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4.xml" ContentType="application/vnd.openxmlformats-officedocument.presentationml.tags+xml"/>
  <Override PartName="/ppt/notesSlides/notesSlide12.xml" ContentType="application/vnd.openxmlformats-officedocument.presentationml.notesSlide+xml"/>
  <Override PartName="/ppt/tags/tag5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6.xml" ContentType="application/vnd.openxmlformats-officedocument.presentationml.tags+xml"/>
  <Override PartName="/ppt/notesSlides/notesSlide18.xml" ContentType="application/vnd.openxmlformats-officedocument.presentationml.notesSlide+xml"/>
  <Override PartName="/ppt/tags/tag7.xml" ContentType="application/vnd.openxmlformats-officedocument.presentationml.tags+xml"/>
  <Override PartName="/ppt/notesSlides/notesSlide19.xml" ContentType="application/vnd.openxmlformats-officedocument.presentationml.notesSlide+xml"/>
  <Override PartName="/ppt/tags/tag8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9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0.xml" ContentType="application/vnd.openxmlformats-officedocument.presentationml.tags+xml"/>
  <Override PartName="/ppt/notesSlides/notesSlide25.xml" ContentType="application/vnd.openxmlformats-officedocument.presentationml.notesSlide+xml"/>
  <Override PartName="/ppt/tags/tag11.xml" ContentType="application/vnd.openxmlformats-officedocument.presentationml.tags+xml"/>
  <Override PartName="/ppt/notesSlides/notesSlide26.xml" ContentType="application/vnd.openxmlformats-officedocument.presentationml.notesSlide+xml"/>
  <Override PartName="/ppt/tags/tag12.xml" ContentType="application/vnd.openxmlformats-officedocument.presentationml.tags+xml"/>
  <Override PartName="/ppt/notesSlides/notesSlide27.xml" ContentType="application/vnd.openxmlformats-officedocument.presentationml.notesSlide+xml"/>
  <Override PartName="/ppt/tags/tag13.xml" ContentType="application/vnd.openxmlformats-officedocument.presentationml.tags+xml"/>
  <Override PartName="/ppt/notesSlides/notesSlide28.xml" ContentType="application/vnd.openxmlformats-officedocument.presentationml.notesSlide+xml"/>
  <Override PartName="/ppt/tags/tag14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15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16.xml" ContentType="application/vnd.openxmlformats-officedocument.presentationml.tags+xml"/>
  <Override PartName="/ppt/notesSlides/notesSlide33.xml" ContentType="application/vnd.openxmlformats-officedocument.presentationml.notesSlide+xml"/>
  <Override PartName="/ppt/tags/tag17.xml" ContentType="application/vnd.openxmlformats-officedocument.presentationml.tags+xml"/>
  <Override PartName="/ppt/notesSlides/notesSlide34.xml" ContentType="application/vnd.openxmlformats-officedocument.presentationml.notesSlide+xml"/>
  <Override PartName="/ppt/tags/tag18.xml" ContentType="application/vnd.openxmlformats-officedocument.presentationml.tags+xml"/>
  <Override PartName="/ppt/notesSlides/notesSlide35.xml" ContentType="application/vnd.openxmlformats-officedocument.presentationml.notesSlide+xml"/>
  <Override PartName="/ppt/tags/tag19.xml" ContentType="application/vnd.openxmlformats-officedocument.presentationml.tags+xml"/>
  <Override PartName="/ppt/notesSlides/notesSlide36.xml" ContentType="application/vnd.openxmlformats-officedocument.presentationml.notesSlide+xml"/>
  <Override PartName="/ppt/tags/tag20.xml" ContentType="application/vnd.openxmlformats-officedocument.presentationml.tags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tags/tag21.xml" ContentType="application/vnd.openxmlformats-officedocument.presentationml.tags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tags/tag22.xml" ContentType="application/vnd.openxmlformats-officedocument.presentationml.tags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9"/>
  </p:notesMasterIdLst>
  <p:sldIdLst>
    <p:sldId id="256" r:id="rId2"/>
    <p:sldId id="311" r:id="rId3"/>
    <p:sldId id="257" r:id="rId4"/>
    <p:sldId id="310" r:id="rId5"/>
    <p:sldId id="292" r:id="rId6"/>
    <p:sldId id="333" r:id="rId7"/>
    <p:sldId id="294" r:id="rId8"/>
    <p:sldId id="313" r:id="rId9"/>
    <p:sldId id="352" r:id="rId10"/>
    <p:sldId id="360" r:id="rId11"/>
    <p:sldId id="353" r:id="rId12"/>
    <p:sldId id="339" r:id="rId13"/>
    <p:sldId id="362" r:id="rId14"/>
    <p:sldId id="340" r:id="rId15"/>
    <p:sldId id="341" r:id="rId16"/>
    <p:sldId id="295" r:id="rId17"/>
    <p:sldId id="342" r:id="rId18"/>
    <p:sldId id="320" r:id="rId19"/>
    <p:sldId id="323" r:id="rId20"/>
    <p:sldId id="347" r:id="rId21"/>
    <p:sldId id="348" r:id="rId22"/>
    <p:sldId id="327" r:id="rId23"/>
    <p:sldId id="349" r:id="rId24"/>
    <p:sldId id="300" r:id="rId25"/>
    <p:sldId id="287" r:id="rId26"/>
    <p:sldId id="264" r:id="rId27"/>
    <p:sldId id="289" r:id="rId28"/>
    <p:sldId id="344" r:id="rId29"/>
    <p:sldId id="346" r:id="rId30"/>
    <p:sldId id="288" r:id="rId31"/>
    <p:sldId id="273" r:id="rId32"/>
    <p:sldId id="301" r:id="rId33"/>
    <p:sldId id="329" r:id="rId34"/>
    <p:sldId id="361" r:id="rId35"/>
    <p:sldId id="343" r:id="rId36"/>
    <p:sldId id="330" r:id="rId37"/>
    <p:sldId id="279" r:id="rId38"/>
    <p:sldId id="302" r:id="rId39"/>
    <p:sldId id="308" r:id="rId40"/>
    <p:sldId id="281" r:id="rId41"/>
    <p:sldId id="350" r:id="rId42"/>
    <p:sldId id="351" r:id="rId43"/>
    <p:sldId id="307" r:id="rId44"/>
    <p:sldId id="282" r:id="rId45"/>
    <p:sldId id="280" r:id="rId46"/>
    <p:sldId id="314" r:id="rId47"/>
    <p:sldId id="317" r:id="rId48"/>
    <p:sldId id="318" r:id="rId49"/>
    <p:sldId id="319" r:id="rId50"/>
    <p:sldId id="321" r:id="rId51"/>
    <p:sldId id="328" r:id="rId52"/>
    <p:sldId id="331" r:id="rId53"/>
    <p:sldId id="355" r:id="rId54"/>
    <p:sldId id="356" r:id="rId55"/>
    <p:sldId id="357" r:id="rId56"/>
    <p:sldId id="358" r:id="rId57"/>
    <p:sldId id="359" r:id="rId5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9646"/>
    <a:srgbClr val="4E81BD"/>
    <a:srgbClr val="ACF0F2"/>
    <a:srgbClr val="ACF09D"/>
    <a:srgbClr val="225378"/>
    <a:srgbClr val="1695A3"/>
    <a:srgbClr val="EB7F00"/>
    <a:srgbClr val="3E606F"/>
    <a:srgbClr val="3E602F"/>
    <a:srgbClr val="91AA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77094" autoAdjust="0"/>
  </p:normalViewPr>
  <p:slideViewPr>
    <p:cSldViewPr snapToGrid="0" snapToObjects="1">
      <p:cViewPr varScale="1">
        <p:scale>
          <a:sx n="78" d="100"/>
          <a:sy n="78" d="100"/>
        </p:scale>
        <p:origin x="-1976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7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interSettings" Target="printerSettings/printerSettings1.bin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00BFAA-6D9A-B540-ADBF-8AADB039E2CA}" type="datetimeFigureOut">
              <a:rPr lang="en-US" smtClean="0"/>
              <a:t>5/30/16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A99492-B73A-8648-A12A-1C14811B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605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</a:t>
            </a:r>
            <a:r>
              <a:rPr lang="en-US" baseline="0" dirty="0" smtClean="0"/>
              <a:t> you for coming to my talk.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I’m Jonggi Hong. I’m a PhD student at University of Maryland.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presentation is about evaluating angular accuracy of wrist-based haptic directional guidance for hand movement.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 worked on this project with Lee Stearns, Tony Cheng, Professor Jon Froehlich, David Ross, and my advisor Professor Leah </a:t>
            </a:r>
            <a:r>
              <a:rPr lang="en-US" baseline="0" dirty="0" err="1" smtClean="0"/>
              <a:t>Findlater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99492-B73A-8648-A12A-1C14811B0C9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3584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In both layouts, the fine-grained directional guidance has received less attention.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99492-B73A-8648-A12A-1C14811B0C9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8118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Looking at previous work, studies have examined both grid</a:t>
            </a:r>
            <a:r>
              <a:rPr lang="en-US" baseline="0" dirty="0" smtClean="0"/>
              <a:t> layout of motors on the wrist as well as placing motors along a wristband, like in our approach. </a:t>
            </a:r>
            <a:endParaRPr lang="en-US" dirty="0" smtClean="0"/>
          </a:p>
          <a:p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[click]</a:t>
            </a:r>
            <a:r>
              <a:rPr lang="en-US" dirty="0" smtClean="0"/>
              <a:t>The </a:t>
            </a:r>
            <a:r>
              <a:rPr lang="en-US" sz="1200" dirty="0" smtClean="0">
                <a:latin typeface="Helvetica"/>
                <a:cs typeface="Helvetica"/>
              </a:rPr>
              <a:t>grid layouts can be used for coarse-grained direction</a:t>
            </a:r>
            <a:r>
              <a:rPr lang="en-US" baseline="0" dirty="0" smtClean="0"/>
              <a:t>. </a:t>
            </a:r>
          </a:p>
          <a:p>
            <a:r>
              <a:rPr lang="en-US" baseline="0" dirty="0" smtClean="0"/>
              <a:t>However, grid layouts offer lower tactile perception compared to motors placed on a band.</a:t>
            </a:r>
          </a:p>
          <a:p>
            <a:endParaRPr lang="en-US" baseline="0" dirty="0" smtClean="0"/>
          </a:p>
          <a:p>
            <a:r>
              <a:rPr lang="en-US" b="1" baseline="0" dirty="0" smtClean="0"/>
              <a:t>[click]</a:t>
            </a:r>
            <a:r>
              <a:rPr lang="en-US" baseline="0" dirty="0" smtClean="0"/>
              <a:t>The band layout h</a:t>
            </a:r>
            <a:r>
              <a:rPr lang="en-US" sz="1200" dirty="0" smtClean="0">
                <a:latin typeface="Helvetica"/>
                <a:cs typeface="Helvetica"/>
              </a:rPr>
              <a:t>as been used to guide movement of the arm using four or six motors.</a:t>
            </a:r>
          </a:p>
          <a:p>
            <a:r>
              <a:rPr lang="en-US" sz="1200" dirty="0" smtClean="0">
                <a:latin typeface="Helvetica"/>
                <a:cs typeface="Helvetica"/>
              </a:rPr>
              <a:t>A </a:t>
            </a:r>
            <a:r>
              <a:rPr lang="en-US" sz="1200" baseline="0" dirty="0" smtClean="0">
                <a:latin typeface="Helvetica"/>
                <a:cs typeface="Helvetica"/>
              </a:rPr>
              <a:t>study showed that </a:t>
            </a:r>
            <a:r>
              <a:rPr lang="en-US" sz="1200" dirty="0" smtClean="0">
                <a:latin typeface="Helvetica"/>
                <a:cs typeface="Helvetica"/>
              </a:rPr>
              <a:t>six motors were somewhat</a:t>
            </a:r>
            <a:r>
              <a:rPr lang="en-US" sz="1200" baseline="0" dirty="0" smtClean="0">
                <a:latin typeface="Helvetica"/>
                <a:cs typeface="Helvetica"/>
              </a:rPr>
              <a:t> </a:t>
            </a:r>
            <a:r>
              <a:rPr lang="en-US" sz="1200" dirty="0" smtClean="0">
                <a:latin typeface="Helvetica"/>
                <a:cs typeface="Helvetica"/>
              </a:rPr>
              <a:t>more accurate, but the study only included at most six angles of movement, not higher precision.</a:t>
            </a:r>
          </a:p>
          <a:p>
            <a:endParaRPr lang="en-US" sz="1200" b="1" dirty="0" smtClean="0">
              <a:solidFill>
                <a:srgbClr val="FF0000"/>
              </a:solidFill>
              <a:latin typeface="Helvetica"/>
              <a:cs typeface="Helvetica"/>
            </a:endParaRPr>
          </a:p>
          <a:p>
            <a:r>
              <a:rPr lang="en-US" b="1" baseline="0" dirty="0" smtClean="0"/>
              <a:t>[click] </a:t>
            </a:r>
            <a:r>
              <a:rPr lang="en-US" baseline="0" dirty="0" smtClean="0"/>
              <a:t>In both layouts, the fine-grained directional guidance has received less attention.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99492-B73A-8648-A12A-1C14811B0C9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8118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Finger-worn</a:t>
            </a:r>
            <a:r>
              <a:rPr lang="en-US" baseline="0" dirty="0" smtClean="0"/>
              <a:t> device instead of the wrist-worn device was also used to make directional guidance.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They are mostly used to make a system that is providing information of contents under the finger for blind users.</a:t>
            </a:r>
          </a:p>
          <a:p>
            <a:endParaRPr lang="en-US" baseline="0" dirty="0" smtClean="0"/>
          </a:p>
          <a:p>
            <a:r>
              <a:rPr lang="en-US" b="1" baseline="0" dirty="0" smtClean="0"/>
              <a:t>[click] </a:t>
            </a:r>
            <a:r>
              <a:rPr lang="en-US" baseline="0" dirty="0" smtClean="0"/>
              <a:t>The haptic feedback on the finger was used </a:t>
            </a:r>
            <a:r>
              <a:rPr lang="en-US" baseline="0" dirty="0" smtClean="0"/>
              <a:t>for blind users to </a:t>
            </a:r>
            <a:r>
              <a:rPr lang="en-US" baseline="0" dirty="0" smtClean="0"/>
              <a:t>follow the edge or a line of text under the finger.</a:t>
            </a:r>
          </a:p>
          <a:p>
            <a:endParaRPr lang="en-US" baseline="0" dirty="0" smtClean="0"/>
          </a:p>
          <a:p>
            <a:r>
              <a:rPr lang="en-US" b="1" baseline="0" dirty="0" smtClean="0"/>
              <a:t>[</a:t>
            </a:r>
            <a:r>
              <a:rPr lang="en-US" b="1" baseline="0" dirty="0" smtClean="0"/>
              <a:t>click]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99492-B73A-8648-A12A-1C14811B0C9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8118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 smtClean="0"/>
              <a:t>[</a:t>
            </a:r>
            <a:r>
              <a:rPr lang="en-US" b="1" baseline="0" dirty="0" smtClean="0"/>
              <a:t>click]</a:t>
            </a:r>
            <a:r>
              <a:rPr lang="en-US" baseline="0" dirty="0" smtClean="0"/>
              <a:t> In contrast, a wrist-based approach can be incorporated into a </a:t>
            </a:r>
            <a:r>
              <a:rPr lang="en-US" baseline="0" dirty="0" err="1" smtClean="0"/>
              <a:t>smartwatch</a:t>
            </a:r>
            <a:r>
              <a:rPr lang="en-US" baseline="0" dirty="0" smtClean="0"/>
              <a:t> band and balances proximity to the finger, sensitivity, surface area, and social acceptability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99492-B73A-8648-A12A-1C14811B0C9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8118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First, the wrist is close to the finger, so it is intuitive</a:t>
            </a:r>
            <a:r>
              <a:rPr lang="en-US" baseline="0" dirty="0" smtClean="0"/>
              <a:t> to guide the finger movement.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According to a study, the wrist has better sensitivity than other parts of the forearm.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it has larger surface than the finger, so it would be better to deploy motors and identify the location of the vibrations.</a:t>
            </a:r>
            <a:endParaRPr lang="en-US" dirty="0" smtClean="0"/>
          </a:p>
          <a:p>
            <a:endParaRPr lang="en-US" dirty="0" smtClean="0"/>
          </a:p>
          <a:p>
            <a:r>
              <a:rPr lang="en-US" baseline="0" dirty="0" smtClean="0"/>
              <a:t>Finally, a wearable device on the wrist is socially acceptable due to the popularity of the wrist-watch.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99492-B73A-8648-A12A-1C14811B0C9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8273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 question was</a:t>
            </a:r>
          </a:p>
          <a:p>
            <a:r>
              <a:rPr lang="en-US" sz="1200" dirty="0" smtClean="0">
                <a:solidFill>
                  <a:schemeClr val="tx1"/>
                </a:solidFill>
                <a:latin typeface="Helvetica"/>
                <a:cs typeface="Helvetica"/>
              </a:rPr>
              <a:t>How accurately can people move their hand given fine-grained haptic guidance on a wristband?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Another question was “How many motors are needed to achieve this level of accuracy.”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99492-B73A-8648-A12A-1C14811B0C9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4511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answer these research questions, we created two wristband prototypes</a:t>
            </a:r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99492-B73A-8648-A12A-1C14811B0C9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8112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</a:t>
            </a:r>
            <a:r>
              <a:rPr lang="en-US" baseline="0" dirty="0" smtClean="0"/>
              <a:t> wristband included four motors, placed at equal distances around the wrist, while the second one included 8 motors.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So, how do these work?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99492-B73A-8648-A12A-1C14811B0C9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5501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As I showed before, each individual motor is mapped to a direction. </a:t>
            </a:r>
          </a:p>
          <a:p>
            <a:endParaRPr lang="en-US" baseline="0" dirty="0" smtClean="0"/>
          </a:p>
          <a:p>
            <a:r>
              <a:rPr lang="en-US" b="1" baseline="0" dirty="0" smtClean="0"/>
              <a:t>[click] </a:t>
            </a:r>
            <a:r>
              <a:rPr lang="en-US" baseline="0" dirty="0" smtClean="0"/>
              <a:t>For example, the motor at the top indicates up direction </a:t>
            </a:r>
          </a:p>
          <a:p>
            <a:r>
              <a:rPr lang="en-US" b="1" baseline="0" dirty="0" smtClean="0"/>
              <a:t>[click] </a:t>
            </a:r>
            <a:r>
              <a:rPr lang="en-US" baseline="0" dirty="0" smtClean="0"/>
              <a:t>and the motor at the right indicates right direction on the surface.</a:t>
            </a:r>
          </a:p>
          <a:p>
            <a:endParaRPr lang="en-US" baseline="0" dirty="0" smtClean="0"/>
          </a:p>
          <a:p>
            <a:r>
              <a:rPr lang="en-US" b="1" baseline="0" dirty="0" smtClean="0"/>
              <a:t>[click] </a:t>
            </a:r>
            <a:r>
              <a:rPr lang="en-US" baseline="0" dirty="0" smtClean="0"/>
              <a:t>Then, how can we indicate angles of direction between motors, to provide fine-grained guidance?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99492-B73A-8648-A12A-1C14811B0C9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8273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answer is through phantom sensations.</a:t>
            </a:r>
            <a:r>
              <a:rPr lang="en-US" baseline="0" dirty="0" smtClean="0"/>
              <a:t> </a:t>
            </a:r>
          </a:p>
          <a:p>
            <a:endParaRPr lang="en-US" baseline="0" dirty="0" smtClean="0"/>
          </a:p>
          <a:p>
            <a:r>
              <a:rPr lang="en-US" sz="1200" baseline="0" dirty="0" smtClean="0">
                <a:latin typeface="+mn-lt"/>
                <a:cs typeface="+mn-cs"/>
              </a:rPr>
              <a:t>T</a:t>
            </a:r>
            <a:r>
              <a:rPr lang="en-US" sz="1200" dirty="0" smtClean="0">
                <a:latin typeface="Helvetica"/>
                <a:cs typeface="Helvetica"/>
              </a:rPr>
              <a:t>wo </a:t>
            </a:r>
            <a:r>
              <a:rPr lang="en-US" sz="1200" dirty="0" err="1" smtClean="0">
                <a:latin typeface="Helvetica"/>
                <a:cs typeface="Helvetica"/>
              </a:rPr>
              <a:t>vibrotactile</a:t>
            </a:r>
            <a:r>
              <a:rPr lang="en-US" sz="1200" dirty="0" smtClean="0">
                <a:latin typeface="Helvetica"/>
                <a:cs typeface="Helvetica"/>
              </a:rPr>
              <a:t> actuators placed closely together on the skin </a:t>
            </a:r>
            <a:r>
              <a:rPr lang="en-US" sz="1200" b="1" dirty="0" smtClean="0">
                <a:latin typeface="Helvetica"/>
                <a:cs typeface="Helvetica"/>
              </a:rPr>
              <a:t>[click]</a:t>
            </a:r>
            <a:r>
              <a:rPr lang="en-US" sz="1200" dirty="0" smtClean="0">
                <a:latin typeface="Helvetica"/>
                <a:cs typeface="Helvetica"/>
              </a:rPr>
              <a:t> </a:t>
            </a:r>
          </a:p>
          <a:p>
            <a:r>
              <a:rPr lang="en-US" sz="1200" dirty="0" smtClean="0">
                <a:latin typeface="Helvetica"/>
                <a:cs typeface="Helvetica"/>
              </a:rPr>
              <a:t>create the </a:t>
            </a:r>
            <a:r>
              <a:rPr lang="en-US" sz="1200" b="0" dirty="0" smtClean="0">
                <a:latin typeface="Helvetica"/>
                <a:cs typeface="Helvetica"/>
              </a:rPr>
              <a:t>illusion of a single vibration </a:t>
            </a:r>
            <a:r>
              <a:rPr lang="en-US" sz="1200" dirty="0" smtClean="0">
                <a:latin typeface="Helvetica"/>
                <a:cs typeface="Helvetica"/>
              </a:rPr>
              <a:t>between the two actuators. </a:t>
            </a:r>
            <a:r>
              <a:rPr lang="en-US" sz="1200" b="1" dirty="0" smtClean="0">
                <a:latin typeface="Helvetica"/>
                <a:cs typeface="Helvetica"/>
              </a:rPr>
              <a:t>[click]</a:t>
            </a:r>
          </a:p>
          <a:p>
            <a:endParaRPr lang="en-US" sz="1200" b="1" baseline="0" dirty="0" smtClean="0">
              <a:latin typeface="Helvetica"/>
              <a:cs typeface="Helvetica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latin typeface="Helvetica"/>
                <a:cs typeface="Helvetica"/>
              </a:rPr>
              <a:t>[click] </a:t>
            </a:r>
            <a:r>
              <a:rPr lang="en-US" sz="1200" dirty="0" smtClean="0">
                <a:latin typeface="Helvetica"/>
                <a:cs typeface="Helvetica"/>
              </a:rPr>
              <a:t>And the location of the phantom sensation is determined by the amplitude of the two vibrations.</a:t>
            </a:r>
            <a:endParaRPr lang="en-US" b="1" baseline="0" dirty="0" smtClean="0"/>
          </a:p>
          <a:p>
            <a:endParaRPr lang="en-US" b="1" baseline="0" dirty="0" smtClean="0"/>
          </a:p>
          <a:p>
            <a:r>
              <a:rPr lang="en-US" baseline="0" dirty="0" smtClean="0"/>
              <a:t>When a motor vibrates stronger than the other, </a:t>
            </a:r>
            <a:r>
              <a:rPr lang="en-US" b="1" baseline="0" dirty="0" smtClean="0"/>
              <a:t>[click] </a:t>
            </a:r>
          </a:p>
          <a:p>
            <a:r>
              <a:rPr lang="en-US" baseline="0" dirty="0" smtClean="0"/>
              <a:t>the phantom sensation is closer to that motor.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99492-B73A-8648-A12A-1C14811B0C9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827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Let’s start simple. We’re looking at how to guide users in moving their hand in a specific direction. This type of guidance could be useful in a variety of contexts. Let me give you some examples…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99492-B73A-8648-A12A-1C14811B0C9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271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example, with the four motor wristband,</a:t>
            </a:r>
            <a:r>
              <a:rPr lang="en-US" baseline="0" dirty="0" smtClean="0"/>
              <a:t> if we want to indicate a diagonal direction up and to the right,</a:t>
            </a:r>
          </a:p>
          <a:p>
            <a:r>
              <a:rPr lang="en-US" b="1" baseline="0" dirty="0" smtClean="0"/>
              <a:t>[click] </a:t>
            </a:r>
            <a:r>
              <a:rPr lang="en-US" baseline="0" dirty="0" smtClean="0"/>
              <a:t>the motors on the top and right sides of the wrist vibrate at equal amplitude, creating a phantom sensation in that direction. </a:t>
            </a:r>
            <a:endParaRPr lang="en-US" baseline="0" dirty="0" smtClean="0"/>
          </a:p>
          <a:p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smtClean="0"/>
              <a:t>[click to show one motor vibrating a little more than the other, plus change the angle of the arrow a bit and change the text to 60 degrees] 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99492-B73A-8648-A12A-1C14811B0C9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8273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To indicate </a:t>
            </a:r>
            <a:r>
              <a:rPr lang="en-US" baseline="0" dirty="0" smtClean="0"/>
              <a:t>a direction slightly off the diagonal, like 60 degrees, we change the amplitudes of the vibration accordingly.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99492-B73A-8648-A12A-1C14811B0C9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8273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With the eight-motor</a:t>
            </a:r>
            <a:r>
              <a:rPr lang="en-US" baseline="0" dirty="0" smtClean="0"/>
              <a:t> wristband, in comparison, to </a:t>
            </a:r>
            <a:r>
              <a:rPr lang="en-US" baseline="0" dirty="0" smtClean="0"/>
              <a:t>indicate the </a:t>
            </a:r>
            <a:r>
              <a:rPr lang="en-US" baseline="0" dirty="0" smtClean="0"/>
              <a:t>up-right diagonal direction, </a:t>
            </a:r>
          </a:p>
          <a:p>
            <a:endParaRPr lang="en-US" b="1" baseline="0" dirty="0" smtClean="0"/>
          </a:p>
          <a:p>
            <a:r>
              <a:rPr lang="en-US" b="1" baseline="0" dirty="0" smtClean="0"/>
              <a:t>[click] </a:t>
            </a:r>
            <a:r>
              <a:rPr lang="en-US" baseline="0" dirty="0" smtClean="0"/>
              <a:t>we only need to vibrate a single motor. But, again, to indicate more fine-grained directions,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smtClean="0"/>
              <a:t> [click to show two motors vibrating, with an arrow to indicate that direction]</a:t>
            </a:r>
            <a:endParaRPr lang="en-US" b="1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99492-B73A-8648-A12A-1C14811B0C9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5501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 We still need to use phantom sensations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99492-B73A-8648-A12A-1C14811B0C9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5501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Let me explain how we compared these two wristbands in a </a:t>
            </a:r>
            <a:r>
              <a:rPr lang="en-US" baseline="0" dirty="0" smtClean="0"/>
              <a:t>controlled lab study.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99492-B73A-8648-A12A-1C14811B0C9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6315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20 participants were recruited. </a:t>
            </a:r>
          </a:p>
          <a:p>
            <a:r>
              <a:rPr lang="en-US" baseline="0" dirty="0" smtClean="0"/>
              <a:t>They were blindfolded to help simulate a non-visual context and limit distraction.</a:t>
            </a:r>
          </a:p>
          <a:p>
            <a:r>
              <a:rPr lang="en-US" baseline="0" dirty="0" smtClean="0"/>
              <a:t>They used right hand to complete the task.</a:t>
            </a:r>
          </a:p>
          <a:p>
            <a:endParaRPr lang="en-US" baseline="0" dirty="0" smtClean="0"/>
          </a:p>
          <a:p>
            <a:r>
              <a:rPr lang="en-US" b="1" baseline="0" dirty="0" smtClean="0"/>
              <a:t>[click</a:t>
            </a:r>
            <a:r>
              <a:rPr lang="en-US" b="1" baseline="0" dirty="0" smtClean="0"/>
              <a:t>] </a:t>
            </a:r>
            <a:r>
              <a:rPr lang="en-US" dirty="0" smtClean="0"/>
              <a:t>Each participant</a:t>
            </a:r>
            <a:r>
              <a:rPr lang="en-US" baseline="0" dirty="0" smtClean="0"/>
              <a:t> completed tasks in two haptic feedback conditions, one with 4 motors and one with 8 motors.</a:t>
            </a:r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99492-B73A-8648-A12A-1C14811B0C9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3089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 smtClean="0"/>
              <a:t>[click</a:t>
            </a:r>
            <a:r>
              <a:rPr lang="en-US" b="1" baseline="0" dirty="0" smtClean="0"/>
              <a:t>] </a:t>
            </a:r>
            <a:r>
              <a:rPr lang="en-US" baseline="0" dirty="0" smtClean="0"/>
              <a:t>The task software was implemented on a Android tablet.</a:t>
            </a:r>
          </a:p>
          <a:p>
            <a:r>
              <a:rPr lang="en-US" b="1" baseline="0" dirty="0" smtClean="0"/>
              <a:t>[click] </a:t>
            </a:r>
            <a:r>
              <a:rPr lang="en-US" baseline="0" dirty="0" smtClean="0"/>
              <a:t>The </a:t>
            </a:r>
            <a:r>
              <a:rPr lang="en-US" baseline="0" dirty="0" err="1" smtClean="0"/>
              <a:t>Arduino</a:t>
            </a:r>
            <a:r>
              <a:rPr lang="en-US" baseline="0" dirty="0" smtClean="0"/>
              <a:t> and Bluetooth Shield were used to control the motors.</a:t>
            </a:r>
          </a:p>
          <a:p>
            <a:r>
              <a:rPr lang="en-US" b="1" baseline="0" dirty="0" smtClean="0"/>
              <a:t>[click] </a:t>
            </a:r>
            <a:r>
              <a:rPr lang="en-US" baseline="0" dirty="0" smtClean="0"/>
              <a:t>We used </a:t>
            </a:r>
            <a:r>
              <a:rPr lang="en-US" baseline="0" dirty="0" err="1" smtClean="0"/>
              <a:t>vibro</a:t>
            </a:r>
            <a:r>
              <a:rPr lang="en-US" baseline="0" dirty="0" smtClean="0"/>
              <a:t>-motors covered with 3D printed cases.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99492-B73A-8648-A12A-1C14811B0C9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3560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The user study consisted of three parts.</a:t>
            </a:r>
          </a:p>
          <a:p>
            <a:r>
              <a:rPr lang="en-US" b="1" baseline="0" dirty="0" smtClean="0"/>
              <a:t>[click] </a:t>
            </a:r>
            <a:r>
              <a:rPr lang="en-US" baseline="0" dirty="0" smtClean="0"/>
              <a:t>We first asked questions about participants’ age, gender and experience in using a touchscreen device and haptic feedback. </a:t>
            </a:r>
          </a:p>
          <a:p>
            <a:r>
              <a:rPr lang="en-US" b="1" baseline="0" dirty="0" smtClean="0"/>
              <a:t>[click] </a:t>
            </a:r>
            <a:r>
              <a:rPr lang="en-US" baseline="0" dirty="0" smtClean="0"/>
              <a:t>Participants completed the task of following the direction of the vibration in two conditions.</a:t>
            </a:r>
          </a:p>
          <a:p>
            <a:r>
              <a:rPr lang="en-US" b="1" baseline="0" dirty="0" smtClean="0"/>
              <a:t>[click] </a:t>
            </a:r>
            <a:r>
              <a:rPr lang="en-US" baseline="0" dirty="0" smtClean="0"/>
              <a:t>Finally, they compared the two conditions on ease of use, accuracy, and preference.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99492-B73A-8648-A12A-1C14811B0C9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7686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the task, participants</a:t>
            </a:r>
            <a:r>
              <a:rPr lang="en-US" baseline="0" dirty="0" smtClean="0"/>
              <a:t> </a:t>
            </a:r>
            <a:r>
              <a:rPr lang="en-US" dirty="0" smtClean="0"/>
              <a:t>followed the</a:t>
            </a:r>
            <a:r>
              <a:rPr lang="en-US" baseline="0" dirty="0" smtClean="0"/>
              <a:t> direction of the vibration.</a:t>
            </a:r>
          </a:p>
          <a:p>
            <a:endParaRPr lang="en-US" baseline="0" dirty="0" smtClean="0"/>
          </a:p>
          <a:p>
            <a:r>
              <a:rPr lang="en-US" b="1" baseline="0" dirty="0" smtClean="0"/>
              <a:t>[click] </a:t>
            </a:r>
            <a:r>
              <a:rPr lang="en-US" baseline="0" dirty="0" smtClean="0"/>
              <a:t>When a trial starts, the target direction is randomly  selected from 32 uniformly distributed directions and the motors vibrate.</a:t>
            </a:r>
          </a:p>
          <a:p>
            <a:r>
              <a:rPr lang="en-US" b="1" baseline="0" dirty="0" smtClean="0"/>
              <a:t>[click] </a:t>
            </a:r>
            <a:r>
              <a:rPr lang="en-US" baseline="0" dirty="0" smtClean="0"/>
              <a:t>The participant move the finger about 50 mm to the direction of the vibration.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99492-B73A-8648-A12A-1C14811B0C9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270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Actually, participants may make error when they move their finger,</a:t>
            </a:r>
          </a:p>
          <a:p>
            <a:endParaRPr lang="en-US" baseline="0" dirty="0" smtClean="0"/>
          </a:p>
          <a:p>
            <a:r>
              <a:rPr lang="en-US" b="1" baseline="0" dirty="0" smtClean="0"/>
              <a:t>[click]</a:t>
            </a:r>
            <a:r>
              <a:rPr lang="en-US" baseline="0" dirty="0" smtClean="0"/>
              <a:t> so we measured the angular error and made audio feedback to let participants know how they did.</a:t>
            </a:r>
          </a:p>
          <a:p>
            <a:endParaRPr lang="en-US" baseline="0" dirty="0" smtClean="0"/>
          </a:p>
          <a:p>
            <a:r>
              <a:rPr lang="en-US" b="1" baseline="0" dirty="0" smtClean="0"/>
              <a:t>[click]</a:t>
            </a:r>
            <a:r>
              <a:rPr lang="en-US" baseline="0" dirty="0" smtClean="0"/>
              <a:t> For the exact hand movement, a chime followed by word “Perfect” sound was played.</a:t>
            </a:r>
          </a:p>
          <a:p>
            <a:r>
              <a:rPr lang="en-US" b="1" baseline="0" dirty="0" smtClean="0"/>
              <a:t>[click]</a:t>
            </a:r>
            <a:r>
              <a:rPr lang="en-US" baseline="0" dirty="0" smtClean="0"/>
              <a:t> For the approximate movement, only a chime sound was played.</a:t>
            </a:r>
          </a:p>
          <a:p>
            <a:r>
              <a:rPr lang="en-US" b="1" baseline="0" dirty="0" smtClean="0"/>
              <a:t>[click]</a:t>
            </a:r>
            <a:r>
              <a:rPr lang="en-US" baseline="0" dirty="0" smtClean="0"/>
              <a:t> In other cases, the trial was considered incorrect and beep sound was played.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99492-B73A-8648-A12A-1C14811B0C9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27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baseline="0" dirty="0" smtClean="0"/>
              <a:t>In virtual reality, hand guidance can be useful to help human operators reach toward a target in virtual space, such as with robot-assisted surgery.</a:t>
            </a:r>
          </a:p>
          <a:p>
            <a:endParaRPr lang="en-US" sz="1000" baseline="0" dirty="0" smtClean="0"/>
          </a:p>
          <a:p>
            <a:r>
              <a:rPr lang="en-US" sz="1000" baseline="0" dirty="0" smtClean="0"/>
              <a:t>Hand guidance can be particularly useful in assistive technology for blind users. Imagine guiding a user to accurately trace a line of printed text while listening to text-to-speech output.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99492-B73A-8648-A12A-1C14811B0C9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4291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For each condition, participants first completed 16 practice trials,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Next, they completed the 96 test trials of directions randomly selected from the 32 directions.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99492-B73A-8648-A12A-1C14811B0C9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6541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 experiment tested two hypotheses</a:t>
            </a:r>
          </a:p>
          <a:p>
            <a:endParaRPr lang="en-US" dirty="0" smtClean="0"/>
          </a:p>
          <a:p>
            <a:r>
              <a:rPr lang="en-US" b="1" baseline="0" dirty="0" smtClean="0"/>
              <a:t>[click]</a:t>
            </a:r>
            <a:r>
              <a:rPr lang="en-US" baseline="0" dirty="0" smtClean="0"/>
              <a:t> </a:t>
            </a:r>
            <a:r>
              <a:rPr lang="en-US" sz="1200" dirty="0" smtClean="0">
                <a:latin typeface="Helvetica"/>
                <a:cs typeface="Helvetica"/>
              </a:rPr>
              <a:t>The 8-motor condition will be more accurate than the 4-motor condition because eight motors provide twice the fidelity of information.</a:t>
            </a:r>
          </a:p>
          <a:p>
            <a:endParaRPr lang="en-US" sz="1200" dirty="0" smtClean="0">
              <a:latin typeface="Helvetica"/>
              <a:cs typeface="Helvetica"/>
            </a:endParaRPr>
          </a:p>
          <a:p>
            <a:r>
              <a:rPr lang="en-US" b="1" baseline="0" dirty="0" smtClean="0"/>
              <a:t>[click]</a:t>
            </a:r>
            <a:r>
              <a:rPr lang="en-US" baseline="0" dirty="0" smtClean="0"/>
              <a:t> </a:t>
            </a:r>
            <a:r>
              <a:rPr lang="en-US" sz="1200" dirty="0" smtClean="0">
                <a:latin typeface="Helvetica"/>
                <a:cs typeface="Helvetica"/>
              </a:rPr>
              <a:t>The 8-motor and 4-motor conditions will impact trial completion time differently. 4-motor condition could be faster because it is simpler, or the 8-motor condition could be faster because of the additional </a:t>
            </a:r>
            <a:r>
              <a:rPr lang="en-US" sz="1200" dirty="0" err="1" smtClean="0">
                <a:latin typeface="Helvetica"/>
                <a:cs typeface="Helvetica"/>
              </a:rPr>
              <a:t>intercardinal</a:t>
            </a:r>
            <a:r>
              <a:rPr lang="en-US" sz="1200" dirty="0" smtClean="0">
                <a:latin typeface="Helvetica"/>
                <a:cs typeface="Helvetica"/>
              </a:rPr>
              <a:t> information.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99492-B73A-8648-A12A-1C14811B0C9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09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 analyzed the accuracy, trial completion time,</a:t>
            </a:r>
            <a:r>
              <a:rPr lang="en-US" baseline="0" dirty="0" smtClean="0"/>
              <a:t> and subjective responses </a:t>
            </a:r>
            <a:r>
              <a:rPr lang="en-US" dirty="0" smtClean="0"/>
              <a:t>of </a:t>
            </a:r>
            <a:r>
              <a:rPr lang="en-US" baseline="0" dirty="0" smtClean="0"/>
              <a:t>the two conditions.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99492-B73A-8648-A12A-1C14811B0C9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6315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Let’s start by exploring accuracy.</a:t>
            </a:r>
            <a:r>
              <a:rPr lang="en-US" baseline="0" dirty="0" smtClean="0"/>
              <a:t> A main pattern </a:t>
            </a:r>
            <a:r>
              <a:rPr lang="en-US" baseline="0" dirty="0" smtClean="0"/>
              <a:t>was </a:t>
            </a:r>
            <a:r>
              <a:rPr lang="en-US" baseline="0" dirty="0" smtClean="0"/>
              <a:t>that the cardinal directions were the most accurate. </a:t>
            </a:r>
            <a:endParaRPr lang="en-US" dirty="0" smtClean="0"/>
          </a:p>
          <a:p>
            <a:r>
              <a:rPr lang="en-US" dirty="0" smtClean="0"/>
              <a:t>This graph shows the average angular error over all 32</a:t>
            </a:r>
            <a:r>
              <a:rPr lang="en-US" baseline="0" dirty="0" smtClean="0"/>
              <a:t> directions.</a:t>
            </a:r>
          </a:p>
          <a:p>
            <a:endParaRPr lang="en-US" baseline="0" dirty="0" smtClean="0"/>
          </a:p>
          <a:p>
            <a:r>
              <a:rPr lang="en-US" dirty="0" smtClean="0"/>
              <a:t>On the x axis we have the angle of target directions, from 0 to 360 degree.</a:t>
            </a:r>
          </a:p>
          <a:p>
            <a:r>
              <a:rPr lang="en-US" dirty="0" smtClean="0"/>
              <a:t>On the y axis we have the average angular error</a:t>
            </a:r>
            <a:r>
              <a:rPr lang="en-US" b="1" dirty="0" smtClean="0"/>
              <a:t>, so here lower numbers are</a:t>
            </a:r>
            <a:r>
              <a:rPr lang="en-US" b="1" baseline="0" dirty="0" smtClean="0"/>
              <a:t> better</a:t>
            </a:r>
            <a:r>
              <a:rPr lang="en-US" b="1" dirty="0" smtClean="0"/>
              <a:t>.</a:t>
            </a:r>
          </a:p>
          <a:p>
            <a:r>
              <a:rPr lang="en-US" dirty="0" smtClean="0"/>
              <a:t>Shading indicates standard error.</a:t>
            </a:r>
          </a:p>
          <a:p>
            <a:r>
              <a:rPr lang="en-US" dirty="0" smtClean="0"/>
              <a:t>The orange</a:t>
            </a:r>
            <a:r>
              <a:rPr lang="en-US" baseline="0" dirty="0" smtClean="0"/>
              <a:t> line shows the 4-motor results, while the blue line shows the 8-motor results.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99492-B73A-8648-A12A-1C14811B0C9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4454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 angular errors </a:t>
            </a:r>
            <a:r>
              <a:rPr lang="en-US" baseline="0" dirty="0" smtClean="0"/>
              <a:t>of cardinal </a:t>
            </a:r>
            <a:r>
              <a:rPr lang="en-US" baseline="0" dirty="0" smtClean="0"/>
              <a:t>directions were relatively lower than other directions.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That means, the participants moved hand more accurately when the target directions were cardinal directions.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r>
              <a:rPr lang="en-US" b="1" baseline="0" dirty="0" smtClean="0"/>
              <a:t>[click]</a:t>
            </a:r>
          </a:p>
          <a:p>
            <a:r>
              <a:rPr lang="en-US" baseline="0" dirty="0" smtClean="0"/>
              <a:t>On the other hand, you can see peaks in the </a:t>
            </a:r>
            <a:r>
              <a:rPr lang="en-US" baseline="0" dirty="0" err="1" smtClean="0"/>
              <a:t>intercardinal</a:t>
            </a:r>
            <a:r>
              <a:rPr lang="en-US" baseline="0" dirty="0" smtClean="0"/>
              <a:t> directions such as up-right and up-left directions here.</a:t>
            </a:r>
          </a:p>
          <a:p>
            <a:endParaRPr lang="en-US" baseline="0" dirty="0" smtClean="0"/>
          </a:p>
          <a:p>
            <a:endParaRPr lang="en-US" dirty="0"/>
          </a:p>
          <a:p>
            <a:r>
              <a:rPr lang="en-US" dirty="0"/>
              <a:t>----- Meeting Notes (5/25/16 21:51) ----</a:t>
            </a:r>
            <a:r>
              <a:rPr lang="en-US" dirty="0" smtClean="0"/>
              <a:t>-</a:t>
            </a:r>
            <a:endParaRPr lang="en-US" dirty="0"/>
          </a:p>
          <a:p>
            <a:r>
              <a:rPr lang="en-US" dirty="0"/>
              <a:t>The description would be too long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99492-B73A-8648-A12A-1C14811B0C9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44544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r>
              <a:rPr lang="en-US" baseline="0" dirty="0" smtClean="0"/>
              <a:t>In general, participants were more accurate with the 8-motor condition than with the 4- motor condition, </a:t>
            </a:r>
          </a:p>
          <a:p>
            <a:endParaRPr lang="en-US" baseline="0" dirty="0" smtClean="0"/>
          </a:p>
          <a:p>
            <a:r>
              <a:rPr lang="en-US" b="1" baseline="0" dirty="0" smtClean="0"/>
              <a:t>[click] </a:t>
            </a:r>
            <a:r>
              <a:rPr lang="en-US" baseline="0" dirty="0" smtClean="0"/>
              <a:t>and the difference was </a:t>
            </a:r>
            <a:r>
              <a:rPr lang="en-US" baseline="0" dirty="0" smtClean="0"/>
              <a:t>significant</a:t>
            </a:r>
            <a:r>
              <a:rPr lang="en-US" baseline="0" dirty="0" smtClean="0"/>
              <a:t>, so hypothesis 1 is supported.</a:t>
            </a:r>
          </a:p>
          <a:p>
            <a:endParaRPr lang="en-US" baseline="0" dirty="0" smtClean="0"/>
          </a:p>
          <a:p>
            <a:r>
              <a:rPr lang="en-US" dirty="0" smtClean="0"/>
              <a:t>From this data, we empirically identified the</a:t>
            </a:r>
            <a:r>
              <a:rPr lang="en-US" baseline="0" dirty="0" smtClean="0"/>
              <a:t> angular </a:t>
            </a:r>
            <a:r>
              <a:rPr lang="en-US" dirty="0" smtClean="0"/>
              <a:t>accuracy with our approach, about 23-25° error.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99492-B73A-8648-A12A-1C14811B0C9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44544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 also</a:t>
            </a:r>
            <a:r>
              <a:rPr lang="en-US" baseline="0" dirty="0" smtClean="0"/>
              <a:t> </a:t>
            </a:r>
            <a:r>
              <a:rPr lang="en-US" dirty="0" smtClean="0"/>
              <a:t>analyzed </a:t>
            </a:r>
            <a:r>
              <a:rPr lang="en-US" baseline="0" dirty="0" smtClean="0"/>
              <a:t>the average angular error for each quadrant </a:t>
            </a:r>
            <a:r>
              <a:rPr lang="en-US" b="1" dirty="0" smtClean="0"/>
              <a:t>[click]</a:t>
            </a:r>
            <a:r>
              <a:rPr lang="en-US" baseline="0" dirty="0" smtClean="0"/>
              <a:t> because </a:t>
            </a:r>
            <a:r>
              <a:rPr lang="en-US" dirty="0" smtClean="0"/>
              <a:t>some directions might be more accurate than others.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99492-B73A-8648-A12A-1C14811B0C9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2356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graph shows the breakdown of error by quadrant.</a:t>
            </a:r>
          </a:p>
          <a:p>
            <a:endParaRPr lang="en-US" dirty="0" smtClean="0"/>
          </a:p>
          <a:p>
            <a:r>
              <a:rPr lang="en-US" dirty="0" smtClean="0"/>
              <a:t>On the x axis we have quadrants.</a:t>
            </a:r>
          </a:p>
          <a:p>
            <a:r>
              <a:rPr lang="en-US" dirty="0" smtClean="0"/>
              <a:t>On the y axis we have the average angular error.</a:t>
            </a:r>
          </a:p>
          <a:p>
            <a:endParaRPr lang="en-US" dirty="0" smtClean="0"/>
          </a:p>
          <a:p>
            <a:r>
              <a:rPr lang="en-US" dirty="0" smtClean="0"/>
              <a:t>The error tended to be higher in the upper-left quadrant than in other directions</a:t>
            </a:r>
            <a:r>
              <a:rPr lang="en-US" dirty="0" smtClean="0"/>
              <a:t>.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99492-B73A-8648-A12A-1C14811B0C9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77011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Though there was a difference</a:t>
            </a:r>
            <a:r>
              <a:rPr lang="en-US" baseline="0" dirty="0" smtClean="0"/>
              <a:t> in angular accuracy, the difference in the trial completion time was not significant.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With both wristbands, a trial lasted about 2 seconds.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 The hypothesis 2 was not supported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(In 10 minutes)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99492-B73A-8648-A12A-1C14811B0C9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50825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questionnaire,</a:t>
            </a:r>
          </a:p>
          <a:p>
            <a:endParaRPr lang="en-US" dirty="0" smtClean="0"/>
          </a:p>
          <a:p>
            <a:r>
              <a:rPr lang="en-US" b="1" dirty="0" smtClean="0"/>
              <a:t>[click] </a:t>
            </a:r>
            <a:r>
              <a:rPr lang="en-US" dirty="0" smtClean="0"/>
              <a:t>13 participants chose the 8-motor wristband for accuracy, suggesting they perceived value in the extra information it provided over the 4-motor wristband. </a:t>
            </a:r>
          </a:p>
          <a:p>
            <a:r>
              <a:rPr lang="en-US" b="1" dirty="0" smtClean="0"/>
              <a:t>[click]</a:t>
            </a:r>
            <a:r>
              <a:rPr lang="en-US" b="1" baseline="0" dirty="0" smtClean="0"/>
              <a:t> </a:t>
            </a:r>
            <a:r>
              <a:rPr lang="en-US" dirty="0" smtClean="0"/>
              <a:t>But, participants were divided </a:t>
            </a:r>
            <a:r>
              <a:rPr lang="en-US" b="1" dirty="0" smtClean="0"/>
              <a:t>[click]</a:t>
            </a:r>
            <a:r>
              <a:rPr lang="en-US" baseline="0" dirty="0" smtClean="0"/>
              <a:t> </a:t>
            </a:r>
            <a:r>
              <a:rPr lang="en-US" dirty="0" smtClean="0"/>
              <a:t>in terms of overall ease of use and preference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99492-B73A-8648-A12A-1C14811B0C9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099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aseline="0" dirty="0" smtClean="0"/>
              <a:t>In many of these contexts, visual or audio information channels are overloaded or inaccessible due to environmental factors. This is obvious in the assistive technology example, and the robot-assisted surgery in virtual reality would be the case as well.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99492-B73A-8648-A12A-1C14811B0C9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1324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</a:t>
            </a:r>
            <a:r>
              <a:rPr lang="en-US" baseline="0" dirty="0" smtClean="0"/>
              <a:t> conclusion,</a:t>
            </a:r>
          </a:p>
          <a:p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results </a:t>
            </a:r>
            <a:r>
              <a:rPr lang="en-US" dirty="0" smtClean="0"/>
              <a:t>confirm one of our two hypotheses, showing that doubling the number of haptic motors from four to eight increases accuracy; however, speed was not impacted either way. In practice, whether to include four or more motors for directional guidance will depend on the accuracy needed for the task.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99492-B73A-8648-A12A-1C14811B0C9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71858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also empirically identified a potential</a:t>
            </a:r>
            <a:r>
              <a:rPr lang="en-US" baseline="0" dirty="0" smtClean="0"/>
              <a:t> </a:t>
            </a:r>
            <a:r>
              <a:rPr lang="en-US" dirty="0" smtClean="0"/>
              <a:t>lower bound on angular error of about 23-25°. This</a:t>
            </a:r>
            <a:r>
              <a:rPr lang="en-US" baseline="0" dirty="0" smtClean="0"/>
              <a:t> degree of error may not matter for some tasks but may make wrist-based haptic feedback inappropriate for tasks that require more accurate movement.</a:t>
            </a:r>
            <a:endParaRPr lang="en-US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99492-B73A-8648-A12A-1C14811B0C9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71858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Movements in the upper-left quadrant were less accurate than other quadrants. This</a:t>
            </a:r>
            <a:r>
              <a:rPr lang="en-US" baseline="0" dirty="0" smtClean="0"/>
              <a:t> could be because all participants used their right hand during the study, so the upper-left quadrant required the most gross motor movement to reach.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99492-B73A-8648-A12A-1C14811B0C9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71858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Future work should also investigate how our identified accuracy limit affects performance for more realistic </a:t>
            </a:r>
            <a:r>
              <a:rPr lang="en-US" dirty="0" smtClean="0"/>
              <a:t>tasks with continuously updated directional</a:t>
            </a:r>
            <a:r>
              <a:rPr lang="en-US" baseline="0" dirty="0" smtClean="0"/>
              <a:t> guidance</a:t>
            </a:r>
            <a:r>
              <a:rPr lang="en-US" dirty="0" smtClean="0"/>
              <a:t> </a:t>
            </a:r>
            <a:r>
              <a:rPr lang="en-US" dirty="0" smtClean="0"/>
              <a:t>such as finding a target and tracing a path.</a:t>
            </a:r>
          </a:p>
          <a:p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[click] </a:t>
            </a:r>
            <a:r>
              <a:rPr lang="en-US" dirty="0" smtClean="0"/>
              <a:t>We’ll </a:t>
            </a:r>
            <a:r>
              <a:rPr lang="en-US" dirty="0" smtClean="0"/>
              <a:t>extend these</a:t>
            </a:r>
            <a:r>
              <a:rPr lang="en-US" baseline="0" dirty="0" smtClean="0"/>
              <a:t> findings to users with visual impairments </a:t>
            </a:r>
            <a:r>
              <a:rPr lang="en-US" sz="1200" dirty="0" smtClean="0">
                <a:latin typeface="Helvetica"/>
                <a:cs typeface="Helvetica"/>
              </a:rPr>
              <a:t>such as for finger-based reading of printed text or to gain spatial layout information of a printed page</a:t>
            </a:r>
            <a:r>
              <a:rPr lang="en-US" sz="1200" dirty="0" smtClean="0">
                <a:latin typeface="+mn-lt"/>
                <a:cs typeface="+mn-cs"/>
              </a:rPr>
              <a:t>.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99492-B73A-8648-A12A-1C14811B0C9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71858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end of my presentation.</a:t>
            </a:r>
          </a:p>
          <a:p>
            <a:endParaRPr lang="en-US" dirty="0" smtClean="0"/>
          </a:p>
          <a:p>
            <a:r>
              <a:rPr lang="en-US" dirty="0" smtClean="0"/>
              <a:t>Thank </a:t>
            </a:r>
            <a:r>
              <a:rPr lang="en-US" dirty="0" smtClean="0"/>
              <a:t>you for your</a:t>
            </a:r>
            <a:r>
              <a:rPr lang="en-US" baseline="0" dirty="0" smtClean="0"/>
              <a:t> attention</a:t>
            </a:r>
            <a:r>
              <a:rPr lang="en-US" dirty="0" smtClean="0"/>
              <a:t>.</a:t>
            </a:r>
            <a:endParaRPr lang="en-US" dirty="0" smtClean="0"/>
          </a:p>
          <a:p>
            <a:endParaRPr lang="en-US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----- Meeting Notes (5/25/16 21:51) -----</a:t>
            </a:r>
          </a:p>
          <a:p>
            <a:r>
              <a:rPr lang="en-US" baseline="0" dirty="0" smtClean="0"/>
              <a:t>Device 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 need to explain the screen size</a:t>
            </a:r>
          </a:p>
          <a:p>
            <a:r>
              <a:rPr lang="en-US" baseline="0" dirty="0" smtClean="0"/>
              <a:t>Lee will send the funding information.</a:t>
            </a:r>
          </a:p>
          <a:p>
            <a:r>
              <a:rPr lang="en-US" baseline="0" dirty="0" smtClean="0"/>
              <a:t>Cut out result part.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17 min.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99492-B73A-8648-A12A-1C14811B0C9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05092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difference in average completion times between conditions was not significant.</a:t>
            </a:r>
          </a:p>
          <a:p>
            <a:endParaRPr lang="en-US" dirty="0" smtClean="0"/>
          </a:p>
          <a:p>
            <a:r>
              <a:rPr lang="en-US" dirty="0" smtClean="0"/>
              <a:t>The second hypothesis, that there would be a speed difference between the two conditions, is not supported.</a:t>
            </a:r>
          </a:p>
          <a:p>
            <a:endParaRPr lang="en-US" dirty="0" smtClean="0"/>
          </a:p>
          <a:p>
            <a:r>
              <a:rPr lang="en-US" dirty="0" smtClean="0"/>
              <a:t>The difference in the movement error</a:t>
            </a:r>
            <a:r>
              <a:rPr lang="en-US" baseline="0" dirty="0" smtClean="0"/>
              <a:t> </a:t>
            </a:r>
            <a:r>
              <a:rPr lang="en-US" dirty="0" smtClean="0"/>
              <a:t>did not translate to significant differences in task success.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Participants were divided in terms of overall preference.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99492-B73A-8648-A12A-1C14811B0C9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09926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conducted a controlled lab experiment to evaluate the impact of wrist-based </a:t>
            </a:r>
            <a:r>
              <a:rPr lang="en-US" dirty="0" err="1" smtClean="0"/>
              <a:t>vibro</a:t>
            </a:r>
            <a:r>
              <a:rPr lang="en-US" dirty="0" smtClean="0"/>
              <a:t>-motor feedback on hand movement.</a:t>
            </a:r>
          </a:p>
          <a:p>
            <a:endParaRPr lang="en-US" dirty="0" smtClean="0"/>
          </a:p>
          <a:p>
            <a:r>
              <a:rPr lang="en-US" dirty="0" smtClean="0"/>
              <a:t>The haptic feedback we evaluated is based on mapping the location of the vibration around the wrist to the direction to move the hand.</a:t>
            </a:r>
          </a:p>
          <a:p>
            <a:endParaRPr lang="en-US" dirty="0" smtClean="0"/>
          </a:p>
          <a:p>
            <a:r>
              <a:rPr lang="en-US" dirty="0" smtClean="0"/>
              <a:t>---</a:t>
            </a:r>
          </a:p>
          <a:p>
            <a:endParaRPr lang="en-US" dirty="0" smtClean="0"/>
          </a:p>
          <a:p>
            <a:r>
              <a:rPr lang="en-US" dirty="0" smtClean="0"/>
              <a:t>This</a:t>
            </a:r>
            <a:r>
              <a:rPr lang="en-US" baseline="0" dirty="0" smtClean="0"/>
              <a:t> slide is unnecessary. We don’t know the information here. Do the related work first and come back to this or have this slide and make it simpler</a:t>
            </a:r>
          </a:p>
          <a:p>
            <a:r>
              <a:rPr lang="en-US" baseline="0" dirty="0" smtClean="0"/>
              <a:t>Bullet point is not necessary (visually not good). Move the texts below the text and simplify them</a:t>
            </a:r>
          </a:p>
          <a:p>
            <a:endParaRPr lang="en-US" baseline="0" dirty="0" smtClean="0"/>
          </a:p>
          <a:p>
            <a:r>
              <a:rPr lang="en-US" baseline="0" dirty="0" smtClean="0"/>
              <a:t>Right after the related work there should be research question.</a:t>
            </a:r>
          </a:p>
          <a:p>
            <a:r>
              <a:rPr lang="en-US" baseline="0" dirty="0" smtClean="0"/>
              <a:t>Next, our wristband design.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99492-B73A-8648-A12A-1C14811B0C9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21058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Basically, the vibration</a:t>
            </a:r>
            <a:r>
              <a:rPr lang="en-US" baseline="0" dirty="0" smtClean="0"/>
              <a:t> from a single motor </a:t>
            </a:r>
            <a:r>
              <a:rPr lang="en-US" dirty="0" smtClean="0"/>
              <a:t>indicates a direction mapped to the motor. Here,</a:t>
            </a:r>
            <a:r>
              <a:rPr lang="en-US" baseline="0" dirty="0" smtClean="0"/>
              <a:t> the vibration from the top indicates the up direction on the surface.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--</a:t>
            </a:r>
          </a:p>
          <a:p>
            <a:endParaRPr lang="en-US" dirty="0" smtClean="0"/>
          </a:p>
          <a:p>
            <a:r>
              <a:rPr lang="en-US" dirty="0" smtClean="0"/>
              <a:t>The figure is</a:t>
            </a:r>
            <a:r>
              <a:rPr lang="en-US" baseline="0" dirty="0" smtClean="0"/>
              <a:t> too abstract.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99492-B73A-8648-A12A-1C14811B0C9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90428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Then, how</a:t>
            </a:r>
            <a:r>
              <a:rPr lang="en-US" baseline="0" dirty="0" smtClean="0"/>
              <a:t> can we indicate the directions in-between the motors?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99492-B73A-8648-A12A-1C14811B0C9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90428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used phantom sensation effect to indicate all </a:t>
            </a:r>
            <a:r>
              <a:rPr lang="en-US" baseline="0" dirty="0" smtClean="0"/>
              <a:t>directions in 2D space.</a:t>
            </a:r>
          </a:p>
          <a:p>
            <a:endParaRPr lang="en-US" dirty="0" smtClean="0"/>
          </a:p>
          <a:p>
            <a:r>
              <a:rPr lang="en-US" dirty="0" smtClean="0"/>
              <a:t>When two close motors</a:t>
            </a:r>
            <a:r>
              <a:rPr lang="en-US" baseline="0" dirty="0" smtClean="0"/>
              <a:t> vibrate at the same time, a person feels only a single vibration somewhere in the middle of the two motors. It is called phantom sensation.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location of the phantom sensation is determined by the amplitude of the two vibrations.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For example, when the motors at the top and right</a:t>
            </a:r>
            <a:r>
              <a:rPr lang="en-US" baseline="0" dirty="0" smtClean="0"/>
              <a:t> side vibrate.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they make a phantom sensation between top and right as shown in the figure. 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---</a:t>
            </a:r>
          </a:p>
          <a:p>
            <a:endParaRPr lang="en-US" baseline="0" dirty="0" smtClean="0"/>
          </a:p>
          <a:p>
            <a:r>
              <a:rPr lang="en-US" baseline="0" dirty="0" smtClean="0"/>
              <a:t>Need citation.</a:t>
            </a:r>
          </a:p>
          <a:p>
            <a:r>
              <a:rPr lang="en-US" baseline="0" dirty="0" smtClean="0"/>
              <a:t>The reason of using the phantom sensation is used. It is hard to read the center </a:t>
            </a:r>
            <a:r>
              <a:rPr lang="en-US" baseline="0" dirty="0" err="1" smtClean="0"/>
              <a:t>alined</a:t>
            </a:r>
            <a:r>
              <a:rPr lang="en-US" baseline="0" dirty="0" smtClean="0"/>
              <a:t> text (use left aligned.)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99492-B73A-8648-A12A-1C14811B0C91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9042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 solution</a:t>
            </a:r>
            <a:r>
              <a:rPr lang="en-US" baseline="0" dirty="0" smtClean="0"/>
              <a:t> </a:t>
            </a:r>
            <a:r>
              <a:rPr lang="en-US" dirty="0" smtClean="0"/>
              <a:t>is to use </a:t>
            </a:r>
            <a:r>
              <a:rPr lang="en-US" baseline="0" dirty="0" smtClean="0"/>
              <a:t>h</a:t>
            </a:r>
            <a:r>
              <a:rPr lang="en-US" dirty="0" smtClean="0"/>
              <a:t>aptic feedback. </a:t>
            </a:r>
            <a:r>
              <a:rPr lang="en-US" dirty="0" smtClean="0"/>
              <a:t>(You </a:t>
            </a:r>
            <a:r>
              <a:rPr lang="en-US" dirty="0" smtClean="0"/>
              <a:t>navigate your</a:t>
            </a:r>
            <a:r>
              <a:rPr lang="en-US" baseline="0" dirty="0" smtClean="0"/>
              <a:t> hand based on </a:t>
            </a:r>
            <a:r>
              <a:rPr lang="en-US" baseline="0" dirty="0" err="1" smtClean="0"/>
              <a:t>vibro</a:t>
            </a:r>
            <a:r>
              <a:rPr lang="en-US" baseline="0" dirty="0" smtClean="0"/>
              <a:t>-tactile sensations generated by motors</a:t>
            </a:r>
            <a:r>
              <a:rPr lang="en-US" baseline="0" dirty="0" smtClean="0"/>
              <a:t>.)</a:t>
            </a:r>
            <a:endParaRPr lang="en-US" baseline="0" dirty="0" smtClean="0"/>
          </a:p>
          <a:p>
            <a:r>
              <a:rPr lang="en-US" baseline="0" dirty="0" smtClean="0"/>
              <a:t>For example, here’s one of the our prototypes that provides haptic feedback using four </a:t>
            </a:r>
            <a:r>
              <a:rPr lang="en-US" baseline="0" dirty="0" err="1" smtClean="0"/>
              <a:t>vibro</a:t>
            </a:r>
            <a:r>
              <a:rPr lang="en-US" baseline="0" dirty="0" smtClean="0"/>
              <a:t>-motors around the wrist.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[</a:t>
            </a:r>
            <a:r>
              <a:rPr lang="en-US" b="1" baseline="0" dirty="0" smtClean="0"/>
              <a:t>click</a:t>
            </a:r>
            <a:r>
              <a:rPr lang="en-US" baseline="0" dirty="0" smtClean="0"/>
              <a:t>] When the top motor vibrates, this indicates the user should move the hand up.</a:t>
            </a:r>
          </a:p>
          <a:p>
            <a:r>
              <a:rPr lang="en-US" baseline="0" dirty="0" smtClean="0"/>
              <a:t>[</a:t>
            </a:r>
            <a:r>
              <a:rPr lang="en-US" b="1" baseline="0" dirty="0" smtClean="0"/>
              <a:t>click</a:t>
            </a:r>
            <a:r>
              <a:rPr lang="en-US" baseline="0" dirty="0" smtClean="0"/>
              <a:t>] When the motor on the right of the wrist vibrates, the user should move the hand to the right.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99492-B73A-8648-A12A-1C14811B0C9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82730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With this haptic feedback</a:t>
            </a:r>
            <a:r>
              <a:rPr lang="en-US" baseline="0" dirty="0" smtClean="0"/>
              <a:t> design, </a:t>
            </a:r>
            <a:r>
              <a:rPr lang="en-US" dirty="0" smtClean="0"/>
              <a:t>we wanted to compare the haptic feedback </a:t>
            </a:r>
            <a:r>
              <a:rPr lang="en-US" baseline="0" dirty="0" smtClean="0"/>
              <a:t>with 4 and 8 motors.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Another goal was to identify the empirical threshold of the accuracy in perceiving the haptic feedback on the wrist.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----</a:t>
            </a:r>
          </a:p>
          <a:p>
            <a:endParaRPr lang="en-US" baseline="0" dirty="0" smtClean="0"/>
          </a:p>
          <a:p>
            <a:r>
              <a:rPr lang="en-US" dirty="0" smtClean="0"/>
              <a:t>This goal is not clear. Second goal is not a goal. It is contribution.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99492-B73A-8648-A12A-1C14811B0C9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07927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the task, participants</a:t>
            </a:r>
            <a:r>
              <a:rPr lang="en-US" baseline="0" dirty="0" smtClean="0"/>
              <a:t> </a:t>
            </a:r>
            <a:r>
              <a:rPr lang="en-US" dirty="0" smtClean="0"/>
              <a:t>followed the</a:t>
            </a:r>
            <a:r>
              <a:rPr lang="en-US" baseline="0" dirty="0" smtClean="0"/>
              <a:t> direction of the vibration.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finger had to stay at the center of the screen for one second to start a trial.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When a trial starts, the target direction is selected from 32 uniformly distributed directions and the motors vibrate.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participant move the finger about 50 mm to the direction of the vibration.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When a trial is completed, audio feedback was played to let participants know how they did.</a:t>
            </a:r>
          </a:p>
          <a:p>
            <a:r>
              <a:rPr lang="en-US" baseline="0" dirty="0" smtClean="0"/>
              <a:t>We defined three levels of correctness. Participants got different audio feedback for the levels.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99492-B73A-8648-A12A-1C14811B0C91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2707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 merged the target directions by quadrant and computed</a:t>
            </a:r>
            <a:r>
              <a:rPr lang="en-US" baseline="0" dirty="0" smtClean="0"/>
              <a:t> the average angular error for each quadrant.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99492-B73A-8648-A12A-1C14811B0C91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23567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baseline="0" dirty="0" smtClean="0"/>
              <a:t>In virtual reality, hand guidance can be useful to help human operators reach toward a target in virtual space, such as with robot-assisted surgery.</a:t>
            </a:r>
          </a:p>
          <a:p>
            <a:endParaRPr lang="en-US" sz="1000" baseline="0" dirty="0" smtClean="0"/>
          </a:p>
          <a:p>
            <a:r>
              <a:rPr lang="en-US" sz="1000" baseline="0" dirty="0" smtClean="0"/>
              <a:t>In teaching new motor skills, physical guidance can be useful, for example, during rehabilitation exercises.</a:t>
            </a:r>
          </a:p>
          <a:p>
            <a:endParaRPr lang="en-US" sz="1000" baseline="0" dirty="0" smtClean="0"/>
          </a:p>
          <a:p>
            <a:r>
              <a:rPr lang="en-US" sz="1000" baseline="0" dirty="0" smtClean="0"/>
              <a:t>As a final example, hand guidance can be particularly useful in assistive technology for blind users. Imagine guiding a user to accurately trace a line of printed text while listening to text-to-speech output.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99492-B73A-8648-A12A-1C14811B0C91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42913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the task, participants</a:t>
            </a:r>
            <a:r>
              <a:rPr lang="en-US" baseline="0" dirty="0" smtClean="0"/>
              <a:t> </a:t>
            </a:r>
            <a:r>
              <a:rPr lang="en-US" dirty="0" smtClean="0"/>
              <a:t>followed the</a:t>
            </a:r>
            <a:r>
              <a:rPr lang="en-US" baseline="0" dirty="0" smtClean="0"/>
              <a:t> direction of the vibration.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finger had to stay at the center of the screen for one second to start a trial.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When a trial starts, the target direction is randomly  selected from 32 uniformly distributed directions and the motors vibrate.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participant move the finger about 50 mm to the direction of the vibration.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When a trial is completed, audio feedback was played to let participants know how they did.</a:t>
            </a:r>
          </a:p>
          <a:p>
            <a:r>
              <a:rPr lang="en-US" baseline="0" dirty="0" smtClean="0"/>
              <a:t>Participants got different audio feedback for the levels based on the angular error.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 the exact hand movement, a chime followed by word “Perfect” sound was played.</a:t>
            </a:r>
          </a:p>
          <a:p>
            <a:r>
              <a:rPr lang="en-US" baseline="0" dirty="0" smtClean="0"/>
              <a:t>For the approximate movement, only a chime sound was played.</a:t>
            </a:r>
          </a:p>
          <a:p>
            <a:r>
              <a:rPr lang="en-US" baseline="0" dirty="0" smtClean="0"/>
              <a:t>In other cases, the trial was considered incorrect and beep sound was played.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99492-B73A-8648-A12A-1C14811B0C91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2707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For each condition, participants first completed 16 practice trials,</a:t>
            </a:r>
          </a:p>
          <a:p>
            <a:r>
              <a:rPr lang="en-US" baseline="0" dirty="0" smtClean="0"/>
              <a:t>eight directions at 45° counterclockwise intervals, and eight more directions randomly selected from the 32 directions.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----- Meeting Notes (5/25/16 21:51) -----</a:t>
            </a:r>
          </a:p>
          <a:p>
            <a:r>
              <a:rPr lang="en-US" baseline="0" dirty="0" smtClean="0"/>
              <a:t>May be shorter.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99492-B73A-8648-A12A-1C14811B0C91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76863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This result supports our first hypothesis that the 8-motor condition will result in lower movement error than the 4-motor condition.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---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99492-B73A-8648-A12A-1C14811B0C91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44544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This result supports our first hypothesis that the 8-motor condition will result in lower movement error than the 4-motor condition.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---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99492-B73A-8648-A12A-1C14811B0C91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4454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Moreover, this</a:t>
            </a:r>
            <a:r>
              <a:rPr lang="en-US" baseline="0" dirty="0" smtClean="0"/>
              <a:t> design also allows for precise guidance. </a:t>
            </a:r>
          </a:p>
          <a:p>
            <a:r>
              <a:rPr lang="en-US" baseline="0" dirty="0" smtClean="0"/>
              <a:t>[</a:t>
            </a:r>
            <a:r>
              <a:rPr lang="en-US" b="1" baseline="0" dirty="0" smtClean="0"/>
              <a:t>click</a:t>
            </a:r>
            <a:r>
              <a:rPr lang="en-US" baseline="0" dirty="0" smtClean="0"/>
              <a:t>]  By vibrating two adjacent motors, we can simulate a vibration </a:t>
            </a:r>
            <a:r>
              <a:rPr lang="en-US" b="1" baseline="0" dirty="0" smtClean="0"/>
              <a:t>between</a:t>
            </a:r>
            <a:r>
              <a:rPr lang="en-US" baseline="0" dirty="0" smtClean="0"/>
              <a:t> the motors, using something called phantom sensation. </a:t>
            </a:r>
          </a:p>
          <a:p>
            <a:r>
              <a:rPr lang="en-US" baseline="0" dirty="0" smtClean="0"/>
              <a:t>For example, here, the user should move the hand up and to the right. I’ll come back to this later.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99492-B73A-8648-A12A-1C14811B0C9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827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Haptic</a:t>
            </a:r>
            <a:r>
              <a:rPr lang="en-US" baseline="0" dirty="0" smtClean="0"/>
              <a:t> feedback has been used for coarse-grained directional guidance. Or a finger-worn device was used to make directional guidance.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99492-B73A-8648-A12A-1C14811B0C9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062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Looking at previous work, studies have examined both grid</a:t>
            </a:r>
            <a:r>
              <a:rPr lang="en-US" baseline="0" dirty="0" smtClean="0"/>
              <a:t> layout of motors on the wrist as well as placing motors along a wristband, like in our approach. </a:t>
            </a:r>
            <a:endParaRPr lang="en-US" dirty="0" smtClean="0"/>
          </a:p>
          <a:p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[click]</a:t>
            </a:r>
            <a:r>
              <a:rPr lang="en-US" dirty="0" smtClean="0"/>
              <a:t>The </a:t>
            </a:r>
            <a:r>
              <a:rPr lang="en-US" sz="1200" dirty="0" smtClean="0">
                <a:latin typeface="Helvetica"/>
                <a:cs typeface="Helvetica"/>
              </a:rPr>
              <a:t>grid layouts can be used for coarse-grained direction</a:t>
            </a:r>
            <a:r>
              <a:rPr lang="en-US" baseline="0" dirty="0" smtClean="0"/>
              <a:t>. </a:t>
            </a:r>
          </a:p>
          <a:p>
            <a:r>
              <a:rPr lang="en-US" baseline="0" dirty="0" smtClean="0"/>
              <a:t>but, </a:t>
            </a:r>
            <a:r>
              <a:rPr lang="en-US" baseline="0" dirty="0" smtClean="0"/>
              <a:t>grid layouts offer lower tactile perception compared to motors placed on a band.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99492-B73A-8648-A12A-1C14811B0C9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8118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The band layout h</a:t>
            </a:r>
            <a:r>
              <a:rPr lang="en-US" sz="1200" dirty="0" smtClean="0">
                <a:latin typeface="Helvetica"/>
                <a:cs typeface="Helvetica"/>
              </a:rPr>
              <a:t>as been used to guide movement of the arm using four or six motors.</a:t>
            </a:r>
          </a:p>
          <a:p>
            <a:r>
              <a:rPr lang="en-US" sz="1200" dirty="0" smtClean="0">
                <a:latin typeface="Helvetica"/>
                <a:cs typeface="Helvetica"/>
              </a:rPr>
              <a:t>A </a:t>
            </a:r>
            <a:r>
              <a:rPr lang="en-US" sz="1200" baseline="0" dirty="0" smtClean="0">
                <a:latin typeface="Helvetica"/>
                <a:cs typeface="Helvetica"/>
              </a:rPr>
              <a:t>study showed that </a:t>
            </a:r>
            <a:r>
              <a:rPr lang="en-US" sz="1200" dirty="0" smtClean="0">
                <a:latin typeface="Helvetica"/>
                <a:cs typeface="Helvetica"/>
              </a:rPr>
              <a:t>six motors were somewhat</a:t>
            </a:r>
            <a:r>
              <a:rPr lang="en-US" sz="1200" baseline="0" dirty="0" smtClean="0">
                <a:latin typeface="Helvetica"/>
                <a:cs typeface="Helvetica"/>
              </a:rPr>
              <a:t> </a:t>
            </a:r>
            <a:r>
              <a:rPr lang="en-US" sz="1200" dirty="0" smtClean="0">
                <a:latin typeface="Helvetica"/>
                <a:cs typeface="Helvetica"/>
              </a:rPr>
              <a:t>more accurate than 4 motors and verbal guidance, but the study only included at most six angles of movement, not higher precision.</a:t>
            </a:r>
          </a:p>
          <a:p>
            <a:endParaRPr lang="en-US" sz="1200" b="1" dirty="0" smtClean="0">
              <a:solidFill>
                <a:srgbClr val="FF0000"/>
              </a:solidFill>
              <a:latin typeface="Helvetica"/>
              <a:cs typeface="Helvetica"/>
            </a:endParaRPr>
          </a:p>
          <a:p>
            <a:r>
              <a:rPr lang="en-US" b="1" baseline="0" dirty="0" smtClean="0"/>
              <a:t>[click</a:t>
            </a:r>
            <a:r>
              <a:rPr lang="en-US" b="1" baseline="0" dirty="0" smtClean="0"/>
              <a:t>]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A99492-B73A-8648-A12A-1C14811B0C9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811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FFF01-74BB-FC40-948D-13285DB99E3B}" type="datetimeFigureOut">
              <a:rPr lang="en-US" smtClean="0"/>
              <a:t>5/30/16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C2510-F0F6-E043-9B2A-600E22B21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FFF01-74BB-FC40-948D-13285DB99E3B}" type="datetimeFigureOut">
              <a:rPr lang="en-US" smtClean="0"/>
              <a:t>5/30/16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C2510-F0F6-E043-9B2A-600E22B21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68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FFF01-74BB-FC40-948D-13285DB99E3B}" type="datetimeFigureOut">
              <a:rPr lang="en-US" smtClean="0"/>
              <a:t>5/30/16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C2510-F0F6-E043-9B2A-600E22B21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87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FFF01-74BB-FC40-948D-13285DB99E3B}" type="datetimeFigureOut">
              <a:rPr lang="en-US" smtClean="0"/>
              <a:t>5/30/16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C2510-F0F6-E043-9B2A-600E22B21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44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FFF01-74BB-FC40-948D-13285DB99E3B}" type="datetimeFigureOut">
              <a:rPr lang="en-US" smtClean="0"/>
              <a:t>5/30/16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C2510-F0F6-E043-9B2A-600E22B21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81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FFF01-74BB-FC40-948D-13285DB99E3B}" type="datetimeFigureOut">
              <a:rPr lang="en-US" smtClean="0"/>
              <a:t>5/30/16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C2510-F0F6-E043-9B2A-600E22B21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76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FFF01-74BB-FC40-948D-13285DB99E3B}" type="datetimeFigureOut">
              <a:rPr lang="en-US" smtClean="0"/>
              <a:t>5/30/16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C2510-F0F6-E043-9B2A-600E22B21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70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FFF01-74BB-FC40-948D-13285DB99E3B}" type="datetimeFigureOut">
              <a:rPr lang="en-US" smtClean="0"/>
              <a:t>5/30/16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C2510-F0F6-E043-9B2A-600E22B21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15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FFF01-74BB-FC40-948D-13285DB99E3B}" type="datetimeFigureOut">
              <a:rPr lang="en-US" smtClean="0"/>
              <a:t>5/30/16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C2510-F0F6-E043-9B2A-600E22B21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96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FFF01-74BB-FC40-948D-13285DB99E3B}" type="datetimeFigureOut">
              <a:rPr lang="en-US" smtClean="0"/>
              <a:t>5/30/16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C2510-F0F6-E043-9B2A-600E22B21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10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FFF01-74BB-FC40-948D-13285DB99E3B}" type="datetimeFigureOut">
              <a:rPr lang="en-US" smtClean="0"/>
              <a:t>5/30/16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C2510-F0F6-E043-9B2A-600E22B21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20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FFF01-74BB-FC40-948D-13285DB99E3B}" type="datetimeFigureOut">
              <a:rPr lang="en-US" smtClean="0"/>
              <a:t>5/30/16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9C2510-F0F6-E043-9B2A-600E22B21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336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1695A3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7.pn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tags" Target="../tags/tag7.x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image" Target="../media/image7.png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image" Target="../media/image12.png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image" Target="../media/image13.JPG"/><Relationship Id="rId1" Type="http://schemas.openxmlformats.org/officeDocument/2006/relationships/tags" Target="../tags/tag10.x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4" Type="http://schemas.openxmlformats.org/officeDocument/2006/relationships/image" Target="../media/image14.JPG"/><Relationship Id="rId1" Type="http://schemas.openxmlformats.org/officeDocument/2006/relationships/tags" Target="../tags/tag11.x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tags" Target="../tags/tag12.x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4" Type="http://schemas.openxmlformats.org/officeDocument/2006/relationships/image" Target="../media/image4.png"/><Relationship Id="rId1" Type="http://schemas.openxmlformats.org/officeDocument/2006/relationships/tags" Target="../tags/tag13.xml"/><Relationship Id="rId2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4" Type="http://schemas.openxmlformats.org/officeDocument/2006/relationships/image" Target="../media/image4.png"/><Relationship Id="rId1" Type="http://schemas.openxmlformats.org/officeDocument/2006/relationships/tags" Target="../tags/tag14.xml"/><Relationship Id="rId2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tags" Target="../tags/tag15.x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tags" Target="../tags/tag16.xml"/><Relationship Id="rId2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tags" Target="../tags/tag17.xml"/><Relationship Id="rId2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tags" Target="../tags/tag18.xml"/><Relationship Id="rId2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tags" Target="../tags/tag19.x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4" Type="http://schemas.openxmlformats.org/officeDocument/2006/relationships/image" Target="../media/image18.emf"/><Relationship Id="rId1" Type="http://schemas.openxmlformats.org/officeDocument/2006/relationships/tags" Target="../tags/tag20.xml"/><Relationship Id="rId2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tags" Target="../tags/tag21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tags" Target="../tags/tag22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7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7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8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MG_3518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26791" y="-45360"/>
            <a:ext cx="9438831" cy="7019598"/>
          </a:xfrm>
          <a:prstGeom prst="rect">
            <a:avLst/>
          </a:prstGeom>
          <a:solidFill>
            <a:schemeClr val="tx1">
              <a:alpha val="76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6014" y="736180"/>
            <a:ext cx="6862969" cy="1470025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>
                <a:solidFill>
                  <a:srgbClr val="CCFFCC"/>
                </a:solidFill>
              </a:rPr>
              <a:t>Evaluating Angular Accuracy of Wrist-based Haptic Directional Guidance for Hand Movement</a:t>
            </a:r>
            <a:endParaRPr lang="en-US" sz="3200" dirty="0">
              <a:solidFill>
                <a:srgbClr val="CCFFCC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6014" y="2438671"/>
            <a:ext cx="6400800" cy="214369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Jonggi Hong</a:t>
            </a:r>
            <a:r>
              <a:rPr lang="en-US" b="1" baseline="30000" dirty="0" smtClean="0">
                <a:solidFill>
                  <a:schemeClr val="bg1"/>
                </a:solidFill>
              </a:rPr>
              <a:t>1</a:t>
            </a:r>
          </a:p>
          <a:p>
            <a:pPr algn="l"/>
            <a:r>
              <a:rPr lang="en-US" dirty="0" smtClean="0">
                <a:solidFill>
                  <a:schemeClr val="bg1"/>
                </a:solidFill>
              </a:rPr>
              <a:t>Lee Stearns</a:t>
            </a:r>
            <a:r>
              <a:rPr lang="en-US" baseline="30000" dirty="0" smtClean="0">
                <a:solidFill>
                  <a:schemeClr val="bg1"/>
                </a:solidFill>
              </a:rPr>
              <a:t>1</a:t>
            </a:r>
          </a:p>
          <a:p>
            <a:pPr algn="l"/>
            <a:r>
              <a:rPr lang="en-US" dirty="0" smtClean="0">
                <a:solidFill>
                  <a:schemeClr val="bg1"/>
                </a:solidFill>
              </a:rPr>
              <a:t>Tony Cheng</a:t>
            </a:r>
            <a:r>
              <a:rPr lang="en-US" baseline="30000" dirty="0" smtClean="0">
                <a:solidFill>
                  <a:schemeClr val="bg1"/>
                </a:solidFill>
              </a:rPr>
              <a:t>1</a:t>
            </a:r>
          </a:p>
          <a:p>
            <a:pPr algn="l"/>
            <a:r>
              <a:rPr lang="en-US" dirty="0" smtClean="0">
                <a:solidFill>
                  <a:schemeClr val="bg1"/>
                </a:solidFill>
              </a:rPr>
              <a:t>Jon E. Froehlich</a:t>
            </a:r>
            <a:r>
              <a:rPr lang="en-US" baseline="30000" dirty="0" smtClean="0">
                <a:solidFill>
                  <a:schemeClr val="bg1"/>
                </a:solidFill>
              </a:rPr>
              <a:t>1</a:t>
            </a:r>
          </a:p>
          <a:p>
            <a:pPr algn="l"/>
            <a:r>
              <a:rPr lang="en-US" dirty="0" smtClean="0">
                <a:solidFill>
                  <a:schemeClr val="bg1"/>
                </a:solidFill>
              </a:rPr>
              <a:t>David Ross</a:t>
            </a:r>
            <a:r>
              <a:rPr lang="en-US" baseline="30000" dirty="0" smtClean="0">
                <a:solidFill>
                  <a:schemeClr val="bg1"/>
                </a:solidFill>
              </a:rPr>
              <a:t>2</a:t>
            </a:r>
          </a:p>
          <a:p>
            <a:pPr algn="l"/>
            <a:r>
              <a:rPr lang="en-US" dirty="0" smtClean="0">
                <a:solidFill>
                  <a:schemeClr val="bg1"/>
                </a:solidFill>
              </a:rPr>
              <a:t>Leah Findlater</a:t>
            </a:r>
            <a:r>
              <a:rPr lang="en-US" baseline="30000" dirty="0" smtClean="0">
                <a:solidFill>
                  <a:schemeClr val="bg1"/>
                </a:solidFill>
              </a:rPr>
              <a:t>1</a:t>
            </a:r>
            <a:endParaRPr lang="en-US" baseline="300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3422" y="5745712"/>
            <a:ext cx="1300578" cy="1147811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6898173" y="5772355"/>
            <a:ext cx="1012727" cy="101272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2384" y="5745712"/>
            <a:ext cx="1607806" cy="1067405"/>
          </a:xfrm>
          <a:prstGeom prst="rect">
            <a:avLst/>
          </a:prstGeom>
        </p:spPr>
      </p:pic>
      <p:sp>
        <p:nvSpPr>
          <p:cNvPr id="12" name="Subtitle 2"/>
          <p:cNvSpPr txBox="1">
            <a:spLocks/>
          </p:cNvSpPr>
          <p:nvPr/>
        </p:nvSpPr>
        <p:spPr>
          <a:xfrm>
            <a:off x="446013" y="4902060"/>
            <a:ext cx="8079653" cy="612758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aseline="30000" dirty="0" smtClean="0">
                <a:solidFill>
                  <a:schemeClr val="bg1"/>
                </a:solidFill>
              </a:rPr>
              <a:t>1 </a:t>
            </a:r>
            <a:r>
              <a:rPr lang="en-US" dirty="0" smtClean="0">
                <a:solidFill>
                  <a:schemeClr val="bg1"/>
                </a:solidFill>
              </a:rPr>
              <a:t>University of Maryland, College Park</a:t>
            </a:r>
          </a:p>
          <a:p>
            <a:pPr algn="l"/>
            <a:r>
              <a:rPr lang="en-US" baseline="30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 Atlanta VA R&amp;D Center of Excellence in Vision and Neurocognitive Rehabilitation (CVNR)</a:t>
            </a:r>
            <a:endParaRPr lang="en-US" baseline="3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40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25505">
        <p:fade/>
      </p:transition>
    </mc:Choice>
    <mc:Fallback xmlns="">
      <p:transition xmlns:p14="http://schemas.microsoft.com/office/powerpoint/2010/main" advTm="25505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574336" y="4000134"/>
            <a:ext cx="6112464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Have been used to guide translation and rotation of the arm using four or six motors or verbal instruction</a:t>
            </a:r>
          </a:p>
          <a:p>
            <a:endParaRPr lang="en-US" sz="2000" dirty="0" smtClean="0">
              <a:latin typeface="Helvetica"/>
              <a:cs typeface="Helvetica"/>
            </a:endParaRPr>
          </a:p>
          <a:p>
            <a:r>
              <a:rPr lang="en-US" sz="2000" dirty="0" smtClean="0">
                <a:latin typeface="Helvetica"/>
                <a:cs typeface="Helvetica"/>
              </a:rPr>
              <a:t>Six motors were more accurate, but the difference was not significant.</a:t>
            </a:r>
            <a:endParaRPr lang="en-US" sz="2000" b="1" dirty="0" smtClean="0">
              <a:solidFill>
                <a:srgbClr val="FF0000"/>
              </a:solidFill>
              <a:latin typeface="Helvetica"/>
              <a:cs typeface="Helvetica"/>
            </a:endParaRPr>
          </a:p>
          <a:p>
            <a:pPr algn="r"/>
            <a:r>
              <a:rPr lang="en-US" sz="1600" dirty="0" smtClean="0">
                <a:latin typeface="Helvetica"/>
                <a:cs typeface="Helvetica"/>
              </a:rPr>
              <a:t>By Weber </a:t>
            </a:r>
            <a:r>
              <a:rPr lang="en-US" sz="1600" i="1" dirty="0" smtClean="0">
                <a:latin typeface="Helvetica"/>
                <a:cs typeface="Helvetica"/>
              </a:rPr>
              <a:t>et al</a:t>
            </a:r>
            <a:r>
              <a:rPr lang="en-US" sz="1600" dirty="0" smtClean="0">
                <a:latin typeface="Helvetica"/>
                <a:cs typeface="Helvetica"/>
              </a:rPr>
              <a:t>. (2011)</a:t>
            </a:r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Existing s</a:t>
            </a:r>
            <a:r>
              <a:rPr lang="en-US" sz="3200" dirty="0" smtClean="0"/>
              <a:t>tudies: Wrist-based feedback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2574336" y="6120139"/>
            <a:ext cx="57233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smtClean="0">
                <a:solidFill>
                  <a:srgbClr val="EB7F00"/>
                </a:solidFill>
                <a:latin typeface="Helvetica"/>
                <a:cs typeface="Helvetica"/>
              </a:rPr>
              <a:t>The study only included at most six angles of movement, not higher precision</a:t>
            </a:r>
            <a:endParaRPr lang="en-US" sz="2000" i="1" dirty="0">
              <a:solidFill>
                <a:srgbClr val="EB7F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74336" y="1586103"/>
            <a:ext cx="61124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Can be used for coarse-grained direction </a:t>
            </a:r>
          </a:p>
          <a:p>
            <a:r>
              <a:rPr lang="en-US" sz="2000" dirty="0" smtClean="0">
                <a:latin typeface="Helvetica"/>
                <a:cs typeface="Helvetica"/>
              </a:rPr>
              <a:t>(e.g., cardinal directions)</a:t>
            </a:r>
          </a:p>
          <a:p>
            <a:pPr algn="r"/>
            <a:r>
              <a:rPr lang="en-US" sz="1600" dirty="0" smtClean="0">
                <a:latin typeface="Helvetica"/>
                <a:cs typeface="Helvetica"/>
              </a:rPr>
              <a:t>Lee </a:t>
            </a:r>
            <a:r>
              <a:rPr lang="en-US" sz="1600" i="1" dirty="0" smtClean="0">
                <a:latin typeface="Helvetica"/>
                <a:cs typeface="Helvetica"/>
              </a:rPr>
              <a:t>et al</a:t>
            </a:r>
            <a:r>
              <a:rPr lang="en-US" sz="1600" dirty="0" smtClean="0">
                <a:latin typeface="Helvetica"/>
                <a:cs typeface="Helvetica"/>
              </a:rPr>
              <a:t>. (2015)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1124438"/>
            <a:ext cx="19803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Helvetica"/>
                <a:cs typeface="Helvetica"/>
              </a:rPr>
              <a:t>Grid layouts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7200" y="3538469"/>
            <a:ext cx="21171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Helvetica"/>
                <a:cs typeface="Helvetica"/>
              </a:rPr>
              <a:t>Band layouts</a:t>
            </a:r>
            <a:endParaRPr lang="en-US" sz="2400" b="1" dirty="0">
              <a:latin typeface="Helvetica"/>
              <a:cs typeface="Helvetic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586103"/>
            <a:ext cx="2001365" cy="12308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000134"/>
            <a:ext cx="1976562" cy="102989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574336" y="2625491"/>
            <a:ext cx="6112464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US" sz="1600" b="1" dirty="0" smtClean="0">
              <a:solidFill>
                <a:srgbClr val="FF0000"/>
              </a:solidFill>
              <a:latin typeface="Helvetica"/>
              <a:cs typeface="Helvetica"/>
            </a:endParaRPr>
          </a:p>
          <a:p>
            <a:r>
              <a:rPr lang="en-US" sz="2000" i="1" dirty="0" smtClean="0">
                <a:solidFill>
                  <a:srgbClr val="EB7F00"/>
                </a:solidFill>
                <a:latin typeface="Helvetica"/>
                <a:cs typeface="Helvetica"/>
              </a:rPr>
              <a:t>Grid layouts offer lower tactile perception compared to motors placed on a band</a:t>
            </a:r>
          </a:p>
          <a:p>
            <a:pPr algn="r"/>
            <a:r>
              <a:rPr lang="en-US" sz="1600" dirty="0" err="1" smtClean="0">
                <a:solidFill>
                  <a:srgbClr val="EB7F00"/>
                </a:solidFill>
                <a:latin typeface="Helvetica"/>
                <a:cs typeface="Helvetica"/>
              </a:rPr>
              <a:t>Matscheko</a:t>
            </a:r>
            <a:r>
              <a:rPr lang="en-US" sz="1600" dirty="0" smtClean="0">
                <a:solidFill>
                  <a:srgbClr val="EB7F00"/>
                </a:solidFill>
                <a:latin typeface="Helvetica"/>
                <a:cs typeface="Helvetica"/>
              </a:rPr>
              <a:t> </a:t>
            </a:r>
            <a:r>
              <a:rPr lang="en-US" sz="1600" i="1" dirty="0" smtClean="0">
                <a:solidFill>
                  <a:srgbClr val="EB7F00"/>
                </a:solidFill>
                <a:latin typeface="Helvetica"/>
                <a:cs typeface="Helvetica"/>
              </a:rPr>
              <a:t>et al</a:t>
            </a:r>
            <a:r>
              <a:rPr lang="en-US" sz="1600" dirty="0" smtClean="0">
                <a:solidFill>
                  <a:srgbClr val="EB7F00"/>
                </a:solidFill>
                <a:latin typeface="Helvetica"/>
                <a:cs typeface="Helvetica"/>
              </a:rPr>
              <a:t>. (2010)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574336" y="1206678"/>
            <a:ext cx="6112464" cy="55869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EB7F00"/>
                </a:solidFill>
                <a:latin typeface="Helvetica"/>
                <a:cs typeface="Helvetica"/>
              </a:rPr>
              <a:t>Fine-grained directional guidance </a:t>
            </a:r>
          </a:p>
          <a:p>
            <a:pPr algn="ctr"/>
            <a:r>
              <a:rPr lang="en-US" sz="2800" dirty="0" smtClean="0">
                <a:solidFill>
                  <a:srgbClr val="EB7F00"/>
                </a:solidFill>
                <a:latin typeface="Helvetica"/>
                <a:cs typeface="Helvetica"/>
              </a:rPr>
              <a:t>has received less attention</a:t>
            </a:r>
          </a:p>
          <a:p>
            <a:pPr algn="ctr"/>
            <a:endParaRPr lang="en-US" sz="2800" dirty="0" smtClean="0">
              <a:solidFill>
                <a:srgbClr val="EB7F00"/>
              </a:solidFill>
              <a:latin typeface="Helvetica"/>
              <a:cs typeface="Helvetica"/>
            </a:endParaRPr>
          </a:p>
          <a:p>
            <a:pPr algn="ctr"/>
            <a:endParaRPr lang="en-US" sz="2800" dirty="0">
              <a:solidFill>
                <a:srgbClr val="EB7F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58332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3374">
        <p:fade/>
      </p:transition>
    </mc:Choice>
    <mc:Fallback xmlns="">
      <p:transition xmlns:p14="http://schemas.microsoft.com/office/powerpoint/2010/main" advTm="3374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574336" y="4000134"/>
            <a:ext cx="6112464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Have been used to guide translation and rotation of the arm using four or six motors</a:t>
            </a:r>
          </a:p>
          <a:p>
            <a:endParaRPr lang="en-US" sz="2000" dirty="0" smtClean="0">
              <a:latin typeface="Helvetica"/>
              <a:cs typeface="Helvetica"/>
            </a:endParaRPr>
          </a:p>
          <a:p>
            <a:r>
              <a:rPr lang="en-US" sz="2000" dirty="0" smtClean="0">
                <a:latin typeface="Helvetica"/>
                <a:cs typeface="Helvetica"/>
              </a:rPr>
              <a:t>Six motors were more accurate, but the difference was not significant.</a:t>
            </a:r>
            <a:endParaRPr lang="en-US" sz="2000" b="1" dirty="0" smtClean="0">
              <a:solidFill>
                <a:srgbClr val="FF0000"/>
              </a:solidFill>
              <a:latin typeface="Helvetica"/>
              <a:cs typeface="Helvetica"/>
            </a:endParaRPr>
          </a:p>
          <a:p>
            <a:pPr algn="r"/>
            <a:r>
              <a:rPr lang="en-US" sz="1600" dirty="0" smtClean="0">
                <a:latin typeface="Helvetica"/>
                <a:cs typeface="Helvetica"/>
              </a:rPr>
              <a:t>By Weber </a:t>
            </a:r>
            <a:r>
              <a:rPr lang="en-US" sz="1600" i="1" dirty="0" smtClean="0">
                <a:latin typeface="Helvetica"/>
                <a:cs typeface="Helvetica"/>
              </a:rPr>
              <a:t>et al</a:t>
            </a:r>
            <a:r>
              <a:rPr lang="en-US" sz="1600" dirty="0" smtClean="0">
                <a:latin typeface="Helvetica"/>
                <a:cs typeface="Helvetica"/>
              </a:rPr>
              <a:t>. (2011)</a:t>
            </a:r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Existing s</a:t>
            </a:r>
            <a:r>
              <a:rPr lang="en-US" sz="3200" dirty="0" smtClean="0"/>
              <a:t>tudies: Wrist-based feedback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2574336" y="6120139"/>
            <a:ext cx="57233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smtClean="0">
                <a:solidFill>
                  <a:srgbClr val="EB7F00"/>
                </a:solidFill>
                <a:latin typeface="Helvetica"/>
                <a:cs typeface="Helvetica"/>
              </a:rPr>
              <a:t>The study only included at most six angles of movement, not higher precision</a:t>
            </a:r>
            <a:endParaRPr lang="en-US" sz="2000" i="1" dirty="0">
              <a:solidFill>
                <a:srgbClr val="EB7F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74336" y="1586103"/>
            <a:ext cx="61124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Can be used for coarse-grained direction </a:t>
            </a:r>
          </a:p>
          <a:p>
            <a:r>
              <a:rPr lang="en-US" sz="2000" dirty="0" smtClean="0">
                <a:latin typeface="Helvetica"/>
                <a:cs typeface="Helvetica"/>
              </a:rPr>
              <a:t>(e.g., cardinal directions)</a:t>
            </a:r>
          </a:p>
          <a:p>
            <a:pPr algn="r"/>
            <a:r>
              <a:rPr lang="en-US" sz="1600" dirty="0" smtClean="0">
                <a:latin typeface="Helvetica"/>
                <a:cs typeface="Helvetica"/>
              </a:rPr>
              <a:t>Lee </a:t>
            </a:r>
            <a:r>
              <a:rPr lang="en-US" sz="1600" i="1" dirty="0" smtClean="0">
                <a:latin typeface="Helvetica"/>
                <a:cs typeface="Helvetica"/>
              </a:rPr>
              <a:t>et al</a:t>
            </a:r>
            <a:r>
              <a:rPr lang="en-US" sz="1600" dirty="0" smtClean="0">
                <a:latin typeface="Helvetica"/>
                <a:cs typeface="Helvetica"/>
              </a:rPr>
              <a:t>. (2015)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1124438"/>
            <a:ext cx="19803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Helvetica"/>
                <a:cs typeface="Helvetica"/>
              </a:rPr>
              <a:t>Grid layouts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7200" y="3538469"/>
            <a:ext cx="21171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Helvetica"/>
                <a:cs typeface="Helvetica"/>
              </a:rPr>
              <a:t>Band layouts</a:t>
            </a:r>
            <a:endParaRPr lang="en-US" sz="2400" b="1" dirty="0">
              <a:latin typeface="Helvetica"/>
              <a:cs typeface="Helvetic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586103"/>
            <a:ext cx="2001365" cy="12308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000134"/>
            <a:ext cx="1976562" cy="102989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574336" y="2625491"/>
            <a:ext cx="6112464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US" sz="1600" b="1" dirty="0" smtClean="0">
              <a:solidFill>
                <a:srgbClr val="FF0000"/>
              </a:solidFill>
              <a:latin typeface="Helvetica"/>
              <a:cs typeface="Helvetica"/>
            </a:endParaRPr>
          </a:p>
          <a:p>
            <a:r>
              <a:rPr lang="en-US" sz="2000" i="1" dirty="0" smtClean="0">
                <a:solidFill>
                  <a:srgbClr val="EB7F00"/>
                </a:solidFill>
                <a:latin typeface="Helvetica"/>
                <a:cs typeface="Helvetica"/>
              </a:rPr>
              <a:t>Grid layouts offer lower tactile perception compared to motors placed on a band</a:t>
            </a:r>
          </a:p>
          <a:p>
            <a:pPr algn="r"/>
            <a:r>
              <a:rPr lang="en-US" sz="1600" dirty="0" err="1" smtClean="0">
                <a:solidFill>
                  <a:srgbClr val="EB7F00"/>
                </a:solidFill>
                <a:latin typeface="Helvetica"/>
                <a:cs typeface="Helvetica"/>
              </a:rPr>
              <a:t>Matscheko</a:t>
            </a:r>
            <a:r>
              <a:rPr lang="en-US" sz="1600" dirty="0" smtClean="0">
                <a:solidFill>
                  <a:srgbClr val="EB7F00"/>
                </a:solidFill>
                <a:latin typeface="Helvetica"/>
                <a:cs typeface="Helvetica"/>
              </a:rPr>
              <a:t> </a:t>
            </a:r>
            <a:r>
              <a:rPr lang="en-US" sz="1600" i="1" dirty="0" smtClean="0">
                <a:solidFill>
                  <a:srgbClr val="EB7F00"/>
                </a:solidFill>
                <a:latin typeface="Helvetica"/>
                <a:cs typeface="Helvetica"/>
              </a:rPr>
              <a:t>et al</a:t>
            </a:r>
            <a:r>
              <a:rPr lang="en-US" sz="1600" dirty="0" smtClean="0">
                <a:solidFill>
                  <a:srgbClr val="EB7F00"/>
                </a:solidFill>
                <a:latin typeface="Helvetica"/>
                <a:cs typeface="Helvetica"/>
              </a:rPr>
              <a:t>. (2010)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574336" y="1241114"/>
            <a:ext cx="6112464" cy="55869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EB7F00"/>
                </a:solidFill>
                <a:latin typeface="Helvetica"/>
                <a:cs typeface="Helvetica"/>
              </a:rPr>
              <a:t>Fine-grained directional guidance </a:t>
            </a:r>
          </a:p>
          <a:p>
            <a:pPr algn="ctr"/>
            <a:r>
              <a:rPr lang="en-US" sz="2800" dirty="0" smtClean="0">
                <a:solidFill>
                  <a:srgbClr val="EB7F00"/>
                </a:solidFill>
                <a:latin typeface="Helvetica"/>
                <a:cs typeface="Helvetica"/>
              </a:rPr>
              <a:t>has received less attention</a:t>
            </a:r>
          </a:p>
          <a:p>
            <a:pPr algn="ctr"/>
            <a:endParaRPr lang="en-US" sz="2800" dirty="0" smtClean="0">
              <a:solidFill>
                <a:srgbClr val="EB7F00"/>
              </a:solidFill>
              <a:latin typeface="Helvetica"/>
              <a:cs typeface="Helvetica"/>
            </a:endParaRPr>
          </a:p>
          <a:p>
            <a:pPr algn="ctr"/>
            <a:endParaRPr lang="en-US" sz="2800" dirty="0">
              <a:solidFill>
                <a:srgbClr val="EB7F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982450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9" grpId="0"/>
      <p:bldP spid="10" grpId="0"/>
      <p:bldP spid="18" grpId="0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57200" y="3318728"/>
            <a:ext cx="8229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Motors on the finger have been explored to guide visually impaired users in tracing a line or reading text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Existing s</a:t>
            </a:r>
            <a:r>
              <a:rPr lang="en-US" sz="3200" dirty="0" smtClean="0"/>
              <a:t>tudies: Finger-based feedback</a:t>
            </a: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457200" y="2725961"/>
            <a:ext cx="1891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Helvetica"/>
                <a:cs typeface="Helvetica"/>
              </a:rPr>
              <a:t>By Horvath </a:t>
            </a:r>
            <a:r>
              <a:rPr lang="en-US" i="1" dirty="0">
                <a:latin typeface="Helvetica"/>
                <a:cs typeface="Helvetica"/>
              </a:rPr>
              <a:t>et al.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551053" y="2674677"/>
            <a:ext cx="18782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Helvetica"/>
                <a:cs typeface="Helvetica"/>
              </a:rPr>
              <a:t>By Stearns </a:t>
            </a:r>
            <a:r>
              <a:rPr lang="en-US" i="1" dirty="0">
                <a:latin typeface="Helvetica"/>
                <a:cs typeface="Helvetica"/>
              </a:rPr>
              <a:t>et al</a:t>
            </a:r>
            <a:r>
              <a:rPr lang="en-US" dirty="0">
                <a:latin typeface="Helvetica"/>
                <a:cs typeface="Helvetica"/>
              </a:rPr>
              <a:t>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r="6779"/>
          <a:stretch/>
        </p:blipFill>
        <p:spPr>
          <a:xfrm>
            <a:off x="457200" y="1404620"/>
            <a:ext cx="2235200" cy="13413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1053" y="1411664"/>
            <a:ext cx="2235200" cy="13342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291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32363">
        <p:fade/>
      </p:transition>
    </mc:Choice>
    <mc:Fallback xmlns="">
      <p:transition xmlns:p14="http://schemas.microsoft.com/office/powerpoint/2010/main" advTm="32364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57200" y="3318728"/>
            <a:ext cx="8229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Motors on the finger have been explored to guide visually impaired users in tracing a line or reading text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4348663"/>
            <a:ext cx="8229600" cy="210799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2000"/>
              </a:spcAft>
            </a:pPr>
            <a:r>
              <a:rPr lang="en-US" sz="2400" b="1" dirty="0" smtClean="0">
                <a:solidFill>
                  <a:srgbClr val="EB7F00"/>
                </a:solidFill>
                <a:latin typeface="Helvetica"/>
                <a:cs typeface="Helvetica"/>
              </a:rPr>
              <a:t>In contrast, a wrist-based approach: </a:t>
            </a:r>
          </a:p>
          <a:p>
            <a:pPr>
              <a:spcAft>
                <a:spcPts val="2000"/>
              </a:spcAft>
            </a:pPr>
            <a:r>
              <a:rPr lang="en-US" sz="2000" dirty="0" smtClean="0">
                <a:solidFill>
                  <a:srgbClr val="EB7F00"/>
                </a:solidFill>
                <a:latin typeface="Helvetica"/>
                <a:cs typeface="Helvetica"/>
              </a:rPr>
              <a:t>Can be incorporated into a </a:t>
            </a:r>
            <a:r>
              <a:rPr lang="en-US" sz="2000" dirty="0" err="1" smtClean="0">
                <a:solidFill>
                  <a:srgbClr val="EB7F00"/>
                </a:solidFill>
                <a:latin typeface="Helvetica"/>
                <a:cs typeface="Helvetica"/>
              </a:rPr>
              <a:t>smartwatch</a:t>
            </a:r>
            <a:r>
              <a:rPr lang="en-US" sz="2000" dirty="0" smtClean="0">
                <a:solidFill>
                  <a:srgbClr val="EB7F00"/>
                </a:solidFill>
                <a:latin typeface="Helvetica"/>
                <a:cs typeface="Helvetica"/>
              </a:rPr>
              <a:t> band</a:t>
            </a:r>
          </a:p>
          <a:p>
            <a:r>
              <a:rPr lang="en-US" sz="2000" dirty="0" smtClean="0">
                <a:solidFill>
                  <a:srgbClr val="EB7F00"/>
                </a:solidFill>
                <a:latin typeface="Helvetica"/>
                <a:cs typeface="Helvetica"/>
              </a:rPr>
              <a:t>Balances proximity to the finger, sensitivity, surface area, and social acceptability</a:t>
            </a:r>
            <a:endParaRPr lang="en-US" sz="2000" dirty="0">
              <a:solidFill>
                <a:srgbClr val="EB7F00"/>
              </a:solidFill>
              <a:latin typeface="Helvetica"/>
              <a:cs typeface="Helvetica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Existing s</a:t>
            </a:r>
            <a:r>
              <a:rPr lang="en-US" sz="3200" dirty="0" smtClean="0"/>
              <a:t>tudies: Finger-based feedback</a:t>
            </a: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457200" y="2725961"/>
            <a:ext cx="1891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Helvetica"/>
                <a:cs typeface="Helvetica"/>
              </a:rPr>
              <a:t>By Horvath </a:t>
            </a:r>
            <a:r>
              <a:rPr lang="en-US" i="1" dirty="0">
                <a:latin typeface="Helvetica"/>
                <a:cs typeface="Helvetica"/>
              </a:rPr>
              <a:t>et al.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551053" y="2674677"/>
            <a:ext cx="18782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Helvetica"/>
                <a:cs typeface="Helvetica"/>
              </a:rPr>
              <a:t>By Stearns </a:t>
            </a:r>
            <a:r>
              <a:rPr lang="en-US" i="1" dirty="0">
                <a:latin typeface="Helvetica"/>
                <a:cs typeface="Helvetica"/>
              </a:rPr>
              <a:t>et al</a:t>
            </a:r>
            <a:r>
              <a:rPr lang="en-US" dirty="0">
                <a:latin typeface="Helvetica"/>
                <a:cs typeface="Helvetica"/>
              </a:rPr>
              <a:t>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r="6779"/>
          <a:stretch/>
        </p:blipFill>
        <p:spPr>
          <a:xfrm>
            <a:off x="457200" y="1404620"/>
            <a:ext cx="2235200" cy="13413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1053" y="1411664"/>
            <a:ext cx="2235200" cy="13342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306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32363">
        <p:fade/>
      </p:transition>
    </mc:Choice>
    <mc:Fallback xmlns="">
      <p:transition xmlns:p14="http://schemas.microsoft.com/office/powerpoint/2010/main" advTm="32364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3483" y="484887"/>
            <a:ext cx="77212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1695A3"/>
                </a:solidFill>
                <a:latin typeface="Helvetica"/>
                <a:cs typeface="Helvetica"/>
              </a:rPr>
              <a:t>Advantages of </a:t>
            </a:r>
            <a:r>
              <a:rPr lang="en-US" sz="2800" b="1" dirty="0" smtClean="0">
                <a:solidFill>
                  <a:srgbClr val="1695A3"/>
                </a:solidFill>
                <a:latin typeface="Helvetica"/>
                <a:cs typeface="Helvetica"/>
              </a:rPr>
              <a:t>Hand Guidance based on Haptic Feedback on Wrist</a:t>
            </a:r>
            <a:endParaRPr lang="en-US" sz="2800" b="1" dirty="0">
              <a:solidFill>
                <a:srgbClr val="1695A3"/>
              </a:solidFill>
              <a:latin typeface="Helvetica"/>
              <a:cs typeface="Helvetica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83483" y="5578041"/>
            <a:ext cx="75284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aseline="30000" dirty="0" smtClean="0">
                <a:latin typeface="Helvetica"/>
                <a:cs typeface="Helvetica"/>
              </a:rPr>
              <a:t>1</a:t>
            </a:r>
            <a:r>
              <a:rPr lang="en-US" sz="2000" dirty="0" smtClean="0">
                <a:latin typeface="Helvetica"/>
                <a:cs typeface="Helvetica"/>
              </a:rPr>
              <a:t>Cholewiak</a:t>
            </a:r>
            <a:r>
              <a:rPr lang="en-US" sz="2000" dirty="0">
                <a:latin typeface="Helvetica"/>
                <a:cs typeface="Helvetica"/>
              </a:rPr>
              <a:t>, R.W. and Collins, A.A. 2003. </a:t>
            </a:r>
            <a:r>
              <a:rPr lang="en-US" sz="2000" dirty="0" err="1">
                <a:latin typeface="Helvetica"/>
                <a:cs typeface="Helvetica"/>
              </a:rPr>
              <a:t>Vibrotactile</a:t>
            </a:r>
            <a:r>
              <a:rPr lang="en-US" sz="2000" dirty="0">
                <a:latin typeface="Helvetica"/>
                <a:cs typeface="Helvetica"/>
              </a:rPr>
              <a:t> localization on the arm: effects of place, space, and age. Perception &amp; Psychophysics. 65, 7 (2003), 1058–1077.</a:t>
            </a:r>
          </a:p>
        </p:txBody>
      </p:sp>
      <p:sp>
        <p:nvSpPr>
          <p:cNvPr id="29" name="Oval 28"/>
          <p:cNvSpPr/>
          <p:nvPr/>
        </p:nvSpPr>
        <p:spPr>
          <a:xfrm>
            <a:off x="912009" y="1758870"/>
            <a:ext cx="514937" cy="514937"/>
          </a:xfrm>
          <a:prstGeom prst="ellipse">
            <a:avLst/>
          </a:prstGeom>
          <a:solidFill>
            <a:schemeClr val="accent3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Helvetica"/>
                <a:cs typeface="Helvetica"/>
              </a:rPr>
              <a:t>1</a:t>
            </a:r>
            <a:endParaRPr lang="en-US" sz="20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721329" y="1816283"/>
            <a:ext cx="62503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Proximity to the finger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721329" y="2687292"/>
            <a:ext cx="62503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Better sensitivity than other parts of forearm</a:t>
            </a:r>
            <a:r>
              <a:rPr lang="en-US" sz="2000" baseline="30000" dirty="0">
                <a:latin typeface="Helvetica"/>
                <a:cs typeface="Helvetica"/>
              </a:rPr>
              <a:t>1</a:t>
            </a:r>
            <a:endParaRPr lang="en-US" sz="2000" dirty="0" smtClean="0">
              <a:latin typeface="Helvetica"/>
              <a:cs typeface="Helvetica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721329" y="3558301"/>
            <a:ext cx="62503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Having </a:t>
            </a:r>
            <a:r>
              <a:rPr lang="en-US" sz="2000" dirty="0">
                <a:latin typeface="Helvetica"/>
                <a:cs typeface="Helvetica"/>
              </a:rPr>
              <a:t>l</a:t>
            </a:r>
            <a:r>
              <a:rPr lang="en-US" sz="2000" dirty="0" smtClean="0">
                <a:latin typeface="Helvetica"/>
                <a:cs typeface="Helvetica"/>
              </a:rPr>
              <a:t>arger surface area than a finger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721329" y="4429311"/>
            <a:ext cx="62503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Social acceptability</a:t>
            </a:r>
          </a:p>
        </p:txBody>
      </p:sp>
      <p:sp>
        <p:nvSpPr>
          <p:cNvPr id="40" name="Oval 39"/>
          <p:cNvSpPr/>
          <p:nvPr/>
        </p:nvSpPr>
        <p:spPr>
          <a:xfrm>
            <a:off x="912009" y="2629879"/>
            <a:ext cx="514937" cy="514937"/>
          </a:xfrm>
          <a:prstGeom prst="ellipse">
            <a:avLst/>
          </a:prstGeom>
          <a:solidFill>
            <a:schemeClr val="accent3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Helvetica"/>
                <a:cs typeface="Helvetica"/>
              </a:rPr>
              <a:t>2</a:t>
            </a:r>
            <a:endParaRPr lang="en-US" sz="20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912009" y="3500888"/>
            <a:ext cx="514937" cy="514937"/>
          </a:xfrm>
          <a:prstGeom prst="ellipse">
            <a:avLst/>
          </a:prstGeom>
          <a:solidFill>
            <a:schemeClr val="accent3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Helvetica"/>
                <a:cs typeface="Helvetica"/>
              </a:rPr>
              <a:t>3</a:t>
            </a:r>
            <a:endParaRPr lang="en-US" sz="20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912009" y="4371898"/>
            <a:ext cx="514937" cy="514937"/>
          </a:xfrm>
          <a:prstGeom prst="ellipse">
            <a:avLst/>
          </a:prstGeom>
          <a:solidFill>
            <a:schemeClr val="accent3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Helvetica"/>
                <a:cs typeface="Helvetica"/>
              </a:rPr>
              <a:t>4</a:t>
            </a:r>
            <a:endParaRPr lang="en-US" sz="20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611467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9" grpId="0" animBg="1"/>
      <p:bldP spid="34" grpId="0"/>
      <p:bldP spid="35" grpId="0"/>
      <p:bldP spid="37" grpId="0"/>
      <p:bldP spid="39" grpId="0"/>
      <p:bldP spid="40" grpId="0" animBg="1"/>
      <p:bldP spid="41" grpId="0" animBg="1"/>
      <p:bldP spid="4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200" y="2538565"/>
            <a:ext cx="8229600" cy="186980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800"/>
              </a:spcAft>
            </a:pPr>
            <a:r>
              <a:rPr lang="en-US" sz="2800" dirty="0" smtClean="0">
                <a:solidFill>
                  <a:schemeClr val="tx1"/>
                </a:solidFill>
                <a:latin typeface="Helvetica"/>
                <a:cs typeface="Helvetica"/>
              </a:rPr>
              <a:t>How accurately can people move their hand given fine-grained haptic guidance on a wristband?</a:t>
            </a:r>
            <a:endParaRPr lang="en-US" sz="2800" dirty="0">
              <a:solidFill>
                <a:schemeClr val="tx1"/>
              </a:solidFill>
              <a:latin typeface="Helvetica"/>
              <a:cs typeface="Helvetica"/>
            </a:endParaRPr>
          </a:p>
          <a:p>
            <a:pPr>
              <a:spcAft>
                <a:spcPts val="1800"/>
              </a:spcAft>
            </a:pPr>
            <a:r>
              <a:rPr lang="en-US" sz="2800" dirty="0" smtClean="0">
                <a:solidFill>
                  <a:schemeClr val="tx1"/>
                </a:solidFill>
                <a:latin typeface="Helvetica"/>
                <a:cs typeface="Helvetica"/>
              </a:rPr>
              <a:t>How many motors are needed to achieve this level of accuracy?</a:t>
            </a:r>
            <a:endParaRPr lang="en-US" sz="2800" dirty="0" smtClean="0">
              <a:solidFill>
                <a:schemeClr val="accent2"/>
              </a:solidFill>
              <a:latin typeface="Helvetica"/>
              <a:cs typeface="Helvetic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6244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Research </a:t>
            </a:r>
            <a:r>
              <a:rPr lang="en-US" dirty="0" smtClean="0"/>
              <a:t>Questions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10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4109">
        <p:fade/>
      </p:transition>
    </mc:Choice>
    <mc:Fallback xmlns="">
      <p:transition xmlns:p14="http://schemas.microsoft.com/office/powerpoint/2010/main" advTm="14109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200" y="2474611"/>
            <a:ext cx="7528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Helvetica"/>
                <a:cs typeface="Helvetica"/>
              </a:rPr>
              <a:t>Providing fine-grained directional guidance</a:t>
            </a:r>
            <a:endParaRPr lang="en-US" sz="2800" dirty="0">
              <a:latin typeface="Helvetica"/>
              <a:cs typeface="Helvetica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156244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1695A3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smtClean="0"/>
              <a:t>Wristband Prototypes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82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5367">
        <p:fade/>
      </p:transition>
    </mc:Choice>
    <mc:Fallback xmlns="">
      <p:transition xmlns:p14="http://schemas.microsoft.com/office/powerpoint/2010/main" advTm="5367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ristband4moto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9" t="28611" r="8339" b="31764"/>
          <a:stretch/>
        </p:blipFill>
        <p:spPr>
          <a:xfrm>
            <a:off x="0" y="1339351"/>
            <a:ext cx="6607647" cy="2223527"/>
          </a:xfrm>
          <a:prstGeom prst="rect">
            <a:avLst/>
          </a:prstGeom>
        </p:spPr>
      </p:pic>
      <p:pic>
        <p:nvPicPr>
          <p:cNvPr id="5" name="Picture 4" descr="wristband8motor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16" b="28089"/>
          <a:stretch/>
        </p:blipFill>
        <p:spPr>
          <a:xfrm>
            <a:off x="0" y="3754859"/>
            <a:ext cx="6388029" cy="226537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607647" y="2029074"/>
            <a:ext cx="23580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Helvetica"/>
                <a:cs typeface="Helvetica"/>
              </a:rPr>
              <a:t>4-motor wristband</a:t>
            </a:r>
            <a:endParaRPr lang="en-US" sz="2400" b="1" dirty="0">
              <a:latin typeface="Helvetica"/>
              <a:cs typeface="Helvetic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07647" y="4469074"/>
            <a:ext cx="23580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Helvetica"/>
                <a:cs typeface="Helvetica"/>
              </a:rPr>
              <a:t>8-motor wristband</a:t>
            </a:r>
            <a:endParaRPr lang="en-US" sz="24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85966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0136">
        <p:fade/>
      </p:transition>
    </mc:Choice>
    <mc:Fallback xmlns="">
      <p:transition xmlns:p14="http://schemas.microsoft.com/office/powerpoint/2010/main" advTm="10136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wristband4motor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11" b="31764"/>
          <a:stretch/>
        </p:blipFill>
        <p:spPr>
          <a:xfrm rot="16621476">
            <a:off x="2856982" y="3229141"/>
            <a:ext cx="8016844" cy="211775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176911" y="794414"/>
            <a:ext cx="4008264" cy="6063586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cxnSp>
        <p:nvCxnSpPr>
          <p:cNvPr id="43" name="Straight Connector 42"/>
          <p:cNvCxnSpPr/>
          <p:nvPr/>
        </p:nvCxnSpPr>
        <p:spPr>
          <a:xfrm>
            <a:off x="7541148" y="6157118"/>
            <a:ext cx="1409949" cy="0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7085079" y="5145768"/>
            <a:ext cx="456069" cy="1011350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0" y="3159059"/>
            <a:ext cx="58151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EB7F00"/>
                </a:solidFill>
                <a:latin typeface="Helvetica"/>
                <a:cs typeface="Helvetica"/>
              </a:rPr>
              <a:t>How to indicate angles </a:t>
            </a:r>
          </a:p>
          <a:p>
            <a:pPr algn="ctr"/>
            <a:r>
              <a:rPr lang="en-US" sz="2800" b="1" dirty="0" smtClean="0">
                <a:solidFill>
                  <a:srgbClr val="EB7F00"/>
                </a:solidFill>
                <a:latin typeface="Helvetica"/>
                <a:cs typeface="Helvetica"/>
              </a:rPr>
              <a:t>of direction </a:t>
            </a:r>
            <a:r>
              <a:rPr lang="en-US" sz="2800" b="1" i="1" dirty="0" smtClean="0">
                <a:solidFill>
                  <a:srgbClr val="EB7F00"/>
                </a:solidFill>
                <a:latin typeface="Helvetica"/>
                <a:cs typeface="Helvetica"/>
              </a:rPr>
              <a:t>between</a:t>
            </a:r>
            <a:r>
              <a:rPr lang="en-US" sz="2800" b="1" dirty="0" smtClean="0">
                <a:solidFill>
                  <a:srgbClr val="EB7F00"/>
                </a:solidFill>
                <a:latin typeface="Helvetica"/>
                <a:cs typeface="Helvetica"/>
              </a:rPr>
              <a:t> motors? </a:t>
            </a:r>
            <a:endParaRPr lang="en-US" sz="2800" b="1" dirty="0">
              <a:solidFill>
                <a:srgbClr val="EB7F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Mapping the Vibration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to </a:t>
            </a:r>
            <a:r>
              <a:rPr lang="en-US" dirty="0"/>
              <a:t>a </a:t>
            </a:r>
            <a:r>
              <a:rPr lang="en-US" dirty="0" smtClean="0"/>
              <a:t>Direction</a:t>
            </a:r>
            <a:endParaRPr lang="en-US" dirty="0"/>
          </a:p>
        </p:txBody>
      </p:sp>
      <p:sp>
        <p:nvSpPr>
          <p:cNvPr id="33" name="Up Arrow 32"/>
          <p:cNvSpPr/>
          <p:nvPr/>
        </p:nvSpPr>
        <p:spPr>
          <a:xfrm>
            <a:off x="7085079" y="517649"/>
            <a:ext cx="390515" cy="509474"/>
          </a:xfrm>
          <a:prstGeom prst="upArrow">
            <a:avLst/>
          </a:prstGeom>
          <a:solidFill>
            <a:srgbClr val="2253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Up Arrow 33"/>
          <p:cNvSpPr/>
          <p:nvPr/>
        </p:nvSpPr>
        <p:spPr>
          <a:xfrm rot="5400000">
            <a:off x="7600628" y="967644"/>
            <a:ext cx="390515" cy="509474"/>
          </a:xfrm>
          <a:prstGeom prst="upArrow">
            <a:avLst/>
          </a:prstGeom>
          <a:solidFill>
            <a:srgbClr val="2253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5" name="Group 34"/>
          <p:cNvGrpSpPr/>
          <p:nvPr/>
        </p:nvGrpSpPr>
        <p:grpSpPr>
          <a:xfrm>
            <a:off x="5652106" y="4550288"/>
            <a:ext cx="1012709" cy="1012709"/>
            <a:chOff x="8409929" y="1954406"/>
            <a:chExt cx="1012709" cy="1012709"/>
          </a:xfrm>
        </p:grpSpPr>
        <p:sp>
          <p:nvSpPr>
            <p:cNvPr id="36" name="Oval 35"/>
            <p:cNvSpPr/>
            <p:nvPr/>
          </p:nvSpPr>
          <p:spPr>
            <a:xfrm>
              <a:off x="8596243" y="2140720"/>
              <a:ext cx="640080" cy="640080"/>
            </a:xfrm>
            <a:prstGeom prst="ellipse">
              <a:avLst/>
            </a:prstGeom>
            <a:noFill/>
            <a:ln w="28575" cmpd="sng">
              <a:solidFill>
                <a:srgbClr val="22537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9525" cmpd="sng">
                  <a:solidFill>
                    <a:srgbClr val="FF0000"/>
                  </a:solidFill>
                </a:ln>
                <a:noFill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8409929" y="1954406"/>
              <a:ext cx="1012709" cy="1012709"/>
            </a:xfrm>
            <a:prstGeom prst="ellipse">
              <a:avLst/>
            </a:prstGeom>
            <a:noFill/>
            <a:ln w="28575" cmpd="sng">
              <a:solidFill>
                <a:srgbClr val="22537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9525" cmpd="sng">
                  <a:solidFill>
                    <a:srgbClr val="FF0000"/>
                  </a:solidFill>
                </a:ln>
                <a:noFill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8504803" y="2049280"/>
              <a:ext cx="822960" cy="822960"/>
            </a:xfrm>
            <a:prstGeom prst="ellipse">
              <a:avLst/>
            </a:prstGeom>
            <a:noFill/>
            <a:ln w="28575" cmpd="sng">
              <a:solidFill>
                <a:srgbClr val="22537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9525" cmpd="sng">
                  <a:solidFill>
                    <a:srgbClr val="FF0000"/>
                  </a:solidFill>
                </a:ln>
                <a:noFill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528440" y="4611604"/>
            <a:ext cx="1012709" cy="1012709"/>
            <a:chOff x="8409929" y="1954406"/>
            <a:chExt cx="1012709" cy="1012709"/>
          </a:xfrm>
        </p:grpSpPr>
        <p:sp>
          <p:nvSpPr>
            <p:cNvPr id="40" name="Oval 39"/>
            <p:cNvSpPr/>
            <p:nvPr/>
          </p:nvSpPr>
          <p:spPr>
            <a:xfrm>
              <a:off x="8596243" y="2140720"/>
              <a:ext cx="640080" cy="640080"/>
            </a:xfrm>
            <a:prstGeom prst="ellipse">
              <a:avLst/>
            </a:prstGeom>
            <a:noFill/>
            <a:ln w="28575" cmpd="sng">
              <a:solidFill>
                <a:srgbClr val="22537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9525" cmpd="sng">
                  <a:solidFill>
                    <a:srgbClr val="FF0000"/>
                  </a:solidFill>
                </a:ln>
                <a:noFill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8409929" y="1954406"/>
              <a:ext cx="1012709" cy="1012709"/>
            </a:xfrm>
            <a:prstGeom prst="ellipse">
              <a:avLst/>
            </a:prstGeom>
            <a:noFill/>
            <a:ln w="28575" cmpd="sng">
              <a:solidFill>
                <a:srgbClr val="22537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9525" cmpd="sng">
                  <a:solidFill>
                    <a:srgbClr val="FF0000"/>
                  </a:solidFill>
                </a:ln>
                <a:noFill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8504803" y="2049280"/>
              <a:ext cx="822960" cy="822960"/>
            </a:xfrm>
            <a:prstGeom prst="ellipse">
              <a:avLst/>
            </a:prstGeom>
            <a:noFill/>
            <a:ln w="28575" cmpd="sng">
              <a:solidFill>
                <a:srgbClr val="22537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9525" cmpd="sng">
                  <a:solidFill>
                    <a:srgbClr val="FF0000"/>
                  </a:solidFill>
                </a:ln>
                <a:noFill/>
              </a:endParaRPr>
            </a:p>
          </p:txBody>
        </p:sp>
      </p:grpSp>
      <p:cxnSp>
        <p:nvCxnSpPr>
          <p:cNvPr id="44" name="Straight Connector 43"/>
          <p:cNvCxnSpPr/>
          <p:nvPr/>
        </p:nvCxnSpPr>
        <p:spPr>
          <a:xfrm flipH="1" flipV="1">
            <a:off x="6149313" y="5060550"/>
            <a:ext cx="1391837" cy="1096568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8093767" y="5757008"/>
            <a:ext cx="9685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Motors</a:t>
            </a:r>
            <a:endParaRPr lang="en-US" sz="2000" dirty="0">
              <a:solidFill>
                <a:schemeClr val="bg1">
                  <a:lumMod val="6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528440" y="518076"/>
            <a:ext cx="5125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Up</a:t>
            </a:r>
            <a:endParaRPr lang="en-US" sz="2000" dirty="0">
              <a:solidFill>
                <a:schemeClr val="bg1">
                  <a:lumMod val="6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093767" y="1038458"/>
            <a:ext cx="7834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Right</a:t>
            </a:r>
            <a:endParaRPr lang="en-US" sz="2000" dirty="0">
              <a:solidFill>
                <a:schemeClr val="bg1">
                  <a:lumMod val="65000"/>
                </a:schemeClr>
              </a:solidFill>
              <a:latin typeface="Helvetica"/>
              <a:cs typeface="Helvetic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602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8625">
        <p:fade/>
      </p:transition>
    </mc:Choice>
    <mc:Fallback xmlns="">
      <p:transition xmlns:p14="http://schemas.microsoft.com/office/powerpoint/2010/main" advTm="18625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46" grpId="0"/>
      <p:bldP spid="33" grpId="0" animBg="1"/>
      <p:bldP spid="33" grpId="1" animBg="1"/>
      <p:bldP spid="34" grpId="0" animBg="1"/>
      <p:bldP spid="50" grpId="0"/>
      <p:bldP spid="50" grpId="1"/>
      <p:bldP spid="5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457200" y="1343073"/>
            <a:ext cx="8229600" cy="17748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Two </a:t>
            </a:r>
            <a:r>
              <a:rPr lang="en-US" sz="2000" dirty="0" err="1" smtClean="0">
                <a:latin typeface="Helvetica"/>
                <a:cs typeface="Helvetica"/>
              </a:rPr>
              <a:t>vibrotactile</a:t>
            </a:r>
            <a:r>
              <a:rPr lang="en-US" sz="2000" dirty="0" smtClean="0">
                <a:latin typeface="Helvetica"/>
                <a:cs typeface="Helvetica"/>
              </a:rPr>
              <a:t> actuators placed closely together on the skin create the </a:t>
            </a:r>
            <a:r>
              <a:rPr lang="en-US" sz="2000" b="1" dirty="0" smtClean="0">
                <a:latin typeface="Helvetica"/>
                <a:cs typeface="Helvetica"/>
              </a:rPr>
              <a:t>illusion of a single vibration </a:t>
            </a:r>
            <a:r>
              <a:rPr lang="en-US" sz="2000" dirty="0" smtClean="0">
                <a:latin typeface="Helvetica"/>
                <a:cs typeface="Helvetica"/>
              </a:rPr>
              <a:t>between the two actuators.</a:t>
            </a:r>
          </a:p>
          <a:p>
            <a:endParaRPr lang="en-US" sz="2000" baseline="30000" dirty="0">
              <a:latin typeface="Helvetica"/>
              <a:cs typeface="Helvetica"/>
            </a:endParaRPr>
          </a:p>
          <a:p>
            <a:r>
              <a:rPr lang="en-US" sz="2000" dirty="0">
                <a:latin typeface="Helvetica"/>
                <a:cs typeface="Helvetica"/>
              </a:rPr>
              <a:t>The location of the phantom sensation is determined by the amplitude of the two vibrations</a:t>
            </a:r>
            <a:r>
              <a:rPr lang="en-US" sz="2000" dirty="0" smtClean="0">
                <a:latin typeface="Helvetica"/>
                <a:cs typeface="Helvetica"/>
              </a:rPr>
              <a:t>.</a:t>
            </a:r>
          </a:p>
          <a:p>
            <a:pPr algn="r"/>
            <a:r>
              <a:rPr lang="en-US" sz="1600" dirty="0">
                <a:latin typeface="Helvetica"/>
                <a:cs typeface="Helvetica"/>
              </a:rPr>
              <a:t>[</a:t>
            </a:r>
            <a:r>
              <a:rPr lang="en-US" sz="1600" dirty="0" err="1">
                <a:latin typeface="Helvetica"/>
                <a:cs typeface="Helvetica"/>
              </a:rPr>
              <a:t>Alles</a:t>
            </a:r>
            <a:r>
              <a:rPr lang="en-US" sz="1600" dirty="0">
                <a:latin typeface="Helvetica"/>
                <a:cs typeface="Helvetica"/>
              </a:rPr>
              <a:t>, 1970</a:t>
            </a:r>
            <a:r>
              <a:rPr lang="en-US" sz="1600" dirty="0" smtClean="0">
                <a:latin typeface="Helvetica"/>
                <a:cs typeface="Helvetica"/>
              </a:rPr>
              <a:t>]</a:t>
            </a:r>
            <a:endParaRPr lang="en-US" sz="1600" dirty="0">
              <a:latin typeface="Helvetica"/>
              <a:cs typeface="Helvetica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864148" y="3764639"/>
            <a:ext cx="417558" cy="1337493"/>
            <a:chOff x="2861061" y="2857973"/>
            <a:chExt cx="417558" cy="1337493"/>
          </a:xfrm>
        </p:grpSpPr>
        <p:sp>
          <p:nvSpPr>
            <p:cNvPr id="25" name="Oval 24"/>
            <p:cNvSpPr/>
            <p:nvPr/>
          </p:nvSpPr>
          <p:spPr>
            <a:xfrm>
              <a:off x="2861061" y="3317941"/>
              <a:ext cx="417558" cy="417558"/>
            </a:xfrm>
            <a:prstGeom prst="ellipse">
              <a:avLst/>
            </a:prstGeom>
            <a:solidFill>
              <a:srgbClr val="225378"/>
            </a:solidFill>
            <a:ln>
              <a:solidFill>
                <a:srgbClr val="225378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oup 25"/>
            <p:cNvGrpSpPr/>
            <p:nvPr/>
          </p:nvGrpSpPr>
          <p:grpSpPr>
            <a:xfrm rot="10800000">
              <a:off x="2883532" y="3621534"/>
              <a:ext cx="372618" cy="573932"/>
              <a:chOff x="1635316" y="1792375"/>
              <a:chExt cx="372618" cy="573932"/>
            </a:xfrm>
          </p:grpSpPr>
          <p:sp>
            <p:nvSpPr>
              <p:cNvPr id="27" name="Arc 26"/>
              <p:cNvSpPr/>
              <p:nvPr/>
            </p:nvSpPr>
            <p:spPr>
              <a:xfrm rot="18900000">
                <a:off x="1635316" y="1993689"/>
                <a:ext cx="372618" cy="372618"/>
              </a:xfrm>
              <a:prstGeom prst="arc">
                <a:avLst/>
              </a:prstGeom>
              <a:ln w="190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Arc 27"/>
              <p:cNvSpPr/>
              <p:nvPr/>
            </p:nvSpPr>
            <p:spPr>
              <a:xfrm rot="18900000">
                <a:off x="1635316" y="1922486"/>
                <a:ext cx="372618" cy="372618"/>
              </a:xfrm>
              <a:prstGeom prst="arc">
                <a:avLst/>
              </a:prstGeom>
              <a:ln w="190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Arc 29"/>
              <p:cNvSpPr/>
              <p:nvPr/>
            </p:nvSpPr>
            <p:spPr>
              <a:xfrm rot="18900000">
                <a:off x="1635316" y="1858134"/>
                <a:ext cx="372618" cy="372618"/>
              </a:xfrm>
              <a:prstGeom prst="arc">
                <a:avLst/>
              </a:prstGeom>
              <a:ln w="190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Arc 30"/>
              <p:cNvSpPr/>
              <p:nvPr/>
            </p:nvSpPr>
            <p:spPr>
              <a:xfrm rot="18900000">
                <a:off x="1635316" y="1792375"/>
                <a:ext cx="372618" cy="372618"/>
              </a:xfrm>
              <a:prstGeom prst="arc">
                <a:avLst/>
              </a:prstGeom>
              <a:ln w="190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2883531" y="2857973"/>
              <a:ext cx="372618" cy="573932"/>
              <a:chOff x="1635316" y="1792375"/>
              <a:chExt cx="372618" cy="573932"/>
            </a:xfrm>
          </p:grpSpPr>
          <p:sp>
            <p:nvSpPr>
              <p:cNvPr id="49" name="Arc 48"/>
              <p:cNvSpPr/>
              <p:nvPr/>
            </p:nvSpPr>
            <p:spPr>
              <a:xfrm rot="18900000">
                <a:off x="1635316" y="1993689"/>
                <a:ext cx="372618" cy="372618"/>
              </a:xfrm>
              <a:prstGeom prst="arc">
                <a:avLst/>
              </a:prstGeom>
              <a:ln w="190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Arc 49"/>
              <p:cNvSpPr/>
              <p:nvPr/>
            </p:nvSpPr>
            <p:spPr>
              <a:xfrm rot="18900000">
                <a:off x="1635316" y="1922486"/>
                <a:ext cx="372618" cy="372618"/>
              </a:xfrm>
              <a:prstGeom prst="arc">
                <a:avLst/>
              </a:prstGeom>
              <a:ln w="190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Arc 50"/>
              <p:cNvSpPr/>
              <p:nvPr/>
            </p:nvSpPr>
            <p:spPr>
              <a:xfrm rot="18900000">
                <a:off x="1635316" y="1858134"/>
                <a:ext cx="372618" cy="372618"/>
              </a:xfrm>
              <a:prstGeom prst="arc">
                <a:avLst/>
              </a:prstGeom>
              <a:ln w="190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Arc 51"/>
              <p:cNvSpPr/>
              <p:nvPr/>
            </p:nvSpPr>
            <p:spPr>
              <a:xfrm rot="18900000">
                <a:off x="1635316" y="1792375"/>
                <a:ext cx="372618" cy="372618"/>
              </a:xfrm>
              <a:prstGeom prst="arc">
                <a:avLst/>
              </a:prstGeom>
              <a:ln w="190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5443225" y="3764639"/>
            <a:ext cx="417558" cy="1337493"/>
            <a:chOff x="5440138" y="2857973"/>
            <a:chExt cx="417558" cy="1337493"/>
          </a:xfrm>
        </p:grpSpPr>
        <p:sp>
          <p:nvSpPr>
            <p:cNvPr id="53" name="Oval 52"/>
            <p:cNvSpPr/>
            <p:nvPr/>
          </p:nvSpPr>
          <p:spPr>
            <a:xfrm>
              <a:off x="5440138" y="3317941"/>
              <a:ext cx="417558" cy="417558"/>
            </a:xfrm>
            <a:prstGeom prst="ellipse">
              <a:avLst/>
            </a:prstGeom>
            <a:solidFill>
              <a:srgbClr val="225378"/>
            </a:solidFill>
            <a:ln>
              <a:solidFill>
                <a:srgbClr val="225378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4" name="Group 53"/>
            <p:cNvGrpSpPr/>
            <p:nvPr/>
          </p:nvGrpSpPr>
          <p:grpSpPr>
            <a:xfrm rot="10800000">
              <a:off x="5462609" y="3621534"/>
              <a:ext cx="372618" cy="573932"/>
              <a:chOff x="1635316" y="1792375"/>
              <a:chExt cx="372618" cy="573932"/>
            </a:xfrm>
          </p:grpSpPr>
          <p:sp>
            <p:nvSpPr>
              <p:cNvPr id="55" name="Arc 54"/>
              <p:cNvSpPr/>
              <p:nvPr/>
            </p:nvSpPr>
            <p:spPr>
              <a:xfrm rot="18900000">
                <a:off x="1635316" y="1993689"/>
                <a:ext cx="372618" cy="372618"/>
              </a:xfrm>
              <a:prstGeom prst="arc">
                <a:avLst/>
              </a:prstGeom>
              <a:ln w="190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Arc 55"/>
              <p:cNvSpPr/>
              <p:nvPr/>
            </p:nvSpPr>
            <p:spPr>
              <a:xfrm rot="18900000">
                <a:off x="1635316" y="1922486"/>
                <a:ext cx="372618" cy="372618"/>
              </a:xfrm>
              <a:prstGeom prst="arc">
                <a:avLst/>
              </a:prstGeom>
              <a:ln w="190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Arc 56"/>
              <p:cNvSpPr/>
              <p:nvPr/>
            </p:nvSpPr>
            <p:spPr>
              <a:xfrm rot="18900000">
                <a:off x="1635316" y="1858134"/>
                <a:ext cx="372618" cy="372618"/>
              </a:xfrm>
              <a:prstGeom prst="arc">
                <a:avLst/>
              </a:prstGeom>
              <a:ln w="190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Arc 57"/>
              <p:cNvSpPr/>
              <p:nvPr/>
            </p:nvSpPr>
            <p:spPr>
              <a:xfrm rot="18900000">
                <a:off x="1635316" y="1792375"/>
                <a:ext cx="372618" cy="372618"/>
              </a:xfrm>
              <a:prstGeom prst="arc">
                <a:avLst/>
              </a:prstGeom>
              <a:ln w="190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5462608" y="2857973"/>
              <a:ext cx="372618" cy="573932"/>
              <a:chOff x="1635316" y="1792375"/>
              <a:chExt cx="372618" cy="573932"/>
            </a:xfrm>
          </p:grpSpPr>
          <p:sp>
            <p:nvSpPr>
              <p:cNvPr id="60" name="Arc 59"/>
              <p:cNvSpPr/>
              <p:nvPr/>
            </p:nvSpPr>
            <p:spPr>
              <a:xfrm rot="18900000">
                <a:off x="1635316" y="1993689"/>
                <a:ext cx="372618" cy="372618"/>
              </a:xfrm>
              <a:prstGeom prst="arc">
                <a:avLst/>
              </a:prstGeom>
              <a:ln w="190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Arc 60"/>
              <p:cNvSpPr/>
              <p:nvPr/>
            </p:nvSpPr>
            <p:spPr>
              <a:xfrm rot="18900000">
                <a:off x="1635316" y="1922486"/>
                <a:ext cx="372618" cy="372618"/>
              </a:xfrm>
              <a:prstGeom prst="arc">
                <a:avLst/>
              </a:prstGeom>
              <a:ln w="190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Arc 61"/>
              <p:cNvSpPr/>
              <p:nvPr/>
            </p:nvSpPr>
            <p:spPr>
              <a:xfrm rot="18900000">
                <a:off x="1635316" y="1858134"/>
                <a:ext cx="372618" cy="372618"/>
              </a:xfrm>
              <a:prstGeom prst="arc">
                <a:avLst/>
              </a:prstGeom>
              <a:ln w="190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Arc 62"/>
              <p:cNvSpPr/>
              <p:nvPr/>
            </p:nvSpPr>
            <p:spPr>
              <a:xfrm rot="18900000">
                <a:off x="1635316" y="1792375"/>
                <a:ext cx="372618" cy="372618"/>
              </a:xfrm>
              <a:prstGeom prst="arc">
                <a:avLst/>
              </a:prstGeom>
              <a:ln w="190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4" name="Oval 63"/>
          <p:cNvSpPr/>
          <p:nvPr/>
        </p:nvSpPr>
        <p:spPr>
          <a:xfrm>
            <a:off x="4149140" y="4231354"/>
            <a:ext cx="417558" cy="417558"/>
          </a:xfrm>
          <a:prstGeom prst="ellipse">
            <a:avLst/>
          </a:prstGeom>
          <a:solidFill>
            <a:srgbClr val="1695A3"/>
          </a:solidFill>
          <a:ln>
            <a:solidFill>
              <a:srgbClr val="22537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572984" y="5346644"/>
            <a:ext cx="9917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Motor</a:t>
            </a:r>
            <a:endParaRPr lang="en-US" sz="2000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151113" y="5346644"/>
            <a:ext cx="9917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Motor</a:t>
            </a:r>
            <a:endParaRPr lang="en-US" sz="2000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470556" y="4859624"/>
            <a:ext cx="1774726" cy="1374554"/>
            <a:chOff x="3467469" y="4332661"/>
            <a:chExt cx="1774726" cy="1374554"/>
          </a:xfrm>
        </p:grpSpPr>
        <p:sp>
          <p:nvSpPr>
            <p:cNvPr id="34" name="Rectangle 33"/>
            <p:cNvSpPr/>
            <p:nvPr/>
          </p:nvSpPr>
          <p:spPr>
            <a:xfrm>
              <a:off x="3467469" y="4999329"/>
              <a:ext cx="177472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7F7F7F"/>
                  </a:solidFill>
                  <a:latin typeface="Helvetica"/>
                  <a:cs typeface="Helvetica"/>
                </a:rPr>
                <a:t>Illusion of </a:t>
              </a:r>
            </a:p>
            <a:p>
              <a:pPr algn="ctr"/>
              <a:r>
                <a:rPr lang="en-US" sz="2000" b="1" dirty="0" smtClean="0">
                  <a:solidFill>
                    <a:srgbClr val="7F7F7F"/>
                  </a:solidFill>
                  <a:latin typeface="Helvetica"/>
                  <a:cs typeface="Helvetica"/>
                </a:rPr>
                <a:t>a vibration</a:t>
              </a:r>
              <a:endParaRPr lang="en-US" sz="2000" b="1" baseline="30000" dirty="0">
                <a:solidFill>
                  <a:srgbClr val="7F7F7F"/>
                </a:solidFill>
              </a:endParaRPr>
            </a:p>
          </p:txBody>
        </p:sp>
        <p:cxnSp>
          <p:nvCxnSpPr>
            <p:cNvPr id="7" name="Straight Arrow Connector 6"/>
            <p:cNvCxnSpPr>
              <a:stCxn id="34" idx="0"/>
            </p:cNvCxnSpPr>
            <p:nvPr/>
          </p:nvCxnSpPr>
          <p:spPr>
            <a:xfrm flipV="1">
              <a:off x="4354832" y="4332661"/>
              <a:ext cx="0" cy="6666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Phantom </a:t>
            </a:r>
            <a:r>
              <a:rPr lang="en-US" dirty="0" smtClean="0"/>
              <a:t>Sensation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593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25585">
        <p:fade/>
      </p:transition>
    </mc:Choice>
    <mc:Fallback xmlns="">
      <p:transition xmlns:p14="http://schemas.microsoft.com/office/powerpoint/2010/main" advTm="25585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00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0639 0 " pathEditMode="relative" ptsTypes="AA">
                                      <p:cBhvr>
                                        <p:cTn id="3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7.40741E-7 L 0.10659 7.40741E-7 " pathEditMode="relative" ptsTypes="AA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4" grpId="1" animBg="1"/>
      <p:bldP spid="64" grpId="2" animBg="1"/>
      <p:bldP spid="32" grpId="0"/>
      <p:bldP spid="32" grpId="1"/>
      <p:bldP spid="33" grpId="0"/>
      <p:bldP spid="3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Directional Guidance for Hand </a:t>
            </a:r>
            <a:r>
              <a:rPr lang="en-US" sz="3200" b="1" dirty="0" smtClean="0"/>
              <a:t>Movement</a:t>
            </a:r>
            <a:endParaRPr lang="en-US" sz="3200" dirty="0"/>
          </a:p>
        </p:txBody>
      </p:sp>
      <p:pic>
        <p:nvPicPr>
          <p:cNvPr id="6" name="Picture 5" descr="han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437" y="2922904"/>
            <a:ext cx="1594853" cy="5494355"/>
          </a:xfrm>
          <a:prstGeom prst="rect">
            <a:avLst/>
          </a:prstGeom>
        </p:spPr>
      </p:pic>
      <p:sp>
        <p:nvSpPr>
          <p:cNvPr id="4" name="Up Arrow 3"/>
          <p:cNvSpPr/>
          <p:nvPr/>
        </p:nvSpPr>
        <p:spPr>
          <a:xfrm>
            <a:off x="4183818" y="1770414"/>
            <a:ext cx="803650" cy="863140"/>
          </a:xfrm>
          <a:prstGeom prst="upArrow">
            <a:avLst/>
          </a:prstGeom>
          <a:solidFill>
            <a:srgbClr val="EB7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Up Arrow 7"/>
          <p:cNvSpPr/>
          <p:nvPr/>
        </p:nvSpPr>
        <p:spPr>
          <a:xfrm rot="5400000">
            <a:off x="6158562" y="3705040"/>
            <a:ext cx="803650" cy="863140"/>
          </a:xfrm>
          <a:prstGeom prst="upArrow">
            <a:avLst/>
          </a:prstGeom>
          <a:solidFill>
            <a:srgbClr val="EB7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Up Arrow 8"/>
          <p:cNvSpPr/>
          <p:nvPr/>
        </p:nvSpPr>
        <p:spPr>
          <a:xfrm rot="16200000">
            <a:off x="2291889" y="3705040"/>
            <a:ext cx="803650" cy="863140"/>
          </a:xfrm>
          <a:prstGeom prst="upArrow">
            <a:avLst/>
          </a:prstGeom>
          <a:solidFill>
            <a:srgbClr val="EB7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Up Arrow 6"/>
          <p:cNvSpPr/>
          <p:nvPr/>
        </p:nvSpPr>
        <p:spPr>
          <a:xfrm rot="18900000">
            <a:off x="2605939" y="2201984"/>
            <a:ext cx="803650" cy="863140"/>
          </a:xfrm>
          <a:prstGeom prst="upArrow">
            <a:avLst/>
          </a:prstGeom>
          <a:solidFill>
            <a:srgbClr val="EB7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Up Arrow 9"/>
          <p:cNvSpPr/>
          <p:nvPr/>
        </p:nvSpPr>
        <p:spPr>
          <a:xfrm rot="2700000">
            <a:off x="5766265" y="2201984"/>
            <a:ext cx="803650" cy="863140"/>
          </a:xfrm>
          <a:prstGeom prst="upArrow">
            <a:avLst/>
          </a:prstGeom>
          <a:solidFill>
            <a:srgbClr val="EB7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58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3215">
        <p:fade/>
      </p:transition>
    </mc:Choice>
    <mc:Fallback xmlns="">
      <p:transition xmlns:p14="http://schemas.microsoft.com/office/powerpoint/2010/main" advTm="13215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wristband4motor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11" b="31764"/>
          <a:stretch/>
        </p:blipFill>
        <p:spPr>
          <a:xfrm rot="16621476">
            <a:off x="2224978" y="3229141"/>
            <a:ext cx="8016844" cy="2117754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4689306" y="1012724"/>
            <a:ext cx="4495869" cy="5845275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34" name="Up Arrow 33"/>
          <p:cNvSpPr/>
          <p:nvPr/>
        </p:nvSpPr>
        <p:spPr>
          <a:xfrm rot="2700000">
            <a:off x="6713889" y="585629"/>
            <a:ext cx="390515" cy="509474"/>
          </a:xfrm>
          <a:prstGeom prst="upArrow">
            <a:avLst/>
          </a:prstGeom>
          <a:solidFill>
            <a:srgbClr val="2253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5105830" y="4649070"/>
            <a:ext cx="822960" cy="822960"/>
            <a:chOff x="3176261" y="1971746"/>
            <a:chExt cx="822960" cy="822960"/>
          </a:xfrm>
        </p:grpSpPr>
        <p:sp>
          <p:nvSpPr>
            <p:cNvPr id="36" name="Oval 35"/>
            <p:cNvSpPr/>
            <p:nvPr/>
          </p:nvSpPr>
          <p:spPr>
            <a:xfrm>
              <a:off x="3267701" y="2063186"/>
              <a:ext cx="640080" cy="640080"/>
            </a:xfrm>
            <a:prstGeom prst="ellipse">
              <a:avLst/>
            </a:prstGeom>
            <a:noFill/>
            <a:ln w="28575" cmpd="sng">
              <a:solidFill>
                <a:srgbClr val="22537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9525" cmpd="sng">
                  <a:solidFill>
                    <a:srgbClr val="4E81BD"/>
                  </a:solidFill>
                </a:ln>
                <a:noFill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3176261" y="1971746"/>
              <a:ext cx="822960" cy="822960"/>
            </a:xfrm>
            <a:prstGeom prst="ellipse">
              <a:avLst/>
            </a:prstGeom>
            <a:noFill/>
            <a:ln w="28575" cmpd="sng">
              <a:solidFill>
                <a:srgbClr val="22537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9525" cmpd="sng">
                  <a:solidFill>
                    <a:srgbClr val="4E81BD"/>
                  </a:solidFill>
                </a:ln>
                <a:noFill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041596" y="4740510"/>
            <a:ext cx="822960" cy="822960"/>
            <a:chOff x="3176261" y="2984455"/>
            <a:chExt cx="822960" cy="822960"/>
          </a:xfrm>
        </p:grpSpPr>
        <p:sp>
          <p:nvSpPr>
            <p:cNvPr id="40" name="Oval 39"/>
            <p:cNvSpPr/>
            <p:nvPr/>
          </p:nvSpPr>
          <p:spPr>
            <a:xfrm>
              <a:off x="3267701" y="3075895"/>
              <a:ext cx="640080" cy="640080"/>
            </a:xfrm>
            <a:prstGeom prst="ellipse">
              <a:avLst/>
            </a:prstGeom>
            <a:noFill/>
            <a:ln w="28575" cmpd="sng">
              <a:solidFill>
                <a:srgbClr val="22537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9525" cmpd="sng">
                  <a:solidFill>
                    <a:srgbClr val="4E81BD"/>
                  </a:solidFill>
                </a:ln>
                <a:noFill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3176261" y="2984455"/>
              <a:ext cx="822960" cy="822960"/>
            </a:xfrm>
            <a:prstGeom prst="ellipse">
              <a:avLst/>
            </a:prstGeom>
            <a:noFill/>
            <a:ln w="28575" cmpd="sng">
              <a:solidFill>
                <a:srgbClr val="22537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9525" cmpd="sng">
                  <a:solidFill>
                    <a:srgbClr val="4E81BD"/>
                  </a:solidFill>
                </a:ln>
                <a:noFill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7090600" y="450675"/>
            <a:ext cx="13678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Up-right</a:t>
            </a:r>
          </a:p>
          <a:p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(diagonal)</a:t>
            </a:r>
            <a:endParaRPr lang="en-US" sz="2000" dirty="0">
              <a:solidFill>
                <a:schemeClr val="bg1">
                  <a:lumMod val="6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16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Providing Fine-Grained </a:t>
            </a:r>
            <a:br>
              <a:rPr lang="en-US" dirty="0" smtClean="0"/>
            </a:br>
            <a:r>
              <a:rPr lang="en-US" dirty="0" smtClean="0"/>
              <a:t>Directions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57200" y="1394393"/>
            <a:ext cx="43055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Helvetica"/>
                <a:cs typeface="Helvetica"/>
              </a:rPr>
              <a:t>Four-motor wristband</a:t>
            </a:r>
            <a:endParaRPr lang="en-US" sz="2800" b="1" dirty="0">
              <a:latin typeface="Helvetica"/>
              <a:cs typeface="Helvetica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6909145" y="6157118"/>
            <a:ext cx="1409949" cy="0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5517310" y="5060550"/>
            <a:ext cx="1391837" cy="1096568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453076" y="5145768"/>
            <a:ext cx="456069" cy="1011350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461764" y="5757008"/>
            <a:ext cx="9685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Motors</a:t>
            </a:r>
            <a:endParaRPr lang="en-US" sz="2000" dirty="0">
              <a:solidFill>
                <a:schemeClr val="bg1">
                  <a:lumMod val="65000"/>
                </a:schemeClr>
              </a:solidFill>
              <a:latin typeface="Helvetica"/>
              <a:cs typeface="Helvetica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2308902" y="6160822"/>
            <a:ext cx="2380404" cy="0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308902" y="5738257"/>
            <a:ext cx="2380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Phantom sensation</a:t>
            </a:r>
            <a:endParaRPr lang="en-US" sz="2000" dirty="0">
              <a:solidFill>
                <a:schemeClr val="bg1">
                  <a:lumMod val="6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5837349" y="4994611"/>
            <a:ext cx="302314" cy="30231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27" name="Straight Connector 26"/>
          <p:cNvCxnSpPr>
            <a:stCxn id="26" idx="3"/>
          </p:cNvCxnSpPr>
          <p:nvPr/>
        </p:nvCxnSpPr>
        <p:spPr>
          <a:xfrm flipH="1">
            <a:off x="4689306" y="5252652"/>
            <a:ext cx="1192316" cy="908170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24092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5125">
        <p:fade/>
      </p:transition>
    </mc:Choice>
    <mc:Fallback xmlns="">
      <p:transition xmlns:p14="http://schemas.microsoft.com/office/powerpoint/2010/main" advTm="15125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4" grpId="0" animBg="1"/>
      <p:bldP spid="23" grpId="0"/>
      <p:bldP spid="25" grpId="0"/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wristband4moto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11" b="31764"/>
          <a:stretch/>
        </p:blipFill>
        <p:spPr>
          <a:xfrm rot="16621476">
            <a:off x="2224978" y="3229141"/>
            <a:ext cx="8016844" cy="2117754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4689306" y="1012724"/>
            <a:ext cx="4495869" cy="5845275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34" name="Up Arrow 33"/>
          <p:cNvSpPr/>
          <p:nvPr/>
        </p:nvSpPr>
        <p:spPr>
          <a:xfrm rot="1804507">
            <a:off x="6713889" y="585629"/>
            <a:ext cx="390515" cy="509474"/>
          </a:xfrm>
          <a:prstGeom prst="upArrow">
            <a:avLst/>
          </a:prstGeom>
          <a:solidFill>
            <a:srgbClr val="2253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Oval 39"/>
          <p:cNvSpPr/>
          <p:nvPr/>
        </p:nvSpPr>
        <p:spPr>
          <a:xfrm>
            <a:off x="6133036" y="4831950"/>
            <a:ext cx="640080" cy="640080"/>
          </a:xfrm>
          <a:prstGeom prst="ellipse">
            <a:avLst/>
          </a:prstGeom>
          <a:noFill/>
          <a:ln w="28575" cmpd="sng">
            <a:solidFill>
              <a:srgbClr val="22537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9525" cmpd="sng"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00670" y="522074"/>
            <a:ext cx="5725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60</a:t>
            </a:r>
            <a:r>
              <a:rPr lang="en-US" sz="2000" dirty="0">
                <a:solidFill>
                  <a:schemeClr val="accent3"/>
                </a:solidFill>
                <a:latin typeface="Helvetica"/>
                <a:cs typeface="Helvetica"/>
              </a:rPr>
              <a:t>°</a:t>
            </a:r>
            <a:endParaRPr lang="en-US" sz="2000" dirty="0">
              <a:solidFill>
                <a:schemeClr val="bg1">
                  <a:lumMod val="6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16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Providing Fine-Grained </a:t>
            </a:r>
            <a:br>
              <a:rPr lang="en-US" dirty="0" smtClean="0"/>
            </a:br>
            <a:r>
              <a:rPr lang="en-US" dirty="0" smtClean="0"/>
              <a:t>Directions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57200" y="1394393"/>
            <a:ext cx="43055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Helvetica"/>
                <a:cs typeface="Helvetica"/>
              </a:rPr>
              <a:t>Four-motor wristband</a:t>
            </a:r>
            <a:endParaRPr lang="en-US" sz="2800" b="1" dirty="0">
              <a:latin typeface="Helvetica"/>
              <a:cs typeface="Helvetica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6909145" y="6157118"/>
            <a:ext cx="1409949" cy="0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5517310" y="5060550"/>
            <a:ext cx="1391837" cy="1096568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453076" y="5145768"/>
            <a:ext cx="456069" cy="1011350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461764" y="5757008"/>
            <a:ext cx="9685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Motors</a:t>
            </a:r>
            <a:endParaRPr lang="en-US" sz="2000" dirty="0">
              <a:solidFill>
                <a:schemeClr val="bg1">
                  <a:lumMod val="65000"/>
                </a:schemeClr>
              </a:solidFill>
              <a:latin typeface="Helvetica"/>
              <a:cs typeface="Helvetica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5010955" y="4550288"/>
            <a:ext cx="1012709" cy="1012709"/>
            <a:chOff x="8409929" y="1954406"/>
            <a:chExt cx="1012709" cy="1012709"/>
          </a:xfrm>
        </p:grpSpPr>
        <p:sp>
          <p:nvSpPr>
            <p:cNvPr id="25" name="Oval 24"/>
            <p:cNvSpPr/>
            <p:nvPr/>
          </p:nvSpPr>
          <p:spPr>
            <a:xfrm>
              <a:off x="8596243" y="2140720"/>
              <a:ext cx="640080" cy="640080"/>
            </a:xfrm>
            <a:prstGeom prst="ellipse">
              <a:avLst/>
            </a:prstGeom>
            <a:noFill/>
            <a:ln w="28575" cmpd="sng">
              <a:solidFill>
                <a:srgbClr val="22537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9525" cmpd="sng">
                  <a:solidFill>
                    <a:srgbClr val="FF0000"/>
                  </a:solidFill>
                </a:ln>
                <a:noFill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8409929" y="1954406"/>
              <a:ext cx="1012709" cy="1012709"/>
            </a:xfrm>
            <a:prstGeom prst="ellipse">
              <a:avLst/>
            </a:prstGeom>
            <a:noFill/>
            <a:ln w="28575" cmpd="sng">
              <a:solidFill>
                <a:srgbClr val="22537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9525" cmpd="sng">
                  <a:solidFill>
                    <a:srgbClr val="FF0000"/>
                  </a:solidFill>
                </a:ln>
                <a:noFill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8504803" y="2049280"/>
              <a:ext cx="822960" cy="822960"/>
            </a:xfrm>
            <a:prstGeom prst="ellipse">
              <a:avLst/>
            </a:prstGeom>
            <a:noFill/>
            <a:ln w="28575" cmpd="sng">
              <a:solidFill>
                <a:srgbClr val="22537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9525" cmpd="sng">
                  <a:solidFill>
                    <a:srgbClr val="FF0000"/>
                  </a:solidFill>
                </a:ln>
                <a:noFill/>
              </a:endParaRPr>
            </a:p>
          </p:txBody>
        </p:sp>
      </p:grpSp>
      <p:cxnSp>
        <p:nvCxnSpPr>
          <p:cNvPr id="32" name="Straight Connector 31"/>
          <p:cNvCxnSpPr/>
          <p:nvPr/>
        </p:nvCxnSpPr>
        <p:spPr>
          <a:xfrm>
            <a:off x="2202018" y="6116549"/>
            <a:ext cx="2380404" cy="0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202018" y="5693984"/>
            <a:ext cx="2380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Phantom sensation</a:t>
            </a:r>
            <a:endParaRPr lang="en-US" sz="2000" dirty="0">
              <a:solidFill>
                <a:schemeClr val="bg1">
                  <a:lumMod val="6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5730465" y="4950338"/>
            <a:ext cx="302314" cy="30231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36" name="Straight Connector 35"/>
          <p:cNvCxnSpPr>
            <a:stCxn id="35" idx="3"/>
          </p:cNvCxnSpPr>
          <p:nvPr/>
        </p:nvCxnSpPr>
        <p:spPr>
          <a:xfrm flipH="1">
            <a:off x="4582422" y="5208379"/>
            <a:ext cx="1192316" cy="908170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8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9166">
        <p:fade/>
      </p:transition>
    </mc:Choice>
    <mc:Fallback xmlns="">
      <p:transition xmlns:p14="http://schemas.microsoft.com/office/powerpoint/2010/main" advTm="9166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ristband8motor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16" b="28089"/>
          <a:stretch/>
        </p:blipFill>
        <p:spPr>
          <a:xfrm rot="16484573">
            <a:off x="2969622" y="3253415"/>
            <a:ext cx="6388029" cy="226537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689306" y="1012724"/>
            <a:ext cx="4495869" cy="5845275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8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Providing Fine-Grained </a:t>
            </a:r>
            <a:br>
              <a:rPr lang="en-US" dirty="0" smtClean="0"/>
            </a:br>
            <a:r>
              <a:rPr lang="en-US" dirty="0" smtClean="0"/>
              <a:t>Directions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7200" y="1394393"/>
            <a:ext cx="43055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Helvetica"/>
                <a:cs typeface="Helvetica"/>
              </a:rPr>
              <a:t>Eight-motor wristband</a:t>
            </a:r>
            <a:endParaRPr lang="en-US" sz="2800" b="1" dirty="0">
              <a:latin typeface="Helvetica"/>
              <a:cs typeface="Helvetica"/>
            </a:endParaRPr>
          </a:p>
        </p:txBody>
      </p:sp>
      <p:sp>
        <p:nvSpPr>
          <p:cNvPr id="20" name="Up Arrow 19"/>
          <p:cNvSpPr/>
          <p:nvPr/>
        </p:nvSpPr>
        <p:spPr>
          <a:xfrm rot="2700000">
            <a:off x="6713889" y="585629"/>
            <a:ext cx="390515" cy="509474"/>
          </a:xfrm>
          <a:prstGeom prst="upArrow">
            <a:avLst/>
          </a:prstGeom>
          <a:solidFill>
            <a:srgbClr val="2253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7090600" y="450675"/>
            <a:ext cx="13678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Up-right</a:t>
            </a:r>
          </a:p>
          <a:p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(diagonal)</a:t>
            </a:r>
            <a:endParaRPr lang="en-US" sz="2000" dirty="0">
              <a:solidFill>
                <a:schemeClr val="bg1">
                  <a:lumMod val="65000"/>
                </a:schemeClr>
              </a:solidFill>
              <a:latin typeface="Helvetica"/>
              <a:cs typeface="Helvetica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5200411" y="4887775"/>
            <a:ext cx="822960" cy="822960"/>
            <a:chOff x="3176261" y="1971746"/>
            <a:chExt cx="822960" cy="822960"/>
          </a:xfrm>
        </p:grpSpPr>
        <p:sp>
          <p:nvSpPr>
            <p:cNvPr id="23" name="Oval 22"/>
            <p:cNvSpPr/>
            <p:nvPr/>
          </p:nvSpPr>
          <p:spPr>
            <a:xfrm>
              <a:off x="3267701" y="2063186"/>
              <a:ext cx="640080" cy="640080"/>
            </a:xfrm>
            <a:prstGeom prst="ellipse">
              <a:avLst/>
            </a:prstGeom>
            <a:noFill/>
            <a:ln w="28575" cmpd="sng">
              <a:solidFill>
                <a:srgbClr val="22537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9525" cmpd="sng">
                  <a:solidFill>
                    <a:srgbClr val="FF0000"/>
                  </a:solidFill>
                </a:ln>
                <a:noFill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3176261" y="1971746"/>
              <a:ext cx="822960" cy="822960"/>
            </a:xfrm>
            <a:prstGeom prst="ellipse">
              <a:avLst/>
            </a:prstGeom>
            <a:noFill/>
            <a:ln w="28575" cmpd="sng">
              <a:solidFill>
                <a:srgbClr val="22537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9525" cmpd="sng">
                  <a:solidFill>
                    <a:srgbClr val="FF0000"/>
                  </a:solidFill>
                </a:ln>
                <a:noFill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770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3423">
        <p:fade/>
      </p:transition>
    </mc:Choice>
    <mc:Fallback xmlns="">
      <p:transition xmlns:p14="http://schemas.microsoft.com/office/powerpoint/2010/main" advTm="13423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ristband8moto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16" b="28089"/>
          <a:stretch/>
        </p:blipFill>
        <p:spPr>
          <a:xfrm rot="16484573">
            <a:off x="2969622" y="3253415"/>
            <a:ext cx="6388029" cy="226537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689306" y="1012724"/>
            <a:ext cx="4495869" cy="5845275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8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Providing Fine-Grained </a:t>
            </a:r>
            <a:br>
              <a:rPr lang="en-US" dirty="0" smtClean="0"/>
            </a:br>
            <a:r>
              <a:rPr lang="en-US" dirty="0" smtClean="0"/>
              <a:t>Directions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7200" y="1394393"/>
            <a:ext cx="43055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Helvetica"/>
                <a:cs typeface="Helvetica"/>
              </a:rPr>
              <a:t>Eight-motor wristband</a:t>
            </a:r>
            <a:endParaRPr lang="en-US" sz="2800" b="1" dirty="0">
              <a:latin typeface="Helvetica"/>
              <a:cs typeface="Helvetica"/>
            </a:endParaRPr>
          </a:p>
        </p:txBody>
      </p:sp>
      <p:sp>
        <p:nvSpPr>
          <p:cNvPr id="6" name="Up Arrow 5"/>
          <p:cNvSpPr/>
          <p:nvPr/>
        </p:nvSpPr>
        <p:spPr>
          <a:xfrm rot="1804507">
            <a:off x="6683503" y="528571"/>
            <a:ext cx="390515" cy="509474"/>
          </a:xfrm>
          <a:prstGeom prst="upArrow">
            <a:avLst/>
          </a:prstGeom>
          <a:solidFill>
            <a:srgbClr val="2253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5338331" y="5067686"/>
            <a:ext cx="640080" cy="640080"/>
          </a:xfrm>
          <a:prstGeom prst="ellipse">
            <a:avLst/>
          </a:prstGeom>
          <a:noFill/>
          <a:ln w="28575" cmpd="sng">
            <a:solidFill>
              <a:srgbClr val="22537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9525" cmpd="sng"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70284" y="465016"/>
            <a:ext cx="5725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60</a:t>
            </a:r>
            <a:r>
              <a:rPr lang="en-US" sz="2000" dirty="0">
                <a:solidFill>
                  <a:schemeClr val="accent3"/>
                </a:solidFill>
                <a:latin typeface="Helvetica"/>
                <a:cs typeface="Helvetica"/>
              </a:rPr>
              <a:t>°</a:t>
            </a:r>
            <a:endParaRPr lang="en-US" sz="2000" dirty="0">
              <a:solidFill>
                <a:schemeClr val="bg1">
                  <a:lumMod val="65000"/>
                </a:schemeClr>
              </a:solidFill>
              <a:latin typeface="Helvetica"/>
              <a:cs typeface="Helvetica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740537" y="4786024"/>
            <a:ext cx="1012709" cy="1012709"/>
            <a:chOff x="8409929" y="1954406"/>
            <a:chExt cx="1012709" cy="1012709"/>
          </a:xfrm>
        </p:grpSpPr>
        <p:sp>
          <p:nvSpPr>
            <p:cNvPr id="12" name="Oval 11"/>
            <p:cNvSpPr/>
            <p:nvPr/>
          </p:nvSpPr>
          <p:spPr>
            <a:xfrm>
              <a:off x="8596243" y="2140720"/>
              <a:ext cx="640080" cy="640080"/>
            </a:xfrm>
            <a:prstGeom prst="ellipse">
              <a:avLst/>
            </a:prstGeom>
            <a:noFill/>
            <a:ln w="28575" cmpd="sng">
              <a:solidFill>
                <a:srgbClr val="22537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9525" cmpd="sng">
                  <a:solidFill>
                    <a:srgbClr val="FF0000"/>
                  </a:solidFill>
                </a:ln>
                <a:noFill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8409929" y="1954406"/>
              <a:ext cx="1012709" cy="1012709"/>
            </a:xfrm>
            <a:prstGeom prst="ellipse">
              <a:avLst/>
            </a:prstGeom>
            <a:noFill/>
            <a:ln w="28575" cmpd="sng">
              <a:solidFill>
                <a:srgbClr val="22537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9525" cmpd="sng">
                  <a:solidFill>
                    <a:srgbClr val="FF0000"/>
                  </a:solidFill>
                </a:ln>
                <a:noFill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8504803" y="2049280"/>
              <a:ext cx="822960" cy="822960"/>
            </a:xfrm>
            <a:prstGeom prst="ellipse">
              <a:avLst/>
            </a:prstGeom>
            <a:noFill/>
            <a:ln w="28575" cmpd="sng">
              <a:solidFill>
                <a:srgbClr val="22537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9525" cmpd="sng">
                  <a:solidFill>
                    <a:srgbClr val="FF0000"/>
                  </a:solidFill>
                </a:ln>
                <a:noFill/>
              </a:endParaRPr>
            </a:p>
          </p:txBody>
        </p:sp>
      </p:grpSp>
      <p:cxnSp>
        <p:nvCxnSpPr>
          <p:cNvPr id="15" name="Straight Connector 14"/>
          <p:cNvCxnSpPr/>
          <p:nvPr/>
        </p:nvCxnSpPr>
        <p:spPr>
          <a:xfrm>
            <a:off x="1736170" y="6349428"/>
            <a:ext cx="2380404" cy="0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736170" y="5926863"/>
            <a:ext cx="2380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Phantom sensation</a:t>
            </a:r>
            <a:endParaRPr lang="en-US" sz="2000" dirty="0">
              <a:solidFill>
                <a:schemeClr val="bg1">
                  <a:lumMod val="6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264617" y="5183217"/>
            <a:ext cx="302314" cy="30231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8" name="Straight Connector 17"/>
          <p:cNvCxnSpPr>
            <a:stCxn id="17" idx="3"/>
          </p:cNvCxnSpPr>
          <p:nvPr/>
        </p:nvCxnSpPr>
        <p:spPr>
          <a:xfrm flipH="1">
            <a:off x="4116574" y="5441258"/>
            <a:ext cx="1192316" cy="908170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51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3411">
        <p:fade/>
      </p:transition>
    </mc:Choice>
    <mc:Fallback xmlns="">
      <p:transition xmlns:p14="http://schemas.microsoft.com/office/powerpoint/2010/main" advTm="3411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200" y="3287071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Comparing haptic feedback with four or eight motors around the wrist</a:t>
            </a:r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32807"/>
            <a:ext cx="8229600" cy="1143000"/>
          </a:xfrm>
        </p:spPr>
        <p:txBody>
          <a:bodyPr/>
          <a:lstStyle/>
          <a:p>
            <a:r>
              <a:rPr lang="en-US" dirty="0" smtClean="0"/>
              <a:t>User Study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15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4931">
        <p:fade/>
      </p:transition>
    </mc:Choice>
    <mc:Fallback xmlns="">
      <p:transition xmlns:p14="http://schemas.microsoft.com/office/powerpoint/2010/main" advTm="4931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MG_3519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1" t="219" b="11405"/>
          <a:stretch/>
        </p:blipFill>
        <p:spPr>
          <a:xfrm>
            <a:off x="-4" y="-18083"/>
            <a:ext cx="9161499" cy="6876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68729" y="484887"/>
            <a:ext cx="44667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smtClean="0">
                <a:solidFill>
                  <a:srgbClr val="1695A3"/>
                </a:solidFill>
                <a:latin typeface="Helvetica"/>
                <a:cs typeface="Helvetica"/>
              </a:rPr>
              <a:t>Method</a:t>
            </a:r>
            <a:endParaRPr lang="en-US" sz="4000" b="1" dirty="0">
              <a:solidFill>
                <a:srgbClr val="1695A3"/>
              </a:solidFill>
              <a:latin typeface="Helvetica"/>
              <a:cs typeface="Helvetic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68729" y="1330764"/>
            <a:ext cx="4466770" cy="3749889"/>
          </a:xfrm>
          <a:prstGeom prst="rect">
            <a:avLst/>
          </a:prstGeom>
          <a:solidFill>
            <a:srgbClr val="FFFFFF">
              <a:alpha val="6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 smtClean="0">
                <a:solidFill>
                  <a:srgbClr val="000000"/>
                </a:solidFill>
                <a:latin typeface="Helvetica"/>
                <a:cs typeface="Helvetica"/>
              </a:rPr>
              <a:t>Participants</a:t>
            </a:r>
            <a:endParaRPr lang="en-US" sz="2800" b="1" dirty="0" smtClean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sz="2000" dirty="0" smtClean="0">
                <a:solidFill>
                  <a:srgbClr val="000000"/>
                </a:solidFill>
                <a:latin typeface="Helvetica"/>
                <a:cs typeface="Helvetica"/>
              </a:rPr>
              <a:t>20 participants (10 male, aged 19-58) They were blindfolded during the task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Helvetica"/>
                <a:cs typeface="Helvetica"/>
              </a:rPr>
              <a:t>All participants used their right </a:t>
            </a:r>
            <a:r>
              <a:rPr lang="en-US" sz="2000" dirty="0" smtClean="0">
                <a:solidFill>
                  <a:srgbClr val="000000"/>
                </a:solidFill>
                <a:latin typeface="Helvetica"/>
                <a:cs typeface="Helvetica"/>
              </a:rPr>
              <a:t>hand</a:t>
            </a:r>
          </a:p>
          <a:p>
            <a:endParaRPr lang="en-US" sz="2000" dirty="0" smtClean="0">
              <a:solidFill>
                <a:srgbClr val="000000"/>
              </a:solidFill>
              <a:latin typeface="Helvetica"/>
              <a:cs typeface="Helvetica"/>
            </a:endParaRPr>
          </a:p>
          <a:p>
            <a:endParaRPr lang="en-US" sz="2000" dirty="0" smtClean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sz="2800" b="1" dirty="0">
                <a:solidFill>
                  <a:srgbClr val="000000"/>
                </a:solidFill>
                <a:latin typeface="Helvetica"/>
                <a:cs typeface="Helvetica"/>
              </a:rPr>
              <a:t>Two conditions </a:t>
            </a:r>
          </a:p>
          <a:p>
            <a:r>
              <a:rPr lang="en-US" sz="2000" dirty="0">
                <a:solidFill>
                  <a:srgbClr val="000000"/>
                </a:solidFill>
                <a:latin typeface="Helvetica"/>
                <a:cs typeface="Helvetica"/>
              </a:rPr>
              <a:t>Four or eight motors</a:t>
            </a:r>
          </a:p>
          <a:p>
            <a:r>
              <a:rPr lang="en-US" sz="2000" dirty="0">
                <a:solidFill>
                  <a:srgbClr val="000000"/>
                </a:solidFill>
                <a:latin typeface="Helvetica"/>
                <a:cs typeface="Helvetica"/>
              </a:rPr>
              <a:t>Within-subjects design</a:t>
            </a:r>
          </a:p>
          <a:p>
            <a:r>
              <a:rPr lang="en-US" sz="2000" dirty="0">
                <a:solidFill>
                  <a:srgbClr val="000000"/>
                </a:solidFill>
                <a:latin typeface="Helvetica"/>
                <a:cs typeface="Helvetica"/>
              </a:rPr>
              <a:t>Fully counterbalanced</a:t>
            </a:r>
          </a:p>
          <a:p>
            <a:endParaRPr lang="en-US" sz="2000" dirty="0" smtClean="0">
              <a:solidFill>
                <a:srgbClr val="000000"/>
              </a:solidFill>
              <a:latin typeface="Helvetica"/>
              <a:cs typeface="Helvetic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972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8126">
        <p:fade/>
      </p:transition>
    </mc:Choice>
    <mc:Fallback xmlns="">
      <p:transition xmlns:p14="http://schemas.microsoft.com/office/powerpoint/2010/main" advTm="18126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3527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1" r="44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8043" y="511104"/>
            <a:ext cx="2742237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smtClean="0">
                <a:solidFill>
                  <a:schemeClr val="bg1"/>
                </a:solidFill>
                <a:effectLst/>
                <a:latin typeface="Helvetica"/>
                <a:cs typeface="Helvetica"/>
              </a:rPr>
              <a:t>Apparatus</a:t>
            </a:r>
            <a:endParaRPr lang="en-US" sz="4000" b="1" dirty="0">
              <a:solidFill>
                <a:schemeClr val="bg1"/>
              </a:solidFill>
              <a:effectLst/>
              <a:latin typeface="Helvetica"/>
              <a:cs typeface="Helvetica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4979825" y="1006854"/>
            <a:ext cx="3381008" cy="1306921"/>
            <a:chOff x="4979825" y="1006854"/>
            <a:chExt cx="3381008" cy="1306921"/>
          </a:xfrm>
        </p:grpSpPr>
        <p:sp>
          <p:nvSpPr>
            <p:cNvPr id="10" name="Oval 9"/>
            <p:cNvSpPr/>
            <p:nvPr/>
          </p:nvSpPr>
          <p:spPr>
            <a:xfrm>
              <a:off x="4979825" y="1006854"/>
              <a:ext cx="1042091" cy="1042091"/>
            </a:xfrm>
            <a:prstGeom prst="ellipse">
              <a:avLst/>
            </a:prstGeom>
            <a:noFill/>
            <a:ln w="28575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  <a:noFill/>
              </a:endParaRPr>
            </a:p>
          </p:txBody>
        </p:sp>
        <p:cxnSp>
          <p:nvCxnSpPr>
            <p:cNvPr id="11" name="Straight Connector 10"/>
            <p:cNvCxnSpPr>
              <a:stCxn id="10" idx="5"/>
            </p:cNvCxnSpPr>
            <p:nvPr/>
          </p:nvCxnSpPr>
          <p:spPr>
            <a:xfrm>
              <a:off x="5869305" y="1896334"/>
              <a:ext cx="291656" cy="410833"/>
            </a:xfrm>
            <a:prstGeom prst="line">
              <a:avLst/>
            </a:prstGeom>
            <a:ln w="28575" cmpd="sng"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160961" y="2307167"/>
              <a:ext cx="2199872" cy="0"/>
            </a:xfrm>
            <a:prstGeom prst="line">
              <a:avLst/>
            </a:prstGeom>
            <a:ln w="28575" cmpd="sng"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6366234" y="1605889"/>
              <a:ext cx="199459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2000" dirty="0" err="1" smtClean="0">
                  <a:solidFill>
                    <a:schemeClr val="bg1"/>
                  </a:solidFill>
                  <a:latin typeface="Helvetica"/>
                  <a:cs typeface="Helvetica"/>
                </a:rPr>
                <a:t>Arduino</a:t>
              </a:r>
              <a:r>
                <a:rPr lang="en-US" sz="2000" dirty="0" smtClean="0">
                  <a:solidFill>
                    <a:schemeClr val="bg1"/>
                  </a:solidFill>
                  <a:latin typeface="Helvetica"/>
                  <a:cs typeface="Helvetica"/>
                </a:rPr>
                <a:t> Mega </a:t>
              </a:r>
            </a:p>
            <a:p>
              <a:pPr algn="r"/>
              <a:r>
                <a:rPr lang="en-US" sz="2000" dirty="0" smtClean="0">
                  <a:solidFill>
                    <a:schemeClr val="bg1"/>
                  </a:solidFill>
                  <a:latin typeface="Helvetica"/>
                  <a:cs typeface="Helvetica"/>
                </a:rPr>
                <a:t>+ BLE Shield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535568" y="3177057"/>
            <a:ext cx="2121600" cy="1431267"/>
            <a:chOff x="6535568" y="3177057"/>
            <a:chExt cx="2121600" cy="1431267"/>
          </a:xfrm>
        </p:grpSpPr>
        <p:sp>
          <p:nvSpPr>
            <p:cNvPr id="19" name="Oval 18"/>
            <p:cNvSpPr/>
            <p:nvPr/>
          </p:nvSpPr>
          <p:spPr>
            <a:xfrm>
              <a:off x="6535568" y="4091178"/>
              <a:ext cx="517146" cy="517146"/>
            </a:xfrm>
            <a:prstGeom prst="ellipse">
              <a:avLst/>
            </a:prstGeom>
            <a:noFill/>
            <a:ln w="28575" cmpd="sng"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  <a:noFill/>
              </a:endParaRPr>
            </a:p>
          </p:txBody>
        </p:sp>
        <p:cxnSp>
          <p:nvCxnSpPr>
            <p:cNvPr id="20" name="Straight Connector 19"/>
            <p:cNvCxnSpPr>
              <a:endCxn id="19" idx="7"/>
            </p:cNvCxnSpPr>
            <p:nvPr/>
          </p:nvCxnSpPr>
          <p:spPr>
            <a:xfrm flipH="1">
              <a:off x="6976980" y="3577167"/>
              <a:ext cx="410187" cy="589745"/>
            </a:xfrm>
            <a:prstGeom prst="line">
              <a:avLst/>
            </a:prstGeom>
            <a:ln w="28575" cmpd="sng"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7387167" y="3577167"/>
              <a:ext cx="1195916" cy="0"/>
            </a:xfrm>
            <a:prstGeom prst="line">
              <a:avLst/>
            </a:prstGeom>
            <a:ln w="28575" cmpd="sng"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6662569" y="3177057"/>
              <a:ext cx="199459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2000" dirty="0" err="1" smtClean="0">
                  <a:solidFill>
                    <a:schemeClr val="bg1"/>
                  </a:solidFill>
                  <a:latin typeface="Helvetica"/>
                  <a:cs typeface="Helvetica"/>
                </a:rPr>
                <a:t>Vibro</a:t>
              </a:r>
              <a:r>
                <a:rPr lang="en-US" sz="2000" dirty="0" smtClean="0">
                  <a:solidFill>
                    <a:schemeClr val="bg1"/>
                  </a:solidFill>
                  <a:latin typeface="Helvetica"/>
                  <a:cs typeface="Helvetica"/>
                </a:rPr>
                <a:t>-motor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86833" y="2183565"/>
            <a:ext cx="2688167" cy="1097268"/>
            <a:chOff x="486833" y="2183565"/>
            <a:chExt cx="2688167" cy="1097268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2635251" y="2583675"/>
              <a:ext cx="539749" cy="697158"/>
            </a:xfrm>
            <a:prstGeom prst="line">
              <a:avLst/>
            </a:prstGeom>
            <a:ln w="28575" cmpd="sng"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486833" y="2583675"/>
              <a:ext cx="2148418" cy="0"/>
            </a:xfrm>
            <a:prstGeom prst="line">
              <a:avLst/>
            </a:prstGeom>
            <a:ln w="28575" cmpd="sng"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/>
            <p:cNvSpPr/>
            <p:nvPr/>
          </p:nvSpPr>
          <p:spPr>
            <a:xfrm>
              <a:off x="486833" y="2183565"/>
              <a:ext cx="268816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  <a:latin typeface="Helvetica"/>
                  <a:cs typeface="Helvetica"/>
                </a:rPr>
                <a:t>Android tablet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6855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6575">
        <p:fade/>
      </p:transition>
    </mc:Choice>
    <mc:Fallback xmlns="">
      <p:transition xmlns:p14="http://schemas.microsoft.com/office/powerpoint/2010/main" advTm="16575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>
          <a:xfrm>
            <a:off x="457200" y="1725659"/>
            <a:ext cx="70235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Helvetica"/>
                <a:cs typeface="Helvetica"/>
              </a:rPr>
              <a:t>1. Background survey</a:t>
            </a:r>
            <a:endParaRPr lang="en-US" sz="2800" b="1" dirty="0"/>
          </a:p>
        </p:txBody>
      </p:sp>
      <p:sp>
        <p:nvSpPr>
          <p:cNvPr id="51" name="Rectangle 50"/>
          <p:cNvSpPr/>
          <p:nvPr/>
        </p:nvSpPr>
        <p:spPr>
          <a:xfrm>
            <a:off x="457200" y="2147355"/>
            <a:ext cx="81527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Age, gender, experience in using a touchscreen device and haptic feedback. </a:t>
            </a:r>
            <a:endParaRPr lang="en-US" sz="2400" dirty="0"/>
          </a:p>
        </p:txBody>
      </p:sp>
      <p:sp>
        <p:nvSpPr>
          <p:cNvPr id="54" name="Rectangle 53"/>
          <p:cNvSpPr/>
          <p:nvPr/>
        </p:nvSpPr>
        <p:spPr>
          <a:xfrm>
            <a:off x="457200" y="3424692"/>
            <a:ext cx="81527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Helvetica"/>
                <a:cs typeface="Helvetica"/>
              </a:rPr>
              <a:t>2. Completing a task in two conditions</a:t>
            </a:r>
            <a:endParaRPr lang="en-US" sz="2800" b="1" dirty="0"/>
          </a:p>
        </p:txBody>
      </p:sp>
      <p:sp>
        <p:nvSpPr>
          <p:cNvPr id="55" name="Rectangle 54"/>
          <p:cNvSpPr/>
          <p:nvPr/>
        </p:nvSpPr>
        <p:spPr>
          <a:xfrm>
            <a:off x="457200" y="3846388"/>
            <a:ext cx="81527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Moving the hand in the direction of the vibration. </a:t>
            </a:r>
            <a:endParaRPr lang="en-US" sz="2400" dirty="0"/>
          </a:p>
        </p:txBody>
      </p:sp>
      <p:sp>
        <p:nvSpPr>
          <p:cNvPr id="56" name="Rectangle 55"/>
          <p:cNvSpPr/>
          <p:nvPr/>
        </p:nvSpPr>
        <p:spPr>
          <a:xfrm>
            <a:off x="457200" y="4830706"/>
            <a:ext cx="70235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Helvetica"/>
                <a:cs typeface="Helvetica"/>
              </a:rPr>
              <a:t>3. Questionnaire</a:t>
            </a:r>
            <a:endParaRPr lang="en-US" sz="2800" b="1" dirty="0"/>
          </a:p>
        </p:txBody>
      </p:sp>
      <p:sp>
        <p:nvSpPr>
          <p:cNvPr id="59" name="Rectangle 58"/>
          <p:cNvSpPr/>
          <p:nvPr/>
        </p:nvSpPr>
        <p:spPr>
          <a:xfrm>
            <a:off x="457200" y="5252402"/>
            <a:ext cx="81527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Comparing ease of use, accuracy, and preference between the two conditions.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Procedure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849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20555">
        <p:fade/>
      </p:transition>
    </mc:Choice>
    <mc:Fallback xmlns="">
      <p:transition xmlns:p14="http://schemas.microsoft.com/office/powerpoint/2010/main" advTm="20555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1" grpId="0"/>
      <p:bldP spid="54" grpId="0"/>
      <p:bldP spid="55" grpId="0"/>
      <p:bldP spid="56" grpId="0"/>
      <p:bldP spid="5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77"/>
          <p:cNvGrpSpPr/>
          <p:nvPr/>
        </p:nvGrpSpPr>
        <p:grpSpPr>
          <a:xfrm>
            <a:off x="4181513" y="1022687"/>
            <a:ext cx="4097238" cy="4099612"/>
            <a:chOff x="4076791" y="1605000"/>
            <a:chExt cx="4097238" cy="4099612"/>
          </a:xfrm>
        </p:grpSpPr>
        <p:grpSp>
          <p:nvGrpSpPr>
            <p:cNvPr id="79" name="Group 78"/>
            <p:cNvGrpSpPr/>
            <p:nvPr/>
          </p:nvGrpSpPr>
          <p:grpSpPr>
            <a:xfrm>
              <a:off x="4080242" y="1610104"/>
              <a:ext cx="4093787" cy="4093787"/>
              <a:chOff x="4080242" y="1610104"/>
              <a:chExt cx="4093787" cy="4093787"/>
            </a:xfrm>
          </p:grpSpPr>
          <p:cxnSp>
            <p:nvCxnSpPr>
              <p:cNvPr id="127" name="Straight Connector 126"/>
              <p:cNvCxnSpPr/>
              <p:nvPr/>
            </p:nvCxnSpPr>
            <p:spPr>
              <a:xfrm>
                <a:off x="6127136" y="1610104"/>
                <a:ext cx="0" cy="4093787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/>
              <p:cNvCxnSpPr/>
              <p:nvPr/>
            </p:nvCxnSpPr>
            <p:spPr>
              <a:xfrm>
                <a:off x="4080242" y="3656998"/>
                <a:ext cx="4093787" cy="0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/>
              <p:nvPr/>
            </p:nvCxnSpPr>
            <p:spPr>
              <a:xfrm>
                <a:off x="4679763" y="2209625"/>
                <a:ext cx="2894745" cy="2894745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 flipV="1">
                <a:off x="4679763" y="2209625"/>
                <a:ext cx="2894745" cy="2894745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" name="Group 79"/>
            <p:cNvGrpSpPr/>
            <p:nvPr/>
          </p:nvGrpSpPr>
          <p:grpSpPr>
            <a:xfrm rot="1351791">
              <a:off x="4080242" y="1610825"/>
              <a:ext cx="4093787" cy="4093787"/>
              <a:chOff x="4080242" y="1610104"/>
              <a:chExt cx="4093787" cy="4093787"/>
            </a:xfrm>
          </p:grpSpPr>
          <p:cxnSp>
            <p:nvCxnSpPr>
              <p:cNvPr id="109" name="Straight Connector 108"/>
              <p:cNvCxnSpPr/>
              <p:nvPr/>
            </p:nvCxnSpPr>
            <p:spPr>
              <a:xfrm>
                <a:off x="6127136" y="1610104"/>
                <a:ext cx="0" cy="4093787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>
                <a:off x="4080242" y="3656998"/>
                <a:ext cx="4093787" cy="0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>
                <a:off x="4679763" y="2209625"/>
                <a:ext cx="2894745" cy="2894745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>
              <a:xfrm flipV="1">
                <a:off x="4679763" y="2209625"/>
                <a:ext cx="2894745" cy="2894745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1" name="Group 80"/>
            <p:cNvGrpSpPr/>
            <p:nvPr/>
          </p:nvGrpSpPr>
          <p:grpSpPr>
            <a:xfrm rot="673030">
              <a:off x="4080242" y="1610104"/>
              <a:ext cx="4093787" cy="4093787"/>
              <a:chOff x="4080242" y="1610104"/>
              <a:chExt cx="4093787" cy="4093787"/>
            </a:xfrm>
          </p:grpSpPr>
          <p:cxnSp>
            <p:nvCxnSpPr>
              <p:cNvPr id="104" name="Straight Connector 103"/>
              <p:cNvCxnSpPr/>
              <p:nvPr/>
            </p:nvCxnSpPr>
            <p:spPr>
              <a:xfrm>
                <a:off x="6127136" y="1610104"/>
                <a:ext cx="0" cy="4093787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>
                <a:off x="4080242" y="3656998"/>
                <a:ext cx="4093787" cy="0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/>
              <p:nvPr/>
            </p:nvCxnSpPr>
            <p:spPr>
              <a:xfrm>
                <a:off x="4679763" y="2209625"/>
                <a:ext cx="2894745" cy="2894745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/>
              <p:nvPr/>
            </p:nvCxnSpPr>
            <p:spPr>
              <a:xfrm flipV="1">
                <a:off x="4679763" y="2209625"/>
                <a:ext cx="2894745" cy="2894745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" name="Group 81"/>
            <p:cNvGrpSpPr/>
            <p:nvPr/>
          </p:nvGrpSpPr>
          <p:grpSpPr>
            <a:xfrm rot="20924878">
              <a:off x="4076791" y="1605000"/>
              <a:ext cx="4093787" cy="4093787"/>
              <a:chOff x="4080242" y="1610104"/>
              <a:chExt cx="4093787" cy="4093787"/>
            </a:xfrm>
          </p:grpSpPr>
          <p:cxnSp>
            <p:nvCxnSpPr>
              <p:cNvPr id="83" name="Straight Connector 82"/>
              <p:cNvCxnSpPr/>
              <p:nvPr/>
            </p:nvCxnSpPr>
            <p:spPr>
              <a:xfrm>
                <a:off x="6127136" y="1610104"/>
                <a:ext cx="0" cy="4093787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4080242" y="3656998"/>
                <a:ext cx="4093787" cy="0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4679763" y="2209625"/>
                <a:ext cx="2894745" cy="2894745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 flipV="1">
                <a:off x="4679763" y="2209625"/>
                <a:ext cx="2894745" cy="2894745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" name="Oval 11"/>
          <p:cNvSpPr/>
          <p:nvPr/>
        </p:nvSpPr>
        <p:spPr>
          <a:xfrm>
            <a:off x="4186689" y="1028512"/>
            <a:ext cx="4093787" cy="4093787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129193" y="2971016"/>
            <a:ext cx="208779" cy="20877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5" name="Group 104"/>
          <p:cNvGrpSpPr/>
          <p:nvPr/>
        </p:nvGrpSpPr>
        <p:grpSpPr>
          <a:xfrm>
            <a:off x="4407212" y="3070303"/>
            <a:ext cx="1822920" cy="1276355"/>
            <a:chOff x="4300765" y="3651895"/>
            <a:chExt cx="1822920" cy="1276355"/>
          </a:xfrm>
        </p:grpSpPr>
        <p:cxnSp>
          <p:nvCxnSpPr>
            <p:cNvPr id="39" name="Straight Connector 38"/>
            <p:cNvCxnSpPr/>
            <p:nvPr/>
          </p:nvCxnSpPr>
          <p:spPr>
            <a:xfrm flipV="1">
              <a:off x="4419989" y="3651895"/>
              <a:ext cx="1703696" cy="1156568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/>
            <p:cNvSpPr/>
            <p:nvPr/>
          </p:nvSpPr>
          <p:spPr>
            <a:xfrm>
              <a:off x="4300765" y="4681516"/>
              <a:ext cx="246734" cy="246734"/>
            </a:xfrm>
            <a:prstGeom prst="ellipse">
              <a:avLst/>
            </a:prstGeom>
            <a:solidFill>
              <a:srgbClr val="ACF0F2"/>
            </a:solidFill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  <a:noFill/>
              </a:endParaRPr>
            </a:p>
          </p:txBody>
        </p:sp>
      </p:grpSp>
      <p:pic>
        <p:nvPicPr>
          <p:cNvPr id="2" name="Picture 1" descr="ha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621" y="3013013"/>
            <a:ext cx="1116089" cy="384498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6267422" y="5657691"/>
            <a:ext cx="911289" cy="799070"/>
            <a:chOff x="7906735" y="5758608"/>
            <a:chExt cx="1475390" cy="1293706"/>
          </a:xfrm>
        </p:grpSpPr>
        <p:sp>
          <p:nvSpPr>
            <p:cNvPr id="5" name="Rounded Rectangle 4"/>
            <p:cNvSpPr/>
            <p:nvPr/>
          </p:nvSpPr>
          <p:spPr>
            <a:xfrm>
              <a:off x="7914406" y="6663686"/>
              <a:ext cx="1467719" cy="388628"/>
            </a:xfrm>
            <a:prstGeom prst="roundRect">
              <a:avLst>
                <a:gd name="adj" fmla="val 40193"/>
              </a:avLst>
            </a:prstGeom>
            <a:solidFill>
              <a:srgbClr val="3366FF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8460965" y="5797014"/>
              <a:ext cx="310139" cy="388628"/>
            </a:xfrm>
            <a:prstGeom prst="roundRect">
              <a:avLst>
                <a:gd name="adj" fmla="val 40193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/>
            <p:cNvSpPr/>
            <p:nvPr/>
          </p:nvSpPr>
          <p:spPr>
            <a:xfrm flipV="1">
              <a:off x="8460965" y="5758609"/>
              <a:ext cx="310139" cy="84119"/>
            </a:xfrm>
            <a:prstGeom prst="roundRect">
              <a:avLst>
                <a:gd name="adj" fmla="val 40193"/>
              </a:avLst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 flipV="1">
              <a:off x="8460965" y="6145444"/>
              <a:ext cx="310139" cy="84119"/>
            </a:xfrm>
            <a:prstGeom prst="roundRect">
              <a:avLst>
                <a:gd name="adj" fmla="val 40193"/>
              </a:avLst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7906735" y="5797014"/>
              <a:ext cx="147830" cy="388628"/>
            </a:xfrm>
            <a:prstGeom prst="roundRect">
              <a:avLst>
                <a:gd name="adj" fmla="val 40193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le 17"/>
            <p:cNvSpPr/>
            <p:nvPr/>
          </p:nvSpPr>
          <p:spPr>
            <a:xfrm flipV="1">
              <a:off x="7906735" y="5758608"/>
              <a:ext cx="147830" cy="84119"/>
            </a:xfrm>
            <a:prstGeom prst="roundRect">
              <a:avLst>
                <a:gd name="adj" fmla="val 40193"/>
              </a:avLst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/>
            <p:cNvSpPr/>
            <p:nvPr/>
          </p:nvSpPr>
          <p:spPr>
            <a:xfrm flipV="1">
              <a:off x="7906735" y="6145443"/>
              <a:ext cx="147830" cy="84119"/>
            </a:xfrm>
            <a:prstGeom prst="roundRect">
              <a:avLst>
                <a:gd name="adj" fmla="val 40193"/>
              </a:avLst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9144000" y="5797014"/>
              <a:ext cx="147830" cy="388628"/>
            </a:xfrm>
            <a:prstGeom prst="roundRect">
              <a:avLst>
                <a:gd name="adj" fmla="val 40193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/>
            <p:cNvSpPr/>
            <p:nvPr/>
          </p:nvSpPr>
          <p:spPr>
            <a:xfrm flipV="1">
              <a:off x="9144000" y="5758608"/>
              <a:ext cx="147830" cy="84119"/>
            </a:xfrm>
            <a:prstGeom prst="roundRect">
              <a:avLst>
                <a:gd name="adj" fmla="val 40193"/>
              </a:avLst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ed Rectangle 21"/>
            <p:cNvSpPr/>
            <p:nvPr/>
          </p:nvSpPr>
          <p:spPr>
            <a:xfrm flipV="1">
              <a:off x="9144000" y="6145443"/>
              <a:ext cx="147830" cy="84119"/>
            </a:xfrm>
            <a:prstGeom prst="roundRect">
              <a:avLst>
                <a:gd name="adj" fmla="val 40193"/>
              </a:avLst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/>
            <p:cNvCxnSpPr>
              <a:stCxn id="18" idx="3"/>
              <a:endCxn id="21" idx="1"/>
            </p:cNvCxnSpPr>
            <p:nvPr/>
          </p:nvCxnSpPr>
          <p:spPr>
            <a:xfrm>
              <a:off x="8054565" y="5800667"/>
              <a:ext cx="1089435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8054565" y="6190466"/>
              <a:ext cx="1089435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8578803" y="6229562"/>
              <a:ext cx="1" cy="434123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8649130" y="6229562"/>
              <a:ext cx="0" cy="434123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7995506" y="6229562"/>
              <a:ext cx="1" cy="434123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8065833" y="6229562"/>
              <a:ext cx="0" cy="434123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9186920" y="6229562"/>
              <a:ext cx="1" cy="434123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9257247" y="6229562"/>
              <a:ext cx="0" cy="434123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/>
          <p:cNvGrpSpPr/>
          <p:nvPr/>
        </p:nvGrpSpPr>
        <p:grpSpPr>
          <a:xfrm rot="14032405">
            <a:off x="3275491" y="1840898"/>
            <a:ext cx="3602405" cy="2756321"/>
            <a:chOff x="4894928" y="1177339"/>
            <a:chExt cx="3642248" cy="2756321"/>
          </a:xfrm>
        </p:grpSpPr>
        <p:sp>
          <p:nvSpPr>
            <p:cNvPr id="54" name="Arc 53"/>
            <p:cNvSpPr/>
            <p:nvPr/>
          </p:nvSpPr>
          <p:spPr>
            <a:xfrm rot="13769108">
              <a:off x="5749907" y="1146392"/>
              <a:ext cx="2756321" cy="2818216"/>
            </a:xfrm>
            <a:prstGeom prst="arc">
              <a:avLst/>
            </a:prstGeom>
            <a:ln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 rot="7567595">
              <a:off x="4686271" y="2759603"/>
              <a:ext cx="1070793" cy="65347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Helvetica"/>
                  <a:cs typeface="Helvetica"/>
                </a:rPr>
                <a:t>51.2 mm</a:t>
              </a:r>
            </a:p>
            <a:p>
              <a:r>
                <a:rPr lang="en-US" dirty="0" smtClean="0">
                  <a:latin typeface="Helvetica"/>
                  <a:cs typeface="Helvetica"/>
                </a:rPr>
                <a:t>(300 </a:t>
              </a:r>
              <a:r>
                <a:rPr lang="en-US" dirty="0" err="1" smtClean="0">
                  <a:latin typeface="Helvetica"/>
                  <a:cs typeface="Helvetica"/>
                </a:rPr>
                <a:t>px</a:t>
              </a:r>
              <a:r>
                <a:rPr lang="en-US" dirty="0" smtClean="0">
                  <a:latin typeface="Helvetica"/>
                  <a:cs typeface="Helvetica"/>
                </a:rPr>
                <a:t>)</a:t>
              </a:r>
              <a:endParaRPr lang="en-US" dirty="0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199" y="1355848"/>
            <a:ext cx="3405904" cy="1456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0"/>
              </a:spcAft>
            </a:pPr>
            <a:r>
              <a:rPr lang="en-US" sz="2400" b="1" dirty="0" smtClean="0">
                <a:latin typeface="Helvetica"/>
                <a:cs typeface="Helvetica"/>
              </a:rPr>
              <a:t>Each trial: move in one of 32 directions</a:t>
            </a:r>
          </a:p>
          <a:p>
            <a:r>
              <a:rPr lang="en-US" sz="2400" b="1" dirty="0" smtClean="0">
                <a:latin typeface="Helvetica"/>
                <a:cs typeface="Helvetica"/>
              </a:rPr>
              <a:t>(11.25° intervals)</a:t>
            </a:r>
            <a:endParaRPr lang="en-US" sz="2400" b="1" dirty="0">
              <a:latin typeface="Helvetica"/>
              <a:cs typeface="Helvetica"/>
            </a:endParaRPr>
          </a:p>
        </p:txBody>
      </p:sp>
      <p:grpSp>
        <p:nvGrpSpPr>
          <p:cNvPr id="75" name="Group 74"/>
          <p:cNvGrpSpPr/>
          <p:nvPr/>
        </p:nvGrpSpPr>
        <p:grpSpPr>
          <a:xfrm rot="5400000">
            <a:off x="6496222" y="5132567"/>
            <a:ext cx="372620" cy="1359052"/>
            <a:chOff x="5992646" y="5347679"/>
            <a:chExt cx="372620" cy="1359052"/>
          </a:xfrm>
        </p:grpSpPr>
        <p:grpSp>
          <p:nvGrpSpPr>
            <p:cNvPr id="87" name="Group 86"/>
            <p:cNvGrpSpPr/>
            <p:nvPr/>
          </p:nvGrpSpPr>
          <p:grpSpPr>
            <a:xfrm rot="10800000">
              <a:off x="5992648" y="6262910"/>
              <a:ext cx="372618" cy="443821"/>
              <a:chOff x="1635316" y="1922486"/>
              <a:chExt cx="372618" cy="443821"/>
            </a:xfrm>
          </p:grpSpPr>
          <p:sp>
            <p:nvSpPr>
              <p:cNvPr id="91" name="Arc 90"/>
              <p:cNvSpPr/>
              <p:nvPr/>
            </p:nvSpPr>
            <p:spPr>
              <a:xfrm rot="18900000">
                <a:off x="1635316" y="1993689"/>
                <a:ext cx="372618" cy="372618"/>
              </a:xfrm>
              <a:prstGeom prst="arc">
                <a:avLst/>
              </a:prstGeom>
              <a:ln w="190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Arc 91"/>
              <p:cNvSpPr/>
              <p:nvPr/>
            </p:nvSpPr>
            <p:spPr>
              <a:xfrm rot="18900000">
                <a:off x="1635316" y="1922486"/>
                <a:ext cx="372618" cy="372618"/>
              </a:xfrm>
              <a:prstGeom prst="arc">
                <a:avLst/>
              </a:prstGeom>
              <a:ln w="190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8" name="Group 87"/>
            <p:cNvGrpSpPr/>
            <p:nvPr/>
          </p:nvGrpSpPr>
          <p:grpSpPr>
            <a:xfrm>
              <a:off x="5992646" y="5347679"/>
              <a:ext cx="372618" cy="443821"/>
              <a:chOff x="1635315" y="1221447"/>
              <a:chExt cx="372618" cy="443821"/>
            </a:xfrm>
          </p:grpSpPr>
          <p:sp>
            <p:nvSpPr>
              <p:cNvPr id="89" name="Arc 88"/>
              <p:cNvSpPr/>
              <p:nvPr/>
            </p:nvSpPr>
            <p:spPr>
              <a:xfrm rot="18900000">
                <a:off x="1635315" y="1292650"/>
                <a:ext cx="372618" cy="372618"/>
              </a:xfrm>
              <a:prstGeom prst="arc">
                <a:avLst/>
              </a:prstGeom>
              <a:ln w="190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Arc 89"/>
              <p:cNvSpPr/>
              <p:nvPr/>
            </p:nvSpPr>
            <p:spPr>
              <a:xfrm rot="18900000">
                <a:off x="1635315" y="1221447"/>
                <a:ext cx="372618" cy="372618"/>
              </a:xfrm>
              <a:prstGeom prst="arc">
                <a:avLst/>
              </a:prstGeom>
              <a:ln w="190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4297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8364"/>
    </mc:Choice>
    <mc:Fallback xmlns="">
      <p:transition xmlns:p14="http://schemas.microsoft.com/office/powerpoint/2010/main" advTm="1836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 0.17778 " pathEditMode="relative" ptsTypes="AA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 0.17778 " pathEditMode="relative" ptsTypes="AA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 0.17778 " pathEditMode="relative" ptsTypes="AA">
                                      <p:cBhvr>
                                        <p:cTn id="2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Oval 96"/>
          <p:cNvSpPr/>
          <p:nvPr/>
        </p:nvSpPr>
        <p:spPr>
          <a:xfrm>
            <a:off x="4183238" y="1023025"/>
            <a:ext cx="4093787" cy="4093787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noFill/>
            </a:endParaRPr>
          </a:p>
        </p:txBody>
      </p:sp>
      <p:grpSp>
        <p:nvGrpSpPr>
          <p:cNvPr id="78" name="Group 77"/>
          <p:cNvGrpSpPr/>
          <p:nvPr/>
        </p:nvGrpSpPr>
        <p:grpSpPr>
          <a:xfrm>
            <a:off x="4181513" y="1022687"/>
            <a:ext cx="4097238" cy="4099612"/>
            <a:chOff x="4076791" y="1605000"/>
            <a:chExt cx="4097238" cy="4099612"/>
          </a:xfrm>
        </p:grpSpPr>
        <p:grpSp>
          <p:nvGrpSpPr>
            <p:cNvPr id="79" name="Group 78"/>
            <p:cNvGrpSpPr/>
            <p:nvPr/>
          </p:nvGrpSpPr>
          <p:grpSpPr>
            <a:xfrm>
              <a:off x="4080242" y="1610104"/>
              <a:ext cx="4093787" cy="4093787"/>
              <a:chOff x="4080242" y="1610104"/>
              <a:chExt cx="4093787" cy="4093787"/>
            </a:xfrm>
          </p:grpSpPr>
          <p:cxnSp>
            <p:nvCxnSpPr>
              <p:cNvPr id="127" name="Straight Connector 126"/>
              <p:cNvCxnSpPr/>
              <p:nvPr/>
            </p:nvCxnSpPr>
            <p:spPr>
              <a:xfrm>
                <a:off x="6127136" y="1610104"/>
                <a:ext cx="0" cy="4093787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/>
              <p:cNvCxnSpPr/>
              <p:nvPr/>
            </p:nvCxnSpPr>
            <p:spPr>
              <a:xfrm>
                <a:off x="4080242" y="3656998"/>
                <a:ext cx="4093787" cy="0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/>
              <p:nvPr/>
            </p:nvCxnSpPr>
            <p:spPr>
              <a:xfrm>
                <a:off x="4679763" y="2209625"/>
                <a:ext cx="2894745" cy="2894745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 flipV="1">
                <a:off x="4679763" y="2209625"/>
                <a:ext cx="2894745" cy="2894745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" name="Group 79"/>
            <p:cNvGrpSpPr/>
            <p:nvPr/>
          </p:nvGrpSpPr>
          <p:grpSpPr>
            <a:xfrm rot="1351791">
              <a:off x="4080242" y="1610825"/>
              <a:ext cx="4093787" cy="4093787"/>
              <a:chOff x="4080242" y="1610104"/>
              <a:chExt cx="4093787" cy="4093787"/>
            </a:xfrm>
          </p:grpSpPr>
          <p:cxnSp>
            <p:nvCxnSpPr>
              <p:cNvPr id="109" name="Straight Connector 108"/>
              <p:cNvCxnSpPr/>
              <p:nvPr/>
            </p:nvCxnSpPr>
            <p:spPr>
              <a:xfrm>
                <a:off x="6127136" y="1610104"/>
                <a:ext cx="0" cy="4093787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>
                <a:off x="4080242" y="3656998"/>
                <a:ext cx="4093787" cy="0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>
                <a:off x="4679763" y="2209625"/>
                <a:ext cx="2894745" cy="2894745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>
              <a:xfrm flipV="1">
                <a:off x="4679763" y="2209625"/>
                <a:ext cx="2894745" cy="2894745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1" name="Group 80"/>
            <p:cNvGrpSpPr/>
            <p:nvPr/>
          </p:nvGrpSpPr>
          <p:grpSpPr>
            <a:xfrm rot="673030">
              <a:off x="4080242" y="1610104"/>
              <a:ext cx="4093787" cy="4093787"/>
              <a:chOff x="4080242" y="1610104"/>
              <a:chExt cx="4093787" cy="4093787"/>
            </a:xfrm>
          </p:grpSpPr>
          <p:cxnSp>
            <p:nvCxnSpPr>
              <p:cNvPr id="104" name="Straight Connector 103"/>
              <p:cNvCxnSpPr/>
              <p:nvPr/>
            </p:nvCxnSpPr>
            <p:spPr>
              <a:xfrm>
                <a:off x="6127136" y="1610104"/>
                <a:ext cx="0" cy="4093787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>
                <a:off x="4080242" y="3656998"/>
                <a:ext cx="4093787" cy="0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/>
              <p:nvPr/>
            </p:nvCxnSpPr>
            <p:spPr>
              <a:xfrm>
                <a:off x="4679763" y="2209625"/>
                <a:ext cx="2894745" cy="2894745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/>
              <p:nvPr/>
            </p:nvCxnSpPr>
            <p:spPr>
              <a:xfrm flipV="1">
                <a:off x="4679763" y="2209625"/>
                <a:ext cx="2894745" cy="2894745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" name="Group 81"/>
            <p:cNvGrpSpPr/>
            <p:nvPr/>
          </p:nvGrpSpPr>
          <p:grpSpPr>
            <a:xfrm rot="20924878">
              <a:off x="4076791" y="1605000"/>
              <a:ext cx="4093787" cy="4093787"/>
              <a:chOff x="4080242" y="1610104"/>
              <a:chExt cx="4093787" cy="4093787"/>
            </a:xfrm>
          </p:grpSpPr>
          <p:cxnSp>
            <p:nvCxnSpPr>
              <p:cNvPr id="83" name="Straight Connector 82"/>
              <p:cNvCxnSpPr/>
              <p:nvPr/>
            </p:nvCxnSpPr>
            <p:spPr>
              <a:xfrm>
                <a:off x="6127136" y="1610104"/>
                <a:ext cx="0" cy="4093787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4080242" y="3656998"/>
                <a:ext cx="4093787" cy="0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4679763" y="2209625"/>
                <a:ext cx="2894745" cy="2894745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 flipV="1">
                <a:off x="4679763" y="2209625"/>
                <a:ext cx="2894745" cy="2894745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" name="Oval 12"/>
          <p:cNvSpPr/>
          <p:nvPr/>
        </p:nvSpPr>
        <p:spPr>
          <a:xfrm>
            <a:off x="6129193" y="2971016"/>
            <a:ext cx="208779" cy="20877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199" y="1355848"/>
            <a:ext cx="3405904" cy="1456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0"/>
              </a:spcAft>
            </a:pPr>
            <a:r>
              <a:rPr lang="en-US" sz="2400" b="1" dirty="0" smtClean="0">
                <a:latin typeface="Helvetica"/>
                <a:cs typeface="Helvetica"/>
              </a:rPr>
              <a:t>Each trial: move in one of 32 directions</a:t>
            </a:r>
          </a:p>
          <a:p>
            <a:r>
              <a:rPr lang="en-US" sz="2400" b="1" dirty="0" smtClean="0">
                <a:latin typeface="Helvetica"/>
                <a:cs typeface="Helvetica"/>
              </a:rPr>
              <a:t>(11.25° intervals)</a:t>
            </a:r>
            <a:endParaRPr lang="en-US" sz="2400" b="1" dirty="0">
              <a:latin typeface="Helvetica"/>
              <a:cs typeface="Helvetica"/>
            </a:endParaRPr>
          </a:p>
        </p:txBody>
      </p:sp>
      <p:sp>
        <p:nvSpPr>
          <p:cNvPr id="62" name="Pie 61"/>
          <p:cNvSpPr/>
          <p:nvPr/>
        </p:nvSpPr>
        <p:spPr>
          <a:xfrm>
            <a:off x="4211449" y="1023025"/>
            <a:ext cx="4094553" cy="4094553"/>
          </a:xfrm>
          <a:prstGeom prst="pie">
            <a:avLst>
              <a:gd name="adj1" fmla="val 7485210"/>
              <a:gd name="adj2" fmla="val 10150108"/>
            </a:avLst>
          </a:prstGeom>
          <a:solidFill>
            <a:schemeClr val="accent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3" name="Pie 62"/>
          <p:cNvSpPr/>
          <p:nvPr/>
        </p:nvSpPr>
        <p:spPr>
          <a:xfrm>
            <a:off x="4199825" y="1027025"/>
            <a:ext cx="4094553" cy="4094553"/>
          </a:xfrm>
          <a:prstGeom prst="pie">
            <a:avLst>
              <a:gd name="adj1" fmla="val 8371892"/>
              <a:gd name="adj2" fmla="val 9159601"/>
            </a:avLst>
          </a:prstGeom>
          <a:solidFill>
            <a:srgbClr val="ACF09D">
              <a:alpha val="8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457200" y="5089115"/>
            <a:ext cx="31524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accent1"/>
                </a:solidFill>
                <a:latin typeface="Helvetica"/>
                <a:cs typeface="Helvetica"/>
              </a:rPr>
              <a:t>Approximate (45° interval)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Helvetica"/>
                <a:cs typeface="Helvetica"/>
              </a:rPr>
              <a:t>Chime</a:t>
            </a:r>
            <a:endParaRPr lang="en-US" sz="2000" dirty="0">
              <a:solidFill>
                <a:srgbClr val="000000"/>
              </a:solidFill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 flipV="1">
            <a:off x="4937760" y="3070302"/>
            <a:ext cx="1292373" cy="1562658"/>
          </a:xfrm>
          <a:prstGeom prst="line">
            <a:avLst/>
          </a:prstGeom>
          <a:ln w="28575" cmpd="sng">
            <a:solidFill>
              <a:schemeClr val="bg1">
                <a:lumMod val="50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Left Brace 7"/>
          <p:cNvSpPr/>
          <p:nvPr/>
        </p:nvSpPr>
        <p:spPr>
          <a:xfrm rot="19309441">
            <a:off x="4187965" y="4150178"/>
            <a:ext cx="304800" cy="545000"/>
          </a:xfrm>
          <a:prstGeom prst="leftBrac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Left Brace 66"/>
          <p:cNvSpPr/>
          <p:nvPr/>
        </p:nvSpPr>
        <p:spPr>
          <a:xfrm rot="19309441">
            <a:off x="3953943" y="3630150"/>
            <a:ext cx="304800" cy="1816206"/>
          </a:xfrm>
          <a:prstGeom prst="leftBrac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457200" y="4370182"/>
            <a:ext cx="26917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accent3"/>
                </a:solidFill>
                <a:latin typeface="Helvetica"/>
                <a:cs typeface="Helvetica"/>
              </a:rPr>
              <a:t>Exact (11.25° interval)</a:t>
            </a:r>
          </a:p>
          <a:p>
            <a:r>
              <a:rPr lang="en-US" sz="2000" dirty="0" smtClean="0">
                <a:latin typeface="Helvetica"/>
                <a:cs typeface="Helvetica"/>
              </a:rPr>
              <a:t>Chime + “Perfect!”</a:t>
            </a:r>
            <a:endParaRPr lang="en-US" sz="2000" dirty="0"/>
          </a:p>
        </p:txBody>
      </p:sp>
      <p:sp>
        <p:nvSpPr>
          <p:cNvPr id="12" name="Oval 11"/>
          <p:cNvSpPr/>
          <p:nvPr/>
        </p:nvSpPr>
        <p:spPr>
          <a:xfrm>
            <a:off x="4186689" y="1028512"/>
            <a:ext cx="4093787" cy="4093787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noFill/>
            </a:endParaRPr>
          </a:p>
        </p:txBody>
      </p:sp>
      <p:grpSp>
        <p:nvGrpSpPr>
          <p:cNvPr id="105" name="Group 104"/>
          <p:cNvGrpSpPr/>
          <p:nvPr/>
        </p:nvGrpSpPr>
        <p:grpSpPr>
          <a:xfrm>
            <a:off x="4407212" y="3070303"/>
            <a:ext cx="1822920" cy="1276355"/>
            <a:chOff x="4300765" y="3651895"/>
            <a:chExt cx="1822920" cy="1276355"/>
          </a:xfrm>
        </p:grpSpPr>
        <p:cxnSp>
          <p:nvCxnSpPr>
            <p:cNvPr id="39" name="Straight Connector 38"/>
            <p:cNvCxnSpPr/>
            <p:nvPr/>
          </p:nvCxnSpPr>
          <p:spPr>
            <a:xfrm flipV="1">
              <a:off x="4419989" y="3651895"/>
              <a:ext cx="1703696" cy="1156568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/>
            <p:cNvSpPr/>
            <p:nvPr/>
          </p:nvSpPr>
          <p:spPr>
            <a:xfrm>
              <a:off x="4300765" y="4681516"/>
              <a:ext cx="246734" cy="246734"/>
            </a:xfrm>
            <a:prstGeom prst="ellipse">
              <a:avLst/>
            </a:prstGeom>
            <a:solidFill>
              <a:srgbClr val="ACF0F2"/>
            </a:solidFill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  <a:noFill/>
              </a:endParaRPr>
            </a:p>
          </p:txBody>
        </p:sp>
      </p:grpSp>
      <p:sp>
        <p:nvSpPr>
          <p:cNvPr id="93" name="Rectangle 92"/>
          <p:cNvSpPr/>
          <p:nvPr/>
        </p:nvSpPr>
        <p:spPr>
          <a:xfrm>
            <a:off x="457200" y="3870175"/>
            <a:ext cx="31862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Helvetica"/>
                <a:cs typeface="Helvetica"/>
              </a:rPr>
              <a:t>Audio Feedback</a:t>
            </a:r>
          </a:p>
        </p:txBody>
      </p:sp>
      <p:sp>
        <p:nvSpPr>
          <p:cNvPr id="96" name="Rectangle 95"/>
          <p:cNvSpPr/>
          <p:nvPr/>
        </p:nvSpPr>
        <p:spPr>
          <a:xfrm>
            <a:off x="457200" y="5797001"/>
            <a:ext cx="26745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Incorrect (Error &gt; 45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°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)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Helvetica"/>
                <a:cs typeface="Helvetica"/>
              </a:rPr>
              <a:t>Beep</a:t>
            </a:r>
            <a:endParaRPr lang="en-US" sz="2000" dirty="0">
              <a:solidFill>
                <a:srgbClr val="000000"/>
              </a:solidFill>
            </a:endParaRPr>
          </a:p>
        </p:txBody>
      </p:sp>
      <p:grpSp>
        <p:nvGrpSpPr>
          <p:cNvPr id="98" name="Group 97"/>
          <p:cNvGrpSpPr/>
          <p:nvPr/>
        </p:nvGrpSpPr>
        <p:grpSpPr>
          <a:xfrm>
            <a:off x="4914807" y="2343470"/>
            <a:ext cx="2047165" cy="1360249"/>
            <a:chOff x="4770164" y="2953706"/>
            <a:chExt cx="2047165" cy="1360249"/>
          </a:xfrm>
        </p:grpSpPr>
        <p:sp>
          <p:nvSpPr>
            <p:cNvPr id="99" name="Pie 98"/>
            <p:cNvSpPr/>
            <p:nvPr/>
          </p:nvSpPr>
          <p:spPr>
            <a:xfrm>
              <a:off x="5467732" y="2998598"/>
              <a:ext cx="1315357" cy="1315357"/>
            </a:xfrm>
            <a:prstGeom prst="pie">
              <a:avLst>
                <a:gd name="adj1" fmla="val 7895158"/>
                <a:gd name="adj2" fmla="val 8754114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00" name="Straight Arrow Connector 99"/>
            <p:cNvCxnSpPr/>
            <p:nvPr/>
          </p:nvCxnSpPr>
          <p:spPr>
            <a:xfrm flipH="1" flipV="1">
              <a:off x="5627081" y="3380370"/>
              <a:ext cx="234952" cy="34447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Rectangle 100"/>
            <p:cNvSpPr/>
            <p:nvPr/>
          </p:nvSpPr>
          <p:spPr>
            <a:xfrm>
              <a:off x="4770164" y="2953706"/>
              <a:ext cx="204716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latin typeface="Helvetica"/>
                  <a:cs typeface="Helvetica"/>
                </a:rPr>
                <a:t>Angular Error</a:t>
              </a:r>
            </a:p>
          </p:txBody>
        </p:sp>
      </p:grpSp>
      <p:pic>
        <p:nvPicPr>
          <p:cNvPr id="2" name="Picture 1" descr="ha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621" y="3013013"/>
            <a:ext cx="1116089" cy="384498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6267422" y="5657691"/>
            <a:ext cx="911289" cy="799070"/>
            <a:chOff x="7906735" y="5758608"/>
            <a:chExt cx="1475390" cy="1293706"/>
          </a:xfrm>
        </p:grpSpPr>
        <p:sp>
          <p:nvSpPr>
            <p:cNvPr id="5" name="Rounded Rectangle 4"/>
            <p:cNvSpPr/>
            <p:nvPr/>
          </p:nvSpPr>
          <p:spPr>
            <a:xfrm>
              <a:off x="7914406" y="6663686"/>
              <a:ext cx="1467719" cy="388628"/>
            </a:xfrm>
            <a:prstGeom prst="roundRect">
              <a:avLst>
                <a:gd name="adj" fmla="val 40193"/>
              </a:avLst>
            </a:prstGeom>
            <a:solidFill>
              <a:srgbClr val="3366FF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8460965" y="5797014"/>
              <a:ext cx="310139" cy="388628"/>
            </a:xfrm>
            <a:prstGeom prst="roundRect">
              <a:avLst>
                <a:gd name="adj" fmla="val 40193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/>
            <p:cNvSpPr/>
            <p:nvPr/>
          </p:nvSpPr>
          <p:spPr>
            <a:xfrm flipV="1">
              <a:off x="8460965" y="5758609"/>
              <a:ext cx="310139" cy="84119"/>
            </a:xfrm>
            <a:prstGeom prst="roundRect">
              <a:avLst>
                <a:gd name="adj" fmla="val 40193"/>
              </a:avLst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 flipV="1">
              <a:off x="8460965" y="6145444"/>
              <a:ext cx="310139" cy="84119"/>
            </a:xfrm>
            <a:prstGeom prst="roundRect">
              <a:avLst>
                <a:gd name="adj" fmla="val 40193"/>
              </a:avLst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7906735" y="5797014"/>
              <a:ext cx="147830" cy="388628"/>
            </a:xfrm>
            <a:prstGeom prst="roundRect">
              <a:avLst>
                <a:gd name="adj" fmla="val 40193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le 17"/>
            <p:cNvSpPr/>
            <p:nvPr/>
          </p:nvSpPr>
          <p:spPr>
            <a:xfrm flipV="1">
              <a:off x="7906735" y="5758608"/>
              <a:ext cx="147830" cy="84119"/>
            </a:xfrm>
            <a:prstGeom prst="roundRect">
              <a:avLst>
                <a:gd name="adj" fmla="val 40193"/>
              </a:avLst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/>
            <p:cNvSpPr/>
            <p:nvPr/>
          </p:nvSpPr>
          <p:spPr>
            <a:xfrm flipV="1">
              <a:off x="7906735" y="6145443"/>
              <a:ext cx="147830" cy="84119"/>
            </a:xfrm>
            <a:prstGeom prst="roundRect">
              <a:avLst>
                <a:gd name="adj" fmla="val 40193"/>
              </a:avLst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9144000" y="5797014"/>
              <a:ext cx="147830" cy="388628"/>
            </a:xfrm>
            <a:prstGeom prst="roundRect">
              <a:avLst>
                <a:gd name="adj" fmla="val 40193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/>
            <p:cNvSpPr/>
            <p:nvPr/>
          </p:nvSpPr>
          <p:spPr>
            <a:xfrm flipV="1">
              <a:off x="9144000" y="5758608"/>
              <a:ext cx="147830" cy="84119"/>
            </a:xfrm>
            <a:prstGeom prst="roundRect">
              <a:avLst>
                <a:gd name="adj" fmla="val 40193"/>
              </a:avLst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ed Rectangle 21"/>
            <p:cNvSpPr/>
            <p:nvPr/>
          </p:nvSpPr>
          <p:spPr>
            <a:xfrm flipV="1">
              <a:off x="9144000" y="6145443"/>
              <a:ext cx="147830" cy="84119"/>
            </a:xfrm>
            <a:prstGeom prst="roundRect">
              <a:avLst>
                <a:gd name="adj" fmla="val 40193"/>
              </a:avLst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/>
            <p:cNvCxnSpPr>
              <a:stCxn id="18" idx="3"/>
              <a:endCxn id="21" idx="1"/>
            </p:cNvCxnSpPr>
            <p:nvPr/>
          </p:nvCxnSpPr>
          <p:spPr>
            <a:xfrm>
              <a:off x="8054565" y="5800667"/>
              <a:ext cx="1089435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8054565" y="6190466"/>
              <a:ext cx="1089435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8578803" y="6229562"/>
              <a:ext cx="1" cy="434123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8649130" y="6229562"/>
              <a:ext cx="0" cy="434123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7995506" y="6229562"/>
              <a:ext cx="1" cy="434123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8065833" y="6229562"/>
              <a:ext cx="0" cy="434123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9186920" y="6229562"/>
              <a:ext cx="1" cy="434123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9257247" y="6229562"/>
              <a:ext cx="0" cy="434123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/>
          <p:cNvGrpSpPr/>
          <p:nvPr/>
        </p:nvGrpSpPr>
        <p:grpSpPr>
          <a:xfrm rot="5400000">
            <a:off x="6496222" y="5132567"/>
            <a:ext cx="372620" cy="1359052"/>
            <a:chOff x="5992646" y="5347679"/>
            <a:chExt cx="372620" cy="1359052"/>
          </a:xfrm>
        </p:grpSpPr>
        <p:grpSp>
          <p:nvGrpSpPr>
            <p:cNvPr id="87" name="Group 86"/>
            <p:cNvGrpSpPr/>
            <p:nvPr/>
          </p:nvGrpSpPr>
          <p:grpSpPr>
            <a:xfrm rot="10800000">
              <a:off x="5992648" y="6262910"/>
              <a:ext cx="372618" cy="443821"/>
              <a:chOff x="1635316" y="1922486"/>
              <a:chExt cx="372618" cy="443821"/>
            </a:xfrm>
          </p:grpSpPr>
          <p:sp>
            <p:nvSpPr>
              <p:cNvPr id="91" name="Arc 90"/>
              <p:cNvSpPr/>
              <p:nvPr/>
            </p:nvSpPr>
            <p:spPr>
              <a:xfrm rot="18900000">
                <a:off x="1635316" y="1993689"/>
                <a:ext cx="372618" cy="372618"/>
              </a:xfrm>
              <a:prstGeom prst="arc">
                <a:avLst/>
              </a:prstGeom>
              <a:ln w="190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Arc 91"/>
              <p:cNvSpPr/>
              <p:nvPr/>
            </p:nvSpPr>
            <p:spPr>
              <a:xfrm rot="18900000">
                <a:off x="1635316" y="1922486"/>
                <a:ext cx="372618" cy="372618"/>
              </a:xfrm>
              <a:prstGeom prst="arc">
                <a:avLst/>
              </a:prstGeom>
              <a:ln w="190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8" name="Group 87"/>
            <p:cNvGrpSpPr/>
            <p:nvPr/>
          </p:nvGrpSpPr>
          <p:grpSpPr>
            <a:xfrm>
              <a:off x="5992646" y="5347679"/>
              <a:ext cx="372618" cy="443821"/>
              <a:chOff x="1635315" y="1221447"/>
              <a:chExt cx="372618" cy="443821"/>
            </a:xfrm>
          </p:grpSpPr>
          <p:sp>
            <p:nvSpPr>
              <p:cNvPr id="89" name="Arc 88"/>
              <p:cNvSpPr/>
              <p:nvPr/>
            </p:nvSpPr>
            <p:spPr>
              <a:xfrm rot="18900000">
                <a:off x="1635315" y="1292650"/>
                <a:ext cx="372618" cy="372618"/>
              </a:xfrm>
              <a:prstGeom prst="arc">
                <a:avLst/>
              </a:prstGeom>
              <a:ln w="190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Arc 89"/>
              <p:cNvSpPr/>
              <p:nvPr/>
            </p:nvSpPr>
            <p:spPr>
              <a:xfrm rot="18900000">
                <a:off x="1635315" y="1221447"/>
                <a:ext cx="372618" cy="372618"/>
              </a:xfrm>
              <a:prstGeom prst="arc">
                <a:avLst/>
              </a:prstGeom>
              <a:ln w="190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9062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6036"/>
    </mc:Choice>
    <mc:Fallback xmlns="">
      <p:transition xmlns:p14="http://schemas.microsoft.com/office/powerpoint/2010/main" advTm="2603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5225 0.24283 " pathEditMode="relative" ptsTypes="AA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5225 0.24283 " pathEditMode="relative" ptsTypes="AA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5225 0.24283 " pathEditMode="relative" ptsTypes="AA">
                                      <p:cBhvr>
                                        <p:cTn id="2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62" grpId="0" animBg="1"/>
      <p:bldP spid="63" grpId="0" animBg="1"/>
      <p:bldP spid="66" grpId="0"/>
      <p:bldP spid="8" grpId="0" animBg="1"/>
      <p:bldP spid="67" grpId="0" animBg="1"/>
      <p:bldP spid="64" grpId="0"/>
      <p:bldP spid="93" grpId="0"/>
      <p:bldP spid="9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8848" r="17411"/>
          <a:stretch/>
        </p:blipFill>
        <p:spPr>
          <a:xfrm>
            <a:off x="4547761" y="1503128"/>
            <a:ext cx="4478012" cy="46846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17952" t="-88" r="22021" b="1499"/>
          <a:stretch/>
        </p:blipFill>
        <p:spPr>
          <a:xfrm>
            <a:off x="144284" y="1508612"/>
            <a:ext cx="4288410" cy="467919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44284" y="1500591"/>
            <a:ext cx="4288410" cy="4673708"/>
          </a:xfrm>
          <a:prstGeom prst="rect">
            <a:avLst/>
          </a:prstGeom>
          <a:solidFill>
            <a:srgbClr val="000000">
              <a:alpha val="7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8" name="Rectangle 17"/>
          <p:cNvSpPr/>
          <p:nvPr/>
        </p:nvSpPr>
        <p:spPr>
          <a:xfrm>
            <a:off x="4547761" y="1500591"/>
            <a:ext cx="4478012" cy="4681728"/>
          </a:xfrm>
          <a:prstGeom prst="rect">
            <a:avLst/>
          </a:prstGeom>
          <a:solidFill>
            <a:srgbClr val="000000">
              <a:alpha val="7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1091762" y="2492373"/>
            <a:ext cx="23934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  <a:latin typeface="Helvetica"/>
                <a:cs typeface="Helvetica"/>
              </a:rPr>
              <a:t>Virtual Reality</a:t>
            </a:r>
            <a:endParaRPr lang="en-US" sz="28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83929" y="2492373"/>
            <a:ext cx="200567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  <a:latin typeface="Helvetica"/>
                <a:cs typeface="Helvetica"/>
              </a:rPr>
              <a:t>Assistive</a:t>
            </a:r>
          </a:p>
          <a:p>
            <a:pPr algn="ctr"/>
            <a:r>
              <a:rPr lang="en-US" sz="2800" dirty="0" smtClean="0">
                <a:solidFill>
                  <a:srgbClr val="FFFFFF"/>
                </a:solidFill>
                <a:latin typeface="Helvetica"/>
                <a:cs typeface="Helvetica"/>
              </a:rPr>
              <a:t>Technology</a:t>
            </a:r>
            <a:endParaRPr lang="en-US" sz="28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76156" y="3909374"/>
            <a:ext cx="30246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Helvetica"/>
                <a:cs typeface="Helvetica"/>
              </a:rPr>
              <a:t>Guiding </a:t>
            </a:r>
            <a:r>
              <a:rPr lang="en-US" sz="2000" dirty="0">
                <a:solidFill>
                  <a:srgbClr val="FFFFFF"/>
                </a:solidFill>
                <a:latin typeface="Helvetica"/>
                <a:cs typeface="Helvetica"/>
              </a:rPr>
              <a:t>human operators towards a specific </a:t>
            </a:r>
            <a:r>
              <a:rPr lang="en-US" sz="2000" dirty="0" smtClean="0">
                <a:solidFill>
                  <a:srgbClr val="FFFFFF"/>
                </a:solidFill>
                <a:latin typeface="Helvetica"/>
                <a:cs typeface="Helvetica"/>
              </a:rPr>
              <a:t>target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274434" y="3909374"/>
            <a:ext cx="30246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Helvetica"/>
                <a:cs typeface="Helvetica"/>
              </a:rPr>
              <a:t>Tracing a line of printed text while listening to text-to-speech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When is the hand guidance needed</a:t>
            </a:r>
            <a:r>
              <a:rPr lang="en-US" b="1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21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4071"/>
    </mc:Choice>
    <mc:Fallback xmlns="">
      <p:transition xmlns:p14="http://schemas.microsoft.com/office/powerpoint/2010/main" advTm="2407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4" grpId="0"/>
      <p:bldP spid="16" grpId="0"/>
      <p:bldP spid="5" grpId="0"/>
      <p:bldP spid="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/>
          <p:cNvSpPr/>
          <p:nvPr/>
        </p:nvSpPr>
        <p:spPr>
          <a:xfrm>
            <a:off x="457200" y="2171882"/>
            <a:ext cx="84175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8 directions counterclockwise</a:t>
            </a:r>
            <a:endParaRPr lang="en-US" sz="2000" dirty="0"/>
          </a:p>
        </p:txBody>
      </p:sp>
      <p:sp>
        <p:nvSpPr>
          <p:cNvPr id="58" name="Rectangle 57"/>
          <p:cNvSpPr/>
          <p:nvPr/>
        </p:nvSpPr>
        <p:spPr>
          <a:xfrm>
            <a:off x="457200" y="1725659"/>
            <a:ext cx="67424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Helvetica"/>
                <a:cs typeface="Helvetica"/>
              </a:rPr>
              <a:t>Practice (16 trials)</a:t>
            </a:r>
            <a:endParaRPr lang="en-US" sz="2800" b="1" dirty="0"/>
          </a:p>
        </p:txBody>
      </p:sp>
      <p:sp>
        <p:nvSpPr>
          <p:cNvPr id="59" name="Rectangle 58"/>
          <p:cNvSpPr/>
          <p:nvPr/>
        </p:nvSpPr>
        <p:spPr>
          <a:xfrm>
            <a:off x="457200" y="4044806"/>
            <a:ext cx="79838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3 repetitions of 32 directions </a:t>
            </a:r>
          </a:p>
          <a:p>
            <a:r>
              <a:rPr lang="en-US" sz="2000" dirty="0" smtClean="0">
                <a:latin typeface="Helvetica"/>
                <a:cs typeface="Helvetica"/>
              </a:rPr>
              <a:t>in randomized order</a:t>
            </a:r>
            <a:endParaRPr lang="en-US" sz="2000" dirty="0"/>
          </a:p>
        </p:txBody>
      </p:sp>
      <p:sp>
        <p:nvSpPr>
          <p:cNvPr id="60" name="Rectangle 59"/>
          <p:cNvSpPr/>
          <p:nvPr/>
        </p:nvSpPr>
        <p:spPr>
          <a:xfrm>
            <a:off x="457200" y="3598583"/>
            <a:ext cx="67424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Helvetica"/>
                <a:cs typeface="Helvetica"/>
              </a:rPr>
              <a:t>Test (96 trials)</a:t>
            </a:r>
            <a:endParaRPr lang="en-US" sz="2800" b="1" dirty="0"/>
          </a:p>
        </p:txBody>
      </p:sp>
      <p:sp>
        <p:nvSpPr>
          <p:cNvPr id="72" name="Rectangle 71"/>
          <p:cNvSpPr/>
          <p:nvPr/>
        </p:nvSpPr>
        <p:spPr>
          <a:xfrm>
            <a:off x="457200" y="2512111"/>
            <a:ext cx="84175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+ 8 random directions</a:t>
            </a:r>
            <a:endParaRPr lang="en-US" sz="2000" dirty="0"/>
          </a:p>
        </p:txBody>
      </p:sp>
      <p:grpSp>
        <p:nvGrpSpPr>
          <p:cNvPr id="51" name="Group 50"/>
          <p:cNvGrpSpPr/>
          <p:nvPr/>
        </p:nvGrpSpPr>
        <p:grpSpPr>
          <a:xfrm>
            <a:off x="4075066" y="1604279"/>
            <a:ext cx="4097238" cy="4099612"/>
            <a:chOff x="4076791" y="1605000"/>
            <a:chExt cx="4097238" cy="4099612"/>
          </a:xfrm>
        </p:grpSpPr>
        <p:grpSp>
          <p:nvGrpSpPr>
            <p:cNvPr id="54" name="Group 53"/>
            <p:cNvGrpSpPr/>
            <p:nvPr/>
          </p:nvGrpSpPr>
          <p:grpSpPr>
            <a:xfrm>
              <a:off x="4080242" y="1610104"/>
              <a:ext cx="4093787" cy="4093787"/>
              <a:chOff x="4080242" y="1610104"/>
              <a:chExt cx="4093787" cy="4093787"/>
            </a:xfrm>
          </p:grpSpPr>
          <p:cxnSp>
            <p:nvCxnSpPr>
              <p:cNvPr id="94" name="Straight Connector 93"/>
              <p:cNvCxnSpPr>
                <a:stCxn id="98" idx="0"/>
                <a:endCxn id="98" idx="4"/>
              </p:cNvCxnSpPr>
              <p:nvPr/>
            </p:nvCxnSpPr>
            <p:spPr>
              <a:xfrm>
                <a:off x="6127136" y="1610104"/>
                <a:ext cx="0" cy="4093787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>
                <a:stCxn id="98" idx="2"/>
                <a:endCxn id="98" idx="6"/>
              </p:cNvCxnSpPr>
              <p:nvPr/>
            </p:nvCxnSpPr>
            <p:spPr>
              <a:xfrm>
                <a:off x="4080242" y="3656998"/>
                <a:ext cx="4093787" cy="0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>
                <a:stCxn id="98" idx="1"/>
                <a:endCxn id="98" idx="5"/>
              </p:cNvCxnSpPr>
              <p:nvPr/>
            </p:nvCxnSpPr>
            <p:spPr>
              <a:xfrm>
                <a:off x="4679763" y="2209625"/>
                <a:ext cx="2894745" cy="2894745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>
                <a:stCxn id="98" idx="3"/>
                <a:endCxn id="98" idx="7"/>
              </p:cNvCxnSpPr>
              <p:nvPr/>
            </p:nvCxnSpPr>
            <p:spPr>
              <a:xfrm flipV="1">
                <a:off x="4679763" y="2209625"/>
                <a:ext cx="2894745" cy="2894745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" name="Group 54"/>
            <p:cNvGrpSpPr/>
            <p:nvPr/>
          </p:nvGrpSpPr>
          <p:grpSpPr>
            <a:xfrm rot="1351791">
              <a:off x="4080242" y="1610825"/>
              <a:ext cx="4093787" cy="4093787"/>
              <a:chOff x="4080242" y="1610104"/>
              <a:chExt cx="4093787" cy="4093787"/>
            </a:xfrm>
          </p:grpSpPr>
          <p:cxnSp>
            <p:nvCxnSpPr>
              <p:cNvPr id="90" name="Straight Connector 89"/>
              <p:cNvCxnSpPr/>
              <p:nvPr/>
            </p:nvCxnSpPr>
            <p:spPr>
              <a:xfrm>
                <a:off x="6127136" y="1610104"/>
                <a:ext cx="0" cy="4093787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4080242" y="3656998"/>
                <a:ext cx="4093787" cy="0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>
                <a:off x="4679763" y="2209625"/>
                <a:ext cx="2894745" cy="2894745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 flipV="1">
                <a:off x="4679763" y="2209625"/>
                <a:ext cx="2894745" cy="2894745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" name="Group 55"/>
            <p:cNvGrpSpPr/>
            <p:nvPr/>
          </p:nvGrpSpPr>
          <p:grpSpPr>
            <a:xfrm rot="673030">
              <a:off x="4080242" y="1610104"/>
              <a:ext cx="4093787" cy="4093787"/>
              <a:chOff x="4080242" y="1610104"/>
              <a:chExt cx="4093787" cy="4093787"/>
            </a:xfrm>
          </p:grpSpPr>
          <p:cxnSp>
            <p:nvCxnSpPr>
              <p:cNvPr id="86" name="Straight Connector 85"/>
              <p:cNvCxnSpPr/>
              <p:nvPr/>
            </p:nvCxnSpPr>
            <p:spPr>
              <a:xfrm>
                <a:off x="6127136" y="1610104"/>
                <a:ext cx="0" cy="4093787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>
                <a:off x="4080242" y="3656998"/>
                <a:ext cx="4093787" cy="0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>
                <a:off x="4679763" y="2209625"/>
                <a:ext cx="2894745" cy="2894745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 flipV="1">
                <a:off x="4679763" y="2209625"/>
                <a:ext cx="2894745" cy="2894745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9" name="Group 78"/>
            <p:cNvGrpSpPr/>
            <p:nvPr/>
          </p:nvGrpSpPr>
          <p:grpSpPr>
            <a:xfrm rot="20924878">
              <a:off x="4076791" y="1605000"/>
              <a:ext cx="4093787" cy="4093787"/>
              <a:chOff x="4080242" y="1610104"/>
              <a:chExt cx="4093787" cy="4093787"/>
            </a:xfrm>
          </p:grpSpPr>
          <p:cxnSp>
            <p:nvCxnSpPr>
              <p:cNvPr id="82" name="Straight Connector 81"/>
              <p:cNvCxnSpPr/>
              <p:nvPr/>
            </p:nvCxnSpPr>
            <p:spPr>
              <a:xfrm>
                <a:off x="6127136" y="1610104"/>
                <a:ext cx="0" cy="4093787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4080242" y="3656998"/>
                <a:ext cx="4093787" cy="0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4679763" y="2209625"/>
                <a:ext cx="2894745" cy="2894745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 flipV="1">
                <a:off x="4679763" y="2209625"/>
                <a:ext cx="2894745" cy="2894745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8" name="Oval 97"/>
          <p:cNvSpPr/>
          <p:nvPr/>
        </p:nvSpPr>
        <p:spPr>
          <a:xfrm>
            <a:off x="4080242" y="1610104"/>
            <a:ext cx="4093787" cy="4093787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99" name="Oval 98"/>
          <p:cNvSpPr/>
          <p:nvPr/>
        </p:nvSpPr>
        <p:spPr>
          <a:xfrm>
            <a:off x="6022746" y="3552608"/>
            <a:ext cx="208779" cy="20877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8230729" y="3444882"/>
            <a:ext cx="4403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0°</a:t>
            </a:r>
            <a:endParaRPr lang="en-US" sz="2000" dirty="0"/>
          </a:p>
        </p:txBody>
      </p:sp>
      <p:sp>
        <p:nvSpPr>
          <p:cNvPr id="107" name="Rectangle 106"/>
          <p:cNvSpPr/>
          <p:nvPr/>
        </p:nvSpPr>
        <p:spPr>
          <a:xfrm>
            <a:off x="5905214" y="1136073"/>
            <a:ext cx="6183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Helvetica"/>
                <a:cs typeface="Helvetica"/>
              </a:rPr>
              <a:t>9</a:t>
            </a:r>
            <a:r>
              <a:rPr lang="en-US" sz="2000" dirty="0" smtClean="0">
                <a:latin typeface="Helvetica"/>
                <a:cs typeface="Helvetica"/>
              </a:rPr>
              <a:t>0°</a:t>
            </a:r>
            <a:endParaRPr lang="en-US" sz="2000" dirty="0"/>
          </a:p>
        </p:txBody>
      </p:sp>
      <p:sp>
        <p:nvSpPr>
          <p:cNvPr id="108" name="Rectangle 107"/>
          <p:cNvSpPr/>
          <p:nvPr/>
        </p:nvSpPr>
        <p:spPr>
          <a:xfrm>
            <a:off x="3423163" y="3444882"/>
            <a:ext cx="7662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180°</a:t>
            </a:r>
            <a:endParaRPr lang="en-US" sz="2000" dirty="0"/>
          </a:p>
        </p:txBody>
      </p:sp>
      <p:sp>
        <p:nvSpPr>
          <p:cNvPr id="110" name="Rectangle 109"/>
          <p:cNvSpPr/>
          <p:nvPr/>
        </p:nvSpPr>
        <p:spPr>
          <a:xfrm>
            <a:off x="5780178" y="5704547"/>
            <a:ext cx="7662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270°</a:t>
            </a:r>
            <a:endParaRPr lang="en-US" sz="2000" dirty="0"/>
          </a:p>
        </p:txBody>
      </p:sp>
      <p:sp>
        <p:nvSpPr>
          <p:cNvPr id="35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Task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2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4438">
        <p:fade/>
      </p:transition>
    </mc:Choice>
    <mc:Fallback xmlns="">
      <p:transition xmlns:p14="http://schemas.microsoft.com/office/powerpoint/2010/main" advTm="4438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492480" y="2074806"/>
            <a:ext cx="864189" cy="864189"/>
          </a:xfrm>
          <a:prstGeom prst="ellipse">
            <a:avLst/>
          </a:prstGeom>
          <a:solidFill>
            <a:srgbClr val="ACF09D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Helvetica"/>
                <a:cs typeface="Helvetica"/>
              </a:rPr>
              <a:t>H1</a:t>
            </a:r>
            <a:endParaRPr lang="en-US" sz="20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76288" y="2017518"/>
            <a:ext cx="7349420" cy="1220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600"/>
              </a:spcAft>
            </a:pPr>
            <a:r>
              <a:rPr lang="en-US" sz="2000" b="1" dirty="0" smtClean="0">
                <a:latin typeface="Helvetica"/>
                <a:cs typeface="Helvetica"/>
              </a:rPr>
              <a:t>The 8-motor condition will be more accurate than the 4-motor condition.</a:t>
            </a:r>
          </a:p>
          <a:p>
            <a:r>
              <a:rPr lang="en-US" sz="2000" dirty="0" smtClean="0">
                <a:latin typeface="Helvetica"/>
                <a:cs typeface="Helvetica"/>
              </a:rPr>
              <a:t>Eight </a:t>
            </a:r>
            <a:r>
              <a:rPr lang="en-US" sz="2000" dirty="0">
                <a:latin typeface="Helvetica"/>
                <a:cs typeface="Helvetica"/>
              </a:rPr>
              <a:t>motors provide twice the </a:t>
            </a:r>
            <a:r>
              <a:rPr lang="en-US" sz="2000" dirty="0" smtClean="0">
                <a:latin typeface="Helvetica"/>
                <a:cs typeface="Helvetica"/>
              </a:rPr>
              <a:t>fidelity of information.</a:t>
            </a:r>
            <a:endParaRPr lang="en-US" sz="2000" dirty="0">
              <a:latin typeface="Helvetica"/>
              <a:cs typeface="Helvetica"/>
            </a:endParaRPr>
          </a:p>
        </p:txBody>
      </p:sp>
      <p:sp>
        <p:nvSpPr>
          <p:cNvPr id="8" name="Oval 7"/>
          <p:cNvSpPr/>
          <p:nvPr/>
        </p:nvSpPr>
        <p:spPr>
          <a:xfrm>
            <a:off x="492480" y="3974227"/>
            <a:ext cx="864189" cy="864189"/>
          </a:xfrm>
          <a:prstGeom prst="ellipse">
            <a:avLst/>
          </a:prstGeom>
          <a:solidFill>
            <a:srgbClr val="ACF09D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Helvetica"/>
                <a:cs typeface="Helvetica"/>
              </a:rPr>
              <a:t>H2</a:t>
            </a:r>
            <a:endParaRPr lang="en-US" sz="20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76288" y="3807092"/>
            <a:ext cx="6943706" cy="1528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600"/>
              </a:spcAft>
            </a:pPr>
            <a:r>
              <a:rPr lang="en-US" sz="2000" b="1" dirty="0" smtClean="0">
                <a:latin typeface="Helvetica"/>
                <a:cs typeface="Helvetica"/>
              </a:rPr>
              <a:t>The 8-motor and 4-motor conditions will impact trial completion time differently.</a:t>
            </a:r>
          </a:p>
          <a:p>
            <a:r>
              <a:rPr lang="en-US" sz="2000" dirty="0" smtClean="0">
                <a:latin typeface="Helvetica"/>
                <a:cs typeface="Helvetica"/>
              </a:rPr>
              <a:t>The 4</a:t>
            </a:r>
            <a:r>
              <a:rPr lang="en-US" sz="2000" dirty="0">
                <a:latin typeface="Helvetica"/>
                <a:cs typeface="Helvetica"/>
              </a:rPr>
              <a:t>-motor condition </a:t>
            </a:r>
            <a:r>
              <a:rPr lang="en-US" sz="2000" dirty="0" smtClean="0">
                <a:latin typeface="Helvetica"/>
                <a:cs typeface="Helvetica"/>
              </a:rPr>
              <a:t>is simpler but the </a:t>
            </a:r>
            <a:r>
              <a:rPr lang="en-US" sz="2000" dirty="0">
                <a:latin typeface="Helvetica"/>
                <a:cs typeface="Helvetica"/>
              </a:rPr>
              <a:t>8-motor condition </a:t>
            </a:r>
            <a:r>
              <a:rPr lang="en-US" sz="2000" dirty="0" smtClean="0">
                <a:latin typeface="Helvetica"/>
                <a:cs typeface="Helvetica"/>
              </a:rPr>
              <a:t>may offer clearer </a:t>
            </a:r>
            <a:r>
              <a:rPr lang="en-US" sz="2000" dirty="0" err="1" smtClean="0">
                <a:latin typeface="Helvetica"/>
                <a:cs typeface="Helvetica"/>
              </a:rPr>
              <a:t>intercardinal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>
                <a:latin typeface="Helvetica"/>
                <a:cs typeface="Helvetica"/>
              </a:rPr>
              <a:t>information.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Hypotheses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925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27507">
        <p:fade/>
      </p:transition>
    </mc:Choice>
    <mc:Fallback xmlns="">
      <p:transition xmlns:p14="http://schemas.microsoft.com/office/powerpoint/2010/main" advTm="27507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499625"/>
            <a:ext cx="752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Accuracy, time, and subjective responses</a:t>
            </a:r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9749"/>
            <a:ext cx="8229600" cy="1143000"/>
          </a:xfrm>
        </p:spPr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36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6701">
        <p:fade/>
      </p:transition>
    </mc:Choice>
    <mc:Fallback xmlns="">
      <p:transition xmlns:p14="http://schemas.microsoft.com/office/powerpoint/2010/main" advTm="6701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2710" y="2214819"/>
            <a:ext cx="8644102" cy="2721516"/>
            <a:chOff x="147991" y="1376847"/>
            <a:chExt cx="8644102" cy="2721516"/>
          </a:xfrm>
        </p:grpSpPr>
        <p:pic>
          <p:nvPicPr>
            <p:cNvPr id="5" name="Picture 4" descr="error-01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52"/>
            <a:stretch/>
          </p:blipFill>
          <p:spPr>
            <a:xfrm>
              <a:off x="284188" y="1744265"/>
              <a:ext cx="8507905" cy="2251351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>
            <a:xfrm rot="16200000">
              <a:off x="-834035" y="2412865"/>
              <a:ext cx="2441368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latin typeface="Helvetica"/>
                  <a:cs typeface="Helvetica"/>
                </a:rPr>
                <a:t>Angular error (</a:t>
              </a:r>
              <a:r>
                <a:rPr lang="en-US" dirty="0" smtClean="0">
                  <a:solidFill>
                    <a:schemeClr val="tx1"/>
                  </a:solidFill>
                  <a:latin typeface="Helvetica"/>
                  <a:cs typeface="Helvetica"/>
                </a:rPr>
                <a:t>°)</a:t>
              </a:r>
              <a:endParaRPr lang="en-US" dirty="0">
                <a:latin typeface="Helvetica"/>
                <a:cs typeface="Helvetica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657325" y="3729031"/>
              <a:ext cx="2441368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latin typeface="Helvetica"/>
                  <a:cs typeface="Helvetica"/>
                </a:rPr>
                <a:t>Target direction (</a:t>
              </a:r>
              <a:r>
                <a:rPr lang="en-US" dirty="0" smtClean="0">
                  <a:solidFill>
                    <a:schemeClr val="tx1"/>
                  </a:solidFill>
                  <a:latin typeface="Helvetica"/>
                  <a:cs typeface="Helvetica"/>
                </a:rPr>
                <a:t>°)</a:t>
              </a:r>
              <a:endParaRPr lang="en-US" dirty="0">
                <a:latin typeface="Helvetica"/>
                <a:cs typeface="Helvetica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186395" y="3703686"/>
              <a:ext cx="2385356" cy="29192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/>
              <a:endParaRPr lang="en-US" dirty="0">
                <a:latin typeface="Helvetica"/>
                <a:cs typeface="Helvetica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906845" y="3509721"/>
              <a:ext cx="220280" cy="24660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/>
              <a:endParaRPr lang="en-US" sz="1600" dirty="0">
                <a:latin typeface="Helvetica"/>
                <a:cs typeface="Helvetica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867323" y="3509721"/>
              <a:ext cx="220280" cy="24660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/>
              <a:endParaRPr lang="en-US" sz="1600" dirty="0">
                <a:latin typeface="Helvetica"/>
                <a:cs typeface="Helvetica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854748" y="3509721"/>
              <a:ext cx="220280" cy="24660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/>
              <a:endParaRPr lang="en-US" sz="1600" dirty="0">
                <a:latin typeface="Helvetica"/>
                <a:cs typeface="Helvetica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797722" y="3509721"/>
              <a:ext cx="342477" cy="24660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/>
              <a:endParaRPr lang="en-US" sz="1600" dirty="0">
                <a:latin typeface="Helvetica"/>
                <a:cs typeface="Helvetica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767975" y="3417604"/>
              <a:ext cx="43807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latin typeface="Helvetica"/>
                  <a:cs typeface="Helvetica"/>
                </a:rPr>
                <a:t>45</a:t>
              </a:r>
              <a:endParaRPr lang="en-US" sz="1600" dirty="0">
                <a:latin typeface="Helvetica"/>
                <a:cs typeface="Helvetica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657325" y="3417604"/>
              <a:ext cx="5337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latin typeface="Helvetica"/>
                  <a:cs typeface="Helvetica"/>
                </a:rPr>
                <a:t>135</a:t>
              </a:r>
              <a:endParaRPr lang="en-US" sz="1600" dirty="0">
                <a:latin typeface="Helvetica"/>
                <a:cs typeface="Helvetica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788842" y="3509721"/>
              <a:ext cx="342477" cy="24660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/>
              <a:endParaRPr lang="en-US" sz="1600" dirty="0">
                <a:latin typeface="Helvetica"/>
                <a:cs typeface="Helvetica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756216" y="3509721"/>
              <a:ext cx="342477" cy="24660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/>
              <a:endParaRPr lang="en-US" sz="1600" dirty="0">
                <a:latin typeface="Helvetica"/>
                <a:cs typeface="Helvetica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723370" y="3509721"/>
              <a:ext cx="342477" cy="24660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/>
              <a:endParaRPr lang="en-US" sz="1600" dirty="0">
                <a:latin typeface="Helvetica"/>
                <a:cs typeface="Helvetica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709683" y="3509721"/>
              <a:ext cx="342477" cy="24660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/>
              <a:endParaRPr lang="en-US" sz="1600" dirty="0">
                <a:latin typeface="Helvetica"/>
                <a:cs typeface="Helvetica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748974" y="3417604"/>
              <a:ext cx="43807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latin typeface="Helvetica"/>
                  <a:cs typeface="Helvetica"/>
                </a:rPr>
                <a:t>90</a:t>
              </a:r>
              <a:endParaRPr lang="en-US" sz="1600" dirty="0">
                <a:latin typeface="Helvetica"/>
                <a:cs typeface="Helvetica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675771" y="3417604"/>
              <a:ext cx="5337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latin typeface="Helvetica"/>
                  <a:cs typeface="Helvetica"/>
                </a:rPr>
                <a:t>180</a:t>
              </a:r>
              <a:endParaRPr lang="en-US" sz="1600" dirty="0">
                <a:latin typeface="Helvetica"/>
                <a:cs typeface="Helvetica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652694" y="3417604"/>
              <a:ext cx="5337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latin typeface="Helvetica"/>
                  <a:cs typeface="Helvetica"/>
                </a:rPr>
                <a:t>225</a:t>
              </a:r>
              <a:endParaRPr lang="en-US" sz="1600" dirty="0">
                <a:latin typeface="Helvetica"/>
                <a:cs typeface="Helvetica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638141" y="3417604"/>
              <a:ext cx="5337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latin typeface="Helvetica"/>
                  <a:cs typeface="Helvetica"/>
                </a:rPr>
                <a:t>270</a:t>
              </a:r>
              <a:endParaRPr lang="en-US" sz="1600" dirty="0">
                <a:latin typeface="Helvetica"/>
                <a:cs typeface="Helvetica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7605523" y="3417604"/>
              <a:ext cx="5337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latin typeface="Helvetica"/>
                  <a:cs typeface="Helvetica"/>
                </a:rPr>
                <a:t>315</a:t>
              </a:r>
              <a:endParaRPr lang="en-US" sz="1600" dirty="0">
                <a:latin typeface="Helvetica"/>
                <a:cs typeface="Helvetica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71315" y="1793432"/>
              <a:ext cx="260035" cy="24660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/>
              <a:endParaRPr lang="en-US" sz="1600" dirty="0">
                <a:latin typeface="Helvetica"/>
                <a:cs typeface="Helvetica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71315" y="2242817"/>
              <a:ext cx="260035" cy="24660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/>
              <a:endParaRPr lang="en-US" sz="1600" dirty="0">
                <a:latin typeface="Helvetica"/>
                <a:cs typeface="Helvetica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71315" y="2594510"/>
              <a:ext cx="260035" cy="24660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/>
              <a:endParaRPr lang="en-US" sz="1600" dirty="0">
                <a:latin typeface="Helvetica"/>
                <a:cs typeface="Helvetica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71315" y="2955972"/>
              <a:ext cx="260035" cy="24660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/>
              <a:endParaRPr lang="en-US" sz="1600" dirty="0">
                <a:latin typeface="Helvetica"/>
                <a:cs typeface="Helvetica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571315" y="3294301"/>
              <a:ext cx="260035" cy="24660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/>
              <a:endParaRPr lang="en-US" sz="1600" dirty="0">
                <a:latin typeface="Helvetica"/>
                <a:cs typeface="Helvetica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71315" y="3208759"/>
              <a:ext cx="33747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latin typeface="Helvetica"/>
                  <a:cs typeface="Helvetica"/>
                </a:rPr>
                <a:t>0</a:t>
              </a:r>
              <a:endParaRPr lang="en-US" sz="1600" dirty="0">
                <a:latin typeface="Helvetica"/>
                <a:cs typeface="Helvetica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46008" y="2827970"/>
              <a:ext cx="49016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latin typeface="Helvetica"/>
                  <a:cs typeface="Helvetica"/>
                </a:rPr>
                <a:t>10</a:t>
              </a:r>
              <a:endParaRPr lang="en-US" sz="1600" dirty="0">
                <a:latin typeface="Helvetica"/>
                <a:cs typeface="Helvetica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46008" y="2446970"/>
              <a:ext cx="49016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latin typeface="Helvetica"/>
                  <a:cs typeface="Helvetica"/>
                </a:rPr>
                <a:t>20</a:t>
              </a:r>
              <a:endParaRPr lang="en-US" sz="1600" dirty="0">
                <a:latin typeface="Helvetica"/>
                <a:cs typeface="Helvetica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46008" y="2070832"/>
              <a:ext cx="49016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latin typeface="Helvetica"/>
                  <a:cs typeface="Helvetica"/>
                </a:rPr>
                <a:t>30</a:t>
              </a:r>
              <a:endParaRPr lang="en-US" sz="1600" dirty="0">
                <a:latin typeface="Helvetica"/>
                <a:cs typeface="Helvetica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46008" y="1701483"/>
              <a:ext cx="49016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latin typeface="Helvetica"/>
                  <a:cs typeface="Helvetica"/>
                </a:rPr>
                <a:t>40</a:t>
              </a:r>
              <a:endParaRPr lang="en-US" sz="1600" dirty="0">
                <a:latin typeface="Helvetica"/>
                <a:cs typeface="Helvetica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 rot="5400000">
              <a:off x="-898722" y="2609040"/>
              <a:ext cx="2385356" cy="29192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/>
              <a:endParaRPr lang="en-US" dirty="0">
                <a:latin typeface="Helvetica"/>
                <a:cs typeface="Helvetica"/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89678"/>
          </a:xfrm>
        </p:spPr>
        <p:txBody>
          <a:bodyPr>
            <a:noAutofit/>
          </a:bodyPr>
          <a:lstStyle/>
          <a:p>
            <a:r>
              <a:rPr lang="en-US" sz="3800" dirty="0" smtClean="0"/>
              <a:t>Cardinal Directions </a:t>
            </a:r>
            <a:r>
              <a:rPr lang="en-US" sz="3800" dirty="0"/>
              <a:t>M</a:t>
            </a:r>
            <a:r>
              <a:rPr lang="en-US" sz="3800" dirty="0" smtClean="0"/>
              <a:t>ost </a:t>
            </a:r>
            <a:r>
              <a:rPr lang="en-US" sz="3800" dirty="0"/>
              <a:t>A</a:t>
            </a:r>
            <a:r>
              <a:rPr lang="en-US" sz="3800" dirty="0" smtClean="0"/>
              <a:t>ccurate</a:t>
            </a:r>
            <a:endParaRPr lang="en-US" sz="3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6132" y="4656188"/>
            <a:ext cx="1490668" cy="5597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062" y="2400300"/>
            <a:ext cx="699440" cy="1995121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796069" y="4228213"/>
            <a:ext cx="3374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Helvetica"/>
                <a:cs typeface="Helvetica"/>
              </a:rPr>
              <a:t>0</a:t>
            </a:r>
            <a:endParaRPr lang="en-US" sz="1600" dirty="0">
              <a:latin typeface="Helvetica"/>
              <a:cs typeface="Helvetic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555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1807"/>
    </mc:Choice>
    <mc:Fallback xmlns="">
      <p:transition xmlns:p14="http://schemas.microsoft.com/office/powerpoint/2010/main" advTm="6180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2710" y="2214819"/>
            <a:ext cx="8644102" cy="2721516"/>
            <a:chOff x="147991" y="1376847"/>
            <a:chExt cx="8644102" cy="2721516"/>
          </a:xfrm>
        </p:grpSpPr>
        <p:pic>
          <p:nvPicPr>
            <p:cNvPr id="5" name="Picture 4" descr="error-01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52"/>
            <a:stretch/>
          </p:blipFill>
          <p:spPr>
            <a:xfrm>
              <a:off x="284188" y="1744265"/>
              <a:ext cx="8507905" cy="2251351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>
            <a:xfrm rot="16200000">
              <a:off x="-834035" y="2412865"/>
              <a:ext cx="2441368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latin typeface="Helvetica"/>
                  <a:cs typeface="Helvetica"/>
                </a:rPr>
                <a:t>Angular error (</a:t>
              </a:r>
              <a:r>
                <a:rPr lang="en-US" dirty="0" smtClean="0">
                  <a:solidFill>
                    <a:schemeClr val="tx1"/>
                  </a:solidFill>
                  <a:latin typeface="Helvetica"/>
                  <a:cs typeface="Helvetica"/>
                </a:rPr>
                <a:t>°)</a:t>
              </a:r>
              <a:endParaRPr lang="en-US" dirty="0">
                <a:latin typeface="Helvetica"/>
                <a:cs typeface="Helvetica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657325" y="3729031"/>
              <a:ext cx="2441368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latin typeface="Helvetica"/>
                  <a:cs typeface="Helvetica"/>
                </a:rPr>
                <a:t>Target direction (</a:t>
              </a:r>
              <a:r>
                <a:rPr lang="en-US" dirty="0" smtClean="0">
                  <a:solidFill>
                    <a:schemeClr val="tx1"/>
                  </a:solidFill>
                  <a:latin typeface="Helvetica"/>
                  <a:cs typeface="Helvetica"/>
                </a:rPr>
                <a:t>°)</a:t>
              </a:r>
              <a:endParaRPr lang="en-US" dirty="0">
                <a:latin typeface="Helvetica"/>
                <a:cs typeface="Helvetica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186395" y="3703686"/>
              <a:ext cx="2385356" cy="29192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/>
              <a:endParaRPr lang="en-US" dirty="0">
                <a:latin typeface="Helvetica"/>
                <a:cs typeface="Helvetica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906845" y="3509721"/>
              <a:ext cx="220280" cy="24660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/>
              <a:endParaRPr lang="en-US" sz="1600" dirty="0">
                <a:latin typeface="Helvetica"/>
                <a:cs typeface="Helvetica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867323" y="3509721"/>
              <a:ext cx="220280" cy="24660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/>
              <a:endParaRPr lang="en-US" sz="1600" dirty="0">
                <a:latin typeface="Helvetica"/>
                <a:cs typeface="Helvetica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854748" y="3509721"/>
              <a:ext cx="220280" cy="24660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/>
              <a:endParaRPr lang="en-US" sz="1600" dirty="0">
                <a:latin typeface="Helvetica"/>
                <a:cs typeface="Helvetica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797722" y="3509721"/>
              <a:ext cx="342477" cy="24660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/>
              <a:endParaRPr lang="en-US" sz="1600" dirty="0">
                <a:latin typeface="Helvetica"/>
                <a:cs typeface="Helvetica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767975" y="3417604"/>
              <a:ext cx="43807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latin typeface="Helvetica"/>
                  <a:cs typeface="Helvetica"/>
                </a:rPr>
                <a:t>45</a:t>
              </a:r>
              <a:endParaRPr lang="en-US" sz="1600" dirty="0">
                <a:latin typeface="Helvetica"/>
                <a:cs typeface="Helvetica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657325" y="3417604"/>
              <a:ext cx="5337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latin typeface="Helvetica"/>
                  <a:cs typeface="Helvetica"/>
                </a:rPr>
                <a:t>135</a:t>
              </a:r>
              <a:endParaRPr lang="en-US" sz="1600" dirty="0">
                <a:latin typeface="Helvetica"/>
                <a:cs typeface="Helvetica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788842" y="3509721"/>
              <a:ext cx="342477" cy="24660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/>
              <a:endParaRPr lang="en-US" sz="1600" dirty="0">
                <a:latin typeface="Helvetica"/>
                <a:cs typeface="Helvetica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756216" y="3509721"/>
              <a:ext cx="342477" cy="24660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/>
              <a:endParaRPr lang="en-US" sz="1600" dirty="0">
                <a:latin typeface="Helvetica"/>
                <a:cs typeface="Helvetica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723370" y="3509721"/>
              <a:ext cx="342477" cy="24660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/>
              <a:endParaRPr lang="en-US" sz="1600" dirty="0">
                <a:latin typeface="Helvetica"/>
                <a:cs typeface="Helvetica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709683" y="3509721"/>
              <a:ext cx="342477" cy="24660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/>
              <a:endParaRPr lang="en-US" sz="1600" dirty="0">
                <a:latin typeface="Helvetica"/>
                <a:cs typeface="Helvetica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748974" y="3417604"/>
              <a:ext cx="43807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latin typeface="Helvetica"/>
                  <a:cs typeface="Helvetica"/>
                </a:rPr>
                <a:t>90</a:t>
              </a:r>
              <a:endParaRPr lang="en-US" sz="1600" dirty="0">
                <a:latin typeface="Helvetica"/>
                <a:cs typeface="Helvetica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675771" y="3417604"/>
              <a:ext cx="5337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latin typeface="Helvetica"/>
                  <a:cs typeface="Helvetica"/>
                </a:rPr>
                <a:t>180</a:t>
              </a:r>
              <a:endParaRPr lang="en-US" sz="1600" dirty="0">
                <a:latin typeface="Helvetica"/>
                <a:cs typeface="Helvetica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652694" y="3417604"/>
              <a:ext cx="5337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latin typeface="Helvetica"/>
                  <a:cs typeface="Helvetica"/>
                </a:rPr>
                <a:t>225</a:t>
              </a:r>
              <a:endParaRPr lang="en-US" sz="1600" dirty="0">
                <a:latin typeface="Helvetica"/>
                <a:cs typeface="Helvetica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638141" y="3417604"/>
              <a:ext cx="5337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latin typeface="Helvetica"/>
                  <a:cs typeface="Helvetica"/>
                </a:rPr>
                <a:t>270</a:t>
              </a:r>
              <a:endParaRPr lang="en-US" sz="1600" dirty="0">
                <a:latin typeface="Helvetica"/>
                <a:cs typeface="Helvetica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7605523" y="3417604"/>
              <a:ext cx="5337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latin typeface="Helvetica"/>
                  <a:cs typeface="Helvetica"/>
                </a:rPr>
                <a:t>315</a:t>
              </a:r>
              <a:endParaRPr lang="en-US" sz="1600" dirty="0">
                <a:latin typeface="Helvetica"/>
                <a:cs typeface="Helvetica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71315" y="1793432"/>
              <a:ext cx="260035" cy="24660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/>
              <a:endParaRPr lang="en-US" sz="1600" dirty="0">
                <a:latin typeface="Helvetica"/>
                <a:cs typeface="Helvetica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71315" y="2242817"/>
              <a:ext cx="260035" cy="24660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/>
              <a:endParaRPr lang="en-US" sz="1600" dirty="0">
                <a:latin typeface="Helvetica"/>
                <a:cs typeface="Helvetica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71315" y="2594510"/>
              <a:ext cx="260035" cy="24660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/>
              <a:endParaRPr lang="en-US" sz="1600" dirty="0">
                <a:latin typeface="Helvetica"/>
                <a:cs typeface="Helvetica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71315" y="2955972"/>
              <a:ext cx="260035" cy="24660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/>
              <a:endParaRPr lang="en-US" sz="1600" dirty="0">
                <a:latin typeface="Helvetica"/>
                <a:cs typeface="Helvetica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571315" y="3294301"/>
              <a:ext cx="260035" cy="24660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/>
              <a:endParaRPr lang="en-US" sz="1600" dirty="0">
                <a:latin typeface="Helvetica"/>
                <a:cs typeface="Helvetica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71315" y="3208759"/>
              <a:ext cx="33747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latin typeface="Helvetica"/>
                  <a:cs typeface="Helvetica"/>
                </a:rPr>
                <a:t>0</a:t>
              </a:r>
              <a:endParaRPr lang="en-US" sz="1600" dirty="0">
                <a:latin typeface="Helvetica"/>
                <a:cs typeface="Helvetica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46008" y="2827970"/>
              <a:ext cx="49016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latin typeface="Helvetica"/>
                  <a:cs typeface="Helvetica"/>
                </a:rPr>
                <a:t>10</a:t>
              </a:r>
              <a:endParaRPr lang="en-US" sz="1600" dirty="0">
                <a:latin typeface="Helvetica"/>
                <a:cs typeface="Helvetica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46008" y="2446970"/>
              <a:ext cx="49016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latin typeface="Helvetica"/>
                  <a:cs typeface="Helvetica"/>
                </a:rPr>
                <a:t>20</a:t>
              </a:r>
              <a:endParaRPr lang="en-US" sz="1600" dirty="0">
                <a:latin typeface="Helvetica"/>
                <a:cs typeface="Helvetica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46008" y="2070832"/>
              <a:ext cx="49016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latin typeface="Helvetica"/>
                  <a:cs typeface="Helvetica"/>
                </a:rPr>
                <a:t>30</a:t>
              </a:r>
              <a:endParaRPr lang="en-US" sz="1600" dirty="0">
                <a:latin typeface="Helvetica"/>
                <a:cs typeface="Helvetica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46008" y="1701483"/>
              <a:ext cx="49016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latin typeface="Helvetica"/>
                  <a:cs typeface="Helvetica"/>
                </a:rPr>
                <a:t>40</a:t>
              </a:r>
              <a:endParaRPr lang="en-US" sz="1600" dirty="0">
                <a:latin typeface="Helvetica"/>
                <a:cs typeface="Helvetica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 rot="5400000">
              <a:off x="-898722" y="2609040"/>
              <a:ext cx="2385356" cy="29192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/>
              <a:endParaRPr lang="en-US" dirty="0">
                <a:latin typeface="Helvetica"/>
                <a:cs typeface="Helvetica"/>
              </a:endParaRP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1452772" y="2108919"/>
            <a:ext cx="7304040" cy="2481895"/>
            <a:chOff x="1488053" y="1270947"/>
            <a:chExt cx="7304040" cy="2481895"/>
          </a:xfrm>
        </p:grpSpPr>
        <p:sp>
          <p:nvSpPr>
            <p:cNvPr id="79" name="Rectangle 78"/>
            <p:cNvSpPr/>
            <p:nvPr/>
          </p:nvSpPr>
          <p:spPr>
            <a:xfrm>
              <a:off x="1488053" y="1274376"/>
              <a:ext cx="125304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solidFill>
                    <a:srgbClr val="225378"/>
                  </a:solidFill>
                  <a:latin typeface="Helvetica"/>
                  <a:cs typeface="Helvetica"/>
                </a:rPr>
                <a:t>Up-Right</a:t>
              </a:r>
              <a:endParaRPr lang="en-US" sz="2000" dirty="0">
                <a:solidFill>
                  <a:srgbClr val="225378"/>
                </a:solidFill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3517694" y="1274376"/>
              <a:ext cx="109917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solidFill>
                    <a:srgbClr val="225378"/>
                  </a:solidFill>
                  <a:latin typeface="Helvetica"/>
                  <a:cs typeface="Helvetica"/>
                </a:rPr>
                <a:t>Up-Left</a:t>
              </a:r>
              <a:endParaRPr lang="en-US" sz="2000" dirty="0">
                <a:solidFill>
                  <a:srgbClr val="225378"/>
                </a:solidFill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3765750" y="1674486"/>
              <a:ext cx="374449" cy="2078356"/>
            </a:xfrm>
            <a:prstGeom prst="rect">
              <a:avLst/>
            </a:prstGeom>
            <a:noFill/>
            <a:ln w="28575" cmpd="sng">
              <a:solidFill>
                <a:srgbClr val="BFBFB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25378"/>
                </a:solidFill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1867323" y="1674486"/>
              <a:ext cx="220281" cy="2078356"/>
            </a:xfrm>
            <a:prstGeom prst="rect">
              <a:avLst/>
            </a:prstGeom>
            <a:noFill/>
            <a:ln w="28575" cmpd="sng">
              <a:solidFill>
                <a:srgbClr val="BFBFB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25378"/>
                </a:solidFill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5258316" y="1270947"/>
              <a:ext cx="137982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solidFill>
                    <a:srgbClr val="225378"/>
                  </a:solidFill>
                  <a:latin typeface="Helvetica"/>
                  <a:cs typeface="Helvetica"/>
                </a:rPr>
                <a:t>Down-Left</a:t>
              </a:r>
              <a:endParaRPr lang="en-US" sz="2000" dirty="0">
                <a:solidFill>
                  <a:srgbClr val="225378"/>
                </a:solidFill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7231413" y="1270947"/>
              <a:ext cx="156068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solidFill>
                    <a:srgbClr val="225378"/>
                  </a:solidFill>
                  <a:latin typeface="Helvetica"/>
                  <a:cs typeface="Helvetica"/>
                </a:rPr>
                <a:t>Down-Right</a:t>
              </a:r>
              <a:endParaRPr lang="en-US" sz="2000" dirty="0">
                <a:solidFill>
                  <a:srgbClr val="225378"/>
                </a:solidFill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5724244" y="1674486"/>
              <a:ext cx="374449" cy="2078356"/>
            </a:xfrm>
            <a:prstGeom prst="rect">
              <a:avLst/>
            </a:prstGeom>
            <a:noFill/>
            <a:ln w="28575" cmpd="sng">
              <a:solidFill>
                <a:srgbClr val="BFBFB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25378"/>
                </a:solidFill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7677711" y="1674486"/>
              <a:ext cx="374449" cy="2078356"/>
            </a:xfrm>
            <a:prstGeom prst="rect">
              <a:avLst/>
            </a:prstGeom>
            <a:noFill/>
            <a:ln w="28575" cmpd="sng">
              <a:solidFill>
                <a:srgbClr val="BFBFB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25378"/>
                </a:solidFill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89678"/>
          </a:xfrm>
        </p:spPr>
        <p:txBody>
          <a:bodyPr>
            <a:noAutofit/>
          </a:bodyPr>
          <a:lstStyle/>
          <a:p>
            <a:r>
              <a:rPr lang="en-US" sz="3800" dirty="0" smtClean="0"/>
              <a:t>Cardinal Directions </a:t>
            </a:r>
            <a:r>
              <a:rPr lang="en-US" sz="3800" dirty="0"/>
              <a:t>M</a:t>
            </a:r>
            <a:r>
              <a:rPr lang="en-US" sz="3800" dirty="0" smtClean="0"/>
              <a:t>ost </a:t>
            </a:r>
            <a:r>
              <a:rPr lang="en-US" sz="3800" dirty="0"/>
              <a:t>A</a:t>
            </a:r>
            <a:r>
              <a:rPr lang="en-US" sz="3800" dirty="0" smtClean="0"/>
              <a:t>ccurate</a:t>
            </a:r>
            <a:endParaRPr lang="en-US" sz="3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6132" y="4656188"/>
            <a:ext cx="1490668" cy="5597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062" y="2400300"/>
            <a:ext cx="699440" cy="1995121"/>
          </a:xfrm>
          <a:prstGeom prst="rect">
            <a:avLst/>
          </a:prstGeom>
        </p:spPr>
      </p:pic>
      <p:grpSp>
        <p:nvGrpSpPr>
          <p:cNvPr id="94" name="Group 93"/>
          <p:cNvGrpSpPr/>
          <p:nvPr/>
        </p:nvGrpSpPr>
        <p:grpSpPr>
          <a:xfrm>
            <a:off x="579464" y="2108919"/>
            <a:ext cx="6751571" cy="2481895"/>
            <a:chOff x="614745" y="1270947"/>
            <a:chExt cx="6751571" cy="2481895"/>
          </a:xfrm>
        </p:grpSpPr>
        <p:sp>
          <p:nvSpPr>
            <p:cNvPr id="77" name="Rectangle 76"/>
            <p:cNvSpPr/>
            <p:nvPr/>
          </p:nvSpPr>
          <p:spPr>
            <a:xfrm>
              <a:off x="614745" y="1274376"/>
              <a:ext cx="826745" cy="40011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solidFill>
                    <a:srgbClr val="225378"/>
                  </a:solidFill>
                  <a:latin typeface="Helvetica"/>
                  <a:cs typeface="Helvetica"/>
                </a:rPr>
                <a:t>Right</a:t>
              </a:r>
              <a:endParaRPr lang="en-US" sz="2000" dirty="0">
                <a:solidFill>
                  <a:srgbClr val="225378"/>
                </a:solidFill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2738689" y="1274376"/>
              <a:ext cx="826745" cy="40011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solidFill>
                    <a:srgbClr val="225378"/>
                  </a:solidFill>
                  <a:latin typeface="Helvetica"/>
                  <a:cs typeface="Helvetica"/>
                </a:rPr>
                <a:t>Up</a:t>
              </a:r>
              <a:endParaRPr lang="en-US" sz="2000" dirty="0">
                <a:solidFill>
                  <a:srgbClr val="225378"/>
                </a:solidFill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906844" y="1674486"/>
              <a:ext cx="220281" cy="2078356"/>
            </a:xfrm>
            <a:prstGeom prst="rect">
              <a:avLst/>
            </a:prstGeom>
            <a:noFill/>
            <a:ln w="28575" cmpd="sng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25378"/>
                </a:solidFill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2854747" y="1674486"/>
              <a:ext cx="220281" cy="2078356"/>
            </a:xfrm>
            <a:prstGeom prst="rect">
              <a:avLst/>
            </a:prstGeom>
            <a:noFill/>
            <a:ln w="28575" cmpd="sng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25378"/>
                </a:solidFill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4629672" y="1274376"/>
              <a:ext cx="628644" cy="40011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solidFill>
                    <a:srgbClr val="225378"/>
                  </a:solidFill>
                  <a:latin typeface="Helvetica"/>
                  <a:cs typeface="Helvetica"/>
                </a:rPr>
                <a:t>Left</a:t>
              </a:r>
              <a:endParaRPr lang="en-US" sz="2000" dirty="0">
                <a:solidFill>
                  <a:srgbClr val="225378"/>
                </a:solidFill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6477307" y="1270947"/>
              <a:ext cx="889009" cy="40011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solidFill>
                    <a:srgbClr val="225378"/>
                  </a:solidFill>
                  <a:latin typeface="Helvetica"/>
                  <a:cs typeface="Helvetica"/>
                </a:rPr>
                <a:t>Down</a:t>
              </a:r>
              <a:endParaRPr lang="en-US" sz="2000" dirty="0">
                <a:solidFill>
                  <a:srgbClr val="225378"/>
                </a:solidFill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4756870" y="1674486"/>
              <a:ext cx="374449" cy="2078356"/>
            </a:xfrm>
            <a:prstGeom prst="rect">
              <a:avLst/>
            </a:prstGeom>
            <a:noFill/>
            <a:ln w="28575" cmpd="sng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25378"/>
                </a:solidFill>
              </a:endParaRP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6714204" y="1674486"/>
              <a:ext cx="374449" cy="2078356"/>
            </a:xfrm>
            <a:prstGeom prst="rect">
              <a:avLst/>
            </a:prstGeom>
            <a:noFill/>
            <a:ln w="28575" cmpd="sng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25378"/>
                </a:solidFill>
              </a:endParaRPr>
            </a:p>
          </p:txBody>
        </p:sp>
      </p:grpSp>
      <p:sp>
        <p:nvSpPr>
          <p:cNvPr id="61" name="Rectangle 60"/>
          <p:cNvSpPr/>
          <p:nvPr/>
        </p:nvSpPr>
        <p:spPr>
          <a:xfrm>
            <a:off x="796069" y="4228213"/>
            <a:ext cx="3374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Helvetica"/>
                <a:cs typeface="Helvetica"/>
              </a:rPr>
              <a:t>0</a:t>
            </a:r>
            <a:endParaRPr lang="en-US" sz="1600" dirty="0">
              <a:latin typeface="Helvetica"/>
              <a:cs typeface="Helvetic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550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61807">
        <p:fade/>
      </p:transition>
    </mc:Choice>
    <mc:Fallback xmlns="">
      <p:transition xmlns:p14="http://schemas.microsoft.com/office/powerpoint/2010/main" advTm="61807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46008" y="4319655"/>
            <a:ext cx="82572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u="sng" dirty="0" smtClean="0">
                <a:latin typeface="Helvetica"/>
                <a:cs typeface="Helvetica"/>
              </a:rPr>
              <a:t>Average angular error across </a:t>
            </a:r>
            <a:r>
              <a:rPr lang="en-US" sz="2000" i="1" u="sng" dirty="0" smtClean="0">
                <a:latin typeface="Helvetica"/>
                <a:cs typeface="Helvetica"/>
              </a:rPr>
              <a:t>all</a:t>
            </a:r>
            <a:r>
              <a:rPr lang="en-US" sz="2000" u="sng" dirty="0" smtClean="0">
                <a:latin typeface="Helvetica"/>
                <a:cs typeface="Helvetica"/>
              </a:rPr>
              <a:t> directions</a:t>
            </a:r>
            <a:endParaRPr lang="en-US" sz="2000" u="sng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4829865"/>
              </p:ext>
            </p:extLst>
          </p:nvPr>
        </p:nvGraphicFramePr>
        <p:xfrm>
          <a:off x="1524000" y="4773376"/>
          <a:ext cx="6096000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4-motor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8-motor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25.4°</a:t>
                      </a:r>
                      <a:endParaRPr lang="en-US" sz="200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23.2°</a:t>
                      </a:r>
                      <a:endParaRPr lang="en-US" sz="200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1274384" y="5740462"/>
            <a:ext cx="70289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Statistically significant difference (p = .034, one-tailed t-test)</a:t>
            </a:r>
            <a:endParaRPr lang="en-US" sz="2000" dirty="0"/>
          </a:p>
        </p:txBody>
      </p:sp>
      <p:pic>
        <p:nvPicPr>
          <p:cNvPr id="5" name="Picture 4" descr="error-0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2"/>
          <a:stretch/>
        </p:blipFill>
        <p:spPr>
          <a:xfrm>
            <a:off x="284188" y="1497291"/>
            <a:ext cx="8507905" cy="2251351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 rot="16200000">
            <a:off x="-869315" y="2165891"/>
            <a:ext cx="2441368" cy="3693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Angular error (</a:t>
            </a:r>
            <a:r>
              <a:rPr lang="en-US" dirty="0" smtClean="0">
                <a:solidFill>
                  <a:schemeClr val="tx1"/>
                </a:solidFill>
                <a:latin typeface="Helvetica"/>
                <a:cs typeface="Helvetica"/>
              </a:rPr>
              <a:t>°)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186395" y="3456712"/>
            <a:ext cx="2330978" cy="29192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endParaRPr lang="en-US" dirty="0">
              <a:latin typeface="Helvetica"/>
              <a:cs typeface="Helvetica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06845" y="3262747"/>
            <a:ext cx="220280" cy="24660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867323" y="3262747"/>
            <a:ext cx="220280" cy="24660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854748" y="3262747"/>
            <a:ext cx="220280" cy="24660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797722" y="3262747"/>
            <a:ext cx="342477" cy="24660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767975" y="3170630"/>
            <a:ext cx="4380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Helvetica"/>
                <a:cs typeface="Helvetica"/>
              </a:rPr>
              <a:t>45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657325" y="3170630"/>
            <a:ext cx="5337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Helvetica"/>
                <a:cs typeface="Helvetica"/>
              </a:rPr>
              <a:t>135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788842" y="3262747"/>
            <a:ext cx="342477" cy="24660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756216" y="3262747"/>
            <a:ext cx="342477" cy="24660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723370" y="3262747"/>
            <a:ext cx="342477" cy="24660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709683" y="3262747"/>
            <a:ext cx="342477" cy="24660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748974" y="3170630"/>
            <a:ext cx="4380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Helvetica"/>
                <a:cs typeface="Helvetica"/>
              </a:rPr>
              <a:t>90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675771" y="3170630"/>
            <a:ext cx="5337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Helvetica"/>
                <a:cs typeface="Helvetica"/>
              </a:rPr>
              <a:t>180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652694" y="3170630"/>
            <a:ext cx="5337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Helvetica"/>
                <a:cs typeface="Helvetica"/>
              </a:rPr>
              <a:t>225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638141" y="3170630"/>
            <a:ext cx="5337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Helvetica"/>
                <a:cs typeface="Helvetica"/>
              </a:rPr>
              <a:t>270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605523" y="3170630"/>
            <a:ext cx="5337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Helvetica"/>
                <a:cs typeface="Helvetica"/>
              </a:rPr>
              <a:t>315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71315" y="1546458"/>
            <a:ext cx="260035" cy="24660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71315" y="1995843"/>
            <a:ext cx="260035" cy="24660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71315" y="2347536"/>
            <a:ext cx="260035" cy="24660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71315" y="2708998"/>
            <a:ext cx="260035" cy="24660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71315" y="3047327"/>
            <a:ext cx="260035" cy="24660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71315" y="2961785"/>
            <a:ext cx="3374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Helvetica"/>
                <a:cs typeface="Helvetica"/>
              </a:rPr>
              <a:t>0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46008" y="2580996"/>
            <a:ext cx="4901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Helvetica"/>
                <a:cs typeface="Helvetica"/>
              </a:rPr>
              <a:t>10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46008" y="2199996"/>
            <a:ext cx="4901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Helvetica"/>
                <a:cs typeface="Helvetica"/>
              </a:rPr>
              <a:t>20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46008" y="1823858"/>
            <a:ext cx="4901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Helvetica"/>
                <a:cs typeface="Helvetica"/>
              </a:rPr>
              <a:t>30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46008" y="1454509"/>
            <a:ext cx="4901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Helvetica"/>
                <a:cs typeface="Helvetica"/>
              </a:rPr>
              <a:t>40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89678"/>
          </a:xfrm>
        </p:spPr>
        <p:txBody>
          <a:bodyPr>
            <a:noAutofit/>
          </a:bodyPr>
          <a:lstStyle/>
          <a:p>
            <a:r>
              <a:rPr lang="en-US" sz="3300" dirty="0" smtClean="0"/>
              <a:t>8-motors More </a:t>
            </a:r>
            <a:r>
              <a:rPr lang="en-US" sz="3300" dirty="0"/>
              <a:t>A</a:t>
            </a:r>
            <a:r>
              <a:rPr lang="en-US" sz="3300" dirty="0" smtClean="0"/>
              <a:t>ccurate </a:t>
            </a:r>
            <a:r>
              <a:rPr lang="en-US" sz="3300" dirty="0"/>
              <a:t>T</a:t>
            </a:r>
            <a:r>
              <a:rPr lang="en-US" sz="3300" dirty="0" smtClean="0"/>
              <a:t>han 4-motors</a:t>
            </a:r>
            <a:endParaRPr lang="en-US" sz="3300" dirty="0"/>
          </a:p>
        </p:txBody>
      </p:sp>
      <p:sp>
        <p:nvSpPr>
          <p:cNvPr id="60" name="Rectangle 59"/>
          <p:cNvSpPr/>
          <p:nvPr/>
        </p:nvSpPr>
        <p:spPr>
          <a:xfrm>
            <a:off x="2651526" y="6190022"/>
            <a:ext cx="38529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 smtClean="0">
                <a:solidFill>
                  <a:srgbClr val="EB7F00"/>
                </a:solidFill>
                <a:latin typeface="Helvetica"/>
                <a:cs typeface="Helvetica"/>
              </a:rPr>
              <a:t>Hypothesis 1 is supported</a:t>
            </a:r>
            <a:endParaRPr lang="en-US" sz="2000" i="1" dirty="0">
              <a:solidFill>
                <a:srgbClr val="EB7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97722" y="3482044"/>
            <a:ext cx="1958494" cy="2412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657325" y="3570262"/>
            <a:ext cx="2441368" cy="3693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Target direction (</a:t>
            </a:r>
            <a:r>
              <a:rPr lang="en-US" dirty="0" smtClean="0">
                <a:solidFill>
                  <a:schemeClr val="tx1"/>
                </a:solidFill>
                <a:latin typeface="Helvetica"/>
                <a:cs typeface="Helvetica"/>
              </a:rPr>
              <a:t>°)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8969" y="3509352"/>
            <a:ext cx="1490668" cy="55973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993" y="1314766"/>
            <a:ext cx="699440" cy="1995121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831350" y="3170630"/>
            <a:ext cx="3374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Helvetica"/>
                <a:cs typeface="Helvetica"/>
              </a:rPr>
              <a:t>0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52" name="Rectangle 51"/>
          <p:cNvSpPr/>
          <p:nvPr/>
        </p:nvSpPr>
        <p:spPr>
          <a:xfrm rot="5400000">
            <a:off x="-934004" y="2448176"/>
            <a:ext cx="2385356" cy="29192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endParaRPr lang="en-US" dirty="0">
              <a:latin typeface="Helvetica"/>
              <a:cs typeface="Helvetic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369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20458">
        <p:fade/>
      </p:transition>
    </mc:Choice>
    <mc:Fallback xmlns="">
      <p:transition xmlns:p14="http://schemas.microsoft.com/office/powerpoint/2010/main" advTm="20458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2539463" y="1765506"/>
            <a:ext cx="4097238" cy="4099612"/>
            <a:chOff x="4076791" y="1605000"/>
            <a:chExt cx="4097238" cy="4099612"/>
          </a:xfrm>
        </p:grpSpPr>
        <p:grpSp>
          <p:nvGrpSpPr>
            <p:cNvPr id="24" name="Group 23"/>
            <p:cNvGrpSpPr/>
            <p:nvPr/>
          </p:nvGrpSpPr>
          <p:grpSpPr>
            <a:xfrm>
              <a:off x="4080242" y="1610104"/>
              <a:ext cx="4093787" cy="4093787"/>
              <a:chOff x="4080242" y="1610104"/>
              <a:chExt cx="4093787" cy="4093787"/>
            </a:xfrm>
          </p:grpSpPr>
          <p:cxnSp>
            <p:nvCxnSpPr>
              <p:cNvPr id="40" name="Straight Connector 39"/>
              <p:cNvCxnSpPr/>
              <p:nvPr/>
            </p:nvCxnSpPr>
            <p:spPr>
              <a:xfrm>
                <a:off x="6127136" y="1610104"/>
                <a:ext cx="0" cy="4093787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4080242" y="3656998"/>
                <a:ext cx="4093787" cy="0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4679763" y="2209625"/>
                <a:ext cx="2894745" cy="2894745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flipV="1">
                <a:off x="4679763" y="2209625"/>
                <a:ext cx="2894745" cy="2894745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/>
            <p:cNvGrpSpPr/>
            <p:nvPr/>
          </p:nvGrpSpPr>
          <p:grpSpPr>
            <a:xfrm rot="1351791">
              <a:off x="4080242" y="1610825"/>
              <a:ext cx="4093787" cy="4093787"/>
              <a:chOff x="4080242" y="1610104"/>
              <a:chExt cx="4093787" cy="4093787"/>
            </a:xfrm>
          </p:grpSpPr>
          <p:cxnSp>
            <p:nvCxnSpPr>
              <p:cNvPr id="36" name="Straight Connector 35"/>
              <p:cNvCxnSpPr/>
              <p:nvPr/>
            </p:nvCxnSpPr>
            <p:spPr>
              <a:xfrm>
                <a:off x="6127136" y="1610104"/>
                <a:ext cx="0" cy="4093787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4080242" y="3656998"/>
                <a:ext cx="4093787" cy="0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4679763" y="2209625"/>
                <a:ext cx="2894745" cy="2894745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flipV="1">
                <a:off x="4679763" y="2209625"/>
                <a:ext cx="2894745" cy="2894745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/>
            <p:cNvGrpSpPr/>
            <p:nvPr/>
          </p:nvGrpSpPr>
          <p:grpSpPr>
            <a:xfrm rot="673030">
              <a:off x="4080242" y="1610104"/>
              <a:ext cx="4093787" cy="4093787"/>
              <a:chOff x="4080242" y="1610104"/>
              <a:chExt cx="4093787" cy="4093787"/>
            </a:xfrm>
          </p:grpSpPr>
          <p:cxnSp>
            <p:nvCxnSpPr>
              <p:cNvPr id="32" name="Straight Connector 31"/>
              <p:cNvCxnSpPr/>
              <p:nvPr/>
            </p:nvCxnSpPr>
            <p:spPr>
              <a:xfrm>
                <a:off x="6127136" y="1610104"/>
                <a:ext cx="0" cy="4093787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4080242" y="3656998"/>
                <a:ext cx="4093787" cy="0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4679763" y="2209625"/>
                <a:ext cx="2894745" cy="2894745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V="1">
                <a:off x="4679763" y="2209625"/>
                <a:ext cx="2894745" cy="2894745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/>
            <p:cNvGrpSpPr/>
            <p:nvPr/>
          </p:nvGrpSpPr>
          <p:grpSpPr>
            <a:xfrm rot="20924878">
              <a:off x="4076791" y="1605000"/>
              <a:ext cx="4093787" cy="4093787"/>
              <a:chOff x="4080242" y="1610104"/>
              <a:chExt cx="4093787" cy="4093787"/>
            </a:xfrm>
          </p:grpSpPr>
          <p:cxnSp>
            <p:nvCxnSpPr>
              <p:cNvPr id="28" name="Straight Connector 27"/>
              <p:cNvCxnSpPr/>
              <p:nvPr/>
            </p:nvCxnSpPr>
            <p:spPr>
              <a:xfrm>
                <a:off x="6127136" y="1610104"/>
                <a:ext cx="0" cy="4093787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4080242" y="3656998"/>
                <a:ext cx="4093787" cy="0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4679763" y="2209625"/>
                <a:ext cx="2894745" cy="2894745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flipV="1">
                <a:off x="4679763" y="2209625"/>
                <a:ext cx="2894745" cy="2894745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Oval 4"/>
          <p:cNvSpPr/>
          <p:nvPr/>
        </p:nvSpPr>
        <p:spPr>
          <a:xfrm>
            <a:off x="2542914" y="1772423"/>
            <a:ext cx="4093787" cy="4093787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noFill/>
            </a:endParaRPr>
          </a:p>
        </p:txBody>
      </p:sp>
      <p:cxnSp>
        <p:nvCxnSpPr>
          <p:cNvPr id="6" name="Straight Connector 5"/>
          <p:cNvCxnSpPr>
            <a:stCxn id="5" idx="0"/>
            <a:endCxn id="5" idx="4"/>
          </p:cNvCxnSpPr>
          <p:nvPr/>
        </p:nvCxnSpPr>
        <p:spPr>
          <a:xfrm>
            <a:off x="4589808" y="1772423"/>
            <a:ext cx="0" cy="4093787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5" idx="6"/>
            <a:endCxn id="5" idx="2"/>
          </p:cNvCxnSpPr>
          <p:nvPr/>
        </p:nvCxnSpPr>
        <p:spPr>
          <a:xfrm flipH="1">
            <a:off x="2542914" y="3819317"/>
            <a:ext cx="4093787" cy="0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084204" y="2670823"/>
            <a:ext cx="13730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Helvetica"/>
                <a:cs typeface="Helvetica"/>
              </a:rPr>
              <a:t>Up </a:t>
            </a:r>
          </a:p>
          <a:p>
            <a:pPr algn="ctr"/>
            <a:r>
              <a:rPr lang="en-US" sz="2000" dirty="0" smtClean="0">
                <a:latin typeface="Helvetica"/>
                <a:cs typeface="Helvetica"/>
              </a:rPr>
              <a:t>left</a:t>
            </a:r>
            <a:endParaRPr lang="en-US" sz="2000" dirty="0"/>
          </a:p>
        </p:txBody>
      </p:sp>
      <p:sp>
        <p:nvSpPr>
          <p:cNvPr id="14" name="Rectangle 13"/>
          <p:cNvSpPr/>
          <p:nvPr/>
        </p:nvSpPr>
        <p:spPr>
          <a:xfrm>
            <a:off x="4831603" y="2670823"/>
            <a:ext cx="13730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Helvetica"/>
                <a:cs typeface="Helvetica"/>
              </a:rPr>
              <a:t>Up </a:t>
            </a:r>
          </a:p>
          <a:p>
            <a:pPr algn="ctr"/>
            <a:r>
              <a:rPr lang="en-US" sz="2000" dirty="0" smtClean="0">
                <a:latin typeface="Helvetica"/>
                <a:cs typeface="Helvetica"/>
              </a:rPr>
              <a:t>right</a:t>
            </a:r>
            <a:endParaRPr lang="en-US" sz="2000" dirty="0"/>
          </a:p>
        </p:txBody>
      </p:sp>
      <p:sp>
        <p:nvSpPr>
          <p:cNvPr id="15" name="Rectangle 14"/>
          <p:cNvSpPr/>
          <p:nvPr/>
        </p:nvSpPr>
        <p:spPr>
          <a:xfrm>
            <a:off x="4831603" y="4294018"/>
            <a:ext cx="13730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Helvetica"/>
                <a:cs typeface="Helvetica"/>
              </a:rPr>
              <a:t>Down right</a:t>
            </a:r>
            <a:endParaRPr lang="en-US" sz="2000" dirty="0"/>
          </a:p>
        </p:txBody>
      </p:sp>
      <p:sp>
        <p:nvSpPr>
          <p:cNvPr id="16" name="Rectangle 15"/>
          <p:cNvSpPr/>
          <p:nvPr/>
        </p:nvSpPr>
        <p:spPr>
          <a:xfrm>
            <a:off x="3084204" y="4294018"/>
            <a:ext cx="13730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Helvetica"/>
                <a:cs typeface="Helvetica"/>
              </a:rPr>
              <a:t>Down </a:t>
            </a:r>
          </a:p>
          <a:p>
            <a:pPr algn="ctr"/>
            <a:r>
              <a:rPr lang="en-US" sz="2000" dirty="0" smtClean="0">
                <a:latin typeface="Helvetica"/>
                <a:cs typeface="Helvetica"/>
              </a:rPr>
              <a:t>left</a:t>
            </a:r>
            <a:endParaRPr lang="en-US" sz="2000" dirty="0"/>
          </a:p>
        </p:txBody>
      </p:sp>
      <p:sp>
        <p:nvSpPr>
          <p:cNvPr id="44" name="Rectangle 43"/>
          <p:cNvSpPr/>
          <p:nvPr/>
        </p:nvSpPr>
        <p:spPr>
          <a:xfrm>
            <a:off x="6674302" y="3617449"/>
            <a:ext cx="4403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0°</a:t>
            </a:r>
            <a:endParaRPr lang="en-US" sz="2000" dirty="0"/>
          </a:p>
        </p:txBody>
      </p:sp>
      <p:sp>
        <p:nvSpPr>
          <p:cNvPr id="45" name="Rectangle 44"/>
          <p:cNvSpPr/>
          <p:nvPr/>
        </p:nvSpPr>
        <p:spPr>
          <a:xfrm>
            <a:off x="4348787" y="1308640"/>
            <a:ext cx="6183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Helvetica"/>
                <a:cs typeface="Helvetica"/>
              </a:rPr>
              <a:t>9</a:t>
            </a:r>
            <a:r>
              <a:rPr lang="en-US" sz="2000" dirty="0" smtClean="0">
                <a:latin typeface="Helvetica"/>
                <a:cs typeface="Helvetica"/>
              </a:rPr>
              <a:t>0°</a:t>
            </a:r>
            <a:endParaRPr lang="en-US" sz="2000" dirty="0"/>
          </a:p>
        </p:txBody>
      </p:sp>
      <p:sp>
        <p:nvSpPr>
          <p:cNvPr id="46" name="Rectangle 45"/>
          <p:cNvSpPr/>
          <p:nvPr/>
        </p:nvSpPr>
        <p:spPr>
          <a:xfrm>
            <a:off x="1866736" y="3617449"/>
            <a:ext cx="7662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180°</a:t>
            </a:r>
            <a:endParaRPr lang="en-US" sz="2000" dirty="0"/>
          </a:p>
        </p:txBody>
      </p:sp>
      <p:sp>
        <p:nvSpPr>
          <p:cNvPr id="47" name="Rectangle 46"/>
          <p:cNvSpPr/>
          <p:nvPr/>
        </p:nvSpPr>
        <p:spPr>
          <a:xfrm>
            <a:off x="4223751" y="5877114"/>
            <a:ext cx="7662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270°</a:t>
            </a: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Angular Accuracy by </a:t>
            </a:r>
            <a:r>
              <a:rPr lang="en-US" dirty="0" smtClean="0"/>
              <a:t>Quadrant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67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8250">
        <p:fade/>
      </p:transition>
    </mc:Choice>
    <mc:Fallback xmlns="">
      <p:transition xmlns:p14="http://schemas.microsoft.com/office/powerpoint/2010/main" advTm="825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quadrant2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90" y="1543780"/>
            <a:ext cx="5792788" cy="351916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57200" y="5767244"/>
            <a:ext cx="8229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Upper-left quadrant was significantly worse than the two downward quadrants (p &lt; .05)</a:t>
            </a:r>
            <a:endParaRPr lang="en-US" sz="2400" dirty="0"/>
          </a:p>
        </p:txBody>
      </p:sp>
      <p:sp>
        <p:nvSpPr>
          <p:cNvPr id="7" name="Left Bracket 6"/>
          <p:cNvSpPr/>
          <p:nvPr/>
        </p:nvSpPr>
        <p:spPr>
          <a:xfrm rot="5400000">
            <a:off x="4266506" y="1254217"/>
            <a:ext cx="150554" cy="1393379"/>
          </a:xfrm>
          <a:prstGeom prst="leftBracket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eft Bracket 18"/>
          <p:cNvSpPr/>
          <p:nvPr/>
        </p:nvSpPr>
        <p:spPr>
          <a:xfrm rot="5400000">
            <a:off x="4912059" y="389099"/>
            <a:ext cx="150994" cy="2684925"/>
          </a:xfrm>
          <a:prstGeom prst="leftBracket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901224" y="1437725"/>
            <a:ext cx="2744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*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152095" y="1645071"/>
            <a:ext cx="2744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Helvetica"/>
                <a:cs typeface="Helvetica"/>
              </a:rPr>
              <a:t>*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 rot="16200000">
            <a:off x="-27015" y="2676694"/>
            <a:ext cx="2441368" cy="40011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Arial Narrow"/>
                <a:cs typeface="Arial Narrow"/>
              </a:rPr>
              <a:t>Angular error (</a:t>
            </a:r>
            <a:r>
              <a:rPr lang="en-US" sz="2000" dirty="0" smtClean="0">
                <a:solidFill>
                  <a:schemeClr val="tx1"/>
                </a:solidFill>
                <a:latin typeface="Helvetica"/>
                <a:cs typeface="Helvetica"/>
              </a:rPr>
              <a:t>°)</a:t>
            </a:r>
            <a:endParaRPr lang="en-US" sz="2000" dirty="0">
              <a:latin typeface="Arial Narrow"/>
              <a:cs typeface="Arial Narrow"/>
            </a:endParaRPr>
          </a:p>
        </p:txBody>
      </p:sp>
      <p:sp>
        <p:nvSpPr>
          <p:cNvPr id="17" name="Rectangle 16"/>
          <p:cNvSpPr/>
          <p:nvPr/>
        </p:nvSpPr>
        <p:spPr>
          <a:xfrm rot="16200000">
            <a:off x="-34458" y="2681089"/>
            <a:ext cx="2441368" cy="3693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Angular error (</a:t>
            </a:r>
            <a:r>
              <a:rPr lang="en-US" dirty="0" smtClean="0">
                <a:solidFill>
                  <a:schemeClr val="tx1"/>
                </a:solidFill>
                <a:latin typeface="Helvetica"/>
                <a:cs typeface="Helvetica"/>
              </a:rPr>
              <a:t>°)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06907" y="4693616"/>
            <a:ext cx="2441368" cy="3693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Quadrant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804199" y="4488003"/>
            <a:ext cx="944693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207402" y="4445084"/>
            <a:ext cx="944693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416599" y="4445084"/>
            <a:ext cx="944693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581531" y="4445084"/>
            <a:ext cx="1101394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757744" y="4733942"/>
            <a:ext cx="114348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123798" y="2079930"/>
            <a:ext cx="13730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Helvetica"/>
                <a:cs typeface="Helvetica"/>
              </a:rPr>
              <a:t>4 motors</a:t>
            </a:r>
            <a:endParaRPr lang="en-US" sz="2000" dirty="0"/>
          </a:p>
        </p:txBody>
      </p:sp>
      <p:sp>
        <p:nvSpPr>
          <p:cNvPr id="37" name="Rectangle 36"/>
          <p:cNvSpPr/>
          <p:nvPr/>
        </p:nvSpPr>
        <p:spPr>
          <a:xfrm>
            <a:off x="1093391" y="1543779"/>
            <a:ext cx="579728" cy="290130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35" name="Rectangle 34"/>
          <p:cNvSpPr/>
          <p:nvPr/>
        </p:nvSpPr>
        <p:spPr>
          <a:xfrm>
            <a:off x="1336174" y="4074448"/>
            <a:ext cx="4737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Helvetica"/>
                <a:cs typeface="Helvetica"/>
              </a:rPr>
              <a:t>0</a:t>
            </a:r>
            <a:endParaRPr lang="en-US" sz="2000" dirty="0"/>
          </a:p>
        </p:txBody>
      </p:sp>
      <p:sp>
        <p:nvSpPr>
          <p:cNvPr id="38" name="Rectangle 37"/>
          <p:cNvSpPr/>
          <p:nvPr/>
        </p:nvSpPr>
        <p:spPr>
          <a:xfrm>
            <a:off x="1330401" y="3686329"/>
            <a:ext cx="4737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Helvetica"/>
                <a:cs typeface="Helvetica"/>
              </a:rPr>
              <a:t>5</a:t>
            </a:r>
            <a:endParaRPr lang="en-US" sz="2000" dirty="0"/>
          </a:p>
        </p:txBody>
      </p:sp>
      <p:sp>
        <p:nvSpPr>
          <p:cNvPr id="39" name="Rectangle 38"/>
          <p:cNvSpPr/>
          <p:nvPr/>
        </p:nvSpPr>
        <p:spPr>
          <a:xfrm>
            <a:off x="1271787" y="3286219"/>
            <a:ext cx="4737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Helvetica"/>
                <a:cs typeface="Helvetica"/>
              </a:rPr>
              <a:t>10</a:t>
            </a:r>
            <a:endParaRPr lang="en-US" sz="2000" dirty="0"/>
          </a:p>
        </p:txBody>
      </p:sp>
      <p:sp>
        <p:nvSpPr>
          <p:cNvPr id="40" name="Rectangle 39"/>
          <p:cNvSpPr/>
          <p:nvPr/>
        </p:nvSpPr>
        <p:spPr>
          <a:xfrm>
            <a:off x="1271787" y="2886109"/>
            <a:ext cx="4737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Helvetica"/>
                <a:cs typeface="Helvetica"/>
              </a:rPr>
              <a:t>15</a:t>
            </a:r>
            <a:endParaRPr lang="en-US" sz="2000" dirty="0"/>
          </a:p>
        </p:txBody>
      </p:sp>
      <p:sp>
        <p:nvSpPr>
          <p:cNvPr id="41" name="Rectangle 40"/>
          <p:cNvSpPr/>
          <p:nvPr/>
        </p:nvSpPr>
        <p:spPr>
          <a:xfrm>
            <a:off x="1271787" y="2511902"/>
            <a:ext cx="4737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Helvetica"/>
                <a:cs typeface="Helvetica"/>
              </a:rPr>
              <a:t>20</a:t>
            </a:r>
            <a:endParaRPr lang="en-US" sz="2000" dirty="0"/>
          </a:p>
        </p:txBody>
      </p:sp>
      <p:sp>
        <p:nvSpPr>
          <p:cNvPr id="42" name="Rectangle 41"/>
          <p:cNvSpPr/>
          <p:nvPr/>
        </p:nvSpPr>
        <p:spPr>
          <a:xfrm>
            <a:off x="1271787" y="2105715"/>
            <a:ext cx="4737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Helvetica"/>
                <a:cs typeface="Helvetica"/>
              </a:rPr>
              <a:t>25</a:t>
            </a:r>
            <a:endParaRPr lang="en-US" sz="2000" dirty="0"/>
          </a:p>
        </p:txBody>
      </p:sp>
      <p:sp>
        <p:nvSpPr>
          <p:cNvPr id="43" name="Rectangle 42"/>
          <p:cNvSpPr/>
          <p:nvPr/>
        </p:nvSpPr>
        <p:spPr>
          <a:xfrm>
            <a:off x="1271787" y="1725143"/>
            <a:ext cx="4737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Helvetica"/>
                <a:cs typeface="Helvetica"/>
              </a:rPr>
              <a:t>30</a:t>
            </a:r>
            <a:endParaRPr lang="en-US" sz="2000" dirty="0"/>
          </a:p>
        </p:txBody>
      </p:sp>
      <p:sp>
        <p:nvSpPr>
          <p:cNvPr id="34" name="Rectangle 33"/>
          <p:cNvSpPr/>
          <p:nvPr/>
        </p:nvSpPr>
        <p:spPr>
          <a:xfrm rot="16200000">
            <a:off x="-148952" y="2827688"/>
            <a:ext cx="2441368" cy="40011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Helvetica"/>
                <a:cs typeface="Helvetica"/>
              </a:rPr>
              <a:t>Angular error (</a:t>
            </a:r>
            <a:r>
              <a:rPr lang="en-US" sz="2000" dirty="0" smtClean="0">
                <a:solidFill>
                  <a:schemeClr val="tx1"/>
                </a:solidFill>
                <a:latin typeface="Helvetica"/>
                <a:cs typeface="Helvetica"/>
              </a:rPr>
              <a:t>°)</a:t>
            </a:r>
            <a:endParaRPr lang="en-US" sz="2000" dirty="0"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89775" y="2220161"/>
            <a:ext cx="170103" cy="170103"/>
          </a:xfrm>
          <a:prstGeom prst="rect">
            <a:avLst/>
          </a:prstGeom>
          <a:solidFill>
            <a:srgbClr val="F696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3612706" y="5062948"/>
            <a:ext cx="13730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Helvetica"/>
                <a:cs typeface="Helvetica"/>
              </a:rPr>
              <a:t>Quadrant</a:t>
            </a:r>
            <a:endParaRPr lang="en-US" sz="2000" dirty="0"/>
          </a:p>
        </p:txBody>
      </p:sp>
      <p:sp>
        <p:nvSpPr>
          <p:cNvPr id="44" name="Rectangle 43"/>
          <p:cNvSpPr/>
          <p:nvPr/>
        </p:nvSpPr>
        <p:spPr>
          <a:xfrm>
            <a:off x="7089775" y="2619325"/>
            <a:ext cx="170103" cy="170103"/>
          </a:xfrm>
          <a:prstGeom prst="rect">
            <a:avLst/>
          </a:prstGeom>
          <a:solidFill>
            <a:srgbClr val="4E81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7123798" y="2490434"/>
            <a:ext cx="13730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Helvetica"/>
                <a:cs typeface="Helvetica"/>
              </a:rPr>
              <a:t>8 motors</a:t>
            </a: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Upper-</a:t>
            </a:r>
            <a:r>
              <a:rPr lang="en-US" sz="3200" dirty="0"/>
              <a:t>left </a:t>
            </a:r>
            <a:r>
              <a:rPr lang="en-US" sz="3200" dirty="0" smtClean="0"/>
              <a:t>Quadrant </a:t>
            </a:r>
            <a:r>
              <a:rPr lang="en-US" sz="3200" dirty="0"/>
              <a:t>w</a:t>
            </a:r>
            <a:r>
              <a:rPr lang="en-US" sz="3200" dirty="0" smtClean="0"/>
              <a:t>as Least </a:t>
            </a:r>
            <a:r>
              <a:rPr lang="en-US" sz="3200" dirty="0"/>
              <a:t>A</a:t>
            </a:r>
            <a:r>
              <a:rPr lang="en-US" sz="3200" dirty="0" smtClean="0"/>
              <a:t>ccurate</a:t>
            </a:r>
            <a:endParaRPr lang="en-US" sz="3200" dirty="0"/>
          </a:p>
        </p:txBody>
      </p:sp>
      <p:grpSp>
        <p:nvGrpSpPr>
          <p:cNvPr id="4" name="Group 3"/>
          <p:cNvGrpSpPr/>
          <p:nvPr/>
        </p:nvGrpSpPr>
        <p:grpSpPr>
          <a:xfrm rot="10800000">
            <a:off x="2107589" y="4488002"/>
            <a:ext cx="484535" cy="484535"/>
            <a:chOff x="2542914" y="4962071"/>
            <a:chExt cx="904139" cy="904139"/>
          </a:xfrm>
        </p:grpSpPr>
        <p:sp>
          <p:nvSpPr>
            <p:cNvPr id="46" name="Oval 45"/>
            <p:cNvSpPr/>
            <p:nvPr/>
          </p:nvSpPr>
          <p:spPr>
            <a:xfrm>
              <a:off x="2542914" y="4962071"/>
              <a:ext cx="904139" cy="904139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571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  <a:noFill/>
              </a:endParaRPr>
            </a:p>
          </p:txBody>
        </p:sp>
        <p:sp>
          <p:nvSpPr>
            <p:cNvPr id="47" name="Pie 46"/>
            <p:cNvSpPr/>
            <p:nvPr/>
          </p:nvSpPr>
          <p:spPr>
            <a:xfrm>
              <a:off x="2542914" y="4962071"/>
              <a:ext cx="904139" cy="904139"/>
            </a:xfrm>
            <a:prstGeom prst="pie">
              <a:avLst>
                <a:gd name="adj1" fmla="val 5389228"/>
                <a:gd name="adj2" fmla="val 10785251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 rot="5400000">
            <a:off x="3360134" y="4488003"/>
            <a:ext cx="484535" cy="484535"/>
            <a:chOff x="2542914" y="4962071"/>
            <a:chExt cx="904139" cy="904139"/>
          </a:xfrm>
        </p:grpSpPr>
        <p:sp>
          <p:nvSpPr>
            <p:cNvPr id="49" name="Oval 48"/>
            <p:cNvSpPr/>
            <p:nvPr/>
          </p:nvSpPr>
          <p:spPr>
            <a:xfrm>
              <a:off x="2542914" y="4962071"/>
              <a:ext cx="904139" cy="904139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571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  <a:noFill/>
              </a:endParaRPr>
            </a:p>
          </p:txBody>
        </p:sp>
        <p:sp>
          <p:nvSpPr>
            <p:cNvPr id="50" name="Pie 49"/>
            <p:cNvSpPr/>
            <p:nvPr/>
          </p:nvSpPr>
          <p:spPr>
            <a:xfrm>
              <a:off x="2542914" y="4962071"/>
              <a:ext cx="904139" cy="904139"/>
            </a:xfrm>
            <a:prstGeom prst="pie">
              <a:avLst>
                <a:gd name="adj1" fmla="val 5389228"/>
                <a:gd name="adj2" fmla="val 10785251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4612679" y="4488003"/>
            <a:ext cx="484535" cy="484535"/>
            <a:chOff x="2542914" y="4962071"/>
            <a:chExt cx="904139" cy="904139"/>
          </a:xfrm>
        </p:grpSpPr>
        <p:sp>
          <p:nvSpPr>
            <p:cNvPr id="52" name="Oval 51"/>
            <p:cNvSpPr/>
            <p:nvPr/>
          </p:nvSpPr>
          <p:spPr>
            <a:xfrm>
              <a:off x="2542914" y="4962071"/>
              <a:ext cx="904139" cy="904139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571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  <a:noFill/>
              </a:endParaRPr>
            </a:p>
          </p:txBody>
        </p:sp>
        <p:sp>
          <p:nvSpPr>
            <p:cNvPr id="53" name="Pie 52"/>
            <p:cNvSpPr/>
            <p:nvPr/>
          </p:nvSpPr>
          <p:spPr>
            <a:xfrm>
              <a:off x="2542914" y="4962071"/>
              <a:ext cx="904139" cy="904139"/>
            </a:xfrm>
            <a:prstGeom prst="pie">
              <a:avLst>
                <a:gd name="adj1" fmla="val 5389228"/>
                <a:gd name="adj2" fmla="val 10785251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 rot="16200000">
            <a:off x="5865225" y="4488003"/>
            <a:ext cx="484535" cy="484535"/>
            <a:chOff x="2542914" y="4962071"/>
            <a:chExt cx="904139" cy="904139"/>
          </a:xfrm>
        </p:grpSpPr>
        <p:sp>
          <p:nvSpPr>
            <p:cNvPr id="55" name="Oval 54"/>
            <p:cNvSpPr/>
            <p:nvPr/>
          </p:nvSpPr>
          <p:spPr>
            <a:xfrm>
              <a:off x="2542914" y="4962071"/>
              <a:ext cx="904139" cy="904139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571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  <a:noFill/>
              </a:endParaRPr>
            </a:p>
          </p:txBody>
        </p:sp>
        <p:sp>
          <p:nvSpPr>
            <p:cNvPr id="56" name="Pie 55"/>
            <p:cNvSpPr/>
            <p:nvPr/>
          </p:nvSpPr>
          <p:spPr>
            <a:xfrm>
              <a:off x="2542914" y="4962071"/>
              <a:ext cx="904139" cy="904139"/>
            </a:xfrm>
            <a:prstGeom prst="pie">
              <a:avLst>
                <a:gd name="adj1" fmla="val 5389228"/>
                <a:gd name="adj2" fmla="val 10785251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5655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9194">
        <p:fade/>
      </p:transition>
    </mc:Choice>
    <mc:Fallback xmlns="">
      <p:transition xmlns:p14="http://schemas.microsoft.com/office/powerpoint/2010/main" advTm="19194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83482" y="5479739"/>
            <a:ext cx="75977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Helvetica"/>
                <a:cs typeface="Helvetica"/>
              </a:rPr>
              <a:t>No significant difference found between conditions using a </a:t>
            </a:r>
            <a:r>
              <a:rPr lang="en-US" sz="2000" dirty="0">
                <a:latin typeface="Helvetica"/>
                <a:cs typeface="Helvetica"/>
              </a:rPr>
              <a:t>Wilcoxon signed ranks </a:t>
            </a:r>
            <a:r>
              <a:rPr lang="en-US" sz="2000" dirty="0" smtClean="0">
                <a:latin typeface="Helvetica"/>
                <a:cs typeface="Helvetica"/>
              </a:rPr>
              <a:t>test </a:t>
            </a:r>
            <a:r>
              <a:rPr lang="en-US" sz="2000" dirty="0">
                <a:latin typeface="Helvetica"/>
                <a:cs typeface="Helvetica"/>
              </a:rPr>
              <a:t>(Z = −.89, p = .372)</a:t>
            </a:r>
            <a:endParaRPr lang="en-US" sz="2000" dirty="0"/>
          </a:p>
        </p:txBody>
      </p:sp>
      <p:grpSp>
        <p:nvGrpSpPr>
          <p:cNvPr id="7" name="Group 6"/>
          <p:cNvGrpSpPr/>
          <p:nvPr/>
        </p:nvGrpSpPr>
        <p:grpSpPr>
          <a:xfrm>
            <a:off x="2092426" y="1898266"/>
            <a:ext cx="5106536" cy="3017167"/>
            <a:chOff x="1707905" y="1808326"/>
            <a:chExt cx="5734113" cy="338796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07905" y="1808326"/>
              <a:ext cx="5734113" cy="3387967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3017877" y="2213667"/>
              <a:ext cx="1037060" cy="2644749"/>
            </a:xfrm>
            <a:prstGeom prst="rect">
              <a:avLst/>
            </a:prstGeom>
            <a:solidFill>
              <a:srgbClr val="F69646"/>
            </a:solidFill>
            <a:ln w="285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25378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558039" y="2458336"/>
              <a:ext cx="1037060" cy="2400080"/>
            </a:xfrm>
            <a:prstGeom prst="rect">
              <a:avLst/>
            </a:prstGeom>
            <a:solidFill>
              <a:srgbClr val="F69646"/>
            </a:solidFill>
            <a:ln w="285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25378"/>
                </a:solidFill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3232458" y="3301663"/>
            <a:ext cx="9691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Helvetica"/>
                <a:cs typeface="Helvetica"/>
              </a:rPr>
              <a:t>2268.5</a:t>
            </a:r>
            <a:endParaRPr lang="en-US" sz="2000" dirty="0">
              <a:latin typeface="Helvetica"/>
              <a:cs typeface="Helvetic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512108" y="3301663"/>
            <a:ext cx="9691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Helvetica"/>
                <a:cs typeface="Helvetica"/>
              </a:rPr>
              <a:t>2058.2</a:t>
            </a:r>
            <a:endParaRPr lang="en-US" sz="2000" dirty="0">
              <a:latin typeface="Helvetica"/>
              <a:cs typeface="Helvetica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717026" y="2077130"/>
            <a:ext cx="0" cy="36422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612157" y="2077130"/>
            <a:ext cx="224179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3612157" y="2441357"/>
            <a:ext cx="224179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996676" y="2295021"/>
            <a:ext cx="0" cy="36422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5891807" y="2295021"/>
            <a:ext cx="224179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891807" y="2659248"/>
            <a:ext cx="224179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3130494" y="4715378"/>
            <a:ext cx="1184940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Helvetica"/>
                <a:cs typeface="Helvetica"/>
              </a:rPr>
              <a:t>4 motors</a:t>
            </a:r>
            <a:endParaRPr lang="en-US" sz="2000" dirty="0">
              <a:latin typeface="Helvetica"/>
              <a:cs typeface="Helvetica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391005" y="4715378"/>
            <a:ext cx="1184940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Helvetica"/>
                <a:cs typeface="Helvetica"/>
              </a:rPr>
              <a:t>8 motors</a:t>
            </a:r>
            <a:endParaRPr lang="en-US" sz="2000" dirty="0">
              <a:latin typeface="Helvetica"/>
              <a:cs typeface="Helvetica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150686" y="4360598"/>
            <a:ext cx="327308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Helvetica"/>
                <a:cs typeface="Helvetica"/>
              </a:rPr>
              <a:t>0</a:t>
            </a:r>
            <a:endParaRPr lang="en-US" sz="2000" dirty="0">
              <a:latin typeface="Helvetica"/>
              <a:cs typeface="Helvetica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865401" y="3842101"/>
            <a:ext cx="612593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Helvetica"/>
                <a:cs typeface="Helvetica"/>
              </a:rPr>
              <a:t>500</a:t>
            </a:r>
            <a:endParaRPr lang="en-US" sz="2000" dirty="0">
              <a:latin typeface="Helvetica"/>
              <a:cs typeface="Helvetica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722759" y="3323605"/>
            <a:ext cx="755235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Helvetica"/>
                <a:cs typeface="Helvetica"/>
              </a:rPr>
              <a:t>1000</a:t>
            </a:r>
            <a:endParaRPr lang="en-US" sz="2000" dirty="0">
              <a:latin typeface="Helvetica"/>
              <a:cs typeface="Helvetica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722759" y="2805109"/>
            <a:ext cx="755235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Helvetica"/>
                <a:cs typeface="Helvetica"/>
              </a:rPr>
              <a:t>1500</a:t>
            </a:r>
            <a:endParaRPr lang="en-US" sz="2000" dirty="0">
              <a:latin typeface="Helvetica"/>
              <a:cs typeface="Helvetica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722759" y="2286613"/>
            <a:ext cx="755235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Helvetica"/>
                <a:cs typeface="Helvetica"/>
              </a:rPr>
              <a:t>2000</a:t>
            </a:r>
            <a:endParaRPr lang="en-US" sz="2000" dirty="0">
              <a:latin typeface="Helvetica"/>
              <a:cs typeface="Helvetica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722759" y="1768117"/>
            <a:ext cx="755235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Helvetica"/>
                <a:cs typeface="Helvetica"/>
              </a:rPr>
              <a:t>2500</a:t>
            </a:r>
            <a:endParaRPr lang="en-US" sz="2000" dirty="0">
              <a:latin typeface="Helvetica"/>
              <a:cs typeface="Helvetic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300" dirty="0"/>
              <a:t>No </a:t>
            </a:r>
            <a:r>
              <a:rPr lang="en-US" sz="3300" dirty="0" smtClean="0"/>
              <a:t>Differences in Trial </a:t>
            </a:r>
            <a:r>
              <a:rPr lang="en-US" sz="3300" dirty="0"/>
              <a:t>Completion </a:t>
            </a:r>
            <a:r>
              <a:rPr lang="en-US" sz="3300" dirty="0" smtClean="0"/>
              <a:t>Time</a:t>
            </a:r>
            <a:endParaRPr lang="en-US" sz="3300" dirty="0"/>
          </a:p>
        </p:txBody>
      </p:sp>
      <p:sp>
        <p:nvSpPr>
          <p:cNvPr id="30" name="Rectangle 29"/>
          <p:cNvSpPr/>
          <p:nvPr/>
        </p:nvSpPr>
        <p:spPr>
          <a:xfrm>
            <a:off x="2651526" y="6190022"/>
            <a:ext cx="38529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 smtClean="0">
                <a:solidFill>
                  <a:srgbClr val="EB7F00"/>
                </a:solidFill>
                <a:latin typeface="Helvetica"/>
                <a:cs typeface="Helvetica"/>
              </a:rPr>
              <a:t>Hypothesis 2 is not supported</a:t>
            </a:r>
            <a:endParaRPr lang="en-US" sz="2000" i="1" dirty="0">
              <a:solidFill>
                <a:srgbClr val="EB7F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 rot="16200000">
            <a:off x="251158" y="2827688"/>
            <a:ext cx="2441368" cy="40011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Helvetica"/>
                <a:cs typeface="Helvetica"/>
              </a:rPr>
              <a:t>Time (</a:t>
            </a:r>
            <a:r>
              <a:rPr lang="en-US" sz="2000" dirty="0" err="1" smtClean="0">
                <a:solidFill>
                  <a:schemeClr val="tx1"/>
                </a:solidFill>
                <a:latin typeface="Helvetica"/>
                <a:cs typeface="Helvetica"/>
              </a:rPr>
              <a:t>ms</a:t>
            </a:r>
            <a:r>
              <a:rPr lang="en-US" sz="2000" dirty="0" smtClean="0">
                <a:solidFill>
                  <a:schemeClr val="tx1"/>
                </a:solidFill>
                <a:latin typeface="Helvetica"/>
                <a:cs typeface="Helvetica"/>
              </a:rPr>
              <a:t>)</a:t>
            </a:r>
            <a:endParaRPr lang="en-US" sz="2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7953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7268">
        <p:fade/>
      </p:transition>
    </mc:Choice>
    <mc:Fallback xmlns="">
      <p:transition xmlns:p14="http://schemas.microsoft.com/office/powerpoint/2010/main" advTm="17268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8705856"/>
              </p:ext>
            </p:extLst>
          </p:nvPr>
        </p:nvGraphicFramePr>
        <p:xfrm>
          <a:off x="1973098" y="1903940"/>
          <a:ext cx="5397432" cy="34586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4002"/>
                <a:gridCol w="1496715"/>
                <a:gridCol w="1496715"/>
              </a:tblGrid>
              <a:tr h="330084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Question</a:t>
                      </a:r>
                      <a:endParaRPr lang="en-US" sz="200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Answer</a:t>
                      </a:r>
                      <a:endParaRPr lang="en-US" sz="200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47830">
                <a:tc v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4-motor</a:t>
                      </a:r>
                      <a:endParaRPr lang="en-US" sz="200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8-motor</a:t>
                      </a:r>
                      <a:endParaRPr lang="en-US" sz="200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88724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Accuracy</a:t>
                      </a:r>
                      <a:endParaRPr lang="en-US" sz="200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5</a:t>
                      </a:r>
                      <a:endParaRPr lang="en-US" sz="200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13</a:t>
                      </a:r>
                      <a:endParaRPr lang="en-US" sz="200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88724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Ease of use</a:t>
                      </a:r>
                      <a:endParaRPr lang="en-US" sz="2000" baseline="3000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10</a:t>
                      </a:r>
                      <a:endParaRPr lang="en-US" sz="200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8</a:t>
                      </a:r>
                      <a:endParaRPr lang="en-US" sz="200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88724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Preference</a:t>
                      </a:r>
                      <a:endParaRPr lang="en-US" sz="2000" baseline="3000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9</a:t>
                      </a:r>
                      <a:endParaRPr lang="en-US" sz="200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9</a:t>
                      </a:r>
                      <a:endParaRPr lang="en-US" sz="200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83481" y="484887"/>
            <a:ext cx="6258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smtClean="0">
                <a:solidFill>
                  <a:srgbClr val="1695A3"/>
                </a:solidFill>
                <a:latin typeface="Helvetica"/>
                <a:cs typeface="Helvetica"/>
              </a:rPr>
              <a:t>Subjective Response</a:t>
            </a:r>
            <a:endParaRPr lang="en-US" sz="4000" b="1" dirty="0">
              <a:solidFill>
                <a:srgbClr val="1695A3"/>
              </a:solidFill>
              <a:latin typeface="Helvetica"/>
              <a:cs typeface="Helvetic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54597" y="2716601"/>
            <a:ext cx="6944079" cy="7422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54597" y="3757646"/>
            <a:ext cx="6944079" cy="6950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154597" y="4649491"/>
            <a:ext cx="6944079" cy="4074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1814342" y="3231964"/>
            <a:ext cx="161022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Animation:</a:t>
            </a:r>
          </a:p>
          <a:p>
            <a:endParaRPr lang="en-US" dirty="0"/>
          </a:p>
          <a:p>
            <a:r>
              <a:rPr lang="en-US" dirty="0" smtClean="0"/>
              <a:t>The white box disappears and show data one by one.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46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21434">
        <p:fade/>
      </p:transition>
    </mc:Choice>
    <mc:Fallback xmlns="">
      <p:transition xmlns:p14="http://schemas.microsoft.com/office/powerpoint/2010/main" advTm="21434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200" y="2799270"/>
            <a:ext cx="8229600" cy="100928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Helvetica"/>
                <a:cs typeface="Helvetica"/>
              </a:rPr>
              <a:t>Visual or audio information channels are </a:t>
            </a:r>
            <a:endParaRPr lang="en-US" sz="32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r>
              <a:rPr lang="en-US" sz="3200" b="1" dirty="0" smtClean="0">
                <a:solidFill>
                  <a:srgbClr val="EB7F00"/>
                </a:solidFill>
                <a:latin typeface="Helvetica"/>
                <a:cs typeface="Helvetica"/>
              </a:rPr>
              <a:t>overloaded</a:t>
            </a:r>
            <a:r>
              <a:rPr lang="en-US" sz="3200" dirty="0" smtClean="0">
                <a:solidFill>
                  <a:srgbClr val="EB7F00"/>
                </a:solidFill>
                <a:latin typeface="Helvetica"/>
                <a:cs typeface="Helvetica"/>
              </a:rPr>
              <a:t> </a:t>
            </a:r>
            <a:r>
              <a:rPr lang="en-US" sz="3200" b="1" dirty="0">
                <a:solidFill>
                  <a:srgbClr val="EB7F00"/>
                </a:solidFill>
                <a:latin typeface="Helvetica"/>
                <a:cs typeface="Helvetica"/>
              </a:rPr>
              <a:t>or inaccessible </a:t>
            </a:r>
            <a:endParaRPr lang="en-US" sz="3200" b="1" dirty="0" smtClean="0">
              <a:solidFill>
                <a:srgbClr val="EB7F00"/>
              </a:solidFill>
              <a:latin typeface="Helvetica"/>
              <a:cs typeface="Helvetica"/>
            </a:endParaRPr>
          </a:p>
          <a:p>
            <a:r>
              <a:rPr lang="en-US" sz="3200" dirty="0" smtClean="0">
                <a:solidFill>
                  <a:schemeClr val="tx1"/>
                </a:solidFill>
                <a:latin typeface="Helvetica"/>
                <a:cs typeface="Helvetica"/>
              </a:rPr>
              <a:t>due </a:t>
            </a:r>
            <a:r>
              <a:rPr lang="en-US" sz="3200" dirty="0">
                <a:solidFill>
                  <a:schemeClr val="tx1"/>
                </a:solidFill>
                <a:latin typeface="Helvetica"/>
                <a:cs typeface="Helvetica"/>
              </a:rPr>
              <a:t>to environmental </a:t>
            </a:r>
            <a:r>
              <a:rPr lang="en-US" sz="3200" dirty="0" smtClean="0">
                <a:solidFill>
                  <a:schemeClr val="tx1"/>
                </a:solidFill>
                <a:latin typeface="Helvetica"/>
                <a:cs typeface="Helvetica"/>
              </a:rPr>
              <a:t>factors</a:t>
            </a:r>
            <a:r>
              <a:rPr lang="en-US" sz="3200" dirty="0">
                <a:solidFill>
                  <a:schemeClr val="tx1"/>
                </a:solidFill>
                <a:latin typeface="Helvetica"/>
                <a:cs typeface="Helvetica"/>
              </a:rPr>
              <a:t>.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156244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Problem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75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7631">
        <p:fade/>
      </p:transition>
    </mc:Choice>
    <mc:Fallback xmlns="">
      <p:transition xmlns:p14="http://schemas.microsoft.com/office/powerpoint/2010/main" advTm="17631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774601" y="1943224"/>
            <a:ext cx="652345" cy="652345"/>
          </a:xfrm>
          <a:prstGeom prst="ellipse">
            <a:avLst/>
          </a:prstGeom>
          <a:solidFill>
            <a:srgbClr val="ACF09D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Helvetica"/>
                <a:cs typeface="Helvetica"/>
              </a:rPr>
              <a:t>1</a:t>
            </a:r>
            <a:endParaRPr lang="en-US" sz="20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38790" y="1921229"/>
            <a:ext cx="67424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Doubling the number of haptic motors increased accuracy, but not speed.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783482" y="484887"/>
            <a:ext cx="753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smtClean="0">
                <a:solidFill>
                  <a:srgbClr val="1695A3"/>
                </a:solidFill>
                <a:latin typeface="Helvetica"/>
                <a:cs typeface="Helvetica"/>
              </a:rPr>
              <a:t>Recap and Discussion</a:t>
            </a:r>
            <a:endParaRPr lang="en-US" sz="4000" b="1" dirty="0">
              <a:solidFill>
                <a:srgbClr val="1695A3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8544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9616">
        <p:fade/>
      </p:transition>
    </mc:Choice>
    <mc:Fallback xmlns="">
      <p:transition xmlns:p14="http://schemas.microsoft.com/office/powerpoint/2010/main" advTm="19616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774601" y="1943224"/>
            <a:ext cx="652345" cy="652345"/>
          </a:xfrm>
          <a:prstGeom prst="ellipse">
            <a:avLst/>
          </a:prstGeom>
          <a:solidFill>
            <a:srgbClr val="ACF09D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Helvetica"/>
                <a:cs typeface="Helvetica"/>
              </a:rPr>
              <a:t>1</a:t>
            </a:r>
            <a:endParaRPr lang="en-US" sz="20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38790" y="1921229"/>
            <a:ext cx="67424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Doubling the number of haptic motors increased accuracy, but not speed.</a:t>
            </a:r>
            <a:endParaRPr lang="en-US" sz="2000" dirty="0"/>
          </a:p>
        </p:txBody>
      </p:sp>
      <p:sp>
        <p:nvSpPr>
          <p:cNvPr id="9" name="Oval 8"/>
          <p:cNvSpPr/>
          <p:nvPr/>
        </p:nvSpPr>
        <p:spPr>
          <a:xfrm>
            <a:off x="774601" y="3204153"/>
            <a:ext cx="652345" cy="652345"/>
          </a:xfrm>
          <a:prstGeom prst="ellipse">
            <a:avLst/>
          </a:prstGeom>
          <a:solidFill>
            <a:srgbClr val="ACF09D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Helvetica"/>
                <a:cs typeface="Helvetica"/>
              </a:rPr>
              <a:t>2</a:t>
            </a:r>
            <a:endParaRPr lang="en-US" sz="20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38790" y="3176382"/>
            <a:ext cx="67424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Empirically identified a potential lower bound on angular error: about 23-25°.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783482" y="484887"/>
            <a:ext cx="753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smtClean="0">
                <a:solidFill>
                  <a:srgbClr val="1695A3"/>
                </a:solidFill>
                <a:latin typeface="Helvetica"/>
                <a:cs typeface="Helvetica"/>
              </a:rPr>
              <a:t>Recap and Discussion</a:t>
            </a:r>
            <a:endParaRPr lang="en-US" sz="4000" b="1" dirty="0">
              <a:solidFill>
                <a:srgbClr val="1695A3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78000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8473">
        <p:fade/>
      </p:transition>
    </mc:Choice>
    <mc:Fallback xmlns="">
      <p:transition xmlns:p14="http://schemas.microsoft.com/office/powerpoint/2010/main" advTm="18473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774601" y="1943224"/>
            <a:ext cx="652345" cy="652345"/>
          </a:xfrm>
          <a:prstGeom prst="ellipse">
            <a:avLst/>
          </a:prstGeom>
          <a:solidFill>
            <a:srgbClr val="ACF09D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Helvetica"/>
                <a:cs typeface="Helvetica"/>
              </a:rPr>
              <a:t>1</a:t>
            </a:r>
            <a:endParaRPr lang="en-US" sz="20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38790" y="1921229"/>
            <a:ext cx="67424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Doubling the number of haptic motors increased accuracy, but not speed.</a:t>
            </a:r>
            <a:endParaRPr lang="en-US" sz="2000" dirty="0"/>
          </a:p>
        </p:txBody>
      </p:sp>
      <p:sp>
        <p:nvSpPr>
          <p:cNvPr id="9" name="Oval 8"/>
          <p:cNvSpPr/>
          <p:nvPr/>
        </p:nvSpPr>
        <p:spPr>
          <a:xfrm>
            <a:off x="774601" y="3204153"/>
            <a:ext cx="652345" cy="652345"/>
          </a:xfrm>
          <a:prstGeom prst="ellipse">
            <a:avLst/>
          </a:prstGeom>
          <a:solidFill>
            <a:srgbClr val="ACF09D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Helvetica"/>
                <a:cs typeface="Helvetica"/>
              </a:rPr>
              <a:t>2</a:t>
            </a:r>
            <a:endParaRPr lang="en-US" sz="20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38790" y="3176382"/>
            <a:ext cx="67424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Empirically identified a potential lower bound on angular error: about 23-25°.</a:t>
            </a:r>
            <a:endParaRPr lang="en-US" sz="2000" dirty="0"/>
          </a:p>
        </p:txBody>
      </p:sp>
      <p:sp>
        <p:nvSpPr>
          <p:cNvPr id="11" name="Oval 10"/>
          <p:cNvSpPr/>
          <p:nvPr/>
        </p:nvSpPr>
        <p:spPr>
          <a:xfrm>
            <a:off x="774601" y="4375598"/>
            <a:ext cx="652345" cy="652345"/>
          </a:xfrm>
          <a:prstGeom prst="ellipse">
            <a:avLst/>
          </a:prstGeom>
          <a:solidFill>
            <a:srgbClr val="ACF09D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Helvetica"/>
                <a:cs typeface="Helvetica"/>
              </a:rPr>
              <a:t>3</a:t>
            </a:r>
            <a:endParaRPr lang="en-US" sz="20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38790" y="4347827"/>
            <a:ext cx="67424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Movements in the upper-left quadrant were less accurate than other quadrants, perhaps because all participants used their right hand.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783482" y="484887"/>
            <a:ext cx="753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smtClean="0">
                <a:solidFill>
                  <a:srgbClr val="1695A3"/>
                </a:solidFill>
                <a:latin typeface="Helvetica"/>
                <a:cs typeface="Helvetica"/>
              </a:rPr>
              <a:t>Recap and Discussion</a:t>
            </a:r>
            <a:endParaRPr lang="en-US" sz="4000" b="1" dirty="0">
              <a:solidFill>
                <a:srgbClr val="1695A3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78000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4712">
        <p:fade/>
      </p:transition>
    </mc:Choice>
    <mc:Fallback xmlns="">
      <p:transition xmlns:p14="http://schemas.microsoft.com/office/powerpoint/2010/main" advTm="14712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774601" y="2232270"/>
            <a:ext cx="652345" cy="652345"/>
          </a:xfrm>
          <a:prstGeom prst="ellipse">
            <a:avLst/>
          </a:prstGeom>
          <a:solidFill>
            <a:srgbClr val="ACF09D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Helvetica"/>
                <a:cs typeface="Helvetica"/>
              </a:rPr>
              <a:t>1</a:t>
            </a:r>
            <a:endParaRPr lang="en-US" sz="20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38790" y="2204499"/>
            <a:ext cx="67424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Helvetica"/>
                <a:cs typeface="Helvetica"/>
              </a:rPr>
              <a:t>Further investigate identified angular error limit </a:t>
            </a:r>
            <a:r>
              <a:rPr lang="en-US" sz="2000" dirty="0" smtClean="0">
                <a:latin typeface="Helvetica"/>
                <a:cs typeface="Helvetica"/>
              </a:rPr>
              <a:t>such as how it affects more realistic tasks with continuously updated directional guidance (e.g., tracing a path)</a:t>
            </a:r>
            <a:endParaRPr lang="en-US" sz="2000" dirty="0"/>
          </a:p>
        </p:txBody>
      </p:sp>
      <p:sp>
        <p:nvSpPr>
          <p:cNvPr id="9" name="Oval 8"/>
          <p:cNvSpPr/>
          <p:nvPr/>
        </p:nvSpPr>
        <p:spPr>
          <a:xfrm>
            <a:off x="774601" y="4047531"/>
            <a:ext cx="652345" cy="652345"/>
          </a:xfrm>
          <a:prstGeom prst="ellipse">
            <a:avLst/>
          </a:prstGeom>
          <a:solidFill>
            <a:srgbClr val="ACF09D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Helvetica"/>
                <a:cs typeface="Helvetica"/>
              </a:rPr>
              <a:t>2</a:t>
            </a:r>
            <a:endParaRPr lang="en-US" sz="20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38790" y="4028499"/>
            <a:ext cx="70133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Helvetica"/>
                <a:cs typeface="Helvetica"/>
              </a:rPr>
              <a:t>Extend these findings to users with visual impairments</a:t>
            </a:r>
          </a:p>
          <a:p>
            <a:r>
              <a:rPr lang="en-US" sz="2000" dirty="0" smtClean="0">
                <a:latin typeface="Helvetica"/>
                <a:cs typeface="Helvetica"/>
              </a:rPr>
              <a:t>such as for finger-based reading of printed text or to gain spatial layout information of a printed page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783482" y="484887"/>
            <a:ext cx="7539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smtClean="0">
                <a:solidFill>
                  <a:srgbClr val="1695A3"/>
                </a:solidFill>
                <a:latin typeface="Helvetica"/>
                <a:cs typeface="Helvetica"/>
              </a:rPr>
              <a:t>Future Work</a:t>
            </a:r>
            <a:endParaRPr lang="en-US" sz="4000" b="1" dirty="0">
              <a:solidFill>
                <a:srgbClr val="1695A3"/>
              </a:solidFill>
              <a:latin typeface="Helvetica"/>
              <a:cs typeface="Helvetic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202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26185">
        <p:fade/>
      </p:transition>
    </mc:Choice>
    <mc:Fallback xmlns="">
      <p:transition xmlns:p14="http://schemas.microsoft.com/office/powerpoint/2010/main" advTm="26185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MG_3518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-68037" y="-22681"/>
            <a:ext cx="9234717" cy="7053619"/>
          </a:xfrm>
          <a:prstGeom prst="rect">
            <a:avLst/>
          </a:prstGeom>
          <a:solidFill>
            <a:schemeClr val="tx1">
              <a:alpha val="76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81171" y="1621597"/>
            <a:ext cx="45095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 smtClean="0">
                <a:solidFill>
                  <a:srgbClr val="CCFFCC"/>
                </a:solidFill>
                <a:latin typeface="Helvetica"/>
                <a:cs typeface="Helvetica"/>
              </a:rPr>
              <a:t>Questions?</a:t>
            </a:r>
            <a:endParaRPr lang="en-US" sz="5400" b="1" dirty="0">
              <a:solidFill>
                <a:srgbClr val="CCFFCC"/>
              </a:solidFill>
              <a:latin typeface="Helvetica"/>
              <a:cs typeface="Helvetica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3422" y="5745712"/>
            <a:ext cx="1300578" cy="1147811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6898173" y="5772355"/>
            <a:ext cx="1012727" cy="101272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2384" y="5745712"/>
            <a:ext cx="1607806" cy="1067405"/>
          </a:xfrm>
          <a:prstGeom prst="rect">
            <a:avLst/>
          </a:prstGeom>
        </p:spPr>
      </p:pic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2659996"/>
              </p:ext>
            </p:extLst>
          </p:nvPr>
        </p:nvGraphicFramePr>
        <p:xfrm>
          <a:off x="881171" y="2607776"/>
          <a:ext cx="60960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8569"/>
                <a:gridCol w="3847431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Helvetica"/>
                          <a:cs typeface="Helvetica"/>
                        </a:rPr>
                        <a:t>Jonggi Hong</a:t>
                      </a:r>
                      <a:endParaRPr lang="en-US" b="1" dirty="0">
                        <a:solidFill>
                          <a:schemeClr val="bg1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Helvetica"/>
                          <a:cs typeface="Helvetica"/>
                        </a:rPr>
                        <a:t>jhong12@umd.edu</a:t>
                      </a:r>
                      <a:endParaRPr lang="en-US" b="1" dirty="0">
                        <a:solidFill>
                          <a:schemeClr val="bg1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solidFill>
                            <a:schemeClr val="bg1"/>
                          </a:solidFill>
                          <a:latin typeface="Helvetica"/>
                          <a:cs typeface="Helvetica"/>
                        </a:rPr>
                        <a:t>Lee Stearns</a:t>
                      </a:r>
                      <a:endParaRPr lang="en-US" dirty="0">
                        <a:solidFill>
                          <a:schemeClr val="bg1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err="1" smtClean="0">
                          <a:solidFill>
                            <a:schemeClr val="bg1"/>
                          </a:solidFill>
                          <a:latin typeface="Helvetica"/>
                          <a:cs typeface="Helvetica"/>
                        </a:rPr>
                        <a:t>lstearns@umd.edu</a:t>
                      </a:r>
                      <a:endParaRPr lang="en-US" dirty="0">
                        <a:solidFill>
                          <a:schemeClr val="bg1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solidFill>
                            <a:schemeClr val="bg1"/>
                          </a:solidFill>
                          <a:latin typeface="Helvetica"/>
                          <a:cs typeface="Helvetica"/>
                        </a:rPr>
                        <a:t>Tony Cheng</a:t>
                      </a:r>
                      <a:endParaRPr lang="en-US" dirty="0">
                        <a:solidFill>
                          <a:schemeClr val="bg1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solidFill>
                            <a:schemeClr val="bg1"/>
                          </a:solidFill>
                          <a:latin typeface="Helvetica"/>
                          <a:cs typeface="Helvetica"/>
                        </a:rPr>
                        <a:t>tcheng1@terpmail.umd.edu</a:t>
                      </a:r>
                      <a:endParaRPr lang="en-US" dirty="0">
                        <a:solidFill>
                          <a:schemeClr val="bg1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solidFill>
                            <a:schemeClr val="bg1"/>
                          </a:solidFill>
                          <a:latin typeface="Helvetica"/>
                          <a:cs typeface="Helvetica"/>
                        </a:rPr>
                        <a:t>Jon E. Froehlich</a:t>
                      </a:r>
                      <a:endParaRPr lang="en-US" dirty="0">
                        <a:solidFill>
                          <a:schemeClr val="bg1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err="1" smtClean="0">
                          <a:solidFill>
                            <a:schemeClr val="bg1"/>
                          </a:solidFill>
                          <a:latin typeface="Helvetica"/>
                          <a:cs typeface="Helvetica"/>
                        </a:rPr>
                        <a:t>jonf@umd.edu</a:t>
                      </a:r>
                      <a:endParaRPr lang="en-US" dirty="0">
                        <a:solidFill>
                          <a:schemeClr val="bg1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solidFill>
                            <a:schemeClr val="bg1"/>
                          </a:solidFill>
                          <a:latin typeface="Helvetica"/>
                          <a:cs typeface="Helvetica"/>
                        </a:rPr>
                        <a:t>David Ross</a:t>
                      </a:r>
                      <a:endParaRPr lang="en-US" dirty="0">
                        <a:solidFill>
                          <a:schemeClr val="bg1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solidFill>
                            <a:schemeClr val="bg1"/>
                          </a:solidFill>
                          <a:latin typeface="Helvetica"/>
                          <a:cs typeface="Helvetica"/>
                        </a:rPr>
                        <a:t>ross0128@bellsouth.net</a:t>
                      </a:r>
                      <a:endParaRPr lang="en-US" dirty="0">
                        <a:solidFill>
                          <a:schemeClr val="bg1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solidFill>
                            <a:schemeClr val="bg1"/>
                          </a:solidFill>
                          <a:latin typeface="Helvetica"/>
                          <a:cs typeface="Helvetica"/>
                        </a:rPr>
                        <a:t>Leah </a:t>
                      </a:r>
                      <a:r>
                        <a:rPr lang="en-US" dirty="0" err="1" smtClean="0">
                          <a:solidFill>
                            <a:schemeClr val="bg1"/>
                          </a:solidFill>
                          <a:latin typeface="Helvetica"/>
                          <a:cs typeface="Helvetica"/>
                        </a:rPr>
                        <a:t>Findlater</a:t>
                      </a:r>
                      <a:endParaRPr lang="en-US" dirty="0">
                        <a:solidFill>
                          <a:schemeClr val="bg1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err="1" smtClean="0">
                          <a:solidFill>
                            <a:schemeClr val="bg1"/>
                          </a:solidFill>
                          <a:latin typeface="Helvetica"/>
                          <a:cs typeface="Helvetica"/>
                        </a:rPr>
                        <a:t>leahkf@umd.edu</a:t>
                      </a:r>
                      <a:endParaRPr lang="en-US" dirty="0">
                        <a:solidFill>
                          <a:schemeClr val="bg1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883259" y="5772355"/>
            <a:ext cx="51992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Helvetica"/>
                <a:cs typeface="Helvetica"/>
              </a:rPr>
              <a:t>This work was supported by the Office of the Assistant Secretary of Defense for Health Affairs under Award W81XWH-14-1-0617</a:t>
            </a:r>
          </a:p>
        </p:txBody>
      </p:sp>
    </p:spTree>
    <p:extLst>
      <p:ext uri="{BB962C8B-B14F-4D97-AF65-F5344CB8AC3E}">
        <p14:creationId xmlns:p14="http://schemas.microsoft.com/office/powerpoint/2010/main" val="91248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5877">
        <p:fade/>
      </p:transition>
    </mc:Choice>
    <mc:Fallback xmlns="">
      <p:transition xmlns:p14="http://schemas.microsoft.com/office/powerpoint/2010/main" advTm="5877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8207817"/>
              </p:ext>
            </p:extLst>
          </p:nvPr>
        </p:nvGraphicFramePr>
        <p:xfrm>
          <a:off x="1524001" y="1903940"/>
          <a:ext cx="6096000" cy="35830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5764"/>
                <a:gridCol w="1825118"/>
                <a:gridCol w="1825118"/>
              </a:tblGrid>
              <a:tr h="71661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4-motor</a:t>
                      </a:r>
                      <a:endParaRPr lang="en-US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8-motor</a:t>
                      </a:r>
                      <a:endParaRPr lang="en-US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1661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Task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 completion time</a:t>
                      </a:r>
                      <a:endParaRPr lang="en-US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2268.5 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ms</a:t>
                      </a:r>
                      <a:endParaRPr lang="en-US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2058.2 ms</a:t>
                      </a:r>
                      <a:endParaRPr lang="en-US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1661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Exact trials</a:t>
                      </a:r>
                      <a:r>
                        <a:rPr lang="en-US" baseline="3000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1</a:t>
                      </a:r>
                      <a:endParaRPr lang="en-US" baseline="3000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15.9 %</a:t>
                      </a:r>
                      <a:endParaRPr lang="en-US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16.3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 %</a:t>
                      </a:r>
                      <a:endParaRPr lang="en-US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1661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Approximate trials</a:t>
                      </a:r>
                      <a:r>
                        <a:rPr lang="en-US" baseline="3000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2</a:t>
                      </a:r>
                      <a:endParaRPr lang="en-US" baseline="3000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54.3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 %</a:t>
                      </a:r>
                      <a:endParaRPr lang="en-US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56.4 %</a:t>
                      </a:r>
                      <a:endParaRPr lang="en-US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16610">
                <a:tc>
                  <a:txBody>
                    <a:bodyPr/>
                    <a:lstStyle/>
                    <a:p>
                      <a:pPr algn="r"/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Preference</a:t>
                      </a:r>
                      <a:endParaRPr lang="en-US" sz="1800" baseline="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50%</a:t>
                      </a:r>
                      <a:endParaRPr lang="en-US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50%</a:t>
                      </a:r>
                      <a:endParaRPr lang="en-US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1524002" y="5514713"/>
            <a:ext cx="6096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1600" dirty="0" smtClean="0">
                <a:latin typeface="Helvetica"/>
                <a:cs typeface="Helvetica"/>
              </a:rPr>
              <a:t>Exact trial : Movement error &lt; 11.25°</a:t>
            </a:r>
          </a:p>
          <a:p>
            <a:pPr marL="342900" indent="-342900">
              <a:buAutoNum type="arabicPeriod"/>
            </a:pPr>
            <a:r>
              <a:rPr lang="en-US" sz="1600" dirty="0" smtClean="0">
                <a:latin typeface="Helvetica"/>
                <a:cs typeface="Helvetica"/>
              </a:rPr>
              <a:t>Approximate trial</a:t>
            </a:r>
            <a:r>
              <a:rPr lang="en-US" sz="1600" b="1" dirty="0" smtClean="0">
                <a:latin typeface="Helvetica"/>
                <a:cs typeface="Helvetica"/>
              </a:rPr>
              <a:t> </a:t>
            </a:r>
            <a:r>
              <a:rPr lang="en-US" sz="1600" dirty="0" smtClean="0">
                <a:latin typeface="Helvetica"/>
                <a:cs typeface="Helvetica"/>
              </a:rPr>
              <a:t>: Movement error &lt; 45 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3481" y="484887"/>
            <a:ext cx="62584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smtClean="0">
                <a:solidFill>
                  <a:srgbClr val="800000"/>
                </a:solidFill>
                <a:latin typeface="Helvetica"/>
                <a:cs typeface="Helvetica"/>
              </a:rPr>
              <a:t>Task Completion Time </a:t>
            </a:r>
          </a:p>
          <a:p>
            <a:pPr algn="just"/>
            <a:r>
              <a:rPr lang="en-US" sz="4000" b="1" dirty="0" smtClean="0">
                <a:solidFill>
                  <a:srgbClr val="800000"/>
                </a:solidFill>
                <a:latin typeface="Helvetica"/>
                <a:cs typeface="Helvetica"/>
              </a:rPr>
              <a:t>   &amp; Success Rates</a:t>
            </a:r>
            <a:endParaRPr lang="en-US" sz="4000" b="1" dirty="0">
              <a:solidFill>
                <a:srgbClr val="800000"/>
              </a:solidFill>
              <a:latin typeface="Helvetica"/>
              <a:cs typeface="Helvetic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54597" y="2104228"/>
            <a:ext cx="6944079" cy="7422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154597" y="3563026"/>
            <a:ext cx="6944079" cy="12371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154597" y="4684719"/>
            <a:ext cx="6944079" cy="6103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154597" y="5514714"/>
            <a:ext cx="6944079" cy="8855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156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 descr="wristband4moto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11" b="31764"/>
          <a:stretch/>
        </p:blipFill>
        <p:spPr>
          <a:xfrm>
            <a:off x="0" y="3705017"/>
            <a:ext cx="9144000" cy="2415507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0" y="6261559"/>
            <a:ext cx="4286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The </a:t>
            </a:r>
            <a:r>
              <a:rPr lang="en-US" sz="2400" b="1" dirty="0" smtClean="0">
                <a:latin typeface="Helvetica"/>
                <a:cs typeface="Helvetica"/>
              </a:rPr>
              <a:t>location</a:t>
            </a:r>
            <a:r>
              <a:rPr lang="en-US" sz="2400" dirty="0" smtClean="0">
                <a:latin typeface="Helvetica"/>
                <a:cs typeface="Helvetica"/>
              </a:rPr>
              <a:t> of the vibration </a:t>
            </a:r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601781" y="6297942"/>
            <a:ext cx="35422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dirty="0" smtClean="0">
                <a:latin typeface="Helvetica"/>
                <a:cs typeface="Helvetica"/>
              </a:rPr>
              <a:t>The </a:t>
            </a:r>
            <a:r>
              <a:rPr lang="en-US" sz="2400" b="1" dirty="0" smtClean="0">
                <a:latin typeface="Helvetica"/>
                <a:cs typeface="Helvetica"/>
              </a:rPr>
              <a:t>direction</a:t>
            </a:r>
            <a:r>
              <a:rPr lang="en-US" sz="2400" dirty="0" smtClean="0">
                <a:latin typeface="Helvetica"/>
                <a:cs typeface="Helvetica"/>
              </a:rPr>
              <a:t> to move</a:t>
            </a:r>
            <a:endParaRPr lang="en-US" sz="2400" dirty="0"/>
          </a:p>
        </p:txBody>
      </p:sp>
      <p:sp>
        <p:nvSpPr>
          <p:cNvPr id="53" name="Up-Down Arrow 52"/>
          <p:cNvSpPr/>
          <p:nvPr/>
        </p:nvSpPr>
        <p:spPr>
          <a:xfrm rot="5400000">
            <a:off x="4723094" y="6242032"/>
            <a:ext cx="408522" cy="553863"/>
          </a:xfrm>
          <a:prstGeom prst="upDownArrow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Up Arrow 54"/>
          <p:cNvSpPr/>
          <p:nvPr/>
        </p:nvSpPr>
        <p:spPr>
          <a:xfrm rot="5400000">
            <a:off x="8405454" y="4666634"/>
            <a:ext cx="390515" cy="509474"/>
          </a:xfrm>
          <a:prstGeom prst="upArrow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Up Arrow 56"/>
          <p:cNvSpPr/>
          <p:nvPr/>
        </p:nvSpPr>
        <p:spPr>
          <a:xfrm rot="10800000">
            <a:off x="7806889" y="5238292"/>
            <a:ext cx="390515" cy="509474"/>
          </a:xfrm>
          <a:prstGeom prst="upArrow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0" name="Group 79"/>
          <p:cNvGrpSpPr/>
          <p:nvPr/>
        </p:nvGrpSpPr>
        <p:grpSpPr>
          <a:xfrm>
            <a:off x="3081387" y="3722348"/>
            <a:ext cx="1012709" cy="1012709"/>
            <a:chOff x="8409929" y="1954406"/>
            <a:chExt cx="1012709" cy="1012709"/>
          </a:xfrm>
        </p:grpSpPr>
        <p:sp>
          <p:nvSpPr>
            <p:cNvPr id="74" name="Oval 73"/>
            <p:cNvSpPr/>
            <p:nvPr/>
          </p:nvSpPr>
          <p:spPr>
            <a:xfrm>
              <a:off x="8596243" y="2140720"/>
              <a:ext cx="640080" cy="640080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9525" cmpd="sng">
                  <a:solidFill>
                    <a:srgbClr val="FF0000"/>
                  </a:solidFill>
                </a:ln>
                <a:noFill/>
              </a:endParaRPr>
            </a:p>
          </p:txBody>
        </p:sp>
        <p:sp>
          <p:nvSpPr>
            <p:cNvPr id="78" name="Oval 77"/>
            <p:cNvSpPr/>
            <p:nvPr/>
          </p:nvSpPr>
          <p:spPr>
            <a:xfrm>
              <a:off x="8409929" y="1954406"/>
              <a:ext cx="1012709" cy="1012709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9525" cmpd="sng">
                  <a:solidFill>
                    <a:srgbClr val="FF0000"/>
                  </a:solidFill>
                </a:ln>
                <a:noFill/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8504803" y="2049280"/>
              <a:ext cx="822960" cy="822960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9525" cmpd="sng">
                  <a:solidFill>
                    <a:srgbClr val="FF0000"/>
                  </a:solidFill>
                </a:ln>
                <a:noFill/>
              </a:endParaRP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3081387" y="4735057"/>
            <a:ext cx="1012709" cy="1012709"/>
            <a:chOff x="8409929" y="1954406"/>
            <a:chExt cx="1012709" cy="1012709"/>
          </a:xfrm>
        </p:grpSpPr>
        <p:sp>
          <p:nvSpPr>
            <p:cNvPr id="84" name="Oval 83"/>
            <p:cNvSpPr/>
            <p:nvPr/>
          </p:nvSpPr>
          <p:spPr>
            <a:xfrm>
              <a:off x="8596243" y="2140720"/>
              <a:ext cx="640080" cy="640080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9525" cmpd="sng">
                  <a:solidFill>
                    <a:srgbClr val="FF0000"/>
                  </a:solidFill>
                </a:ln>
                <a:noFill/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8409929" y="1954406"/>
              <a:ext cx="1012709" cy="1012709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9525" cmpd="sng">
                  <a:solidFill>
                    <a:srgbClr val="FF0000"/>
                  </a:solidFill>
                </a:ln>
                <a:noFill/>
              </a:endParaRPr>
            </a:p>
          </p:txBody>
        </p:sp>
        <p:sp>
          <p:nvSpPr>
            <p:cNvPr id="86" name="Oval 85"/>
            <p:cNvSpPr/>
            <p:nvPr/>
          </p:nvSpPr>
          <p:spPr>
            <a:xfrm>
              <a:off x="8504803" y="2049280"/>
              <a:ext cx="822960" cy="822960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9525" cmpd="sng">
                  <a:solidFill>
                    <a:srgbClr val="FF0000"/>
                  </a:solidFill>
                </a:ln>
                <a:noFill/>
              </a:endParaRPr>
            </a:p>
          </p:txBody>
        </p:sp>
      </p:grpSp>
      <p:sp>
        <p:nvSpPr>
          <p:cNvPr id="88" name="TextBox 87"/>
          <p:cNvSpPr txBox="1"/>
          <p:nvPr/>
        </p:nvSpPr>
        <p:spPr>
          <a:xfrm>
            <a:off x="783482" y="484887"/>
            <a:ext cx="76078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3E602F"/>
                </a:solidFill>
                <a:latin typeface="Helvetica"/>
                <a:cs typeface="Helvetica"/>
              </a:rPr>
              <a:t>Evaluating Accuracy of Wrist-based Haptic Directional Guidance</a:t>
            </a:r>
            <a:endParaRPr lang="en-US" sz="3200" b="1" dirty="0">
              <a:solidFill>
                <a:srgbClr val="3E602F"/>
              </a:solidFill>
              <a:latin typeface="Helvetica"/>
              <a:cs typeface="Helvetic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3483" y="1626123"/>
            <a:ext cx="7528472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The angular accuracy of haptic directional guidance around the wrist is evaluated.</a:t>
            </a:r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83483" y="2513820"/>
            <a:ext cx="7528472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The location of the vibration is mapped to the direction to move the hand.</a:t>
            </a:r>
            <a:endParaRPr 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281613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5" grpId="1" animBg="1"/>
      <p:bldP spid="55" grpId="2" animBg="1"/>
      <p:bldP spid="55" grpId="3" animBg="1"/>
      <p:bldP spid="57" grpId="0" animBg="1"/>
      <p:bldP spid="57" grpId="1" animBg="1"/>
      <p:bldP spid="57" grpId="2" animBg="1"/>
      <p:bldP spid="2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3407573" y="2781608"/>
            <a:ext cx="2348561" cy="2348561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4" name="Oval 3"/>
          <p:cNvSpPr/>
          <p:nvPr/>
        </p:nvSpPr>
        <p:spPr>
          <a:xfrm>
            <a:off x="4371378" y="2572829"/>
            <a:ext cx="417558" cy="417558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172721" y="3747187"/>
            <a:ext cx="417558" cy="417558"/>
          </a:xfrm>
          <a:prstGeom prst="ellipse">
            <a:avLst/>
          </a:prstGeom>
          <a:solidFill>
            <a:schemeClr val="bg1"/>
          </a:solidFill>
          <a:ln>
            <a:solidFill>
              <a:srgbClr val="8064A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521282" y="3747187"/>
            <a:ext cx="417558" cy="417558"/>
          </a:xfrm>
          <a:prstGeom prst="ellipse">
            <a:avLst/>
          </a:prstGeom>
          <a:solidFill>
            <a:schemeClr val="bg1"/>
          </a:solidFill>
          <a:ln>
            <a:solidFill>
              <a:srgbClr val="8064A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371378" y="4921390"/>
            <a:ext cx="417558" cy="417558"/>
          </a:xfrm>
          <a:prstGeom prst="ellipse">
            <a:avLst/>
          </a:prstGeom>
          <a:solidFill>
            <a:schemeClr val="bg1"/>
          </a:solidFill>
          <a:ln>
            <a:solidFill>
              <a:srgbClr val="8064A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17461" y="5748185"/>
            <a:ext cx="78487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Helvetica"/>
                <a:cs typeface="Helvetica"/>
              </a:rPr>
              <a:t>The vibration from the motor at the </a:t>
            </a:r>
            <a:r>
              <a:rPr lang="en-US" sz="2000" b="1" dirty="0" smtClean="0">
                <a:latin typeface="Helvetica"/>
                <a:cs typeface="Helvetica"/>
              </a:rPr>
              <a:t>top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</a:p>
          <a:p>
            <a:pPr algn="ctr"/>
            <a:r>
              <a:rPr lang="en-US" sz="2000" dirty="0" smtClean="0">
                <a:latin typeface="Helvetica"/>
                <a:cs typeface="Helvetica"/>
              </a:rPr>
              <a:t>indicates </a:t>
            </a:r>
            <a:r>
              <a:rPr lang="en-US" sz="2000" b="1" dirty="0" smtClean="0">
                <a:latin typeface="Helvetica"/>
                <a:cs typeface="Helvetica"/>
              </a:rPr>
              <a:t>up</a:t>
            </a:r>
            <a:r>
              <a:rPr lang="en-US" sz="2000" dirty="0" smtClean="0">
                <a:latin typeface="Helvetica"/>
                <a:cs typeface="Helvetica"/>
              </a:rPr>
              <a:t> direction on the surface.</a:t>
            </a:r>
            <a:endParaRPr lang="en-US" sz="2000" dirty="0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4583585" y="2781608"/>
            <a:ext cx="0" cy="1178523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4477464" y="3851499"/>
            <a:ext cx="208779" cy="20877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783482" y="484887"/>
            <a:ext cx="778273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800000"/>
                </a:solidFill>
                <a:latin typeface="Helvetica"/>
                <a:cs typeface="Helvetica"/>
              </a:rPr>
              <a:t>Mapping the Vibration to a Direction</a:t>
            </a:r>
            <a:endParaRPr lang="en-US" sz="3200" b="1" dirty="0">
              <a:solidFill>
                <a:srgbClr val="800000"/>
              </a:solidFill>
              <a:latin typeface="Helvetica"/>
              <a:cs typeface="Helvetica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5211205" y="2264461"/>
            <a:ext cx="2130915" cy="0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4686244" y="2264461"/>
            <a:ext cx="524961" cy="495026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501851" y="1880846"/>
            <a:ext cx="840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Motor</a:t>
            </a:r>
            <a:endParaRPr lang="en-US" sz="2000" dirty="0">
              <a:solidFill>
                <a:schemeClr val="bg1">
                  <a:lumMod val="65000"/>
                </a:schemeClr>
              </a:solidFill>
              <a:latin typeface="Helvetica"/>
              <a:cs typeface="Helvetica"/>
            </a:endParaRPr>
          </a:p>
        </p:txBody>
      </p:sp>
      <p:grpSp>
        <p:nvGrpSpPr>
          <p:cNvPr id="45" name="Group 44"/>
          <p:cNvGrpSpPr/>
          <p:nvPr/>
        </p:nvGrpSpPr>
        <p:grpSpPr>
          <a:xfrm rot="5400000">
            <a:off x="4660758" y="2463952"/>
            <a:ext cx="372618" cy="573932"/>
            <a:chOff x="1635316" y="1792375"/>
            <a:chExt cx="372618" cy="573932"/>
          </a:xfrm>
        </p:grpSpPr>
        <p:sp>
          <p:nvSpPr>
            <p:cNvPr id="41" name="Arc 40"/>
            <p:cNvSpPr/>
            <p:nvPr/>
          </p:nvSpPr>
          <p:spPr>
            <a:xfrm rot="18900000">
              <a:off x="1635316" y="1993689"/>
              <a:ext cx="372618" cy="372618"/>
            </a:xfrm>
            <a:prstGeom prst="arc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Arc 41"/>
            <p:cNvSpPr/>
            <p:nvPr/>
          </p:nvSpPr>
          <p:spPr>
            <a:xfrm rot="18900000">
              <a:off x="1635316" y="1922486"/>
              <a:ext cx="372618" cy="372618"/>
            </a:xfrm>
            <a:prstGeom prst="arc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Arc 42"/>
            <p:cNvSpPr/>
            <p:nvPr/>
          </p:nvSpPr>
          <p:spPr>
            <a:xfrm rot="18900000">
              <a:off x="1635316" y="1858134"/>
              <a:ext cx="372618" cy="372618"/>
            </a:xfrm>
            <a:prstGeom prst="arc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Arc 43"/>
            <p:cNvSpPr/>
            <p:nvPr/>
          </p:nvSpPr>
          <p:spPr>
            <a:xfrm rot="18900000">
              <a:off x="1635316" y="1792375"/>
              <a:ext cx="372618" cy="372618"/>
            </a:xfrm>
            <a:prstGeom prst="arc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/>
          <p:cNvGrpSpPr/>
          <p:nvPr/>
        </p:nvGrpSpPr>
        <p:grpSpPr>
          <a:xfrm rot="16200000">
            <a:off x="4145209" y="2472520"/>
            <a:ext cx="372618" cy="573932"/>
            <a:chOff x="1635316" y="1792375"/>
            <a:chExt cx="372618" cy="573932"/>
          </a:xfrm>
        </p:grpSpPr>
        <p:sp>
          <p:nvSpPr>
            <p:cNvPr id="47" name="Arc 46"/>
            <p:cNvSpPr/>
            <p:nvPr/>
          </p:nvSpPr>
          <p:spPr>
            <a:xfrm rot="18900000">
              <a:off x="1635316" y="1993689"/>
              <a:ext cx="372618" cy="372618"/>
            </a:xfrm>
            <a:prstGeom prst="arc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Arc 47"/>
            <p:cNvSpPr/>
            <p:nvPr/>
          </p:nvSpPr>
          <p:spPr>
            <a:xfrm rot="18900000">
              <a:off x="1635316" y="1922486"/>
              <a:ext cx="372618" cy="372618"/>
            </a:xfrm>
            <a:prstGeom prst="arc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Arc 48"/>
            <p:cNvSpPr/>
            <p:nvPr/>
          </p:nvSpPr>
          <p:spPr>
            <a:xfrm rot="18900000">
              <a:off x="1635316" y="1858134"/>
              <a:ext cx="372618" cy="372618"/>
            </a:xfrm>
            <a:prstGeom prst="arc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Arc 49"/>
            <p:cNvSpPr/>
            <p:nvPr/>
          </p:nvSpPr>
          <p:spPr>
            <a:xfrm rot="18900000">
              <a:off x="1635316" y="1792375"/>
              <a:ext cx="372618" cy="372618"/>
            </a:xfrm>
            <a:prstGeom prst="arc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/>
          <p:cNvSpPr/>
          <p:nvPr/>
        </p:nvSpPr>
        <p:spPr>
          <a:xfrm>
            <a:off x="717461" y="1573070"/>
            <a:ext cx="78487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Helvetica"/>
                <a:cs typeface="Helvetica"/>
              </a:rPr>
              <a:t>Motors around the wrist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614598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 26"/>
          <p:cNvSpPr/>
          <p:nvPr/>
        </p:nvSpPr>
        <p:spPr>
          <a:xfrm>
            <a:off x="3407573" y="2781608"/>
            <a:ext cx="2348561" cy="2348561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29" name="Oval 28"/>
          <p:cNvSpPr/>
          <p:nvPr/>
        </p:nvSpPr>
        <p:spPr>
          <a:xfrm>
            <a:off x="4371378" y="2572829"/>
            <a:ext cx="417558" cy="417558"/>
          </a:xfrm>
          <a:prstGeom prst="ellipse">
            <a:avLst/>
          </a:prstGeom>
          <a:solidFill>
            <a:srgbClr val="FFFFFF"/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3172721" y="3747187"/>
            <a:ext cx="417558" cy="417558"/>
          </a:xfrm>
          <a:prstGeom prst="ellipse">
            <a:avLst/>
          </a:prstGeom>
          <a:solidFill>
            <a:schemeClr val="bg1"/>
          </a:solidFill>
          <a:ln>
            <a:solidFill>
              <a:srgbClr val="8064A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521282" y="3747187"/>
            <a:ext cx="417558" cy="417558"/>
          </a:xfrm>
          <a:prstGeom prst="ellipse">
            <a:avLst/>
          </a:prstGeom>
          <a:solidFill>
            <a:schemeClr val="bg1"/>
          </a:solidFill>
          <a:ln>
            <a:solidFill>
              <a:srgbClr val="8064A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371378" y="4921390"/>
            <a:ext cx="417558" cy="417558"/>
          </a:xfrm>
          <a:prstGeom prst="ellipse">
            <a:avLst/>
          </a:prstGeom>
          <a:solidFill>
            <a:schemeClr val="bg1"/>
          </a:solidFill>
          <a:ln>
            <a:solidFill>
              <a:srgbClr val="8064A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477464" y="3851499"/>
            <a:ext cx="208779" cy="20877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17461" y="5748185"/>
            <a:ext cx="78487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Helvetica"/>
                <a:cs typeface="Helvetica"/>
              </a:rPr>
              <a:t>How is the direction in-between motors indicated? 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4477464" y="3851499"/>
            <a:ext cx="208779" cy="20877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783482" y="484887"/>
            <a:ext cx="778273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800000"/>
                </a:solidFill>
                <a:latin typeface="Helvetica"/>
                <a:cs typeface="Helvetica"/>
              </a:rPr>
              <a:t>Mapping the Vibration to a Direction</a:t>
            </a:r>
            <a:endParaRPr lang="en-US" sz="3200" b="1" dirty="0">
              <a:solidFill>
                <a:srgbClr val="800000"/>
              </a:solidFill>
              <a:latin typeface="Helvetica"/>
              <a:cs typeface="Helvetica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17461" y="1573070"/>
            <a:ext cx="78487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Helvetica"/>
                <a:cs typeface="Helvetica"/>
              </a:rPr>
              <a:t>Motors around the wrist</a:t>
            </a:r>
            <a:endParaRPr lang="en-US" sz="2000" b="1" dirty="0"/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4583585" y="3125546"/>
            <a:ext cx="828610" cy="834585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6086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 26"/>
          <p:cNvSpPr/>
          <p:nvPr/>
        </p:nvSpPr>
        <p:spPr>
          <a:xfrm>
            <a:off x="3407573" y="2781608"/>
            <a:ext cx="2348561" cy="2348561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373074" y="2572829"/>
            <a:ext cx="417558" cy="41755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3172721" y="3747187"/>
            <a:ext cx="417558" cy="417558"/>
          </a:xfrm>
          <a:prstGeom prst="ellipse">
            <a:avLst/>
          </a:prstGeom>
          <a:solidFill>
            <a:schemeClr val="bg1"/>
          </a:solidFill>
          <a:ln>
            <a:solidFill>
              <a:srgbClr val="8064A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521282" y="3747187"/>
            <a:ext cx="417558" cy="417558"/>
          </a:xfrm>
          <a:prstGeom prst="ellipse">
            <a:avLst/>
          </a:prstGeom>
          <a:solidFill>
            <a:srgbClr val="B3A2C7"/>
          </a:solidFill>
          <a:ln>
            <a:solidFill>
              <a:srgbClr val="8064A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369682" y="4921390"/>
            <a:ext cx="417558" cy="417558"/>
          </a:xfrm>
          <a:prstGeom prst="ellipse">
            <a:avLst/>
          </a:prstGeom>
          <a:solidFill>
            <a:schemeClr val="bg1"/>
          </a:solidFill>
          <a:ln>
            <a:solidFill>
              <a:srgbClr val="8064A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4583585" y="3125547"/>
            <a:ext cx="828610" cy="834585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4477464" y="3851499"/>
            <a:ext cx="208779" cy="20877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477464" y="3851499"/>
            <a:ext cx="208779" cy="20877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17461" y="5570810"/>
            <a:ext cx="78487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Helvetica"/>
                <a:cs typeface="Helvetica"/>
              </a:rPr>
              <a:t>Phantom Sensation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83482" y="484887"/>
            <a:ext cx="778273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800000"/>
                </a:solidFill>
                <a:latin typeface="Helvetica"/>
                <a:cs typeface="Helvetica"/>
              </a:rPr>
              <a:t>Mapping the Vibration to a Direction</a:t>
            </a:r>
            <a:endParaRPr lang="en-US" sz="3200" b="1" dirty="0">
              <a:solidFill>
                <a:srgbClr val="800000"/>
              </a:solidFill>
              <a:latin typeface="Helvetica"/>
              <a:cs typeface="Helvetica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17461" y="1573070"/>
            <a:ext cx="78487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Helvetica"/>
                <a:cs typeface="Helvetica"/>
              </a:rPr>
              <a:t>Motors around the wrist</a:t>
            </a:r>
            <a:endParaRPr lang="en-US" sz="2000" b="1" dirty="0"/>
          </a:p>
        </p:txBody>
      </p:sp>
      <p:grpSp>
        <p:nvGrpSpPr>
          <p:cNvPr id="20" name="Group 19"/>
          <p:cNvGrpSpPr/>
          <p:nvPr/>
        </p:nvGrpSpPr>
        <p:grpSpPr>
          <a:xfrm rot="5400000">
            <a:off x="4586822" y="2529008"/>
            <a:ext cx="372618" cy="443821"/>
            <a:chOff x="1635316" y="1922486"/>
            <a:chExt cx="372618" cy="443821"/>
          </a:xfrm>
        </p:grpSpPr>
        <p:sp>
          <p:nvSpPr>
            <p:cNvPr id="21" name="Arc 20"/>
            <p:cNvSpPr/>
            <p:nvPr/>
          </p:nvSpPr>
          <p:spPr>
            <a:xfrm rot="18900000">
              <a:off x="1635316" y="1993689"/>
              <a:ext cx="372618" cy="372618"/>
            </a:xfrm>
            <a:prstGeom prst="arc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Arc 21"/>
            <p:cNvSpPr/>
            <p:nvPr/>
          </p:nvSpPr>
          <p:spPr>
            <a:xfrm rot="18900000">
              <a:off x="1635316" y="1922486"/>
              <a:ext cx="372618" cy="372618"/>
            </a:xfrm>
            <a:prstGeom prst="arc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 rot="16200000">
            <a:off x="4210264" y="2537576"/>
            <a:ext cx="372618" cy="443821"/>
            <a:chOff x="1635316" y="1922486"/>
            <a:chExt cx="372618" cy="443821"/>
          </a:xfrm>
        </p:grpSpPr>
        <p:sp>
          <p:nvSpPr>
            <p:cNvPr id="34" name="Arc 33"/>
            <p:cNvSpPr/>
            <p:nvPr/>
          </p:nvSpPr>
          <p:spPr>
            <a:xfrm rot="18900000">
              <a:off x="1635316" y="1993689"/>
              <a:ext cx="372618" cy="372618"/>
            </a:xfrm>
            <a:prstGeom prst="arc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Arc 34"/>
            <p:cNvSpPr/>
            <p:nvPr/>
          </p:nvSpPr>
          <p:spPr>
            <a:xfrm rot="18900000">
              <a:off x="1635316" y="1922486"/>
              <a:ext cx="372618" cy="372618"/>
            </a:xfrm>
            <a:prstGeom prst="arc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/>
          <p:cNvGrpSpPr/>
          <p:nvPr/>
        </p:nvGrpSpPr>
        <p:grpSpPr>
          <a:xfrm rot="10800000">
            <a:off x="5543753" y="3889132"/>
            <a:ext cx="372618" cy="443821"/>
            <a:chOff x="1635316" y="1922486"/>
            <a:chExt cx="372618" cy="443821"/>
          </a:xfrm>
        </p:grpSpPr>
        <p:sp>
          <p:nvSpPr>
            <p:cNvPr id="37" name="Arc 36"/>
            <p:cNvSpPr/>
            <p:nvPr/>
          </p:nvSpPr>
          <p:spPr>
            <a:xfrm rot="18900000">
              <a:off x="1635316" y="1993689"/>
              <a:ext cx="372618" cy="372618"/>
            </a:xfrm>
            <a:prstGeom prst="arc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Arc 37"/>
            <p:cNvSpPr/>
            <p:nvPr/>
          </p:nvSpPr>
          <p:spPr>
            <a:xfrm rot="18900000">
              <a:off x="1635316" y="1922486"/>
              <a:ext cx="372618" cy="372618"/>
            </a:xfrm>
            <a:prstGeom prst="arc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5543752" y="3566088"/>
            <a:ext cx="372618" cy="443821"/>
            <a:chOff x="1635316" y="1922486"/>
            <a:chExt cx="372618" cy="443821"/>
          </a:xfrm>
        </p:grpSpPr>
        <p:sp>
          <p:nvSpPr>
            <p:cNvPr id="40" name="Arc 39"/>
            <p:cNvSpPr/>
            <p:nvPr/>
          </p:nvSpPr>
          <p:spPr>
            <a:xfrm rot="18900000">
              <a:off x="1635316" y="1993689"/>
              <a:ext cx="372618" cy="372618"/>
            </a:xfrm>
            <a:prstGeom prst="arc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Arc 40"/>
            <p:cNvSpPr/>
            <p:nvPr/>
          </p:nvSpPr>
          <p:spPr>
            <a:xfrm rot="18900000">
              <a:off x="1635316" y="1922486"/>
              <a:ext cx="372618" cy="372618"/>
            </a:xfrm>
            <a:prstGeom prst="arc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Rectangle 41"/>
          <p:cNvSpPr/>
          <p:nvPr/>
        </p:nvSpPr>
        <p:spPr>
          <a:xfrm>
            <a:off x="717461" y="5899092"/>
            <a:ext cx="78487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Helvetica"/>
                <a:cs typeface="Helvetica"/>
              </a:rPr>
              <a:t>Two </a:t>
            </a:r>
            <a:r>
              <a:rPr lang="en-US" sz="2000" dirty="0" err="1" smtClean="0">
                <a:latin typeface="Helvetica"/>
                <a:cs typeface="Helvetica"/>
              </a:rPr>
              <a:t>vibrotactile</a:t>
            </a:r>
            <a:r>
              <a:rPr lang="en-US" sz="2000" dirty="0" smtClean="0">
                <a:latin typeface="Helvetica"/>
                <a:cs typeface="Helvetica"/>
              </a:rPr>
              <a:t> actuators placed closely together on the skin create the illusion of a single vibration between the two actuators.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36110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0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0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wristband4motor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11" b="31764"/>
          <a:stretch/>
        </p:blipFill>
        <p:spPr>
          <a:xfrm rot="16621476">
            <a:off x="2018821" y="3583532"/>
            <a:ext cx="8016844" cy="2117754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4552717" y="794414"/>
            <a:ext cx="4008264" cy="606358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8" name="Up Arrow 17"/>
          <p:cNvSpPr/>
          <p:nvPr/>
        </p:nvSpPr>
        <p:spPr>
          <a:xfrm>
            <a:off x="6257774" y="798859"/>
            <a:ext cx="390515" cy="509474"/>
          </a:xfrm>
          <a:prstGeom prst="upArrow">
            <a:avLst/>
          </a:prstGeom>
          <a:solidFill>
            <a:srgbClr val="2253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Up Arrow 18"/>
          <p:cNvSpPr/>
          <p:nvPr/>
        </p:nvSpPr>
        <p:spPr>
          <a:xfrm rot="5400000">
            <a:off x="6802643" y="1338110"/>
            <a:ext cx="390515" cy="509474"/>
          </a:xfrm>
          <a:prstGeom prst="upArrow">
            <a:avLst/>
          </a:prstGeom>
          <a:solidFill>
            <a:srgbClr val="2253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4812620" y="4908088"/>
            <a:ext cx="1012709" cy="1012709"/>
            <a:chOff x="8409929" y="1954406"/>
            <a:chExt cx="1012709" cy="1012709"/>
          </a:xfrm>
        </p:grpSpPr>
        <p:sp>
          <p:nvSpPr>
            <p:cNvPr id="21" name="Oval 20"/>
            <p:cNvSpPr/>
            <p:nvPr/>
          </p:nvSpPr>
          <p:spPr>
            <a:xfrm>
              <a:off x="8596243" y="2140720"/>
              <a:ext cx="640080" cy="640080"/>
            </a:xfrm>
            <a:prstGeom prst="ellipse">
              <a:avLst/>
            </a:prstGeom>
            <a:noFill/>
            <a:ln w="28575" cmpd="sng">
              <a:solidFill>
                <a:srgbClr val="22537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9525" cmpd="sng">
                  <a:solidFill>
                    <a:srgbClr val="FF0000"/>
                  </a:solidFill>
                </a:ln>
                <a:noFill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8409929" y="1954406"/>
              <a:ext cx="1012709" cy="1012709"/>
            </a:xfrm>
            <a:prstGeom prst="ellipse">
              <a:avLst/>
            </a:prstGeom>
            <a:noFill/>
            <a:ln w="28575" cmpd="sng">
              <a:solidFill>
                <a:srgbClr val="22537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9525" cmpd="sng">
                  <a:solidFill>
                    <a:srgbClr val="FF0000"/>
                  </a:solidFill>
                </a:ln>
                <a:noFill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8504803" y="2049280"/>
              <a:ext cx="822960" cy="822960"/>
            </a:xfrm>
            <a:prstGeom prst="ellipse">
              <a:avLst/>
            </a:prstGeom>
            <a:noFill/>
            <a:ln w="28575" cmpd="sng">
              <a:solidFill>
                <a:srgbClr val="22537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9525" cmpd="sng">
                  <a:solidFill>
                    <a:srgbClr val="FF0000"/>
                  </a:solidFill>
                </a:ln>
                <a:noFill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730455" y="4984563"/>
            <a:ext cx="1012709" cy="1012709"/>
            <a:chOff x="8409929" y="1954406"/>
            <a:chExt cx="1012709" cy="1012709"/>
          </a:xfrm>
        </p:grpSpPr>
        <p:sp>
          <p:nvSpPr>
            <p:cNvPr id="25" name="Oval 24"/>
            <p:cNvSpPr/>
            <p:nvPr/>
          </p:nvSpPr>
          <p:spPr>
            <a:xfrm>
              <a:off x="8596243" y="2140720"/>
              <a:ext cx="640080" cy="640080"/>
            </a:xfrm>
            <a:prstGeom prst="ellipse">
              <a:avLst/>
            </a:prstGeom>
            <a:noFill/>
            <a:ln w="28575" cmpd="sng">
              <a:solidFill>
                <a:srgbClr val="22537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9525" cmpd="sng">
                  <a:solidFill>
                    <a:srgbClr val="FF0000"/>
                  </a:solidFill>
                </a:ln>
                <a:noFill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8409929" y="1954406"/>
              <a:ext cx="1012709" cy="1012709"/>
            </a:xfrm>
            <a:prstGeom prst="ellipse">
              <a:avLst/>
            </a:prstGeom>
            <a:noFill/>
            <a:ln w="28575" cmpd="sng">
              <a:solidFill>
                <a:srgbClr val="22537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9525" cmpd="sng">
                  <a:solidFill>
                    <a:srgbClr val="FF0000"/>
                  </a:solidFill>
                </a:ln>
                <a:noFill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8504803" y="2049280"/>
              <a:ext cx="822960" cy="822960"/>
            </a:xfrm>
            <a:prstGeom prst="ellipse">
              <a:avLst/>
            </a:prstGeom>
            <a:noFill/>
            <a:ln w="28575" cmpd="sng">
              <a:solidFill>
                <a:srgbClr val="22537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9525" cmpd="sng">
                  <a:solidFill>
                    <a:srgbClr val="FF0000"/>
                  </a:solidFill>
                </a:ln>
                <a:noFill/>
              </a:endParaRPr>
            </a:p>
          </p:txBody>
        </p:sp>
      </p:grpSp>
      <p:cxnSp>
        <p:nvCxnSpPr>
          <p:cNvPr id="8" name="Straight Connector 7"/>
          <p:cNvCxnSpPr/>
          <p:nvPr/>
        </p:nvCxnSpPr>
        <p:spPr>
          <a:xfrm>
            <a:off x="7099796" y="4563732"/>
            <a:ext cx="1581609" cy="0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844823" y="4193385"/>
            <a:ext cx="9685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Motors</a:t>
            </a:r>
            <a:endParaRPr lang="en-US" sz="2000" dirty="0">
              <a:solidFill>
                <a:schemeClr val="bg1">
                  <a:lumMod val="65000"/>
                </a:schemeClr>
              </a:solidFill>
              <a:latin typeface="Helvetica"/>
              <a:cs typeface="Helvetica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5373822" y="4563732"/>
            <a:ext cx="1725974" cy="865721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6196782" y="4563732"/>
            <a:ext cx="903014" cy="959256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5103"/>
            <a:ext cx="4158032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One Solution: </a:t>
            </a:r>
            <a:r>
              <a:rPr lang="en-US" dirty="0" smtClean="0"/>
              <a:t>Wrist-Based Haptic Feedback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25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28970">
        <p:fade/>
      </p:transition>
    </mc:Choice>
    <mc:Fallback xmlns="">
      <p:transition xmlns:p14="http://schemas.microsoft.com/office/powerpoint/2010/main" advTm="2897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8" grpId="0" animBg="1"/>
      <p:bldP spid="18" grpId="1" animBg="1"/>
      <p:bldP spid="1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3172721" y="2570084"/>
            <a:ext cx="2766119" cy="2766119"/>
            <a:chOff x="3172721" y="1914332"/>
            <a:chExt cx="2766119" cy="2766119"/>
          </a:xfrm>
        </p:grpSpPr>
        <p:sp>
          <p:nvSpPr>
            <p:cNvPr id="39" name="Oval 38"/>
            <p:cNvSpPr/>
            <p:nvPr/>
          </p:nvSpPr>
          <p:spPr>
            <a:xfrm>
              <a:off x="3407573" y="2123111"/>
              <a:ext cx="2348561" cy="2348561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  <a:noFill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4373074" y="1914332"/>
              <a:ext cx="417558" cy="41755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3172721" y="3088690"/>
              <a:ext cx="417558" cy="41755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8064A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5521282" y="3088690"/>
              <a:ext cx="417558" cy="41755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8064A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4347002" y="4262893"/>
              <a:ext cx="417558" cy="41755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8064A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4477464" y="3193002"/>
              <a:ext cx="208779" cy="20877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172721" y="2570084"/>
            <a:ext cx="2766119" cy="2766119"/>
            <a:chOff x="3172721" y="1914332"/>
            <a:chExt cx="2766119" cy="2766119"/>
          </a:xfrm>
        </p:grpSpPr>
        <p:sp>
          <p:nvSpPr>
            <p:cNvPr id="53" name="Oval 52"/>
            <p:cNvSpPr/>
            <p:nvPr/>
          </p:nvSpPr>
          <p:spPr>
            <a:xfrm>
              <a:off x="3407573" y="2123111"/>
              <a:ext cx="2348561" cy="2348561"/>
            </a:xfrm>
            <a:prstGeom prst="ellipse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  <a:noFill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4373074" y="1914332"/>
              <a:ext cx="417558" cy="41755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3172721" y="3088690"/>
              <a:ext cx="417558" cy="41755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8064A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5521282" y="3088690"/>
              <a:ext cx="417558" cy="41755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8064A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4347002" y="4262893"/>
              <a:ext cx="417558" cy="41755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8064A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4477464" y="3193002"/>
              <a:ext cx="208779" cy="20877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5216760" y="2260674"/>
              <a:ext cx="417558" cy="41755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5216760" y="3912456"/>
              <a:ext cx="417558" cy="41755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3520507" y="3912456"/>
              <a:ext cx="417558" cy="41755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3520507" y="2260674"/>
              <a:ext cx="417558" cy="41755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5" name="Oval 4"/>
          <p:cNvSpPr/>
          <p:nvPr/>
        </p:nvSpPr>
        <p:spPr>
          <a:xfrm>
            <a:off x="881013" y="4369027"/>
            <a:ext cx="652345" cy="652345"/>
          </a:xfrm>
          <a:prstGeom prst="ellipse">
            <a:avLst/>
          </a:prstGeom>
          <a:solidFill>
            <a:schemeClr val="accent3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Helvetica"/>
                <a:cs typeface="Helvetica"/>
              </a:rPr>
              <a:t>1</a:t>
            </a:r>
            <a:endParaRPr lang="en-US" sz="28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45202" y="4341256"/>
            <a:ext cx="67424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Comparing the haptic feedback around the wrist with 4 and 8 motors</a:t>
            </a:r>
            <a:endParaRPr lang="en-US" sz="2000" dirty="0"/>
          </a:p>
        </p:txBody>
      </p:sp>
      <p:sp>
        <p:nvSpPr>
          <p:cNvPr id="7" name="Oval 6"/>
          <p:cNvSpPr/>
          <p:nvPr/>
        </p:nvSpPr>
        <p:spPr>
          <a:xfrm>
            <a:off x="881013" y="5336203"/>
            <a:ext cx="652345" cy="652345"/>
          </a:xfrm>
          <a:prstGeom prst="ellipse">
            <a:avLst/>
          </a:prstGeom>
          <a:solidFill>
            <a:schemeClr val="accent3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Helvetica"/>
                <a:cs typeface="Helvetica"/>
              </a:rPr>
              <a:t>2</a:t>
            </a:r>
            <a:endParaRPr lang="en-US" sz="28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45202" y="5308432"/>
            <a:ext cx="67424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Identifying the empirical maximum threshold of the accuracy in perceiving the haptic feedback on the wrist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783482" y="484887"/>
            <a:ext cx="54101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smtClean="0">
                <a:solidFill>
                  <a:srgbClr val="800000"/>
                </a:solidFill>
                <a:latin typeface="Helvetica"/>
                <a:cs typeface="Helvetica"/>
              </a:rPr>
              <a:t>Research Goal</a:t>
            </a:r>
            <a:endParaRPr lang="en-US" sz="4000" b="1" dirty="0">
              <a:solidFill>
                <a:srgbClr val="8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864241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3656E-6 -2.16566E-6 L -0.18864 -0.1776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32" y="-88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3656E-6 -2.16566E-6 L 0.17787 -0.17769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94" y="-88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77"/>
          <p:cNvGrpSpPr/>
          <p:nvPr/>
        </p:nvGrpSpPr>
        <p:grpSpPr>
          <a:xfrm>
            <a:off x="4075066" y="1604279"/>
            <a:ext cx="4097238" cy="4099612"/>
            <a:chOff x="4076791" y="1605000"/>
            <a:chExt cx="4097238" cy="4099612"/>
          </a:xfrm>
        </p:grpSpPr>
        <p:grpSp>
          <p:nvGrpSpPr>
            <p:cNvPr id="79" name="Group 78"/>
            <p:cNvGrpSpPr/>
            <p:nvPr/>
          </p:nvGrpSpPr>
          <p:grpSpPr>
            <a:xfrm>
              <a:off x="4080242" y="1610104"/>
              <a:ext cx="4093787" cy="4093787"/>
              <a:chOff x="4080242" y="1610104"/>
              <a:chExt cx="4093787" cy="4093787"/>
            </a:xfrm>
          </p:grpSpPr>
          <p:cxnSp>
            <p:nvCxnSpPr>
              <p:cNvPr id="127" name="Straight Connector 126"/>
              <p:cNvCxnSpPr/>
              <p:nvPr/>
            </p:nvCxnSpPr>
            <p:spPr>
              <a:xfrm>
                <a:off x="6127136" y="1610104"/>
                <a:ext cx="0" cy="4093787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/>
              <p:cNvCxnSpPr/>
              <p:nvPr/>
            </p:nvCxnSpPr>
            <p:spPr>
              <a:xfrm>
                <a:off x="4080242" y="3656998"/>
                <a:ext cx="4093787" cy="0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/>
              <p:nvPr/>
            </p:nvCxnSpPr>
            <p:spPr>
              <a:xfrm>
                <a:off x="4679763" y="2209625"/>
                <a:ext cx="2894745" cy="2894745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 flipV="1">
                <a:off x="4679763" y="2209625"/>
                <a:ext cx="2894745" cy="2894745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" name="Group 79"/>
            <p:cNvGrpSpPr/>
            <p:nvPr/>
          </p:nvGrpSpPr>
          <p:grpSpPr>
            <a:xfrm rot="1351791">
              <a:off x="4080242" y="1610825"/>
              <a:ext cx="4093787" cy="4093787"/>
              <a:chOff x="4080242" y="1610104"/>
              <a:chExt cx="4093787" cy="4093787"/>
            </a:xfrm>
          </p:grpSpPr>
          <p:cxnSp>
            <p:nvCxnSpPr>
              <p:cNvPr id="109" name="Straight Connector 108"/>
              <p:cNvCxnSpPr/>
              <p:nvPr/>
            </p:nvCxnSpPr>
            <p:spPr>
              <a:xfrm>
                <a:off x="6127136" y="1610104"/>
                <a:ext cx="0" cy="4093787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>
                <a:off x="4080242" y="3656998"/>
                <a:ext cx="4093787" cy="0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>
                <a:off x="4679763" y="2209625"/>
                <a:ext cx="2894745" cy="2894745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>
              <a:xfrm flipV="1">
                <a:off x="4679763" y="2209625"/>
                <a:ext cx="2894745" cy="2894745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1" name="Group 80"/>
            <p:cNvGrpSpPr/>
            <p:nvPr/>
          </p:nvGrpSpPr>
          <p:grpSpPr>
            <a:xfrm rot="673030">
              <a:off x="4080242" y="1610104"/>
              <a:ext cx="4093787" cy="4093787"/>
              <a:chOff x="4080242" y="1610104"/>
              <a:chExt cx="4093787" cy="4093787"/>
            </a:xfrm>
          </p:grpSpPr>
          <p:cxnSp>
            <p:nvCxnSpPr>
              <p:cNvPr id="104" name="Straight Connector 103"/>
              <p:cNvCxnSpPr/>
              <p:nvPr/>
            </p:nvCxnSpPr>
            <p:spPr>
              <a:xfrm>
                <a:off x="6127136" y="1610104"/>
                <a:ext cx="0" cy="4093787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>
                <a:off x="4080242" y="3656998"/>
                <a:ext cx="4093787" cy="0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/>
              <p:nvPr/>
            </p:nvCxnSpPr>
            <p:spPr>
              <a:xfrm>
                <a:off x="4679763" y="2209625"/>
                <a:ext cx="2894745" cy="2894745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/>
              <p:nvPr/>
            </p:nvCxnSpPr>
            <p:spPr>
              <a:xfrm flipV="1">
                <a:off x="4679763" y="2209625"/>
                <a:ext cx="2894745" cy="2894745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" name="Group 81"/>
            <p:cNvGrpSpPr/>
            <p:nvPr/>
          </p:nvGrpSpPr>
          <p:grpSpPr>
            <a:xfrm rot="20924878">
              <a:off x="4076791" y="1605000"/>
              <a:ext cx="4093787" cy="4093787"/>
              <a:chOff x="4080242" y="1610104"/>
              <a:chExt cx="4093787" cy="4093787"/>
            </a:xfrm>
          </p:grpSpPr>
          <p:cxnSp>
            <p:nvCxnSpPr>
              <p:cNvPr id="83" name="Straight Connector 82"/>
              <p:cNvCxnSpPr/>
              <p:nvPr/>
            </p:nvCxnSpPr>
            <p:spPr>
              <a:xfrm>
                <a:off x="6127136" y="1610104"/>
                <a:ext cx="0" cy="4093787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4080242" y="3656998"/>
                <a:ext cx="4093787" cy="0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4679763" y="2209625"/>
                <a:ext cx="2894745" cy="2894745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 flipV="1">
                <a:off x="4679763" y="2209625"/>
                <a:ext cx="2894745" cy="2894745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" name="Oval 11"/>
          <p:cNvSpPr/>
          <p:nvPr/>
        </p:nvSpPr>
        <p:spPr>
          <a:xfrm>
            <a:off x="4080242" y="1610104"/>
            <a:ext cx="4093787" cy="4093787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022746" y="3552608"/>
            <a:ext cx="208779" cy="20877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5" name="Group 104"/>
          <p:cNvGrpSpPr/>
          <p:nvPr/>
        </p:nvGrpSpPr>
        <p:grpSpPr>
          <a:xfrm>
            <a:off x="4869168" y="1826556"/>
            <a:ext cx="1254517" cy="1825338"/>
            <a:chOff x="4869168" y="1826556"/>
            <a:chExt cx="1254517" cy="1825338"/>
          </a:xfrm>
        </p:grpSpPr>
        <p:cxnSp>
          <p:nvCxnSpPr>
            <p:cNvPr id="39" name="Straight Connector 38"/>
            <p:cNvCxnSpPr/>
            <p:nvPr/>
          </p:nvCxnSpPr>
          <p:spPr>
            <a:xfrm>
              <a:off x="4992535" y="1949923"/>
              <a:ext cx="1131150" cy="1701971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/>
            <p:cNvSpPr/>
            <p:nvPr/>
          </p:nvSpPr>
          <p:spPr>
            <a:xfrm>
              <a:off x="4869168" y="1826556"/>
              <a:ext cx="246734" cy="246734"/>
            </a:xfrm>
            <a:prstGeom prst="ellipse">
              <a:avLst/>
            </a:prstGeom>
            <a:solidFill>
              <a:srgbClr val="0000FF"/>
            </a:solidFill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  <a:noFill/>
              </a:endParaRPr>
            </a:p>
          </p:txBody>
        </p:sp>
      </p:grpSp>
      <p:cxnSp>
        <p:nvCxnSpPr>
          <p:cNvPr id="43" name="Straight Connector 42"/>
          <p:cNvCxnSpPr/>
          <p:nvPr/>
        </p:nvCxnSpPr>
        <p:spPr>
          <a:xfrm>
            <a:off x="4596936" y="2354412"/>
            <a:ext cx="1526750" cy="1297482"/>
          </a:xfrm>
          <a:prstGeom prst="line">
            <a:avLst/>
          </a:prstGeom>
          <a:ln w="28575" cmpd="sng">
            <a:solidFill>
              <a:schemeClr val="bg1">
                <a:lumMod val="50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1" name="Group 130"/>
          <p:cNvGrpSpPr/>
          <p:nvPr/>
        </p:nvGrpSpPr>
        <p:grpSpPr>
          <a:xfrm>
            <a:off x="5467732" y="2472590"/>
            <a:ext cx="2373180" cy="1841365"/>
            <a:chOff x="5467732" y="2472590"/>
            <a:chExt cx="2373180" cy="1841365"/>
          </a:xfrm>
        </p:grpSpPr>
        <p:sp>
          <p:nvSpPr>
            <p:cNvPr id="126" name="Pie 125"/>
            <p:cNvSpPr/>
            <p:nvPr/>
          </p:nvSpPr>
          <p:spPr>
            <a:xfrm>
              <a:off x="5467732" y="2998598"/>
              <a:ext cx="1315357" cy="1315357"/>
            </a:xfrm>
            <a:prstGeom prst="pie">
              <a:avLst>
                <a:gd name="adj1" fmla="val 13278942"/>
                <a:gd name="adj2" fmla="val 14186677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28" name="Straight Arrow Connector 127"/>
            <p:cNvCxnSpPr/>
            <p:nvPr/>
          </p:nvCxnSpPr>
          <p:spPr>
            <a:xfrm flipV="1">
              <a:off x="5793747" y="2872700"/>
              <a:ext cx="296458" cy="34447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Rectangle 129"/>
            <p:cNvSpPr/>
            <p:nvPr/>
          </p:nvSpPr>
          <p:spPr>
            <a:xfrm>
              <a:off x="5793747" y="2472590"/>
              <a:ext cx="204716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latin typeface="Helvetica"/>
                  <a:cs typeface="Helvetica"/>
                </a:rPr>
                <a:t>Movement Error</a:t>
              </a:r>
            </a:p>
          </p:txBody>
        </p:sp>
      </p:grpSp>
      <p:sp>
        <p:nvSpPr>
          <p:cNvPr id="50" name="Rectangle 49"/>
          <p:cNvSpPr/>
          <p:nvPr/>
        </p:nvSpPr>
        <p:spPr>
          <a:xfrm>
            <a:off x="276973" y="4884212"/>
            <a:ext cx="4143016" cy="175432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Helvetica"/>
                <a:cs typeface="Helvetica"/>
              </a:rPr>
              <a:t>Exact</a:t>
            </a:r>
            <a:r>
              <a:rPr lang="en-US" dirty="0" smtClean="0">
                <a:latin typeface="Helvetica"/>
                <a:cs typeface="Helvetica"/>
              </a:rPr>
              <a:t> (Error &lt; 11.25°) : </a:t>
            </a:r>
          </a:p>
          <a:p>
            <a:r>
              <a:rPr lang="en-US" dirty="0" smtClean="0">
                <a:latin typeface="Helvetica"/>
                <a:cs typeface="Helvetica"/>
              </a:rPr>
              <a:t>Chime + “Perfect!”</a:t>
            </a:r>
          </a:p>
          <a:p>
            <a:r>
              <a:rPr lang="en-US" b="1" dirty="0" smtClean="0">
                <a:latin typeface="Helvetica"/>
                <a:cs typeface="Helvetica"/>
              </a:rPr>
              <a:t>Approximate</a:t>
            </a:r>
            <a:r>
              <a:rPr lang="en-US" dirty="0" smtClean="0">
                <a:latin typeface="Helvetica"/>
                <a:cs typeface="Helvetica"/>
              </a:rPr>
              <a:t> (11.25° &lt; Error &lt; 45°) :</a:t>
            </a:r>
          </a:p>
          <a:p>
            <a:r>
              <a:rPr lang="en-US" dirty="0" smtClean="0">
                <a:latin typeface="Helvetica"/>
                <a:cs typeface="Helvetica"/>
              </a:rPr>
              <a:t>Chime</a:t>
            </a:r>
          </a:p>
          <a:p>
            <a:r>
              <a:rPr lang="en-US" b="1" dirty="0" smtClean="0">
                <a:latin typeface="Helvetica"/>
                <a:cs typeface="Helvetica"/>
              </a:rPr>
              <a:t>Incorrect</a:t>
            </a:r>
            <a:r>
              <a:rPr lang="en-US" dirty="0" smtClean="0">
                <a:latin typeface="Helvetica"/>
                <a:cs typeface="Helvetica"/>
              </a:rPr>
              <a:t> (Error &gt; 45°) :</a:t>
            </a:r>
          </a:p>
          <a:p>
            <a:r>
              <a:rPr lang="en-US" dirty="0" smtClean="0">
                <a:latin typeface="Helvetica"/>
                <a:cs typeface="Helvetica"/>
              </a:rPr>
              <a:t>Beep</a:t>
            </a:r>
          </a:p>
        </p:txBody>
      </p:sp>
      <p:sp>
        <p:nvSpPr>
          <p:cNvPr id="132" name="Rectangle 131"/>
          <p:cNvSpPr/>
          <p:nvPr/>
        </p:nvSpPr>
        <p:spPr>
          <a:xfrm>
            <a:off x="276973" y="4384502"/>
            <a:ext cx="31862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Helvetica"/>
                <a:cs typeface="Helvetica"/>
              </a:rPr>
              <a:t>Audio Feedback</a:t>
            </a:r>
          </a:p>
        </p:txBody>
      </p:sp>
      <p:sp>
        <p:nvSpPr>
          <p:cNvPr id="134" name="TextBox 133"/>
          <p:cNvSpPr txBox="1"/>
          <p:nvPr/>
        </p:nvSpPr>
        <p:spPr>
          <a:xfrm>
            <a:off x="783482" y="484887"/>
            <a:ext cx="54101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smtClean="0">
                <a:solidFill>
                  <a:srgbClr val="800000"/>
                </a:solidFill>
                <a:latin typeface="Helvetica"/>
                <a:cs typeface="Helvetica"/>
              </a:rPr>
              <a:t>Task</a:t>
            </a:r>
            <a:endParaRPr lang="en-US" sz="4000" b="1" dirty="0">
              <a:solidFill>
                <a:srgbClr val="800000"/>
              </a:solidFill>
              <a:latin typeface="Helvetica"/>
              <a:cs typeface="Helvetica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889412" y="3651894"/>
            <a:ext cx="1237964" cy="4264855"/>
            <a:chOff x="5889412" y="3651894"/>
            <a:chExt cx="1237964" cy="4264855"/>
          </a:xfrm>
        </p:grpSpPr>
        <p:pic>
          <p:nvPicPr>
            <p:cNvPr id="3" name="Picture 2" descr="hand.png"/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9412" y="3651894"/>
              <a:ext cx="1237964" cy="4264855"/>
            </a:xfrm>
            <a:prstGeom prst="rect">
              <a:avLst/>
            </a:prstGeom>
          </p:spPr>
        </p:pic>
        <p:grpSp>
          <p:nvGrpSpPr>
            <p:cNvPr id="35" name="Group 34"/>
            <p:cNvGrpSpPr/>
            <p:nvPr/>
          </p:nvGrpSpPr>
          <p:grpSpPr>
            <a:xfrm>
              <a:off x="6160975" y="6239283"/>
              <a:ext cx="911289" cy="799070"/>
              <a:chOff x="7906735" y="5758608"/>
              <a:chExt cx="1475390" cy="1293706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7914406" y="6663686"/>
                <a:ext cx="1467719" cy="388628"/>
              </a:xfrm>
              <a:prstGeom prst="roundRect">
                <a:avLst>
                  <a:gd name="adj" fmla="val 40193"/>
                </a:avLst>
              </a:prstGeom>
              <a:solidFill>
                <a:srgbClr val="3366FF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ounded Rectangle 13"/>
              <p:cNvSpPr/>
              <p:nvPr/>
            </p:nvSpPr>
            <p:spPr>
              <a:xfrm>
                <a:off x="8460965" y="5797014"/>
                <a:ext cx="310139" cy="388628"/>
              </a:xfrm>
              <a:prstGeom prst="roundRect">
                <a:avLst>
                  <a:gd name="adj" fmla="val 40193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ounded Rectangle 14"/>
              <p:cNvSpPr/>
              <p:nvPr/>
            </p:nvSpPr>
            <p:spPr>
              <a:xfrm flipV="1">
                <a:off x="8460965" y="5758609"/>
                <a:ext cx="310139" cy="84119"/>
              </a:xfrm>
              <a:prstGeom prst="roundRect">
                <a:avLst>
                  <a:gd name="adj" fmla="val 40193"/>
                </a:avLst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ounded Rectangle 15"/>
              <p:cNvSpPr/>
              <p:nvPr/>
            </p:nvSpPr>
            <p:spPr>
              <a:xfrm flipV="1">
                <a:off x="8460965" y="6145444"/>
                <a:ext cx="310139" cy="84119"/>
              </a:xfrm>
              <a:prstGeom prst="roundRect">
                <a:avLst>
                  <a:gd name="adj" fmla="val 40193"/>
                </a:avLst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ounded Rectangle 16"/>
              <p:cNvSpPr/>
              <p:nvPr/>
            </p:nvSpPr>
            <p:spPr>
              <a:xfrm>
                <a:off x="7906735" y="5797014"/>
                <a:ext cx="147830" cy="388628"/>
              </a:xfrm>
              <a:prstGeom prst="roundRect">
                <a:avLst>
                  <a:gd name="adj" fmla="val 40193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ounded Rectangle 17"/>
              <p:cNvSpPr/>
              <p:nvPr/>
            </p:nvSpPr>
            <p:spPr>
              <a:xfrm flipV="1">
                <a:off x="7906735" y="5758608"/>
                <a:ext cx="147830" cy="84119"/>
              </a:xfrm>
              <a:prstGeom prst="roundRect">
                <a:avLst>
                  <a:gd name="adj" fmla="val 40193"/>
                </a:avLst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ounded Rectangle 18"/>
              <p:cNvSpPr/>
              <p:nvPr/>
            </p:nvSpPr>
            <p:spPr>
              <a:xfrm flipV="1">
                <a:off x="7906735" y="6145443"/>
                <a:ext cx="147830" cy="84119"/>
              </a:xfrm>
              <a:prstGeom prst="roundRect">
                <a:avLst>
                  <a:gd name="adj" fmla="val 40193"/>
                </a:avLst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ounded Rectangle 19"/>
              <p:cNvSpPr/>
              <p:nvPr/>
            </p:nvSpPr>
            <p:spPr>
              <a:xfrm>
                <a:off x="9144000" y="5797014"/>
                <a:ext cx="147830" cy="388628"/>
              </a:xfrm>
              <a:prstGeom prst="roundRect">
                <a:avLst>
                  <a:gd name="adj" fmla="val 40193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 flipV="1">
                <a:off x="9144000" y="5758608"/>
                <a:ext cx="147830" cy="84119"/>
              </a:xfrm>
              <a:prstGeom prst="roundRect">
                <a:avLst>
                  <a:gd name="adj" fmla="val 40193"/>
                </a:avLst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ounded Rectangle 21"/>
              <p:cNvSpPr/>
              <p:nvPr/>
            </p:nvSpPr>
            <p:spPr>
              <a:xfrm flipV="1">
                <a:off x="9144000" y="6145443"/>
                <a:ext cx="147830" cy="84119"/>
              </a:xfrm>
              <a:prstGeom prst="roundRect">
                <a:avLst>
                  <a:gd name="adj" fmla="val 40193"/>
                </a:avLst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" name="Straight Connector 6"/>
              <p:cNvCxnSpPr>
                <a:stCxn id="18" idx="3"/>
                <a:endCxn id="21" idx="1"/>
              </p:cNvCxnSpPr>
              <p:nvPr/>
            </p:nvCxnSpPr>
            <p:spPr>
              <a:xfrm>
                <a:off x="8054565" y="5800667"/>
                <a:ext cx="1089435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8054565" y="6190466"/>
                <a:ext cx="1089435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flipH="1">
                <a:off x="8578803" y="6229562"/>
                <a:ext cx="1" cy="434123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8649130" y="6229562"/>
                <a:ext cx="0" cy="434123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flipH="1">
                <a:off x="7995506" y="6229562"/>
                <a:ext cx="1" cy="434123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8065833" y="6229562"/>
                <a:ext cx="0" cy="434123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H="1">
                <a:off x="9186920" y="6229562"/>
                <a:ext cx="1" cy="434123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9257247" y="6229562"/>
                <a:ext cx="0" cy="434123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4" name="Group 123"/>
          <p:cNvGrpSpPr/>
          <p:nvPr/>
        </p:nvGrpSpPr>
        <p:grpSpPr>
          <a:xfrm>
            <a:off x="5992647" y="6048718"/>
            <a:ext cx="804117" cy="658013"/>
            <a:chOff x="5992647" y="6048718"/>
            <a:chExt cx="804117" cy="658013"/>
          </a:xfrm>
        </p:grpSpPr>
        <p:grpSp>
          <p:nvGrpSpPr>
            <p:cNvPr id="112" name="Group 111"/>
            <p:cNvGrpSpPr/>
            <p:nvPr/>
          </p:nvGrpSpPr>
          <p:grpSpPr>
            <a:xfrm rot="10800000">
              <a:off x="6424146" y="6262910"/>
              <a:ext cx="372618" cy="443821"/>
              <a:chOff x="1635316" y="1922486"/>
              <a:chExt cx="372618" cy="443821"/>
            </a:xfrm>
          </p:grpSpPr>
          <p:sp>
            <p:nvSpPr>
              <p:cNvPr id="113" name="Arc 112"/>
              <p:cNvSpPr/>
              <p:nvPr/>
            </p:nvSpPr>
            <p:spPr>
              <a:xfrm rot="18900000">
                <a:off x="1635316" y="1993689"/>
                <a:ext cx="372618" cy="372618"/>
              </a:xfrm>
              <a:prstGeom prst="arc">
                <a:avLst/>
              </a:prstGeom>
              <a:ln w="190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Arc 113"/>
              <p:cNvSpPr/>
              <p:nvPr/>
            </p:nvSpPr>
            <p:spPr>
              <a:xfrm rot="18900000">
                <a:off x="1635316" y="1922486"/>
                <a:ext cx="372618" cy="372618"/>
              </a:xfrm>
              <a:prstGeom prst="arc">
                <a:avLst/>
              </a:prstGeom>
              <a:ln w="190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5" name="Group 114"/>
            <p:cNvGrpSpPr/>
            <p:nvPr/>
          </p:nvGrpSpPr>
          <p:grpSpPr>
            <a:xfrm>
              <a:off x="6424145" y="6048718"/>
              <a:ext cx="372618" cy="443821"/>
              <a:chOff x="1635316" y="1922486"/>
              <a:chExt cx="372618" cy="443821"/>
            </a:xfrm>
          </p:grpSpPr>
          <p:sp>
            <p:nvSpPr>
              <p:cNvPr id="116" name="Arc 115"/>
              <p:cNvSpPr/>
              <p:nvPr/>
            </p:nvSpPr>
            <p:spPr>
              <a:xfrm rot="18900000">
                <a:off x="1635316" y="1993689"/>
                <a:ext cx="372618" cy="372618"/>
              </a:xfrm>
              <a:prstGeom prst="arc">
                <a:avLst/>
              </a:prstGeom>
              <a:ln w="190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Arc 116"/>
              <p:cNvSpPr/>
              <p:nvPr/>
            </p:nvSpPr>
            <p:spPr>
              <a:xfrm rot="18900000">
                <a:off x="1635316" y="1922486"/>
                <a:ext cx="372618" cy="372618"/>
              </a:xfrm>
              <a:prstGeom prst="arc">
                <a:avLst/>
              </a:prstGeom>
              <a:ln w="190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8" name="Group 117"/>
            <p:cNvGrpSpPr/>
            <p:nvPr/>
          </p:nvGrpSpPr>
          <p:grpSpPr>
            <a:xfrm rot="10800000">
              <a:off x="5992648" y="6262910"/>
              <a:ext cx="372618" cy="443821"/>
              <a:chOff x="1635316" y="1922486"/>
              <a:chExt cx="372618" cy="443821"/>
            </a:xfrm>
          </p:grpSpPr>
          <p:sp>
            <p:nvSpPr>
              <p:cNvPr id="119" name="Arc 118"/>
              <p:cNvSpPr/>
              <p:nvPr/>
            </p:nvSpPr>
            <p:spPr>
              <a:xfrm rot="18900000">
                <a:off x="1635316" y="1993689"/>
                <a:ext cx="372618" cy="372618"/>
              </a:xfrm>
              <a:prstGeom prst="arc">
                <a:avLst/>
              </a:prstGeom>
              <a:ln w="190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Arc 119"/>
              <p:cNvSpPr/>
              <p:nvPr/>
            </p:nvSpPr>
            <p:spPr>
              <a:xfrm rot="18900000">
                <a:off x="1635316" y="1922486"/>
                <a:ext cx="372618" cy="372618"/>
              </a:xfrm>
              <a:prstGeom prst="arc">
                <a:avLst/>
              </a:prstGeom>
              <a:ln w="190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1" name="Group 120"/>
            <p:cNvGrpSpPr/>
            <p:nvPr/>
          </p:nvGrpSpPr>
          <p:grpSpPr>
            <a:xfrm>
              <a:off x="5992647" y="6048718"/>
              <a:ext cx="372618" cy="443821"/>
              <a:chOff x="1635316" y="1922486"/>
              <a:chExt cx="372618" cy="443821"/>
            </a:xfrm>
          </p:grpSpPr>
          <p:sp>
            <p:nvSpPr>
              <p:cNvPr id="122" name="Arc 121"/>
              <p:cNvSpPr/>
              <p:nvPr/>
            </p:nvSpPr>
            <p:spPr>
              <a:xfrm rot="18900000">
                <a:off x="1635316" y="1993689"/>
                <a:ext cx="372618" cy="372618"/>
              </a:xfrm>
              <a:prstGeom prst="arc">
                <a:avLst/>
              </a:prstGeom>
              <a:ln w="190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Arc 122"/>
              <p:cNvSpPr/>
              <p:nvPr/>
            </p:nvSpPr>
            <p:spPr>
              <a:xfrm rot="18900000">
                <a:off x="1635316" y="1922486"/>
                <a:ext cx="372618" cy="372618"/>
              </a:xfrm>
              <a:prstGeom prst="arc">
                <a:avLst/>
              </a:prstGeom>
              <a:ln w="190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5" name="Group 64"/>
          <p:cNvGrpSpPr/>
          <p:nvPr/>
        </p:nvGrpSpPr>
        <p:grpSpPr>
          <a:xfrm rot="13323546">
            <a:off x="4344401" y="820745"/>
            <a:ext cx="2756321" cy="3474717"/>
            <a:chOff x="5779822" y="2451249"/>
            <a:chExt cx="2786806" cy="3474717"/>
          </a:xfrm>
        </p:grpSpPr>
        <p:sp>
          <p:nvSpPr>
            <p:cNvPr id="54" name="Arc 53"/>
            <p:cNvSpPr/>
            <p:nvPr/>
          </p:nvSpPr>
          <p:spPr>
            <a:xfrm rot="18900000">
              <a:off x="5779822" y="3138579"/>
              <a:ext cx="2786806" cy="2787387"/>
            </a:xfrm>
            <a:prstGeom prst="arc">
              <a:avLst/>
            </a:prstGeom>
            <a:ln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 rot="8276454">
              <a:off x="6645028" y="2451249"/>
              <a:ext cx="1082636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Helvetica"/>
                  <a:cs typeface="Helvetica"/>
                </a:rPr>
                <a:t>51.2 mm</a:t>
              </a:r>
            </a:p>
            <a:p>
              <a:r>
                <a:rPr lang="en-US" dirty="0" smtClean="0">
                  <a:latin typeface="Helvetica"/>
                  <a:cs typeface="Helvetica"/>
                </a:rPr>
                <a:t>(300 </a:t>
              </a:r>
              <a:r>
                <a:rPr lang="en-US" dirty="0" err="1" smtClean="0">
                  <a:latin typeface="Helvetica"/>
                  <a:cs typeface="Helvetica"/>
                </a:rPr>
                <a:t>px</a:t>
              </a:r>
              <a:r>
                <a:rPr lang="en-US" dirty="0" smtClean="0">
                  <a:latin typeface="Helvetica"/>
                  <a:cs typeface="Helvetica"/>
                </a:rPr>
                <a:t>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17058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15894E-7 -3.85007E-6 L -0.17857 -0.20153 " pathEditMode="relative" ptsTypes="AA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1697E-6 2.08237E-6 L -0.17891 -0.20662 " pathEditMode="relative" ptsTypes="AA">
                                      <p:cBhvr>
                                        <p:cTn id="1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13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3482" y="484887"/>
            <a:ext cx="753981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1695A3"/>
                </a:solidFill>
                <a:latin typeface="Helvetica"/>
                <a:cs typeface="Helvetica"/>
              </a:rPr>
              <a:t>Angular Accuracy by Quadrant</a:t>
            </a:r>
            <a:endParaRPr lang="en-US" sz="3200" b="1" dirty="0">
              <a:solidFill>
                <a:srgbClr val="1695A3"/>
              </a:solidFill>
              <a:latin typeface="Helvetica"/>
              <a:cs typeface="Helvetica"/>
            </a:endParaRPr>
          </a:p>
        </p:txBody>
      </p:sp>
      <p:sp>
        <p:nvSpPr>
          <p:cNvPr id="5" name="Oval 4"/>
          <p:cNvSpPr/>
          <p:nvPr/>
        </p:nvSpPr>
        <p:spPr>
          <a:xfrm>
            <a:off x="2542914" y="1772423"/>
            <a:ext cx="4093787" cy="4093787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noFill/>
            </a:endParaRPr>
          </a:p>
        </p:txBody>
      </p:sp>
      <p:cxnSp>
        <p:nvCxnSpPr>
          <p:cNvPr id="6" name="Straight Connector 5"/>
          <p:cNvCxnSpPr>
            <a:stCxn id="5" idx="0"/>
            <a:endCxn id="5" idx="4"/>
          </p:cNvCxnSpPr>
          <p:nvPr/>
        </p:nvCxnSpPr>
        <p:spPr>
          <a:xfrm>
            <a:off x="4589808" y="1772423"/>
            <a:ext cx="0" cy="4093787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5" idx="6"/>
            <a:endCxn id="5" idx="2"/>
          </p:cNvCxnSpPr>
          <p:nvPr/>
        </p:nvCxnSpPr>
        <p:spPr>
          <a:xfrm flipH="1">
            <a:off x="2542914" y="3819317"/>
            <a:ext cx="4093787" cy="0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084204" y="2670823"/>
            <a:ext cx="13730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Helvetica"/>
                <a:cs typeface="Helvetica"/>
              </a:rPr>
              <a:t>Up </a:t>
            </a:r>
          </a:p>
          <a:p>
            <a:pPr algn="ctr"/>
            <a:r>
              <a:rPr lang="en-US" sz="2000" dirty="0" smtClean="0">
                <a:latin typeface="Helvetica"/>
                <a:cs typeface="Helvetica"/>
              </a:rPr>
              <a:t>left</a:t>
            </a:r>
            <a:endParaRPr lang="en-US" sz="2000" dirty="0"/>
          </a:p>
        </p:txBody>
      </p:sp>
      <p:sp>
        <p:nvSpPr>
          <p:cNvPr id="14" name="Rectangle 13"/>
          <p:cNvSpPr/>
          <p:nvPr/>
        </p:nvSpPr>
        <p:spPr>
          <a:xfrm>
            <a:off x="4831603" y="2670823"/>
            <a:ext cx="13730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Helvetica"/>
                <a:cs typeface="Helvetica"/>
              </a:rPr>
              <a:t>Up </a:t>
            </a:r>
          </a:p>
          <a:p>
            <a:pPr algn="ctr"/>
            <a:r>
              <a:rPr lang="en-US" sz="2000" dirty="0" smtClean="0">
                <a:latin typeface="Helvetica"/>
                <a:cs typeface="Helvetica"/>
              </a:rPr>
              <a:t>right</a:t>
            </a:r>
            <a:endParaRPr lang="en-US" sz="2000" dirty="0"/>
          </a:p>
        </p:txBody>
      </p:sp>
      <p:sp>
        <p:nvSpPr>
          <p:cNvPr id="15" name="Rectangle 14"/>
          <p:cNvSpPr/>
          <p:nvPr/>
        </p:nvSpPr>
        <p:spPr>
          <a:xfrm>
            <a:off x="4831603" y="4294018"/>
            <a:ext cx="13730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Helvetica"/>
                <a:cs typeface="Helvetica"/>
              </a:rPr>
              <a:t>Down right</a:t>
            </a:r>
            <a:endParaRPr lang="en-US" sz="2000" dirty="0"/>
          </a:p>
        </p:txBody>
      </p:sp>
      <p:sp>
        <p:nvSpPr>
          <p:cNvPr id="16" name="Rectangle 15"/>
          <p:cNvSpPr/>
          <p:nvPr/>
        </p:nvSpPr>
        <p:spPr>
          <a:xfrm>
            <a:off x="3084204" y="4294018"/>
            <a:ext cx="13730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Helvetica"/>
                <a:cs typeface="Helvetica"/>
              </a:rPr>
              <a:t>Down </a:t>
            </a:r>
          </a:p>
          <a:p>
            <a:pPr algn="ctr"/>
            <a:r>
              <a:rPr lang="en-US" sz="2000" dirty="0" smtClean="0">
                <a:latin typeface="Helvetica"/>
                <a:cs typeface="Helvetica"/>
              </a:rPr>
              <a:t>left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24610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1424E-6 -4.32276E-6 L 0.0474 0.2602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2" y="130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1424E-6 -4.70711E-6 L 0.18632 0.02362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07" y="118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901E-6 -4.32276E-6 L -0.2879 0.2595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95" y="1296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901E-6 -4.70711E-6 L 0.12867 0.02385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25" y="118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39923" r="23778"/>
          <a:stretch/>
        </p:blipFill>
        <p:spPr>
          <a:xfrm>
            <a:off x="6119333" y="1495078"/>
            <a:ext cx="3024667" cy="46846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30494" t="-88" r="27168" b="1499"/>
          <a:stretch/>
        </p:blipFill>
        <p:spPr>
          <a:xfrm>
            <a:off x="0" y="1495078"/>
            <a:ext cx="3024669" cy="467919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1500591"/>
            <a:ext cx="3024667" cy="4673708"/>
          </a:xfrm>
          <a:prstGeom prst="rect">
            <a:avLst/>
          </a:prstGeom>
          <a:solidFill>
            <a:srgbClr val="000000">
              <a:alpha val="7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19540" r="13656" b="249"/>
          <a:stretch/>
        </p:blipFill>
        <p:spPr>
          <a:xfrm>
            <a:off x="3065444" y="1495078"/>
            <a:ext cx="3018890" cy="467919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59666" y="1500591"/>
            <a:ext cx="3024667" cy="4673678"/>
          </a:xfrm>
          <a:prstGeom prst="rect">
            <a:avLst/>
          </a:prstGeom>
          <a:solidFill>
            <a:srgbClr val="000000">
              <a:alpha val="7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/>
          </a:p>
        </p:txBody>
      </p:sp>
      <p:sp>
        <p:nvSpPr>
          <p:cNvPr id="18" name="Rectangle 17"/>
          <p:cNvSpPr/>
          <p:nvPr/>
        </p:nvSpPr>
        <p:spPr>
          <a:xfrm>
            <a:off x="6119333" y="1500591"/>
            <a:ext cx="3024667" cy="4681728"/>
          </a:xfrm>
          <a:prstGeom prst="rect">
            <a:avLst/>
          </a:prstGeom>
          <a:solidFill>
            <a:srgbClr val="000000">
              <a:alpha val="7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340333" y="2492373"/>
            <a:ext cx="23934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  <a:latin typeface="Helvetica"/>
                <a:cs typeface="Helvetica"/>
              </a:rPr>
              <a:t>Virtual Reality</a:t>
            </a:r>
            <a:endParaRPr lang="en-US" sz="28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361241" y="2492373"/>
            <a:ext cx="245451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  <a:latin typeface="Helvetica"/>
                <a:cs typeface="Helvetica"/>
              </a:rPr>
              <a:t>Teaching New</a:t>
            </a:r>
          </a:p>
          <a:p>
            <a:pPr algn="ctr"/>
            <a:r>
              <a:rPr lang="en-US" sz="2800" dirty="0" smtClean="0">
                <a:solidFill>
                  <a:srgbClr val="FFFFFF"/>
                </a:solidFill>
                <a:latin typeface="Helvetica"/>
                <a:cs typeface="Helvetica"/>
              </a:rPr>
              <a:t>Motor Skills</a:t>
            </a:r>
            <a:endParaRPr lang="en-US" sz="28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587616" y="2492373"/>
            <a:ext cx="200567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  <a:latin typeface="Helvetica"/>
                <a:cs typeface="Helvetica"/>
              </a:rPr>
              <a:t>Assistive</a:t>
            </a:r>
          </a:p>
          <a:p>
            <a:pPr algn="ctr"/>
            <a:r>
              <a:rPr lang="en-US" sz="2800" dirty="0" smtClean="0">
                <a:solidFill>
                  <a:srgbClr val="FFFFFF"/>
                </a:solidFill>
                <a:latin typeface="Helvetica"/>
                <a:cs typeface="Helvetica"/>
              </a:rPr>
              <a:t>Technology</a:t>
            </a:r>
            <a:endParaRPr lang="en-US" sz="28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675413"/>
            <a:ext cx="30246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Helvetica"/>
                <a:cs typeface="Helvetica"/>
              </a:rPr>
              <a:t>Guiding </a:t>
            </a:r>
            <a:r>
              <a:rPr lang="en-US" sz="2000" dirty="0">
                <a:solidFill>
                  <a:srgbClr val="FFFFFF"/>
                </a:solidFill>
                <a:latin typeface="Helvetica"/>
                <a:cs typeface="Helvetica"/>
              </a:rPr>
              <a:t>human operators towards a specific </a:t>
            </a:r>
            <a:r>
              <a:rPr lang="en-US" sz="2000" dirty="0" smtClean="0">
                <a:solidFill>
                  <a:srgbClr val="FFFFFF"/>
                </a:solidFill>
                <a:latin typeface="Helvetica"/>
                <a:cs typeface="Helvetica"/>
              </a:rPr>
              <a:t>target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59666" y="3675413"/>
            <a:ext cx="30246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Helvetica"/>
                <a:cs typeface="Helvetica"/>
              </a:rPr>
              <a:t>Providing physical guidance to help humans learn new motor skills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119333" y="3675413"/>
            <a:ext cx="30246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Helvetica"/>
                <a:cs typeface="Helvetica"/>
              </a:rPr>
              <a:t>Tracing a line of printed text while listening to text-to-speech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When is the hand guidance needed</a:t>
            </a:r>
            <a:r>
              <a:rPr lang="en-US" b="1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01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77"/>
          <p:cNvGrpSpPr/>
          <p:nvPr/>
        </p:nvGrpSpPr>
        <p:grpSpPr>
          <a:xfrm>
            <a:off x="4181513" y="1022687"/>
            <a:ext cx="4097238" cy="4099612"/>
            <a:chOff x="4076791" y="1605000"/>
            <a:chExt cx="4097238" cy="4099612"/>
          </a:xfrm>
        </p:grpSpPr>
        <p:grpSp>
          <p:nvGrpSpPr>
            <p:cNvPr id="79" name="Group 78"/>
            <p:cNvGrpSpPr/>
            <p:nvPr/>
          </p:nvGrpSpPr>
          <p:grpSpPr>
            <a:xfrm>
              <a:off x="4080242" y="1610104"/>
              <a:ext cx="4093787" cy="4093787"/>
              <a:chOff x="4080242" y="1610104"/>
              <a:chExt cx="4093787" cy="4093787"/>
            </a:xfrm>
          </p:grpSpPr>
          <p:cxnSp>
            <p:nvCxnSpPr>
              <p:cNvPr id="127" name="Straight Connector 126"/>
              <p:cNvCxnSpPr/>
              <p:nvPr/>
            </p:nvCxnSpPr>
            <p:spPr>
              <a:xfrm>
                <a:off x="6127136" y="1610104"/>
                <a:ext cx="0" cy="4093787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/>
              <p:cNvCxnSpPr/>
              <p:nvPr/>
            </p:nvCxnSpPr>
            <p:spPr>
              <a:xfrm>
                <a:off x="4080242" y="3656998"/>
                <a:ext cx="4093787" cy="0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/>
              <p:nvPr/>
            </p:nvCxnSpPr>
            <p:spPr>
              <a:xfrm>
                <a:off x="4679763" y="2209625"/>
                <a:ext cx="2894745" cy="2894745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 flipV="1">
                <a:off x="4679763" y="2209625"/>
                <a:ext cx="2894745" cy="2894745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" name="Group 79"/>
            <p:cNvGrpSpPr/>
            <p:nvPr/>
          </p:nvGrpSpPr>
          <p:grpSpPr>
            <a:xfrm rot="1351791">
              <a:off x="4080242" y="1610825"/>
              <a:ext cx="4093787" cy="4093787"/>
              <a:chOff x="4080242" y="1610104"/>
              <a:chExt cx="4093787" cy="4093787"/>
            </a:xfrm>
          </p:grpSpPr>
          <p:cxnSp>
            <p:nvCxnSpPr>
              <p:cNvPr id="109" name="Straight Connector 108"/>
              <p:cNvCxnSpPr/>
              <p:nvPr/>
            </p:nvCxnSpPr>
            <p:spPr>
              <a:xfrm>
                <a:off x="6127136" y="1610104"/>
                <a:ext cx="0" cy="4093787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>
                <a:off x="4080242" y="3656998"/>
                <a:ext cx="4093787" cy="0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>
                <a:off x="4679763" y="2209625"/>
                <a:ext cx="2894745" cy="2894745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>
              <a:xfrm flipV="1">
                <a:off x="4679763" y="2209625"/>
                <a:ext cx="2894745" cy="2894745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1" name="Group 80"/>
            <p:cNvGrpSpPr/>
            <p:nvPr/>
          </p:nvGrpSpPr>
          <p:grpSpPr>
            <a:xfrm rot="673030">
              <a:off x="4080242" y="1610104"/>
              <a:ext cx="4093787" cy="4093787"/>
              <a:chOff x="4080242" y="1610104"/>
              <a:chExt cx="4093787" cy="4093787"/>
            </a:xfrm>
          </p:grpSpPr>
          <p:cxnSp>
            <p:nvCxnSpPr>
              <p:cNvPr id="104" name="Straight Connector 103"/>
              <p:cNvCxnSpPr/>
              <p:nvPr/>
            </p:nvCxnSpPr>
            <p:spPr>
              <a:xfrm>
                <a:off x="6127136" y="1610104"/>
                <a:ext cx="0" cy="4093787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>
                <a:off x="4080242" y="3656998"/>
                <a:ext cx="4093787" cy="0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/>
              <p:nvPr/>
            </p:nvCxnSpPr>
            <p:spPr>
              <a:xfrm>
                <a:off x="4679763" y="2209625"/>
                <a:ext cx="2894745" cy="2894745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/>
              <p:nvPr/>
            </p:nvCxnSpPr>
            <p:spPr>
              <a:xfrm flipV="1">
                <a:off x="4679763" y="2209625"/>
                <a:ext cx="2894745" cy="2894745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" name="Group 81"/>
            <p:cNvGrpSpPr/>
            <p:nvPr/>
          </p:nvGrpSpPr>
          <p:grpSpPr>
            <a:xfrm rot="20924878">
              <a:off x="4076791" y="1605000"/>
              <a:ext cx="4093787" cy="4093787"/>
              <a:chOff x="4080242" y="1610104"/>
              <a:chExt cx="4093787" cy="4093787"/>
            </a:xfrm>
          </p:grpSpPr>
          <p:cxnSp>
            <p:nvCxnSpPr>
              <p:cNvPr id="83" name="Straight Connector 82"/>
              <p:cNvCxnSpPr/>
              <p:nvPr/>
            </p:nvCxnSpPr>
            <p:spPr>
              <a:xfrm>
                <a:off x="6127136" y="1610104"/>
                <a:ext cx="0" cy="4093787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4080242" y="3656998"/>
                <a:ext cx="4093787" cy="0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4679763" y="2209625"/>
                <a:ext cx="2894745" cy="2894745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 flipV="1">
                <a:off x="4679763" y="2209625"/>
                <a:ext cx="2894745" cy="2894745"/>
              </a:xfrm>
              <a:prstGeom prst="line">
                <a:avLst/>
              </a:prstGeom>
              <a:ln w="9525" cmpd="sng">
                <a:solidFill>
                  <a:schemeClr val="bg1">
                    <a:lumMod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" name="Oval 11"/>
          <p:cNvSpPr/>
          <p:nvPr/>
        </p:nvSpPr>
        <p:spPr>
          <a:xfrm>
            <a:off x="4186689" y="1028512"/>
            <a:ext cx="4093787" cy="4093787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129193" y="2971016"/>
            <a:ext cx="208779" cy="20877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5" name="Group 104"/>
          <p:cNvGrpSpPr/>
          <p:nvPr/>
        </p:nvGrpSpPr>
        <p:grpSpPr>
          <a:xfrm>
            <a:off x="4975615" y="1244964"/>
            <a:ext cx="1254517" cy="1825338"/>
            <a:chOff x="4869168" y="1826556"/>
            <a:chExt cx="1254517" cy="1825338"/>
          </a:xfrm>
        </p:grpSpPr>
        <p:cxnSp>
          <p:nvCxnSpPr>
            <p:cNvPr id="39" name="Straight Connector 38"/>
            <p:cNvCxnSpPr/>
            <p:nvPr/>
          </p:nvCxnSpPr>
          <p:spPr>
            <a:xfrm>
              <a:off x="4992535" y="1949923"/>
              <a:ext cx="1131150" cy="1701971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/>
            <p:cNvSpPr/>
            <p:nvPr/>
          </p:nvSpPr>
          <p:spPr>
            <a:xfrm>
              <a:off x="4869168" y="1826556"/>
              <a:ext cx="246734" cy="246734"/>
            </a:xfrm>
            <a:prstGeom prst="ellipse">
              <a:avLst/>
            </a:prstGeom>
            <a:solidFill>
              <a:srgbClr val="ACF0F2"/>
            </a:solidFill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  <a:noFill/>
              </a:endParaRPr>
            </a:p>
          </p:txBody>
        </p:sp>
      </p:grpSp>
      <p:cxnSp>
        <p:nvCxnSpPr>
          <p:cNvPr id="43" name="Straight Connector 42"/>
          <p:cNvCxnSpPr/>
          <p:nvPr/>
        </p:nvCxnSpPr>
        <p:spPr>
          <a:xfrm>
            <a:off x="4703383" y="1772820"/>
            <a:ext cx="1526750" cy="1297482"/>
          </a:xfrm>
          <a:prstGeom prst="line">
            <a:avLst/>
          </a:prstGeom>
          <a:ln w="28575" cmpd="sng">
            <a:solidFill>
              <a:schemeClr val="bg1">
                <a:lumMod val="50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1" name="Group 130"/>
          <p:cNvGrpSpPr/>
          <p:nvPr/>
        </p:nvGrpSpPr>
        <p:grpSpPr>
          <a:xfrm>
            <a:off x="5574179" y="1890998"/>
            <a:ext cx="2373180" cy="1841365"/>
            <a:chOff x="5467732" y="2472590"/>
            <a:chExt cx="2373180" cy="1841365"/>
          </a:xfrm>
        </p:grpSpPr>
        <p:sp>
          <p:nvSpPr>
            <p:cNvPr id="126" name="Pie 125"/>
            <p:cNvSpPr/>
            <p:nvPr/>
          </p:nvSpPr>
          <p:spPr>
            <a:xfrm>
              <a:off x="5467732" y="2998598"/>
              <a:ext cx="1315357" cy="1315357"/>
            </a:xfrm>
            <a:prstGeom prst="pie">
              <a:avLst>
                <a:gd name="adj1" fmla="val 13278942"/>
                <a:gd name="adj2" fmla="val 14186677"/>
              </a:avLst>
            </a:prstGeom>
            <a:solidFill>
              <a:srgbClr val="ACF09D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28" name="Straight Arrow Connector 127"/>
            <p:cNvCxnSpPr/>
            <p:nvPr/>
          </p:nvCxnSpPr>
          <p:spPr>
            <a:xfrm flipV="1">
              <a:off x="5793747" y="2872700"/>
              <a:ext cx="296458" cy="34447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Rectangle 129"/>
            <p:cNvSpPr/>
            <p:nvPr/>
          </p:nvSpPr>
          <p:spPr>
            <a:xfrm>
              <a:off x="5793747" y="2472590"/>
              <a:ext cx="204716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latin typeface="Helvetica"/>
                  <a:cs typeface="Helvetica"/>
                </a:rPr>
                <a:t>Angular Error</a:t>
              </a:r>
            </a:p>
          </p:txBody>
        </p:sp>
      </p:grpSp>
      <p:pic>
        <p:nvPicPr>
          <p:cNvPr id="2" name="Picture 1" descr="han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621" y="3013013"/>
            <a:ext cx="1116089" cy="384498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6267422" y="5657691"/>
            <a:ext cx="911289" cy="799070"/>
            <a:chOff x="7906735" y="5758608"/>
            <a:chExt cx="1475390" cy="1293706"/>
          </a:xfrm>
        </p:grpSpPr>
        <p:sp>
          <p:nvSpPr>
            <p:cNvPr id="5" name="Rounded Rectangle 4"/>
            <p:cNvSpPr/>
            <p:nvPr/>
          </p:nvSpPr>
          <p:spPr>
            <a:xfrm>
              <a:off x="7914406" y="6663686"/>
              <a:ext cx="1467719" cy="388628"/>
            </a:xfrm>
            <a:prstGeom prst="roundRect">
              <a:avLst>
                <a:gd name="adj" fmla="val 40193"/>
              </a:avLst>
            </a:prstGeom>
            <a:solidFill>
              <a:srgbClr val="3366FF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8460965" y="5797014"/>
              <a:ext cx="310139" cy="388628"/>
            </a:xfrm>
            <a:prstGeom prst="roundRect">
              <a:avLst>
                <a:gd name="adj" fmla="val 40193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/>
            <p:cNvSpPr/>
            <p:nvPr/>
          </p:nvSpPr>
          <p:spPr>
            <a:xfrm flipV="1">
              <a:off x="8460965" y="5758609"/>
              <a:ext cx="310139" cy="84119"/>
            </a:xfrm>
            <a:prstGeom prst="roundRect">
              <a:avLst>
                <a:gd name="adj" fmla="val 40193"/>
              </a:avLst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 flipV="1">
              <a:off x="8460965" y="6145444"/>
              <a:ext cx="310139" cy="84119"/>
            </a:xfrm>
            <a:prstGeom prst="roundRect">
              <a:avLst>
                <a:gd name="adj" fmla="val 40193"/>
              </a:avLst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7906735" y="5797014"/>
              <a:ext cx="147830" cy="388628"/>
            </a:xfrm>
            <a:prstGeom prst="roundRect">
              <a:avLst>
                <a:gd name="adj" fmla="val 40193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le 17"/>
            <p:cNvSpPr/>
            <p:nvPr/>
          </p:nvSpPr>
          <p:spPr>
            <a:xfrm flipV="1">
              <a:off x="7906735" y="5758608"/>
              <a:ext cx="147830" cy="84119"/>
            </a:xfrm>
            <a:prstGeom prst="roundRect">
              <a:avLst>
                <a:gd name="adj" fmla="val 40193"/>
              </a:avLst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/>
            <p:cNvSpPr/>
            <p:nvPr/>
          </p:nvSpPr>
          <p:spPr>
            <a:xfrm flipV="1">
              <a:off x="7906735" y="6145443"/>
              <a:ext cx="147830" cy="84119"/>
            </a:xfrm>
            <a:prstGeom prst="roundRect">
              <a:avLst>
                <a:gd name="adj" fmla="val 40193"/>
              </a:avLst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9144000" y="5797014"/>
              <a:ext cx="147830" cy="388628"/>
            </a:xfrm>
            <a:prstGeom prst="roundRect">
              <a:avLst>
                <a:gd name="adj" fmla="val 40193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/>
            <p:cNvSpPr/>
            <p:nvPr/>
          </p:nvSpPr>
          <p:spPr>
            <a:xfrm flipV="1">
              <a:off x="9144000" y="5758608"/>
              <a:ext cx="147830" cy="84119"/>
            </a:xfrm>
            <a:prstGeom prst="roundRect">
              <a:avLst>
                <a:gd name="adj" fmla="val 40193"/>
              </a:avLst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ed Rectangle 21"/>
            <p:cNvSpPr/>
            <p:nvPr/>
          </p:nvSpPr>
          <p:spPr>
            <a:xfrm flipV="1">
              <a:off x="9144000" y="6145443"/>
              <a:ext cx="147830" cy="84119"/>
            </a:xfrm>
            <a:prstGeom prst="roundRect">
              <a:avLst>
                <a:gd name="adj" fmla="val 40193"/>
              </a:avLst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/>
            <p:cNvCxnSpPr>
              <a:stCxn id="18" idx="3"/>
              <a:endCxn id="21" idx="1"/>
            </p:cNvCxnSpPr>
            <p:nvPr/>
          </p:nvCxnSpPr>
          <p:spPr>
            <a:xfrm>
              <a:off x="8054565" y="5800667"/>
              <a:ext cx="1089435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8054565" y="6190466"/>
              <a:ext cx="1089435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8578803" y="6229562"/>
              <a:ext cx="1" cy="434123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8649130" y="6229562"/>
              <a:ext cx="0" cy="434123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7995506" y="6229562"/>
              <a:ext cx="1" cy="434123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8065833" y="6229562"/>
              <a:ext cx="0" cy="434123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9186920" y="6229562"/>
              <a:ext cx="1" cy="434123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9257247" y="6229562"/>
              <a:ext cx="0" cy="434123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4" name="Group 123"/>
          <p:cNvGrpSpPr/>
          <p:nvPr/>
        </p:nvGrpSpPr>
        <p:grpSpPr>
          <a:xfrm>
            <a:off x="6099094" y="5467126"/>
            <a:ext cx="804117" cy="658013"/>
            <a:chOff x="5992647" y="6048718"/>
            <a:chExt cx="804117" cy="658013"/>
          </a:xfrm>
        </p:grpSpPr>
        <p:grpSp>
          <p:nvGrpSpPr>
            <p:cNvPr id="112" name="Group 111"/>
            <p:cNvGrpSpPr/>
            <p:nvPr/>
          </p:nvGrpSpPr>
          <p:grpSpPr>
            <a:xfrm rot="10800000">
              <a:off x="6424146" y="6262910"/>
              <a:ext cx="372618" cy="443821"/>
              <a:chOff x="1635316" y="1922486"/>
              <a:chExt cx="372618" cy="443821"/>
            </a:xfrm>
          </p:grpSpPr>
          <p:sp>
            <p:nvSpPr>
              <p:cNvPr id="113" name="Arc 112"/>
              <p:cNvSpPr/>
              <p:nvPr/>
            </p:nvSpPr>
            <p:spPr>
              <a:xfrm rot="18900000">
                <a:off x="1635316" y="1993689"/>
                <a:ext cx="372618" cy="372618"/>
              </a:xfrm>
              <a:prstGeom prst="arc">
                <a:avLst/>
              </a:prstGeom>
              <a:ln w="190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Arc 113"/>
              <p:cNvSpPr/>
              <p:nvPr/>
            </p:nvSpPr>
            <p:spPr>
              <a:xfrm rot="18900000">
                <a:off x="1635316" y="1922486"/>
                <a:ext cx="372618" cy="372618"/>
              </a:xfrm>
              <a:prstGeom prst="arc">
                <a:avLst/>
              </a:prstGeom>
              <a:ln w="190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5" name="Group 114"/>
            <p:cNvGrpSpPr/>
            <p:nvPr/>
          </p:nvGrpSpPr>
          <p:grpSpPr>
            <a:xfrm>
              <a:off x="6424145" y="6048718"/>
              <a:ext cx="372618" cy="443821"/>
              <a:chOff x="1635316" y="1922486"/>
              <a:chExt cx="372618" cy="443821"/>
            </a:xfrm>
          </p:grpSpPr>
          <p:sp>
            <p:nvSpPr>
              <p:cNvPr id="116" name="Arc 115"/>
              <p:cNvSpPr/>
              <p:nvPr/>
            </p:nvSpPr>
            <p:spPr>
              <a:xfrm rot="18900000">
                <a:off x="1635316" y="1993689"/>
                <a:ext cx="372618" cy="372618"/>
              </a:xfrm>
              <a:prstGeom prst="arc">
                <a:avLst/>
              </a:prstGeom>
              <a:ln w="190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Arc 116"/>
              <p:cNvSpPr/>
              <p:nvPr/>
            </p:nvSpPr>
            <p:spPr>
              <a:xfrm rot="18900000">
                <a:off x="1635316" y="1922486"/>
                <a:ext cx="372618" cy="372618"/>
              </a:xfrm>
              <a:prstGeom prst="arc">
                <a:avLst/>
              </a:prstGeom>
              <a:ln w="190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8" name="Group 117"/>
            <p:cNvGrpSpPr/>
            <p:nvPr/>
          </p:nvGrpSpPr>
          <p:grpSpPr>
            <a:xfrm rot="10800000">
              <a:off x="5992648" y="6262910"/>
              <a:ext cx="372618" cy="443821"/>
              <a:chOff x="1635316" y="1922486"/>
              <a:chExt cx="372618" cy="443821"/>
            </a:xfrm>
          </p:grpSpPr>
          <p:sp>
            <p:nvSpPr>
              <p:cNvPr id="119" name="Arc 118"/>
              <p:cNvSpPr/>
              <p:nvPr/>
            </p:nvSpPr>
            <p:spPr>
              <a:xfrm rot="18900000">
                <a:off x="1635316" y="1993689"/>
                <a:ext cx="372618" cy="372618"/>
              </a:xfrm>
              <a:prstGeom prst="arc">
                <a:avLst/>
              </a:prstGeom>
              <a:ln w="190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Arc 119"/>
              <p:cNvSpPr/>
              <p:nvPr/>
            </p:nvSpPr>
            <p:spPr>
              <a:xfrm rot="18900000">
                <a:off x="1635316" y="1922486"/>
                <a:ext cx="372618" cy="372618"/>
              </a:xfrm>
              <a:prstGeom prst="arc">
                <a:avLst/>
              </a:prstGeom>
              <a:ln w="190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1" name="Group 120"/>
            <p:cNvGrpSpPr/>
            <p:nvPr/>
          </p:nvGrpSpPr>
          <p:grpSpPr>
            <a:xfrm>
              <a:off x="5992647" y="6048718"/>
              <a:ext cx="372618" cy="443821"/>
              <a:chOff x="1635316" y="1922486"/>
              <a:chExt cx="372618" cy="443821"/>
            </a:xfrm>
          </p:grpSpPr>
          <p:sp>
            <p:nvSpPr>
              <p:cNvPr id="122" name="Arc 121"/>
              <p:cNvSpPr/>
              <p:nvPr/>
            </p:nvSpPr>
            <p:spPr>
              <a:xfrm rot="18900000">
                <a:off x="1635316" y="1993689"/>
                <a:ext cx="372618" cy="372618"/>
              </a:xfrm>
              <a:prstGeom prst="arc">
                <a:avLst/>
              </a:prstGeom>
              <a:ln w="190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Arc 122"/>
              <p:cNvSpPr/>
              <p:nvPr/>
            </p:nvSpPr>
            <p:spPr>
              <a:xfrm rot="18900000">
                <a:off x="1635316" y="1922486"/>
                <a:ext cx="372618" cy="372618"/>
              </a:xfrm>
              <a:prstGeom prst="arc">
                <a:avLst/>
              </a:prstGeom>
              <a:ln w="190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5" name="Group 64"/>
          <p:cNvGrpSpPr/>
          <p:nvPr/>
        </p:nvGrpSpPr>
        <p:grpSpPr>
          <a:xfrm rot="13323546">
            <a:off x="4450846" y="153639"/>
            <a:ext cx="2756321" cy="3474717"/>
            <a:chOff x="5779822" y="2451249"/>
            <a:chExt cx="2786806" cy="3474717"/>
          </a:xfrm>
        </p:grpSpPr>
        <p:sp>
          <p:nvSpPr>
            <p:cNvPr id="54" name="Arc 53"/>
            <p:cNvSpPr/>
            <p:nvPr/>
          </p:nvSpPr>
          <p:spPr>
            <a:xfrm rot="18900000">
              <a:off x="5779822" y="3138579"/>
              <a:ext cx="2786806" cy="2787387"/>
            </a:xfrm>
            <a:prstGeom prst="arc">
              <a:avLst/>
            </a:prstGeom>
            <a:ln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 rot="8276454">
              <a:off x="6645028" y="2451249"/>
              <a:ext cx="1082636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Helvetica"/>
                  <a:cs typeface="Helvetica"/>
                </a:rPr>
                <a:t>51.2 mm</a:t>
              </a:r>
            </a:p>
            <a:p>
              <a:r>
                <a:rPr lang="en-US" dirty="0" smtClean="0">
                  <a:latin typeface="Helvetica"/>
                  <a:cs typeface="Helvetica"/>
                </a:rPr>
                <a:t>(300 </a:t>
              </a:r>
              <a:r>
                <a:rPr lang="en-US" dirty="0" err="1" smtClean="0">
                  <a:latin typeface="Helvetica"/>
                  <a:cs typeface="Helvetica"/>
                </a:rPr>
                <a:t>px</a:t>
              </a:r>
              <a:r>
                <a:rPr lang="en-US" dirty="0" smtClean="0">
                  <a:latin typeface="Helvetica"/>
                  <a:cs typeface="Helvetica"/>
                </a:rPr>
                <a:t>)</a:t>
              </a:r>
              <a:endParaRPr lang="en-US" dirty="0"/>
            </a:p>
          </p:txBody>
        </p:sp>
      </p:grpSp>
      <p:sp>
        <p:nvSpPr>
          <p:cNvPr id="132" name="Rectangle 131"/>
          <p:cNvSpPr/>
          <p:nvPr/>
        </p:nvSpPr>
        <p:spPr>
          <a:xfrm>
            <a:off x="867125" y="4963135"/>
            <a:ext cx="3186279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Helvetica"/>
                <a:cs typeface="Helvetica"/>
              </a:rPr>
              <a:t>Audio Feedback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8433729"/>
              </p:ext>
            </p:extLst>
          </p:nvPr>
        </p:nvGraphicFramePr>
        <p:xfrm>
          <a:off x="867125" y="5486355"/>
          <a:ext cx="7371473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4166"/>
                <a:gridCol w="297730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Exact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 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(Error &lt; 11.25°) 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F09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Chime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 + “Perfect!”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F09D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Helvetica"/>
                          <a:cs typeface="Helvetica"/>
                        </a:rPr>
                        <a:t>Approximate</a:t>
                      </a:r>
                      <a:r>
                        <a:rPr lang="en-US" sz="2000" dirty="0" smtClean="0">
                          <a:latin typeface="Helvetica"/>
                          <a:cs typeface="Helvetica"/>
                        </a:rPr>
                        <a:t> (11.25° &lt; Error &lt; 45°) </a:t>
                      </a:r>
                      <a:endParaRPr lang="en-US" sz="200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F09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Chime</a:t>
                      </a:r>
                      <a:endParaRPr lang="en-US" sz="200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F09D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Helvetica"/>
                          <a:cs typeface="Helvetica"/>
                        </a:rPr>
                        <a:t>Incorrect</a:t>
                      </a:r>
                      <a:r>
                        <a:rPr lang="en-US" sz="2000" dirty="0" smtClean="0">
                          <a:latin typeface="Helvetica"/>
                          <a:cs typeface="Helvetica"/>
                        </a:rPr>
                        <a:t> (Error &gt; 45°) </a:t>
                      </a:r>
                      <a:endParaRPr lang="en-US" sz="200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F09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Helvetica"/>
                          <a:cs typeface="Helvetica"/>
                        </a:rPr>
                        <a:t>Beep</a:t>
                      </a:r>
                      <a:endParaRPr lang="en-US" sz="2000" dirty="0">
                        <a:solidFill>
                          <a:schemeClr val="tx1"/>
                        </a:solidFill>
                        <a:latin typeface="Helvetica"/>
                        <a:cs typeface="Helvetica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CF09D"/>
                    </a:solidFill>
                  </a:tcPr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199" y="1355848"/>
            <a:ext cx="3405904" cy="1456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0"/>
              </a:spcAft>
            </a:pPr>
            <a:r>
              <a:rPr lang="en-US" sz="2400" b="1" dirty="0" smtClean="0">
                <a:latin typeface="Helvetica"/>
                <a:cs typeface="Helvetica"/>
              </a:rPr>
              <a:t>Each trial: move in one of 32 directions</a:t>
            </a:r>
          </a:p>
          <a:p>
            <a:r>
              <a:rPr lang="en-US" sz="2400" b="1" dirty="0" smtClean="0">
                <a:latin typeface="Helvetica"/>
                <a:cs typeface="Helvetica"/>
              </a:rPr>
              <a:t>(11.25° intervals)</a:t>
            </a:r>
            <a:endParaRPr lang="en-US" sz="24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986216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4474E-6 1.30153E-6 L -0.17963 -0.20496 " pathEditMode="relative" ptsTypes="AA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4557E-6 5.46549E-7 L -0.1798 -0.20681 " pathEditMode="relative" ptsTypes="AA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1697E-6 2.08237E-6 L -0.17891 -0.20662 " pathEditMode="relative" ptsTypes="AA">
                                      <p:cBhvr>
                                        <p:cTn id="2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Oval 69"/>
          <p:cNvSpPr/>
          <p:nvPr/>
        </p:nvSpPr>
        <p:spPr>
          <a:xfrm>
            <a:off x="4080242" y="1610104"/>
            <a:ext cx="4093787" cy="4093787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57200" y="2171882"/>
            <a:ext cx="84175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8 directions counterclockwise</a:t>
            </a:r>
            <a:endParaRPr lang="en-US" sz="2000" dirty="0"/>
          </a:p>
        </p:txBody>
      </p:sp>
      <p:sp>
        <p:nvSpPr>
          <p:cNvPr id="58" name="Rectangle 57"/>
          <p:cNvSpPr/>
          <p:nvPr/>
        </p:nvSpPr>
        <p:spPr>
          <a:xfrm>
            <a:off x="457200" y="1725659"/>
            <a:ext cx="67424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Helvetica"/>
                <a:cs typeface="Helvetica"/>
              </a:rPr>
              <a:t>Practice (16 trials)</a:t>
            </a:r>
            <a:endParaRPr lang="en-US" sz="2800" b="1" dirty="0"/>
          </a:p>
        </p:txBody>
      </p:sp>
      <p:grpSp>
        <p:nvGrpSpPr>
          <p:cNvPr id="78" name="Group 77"/>
          <p:cNvGrpSpPr/>
          <p:nvPr/>
        </p:nvGrpSpPr>
        <p:grpSpPr>
          <a:xfrm>
            <a:off x="6009160" y="1458924"/>
            <a:ext cx="246734" cy="2198453"/>
            <a:chOff x="6009160" y="1486737"/>
            <a:chExt cx="246734" cy="2198453"/>
          </a:xfrm>
        </p:grpSpPr>
        <p:cxnSp>
          <p:nvCxnSpPr>
            <p:cNvPr id="39" name="Straight Connector 38"/>
            <p:cNvCxnSpPr/>
            <p:nvPr/>
          </p:nvCxnSpPr>
          <p:spPr>
            <a:xfrm>
              <a:off x="6123685" y="1643400"/>
              <a:ext cx="0" cy="204179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Oval 60"/>
            <p:cNvSpPr/>
            <p:nvPr/>
          </p:nvSpPr>
          <p:spPr>
            <a:xfrm>
              <a:off x="6009160" y="1486737"/>
              <a:ext cx="246734" cy="246734"/>
            </a:xfrm>
            <a:prstGeom prst="ellipse">
              <a:avLst/>
            </a:prstGeom>
            <a:solidFill>
              <a:srgbClr val="ACF09D"/>
            </a:solidFill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  <a:noFill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6200950" y="2091741"/>
            <a:ext cx="1496925" cy="1496925"/>
            <a:chOff x="6200950" y="2119554"/>
            <a:chExt cx="1496925" cy="1496925"/>
          </a:xfrm>
        </p:grpSpPr>
        <p:cxnSp>
          <p:nvCxnSpPr>
            <p:cNvPr id="38" name="Straight Connector 37"/>
            <p:cNvCxnSpPr/>
            <p:nvPr/>
          </p:nvCxnSpPr>
          <p:spPr>
            <a:xfrm flipV="1">
              <a:off x="6200950" y="2242921"/>
              <a:ext cx="1373558" cy="1373558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Oval 61"/>
            <p:cNvSpPr/>
            <p:nvPr/>
          </p:nvSpPr>
          <p:spPr>
            <a:xfrm>
              <a:off x="7451141" y="2119554"/>
              <a:ext cx="246734" cy="246734"/>
            </a:xfrm>
            <a:prstGeom prst="ellipse">
              <a:avLst/>
            </a:prstGeom>
            <a:solidFill>
              <a:srgbClr val="ACF09D"/>
            </a:solidFill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  <a:noFill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6228200" y="3534010"/>
            <a:ext cx="2065871" cy="246734"/>
            <a:chOff x="6231525" y="3561823"/>
            <a:chExt cx="2065871" cy="246734"/>
          </a:xfrm>
        </p:grpSpPr>
        <p:cxnSp>
          <p:nvCxnSpPr>
            <p:cNvPr id="36" name="Straight Connector 35"/>
            <p:cNvCxnSpPr/>
            <p:nvPr/>
          </p:nvCxnSpPr>
          <p:spPr>
            <a:xfrm>
              <a:off x="6231525" y="3690294"/>
              <a:ext cx="1942504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Oval 62"/>
            <p:cNvSpPr/>
            <p:nvPr/>
          </p:nvSpPr>
          <p:spPr>
            <a:xfrm>
              <a:off x="8050662" y="3561823"/>
              <a:ext cx="246734" cy="246734"/>
            </a:xfrm>
            <a:prstGeom prst="ellipse">
              <a:avLst/>
            </a:prstGeom>
            <a:solidFill>
              <a:srgbClr val="ACF09D"/>
            </a:solidFill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  <a:noFill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6197625" y="3732970"/>
            <a:ext cx="1496925" cy="1496925"/>
            <a:chOff x="6200950" y="3764108"/>
            <a:chExt cx="1496925" cy="1496925"/>
          </a:xfrm>
        </p:grpSpPr>
        <p:cxnSp>
          <p:nvCxnSpPr>
            <p:cNvPr id="41" name="Straight Connector 40"/>
            <p:cNvCxnSpPr/>
            <p:nvPr/>
          </p:nvCxnSpPr>
          <p:spPr>
            <a:xfrm flipH="1" flipV="1">
              <a:off x="6200950" y="3764108"/>
              <a:ext cx="1373558" cy="1373558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 63"/>
            <p:cNvSpPr/>
            <p:nvPr/>
          </p:nvSpPr>
          <p:spPr>
            <a:xfrm>
              <a:off x="7451141" y="5014299"/>
              <a:ext cx="246734" cy="246734"/>
            </a:xfrm>
            <a:prstGeom prst="ellipse">
              <a:avLst/>
            </a:prstGeom>
            <a:solidFill>
              <a:srgbClr val="ACF09D"/>
            </a:solidFill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  <a:noFill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6009160" y="3732971"/>
            <a:ext cx="246734" cy="2063150"/>
            <a:chOff x="6009160" y="3794683"/>
            <a:chExt cx="246734" cy="2032575"/>
          </a:xfrm>
        </p:grpSpPr>
        <p:cxnSp>
          <p:nvCxnSpPr>
            <p:cNvPr id="40" name="Straight Connector 39"/>
            <p:cNvCxnSpPr/>
            <p:nvPr/>
          </p:nvCxnSpPr>
          <p:spPr>
            <a:xfrm>
              <a:off x="6127136" y="3794683"/>
              <a:ext cx="0" cy="1942504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Oval 64"/>
            <p:cNvSpPr/>
            <p:nvPr/>
          </p:nvSpPr>
          <p:spPr>
            <a:xfrm>
              <a:off x="6009160" y="5580524"/>
              <a:ext cx="246734" cy="246734"/>
            </a:xfrm>
            <a:prstGeom prst="ellipse">
              <a:avLst/>
            </a:prstGeom>
            <a:solidFill>
              <a:srgbClr val="ACF09D"/>
            </a:solidFill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  <a:noFill/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4559721" y="3732970"/>
            <a:ext cx="1496925" cy="1496925"/>
            <a:chOff x="4556396" y="3764108"/>
            <a:chExt cx="1496925" cy="1496925"/>
          </a:xfrm>
        </p:grpSpPr>
        <p:cxnSp>
          <p:nvCxnSpPr>
            <p:cNvPr id="42" name="Straight Connector 41"/>
            <p:cNvCxnSpPr/>
            <p:nvPr/>
          </p:nvCxnSpPr>
          <p:spPr>
            <a:xfrm flipV="1">
              <a:off x="4679763" y="3764108"/>
              <a:ext cx="1373558" cy="1373558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Oval 65"/>
            <p:cNvSpPr/>
            <p:nvPr/>
          </p:nvSpPr>
          <p:spPr>
            <a:xfrm>
              <a:off x="4556396" y="5014299"/>
              <a:ext cx="246734" cy="246734"/>
            </a:xfrm>
            <a:prstGeom prst="ellipse">
              <a:avLst/>
            </a:prstGeom>
            <a:solidFill>
              <a:srgbClr val="ACF09D"/>
            </a:solidFill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  <a:noFill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3960200" y="3531164"/>
            <a:ext cx="2065871" cy="246734"/>
            <a:chOff x="3956875" y="3558977"/>
            <a:chExt cx="2065871" cy="246734"/>
          </a:xfrm>
        </p:grpSpPr>
        <p:cxnSp>
          <p:nvCxnSpPr>
            <p:cNvPr id="48" name="Straight Connector 47"/>
            <p:cNvCxnSpPr/>
            <p:nvPr/>
          </p:nvCxnSpPr>
          <p:spPr>
            <a:xfrm>
              <a:off x="4080242" y="3690294"/>
              <a:ext cx="1942504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Oval 66"/>
            <p:cNvSpPr/>
            <p:nvPr/>
          </p:nvSpPr>
          <p:spPr>
            <a:xfrm>
              <a:off x="3956875" y="3558977"/>
              <a:ext cx="246734" cy="246734"/>
            </a:xfrm>
            <a:prstGeom prst="ellipse">
              <a:avLst/>
            </a:prstGeom>
            <a:solidFill>
              <a:srgbClr val="ACF09D"/>
            </a:solidFill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  <a:noFill/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4556396" y="2091741"/>
            <a:ext cx="1496925" cy="1496925"/>
            <a:chOff x="4556396" y="2119554"/>
            <a:chExt cx="1496925" cy="1496925"/>
          </a:xfrm>
        </p:grpSpPr>
        <p:cxnSp>
          <p:nvCxnSpPr>
            <p:cNvPr id="52" name="Straight Connector 51"/>
            <p:cNvCxnSpPr/>
            <p:nvPr/>
          </p:nvCxnSpPr>
          <p:spPr>
            <a:xfrm>
              <a:off x="4679763" y="2242921"/>
              <a:ext cx="1373558" cy="1373558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Oval 67"/>
            <p:cNvSpPr/>
            <p:nvPr/>
          </p:nvSpPr>
          <p:spPr>
            <a:xfrm>
              <a:off x="4556396" y="2119554"/>
              <a:ext cx="246734" cy="246734"/>
            </a:xfrm>
            <a:prstGeom prst="ellipse">
              <a:avLst/>
            </a:prstGeom>
            <a:solidFill>
              <a:srgbClr val="ACF09D"/>
            </a:solidFill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  <a:noFill/>
              </a:endParaRPr>
            </a:p>
          </p:txBody>
        </p:sp>
      </p:grpSp>
      <p:sp>
        <p:nvSpPr>
          <p:cNvPr id="72" name="Rectangle 71"/>
          <p:cNvSpPr/>
          <p:nvPr/>
        </p:nvSpPr>
        <p:spPr>
          <a:xfrm>
            <a:off x="457200" y="2512111"/>
            <a:ext cx="84175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+ 8 random directions</a:t>
            </a:r>
            <a:endParaRPr lang="en-US" sz="2000" dirty="0"/>
          </a:p>
        </p:txBody>
      </p:sp>
      <p:cxnSp>
        <p:nvCxnSpPr>
          <p:cNvPr id="80" name="Straight Connector 79"/>
          <p:cNvCxnSpPr/>
          <p:nvPr/>
        </p:nvCxnSpPr>
        <p:spPr>
          <a:xfrm flipV="1">
            <a:off x="6110511" y="1766322"/>
            <a:ext cx="799198" cy="1923973"/>
          </a:xfrm>
          <a:prstGeom prst="line">
            <a:avLst/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Oval 80"/>
          <p:cNvSpPr/>
          <p:nvPr/>
        </p:nvSpPr>
        <p:spPr>
          <a:xfrm>
            <a:off x="6786342" y="1640024"/>
            <a:ext cx="246734" cy="246734"/>
          </a:xfrm>
          <a:prstGeom prst="ellipse">
            <a:avLst/>
          </a:prstGeom>
          <a:solidFill>
            <a:srgbClr val="ACF09D"/>
          </a:solidFill>
          <a:ln w="571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noFill/>
            </a:endParaRPr>
          </a:p>
        </p:txBody>
      </p:sp>
      <p:cxnSp>
        <p:nvCxnSpPr>
          <p:cNvPr id="104" name="Straight Connector 103"/>
          <p:cNvCxnSpPr/>
          <p:nvPr/>
        </p:nvCxnSpPr>
        <p:spPr>
          <a:xfrm flipV="1">
            <a:off x="6127136" y="2872700"/>
            <a:ext cx="1889766" cy="789019"/>
          </a:xfrm>
          <a:prstGeom prst="line">
            <a:avLst/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Oval 104"/>
          <p:cNvSpPr/>
          <p:nvPr/>
        </p:nvSpPr>
        <p:spPr>
          <a:xfrm>
            <a:off x="7892719" y="2749333"/>
            <a:ext cx="246734" cy="246734"/>
          </a:xfrm>
          <a:prstGeom prst="ellipse">
            <a:avLst/>
          </a:prstGeom>
          <a:solidFill>
            <a:srgbClr val="ACF09D"/>
          </a:solidFill>
          <a:ln w="571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noFill/>
            </a:endParaRPr>
          </a:p>
        </p:txBody>
      </p:sp>
      <p:cxnSp>
        <p:nvCxnSpPr>
          <p:cNvPr id="109" name="Straight Connector 108"/>
          <p:cNvCxnSpPr/>
          <p:nvPr/>
        </p:nvCxnSpPr>
        <p:spPr>
          <a:xfrm>
            <a:off x="6123685" y="3690294"/>
            <a:ext cx="1153605" cy="1667261"/>
          </a:xfrm>
          <a:prstGeom prst="line">
            <a:avLst/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" name="Oval 111"/>
          <p:cNvSpPr/>
          <p:nvPr/>
        </p:nvSpPr>
        <p:spPr>
          <a:xfrm>
            <a:off x="7128462" y="5234188"/>
            <a:ext cx="246734" cy="246734"/>
          </a:xfrm>
          <a:prstGeom prst="ellipse">
            <a:avLst/>
          </a:prstGeom>
          <a:solidFill>
            <a:srgbClr val="ACF09D"/>
          </a:solidFill>
          <a:ln w="571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noFill/>
            </a:endParaRPr>
          </a:p>
        </p:txBody>
      </p:sp>
      <p:cxnSp>
        <p:nvCxnSpPr>
          <p:cNvPr id="113" name="Straight Connector 112"/>
          <p:cNvCxnSpPr/>
          <p:nvPr/>
        </p:nvCxnSpPr>
        <p:spPr>
          <a:xfrm flipV="1">
            <a:off x="4206934" y="3649858"/>
            <a:ext cx="1917816" cy="788792"/>
          </a:xfrm>
          <a:prstGeom prst="line">
            <a:avLst/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>
            <a:off x="6137111" y="3655265"/>
            <a:ext cx="1689578" cy="1131189"/>
          </a:xfrm>
          <a:prstGeom prst="line">
            <a:avLst/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>
            <a:off x="4206934" y="2872700"/>
            <a:ext cx="1909887" cy="783508"/>
          </a:xfrm>
          <a:prstGeom prst="line">
            <a:avLst/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>
            <a:off x="4975225" y="1952625"/>
            <a:ext cx="1149525" cy="1701987"/>
          </a:xfrm>
          <a:prstGeom prst="line">
            <a:avLst/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>
            <a:off x="5341113" y="1765506"/>
            <a:ext cx="782572" cy="1885744"/>
          </a:xfrm>
          <a:prstGeom prst="line">
            <a:avLst/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7" name="Oval 126"/>
          <p:cNvSpPr/>
          <p:nvPr/>
        </p:nvSpPr>
        <p:spPr>
          <a:xfrm>
            <a:off x="7703322" y="4658305"/>
            <a:ext cx="246734" cy="246734"/>
          </a:xfrm>
          <a:prstGeom prst="ellipse">
            <a:avLst/>
          </a:prstGeom>
          <a:solidFill>
            <a:srgbClr val="ACF09D"/>
          </a:solidFill>
          <a:ln w="571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5217746" y="1640024"/>
            <a:ext cx="246734" cy="246734"/>
          </a:xfrm>
          <a:prstGeom prst="ellipse">
            <a:avLst/>
          </a:prstGeom>
          <a:solidFill>
            <a:srgbClr val="ACF09D"/>
          </a:solidFill>
          <a:ln w="571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4853188" y="1825835"/>
            <a:ext cx="246734" cy="246734"/>
          </a:xfrm>
          <a:prstGeom prst="ellipse">
            <a:avLst/>
          </a:prstGeom>
          <a:solidFill>
            <a:srgbClr val="ACF09D"/>
          </a:solidFill>
          <a:ln w="571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4110552" y="2749333"/>
            <a:ext cx="246734" cy="246734"/>
          </a:xfrm>
          <a:prstGeom prst="ellipse">
            <a:avLst/>
          </a:prstGeom>
          <a:solidFill>
            <a:srgbClr val="ACF09D"/>
          </a:solidFill>
          <a:ln w="571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4073123" y="4317929"/>
            <a:ext cx="246734" cy="246734"/>
          </a:xfrm>
          <a:prstGeom prst="ellipse">
            <a:avLst/>
          </a:prstGeom>
          <a:solidFill>
            <a:srgbClr val="ACF09D"/>
          </a:solidFill>
          <a:ln w="571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6022746" y="3552608"/>
            <a:ext cx="208779" cy="20877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Task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956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72" grpId="0"/>
      <p:bldP spid="81" grpId="0" animBg="1"/>
      <p:bldP spid="105" grpId="0" animBg="1"/>
      <p:bldP spid="112" grpId="0" animBg="1"/>
      <p:bldP spid="127" grpId="0" animBg="1"/>
      <p:bldP spid="128" grpId="0" animBg="1"/>
      <p:bldP spid="129" grpId="0" animBg="1"/>
      <p:bldP spid="130" grpId="0" animBg="1"/>
      <p:bldP spid="13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783481" y="484887"/>
            <a:ext cx="791980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1695A3"/>
                </a:solidFill>
                <a:latin typeface="Helvetica"/>
                <a:cs typeface="Helvetica"/>
              </a:rPr>
              <a:t>8-motor more accurate than 4-motor</a:t>
            </a:r>
            <a:endParaRPr lang="en-US" sz="3200" b="1" dirty="0">
              <a:solidFill>
                <a:srgbClr val="1695A3"/>
              </a:solidFill>
              <a:latin typeface="Helvetica"/>
              <a:cs typeface="Helvetica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821591" y="3176016"/>
            <a:ext cx="67424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Helvetica"/>
                <a:cs typeface="Helvetica"/>
              </a:rPr>
              <a:t>The 8-motor condition will result in lower movement error than the 4-motor condition. 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46008" y="2260473"/>
            <a:ext cx="82572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Helvetica"/>
                <a:cs typeface="Helvetica"/>
              </a:rPr>
              <a:t>Hypothesis 1 is supported.</a:t>
            </a:r>
            <a:endParaRPr lang="en-US" sz="2800" b="1" dirty="0"/>
          </a:p>
        </p:txBody>
      </p:sp>
      <p:sp>
        <p:nvSpPr>
          <p:cNvPr id="11" name="Oval 10"/>
          <p:cNvSpPr/>
          <p:nvPr/>
        </p:nvSpPr>
        <p:spPr>
          <a:xfrm>
            <a:off x="783481" y="3142824"/>
            <a:ext cx="864189" cy="864189"/>
          </a:xfrm>
          <a:prstGeom prst="ellipse">
            <a:avLst/>
          </a:prstGeom>
          <a:solidFill>
            <a:srgbClr val="ACF09D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Helvetica"/>
                <a:cs typeface="Helvetica"/>
              </a:rPr>
              <a:t>H1</a:t>
            </a:r>
            <a:endParaRPr lang="en-US" sz="24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31984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1821591" y="3176016"/>
            <a:ext cx="67424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Helvetica"/>
                <a:cs typeface="Helvetica"/>
              </a:rPr>
              <a:t>The 8-motor and 4-motor conditions will impact trial completion time differently.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46008" y="2260473"/>
            <a:ext cx="82572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Helvetica"/>
                <a:cs typeface="Helvetica"/>
              </a:rPr>
              <a:t>Hypothesis 2 is not supported.</a:t>
            </a:r>
            <a:endParaRPr lang="en-US" sz="2800" b="1" dirty="0"/>
          </a:p>
        </p:txBody>
      </p:sp>
      <p:sp>
        <p:nvSpPr>
          <p:cNvPr id="11" name="Oval 10"/>
          <p:cNvSpPr/>
          <p:nvPr/>
        </p:nvSpPr>
        <p:spPr>
          <a:xfrm>
            <a:off x="783481" y="3142824"/>
            <a:ext cx="864189" cy="864189"/>
          </a:xfrm>
          <a:prstGeom prst="ellipse">
            <a:avLst/>
          </a:prstGeom>
          <a:solidFill>
            <a:srgbClr val="ACF09D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Helvetica"/>
                <a:cs typeface="Helvetica"/>
              </a:rPr>
              <a:t>H2</a:t>
            </a:r>
            <a:endParaRPr lang="en-US" sz="24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3481" y="484887"/>
            <a:ext cx="72449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smtClean="0">
                <a:solidFill>
                  <a:srgbClr val="1695A3"/>
                </a:solidFill>
                <a:latin typeface="Helvetica"/>
                <a:cs typeface="Helvetica"/>
              </a:rPr>
              <a:t>No Significant Difference in </a:t>
            </a:r>
          </a:p>
          <a:p>
            <a:pPr algn="just"/>
            <a:r>
              <a:rPr lang="en-US" sz="4000" b="1" dirty="0" smtClean="0">
                <a:solidFill>
                  <a:srgbClr val="1695A3"/>
                </a:solidFill>
                <a:latin typeface="Helvetica"/>
                <a:cs typeface="Helvetica"/>
              </a:rPr>
              <a:t>Trial Completion Time </a:t>
            </a:r>
          </a:p>
        </p:txBody>
      </p:sp>
    </p:spTree>
    <p:extLst>
      <p:ext uri="{BB962C8B-B14F-4D97-AF65-F5344CB8AC3E}">
        <p14:creationId xmlns:p14="http://schemas.microsoft.com/office/powerpoint/2010/main" val="2631896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wristband4motor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11" b="31764"/>
          <a:stretch/>
        </p:blipFill>
        <p:spPr>
          <a:xfrm rot="16621476">
            <a:off x="2018821" y="3583532"/>
            <a:ext cx="8016844" cy="211775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552717" y="794414"/>
            <a:ext cx="4008264" cy="606358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34" name="Up Arrow 33"/>
          <p:cNvSpPr/>
          <p:nvPr/>
        </p:nvSpPr>
        <p:spPr>
          <a:xfrm rot="2700000">
            <a:off x="6639759" y="895888"/>
            <a:ext cx="390515" cy="509474"/>
          </a:xfrm>
          <a:prstGeom prst="upArrow">
            <a:avLst/>
          </a:prstGeom>
          <a:solidFill>
            <a:srgbClr val="2253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153211" y="645103"/>
            <a:ext cx="13678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Up-right</a:t>
            </a:r>
          </a:p>
          <a:p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(diagonal)</a:t>
            </a:r>
            <a:endParaRPr lang="en-US" sz="2000" dirty="0">
              <a:solidFill>
                <a:schemeClr val="bg1">
                  <a:lumMod val="6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457200" y="645103"/>
            <a:ext cx="4158032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One Solution: </a:t>
            </a:r>
            <a:r>
              <a:rPr lang="en-US" dirty="0" smtClean="0"/>
              <a:t>Wrist-Based Haptic Feedback</a:t>
            </a:r>
            <a:endParaRPr lang="en-US" dirty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2105698" y="6478516"/>
            <a:ext cx="2380404" cy="0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105698" y="6055951"/>
            <a:ext cx="2380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Phantom sensation</a:t>
            </a:r>
            <a:endParaRPr lang="en-US" sz="2000" dirty="0">
              <a:solidFill>
                <a:schemeClr val="bg1">
                  <a:lumMod val="65000"/>
                </a:schemeClr>
              </a:solidFill>
              <a:latin typeface="Helvetica"/>
              <a:cs typeface="Helvetica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H="1">
            <a:off x="5373822" y="4563732"/>
            <a:ext cx="1725974" cy="865721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6196782" y="4563732"/>
            <a:ext cx="903014" cy="959256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4922654" y="4998131"/>
            <a:ext cx="822960" cy="822960"/>
            <a:chOff x="3176261" y="1971746"/>
            <a:chExt cx="822960" cy="822960"/>
          </a:xfrm>
        </p:grpSpPr>
        <p:sp>
          <p:nvSpPr>
            <p:cNvPr id="36" name="Oval 35"/>
            <p:cNvSpPr/>
            <p:nvPr/>
          </p:nvSpPr>
          <p:spPr>
            <a:xfrm>
              <a:off x="3267701" y="2063186"/>
              <a:ext cx="640080" cy="640080"/>
            </a:xfrm>
            <a:prstGeom prst="ellipse">
              <a:avLst/>
            </a:prstGeom>
            <a:noFill/>
            <a:ln w="28575" cmpd="sng">
              <a:solidFill>
                <a:srgbClr val="22537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9525" cmpd="sng">
                  <a:solidFill>
                    <a:srgbClr val="FF0000"/>
                  </a:solidFill>
                </a:ln>
                <a:noFill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3176261" y="1971746"/>
              <a:ext cx="822960" cy="822960"/>
            </a:xfrm>
            <a:prstGeom prst="ellipse">
              <a:avLst/>
            </a:prstGeom>
            <a:noFill/>
            <a:ln w="28575" cmpd="sng">
              <a:solidFill>
                <a:srgbClr val="22537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9525" cmpd="sng">
                  <a:solidFill>
                    <a:srgbClr val="FF0000"/>
                  </a:solidFill>
                </a:ln>
                <a:noFill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785302" y="5069729"/>
            <a:ext cx="822960" cy="822960"/>
            <a:chOff x="3176261" y="2984455"/>
            <a:chExt cx="822960" cy="822960"/>
          </a:xfrm>
        </p:grpSpPr>
        <p:sp>
          <p:nvSpPr>
            <p:cNvPr id="40" name="Oval 39"/>
            <p:cNvSpPr/>
            <p:nvPr/>
          </p:nvSpPr>
          <p:spPr>
            <a:xfrm>
              <a:off x="3267701" y="3075895"/>
              <a:ext cx="640080" cy="640080"/>
            </a:xfrm>
            <a:prstGeom prst="ellipse">
              <a:avLst/>
            </a:prstGeom>
            <a:noFill/>
            <a:ln w="28575" cmpd="sng">
              <a:solidFill>
                <a:srgbClr val="22537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9525" cmpd="sng">
                  <a:solidFill>
                    <a:srgbClr val="FF0000"/>
                  </a:solidFill>
                </a:ln>
                <a:noFill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3176261" y="2984455"/>
              <a:ext cx="822960" cy="822960"/>
            </a:xfrm>
            <a:prstGeom prst="ellipse">
              <a:avLst/>
            </a:prstGeom>
            <a:noFill/>
            <a:ln w="28575" cmpd="sng">
              <a:solidFill>
                <a:srgbClr val="22537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9525" cmpd="sng">
                  <a:solidFill>
                    <a:srgbClr val="FF0000"/>
                  </a:solidFill>
                </a:ln>
                <a:noFill/>
              </a:endParaRPr>
            </a:p>
          </p:txBody>
        </p:sp>
      </p:grpSp>
      <p:sp>
        <p:nvSpPr>
          <p:cNvPr id="28" name="Oval 27"/>
          <p:cNvSpPr/>
          <p:nvPr/>
        </p:nvSpPr>
        <p:spPr>
          <a:xfrm>
            <a:off x="5634145" y="5312305"/>
            <a:ext cx="302314" cy="30231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29" name="Straight Connector 28"/>
          <p:cNvCxnSpPr>
            <a:stCxn id="28" idx="3"/>
          </p:cNvCxnSpPr>
          <p:nvPr/>
        </p:nvCxnSpPr>
        <p:spPr>
          <a:xfrm flipH="1">
            <a:off x="4486102" y="5570346"/>
            <a:ext cx="1192316" cy="908170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099796" y="4563732"/>
            <a:ext cx="1581609" cy="0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844823" y="4193385"/>
            <a:ext cx="9685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Motors</a:t>
            </a:r>
            <a:endParaRPr lang="en-US" sz="2000" dirty="0">
              <a:solidFill>
                <a:schemeClr val="bg1">
                  <a:lumMod val="65000"/>
                </a:schemeClr>
              </a:solidFill>
              <a:latin typeface="Helvetica"/>
              <a:cs typeface="Helvetic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64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9435">
        <p:fade/>
      </p:transition>
    </mc:Choice>
    <mc:Fallback xmlns="">
      <p:transition xmlns:p14="http://schemas.microsoft.com/office/powerpoint/2010/main" advTm="19435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4" grpId="0" animBg="1"/>
      <p:bldP spid="23" grpId="0"/>
      <p:bldP spid="25" grpId="0"/>
      <p:bldP spid="2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83483" y="2344684"/>
            <a:ext cx="7528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1695A3"/>
                </a:solidFill>
                <a:latin typeface="Helvetica"/>
                <a:cs typeface="Helvetica"/>
              </a:rPr>
              <a:t>Related Work</a:t>
            </a:r>
            <a:endParaRPr lang="en-US" sz="4000" b="1" dirty="0">
              <a:solidFill>
                <a:srgbClr val="1695A3"/>
              </a:solidFill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3483" y="3569327"/>
            <a:ext cx="7528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Helvetica"/>
                <a:cs typeface="Helvetica"/>
              </a:rPr>
              <a:t>Coarse-grained directional guidance </a:t>
            </a:r>
          </a:p>
          <a:p>
            <a:pPr algn="ctr"/>
            <a:r>
              <a:rPr lang="en-US" sz="2400" dirty="0" smtClean="0">
                <a:latin typeface="Helvetica"/>
                <a:cs typeface="Helvetica"/>
              </a:rPr>
              <a:t>and finger-worn devices</a:t>
            </a:r>
            <a:endParaRPr 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67467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Existing s</a:t>
            </a:r>
            <a:r>
              <a:rPr lang="en-US" sz="3200" dirty="0" smtClean="0"/>
              <a:t>tudies: Wrist-based feedback</a:t>
            </a:r>
            <a:endParaRPr lang="en-US" sz="3200" dirty="0"/>
          </a:p>
        </p:txBody>
      </p:sp>
      <p:sp>
        <p:nvSpPr>
          <p:cNvPr id="10" name="Rectangle 9"/>
          <p:cNvSpPr/>
          <p:nvPr/>
        </p:nvSpPr>
        <p:spPr>
          <a:xfrm>
            <a:off x="2574336" y="1586103"/>
            <a:ext cx="61124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Can be used for coarse-grained direction </a:t>
            </a:r>
          </a:p>
          <a:p>
            <a:r>
              <a:rPr lang="en-US" sz="2000" dirty="0" smtClean="0">
                <a:latin typeface="Helvetica"/>
                <a:cs typeface="Helvetica"/>
              </a:rPr>
              <a:t>(e.g., cardinal directions)</a:t>
            </a:r>
          </a:p>
          <a:p>
            <a:pPr algn="r"/>
            <a:r>
              <a:rPr lang="en-US" sz="1600" dirty="0" smtClean="0">
                <a:latin typeface="Helvetica"/>
                <a:cs typeface="Helvetica"/>
              </a:rPr>
              <a:t>Lee </a:t>
            </a:r>
            <a:r>
              <a:rPr lang="en-US" sz="1600" i="1" dirty="0" smtClean="0">
                <a:latin typeface="Helvetica"/>
                <a:cs typeface="Helvetica"/>
              </a:rPr>
              <a:t>et al</a:t>
            </a:r>
            <a:r>
              <a:rPr lang="en-US" sz="1600" dirty="0" smtClean="0">
                <a:latin typeface="Helvetica"/>
                <a:cs typeface="Helvetica"/>
              </a:rPr>
              <a:t>. (2015)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1124438"/>
            <a:ext cx="19803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Helvetica"/>
                <a:cs typeface="Helvetica"/>
              </a:rPr>
              <a:t>Grid layouts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7200" y="3538469"/>
            <a:ext cx="21171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Helvetica"/>
                <a:cs typeface="Helvetica"/>
              </a:rPr>
              <a:t>Band layouts</a:t>
            </a:r>
            <a:endParaRPr lang="en-US" sz="2400" b="1" dirty="0">
              <a:latin typeface="Helvetica"/>
              <a:cs typeface="Helvetic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586103"/>
            <a:ext cx="2001365" cy="123086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74336" y="2368650"/>
            <a:ext cx="6112464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US" sz="1600" b="1" dirty="0" smtClean="0">
              <a:solidFill>
                <a:srgbClr val="FF0000"/>
              </a:solidFill>
              <a:latin typeface="Helvetica"/>
              <a:cs typeface="Helvetica"/>
            </a:endParaRPr>
          </a:p>
          <a:p>
            <a:r>
              <a:rPr lang="en-US" sz="2000" i="1" dirty="0" smtClean="0">
                <a:solidFill>
                  <a:srgbClr val="EB7F00"/>
                </a:solidFill>
                <a:latin typeface="Helvetica"/>
                <a:cs typeface="Helvetica"/>
              </a:rPr>
              <a:t>Grid layouts offer lower tactile perception compared to motors placed on a band</a:t>
            </a:r>
          </a:p>
          <a:p>
            <a:pPr algn="r"/>
            <a:r>
              <a:rPr lang="en-US" sz="1600" dirty="0" err="1" smtClean="0">
                <a:solidFill>
                  <a:srgbClr val="EB7F00"/>
                </a:solidFill>
                <a:latin typeface="Helvetica"/>
                <a:cs typeface="Helvetica"/>
              </a:rPr>
              <a:t>Matscheko</a:t>
            </a:r>
            <a:r>
              <a:rPr lang="en-US" sz="1600" dirty="0" smtClean="0">
                <a:solidFill>
                  <a:srgbClr val="EB7F00"/>
                </a:solidFill>
                <a:latin typeface="Helvetica"/>
                <a:cs typeface="Helvetica"/>
              </a:rPr>
              <a:t> </a:t>
            </a:r>
            <a:r>
              <a:rPr lang="en-US" sz="1600" i="1" dirty="0" smtClean="0">
                <a:solidFill>
                  <a:srgbClr val="EB7F00"/>
                </a:solidFill>
                <a:latin typeface="Helvetica"/>
                <a:cs typeface="Helvetica"/>
              </a:rPr>
              <a:t>et al</a:t>
            </a:r>
            <a:r>
              <a:rPr lang="en-US" sz="1600" dirty="0" smtClean="0">
                <a:solidFill>
                  <a:srgbClr val="EB7F00"/>
                </a:solidFill>
                <a:latin typeface="Helvetica"/>
                <a:cs typeface="Helvetica"/>
              </a:rPr>
              <a:t>. (2010)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336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22440">
        <p:fade/>
      </p:transition>
    </mc:Choice>
    <mc:Fallback xmlns="">
      <p:transition xmlns:p14="http://schemas.microsoft.com/office/powerpoint/2010/main" advTm="2244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574336" y="4000134"/>
            <a:ext cx="6112464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Have been used to guide translation and rotation of the arm using four or six motors</a:t>
            </a:r>
          </a:p>
          <a:p>
            <a:endParaRPr lang="en-US" sz="2000" dirty="0" smtClean="0">
              <a:latin typeface="Helvetica"/>
              <a:cs typeface="Helvetica"/>
            </a:endParaRPr>
          </a:p>
          <a:p>
            <a:r>
              <a:rPr lang="en-US" sz="2000" dirty="0" smtClean="0">
                <a:latin typeface="Helvetica"/>
                <a:cs typeface="Helvetica"/>
              </a:rPr>
              <a:t>Six motors were more accurate than four motors and verbal guidance.</a:t>
            </a:r>
            <a:endParaRPr lang="en-US" sz="2000" b="1" dirty="0" smtClean="0">
              <a:solidFill>
                <a:srgbClr val="FF0000"/>
              </a:solidFill>
              <a:latin typeface="Helvetica"/>
              <a:cs typeface="Helvetica"/>
            </a:endParaRPr>
          </a:p>
          <a:p>
            <a:pPr algn="r"/>
            <a:r>
              <a:rPr lang="en-US" sz="1600" dirty="0" smtClean="0">
                <a:latin typeface="Helvetica"/>
                <a:cs typeface="Helvetica"/>
              </a:rPr>
              <a:t>By Weber </a:t>
            </a:r>
            <a:r>
              <a:rPr lang="en-US" sz="1600" i="1" dirty="0" smtClean="0">
                <a:latin typeface="Helvetica"/>
                <a:cs typeface="Helvetica"/>
              </a:rPr>
              <a:t>et al</a:t>
            </a:r>
            <a:r>
              <a:rPr lang="en-US" sz="1600" dirty="0" smtClean="0">
                <a:latin typeface="Helvetica"/>
                <a:cs typeface="Helvetica"/>
              </a:rPr>
              <a:t>. (2011)</a:t>
            </a:r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Existing s</a:t>
            </a:r>
            <a:r>
              <a:rPr lang="en-US" sz="3200" dirty="0" smtClean="0"/>
              <a:t>tudies: Wrist-based feedback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2574336" y="5975464"/>
            <a:ext cx="61124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smtClean="0">
                <a:solidFill>
                  <a:srgbClr val="EB7F00"/>
                </a:solidFill>
                <a:latin typeface="Helvetica"/>
                <a:cs typeface="Helvetica"/>
              </a:rPr>
              <a:t>The study only included at most six angles of movement, not higher precision</a:t>
            </a:r>
            <a:endParaRPr lang="en-US" sz="2000" i="1" dirty="0">
              <a:solidFill>
                <a:srgbClr val="EB7F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74336" y="1586103"/>
            <a:ext cx="61124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Can be used for coarse-grained direction </a:t>
            </a:r>
          </a:p>
          <a:p>
            <a:r>
              <a:rPr lang="en-US" sz="2000" dirty="0" smtClean="0">
                <a:latin typeface="Helvetica"/>
                <a:cs typeface="Helvetica"/>
              </a:rPr>
              <a:t>(e.g., cardinal directions)</a:t>
            </a:r>
          </a:p>
          <a:p>
            <a:pPr algn="r"/>
            <a:r>
              <a:rPr lang="en-US" sz="1600" dirty="0" smtClean="0">
                <a:latin typeface="Helvetica"/>
                <a:cs typeface="Helvetica"/>
              </a:rPr>
              <a:t>Lee </a:t>
            </a:r>
            <a:r>
              <a:rPr lang="en-US" sz="1600" i="1" dirty="0" smtClean="0">
                <a:latin typeface="Helvetica"/>
                <a:cs typeface="Helvetica"/>
              </a:rPr>
              <a:t>et al</a:t>
            </a:r>
            <a:r>
              <a:rPr lang="en-US" sz="1600" dirty="0" smtClean="0">
                <a:latin typeface="Helvetica"/>
                <a:cs typeface="Helvetica"/>
              </a:rPr>
              <a:t>. (2015)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1124438"/>
            <a:ext cx="19803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Helvetica"/>
                <a:cs typeface="Helvetica"/>
              </a:rPr>
              <a:t>Grid layouts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7200" y="3538469"/>
            <a:ext cx="21171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Helvetica"/>
                <a:cs typeface="Helvetica"/>
              </a:rPr>
              <a:t>Band layouts</a:t>
            </a:r>
            <a:endParaRPr lang="en-US" sz="2400" b="1" dirty="0">
              <a:latin typeface="Helvetica"/>
              <a:cs typeface="Helvetic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586103"/>
            <a:ext cx="2001365" cy="12308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000134"/>
            <a:ext cx="1976562" cy="102989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574336" y="2368650"/>
            <a:ext cx="6112464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US" sz="1600" b="1" dirty="0" smtClean="0">
              <a:solidFill>
                <a:srgbClr val="FF0000"/>
              </a:solidFill>
              <a:latin typeface="Helvetica"/>
              <a:cs typeface="Helvetica"/>
            </a:endParaRPr>
          </a:p>
          <a:p>
            <a:r>
              <a:rPr lang="en-US" sz="2000" i="1" dirty="0" smtClean="0">
                <a:solidFill>
                  <a:srgbClr val="EB7F00"/>
                </a:solidFill>
                <a:latin typeface="Helvetica"/>
                <a:cs typeface="Helvetica"/>
              </a:rPr>
              <a:t>Grid layouts offer lower tactile perception compared to motors placed on a band</a:t>
            </a:r>
          </a:p>
          <a:p>
            <a:pPr algn="r"/>
            <a:r>
              <a:rPr lang="en-US" sz="1600" dirty="0" err="1" smtClean="0">
                <a:solidFill>
                  <a:srgbClr val="EB7F00"/>
                </a:solidFill>
                <a:latin typeface="Helvetica"/>
                <a:cs typeface="Helvetica"/>
              </a:rPr>
              <a:t>Matscheko</a:t>
            </a:r>
            <a:r>
              <a:rPr lang="en-US" sz="1600" dirty="0" smtClean="0">
                <a:solidFill>
                  <a:srgbClr val="EB7F00"/>
                </a:solidFill>
                <a:latin typeface="Helvetica"/>
                <a:cs typeface="Helvetica"/>
              </a:rPr>
              <a:t> </a:t>
            </a:r>
            <a:r>
              <a:rPr lang="en-US" sz="1600" i="1" dirty="0" smtClean="0">
                <a:solidFill>
                  <a:srgbClr val="EB7F00"/>
                </a:solidFill>
                <a:latin typeface="Helvetica"/>
                <a:cs typeface="Helvetica"/>
              </a:rPr>
              <a:t>et al</a:t>
            </a:r>
            <a:r>
              <a:rPr lang="en-US" sz="1600" dirty="0" smtClean="0">
                <a:solidFill>
                  <a:srgbClr val="EB7F00"/>
                </a:solidFill>
                <a:latin typeface="Helvetica"/>
                <a:cs typeface="Helvetica"/>
              </a:rPr>
              <a:t>. (2010)</a:t>
            </a:r>
          </a:p>
        </p:txBody>
      </p:sp>
    </p:spTree>
    <p:extLst>
      <p:ext uri="{BB962C8B-B14F-4D97-AF65-F5344CB8AC3E}">
        <p14:creationId xmlns:p14="http://schemas.microsoft.com/office/powerpoint/2010/main" val="398245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18560">
        <p:fade/>
      </p:transition>
    </mc:Choice>
    <mc:Fallback xmlns="">
      <p:transition xmlns:p14="http://schemas.microsoft.com/office/powerpoint/2010/main" advTm="1856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7|1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3.2|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5.7|4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13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5.6|4.2|4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8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8|3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8|3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2.7|1.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4|5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4|5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4.1|3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4|2|5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19974</TotalTime>
  <Words>5392</Words>
  <Application>Microsoft Macintosh PowerPoint</Application>
  <PresentationFormat>On-screen Show (4:3)</PresentationFormat>
  <Paragraphs>787</Paragraphs>
  <Slides>57</Slides>
  <Notes>57</Notes>
  <HiddenSlides>16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Office Theme</vt:lpstr>
      <vt:lpstr>Evaluating Angular Accuracy of Wrist-based Haptic Directional Guidance for Hand Movement</vt:lpstr>
      <vt:lpstr>Directional Guidance for Hand Movement</vt:lpstr>
      <vt:lpstr>When is the hand guidance needed?</vt:lpstr>
      <vt:lpstr>Problem</vt:lpstr>
      <vt:lpstr>One Solution: Wrist-Based Haptic Feedback</vt:lpstr>
      <vt:lpstr>One Solution: Wrist-Based Haptic Feedback</vt:lpstr>
      <vt:lpstr>PowerPoint Presentation</vt:lpstr>
      <vt:lpstr>Existing studies: Wrist-based feedback</vt:lpstr>
      <vt:lpstr>Existing studies: Wrist-based feedback</vt:lpstr>
      <vt:lpstr>Existing studies: Wrist-based feedback</vt:lpstr>
      <vt:lpstr>Existing studies: Wrist-based feedback</vt:lpstr>
      <vt:lpstr>Existing studies: Finger-based feedback</vt:lpstr>
      <vt:lpstr>Existing studies: Finger-based feedback</vt:lpstr>
      <vt:lpstr>PowerPoint Presentation</vt:lpstr>
      <vt:lpstr>Research Questions</vt:lpstr>
      <vt:lpstr>PowerPoint Presentation</vt:lpstr>
      <vt:lpstr>PowerPoint Presentation</vt:lpstr>
      <vt:lpstr>Mapping the Vibration  to a Direction</vt:lpstr>
      <vt:lpstr>Phantom Sensation</vt:lpstr>
      <vt:lpstr>Providing Fine-Grained  Directions</vt:lpstr>
      <vt:lpstr>Providing Fine-Grained  Directions</vt:lpstr>
      <vt:lpstr>Providing Fine-Grained  Directions</vt:lpstr>
      <vt:lpstr>Providing Fine-Grained  Directions</vt:lpstr>
      <vt:lpstr>User Study</vt:lpstr>
      <vt:lpstr>PowerPoint Presentation</vt:lpstr>
      <vt:lpstr>PowerPoint Presentation</vt:lpstr>
      <vt:lpstr>Procedure</vt:lpstr>
      <vt:lpstr>Task</vt:lpstr>
      <vt:lpstr>Task</vt:lpstr>
      <vt:lpstr>Task</vt:lpstr>
      <vt:lpstr>Hypotheses</vt:lpstr>
      <vt:lpstr>Results</vt:lpstr>
      <vt:lpstr>Cardinal Directions Most Accurate</vt:lpstr>
      <vt:lpstr>Cardinal Directions Most Accurate</vt:lpstr>
      <vt:lpstr>8-motors More Accurate Than 4-motors</vt:lpstr>
      <vt:lpstr>Angular Accuracy by Quadrant</vt:lpstr>
      <vt:lpstr>Upper-left Quadrant was Least Accurate</vt:lpstr>
      <vt:lpstr>No Differences in Trial Completion 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When is the hand guidance needed?</vt:lpstr>
      <vt:lpstr>Task</vt:lpstr>
      <vt:lpstr>Task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Evaluating Angular Accuracy of Wrist-based Haptic Directional Guidance for Hand Movement</dc:title>
  <dc:creator>Jonggi Hong</dc:creator>
  <cp:lastModifiedBy>Jonggi Hong</cp:lastModifiedBy>
  <cp:revision>724</cp:revision>
  <dcterms:created xsi:type="dcterms:W3CDTF">2016-05-16T02:07:52Z</dcterms:created>
  <dcterms:modified xsi:type="dcterms:W3CDTF">2016-06-03T18:26:59Z</dcterms:modified>
</cp:coreProperties>
</file>