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41"/>
  </p:notesMasterIdLst>
  <p:sldIdLst>
    <p:sldId id="256" r:id="rId2"/>
    <p:sldId id="272" r:id="rId3"/>
    <p:sldId id="284" r:id="rId4"/>
    <p:sldId id="280" r:id="rId5"/>
    <p:sldId id="316" r:id="rId6"/>
    <p:sldId id="347" r:id="rId7"/>
    <p:sldId id="346" r:id="rId8"/>
    <p:sldId id="338" r:id="rId9"/>
    <p:sldId id="285" r:id="rId10"/>
    <p:sldId id="265" r:id="rId11"/>
    <p:sldId id="331" r:id="rId12"/>
    <p:sldId id="267" r:id="rId13"/>
    <p:sldId id="282" r:id="rId14"/>
    <p:sldId id="324" r:id="rId15"/>
    <p:sldId id="339" r:id="rId16"/>
    <p:sldId id="340" r:id="rId17"/>
    <p:sldId id="341" r:id="rId18"/>
    <p:sldId id="300" r:id="rId19"/>
    <p:sldId id="321" r:id="rId20"/>
    <p:sldId id="342" r:id="rId21"/>
    <p:sldId id="343" r:id="rId22"/>
    <p:sldId id="335" r:id="rId23"/>
    <p:sldId id="281" r:id="rId24"/>
    <p:sldId id="336" r:id="rId25"/>
    <p:sldId id="291" r:id="rId26"/>
    <p:sldId id="332" r:id="rId27"/>
    <p:sldId id="292" r:id="rId28"/>
    <p:sldId id="293" r:id="rId29"/>
    <p:sldId id="295" r:id="rId30"/>
    <p:sldId id="348" r:id="rId31"/>
    <p:sldId id="302" r:id="rId32"/>
    <p:sldId id="303" r:id="rId33"/>
    <p:sldId id="349" r:id="rId34"/>
    <p:sldId id="334" r:id="rId35"/>
    <p:sldId id="337" r:id="rId36"/>
    <p:sldId id="290" r:id="rId37"/>
    <p:sldId id="309" r:id="rId38"/>
    <p:sldId id="279" r:id="rId39"/>
    <p:sldId id="30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00BA0F"/>
    <a:srgbClr val="0B5EF2"/>
    <a:srgbClr val="1B8618"/>
    <a:srgbClr val="F4FFE4"/>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1333" autoAdjust="0"/>
  </p:normalViewPr>
  <p:slideViewPr>
    <p:cSldViewPr>
      <p:cViewPr>
        <p:scale>
          <a:sx n="60" d="100"/>
          <a:sy n="60" d="100"/>
        </p:scale>
        <p:origin x="-1434" y="-16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research\talks\BECC2008-UbiGreen\WeberGraph_Regenerat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research\projects\UbiGreen\UbiGreen_v2.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research\projects\UbiGreen\Trunk\Study\UbiGreen%20(9).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research\projects\UbiGreen\UbiGreen_v2.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ctr">
              <a:defRPr/>
            </a:pPr>
            <a:r>
              <a:rPr lang="en-US" sz="2400" dirty="0"/>
              <a:t>CO</a:t>
            </a:r>
            <a:r>
              <a:rPr lang="en-US" sz="2400" baseline="-25000" dirty="0"/>
              <a:t>2 </a:t>
            </a:r>
            <a:r>
              <a:rPr lang="en-US" sz="2400" baseline="0" dirty="0"/>
              <a:t>Emissions (Mt/yr) </a:t>
            </a:r>
            <a:r>
              <a:rPr lang="en-US" sz="2400" baseline="0" dirty="0" smtClean="0"/>
              <a:t>from </a:t>
            </a:r>
            <a:r>
              <a:rPr lang="en-US" sz="2400" baseline="0" dirty="0"/>
              <a:t>Household Consumption</a:t>
            </a:r>
            <a:endParaRPr lang="en-US" sz="2400" baseline="-25000" dirty="0"/>
          </a:p>
        </c:rich>
      </c:tx>
      <c:layout>
        <c:manualLayout>
          <c:xMode val="edge"/>
          <c:yMode val="edge"/>
          <c:x val="0.18552365688802194"/>
          <c:y val="2.2171570658930881E-4"/>
        </c:manualLayout>
      </c:layout>
      <c:overlay val="1"/>
    </c:title>
    <c:plotArea>
      <c:layout>
        <c:manualLayout>
          <c:layoutTarget val="inner"/>
          <c:xMode val="edge"/>
          <c:yMode val="edge"/>
          <c:x val="0.30960293127076038"/>
          <c:y val="0.10526315789473686"/>
          <c:w val="0.65922084407590664"/>
          <c:h val="0.75022827738638143"/>
        </c:manualLayout>
      </c:layout>
      <c:barChart>
        <c:barDir val="bar"/>
        <c:grouping val="clustered"/>
        <c:ser>
          <c:idx val="0"/>
          <c:order val="0"/>
          <c:cat>
            <c:strRef>
              <c:f>Sheet1!$B$1:$B$13</c:f>
              <c:strCache>
                <c:ptCount val="13"/>
                <c:pt idx="0">
                  <c:v>Food/Bev at Home</c:v>
                </c:pt>
                <c:pt idx="1">
                  <c:v>Restaurants, Hotels</c:v>
                </c:pt>
                <c:pt idx="2">
                  <c:v>AlcBev,Tobacco</c:v>
                </c:pt>
                <c:pt idx="3">
                  <c:v>Private Transport</c:v>
                </c:pt>
                <c:pt idx="4">
                  <c:v>Housing</c:v>
                </c:pt>
                <c:pt idx="5">
                  <c:v>Furnish,Equip,Maint</c:v>
                </c:pt>
                <c:pt idx="6">
                  <c:v>Utilities/Energy</c:v>
                </c:pt>
                <c:pt idx="7">
                  <c:v>Rec/Culture</c:v>
                </c:pt>
                <c:pt idx="8">
                  <c:v>Misc. Goods/Services</c:v>
                </c:pt>
                <c:pt idx="9">
                  <c:v>Clothing/Footwear</c:v>
                </c:pt>
                <c:pt idx="10">
                  <c:v>Communications</c:v>
                </c:pt>
                <c:pt idx="11">
                  <c:v>Health</c:v>
                </c:pt>
                <c:pt idx="12">
                  <c:v>Education</c:v>
                </c:pt>
              </c:strCache>
            </c:strRef>
          </c:cat>
          <c:val>
            <c:numRef>
              <c:f>Sheet1!$C$1:$C$13</c:f>
              <c:numCache>
                <c:formatCode>General</c:formatCode>
                <c:ptCount val="13"/>
                <c:pt idx="0">
                  <c:v>400</c:v>
                </c:pt>
                <c:pt idx="1">
                  <c:v>300</c:v>
                </c:pt>
                <c:pt idx="2">
                  <c:v>75</c:v>
                </c:pt>
                <c:pt idx="3">
                  <c:v>1600</c:v>
                </c:pt>
                <c:pt idx="4">
                  <c:v>300</c:v>
                </c:pt>
                <c:pt idx="5">
                  <c:v>230</c:v>
                </c:pt>
                <c:pt idx="6">
                  <c:v>1550</c:v>
                </c:pt>
                <c:pt idx="7">
                  <c:v>210</c:v>
                </c:pt>
                <c:pt idx="8">
                  <c:v>650</c:v>
                </c:pt>
                <c:pt idx="9">
                  <c:v>200</c:v>
                </c:pt>
                <c:pt idx="10">
                  <c:v>50</c:v>
                </c:pt>
                <c:pt idx="11">
                  <c:v>450</c:v>
                </c:pt>
                <c:pt idx="12">
                  <c:v>100</c:v>
                </c:pt>
              </c:numCache>
            </c:numRef>
          </c:val>
        </c:ser>
        <c:gapWidth val="85"/>
        <c:overlap val="-57"/>
        <c:axId val="40511744"/>
        <c:axId val="40677376"/>
      </c:barChart>
      <c:catAx>
        <c:axId val="40511744"/>
        <c:scaling>
          <c:orientation val="minMax"/>
        </c:scaling>
        <c:axPos val="l"/>
        <c:tickLblPos val="nextTo"/>
        <c:txPr>
          <a:bodyPr/>
          <a:lstStyle/>
          <a:p>
            <a:pPr>
              <a:defRPr sz="2000"/>
            </a:pPr>
            <a:endParaRPr lang="en-US"/>
          </a:p>
        </c:txPr>
        <c:crossAx val="40677376"/>
        <c:crosses val="autoZero"/>
        <c:auto val="1"/>
        <c:lblAlgn val="ctr"/>
        <c:lblOffset val="100"/>
      </c:catAx>
      <c:valAx>
        <c:axId val="40677376"/>
        <c:scaling>
          <c:orientation val="minMax"/>
          <c:max val="2000"/>
        </c:scaling>
        <c:axPos val="b"/>
        <c:majorGridlines>
          <c:spPr>
            <a:ln>
              <a:solidFill>
                <a:schemeClr val="bg1">
                  <a:lumMod val="75000"/>
                </a:schemeClr>
              </a:solidFill>
            </a:ln>
          </c:spPr>
        </c:majorGridlines>
        <c:title>
          <c:tx>
            <c:rich>
              <a:bodyPr/>
              <a:lstStyle/>
              <a:p>
                <a:pPr>
                  <a:defRPr sz="2000"/>
                </a:pPr>
                <a:r>
                  <a:rPr lang="en-US" sz="2000"/>
                  <a:t>MT CO</a:t>
                </a:r>
                <a:r>
                  <a:rPr lang="en-US" sz="2000" baseline="-25000"/>
                  <a:t>2</a:t>
                </a:r>
              </a:p>
            </c:rich>
          </c:tx>
          <c:layout/>
        </c:title>
        <c:numFmt formatCode="General" sourceLinked="1"/>
        <c:tickLblPos val="nextTo"/>
        <c:txPr>
          <a:bodyPr/>
          <a:lstStyle/>
          <a:p>
            <a:pPr>
              <a:defRPr sz="1200"/>
            </a:pPr>
            <a:endParaRPr lang="en-US"/>
          </a:p>
        </c:txPr>
        <c:crossAx val="40511744"/>
        <c:crosses val="autoZero"/>
        <c:crossBetween val="between"/>
        <c:majorUnit val="500"/>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spPr>
            <a:ln>
              <a:solidFill>
                <a:schemeClr val="tx1">
                  <a:lumMod val="85000"/>
                  <a:lumOff val="15000"/>
                </a:schemeClr>
              </a:solidFill>
            </a:ln>
          </c:spPr>
          <c:dLbls>
            <c:dLbl>
              <c:idx val="0"/>
              <c:tx>
                <c:rich>
                  <a:bodyPr/>
                  <a:lstStyle/>
                  <a:p>
                    <a:r>
                      <a:rPr lang="en-US" sz="1600"/>
                      <a:t>Train Ride 2%</a:t>
                    </a:r>
                  </a:p>
                </c:rich>
              </c:tx>
              <c:showCatName val="1"/>
              <c:showPercent val="1"/>
            </c:dLbl>
            <c:dLbl>
              <c:idx val="1"/>
              <c:tx>
                <c:rich>
                  <a:bodyPr/>
                  <a:lstStyle/>
                  <a:p>
                    <a:r>
                      <a:rPr lang="en-US" sz="1600"/>
                      <a:t>Car-pools
19%</a:t>
                    </a:r>
                  </a:p>
                </c:rich>
              </c:tx>
              <c:showCatName val="1"/>
              <c:showPercent val="1"/>
            </c:dLbl>
            <c:dLbl>
              <c:idx val="2"/>
              <c:tx>
                <c:rich>
                  <a:bodyPr/>
                  <a:lstStyle/>
                  <a:p>
                    <a:r>
                      <a:rPr lang="en-US" sz="1600"/>
                      <a:t>Walk
31%</a:t>
                    </a:r>
                  </a:p>
                </c:rich>
              </c:tx>
              <c:showCatName val="1"/>
              <c:showPercent val="1"/>
            </c:dLbl>
            <c:dLbl>
              <c:idx val="3"/>
              <c:tx>
                <c:rich>
                  <a:bodyPr/>
                  <a:lstStyle/>
                  <a:p>
                    <a:r>
                      <a:rPr lang="en-US" sz="1600"/>
                      <a:t>Run</a:t>
                    </a:r>
                    <a:r>
                      <a:rPr lang="en-US" sz="1600" baseline="0"/>
                      <a:t> </a:t>
                    </a:r>
                    <a:r>
                      <a:rPr lang="en-US" sz="1600"/>
                      <a:t>1%</a:t>
                    </a:r>
                  </a:p>
                </c:rich>
              </c:tx>
              <c:showCatName val="1"/>
              <c:showPercent val="1"/>
            </c:dLbl>
            <c:dLbl>
              <c:idx val="5"/>
              <c:tx>
                <c:rich>
                  <a:bodyPr/>
                  <a:lstStyle/>
                  <a:p>
                    <a:r>
                      <a:rPr lang="en-US" sz="1600"/>
                      <a:t>Bike Rides
6%</a:t>
                    </a:r>
                  </a:p>
                </c:rich>
              </c:tx>
              <c:showCatName val="1"/>
              <c:showPercent val="1"/>
            </c:dLbl>
            <c:dLbl>
              <c:idx val="6"/>
              <c:tx>
                <c:rich>
                  <a:bodyPr/>
                  <a:lstStyle/>
                  <a:p>
                    <a:r>
                      <a:rPr lang="en-US" sz="1600"/>
                      <a:t>Drive Alone 
22%</a:t>
                    </a:r>
                  </a:p>
                </c:rich>
              </c:tx>
              <c:showCatName val="1"/>
              <c:showPercent val="1"/>
            </c:dLbl>
            <c:numFmt formatCode="General" sourceLinked="0"/>
            <c:txPr>
              <a:bodyPr/>
              <a:lstStyle/>
              <a:p>
                <a:pPr>
                  <a:defRPr sz="1600" b="1"/>
                </a:pPr>
                <a:endParaRPr lang="en-US"/>
              </a:p>
            </c:txPr>
            <c:showCatName val="1"/>
            <c:showPercent val="1"/>
            <c:showLeaderLines val="1"/>
          </c:dLbls>
          <c:cat>
            <c:strRef>
              <c:f>Activity!$B$47:$H$47</c:f>
              <c:strCache>
                <c:ptCount val="7"/>
                <c:pt idx="0">
                  <c:v>Train Rides</c:v>
                </c:pt>
                <c:pt idx="1">
                  <c:v>Carpools</c:v>
                </c:pt>
                <c:pt idx="2">
                  <c:v>Walks</c:v>
                </c:pt>
                <c:pt idx="3">
                  <c:v>Runs</c:v>
                </c:pt>
                <c:pt idx="4">
                  <c:v>Bus Rides</c:v>
                </c:pt>
                <c:pt idx="5">
                  <c:v>Bike Rides</c:v>
                </c:pt>
                <c:pt idx="6">
                  <c:v>Drive Alone Instances</c:v>
                </c:pt>
              </c:strCache>
            </c:strRef>
          </c:cat>
          <c:val>
            <c:numRef>
              <c:f>Activity!$B$66:$H$66</c:f>
              <c:numCache>
                <c:formatCode>0.0%</c:formatCode>
                <c:ptCount val="7"/>
                <c:pt idx="0">
                  <c:v>2.351916376306621E-2</c:v>
                </c:pt>
                <c:pt idx="1">
                  <c:v>0.18989547038327728</c:v>
                </c:pt>
                <c:pt idx="2">
                  <c:v>0.31010452961672502</c:v>
                </c:pt>
                <c:pt idx="3">
                  <c:v>1.1324041811846713E-2</c:v>
                </c:pt>
                <c:pt idx="4">
                  <c:v>0.18554006968641348</c:v>
                </c:pt>
                <c:pt idx="5">
                  <c:v>5.4878048780487666E-2</c:v>
                </c:pt>
                <c:pt idx="6">
                  <c:v>0.22473867595818767</c:v>
                </c:pt>
              </c:numCache>
            </c:numRef>
          </c:val>
        </c:ser>
        <c:dLbls>
          <c:showCatName val="1"/>
          <c:showPercent val="1"/>
        </c:dLbls>
        <c:firstSliceAng val="0"/>
      </c:pieChart>
    </c:plotArea>
    <c:plotVisOnly val="1"/>
  </c:chart>
  <c:spPr>
    <a:noFill/>
    <a:ln>
      <a:no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192450566746724"/>
          <c:y val="5.1341131491511496E-2"/>
          <c:w val="0.77597485067084793"/>
          <c:h val="0.67003450411395205"/>
        </c:manualLayout>
      </c:layout>
      <c:barChart>
        <c:barDir val="col"/>
        <c:grouping val="clustered"/>
        <c:ser>
          <c:idx val="0"/>
          <c:order val="0"/>
          <c:tx>
            <c:strRef>
              <c:f>RideLengths!$B$156</c:f>
              <c:strCache>
                <c:ptCount val="1"/>
                <c:pt idx="0">
                  <c:v>Count</c:v>
                </c:pt>
              </c:strCache>
            </c:strRef>
          </c:tx>
          <c:spPr>
            <a:ln>
              <a:solidFill>
                <a:srgbClr val="000000"/>
              </a:solidFill>
            </a:ln>
          </c:spPr>
          <c:cat>
            <c:strRef>
              <c:f>RideLengths!$A$157:$A$163</c:f>
              <c:strCache>
                <c:ptCount val="7"/>
                <c:pt idx="0">
                  <c:v>Walk</c:v>
                </c:pt>
                <c:pt idx="1">
                  <c:v>Drive Alone</c:v>
                </c:pt>
                <c:pt idx="2">
                  <c:v>Carpool</c:v>
                </c:pt>
                <c:pt idx="3">
                  <c:v>Bus</c:v>
                </c:pt>
                <c:pt idx="4">
                  <c:v>Bike</c:v>
                </c:pt>
                <c:pt idx="5">
                  <c:v>Run</c:v>
                </c:pt>
                <c:pt idx="6">
                  <c:v>Train</c:v>
                </c:pt>
              </c:strCache>
            </c:strRef>
          </c:cat>
          <c:val>
            <c:numRef>
              <c:f>RideLengths!$B$157:$B$163</c:f>
              <c:numCache>
                <c:formatCode>General</c:formatCode>
                <c:ptCount val="7"/>
                <c:pt idx="0">
                  <c:v>355</c:v>
                </c:pt>
                <c:pt idx="1">
                  <c:v>257</c:v>
                </c:pt>
                <c:pt idx="2">
                  <c:v>217</c:v>
                </c:pt>
                <c:pt idx="3">
                  <c:v>212</c:v>
                </c:pt>
                <c:pt idx="4">
                  <c:v>63</c:v>
                </c:pt>
                <c:pt idx="5">
                  <c:v>13</c:v>
                </c:pt>
                <c:pt idx="6">
                  <c:v>12</c:v>
                </c:pt>
              </c:numCache>
            </c:numRef>
          </c:val>
        </c:ser>
        <c:gapWidth val="75"/>
        <c:axId val="40757888"/>
        <c:axId val="40833408"/>
      </c:barChart>
      <c:catAx>
        <c:axId val="40757888"/>
        <c:scaling>
          <c:orientation val="minMax"/>
        </c:scaling>
        <c:axPos val="b"/>
        <c:tickLblPos val="nextTo"/>
        <c:txPr>
          <a:bodyPr rot="-3240000"/>
          <a:lstStyle/>
          <a:p>
            <a:pPr>
              <a:defRPr sz="1400"/>
            </a:pPr>
            <a:endParaRPr lang="en-US"/>
          </a:p>
        </c:txPr>
        <c:crossAx val="40833408"/>
        <c:crosses val="autoZero"/>
        <c:auto val="1"/>
        <c:lblAlgn val="ctr"/>
        <c:lblOffset val="100"/>
      </c:catAx>
      <c:valAx>
        <c:axId val="40833408"/>
        <c:scaling>
          <c:orientation val="minMax"/>
        </c:scaling>
        <c:axPos val="l"/>
        <c:majorGridlines>
          <c:spPr>
            <a:ln>
              <a:solidFill>
                <a:schemeClr val="bg1">
                  <a:lumMod val="85000"/>
                </a:schemeClr>
              </a:solidFill>
            </a:ln>
          </c:spPr>
        </c:majorGridlines>
        <c:title>
          <c:tx>
            <c:rich>
              <a:bodyPr rot="-5400000" vert="horz"/>
              <a:lstStyle/>
              <a:p>
                <a:pPr>
                  <a:defRPr/>
                </a:pPr>
                <a:r>
                  <a:rPr lang="en-US" sz="2000" dirty="0" smtClean="0"/>
                  <a:t>#</a:t>
                </a:r>
                <a:r>
                  <a:rPr lang="en-US" sz="2000" baseline="0" dirty="0" smtClean="0"/>
                  <a:t> of Observed Events</a:t>
                </a:r>
                <a:endParaRPr lang="en-US" sz="2000" dirty="0"/>
              </a:p>
            </c:rich>
          </c:tx>
        </c:title>
        <c:numFmt formatCode="General" sourceLinked="0"/>
        <c:tickLblPos val="nextTo"/>
        <c:txPr>
          <a:bodyPr/>
          <a:lstStyle/>
          <a:p>
            <a:pPr>
              <a:defRPr sz="1600"/>
            </a:pPr>
            <a:endParaRPr lang="en-US"/>
          </a:p>
        </c:txPr>
        <c:crossAx val="40757888"/>
        <c:crosses val="autoZero"/>
        <c:crossBetween val="between"/>
        <c:majorUnit val="100"/>
      </c:valAx>
    </c:plotArea>
    <c:plotVisOnly val="1"/>
  </c:chart>
  <c:spPr>
    <a:ln>
      <a:noFill/>
    </a:ln>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86664647688329"/>
          <c:y val="0.16159702819405639"/>
          <c:w val="0.89639650211992727"/>
          <c:h val="0.64112924392515691"/>
        </c:manualLayout>
      </c:layout>
      <c:barChart>
        <c:barDir val="col"/>
        <c:grouping val="percentStacked"/>
        <c:ser>
          <c:idx val="0"/>
          <c:order val="0"/>
          <c:tx>
            <c:strRef>
              <c:f>DataSource!$G$37</c:f>
              <c:strCache>
                <c:ptCount val="1"/>
                <c:pt idx="0">
                  <c:v>Manual</c:v>
                </c:pt>
              </c:strCache>
            </c:strRef>
          </c:tx>
          <c:spPr>
            <a:ln>
              <a:solidFill>
                <a:srgbClr val="000000"/>
              </a:solidFill>
            </a:ln>
          </c:spPr>
          <c:cat>
            <c:strRef>
              <c:f>DataSource!$F$38:$F$45</c:f>
              <c:strCache>
                <c:ptCount val="8"/>
                <c:pt idx="0">
                  <c:v>Train</c:v>
                </c:pt>
                <c:pt idx="1">
                  <c:v>Carpool</c:v>
                </c:pt>
                <c:pt idx="2">
                  <c:v>Walking</c:v>
                </c:pt>
                <c:pt idx="3">
                  <c:v>Runs</c:v>
                </c:pt>
                <c:pt idx="4">
                  <c:v>Bus</c:v>
                </c:pt>
                <c:pt idx="5">
                  <c:v>Biking</c:v>
                </c:pt>
                <c:pt idx="6">
                  <c:v>Driving Alone</c:v>
                </c:pt>
                <c:pt idx="7">
                  <c:v>Total</c:v>
                </c:pt>
              </c:strCache>
            </c:strRef>
          </c:cat>
          <c:val>
            <c:numRef>
              <c:f>DataSource!$G$38:$G$45</c:f>
              <c:numCache>
                <c:formatCode>0.0%</c:formatCode>
                <c:ptCount val="8"/>
                <c:pt idx="0">
                  <c:v>1.9650655021834121E-2</c:v>
                </c:pt>
                <c:pt idx="1">
                  <c:v>0.224890829694323</c:v>
                </c:pt>
                <c:pt idx="2">
                  <c:v>0.18122270742358088</c:v>
                </c:pt>
                <c:pt idx="3">
                  <c:v>1.5283842794759805E-2</c:v>
                </c:pt>
                <c:pt idx="4">
                  <c:v>0.16593886462882101</c:v>
                </c:pt>
                <c:pt idx="5">
                  <c:v>2.4017467248908301E-2</c:v>
                </c:pt>
                <c:pt idx="6">
                  <c:v>0.36899563318777573</c:v>
                </c:pt>
                <c:pt idx="7">
                  <c:v>0.40566873339238602</c:v>
                </c:pt>
              </c:numCache>
            </c:numRef>
          </c:val>
        </c:ser>
        <c:ser>
          <c:idx val="1"/>
          <c:order val="1"/>
          <c:tx>
            <c:strRef>
              <c:f>DataSource!$H$37</c:f>
              <c:strCache>
                <c:ptCount val="1"/>
                <c:pt idx="0">
                  <c:v>GSM</c:v>
                </c:pt>
              </c:strCache>
            </c:strRef>
          </c:tx>
          <c:spPr>
            <a:ln>
              <a:solidFill>
                <a:srgbClr val="000000"/>
              </a:solidFill>
            </a:ln>
          </c:spPr>
          <c:cat>
            <c:strRef>
              <c:f>DataSource!$F$38:$F$45</c:f>
              <c:strCache>
                <c:ptCount val="8"/>
                <c:pt idx="0">
                  <c:v>Train</c:v>
                </c:pt>
                <c:pt idx="1">
                  <c:v>Carpool</c:v>
                </c:pt>
                <c:pt idx="2">
                  <c:v>Walking</c:v>
                </c:pt>
                <c:pt idx="3">
                  <c:v>Runs</c:v>
                </c:pt>
                <c:pt idx="4">
                  <c:v>Bus</c:v>
                </c:pt>
                <c:pt idx="5">
                  <c:v>Biking</c:v>
                </c:pt>
                <c:pt idx="6">
                  <c:v>Driving Alone</c:v>
                </c:pt>
                <c:pt idx="7">
                  <c:v>Total</c:v>
                </c:pt>
              </c:strCache>
            </c:strRef>
          </c:cat>
          <c:val>
            <c:numRef>
              <c:f>DataSource!$H$38:$H$45</c:f>
              <c:numCache>
                <c:formatCode>0.0%</c:formatCode>
                <c:ptCount val="8"/>
                <c:pt idx="0">
                  <c:v>7.5376884422111408E-3</c:v>
                </c:pt>
                <c:pt idx="1">
                  <c:v>0.28643216080402273</c:v>
                </c:pt>
                <c:pt idx="2">
                  <c:v>0.133165829145729</c:v>
                </c:pt>
                <c:pt idx="3">
                  <c:v>7.5376884422111408E-3</c:v>
                </c:pt>
                <c:pt idx="4">
                  <c:v>0.34170854271356799</c:v>
                </c:pt>
                <c:pt idx="5">
                  <c:v>2.5125628140703501E-3</c:v>
                </c:pt>
                <c:pt idx="6">
                  <c:v>0.22110552763818836</c:v>
                </c:pt>
                <c:pt idx="7">
                  <c:v>0.35252435783879532</c:v>
                </c:pt>
              </c:numCache>
            </c:numRef>
          </c:val>
        </c:ser>
        <c:ser>
          <c:idx val="2"/>
          <c:order val="2"/>
          <c:tx>
            <c:strRef>
              <c:f>DataSource!$I$37</c:f>
              <c:strCache>
                <c:ptCount val="1"/>
                <c:pt idx="0">
                  <c:v>MSP</c:v>
                </c:pt>
              </c:strCache>
            </c:strRef>
          </c:tx>
          <c:spPr>
            <a:ln>
              <a:solidFill>
                <a:sysClr val="windowText" lastClr="000000"/>
              </a:solidFill>
            </a:ln>
          </c:spPr>
          <c:cat>
            <c:strRef>
              <c:f>DataSource!$F$38:$F$45</c:f>
              <c:strCache>
                <c:ptCount val="8"/>
                <c:pt idx="0">
                  <c:v>Train</c:v>
                </c:pt>
                <c:pt idx="1">
                  <c:v>Carpool</c:v>
                </c:pt>
                <c:pt idx="2">
                  <c:v>Walking</c:v>
                </c:pt>
                <c:pt idx="3">
                  <c:v>Runs</c:v>
                </c:pt>
                <c:pt idx="4">
                  <c:v>Bus</c:v>
                </c:pt>
                <c:pt idx="5">
                  <c:v>Biking</c:v>
                </c:pt>
                <c:pt idx="6">
                  <c:v>Driving Alone</c:v>
                </c:pt>
                <c:pt idx="7">
                  <c:v>Total</c:v>
                </c:pt>
              </c:strCache>
            </c:strRef>
          </c:cat>
          <c:val>
            <c:numRef>
              <c:f>DataSource!$I$38:$I$45</c:f>
              <c:numCache>
                <c:formatCode>0.0%</c:formatCode>
                <c:ptCount val="8"/>
                <c:pt idx="0">
                  <c:v>0</c:v>
                </c:pt>
                <c:pt idx="1">
                  <c:v>0</c:v>
                </c:pt>
                <c:pt idx="2">
                  <c:v>0.80219780219780745</c:v>
                </c:pt>
                <c:pt idx="3">
                  <c:v>1.0989010989011002E-2</c:v>
                </c:pt>
                <c:pt idx="4">
                  <c:v>0</c:v>
                </c:pt>
                <c:pt idx="5">
                  <c:v>0.18681318681318804</c:v>
                </c:pt>
                <c:pt idx="6">
                  <c:v>0</c:v>
                </c:pt>
                <c:pt idx="7">
                  <c:v>0.24180690876882224</c:v>
                </c:pt>
              </c:numCache>
            </c:numRef>
          </c:val>
        </c:ser>
        <c:overlap val="100"/>
        <c:axId val="40879616"/>
        <c:axId val="40881152"/>
      </c:barChart>
      <c:catAx>
        <c:axId val="40879616"/>
        <c:scaling>
          <c:orientation val="minMax"/>
        </c:scaling>
        <c:axPos val="b"/>
        <c:tickLblPos val="nextTo"/>
        <c:txPr>
          <a:bodyPr/>
          <a:lstStyle/>
          <a:p>
            <a:pPr>
              <a:defRPr sz="2000"/>
            </a:pPr>
            <a:endParaRPr lang="en-US"/>
          </a:p>
        </c:txPr>
        <c:crossAx val="40881152"/>
        <c:crosses val="autoZero"/>
        <c:auto val="1"/>
        <c:lblAlgn val="ctr"/>
        <c:lblOffset val="100"/>
      </c:catAx>
      <c:valAx>
        <c:axId val="40881152"/>
        <c:scaling>
          <c:orientation val="minMax"/>
          <c:max val="1"/>
          <c:min val="0"/>
        </c:scaling>
        <c:axPos val="l"/>
        <c:majorGridlines>
          <c:spPr>
            <a:ln>
              <a:solidFill>
                <a:sysClr val="window" lastClr="FFFFFF">
                  <a:lumMod val="85000"/>
                </a:sysClr>
              </a:solidFill>
            </a:ln>
          </c:spPr>
        </c:majorGridlines>
        <c:numFmt formatCode="0%" sourceLinked="1"/>
        <c:tickLblPos val="nextTo"/>
        <c:txPr>
          <a:bodyPr/>
          <a:lstStyle/>
          <a:p>
            <a:pPr>
              <a:defRPr sz="1800"/>
            </a:pPr>
            <a:endParaRPr lang="en-US"/>
          </a:p>
        </c:txPr>
        <c:crossAx val="40879616"/>
        <c:crosses val="autoZero"/>
        <c:crossBetween val="between"/>
        <c:majorUnit val="0.4"/>
      </c:valAx>
    </c:plotArea>
    <c:legend>
      <c:legendPos val="t"/>
      <c:layout>
        <c:manualLayout>
          <c:xMode val="edge"/>
          <c:yMode val="edge"/>
          <c:x val="0.23034246921057938"/>
          <c:y val="1.7566675133350265E-2"/>
          <c:w val="0.55165354330708705"/>
          <c:h val="7.2589921574793714E-2"/>
        </c:manualLayout>
      </c:layout>
      <c:spPr>
        <a:ln>
          <a:solidFill>
            <a:sysClr val="window" lastClr="FFFFFF">
              <a:lumMod val="85000"/>
            </a:sysClr>
          </a:solidFill>
        </a:ln>
      </c:spPr>
      <c:txPr>
        <a:bodyPr/>
        <a:lstStyle/>
        <a:p>
          <a:pPr>
            <a:defRPr sz="2400"/>
          </a:pPr>
          <a:endParaRPr lang="en-US"/>
        </a:p>
      </c:txPr>
    </c:legend>
    <c:plotVisOnly val="1"/>
  </c:chart>
  <c:spPr>
    <a:ln>
      <a:noFill/>
    </a:ln>
  </c:sp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54F529-30E9-4248-9316-11E3EF47420E}" type="datetimeFigureOut">
              <a:rPr lang="en-US" smtClean="0"/>
              <a:pPr/>
              <a:t>11/25/2008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A7560-B73A-4BD8-B61F-A8447ED403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28D307-E463-4093-957F-723912ECA00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Collaboration between Intel &amp; UW</a:t>
            </a:r>
          </a:p>
        </p:txBody>
      </p:sp>
      <p:sp>
        <p:nvSpPr>
          <p:cNvPr id="4" name="Slide Number Placeholder 3"/>
          <p:cNvSpPr>
            <a:spLocks noGrp="1"/>
          </p:cNvSpPr>
          <p:nvPr>
            <p:ph type="sldNum" sz="quarter" idx="10"/>
          </p:nvPr>
        </p:nvSpPr>
        <p:spPr/>
        <p:txBody>
          <a:bodyPr/>
          <a:lstStyle/>
          <a:p>
            <a:fld id="{032A7560-B73A-4BD8-B61F-A8447ED4037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United States consumes by far the most gasoline, a staggering 346 million gallons per day in 2003, the latest year for which data are available. By comparison, Japan and China, the next two biggest consumers, together use</a:t>
            </a:r>
            <a:r>
              <a:rPr lang="en-US" baseline="0" dirty="0" smtClean="0"/>
              <a:t> </a:t>
            </a:r>
            <a:r>
              <a:rPr lang="en-US" dirty="0" smtClean="0"/>
              <a:t>less than a quarter of that total. </a:t>
            </a:r>
          </a:p>
          <a:p>
            <a:endParaRPr lang="en-US" dirty="0" smtClean="0"/>
          </a:p>
          <a:p>
            <a:r>
              <a:rPr lang="en-US" dirty="0" smtClean="0"/>
              <a:t>More than half of the gasoline we put in our cars comes from oil imported from other countries. Petroleum imports cost us over $4.4 billion a week—that’s money that could be used to fuel our own economy.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http://www.foreignpolicy.com/story/cms.php?story_id=3862&amp;page=1</a:t>
            </a:r>
          </a:p>
          <a:p>
            <a:r>
              <a:rPr lang="en-US" dirty="0" smtClean="0"/>
              <a:t>http://www.fueleconomy.gov/feg/why.shtml</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Recruitment was done by posting to the Pittsburgh and the Seattle area </a:t>
            </a:r>
            <a:r>
              <a:rPr lang="en-US" sz="1200" kern="1200" dirty="0" err="1" smtClean="0">
                <a:solidFill>
                  <a:schemeClr val="tx1"/>
                </a:solidFill>
                <a:latin typeface="+mn-lt"/>
                <a:ea typeface="+mn-ea"/>
                <a:cs typeface="+mn-cs"/>
              </a:rPr>
              <a:t>Craigslists</a:t>
            </a:r>
            <a:r>
              <a:rPr lang="en-US" sz="1200" kern="1200" dirty="0" smtClean="0">
                <a:solidFill>
                  <a:schemeClr val="tx1"/>
                </a:solidFill>
                <a:latin typeface="+mn-lt"/>
                <a:ea typeface="+mn-ea"/>
                <a:cs typeface="+mn-cs"/>
              </a:rPr>
              <a:t> and using a Pittsburgh university’s online recruitment service. </a:t>
            </a:r>
            <a:endParaRPr lang="en-US" dirty="0" smtClean="0"/>
          </a:p>
          <a:p>
            <a:pPr>
              <a:buFont typeface="Arial" pitchFamily="34" charset="0"/>
              <a:buNone/>
            </a:pP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Participants were recruited from two major metropolitan cities, Seattle and Pittsburgh, to increase the diversity of perspectives in our resulting data</a:t>
            </a:r>
          </a:p>
          <a:p>
            <a:pPr>
              <a:buFont typeface="Arial" pitchFamily="34" charset="0"/>
              <a:buNone/>
            </a:pP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Out of the 14 participants, 6 were from Seattle and 8 were from Pittsburgh</a:t>
            </a:r>
          </a:p>
          <a:p>
            <a:pPr>
              <a:buFont typeface="Arial" pitchFamily="34" charset="0"/>
              <a:buNone/>
            </a:pPr>
            <a:r>
              <a:rPr lang="en-US" sz="1200" kern="1200" dirty="0" smtClean="0">
                <a:solidFill>
                  <a:schemeClr val="tx1"/>
                </a:solidFill>
                <a:latin typeface="+mn-lt"/>
                <a:ea typeface="+mn-ea"/>
                <a:cs typeface="+mn-cs"/>
              </a:rPr>
              <a:t>* Participation lasted from 1 to 4 weeks (average of </a:t>
            </a:r>
            <a:r>
              <a:rPr lang="en-US" sz="1200" u="sng" kern="1200" dirty="0" smtClean="0">
                <a:solidFill>
                  <a:schemeClr val="tx1"/>
                </a:solidFill>
                <a:latin typeface="+mn-lt"/>
                <a:ea typeface="+mn-ea"/>
                <a:cs typeface="+mn-cs"/>
              </a:rPr>
              <a:t>21</a:t>
            </a:r>
            <a:r>
              <a:rPr lang="en-US" sz="1200" kern="1200" dirty="0" smtClean="0">
                <a:solidFill>
                  <a:schemeClr val="tx1"/>
                </a:solidFill>
                <a:latin typeface="+mn-lt"/>
                <a:ea typeface="+mn-ea"/>
                <a:cs typeface="+mn-cs"/>
              </a:rPr>
              <a:t> days, median=20). </a:t>
            </a:r>
          </a:p>
          <a:p>
            <a:pPr>
              <a:buFont typeface="Arial" pitchFamily="34" charset="0"/>
              <a:buNone/>
            </a:pPr>
            <a:r>
              <a:rPr lang="en-US" dirty="0" smtClean="0"/>
              <a:t>* Participants were compensated between $100-300 depending on their length in the study</a:t>
            </a:r>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Of the 8.4 million logged sensor events, 1,129 were travel events, 872 (77%) of which were green. This is 4.2 transportation events per day on average across participants (3.2 of which were green). The average trip length was 18 minutes (23 minutes for green trips). The number of total trips per day is in line with previous research on daily transportation behavior [18][21], which provides evidence that we were accurately recording transportation behaviors </a:t>
            </a:r>
            <a:r>
              <a:rPr lang="en-US" dirty="0" smtClean="0"/>
              <a:t> </a:t>
            </a:r>
            <a:r>
              <a:rPr lang="en-US" sz="1200" kern="1200" dirty="0" smtClean="0">
                <a:solidFill>
                  <a:schemeClr val="tx1"/>
                </a:solidFill>
                <a:latin typeface="+mn-lt"/>
                <a:ea typeface="+mn-ea"/>
                <a:cs typeface="+mn-cs"/>
              </a:rPr>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Walking</a:t>
            </a:r>
            <a:r>
              <a:rPr lang="en-US" sz="1200" kern="1200" baseline="0" dirty="0" smtClean="0">
                <a:solidFill>
                  <a:schemeClr val="tx1"/>
                </a:solidFill>
                <a:latin typeface="+mn-lt"/>
                <a:ea typeface="+mn-ea"/>
                <a:cs typeface="+mn-cs"/>
              </a:rPr>
              <a:t> was the number one form of transit, accounting for 31% of all observed transit events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Driving alone, however, was the second most popular form of travel accounting for 22% of observed transit events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Followed by carpooling at 19%</a:t>
            </a:r>
            <a:endParaRPr lang="en-US" dirty="0" smtClean="0"/>
          </a:p>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top three areas responsible for energy consumption in American</a:t>
            </a:r>
            <a:r>
              <a:rPr lang="en-US" baseline="0" dirty="0" smtClean="0"/>
              <a:t> households:</a:t>
            </a:r>
          </a:p>
          <a:p>
            <a:r>
              <a:rPr lang="en-US" baseline="0" dirty="0" smtClean="0"/>
              <a:t>Utilities, shopping and eating, and private transport. Transportation is the number one contributor, accounting for 26% of C02 emissions in the average American household</a:t>
            </a:r>
          </a:p>
          <a:p>
            <a:endParaRPr lang="en-US" baseline="0" dirty="0" smtClean="0"/>
          </a:p>
          <a:p>
            <a:r>
              <a:rPr lang="en-US" sz="1200" kern="1200" baseline="0" dirty="0" smtClean="0">
                <a:solidFill>
                  <a:schemeClr val="tx1"/>
                </a:solidFill>
                <a:latin typeface="+mn-lt"/>
                <a:ea typeface="+mn-ea"/>
                <a:cs typeface="+mn-cs"/>
              </a:rPr>
              <a:t>CO2 emissions (Mt/yr) from household consumption, in</a:t>
            </a:r>
          </a:p>
          <a:p>
            <a:r>
              <a:rPr lang="en-US" sz="1200" kern="1200" baseline="0" dirty="0" smtClean="0">
                <a:solidFill>
                  <a:schemeClr val="tx1"/>
                </a:solidFill>
                <a:latin typeface="+mn-lt"/>
                <a:ea typeface="+mn-ea"/>
                <a:cs typeface="+mn-cs"/>
              </a:rPr>
              <a:t>13 consumption categories</a:t>
            </a:r>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Although we did not describe UbiGreen as a game to our participants, many began to perceive it as one. In interviews and in our freeform post-study survey data, participants would use game-like metaphors when describing the application.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example, participants mentioned that engaging in green transit behaviors earned “points” and making it to the last screen was the “final level.” One participant even complained that when a trip hadn’t been automatically recorded, “I felt like I was being cheated out of my ‘points’” (P15). </a:t>
            </a:r>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believe that exploring how social motivators like competition can be used to influence transportation behaviors is rich, open area of future research mention </a:t>
            </a:r>
            <a:r>
              <a:rPr lang="en-US" sz="1200" kern="1200" dirty="0" err="1" smtClean="0">
                <a:solidFill>
                  <a:schemeClr val="tx1"/>
                </a:solidFill>
                <a:latin typeface="+mn-lt"/>
                <a:ea typeface="+mn-ea"/>
                <a:cs typeface="+mn-cs"/>
              </a:rPr>
              <a:t>nike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ipod</a:t>
            </a:r>
            <a:r>
              <a:rPr lang="en-US"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Can also offer social support</a:t>
            </a:r>
          </a:p>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032A7560-B73A-4BD8-B61F-A8447ED40377}"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Mobile persuasion is important to understand. We predict that in 10-15 years mobile phones will be the primary platform for changing people's attitudes and behaviors, surpassing the persuasive power of TV, radio, and the web — combined. The</a:t>
            </a:r>
            <a:r>
              <a:rPr lang="en-US" baseline="0" dirty="0" smtClean="0"/>
              <a:t> phone is perfectly suited for this as it is always with you and will have many capabilities like sensing and advanced input/output that make it the most accessible computing platform ever.</a:t>
            </a:r>
            <a:endParaRPr lang="en-US" dirty="0" smtClean="0"/>
          </a:p>
          <a:p>
            <a:endParaRPr lang="en-US" dirty="0" smtClean="0"/>
          </a:p>
          <a:p>
            <a:r>
              <a:rPr lang="en-US" dirty="0" smtClean="0"/>
              <a:t>http://www.changetech.no/digital_therapy.php</a:t>
            </a:r>
          </a:p>
          <a:p>
            <a:r>
              <a:rPr lang="en-US" dirty="0" smtClean="0"/>
              <a:t>http://captology.stanford.edu/</a:t>
            </a:r>
          </a:p>
          <a:p>
            <a:endParaRPr lang="en-US" b="1"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2A7560-B73A-4BD8-B61F-A8447ED4037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Twenty-eight individuals who were recruited by a market</a:t>
            </a:r>
          </a:p>
          <a:p>
            <a:r>
              <a:rPr lang="en-US" sz="1200" kern="1200" baseline="0" dirty="0" smtClean="0">
                <a:solidFill>
                  <a:schemeClr val="tx1"/>
                </a:solidFill>
                <a:latin typeface="+mn-lt"/>
                <a:ea typeface="+mn-ea"/>
                <a:cs typeface="+mn-cs"/>
              </a:rPr>
              <a:t>research agency participated in the three-month field</a:t>
            </a:r>
          </a:p>
          <a:p>
            <a:r>
              <a:rPr lang="en-US" sz="1200" kern="1200" baseline="0" dirty="0" smtClean="0">
                <a:solidFill>
                  <a:schemeClr val="tx1"/>
                </a:solidFill>
                <a:latin typeface="+mn-lt"/>
                <a:ea typeface="+mn-ea"/>
                <a:cs typeface="+mn-cs"/>
              </a:rPr>
              <a:t>experiment of </a:t>
            </a:r>
            <a:r>
              <a:rPr lang="en-US" sz="1200" kern="1200" baseline="0" dirty="0" err="1" smtClean="0">
                <a:solidFill>
                  <a:schemeClr val="tx1"/>
                </a:solidFill>
                <a:latin typeface="+mn-lt"/>
                <a:ea typeface="+mn-ea"/>
                <a:cs typeface="+mn-cs"/>
              </a:rPr>
              <a:t>UbiFit</a:t>
            </a:r>
            <a:r>
              <a:rPr lang="en-US" sz="1200" kern="1200" baseline="0" dirty="0" smtClean="0">
                <a:solidFill>
                  <a:schemeClr val="tx1"/>
                </a:solidFill>
                <a:latin typeface="+mn-lt"/>
                <a:ea typeface="+mn-ea"/>
                <a:cs typeface="+mn-cs"/>
              </a:rPr>
              <a:t> (15 female/13 male, aged 25 to 54)5.</a:t>
            </a:r>
          </a:p>
          <a:p>
            <a:r>
              <a:rPr lang="en-US" sz="1200" kern="1200" baseline="0" dirty="0" smtClean="0">
                <a:solidFill>
                  <a:schemeClr val="tx1"/>
                </a:solidFill>
                <a:latin typeface="+mn-lt"/>
                <a:ea typeface="+mn-ea"/>
                <a:cs typeface="+mn-cs"/>
              </a:rPr>
              <a:t>All were regular mobile phone users who wanted to increase</a:t>
            </a:r>
          </a:p>
          <a:p>
            <a:r>
              <a:rPr lang="en-US" sz="1200" kern="1200" baseline="0" dirty="0" smtClean="0">
                <a:solidFill>
                  <a:schemeClr val="tx1"/>
                </a:solidFill>
                <a:latin typeface="+mn-lt"/>
                <a:ea typeface="+mn-ea"/>
                <a:cs typeface="+mn-cs"/>
              </a:rPr>
              <a:t>their physical activity.</a:t>
            </a:r>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A7560-B73A-4BD8-B61F-A8447ED4037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Sense five green transit</a:t>
            </a:r>
            <a:r>
              <a:rPr lang="en-US" baseline="0" dirty="0" smtClean="0"/>
              <a:t> activities</a:t>
            </a:r>
          </a:p>
        </p:txBody>
      </p:sp>
      <p:sp>
        <p:nvSpPr>
          <p:cNvPr id="4" name="Slide Number Placeholder 3"/>
          <p:cNvSpPr>
            <a:spLocks noGrp="1"/>
          </p:cNvSpPr>
          <p:nvPr>
            <p:ph type="sldNum" sz="quarter" idx="10"/>
          </p:nvPr>
        </p:nvSpPr>
        <p:spPr/>
        <p:txBody>
          <a:bodyPr/>
          <a:lstStyle/>
          <a:p>
            <a:fld id="{032A7560-B73A-4BD8-B61F-A8447ED4037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520A4-FC5F-454B-A95C-4A0F8DBDE2CE}" type="datetime1">
              <a:rPr lang="en-US" smtClean="0"/>
              <a:pPr/>
              <a:t>11/25/2008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3">
                    <a:lumMod val="60000"/>
                    <a:lumOff val="40000"/>
                  </a:schemeClr>
                </a:solidFill>
              </a:defRPr>
            </a:lvl1p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E028D3-1E6C-4C55-B56D-B27391F8E1C6}" type="datetime1">
              <a:rPr lang="en-US" smtClean="0"/>
              <a:pPr/>
              <a:t>11/25/2008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5B8483-2826-4B7E-9AF4-9C1C2C70AC32}" type="datetime1">
              <a:rPr lang="en-US" smtClean="0"/>
              <a:pPr/>
              <a:t>11/25/2008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685800"/>
          </a:xfrm>
        </p:spPr>
        <p:txBody>
          <a:bodyPr/>
          <a:lstStyle>
            <a:lvl1pPr>
              <a:defRPr>
                <a:solidFill>
                  <a:schemeClr val="accent3">
                    <a:lumMod val="75000"/>
                  </a:schemeClr>
                </a:solidFill>
              </a:defRPr>
            </a:lvl1pPr>
          </a:lstStyle>
          <a:p>
            <a:r>
              <a:rPr lang="en-US" dirty="0" smtClean="0"/>
              <a:t>Click to edit Master </a:t>
            </a:r>
            <a:endParaRPr lang="en-US" dirty="0"/>
          </a:p>
        </p:txBody>
      </p:sp>
      <p:sp>
        <p:nvSpPr>
          <p:cNvPr id="3" name="Content Placeholder 2"/>
          <p:cNvSpPr>
            <a:spLocks noGrp="1"/>
          </p:cNvSpPr>
          <p:nvPr>
            <p:ph idx="1"/>
          </p:nvPr>
        </p:nvSpPr>
        <p:spPr>
          <a:xfrm>
            <a:off x="457200" y="1143000"/>
            <a:ext cx="8229600" cy="4983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B53A03E-FC14-424B-9ECC-0AB6B78A088D}" type="datetime1">
              <a:rPr lang="en-US" smtClean="0"/>
              <a:pPr/>
              <a:t>11/25/2008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37E14B-17C7-4543-A3D7-0EB73DBBFA18}" type="datetime1">
              <a:rPr lang="en-US" smtClean="0"/>
              <a:pPr/>
              <a:t>11/25/2008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D95068-11AC-4E5B-93C4-9A98E1382729}" type="datetime1">
              <a:rPr lang="en-US" smtClean="0"/>
              <a:pPr/>
              <a:t>11/25/2008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9C584C-0286-4975-B06C-5D1DBD5DE8A6}" type="datetime1">
              <a:rPr lang="en-US" smtClean="0"/>
              <a:pPr/>
              <a:t>11/25/2008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5EBEBB-E10A-41F3-8199-C001621230B9}" type="datetime1">
              <a:rPr lang="en-US" smtClean="0"/>
              <a:pPr/>
              <a:t>11/25/2008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BB965-2A7D-4158-A51E-4E76DB82F066}" type="datetime1">
              <a:rPr lang="en-US" smtClean="0"/>
              <a:pPr/>
              <a:t>11/25/2008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A7C39E-E606-4F1F-A631-38CD2F17EA04}" type="datetime1">
              <a:rPr lang="en-US" smtClean="0"/>
              <a:pPr/>
              <a:t>11/25/2008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D13F74-718E-4EFE-BD8E-D186321C1014}" type="datetime1">
              <a:rPr lang="en-US" smtClean="0"/>
              <a:pPr/>
              <a:t>11/25/2008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B8618"/>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85026-820A-479E-9716-D7A166719F60}" type="datetime1">
              <a:rPr lang="en-US" smtClean="0"/>
              <a:pPr/>
              <a:t>11/25/2008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3">
                    <a:lumMod val="60000"/>
                    <a:lumOff val="40000"/>
                  </a:schemeClr>
                </a:solidFill>
              </a:defRPr>
            </a:lvl1pPr>
          </a:lstStyle>
          <a:p>
            <a:fld id="{494EE3BD-2848-4E54-998E-F95B47E711B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spcBef>
          <a:spcPct val="0"/>
        </a:spcBef>
        <a:buNone/>
        <a:defRPr sz="5000" kern="1200">
          <a:solidFill>
            <a:schemeClr val="tx1"/>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18" Type="http://schemas.openxmlformats.org/officeDocument/2006/relationships/image" Target="../media/image1.png"/><Relationship Id="rId26" Type="http://schemas.openxmlformats.org/officeDocument/2006/relationships/image" Target="../media/image66.png"/><Relationship Id="rId3" Type="http://schemas.openxmlformats.org/officeDocument/2006/relationships/image" Target="../media/image46.png"/><Relationship Id="rId21" Type="http://schemas.openxmlformats.org/officeDocument/2006/relationships/image" Target="../media/image62.png"/><Relationship Id="rId7" Type="http://schemas.openxmlformats.org/officeDocument/2006/relationships/image" Target="../media/image50.png"/><Relationship Id="rId12" Type="http://schemas.openxmlformats.org/officeDocument/2006/relationships/image" Target="../media/image45.png"/><Relationship Id="rId17" Type="http://schemas.openxmlformats.org/officeDocument/2006/relationships/image" Target="../media/image59.png"/><Relationship Id="rId25" Type="http://schemas.openxmlformats.org/officeDocument/2006/relationships/image" Target="../media/image32.png"/><Relationship Id="rId2" Type="http://schemas.openxmlformats.org/officeDocument/2006/relationships/notesSlide" Target="../notesSlides/notesSlide12.xml"/><Relationship Id="rId16" Type="http://schemas.openxmlformats.org/officeDocument/2006/relationships/image" Target="../media/image58.pn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5.png"/><Relationship Id="rId5" Type="http://schemas.openxmlformats.org/officeDocument/2006/relationships/image" Target="../media/image48.png"/><Relationship Id="rId15" Type="http://schemas.openxmlformats.org/officeDocument/2006/relationships/image" Target="../media/image57.png"/><Relationship Id="rId23" Type="http://schemas.openxmlformats.org/officeDocument/2006/relationships/image" Target="../media/image64.png"/><Relationship Id="rId10" Type="http://schemas.openxmlformats.org/officeDocument/2006/relationships/image" Target="../media/image53.png"/><Relationship Id="rId19" Type="http://schemas.openxmlformats.org/officeDocument/2006/relationships/image" Target="../media/image60.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6.png"/><Relationship Id="rId22"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png"/><Relationship Id="rId3" Type="http://schemas.openxmlformats.org/officeDocument/2006/relationships/notesSlide" Target="../notesSlides/notesSlide13.xml"/><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slideLayout" Target="../slideLayouts/slideLayout2.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tags" Target="../tags/tag1.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95.png"/><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93.png"/><Relationship Id="rId5" Type="http://schemas.openxmlformats.org/officeDocument/2006/relationships/image" Target="../media/image34.png"/><Relationship Id="rId10" Type="http://schemas.openxmlformats.org/officeDocument/2006/relationships/image" Target="../media/image13.jpeg"/><Relationship Id="rId4" Type="http://schemas.openxmlformats.org/officeDocument/2006/relationships/image" Target="../media/image33.png"/><Relationship Id="rId9"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wmf"/></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2.png"/><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95.png"/><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93.png"/><Relationship Id="rId5" Type="http://schemas.openxmlformats.org/officeDocument/2006/relationships/image" Target="../media/image34.png"/><Relationship Id="rId10" Type="http://schemas.openxmlformats.org/officeDocument/2006/relationships/image" Target="../media/image13.jpeg"/><Relationship Id="rId4" Type="http://schemas.openxmlformats.org/officeDocument/2006/relationships/image" Target="../media/image33.pn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95.png"/><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93.png"/><Relationship Id="rId5" Type="http://schemas.openxmlformats.org/officeDocument/2006/relationships/image" Target="../media/image34.png"/><Relationship Id="rId10" Type="http://schemas.openxmlformats.org/officeDocument/2006/relationships/image" Target="../media/image13.jpeg"/><Relationship Id="rId4" Type="http://schemas.openxmlformats.org/officeDocument/2006/relationships/image" Target="../media/image33.pn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7.png"/><Relationship Id="rId7"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png"/><Relationship Id="rId7"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2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32" name="Picture 19" descr="C:\research\projects\UbiGreen\Trunk\Screenshots\TreeSequenceWithPhone\Tree10.png"/>
          <p:cNvPicPr>
            <a:picLocks noChangeAspect="1" noChangeArrowheads="1"/>
          </p:cNvPicPr>
          <p:nvPr/>
        </p:nvPicPr>
        <p:blipFill>
          <a:blip r:embed="rId3"/>
          <a:srcRect l="1935" r="1935"/>
          <a:stretch>
            <a:fillRect/>
          </a:stretch>
        </p:blipFill>
        <p:spPr bwMode="auto">
          <a:xfrm>
            <a:off x="1066800" y="304800"/>
            <a:ext cx="1676400" cy="4323083"/>
          </a:xfrm>
          <a:prstGeom prst="rect">
            <a:avLst/>
          </a:prstGeom>
          <a:noFill/>
          <a:effectLst>
            <a:reflection blurRad="6350" stA="52000" endA="300" endPos="35000" dir="5400000" sy="-100000" algn="bl" rotWithShape="0"/>
          </a:effectLst>
        </p:spPr>
      </p:pic>
      <p:sp>
        <p:nvSpPr>
          <p:cNvPr id="4" name="Rectangle 4"/>
          <p:cNvSpPr txBox="1">
            <a:spLocks noChangeArrowheads="1"/>
          </p:cNvSpPr>
          <p:nvPr/>
        </p:nvSpPr>
        <p:spPr>
          <a:xfrm>
            <a:off x="2895600" y="457200"/>
            <a:ext cx="5429250" cy="1219200"/>
          </a:xfrm>
          <a:prstGeom prst="rect">
            <a:avLst/>
          </a:prstGeom>
          <a:noFill/>
          <a:effectLst/>
        </p:spPr>
        <p:txBody>
          <a:bodyPr vert="horz" lIns="0" tIns="45720" rIns="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smtClean="0">
                <a:ln>
                  <a:noFill/>
                </a:ln>
                <a:solidFill>
                  <a:schemeClr val="tx1">
                    <a:lumMod val="65000"/>
                    <a:lumOff val="35000"/>
                  </a:schemeClr>
                </a:solidFill>
                <a:effectLst/>
                <a:uLnTx/>
                <a:uFillTx/>
                <a:latin typeface="Arial Black" pitchFamily="34" charset="0"/>
                <a:ea typeface="+mj-ea"/>
                <a:cs typeface="+mj-cs"/>
              </a:rPr>
              <a:t>ubi</a:t>
            </a:r>
            <a:r>
              <a:rPr kumimoji="0" lang="en-US" sz="8800" b="0" i="0" u="none" strike="noStrike" kern="1200" cap="none" spc="0" normalizeH="0" baseline="0" noProof="0" dirty="0" smtClean="0">
                <a:ln>
                  <a:noFill/>
                </a:ln>
                <a:solidFill>
                  <a:schemeClr val="accent3">
                    <a:lumMod val="75000"/>
                  </a:schemeClr>
                </a:solidFill>
                <a:effectLst/>
                <a:uLnTx/>
                <a:uFillTx/>
                <a:latin typeface="Arial Black" pitchFamily="34" charset="0"/>
                <a:ea typeface="+mj-ea"/>
                <a:cs typeface="+mj-cs"/>
              </a:rPr>
              <a:t>green</a:t>
            </a:r>
            <a:endParaRPr kumimoji="0" lang="en-US" sz="8800" b="0" i="0" u="none" strike="noStrike" kern="1200" cap="none" spc="0" normalizeH="0" baseline="0" noProof="0" dirty="0">
              <a:ln>
                <a:noFill/>
              </a:ln>
              <a:solidFill>
                <a:schemeClr val="accent3">
                  <a:lumMod val="75000"/>
                </a:schemeClr>
              </a:solidFill>
              <a:effectLst/>
              <a:uLnTx/>
              <a:uFillTx/>
              <a:latin typeface="Arial Black" pitchFamily="34" charset="0"/>
              <a:ea typeface="+mj-ea"/>
              <a:cs typeface="+mj-cs"/>
            </a:endParaRPr>
          </a:p>
        </p:txBody>
      </p:sp>
      <p:sp>
        <p:nvSpPr>
          <p:cNvPr id="5" name="TextBox 4"/>
          <p:cNvSpPr txBox="1"/>
          <p:nvPr/>
        </p:nvSpPr>
        <p:spPr>
          <a:xfrm>
            <a:off x="2133600" y="3352800"/>
            <a:ext cx="6019800" cy="1508105"/>
          </a:xfrm>
          <a:prstGeom prst="rect">
            <a:avLst/>
          </a:prstGeom>
          <a:noFill/>
          <a:effectLst/>
        </p:spPr>
        <p:txBody>
          <a:bodyPr wrap="square" rtlCol="0">
            <a:spAutoFit/>
          </a:bodyPr>
          <a:lstStyle/>
          <a:p>
            <a:pPr algn="r"/>
            <a:r>
              <a:rPr lang="en-US" sz="2400" dirty="0" smtClean="0">
                <a:solidFill>
                  <a:schemeClr val="accent3">
                    <a:lumMod val="40000"/>
                    <a:lumOff val="60000"/>
                  </a:schemeClr>
                </a:solidFill>
                <a:latin typeface="Arial Black" pitchFamily="34" charset="0"/>
              </a:rPr>
              <a:t>Jon Froehlich</a:t>
            </a:r>
            <a:r>
              <a:rPr lang="en-US" sz="2400" baseline="30000" dirty="0" smtClean="0">
                <a:solidFill>
                  <a:schemeClr val="accent3">
                    <a:lumMod val="40000"/>
                    <a:lumOff val="60000"/>
                  </a:schemeClr>
                </a:solidFill>
                <a:latin typeface="Arial Black" pitchFamily="34" charset="0"/>
              </a:rPr>
              <a:t>1</a:t>
            </a:r>
            <a:br>
              <a:rPr lang="en-US" sz="2400" baseline="30000" dirty="0" smtClean="0">
                <a:solidFill>
                  <a:schemeClr val="accent3">
                    <a:lumMod val="40000"/>
                    <a:lumOff val="60000"/>
                  </a:schemeClr>
                </a:solidFill>
                <a:latin typeface="Arial Black" pitchFamily="34" charset="0"/>
              </a:rPr>
            </a:br>
            <a:r>
              <a:rPr lang="en-US" dirty="0" smtClean="0">
                <a:solidFill>
                  <a:schemeClr val="accent3">
                    <a:lumMod val="40000"/>
                    <a:lumOff val="60000"/>
                  </a:schemeClr>
                </a:solidFill>
                <a:latin typeface="Arial Black" pitchFamily="34" charset="0"/>
              </a:rPr>
              <a:t/>
            </a:r>
            <a:br>
              <a:rPr lang="en-US" dirty="0" smtClean="0">
                <a:solidFill>
                  <a:schemeClr val="accent3">
                    <a:lumMod val="40000"/>
                    <a:lumOff val="60000"/>
                  </a:schemeClr>
                </a:solidFill>
                <a:latin typeface="Arial Black" pitchFamily="34" charset="0"/>
              </a:rPr>
            </a:br>
            <a:r>
              <a:rPr lang="en-US" sz="1600" dirty="0" smtClean="0">
                <a:solidFill>
                  <a:schemeClr val="accent3">
                    <a:lumMod val="40000"/>
                    <a:lumOff val="60000"/>
                  </a:schemeClr>
                </a:solidFill>
                <a:latin typeface="Arial Black" pitchFamily="34" charset="0"/>
              </a:rPr>
              <a:t>Sunny Consolvo</a:t>
            </a:r>
            <a:r>
              <a:rPr lang="en-US" sz="1600" baseline="30000" dirty="0" smtClean="0">
                <a:solidFill>
                  <a:schemeClr val="accent3">
                    <a:lumMod val="40000"/>
                    <a:lumOff val="60000"/>
                  </a:schemeClr>
                </a:solidFill>
                <a:latin typeface="Arial Black" pitchFamily="34" charset="0"/>
              </a:rPr>
              <a:t>1,2</a:t>
            </a:r>
            <a:r>
              <a:rPr lang="en-US" sz="1600" dirty="0" smtClean="0">
                <a:solidFill>
                  <a:schemeClr val="accent3">
                    <a:lumMod val="40000"/>
                    <a:lumOff val="60000"/>
                  </a:schemeClr>
                </a:solidFill>
                <a:latin typeface="Arial Black" pitchFamily="34" charset="0"/>
              </a:rPr>
              <a:t>, Tawanna Dillahunt</a:t>
            </a:r>
            <a:r>
              <a:rPr lang="en-US" sz="1600" baseline="30000" dirty="0" smtClean="0">
                <a:solidFill>
                  <a:schemeClr val="accent3">
                    <a:lumMod val="40000"/>
                    <a:lumOff val="60000"/>
                  </a:schemeClr>
                </a:solidFill>
                <a:latin typeface="Arial Black" pitchFamily="34" charset="0"/>
              </a:rPr>
              <a:t>3</a:t>
            </a:r>
            <a:r>
              <a:rPr lang="en-US" sz="1600" dirty="0" smtClean="0">
                <a:solidFill>
                  <a:schemeClr val="accent3">
                    <a:lumMod val="40000"/>
                    <a:lumOff val="60000"/>
                  </a:schemeClr>
                </a:solidFill>
                <a:latin typeface="Arial Black" pitchFamily="34" charset="0"/>
              </a:rPr>
              <a:t>, </a:t>
            </a:r>
            <a:br>
              <a:rPr lang="en-US" sz="1600" dirty="0" smtClean="0">
                <a:solidFill>
                  <a:schemeClr val="accent3">
                    <a:lumMod val="40000"/>
                    <a:lumOff val="60000"/>
                  </a:schemeClr>
                </a:solidFill>
                <a:latin typeface="Arial Black" pitchFamily="34" charset="0"/>
              </a:rPr>
            </a:br>
            <a:r>
              <a:rPr lang="en-US" sz="1600" dirty="0" smtClean="0">
                <a:solidFill>
                  <a:schemeClr val="accent3">
                    <a:lumMod val="40000"/>
                    <a:lumOff val="60000"/>
                  </a:schemeClr>
                </a:solidFill>
                <a:latin typeface="Arial Black" pitchFamily="34" charset="0"/>
              </a:rPr>
              <a:t>Beverly Harrison</a:t>
            </a:r>
            <a:r>
              <a:rPr lang="en-US" sz="1600" baseline="30000" dirty="0" smtClean="0">
                <a:solidFill>
                  <a:schemeClr val="accent3">
                    <a:lumMod val="40000"/>
                    <a:lumOff val="60000"/>
                  </a:schemeClr>
                </a:solidFill>
                <a:latin typeface="Arial Black" pitchFamily="34" charset="0"/>
              </a:rPr>
              <a:t>2</a:t>
            </a:r>
            <a:r>
              <a:rPr lang="en-US" sz="1600" dirty="0" smtClean="0">
                <a:solidFill>
                  <a:schemeClr val="accent3">
                    <a:lumMod val="40000"/>
                    <a:lumOff val="60000"/>
                  </a:schemeClr>
                </a:solidFill>
                <a:latin typeface="Arial Black" pitchFamily="34" charset="0"/>
              </a:rPr>
              <a:t>, Pedja Klasnja</a:t>
            </a:r>
            <a:r>
              <a:rPr lang="en-US" sz="1600" baseline="30000" dirty="0" smtClean="0">
                <a:solidFill>
                  <a:schemeClr val="accent3">
                    <a:lumMod val="40000"/>
                    <a:lumOff val="60000"/>
                  </a:schemeClr>
                </a:solidFill>
                <a:latin typeface="Arial Black" pitchFamily="34" charset="0"/>
              </a:rPr>
              <a:t>1,2</a:t>
            </a:r>
            <a:r>
              <a:rPr lang="en-US" sz="1600" dirty="0" smtClean="0">
                <a:solidFill>
                  <a:schemeClr val="accent3">
                    <a:lumMod val="40000"/>
                    <a:lumOff val="60000"/>
                  </a:schemeClr>
                </a:solidFill>
                <a:latin typeface="Arial Black" pitchFamily="34" charset="0"/>
              </a:rPr>
              <a:t>, </a:t>
            </a:r>
            <a:br>
              <a:rPr lang="en-US" sz="1600" dirty="0" smtClean="0">
                <a:solidFill>
                  <a:schemeClr val="accent3">
                    <a:lumMod val="40000"/>
                    <a:lumOff val="60000"/>
                  </a:schemeClr>
                </a:solidFill>
                <a:latin typeface="Arial Black" pitchFamily="34" charset="0"/>
              </a:rPr>
            </a:br>
            <a:r>
              <a:rPr lang="en-US" sz="1600" dirty="0" smtClean="0">
                <a:solidFill>
                  <a:schemeClr val="accent3">
                    <a:lumMod val="40000"/>
                    <a:lumOff val="60000"/>
                  </a:schemeClr>
                </a:solidFill>
                <a:latin typeface="Arial Black" pitchFamily="34" charset="0"/>
              </a:rPr>
              <a:t>Jen Mankoff</a:t>
            </a:r>
            <a:r>
              <a:rPr lang="en-US" sz="1600" baseline="30000" dirty="0" smtClean="0">
                <a:solidFill>
                  <a:schemeClr val="accent3">
                    <a:lumMod val="40000"/>
                    <a:lumOff val="60000"/>
                  </a:schemeClr>
                </a:solidFill>
                <a:latin typeface="Arial Black" pitchFamily="34" charset="0"/>
              </a:rPr>
              <a:t>3</a:t>
            </a:r>
            <a:r>
              <a:rPr lang="en-US" dirty="0" smtClean="0">
                <a:solidFill>
                  <a:schemeClr val="accent3">
                    <a:lumMod val="40000"/>
                    <a:lumOff val="60000"/>
                  </a:schemeClr>
                </a:solidFill>
                <a:latin typeface="Arial Black" pitchFamily="34" charset="0"/>
              </a:rPr>
              <a:t>, James Landay</a:t>
            </a:r>
            <a:r>
              <a:rPr lang="en-US" baseline="30000" dirty="0" smtClean="0">
                <a:solidFill>
                  <a:schemeClr val="accent3">
                    <a:lumMod val="40000"/>
                    <a:lumOff val="60000"/>
                  </a:schemeClr>
                </a:solidFill>
                <a:latin typeface="Arial Black" pitchFamily="34" charset="0"/>
              </a:rPr>
              <a:t>1,2</a:t>
            </a:r>
          </a:p>
        </p:txBody>
      </p:sp>
      <p:grpSp>
        <p:nvGrpSpPr>
          <p:cNvPr id="26" name="Group 25"/>
          <p:cNvGrpSpPr/>
          <p:nvPr/>
        </p:nvGrpSpPr>
        <p:grpSpPr>
          <a:xfrm>
            <a:off x="76200" y="5715552"/>
            <a:ext cx="2239594" cy="1069225"/>
            <a:chOff x="76200" y="5715552"/>
            <a:chExt cx="2239594" cy="1069225"/>
          </a:xfrm>
        </p:grpSpPr>
        <p:pic>
          <p:nvPicPr>
            <p:cNvPr id="7" name="Picture 2" descr="C:\Documents and Settings\jfroehli\My Documents\My Talks\dub logo.png"/>
            <p:cNvPicPr>
              <a:picLocks noChangeAspect="1" noChangeArrowheads="1"/>
            </p:cNvPicPr>
            <p:nvPr/>
          </p:nvPicPr>
          <p:blipFill>
            <a:blip r:embed="rId4" cstate="print"/>
            <a:srcRect/>
            <a:stretch>
              <a:fillRect/>
            </a:stretch>
          </p:blipFill>
          <p:spPr bwMode="auto">
            <a:xfrm>
              <a:off x="160742" y="5772572"/>
              <a:ext cx="1143482" cy="584911"/>
            </a:xfrm>
            <a:prstGeom prst="rect">
              <a:avLst/>
            </a:prstGeom>
            <a:noFill/>
            <a:effectLst/>
          </p:spPr>
        </p:pic>
        <p:grpSp>
          <p:nvGrpSpPr>
            <p:cNvPr id="8" name="Group 20"/>
            <p:cNvGrpSpPr/>
            <p:nvPr/>
          </p:nvGrpSpPr>
          <p:grpSpPr>
            <a:xfrm>
              <a:off x="1309953" y="5715552"/>
              <a:ext cx="1005841" cy="695616"/>
              <a:chOff x="1371599" y="5757063"/>
              <a:chExt cx="1005841" cy="793701"/>
            </a:xfrm>
          </p:grpSpPr>
          <p:sp>
            <p:nvSpPr>
              <p:cNvPr id="9" name="TextBox 8"/>
              <p:cNvSpPr txBox="1"/>
              <p:nvPr/>
            </p:nvSpPr>
            <p:spPr>
              <a:xfrm>
                <a:off x="1371599" y="5757063"/>
                <a:ext cx="1005840" cy="338554"/>
              </a:xfrm>
              <a:prstGeom prst="rect">
                <a:avLst/>
              </a:prstGeom>
              <a:noFill/>
            </p:spPr>
            <p:txBody>
              <a:bodyPr wrap="square" rtlCol="0">
                <a:spAutoFit/>
              </a:bodyPr>
              <a:lstStyle/>
              <a:p>
                <a:r>
                  <a:rPr lang="en-US" sz="1600" b="1" dirty="0" smtClean="0">
                    <a:solidFill>
                      <a:schemeClr val="bg1"/>
                    </a:solidFill>
                  </a:rPr>
                  <a:t>design:</a:t>
                </a:r>
                <a:endParaRPr lang="en-US" sz="1600" b="1" dirty="0">
                  <a:solidFill>
                    <a:schemeClr val="bg1"/>
                  </a:solidFill>
                </a:endParaRPr>
              </a:p>
            </p:txBody>
          </p:sp>
          <p:sp>
            <p:nvSpPr>
              <p:cNvPr id="10" name="Rectangle 9"/>
              <p:cNvSpPr/>
              <p:nvPr/>
            </p:nvSpPr>
            <p:spPr>
              <a:xfrm>
                <a:off x="1371600" y="5976798"/>
                <a:ext cx="1005840" cy="338554"/>
              </a:xfrm>
              <a:prstGeom prst="rect">
                <a:avLst/>
              </a:prstGeom>
            </p:spPr>
            <p:txBody>
              <a:bodyPr wrap="square">
                <a:spAutoFit/>
              </a:bodyPr>
              <a:lstStyle/>
              <a:p>
                <a:r>
                  <a:rPr lang="en-US" sz="1600" b="1" dirty="0" smtClean="0">
                    <a:solidFill>
                      <a:schemeClr val="bg1"/>
                    </a:solidFill>
                  </a:rPr>
                  <a:t>use:</a:t>
                </a:r>
              </a:p>
            </p:txBody>
          </p:sp>
          <p:sp>
            <p:nvSpPr>
              <p:cNvPr id="11" name="Rectangle 10"/>
              <p:cNvSpPr/>
              <p:nvPr/>
            </p:nvSpPr>
            <p:spPr>
              <a:xfrm>
                <a:off x="1371600" y="6212210"/>
                <a:ext cx="1005840" cy="338554"/>
              </a:xfrm>
              <a:prstGeom prst="rect">
                <a:avLst/>
              </a:prstGeom>
            </p:spPr>
            <p:txBody>
              <a:bodyPr wrap="none">
                <a:spAutoFit/>
              </a:bodyPr>
              <a:lstStyle/>
              <a:p>
                <a:r>
                  <a:rPr lang="en-US" sz="1600" b="1" dirty="0" smtClean="0">
                    <a:solidFill>
                      <a:schemeClr val="bg1"/>
                    </a:solidFill>
                  </a:rPr>
                  <a:t>build:</a:t>
                </a:r>
                <a:endParaRPr lang="en-US" sz="1600" b="1" dirty="0">
                  <a:solidFill>
                    <a:schemeClr val="bg1"/>
                  </a:solidFill>
                </a:endParaRPr>
              </a:p>
            </p:txBody>
          </p:sp>
        </p:grpSp>
        <p:sp>
          <p:nvSpPr>
            <p:cNvPr id="12" name="Rectangle 11"/>
            <p:cNvSpPr/>
            <p:nvPr/>
          </p:nvSpPr>
          <p:spPr>
            <a:xfrm>
              <a:off x="76200" y="6477000"/>
              <a:ext cx="2133600" cy="307777"/>
            </a:xfrm>
            <a:prstGeom prst="rect">
              <a:avLst/>
            </a:prstGeom>
          </p:spPr>
          <p:txBody>
            <a:bodyPr wrap="square">
              <a:spAutoFit/>
            </a:bodyPr>
            <a:lstStyle/>
            <a:p>
              <a:r>
                <a:rPr lang="en-US" sz="1400" baseline="30000" dirty="0" smtClean="0">
                  <a:solidFill>
                    <a:schemeClr val="bg1"/>
                  </a:solidFill>
                </a:rPr>
                <a:t>1 </a:t>
              </a:r>
              <a:r>
                <a:rPr lang="en-US" sz="1400" dirty="0" smtClean="0">
                  <a:solidFill>
                    <a:schemeClr val="bg1"/>
                  </a:solidFill>
                </a:rPr>
                <a:t>university of </a:t>
              </a:r>
              <a:r>
                <a:rPr lang="en-US" sz="1400" dirty="0" err="1" smtClean="0">
                  <a:solidFill>
                    <a:schemeClr val="bg1"/>
                  </a:solidFill>
                </a:rPr>
                <a:t>washington</a:t>
              </a:r>
              <a:endParaRPr lang="en-US" sz="1400" baseline="30000" dirty="0">
                <a:solidFill>
                  <a:schemeClr val="bg1"/>
                </a:solidFill>
              </a:endParaRPr>
            </a:p>
          </p:txBody>
        </p:sp>
      </p:grpSp>
      <p:grpSp>
        <p:nvGrpSpPr>
          <p:cNvPr id="28" name="Group 27"/>
          <p:cNvGrpSpPr/>
          <p:nvPr/>
        </p:nvGrpSpPr>
        <p:grpSpPr>
          <a:xfrm>
            <a:off x="3710598" y="5715000"/>
            <a:ext cx="2209800" cy="1069777"/>
            <a:chOff x="3274218" y="5715000"/>
            <a:chExt cx="2209800" cy="1069777"/>
          </a:xfrm>
        </p:grpSpPr>
        <p:pic>
          <p:nvPicPr>
            <p:cNvPr id="6" name="Picture 2" descr="Intel_white"/>
            <p:cNvPicPr>
              <a:picLocks noChangeAspect="1" noChangeArrowheads="1"/>
            </p:cNvPicPr>
            <p:nvPr/>
          </p:nvPicPr>
          <p:blipFill>
            <a:blip r:embed="rId5" cstate="print"/>
            <a:srcRect/>
            <a:stretch>
              <a:fillRect/>
            </a:stretch>
          </p:blipFill>
          <p:spPr bwMode="auto">
            <a:xfrm>
              <a:off x="3733801" y="5715000"/>
              <a:ext cx="1143000" cy="763406"/>
            </a:xfrm>
            <a:prstGeom prst="rect">
              <a:avLst/>
            </a:prstGeom>
            <a:noFill/>
          </p:spPr>
        </p:pic>
        <p:sp>
          <p:nvSpPr>
            <p:cNvPr id="13" name="Rectangle 12"/>
            <p:cNvSpPr/>
            <p:nvPr/>
          </p:nvSpPr>
          <p:spPr>
            <a:xfrm>
              <a:off x="3274218" y="6477000"/>
              <a:ext cx="2209800" cy="307777"/>
            </a:xfrm>
            <a:prstGeom prst="rect">
              <a:avLst/>
            </a:prstGeom>
          </p:spPr>
          <p:txBody>
            <a:bodyPr wrap="square">
              <a:spAutoFit/>
            </a:bodyPr>
            <a:lstStyle/>
            <a:p>
              <a:pPr algn="ctr"/>
              <a:r>
                <a:rPr lang="en-US" sz="1400" baseline="30000" dirty="0" smtClean="0">
                  <a:solidFill>
                    <a:schemeClr val="bg1"/>
                  </a:solidFill>
                </a:rPr>
                <a:t>2 </a:t>
              </a:r>
              <a:r>
                <a:rPr lang="en-US" sz="1400" dirty="0" smtClean="0">
                  <a:solidFill>
                    <a:schemeClr val="bg1"/>
                  </a:solidFill>
                </a:rPr>
                <a:t>Intel Research, Seattle</a:t>
              </a:r>
              <a:endParaRPr lang="en-US" sz="1400" dirty="0">
                <a:solidFill>
                  <a:schemeClr val="bg1"/>
                </a:solidFill>
              </a:endParaRPr>
            </a:p>
          </p:txBody>
        </p:sp>
      </p:grpSp>
      <p:grpSp>
        <p:nvGrpSpPr>
          <p:cNvPr id="30" name="Group 29"/>
          <p:cNvGrpSpPr/>
          <p:nvPr/>
        </p:nvGrpSpPr>
        <p:grpSpPr>
          <a:xfrm>
            <a:off x="7391400" y="5531745"/>
            <a:ext cx="1676400" cy="1253032"/>
            <a:chOff x="7391400" y="5531745"/>
            <a:chExt cx="1676400" cy="1253032"/>
          </a:xfrm>
        </p:grpSpPr>
        <p:pic>
          <p:nvPicPr>
            <p:cNvPr id="16" name="Picture 2" descr="C:\research\talks\Telefonica2008-LunchSeminarIntroTalk\Images\cmu hcii logo.png"/>
            <p:cNvPicPr>
              <a:picLocks noChangeAspect="1" noChangeArrowheads="1"/>
            </p:cNvPicPr>
            <p:nvPr/>
          </p:nvPicPr>
          <p:blipFill>
            <a:blip r:embed="rId6"/>
            <a:srcRect/>
            <a:stretch>
              <a:fillRect/>
            </a:stretch>
          </p:blipFill>
          <p:spPr bwMode="auto">
            <a:xfrm>
              <a:off x="7759700" y="5531745"/>
              <a:ext cx="927100" cy="948914"/>
            </a:xfrm>
            <a:prstGeom prst="rect">
              <a:avLst/>
            </a:prstGeom>
            <a:noFill/>
          </p:spPr>
        </p:pic>
        <p:sp>
          <p:nvSpPr>
            <p:cNvPr id="17" name="Rectangle 16"/>
            <p:cNvSpPr/>
            <p:nvPr/>
          </p:nvSpPr>
          <p:spPr>
            <a:xfrm>
              <a:off x="7391400" y="6477000"/>
              <a:ext cx="1676400" cy="307777"/>
            </a:xfrm>
            <a:prstGeom prst="rect">
              <a:avLst/>
            </a:prstGeom>
          </p:spPr>
          <p:txBody>
            <a:bodyPr wrap="square">
              <a:spAutoFit/>
            </a:bodyPr>
            <a:lstStyle/>
            <a:p>
              <a:pPr algn="ctr"/>
              <a:r>
                <a:rPr lang="en-US" sz="1400" baseline="30000" dirty="0" smtClean="0">
                  <a:solidFill>
                    <a:schemeClr val="bg1"/>
                  </a:solidFill>
                </a:rPr>
                <a:t>3 </a:t>
              </a:r>
              <a:r>
                <a:rPr lang="en-US" sz="1400" dirty="0" smtClean="0">
                  <a:solidFill>
                    <a:schemeClr val="bg1"/>
                  </a:solidFill>
                </a:rPr>
                <a:t>HCI Institute, CMU</a:t>
              </a:r>
            </a:p>
          </p:txBody>
        </p:sp>
      </p:grpSp>
      <p:sp>
        <p:nvSpPr>
          <p:cNvPr id="33" name="Rectangle 32"/>
          <p:cNvSpPr/>
          <p:nvPr/>
        </p:nvSpPr>
        <p:spPr>
          <a:xfrm>
            <a:off x="2895600" y="1676400"/>
            <a:ext cx="6019800" cy="1569660"/>
          </a:xfrm>
          <a:prstGeom prst="rect">
            <a:avLst/>
          </a:prstGeom>
        </p:spPr>
        <p:txBody>
          <a:bodyPr wrap="square">
            <a:spAutoFit/>
          </a:bodyPr>
          <a:lstStyle/>
          <a:p>
            <a:r>
              <a:rPr lang="en-US" sz="3200" dirty="0" smtClean="0">
                <a:solidFill>
                  <a:schemeClr val="accent3">
                    <a:lumMod val="50000"/>
                  </a:schemeClr>
                </a:solidFill>
              </a:rPr>
              <a:t>Using </a:t>
            </a:r>
            <a:r>
              <a:rPr lang="en-US" sz="3200" dirty="0" smtClean="0">
                <a:solidFill>
                  <a:schemeClr val="accent3">
                    <a:lumMod val="50000"/>
                  </a:schemeClr>
                </a:solidFill>
              </a:rPr>
              <a:t>Mobile Phones as a Persuasive Technology to Affect Daily Transportation Practices</a:t>
            </a:r>
            <a:endParaRPr lang="en-US" sz="32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research\projects\UbiGreen\Trunk\Screenshots\TreeIconToolbarHighlighted.png"/>
          <p:cNvPicPr>
            <a:picLocks noChangeAspect="1" noChangeArrowheads="1"/>
          </p:cNvPicPr>
          <p:nvPr/>
        </p:nvPicPr>
        <p:blipFill>
          <a:blip r:embed="rId3"/>
          <a:srcRect l="1935"/>
          <a:stretch>
            <a:fillRect/>
          </a:stretch>
        </p:blipFill>
        <p:spPr bwMode="auto">
          <a:xfrm>
            <a:off x="2517352" y="-228600"/>
            <a:ext cx="4340648" cy="10972800"/>
          </a:xfrm>
          <a:prstGeom prst="rect">
            <a:avLst/>
          </a:prstGeom>
          <a:noFill/>
        </p:spPr>
      </p:pic>
      <p:pic>
        <p:nvPicPr>
          <p:cNvPr id="2055" name="Picture 7" descr="C:\research\projects\UbiGreen\Trunk\Screenshots\TreeTreeHighlighted.png"/>
          <p:cNvPicPr>
            <a:picLocks noChangeAspect="1" noChangeArrowheads="1"/>
          </p:cNvPicPr>
          <p:nvPr/>
        </p:nvPicPr>
        <p:blipFill>
          <a:blip r:embed="rId4"/>
          <a:srcRect l="1935"/>
          <a:stretch>
            <a:fillRect/>
          </a:stretch>
        </p:blipFill>
        <p:spPr bwMode="auto">
          <a:xfrm>
            <a:off x="2517352" y="-228600"/>
            <a:ext cx="4340648" cy="10972800"/>
          </a:xfrm>
          <a:prstGeom prst="rect">
            <a:avLst/>
          </a:prstGeom>
          <a:noFill/>
        </p:spPr>
      </p:pic>
      <p:pic>
        <p:nvPicPr>
          <p:cNvPr id="2053" name="Picture 5" descr="C:\research\projects\UbiGreen\Trunk\Screenshots\TreeCurrentActivityHighlighted.png"/>
          <p:cNvPicPr>
            <a:picLocks noChangeAspect="1" noChangeArrowheads="1"/>
          </p:cNvPicPr>
          <p:nvPr/>
        </p:nvPicPr>
        <p:blipFill>
          <a:blip r:embed="rId5"/>
          <a:srcRect l="2326"/>
          <a:stretch>
            <a:fillRect/>
          </a:stretch>
        </p:blipFill>
        <p:spPr bwMode="auto">
          <a:xfrm>
            <a:off x="2536635" y="-228600"/>
            <a:ext cx="4323342" cy="10972800"/>
          </a:xfrm>
          <a:prstGeom prst="rect">
            <a:avLst/>
          </a:prstGeom>
          <a:noFill/>
        </p:spPr>
      </p:pic>
      <p:pic>
        <p:nvPicPr>
          <p:cNvPr id="2052" name="Picture 4" descr="C:\research\projects\UbiGreen\Trunk\Screenshots\RealTreeWithPhone.png"/>
          <p:cNvPicPr>
            <a:picLocks noChangeAspect="1" noChangeArrowheads="1"/>
          </p:cNvPicPr>
          <p:nvPr/>
        </p:nvPicPr>
        <p:blipFill>
          <a:blip r:embed="rId6"/>
          <a:srcRect l="1935"/>
          <a:stretch>
            <a:fillRect/>
          </a:stretch>
        </p:blipFill>
        <p:spPr bwMode="auto">
          <a:xfrm>
            <a:off x="2517355" y="-228600"/>
            <a:ext cx="4340642" cy="10972800"/>
          </a:xfrm>
          <a:prstGeom prst="rect">
            <a:avLst/>
          </a:prstGeom>
          <a:noFill/>
        </p:spPr>
      </p:pic>
      <p:grpSp>
        <p:nvGrpSpPr>
          <p:cNvPr id="34" name="Group 33"/>
          <p:cNvGrpSpPr/>
          <p:nvPr/>
        </p:nvGrpSpPr>
        <p:grpSpPr>
          <a:xfrm>
            <a:off x="1178751" y="1739721"/>
            <a:ext cx="2965359" cy="3270159"/>
            <a:chOff x="1194517" y="1739721"/>
            <a:chExt cx="2965359" cy="3270159"/>
          </a:xfrm>
        </p:grpSpPr>
        <p:cxnSp>
          <p:nvCxnSpPr>
            <p:cNvPr id="21" name="Elbow Connector 20"/>
            <p:cNvCxnSpPr/>
            <p:nvPr/>
          </p:nvCxnSpPr>
          <p:spPr>
            <a:xfrm rot="10800000">
              <a:off x="1194517" y="1739721"/>
              <a:ext cx="2133600" cy="2743200"/>
            </a:xfrm>
            <a:prstGeom prst="bentConnector3">
              <a:avLst>
                <a:gd name="adj1" fmla="val 50000"/>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353874" y="4095481"/>
              <a:ext cx="806002" cy="914399"/>
            </a:xfrm>
            <a:prstGeom prst="rect">
              <a:avLst/>
            </a:prstGeom>
            <a:noFill/>
            <a:ln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grpSp>
        <p:nvGrpSpPr>
          <p:cNvPr id="31" name="Group 30"/>
          <p:cNvGrpSpPr/>
          <p:nvPr/>
        </p:nvGrpSpPr>
        <p:grpSpPr>
          <a:xfrm>
            <a:off x="1009917" y="5022761"/>
            <a:ext cx="5371563" cy="850004"/>
            <a:chOff x="990600" y="5022761"/>
            <a:chExt cx="5371563" cy="850004"/>
          </a:xfrm>
        </p:grpSpPr>
        <p:sp>
          <p:nvSpPr>
            <p:cNvPr id="25" name="Rectangle 24"/>
            <p:cNvSpPr/>
            <p:nvPr/>
          </p:nvSpPr>
          <p:spPr>
            <a:xfrm>
              <a:off x="2908479" y="5022761"/>
              <a:ext cx="3453684" cy="850004"/>
            </a:xfrm>
            <a:prstGeom prst="rect">
              <a:avLst/>
            </a:prstGeom>
            <a:noFill/>
            <a:ln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Elbow Connector 28"/>
            <p:cNvCxnSpPr/>
            <p:nvPr/>
          </p:nvCxnSpPr>
          <p:spPr>
            <a:xfrm rot="10800000">
              <a:off x="990600" y="5029200"/>
              <a:ext cx="1905000" cy="381000"/>
            </a:xfrm>
            <a:prstGeom prst="bentConnector3">
              <a:avLst>
                <a:gd name="adj1" fmla="val 50000"/>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6" name="Circular Arrow 35"/>
          <p:cNvSpPr/>
          <p:nvPr/>
        </p:nvSpPr>
        <p:spPr>
          <a:xfrm>
            <a:off x="4443350" y="2924300"/>
            <a:ext cx="1905000" cy="1981200"/>
          </a:xfrm>
          <a:prstGeom prst="circularArrow">
            <a:avLst>
              <a:gd name="adj1" fmla="val 9710"/>
              <a:gd name="adj2" fmla="val 1142319"/>
              <a:gd name="adj3" fmla="val 332626"/>
              <a:gd name="adj4" fmla="val 9605753"/>
              <a:gd name="adj5" fmla="val 12500"/>
            </a:avLst>
          </a:prstGeom>
          <a:solidFill>
            <a:schemeClr val="accent3">
              <a:lumMod val="50000"/>
              <a:alpha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838200" y="1302603"/>
            <a:ext cx="1600200" cy="830997"/>
          </a:xfrm>
          <a:prstGeom prst="rect">
            <a:avLst/>
          </a:prstGeom>
          <a:noFill/>
        </p:spPr>
        <p:txBody>
          <a:bodyPr wrap="square" rtlCol="0">
            <a:spAutoFit/>
          </a:bodyPr>
          <a:lstStyle/>
          <a:p>
            <a:pPr algn="ctr"/>
            <a:r>
              <a:rPr lang="en-US" sz="2400" b="1" dirty="0" smtClean="0">
                <a:solidFill>
                  <a:schemeClr val="tx1">
                    <a:lumMod val="75000"/>
                    <a:lumOff val="25000"/>
                  </a:schemeClr>
                </a:solidFill>
              </a:rPr>
              <a:t>Current Activity</a:t>
            </a:r>
            <a:endParaRPr lang="en-US" sz="2400" b="1" dirty="0">
              <a:solidFill>
                <a:schemeClr val="tx1">
                  <a:lumMod val="75000"/>
                  <a:lumOff val="25000"/>
                </a:schemeClr>
              </a:solidFill>
            </a:endParaRPr>
          </a:p>
        </p:txBody>
      </p:sp>
      <p:sp>
        <p:nvSpPr>
          <p:cNvPr id="38" name="TextBox 37"/>
          <p:cNvSpPr txBox="1"/>
          <p:nvPr/>
        </p:nvSpPr>
        <p:spPr>
          <a:xfrm>
            <a:off x="533400" y="4608105"/>
            <a:ext cx="1600200" cy="830997"/>
          </a:xfrm>
          <a:prstGeom prst="rect">
            <a:avLst/>
          </a:prstGeom>
          <a:noFill/>
        </p:spPr>
        <p:txBody>
          <a:bodyPr wrap="square" rtlCol="0">
            <a:spAutoFit/>
          </a:bodyPr>
          <a:lstStyle/>
          <a:p>
            <a:pPr algn="ctr"/>
            <a:r>
              <a:rPr lang="en-US" sz="2400" b="1" dirty="0" smtClean="0">
                <a:solidFill>
                  <a:schemeClr val="tx1">
                    <a:lumMod val="75000"/>
                    <a:lumOff val="25000"/>
                  </a:schemeClr>
                </a:solidFill>
              </a:rPr>
              <a:t>Values Icon Bar</a:t>
            </a:r>
            <a:endParaRPr lang="en-US" sz="2400" b="1" dirty="0">
              <a:solidFill>
                <a:schemeClr val="tx1">
                  <a:lumMod val="75000"/>
                  <a:lumOff val="25000"/>
                </a:schemeClr>
              </a:solidFill>
            </a:endParaRPr>
          </a:p>
        </p:txBody>
      </p:sp>
      <p:grpSp>
        <p:nvGrpSpPr>
          <p:cNvPr id="26" name="Group 25"/>
          <p:cNvGrpSpPr/>
          <p:nvPr/>
        </p:nvGrpSpPr>
        <p:grpSpPr>
          <a:xfrm>
            <a:off x="4544096" y="3039413"/>
            <a:ext cx="4295104" cy="2211184"/>
            <a:chOff x="4544096" y="3039413"/>
            <a:chExt cx="4295104" cy="2211184"/>
          </a:xfrm>
        </p:grpSpPr>
        <p:cxnSp>
          <p:nvCxnSpPr>
            <p:cNvPr id="22" name="Elbow Connector 21"/>
            <p:cNvCxnSpPr/>
            <p:nvPr/>
          </p:nvCxnSpPr>
          <p:spPr>
            <a:xfrm>
              <a:off x="6324600" y="3416120"/>
              <a:ext cx="1981200" cy="1460680"/>
            </a:xfrm>
            <a:prstGeom prst="bentConnector3">
              <a:avLst>
                <a:gd name="adj1" fmla="val 50000"/>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44096" y="3039413"/>
              <a:ext cx="1766552" cy="1970467"/>
            </a:xfrm>
            <a:prstGeom prst="rect">
              <a:avLst/>
            </a:prstGeom>
            <a:noFill/>
            <a:ln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239000" y="4419600"/>
              <a:ext cx="1600200" cy="830997"/>
            </a:xfrm>
            <a:prstGeom prst="rect">
              <a:avLst/>
            </a:prstGeom>
            <a:noFill/>
          </p:spPr>
          <p:txBody>
            <a:bodyPr wrap="square" rtlCol="0">
              <a:spAutoFit/>
            </a:bodyPr>
            <a:lstStyle/>
            <a:p>
              <a:pPr algn="ctr"/>
              <a:r>
                <a:rPr lang="en-US" sz="2400" b="1" dirty="0" smtClean="0">
                  <a:solidFill>
                    <a:schemeClr val="tx1">
                      <a:lumMod val="75000"/>
                      <a:lumOff val="25000"/>
                    </a:schemeClr>
                  </a:solidFill>
                </a:rPr>
                <a:t>Evolving Image</a:t>
              </a:r>
              <a:endParaRPr lang="en-US" sz="2400" b="1" dirty="0">
                <a:solidFill>
                  <a:schemeClr val="tx1">
                    <a:lumMod val="75000"/>
                    <a:lumOff val="25000"/>
                  </a:schemeClr>
                </a:solidFill>
              </a:endParaRPr>
            </a:p>
          </p:txBody>
        </p:sp>
      </p:grpSp>
      <p:cxnSp>
        <p:nvCxnSpPr>
          <p:cNvPr id="28" name="Elbow Connector 27"/>
          <p:cNvCxnSpPr/>
          <p:nvPr/>
        </p:nvCxnSpPr>
        <p:spPr>
          <a:xfrm flipV="1">
            <a:off x="6324600" y="1179095"/>
            <a:ext cx="2626895" cy="1106905"/>
          </a:xfrm>
          <a:prstGeom prst="bentConnector3">
            <a:avLst>
              <a:gd name="adj1" fmla="val 38092"/>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370476" y="786063"/>
            <a:ext cx="1697323" cy="1200329"/>
          </a:xfrm>
          <a:prstGeom prst="rect">
            <a:avLst/>
          </a:prstGeom>
        </p:spPr>
        <p:txBody>
          <a:bodyPr wrap="none">
            <a:spAutoFit/>
          </a:bodyPr>
          <a:lstStyle/>
          <a:p>
            <a:pPr algn="ctr"/>
            <a:r>
              <a:rPr lang="en-US" sz="2400" b="1" dirty="0" smtClean="0">
                <a:solidFill>
                  <a:schemeClr val="tx1">
                    <a:lumMod val="75000"/>
                    <a:lumOff val="25000"/>
                  </a:schemeClr>
                </a:solidFill>
              </a:rPr>
              <a:t>Phone</a:t>
            </a:r>
          </a:p>
          <a:p>
            <a:pPr algn="ctr"/>
            <a:r>
              <a:rPr lang="en-US" sz="2400" b="1" dirty="0" smtClean="0">
                <a:solidFill>
                  <a:schemeClr val="tx1">
                    <a:lumMod val="75000"/>
                    <a:lumOff val="25000"/>
                  </a:schemeClr>
                </a:solidFill>
              </a:rPr>
              <a:t>Background</a:t>
            </a:r>
          </a:p>
          <a:p>
            <a:pPr algn="ctr"/>
            <a:r>
              <a:rPr lang="en-US" sz="2400" b="1" dirty="0" smtClean="0">
                <a:solidFill>
                  <a:schemeClr val="tx1">
                    <a:lumMod val="75000"/>
                    <a:lumOff val="25000"/>
                  </a:schemeClr>
                </a:solidFill>
              </a:rPr>
              <a:t>(Wallpaper)</a:t>
            </a:r>
            <a:endParaRPr lang="en-US" sz="2400" b="1"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10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05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values</a:t>
            </a:r>
            <a:r>
              <a:rPr lang="en-US" dirty="0" smtClean="0"/>
              <a:t> icon bar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pic>
        <p:nvPicPr>
          <p:cNvPr id="105477" name="Picture 5" descr="C:\research\projects\UbiGreen\Trunk\Designs\Final Deployed Designs\final-tree-design-full-screen\dim-advantage-icons.png"/>
          <p:cNvPicPr>
            <a:picLocks noChangeAspect="1" noChangeArrowheads="1"/>
          </p:cNvPicPr>
          <p:nvPr/>
        </p:nvPicPr>
        <p:blipFill>
          <a:blip r:embed="rId3"/>
          <a:srcRect/>
          <a:stretch>
            <a:fillRect/>
          </a:stretch>
        </p:blipFill>
        <p:spPr bwMode="auto">
          <a:xfrm>
            <a:off x="2400300" y="1143000"/>
            <a:ext cx="4343400" cy="1220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0" name="Elbow Connector 19"/>
          <p:cNvCxnSpPr/>
          <p:nvPr/>
        </p:nvCxnSpPr>
        <p:spPr>
          <a:xfrm rot="5400000">
            <a:off x="1834739" y="2139537"/>
            <a:ext cx="914400" cy="1359727"/>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92875" y="3200400"/>
            <a:ext cx="2438400" cy="523220"/>
          </a:xfrm>
          <a:prstGeom prst="rect">
            <a:avLst/>
          </a:prstGeom>
          <a:noFill/>
        </p:spPr>
        <p:txBody>
          <a:bodyPr wrap="square" rtlCol="0">
            <a:spAutoFit/>
          </a:bodyPr>
          <a:lstStyle/>
          <a:p>
            <a:pPr algn="ctr"/>
            <a:r>
              <a:rPr lang="en-US" sz="2800" b="1" dirty="0" smtClean="0"/>
              <a:t>Money savings</a:t>
            </a:r>
            <a:endParaRPr lang="en-US" sz="2800" b="1" dirty="0"/>
          </a:p>
        </p:txBody>
      </p:sp>
      <p:sp>
        <p:nvSpPr>
          <p:cNvPr id="27" name="TextBox 26"/>
          <p:cNvSpPr txBox="1"/>
          <p:nvPr/>
        </p:nvSpPr>
        <p:spPr>
          <a:xfrm>
            <a:off x="2438400" y="3200400"/>
            <a:ext cx="2438400" cy="523220"/>
          </a:xfrm>
          <a:prstGeom prst="rect">
            <a:avLst/>
          </a:prstGeom>
          <a:noFill/>
        </p:spPr>
        <p:txBody>
          <a:bodyPr wrap="square" rtlCol="0">
            <a:spAutoFit/>
          </a:bodyPr>
          <a:lstStyle/>
          <a:p>
            <a:pPr algn="ctr"/>
            <a:r>
              <a:rPr lang="en-US" sz="2800" b="1" dirty="0" smtClean="0"/>
              <a:t>Relaxation</a:t>
            </a:r>
            <a:endParaRPr lang="en-US" sz="2800" b="1" dirty="0"/>
          </a:p>
        </p:txBody>
      </p:sp>
      <p:sp>
        <p:nvSpPr>
          <p:cNvPr id="29" name="TextBox 28"/>
          <p:cNvSpPr txBox="1"/>
          <p:nvPr/>
        </p:nvSpPr>
        <p:spPr>
          <a:xfrm>
            <a:off x="4267200" y="3200400"/>
            <a:ext cx="2438400" cy="523220"/>
          </a:xfrm>
          <a:prstGeom prst="rect">
            <a:avLst/>
          </a:prstGeom>
          <a:noFill/>
        </p:spPr>
        <p:txBody>
          <a:bodyPr wrap="square" rtlCol="0">
            <a:spAutoFit/>
          </a:bodyPr>
          <a:lstStyle/>
          <a:p>
            <a:pPr algn="ctr"/>
            <a:r>
              <a:rPr lang="en-US" sz="2800" b="1" dirty="0" smtClean="0"/>
              <a:t>Exercise</a:t>
            </a:r>
            <a:endParaRPr lang="en-US" sz="2800" b="1" dirty="0"/>
          </a:p>
        </p:txBody>
      </p:sp>
      <p:sp>
        <p:nvSpPr>
          <p:cNvPr id="31" name="TextBox 30"/>
          <p:cNvSpPr txBox="1"/>
          <p:nvPr/>
        </p:nvSpPr>
        <p:spPr>
          <a:xfrm>
            <a:off x="6248400" y="3200400"/>
            <a:ext cx="2590800" cy="523220"/>
          </a:xfrm>
          <a:prstGeom prst="rect">
            <a:avLst/>
          </a:prstGeom>
          <a:noFill/>
        </p:spPr>
        <p:txBody>
          <a:bodyPr wrap="square" rtlCol="0">
            <a:spAutoFit/>
          </a:bodyPr>
          <a:lstStyle/>
          <a:p>
            <a:pPr algn="ctr"/>
            <a:r>
              <a:rPr lang="en-US" sz="2800" b="1" dirty="0" smtClean="0"/>
              <a:t>Do other things</a:t>
            </a:r>
            <a:endParaRPr lang="en-US" sz="2800" b="1" dirty="0"/>
          </a:p>
        </p:txBody>
      </p:sp>
      <p:cxnSp>
        <p:nvCxnSpPr>
          <p:cNvPr id="32" name="Elbow Connector 31"/>
          <p:cNvCxnSpPr/>
          <p:nvPr/>
        </p:nvCxnSpPr>
        <p:spPr>
          <a:xfrm rot="16200000" flipH="1">
            <a:off x="6394863" y="2139538"/>
            <a:ext cx="914400" cy="1359725"/>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a:off x="3384963" y="2634837"/>
            <a:ext cx="914400" cy="369126"/>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16200000" flipH="1">
            <a:off x="4832763" y="2634838"/>
            <a:ext cx="914400" cy="369126"/>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5475" name="Picture 3" descr="C:\research\projects\UbiGreen\Trunk\Designs\Final Deployed Designs\final-tree-design-full-screen\bus-train-advantage-icons.png"/>
          <p:cNvPicPr>
            <a:picLocks noChangeAspect="1" noChangeArrowheads="1"/>
          </p:cNvPicPr>
          <p:nvPr/>
        </p:nvPicPr>
        <p:blipFill>
          <a:blip r:embed="rId4"/>
          <a:srcRect/>
          <a:stretch>
            <a:fillRect/>
          </a:stretch>
        </p:blipFill>
        <p:spPr bwMode="auto">
          <a:xfrm>
            <a:off x="2402775" y="1138050"/>
            <a:ext cx="4343400" cy="1220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2" name="TextBox 41"/>
          <p:cNvSpPr txBox="1"/>
          <p:nvPr/>
        </p:nvSpPr>
        <p:spPr>
          <a:xfrm>
            <a:off x="385950" y="3200400"/>
            <a:ext cx="2438400" cy="52322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smtClean="0"/>
              <a:t>Money savings</a:t>
            </a:r>
            <a:endParaRPr lang="en-US" sz="2800" b="1" dirty="0"/>
          </a:p>
        </p:txBody>
      </p:sp>
      <p:sp>
        <p:nvSpPr>
          <p:cNvPr id="43" name="TextBox 42"/>
          <p:cNvSpPr txBox="1"/>
          <p:nvPr/>
        </p:nvSpPr>
        <p:spPr>
          <a:xfrm>
            <a:off x="2795650" y="3200400"/>
            <a:ext cx="1752600" cy="52322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smtClean="0"/>
              <a:t>Relaxation</a:t>
            </a:r>
            <a:endParaRPr lang="en-US" sz="2800" b="1" dirty="0"/>
          </a:p>
        </p:txBody>
      </p:sp>
      <p:sp>
        <p:nvSpPr>
          <p:cNvPr id="44" name="TextBox 43"/>
          <p:cNvSpPr txBox="1"/>
          <p:nvPr/>
        </p:nvSpPr>
        <p:spPr>
          <a:xfrm>
            <a:off x="6241475" y="3200400"/>
            <a:ext cx="2590800" cy="52322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smtClean="0"/>
              <a:t>Do other things</a:t>
            </a:r>
            <a:endParaRPr lang="en-US" sz="2800" b="1" dirty="0"/>
          </a:p>
        </p:txBody>
      </p:sp>
      <p:pic>
        <p:nvPicPr>
          <p:cNvPr id="3076" name="Picture 4" descr="C:\research\talks\BECC2008-UbiGreen\2605316708_24b480475a_o.jpg"/>
          <p:cNvPicPr>
            <a:picLocks noChangeAspect="1" noChangeArrowheads="1"/>
          </p:cNvPicPr>
          <p:nvPr/>
        </p:nvPicPr>
        <p:blipFill>
          <a:blip r:embed="rId5"/>
          <a:srcRect b="32143"/>
          <a:stretch>
            <a:fillRect/>
          </a:stretch>
        </p:blipFill>
        <p:spPr bwMode="auto">
          <a:xfrm>
            <a:off x="3314700" y="3896008"/>
            <a:ext cx="2514600" cy="2733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13" descr="C:\research\projects\UbiGreen\Trunk\Screenshots\TreeSequenceWithPhone\Tree16.png"/>
          <p:cNvPicPr>
            <a:picLocks noChangeAspect="1" noChangeArrowheads="1"/>
          </p:cNvPicPr>
          <p:nvPr/>
        </p:nvPicPr>
        <p:blipFill>
          <a:blip r:embed="rId6"/>
          <a:srcRect l="1935" r="1935" b="21290"/>
          <a:stretch>
            <a:fillRect/>
          </a:stretch>
        </p:blipFill>
        <p:spPr bwMode="auto">
          <a:xfrm>
            <a:off x="4953000" y="4191000"/>
            <a:ext cx="1501655" cy="3048000"/>
          </a:xfrm>
          <a:prstGeom prst="rect">
            <a:avLst/>
          </a:prstGeom>
          <a:noFill/>
        </p:spPr>
      </p:pic>
      <p:grpSp>
        <p:nvGrpSpPr>
          <p:cNvPr id="36" name="Group 35"/>
          <p:cNvGrpSpPr/>
          <p:nvPr/>
        </p:nvGrpSpPr>
        <p:grpSpPr>
          <a:xfrm>
            <a:off x="9906000" y="3505200"/>
            <a:ext cx="1752600" cy="2057400"/>
            <a:chOff x="457200" y="4114800"/>
            <a:chExt cx="1752600" cy="2057400"/>
          </a:xfrm>
        </p:grpSpPr>
        <p:sp>
          <p:nvSpPr>
            <p:cNvPr id="40" name="Rectangle 39"/>
            <p:cNvSpPr/>
            <p:nvPr/>
          </p:nvSpPr>
          <p:spPr>
            <a:xfrm>
              <a:off x="457200" y="4114800"/>
              <a:ext cx="1752600" cy="2057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36"/>
            <p:cNvGrpSpPr/>
            <p:nvPr/>
          </p:nvGrpSpPr>
          <p:grpSpPr>
            <a:xfrm>
              <a:off x="674153" y="4343400"/>
              <a:ext cx="1295400" cy="1757065"/>
              <a:chOff x="674153" y="4114800"/>
              <a:chExt cx="1295400" cy="1757065"/>
            </a:xfrm>
          </p:grpSpPr>
          <p:pic>
            <p:nvPicPr>
              <p:cNvPr id="45" name="Picture 5" descr="C:\research\projects\UbiGreen\Trunk\Designs\Final Deployed Designs\final-tree-design-full-screen\bus.png"/>
              <p:cNvPicPr>
                <a:picLocks noChangeAspect="1" noChangeArrowheads="1"/>
              </p:cNvPicPr>
              <p:nvPr/>
            </p:nvPicPr>
            <p:blipFill>
              <a:blip r:embed="rId7"/>
              <a:srcRect/>
              <a:stretch>
                <a:fillRect/>
              </a:stretch>
            </p:blipFill>
            <p:spPr bwMode="auto">
              <a:xfrm>
                <a:off x="914400" y="4114800"/>
                <a:ext cx="822891" cy="1152048"/>
              </a:xfrm>
              <a:prstGeom prst="rect">
                <a:avLst/>
              </a:prstGeom>
              <a:noFill/>
            </p:spPr>
          </p:pic>
          <p:sp>
            <p:nvSpPr>
              <p:cNvPr id="46" name="TextBox 45"/>
              <p:cNvSpPr txBox="1"/>
              <p:nvPr/>
            </p:nvSpPr>
            <p:spPr>
              <a:xfrm>
                <a:off x="674153" y="54102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Bus</a:t>
                </a:r>
                <a:endParaRPr lang="en-US" sz="2400" b="1" dirty="0">
                  <a:solidFill>
                    <a:schemeClr val="tx1">
                      <a:lumMod val="75000"/>
                      <a:lumOff val="25000"/>
                    </a:schemeClr>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54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8" descr="C:\research\projects\UbiGreen\Trunk\Screenshots\TreeSequenceWithPhone\Tree1.png"/>
          <p:cNvPicPr>
            <a:picLocks noChangeAspect="1" noChangeArrowheads="1"/>
          </p:cNvPicPr>
          <p:nvPr/>
        </p:nvPicPr>
        <p:blipFill>
          <a:blip r:embed="rId3"/>
          <a:srcRect l="1935" r="1935"/>
          <a:stretch>
            <a:fillRect/>
          </a:stretch>
        </p:blipFill>
        <p:spPr bwMode="auto">
          <a:xfrm>
            <a:off x="2450584" y="-304800"/>
            <a:ext cx="4255016" cy="10972800"/>
          </a:xfrm>
          <a:prstGeom prst="rect">
            <a:avLst/>
          </a:prstGeom>
          <a:noFill/>
        </p:spPr>
      </p:pic>
      <p:pic>
        <p:nvPicPr>
          <p:cNvPr id="4129" name="Picture 33" descr="C:\research\projects\UbiGreen\Trunk\Screenshots\TreeSequenceWithPhone\Tree25.png"/>
          <p:cNvPicPr>
            <a:picLocks noChangeAspect="1" noChangeArrowheads="1"/>
          </p:cNvPicPr>
          <p:nvPr/>
        </p:nvPicPr>
        <p:blipFill>
          <a:blip r:embed="rId4"/>
          <a:srcRect l="1935" r="1936"/>
          <a:stretch>
            <a:fillRect/>
          </a:stretch>
        </p:blipFill>
        <p:spPr bwMode="auto">
          <a:xfrm>
            <a:off x="2438399" y="-304801"/>
            <a:ext cx="4254953" cy="10972800"/>
          </a:xfrm>
          <a:prstGeom prst="rect">
            <a:avLst/>
          </a:prstGeom>
          <a:noFill/>
        </p:spPr>
      </p:pic>
      <p:pic>
        <p:nvPicPr>
          <p:cNvPr id="4130" name="Picture 34" descr="C:\research\projects\UbiGreen\Trunk\Screenshots\TreeSequenceWithPhone\Tree24.png"/>
          <p:cNvPicPr>
            <a:picLocks noChangeAspect="1" noChangeArrowheads="1"/>
          </p:cNvPicPr>
          <p:nvPr/>
        </p:nvPicPr>
        <p:blipFill>
          <a:blip r:embed="rId5"/>
          <a:srcRect l="1935" r="1936"/>
          <a:stretch>
            <a:fillRect/>
          </a:stretch>
        </p:blipFill>
        <p:spPr bwMode="auto">
          <a:xfrm>
            <a:off x="2438399" y="-304801"/>
            <a:ext cx="4254954" cy="10972800"/>
          </a:xfrm>
          <a:prstGeom prst="rect">
            <a:avLst/>
          </a:prstGeom>
          <a:noFill/>
        </p:spPr>
      </p:pic>
      <p:pic>
        <p:nvPicPr>
          <p:cNvPr id="4131" name="Picture 35" descr="C:\research\projects\UbiGreen\Trunk\Screenshots\TreeSequenceWithPhone\Tree23.png"/>
          <p:cNvPicPr>
            <a:picLocks noChangeAspect="1" noChangeArrowheads="1"/>
          </p:cNvPicPr>
          <p:nvPr/>
        </p:nvPicPr>
        <p:blipFill>
          <a:blip r:embed="rId6"/>
          <a:srcRect l="1935" r="1936"/>
          <a:stretch>
            <a:fillRect/>
          </a:stretch>
        </p:blipFill>
        <p:spPr bwMode="auto">
          <a:xfrm>
            <a:off x="2438399" y="-304801"/>
            <a:ext cx="4254951" cy="10972800"/>
          </a:xfrm>
          <a:prstGeom prst="rect">
            <a:avLst/>
          </a:prstGeom>
          <a:noFill/>
        </p:spPr>
      </p:pic>
      <p:pic>
        <p:nvPicPr>
          <p:cNvPr id="4132" name="Picture 36" descr="C:\research\projects\UbiGreen\Trunk\Screenshots\TreeSequenceWithPhone\Tree22.png"/>
          <p:cNvPicPr>
            <a:picLocks noChangeAspect="1" noChangeArrowheads="1"/>
          </p:cNvPicPr>
          <p:nvPr/>
        </p:nvPicPr>
        <p:blipFill>
          <a:blip r:embed="rId7"/>
          <a:srcRect l="1935" r="1936"/>
          <a:stretch>
            <a:fillRect/>
          </a:stretch>
        </p:blipFill>
        <p:spPr bwMode="auto">
          <a:xfrm>
            <a:off x="2438399" y="-304801"/>
            <a:ext cx="4254951" cy="10972800"/>
          </a:xfrm>
          <a:prstGeom prst="rect">
            <a:avLst/>
          </a:prstGeom>
          <a:noFill/>
        </p:spPr>
      </p:pic>
      <p:pic>
        <p:nvPicPr>
          <p:cNvPr id="4133" name="Picture 37" descr="C:\research\projects\UbiGreen\Trunk\Screenshots\TreeSequenceWithPhone\Tree21.png"/>
          <p:cNvPicPr>
            <a:picLocks noChangeAspect="1" noChangeArrowheads="1"/>
          </p:cNvPicPr>
          <p:nvPr/>
        </p:nvPicPr>
        <p:blipFill>
          <a:blip r:embed="rId8"/>
          <a:srcRect l="1935" r="1936"/>
          <a:stretch>
            <a:fillRect/>
          </a:stretch>
        </p:blipFill>
        <p:spPr bwMode="auto">
          <a:xfrm>
            <a:off x="2438399" y="-304801"/>
            <a:ext cx="4254951" cy="10972800"/>
          </a:xfrm>
          <a:prstGeom prst="rect">
            <a:avLst/>
          </a:prstGeom>
          <a:noFill/>
        </p:spPr>
      </p:pic>
      <p:pic>
        <p:nvPicPr>
          <p:cNvPr id="4106" name="Picture 10" descr="C:\research\projects\UbiGreen\Trunk\Screenshots\TreeSequenceWithPhone\Tree19.png"/>
          <p:cNvPicPr>
            <a:picLocks noChangeAspect="1" noChangeArrowheads="1"/>
          </p:cNvPicPr>
          <p:nvPr/>
        </p:nvPicPr>
        <p:blipFill>
          <a:blip r:embed="rId9"/>
          <a:srcRect l="1935" r="1935"/>
          <a:stretch>
            <a:fillRect/>
          </a:stretch>
        </p:blipFill>
        <p:spPr bwMode="auto">
          <a:xfrm>
            <a:off x="2438399" y="-304801"/>
            <a:ext cx="4255013" cy="10972800"/>
          </a:xfrm>
          <a:prstGeom prst="rect">
            <a:avLst/>
          </a:prstGeom>
          <a:noFill/>
        </p:spPr>
      </p:pic>
      <p:pic>
        <p:nvPicPr>
          <p:cNvPr id="4107" name="Picture 11" descr="C:\research\projects\UbiGreen\Trunk\Screenshots\TreeSequenceWithPhone\Tree18.png"/>
          <p:cNvPicPr>
            <a:picLocks noChangeAspect="1" noChangeArrowheads="1"/>
          </p:cNvPicPr>
          <p:nvPr/>
        </p:nvPicPr>
        <p:blipFill>
          <a:blip r:embed="rId10"/>
          <a:srcRect l="1935" r="1935"/>
          <a:stretch>
            <a:fillRect/>
          </a:stretch>
        </p:blipFill>
        <p:spPr bwMode="auto">
          <a:xfrm>
            <a:off x="2438399" y="-304801"/>
            <a:ext cx="4255016" cy="10972800"/>
          </a:xfrm>
          <a:prstGeom prst="rect">
            <a:avLst/>
          </a:prstGeom>
          <a:noFill/>
        </p:spPr>
      </p:pic>
      <p:pic>
        <p:nvPicPr>
          <p:cNvPr id="4108" name="Picture 12" descr="C:\research\projects\UbiGreen\Trunk\Screenshots\TreeSequenceWithPhone\Tree17.png"/>
          <p:cNvPicPr>
            <a:picLocks noChangeAspect="1" noChangeArrowheads="1"/>
          </p:cNvPicPr>
          <p:nvPr/>
        </p:nvPicPr>
        <p:blipFill>
          <a:blip r:embed="rId11"/>
          <a:srcRect l="1935" r="1935"/>
          <a:stretch>
            <a:fillRect/>
          </a:stretch>
        </p:blipFill>
        <p:spPr bwMode="auto">
          <a:xfrm>
            <a:off x="2438399" y="-304801"/>
            <a:ext cx="4255016" cy="10972800"/>
          </a:xfrm>
          <a:prstGeom prst="rect">
            <a:avLst/>
          </a:prstGeom>
          <a:noFill/>
        </p:spPr>
      </p:pic>
      <p:pic>
        <p:nvPicPr>
          <p:cNvPr id="4109" name="Picture 13" descr="C:\research\projects\UbiGreen\Trunk\Screenshots\TreeSequenceWithPhone\Tree16.png"/>
          <p:cNvPicPr>
            <a:picLocks noChangeAspect="1" noChangeArrowheads="1"/>
          </p:cNvPicPr>
          <p:nvPr/>
        </p:nvPicPr>
        <p:blipFill>
          <a:blip r:embed="rId12"/>
          <a:srcRect l="1935" r="1935"/>
          <a:stretch>
            <a:fillRect/>
          </a:stretch>
        </p:blipFill>
        <p:spPr bwMode="auto">
          <a:xfrm>
            <a:off x="2438399" y="-304801"/>
            <a:ext cx="4255012" cy="10972800"/>
          </a:xfrm>
          <a:prstGeom prst="rect">
            <a:avLst/>
          </a:prstGeom>
          <a:noFill/>
        </p:spPr>
      </p:pic>
      <p:pic>
        <p:nvPicPr>
          <p:cNvPr id="4110" name="Picture 14" descr="C:\research\projects\UbiGreen\Trunk\Screenshots\TreeSequenceWithPhone\Tree15.png"/>
          <p:cNvPicPr>
            <a:picLocks noChangeAspect="1" noChangeArrowheads="1"/>
          </p:cNvPicPr>
          <p:nvPr/>
        </p:nvPicPr>
        <p:blipFill>
          <a:blip r:embed="rId13"/>
          <a:srcRect l="1935" r="1935"/>
          <a:stretch>
            <a:fillRect/>
          </a:stretch>
        </p:blipFill>
        <p:spPr bwMode="auto">
          <a:xfrm>
            <a:off x="2438399" y="-304801"/>
            <a:ext cx="4255013" cy="10972800"/>
          </a:xfrm>
          <a:prstGeom prst="rect">
            <a:avLst/>
          </a:prstGeom>
          <a:noFill/>
        </p:spPr>
      </p:pic>
      <p:pic>
        <p:nvPicPr>
          <p:cNvPr id="4111" name="Picture 15" descr="C:\research\projects\UbiGreen\Trunk\Screenshots\TreeSequenceWithPhone\Tree14.png"/>
          <p:cNvPicPr>
            <a:picLocks noChangeAspect="1" noChangeArrowheads="1"/>
          </p:cNvPicPr>
          <p:nvPr/>
        </p:nvPicPr>
        <p:blipFill>
          <a:blip r:embed="rId14"/>
          <a:srcRect l="1935" r="1935"/>
          <a:stretch>
            <a:fillRect/>
          </a:stretch>
        </p:blipFill>
        <p:spPr bwMode="auto">
          <a:xfrm>
            <a:off x="2438399" y="-304801"/>
            <a:ext cx="4255013" cy="10972800"/>
          </a:xfrm>
          <a:prstGeom prst="rect">
            <a:avLst/>
          </a:prstGeom>
          <a:noFill/>
        </p:spPr>
      </p:pic>
      <p:pic>
        <p:nvPicPr>
          <p:cNvPr id="4112" name="Picture 16" descr="C:\research\projects\UbiGreen\Trunk\Screenshots\TreeSequenceWithPhone\Tree13.png"/>
          <p:cNvPicPr>
            <a:picLocks noChangeAspect="1" noChangeArrowheads="1"/>
          </p:cNvPicPr>
          <p:nvPr/>
        </p:nvPicPr>
        <p:blipFill>
          <a:blip r:embed="rId15"/>
          <a:srcRect l="1935" r="1935"/>
          <a:stretch>
            <a:fillRect/>
          </a:stretch>
        </p:blipFill>
        <p:spPr bwMode="auto">
          <a:xfrm>
            <a:off x="2438399" y="-304801"/>
            <a:ext cx="4255012" cy="10972800"/>
          </a:xfrm>
          <a:prstGeom prst="rect">
            <a:avLst/>
          </a:prstGeom>
          <a:noFill/>
        </p:spPr>
      </p:pic>
      <p:pic>
        <p:nvPicPr>
          <p:cNvPr id="4113" name="Picture 17" descr="C:\research\projects\UbiGreen\Trunk\Screenshots\TreeSequenceWithPhone\Tree12.png"/>
          <p:cNvPicPr>
            <a:picLocks noChangeAspect="1" noChangeArrowheads="1"/>
          </p:cNvPicPr>
          <p:nvPr/>
        </p:nvPicPr>
        <p:blipFill>
          <a:blip r:embed="rId16"/>
          <a:srcRect l="1935" r="1935"/>
          <a:stretch>
            <a:fillRect/>
          </a:stretch>
        </p:blipFill>
        <p:spPr bwMode="auto">
          <a:xfrm>
            <a:off x="2438399" y="-304801"/>
            <a:ext cx="4255012" cy="10972800"/>
          </a:xfrm>
          <a:prstGeom prst="rect">
            <a:avLst/>
          </a:prstGeom>
          <a:noFill/>
        </p:spPr>
      </p:pic>
      <p:pic>
        <p:nvPicPr>
          <p:cNvPr id="4114" name="Picture 18" descr="C:\research\projects\UbiGreen\Trunk\Screenshots\TreeSequenceWithPhone\Tree11.png"/>
          <p:cNvPicPr>
            <a:picLocks noChangeAspect="1" noChangeArrowheads="1"/>
          </p:cNvPicPr>
          <p:nvPr/>
        </p:nvPicPr>
        <p:blipFill>
          <a:blip r:embed="rId17"/>
          <a:srcRect l="1935" r="1935"/>
          <a:stretch>
            <a:fillRect/>
          </a:stretch>
        </p:blipFill>
        <p:spPr bwMode="auto">
          <a:xfrm>
            <a:off x="2438399" y="-304801"/>
            <a:ext cx="4255016" cy="10972800"/>
          </a:xfrm>
          <a:prstGeom prst="rect">
            <a:avLst/>
          </a:prstGeom>
          <a:noFill/>
        </p:spPr>
      </p:pic>
      <p:pic>
        <p:nvPicPr>
          <p:cNvPr id="4115" name="Picture 19" descr="C:\research\projects\UbiGreen\Trunk\Screenshots\TreeSequenceWithPhone\Tree10.png"/>
          <p:cNvPicPr>
            <a:picLocks noChangeAspect="1" noChangeArrowheads="1"/>
          </p:cNvPicPr>
          <p:nvPr/>
        </p:nvPicPr>
        <p:blipFill>
          <a:blip r:embed="rId18"/>
          <a:srcRect l="1935" r="1935"/>
          <a:stretch>
            <a:fillRect/>
          </a:stretch>
        </p:blipFill>
        <p:spPr bwMode="auto">
          <a:xfrm>
            <a:off x="2438399" y="-304801"/>
            <a:ext cx="4255018" cy="10972800"/>
          </a:xfrm>
          <a:prstGeom prst="rect">
            <a:avLst/>
          </a:prstGeom>
          <a:noFill/>
        </p:spPr>
      </p:pic>
      <p:pic>
        <p:nvPicPr>
          <p:cNvPr id="4116" name="Picture 20" descr="C:\research\projects\UbiGreen\Trunk\Screenshots\TreeSequenceWithPhone\Tree9.png"/>
          <p:cNvPicPr>
            <a:picLocks noChangeAspect="1" noChangeArrowheads="1"/>
          </p:cNvPicPr>
          <p:nvPr/>
        </p:nvPicPr>
        <p:blipFill>
          <a:blip r:embed="rId19"/>
          <a:srcRect l="1935" r="1935"/>
          <a:stretch>
            <a:fillRect/>
          </a:stretch>
        </p:blipFill>
        <p:spPr bwMode="auto">
          <a:xfrm>
            <a:off x="2438399" y="-304801"/>
            <a:ext cx="4255013" cy="10972800"/>
          </a:xfrm>
          <a:prstGeom prst="rect">
            <a:avLst/>
          </a:prstGeom>
          <a:noFill/>
        </p:spPr>
      </p:pic>
      <p:pic>
        <p:nvPicPr>
          <p:cNvPr id="4117" name="Picture 21" descr="C:\research\projects\UbiGreen\Trunk\Screenshots\TreeSequenceWithPhone\Tree8.png"/>
          <p:cNvPicPr>
            <a:picLocks noChangeAspect="1" noChangeArrowheads="1"/>
          </p:cNvPicPr>
          <p:nvPr/>
        </p:nvPicPr>
        <p:blipFill>
          <a:blip r:embed="rId20"/>
          <a:srcRect l="1935" r="1935"/>
          <a:stretch>
            <a:fillRect/>
          </a:stretch>
        </p:blipFill>
        <p:spPr bwMode="auto">
          <a:xfrm>
            <a:off x="2438399" y="-304801"/>
            <a:ext cx="4255016" cy="10972800"/>
          </a:xfrm>
          <a:prstGeom prst="rect">
            <a:avLst/>
          </a:prstGeom>
          <a:noFill/>
        </p:spPr>
      </p:pic>
      <p:pic>
        <p:nvPicPr>
          <p:cNvPr id="4118" name="Picture 22" descr="C:\research\projects\UbiGreen\Trunk\Screenshots\TreeSequenceWithPhone\Tree7.png"/>
          <p:cNvPicPr>
            <a:picLocks noChangeAspect="1" noChangeArrowheads="1"/>
          </p:cNvPicPr>
          <p:nvPr/>
        </p:nvPicPr>
        <p:blipFill>
          <a:blip r:embed="rId21"/>
          <a:srcRect l="1935" r="1935"/>
          <a:stretch>
            <a:fillRect/>
          </a:stretch>
        </p:blipFill>
        <p:spPr bwMode="auto">
          <a:xfrm>
            <a:off x="2438399" y="-304801"/>
            <a:ext cx="4255016" cy="10972800"/>
          </a:xfrm>
          <a:prstGeom prst="rect">
            <a:avLst/>
          </a:prstGeom>
          <a:noFill/>
        </p:spPr>
      </p:pic>
      <p:pic>
        <p:nvPicPr>
          <p:cNvPr id="4119" name="Picture 23" descr="C:\research\projects\UbiGreen\Trunk\Screenshots\TreeSequenceWithPhone\Tree6.png"/>
          <p:cNvPicPr>
            <a:picLocks noChangeAspect="1" noChangeArrowheads="1"/>
          </p:cNvPicPr>
          <p:nvPr/>
        </p:nvPicPr>
        <p:blipFill>
          <a:blip r:embed="rId22"/>
          <a:srcRect l="1935" r="1935"/>
          <a:stretch>
            <a:fillRect/>
          </a:stretch>
        </p:blipFill>
        <p:spPr bwMode="auto">
          <a:xfrm>
            <a:off x="2438399" y="-304801"/>
            <a:ext cx="4255013" cy="10972800"/>
          </a:xfrm>
          <a:prstGeom prst="rect">
            <a:avLst/>
          </a:prstGeom>
          <a:noFill/>
        </p:spPr>
      </p:pic>
      <p:pic>
        <p:nvPicPr>
          <p:cNvPr id="4120" name="Picture 24" descr="C:\research\projects\UbiGreen\Trunk\Screenshots\TreeSequenceWithPhone\Tree5.png"/>
          <p:cNvPicPr>
            <a:picLocks noChangeAspect="1" noChangeArrowheads="1"/>
          </p:cNvPicPr>
          <p:nvPr/>
        </p:nvPicPr>
        <p:blipFill>
          <a:blip r:embed="rId23"/>
          <a:srcRect l="1935" r="1935"/>
          <a:stretch>
            <a:fillRect/>
          </a:stretch>
        </p:blipFill>
        <p:spPr bwMode="auto">
          <a:xfrm>
            <a:off x="2438399" y="-304801"/>
            <a:ext cx="4255018" cy="10972800"/>
          </a:xfrm>
          <a:prstGeom prst="rect">
            <a:avLst/>
          </a:prstGeom>
          <a:noFill/>
        </p:spPr>
      </p:pic>
      <p:pic>
        <p:nvPicPr>
          <p:cNvPr id="4121" name="Picture 25" descr="C:\research\projects\UbiGreen\Trunk\Screenshots\TreeSequenceWithPhone\Tree4.png"/>
          <p:cNvPicPr>
            <a:picLocks noChangeAspect="1" noChangeArrowheads="1"/>
          </p:cNvPicPr>
          <p:nvPr/>
        </p:nvPicPr>
        <p:blipFill>
          <a:blip r:embed="rId24"/>
          <a:srcRect l="1935" r="1935"/>
          <a:stretch>
            <a:fillRect/>
          </a:stretch>
        </p:blipFill>
        <p:spPr bwMode="auto">
          <a:xfrm>
            <a:off x="2438399" y="-304801"/>
            <a:ext cx="4255012" cy="10972800"/>
          </a:xfrm>
          <a:prstGeom prst="rect">
            <a:avLst/>
          </a:prstGeom>
          <a:noFill/>
        </p:spPr>
      </p:pic>
      <p:pic>
        <p:nvPicPr>
          <p:cNvPr id="4122" name="Picture 26" descr="C:\research\projects\UbiGreen\Trunk\Screenshots\TreeSequenceWithPhone\Tree3.png"/>
          <p:cNvPicPr>
            <a:picLocks noChangeAspect="1" noChangeArrowheads="1"/>
          </p:cNvPicPr>
          <p:nvPr/>
        </p:nvPicPr>
        <p:blipFill>
          <a:blip r:embed="rId25"/>
          <a:srcRect l="1935" r="1935"/>
          <a:stretch>
            <a:fillRect/>
          </a:stretch>
        </p:blipFill>
        <p:spPr bwMode="auto">
          <a:xfrm>
            <a:off x="2438399" y="-304801"/>
            <a:ext cx="4255016" cy="10972800"/>
          </a:xfrm>
          <a:prstGeom prst="rect">
            <a:avLst/>
          </a:prstGeom>
          <a:noFill/>
        </p:spPr>
      </p:pic>
      <p:pic>
        <p:nvPicPr>
          <p:cNvPr id="4123" name="Picture 27" descr="C:\research\projects\UbiGreen\Trunk\Screenshots\TreeSequenceWithPhone\Tree2.png"/>
          <p:cNvPicPr>
            <a:picLocks noChangeAspect="1" noChangeArrowheads="1"/>
          </p:cNvPicPr>
          <p:nvPr/>
        </p:nvPicPr>
        <p:blipFill>
          <a:blip r:embed="rId26"/>
          <a:srcRect l="1935" r="1935"/>
          <a:stretch>
            <a:fillRect/>
          </a:stretch>
        </p:blipFill>
        <p:spPr bwMode="auto">
          <a:xfrm>
            <a:off x="2438399" y="-304801"/>
            <a:ext cx="4255013" cy="10972800"/>
          </a:xfrm>
          <a:prstGeom prst="rect">
            <a:avLst/>
          </a:prstGeom>
          <a:noFill/>
        </p:spPr>
      </p:pic>
      <p:pic>
        <p:nvPicPr>
          <p:cNvPr id="4124" name="Picture 28" descr="C:\research\projects\UbiGreen\Trunk\Screenshots\TreeSequenceWithPhone\Tree1.png"/>
          <p:cNvPicPr>
            <a:picLocks noChangeAspect="1" noChangeArrowheads="1"/>
          </p:cNvPicPr>
          <p:nvPr/>
        </p:nvPicPr>
        <p:blipFill>
          <a:blip r:embed="rId3"/>
          <a:srcRect l="1935" r="1935"/>
          <a:stretch>
            <a:fillRect/>
          </a:stretch>
        </p:blipFill>
        <p:spPr bwMode="auto">
          <a:xfrm>
            <a:off x="2438399" y="-304801"/>
            <a:ext cx="4255016" cy="10972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24"/>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4123"/>
                                        </p:tgtEl>
                                        <p:attrNameLst>
                                          <p:attrName>style.visibility</p:attrName>
                                        </p:attrNameLst>
                                      </p:cBhvr>
                                      <p:to>
                                        <p:strVal val="hidden"/>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4122"/>
                                        </p:tgtEl>
                                        <p:attrNameLst>
                                          <p:attrName>style.visibility</p:attrName>
                                        </p:attrNameLst>
                                      </p:cBhvr>
                                      <p:to>
                                        <p:strVal val="hidden"/>
                                      </p:to>
                                    </p:set>
                                  </p:childTnLst>
                                </p:cTn>
                              </p:par>
                            </p:childTnLst>
                          </p:cTn>
                        </p:par>
                        <p:par>
                          <p:cTn id="13" fill="hold">
                            <p:stCondLst>
                              <p:cond delay="1000"/>
                            </p:stCondLst>
                            <p:childTnLst>
                              <p:par>
                                <p:cTn id="14" presetID="1" presetClass="exit" presetSubtype="0" fill="hold" nodeType="afterEffect">
                                  <p:stCondLst>
                                    <p:cond delay="500"/>
                                  </p:stCondLst>
                                  <p:childTnLst>
                                    <p:set>
                                      <p:cBhvr>
                                        <p:cTn id="15" dur="1" fill="hold">
                                          <p:stCondLst>
                                            <p:cond delay="0"/>
                                          </p:stCondLst>
                                        </p:cTn>
                                        <p:tgtEl>
                                          <p:spTgt spid="4121"/>
                                        </p:tgtEl>
                                        <p:attrNameLst>
                                          <p:attrName>style.visibility</p:attrName>
                                        </p:attrNameLst>
                                      </p:cBhvr>
                                      <p:to>
                                        <p:strVal val="hidden"/>
                                      </p:to>
                                    </p:set>
                                  </p:childTnLst>
                                </p:cTn>
                              </p:par>
                            </p:childTnLst>
                          </p:cTn>
                        </p:par>
                        <p:par>
                          <p:cTn id="16" fill="hold">
                            <p:stCondLst>
                              <p:cond delay="1500"/>
                            </p:stCondLst>
                            <p:childTnLst>
                              <p:par>
                                <p:cTn id="17" presetID="1" presetClass="exit" presetSubtype="0" fill="hold" nodeType="afterEffect">
                                  <p:stCondLst>
                                    <p:cond delay="500"/>
                                  </p:stCondLst>
                                  <p:childTnLst>
                                    <p:set>
                                      <p:cBhvr>
                                        <p:cTn id="18" dur="1" fill="hold">
                                          <p:stCondLst>
                                            <p:cond delay="0"/>
                                          </p:stCondLst>
                                        </p:cTn>
                                        <p:tgtEl>
                                          <p:spTgt spid="4120"/>
                                        </p:tgtEl>
                                        <p:attrNameLst>
                                          <p:attrName>style.visibility</p:attrName>
                                        </p:attrNameLst>
                                      </p:cBhvr>
                                      <p:to>
                                        <p:strVal val="hidden"/>
                                      </p:to>
                                    </p:set>
                                  </p:childTnLst>
                                </p:cTn>
                              </p:par>
                            </p:childTnLst>
                          </p:cTn>
                        </p:par>
                        <p:par>
                          <p:cTn id="19" fill="hold">
                            <p:stCondLst>
                              <p:cond delay="2000"/>
                            </p:stCondLst>
                            <p:childTnLst>
                              <p:par>
                                <p:cTn id="20" presetID="1" presetClass="exit" presetSubtype="0" fill="hold" nodeType="afterEffect">
                                  <p:stCondLst>
                                    <p:cond delay="500"/>
                                  </p:stCondLst>
                                  <p:childTnLst>
                                    <p:set>
                                      <p:cBhvr>
                                        <p:cTn id="21" dur="1" fill="hold">
                                          <p:stCondLst>
                                            <p:cond delay="0"/>
                                          </p:stCondLst>
                                        </p:cTn>
                                        <p:tgtEl>
                                          <p:spTgt spid="4119"/>
                                        </p:tgtEl>
                                        <p:attrNameLst>
                                          <p:attrName>style.visibility</p:attrName>
                                        </p:attrNameLst>
                                      </p:cBhvr>
                                      <p:to>
                                        <p:strVal val="hidden"/>
                                      </p:to>
                                    </p:set>
                                  </p:childTnLst>
                                </p:cTn>
                              </p:par>
                            </p:childTnLst>
                          </p:cTn>
                        </p:par>
                        <p:par>
                          <p:cTn id="22" fill="hold">
                            <p:stCondLst>
                              <p:cond delay="2500"/>
                            </p:stCondLst>
                            <p:childTnLst>
                              <p:par>
                                <p:cTn id="23" presetID="1" presetClass="exit" presetSubtype="0" fill="hold" nodeType="afterEffect">
                                  <p:stCondLst>
                                    <p:cond delay="500"/>
                                  </p:stCondLst>
                                  <p:childTnLst>
                                    <p:set>
                                      <p:cBhvr>
                                        <p:cTn id="24" dur="1" fill="hold">
                                          <p:stCondLst>
                                            <p:cond delay="0"/>
                                          </p:stCondLst>
                                        </p:cTn>
                                        <p:tgtEl>
                                          <p:spTgt spid="4118"/>
                                        </p:tgtEl>
                                        <p:attrNameLst>
                                          <p:attrName>style.visibility</p:attrName>
                                        </p:attrNameLst>
                                      </p:cBhvr>
                                      <p:to>
                                        <p:strVal val="hidden"/>
                                      </p:to>
                                    </p:set>
                                  </p:childTnLst>
                                </p:cTn>
                              </p:par>
                            </p:childTnLst>
                          </p:cTn>
                        </p:par>
                        <p:par>
                          <p:cTn id="25" fill="hold">
                            <p:stCondLst>
                              <p:cond delay="3000"/>
                            </p:stCondLst>
                            <p:childTnLst>
                              <p:par>
                                <p:cTn id="26" presetID="1" presetClass="exit" presetSubtype="0" fill="hold" nodeType="afterEffect">
                                  <p:stCondLst>
                                    <p:cond delay="500"/>
                                  </p:stCondLst>
                                  <p:childTnLst>
                                    <p:set>
                                      <p:cBhvr>
                                        <p:cTn id="27" dur="1" fill="hold">
                                          <p:stCondLst>
                                            <p:cond delay="0"/>
                                          </p:stCondLst>
                                        </p:cTn>
                                        <p:tgtEl>
                                          <p:spTgt spid="4117"/>
                                        </p:tgtEl>
                                        <p:attrNameLst>
                                          <p:attrName>style.visibility</p:attrName>
                                        </p:attrNameLst>
                                      </p:cBhvr>
                                      <p:to>
                                        <p:strVal val="hidden"/>
                                      </p:to>
                                    </p:set>
                                  </p:childTnLst>
                                </p:cTn>
                              </p:par>
                            </p:childTnLst>
                          </p:cTn>
                        </p:par>
                        <p:par>
                          <p:cTn id="28" fill="hold">
                            <p:stCondLst>
                              <p:cond delay="3500"/>
                            </p:stCondLst>
                            <p:childTnLst>
                              <p:par>
                                <p:cTn id="29" presetID="1" presetClass="exit" presetSubtype="0" fill="hold" nodeType="afterEffect">
                                  <p:stCondLst>
                                    <p:cond delay="500"/>
                                  </p:stCondLst>
                                  <p:childTnLst>
                                    <p:set>
                                      <p:cBhvr>
                                        <p:cTn id="30" dur="1" fill="hold">
                                          <p:stCondLst>
                                            <p:cond delay="0"/>
                                          </p:stCondLst>
                                        </p:cTn>
                                        <p:tgtEl>
                                          <p:spTgt spid="4116"/>
                                        </p:tgtEl>
                                        <p:attrNameLst>
                                          <p:attrName>style.visibility</p:attrName>
                                        </p:attrNameLst>
                                      </p:cBhvr>
                                      <p:to>
                                        <p:strVal val="hidden"/>
                                      </p:to>
                                    </p:set>
                                  </p:childTnLst>
                                </p:cTn>
                              </p:par>
                            </p:childTnLst>
                          </p:cTn>
                        </p:par>
                        <p:par>
                          <p:cTn id="31" fill="hold">
                            <p:stCondLst>
                              <p:cond delay="4000"/>
                            </p:stCondLst>
                            <p:childTnLst>
                              <p:par>
                                <p:cTn id="32" presetID="1" presetClass="exit" presetSubtype="0" fill="hold" nodeType="afterEffect">
                                  <p:stCondLst>
                                    <p:cond delay="500"/>
                                  </p:stCondLst>
                                  <p:childTnLst>
                                    <p:set>
                                      <p:cBhvr>
                                        <p:cTn id="33" dur="1" fill="hold">
                                          <p:stCondLst>
                                            <p:cond delay="0"/>
                                          </p:stCondLst>
                                        </p:cTn>
                                        <p:tgtEl>
                                          <p:spTgt spid="4115"/>
                                        </p:tgtEl>
                                        <p:attrNameLst>
                                          <p:attrName>style.visibility</p:attrName>
                                        </p:attrNameLst>
                                      </p:cBhvr>
                                      <p:to>
                                        <p:strVal val="hidden"/>
                                      </p:to>
                                    </p:set>
                                  </p:childTnLst>
                                </p:cTn>
                              </p:par>
                            </p:childTnLst>
                          </p:cTn>
                        </p:par>
                        <p:par>
                          <p:cTn id="34" fill="hold">
                            <p:stCondLst>
                              <p:cond delay="4500"/>
                            </p:stCondLst>
                            <p:childTnLst>
                              <p:par>
                                <p:cTn id="35" presetID="1" presetClass="exit" presetSubtype="0" fill="hold" nodeType="afterEffect">
                                  <p:stCondLst>
                                    <p:cond delay="500"/>
                                  </p:stCondLst>
                                  <p:childTnLst>
                                    <p:set>
                                      <p:cBhvr>
                                        <p:cTn id="36" dur="1" fill="hold">
                                          <p:stCondLst>
                                            <p:cond delay="0"/>
                                          </p:stCondLst>
                                        </p:cTn>
                                        <p:tgtEl>
                                          <p:spTgt spid="4114"/>
                                        </p:tgtEl>
                                        <p:attrNameLst>
                                          <p:attrName>style.visibility</p:attrName>
                                        </p:attrNameLst>
                                      </p:cBhvr>
                                      <p:to>
                                        <p:strVal val="hidden"/>
                                      </p:to>
                                    </p:set>
                                  </p:childTnLst>
                                </p:cTn>
                              </p:par>
                            </p:childTnLst>
                          </p:cTn>
                        </p:par>
                        <p:par>
                          <p:cTn id="37" fill="hold">
                            <p:stCondLst>
                              <p:cond delay="5000"/>
                            </p:stCondLst>
                            <p:childTnLst>
                              <p:par>
                                <p:cTn id="38" presetID="1" presetClass="exit" presetSubtype="0" fill="hold" nodeType="afterEffect">
                                  <p:stCondLst>
                                    <p:cond delay="500"/>
                                  </p:stCondLst>
                                  <p:childTnLst>
                                    <p:set>
                                      <p:cBhvr>
                                        <p:cTn id="39" dur="1" fill="hold">
                                          <p:stCondLst>
                                            <p:cond delay="0"/>
                                          </p:stCondLst>
                                        </p:cTn>
                                        <p:tgtEl>
                                          <p:spTgt spid="4113"/>
                                        </p:tgtEl>
                                        <p:attrNameLst>
                                          <p:attrName>style.visibility</p:attrName>
                                        </p:attrNameLst>
                                      </p:cBhvr>
                                      <p:to>
                                        <p:strVal val="hidden"/>
                                      </p:to>
                                    </p:set>
                                  </p:childTnLst>
                                </p:cTn>
                              </p:par>
                            </p:childTnLst>
                          </p:cTn>
                        </p:par>
                        <p:par>
                          <p:cTn id="40" fill="hold">
                            <p:stCondLst>
                              <p:cond delay="5500"/>
                            </p:stCondLst>
                            <p:childTnLst>
                              <p:par>
                                <p:cTn id="41" presetID="1" presetClass="exit" presetSubtype="0" fill="hold" nodeType="afterEffect">
                                  <p:stCondLst>
                                    <p:cond delay="500"/>
                                  </p:stCondLst>
                                  <p:childTnLst>
                                    <p:set>
                                      <p:cBhvr>
                                        <p:cTn id="42" dur="1" fill="hold">
                                          <p:stCondLst>
                                            <p:cond delay="0"/>
                                          </p:stCondLst>
                                        </p:cTn>
                                        <p:tgtEl>
                                          <p:spTgt spid="4112"/>
                                        </p:tgtEl>
                                        <p:attrNameLst>
                                          <p:attrName>style.visibility</p:attrName>
                                        </p:attrNameLst>
                                      </p:cBhvr>
                                      <p:to>
                                        <p:strVal val="hidden"/>
                                      </p:to>
                                    </p:set>
                                  </p:childTnLst>
                                </p:cTn>
                              </p:par>
                            </p:childTnLst>
                          </p:cTn>
                        </p:par>
                        <p:par>
                          <p:cTn id="43" fill="hold">
                            <p:stCondLst>
                              <p:cond delay="6000"/>
                            </p:stCondLst>
                            <p:childTnLst>
                              <p:par>
                                <p:cTn id="44" presetID="1" presetClass="exit" presetSubtype="0" fill="hold" nodeType="afterEffect">
                                  <p:stCondLst>
                                    <p:cond delay="500"/>
                                  </p:stCondLst>
                                  <p:childTnLst>
                                    <p:set>
                                      <p:cBhvr>
                                        <p:cTn id="45" dur="1" fill="hold">
                                          <p:stCondLst>
                                            <p:cond delay="0"/>
                                          </p:stCondLst>
                                        </p:cTn>
                                        <p:tgtEl>
                                          <p:spTgt spid="4111"/>
                                        </p:tgtEl>
                                        <p:attrNameLst>
                                          <p:attrName>style.visibility</p:attrName>
                                        </p:attrNameLst>
                                      </p:cBhvr>
                                      <p:to>
                                        <p:strVal val="hidden"/>
                                      </p:to>
                                    </p:set>
                                  </p:childTnLst>
                                </p:cTn>
                              </p:par>
                            </p:childTnLst>
                          </p:cTn>
                        </p:par>
                        <p:par>
                          <p:cTn id="46" fill="hold">
                            <p:stCondLst>
                              <p:cond delay="6500"/>
                            </p:stCondLst>
                            <p:childTnLst>
                              <p:par>
                                <p:cTn id="47" presetID="1" presetClass="exit" presetSubtype="0" fill="hold" nodeType="afterEffect">
                                  <p:stCondLst>
                                    <p:cond delay="500"/>
                                  </p:stCondLst>
                                  <p:childTnLst>
                                    <p:set>
                                      <p:cBhvr>
                                        <p:cTn id="48" dur="1" fill="hold">
                                          <p:stCondLst>
                                            <p:cond delay="0"/>
                                          </p:stCondLst>
                                        </p:cTn>
                                        <p:tgtEl>
                                          <p:spTgt spid="4110"/>
                                        </p:tgtEl>
                                        <p:attrNameLst>
                                          <p:attrName>style.visibility</p:attrName>
                                        </p:attrNameLst>
                                      </p:cBhvr>
                                      <p:to>
                                        <p:strVal val="hidden"/>
                                      </p:to>
                                    </p:set>
                                  </p:childTnLst>
                                </p:cTn>
                              </p:par>
                            </p:childTnLst>
                          </p:cTn>
                        </p:par>
                        <p:par>
                          <p:cTn id="49" fill="hold">
                            <p:stCondLst>
                              <p:cond delay="7000"/>
                            </p:stCondLst>
                            <p:childTnLst>
                              <p:par>
                                <p:cTn id="50" presetID="1" presetClass="exit" presetSubtype="0" fill="hold" nodeType="afterEffect">
                                  <p:stCondLst>
                                    <p:cond delay="500"/>
                                  </p:stCondLst>
                                  <p:childTnLst>
                                    <p:set>
                                      <p:cBhvr>
                                        <p:cTn id="51" dur="1" fill="hold">
                                          <p:stCondLst>
                                            <p:cond delay="0"/>
                                          </p:stCondLst>
                                        </p:cTn>
                                        <p:tgtEl>
                                          <p:spTgt spid="4109"/>
                                        </p:tgtEl>
                                        <p:attrNameLst>
                                          <p:attrName>style.visibility</p:attrName>
                                        </p:attrNameLst>
                                      </p:cBhvr>
                                      <p:to>
                                        <p:strVal val="hidden"/>
                                      </p:to>
                                    </p:set>
                                  </p:childTnLst>
                                </p:cTn>
                              </p:par>
                            </p:childTnLst>
                          </p:cTn>
                        </p:par>
                        <p:par>
                          <p:cTn id="52" fill="hold">
                            <p:stCondLst>
                              <p:cond delay="7500"/>
                            </p:stCondLst>
                            <p:childTnLst>
                              <p:par>
                                <p:cTn id="53" presetID="1" presetClass="exit" presetSubtype="0" fill="hold" nodeType="afterEffect">
                                  <p:stCondLst>
                                    <p:cond delay="500"/>
                                  </p:stCondLst>
                                  <p:childTnLst>
                                    <p:set>
                                      <p:cBhvr>
                                        <p:cTn id="54" dur="1" fill="hold">
                                          <p:stCondLst>
                                            <p:cond delay="0"/>
                                          </p:stCondLst>
                                        </p:cTn>
                                        <p:tgtEl>
                                          <p:spTgt spid="4108"/>
                                        </p:tgtEl>
                                        <p:attrNameLst>
                                          <p:attrName>style.visibility</p:attrName>
                                        </p:attrNameLst>
                                      </p:cBhvr>
                                      <p:to>
                                        <p:strVal val="hidden"/>
                                      </p:to>
                                    </p:set>
                                  </p:childTnLst>
                                </p:cTn>
                              </p:par>
                            </p:childTnLst>
                          </p:cTn>
                        </p:par>
                        <p:par>
                          <p:cTn id="55" fill="hold">
                            <p:stCondLst>
                              <p:cond delay="8000"/>
                            </p:stCondLst>
                            <p:childTnLst>
                              <p:par>
                                <p:cTn id="56" presetID="1" presetClass="exit" presetSubtype="0" fill="hold" nodeType="afterEffect">
                                  <p:stCondLst>
                                    <p:cond delay="500"/>
                                  </p:stCondLst>
                                  <p:childTnLst>
                                    <p:set>
                                      <p:cBhvr>
                                        <p:cTn id="57" dur="1" fill="hold">
                                          <p:stCondLst>
                                            <p:cond delay="0"/>
                                          </p:stCondLst>
                                        </p:cTn>
                                        <p:tgtEl>
                                          <p:spTgt spid="4107"/>
                                        </p:tgtEl>
                                        <p:attrNameLst>
                                          <p:attrName>style.visibility</p:attrName>
                                        </p:attrNameLst>
                                      </p:cBhvr>
                                      <p:to>
                                        <p:strVal val="hidden"/>
                                      </p:to>
                                    </p:set>
                                  </p:childTnLst>
                                </p:cTn>
                              </p:par>
                            </p:childTnLst>
                          </p:cTn>
                        </p:par>
                        <p:par>
                          <p:cTn id="58" fill="hold">
                            <p:stCondLst>
                              <p:cond delay="8500"/>
                            </p:stCondLst>
                            <p:childTnLst>
                              <p:par>
                                <p:cTn id="59" presetID="1" presetClass="exit" presetSubtype="0" fill="hold" nodeType="afterEffect">
                                  <p:stCondLst>
                                    <p:cond delay="500"/>
                                  </p:stCondLst>
                                  <p:childTnLst>
                                    <p:set>
                                      <p:cBhvr>
                                        <p:cTn id="60" dur="1" fill="hold">
                                          <p:stCondLst>
                                            <p:cond delay="0"/>
                                          </p:stCondLst>
                                        </p:cTn>
                                        <p:tgtEl>
                                          <p:spTgt spid="4106"/>
                                        </p:tgtEl>
                                        <p:attrNameLst>
                                          <p:attrName>style.visibility</p:attrName>
                                        </p:attrNameLst>
                                      </p:cBhvr>
                                      <p:to>
                                        <p:strVal val="hidden"/>
                                      </p:to>
                                    </p:set>
                                  </p:childTnLst>
                                </p:cTn>
                              </p:par>
                            </p:childTnLst>
                          </p:cTn>
                        </p:par>
                        <p:par>
                          <p:cTn id="61" fill="hold">
                            <p:stCondLst>
                              <p:cond delay="9000"/>
                            </p:stCondLst>
                            <p:childTnLst>
                              <p:par>
                                <p:cTn id="62" presetID="1" presetClass="exit" presetSubtype="0" fill="hold" nodeType="afterEffect">
                                  <p:stCondLst>
                                    <p:cond delay="500"/>
                                  </p:stCondLst>
                                  <p:childTnLst>
                                    <p:set>
                                      <p:cBhvr>
                                        <p:cTn id="63" dur="1" fill="hold">
                                          <p:stCondLst>
                                            <p:cond delay="0"/>
                                          </p:stCondLst>
                                        </p:cTn>
                                        <p:tgtEl>
                                          <p:spTgt spid="413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413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413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413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4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23" name="Picture 27" descr="C:\research\projects\UbiGreen\Trunk\Screenshots\PolarBearSequenceWithPhone\PolarBear1.png"/>
          <p:cNvPicPr>
            <a:picLocks noChangeAspect="1" noChangeArrowheads="1"/>
          </p:cNvPicPr>
          <p:nvPr/>
        </p:nvPicPr>
        <p:blipFill>
          <a:blip r:embed="rId4"/>
          <a:srcRect l="1936" r="1936"/>
          <a:stretch>
            <a:fillRect/>
          </a:stretch>
        </p:blipFill>
        <p:spPr bwMode="auto">
          <a:xfrm>
            <a:off x="2450683" y="-304800"/>
            <a:ext cx="4254910" cy="10972800"/>
          </a:xfrm>
          <a:prstGeom prst="rect">
            <a:avLst/>
          </a:prstGeom>
          <a:noFill/>
        </p:spPr>
      </p:pic>
      <p:pic>
        <p:nvPicPr>
          <p:cNvPr id="106524" name="Picture 28" descr="C:\research\projects\UbiGreen\Trunk\Screenshots\PolarBearSequenceWithPhone\PolarBear25.png"/>
          <p:cNvPicPr>
            <a:picLocks noChangeAspect="1" noChangeArrowheads="1"/>
          </p:cNvPicPr>
          <p:nvPr/>
        </p:nvPicPr>
        <p:blipFill>
          <a:blip r:embed="rId5"/>
          <a:srcRect l="1936" r="1936"/>
          <a:stretch>
            <a:fillRect/>
          </a:stretch>
        </p:blipFill>
        <p:spPr bwMode="auto">
          <a:xfrm>
            <a:off x="2450683" y="-304800"/>
            <a:ext cx="4254915" cy="10972800"/>
          </a:xfrm>
          <a:prstGeom prst="rect">
            <a:avLst/>
          </a:prstGeom>
          <a:noFill/>
        </p:spPr>
      </p:pic>
      <p:pic>
        <p:nvPicPr>
          <p:cNvPr id="106525" name="Picture 29" descr="C:\research\projects\UbiGreen\Trunk\Screenshots\PolarBearSequenceWithPhone\PolarBear24.png"/>
          <p:cNvPicPr>
            <a:picLocks noChangeAspect="1" noChangeArrowheads="1"/>
          </p:cNvPicPr>
          <p:nvPr/>
        </p:nvPicPr>
        <p:blipFill>
          <a:blip r:embed="rId6"/>
          <a:srcRect l="1936" r="1936"/>
          <a:stretch>
            <a:fillRect/>
          </a:stretch>
        </p:blipFill>
        <p:spPr bwMode="auto">
          <a:xfrm>
            <a:off x="2450683" y="-304800"/>
            <a:ext cx="4254917" cy="10972800"/>
          </a:xfrm>
          <a:prstGeom prst="rect">
            <a:avLst/>
          </a:prstGeom>
          <a:noFill/>
        </p:spPr>
      </p:pic>
      <p:pic>
        <p:nvPicPr>
          <p:cNvPr id="106526" name="Picture 30" descr="C:\research\projects\UbiGreen\Trunk\Screenshots\PolarBearSequenceWithPhone\PolarBear23.png"/>
          <p:cNvPicPr>
            <a:picLocks noChangeAspect="1" noChangeArrowheads="1"/>
          </p:cNvPicPr>
          <p:nvPr/>
        </p:nvPicPr>
        <p:blipFill>
          <a:blip r:embed="rId7"/>
          <a:srcRect l="1936" r="1936"/>
          <a:stretch>
            <a:fillRect/>
          </a:stretch>
        </p:blipFill>
        <p:spPr bwMode="auto">
          <a:xfrm>
            <a:off x="2450683" y="-304800"/>
            <a:ext cx="4254910" cy="10972800"/>
          </a:xfrm>
          <a:prstGeom prst="rect">
            <a:avLst/>
          </a:prstGeom>
          <a:noFill/>
        </p:spPr>
      </p:pic>
      <p:pic>
        <p:nvPicPr>
          <p:cNvPr id="106527" name="Picture 31" descr="C:\research\projects\UbiGreen\Trunk\Screenshots\PolarBearSequenceWithPhone\PolarBear22.png"/>
          <p:cNvPicPr>
            <a:picLocks noChangeAspect="1" noChangeArrowheads="1"/>
          </p:cNvPicPr>
          <p:nvPr/>
        </p:nvPicPr>
        <p:blipFill>
          <a:blip r:embed="rId8"/>
          <a:srcRect l="1936" r="1936"/>
          <a:stretch>
            <a:fillRect/>
          </a:stretch>
        </p:blipFill>
        <p:spPr bwMode="auto">
          <a:xfrm>
            <a:off x="2450683" y="-304800"/>
            <a:ext cx="4254917" cy="10972800"/>
          </a:xfrm>
          <a:prstGeom prst="rect">
            <a:avLst/>
          </a:prstGeom>
          <a:noFill/>
        </p:spPr>
      </p:pic>
      <p:pic>
        <p:nvPicPr>
          <p:cNvPr id="106528" name="Picture 32" descr="C:\research\projects\UbiGreen\Trunk\Screenshots\PolarBearSequenceWithPhone\PolarBear21.png"/>
          <p:cNvPicPr>
            <a:picLocks noChangeAspect="1" noChangeArrowheads="1"/>
          </p:cNvPicPr>
          <p:nvPr/>
        </p:nvPicPr>
        <p:blipFill>
          <a:blip r:embed="rId9"/>
          <a:srcRect l="1936" r="1936"/>
          <a:stretch>
            <a:fillRect/>
          </a:stretch>
        </p:blipFill>
        <p:spPr bwMode="auto">
          <a:xfrm>
            <a:off x="2450683" y="-304800"/>
            <a:ext cx="4254910" cy="10972800"/>
          </a:xfrm>
          <a:prstGeom prst="rect">
            <a:avLst/>
          </a:prstGeom>
          <a:noFill/>
        </p:spPr>
      </p:pic>
      <p:pic>
        <p:nvPicPr>
          <p:cNvPr id="106529" name="Picture 33" descr="C:\research\projects\UbiGreen\Trunk\Screenshots\PolarBearSequenceWithPhone\PolarBear20.png"/>
          <p:cNvPicPr>
            <a:picLocks noChangeAspect="1" noChangeArrowheads="1"/>
          </p:cNvPicPr>
          <p:nvPr/>
        </p:nvPicPr>
        <p:blipFill>
          <a:blip r:embed="rId10"/>
          <a:srcRect l="1936" r="1936"/>
          <a:stretch>
            <a:fillRect/>
          </a:stretch>
        </p:blipFill>
        <p:spPr bwMode="auto">
          <a:xfrm>
            <a:off x="2450683" y="-304800"/>
            <a:ext cx="4254910" cy="10972800"/>
          </a:xfrm>
          <a:prstGeom prst="rect">
            <a:avLst/>
          </a:prstGeom>
          <a:noFill/>
        </p:spPr>
      </p:pic>
      <p:pic>
        <p:nvPicPr>
          <p:cNvPr id="106530" name="Picture 34" descr="C:\research\projects\UbiGreen\Trunk\Screenshots\PolarBearSequenceWithPhone\PolarBear19.png"/>
          <p:cNvPicPr>
            <a:picLocks noChangeAspect="1" noChangeArrowheads="1"/>
          </p:cNvPicPr>
          <p:nvPr/>
        </p:nvPicPr>
        <p:blipFill>
          <a:blip r:embed="rId11"/>
          <a:srcRect l="1936" r="1936"/>
          <a:stretch>
            <a:fillRect/>
          </a:stretch>
        </p:blipFill>
        <p:spPr bwMode="auto">
          <a:xfrm>
            <a:off x="2450683" y="-304800"/>
            <a:ext cx="4254915" cy="10972800"/>
          </a:xfrm>
          <a:prstGeom prst="rect">
            <a:avLst/>
          </a:prstGeom>
          <a:noFill/>
        </p:spPr>
      </p:pic>
      <p:pic>
        <p:nvPicPr>
          <p:cNvPr id="106531" name="Picture 35" descr="C:\research\projects\UbiGreen\Trunk\Screenshots\PolarBearSequenceWithPhone\PolarBear18.png"/>
          <p:cNvPicPr>
            <a:picLocks noChangeAspect="1" noChangeArrowheads="1"/>
          </p:cNvPicPr>
          <p:nvPr/>
        </p:nvPicPr>
        <p:blipFill>
          <a:blip r:embed="rId12"/>
          <a:srcRect l="1936" r="1936"/>
          <a:stretch>
            <a:fillRect/>
          </a:stretch>
        </p:blipFill>
        <p:spPr bwMode="auto">
          <a:xfrm>
            <a:off x="2450683" y="-304800"/>
            <a:ext cx="4254917" cy="10972800"/>
          </a:xfrm>
          <a:prstGeom prst="rect">
            <a:avLst/>
          </a:prstGeom>
          <a:noFill/>
        </p:spPr>
      </p:pic>
      <p:pic>
        <p:nvPicPr>
          <p:cNvPr id="106532" name="Picture 36" descr="C:\research\projects\UbiGreen\Trunk\Screenshots\PolarBearSequenceWithPhone\PolarBear17.png"/>
          <p:cNvPicPr>
            <a:picLocks noChangeAspect="1" noChangeArrowheads="1"/>
          </p:cNvPicPr>
          <p:nvPr/>
        </p:nvPicPr>
        <p:blipFill>
          <a:blip r:embed="rId13"/>
          <a:srcRect l="1936" r="1936"/>
          <a:stretch>
            <a:fillRect/>
          </a:stretch>
        </p:blipFill>
        <p:spPr bwMode="auto">
          <a:xfrm>
            <a:off x="2450683" y="-304800"/>
            <a:ext cx="4254911" cy="10972800"/>
          </a:xfrm>
          <a:prstGeom prst="rect">
            <a:avLst/>
          </a:prstGeom>
          <a:noFill/>
        </p:spPr>
      </p:pic>
      <p:pic>
        <p:nvPicPr>
          <p:cNvPr id="106533" name="Picture 37" descr="C:\research\projects\UbiGreen\Trunk\Screenshots\PolarBearSequenceWithPhone\PolarBear16.png"/>
          <p:cNvPicPr>
            <a:picLocks noChangeAspect="1" noChangeArrowheads="1"/>
          </p:cNvPicPr>
          <p:nvPr/>
        </p:nvPicPr>
        <p:blipFill>
          <a:blip r:embed="rId14"/>
          <a:srcRect l="1936" r="1936"/>
          <a:stretch>
            <a:fillRect/>
          </a:stretch>
        </p:blipFill>
        <p:spPr bwMode="auto">
          <a:xfrm>
            <a:off x="2450683" y="-304800"/>
            <a:ext cx="4254917" cy="10972800"/>
          </a:xfrm>
          <a:prstGeom prst="rect">
            <a:avLst/>
          </a:prstGeom>
          <a:noFill/>
        </p:spPr>
      </p:pic>
      <p:pic>
        <p:nvPicPr>
          <p:cNvPr id="106534" name="Picture 38" descr="C:\research\projects\UbiGreen\Trunk\Screenshots\PolarBearSequenceWithPhone\PolarBear15.png"/>
          <p:cNvPicPr>
            <a:picLocks noChangeAspect="1" noChangeArrowheads="1"/>
          </p:cNvPicPr>
          <p:nvPr/>
        </p:nvPicPr>
        <p:blipFill>
          <a:blip r:embed="rId15"/>
          <a:srcRect l="1936" r="1936"/>
          <a:stretch>
            <a:fillRect/>
          </a:stretch>
        </p:blipFill>
        <p:spPr bwMode="auto">
          <a:xfrm>
            <a:off x="2450683" y="-304800"/>
            <a:ext cx="4254911" cy="10972800"/>
          </a:xfrm>
          <a:prstGeom prst="rect">
            <a:avLst/>
          </a:prstGeom>
          <a:noFill/>
        </p:spPr>
      </p:pic>
      <p:pic>
        <p:nvPicPr>
          <p:cNvPr id="106535" name="Picture 39" descr="C:\research\projects\UbiGreen\Trunk\Screenshots\PolarBearSequenceWithPhone\PolarBear14.png"/>
          <p:cNvPicPr>
            <a:picLocks noChangeAspect="1" noChangeArrowheads="1"/>
          </p:cNvPicPr>
          <p:nvPr/>
        </p:nvPicPr>
        <p:blipFill>
          <a:blip r:embed="rId16"/>
          <a:srcRect l="1936" r="1936"/>
          <a:stretch>
            <a:fillRect/>
          </a:stretch>
        </p:blipFill>
        <p:spPr bwMode="auto">
          <a:xfrm>
            <a:off x="2450683" y="-304800"/>
            <a:ext cx="4254911" cy="10972800"/>
          </a:xfrm>
          <a:prstGeom prst="rect">
            <a:avLst/>
          </a:prstGeom>
          <a:noFill/>
        </p:spPr>
      </p:pic>
      <p:pic>
        <p:nvPicPr>
          <p:cNvPr id="106536" name="Picture 40" descr="C:\research\projects\UbiGreen\Trunk\Screenshots\PolarBearSequenceWithPhone\PolarBear13.png"/>
          <p:cNvPicPr>
            <a:picLocks noChangeAspect="1" noChangeArrowheads="1"/>
          </p:cNvPicPr>
          <p:nvPr/>
        </p:nvPicPr>
        <p:blipFill>
          <a:blip r:embed="rId17"/>
          <a:srcRect l="1936" r="1936"/>
          <a:stretch>
            <a:fillRect/>
          </a:stretch>
        </p:blipFill>
        <p:spPr bwMode="auto">
          <a:xfrm>
            <a:off x="2450683" y="-304800"/>
            <a:ext cx="4254917" cy="10972800"/>
          </a:xfrm>
          <a:prstGeom prst="rect">
            <a:avLst/>
          </a:prstGeom>
          <a:noFill/>
        </p:spPr>
      </p:pic>
      <p:pic>
        <p:nvPicPr>
          <p:cNvPr id="106537" name="Picture 41" descr="C:\research\projects\UbiGreen\Trunk\Screenshots\PolarBearSequenceWithPhone\PolarBear12.png"/>
          <p:cNvPicPr>
            <a:picLocks noChangeAspect="1" noChangeArrowheads="1"/>
          </p:cNvPicPr>
          <p:nvPr/>
        </p:nvPicPr>
        <p:blipFill>
          <a:blip r:embed="rId18"/>
          <a:srcRect l="1936" r="1936"/>
          <a:stretch>
            <a:fillRect/>
          </a:stretch>
        </p:blipFill>
        <p:spPr bwMode="auto">
          <a:xfrm>
            <a:off x="2450683" y="-304800"/>
            <a:ext cx="4254911" cy="10972800"/>
          </a:xfrm>
          <a:prstGeom prst="rect">
            <a:avLst/>
          </a:prstGeom>
          <a:noFill/>
        </p:spPr>
      </p:pic>
      <p:pic>
        <p:nvPicPr>
          <p:cNvPr id="106538" name="Picture 42" descr="C:\research\projects\UbiGreen\Trunk\Screenshots\PolarBearSequenceWithPhone\PolarBear11.png"/>
          <p:cNvPicPr>
            <a:picLocks noChangeAspect="1" noChangeArrowheads="1"/>
          </p:cNvPicPr>
          <p:nvPr/>
        </p:nvPicPr>
        <p:blipFill>
          <a:blip r:embed="rId19"/>
          <a:srcRect l="1936" r="1936"/>
          <a:stretch>
            <a:fillRect/>
          </a:stretch>
        </p:blipFill>
        <p:spPr bwMode="auto">
          <a:xfrm>
            <a:off x="2450683" y="-304800"/>
            <a:ext cx="4254910" cy="10972800"/>
          </a:xfrm>
          <a:prstGeom prst="rect">
            <a:avLst/>
          </a:prstGeom>
          <a:noFill/>
        </p:spPr>
      </p:pic>
      <p:pic>
        <p:nvPicPr>
          <p:cNvPr id="106539" name="Picture 43" descr="C:\research\projects\UbiGreen\Trunk\Screenshots\PolarBearSequenceWithPhone\PolarBear10.png"/>
          <p:cNvPicPr>
            <a:picLocks noChangeAspect="1" noChangeArrowheads="1"/>
          </p:cNvPicPr>
          <p:nvPr/>
        </p:nvPicPr>
        <p:blipFill>
          <a:blip r:embed="rId20"/>
          <a:srcRect l="1936" r="1936"/>
          <a:stretch>
            <a:fillRect/>
          </a:stretch>
        </p:blipFill>
        <p:spPr bwMode="auto">
          <a:xfrm>
            <a:off x="2450683" y="-304800"/>
            <a:ext cx="4254911" cy="10972800"/>
          </a:xfrm>
          <a:prstGeom prst="rect">
            <a:avLst/>
          </a:prstGeom>
          <a:noFill/>
        </p:spPr>
      </p:pic>
      <p:pic>
        <p:nvPicPr>
          <p:cNvPr id="106540" name="Picture 44" descr="C:\research\projects\UbiGreen\Trunk\Screenshots\PolarBearSequenceWithPhone\PolarBear9.png"/>
          <p:cNvPicPr>
            <a:picLocks noChangeAspect="1" noChangeArrowheads="1"/>
          </p:cNvPicPr>
          <p:nvPr/>
        </p:nvPicPr>
        <p:blipFill>
          <a:blip r:embed="rId21"/>
          <a:srcRect l="1936" r="1936"/>
          <a:stretch>
            <a:fillRect/>
          </a:stretch>
        </p:blipFill>
        <p:spPr bwMode="auto">
          <a:xfrm>
            <a:off x="2450683" y="-304800"/>
            <a:ext cx="4254917" cy="10972800"/>
          </a:xfrm>
          <a:prstGeom prst="rect">
            <a:avLst/>
          </a:prstGeom>
          <a:noFill/>
        </p:spPr>
      </p:pic>
      <p:pic>
        <p:nvPicPr>
          <p:cNvPr id="106541" name="Picture 45" descr="C:\research\projects\UbiGreen\Trunk\Screenshots\PolarBearSequenceWithPhone\PolarBear8.png"/>
          <p:cNvPicPr>
            <a:picLocks noChangeAspect="1" noChangeArrowheads="1"/>
          </p:cNvPicPr>
          <p:nvPr/>
        </p:nvPicPr>
        <p:blipFill>
          <a:blip r:embed="rId22"/>
          <a:srcRect l="1936" r="1936"/>
          <a:stretch>
            <a:fillRect/>
          </a:stretch>
        </p:blipFill>
        <p:spPr bwMode="auto">
          <a:xfrm>
            <a:off x="2450683" y="-304800"/>
            <a:ext cx="4254917" cy="10972800"/>
          </a:xfrm>
          <a:prstGeom prst="rect">
            <a:avLst/>
          </a:prstGeom>
          <a:noFill/>
        </p:spPr>
      </p:pic>
      <p:pic>
        <p:nvPicPr>
          <p:cNvPr id="106542" name="Picture 46" descr="C:\research\projects\UbiGreen\Trunk\Screenshots\PolarBearSequenceWithPhone\PolarBear7.png"/>
          <p:cNvPicPr>
            <a:picLocks noChangeAspect="1" noChangeArrowheads="1"/>
          </p:cNvPicPr>
          <p:nvPr/>
        </p:nvPicPr>
        <p:blipFill>
          <a:blip r:embed="rId23"/>
          <a:srcRect l="1936" r="1936"/>
          <a:stretch>
            <a:fillRect/>
          </a:stretch>
        </p:blipFill>
        <p:spPr bwMode="auto">
          <a:xfrm>
            <a:off x="2450683" y="-304800"/>
            <a:ext cx="4254910" cy="10972800"/>
          </a:xfrm>
          <a:prstGeom prst="rect">
            <a:avLst/>
          </a:prstGeom>
          <a:noFill/>
        </p:spPr>
      </p:pic>
      <p:pic>
        <p:nvPicPr>
          <p:cNvPr id="106543" name="Picture 47" descr="C:\research\projects\UbiGreen\Trunk\Screenshots\PolarBearSequenceWithPhone\PolarBear6.png"/>
          <p:cNvPicPr>
            <a:picLocks noChangeAspect="1" noChangeArrowheads="1"/>
          </p:cNvPicPr>
          <p:nvPr/>
        </p:nvPicPr>
        <p:blipFill>
          <a:blip r:embed="rId24"/>
          <a:srcRect l="1936" r="1936"/>
          <a:stretch>
            <a:fillRect/>
          </a:stretch>
        </p:blipFill>
        <p:spPr bwMode="auto">
          <a:xfrm>
            <a:off x="2450683" y="-304800"/>
            <a:ext cx="4254917" cy="10972800"/>
          </a:xfrm>
          <a:prstGeom prst="rect">
            <a:avLst/>
          </a:prstGeom>
          <a:noFill/>
        </p:spPr>
      </p:pic>
      <p:pic>
        <p:nvPicPr>
          <p:cNvPr id="106544" name="Picture 48" descr="C:\research\projects\UbiGreen\Trunk\Screenshots\PolarBearSequenceWithPhone\PolarBear5.png"/>
          <p:cNvPicPr>
            <a:picLocks noChangeAspect="1" noChangeArrowheads="1"/>
          </p:cNvPicPr>
          <p:nvPr/>
        </p:nvPicPr>
        <p:blipFill>
          <a:blip r:embed="rId25"/>
          <a:srcRect l="1936" r="1936"/>
          <a:stretch>
            <a:fillRect/>
          </a:stretch>
        </p:blipFill>
        <p:spPr bwMode="auto">
          <a:xfrm>
            <a:off x="2450683" y="-304800"/>
            <a:ext cx="4254917" cy="10972800"/>
          </a:xfrm>
          <a:prstGeom prst="rect">
            <a:avLst/>
          </a:prstGeom>
          <a:noFill/>
        </p:spPr>
      </p:pic>
      <p:pic>
        <p:nvPicPr>
          <p:cNvPr id="106545" name="Picture 49" descr="C:\research\projects\UbiGreen\Trunk\Screenshots\PolarBearSequenceWithPhone\PolarBear4.png"/>
          <p:cNvPicPr>
            <a:picLocks noChangeAspect="1" noChangeArrowheads="1"/>
          </p:cNvPicPr>
          <p:nvPr/>
        </p:nvPicPr>
        <p:blipFill>
          <a:blip r:embed="rId26"/>
          <a:srcRect l="1936" r="1936"/>
          <a:stretch>
            <a:fillRect/>
          </a:stretch>
        </p:blipFill>
        <p:spPr bwMode="auto">
          <a:xfrm>
            <a:off x="2450683" y="-304800"/>
            <a:ext cx="4254917" cy="10972800"/>
          </a:xfrm>
          <a:prstGeom prst="rect">
            <a:avLst/>
          </a:prstGeom>
          <a:noFill/>
        </p:spPr>
      </p:pic>
      <p:pic>
        <p:nvPicPr>
          <p:cNvPr id="106546" name="Picture 50" descr="C:\research\projects\UbiGreen\Trunk\Screenshots\PolarBearSequenceWithPhone\PolarBear3.png"/>
          <p:cNvPicPr>
            <a:picLocks noChangeAspect="1" noChangeArrowheads="1"/>
          </p:cNvPicPr>
          <p:nvPr/>
        </p:nvPicPr>
        <p:blipFill>
          <a:blip r:embed="rId27"/>
          <a:srcRect l="1936" r="1936"/>
          <a:stretch>
            <a:fillRect/>
          </a:stretch>
        </p:blipFill>
        <p:spPr bwMode="auto">
          <a:xfrm>
            <a:off x="2450683" y="-304800"/>
            <a:ext cx="4254915" cy="10972800"/>
          </a:xfrm>
          <a:prstGeom prst="rect">
            <a:avLst/>
          </a:prstGeom>
          <a:noFill/>
        </p:spPr>
      </p:pic>
      <p:pic>
        <p:nvPicPr>
          <p:cNvPr id="106547" name="Picture 51" descr="C:\research\projects\UbiGreen\Trunk\Screenshots\PolarBearSequenceWithPhone\PolarBear2.png"/>
          <p:cNvPicPr>
            <a:picLocks noChangeAspect="1" noChangeArrowheads="1"/>
          </p:cNvPicPr>
          <p:nvPr/>
        </p:nvPicPr>
        <p:blipFill>
          <a:blip r:embed="rId28"/>
          <a:srcRect l="1936" r="1936"/>
          <a:stretch>
            <a:fillRect/>
          </a:stretch>
        </p:blipFill>
        <p:spPr bwMode="auto">
          <a:xfrm>
            <a:off x="2450683" y="-304800"/>
            <a:ext cx="4254911" cy="10972800"/>
          </a:xfrm>
          <a:prstGeom prst="rect">
            <a:avLst/>
          </a:prstGeom>
          <a:noFill/>
        </p:spPr>
      </p:pic>
      <p:pic>
        <p:nvPicPr>
          <p:cNvPr id="106548" name="Picture 52" descr="C:\research\projects\UbiGreen\Trunk\Screenshots\PolarBearSequenceWithPhone\PolarBear1.png"/>
          <p:cNvPicPr>
            <a:picLocks noChangeAspect="1" noChangeArrowheads="1"/>
          </p:cNvPicPr>
          <p:nvPr/>
        </p:nvPicPr>
        <p:blipFill>
          <a:blip r:embed="rId4"/>
          <a:srcRect l="1936" r="1936"/>
          <a:stretch>
            <a:fillRect/>
          </a:stretch>
        </p:blipFill>
        <p:spPr bwMode="auto">
          <a:xfrm>
            <a:off x="2450683" y="-304800"/>
            <a:ext cx="4254911" cy="10972800"/>
          </a:xfrm>
          <a:prstGeom prst="rect">
            <a:avLst/>
          </a:prstGeom>
          <a:noFill/>
        </p:spPr>
      </p:pic>
    </p:spTree>
    <p:custDataLst>
      <p:tags r:id="rId1"/>
    </p:custDataLst>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500"/>
                                  </p:stCondLst>
                                  <p:childTnLst>
                                    <p:set>
                                      <p:cBhvr>
                                        <p:cTn id="6" dur="1" fill="hold">
                                          <p:stCondLst>
                                            <p:cond delay="0"/>
                                          </p:stCondLst>
                                        </p:cTn>
                                        <p:tgtEl>
                                          <p:spTgt spid="106548"/>
                                        </p:tgtEl>
                                        <p:attrNameLst>
                                          <p:attrName>style.visibility</p:attrName>
                                        </p:attrNameLst>
                                      </p:cBhvr>
                                      <p:to>
                                        <p:strVal val="hidden"/>
                                      </p:to>
                                    </p:set>
                                  </p:childTnLst>
                                </p:cTn>
                              </p:par>
                            </p:childTnLst>
                          </p:cTn>
                        </p:par>
                        <p:par>
                          <p:cTn id="7" fill="hold">
                            <p:stCondLst>
                              <p:cond delay="500"/>
                            </p:stCondLst>
                            <p:childTnLst>
                              <p:par>
                                <p:cTn id="8" presetID="1" presetClass="exit" presetSubtype="0" fill="hold" nodeType="afterEffect">
                                  <p:stCondLst>
                                    <p:cond delay="500"/>
                                  </p:stCondLst>
                                  <p:childTnLst>
                                    <p:set>
                                      <p:cBhvr>
                                        <p:cTn id="9" dur="1" fill="hold">
                                          <p:stCondLst>
                                            <p:cond delay="0"/>
                                          </p:stCondLst>
                                        </p:cTn>
                                        <p:tgtEl>
                                          <p:spTgt spid="106547"/>
                                        </p:tgtEl>
                                        <p:attrNameLst>
                                          <p:attrName>style.visibility</p:attrName>
                                        </p:attrNameLst>
                                      </p:cBhvr>
                                      <p:to>
                                        <p:strVal val="hidden"/>
                                      </p:to>
                                    </p:set>
                                  </p:childTnLst>
                                </p:cTn>
                              </p:par>
                            </p:childTnLst>
                          </p:cTn>
                        </p:par>
                        <p:par>
                          <p:cTn id="10" fill="hold">
                            <p:stCondLst>
                              <p:cond delay="1000"/>
                            </p:stCondLst>
                            <p:childTnLst>
                              <p:par>
                                <p:cTn id="11" presetID="1" presetClass="exit" presetSubtype="0" fill="hold" nodeType="afterEffect">
                                  <p:stCondLst>
                                    <p:cond delay="500"/>
                                  </p:stCondLst>
                                  <p:childTnLst>
                                    <p:set>
                                      <p:cBhvr>
                                        <p:cTn id="12" dur="1" fill="hold">
                                          <p:stCondLst>
                                            <p:cond delay="0"/>
                                          </p:stCondLst>
                                        </p:cTn>
                                        <p:tgtEl>
                                          <p:spTgt spid="106546"/>
                                        </p:tgtEl>
                                        <p:attrNameLst>
                                          <p:attrName>style.visibility</p:attrName>
                                        </p:attrNameLst>
                                      </p:cBhvr>
                                      <p:to>
                                        <p:strVal val="hidden"/>
                                      </p:to>
                                    </p:set>
                                  </p:childTnLst>
                                </p:cTn>
                              </p:par>
                            </p:childTnLst>
                          </p:cTn>
                        </p:par>
                        <p:par>
                          <p:cTn id="13" fill="hold">
                            <p:stCondLst>
                              <p:cond delay="1500"/>
                            </p:stCondLst>
                            <p:childTnLst>
                              <p:par>
                                <p:cTn id="14" presetID="1" presetClass="exit" presetSubtype="0" fill="hold" nodeType="afterEffect">
                                  <p:stCondLst>
                                    <p:cond delay="500"/>
                                  </p:stCondLst>
                                  <p:childTnLst>
                                    <p:set>
                                      <p:cBhvr>
                                        <p:cTn id="15" dur="1" fill="hold">
                                          <p:stCondLst>
                                            <p:cond delay="0"/>
                                          </p:stCondLst>
                                        </p:cTn>
                                        <p:tgtEl>
                                          <p:spTgt spid="106545"/>
                                        </p:tgtEl>
                                        <p:attrNameLst>
                                          <p:attrName>style.visibility</p:attrName>
                                        </p:attrNameLst>
                                      </p:cBhvr>
                                      <p:to>
                                        <p:strVal val="hidden"/>
                                      </p:to>
                                    </p:set>
                                  </p:childTnLst>
                                </p:cTn>
                              </p:par>
                            </p:childTnLst>
                          </p:cTn>
                        </p:par>
                        <p:par>
                          <p:cTn id="16" fill="hold">
                            <p:stCondLst>
                              <p:cond delay="2000"/>
                            </p:stCondLst>
                            <p:childTnLst>
                              <p:par>
                                <p:cTn id="17" presetID="1" presetClass="exit" presetSubtype="0" fill="hold" nodeType="afterEffect">
                                  <p:stCondLst>
                                    <p:cond delay="500"/>
                                  </p:stCondLst>
                                  <p:childTnLst>
                                    <p:set>
                                      <p:cBhvr>
                                        <p:cTn id="18" dur="1" fill="hold">
                                          <p:stCondLst>
                                            <p:cond delay="0"/>
                                          </p:stCondLst>
                                        </p:cTn>
                                        <p:tgtEl>
                                          <p:spTgt spid="106544"/>
                                        </p:tgtEl>
                                        <p:attrNameLst>
                                          <p:attrName>style.visibility</p:attrName>
                                        </p:attrNameLst>
                                      </p:cBhvr>
                                      <p:to>
                                        <p:strVal val="hidden"/>
                                      </p:to>
                                    </p:set>
                                  </p:childTnLst>
                                </p:cTn>
                              </p:par>
                            </p:childTnLst>
                          </p:cTn>
                        </p:par>
                        <p:par>
                          <p:cTn id="19" fill="hold">
                            <p:stCondLst>
                              <p:cond delay="2500"/>
                            </p:stCondLst>
                            <p:childTnLst>
                              <p:par>
                                <p:cTn id="20" presetID="1" presetClass="exit" presetSubtype="0" fill="hold" nodeType="afterEffect">
                                  <p:stCondLst>
                                    <p:cond delay="500"/>
                                  </p:stCondLst>
                                  <p:childTnLst>
                                    <p:set>
                                      <p:cBhvr>
                                        <p:cTn id="21" dur="1" fill="hold">
                                          <p:stCondLst>
                                            <p:cond delay="0"/>
                                          </p:stCondLst>
                                        </p:cTn>
                                        <p:tgtEl>
                                          <p:spTgt spid="106543"/>
                                        </p:tgtEl>
                                        <p:attrNameLst>
                                          <p:attrName>style.visibility</p:attrName>
                                        </p:attrNameLst>
                                      </p:cBhvr>
                                      <p:to>
                                        <p:strVal val="hidden"/>
                                      </p:to>
                                    </p:set>
                                  </p:childTnLst>
                                </p:cTn>
                              </p:par>
                            </p:childTnLst>
                          </p:cTn>
                        </p:par>
                        <p:par>
                          <p:cTn id="22" fill="hold">
                            <p:stCondLst>
                              <p:cond delay="3000"/>
                            </p:stCondLst>
                            <p:childTnLst>
                              <p:par>
                                <p:cTn id="23" presetID="1" presetClass="exit" presetSubtype="0" fill="hold" nodeType="afterEffect">
                                  <p:stCondLst>
                                    <p:cond delay="500"/>
                                  </p:stCondLst>
                                  <p:childTnLst>
                                    <p:set>
                                      <p:cBhvr>
                                        <p:cTn id="24" dur="1" fill="hold">
                                          <p:stCondLst>
                                            <p:cond delay="0"/>
                                          </p:stCondLst>
                                        </p:cTn>
                                        <p:tgtEl>
                                          <p:spTgt spid="106542"/>
                                        </p:tgtEl>
                                        <p:attrNameLst>
                                          <p:attrName>style.visibility</p:attrName>
                                        </p:attrNameLst>
                                      </p:cBhvr>
                                      <p:to>
                                        <p:strVal val="hidden"/>
                                      </p:to>
                                    </p:set>
                                  </p:childTnLst>
                                </p:cTn>
                              </p:par>
                            </p:childTnLst>
                          </p:cTn>
                        </p:par>
                        <p:par>
                          <p:cTn id="25" fill="hold">
                            <p:stCondLst>
                              <p:cond delay="3500"/>
                            </p:stCondLst>
                            <p:childTnLst>
                              <p:par>
                                <p:cTn id="26" presetID="1" presetClass="exit" presetSubtype="0" fill="hold" nodeType="afterEffect">
                                  <p:stCondLst>
                                    <p:cond delay="500"/>
                                  </p:stCondLst>
                                  <p:childTnLst>
                                    <p:set>
                                      <p:cBhvr>
                                        <p:cTn id="27" dur="1" fill="hold">
                                          <p:stCondLst>
                                            <p:cond delay="0"/>
                                          </p:stCondLst>
                                        </p:cTn>
                                        <p:tgtEl>
                                          <p:spTgt spid="106541"/>
                                        </p:tgtEl>
                                        <p:attrNameLst>
                                          <p:attrName>style.visibility</p:attrName>
                                        </p:attrNameLst>
                                      </p:cBhvr>
                                      <p:to>
                                        <p:strVal val="hidden"/>
                                      </p:to>
                                    </p:set>
                                  </p:childTnLst>
                                </p:cTn>
                              </p:par>
                            </p:childTnLst>
                          </p:cTn>
                        </p:par>
                        <p:par>
                          <p:cTn id="28" fill="hold">
                            <p:stCondLst>
                              <p:cond delay="4000"/>
                            </p:stCondLst>
                            <p:childTnLst>
                              <p:par>
                                <p:cTn id="29" presetID="1" presetClass="exit" presetSubtype="0" fill="hold" nodeType="afterEffect">
                                  <p:stCondLst>
                                    <p:cond delay="500"/>
                                  </p:stCondLst>
                                  <p:childTnLst>
                                    <p:set>
                                      <p:cBhvr>
                                        <p:cTn id="30" dur="1" fill="hold">
                                          <p:stCondLst>
                                            <p:cond delay="0"/>
                                          </p:stCondLst>
                                        </p:cTn>
                                        <p:tgtEl>
                                          <p:spTgt spid="106540"/>
                                        </p:tgtEl>
                                        <p:attrNameLst>
                                          <p:attrName>style.visibility</p:attrName>
                                        </p:attrNameLst>
                                      </p:cBhvr>
                                      <p:to>
                                        <p:strVal val="hidden"/>
                                      </p:to>
                                    </p:set>
                                  </p:childTnLst>
                                </p:cTn>
                              </p:par>
                            </p:childTnLst>
                          </p:cTn>
                        </p:par>
                        <p:par>
                          <p:cTn id="31" fill="hold">
                            <p:stCondLst>
                              <p:cond delay="4500"/>
                            </p:stCondLst>
                            <p:childTnLst>
                              <p:par>
                                <p:cTn id="32" presetID="1" presetClass="exit" presetSubtype="0" fill="hold" nodeType="afterEffect">
                                  <p:stCondLst>
                                    <p:cond delay="500"/>
                                  </p:stCondLst>
                                  <p:childTnLst>
                                    <p:set>
                                      <p:cBhvr>
                                        <p:cTn id="33" dur="1" fill="hold">
                                          <p:stCondLst>
                                            <p:cond delay="0"/>
                                          </p:stCondLst>
                                        </p:cTn>
                                        <p:tgtEl>
                                          <p:spTgt spid="106539"/>
                                        </p:tgtEl>
                                        <p:attrNameLst>
                                          <p:attrName>style.visibility</p:attrName>
                                        </p:attrNameLst>
                                      </p:cBhvr>
                                      <p:to>
                                        <p:strVal val="hidden"/>
                                      </p:to>
                                    </p:set>
                                  </p:childTnLst>
                                </p:cTn>
                              </p:par>
                            </p:childTnLst>
                          </p:cTn>
                        </p:par>
                        <p:par>
                          <p:cTn id="34" fill="hold">
                            <p:stCondLst>
                              <p:cond delay="5000"/>
                            </p:stCondLst>
                            <p:childTnLst>
                              <p:par>
                                <p:cTn id="35" presetID="1" presetClass="exit" presetSubtype="0" fill="hold" nodeType="afterEffect">
                                  <p:stCondLst>
                                    <p:cond delay="500"/>
                                  </p:stCondLst>
                                  <p:childTnLst>
                                    <p:set>
                                      <p:cBhvr>
                                        <p:cTn id="36" dur="1" fill="hold">
                                          <p:stCondLst>
                                            <p:cond delay="0"/>
                                          </p:stCondLst>
                                        </p:cTn>
                                        <p:tgtEl>
                                          <p:spTgt spid="106538"/>
                                        </p:tgtEl>
                                        <p:attrNameLst>
                                          <p:attrName>style.visibility</p:attrName>
                                        </p:attrNameLst>
                                      </p:cBhvr>
                                      <p:to>
                                        <p:strVal val="hidden"/>
                                      </p:to>
                                    </p:set>
                                  </p:childTnLst>
                                </p:cTn>
                              </p:par>
                            </p:childTnLst>
                          </p:cTn>
                        </p:par>
                        <p:par>
                          <p:cTn id="37" fill="hold">
                            <p:stCondLst>
                              <p:cond delay="5500"/>
                            </p:stCondLst>
                            <p:childTnLst>
                              <p:par>
                                <p:cTn id="38" presetID="1" presetClass="exit" presetSubtype="0" fill="hold" nodeType="afterEffect">
                                  <p:stCondLst>
                                    <p:cond delay="500"/>
                                  </p:stCondLst>
                                  <p:childTnLst>
                                    <p:set>
                                      <p:cBhvr>
                                        <p:cTn id="39" dur="1" fill="hold">
                                          <p:stCondLst>
                                            <p:cond delay="0"/>
                                          </p:stCondLst>
                                        </p:cTn>
                                        <p:tgtEl>
                                          <p:spTgt spid="106537"/>
                                        </p:tgtEl>
                                        <p:attrNameLst>
                                          <p:attrName>style.visibility</p:attrName>
                                        </p:attrNameLst>
                                      </p:cBhvr>
                                      <p:to>
                                        <p:strVal val="hidden"/>
                                      </p:to>
                                    </p:set>
                                  </p:childTnLst>
                                </p:cTn>
                              </p:par>
                            </p:childTnLst>
                          </p:cTn>
                        </p:par>
                        <p:par>
                          <p:cTn id="40" fill="hold">
                            <p:stCondLst>
                              <p:cond delay="6000"/>
                            </p:stCondLst>
                            <p:childTnLst>
                              <p:par>
                                <p:cTn id="41" presetID="1" presetClass="exit" presetSubtype="0" fill="hold" nodeType="afterEffect">
                                  <p:stCondLst>
                                    <p:cond delay="500"/>
                                  </p:stCondLst>
                                  <p:childTnLst>
                                    <p:set>
                                      <p:cBhvr>
                                        <p:cTn id="42" dur="1" fill="hold">
                                          <p:stCondLst>
                                            <p:cond delay="0"/>
                                          </p:stCondLst>
                                        </p:cTn>
                                        <p:tgtEl>
                                          <p:spTgt spid="106536"/>
                                        </p:tgtEl>
                                        <p:attrNameLst>
                                          <p:attrName>style.visibility</p:attrName>
                                        </p:attrNameLst>
                                      </p:cBhvr>
                                      <p:to>
                                        <p:strVal val="hidden"/>
                                      </p:to>
                                    </p:set>
                                  </p:childTnLst>
                                </p:cTn>
                              </p:par>
                            </p:childTnLst>
                          </p:cTn>
                        </p:par>
                        <p:par>
                          <p:cTn id="43" fill="hold">
                            <p:stCondLst>
                              <p:cond delay="6500"/>
                            </p:stCondLst>
                            <p:childTnLst>
                              <p:par>
                                <p:cTn id="44" presetID="1" presetClass="exit" presetSubtype="0" fill="hold" nodeType="afterEffect">
                                  <p:stCondLst>
                                    <p:cond delay="500"/>
                                  </p:stCondLst>
                                  <p:childTnLst>
                                    <p:set>
                                      <p:cBhvr>
                                        <p:cTn id="45" dur="1" fill="hold">
                                          <p:stCondLst>
                                            <p:cond delay="0"/>
                                          </p:stCondLst>
                                        </p:cTn>
                                        <p:tgtEl>
                                          <p:spTgt spid="106535"/>
                                        </p:tgtEl>
                                        <p:attrNameLst>
                                          <p:attrName>style.visibility</p:attrName>
                                        </p:attrNameLst>
                                      </p:cBhvr>
                                      <p:to>
                                        <p:strVal val="hidden"/>
                                      </p:to>
                                    </p:set>
                                  </p:childTnLst>
                                </p:cTn>
                              </p:par>
                            </p:childTnLst>
                          </p:cTn>
                        </p:par>
                        <p:par>
                          <p:cTn id="46" fill="hold">
                            <p:stCondLst>
                              <p:cond delay="7000"/>
                            </p:stCondLst>
                            <p:childTnLst>
                              <p:par>
                                <p:cTn id="47" presetID="1" presetClass="exit" presetSubtype="0" fill="hold" nodeType="afterEffect">
                                  <p:stCondLst>
                                    <p:cond delay="500"/>
                                  </p:stCondLst>
                                  <p:childTnLst>
                                    <p:set>
                                      <p:cBhvr>
                                        <p:cTn id="48" dur="1" fill="hold">
                                          <p:stCondLst>
                                            <p:cond delay="0"/>
                                          </p:stCondLst>
                                        </p:cTn>
                                        <p:tgtEl>
                                          <p:spTgt spid="106534"/>
                                        </p:tgtEl>
                                        <p:attrNameLst>
                                          <p:attrName>style.visibility</p:attrName>
                                        </p:attrNameLst>
                                      </p:cBhvr>
                                      <p:to>
                                        <p:strVal val="hidden"/>
                                      </p:to>
                                    </p:set>
                                  </p:childTnLst>
                                </p:cTn>
                              </p:par>
                            </p:childTnLst>
                          </p:cTn>
                        </p:par>
                        <p:par>
                          <p:cTn id="49" fill="hold">
                            <p:stCondLst>
                              <p:cond delay="7500"/>
                            </p:stCondLst>
                            <p:childTnLst>
                              <p:par>
                                <p:cTn id="50" presetID="1" presetClass="exit" presetSubtype="0" fill="hold" nodeType="afterEffect">
                                  <p:stCondLst>
                                    <p:cond delay="500"/>
                                  </p:stCondLst>
                                  <p:childTnLst>
                                    <p:set>
                                      <p:cBhvr>
                                        <p:cTn id="51" dur="1" fill="hold">
                                          <p:stCondLst>
                                            <p:cond delay="0"/>
                                          </p:stCondLst>
                                        </p:cTn>
                                        <p:tgtEl>
                                          <p:spTgt spid="106533"/>
                                        </p:tgtEl>
                                        <p:attrNameLst>
                                          <p:attrName>style.visibility</p:attrName>
                                        </p:attrNameLst>
                                      </p:cBhvr>
                                      <p:to>
                                        <p:strVal val="hidden"/>
                                      </p:to>
                                    </p:set>
                                  </p:childTnLst>
                                </p:cTn>
                              </p:par>
                            </p:childTnLst>
                          </p:cTn>
                        </p:par>
                        <p:par>
                          <p:cTn id="52" fill="hold">
                            <p:stCondLst>
                              <p:cond delay="8000"/>
                            </p:stCondLst>
                            <p:childTnLst>
                              <p:par>
                                <p:cTn id="53" presetID="1" presetClass="exit" presetSubtype="0" fill="hold" nodeType="afterEffect">
                                  <p:stCondLst>
                                    <p:cond delay="500"/>
                                  </p:stCondLst>
                                  <p:childTnLst>
                                    <p:set>
                                      <p:cBhvr>
                                        <p:cTn id="54" dur="1" fill="hold">
                                          <p:stCondLst>
                                            <p:cond delay="0"/>
                                          </p:stCondLst>
                                        </p:cTn>
                                        <p:tgtEl>
                                          <p:spTgt spid="106532"/>
                                        </p:tgtEl>
                                        <p:attrNameLst>
                                          <p:attrName>style.visibility</p:attrName>
                                        </p:attrNameLst>
                                      </p:cBhvr>
                                      <p:to>
                                        <p:strVal val="hidden"/>
                                      </p:to>
                                    </p:set>
                                  </p:childTnLst>
                                </p:cTn>
                              </p:par>
                            </p:childTnLst>
                          </p:cTn>
                        </p:par>
                        <p:par>
                          <p:cTn id="55" fill="hold">
                            <p:stCondLst>
                              <p:cond delay="8500"/>
                            </p:stCondLst>
                            <p:childTnLst>
                              <p:par>
                                <p:cTn id="56" presetID="1" presetClass="exit" presetSubtype="0" fill="hold" nodeType="afterEffect">
                                  <p:stCondLst>
                                    <p:cond delay="500"/>
                                  </p:stCondLst>
                                  <p:childTnLst>
                                    <p:set>
                                      <p:cBhvr>
                                        <p:cTn id="57" dur="1" fill="hold">
                                          <p:stCondLst>
                                            <p:cond delay="0"/>
                                          </p:stCondLst>
                                        </p:cTn>
                                        <p:tgtEl>
                                          <p:spTgt spid="106531"/>
                                        </p:tgtEl>
                                        <p:attrNameLst>
                                          <p:attrName>style.visibility</p:attrName>
                                        </p:attrNameLst>
                                      </p:cBhvr>
                                      <p:to>
                                        <p:strVal val="hidden"/>
                                      </p:to>
                                    </p:set>
                                  </p:childTnLst>
                                </p:cTn>
                              </p:par>
                            </p:childTnLst>
                          </p:cTn>
                        </p:par>
                        <p:par>
                          <p:cTn id="58" fill="hold">
                            <p:stCondLst>
                              <p:cond delay="9000"/>
                            </p:stCondLst>
                            <p:childTnLst>
                              <p:par>
                                <p:cTn id="59" presetID="1" presetClass="exit" presetSubtype="0" fill="hold" nodeType="afterEffect">
                                  <p:stCondLst>
                                    <p:cond delay="500"/>
                                  </p:stCondLst>
                                  <p:childTnLst>
                                    <p:set>
                                      <p:cBhvr>
                                        <p:cTn id="60" dur="1" fill="hold">
                                          <p:stCondLst>
                                            <p:cond delay="0"/>
                                          </p:stCondLst>
                                        </p:cTn>
                                        <p:tgtEl>
                                          <p:spTgt spid="106530"/>
                                        </p:tgtEl>
                                        <p:attrNameLst>
                                          <p:attrName>style.visibility</p:attrName>
                                        </p:attrNameLst>
                                      </p:cBhvr>
                                      <p:to>
                                        <p:strVal val="hidden"/>
                                      </p:to>
                                    </p:set>
                                  </p:childTnLst>
                                </p:cTn>
                              </p:par>
                            </p:childTnLst>
                          </p:cTn>
                        </p:par>
                        <p:par>
                          <p:cTn id="61" fill="hold">
                            <p:stCondLst>
                              <p:cond delay="9500"/>
                            </p:stCondLst>
                            <p:childTnLst>
                              <p:par>
                                <p:cTn id="62" presetID="1" presetClass="exit" presetSubtype="0" fill="hold" nodeType="afterEffect">
                                  <p:stCondLst>
                                    <p:cond delay="500"/>
                                  </p:stCondLst>
                                  <p:childTnLst>
                                    <p:set>
                                      <p:cBhvr>
                                        <p:cTn id="63" dur="1" fill="hold">
                                          <p:stCondLst>
                                            <p:cond delay="0"/>
                                          </p:stCondLst>
                                        </p:cTn>
                                        <p:tgtEl>
                                          <p:spTgt spid="106529"/>
                                        </p:tgtEl>
                                        <p:attrNameLst>
                                          <p:attrName>style.visibility</p:attrName>
                                        </p:attrNameLst>
                                      </p:cBhvr>
                                      <p:to>
                                        <p:strVal val="hidden"/>
                                      </p:to>
                                    </p:set>
                                  </p:childTnLst>
                                </p:cTn>
                              </p:par>
                            </p:childTnLst>
                          </p:cTn>
                        </p:par>
                        <p:par>
                          <p:cTn id="64" fill="hold">
                            <p:stCondLst>
                              <p:cond delay="10000"/>
                            </p:stCondLst>
                            <p:childTnLst>
                              <p:par>
                                <p:cTn id="65" presetID="1" presetClass="exit" presetSubtype="0" fill="hold" nodeType="afterEffect">
                                  <p:stCondLst>
                                    <p:cond delay="500"/>
                                  </p:stCondLst>
                                  <p:childTnLst>
                                    <p:set>
                                      <p:cBhvr>
                                        <p:cTn id="66" dur="1" fill="hold">
                                          <p:stCondLst>
                                            <p:cond delay="0"/>
                                          </p:stCondLst>
                                        </p:cTn>
                                        <p:tgtEl>
                                          <p:spTgt spid="106528"/>
                                        </p:tgtEl>
                                        <p:attrNameLst>
                                          <p:attrName>style.visibility</p:attrName>
                                        </p:attrNameLst>
                                      </p:cBhvr>
                                      <p:to>
                                        <p:strVal val="hidden"/>
                                      </p:to>
                                    </p:set>
                                  </p:childTnLst>
                                </p:cTn>
                              </p:par>
                            </p:childTnLst>
                          </p:cTn>
                        </p:par>
                        <p:par>
                          <p:cTn id="67" fill="hold">
                            <p:stCondLst>
                              <p:cond delay="10500"/>
                            </p:stCondLst>
                            <p:childTnLst>
                              <p:par>
                                <p:cTn id="68" presetID="1" presetClass="exit" presetSubtype="0" fill="hold" nodeType="afterEffect">
                                  <p:stCondLst>
                                    <p:cond delay="500"/>
                                  </p:stCondLst>
                                  <p:childTnLst>
                                    <p:set>
                                      <p:cBhvr>
                                        <p:cTn id="69" dur="1" fill="hold">
                                          <p:stCondLst>
                                            <p:cond delay="0"/>
                                          </p:stCondLst>
                                        </p:cTn>
                                        <p:tgtEl>
                                          <p:spTgt spid="10652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10652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0652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065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Lst>
          <a:lin ang="5400000" scaled="0"/>
        </a:gradFill>
        <a:effectLst/>
      </p:bgPr>
    </p:bg>
    <p:spTree>
      <p:nvGrpSpPr>
        <p:cNvPr id="1" name=""/>
        <p:cNvGrpSpPr/>
        <p:nvPr/>
      </p:nvGrpSpPr>
      <p:grpSpPr>
        <a:xfrm>
          <a:off x="0" y="0"/>
          <a:ext cx="0" cy="0"/>
          <a:chOff x="0" y="0"/>
          <a:chExt cx="0" cy="0"/>
        </a:xfrm>
      </p:grpSpPr>
      <p:sp>
        <p:nvSpPr>
          <p:cNvPr id="37" name="Freeform 36"/>
          <p:cNvSpPr/>
          <p:nvPr/>
        </p:nvSpPr>
        <p:spPr>
          <a:xfrm>
            <a:off x="1019175" y="981075"/>
            <a:ext cx="3705225" cy="4733925"/>
          </a:xfrm>
          <a:custGeom>
            <a:avLst/>
            <a:gdLst>
              <a:gd name="connsiteX0" fmla="*/ 19050 w 3933825"/>
              <a:gd name="connsiteY0" fmla="*/ 1952625 h 5038725"/>
              <a:gd name="connsiteX1" fmla="*/ 0 w 3933825"/>
              <a:gd name="connsiteY1" fmla="*/ 19050 h 5038725"/>
              <a:gd name="connsiteX2" fmla="*/ 2628900 w 3933825"/>
              <a:gd name="connsiteY2" fmla="*/ 0 h 5038725"/>
              <a:gd name="connsiteX3" fmla="*/ 2628900 w 3933825"/>
              <a:gd name="connsiteY3" fmla="*/ 1981200 h 5038725"/>
              <a:gd name="connsiteX4" fmla="*/ 3933825 w 3933825"/>
              <a:gd name="connsiteY4" fmla="*/ 1962150 h 5038725"/>
              <a:gd name="connsiteX5" fmla="*/ 3895725 w 3933825"/>
              <a:gd name="connsiteY5" fmla="*/ 5019675 h 5038725"/>
              <a:gd name="connsiteX6" fmla="*/ 1743075 w 3933825"/>
              <a:gd name="connsiteY6" fmla="*/ 5038725 h 5038725"/>
              <a:gd name="connsiteX7" fmla="*/ 1752600 w 3933825"/>
              <a:gd name="connsiteY7" fmla="*/ 2276475 h 5038725"/>
              <a:gd name="connsiteX8" fmla="*/ 19050 w 3933825"/>
              <a:gd name="connsiteY8" fmla="*/ 2286000 h 5038725"/>
              <a:gd name="connsiteX9" fmla="*/ 19050 w 3933825"/>
              <a:gd name="connsiteY9" fmla="*/ 1952625 h 5038725"/>
              <a:gd name="connsiteX0" fmla="*/ 19050 w 3933825"/>
              <a:gd name="connsiteY0" fmla="*/ 2286000 h 5038725"/>
              <a:gd name="connsiteX1" fmla="*/ 0 w 3933825"/>
              <a:gd name="connsiteY1" fmla="*/ 19050 h 5038725"/>
              <a:gd name="connsiteX2" fmla="*/ 2628900 w 3933825"/>
              <a:gd name="connsiteY2" fmla="*/ 0 h 5038725"/>
              <a:gd name="connsiteX3" fmla="*/ 2628900 w 3933825"/>
              <a:gd name="connsiteY3" fmla="*/ 1981200 h 5038725"/>
              <a:gd name="connsiteX4" fmla="*/ 3933825 w 3933825"/>
              <a:gd name="connsiteY4" fmla="*/ 1962150 h 5038725"/>
              <a:gd name="connsiteX5" fmla="*/ 3895725 w 3933825"/>
              <a:gd name="connsiteY5" fmla="*/ 5019675 h 5038725"/>
              <a:gd name="connsiteX6" fmla="*/ 1743075 w 3933825"/>
              <a:gd name="connsiteY6" fmla="*/ 5038725 h 5038725"/>
              <a:gd name="connsiteX7" fmla="*/ 1752600 w 3933825"/>
              <a:gd name="connsiteY7" fmla="*/ 2276475 h 5038725"/>
              <a:gd name="connsiteX8" fmla="*/ 19050 w 3933825"/>
              <a:gd name="connsiteY8" fmla="*/ 2286000 h 5038725"/>
              <a:gd name="connsiteX0" fmla="*/ 247650 w 3933825"/>
              <a:gd name="connsiteY0" fmla="*/ 2133600 h 5038725"/>
              <a:gd name="connsiteX1" fmla="*/ 0 w 3933825"/>
              <a:gd name="connsiteY1" fmla="*/ 19050 h 5038725"/>
              <a:gd name="connsiteX2" fmla="*/ 2628900 w 3933825"/>
              <a:gd name="connsiteY2" fmla="*/ 0 h 5038725"/>
              <a:gd name="connsiteX3" fmla="*/ 2628900 w 3933825"/>
              <a:gd name="connsiteY3" fmla="*/ 1981200 h 5038725"/>
              <a:gd name="connsiteX4" fmla="*/ 3933825 w 3933825"/>
              <a:gd name="connsiteY4" fmla="*/ 1962150 h 5038725"/>
              <a:gd name="connsiteX5" fmla="*/ 3895725 w 3933825"/>
              <a:gd name="connsiteY5" fmla="*/ 5019675 h 5038725"/>
              <a:gd name="connsiteX6" fmla="*/ 1743075 w 3933825"/>
              <a:gd name="connsiteY6" fmla="*/ 5038725 h 5038725"/>
              <a:gd name="connsiteX7" fmla="*/ 1752600 w 3933825"/>
              <a:gd name="connsiteY7" fmla="*/ 2276475 h 5038725"/>
              <a:gd name="connsiteX8" fmla="*/ 247650 w 3933825"/>
              <a:gd name="connsiteY8" fmla="*/ 2133600 h 5038725"/>
              <a:gd name="connsiteX0" fmla="*/ 19050 w 3705225"/>
              <a:gd name="connsiteY0" fmla="*/ 2133600 h 5038725"/>
              <a:gd name="connsiteX1" fmla="*/ 0 w 3705225"/>
              <a:gd name="connsiteY1" fmla="*/ 19050 h 5038725"/>
              <a:gd name="connsiteX2" fmla="*/ 2400300 w 3705225"/>
              <a:gd name="connsiteY2" fmla="*/ 0 h 5038725"/>
              <a:gd name="connsiteX3" fmla="*/ 2400300 w 3705225"/>
              <a:gd name="connsiteY3" fmla="*/ 1981200 h 5038725"/>
              <a:gd name="connsiteX4" fmla="*/ 3705225 w 3705225"/>
              <a:gd name="connsiteY4" fmla="*/ 1962150 h 5038725"/>
              <a:gd name="connsiteX5" fmla="*/ 3667125 w 3705225"/>
              <a:gd name="connsiteY5" fmla="*/ 5019675 h 5038725"/>
              <a:gd name="connsiteX6" fmla="*/ 1514475 w 3705225"/>
              <a:gd name="connsiteY6" fmla="*/ 5038725 h 5038725"/>
              <a:gd name="connsiteX7" fmla="*/ 1524000 w 3705225"/>
              <a:gd name="connsiteY7" fmla="*/ 2276475 h 5038725"/>
              <a:gd name="connsiteX8" fmla="*/ 19050 w 3705225"/>
              <a:gd name="connsiteY8" fmla="*/ 2133600 h 5038725"/>
              <a:gd name="connsiteX0" fmla="*/ 19050 w 3705225"/>
              <a:gd name="connsiteY0" fmla="*/ 2133600 h 5038725"/>
              <a:gd name="connsiteX1" fmla="*/ 0 w 3705225"/>
              <a:gd name="connsiteY1" fmla="*/ 19050 h 5038725"/>
              <a:gd name="connsiteX2" fmla="*/ 2400300 w 3705225"/>
              <a:gd name="connsiteY2" fmla="*/ 0 h 5038725"/>
              <a:gd name="connsiteX3" fmla="*/ 2400300 w 3705225"/>
              <a:gd name="connsiteY3" fmla="*/ 1981200 h 5038725"/>
              <a:gd name="connsiteX4" fmla="*/ 3705225 w 3705225"/>
              <a:gd name="connsiteY4" fmla="*/ 1962150 h 5038725"/>
              <a:gd name="connsiteX5" fmla="*/ 3667125 w 3705225"/>
              <a:gd name="connsiteY5" fmla="*/ 5019675 h 5038725"/>
              <a:gd name="connsiteX6" fmla="*/ 1514475 w 3705225"/>
              <a:gd name="connsiteY6" fmla="*/ 5038725 h 5038725"/>
              <a:gd name="connsiteX7" fmla="*/ 1524000 w 3705225"/>
              <a:gd name="connsiteY7" fmla="*/ 2124075 h 5038725"/>
              <a:gd name="connsiteX8" fmla="*/ 19050 w 3705225"/>
              <a:gd name="connsiteY8" fmla="*/ 2133600 h 5038725"/>
              <a:gd name="connsiteX0" fmla="*/ 19050 w 3705225"/>
              <a:gd name="connsiteY0" fmla="*/ 2133600 h 5019675"/>
              <a:gd name="connsiteX1" fmla="*/ 0 w 3705225"/>
              <a:gd name="connsiteY1" fmla="*/ 19050 h 5019675"/>
              <a:gd name="connsiteX2" fmla="*/ 2400300 w 3705225"/>
              <a:gd name="connsiteY2" fmla="*/ 0 h 5019675"/>
              <a:gd name="connsiteX3" fmla="*/ 2400300 w 3705225"/>
              <a:gd name="connsiteY3" fmla="*/ 1981200 h 5019675"/>
              <a:gd name="connsiteX4" fmla="*/ 3705225 w 3705225"/>
              <a:gd name="connsiteY4" fmla="*/ 1962150 h 5019675"/>
              <a:gd name="connsiteX5" fmla="*/ 3667125 w 3705225"/>
              <a:gd name="connsiteY5" fmla="*/ 5019675 h 5019675"/>
              <a:gd name="connsiteX6" fmla="*/ 1514475 w 3705225"/>
              <a:gd name="connsiteY6" fmla="*/ 4733925 h 5019675"/>
              <a:gd name="connsiteX7" fmla="*/ 1524000 w 3705225"/>
              <a:gd name="connsiteY7" fmla="*/ 2124075 h 5019675"/>
              <a:gd name="connsiteX8" fmla="*/ 19050 w 3705225"/>
              <a:gd name="connsiteY8" fmla="*/ 2133600 h 5019675"/>
              <a:gd name="connsiteX0" fmla="*/ 19050 w 3705225"/>
              <a:gd name="connsiteY0" fmla="*/ 2133600 h 4733925"/>
              <a:gd name="connsiteX1" fmla="*/ 0 w 3705225"/>
              <a:gd name="connsiteY1" fmla="*/ 19050 h 4733925"/>
              <a:gd name="connsiteX2" fmla="*/ 2400300 w 3705225"/>
              <a:gd name="connsiteY2" fmla="*/ 0 h 4733925"/>
              <a:gd name="connsiteX3" fmla="*/ 2400300 w 3705225"/>
              <a:gd name="connsiteY3" fmla="*/ 1981200 h 4733925"/>
              <a:gd name="connsiteX4" fmla="*/ 3705225 w 3705225"/>
              <a:gd name="connsiteY4" fmla="*/ 1962150 h 4733925"/>
              <a:gd name="connsiteX5" fmla="*/ 3667125 w 3705225"/>
              <a:gd name="connsiteY5" fmla="*/ 4714875 h 4733925"/>
              <a:gd name="connsiteX6" fmla="*/ 1514475 w 3705225"/>
              <a:gd name="connsiteY6" fmla="*/ 4733925 h 4733925"/>
              <a:gd name="connsiteX7" fmla="*/ 1524000 w 3705225"/>
              <a:gd name="connsiteY7" fmla="*/ 2124075 h 4733925"/>
              <a:gd name="connsiteX8" fmla="*/ 19050 w 3705225"/>
              <a:gd name="connsiteY8" fmla="*/ 2133600 h 4733925"/>
              <a:gd name="connsiteX0" fmla="*/ 19050 w 3705225"/>
              <a:gd name="connsiteY0" fmla="*/ 2438400 h 4733925"/>
              <a:gd name="connsiteX1" fmla="*/ 0 w 3705225"/>
              <a:gd name="connsiteY1" fmla="*/ 19050 h 4733925"/>
              <a:gd name="connsiteX2" fmla="*/ 2400300 w 3705225"/>
              <a:gd name="connsiteY2" fmla="*/ 0 h 4733925"/>
              <a:gd name="connsiteX3" fmla="*/ 2400300 w 3705225"/>
              <a:gd name="connsiteY3" fmla="*/ 1981200 h 4733925"/>
              <a:gd name="connsiteX4" fmla="*/ 3705225 w 3705225"/>
              <a:gd name="connsiteY4" fmla="*/ 1962150 h 4733925"/>
              <a:gd name="connsiteX5" fmla="*/ 3667125 w 3705225"/>
              <a:gd name="connsiteY5" fmla="*/ 4714875 h 4733925"/>
              <a:gd name="connsiteX6" fmla="*/ 1514475 w 3705225"/>
              <a:gd name="connsiteY6" fmla="*/ 4733925 h 4733925"/>
              <a:gd name="connsiteX7" fmla="*/ 1524000 w 3705225"/>
              <a:gd name="connsiteY7" fmla="*/ 2124075 h 4733925"/>
              <a:gd name="connsiteX8" fmla="*/ 19050 w 3705225"/>
              <a:gd name="connsiteY8" fmla="*/ 2438400 h 4733925"/>
              <a:gd name="connsiteX0" fmla="*/ 19050 w 3705225"/>
              <a:gd name="connsiteY0" fmla="*/ 2438400 h 4733925"/>
              <a:gd name="connsiteX1" fmla="*/ 0 w 3705225"/>
              <a:gd name="connsiteY1" fmla="*/ 19050 h 4733925"/>
              <a:gd name="connsiteX2" fmla="*/ 2400300 w 3705225"/>
              <a:gd name="connsiteY2" fmla="*/ 0 h 4733925"/>
              <a:gd name="connsiteX3" fmla="*/ 2400300 w 3705225"/>
              <a:gd name="connsiteY3" fmla="*/ 1981200 h 4733925"/>
              <a:gd name="connsiteX4" fmla="*/ 3705225 w 3705225"/>
              <a:gd name="connsiteY4" fmla="*/ 19621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 name="connsiteX0" fmla="*/ 19050 w 3705225"/>
              <a:gd name="connsiteY0" fmla="*/ 2438400 h 4733925"/>
              <a:gd name="connsiteX1" fmla="*/ 0 w 3705225"/>
              <a:gd name="connsiteY1" fmla="*/ 19050 h 4733925"/>
              <a:gd name="connsiteX2" fmla="*/ 2400300 w 3705225"/>
              <a:gd name="connsiteY2" fmla="*/ 0 h 4733925"/>
              <a:gd name="connsiteX3" fmla="*/ 2400300 w 3705225"/>
              <a:gd name="connsiteY3" fmla="*/ 2286000 h 4733925"/>
              <a:gd name="connsiteX4" fmla="*/ 3705225 w 3705225"/>
              <a:gd name="connsiteY4" fmla="*/ 19621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 name="connsiteX0" fmla="*/ 19050 w 3705225"/>
              <a:gd name="connsiteY0" fmla="*/ 2438400 h 4733925"/>
              <a:gd name="connsiteX1" fmla="*/ 0 w 3705225"/>
              <a:gd name="connsiteY1" fmla="*/ 19050 h 4733925"/>
              <a:gd name="connsiteX2" fmla="*/ 2400300 w 3705225"/>
              <a:gd name="connsiteY2" fmla="*/ 0 h 4733925"/>
              <a:gd name="connsiteX3" fmla="*/ 2400300 w 3705225"/>
              <a:gd name="connsiteY3" fmla="*/ 2286000 h 4733925"/>
              <a:gd name="connsiteX4" fmla="*/ 3705225 w 3705225"/>
              <a:gd name="connsiteY4" fmla="*/ 22669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 name="connsiteX0" fmla="*/ 19050 w 3705225"/>
              <a:gd name="connsiteY0" fmla="*/ 2438400 h 4733925"/>
              <a:gd name="connsiteX1" fmla="*/ 0 w 3705225"/>
              <a:gd name="connsiteY1" fmla="*/ 19050 h 4733925"/>
              <a:gd name="connsiteX2" fmla="*/ 2400300 w 3705225"/>
              <a:gd name="connsiteY2" fmla="*/ 0 h 4733925"/>
              <a:gd name="connsiteX3" fmla="*/ 2095500 w 3705225"/>
              <a:gd name="connsiteY3" fmla="*/ 2286000 h 4733925"/>
              <a:gd name="connsiteX4" fmla="*/ 3705225 w 3705225"/>
              <a:gd name="connsiteY4" fmla="*/ 22669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 name="connsiteX0" fmla="*/ 19050 w 3705225"/>
              <a:gd name="connsiteY0" fmla="*/ 2438400 h 4733925"/>
              <a:gd name="connsiteX1" fmla="*/ 0 w 3705225"/>
              <a:gd name="connsiteY1" fmla="*/ 19050 h 4733925"/>
              <a:gd name="connsiteX2" fmla="*/ 2095500 w 3705225"/>
              <a:gd name="connsiteY2" fmla="*/ 0 h 4733925"/>
              <a:gd name="connsiteX3" fmla="*/ 2095500 w 3705225"/>
              <a:gd name="connsiteY3" fmla="*/ 2286000 h 4733925"/>
              <a:gd name="connsiteX4" fmla="*/ 3705225 w 3705225"/>
              <a:gd name="connsiteY4" fmla="*/ 22669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5225" h="4733925">
                <a:moveTo>
                  <a:pt x="19050" y="2438400"/>
                </a:moveTo>
                <a:lnTo>
                  <a:pt x="0" y="19050"/>
                </a:lnTo>
                <a:lnTo>
                  <a:pt x="2095500" y="0"/>
                </a:lnTo>
                <a:lnTo>
                  <a:pt x="2095500" y="2286000"/>
                </a:lnTo>
                <a:lnTo>
                  <a:pt x="3705225" y="2266950"/>
                </a:lnTo>
                <a:lnTo>
                  <a:pt x="3667125" y="4714875"/>
                </a:lnTo>
                <a:lnTo>
                  <a:pt x="1514475" y="4733925"/>
                </a:lnTo>
                <a:lnTo>
                  <a:pt x="1524000" y="2428875"/>
                </a:lnTo>
                <a:lnTo>
                  <a:pt x="19050" y="243840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1">
                    <a:lumMod val="75000"/>
                    <a:lumOff val="25000"/>
                  </a:schemeClr>
                </a:solidFill>
              </a:rPr>
              <a:t>3 data</a:t>
            </a:r>
            <a:r>
              <a:rPr lang="en-US" dirty="0" smtClean="0"/>
              <a:t> sources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grpSp>
        <p:nvGrpSpPr>
          <p:cNvPr id="34" name="Group 33"/>
          <p:cNvGrpSpPr/>
          <p:nvPr/>
        </p:nvGrpSpPr>
        <p:grpSpPr>
          <a:xfrm>
            <a:off x="685800" y="3611880"/>
            <a:ext cx="7391400" cy="2103120"/>
            <a:chOff x="685800" y="3611880"/>
            <a:chExt cx="7391400" cy="2103120"/>
          </a:xfrm>
        </p:grpSpPr>
        <p:grpSp>
          <p:nvGrpSpPr>
            <p:cNvPr id="3" name="Group 22"/>
            <p:cNvGrpSpPr/>
            <p:nvPr/>
          </p:nvGrpSpPr>
          <p:grpSpPr>
            <a:xfrm>
              <a:off x="2286000" y="3915886"/>
              <a:ext cx="1295400" cy="1738780"/>
              <a:chOff x="5410200" y="1161285"/>
              <a:chExt cx="1295400" cy="1738780"/>
            </a:xfrm>
          </p:grpSpPr>
          <p:pic>
            <p:nvPicPr>
              <p:cNvPr id="24" name="Picture 3" descr="C:\research\projects\UbiGreen\Trunk\Designs\Final Deployed Designs\final-tree-design-full-screen\walk.png"/>
              <p:cNvPicPr>
                <a:picLocks noChangeAspect="1" noChangeArrowheads="1"/>
              </p:cNvPicPr>
              <p:nvPr/>
            </p:nvPicPr>
            <p:blipFill>
              <a:blip r:embed="rId3"/>
              <a:srcRect/>
              <a:stretch>
                <a:fillRect/>
              </a:stretch>
            </p:blipFill>
            <p:spPr bwMode="auto">
              <a:xfrm>
                <a:off x="5688390" y="1161285"/>
                <a:ext cx="731460" cy="1133763"/>
              </a:xfrm>
              <a:prstGeom prst="rect">
                <a:avLst/>
              </a:prstGeom>
              <a:noFill/>
              <a:effectLst/>
            </p:spPr>
          </p:pic>
          <p:sp>
            <p:nvSpPr>
              <p:cNvPr id="25" name="TextBox 24"/>
              <p:cNvSpPr txBox="1"/>
              <p:nvPr/>
            </p:nvSpPr>
            <p:spPr>
              <a:xfrm>
                <a:off x="5410200"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Walk</a:t>
                </a:r>
                <a:endParaRPr lang="en-US" sz="2400" b="1" dirty="0">
                  <a:solidFill>
                    <a:schemeClr val="tx1">
                      <a:lumMod val="75000"/>
                      <a:lumOff val="25000"/>
                    </a:schemeClr>
                  </a:solidFill>
                </a:endParaRPr>
              </a:p>
            </p:txBody>
          </p:sp>
        </p:grpSp>
        <p:grpSp>
          <p:nvGrpSpPr>
            <p:cNvPr id="14" name="Group 13"/>
            <p:cNvGrpSpPr/>
            <p:nvPr/>
          </p:nvGrpSpPr>
          <p:grpSpPr>
            <a:xfrm>
              <a:off x="5762298" y="3915886"/>
              <a:ext cx="990600" cy="1757065"/>
              <a:chOff x="381000" y="1143000"/>
              <a:chExt cx="990600" cy="1757065"/>
            </a:xfrm>
          </p:grpSpPr>
          <p:pic>
            <p:nvPicPr>
              <p:cNvPr id="15" name="Picture 2" descr="C:\research\projects\UbiGreen\Trunk\Designs\Final Deployed Designs\final-tree-design-full-screen\train.png"/>
              <p:cNvPicPr>
                <a:picLocks noChangeAspect="1" noChangeArrowheads="1"/>
              </p:cNvPicPr>
              <p:nvPr/>
            </p:nvPicPr>
            <p:blipFill>
              <a:blip r:embed="rId4"/>
              <a:srcRect/>
              <a:stretch>
                <a:fillRect/>
              </a:stretch>
            </p:blipFill>
            <p:spPr bwMode="auto">
              <a:xfrm>
                <a:off x="533400" y="1143000"/>
                <a:ext cx="731460" cy="1152048"/>
              </a:xfrm>
              <a:prstGeom prst="rect">
                <a:avLst/>
              </a:prstGeom>
              <a:noFill/>
              <a:effectLst/>
            </p:spPr>
          </p:pic>
          <p:sp>
            <p:nvSpPr>
              <p:cNvPr id="16" name="TextBox 15"/>
              <p:cNvSpPr txBox="1"/>
              <p:nvPr/>
            </p:nvSpPr>
            <p:spPr>
              <a:xfrm>
                <a:off x="381000" y="2438400"/>
                <a:ext cx="9906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Train</a:t>
                </a:r>
                <a:endParaRPr lang="en-US" sz="2400" b="1" dirty="0">
                  <a:solidFill>
                    <a:schemeClr val="tx1">
                      <a:lumMod val="75000"/>
                      <a:lumOff val="25000"/>
                    </a:schemeClr>
                  </a:solidFill>
                </a:endParaRPr>
              </a:p>
            </p:txBody>
          </p:sp>
        </p:grpSp>
        <p:grpSp>
          <p:nvGrpSpPr>
            <p:cNvPr id="17" name="Group 16"/>
            <p:cNvGrpSpPr/>
            <p:nvPr/>
          </p:nvGrpSpPr>
          <p:grpSpPr>
            <a:xfrm>
              <a:off x="6781800" y="3934171"/>
              <a:ext cx="1295400" cy="1738780"/>
              <a:chOff x="2010102" y="1161285"/>
              <a:chExt cx="1295400" cy="1738780"/>
            </a:xfrm>
          </p:grpSpPr>
          <p:pic>
            <p:nvPicPr>
              <p:cNvPr id="18" name="Picture 6" descr="C:\research\projects\UbiGreen\Trunk\Designs\Final Deployed Designs\final-tree-design-full-screen\carpool2.png"/>
              <p:cNvPicPr>
                <a:picLocks noChangeAspect="1" noChangeArrowheads="1"/>
              </p:cNvPicPr>
              <p:nvPr/>
            </p:nvPicPr>
            <p:blipFill>
              <a:blip r:embed="rId5"/>
              <a:srcRect/>
              <a:stretch>
                <a:fillRect/>
              </a:stretch>
            </p:blipFill>
            <p:spPr bwMode="auto">
              <a:xfrm>
                <a:off x="2093248" y="1161285"/>
                <a:ext cx="1115475" cy="1133763"/>
              </a:xfrm>
              <a:prstGeom prst="rect">
                <a:avLst/>
              </a:prstGeom>
              <a:noFill/>
              <a:effectLst/>
            </p:spPr>
          </p:pic>
          <p:sp>
            <p:nvSpPr>
              <p:cNvPr id="19" name="TextBox 18"/>
              <p:cNvSpPr txBox="1"/>
              <p:nvPr/>
            </p:nvSpPr>
            <p:spPr>
              <a:xfrm>
                <a:off x="2010102"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Carpool</a:t>
                </a:r>
                <a:endParaRPr lang="en-US" sz="2400" b="1" dirty="0">
                  <a:solidFill>
                    <a:schemeClr val="tx1">
                      <a:lumMod val="75000"/>
                      <a:lumOff val="25000"/>
                    </a:schemeClr>
                  </a:solidFill>
                </a:endParaRPr>
              </a:p>
            </p:txBody>
          </p:sp>
        </p:grpSp>
        <p:grpSp>
          <p:nvGrpSpPr>
            <p:cNvPr id="20" name="Group 19"/>
            <p:cNvGrpSpPr/>
            <p:nvPr/>
          </p:nvGrpSpPr>
          <p:grpSpPr>
            <a:xfrm>
              <a:off x="4648200" y="3915886"/>
              <a:ext cx="1295400" cy="1757065"/>
              <a:chOff x="3796864" y="1143000"/>
              <a:chExt cx="1295400" cy="1757065"/>
            </a:xfrm>
          </p:grpSpPr>
          <p:pic>
            <p:nvPicPr>
              <p:cNvPr id="21" name="Picture 5" descr="C:\research\projects\UbiGreen\Trunk\Designs\Final Deployed Designs\final-tree-design-full-screen\bus.png"/>
              <p:cNvPicPr>
                <a:picLocks noChangeAspect="1" noChangeArrowheads="1"/>
              </p:cNvPicPr>
              <p:nvPr/>
            </p:nvPicPr>
            <p:blipFill>
              <a:blip r:embed="rId6"/>
              <a:srcRect/>
              <a:stretch>
                <a:fillRect/>
              </a:stretch>
            </p:blipFill>
            <p:spPr bwMode="auto">
              <a:xfrm>
                <a:off x="4037111" y="1143000"/>
                <a:ext cx="822891" cy="1152048"/>
              </a:xfrm>
              <a:prstGeom prst="rect">
                <a:avLst/>
              </a:prstGeom>
              <a:noFill/>
              <a:effectLst/>
            </p:spPr>
          </p:pic>
          <p:sp>
            <p:nvSpPr>
              <p:cNvPr id="22" name="TextBox 21"/>
              <p:cNvSpPr txBox="1"/>
              <p:nvPr/>
            </p:nvSpPr>
            <p:spPr>
              <a:xfrm>
                <a:off x="3796864"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Bus</a:t>
                </a:r>
                <a:endParaRPr lang="en-US" sz="2400" b="1" dirty="0">
                  <a:solidFill>
                    <a:schemeClr val="tx1">
                      <a:lumMod val="75000"/>
                      <a:lumOff val="25000"/>
                    </a:schemeClr>
                  </a:solidFill>
                </a:endParaRPr>
              </a:p>
            </p:txBody>
          </p:sp>
        </p:grpSp>
        <p:grpSp>
          <p:nvGrpSpPr>
            <p:cNvPr id="23" name="Group 25"/>
            <p:cNvGrpSpPr/>
            <p:nvPr/>
          </p:nvGrpSpPr>
          <p:grpSpPr>
            <a:xfrm>
              <a:off x="3429000" y="4094286"/>
              <a:ext cx="1295400" cy="1574200"/>
              <a:chOff x="7181196" y="1325865"/>
              <a:chExt cx="1295400" cy="1574200"/>
            </a:xfrm>
          </p:grpSpPr>
          <p:pic>
            <p:nvPicPr>
              <p:cNvPr id="27" name="Picture 4" descr="C:\research\projects\UbiGreen\Trunk\Designs\Final Deployed Designs\final-tree-design-full-screen\bike.png"/>
              <p:cNvPicPr>
                <a:picLocks noChangeAspect="1" noChangeArrowheads="1"/>
              </p:cNvPicPr>
              <p:nvPr/>
            </p:nvPicPr>
            <p:blipFill>
              <a:blip r:embed="rId7"/>
              <a:srcRect/>
              <a:stretch>
                <a:fillRect/>
              </a:stretch>
            </p:blipFill>
            <p:spPr bwMode="auto">
              <a:xfrm>
                <a:off x="7248237" y="1325865"/>
                <a:ext cx="1133763" cy="969183"/>
              </a:xfrm>
              <a:prstGeom prst="rect">
                <a:avLst/>
              </a:prstGeom>
              <a:noFill/>
              <a:effectLst/>
            </p:spPr>
          </p:pic>
          <p:sp>
            <p:nvSpPr>
              <p:cNvPr id="28" name="TextBox 27"/>
              <p:cNvSpPr txBox="1"/>
              <p:nvPr/>
            </p:nvSpPr>
            <p:spPr>
              <a:xfrm>
                <a:off x="7181196"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Bike</a:t>
                </a:r>
                <a:endParaRPr lang="en-US" sz="2400" b="1" dirty="0">
                  <a:solidFill>
                    <a:schemeClr val="tx1">
                      <a:lumMod val="75000"/>
                      <a:lumOff val="25000"/>
                    </a:schemeClr>
                  </a:solidFill>
                </a:endParaRPr>
              </a:p>
            </p:txBody>
          </p:sp>
        </p:grpSp>
        <p:grpSp>
          <p:nvGrpSpPr>
            <p:cNvPr id="26" name="Group 28"/>
            <p:cNvGrpSpPr/>
            <p:nvPr/>
          </p:nvGrpSpPr>
          <p:grpSpPr>
            <a:xfrm>
              <a:off x="685800" y="3915886"/>
              <a:ext cx="1676400" cy="1752600"/>
              <a:chOff x="1828800" y="1143000"/>
              <a:chExt cx="1676400" cy="1752600"/>
            </a:xfrm>
          </p:grpSpPr>
          <p:pic>
            <p:nvPicPr>
              <p:cNvPr id="30" name="Picture 2" descr="C:\research\projects\UbiGreen\Trunk\Designs\Final Deployed Designs\final-tree-design-full-screen\drive alone.png"/>
              <p:cNvPicPr>
                <a:picLocks noChangeAspect="1" noChangeArrowheads="1"/>
              </p:cNvPicPr>
              <p:nvPr/>
            </p:nvPicPr>
            <p:blipFill>
              <a:blip r:embed="rId8"/>
              <a:srcRect/>
              <a:stretch>
                <a:fillRect/>
              </a:stretch>
            </p:blipFill>
            <p:spPr bwMode="auto">
              <a:xfrm>
                <a:off x="2133600" y="1143000"/>
                <a:ext cx="1143000" cy="1162538"/>
              </a:xfrm>
              <a:prstGeom prst="rect">
                <a:avLst/>
              </a:prstGeom>
              <a:noFill/>
            </p:spPr>
          </p:pic>
          <p:sp>
            <p:nvSpPr>
              <p:cNvPr id="31" name="TextBox 30"/>
              <p:cNvSpPr txBox="1"/>
              <p:nvPr/>
            </p:nvSpPr>
            <p:spPr>
              <a:xfrm>
                <a:off x="1828800" y="2433935"/>
                <a:ext cx="1676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Drive Alone</a:t>
                </a:r>
                <a:endParaRPr lang="en-US" sz="2400" b="1" dirty="0">
                  <a:solidFill>
                    <a:schemeClr val="tx1">
                      <a:lumMod val="75000"/>
                      <a:lumOff val="25000"/>
                    </a:schemeClr>
                  </a:solidFill>
                </a:endParaRPr>
              </a:p>
            </p:txBody>
          </p:sp>
        </p:grpSp>
        <p:cxnSp>
          <p:nvCxnSpPr>
            <p:cNvPr id="33" name="Straight Connector 32"/>
            <p:cNvCxnSpPr/>
            <p:nvPr/>
          </p:nvCxnSpPr>
          <p:spPr>
            <a:xfrm rot="5400000">
              <a:off x="1386840" y="4662646"/>
              <a:ext cx="2103120"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914400" y="1018832"/>
            <a:ext cx="1949756" cy="2205017"/>
            <a:chOff x="914400" y="1018832"/>
            <a:chExt cx="1949756" cy="2205017"/>
          </a:xfrm>
        </p:grpSpPr>
        <p:sp>
          <p:nvSpPr>
            <p:cNvPr id="8" name="TextBox 7"/>
            <p:cNvSpPr txBox="1"/>
            <p:nvPr/>
          </p:nvSpPr>
          <p:spPr>
            <a:xfrm>
              <a:off x="1219200" y="2762184"/>
              <a:ext cx="914400" cy="461665"/>
            </a:xfrm>
            <a:prstGeom prst="rect">
              <a:avLst/>
            </a:prstGeom>
            <a:noFill/>
          </p:spPr>
          <p:txBody>
            <a:bodyPr wrap="square" rtlCol="0">
              <a:spAutoFit/>
            </a:bodyPr>
            <a:lstStyle/>
            <a:p>
              <a:r>
                <a:rPr lang="en-US" sz="2400" dirty="0" err="1" smtClean="0"/>
                <a:t>msp</a:t>
              </a:r>
              <a:endParaRPr lang="en-US" sz="2400" dirty="0"/>
            </a:p>
          </p:txBody>
        </p:sp>
        <p:pic>
          <p:nvPicPr>
            <p:cNvPr id="69633" name="Picture 1" descr="C:\research\talks\BECC2008-UbiGreen\msp_side.png"/>
            <p:cNvPicPr>
              <a:picLocks noChangeAspect="1" noChangeArrowheads="1"/>
            </p:cNvPicPr>
            <p:nvPr/>
          </p:nvPicPr>
          <p:blipFill>
            <a:blip r:embed="rId9"/>
            <a:srcRect/>
            <a:stretch>
              <a:fillRect/>
            </a:stretch>
          </p:blipFill>
          <p:spPr bwMode="auto">
            <a:xfrm rot="5554952">
              <a:off x="1114429" y="1465923"/>
              <a:ext cx="2196818" cy="1302636"/>
            </a:xfrm>
            <a:prstGeom prst="rect">
              <a:avLst/>
            </a:prstGeom>
            <a:noFill/>
          </p:spPr>
        </p:pic>
        <p:sp>
          <p:nvSpPr>
            <p:cNvPr id="35" name="Oval 34"/>
            <p:cNvSpPr/>
            <p:nvPr/>
          </p:nvSpPr>
          <p:spPr>
            <a:xfrm>
              <a:off x="914400" y="1066800"/>
              <a:ext cx="609600" cy="609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1</a:t>
              </a:r>
              <a:endParaRPr lang="en-US" sz="4000" dirty="0"/>
            </a:p>
          </p:txBody>
        </p:sp>
      </p:grpSp>
      <p:grpSp>
        <p:nvGrpSpPr>
          <p:cNvPr id="47" name="Group 46"/>
          <p:cNvGrpSpPr/>
          <p:nvPr/>
        </p:nvGrpSpPr>
        <p:grpSpPr>
          <a:xfrm>
            <a:off x="6019800" y="990600"/>
            <a:ext cx="2209800" cy="2233249"/>
            <a:chOff x="6019800" y="990600"/>
            <a:chExt cx="2209800" cy="2233249"/>
          </a:xfrm>
        </p:grpSpPr>
        <p:pic>
          <p:nvPicPr>
            <p:cNvPr id="7" name="Picture 4" descr="C:\Documents and Settings\jfroehli\My Documents\My Talks\MobiSys2007-MyExperience\199457887_c2edb556fe_o.jpg"/>
            <p:cNvPicPr>
              <a:picLocks noChangeAspect="1" noChangeArrowheads="1"/>
            </p:cNvPicPr>
            <p:nvPr/>
          </p:nvPicPr>
          <p:blipFill>
            <a:blip r:embed="rId10"/>
            <a:srcRect l="19395" t="4167" r="27960"/>
            <a:stretch>
              <a:fillRect/>
            </a:stretch>
          </p:blipFill>
          <p:spPr bwMode="auto">
            <a:xfrm flipH="1">
              <a:off x="6400800" y="990600"/>
              <a:ext cx="1828800" cy="2213811"/>
            </a:xfrm>
            <a:prstGeom prst="rect">
              <a:avLst/>
            </a:prstGeom>
            <a:ln w="38100" cap="sq">
              <a:solidFill>
                <a:srgbClr val="000000"/>
              </a:solidFill>
              <a:prstDash val="solid"/>
              <a:miter lim="800000"/>
            </a:ln>
            <a:effectLst/>
          </p:spPr>
        </p:pic>
        <p:sp>
          <p:nvSpPr>
            <p:cNvPr id="10" name="TextBox 9"/>
            <p:cNvSpPr txBox="1"/>
            <p:nvPr/>
          </p:nvSpPr>
          <p:spPr>
            <a:xfrm>
              <a:off x="6400800" y="2854517"/>
              <a:ext cx="770021" cy="369332"/>
            </a:xfrm>
            <a:prstGeom prst="rect">
              <a:avLst/>
            </a:prstGeom>
            <a:solidFill>
              <a:schemeClr val="bg1">
                <a:alpha val="75000"/>
              </a:schemeClr>
            </a:solidFill>
          </p:spPr>
          <p:txBody>
            <a:bodyPr wrap="square" lIns="0" tIns="0" rIns="0" bIns="0" rtlCol="0">
              <a:spAutoFit/>
            </a:bodyPr>
            <a:lstStyle/>
            <a:p>
              <a:pPr algn="ctr"/>
              <a:r>
                <a:rPr lang="en-US" sz="2400" dirty="0" smtClean="0"/>
                <a:t>user</a:t>
              </a:r>
              <a:endParaRPr lang="en-US" sz="2400" dirty="0"/>
            </a:p>
          </p:txBody>
        </p:sp>
        <p:sp>
          <p:nvSpPr>
            <p:cNvPr id="38" name="Oval 37"/>
            <p:cNvSpPr/>
            <p:nvPr/>
          </p:nvSpPr>
          <p:spPr>
            <a:xfrm>
              <a:off x="6019800" y="1066800"/>
              <a:ext cx="609600" cy="6096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smtClean="0"/>
                <a:t>3</a:t>
              </a:r>
              <a:endParaRPr lang="en-US" sz="4000" dirty="0"/>
            </a:p>
          </p:txBody>
        </p:sp>
      </p:grpSp>
      <p:grpSp>
        <p:nvGrpSpPr>
          <p:cNvPr id="46" name="Group 45"/>
          <p:cNvGrpSpPr/>
          <p:nvPr/>
        </p:nvGrpSpPr>
        <p:grpSpPr>
          <a:xfrm>
            <a:off x="3326524" y="914400"/>
            <a:ext cx="2617076" cy="2309449"/>
            <a:chOff x="3326524" y="914400"/>
            <a:chExt cx="2617076" cy="2309449"/>
          </a:xfrm>
        </p:grpSpPr>
        <p:sp>
          <p:nvSpPr>
            <p:cNvPr id="36" name="Oval 35"/>
            <p:cNvSpPr/>
            <p:nvPr/>
          </p:nvSpPr>
          <p:spPr>
            <a:xfrm>
              <a:off x="3352800" y="10668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smtClean="0"/>
                <a:t>2</a:t>
              </a:r>
              <a:endParaRPr lang="en-US" sz="4000" dirty="0"/>
            </a:p>
          </p:txBody>
        </p:sp>
        <p:sp>
          <p:nvSpPr>
            <p:cNvPr id="9" name="TextBox 8"/>
            <p:cNvSpPr txBox="1"/>
            <p:nvPr/>
          </p:nvSpPr>
          <p:spPr>
            <a:xfrm>
              <a:off x="3326524" y="2762184"/>
              <a:ext cx="1684280" cy="461665"/>
            </a:xfrm>
            <a:prstGeom prst="rect">
              <a:avLst/>
            </a:prstGeom>
            <a:noFill/>
          </p:spPr>
          <p:txBody>
            <a:bodyPr wrap="square" rtlCol="0">
              <a:spAutoFit/>
            </a:bodyPr>
            <a:lstStyle/>
            <a:p>
              <a:r>
                <a:rPr lang="en-US" sz="2400" dirty="0" smtClean="0"/>
                <a:t>cell towers</a:t>
              </a:r>
              <a:endParaRPr lang="en-US" sz="2400" dirty="0"/>
            </a:p>
          </p:txBody>
        </p:sp>
        <p:pic>
          <p:nvPicPr>
            <p:cNvPr id="6" name="Picture 1" descr="C:\research\talks\BECC2008-UbiGreen\CellTower_1073012068_f13dfcdc5a_o copy.png"/>
            <p:cNvPicPr>
              <a:picLocks noChangeAspect="1" noChangeArrowheads="1"/>
            </p:cNvPicPr>
            <p:nvPr/>
          </p:nvPicPr>
          <p:blipFill>
            <a:blip r:embed="rId11" cstate="print"/>
            <a:srcRect b="-858"/>
            <a:stretch>
              <a:fillRect/>
            </a:stretch>
          </p:blipFill>
          <p:spPr bwMode="auto">
            <a:xfrm>
              <a:off x="3962400" y="914400"/>
              <a:ext cx="1828800" cy="2209800"/>
            </a:xfrm>
            <a:prstGeom prst="rect">
              <a:avLst/>
            </a:prstGeom>
            <a:noFill/>
          </p:spPr>
        </p:pic>
        <p:pic>
          <p:nvPicPr>
            <p:cNvPr id="40" name="Picture 1" descr="C:\research\talks\BECC2008-UbiGreen\CellTower_1073012068_f13dfcdc5a_o copy.png"/>
            <p:cNvPicPr>
              <a:picLocks noChangeAspect="1" noChangeArrowheads="1"/>
            </p:cNvPicPr>
            <p:nvPr/>
          </p:nvPicPr>
          <p:blipFill>
            <a:blip r:embed="rId12" cstate="print"/>
            <a:srcRect b="-858"/>
            <a:stretch>
              <a:fillRect/>
            </a:stretch>
          </p:blipFill>
          <p:spPr bwMode="auto">
            <a:xfrm>
              <a:off x="4114800" y="2057400"/>
              <a:ext cx="654269" cy="790575"/>
            </a:xfrm>
            <a:prstGeom prst="rect">
              <a:avLst/>
            </a:prstGeom>
            <a:noFill/>
          </p:spPr>
        </p:pic>
        <p:pic>
          <p:nvPicPr>
            <p:cNvPr id="43" name="Picture 1" descr="C:\research\talks\BECC2008-UbiGreen\CellTower_1073012068_f13dfcdc5a_o copy.png"/>
            <p:cNvPicPr>
              <a:picLocks noChangeAspect="1" noChangeArrowheads="1"/>
            </p:cNvPicPr>
            <p:nvPr/>
          </p:nvPicPr>
          <p:blipFill>
            <a:blip r:embed="rId13" cstate="print"/>
            <a:srcRect b="-858"/>
            <a:stretch>
              <a:fillRect/>
            </a:stretch>
          </p:blipFill>
          <p:spPr bwMode="auto">
            <a:xfrm>
              <a:off x="5029200" y="1905000"/>
              <a:ext cx="914400" cy="1104900"/>
            </a:xfrm>
            <a:prstGeom prst="rect">
              <a:avLst/>
            </a:prstGeom>
            <a:noFill/>
          </p:spPr>
        </p:pic>
      </p:grpSp>
      <p:sp>
        <p:nvSpPr>
          <p:cNvPr id="48" name="TextBox 47"/>
          <p:cNvSpPr txBox="1"/>
          <p:nvPr/>
        </p:nvSpPr>
        <p:spPr>
          <a:xfrm>
            <a:off x="609600" y="5791200"/>
            <a:ext cx="7848600" cy="646331"/>
          </a:xfrm>
          <a:prstGeom prst="rect">
            <a:avLst/>
          </a:prstGeom>
          <a:noFill/>
        </p:spPr>
        <p:txBody>
          <a:bodyPr wrap="square" rtlCol="0">
            <a:spAutoFit/>
          </a:bodyPr>
          <a:lstStyle/>
          <a:p>
            <a:pPr algn="ctr"/>
            <a:r>
              <a:rPr lang="en-US" sz="3600" dirty="0" smtClean="0"/>
              <a:t>minimum activity duration: 7 minutes</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
        <p:nvSpPr>
          <p:cNvPr id="7" name="Rectangle 2" descr="Rectangle: Click to edit Master text styles&#10;Second level&#10;Third level&#10;Fourth level&#10;Fifth level"/>
          <p:cNvSpPr txBox="1">
            <a:spLocks noChangeArrowheads="1"/>
          </p:cNvSpPr>
          <p:nvPr/>
        </p:nvSpPr>
        <p:spPr>
          <a:xfrm>
            <a:off x="407988" y="1143000"/>
            <a:ext cx="8736012" cy="174625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t>a</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utomatically</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track physical actions throughout the day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walking, bicycling, going up stairs, elevator, etc.</a:t>
            </a:r>
          </a:p>
        </p:txBody>
      </p:sp>
      <p:sp>
        <p:nvSpPr>
          <p:cNvPr id="8" name="Rectangle 3" descr="Rectangle: Click to edit Master text styles&#10;Second level&#10;Third level&#10;Fourth level&#10;Fifth level"/>
          <p:cNvSpPr txBox="1">
            <a:spLocks noChangeArrowheads="1"/>
          </p:cNvSpPr>
          <p:nvPr/>
        </p:nvSpPr>
        <p:spPr>
          <a:xfrm>
            <a:off x="3989388" y="2232025"/>
            <a:ext cx="5840412" cy="4092575"/>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2-sided sensor board with</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3D acceleration</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digital compass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audio (8kHz, 16bit)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barometric pressure/temperature</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light: HF, ambient, IR</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humidity/temperature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lang="en-US" sz="2000" dirty="0" smtClean="0"/>
              <a:t>p</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ackaged</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w/ processor, storage, Bluetooth</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~90% accuracy detecting actions real-time</a:t>
            </a:r>
          </a:p>
        </p:txBody>
      </p:sp>
      <p:pic>
        <p:nvPicPr>
          <p:cNvPr id="112642" name="Picture 2" descr="C:\research\talks\BECC2008-UbiGreen\msp_motherboard.png"/>
          <p:cNvPicPr>
            <a:picLocks noChangeAspect="1" noChangeArrowheads="1"/>
          </p:cNvPicPr>
          <p:nvPr/>
        </p:nvPicPr>
        <p:blipFill>
          <a:blip r:embed="rId3"/>
          <a:srcRect/>
          <a:stretch>
            <a:fillRect/>
          </a:stretch>
        </p:blipFill>
        <p:spPr bwMode="auto">
          <a:xfrm>
            <a:off x="228600" y="2209800"/>
            <a:ext cx="3657600" cy="3683540"/>
          </a:xfrm>
          <a:prstGeom prst="rect">
            <a:avLst/>
          </a:prstGeom>
          <a:noFill/>
        </p:spPr>
      </p:pic>
      <p:pic>
        <p:nvPicPr>
          <p:cNvPr id="16" name="Picture 15"/>
          <p:cNvPicPr/>
          <p:nvPr/>
        </p:nvPicPr>
        <p:blipFill>
          <a:blip r:embed="rId4"/>
          <a:srcRect/>
          <a:stretch>
            <a:fillRect/>
          </a:stretch>
        </p:blipFill>
        <p:spPr bwMode="auto">
          <a:xfrm>
            <a:off x="609600" y="4191000"/>
            <a:ext cx="2743200" cy="2013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itle 16"/>
          <p:cNvSpPr>
            <a:spLocks noGrp="1"/>
          </p:cNvSpPr>
          <p:nvPr>
            <p:ph type="title"/>
          </p:nvPr>
        </p:nvSpPr>
        <p:spPr>
          <a:xfrm>
            <a:off x="152400" y="152400"/>
            <a:ext cx="9296400" cy="685800"/>
          </a:xfrm>
        </p:spPr>
        <p:txBody>
          <a:bodyPr/>
          <a:lstStyle/>
          <a:p>
            <a:r>
              <a:rPr lang="en-US" sz="4200" dirty="0" smtClean="0">
                <a:solidFill>
                  <a:schemeClr val="tx1">
                    <a:lumMod val="75000"/>
                    <a:lumOff val="25000"/>
                  </a:schemeClr>
                </a:solidFill>
              </a:rPr>
              <a:t>mobile</a:t>
            </a:r>
            <a:r>
              <a:rPr lang="en-US" sz="4200" dirty="0" smtClean="0"/>
              <a:t> sensing platform (</a:t>
            </a:r>
            <a:r>
              <a:rPr lang="en-US" sz="4200" dirty="0" err="1" smtClean="0"/>
              <a:t>msp</a:t>
            </a:r>
            <a:r>
              <a:rPr lang="en-US" sz="4200" dirty="0" smtClean="0"/>
              <a:t>)</a:t>
            </a:r>
            <a:endParaRPr lang="en-US" sz="4200" dirty="0"/>
          </a:p>
        </p:txBody>
      </p:sp>
      <p:pic>
        <p:nvPicPr>
          <p:cNvPr id="14" name="Picture 12"/>
          <p:cNvPicPr>
            <a:picLocks noChangeAspect="1" noChangeArrowheads="1"/>
          </p:cNvPicPr>
          <p:nvPr/>
        </p:nvPicPr>
        <p:blipFill>
          <a:blip r:embed="rId5"/>
          <a:srcRect/>
          <a:stretch>
            <a:fillRect/>
          </a:stretch>
        </p:blipFill>
        <p:spPr bwMode="auto">
          <a:xfrm>
            <a:off x="609600" y="2209800"/>
            <a:ext cx="2743200" cy="182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152400" y="6334780"/>
            <a:ext cx="7696200" cy="523220"/>
          </a:xfrm>
          <a:prstGeom prst="rect">
            <a:avLst/>
          </a:prstGeom>
        </p:spPr>
        <p:txBody>
          <a:bodyPr wrap="square">
            <a:spAutoFit/>
          </a:bodyPr>
          <a:lstStyle/>
          <a:p>
            <a:r>
              <a:rPr lang="en-US" sz="1400" dirty="0" err="1" smtClean="0">
                <a:solidFill>
                  <a:schemeClr val="bg1"/>
                </a:solidFill>
              </a:rPr>
              <a:t>Choudhury</a:t>
            </a:r>
            <a:r>
              <a:rPr lang="en-US" sz="1400" dirty="0" smtClean="0">
                <a:solidFill>
                  <a:schemeClr val="bg1"/>
                </a:solidFill>
              </a:rPr>
              <a:t>, T., et al. The Mobile Sensing Platform: An Embedded System for Capturing and Recognizing Human Activities, IEEE Pervasive Computing, 7(2), (Apr-Jun 2008).</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1264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219200"/>
          </a:xfrm>
        </p:spPr>
        <p:txBody>
          <a:bodyPr/>
          <a:lstStyle/>
          <a:p>
            <a:r>
              <a:rPr lang="en-US" dirty="0" smtClean="0"/>
              <a:t>raw sensor data to transit activity</a:t>
            </a:r>
            <a:endParaRPr lang="en-US" dirty="0"/>
          </a:p>
        </p:txBody>
      </p:sp>
      <p:pic>
        <p:nvPicPr>
          <p:cNvPr id="5" name="Picture 5" descr="iphone-single-image"/>
          <p:cNvPicPr>
            <a:picLocks noChangeAspect="1" noChangeArrowheads="1"/>
          </p:cNvPicPr>
          <p:nvPr/>
        </p:nvPicPr>
        <p:blipFill>
          <a:blip r:embed="rId3"/>
          <a:srcRect l="34685" r="34685"/>
          <a:stretch>
            <a:fillRect/>
          </a:stretch>
        </p:blipFill>
        <p:spPr bwMode="auto">
          <a:xfrm>
            <a:off x="-76200" y="1447800"/>
            <a:ext cx="2057400" cy="5304235"/>
          </a:xfrm>
          <a:prstGeom prst="rect">
            <a:avLst/>
          </a:prstGeom>
          <a:noFill/>
          <a:ln w="9525">
            <a:noFill/>
            <a:miter lim="800000"/>
            <a:headEnd/>
            <a:tailEnd/>
          </a:ln>
        </p:spPr>
      </p:pic>
      <p:sp>
        <p:nvSpPr>
          <p:cNvPr id="7" name="Rectangle 4"/>
          <p:cNvSpPr>
            <a:spLocks noChangeArrowheads="1"/>
          </p:cNvSpPr>
          <p:nvPr/>
        </p:nvSpPr>
        <p:spPr bwMode="auto">
          <a:xfrm>
            <a:off x="2292350" y="2317579"/>
            <a:ext cx="1905000" cy="762000"/>
          </a:xfrm>
          <a:prstGeom prst="rect">
            <a:avLst/>
          </a:prstGeom>
          <a:ln w="57150">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1" hangingPunct="1"/>
            <a:r>
              <a:rPr lang="en-US" sz="1400" b="1" dirty="0">
                <a:solidFill>
                  <a:schemeClr val="accent3">
                    <a:lumMod val="50000"/>
                  </a:schemeClr>
                </a:solidFill>
                <a:latin typeface="Verdana" pitchFamily="34" charset="0"/>
                <a:cs typeface="Arial" charset="0"/>
              </a:rPr>
              <a:t>collect raw</a:t>
            </a:r>
            <a:br>
              <a:rPr lang="en-US" sz="1400" b="1" dirty="0">
                <a:solidFill>
                  <a:schemeClr val="accent3">
                    <a:lumMod val="50000"/>
                  </a:schemeClr>
                </a:solidFill>
                <a:latin typeface="Verdana" pitchFamily="34" charset="0"/>
                <a:cs typeface="Arial" charset="0"/>
              </a:rPr>
            </a:br>
            <a:r>
              <a:rPr lang="en-US" sz="1400" b="1" dirty="0">
                <a:solidFill>
                  <a:schemeClr val="accent3">
                    <a:lumMod val="50000"/>
                  </a:schemeClr>
                </a:solidFill>
                <a:latin typeface="Verdana" pitchFamily="34" charset="0"/>
                <a:cs typeface="Arial" charset="0"/>
              </a:rPr>
              <a:t>sensor readings</a:t>
            </a:r>
          </a:p>
        </p:txBody>
      </p:sp>
      <p:sp>
        <p:nvSpPr>
          <p:cNvPr id="8" name="Rectangle 5"/>
          <p:cNvSpPr>
            <a:spLocks noChangeArrowheads="1"/>
          </p:cNvSpPr>
          <p:nvPr/>
        </p:nvSpPr>
        <p:spPr bwMode="auto">
          <a:xfrm>
            <a:off x="5075238" y="2317579"/>
            <a:ext cx="1447800" cy="762000"/>
          </a:xfrm>
          <a:prstGeom prst="rect">
            <a:avLst/>
          </a:prstGeom>
          <a:ln w="57150">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1" hangingPunct="1"/>
            <a:r>
              <a:rPr lang="en-US" sz="1400" b="1" dirty="0">
                <a:solidFill>
                  <a:schemeClr val="accent3">
                    <a:lumMod val="50000"/>
                  </a:schemeClr>
                </a:solidFill>
                <a:latin typeface="Verdana" pitchFamily="34" charset="0"/>
                <a:cs typeface="Arial" charset="0"/>
              </a:rPr>
              <a:t>calculate</a:t>
            </a:r>
            <a:br>
              <a:rPr lang="en-US" sz="1400" b="1" dirty="0">
                <a:solidFill>
                  <a:schemeClr val="accent3">
                    <a:lumMod val="50000"/>
                  </a:schemeClr>
                </a:solidFill>
                <a:latin typeface="Verdana" pitchFamily="34" charset="0"/>
                <a:cs typeface="Arial" charset="0"/>
              </a:rPr>
            </a:br>
            <a:r>
              <a:rPr lang="en-US" sz="1400" b="1" dirty="0">
                <a:solidFill>
                  <a:schemeClr val="accent3">
                    <a:lumMod val="50000"/>
                  </a:schemeClr>
                </a:solidFill>
                <a:latin typeface="Verdana" pitchFamily="34" charset="0"/>
                <a:cs typeface="Arial" charset="0"/>
              </a:rPr>
              <a:t>features</a:t>
            </a:r>
          </a:p>
        </p:txBody>
      </p:sp>
      <p:sp>
        <p:nvSpPr>
          <p:cNvPr id="9" name="AutoShape 6"/>
          <p:cNvSpPr>
            <a:spLocks noChangeArrowheads="1"/>
          </p:cNvSpPr>
          <p:nvPr/>
        </p:nvSpPr>
        <p:spPr bwMode="auto">
          <a:xfrm>
            <a:off x="4313238" y="2508079"/>
            <a:ext cx="609600" cy="381000"/>
          </a:xfrm>
          <a:prstGeom prst="rightArrow">
            <a:avLst>
              <a:gd name="adj1" fmla="val 50000"/>
              <a:gd name="adj2" fmla="val 40000"/>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a:p>
        </p:txBody>
      </p:sp>
      <p:sp>
        <p:nvSpPr>
          <p:cNvPr id="10" name="Rectangle 7"/>
          <p:cNvSpPr>
            <a:spLocks noChangeArrowheads="1"/>
          </p:cNvSpPr>
          <p:nvPr/>
        </p:nvSpPr>
        <p:spPr bwMode="auto">
          <a:xfrm>
            <a:off x="7437438" y="2317579"/>
            <a:ext cx="1219200" cy="762000"/>
          </a:xfrm>
          <a:prstGeom prst="rect">
            <a:avLst/>
          </a:prstGeom>
          <a:ln w="57150">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1" hangingPunct="1"/>
            <a:r>
              <a:rPr lang="en-US" sz="1400" b="1" dirty="0">
                <a:solidFill>
                  <a:schemeClr val="accent3">
                    <a:lumMod val="50000"/>
                  </a:schemeClr>
                </a:solidFill>
                <a:latin typeface="Verdana" pitchFamily="34" charset="0"/>
                <a:cs typeface="Arial" charset="0"/>
              </a:rPr>
              <a:t>produce</a:t>
            </a:r>
            <a:br>
              <a:rPr lang="en-US" sz="1400" b="1" dirty="0">
                <a:solidFill>
                  <a:schemeClr val="accent3">
                    <a:lumMod val="50000"/>
                  </a:schemeClr>
                </a:solidFill>
                <a:latin typeface="Verdana" pitchFamily="34" charset="0"/>
                <a:cs typeface="Arial" charset="0"/>
              </a:rPr>
            </a:br>
            <a:r>
              <a:rPr lang="en-US" sz="1400" b="1" dirty="0">
                <a:solidFill>
                  <a:schemeClr val="accent3">
                    <a:lumMod val="50000"/>
                  </a:schemeClr>
                </a:solidFill>
                <a:latin typeface="Verdana" pitchFamily="34" charset="0"/>
                <a:cs typeface="Arial" charset="0"/>
              </a:rPr>
              <a:t>margins</a:t>
            </a:r>
          </a:p>
        </p:txBody>
      </p:sp>
      <p:sp>
        <p:nvSpPr>
          <p:cNvPr id="11" name="AutoShape 8"/>
          <p:cNvSpPr>
            <a:spLocks noChangeArrowheads="1"/>
          </p:cNvSpPr>
          <p:nvPr/>
        </p:nvSpPr>
        <p:spPr bwMode="auto">
          <a:xfrm>
            <a:off x="6675438" y="2508079"/>
            <a:ext cx="609600" cy="381000"/>
          </a:xfrm>
          <a:prstGeom prst="rightArrow">
            <a:avLst>
              <a:gd name="adj1" fmla="val 50000"/>
              <a:gd name="adj2" fmla="val 40000"/>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a:p>
        </p:txBody>
      </p:sp>
      <p:sp>
        <p:nvSpPr>
          <p:cNvPr id="12" name="Text Box 10"/>
          <p:cNvSpPr txBox="1">
            <a:spLocks noChangeArrowheads="1"/>
          </p:cNvSpPr>
          <p:nvPr/>
        </p:nvSpPr>
        <p:spPr bwMode="auto">
          <a:xfrm>
            <a:off x="6538913" y="1433123"/>
            <a:ext cx="2358210" cy="646331"/>
          </a:xfrm>
          <a:prstGeom prst="rect">
            <a:avLst/>
          </a:prstGeom>
          <a:noFill/>
          <a:ln w="9525">
            <a:noFill/>
            <a:miter lim="800000"/>
            <a:headEnd/>
            <a:tailEnd/>
          </a:ln>
        </p:spPr>
        <p:txBody>
          <a:bodyPr wrap="none">
            <a:spAutoFit/>
          </a:bodyPr>
          <a:lstStyle/>
          <a:p>
            <a:pPr eaLnBrk="1" hangingPunct="1"/>
            <a:r>
              <a:rPr lang="en-US" b="1" dirty="0">
                <a:cs typeface="Arial" charset="0"/>
              </a:rPr>
              <a:t>measure of confidence</a:t>
            </a:r>
            <a:br>
              <a:rPr lang="en-US" b="1" dirty="0">
                <a:cs typeface="Arial" charset="0"/>
              </a:rPr>
            </a:br>
            <a:r>
              <a:rPr lang="en-US" b="1" dirty="0">
                <a:cs typeface="Arial" charset="0"/>
              </a:rPr>
              <a:t>for particular activities</a:t>
            </a:r>
          </a:p>
        </p:txBody>
      </p:sp>
      <p:sp>
        <p:nvSpPr>
          <p:cNvPr id="13" name="Line 11"/>
          <p:cNvSpPr>
            <a:spLocks noChangeShapeType="1"/>
          </p:cNvSpPr>
          <p:nvPr/>
        </p:nvSpPr>
        <p:spPr bwMode="auto">
          <a:xfrm>
            <a:off x="7770813" y="2050879"/>
            <a:ext cx="228600" cy="228600"/>
          </a:xfrm>
          <a:prstGeom prst="line">
            <a:avLst/>
          </a:prstGeom>
          <a:noFill/>
          <a:ln w="9525">
            <a:solidFill>
              <a:schemeClr val="tx1"/>
            </a:solidFill>
            <a:round/>
            <a:headEnd/>
            <a:tailEnd type="triangle" w="med" len="med"/>
          </a:ln>
        </p:spPr>
        <p:txBody>
          <a:bodyPr/>
          <a:lstStyle/>
          <a:p>
            <a:endParaRPr lang="en-US"/>
          </a:p>
        </p:txBody>
      </p:sp>
      <p:sp>
        <p:nvSpPr>
          <p:cNvPr id="14" name="Text Box 12"/>
          <p:cNvSpPr txBox="1">
            <a:spLocks noChangeArrowheads="1"/>
          </p:cNvSpPr>
          <p:nvPr/>
        </p:nvSpPr>
        <p:spPr bwMode="auto">
          <a:xfrm>
            <a:off x="4748213" y="1433123"/>
            <a:ext cx="1616148" cy="646331"/>
          </a:xfrm>
          <a:prstGeom prst="rect">
            <a:avLst/>
          </a:prstGeom>
          <a:noFill/>
          <a:ln w="9525">
            <a:noFill/>
            <a:miter lim="800000"/>
            <a:headEnd/>
            <a:tailEnd/>
          </a:ln>
        </p:spPr>
        <p:txBody>
          <a:bodyPr wrap="none">
            <a:spAutoFit/>
          </a:bodyPr>
          <a:lstStyle/>
          <a:p>
            <a:pPr eaLnBrk="1" hangingPunct="1"/>
            <a:r>
              <a:rPr lang="en-US" b="1" dirty="0">
                <a:cs typeface="Arial" charset="0"/>
              </a:rPr>
              <a:t>mean, median,</a:t>
            </a:r>
            <a:br>
              <a:rPr lang="en-US" b="1" dirty="0">
                <a:cs typeface="Arial" charset="0"/>
              </a:rPr>
            </a:br>
            <a:r>
              <a:rPr lang="en-US" b="1" dirty="0">
                <a:cs typeface="Arial" charset="0"/>
              </a:rPr>
              <a:t>range, etc.</a:t>
            </a:r>
          </a:p>
        </p:txBody>
      </p:sp>
      <p:sp>
        <p:nvSpPr>
          <p:cNvPr id="15" name="Line 13"/>
          <p:cNvSpPr>
            <a:spLocks noChangeShapeType="1"/>
          </p:cNvSpPr>
          <p:nvPr/>
        </p:nvSpPr>
        <p:spPr bwMode="auto">
          <a:xfrm rot="16200000" flipH="1">
            <a:off x="5637213" y="2050879"/>
            <a:ext cx="228600" cy="228600"/>
          </a:xfrm>
          <a:prstGeom prst="line">
            <a:avLst/>
          </a:prstGeom>
          <a:noFill/>
          <a:ln w="9525">
            <a:solidFill>
              <a:schemeClr val="tx1"/>
            </a:solidFill>
            <a:round/>
            <a:headEnd/>
            <a:tailEnd type="triangle" w="med" len="med"/>
          </a:ln>
        </p:spPr>
        <p:txBody>
          <a:bodyPr/>
          <a:lstStyle/>
          <a:p>
            <a:endParaRPr lang="en-US"/>
          </a:p>
        </p:txBody>
      </p:sp>
      <p:sp>
        <p:nvSpPr>
          <p:cNvPr id="17" name="Rectangle 16"/>
          <p:cNvSpPr>
            <a:spLocks noChangeArrowheads="1"/>
          </p:cNvSpPr>
          <p:nvPr/>
        </p:nvSpPr>
        <p:spPr bwMode="auto">
          <a:xfrm>
            <a:off x="2292350" y="4670254"/>
            <a:ext cx="2438400" cy="762000"/>
          </a:xfrm>
          <a:prstGeom prst="rect">
            <a:avLst/>
          </a:prstGeom>
          <a:ln w="57150">
            <a:headEnd/>
            <a:tailEnd/>
          </a:ln>
        </p:spPr>
        <p:style>
          <a:lnRef idx="1">
            <a:schemeClr val="accent1"/>
          </a:lnRef>
          <a:fillRef idx="2">
            <a:schemeClr val="accent1"/>
          </a:fillRef>
          <a:effectRef idx="1">
            <a:schemeClr val="accent1"/>
          </a:effectRef>
          <a:fontRef idx="minor">
            <a:schemeClr val="dk1"/>
          </a:fontRef>
        </p:style>
        <p:txBody>
          <a:bodyPr wrap="none" anchor="ctr"/>
          <a:lstStyle/>
          <a:p>
            <a:pPr eaLnBrk="1" hangingPunct="1"/>
            <a:r>
              <a:rPr lang="en-US" sz="1400" b="1" dirty="0">
                <a:solidFill>
                  <a:schemeClr val="tx1">
                    <a:lumMod val="95000"/>
                    <a:lumOff val="5000"/>
                  </a:schemeClr>
                </a:solidFill>
                <a:latin typeface="Verdana" pitchFamily="34" charset="0"/>
                <a:cs typeface="Arial" charset="0"/>
              </a:rPr>
              <a:t>smooth margins into</a:t>
            </a:r>
            <a:br>
              <a:rPr lang="en-US" sz="1400" b="1" dirty="0">
                <a:solidFill>
                  <a:schemeClr val="tx1">
                    <a:lumMod val="95000"/>
                    <a:lumOff val="5000"/>
                  </a:schemeClr>
                </a:solidFill>
                <a:latin typeface="Verdana" pitchFamily="34" charset="0"/>
                <a:cs typeface="Arial" charset="0"/>
              </a:rPr>
            </a:br>
            <a:r>
              <a:rPr lang="en-US" sz="1400" b="1" dirty="0">
                <a:solidFill>
                  <a:schemeClr val="tx1">
                    <a:lumMod val="95000"/>
                    <a:lumOff val="5000"/>
                  </a:schemeClr>
                </a:solidFill>
                <a:latin typeface="Verdana" pitchFamily="34" charset="0"/>
                <a:cs typeface="Arial" charset="0"/>
              </a:rPr>
              <a:t>meaningful actions</a:t>
            </a:r>
          </a:p>
        </p:txBody>
      </p:sp>
      <p:sp>
        <p:nvSpPr>
          <p:cNvPr id="18" name="Text Box 17"/>
          <p:cNvSpPr txBox="1">
            <a:spLocks noChangeArrowheads="1"/>
          </p:cNvSpPr>
          <p:nvPr/>
        </p:nvSpPr>
        <p:spPr bwMode="auto">
          <a:xfrm>
            <a:off x="2514600" y="5562600"/>
            <a:ext cx="3201646" cy="646331"/>
          </a:xfrm>
          <a:prstGeom prst="rect">
            <a:avLst/>
          </a:prstGeom>
          <a:noFill/>
          <a:ln w="9525">
            <a:noFill/>
            <a:miter lim="800000"/>
            <a:headEnd/>
            <a:tailEnd/>
          </a:ln>
        </p:spPr>
        <p:txBody>
          <a:bodyPr wrap="none">
            <a:spAutoFit/>
          </a:bodyPr>
          <a:lstStyle/>
          <a:p>
            <a:pPr eaLnBrk="1" hangingPunct="1"/>
            <a:r>
              <a:rPr lang="en-US" b="1" dirty="0">
                <a:cs typeface="Arial" charset="0"/>
              </a:rPr>
              <a:t>smoothing is defined</a:t>
            </a:r>
            <a:br>
              <a:rPr lang="en-US" b="1" dirty="0">
                <a:cs typeface="Arial" charset="0"/>
              </a:rPr>
            </a:br>
            <a:r>
              <a:rPr lang="en-US" b="1" dirty="0">
                <a:cs typeface="Arial" charset="0"/>
              </a:rPr>
              <a:t>by the application, not the MSP</a:t>
            </a:r>
          </a:p>
        </p:txBody>
      </p:sp>
      <p:sp>
        <p:nvSpPr>
          <p:cNvPr id="19" name="Line 18"/>
          <p:cNvSpPr>
            <a:spLocks noChangeShapeType="1"/>
          </p:cNvSpPr>
          <p:nvPr/>
        </p:nvSpPr>
        <p:spPr bwMode="auto">
          <a:xfrm flipH="1" flipV="1">
            <a:off x="3429000" y="5486400"/>
            <a:ext cx="44450" cy="182880"/>
          </a:xfrm>
          <a:prstGeom prst="line">
            <a:avLst/>
          </a:prstGeom>
          <a:noFill/>
          <a:ln w="9525">
            <a:solidFill>
              <a:schemeClr val="tx1"/>
            </a:solidFill>
            <a:round/>
            <a:headEnd/>
            <a:tailEnd type="triangle" w="med" len="med"/>
          </a:ln>
        </p:spPr>
        <p:txBody>
          <a:bodyPr/>
          <a:lstStyle/>
          <a:p>
            <a:endParaRPr lang="en-US"/>
          </a:p>
        </p:txBody>
      </p:sp>
      <p:sp>
        <p:nvSpPr>
          <p:cNvPr id="20" name="AutoShape 20"/>
          <p:cNvSpPr>
            <a:spLocks/>
          </p:cNvSpPr>
          <p:nvPr/>
        </p:nvSpPr>
        <p:spPr bwMode="auto">
          <a:xfrm flipH="1">
            <a:off x="1899312" y="4501979"/>
            <a:ext cx="304800" cy="1143000"/>
          </a:xfrm>
          <a:prstGeom prst="rightBrace">
            <a:avLst>
              <a:gd name="adj1" fmla="val 31250"/>
              <a:gd name="adj2" fmla="val 50000"/>
            </a:avLst>
          </a:prstGeom>
          <a:noFill/>
          <a:ln w="57150">
            <a:solidFill>
              <a:schemeClr val="tx1">
                <a:lumMod val="75000"/>
                <a:lumOff val="25000"/>
              </a:schemeClr>
            </a:solidFill>
            <a:round/>
            <a:headEnd/>
            <a:tailEnd/>
          </a:ln>
        </p:spPr>
        <p:txBody>
          <a:bodyPr wrap="none" anchor="ctr"/>
          <a:lstStyle/>
          <a:p>
            <a:endParaRPr lang="en-US"/>
          </a:p>
        </p:txBody>
      </p:sp>
      <p:sp>
        <p:nvSpPr>
          <p:cNvPr id="21" name="Text Box 21"/>
          <p:cNvSpPr txBox="1">
            <a:spLocks noChangeArrowheads="1"/>
          </p:cNvSpPr>
          <p:nvPr/>
        </p:nvSpPr>
        <p:spPr bwMode="auto">
          <a:xfrm>
            <a:off x="2513354" y="3346279"/>
            <a:ext cx="2838450" cy="366713"/>
          </a:xfrm>
          <a:prstGeom prst="rect">
            <a:avLst/>
          </a:prstGeom>
          <a:noFill/>
          <a:ln w="9525">
            <a:noFill/>
            <a:miter lim="800000"/>
            <a:headEnd/>
            <a:tailEnd/>
          </a:ln>
        </p:spPr>
        <p:txBody>
          <a:bodyPr wrap="none">
            <a:spAutoFit/>
          </a:bodyPr>
          <a:lstStyle/>
          <a:p>
            <a:pPr eaLnBrk="1" hangingPunct="1"/>
            <a:r>
              <a:rPr lang="en-US" b="1" i="1" dirty="0">
                <a:cs typeface="Arial" charset="0"/>
              </a:rPr>
              <a:t>generated at varying rates</a:t>
            </a:r>
          </a:p>
        </p:txBody>
      </p:sp>
      <p:sp>
        <p:nvSpPr>
          <p:cNvPr id="22" name="Text Box 22"/>
          <p:cNvSpPr txBox="1">
            <a:spLocks noChangeArrowheads="1"/>
          </p:cNvSpPr>
          <p:nvPr/>
        </p:nvSpPr>
        <p:spPr bwMode="auto">
          <a:xfrm>
            <a:off x="5532438" y="3346279"/>
            <a:ext cx="3232103" cy="369332"/>
          </a:xfrm>
          <a:prstGeom prst="rect">
            <a:avLst/>
          </a:prstGeom>
          <a:noFill/>
          <a:ln w="9525">
            <a:noFill/>
            <a:miter lim="800000"/>
            <a:headEnd/>
            <a:tailEnd/>
          </a:ln>
        </p:spPr>
        <p:txBody>
          <a:bodyPr wrap="none">
            <a:spAutoFit/>
          </a:bodyPr>
          <a:lstStyle/>
          <a:p>
            <a:pPr eaLnBrk="1" hangingPunct="1"/>
            <a:r>
              <a:rPr lang="en-US" b="1" i="1" dirty="0">
                <a:cs typeface="Arial" charset="0"/>
              </a:rPr>
              <a:t>generated at ¼ second intervals</a:t>
            </a:r>
          </a:p>
        </p:txBody>
      </p:sp>
      <p:sp>
        <p:nvSpPr>
          <p:cNvPr id="23" name="Line 23"/>
          <p:cNvSpPr>
            <a:spLocks noChangeShapeType="1"/>
          </p:cNvSpPr>
          <p:nvPr/>
        </p:nvSpPr>
        <p:spPr bwMode="auto">
          <a:xfrm flipH="1" flipV="1">
            <a:off x="4160838" y="3117679"/>
            <a:ext cx="152400" cy="304800"/>
          </a:xfrm>
          <a:prstGeom prst="line">
            <a:avLst/>
          </a:prstGeom>
          <a:noFill/>
          <a:ln w="9525">
            <a:solidFill>
              <a:schemeClr val="tx1"/>
            </a:solidFill>
            <a:round/>
            <a:headEnd/>
            <a:tailEnd type="triangle" w="med" len="med"/>
          </a:ln>
        </p:spPr>
        <p:txBody>
          <a:bodyPr/>
          <a:lstStyle/>
          <a:p>
            <a:endParaRPr lang="en-US"/>
          </a:p>
        </p:txBody>
      </p:sp>
      <p:sp>
        <p:nvSpPr>
          <p:cNvPr id="24" name="Line 24"/>
          <p:cNvSpPr>
            <a:spLocks noChangeShapeType="1"/>
          </p:cNvSpPr>
          <p:nvPr/>
        </p:nvSpPr>
        <p:spPr bwMode="auto">
          <a:xfrm flipH="1" flipV="1">
            <a:off x="6675438" y="3117679"/>
            <a:ext cx="304800" cy="228600"/>
          </a:xfrm>
          <a:prstGeom prst="line">
            <a:avLst/>
          </a:prstGeom>
          <a:noFill/>
          <a:ln w="9525">
            <a:solidFill>
              <a:schemeClr val="tx1"/>
            </a:solidFill>
            <a:round/>
            <a:headEnd/>
            <a:tailEnd type="triangle" w="med" len="med"/>
          </a:ln>
        </p:spPr>
        <p:txBody>
          <a:bodyPr/>
          <a:lstStyle/>
          <a:p>
            <a:endParaRPr lang="en-US"/>
          </a:p>
        </p:txBody>
      </p:sp>
      <p:sp>
        <p:nvSpPr>
          <p:cNvPr id="25" name="Line 25"/>
          <p:cNvSpPr>
            <a:spLocks noChangeShapeType="1"/>
          </p:cNvSpPr>
          <p:nvPr/>
        </p:nvSpPr>
        <p:spPr bwMode="auto">
          <a:xfrm flipV="1">
            <a:off x="6980238" y="3117679"/>
            <a:ext cx="304800" cy="228600"/>
          </a:xfrm>
          <a:prstGeom prst="line">
            <a:avLst/>
          </a:prstGeom>
          <a:noFill/>
          <a:ln w="9525">
            <a:solidFill>
              <a:schemeClr val="tx1"/>
            </a:solidFill>
            <a:round/>
            <a:headEnd/>
            <a:tailEnd type="triangle" w="med" len="med"/>
          </a:ln>
        </p:spPr>
        <p:txBody>
          <a:bodyPr/>
          <a:lstStyle/>
          <a:p>
            <a:endParaRPr lang="en-US"/>
          </a:p>
        </p:txBody>
      </p:sp>
      <p:sp>
        <p:nvSpPr>
          <p:cNvPr id="27" name="AutoShape 19"/>
          <p:cNvSpPr>
            <a:spLocks/>
          </p:cNvSpPr>
          <p:nvPr/>
        </p:nvSpPr>
        <p:spPr bwMode="auto">
          <a:xfrm rot="10800000">
            <a:off x="1899312" y="2127079"/>
            <a:ext cx="304800" cy="1143000"/>
          </a:xfrm>
          <a:prstGeom prst="rightBrace">
            <a:avLst>
              <a:gd name="adj1" fmla="val 31250"/>
              <a:gd name="adj2" fmla="val 50000"/>
            </a:avLst>
          </a:prstGeom>
          <a:noFill/>
          <a:ln w="57150">
            <a:solidFill>
              <a:schemeClr val="tx1">
                <a:lumMod val="75000"/>
                <a:lumOff val="25000"/>
              </a:schemeClr>
            </a:solidFill>
            <a:round/>
            <a:headEnd/>
            <a:tailEnd/>
          </a:ln>
        </p:spPr>
        <p:txBody>
          <a:bodyPr wrap="none" anchor="ctr"/>
          <a:lstStyle/>
          <a:p>
            <a:endParaRPr lang="en-US" dirty="0"/>
          </a:p>
        </p:txBody>
      </p:sp>
      <p:pic>
        <p:nvPicPr>
          <p:cNvPr id="31" name="Picture 4" descr="C:\research\talks\Telefonica2008-LunchSeminarIntroTalk\Images\ubigreen with phone biking.png"/>
          <p:cNvPicPr>
            <a:picLocks noChangeAspect="1" noChangeArrowheads="1"/>
          </p:cNvPicPr>
          <p:nvPr/>
        </p:nvPicPr>
        <p:blipFill>
          <a:blip r:embed="rId4" cstate="print"/>
          <a:srcRect/>
          <a:stretch>
            <a:fillRect/>
          </a:stretch>
        </p:blipFill>
        <p:spPr bwMode="auto">
          <a:xfrm>
            <a:off x="685800" y="3832054"/>
            <a:ext cx="1012974" cy="2514600"/>
          </a:xfrm>
          <a:prstGeom prst="rect">
            <a:avLst/>
          </a:prstGeom>
          <a:noFill/>
        </p:spPr>
      </p:pic>
      <p:pic>
        <p:nvPicPr>
          <p:cNvPr id="34" name="Picture 1" descr="C:\research\talks\BECC2008-UbiGreen\msp_side.png"/>
          <p:cNvPicPr>
            <a:picLocks noChangeAspect="1" noChangeArrowheads="1"/>
          </p:cNvPicPr>
          <p:nvPr/>
        </p:nvPicPr>
        <p:blipFill>
          <a:blip r:embed="rId5"/>
          <a:srcRect/>
          <a:stretch>
            <a:fillRect/>
          </a:stretch>
        </p:blipFill>
        <p:spPr bwMode="auto">
          <a:xfrm rot="5554952">
            <a:off x="153355" y="2104870"/>
            <a:ext cx="1945778" cy="1153778"/>
          </a:xfrm>
          <a:prstGeom prst="rect">
            <a:avLst/>
          </a:prstGeom>
          <a:noFill/>
        </p:spPr>
      </p:pic>
      <p:grpSp>
        <p:nvGrpSpPr>
          <p:cNvPr id="35" name="Group 34"/>
          <p:cNvGrpSpPr/>
          <p:nvPr/>
        </p:nvGrpSpPr>
        <p:grpSpPr>
          <a:xfrm>
            <a:off x="5103813" y="3762204"/>
            <a:ext cx="3425825" cy="2170113"/>
            <a:chOff x="5103813" y="3740150"/>
            <a:chExt cx="3425825" cy="2170113"/>
          </a:xfrm>
        </p:grpSpPr>
        <p:sp>
          <p:nvSpPr>
            <p:cNvPr id="29" name="Bent Arrow 28"/>
            <p:cNvSpPr/>
            <p:nvPr/>
          </p:nvSpPr>
          <p:spPr bwMode="auto">
            <a:xfrm flipH="1" flipV="1">
              <a:off x="5103813" y="3740150"/>
              <a:ext cx="3425825" cy="2170113"/>
            </a:xfrm>
            <a:prstGeom prst="bentArrow">
              <a:avLst>
                <a:gd name="adj1" fmla="val 35575"/>
                <a:gd name="adj2" fmla="val 39394"/>
                <a:gd name="adj3" fmla="val 35431"/>
                <a:gd name="adj4" fmla="val 36926"/>
              </a:avLst>
            </a:prstGeom>
            <a:ln w="57150">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p>
          </p:txBody>
        </p:sp>
        <p:sp>
          <p:nvSpPr>
            <p:cNvPr id="33" name="Rectangle 32"/>
            <p:cNvSpPr>
              <a:spLocks noChangeArrowheads="1"/>
            </p:cNvSpPr>
            <p:nvPr/>
          </p:nvSpPr>
          <p:spPr bwMode="auto">
            <a:xfrm>
              <a:off x="5791200" y="4648200"/>
              <a:ext cx="2438400" cy="762000"/>
            </a:xfrm>
            <a:prstGeom prst="rect">
              <a:avLst/>
            </a:prstGeom>
            <a:noFill/>
            <a:ln w="57150">
              <a:no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eaLnBrk="1" hangingPunct="1"/>
              <a:r>
                <a:rPr lang="en-US" sz="1400" b="1" dirty="0" smtClean="0">
                  <a:solidFill>
                    <a:schemeClr val="tx1">
                      <a:lumMod val="95000"/>
                      <a:lumOff val="5000"/>
                    </a:schemeClr>
                  </a:solidFill>
                  <a:latin typeface="Verdana" pitchFamily="34" charset="0"/>
                  <a:cs typeface="Arial" charset="0"/>
                </a:rPr>
                <a:t>Send margins to phone</a:t>
              </a:r>
              <a:br>
                <a:rPr lang="en-US" sz="1400" b="1" dirty="0" smtClean="0">
                  <a:solidFill>
                    <a:schemeClr val="tx1">
                      <a:lumMod val="95000"/>
                      <a:lumOff val="5000"/>
                    </a:schemeClr>
                  </a:solidFill>
                  <a:latin typeface="Verdana" pitchFamily="34" charset="0"/>
                  <a:cs typeface="Arial" charset="0"/>
                </a:rPr>
              </a:br>
              <a:r>
                <a:rPr lang="en-US" sz="1400" b="1" dirty="0" smtClean="0">
                  <a:solidFill>
                    <a:schemeClr val="tx1">
                      <a:lumMod val="95000"/>
                      <a:lumOff val="5000"/>
                    </a:schemeClr>
                  </a:solidFill>
                  <a:latin typeface="Verdana" pitchFamily="34" charset="0"/>
                  <a:cs typeface="Arial" charset="0"/>
                </a:rPr>
                <a:t>via </a:t>
              </a:r>
              <a:r>
                <a:rPr lang="en-US" sz="1400" b="1" dirty="0" err="1" smtClean="0">
                  <a:solidFill>
                    <a:schemeClr val="tx1">
                      <a:lumMod val="95000"/>
                      <a:lumOff val="5000"/>
                    </a:schemeClr>
                  </a:solidFill>
                  <a:latin typeface="Verdana" pitchFamily="34" charset="0"/>
                  <a:cs typeface="Arial" charset="0"/>
                </a:rPr>
                <a:t>bluetooth</a:t>
              </a:r>
              <a:endParaRPr lang="en-US" sz="1400" b="1" dirty="0">
                <a:solidFill>
                  <a:schemeClr val="tx1">
                    <a:lumMod val="95000"/>
                    <a:lumOff val="5000"/>
                  </a:schemeClr>
                </a:solidFill>
                <a:latin typeface="Verdana" pitchFamily="34" charset="0"/>
                <a:cs typeface="Arial" charset="0"/>
              </a:endParaRPr>
            </a:p>
          </p:txBody>
        </p:sp>
        <p:pic>
          <p:nvPicPr>
            <p:cNvPr id="1026" name="Picture 2" descr="C:\research\talks\BECC2008-UbiGreen\bluetooth_104169740.png"/>
            <p:cNvPicPr>
              <a:picLocks noChangeAspect="1" noChangeArrowheads="1"/>
            </p:cNvPicPr>
            <p:nvPr/>
          </p:nvPicPr>
          <p:blipFill>
            <a:blip r:embed="rId6"/>
            <a:srcRect r="30664"/>
            <a:stretch>
              <a:fillRect/>
            </a:stretch>
          </p:blipFill>
          <p:spPr bwMode="auto">
            <a:xfrm>
              <a:off x="7848600" y="3810000"/>
              <a:ext cx="634008" cy="914400"/>
            </a:xfrm>
            <a:prstGeom prst="rect">
              <a:avLst/>
            </a:prstGeom>
            <a:noFill/>
          </p:spPr>
        </p:pic>
      </p:grpSp>
      <p:sp>
        <p:nvSpPr>
          <p:cNvPr id="37" name="Rectangle 36"/>
          <p:cNvSpPr/>
          <p:nvPr/>
        </p:nvSpPr>
        <p:spPr>
          <a:xfrm>
            <a:off x="152400" y="6324600"/>
            <a:ext cx="9220200" cy="523220"/>
          </a:xfrm>
          <a:prstGeom prst="rect">
            <a:avLst/>
          </a:prstGeom>
        </p:spPr>
        <p:txBody>
          <a:bodyPr wrap="square">
            <a:spAutoFit/>
          </a:bodyPr>
          <a:lstStyle/>
          <a:p>
            <a:r>
              <a:rPr lang="en-US" sz="1400" dirty="0" err="1" smtClean="0">
                <a:solidFill>
                  <a:schemeClr val="bg1"/>
                </a:solidFill>
              </a:rPr>
              <a:t>Saponas</a:t>
            </a:r>
            <a:r>
              <a:rPr lang="en-US" sz="1400" dirty="0" smtClean="0">
                <a:solidFill>
                  <a:schemeClr val="bg1"/>
                </a:solidFill>
              </a:rPr>
              <a:t>, T., Lester, J., Froehlich, J, Fogarty, J., </a:t>
            </a:r>
            <a:r>
              <a:rPr lang="en-US" sz="1400" dirty="0" err="1" smtClean="0">
                <a:solidFill>
                  <a:schemeClr val="bg1"/>
                </a:solidFill>
              </a:rPr>
              <a:t>Landay</a:t>
            </a:r>
            <a:r>
              <a:rPr lang="en-US" sz="1400" dirty="0" smtClean="0">
                <a:solidFill>
                  <a:schemeClr val="bg1"/>
                </a:solidFill>
              </a:rPr>
              <a:t>, J. 2008. </a:t>
            </a:r>
            <a:r>
              <a:rPr lang="en-US" sz="1400" dirty="0" err="1" smtClean="0">
                <a:solidFill>
                  <a:schemeClr val="bg1"/>
                </a:solidFill>
              </a:rPr>
              <a:t>iLearn</a:t>
            </a:r>
            <a:r>
              <a:rPr lang="en-US" sz="1400" dirty="0" smtClean="0">
                <a:solidFill>
                  <a:schemeClr val="bg1"/>
                </a:solidFill>
              </a:rPr>
              <a:t> on the iPhone: Real-Time Human Activity Classification on Commodity Mobile Phones. </a:t>
            </a:r>
            <a:r>
              <a:rPr lang="en-US" sz="1400" i="1" dirty="0" smtClean="0">
                <a:solidFill>
                  <a:schemeClr val="bg1"/>
                </a:solidFill>
              </a:rPr>
              <a:t>University of Washington CSE Tech Report UW-CSE-08-04-02</a:t>
            </a:r>
            <a:r>
              <a:rPr lang="en-US" sz="1400" dirty="0" smtClean="0">
                <a:solidFill>
                  <a:schemeClr val="bg1"/>
                </a:solidFill>
              </a:rPr>
              <a:t>.</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1"/>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animBg="1"/>
      <p:bldP spid="14" grpId="0"/>
      <p:bldP spid="15" grpId="0" animBg="1"/>
      <p:bldP spid="19" grpId="0" animBg="1"/>
      <p:bldP spid="20" grpId="0" animBg="1"/>
      <p:bldP spid="22" grpId="0"/>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Lst>
          <a:lin ang="5400000" scaled="0"/>
        </a:gradFill>
        <a:effectLst/>
      </p:bgPr>
    </p:bg>
    <p:spTree>
      <p:nvGrpSpPr>
        <p:cNvPr id="1" name=""/>
        <p:cNvGrpSpPr/>
        <p:nvPr/>
      </p:nvGrpSpPr>
      <p:grpSpPr>
        <a:xfrm>
          <a:off x="0" y="0"/>
          <a:ext cx="0" cy="0"/>
          <a:chOff x="0" y="0"/>
          <a:chExt cx="0" cy="0"/>
        </a:xfrm>
      </p:grpSpPr>
      <p:sp>
        <p:nvSpPr>
          <p:cNvPr id="37" name="Freeform 36"/>
          <p:cNvSpPr/>
          <p:nvPr/>
        </p:nvSpPr>
        <p:spPr>
          <a:xfrm>
            <a:off x="1019175" y="981075"/>
            <a:ext cx="3705225" cy="4733925"/>
          </a:xfrm>
          <a:custGeom>
            <a:avLst/>
            <a:gdLst>
              <a:gd name="connsiteX0" fmla="*/ 19050 w 3933825"/>
              <a:gd name="connsiteY0" fmla="*/ 1952625 h 5038725"/>
              <a:gd name="connsiteX1" fmla="*/ 0 w 3933825"/>
              <a:gd name="connsiteY1" fmla="*/ 19050 h 5038725"/>
              <a:gd name="connsiteX2" fmla="*/ 2628900 w 3933825"/>
              <a:gd name="connsiteY2" fmla="*/ 0 h 5038725"/>
              <a:gd name="connsiteX3" fmla="*/ 2628900 w 3933825"/>
              <a:gd name="connsiteY3" fmla="*/ 1981200 h 5038725"/>
              <a:gd name="connsiteX4" fmla="*/ 3933825 w 3933825"/>
              <a:gd name="connsiteY4" fmla="*/ 1962150 h 5038725"/>
              <a:gd name="connsiteX5" fmla="*/ 3895725 w 3933825"/>
              <a:gd name="connsiteY5" fmla="*/ 5019675 h 5038725"/>
              <a:gd name="connsiteX6" fmla="*/ 1743075 w 3933825"/>
              <a:gd name="connsiteY6" fmla="*/ 5038725 h 5038725"/>
              <a:gd name="connsiteX7" fmla="*/ 1752600 w 3933825"/>
              <a:gd name="connsiteY7" fmla="*/ 2276475 h 5038725"/>
              <a:gd name="connsiteX8" fmla="*/ 19050 w 3933825"/>
              <a:gd name="connsiteY8" fmla="*/ 2286000 h 5038725"/>
              <a:gd name="connsiteX9" fmla="*/ 19050 w 3933825"/>
              <a:gd name="connsiteY9" fmla="*/ 1952625 h 5038725"/>
              <a:gd name="connsiteX0" fmla="*/ 19050 w 3933825"/>
              <a:gd name="connsiteY0" fmla="*/ 2286000 h 5038725"/>
              <a:gd name="connsiteX1" fmla="*/ 0 w 3933825"/>
              <a:gd name="connsiteY1" fmla="*/ 19050 h 5038725"/>
              <a:gd name="connsiteX2" fmla="*/ 2628900 w 3933825"/>
              <a:gd name="connsiteY2" fmla="*/ 0 h 5038725"/>
              <a:gd name="connsiteX3" fmla="*/ 2628900 w 3933825"/>
              <a:gd name="connsiteY3" fmla="*/ 1981200 h 5038725"/>
              <a:gd name="connsiteX4" fmla="*/ 3933825 w 3933825"/>
              <a:gd name="connsiteY4" fmla="*/ 1962150 h 5038725"/>
              <a:gd name="connsiteX5" fmla="*/ 3895725 w 3933825"/>
              <a:gd name="connsiteY5" fmla="*/ 5019675 h 5038725"/>
              <a:gd name="connsiteX6" fmla="*/ 1743075 w 3933825"/>
              <a:gd name="connsiteY6" fmla="*/ 5038725 h 5038725"/>
              <a:gd name="connsiteX7" fmla="*/ 1752600 w 3933825"/>
              <a:gd name="connsiteY7" fmla="*/ 2276475 h 5038725"/>
              <a:gd name="connsiteX8" fmla="*/ 19050 w 3933825"/>
              <a:gd name="connsiteY8" fmla="*/ 2286000 h 5038725"/>
              <a:gd name="connsiteX0" fmla="*/ 247650 w 3933825"/>
              <a:gd name="connsiteY0" fmla="*/ 2133600 h 5038725"/>
              <a:gd name="connsiteX1" fmla="*/ 0 w 3933825"/>
              <a:gd name="connsiteY1" fmla="*/ 19050 h 5038725"/>
              <a:gd name="connsiteX2" fmla="*/ 2628900 w 3933825"/>
              <a:gd name="connsiteY2" fmla="*/ 0 h 5038725"/>
              <a:gd name="connsiteX3" fmla="*/ 2628900 w 3933825"/>
              <a:gd name="connsiteY3" fmla="*/ 1981200 h 5038725"/>
              <a:gd name="connsiteX4" fmla="*/ 3933825 w 3933825"/>
              <a:gd name="connsiteY4" fmla="*/ 1962150 h 5038725"/>
              <a:gd name="connsiteX5" fmla="*/ 3895725 w 3933825"/>
              <a:gd name="connsiteY5" fmla="*/ 5019675 h 5038725"/>
              <a:gd name="connsiteX6" fmla="*/ 1743075 w 3933825"/>
              <a:gd name="connsiteY6" fmla="*/ 5038725 h 5038725"/>
              <a:gd name="connsiteX7" fmla="*/ 1752600 w 3933825"/>
              <a:gd name="connsiteY7" fmla="*/ 2276475 h 5038725"/>
              <a:gd name="connsiteX8" fmla="*/ 247650 w 3933825"/>
              <a:gd name="connsiteY8" fmla="*/ 2133600 h 5038725"/>
              <a:gd name="connsiteX0" fmla="*/ 19050 w 3705225"/>
              <a:gd name="connsiteY0" fmla="*/ 2133600 h 5038725"/>
              <a:gd name="connsiteX1" fmla="*/ 0 w 3705225"/>
              <a:gd name="connsiteY1" fmla="*/ 19050 h 5038725"/>
              <a:gd name="connsiteX2" fmla="*/ 2400300 w 3705225"/>
              <a:gd name="connsiteY2" fmla="*/ 0 h 5038725"/>
              <a:gd name="connsiteX3" fmla="*/ 2400300 w 3705225"/>
              <a:gd name="connsiteY3" fmla="*/ 1981200 h 5038725"/>
              <a:gd name="connsiteX4" fmla="*/ 3705225 w 3705225"/>
              <a:gd name="connsiteY4" fmla="*/ 1962150 h 5038725"/>
              <a:gd name="connsiteX5" fmla="*/ 3667125 w 3705225"/>
              <a:gd name="connsiteY5" fmla="*/ 5019675 h 5038725"/>
              <a:gd name="connsiteX6" fmla="*/ 1514475 w 3705225"/>
              <a:gd name="connsiteY6" fmla="*/ 5038725 h 5038725"/>
              <a:gd name="connsiteX7" fmla="*/ 1524000 w 3705225"/>
              <a:gd name="connsiteY7" fmla="*/ 2276475 h 5038725"/>
              <a:gd name="connsiteX8" fmla="*/ 19050 w 3705225"/>
              <a:gd name="connsiteY8" fmla="*/ 2133600 h 5038725"/>
              <a:gd name="connsiteX0" fmla="*/ 19050 w 3705225"/>
              <a:gd name="connsiteY0" fmla="*/ 2133600 h 5038725"/>
              <a:gd name="connsiteX1" fmla="*/ 0 w 3705225"/>
              <a:gd name="connsiteY1" fmla="*/ 19050 h 5038725"/>
              <a:gd name="connsiteX2" fmla="*/ 2400300 w 3705225"/>
              <a:gd name="connsiteY2" fmla="*/ 0 h 5038725"/>
              <a:gd name="connsiteX3" fmla="*/ 2400300 w 3705225"/>
              <a:gd name="connsiteY3" fmla="*/ 1981200 h 5038725"/>
              <a:gd name="connsiteX4" fmla="*/ 3705225 w 3705225"/>
              <a:gd name="connsiteY4" fmla="*/ 1962150 h 5038725"/>
              <a:gd name="connsiteX5" fmla="*/ 3667125 w 3705225"/>
              <a:gd name="connsiteY5" fmla="*/ 5019675 h 5038725"/>
              <a:gd name="connsiteX6" fmla="*/ 1514475 w 3705225"/>
              <a:gd name="connsiteY6" fmla="*/ 5038725 h 5038725"/>
              <a:gd name="connsiteX7" fmla="*/ 1524000 w 3705225"/>
              <a:gd name="connsiteY7" fmla="*/ 2124075 h 5038725"/>
              <a:gd name="connsiteX8" fmla="*/ 19050 w 3705225"/>
              <a:gd name="connsiteY8" fmla="*/ 2133600 h 5038725"/>
              <a:gd name="connsiteX0" fmla="*/ 19050 w 3705225"/>
              <a:gd name="connsiteY0" fmla="*/ 2133600 h 5019675"/>
              <a:gd name="connsiteX1" fmla="*/ 0 w 3705225"/>
              <a:gd name="connsiteY1" fmla="*/ 19050 h 5019675"/>
              <a:gd name="connsiteX2" fmla="*/ 2400300 w 3705225"/>
              <a:gd name="connsiteY2" fmla="*/ 0 h 5019675"/>
              <a:gd name="connsiteX3" fmla="*/ 2400300 w 3705225"/>
              <a:gd name="connsiteY3" fmla="*/ 1981200 h 5019675"/>
              <a:gd name="connsiteX4" fmla="*/ 3705225 w 3705225"/>
              <a:gd name="connsiteY4" fmla="*/ 1962150 h 5019675"/>
              <a:gd name="connsiteX5" fmla="*/ 3667125 w 3705225"/>
              <a:gd name="connsiteY5" fmla="*/ 5019675 h 5019675"/>
              <a:gd name="connsiteX6" fmla="*/ 1514475 w 3705225"/>
              <a:gd name="connsiteY6" fmla="*/ 4733925 h 5019675"/>
              <a:gd name="connsiteX7" fmla="*/ 1524000 w 3705225"/>
              <a:gd name="connsiteY7" fmla="*/ 2124075 h 5019675"/>
              <a:gd name="connsiteX8" fmla="*/ 19050 w 3705225"/>
              <a:gd name="connsiteY8" fmla="*/ 2133600 h 5019675"/>
              <a:gd name="connsiteX0" fmla="*/ 19050 w 3705225"/>
              <a:gd name="connsiteY0" fmla="*/ 2133600 h 4733925"/>
              <a:gd name="connsiteX1" fmla="*/ 0 w 3705225"/>
              <a:gd name="connsiteY1" fmla="*/ 19050 h 4733925"/>
              <a:gd name="connsiteX2" fmla="*/ 2400300 w 3705225"/>
              <a:gd name="connsiteY2" fmla="*/ 0 h 4733925"/>
              <a:gd name="connsiteX3" fmla="*/ 2400300 w 3705225"/>
              <a:gd name="connsiteY3" fmla="*/ 1981200 h 4733925"/>
              <a:gd name="connsiteX4" fmla="*/ 3705225 w 3705225"/>
              <a:gd name="connsiteY4" fmla="*/ 1962150 h 4733925"/>
              <a:gd name="connsiteX5" fmla="*/ 3667125 w 3705225"/>
              <a:gd name="connsiteY5" fmla="*/ 4714875 h 4733925"/>
              <a:gd name="connsiteX6" fmla="*/ 1514475 w 3705225"/>
              <a:gd name="connsiteY6" fmla="*/ 4733925 h 4733925"/>
              <a:gd name="connsiteX7" fmla="*/ 1524000 w 3705225"/>
              <a:gd name="connsiteY7" fmla="*/ 2124075 h 4733925"/>
              <a:gd name="connsiteX8" fmla="*/ 19050 w 3705225"/>
              <a:gd name="connsiteY8" fmla="*/ 2133600 h 4733925"/>
              <a:gd name="connsiteX0" fmla="*/ 19050 w 3705225"/>
              <a:gd name="connsiteY0" fmla="*/ 2438400 h 4733925"/>
              <a:gd name="connsiteX1" fmla="*/ 0 w 3705225"/>
              <a:gd name="connsiteY1" fmla="*/ 19050 h 4733925"/>
              <a:gd name="connsiteX2" fmla="*/ 2400300 w 3705225"/>
              <a:gd name="connsiteY2" fmla="*/ 0 h 4733925"/>
              <a:gd name="connsiteX3" fmla="*/ 2400300 w 3705225"/>
              <a:gd name="connsiteY3" fmla="*/ 1981200 h 4733925"/>
              <a:gd name="connsiteX4" fmla="*/ 3705225 w 3705225"/>
              <a:gd name="connsiteY4" fmla="*/ 1962150 h 4733925"/>
              <a:gd name="connsiteX5" fmla="*/ 3667125 w 3705225"/>
              <a:gd name="connsiteY5" fmla="*/ 4714875 h 4733925"/>
              <a:gd name="connsiteX6" fmla="*/ 1514475 w 3705225"/>
              <a:gd name="connsiteY6" fmla="*/ 4733925 h 4733925"/>
              <a:gd name="connsiteX7" fmla="*/ 1524000 w 3705225"/>
              <a:gd name="connsiteY7" fmla="*/ 2124075 h 4733925"/>
              <a:gd name="connsiteX8" fmla="*/ 19050 w 3705225"/>
              <a:gd name="connsiteY8" fmla="*/ 2438400 h 4733925"/>
              <a:gd name="connsiteX0" fmla="*/ 19050 w 3705225"/>
              <a:gd name="connsiteY0" fmla="*/ 2438400 h 4733925"/>
              <a:gd name="connsiteX1" fmla="*/ 0 w 3705225"/>
              <a:gd name="connsiteY1" fmla="*/ 19050 h 4733925"/>
              <a:gd name="connsiteX2" fmla="*/ 2400300 w 3705225"/>
              <a:gd name="connsiteY2" fmla="*/ 0 h 4733925"/>
              <a:gd name="connsiteX3" fmla="*/ 2400300 w 3705225"/>
              <a:gd name="connsiteY3" fmla="*/ 1981200 h 4733925"/>
              <a:gd name="connsiteX4" fmla="*/ 3705225 w 3705225"/>
              <a:gd name="connsiteY4" fmla="*/ 19621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 name="connsiteX0" fmla="*/ 19050 w 3705225"/>
              <a:gd name="connsiteY0" fmla="*/ 2438400 h 4733925"/>
              <a:gd name="connsiteX1" fmla="*/ 0 w 3705225"/>
              <a:gd name="connsiteY1" fmla="*/ 19050 h 4733925"/>
              <a:gd name="connsiteX2" fmla="*/ 2400300 w 3705225"/>
              <a:gd name="connsiteY2" fmla="*/ 0 h 4733925"/>
              <a:gd name="connsiteX3" fmla="*/ 2400300 w 3705225"/>
              <a:gd name="connsiteY3" fmla="*/ 2286000 h 4733925"/>
              <a:gd name="connsiteX4" fmla="*/ 3705225 w 3705225"/>
              <a:gd name="connsiteY4" fmla="*/ 19621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 name="connsiteX0" fmla="*/ 19050 w 3705225"/>
              <a:gd name="connsiteY0" fmla="*/ 2438400 h 4733925"/>
              <a:gd name="connsiteX1" fmla="*/ 0 w 3705225"/>
              <a:gd name="connsiteY1" fmla="*/ 19050 h 4733925"/>
              <a:gd name="connsiteX2" fmla="*/ 2400300 w 3705225"/>
              <a:gd name="connsiteY2" fmla="*/ 0 h 4733925"/>
              <a:gd name="connsiteX3" fmla="*/ 2400300 w 3705225"/>
              <a:gd name="connsiteY3" fmla="*/ 2286000 h 4733925"/>
              <a:gd name="connsiteX4" fmla="*/ 3705225 w 3705225"/>
              <a:gd name="connsiteY4" fmla="*/ 22669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 name="connsiteX0" fmla="*/ 19050 w 3705225"/>
              <a:gd name="connsiteY0" fmla="*/ 2438400 h 4733925"/>
              <a:gd name="connsiteX1" fmla="*/ 0 w 3705225"/>
              <a:gd name="connsiteY1" fmla="*/ 19050 h 4733925"/>
              <a:gd name="connsiteX2" fmla="*/ 2400300 w 3705225"/>
              <a:gd name="connsiteY2" fmla="*/ 0 h 4733925"/>
              <a:gd name="connsiteX3" fmla="*/ 2095500 w 3705225"/>
              <a:gd name="connsiteY3" fmla="*/ 2286000 h 4733925"/>
              <a:gd name="connsiteX4" fmla="*/ 3705225 w 3705225"/>
              <a:gd name="connsiteY4" fmla="*/ 22669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 name="connsiteX0" fmla="*/ 19050 w 3705225"/>
              <a:gd name="connsiteY0" fmla="*/ 2438400 h 4733925"/>
              <a:gd name="connsiteX1" fmla="*/ 0 w 3705225"/>
              <a:gd name="connsiteY1" fmla="*/ 19050 h 4733925"/>
              <a:gd name="connsiteX2" fmla="*/ 2095500 w 3705225"/>
              <a:gd name="connsiteY2" fmla="*/ 0 h 4733925"/>
              <a:gd name="connsiteX3" fmla="*/ 2095500 w 3705225"/>
              <a:gd name="connsiteY3" fmla="*/ 2286000 h 4733925"/>
              <a:gd name="connsiteX4" fmla="*/ 3705225 w 3705225"/>
              <a:gd name="connsiteY4" fmla="*/ 2266950 h 4733925"/>
              <a:gd name="connsiteX5" fmla="*/ 3667125 w 3705225"/>
              <a:gd name="connsiteY5" fmla="*/ 4714875 h 4733925"/>
              <a:gd name="connsiteX6" fmla="*/ 1514475 w 3705225"/>
              <a:gd name="connsiteY6" fmla="*/ 4733925 h 4733925"/>
              <a:gd name="connsiteX7" fmla="*/ 1524000 w 3705225"/>
              <a:gd name="connsiteY7" fmla="*/ 2428875 h 4733925"/>
              <a:gd name="connsiteX8" fmla="*/ 19050 w 3705225"/>
              <a:gd name="connsiteY8" fmla="*/ 2438400 h 47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5225" h="4733925">
                <a:moveTo>
                  <a:pt x="19050" y="2438400"/>
                </a:moveTo>
                <a:lnTo>
                  <a:pt x="0" y="19050"/>
                </a:lnTo>
                <a:lnTo>
                  <a:pt x="2095500" y="0"/>
                </a:lnTo>
                <a:lnTo>
                  <a:pt x="2095500" y="2286000"/>
                </a:lnTo>
                <a:lnTo>
                  <a:pt x="3705225" y="2266950"/>
                </a:lnTo>
                <a:lnTo>
                  <a:pt x="3667125" y="4714875"/>
                </a:lnTo>
                <a:lnTo>
                  <a:pt x="1514475" y="4733925"/>
                </a:lnTo>
                <a:lnTo>
                  <a:pt x="1524000" y="2428875"/>
                </a:lnTo>
                <a:lnTo>
                  <a:pt x="19050" y="243840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Freeform 38"/>
          <p:cNvSpPr/>
          <p:nvPr/>
        </p:nvSpPr>
        <p:spPr>
          <a:xfrm>
            <a:off x="652007" y="930303"/>
            <a:ext cx="7426518" cy="4850295"/>
          </a:xfrm>
          <a:custGeom>
            <a:avLst/>
            <a:gdLst>
              <a:gd name="connsiteX0" fmla="*/ 3005593 w 7426518"/>
              <a:gd name="connsiteY0" fmla="*/ 39756 h 4850295"/>
              <a:gd name="connsiteX1" fmla="*/ 30294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05593 w 7426518"/>
              <a:gd name="connsiteY12" fmla="*/ 39756 h 4850295"/>
              <a:gd name="connsiteX0" fmla="*/ 3005593 w 7426518"/>
              <a:gd name="connsiteY0" fmla="*/ 0 h 4958301"/>
              <a:gd name="connsiteX1" fmla="*/ 3029447 w 7426518"/>
              <a:gd name="connsiteY1" fmla="*/ 2445689 h 4958301"/>
              <a:gd name="connsiteX2" fmla="*/ 0 w 7426518"/>
              <a:gd name="connsiteY2" fmla="*/ 2445689 h 4958301"/>
              <a:gd name="connsiteX3" fmla="*/ 0 w 7426518"/>
              <a:gd name="connsiteY3" fmla="*/ 4958301 h 4958301"/>
              <a:gd name="connsiteX4" fmla="*/ 1725433 w 7426518"/>
              <a:gd name="connsiteY4" fmla="*/ 4958301 h 4958301"/>
              <a:gd name="connsiteX5" fmla="*/ 1733384 w 7426518"/>
              <a:gd name="connsiteY5" fmla="*/ 2580861 h 4958301"/>
              <a:gd name="connsiteX6" fmla="*/ 4118776 w 7426518"/>
              <a:gd name="connsiteY6" fmla="*/ 2588813 h 4958301"/>
              <a:gd name="connsiteX7" fmla="*/ 4110824 w 7426518"/>
              <a:gd name="connsiteY7" fmla="*/ 4934447 h 4958301"/>
              <a:gd name="connsiteX8" fmla="*/ 7410616 w 7426518"/>
              <a:gd name="connsiteY8" fmla="*/ 4934447 h 4958301"/>
              <a:gd name="connsiteX9" fmla="*/ 7426518 w 7426518"/>
              <a:gd name="connsiteY9" fmla="*/ 2382079 h 4958301"/>
              <a:gd name="connsiteX10" fmla="*/ 5216056 w 7426518"/>
              <a:gd name="connsiteY10" fmla="*/ 2374127 h 4958301"/>
              <a:gd name="connsiteX11" fmla="*/ 5224007 w 7426518"/>
              <a:gd name="connsiteY11" fmla="*/ 108006 h 4958301"/>
              <a:gd name="connsiteX12" fmla="*/ 3005593 w 7426518"/>
              <a:gd name="connsiteY12" fmla="*/ 0 h 4958301"/>
              <a:gd name="connsiteX0" fmla="*/ 3005593 w 7426518"/>
              <a:gd name="connsiteY0" fmla="*/ 27166 h 4850295"/>
              <a:gd name="connsiteX1" fmla="*/ 30294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05593 w 7426518"/>
              <a:gd name="connsiteY12" fmla="*/ 27166 h 4850295"/>
              <a:gd name="connsiteX0" fmla="*/ 3005593 w 7426518"/>
              <a:gd name="connsiteY0" fmla="*/ 3312 h 4850295"/>
              <a:gd name="connsiteX1" fmla="*/ 30294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05593 w 7426518"/>
              <a:gd name="connsiteY12" fmla="*/ 3312 h 4850295"/>
              <a:gd name="connsiteX0" fmla="*/ 3005593 w 7426518"/>
              <a:gd name="connsiteY0" fmla="*/ 3312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05593 w 7426518"/>
              <a:gd name="connsiteY13" fmla="*/ 3312 h 4850295"/>
              <a:gd name="connsiteX0" fmla="*/ 3005593 w 7426518"/>
              <a:gd name="connsiteY0" fmla="*/ 3312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05593 w 7426518"/>
              <a:gd name="connsiteY13" fmla="*/ 3312 h 4850295"/>
              <a:gd name="connsiteX0" fmla="*/ 3061691 w 7426518"/>
              <a:gd name="connsiteY0" fmla="*/ 42581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61691 w 7426518"/>
              <a:gd name="connsiteY13" fmla="*/ 42581 h 4850295"/>
              <a:gd name="connsiteX0" fmla="*/ 2985491 w 7426518"/>
              <a:gd name="connsiteY0" fmla="*/ 5650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2985491 w 7426518"/>
              <a:gd name="connsiteY13" fmla="*/ 5650 h 4850295"/>
              <a:gd name="connsiteX0" fmla="*/ 3035979 w 7426518"/>
              <a:gd name="connsiteY0" fmla="*/ 22480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35979 w 7426518"/>
              <a:gd name="connsiteY13" fmla="*/ 22480 h 4850295"/>
              <a:gd name="connsiteX0" fmla="*/ 3013539 w 7426518"/>
              <a:gd name="connsiteY0" fmla="*/ 22480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13539 w 7426518"/>
              <a:gd name="connsiteY13" fmla="*/ 22480 h 4850295"/>
              <a:gd name="connsiteX0" fmla="*/ 3020854 w 7426518"/>
              <a:gd name="connsiteY0" fmla="*/ 0 h 4857076"/>
              <a:gd name="connsiteX1" fmla="*/ 3029447 w 7426518"/>
              <a:gd name="connsiteY1" fmla="*/ 2344464 h 4857076"/>
              <a:gd name="connsiteX2" fmla="*/ 2951832 w 7426518"/>
              <a:gd name="connsiteY2" fmla="*/ 2347001 h 4857076"/>
              <a:gd name="connsiteX3" fmla="*/ 0 w 7426518"/>
              <a:gd name="connsiteY3" fmla="*/ 2344464 h 4857076"/>
              <a:gd name="connsiteX4" fmla="*/ 0 w 7426518"/>
              <a:gd name="connsiteY4" fmla="*/ 4857076 h 4857076"/>
              <a:gd name="connsiteX5" fmla="*/ 1725433 w 7426518"/>
              <a:gd name="connsiteY5" fmla="*/ 4857076 h 4857076"/>
              <a:gd name="connsiteX6" fmla="*/ 1733384 w 7426518"/>
              <a:gd name="connsiteY6" fmla="*/ 2479636 h 4857076"/>
              <a:gd name="connsiteX7" fmla="*/ 4118776 w 7426518"/>
              <a:gd name="connsiteY7" fmla="*/ 2487588 h 4857076"/>
              <a:gd name="connsiteX8" fmla="*/ 4110824 w 7426518"/>
              <a:gd name="connsiteY8" fmla="*/ 4833222 h 4857076"/>
              <a:gd name="connsiteX9" fmla="*/ 7410616 w 7426518"/>
              <a:gd name="connsiteY9" fmla="*/ 4833222 h 4857076"/>
              <a:gd name="connsiteX10" fmla="*/ 7426518 w 7426518"/>
              <a:gd name="connsiteY10" fmla="*/ 2280854 h 4857076"/>
              <a:gd name="connsiteX11" fmla="*/ 5216056 w 7426518"/>
              <a:gd name="connsiteY11" fmla="*/ 2272902 h 4857076"/>
              <a:gd name="connsiteX12" fmla="*/ 5224007 w 7426518"/>
              <a:gd name="connsiteY12" fmla="*/ 6781 h 4857076"/>
              <a:gd name="connsiteX13" fmla="*/ 3020854 w 7426518"/>
              <a:gd name="connsiteY13" fmla="*/ 0 h 4857076"/>
              <a:gd name="connsiteX0" fmla="*/ 3035484 w 7426518"/>
              <a:gd name="connsiteY0" fmla="*/ 15164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35484 w 7426518"/>
              <a:gd name="connsiteY13" fmla="*/ 15164 h 4850295"/>
              <a:gd name="connsiteX0" fmla="*/ 3020854 w 7426518"/>
              <a:gd name="connsiteY0" fmla="*/ 51740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20854 w 7426518"/>
              <a:gd name="connsiteY13" fmla="*/ 51740 h 4850295"/>
              <a:gd name="connsiteX0" fmla="*/ 3020854 w 7426518"/>
              <a:gd name="connsiteY0" fmla="*/ 29794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20854 w 7426518"/>
              <a:gd name="connsiteY13" fmla="*/ 29794 h 4850295"/>
              <a:gd name="connsiteX0" fmla="*/ 3028169 w 7426518"/>
              <a:gd name="connsiteY0" fmla="*/ 7848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28169 w 7426518"/>
              <a:gd name="connsiteY13" fmla="*/ 7848 h 4850295"/>
              <a:gd name="connsiteX0" fmla="*/ 3028169 w 7426518"/>
              <a:gd name="connsiteY0" fmla="*/ 7848 h 4850295"/>
              <a:gd name="connsiteX1" fmla="*/ 30294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28169 w 7426518"/>
              <a:gd name="connsiteY12" fmla="*/ 7848 h 4850295"/>
              <a:gd name="connsiteX0" fmla="*/ 3028169 w 7426518"/>
              <a:gd name="connsiteY0" fmla="*/ 7848 h 4850295"/>
              <a:gd name="connsiteX1" fmla="*/ 27246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28169 w 7426518"/>
              <a:gd name="connsiteY12" fmla="*/ 7848 h 4850295"/>
              <a:gd name="connsiteX0" fmla="*/ 2723369 w 7426518"/>
              <a:gd name="connsiteY0" fmla="*/ 7848 h 4850295"/>
              <a:gd name="connsiteX1" fmla="*/ 27246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723369 w 7426518"/>
              <a:gd name="connsiteY12" fmla="*/ 7848 h 4850295"/>
              <a:gd name="connsiteX0" fmla="*/ 2723369 w 7426518"/>
              <a:gd name="connsiteY0" fmla="*/ 7848 h 4850295"/>
              <a:gd name="connsiteX1" fmla="*/ 27246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723369 w 7426518"/>
              <a:gd name="connsiteY12" fmla="*/ 7848 h 4850295"/>
              <a:gd name="connsiteX0" fmla="*/ 2723369 w 7426518"/>
              <a:gd name="connsiteY0" fmla="*/ 7848 h 4850295"/>
              <a:gd name="connsiteX1" fmla="*/ 2574875 w 7426518"/>
              <a:gd name="connsiteY1" fmla="*/ 2324545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723369 w 7426518"/>
              <a:gd name="connsiteY12" fmla="*/ 7848 h 4850295"/>
              <a:gd name="connsiteX0" fmla="*/ 2570969 w 7426518"/>
              <a:gd name="connsiteY0" fmla="*/ 39379 h 4850295"/>
              <a:gd name="connsiteX1" fmla="*/ 2574875 w 7426518"/>
              <a:gd name="connsiteY1" fmla="*/ 2324545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570969 w 7426518"/>
              <a:gd name="connsiteY12" fmla="*/ 39379 h 4850295"/>
              <a:gd name="connsiteX0" fmla="*/ 2570969 w 7426518"/>
              <a:gd name="connsiteY0" fmla="*/ 39379 h 4850295"/>
              <a:gd name="connsiteX1" fmla="*/ 2609034 w 7426518"/>
              <a:gd name="connsiteY1" fmla="*/ 2340311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570969 w 7426518"/>
              <a:gd name="connsiteY12" fmla="*/ 39379 h 4850295"/>
              <a:gd name="connsiteX0" fmla="*/ 2618265 w 7426518"/>
              <a:gd name="connsiteY0" fmla="*/ 55144 h 4850295"/>
              <a:gd name="connsiteX1" fmla="*/ 2609034 w 7426518"/>
              <a:gd name="connsiteY1" fmla="*/ 2340311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18265 w 7426518"/>
              <a:gd name="connsiteY12" fmla="*/ 55144 h 4850295"/>
              <a:gd name="connsiteX0" fmla="*/ 2618265 w 7426518"/>
              <a:gd name="connsiteY0" fmla="*/ 55144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18265 w 7426518"/>
              <a:gd name="connsiteY12" fmla="*/ 55144 h 4850295"/>
              <a:gd name="connsiteX0" fmla="*/ 2665561 w 7426518"/>
              <a:gd name="connsiteY0" fmla="*/ 55144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65561 w 7426518"/>
              <a:gd name="connsiteY12" fmla="*/ 55144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65561 w 7426518"/>
              <a:gd name="connsiteY12" fmla="*/ 7847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65561 w 7426518"/>
              <a:gd name="connsiteY12" fmla="*/ 7847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65561 w 7426518"/>
              <a:gd name="connsiteY12" fmla="*/ 7847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444656 w 7426518"/>
              <a:gd name="connsiteY10" fmla="*/ 2266121 h 4850295"/>
              <a:gd name="connsiteX11" fmla="*/ 5224007 w 7426518"/>
              <a:gd name="connsiteY11" fmla="*/ 0 h 4850295"/>
              <a:gd name="connsiteX12" fmla="*/ 2665561 w 7426518"/>
              <a:gd name="connsiteY12" fmla="*/ 7847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444656 w 7426518"/>
              <a:gd name="connsiteY10" fmla="*/ 2266121 h 4850295"/>
              <a:gd name="connsiteX11" fmla="*/ 5452607 w 7426518"/>
              <a:gd name="connsiteY11" fmla="*/ 0 h 4850295"/>
              <a:gd name="connsiteX12" fmla="*/ 2665561 w 7426518"/>
              <a:gd name="connsiteY12" fmla="*/ 7847 h 485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518" h="4850295">
                <a:moveTo>
                  <a:pt x="2665561" y="7847"/>
                </a:moveTo>
                <a:cubicBezTo>
                  <a:pt x="2663384" y="779581"/>
                  <a:pt x="2658507" y="1552812"/>
                  <a:pt x="2656330" y="2324546"/>
                </a:cubicBezTo>
                <a:lnTo>
                  <a:pt x="0" y="2337683"/>
                </a:lnTo>
                <a:lnTo>
                  <a:pt x="0" y="4850295"/>
                </a:lnTo>
                <a:lnTo>
                  <a:pt x="1725433" y="4850295"/>
                </a:lnTo>
                <a:cubicBezTo>
                  <a:pt x="1728083" y="4057815"/>
                  <a:pt x="1730734" y="3265335"/>
                  <a:pt x="1733384" y="2472855"/>
                </a:cubicBezTo>
                <a:lnTo>
                  <a:pt x="4118776" y="2480807"/>
                </a:lnTo>
                <a:cubicBezTo>
                  <a:pt x="4116125" y="3262685"/>
                  <a:pt x="4113475" y="4044563"/>
                  <a:pt x="4110824" y="4826441"/>
                </a:cubicBezTo>
                <a:lnTo>
                  <a:pt x="7410616" y="4826441"/>
                </a:lnTo>
                <a:cubicBezTo>
                  <a:pt x="7415917" y="3975652"/>
                  <a:pt x="7421217" y="3124862"/>
                  <a:pt x="7426518" y="2274073"/>
                </a:cubicBezTo>
                <a:lnTo>
                  <a:pt x="5444656" y="2266121"/>
                </a:lnTo>
                <a:cubicBezTo>
                  <a:pt x="5447306" y="1510747"/>
                  <a:pt x="5449957" y="755374"/>
                  <a:pt x="5452607" y="0"/>
                </a:cubicBezTo>
                <a:lnTo>
                  <a:pt x="2665561" y="7847"/>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1">
                    <a:lumMod val="75000"/>
                    <a:lumOff val="25000"/>
                  </a:schemeClr>
                </a:solidFill>
              </a:rPr>
              <a:t>3 data</a:t>
            </a:r>
            <a:r>
              <a:rPr lang="en-US" dirty="0" smtClean="0"/>
              <a:t> sources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grpSp>
        <p:nvGrpSpPr>
          <p:cNvPr id="3" name="Group 33"/>
          <p:cNvGrpSpPr/>
          <p:nvPr/>
        </p:nvGrpSpPr>
        <p:grpSpPr>
          <a:xfrm>
            <a:off x="685800" y="3611880"/>
            <a:ext cx="7391400" cy="2103120"/>
            <a:chOff x="685800" y="3611880"/>
            <a:chExt cx="7391400" cy="2103120"/>
          </a:xfrm>
        </p:grpSpPr>
        <p:grpSp>
          <p:nvGrpSpPr>
            <p:cNvPr id="5" name="Group 22"/>
            <p:cNvGrpSpPr/>
            <p:nvPr/>
          </p:nvGrpSpPr>
          <p:grpSpPr>
            <a:xfrm>
              <a:off x="2286000" y="3915886"/>
              <a:ext cx="1295400" cy="1738780"/>
              <a:chOff x="5410200" y="1161285"/>
              <a:chExt cx="1295400" cy="1738780"/>
            </a:xfrm>
          </p:grpSpPr>
          <p:pic>
            <p:nvPicPr>
              <p:cNvPr id="24" name="Picture 3" descr="C:\research\projects\UbiGreen\Trunk\Designs\Final Deployed Designs\final-tree-design-full-screen\walk.png"/>
              <p:cNvPicPr>
                <a:picLocks noChangeAspect="1" noChangeArrowheads="1"/>
              </p:cNvPicPr>
              <p:nvPr/>
            </p:nvPicPr>
            <p:blipFill>
              <a:blip r:embed="rId3"/>
              <a:srcRect/>
              <a:stretch>
                <a:fillRect/>
              </a:stretch>
            </p:blipFill>
            <p:spPr bwMode="auto">
              <a:xfrm>
                <a:off x="5688390" y="1161285"/>
                <a:ext cx="731460" cy="1133763"/>
              </a:xfrm>
              <a:prstGeom prst="rect">
                <a:avLst/>
              </a:prstGeom>
              <a:noFill/>
              <a:effectLst/>
            </p:spPr>
          </p:pic>
          <p:sp>
            <p:nvSpPr>
              <p:cNvPr id="25" name="TextBox 24"/>
              <p:cNvSpPr txBox="1"/>
              <p:nvPr/>
            </p:nvSpPr>
            <p:spPr>
              <a:xfrm>
                <a:off x="5410200"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Walk</a:t>
                </a:r>
                <a:endParaRPr lang="en-US" sz="2400" b="1" dirty="0">
                  <a:solidFill>
                    <a:schemeClr val="tx1">
                      <a:lumMod val="75000"/>
                      <a:lumOff val="25000"/>
                    </a:schemeClr>
                  </a:solidFill>
                </a:endParaRPr>
              </a:p>
            </p:txBody>
          </p:sp>
        </p:grpSp>
        <p:grpSp>
          <p:nvGrpSpPr>
            <p:cNvPr id="11" name="Group 13"/>
            <p:cNvGrpSpPr/>
            <p:nvPr/>
          </p:nvGrpSpPr>
          <p:grpSpPr>
            <a:xfrm>
              <a:off x="5762298" y="3915886"/>
              <a:ext cx="990600" cy="1757065"/>
              <a:chOff x="381000" y="1143000"/>
              <a:chExt cx="990600" cy="1757065"/>
            </a:xfrm>
          </p:grpSpPr>
          <p:pic>
            <p:nvPicPr>
              <p:cNvPr id="15" name="Picture 2" descr="C:\research\projects\UbiGreen\Trunk\Designs\Final Deployed Designs\final-tree-design-full-screen\train.png"/>
              <p:cNvPicPr>
                <a:picLocks noChangeAspect="1" noChangeArrowheads="1"/>
              </p:cNvPicPr>
              <p:nvPr/>
            </p:nvPicPr>
            <p:blipFill>
              <a:blip r:embed="rId4"/>
              <a:srcRect/>
              <a:stretch>
                <a:fillRect/>
              </a:stretch>
            </p:blipFill>
            <p:spPr bwMode="auto">
              <a:xfrm>
                <a:off x="533400" y="1143000"/>
                <a:ext cx="731460" cy="1152048"/>
              </a:xfrm>
              <a:prstGeom prst="rect">
                <a:avLst/>
              </a:prstGeom>
              <a:noFill/>
              <a:effectLst/>
            </p:spPr>
          </p:pic>
          <p:sp>
            <p:nvSpPr>
              <p:cNvPr id="16" name="TextBox 15"/>
              <p:cNvSpPr txBox="1"/>
              <p:nvPr/>
            </p:nvSpPr>
            <p:spPr>
              <a:xfrm>
                <a:off x="381000" y="2438400"/>
                <a:ext cx="9906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Train</a:t>
                </a:r>
                <a:endParaRPr lang="en-US" sz="2400" b="1" dirty="0">
                  <a:solidFill>
                    <a:schemeClr val="tx1">
                      <a:lumMod val="75000"/>
                      <a:lumOff val="25000"/>
                    </a:schemeClr>
                  </a:solidFill>
                </a:endParaRPr>
              </a:p>
            </p:txBody>
          </p:sp>
        </p:grpSp>
        <p:grpSp>
          <p:nvGrpSpPr>
            <p:cNvPr id="12" name="Group 16"/>
            <p:cNvGrpSpPr/>
            <p:nvPr/>
          </p:nvGrpSpPr>
          <p:grpSpPr>
            <a:xfrm>
              <a:off x="6781800" y="3934171"/>
              <a:ext cx="1295400" cy="1738780"/>
              <a:chOff x="2010102" y="1161285"/>
              <a:chExt cx="1295400" cy="1738780"/>
            </a:xfrm>
          </p:grpSpPr>
          <p:pic>
            <p:nvPicPr>
              <p:cNvPr id="18" name="Picture 6" descr="C:\research\projects\UbiGreen\Trunk\Designs\Final Deployed Designs\final-tree-design-full-screen\carpool2.png"/>
              <p:cNvPicPr>
                <a:picLocks noChangeAspect="1" noChangeArrowheads="1"/>
              </p:cNvPicPr>
              <p:nvPr/>
            </p:nvPicPr>
            <p:blipFill>
              <a:blip r:embed="rId5"/>
              <a:srcRect/>
              <a:stretch>
                <a:fillRect/>
              </a:stretch>
            </p:blipFill>
            <p:spPr bwMode="auto">
              <a:xfrm>
                <a:off x="2093248" y="1161285"/>
                <a:ext cx="1115475" cy="1133763"/>
              </a:xfrm>
              <a:prstGeom prst="rect">
                <a:avLst/>
              </a:prstGeom>
              <a:noFill/>
              <a:effectLst/>
            </p:spPr>
          </p:pic>
          <p:sp>
            <p:nvSpPr>
              <p:cNvPr id="19" name="TextBox 18"/>
              <p:cNvSpPr txBox="1"/>
              <p:nvPr/>
            </p:nvSpPr>
            <p:spPr>
              <a:xfrm>
                <a:off x="2010102"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Carpool</a:t>
                </a:r>
                <a:endParaRPr lang="en-US" sz="2400" b="1" dirty="0">
                  <a:solidFill>
                    <a:schemeClr val="tx1">
                      <a:lumMod val="75000"/>
                      <a:lumOff val="25000"/>
                    </a:schemeClr>
                  </a:solidFill>
                </a:endParaRPr>
              </a:p>
            </p:txBody>
          </p:sp>
        </p:grpSp>
        <p:grpSp>
          <p:nvGrpSpPr>
            <p:cNvPr id="13" name="Group 19"/>
            <p:cNvGrpSpPr/>
            <p:nvPr/>
          </p:nvGrpSpPr>
          <p:grpSpPr>
            <a:xfrm>
              <a:off x="4648200" y="3915886"/>
              <a:ext cx="1295400" cy="1757065"/>
              <a:chOff x="3796864" y="1143000"/>
              <a:chExt cx="1295400" cy="1757065"/>
            </a:xfrm>
          </p:grpSpPr>
          <p:pic>
            <p:nvPicPr>
              <p:cNvPr id="21" name="Picture 5" descr="C:\research\projects\UbiGreen\Trunk\Designs\Final Deployed Designs\final-tree-design-full-screen\bus.png"/>
              <p:cNvPicPr>
                <a:picLocks noChangeAspect="1" noChangeArrowheads="1"/>
              </p:cNvPicPr>
              <p:nvPr/>
            </p:nvPicPr>
            <p:blipFill>
              <a:blip r:embed="rId6"/>
              <a:srcRect/>
              <a:stretch>
                <a:fillRect/>
              </a:stretch>
            </p:blipFill>
            <p:spPr bwMode="auto">
              <a:xfrm>
                <a:off x="4037111" y="1143000"/>
                <a:ext cx="822891" cy="1152048"/>
              </a:xfrm>
              <a:prstGeom prst="rect">
                <a:avLst/>
              </a:prstGeom>
              <a:noFill/>
              <a:effectLst/>
            </p:spPr>
          </p:pic>
          <p:sp>
            <p:nvSpPr>
              <p:cNvPr id="22" name="TextBox 21"/>
              <p:cNvSpPr txBox="1"/>
              <p:nvPr/>
            </p:nvSpPr>
            <p:spPr>
              <a:xfrm>
                <a:off x="3796864"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Bus</a:t>
                </a:r>
                <a:endParaRPr lang="en-US" sz="2400" b="1" dirty="0">
                  <a:solidFill>
                    <a:schemeClr val="tx1">
                      <a:lumMod val="75000"/>
                      <a:lumOff val="25000"/>
                    </a:schemeClr>
                  </a:solidFill>
                </a:endParaRPr>
              </a:p>
            </p:txBody>
          </p:sp>
        </p:grpSp>
        <p:grpSp>
          <p:nvGrpSpPr>
            <p:cNvPr id="14" name="Group 25"/>
            <p:cNvGrpSpPr/>
            <p:nvPr/>
          </p:nvGrpSpPr>
          <p:grpSpPr>
            <a:xfrm>
              <a:off x="3429000" y="4094286"/>
              <a:ext cx="1295400" cy="1574200"/>
              <a:chOff x="7181196" y="1325865"/>
              <a:chExt cx="1295400" cy="1574200"/>
            </a:xfrm>
          </p:grpSpPr>
          <p:pic>
            <p:nvPicPr>
              <p:cNvPr id="27" name="Picture 4" descr="C:\research\projects\UbiGreen\Trunk\Designs\Final Deployed Designs\final-tree-design-full-screen\bike.png"/>
              <p:cNvPicPr>
                <a:picLocks noChangeAspect="1" noChangeArrowheads="1"/>
              </p:cNvPicPr>
              <p:nvPr/>
            </p:nvPicPr>
            <p:blipFill>
              <a:blip r:embed="rId7"/>
              <a:srcRect/>
              <a:stretch>
                <a:fillRect/>
              </a:stretch>
            </p:blipFill>
            <p:spPr bwMode="auto">
              <a:xfrm>
                <a:off x="7248237" y="1325865"/>
                <a:ext cx="1133763" cy="969183"/>
              </a:xfrm>
              <a:prstGeom prst="rect">
                <a:avLst/>
              </a:prstGeom>
              <a:noFill/>
              <a:effectLst/>
            </p:spPr>
          </p:pic>
          <p:sp>
            <p:nvSpPr>
              <p:cNvPr id="28" name="TextBox 27"/>
              <p:cNvSpPr txBox="1"/>
              <p:nvPr/>
            </p:nvSpPr>
            <p:spPr>
              <a:xfrm>
                <a:off x="7181196"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Bike</a:t>
                </a:r>
                <a:endParaRPr lang="en-US" sz="2400" b="1" dirty="0">
                  <a:solidFill>
                    <a:schemeClr val="tx1">
                      <a:lumMod val="75000"/>
                      <a:lumOff val="25000"/>
                    </a:schemeClr>
                  </a:solidFill>
                </a:endParaRPr>
              </a:p>
            </p:txBody>
          </p:sp>
        </p:grpSp>
        <p:grpSp>
          <p:nvGrpSpPr>
            <p:cNvPr id="17" name="Group 28"/>
            <p:cNvGrpSpPr/>
            <p:nvPr/>
          </p:nvGrpSpPr>
          <p:grpSpPr>
            <a:xfrm>
              <a:off x="685800" y="3915886"/>
              <a:ext cx="1676400" cy="1752600"/>
              <a:chOff x="1828800" y="1143000"/>
              <a:chExt cx="1676400" cy="1752600"/>
            </a:xfrm>
          </p:grpSpPr>
          <p:pic>
            <p:nvPicPr>
              <p:cNvPr id="30" name="Picture 2" descr="C:\research\projects\UbiGreen\Trunk\Designs\Final Deployed Designs\final-tree-design-full-screen\drive alone.png"/>
              <p:cNvPicPr>
                <a:picLocks noChangeAspect="1" noChangeArrowheads="1"/>
              </p:cNvPicPr>
              <p:nvPr/>
            </p:nvPicPr>
            <p:blipFill>
              <a:blip r:embed="rId8"/>
              <a:srcRect/>
              <a:stretch>
                <a:fillRect/>
              </a:stretch>
            </p:blipFill>
            <p:spPr bwMode="auto">
              <a:xfrm>
                <a:off x="2133600" y="1143000"/>
                <a:ext cx="1143000" cy="1162538"/>
              </a:xfrm>
              <a:prstGeom prst="rect">
                <a:avLst/>
              </a:prstGeom>
              <a:noFill/>
            </p:spPr>
          </p:pic>
          <p:sp>
            <p:nvSpPr>
              <p:cNvPr id="31" name="TextBox 30"/>
              <p:cNvSpPr txBox="1"/>
              <p:nvPr/>
            </p:nvSpPr>
            <p:spPr>
              <a:xfrm>
                <a:off x="1828800" y="2433935"/>
                <a:ext cx="1676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Drive Alone</a:t>
                </a:r>
                <a:endParaRPr lang="en-US" sz="2400" b="1" dirty="0">
                  <a:solidFill>
                    <a:schemeClr val="tx1">
                      <a:lumMod val="75000"/>
                      <a:lumOff val="25000"/>
                    </a:schemeClr>
                  </a:solidFill>
                </a:endParaRPr>
              </a:p>
            </p:txBody>
          </p:sp>
        </p:grpSp>
        <p:cxnSp>
          <p:nvCxnSpPr>
            <p:cNvPr id="33" name="Straight Connector 32"/>
            <p:cNvCxnSpPr/>
            <p:nvPr/>
          </p:nvCxnSpPr>
          <p:spPr>
            <a:xfrm rot="5400000">
              <a:off x="1386840" y="4662646"/>
              <a:ext cx="2103120"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40"/>
          <p:cNvGrpSpPr/>
          <p:nvPr/>
        </p:nvGrpSpPr>
        <p:grpSpPr>
          <a:xfrm>
            <a:off x="914400" y="1018832"/>
            <a:ext cx="1949756" cy="2205017"/>
            <a:chOff x="914400" y="1018832"/>
            <a:chExt cx="1949756" cy="2205017"/>
          </a:xfrm>
        </p:grpSpPr>
        <p:sp>
          <p:nvSpPr>
            <p:cNvPr id="8" name="TextBox 7"/>
            <p:cNvSpPr txBox="1"/>
            <p:nvPr/>
          </p:nvSpPr>
          <p:spPr>
            <a:xfrm>
              <a:off x="1219200" y="2762184"/>
              <a:ext cx="914400" cy="461665"/>
            </a:xfrm>
            <a:prstGeom prst="rect">
              <a:avLst/>
            </a:prstGeom>
            <a:noFill/>
          </p:spPr>
          <p:txBody>
            <a:bodyPr wrap="square" rtlCol="0">
              <a:spAutoFit/>
            </a:bodyPr>
            <a:lstStyle/>
            <a:p>
              <a:r>
                <a:rPr lang="en-US" sz="2400" dirty="0" err="1" smtClean="0"/>
                <a:t>msp</a:t>
              </a:r>
              <a:endParaRPr lang="en-US" sz="2400" dirty="0"/>
            </a:p>
          </p:txBody>
        </p:sp>
        <p:pic>
          <p:nvPicPr>
            <p:cNvPr id="69633" name="Picture 1" descr="C:\research\talks\BECC2008-UbiGreen\msp_side.png"/>
            <p:cNvPicPr>
              <a:picLocks noChangeAspect="1" noChangeArrowheads="1"/>
            </p:cNvPicPr>
            <p:nvPr/>
          </p:nvPicPr>
          <p:blipFill>
            <a:blip r:embed="rId9"/>
            <a:srcRect/>
            <a:stretch>
              <a:fillRect/>
            </a:stretch>
          </p:blipFill>
          <p:spPr bwMode="auto">
            <a:xfrm rot="5554952">
              <a:off x="1114429" y="1465923"/>
              <a:ext cx="2196818" cy="1302636"/>
            </a:xfrm>
            <a:prstGeom prst="rect">
              <a:avLst/>
            </a:prstGeom>
            <a:noFill/>
          </p:spPr>
        </p:pic>
        <p:sp>
          <p:nvSpPr>
            <p:cNvPr id="35" name="Oval 34"/>
            <p:cNvSpPr/>
            <p:nvPr/>
          </p:nvSpPr>
          <p:spPr>
            <a:xfrm>
              <a:off x="914400" y="1066800"/>
              <a:ext cx="609600" cy="609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1</a:t>
              </a:r>
              <a:endParaRPr lang="en-US" sz="4000" dirty="0"/>
            </a:p>
          </p:txBody>
        </p:sp>
      </p:grpSp>
      <p:grpSp>
        <p:nvGrpSpPr>
          <p:cNvPr id="23" name="Group 46"/>
          <p:cNvGrpSpPr/>
          <p:nvPr/>
        </p:nvGrpSpPr>
        <p:grpSpPr>
          <a:xfrm>
            <a:off x="6019800" y="990600"/>
            <a:ext cx="2209800" cy="2233249"/>
            <a:chOff x="6019800" y="990600"/>
            <a:chExt cx="2209800" cy="2233249"/>
          </a:xfrm>
        </p:grpSpPr>
        <p:pic>
          <p:nvPicPr>
            <p:cNvPr id="7" name="Picture 4" descr="C:\Documents and Settings\jfroehli\My Documents\My Talks\MobiSys2007-MyExperience\199457887_c2edb556fe_o.jpg"/>
            <p:cNvPicPr>
              <a:picLocks noChangeAspect="1" noChangeArrowheads="1"/>
            </p:cNvPicPr>
            <p:nvPr/>
          </p:nvPicPr>
          <p:blipFill>
            <a:blip r:embed="rId10"/>
            <a:srcRect l="19395" t="4167" r="27960"/>
            <a:stretch>
              <a:fillRect/>
            </a:stretch>
          </p:blipFill>
          <p:spPr bwMode="auto">
            <a:xfrm flipH="1">
              <a:off x="6400800" y="990600"/>
              <a:ext cx="1828800" cy="2213811"/>
            </a:xfrm>
            <a:prstGeom prst="rect">
              <a:avLst/>
            </a:prstGeom>
            <a:ln w="38100" cap="sq">
              <a:solidFill>
                <a:srgbClr val="000000"/>
              </a:solidFill>
              <a:prstDash val="solid"/>
              <a:miter lim="800000"/>
            </a:ln>
            <a:effectLst/>
          </p:spPr>
        </p:pic>
        <p:sp>
          <p:nvSpPr>
            <p:cNvPr id="10" name="TextBox 9"/>
            <p:cNvSpPr txBox="1"/>
            <p:nvPr/>
          </p:nvSpPr>
          <p:spPr>
            <a:xfrm>
              <a:off x="6400800" y="2854517"/>
              <a:ext cx="770021" cy="369332"/>
            </a:xfrm>
            <a:prstGeom prst="rect">
              <a:avLst/>
            </a:prstGeom>
            <a:solidFill>
              <a:schemeClr val="bg1">
                <a:alpha val="75000"/>
              </a:schemeClr>
            </a:solidFill>
          </p:spPr>
          <p:txBody>
            <a:bodyPr wrap="square" lIns="0" tIns="0" rIns="0" bIns="0" rtlCol="0">
              <a:spAutoFit/>
            </a:bodyPr>
            <a:lstStyle/>
            <a:p>
              <a:pPr algn="ctr"/>
              <a:r>
                <a:rPr lang="en-US" sz="2400" dirty="0" smtClean="0"/>
                <a:t>user</a:t>
              </a:r>
              <a:endParaRPr lang="en-US" sz="2400" dirty="0"/>
            </a:p>
          </p:txBody>
        </p:sp>
        <p:sp>
          <p:nvSpPr>
            <p:cNvPr id="38" name="Oval 37"/>
            <p:cNvSpPr/>
            <p:nvPr/>
          </p:nvSpPr>
          <p:spPr>
            <a:xfrm>
              <a:off x="6019800" y="1066800"/>
              <a:ext cx="609600" cy="6096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smtClean="0"/>
                <a:t>3</a:t>
              </a:r>
              <a:endParaRPr lang="en-US" sz="4000" dirty="0"/>
            </a:p>
          </p:txBody>
        </p:sp>
      </p:grpSp>
      <p:grpSp>
        <p:nvGrpSpPr>
          <p:cNvPr id="26" name="Group 45"/>
          <p:cNvGrpSpPr/>
          <p:nvPr/>
        </p:nvGrpSpPr>
        <p:grpSpPr>
          <a:xfrm>
            <a:off x="3326524" y="914400"/>
            <a:ext cx="2617076" cy="2309449"/>
            <a:chOff x="3326524" y="914400"/>
            <a:chExt cx="2617076" cy="2309449"/>
          </a:xfrm>
        </p:grpSpPr>
        <p:sp>
          <p:nvSpPr>
            <p:cNvPr id="36" name="Oval 35"/>
            <p:cNvSpPr/>
            <p:nvPr/>
          </p:nvSpPr>
          <p:spPr>
            <a:xfrm>
              <a:off x="3352800" y="10668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smtClean="0"/>
                <a:t>2</a:t>
              </a:r>
              <a:endParaRPr lang="en-US" sz="4000" dirty="0"/>
            </a:p>
          </p:txBody>
        </p:sp>
        <p:sp>
          <p:nvSpPr>
            <p:cNvPr id="9" name="TextBox 8"/>
            <p:cNvSpPr txBox="1"/>
            <p:nvPr/>
          </p:nvSpPr>
          <p:spPr>
            <a:xfrm>
              <a:off x="3326524" y="2762184"/>
              <a:ext cx="1684280" cy="461665"/>
            </a:xfrm>
            <a:prstGeom prst="rect">
              <a:avLst/>
            </a:prstGeom>
            <a:noFill/>
          </p:spPr>
          <p:txBody>
            <a:bodyPr wrap="square" rtlCol="0">
              <a:spAutoFit/>
            </a:bodyPr>
            <a:lstStyle/>
            <a:p>
              <a:r>
                <a:rPr lang="en-US" sz="2400" dirty="0" smtClean="0"/>
                <a:t>cell towers</a:t>
              </a:r>
              <a:endParaRPr lang="en-US" sz="2400" dirty="0"/>
            </a:p>
          </p:txBody>
        </p:sp>
        <p:pic>
          <p:nvPicPr>
            <p:cNvPr id="6" name="Picture 1" descr="C:\research\talks\BECC2008-UbiGreen\CellTower_1073012068_f13dfcdc5a_o copy.png"/>
            <p:cNvPicPr>
              <a:picLocks noChangeAspect="1" noChangeArrowheads="1"/>
            </p:cNvPicPr>
            <p:nvPr/>
          </p:nvPicPr>
          <p:blipFill>
            <a:blip r:embed="rId11" cstate="print"/>
            <a:srcRect b="-858"/>
            <a:stretch>
              <a:fillRect/>
            </a:stretch>
          </p:blipFill>
          <p:spPr bwMode="auto">
            <a:xfrm>
              <a:off x="3962400" y="914400"/>
              <a:ext cx="1828800" cy="2209800"/>
            </a:xfrm>
            <a:prstGeom prst="rect">
              <a:avLst/>
            </a:prstGeom>
            <a:noFill/>
          </p:spPr>
        </p:pic>
        <p:pic>
          <p:nvPicPr>
            <p:cNvPr id="40" name="Picture 1" descr="C:\research\talks\BECC2008-UbiGreen\CellTower_1073012068_f13dfcdc5a_o copy.png"/>
            <p:cNvPicPr>
              <a:picLocks noChangeAspect="1" noChangeArrowheads="1"/>
            </p:cNvPicPr>
            <p:nvPr/>
          </p:nvPicPr>
          <p:blipFill>
            <a:blip r:embed="rId12" cstate="print"/>
            <a:srcRect b="-858"/>
            <a:stretch>
              <a:fillRect/>
            </a:stretch>
          </p:blipFill>
          <p:spPr bwMode="auto">
            <a:xfrm>
              <a:off x="4114800" y="2057400"/>
              <a:ext cx="654269" cy="790575"/>
            </a:xfrm>
            <a:prstGeom prst="rect">
              <a:avLst/>
            </a:prstGeom>
            <a:noFill/>
          </p:spPr>
        </p:pic>
        <p:pic>
          <p:nvPicPr>
            <p:cNvPr id="43" name="Picture 1" descr="C:\research\talks\BECC2008-UbiGreen\CellTower_1073012068_f13dfcdc5a_o copy.png"/>
            <p:cNvPicPr>
              <a:picLocks noChangeAspect="1" noChangeArrowheads="1"/>
            </p:cNvPicPr>
            <p:nvPr/>
          </p:nvPicPr>
          <p:blipFill>
            <a:blip r:embed="rId13" cstate="print"/>
            <a:srcRect b="-858"/>
            <a:stretch>
              <a:fillRect/>
            </a:stretch>
          </p:blipFill>
          <p:spPr bwMode="auto">
            <a:xfrm>
              <a:off x="5029200" y="1905000"/>
              <a:ext cx="914400" cy="110490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0"/>
                                  </p:stCondLst>
                                  <p:childTnLst>
                                    <p:set>
                                      <p:cBhvr>
                                        <p:cTn id="9"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grpSp>
        <p:nvGrpSpPr>
          <p:cNvPr id="5" name="Group 20"/>
          <p:cNvGrpSpPr/>
          <p:nvPr/>
        </p:nvGrpSpPr>
        <p:grpSpPr>
          <a:xfrm>
            <a:off x="152400" y="1066800"/>
            <a:ext cx="8741686" cy="5334000"/>
            <a:chOff x="609600" y="1447800"/>
            <a:chExt cx="4596714" cy="2804822"/>
          </a:xfrm>
        </p:grpSpPr>
        <p:grpSp>
          <p:nvGrpSpPr>
            <p:cNvPr id="6" name="Group 10"/>
            <p:cNvGrpSpPr/>
            <p:nvPr/>
          </p:nvGrpSpPr>
          <p:grpSpPr>
            <a:xfrm>
              <a:off x="609600" y="1447800"/>
              <a:ext cx="4596714" cy="2804822"/>
              <a:chOff x="4114800" y="1371600"/>
              <a:chExt cx="4596714" cy="2804822"/>
            </a:xfrm>
          </p:grpSpPr>
          <p:pic>
            <p:nvPicPr>
              <p:cNvPr id="13" name="Picture 3"/>
              <p:cNvPicPr>
                <a:picLocks noChangeAspect="1" noChangeArrowheads="1"/>
              </p:cNvPicPr>
              <p:nvPr/>
            </p:nvPicPr>
            <p:blipFill>
              <a:blip r:embed="rId3"/>
              <a:srcRect/>
              <a:stretch>
                <a:fillRect/>
              </a:stretch>
            </p:blipFill>
            <p:spPr bwMode="auto">
              <a:xfrm>
                <a:off x="4114800" y="1371600"/>
                <a:ext cx="4596714" cy="2804822"/>
              </a:xfrm>
              <a:prstGeom prst="rect">
                <a:avLst/>
              </a:prstGeom>
              <a:noFill/>
              <a:ln w="9525">
                <a:noFill/>
                <a:miter lim="800000"/>
                <a:headEnd/>
                <a:tailEnd/>
              </a:ln>
              <a:effectLst/>
            </p:spPr>
          </p:pic>
          <p:sp>
            <p:nvSpPr>
              <p:cNvPr id="14" name="Rectangle 13"/>
              <p:cNvSpPr/>
              <p:nvPr/>
            </p:nvSpPr>
            <p:spPr>
              <a:xfrm>
                <a:off x="4646142" y="3783112"/>
                <a:ext cx="3989172" cy="3748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p:cNvCxnSpPr/>
            <p:nvPr/>
          </p:nvCxnSpPr>
          <p:spPr>
            <a:xfrm rot="5400000">
              <a:off x="1790700" y="3963429"/>
              <a:ext cx="228600" cy="1588"/>
            </a:xfrm>
            <a:prstGeom prst="line">
              <a:avLst/>
            </a:prstGeom>
            <a:ln w="6350">
              <a:solidFill>
                <a:srgbClr val="BEBEB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2780506" y="3974992"/>
              <a:ext cx="228600" cy="1588"/>
            </a:xfrm>
            <a:prstGeom prst="line">
              <a:avLst/>
            </a:prstGeom>
            <a:ln w="6350">
              <a:solidFill>
                <a:srgbClr val="BEBEB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4839494" y="3999706"/>
              <a:ext cx="228600" cy="1588"/>
            </a:xfrm>
            <a:prstGeom prst="line">
              <a:avLst/>
            </a:prstGeom>
            <a:ln w="6350">
              <a:solidFill>
                <a:srgbClr val="BEBEB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56501" y="3833795"/>
              <a:ext cx="848499" cy="210393"/>
            </a:xfrm>
            <a:prstGeom prst="rect">
              <a:avLst/>
            </a:prstGeom>
            <a:noFill/>
          </p:spPr>
          <p:txBody>
            <a:bodyPr wrap="square" rtlCol="0">
              <a:spAutoFit/>
            </a:bodyPr>
            <a:lstStyle/>
            <a:p>
              <a:pPr algn="ctr"/>
              <a:r>
                <a:rPr lang="en-US" sz="2000" spc="-100" dirty="0" smtClean="0">
                  <a:solidFill>
                    <a:schemeClr val="bg1"/>
                  </a:solidFill>
                </a:rPr>
                <a:t>stationary</a:t>
              </a:r>
              <a:endParaRPr lang="en-US" sz="2000" spc="-100" dirty="0">
                <a:solidFill>
                  <a:schemeClr val="bg1"/>
                </a:solidFill>
              </a:endParaRPr>
            </a:p>
          </p:txBody>
        </p:sp>
        <p:sp>
          <p:nvSpPr>
            <p:cNvPr id="11" name="TextBox 10"/>
            <p:cNvSpPr txBox="1"/>
            <p:nvPr/>
          </p:nvSpPr>
          <p:spPr>
            <a:xfrm>
              <a:off x="1905000" y="3833795"/>
              <a:ext cx="990600" cy="210393"/>
            </a:xfrm>
            <a:prstGeom prst="rect">
              <a:avLst/>
            </a:prstGeom>
            <a:noFill/>
          </p:spPr>
          <p:txBody>
            <a:bodyPr wrap="square" rtlCol="0">
              <a:spAutoFit/>
            </a:bodyPr>
            <a:lstStyle/>
            <a:p>
              <a:pPr algn="ctr"/>
              <a:r>
                <a:rPr lang="en-US" sz="2000" dirty="0" smtClean="0">
                  <a:solidFill>
                    <a:schemeClr val="bg1"/>
                  </a:solidFill>
                </a:rPr>
                <a:t>walking</a:t>
              </a:r>
              <a:endParaRPr lang="en-US" sz="2000" dirty="0">
                <a:solidFill>
                  <a:schemeClr val="bg1"/>
                </a:solidFill>
              </a:endParaRPr>
            </a:p>
          </p:txBody>
        </p:sp>
        <p:sp>
          <p:nvSpPr>
            <p:cNvPr id="12" name="TextBox 11"/>
            <p:cNvSpPr txBox="1"/>
            <p:nvPr/>
          </p:nvSpPr>
          <p:spPr>
            <a:xfrm>
              <a:off x="2971800" y="3833795"/>
              <a:ext cx="1981200" cy="210393"/>
            </a:xfrm>
            <a:prstGeom prst="rect">
              <a:avLst/>
            </a:prstGeom>
            <a:noFill/>
          </p:spPr>
          <p:txBody>
            <a:bodyPr wrap="square" rtlCol="0">
              <a:spAutoFit/>
            </a:bodyPr>
            <a:lstStyle/>
            <a:p>
              <a:pPr algn="ctr"/>
              <a:r>
                <a:rPr lang="en-US" sz="2000" dirty="0" smtClean="0">
                  <a:solidFill>
                    <a:schemeClr val="bg1"/>
                  </a:solidFill>
                </a:rPr>
                <a:t>driving / vehicle</a:t>
              </a:r>
              <a:endParaRPr lang="en-US" sz="2000" dirty="0">
                <a:solidFill>
                  <a:schemeClr val="bg1"/>
                </a:solidFill>
              </a:endParaRPr>
            </a:p>
          </p:txBody>
        </p:sp>
      </p:grpSp>
      <p:sp>
        <p:nvSpPr>
          <p:cNvPr id="15" name="Title 1"/>
          <p:cNvSpPr>
            <a:spLocks noGrp="1"/>
          </p:cNvSpPr>
          <p:nvPr>
            <p:ph type="title"/>
          </p:nvPr>
        </p:nvSpPr>
        <p:spPr>
          <a:xfrm>
            <a:off x="152400" y="152400"/>
            <a:ext cx="8229600" cy="685800"/>
          </a:xfrm>
        </p:spPr>
        <p:txBody>
          <a:bodyPr/>
          <a:lstStyle/>
          <a:p>
            <a:r>
              <a:rPr lang="en-US" dirty="0" err="1" smtClean="0">
                <a:solidFill>
                  <a:schemeClr val="bg1">
                    <a:lumMod val="85000"/>
                  </a:schemeClr>
                </a:solidFill>
              </a:rPr>
              <a:t>gsm</a:t>
            </a:r>
            <a:r>
              <a:rPr lang="en-US" dirty="0" smtClean="0">
                <a:solidFill>
                  <a:schemeClr val="bg1">
                    <a:lumMod val="85000"/>
                  </a:schemeClr>
                </a:solidFill>
              </a:rPr>
              <a:t> </a:t>
            </a:r>
            <a:r>
              <a:rPr lang="en-US" dirty="0" smtClean="0"/>
              <a:t>sensing</a:t>
            </a:r>
            <a:endParaRPr lang="en-US" dirty="0"/>
          </a:p>
        </p:txBody>
      </p:sp>
      <p:sp>
        <p:nvSpPr>
          <p:cNvPr id="16" name="Rectangle 15"/>
          <p:cNvSpPr/>
          <p:nvPr/>
        </p:nvSpPr>
        <p:spPr>
          <a:xfrm>
            <a:off x="228600" y="6172200"/>
            <a:ext cx="7239000" cy="523220"/>
          </a:xfrm>
          <a:prstGeom prst="rect">
            <a:avLst/>
          </a:prstGeom>
        </p:spPr>
        <p:txBody>
          <a:bodyPr wrap="square">
            <a:spAutoFit/>
          </a:bodyPr>
          <a:lstStyle/>
          <a:p>
            <a:r>
              <a:rPr lang="en-US" sz="1400" dirty="0" smtClean="0">
                <a:solidFill>
                  <a:schemeClr val="bg1">
                    <a:lumMod val="95000"/>
                  </a:schemeClr>
                </a:solidFill>
              </a:rPr>
              <a:t>Timothy </a:t>
            </a:r>
            <a:r>
              <a:rPr lang="en-US" sz="1400" dirty="0" err="1" smtClean="0">
                <a:solidFill>
                  <a:schemeClr val="bg1">
                    <a:lumMod val="95000"/>
                  </a:schemeClr>
                </a:solidFill>
              </a:rPr>
              <a:t>Sohn</a:t>
            </a:r>
            <a:r>
              <a:rPr lang="en-US" sz="1400" dirty="0" smtClean="0">
                <a:solidFill>
                  <a:schemeClr val="bg1">
                    <a:lumMod val="95000"/>
                  </a:schemeClr>
                </a:solidFill>
              </a:rPr>
              <a:t>, et. al. Mobility Detection Using Everyday GSM Traces </a:t>
            </a:r>
            <a:r>
              <a:rPr lang="en-US" sz="1400" i="1" dirty="0" err="1" smtClean="0">
                <a:solidFill>
                  <a:schemeClr val="bg1">
                    <a:lumMod val="95000"/>
                  </a:schemeClr>
                </a:solidFill>
              </a:rPr>
              <a:t>UbiComp</a:t>
            </a:r>
            <a:r>
              <a:rPr lang="en-US" sz="1400" i="1" dirty="0" smtClean="0">
                <a:solidFill>
                  <a:schemeClr val="bg1">
                    <a:lumMod val="95000"/>
                  </a:schemeClr>
                </a:solidFill>
              </a:rPr>
              <a:t> 2006</a:t>
            </a:r>
            <a:r>
              <a:rPr lang="en-US" sz="1400" dirty="0" smtClean="0">
                <a:solidFill>
                  <a:schemeClr val="bg1">
                    <a:lumMod val="95000"/>
                  </a:schemeClr>
                </a:solidFill>
              </a:rPr>
              <a:t>. Irvine, California, September 2006</a:t>
            </a:r>
            <a:endParaRPr lang="en-US" sz="1400" dirty="0">
              <a:solidFill>
                <a:schemeClr val="bg1">
                  <a:lumMod val="95000"/>
                </a:schemeClr>
              </a:solidFill>
            </a:endParaRPr>
          </a:p>
        </p:txBody>
      </p:sp>
      <p:sp>
        <p:nvSpPr>
          <p:cNvPr id="17" name="Rectangle 16"/>
          <p:cNvSpPr/>
          <p:nvPr/>
        </p:nvSpPr>
        <p:spPr>
          <a:xfrm>
            <a:off x="4495800" y="1066800"/>
            <a:ext cx="3938752" cy="510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3200400" y="0"/>
            <a:ext cx="2766448" cy="6858000"/>
            <a:chOff x="3048000" y="914400"/>
            <a:chExt cx="2286000" cy="5666974"/>
          </a:xfrm>
        </p:grpSpPr>
        <p:pic>
          <p:nvPicPr>
            <p:cNvPr id="11" name="Picture 2" descr="C:\research\projects\UbiGreen\Trunk\Screenshots\Skeleton.png"/>
            <p:cNvPicPr>
              <a:picLocks noChangeAspect="1" noChangeArrowheads="1"/>
            </p:cNvPicPr>
            <p:nvPr/>
          </p:nvPicPr>
          <p:blipFill>
            <a:blip r:embed="rId3"/>
            <a:srcRect/>
            <a:stretch>
              <a:fillRect/>
            </a:stretch>
          </p:blipFill>
          <p:spPr bwMode="auto">
            <a:xfrm>
              <a:off x="3048000" y="914400"/>
              <a:ext cx="2286000" cy="5666974"/>
            </a:xfrm>
            <a:prstGeom prst="rect">
              <a:avLst/>
            </a:prstGeom>
            <a:noFill/>
          </p:spPr>
        </p:pic>
        <p:pic>
          <p:nvPicPr>
            <p:cNvPr id="104451" name="Picture 3" descr="C:\research\projects\UbiGreen\Trunk\Screenshots\Interface Screenshots Taken from Phone\ICarpooledSurveyScreen.png"/>
            <p:cNvPicPr>
              <a:picLocks noChangeAspect="1" noChangeArrowheads="1"/>
            </p:cNvPicPr>
            <p:nvPr/>
          </p:nvPicPr>
          <p:blipFill>
            <a:blip r:embed="rId4"/>
            <a:srcRect/>
            <a:stretch>
              <a:fillRect/>
            </a:stretch>
          </p:blipFill>
          <p:spPr bwMode="auto">
            <a:xfrm>
              <a:off x="3286125" y="1876425"/>
              <a:ext cx="1817370" cy="2423160"/>
            </a:xfrm>
            <a:prstGeom prst="rect">
              <a:avLst/>
            </a:prstGeom>
            <a:noFill/>
          </p:spPr>
        </p:pic>
      </p:grpSp>
      <p:grpSp>
        <p:nvGrpSpPr>
          <p:cNvPr id="15" name="Group 14"/>
          <p:cNvGrpSpPr>
            <a:grpSpLocks noChangeAspect="1"/>
          </p:cNvGrpSpPr>
          <p:nvPr/>
        </p:nvGrpSpPr>
        <p:grpSpPr>
          <a:xfrm>
            <a:off x="457200" y="0"/>
            <a:ext cx="2766448" cy="6858000"/>
            <a:chOff x="228600" y="914400"/>
            <a:chExt cx="2286000" cy="5666974"/>
          </a:xfrm>
        </p:grpSpPr>
        <p:pic>
          <p:nvPicPr>
            <p:cNvPr id="7" name="Picture 2" descr="C:\research\projects\UbiGreen\Trunk\Screenshots\Skeleton.png"/>
            <p:cNvPicPr>
              <a:picLocks noChangeAspect="1" noChangeArrowheads="1"/>
            </p:cNvPicPr>
            <p:nvPr/>
          </p:nvPicPr>
          <p:blipFill>
            <a:blip r:embed="rId3"/>
            <a:srcRect/>
            <a:stretch>
              <a:fillRect/>
            </a:stretch>
          </p:blipFill>
          <p:spPr bwMode="auto">
            <a:xfrm>
              <a:off x="228600" y="914400"/>
              <a:ext cx="2286000" cy="5666974"/>
            </a:xfrm>
            <a:prstGeom prst="rect">
              <a:avLst/>
            </a:prstGeom>
            <a:noFill/>
          </p:spPr>
        </p:pic>
        <p:pic>
          <p:nvPicPr>
            <p:cNvPr id="104450" name="Picture 2" descr="C:\research\projects\UbiGreen\Trunk\Screenshots\Interface Screenshots Taken from Phone\TravelSurveyScreen.png"/>
            <p:cNvPicPr>
              <a:picLocks noChangeAspect="1" noChangeArrowheads="1"/>
            </p:cNvPicPr>
            <p:nvPr/>
          </p:nvPicPr>
          <p:blipFill>
            <a:blip r:embed="rId5"/>
            <a:srcRect/>
            <a:stretch>
              <a:fillRect/>
            </a:stretch>
          </p:blipFill>
          <p:spPr bwMode="auto">
            <a:xfrm>
              <a:off x="466724" y="1876425"/>
              <a:ext cx="1819276" cy="2425701"/>
            </a:xfrm>
            <a:prstGeom prst="rect">
              <a:avLst/>
            </a:prstGeom>
            <a:noFill/>
          </p:spPr>
        </p:pic>
      </p:grpSp>
      <p:grpSp>
        <p:nvGrpSpPr>
          <p:cNvPr id="17" name="Group 16"/>
          <p:cNvGrpSpPr>
            <a:grpSpLocks noChangeAspect="1"/>
          </p:cNvGrpSpPr>
          <p:nvPr/>
        </p:nvGrpSpPr>
        <p:grpSpPr>
          <a:xfrm>
            <a:off x="5951884" y="0"/>
            <a:ext cx="2766448" cy="6858000"/>
            <a:chOff x="6019800" y="914400"/>
            <a:chExt cx="2286000" cy="5666974"/>
          </a:xfrm>
        </p:grpSpPr>
        <p:pic>
          <p:nvPicPr>
            <p:cNvPr id="12" name="Picture 2" descr="C:\research\projects\UbiGreen\Trunk\Screenshots\Skeleton.png"/>
            <p:cNvPicPr>
              <a:picLocks noChangeAspect="1" noChangeArrowheads="1"/>
            </p:cNvPicPr>
            <p:nvPr/>
          </p:nvPicPr>
          <p:blipFill>
            <a:blip r:embed="rId3"/>
            <a:srcRect/>
            <a:stretch>
              <a:fillRect/>
            </a:stretch>
          </p:blipFill>
          <p:spPr bwMode="auto">
            <a:xfrm>
              <a:off x="6019800" y="914400"/>
              <a:ext cx="2286000" cy="5666974"/>
            </a:xfrm>
            <a:prstGeom prst="rect">
              <a:avLst/>
            </a:prstGeom>
            <a:noFill/>
          </p:spPr>
        </p:pic>
        <p:pic>
          <p:nvPicPr>
            <p:cNvPr id="104452" name="Picture 4" descr="C:\research\projects\UbiGreen\Trunk\Screenshots\Interface Screenshots Taken from Phone\HowLongDidTripLastSurvey.png"/>
            <p:cNvPicPr>
              <a:picLocks noChangeAspect="1" noChangeArrowheads="1"/>
            </p:cNvPicPr>
            <p:nvPr/>
          </p:nvPicPr>
          <p:blipFill>
            <a:blip r:embed="rId6"/>
            <a:srcRect/>
            <a:stretch>
              <a:fillRect/>
            </a:stretch>
          </p:blipFill>
          <p:spPr bwMode="auto">
            <a:xfrm>
              <a:off x="6257925" y="1876425"/>
              <a:ext cx="1817370" cy="242316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pic>
        <p:nvPicPr>
          <p:cNvPr id="5123" name="Picture 3" descr="C:\research\talks\Affiliates2008-UbiGreen\Gasoline consumption in U.S.png"/>
          <p:cNvPicPr>
            <a:picLocks noChangeAspect="1" noChangeArrowheads="1"/>
          </p:cNvPicPr>
          <p:nvPr/>
        </p:nvPicPr>
        <p:blipFill>
          <a:blip r:embed="rId3">
            <a:duotone>
              <a:prstClr val="black"/>
              <a:schemeClr val="accent2">
                <a:tint val="45000"/>
                <a:satMod val="400000"/>
              </a:schemeClr>
            </a:duotone>
          </a:blip>
          <a:srcRect l="33333"/>
          <a:stretch>
            <a:fillRect/>
          </a:stretch>
        </p:blipFill>
        <p:spPr bwMode="auto">
          <a:xfrm>
            <a:off x="914400" y="228600"/>
            <a:ext cx="1219200" cy="6353774"/>
          </a:xfrm>
          <a:prstGeom prst="rect">
            <a:avLst/>
          </a:prstGeom>
          <a:noFill/>
        </p:spPr>
      </p:pic>
      <p:pic>
        <p:nvPicPr>
          <p:cNvPr id="7" name="Picture 3" descr="C:\research\talks\Affiliates2008-UbiGreen\Gasoline consumption in U.S.png"/>
          <p:cNvPicPr>
            <a:picLocks noChangeAspect="1" noChangeArrowheads="1"/>
          </p:cNvPicPr>
          <p:nvPr/>
        </p:nvPicPr>
        <p:blipFill>
          <a:blip r:embed="rId3">
            <a:duotone>
              <a:prstClr val="black"/>
              <a:schemeClr val="accent2">
                <a:tint val="45000"/>
                <a:satMod val="400000"/>
              </a:schemeClr>
            </a:duotone>
          </a:blip>
          <a:srcRect r="68000"/>
          <a:stretch>
            <a:fillRect/>
          </a:stretch>
        </p:blipFill>
        <p:spPr bwMode="auto">
          <a:xfrm>
            <a:off x="365234" y="273268"/>
            <a:ext cx="585336" cy="6355080"/>
          </a:xfrm>
          <a:prstGeom prst="rect">
            <a:avLst/>
          </a:prstGeom>
          <a:noFill/>
        </p:spPr>
      </p:pic>
      <p:sp>
        <p:nvSpPr>
          <p:cNvPr id="8" name="Rectangle 7"/>
          <p:cNvSpPr/>
          <p:nvPr/>
        </p:nvSpPr>
        <p:spPr>
          <a:xfrm>
            <a:off x="2362200" y="609600"/>
            <a:ext cx="5943600" cy="1692771"/>
          </a:xfrm>
          <a:prstGeom prst="rect">
            <a:avLst/>
          </a:prstGeom>
        </p:spPr>
        <p:txBody>
          <a:bodyPr wrap="square">
            <a:spAutoFit/>
          </a:bodyPr>
          <a:lstStyle/>
          <a:p>
            <a:r>
              <a:rPr lang="en-US" sz="2800" dirty="0" smtClean="0"/>
              <a:t>America is addicted to oil.</a:t>
            </a:r>
          </a:p>
          <a:p>
            <a:endParaRPr lang="en-US" sz="2800" dirty="0" smtClean="0"/>
          </a:p>
          <a:p>
            <a:pPr algn="r"/>
            <a:r>
              <a:rPr lang="en-US" sz="2800" dirty="0" smtClean="0"/>
              <a:t>- </a:t>
            </a:r>
            <a:r>
              <a:rPr lang="en-US" sz="2800" b="1" dirty="0" smtClean="0"/>
              <a:t>President George W. Bush</a:t>
            </a:r>
            <a:br>
              <a:rPr lang="en-US" sz="2800" b="1" dirty="0" smtClean="0"/>
            </a:br>
            <a:r>
              <a:rPr lang="en-US" sz="2000" b="1" dirty="0" smtClean="0"/>
              <a:t>State of the Union Address, January 2006</a:t>
            </a:r>
            <a:endParaRPr lang="en-US" sz="2000" dirty="0"/>
          </a:p>
        </p:txBody>
      </p:sp>
      <p:sp>
        <p:nvSpPr>
          <p:cNvPr id="6" name="TextBox 5"/>
          <p:cNvSpPr txBox="1"/>
          <p:nvPr/>
        </p:nvSpPr>
        <p:spPr>
          <a:xfrm>
            <a:off x="0" y="6581775"/>
            <a:ext cx="7696200" cy="261610"/>
          </a:xfrm>
          <a:prstGeom prst="rect">
            <a:avLst/>
          </a:prstGeom>
          <a:noFill/>
        </p:spPr>
        <p:txBody>
          <a:bodyPr wrap="square" rtlCol="0">
            <a:spAutoFit/>
          </a:bodyPr>
          <a:lstStyle/>
          <a:p>
            <a:r>
              <a:rPr lang="en-US" sz="1100" dirty="0" err="1" smtClean="0">
                <a:solidFill>
                  <a:schemeClr val="bg1"/>
                </a:solidFill>
              </a:rPr>
              <a:t>Metschies</a:t>
            </a:r>
            <a:r>
              <a:rPr lang="en-US" sz="1100" dirty="0" smtClean="0">
                <a:solidFill>
                  <a:schemeClr val="bg1"/>
                </a:solidFill>
              </a:rPr>
              <a:t>, Gerhard. Prime Numbers: Pain at the Pump, </a:t>
            </a:r>
            <a:r>
              <a:rPr lang="en-US" sz="1100" i="1" dirty="0" smtClean="0">
                <a:solidFill>
                  <a:schemeClr val="bg1"/>
                </a:solidFill>
              </a:rPr>
              <a:t>Foreign Policy</a:t>
            </a:r>
            <a:r>
              <a:rPr lang="en-US" sz="1100" dirty="0" smtClean="0">
                <a:solidFill>
                  <a:schemeClr val="bg1"/>
                </a:solidFill>
              </a:rPr>
              <a:t>, July/August 2007</a:t>
            </a:r>
            <a:endParaRPr lang="en-US" sz="1100" dirty="0">
              <a:solidFill>
                <a:schemeClr val="bg1"/>
              </a:solidFill>
            </a:endParaRPr>
          </a:p>
        </p:txBody>
      </p:sp>
      <p:pic>
        <p:nvPicPr>
          <p:cNvPr id="9" name="Picture 8" descr="LA Traffic tagged with put monorail here.jpg"/>
          <p:cNvPicPr>
            <a:picLocks noChangeAspect="1"/>
          </p:cNvPicPr>
          <p:nvPr/>
        </p:nvPicPr>
        <p:blipFill>
          <a:blip r:embed="rId4"/>
          <a:srcRect t="12281"/>
          <a:stretch>
            <a:fillRect/>
          </a:stretch>
        </p:blipFill>
        <p:spPr bwMode="auto">
          <a:xfrm>
            <a:off x="2438400" y="2514599"/>
            <a:ext cx="5791200" cy="3810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Lst>
          <a:lin ang="5400000" scaled="0"/>
        </a:gradFill>
        <a:effectLst/>
      </p:bgPr>
    </p:bg>
    <p:spTree>
      <p:nvGrpSpPr>
        <p:cNvPr id="1" name=""/>
        <p:cNvGrpSpPr/>
        <p:nvPr/>
      </p:nvGrpSpPr>
      <p:grpSpPr>
        <a:xfrm>
          <a:off x="0" y="0"/>
          <a:ext cx="0" cy="0"/>
          <a:chOff x="0" y="0"/>
          <a:chExt cx="0" cy="0"/>
        </a:xfrm>
      </p:grpSpPr>
      <p:sp>
        <p:nvSpPr>
          <p:cNvPr id="41" name="Freeform 40"/>
          <p:cNvSpPr/>
          <p:nvPr/>
        </p:nvSpPr>
        <p:spPr>
          <a:xfrm>
            <a:off x="636421" y="907084"/>
            <a:ext cx="7865669" cy="4886553"/>
          </a:xfrm>
          <a:custGeom>
            <a:avLst/>
            <a:gdLst>
              <a:gd name="connsiteX0" fmla="*/ 5625389 w 7651700"/>
              <a:gd name="connsiteY0" fmla="*/ 390144 h 5269382"/>
              <a:gd name="connsiteX1" fmla="*/ 7651700 w 7651700"/>
              <a:gd name="connsiteY1" fmla="*/ 382829 h 5269382"/>
              <a:gd name="connsiteX2" fmla="*/ 7629754 w 7651700"/>
              <a:gd name="connsiteY2" fmla="*/ 5262067 h 5269382"/>
              <a:gd name="connsiteX3" fmla="*/ 0 w 7651700"/>
              <a:gd name="connsiteY3" fmla="*/ 5269382 h 5269382"/>
              <a:gd name="connsiteX4" fmla="*/ 7316 w 7651700"/>
              <a:gd name="connsiteY4" fmla="*/ 2723693 h 5269382"/>
              <a:gd name="connsiteX5" fmla="*/ 5654650 w 7651700"/>
              <a:gd name="connsiteY5" fmla="*/ 2723693 h 5269382"/>
              <a:gd name="connsiteX6" fmla="*/ 5625389 w 7651700"/>
              <a:gd name="connsiteY6" fmla="*/ 390144 h 5269382"/>
              <a:gd name="connsiteX0" fmla="*/ 5625389 w 7651700"/>
              <a:gd name="connsiteY0" fmla="*/ 390144 h 5269382"/>
              <a:gd name="connsiteX1" fmla="*/ 7651700 w 7651700"/>
              <a:gd name="connsiteY1" fmla="*/ 382829 h 5269382"/>
              <a:gd name="connsiteX2" fmla="*/ 7629754 w 7651700"/>
              <a:gd name="connsiteY2" fmla="*/ 5262067 h 5269382"/>
              <a:gd name="connsiteX3" fmla="*/ 0 w 7651700"/>
              <a:gd name="connsiteY3" fmla="*/ 5269382 h 5269382"/>
              <a:gd name="connsiteX4" fmla="*/ 7316 w 7651700"/>
              <a:gd name="connsiteY4" fmla="*/ 2723693 h 5269382"/>
              <a:gd name="connsiteX5" fmla="*/ 5654650 w 7651700"/>
              <a:gd name="connsiteY5" fmla="*/ 2723693 h 5269382"/>
              <a:gd name="connsiteX6" fmla="*/ 5625389 w 7651700"/>
              <a:gd name="connsiteY6" fmla="*/ 390144 h 5269382"/>
              <a:gd name="connsiteX0" fmla="*/ 5654650 w 7651700"/>
              <a:gd name="connsiteY0" fmla="*/ 2763926 h 5309615"/>
              <a:gd name="connsiteX1" fmla="*/ 7651700 w 7651700"/>
              <a:gd name="connsiteY1" fmla="*/ 423062 h 5309615"/>
              <a:gd name="connsiteX2" fmla="*/ 7629754 w 7651700"/>
              <a:gd name="connsiteY2" fmla="*/ 5302300 h 5309615"/>
              <a:gd name="connsiteX3" fmla="*/ 0 w 7651700"/>
              <a:gd name="connsiteY3" fmla="*/ 5309615 h 5309615"/>
              <a:gd name="connsiteX4" fmla="*/ 7316 w 7651700"/>
              <a:gd name="connsiteY4" fmla="*/ 2763926 h 5309615"/>
              <a:gd name="connsiteX5" fmla="*/ 5654650 w 7651700"/>
              <a:gd name="connsiteY5" fmla="*/ 2763926 h 5309615"/>
              <a:gd name="connsiteX0" fmla="*/ 5654650 w 7651700"/>
              <a:gd name="connsiteY0" fmla="*/ 2340864 h 4886553"/>
              <a:gd name="connsiteX1" fmla="*/ 7651700 w 7651700"/>
              <a:gd name="connsiteY1" fmla="*/ 0 h 4886553"/>
              <a:gd name="connsiteX2" fmla="*/ 7629754 w 7651700"/>
              <a:gd name="connsiteY2" fmla="*/ 4879238 h 4886553"/>
              <a:gd name="connsiteX3" fmla="*/ 0 w 7651700"/>
              <a:gd name="connsiteY3" fmla="*/ 4886553 h 4886553"/>
              <a:gd name="connsiteX4" fmla="*/ 7316 w 7651700"/>
              <a:gd name="connsiteY4" fmla="*/ 2340864 h 4886553"/>
              <a:gd name="connsiteX5" fmla="*/ 5654650 w 7651700"/>
              <a:gd name="connsiteY5" fmla="*/ 2340864 h 4886553"/>
              <a:gd name="connsiteX0" fmla="*/ 5654650 w 7651700"/>
              <a:gd name="connsiteY0" fmla="*/ 2340864 h 4886553"/>
              <a:gd name="connsiteX1" fmla="*/ 6664148 w 7651700"/>
              <a:gd name="connsiteY1" fmla="*/ 1177748 h 4886553"/>
              <a:gd name="connsiteX2" fmla="*/ 7651700 w 7651700"/>
              <a:gd name="connsiteY2" fmla="*/ 0 h 4886553"/>
              <a:gd name="connsiteX3" fmla="*/ 7629754 w 7651700"/>
              <a:gd name="connsiteY3" fmla="*/ 4879238 h 4886553"/>
              <a:gd name="connsiteX4" fmla="*/ 0 w 7651700"/>
              <a:gd name="connsiteY4" fmla="*/ 4886553 h 4886553"/>
              <a:gd name="connsiteX5" fmla="*/ 7316 w 7651700"/>
              <a:gd name="connsiteY5" fmla="*/ 2340864 h 4886553"/>
              <a:gd name="connsiteX6" fmla="*/ 5654650 w 7651700"/>
              <a:gd name="connsiteY6" fmla="*/ 2340864 h 4886553"/>
              <a:gd name="connsiteX0" fmla="*/ 5654650 w 7651700"/>
              <a:gd name="connsiteY0" fmla="*/ 2340864 h 4886553"/>
              <a:gd name="connsiteX1" fmla="*/ 5673548 w 7651700"/>
              <a:gd name="connsiteY1" fmla="*/ 34748 h 4886553"/>
              <a:gd name="connsiteX2" fmla="*/ 7651700 w 7651700"/>
              <a:gd name="connsiteY2" fmla="*/ 0 h 4886553"/>
              <a:gd name="connsiteX3" fmla="*/ 7629754 w 7651700"/>
              <a:gd name="connsiteY3" fmla="*/ 4879238 h 4886553"/>
              <a:gd name="connsiteX4" fmla="*/ 0 w 7651700"/>
              <a:gd name="connsiteY4" fmla="*/ 4886553 h 4886553"/>
              <a:gd name="connsiteX5" fmla="*/ 7316 w 7651700"/>
              <a:gd name="connsiteY5" fmla="*/ 2340864 h 4886553"/>
              <a:gd name="connsiteX6" fmla="*/ 5654650 w 7651700"/>
              <a:gd name="connsiteY6" fmla="*/ 2340864 h 4886553"/>
              <a:gd name="connsiteX0" fmla="*/ 5654650 w 7651700"/>
              <a:gd name="connsiteY0" fmla="*/ 2340864 h 4886553"/>
              <a:gd name="connsiteX1" fmla="*/ 5673548 w 7651700"/>
              <a:gd name="connsiteY1" fmla="*/ 12802 h 4886553"/>
              <a:gd name="connsiteX2" fmla="*/ 7651700 w 7651700"/>
              <a:gd name="connsiteY2" fmla="*/ 0 h 4886553"/>
              <a:gd name="connsiteX3" fmla="*/ 7629754 w 7651700"/>
              <a:gd name="connsiteY3" fmla="*/ 4879238 h 4886553"/>
              <a:gd name="connsiteX4" fmla="*/ 0 w 7651700"/>
              <a:gd name="connsiteY4" fmla="*/ 4886553 h 4886553"/>
              <a:gd name="connsiteX5" fmla="*/ 7316 w 7651700"/>
              <a:gd name="connsiteY5" fmla="*/ 2340864 h 4886553"/>
              <a:gd name="connsiteX6" fmla="*/ 5654650 w 7651700"/>
              <a:gd name="connsiteY6" fmla="*/ 2340864 h 4886553"/>
              <a:gd name="connsiteX0" fmla="*/ 5654650 w 7651700"/>
              <a:gd name="connsiteY0" fmla="*/ 2357323 h 4903012"/>
              <a:gd name="connsiteX1" fmla="*/ 5673548 w 7651700"/>
              <a:gd name="connsiteY1" fmla="*/ 0 h 4903012"/>
              <a:gd name="connsiteX2" fmla="*/ 7651700 w 7651700"/>
              <a:gd name="connsiteY2" fmla="*/ 16459 h 4903012"/>
              <a:gd name="connsiteX3" fmla="*/ 7629754 w 7651700"/>
              <a:gd name="connsiteY3" fmla="*/ 4895697 h 4903012"/>
              <a:gd name="connsiteX4" fmla="*/ 0 w 7651700"/>
              <a:gd name="connsiteY4" fmla="*/ 4903012 h 4903012"/>
              <a:gd name="connsiteX5" fmla="*/ 7316 w 7651700"/>
              <a:gd name="connsiteY5" fmla="*/ 2357323 h 4903012"/>
              <a:gd name="connsiteX6" fmla="*/ 5654650 w 7651700"/>
              <a:gd name="connsiteY6" fmla="*/ 2357323 h 4903012"/>
              <a:gd name="connsiteX0" fmla="*/ 5654650 w 7651700"/>
              <a:gd name="connsiteY0" fmla="*/ 2340864 h 4886553"/>
              <a:gd name="connsiteX1" fmla="*/ 5673548 w 7651700"/>
              <a:gd name="connsiteY1" fmla="*/ 12802 h 4886553"/>
              <a:gd name="connsiteX2" fmla="*/ 7651700 w 7651700"/>
              <a:gd name="connsiteY2" fmla="*/ 0 h 4886553"/>
              <a:gd name="connsiteX3" fmla="*/ 7629754 w 7651700"/>
              <a:gd name="connsiteY3" fmla="*/ 4879238 h 4886553"/>
              <a:gd name="connsiteX4" fmla="*/ 0 w 7651700"/>
              <a:gd name="connsiteY4" fmla="*/ 4886553 h 4886553"/>
              <a:gd name="connsiteX5" fmla="*/ 7316 w 7651700"/>
              <a:gd name="connsiteY5" fmla="*/ 2340864 h 4886553"/>
              <a:gd name="connsiteX6" fmla="*/ 5654650 w 7651700"/>
              <a:gd name="connsiteY6" fmla="*/ 2340864 h 4886553"/>
              <a:gd name="connsiteX0" fmla="*/ 5654650 w 7637069"/>
              <a:gd name="connsiteY0" fmla="*/ 2340864 h 4886553"/>
              <a:gd name="connsiteX1" fmla="*/ 5673548 w 7637069"/>
              <a:gd name="connsiteY1" fmla="*/ 12802 h 4886553"/>
              <a:gd name="connsiteX2" fmla="*/ 7423100 w 7637069"/>
              <a:gd name="connsiteY2" fmla="*/ 0 h 4886553"/>
              <a:gd name="connsiteX3" fmla="*/ 7629754 w 7637069"/>
              <a:gd name="connsiteY3" fmla="*/ 4879238 h 4886553"/>
              <a:gd name="connsiteX4" fmla="*/ 0 w 7637069"/>
              <a:gd name="connsiteY4" fmla="*/ 4886553 h 4886553"/>
              <a:gd name="connsiteX5" fmla="*/ 7316 w 7637069"/>
              <a:gd name="connsiteY5" fmla="*/ 2340864 h 4886553"/>
              <a:gd name="connsiteX6" fmla="*/ 5654650 w 7637069"/>
              <a:gd name="connsiteY6" fmla="*/ 2340864 h 4886553"/>
              <a:gd name="connsiteX0" fmla="*/ 5654650 w 7423100"/>
              <a:gd name="connsiteY0" fmla="*/ 2340864 h 4886553"/>
              <a:gd name="connsiteX1" fmla="*/ 5673548 w 7423100"/>
              <a:gd name="connsiteY1" fmla="*/ 12802 h 4886553"/>
              <a:gd name="connsiteX2" fmla="*/ 7423100 w 7423100"/>
              <a:gd name="connsiteY2" fmla="*/ 0 h 4886553"/>
              <a:gd name="connsiteX3" fmla="*/ 7401154 w 7423100"/>
              <a:gd name="connsiteY3" fmla="*/ 4879238 h 4886553"/>
              <a:gd name="connsiteX4" fmla="*/ 0 w 7423100"/>
              <a:gd name="connsiteY4" fmla="*/ 4886553 h 4886553"/>
              <a:gd name="connsiteX5" fmla="*/ 7316 w 7423100"/>
              <a:gd name="connsiteY5" fmla="*/ 2340864 h 4886553"/>
              <a:gd name="connsiteX6" fmla="*/ 5654650 w 7423100"/>
              <a:gd name="connsiteY6" fmla="*/ 2340864 h 4886553"/>
              <a:gd name="connsiteX0" fmla="*/ 5654650 w 7865669"/>
              <a:gd name="connsiteY0" fmla="*/ 2340864 h 4886553"/>
              <a:gd name="connsiteX1" fmla="*/ 5673548 w 7865669"/>
              <a:gd name="connsiteY1" fmla="*/ 12802 h 4886553"/>
              <a:gd name="connsiteX2" fmla="*/ 7423100 w 7865669"/>
              <a:gd name="connsiteY2" fmla="*/ 0 h 4886553"/>
              <a:gd name="connsiteX3" fmla="*/ 7858354 w 7865669"/>
              <a:gd name="connsiteY3" fmla="*/ 4879238 h 4886553"/>
              <a:gd name="connsiteX4" fmla="*/ 0 w 7865669"/>
              <a:gd name="connsiteY4" fmla="*/ 4886553 h 4886553"/>
              <a:gd name="connsiteX5" fmla="*/ 7316 w 7865669"/>
              <a:gd name="connsiteY5" fmla="*/ 2340864 h 4886553"/>
              <a:gd name="connsiteX6" fmla="*/ 5654650 w 7865669"/>
              <a:gd name="connsiteY6" fmla="*/ 2340864 h 4886553"/>
              <a:gd name="connsiteX0" fmla="*/ 5654650 w 7865669"/>
              <a:gd name="connsiteY0" fmla="*/ 2340864 h 4886553"/>
              <a:gd name="connsiteX1" fmla="*/ 5673548 w 7865669"/>
              <a:gd name="connsiteY1" fmla="*/ 12802 h 4886553"/>
              <a:gd name="connsiteX2" fmla="*/ 7423100 w 7865669"/>
              <a:gd name="connsiteY2" fmla="*/ 0 h 4886553"/>
              <a:gd name="connsiteX3" fmla="*/ 7858354 w 7865669"/>
              <a:gd name="connsiteY3" fmla="*/ 4879238 h 4886553"/>
              <a:gd name="connsiteX4" fmla="*/ 0 w 7865669"/>
              <a:gd name="connsiteY4" fmla="*/ 4886553 h 4886553"/>
              <a:gd name="connsiteX5" fmla="*/ 7316 w 7865669"/>
              <a:gd name="connsiteY5" fmla="*/ 2340864 h 4886553"/>
              <a:gd name="connsiteX6" fmla="*/ 5654650 w 7865669"/>
              <a:gd name="connsiteY6" fmla="*/ 2340864 h 4886553"/>
              <a:gd name="connsiteX0" fmla="*/ 5654650 w 7865669"/>
              <a:gd name="connsiteY0" fmla="*/ 2340864 h 4886553"/>
              <a:gd name="connsiteX1" fmla="*/ 5673548 w 7865669"/>
              <a:gd name="connsiteY1" fmla="*/ 12802 h 4886553"/>
              <a:gd name="connsiteX2" fmla="*/ 7804100 w 7865669"/>
              <a:gd name="connsiteY2" fmla="*/ 0 h 4886553"/>
              <a:gd name="connsiteX3" fmla="*/ 7858354 w 7865669"/>
              <a:gd name="connsiteY3" fmla="*/ 4879238 h 4886553"/>
              <a:gd name="connsiteX4" fmla="*/ 0 w 7865669"/>
              <a:gd name="connsiteY4" fmla="*/ 4886553 h 4886553"/>
              <a:gd name="connsiteX5" fmla="*/ 7316 w 7865669"/>
              <a:gd name="connsiteY5" fmla="*/ 2340864 h 4886553"/>
              <a:gd name="connsiteX6" fmla="*/ 5654650 w 7865669"/>
              <a:gd name="connsiteY6" fmla="*/ 2340864 h 4886553"/>
              <a:gd name="connsiteX0" fmla="*/ 5654650 w 7865669"/>
              <a:gd name="connsiteY0" fmla="*/ 2340864 h 4886553"/>
              <a:gd name="connsiteX1" fmla="*/ 5673548 w 7865669"/>
              <a:gd name="connsiteY1" fmla="*/ 12802 h 4886553"/>
              <a:gd name="connsiteX2" fmla="*/ 7859279 w 7865669"/>
              <a:gd name="connsiteY2" fmla="*/ 0 h 4886553"/>
              <a:gd name="connsiteX3" fmla="*/ 7858354 w 7865669"/>
              <a:gd name="connsiteY3" fmla="*/ 4879238 h 4886553"/>
              <a:gd name="connsiteX4" fmla="*/ 0 w 7865669"/>
              <a:gd name="connsiteY4" fmla="*/ 4886553 h 4886553"/>
              <a:gd name="connsiteX5" fmla="*/ 7316 w 7865669"/>
              <a:gd name="connsiteY5" fmla="*/ 2340864 h 4886553"/>
              <a:gd name="connsiteX6" fmla="*/ 5654650 w 7865669"/>
              <a:gd name="connsiteY6" fmla="*/ 2340864 h 488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5669" h="4886553">
                <a:moveTo>
                  <a:pt x="5654650" y="2340864"/>
                </a:moveTo>
                <a:lnTo>
                  <a:pt x="5673548" y="12802"/>
                </a:lnTo>
                <a:lnTo>
                  <a:pt x="7859279" y="0"/>
                </a:lnTo>
                <a:cubicBezTo>
                  <a:pt x="7851964" y="1626413"/>
                  <a:pt x="7865669" y="3252825"/>
                  <a:pt x="7858354" y="4879238"/>
                </a:cubicBezTo>
                <a:lnTo>
                  <a:pt x="0" y="4886553"/>
                </a:lnTo>
                <a:cubicBezTo>
                  <a:pt x="2439" y="4037990"/>
                  <a:pt x="4877" y="3189427"/>
                  <a:pt x="7316" y="2340864"/>
                </a:cubicBezTo>
                <a:lnTo>
                  <a:pt x="5654650" y="2340864"/>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Freeform 38"/>
          <p:cNvSpPr/>
          <p:nvPr/>
        </p:nvSpPr>
        <p:spPr>
          <a:xfrm>
            <a:off x="652007" y="930303"/>
            <a:ext cx="7426518" cy="4850295"/>
          </a:xfrm>
          <a:custGeom>
            <a:avLst/>
            <a:gdLst>
              <a:gd name="connsiteX0" fmla="*/ 3005593 w 7426518"/>
              <a:gd name="connsiteY0" fmla="*/ 39756 h 4850295"/>
              <a:gd name="connsiteX1" fmla="*/ 30294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05593 w 7426518"/>
              <a:gd name="connsiteY12" fmla="*/ 39756 h 4850295"/>
              <a:gd name="connsiteX0" fmla="*/ 3005593 w 7426518"/>
              <a:gd name="connsiteY0" fmla="*/ 0 h 4958301"/>
              <a:gd name="connsiteX1" fmla="*/ 3029447 w 7426518"/>
              <a:gd name="connsiteY1" fmla="*/ 2445689 h 4958301"/>
              <a:gd name="connsiteX2" fmla="*/ 0 w 7426518"/>
              <a:gd name="connsiteY2" fmla="*/ 2445689 h 4958301"/>
              <a:gd name="connsiteX3" fmla="*/ 0 w 7426518"/>
              <a:gd name="connsiteY3" fmla="*/ 4958301 h 4958301"/>
              <a:gd name="connsiteX4" fmla="*/ 1725433 w 7426518"/>
              <a:gd name="connsiteY4" fmla="*/ 4958301 h 4958301"/>
              <a:gd name="connsiteX5" fmla="*/ 1733384 w 7426518"/>
              <a:gd name="connsiteY5" fmla="*/ 2580861 h 4958301"/>
              <a:gd name="connsiteX6" fmla="*/ 4118776 w 7426518"/>
              <a:gd name="connsiteY6" fmla="*/ 2588813 h 4958301"/>
              <a:gd name="connsiteX7" fmla="*/ 4110824 w 7426518"/>
              <a:gd name="connsiteY7" fmla="*/ 4934447 h 4958301"/>
              <a:gd name="connsiteX8" fmla="*/ 7410616 w 7426518"/>
              <a:gd name="connsiteY8" fmla="*/ 4934447 h 4958301"/>
              <a:gd name="connsiteX9" fmla="*/ 7426518 w 7426518"/>
              <a:gd name="connsiteY9" fmla="*/ 2382079 h 4958301"/>
              <a:gd name="connsiteX10" fmla="*/ 5216056 w 7426518"/>
              <a:gd name="connsiteY10" fmla="*/ 2374127 h 4958301"/>
              <a:gd name="connsiteX11" fmla="*/ 5224007 w 7426518"/>
              <a:gd name="connsiteY11" fmla="*/ 108006 h 4958301"/>
              <a:gd name="connsiteX12" fmla="*/ 3005593 w 7426518"/>
              <a:gd name="connsiteY12" fmla="*/ 0 h 4958301"/>
              <a:gd name="connsiteX0" fmla="*/ 3005593 w 7426518"/>
              <a:gd name="connsiteY0" fmla="*/ 27166 h 4850295"/>
              <a:gd name="connsiteX1" fmla="*/ 30294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05593 w 7426518"/>
              <a:gd name="connsiteY12" fmla="*/ 27166 h 4850295"/>
              <a:gd name="connsiteX0" fmla="*/ 3005593 w 7426518"/>
              <a:gd name="connsiteY0" fmla="*/ 3312 h 4850295"/>
              <a:gd name="connsiteX1" fmla="*/ 30294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05593 w 7426518"/>
              <a:gd name="connsiteY12" fmla="*/ 3312 h 4850295"/>
              <a:gd name="connsiteX0" fmla="*/ 3005593 w 7426518"/>
              <a:gd name="connsiteY0" fmla="*/ 3312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05593 w 7426518"/>
              <a:gd name="connsiteY13" fmla="*/ 3312 h 4850295"/>
              <a:gd name="connsiteX0" fmla="*/ 3005593 w 7426518"/>
              <a:gd name="connsiteY0" fmla="*/ 3312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05593 w 7426518"/>
              <a:gd name="connsiteY13" fmla="*/ 3312 h 4850295"/>
              <a:gd name="connsiteX0" fmla="*/ 3061691 w 7426518"/>
              <a:gd name="connsiteY0" fmla="*/ 42581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61691 w 7426518"/>
              <a:gd name="connsiteY13" fmla="*/ 42581 h 4850295"/>
              <a:gd name="connsiteX0" fmla="*/ 2985491 w 7426518"/>
              <a:gd name="connsiteY0" fmla="*/ 5650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2985491 w 7426518"/>
              <a:gd name="connsiteY13" fmla="*/ 5650 h 4850295"/>
              <a:gd name="connsiteX0" fmla="*/ 3035979 w 7426518"/>
              <a:gd name="connsiteY0" fmla="*/ 22480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35979 w 7426518"/>
              <a:gd name="connsiteY13" fmla="*/ 22480 h 4850295"/>
              <a:gd name="connsiteX0" fmla="*/ 3013539 w 7426518"/>
              <a:gd name="connsiteY0" fmla="*/ 22480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13539 w 7426518"/>
              <a:gd name="connsiteY13" fmla="*/ 22480 h 4850295"/>
              <a:gd name="connsiteX0" fmla="*/ 3020854 w 7426518"/>
              <a:gd name="connsiteY0" fmla="*/ 0 h 4857076"/>
              <a:gd name="connsiteX1" fmla="*/ 3029447 w 7426518"/>
              <a:gd name="connsiteY1" fmla="*/ 2344464 h 4857076"/>
              <a:gd name="connsiteX2" fmla="*/ 2951832 w 7426518"/>
              <a:gd name="connsiteY2" fmla="*/ 2347001 h 4857076"/>
              <a:gd name="connsiteX3" fmla="*/ 0 w 7426518"/>
              <a:gd name="connsiteY3" fmla="*/ 2344464 h 4857076"/>
              <a:gd name="connsiteX4" fmla="*/ 0 w 7426518"/>
              <a:gd name="connsiteY4" fmla="*/ 4857076 h 4857076"/>
              <a:gd name="connsiteX5" fmla="*/ 1725433 w 7426518"/>
              <a:gd name="connsiteY5" fmla="*/ 4857076 h 4857076"/>
              <a:gd name="connsiteX6" fmla="*/ 1733384 w 7426518"/>
              <a:gd name="connsiteY6" fmla="*/ 2479636 h 4857076"/>
              <a:gd name="connsiteX7" fmla="*/ 4118776 w 7426518"/>
              <a:gd name="connsiteY7" fmla="*/ 2487588 h 4857076"/>
              <a:gd name="connsiteX8" fmla="*/ 4110824 w 7426518"/>
              <a:gd name="connsiteY8" fmla="*/ 4833222 h 4857076"/>
              <a:gd name="connsiteX9" fmla="*/ 7410616 w 7426518"/>
              <a:gd name="connsiteY9" fmla="*/ 4833222 h 4857076"/>
              <a:gd name="connsiteX10" fmla="*/ 7426518 w 7426518"/>
              <a:gd name="connsiteY10" fmla="*/ 2280854 h 4857076"/>
              <a:gd name="connsiteX11" fmla="*/ 5216056 w 7426518"/>
              <a:gd name="connsiteY11" fmla="*/ 2272902 h 4857076"/>
              <a:gd name="connsiteX12" fmla="*/ 5224007 w 7426518"/>
              <a:gd name="connsiteY12" fmla="*/ 6781 h 4857076"/>
              <a:gd name="connsiteX13" fmla="*/ 3020854 w 7426518"/>
              <a:gd name="connsiteY13" fmla="*/ 0 h 4857076"/>
              <a:gd name="connsiteX0" fmla="*/ 3035484 w 7426518"/>
              <a:gd name="connsiteY0" fmla="*/ 15164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35484 w 7426518"/>
              <a:gd name="connsiteY13" fmla="*/ 15164 h 4850295"/>
              <a:gd name="connsiteX0" fmla="*/ 3020854 w 7426518"/>
              <a:gd name="connsiteY0" fmla="*/ 51740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20854 w 7426518"/>
              <a:gd name="connsiteY13" fmla="*/ 51740 h 4850295"/>
              <a:gd name="connsiteX0" fmla="*/ 3020854 w 7426518"/>
              <a:gd name="connsiteY0" fmla="*/ 29794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20854 w 7426518"/>
              <a:gd name="connsiteY13" fmla="*/ 29794 h 4850295"/>
              <a:gd name="connsiteX0" fmla="*/ 3028169 w 7426518"/>
              <a:gd name="connsiteY0" fmla="*/ 7848 h 4850295"/>
              <a:gd name="connsiteX1" fmla="*/ 3029447 w 7426518"/>
              <a:gd name="connsiteY1" fmla="*/ 2337683 h 4850295"/>
              <a:gd name="connsiteX2" fmla="*/ 2951832 w 7426518"/>
              <a:gd name="connsiteY2" fmla="*/ 2340220 h 4850295"/>
              <a:gd name="connsiteX3" fmla="*/ 0 w 7426518"/>
              <a:gd name="connsiteY3" fmla="*/ 2337683 h 4850295"/>
              <a:gd name="connsiteX4" fmla="*/ 0 w 7426518"/>
              <a:gd name="connsiteY4" fmla="*/ 4850295 h 4850295"/>
              <a:gd name="connsiteX5" fmla="*/ 1725433 w 7426518"/>
              <a:gd name="connsiteY5" fmla="*/ 4850295 h 4850295"/>
              <a:gd name="connsiteX6" fmla="*/ 1733384 w 7426518"/>
              <a:gd name="connsiteY6" fmla="*/ 2472855 h 4850295"/>
              <a:gd name="connsiteX7" fmla="*/ 4118776 w 7426518"/>
              <a:gd name="connsiteY7" fmla="*/ 2480807 h 4850295"/>
              <a:gd name="connsiteX8" fmla="*/ 4110824 w 7426518"/>
              <a:gd name="connsiteY8" fmla="*/ 4826441 h 4850295"/>
              <a:gd name="connsiteX9" fmla="*/ 7410616 w 7426518"/>
              <a:gd name="connsiteY9" fmla="*/ 4826441 h 4850295"/>
              <a:gd name="connsiteX10" fmla="*/ 7426518 w 7426518"/>
              <a:gd name="connsiteY10" fmla="*/ 2274073 h 4850295"/>
              <a:gd name="connsiteX11" fmla="*/ 5216056 w 7426518"/>
              <a:gd name="connsiteY11" fmla="*/ 2266121 h 4850295"/>
              <a:gd name="connsiteX12" fmla="*/ 5224007 w 7426518"/>
              <a:gd name="connsiteY12" fmla="*/ 0 h 4850295"/>
              <a:gd name="connsiteX13" fmla="*/ 3028169 w 7426518"/>
              <a:gd name="connsiteY13" fmla="*/ 7848 h 4850295"/>
              <a:gd name="connsiteX0" fmla="*/ 3028169 w 7426518"/>
              <a:gd name="connsiteY0" fmla="*/ 7848 h 4850295"/>
              <a:gd name="connsiteX1" fmla="*/ 30294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28169 w 7426518"/>
              <a:gd name="connsiteY12" fmla="*/ 7848 h 4850295"/>
              <a:gd name="connsiteX0" fmla="*/ 3028169 w 7426518"/>
              <a:gd name="connsiteY0" fmla="*/ 7848 h 4850295"/>
              <a:gd name="connsiteX1" fmla="*/ 27246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3028169 w 7426518"/>
              <a:gd name="connsiteY12" fmla="*/ 7848 h 4850295"/>
              <a:gd name="connsiteX0" fmla="*/ 2723369 w 7426518"/>
              <a:gd name="connsiteY0" fmla="*/ 7848 h 4850295"/>
              <a:gd name="connsiteX1" fmla="*/ 27246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723369 w 7426518"/>
              <a:gd name="connsiteY12" fmla="*/ 7848 h 4850295"/>
              <a:gd name="connsiteX0" fmla="*/ 2723369 w 7426518"/>
              <a:gd name="connsiteY0" fmla="*/ 7848 h 4850295"/>
              <a:gd name="connsiteX1" fmla="*/ 2724647 w 7426518"/>
              <a:gd name="connsiteY1" fmla="*/ 2337683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723369 w 7426518"/>
              <a:gd name="connsiteY12" fmla="*/ 7848 h 4850295"/>
              <a:gd name="connsiteX0" fmla="*/ 2723369 w 7426518"/>
              <a:gd name="connsiteY0" fmla="*/ 7848 h 4850295"/>
              <a:gd name="connsiteX1" fmla="*/ 2574875 w 7426518"/>
              <a:gd name="connsiteY1" fmla="*/ 2324545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723369 w 7426518"/>
              <a:gd name="connsiteY12" fmla="*/ 7848 h 4850295"/>
              <a:gd name="connsiteX0" fmla="*/ 2570969 w 7426518"/>
              <a:gd name="connsiteY0" fmla="*/ 39379 h 4850295"/>
              <a:gd name="connsiteX1" fmla="*/ 2574875 w 7426518"/>
              <a:gd name="connsiteY1" fmla="*/ 2324545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570969 w 7426518"/>
              <a:gd name="connsiteY12" fmla="*/ 39379 h 4850295"/>
              <a:gd name="connsiteX0" fmla="*/ 2570969 w 7426518"/>
              <a:gd name="connsiteY0" fmla="*/ 39379 h 4850295"/>
              <a:gd name="connsiteX1" fmla="*/ 2609034 w 7426518"/>
              <a:gd name="connsiteY1" fmla="*/ 2340311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570969 w 7426518"/>
              <a:gd name="connsiteY12" fmla="*/ 39379 h 4850295"/>
              <a:gd name="connsiteX0" fmla="*/ 2618265 w 7426518"/>
              <a:gd name="connsiteY0" fmla="*/ 55144 h 4850295"/>
              <a:gd name="connsiteX1" fmla="*/ 2609034 w 7426518"/>
              <a:gd name="connsiteY1" fmla="*/ 2340311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18265 w 7426518"/>
              <a:gd name="connsiteY12" fmla="*/ 55144 h 4850295"/>
              <a:gd name="connsiteX0" fmla="*/ 2618265 w 7426518"/>
              <a:gd name="connsiteY0" fmla="*/ 55144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18265 w 7426518"/>
              <a:gd name="connsiteY12" fmla="*/ 55144 h 4850295"/>
              <a:gd name="connsiteX0" fmla="*/ 2665561 w 7426518"/>
              <a:gd name="connsiteY0" fmla="*/ 55144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65561 w 7426518"/>
              <a:gd name="connsiteY12" fmla="*/ 55144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65561 w 7426518"/>
              <a:gd name="connsiteY12" fmla="*/ 7847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65561 w 7426518"/>
              <a:gd name="connsiteY12" fmla="*/ 7847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216056 w 7426518"/>
              <a:gd name="connsiteY10" fmla="*/ 2266121 h 4850295"/>
              <a:gd name="connsiteX11" fmla="*/ 5224007 w 7426518"/>
              <a:gd name="connsiteY11" fmla="*/ 0 h 4850295"/>
              <a:gd name="connsiteX12" fmla="*/ 2665561 w 7426518"/>
              <a:gd name="connsiteY12" fmla="*/ 7847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444656 w 7426518"/>
              <a:gd name="connsiteY10" fmla="*/ 2266121 h 4850295"/>
              <a:gd name="connsiteX11" fmla="*/ 5224007 w 7426518"/>
              <a:gd name="connsiteY11" fmla="*/ 0 h 4850295"/>
              <a:gd name="connsiteX12" fmla="*/ 2665561 w 7426518"/>
              <a:gd name="connsiteY12" fmla="*/ 7847 h 4850295"/>
              <a:gd name="connsiteX0" fmla="*/ 2665561 w 7426518"/>
              <a:gd name="connsiteY0" fmla="*/ 7847 h 4850295"/>
              <a:gd name="connsiteX1" fmla="*/ 2656330 w 7426518"/>
              <a:gd name="connsiteY1" fmla="*/ 2324546 h 4850295"/>
              <a:gd name="connsiteX2" fmla="*/ 0 w 7426518"/>
              <a:gd name="connsiteY2" fmla="*/ 2337683 h 4850295"/>
              <a:gd name="connsiteX3" fmla="*/ 0 w 7426518"/>
              <a:gd name="connsiteY3" fmla="*/ 4850295 h 4850295"/>
              <a:gd name="connsiteX4" fmla="*/ 1725433 w 7426518"/>
              <a:gd name="connsiteY4" fmla="*/ 4850295 h 4850295"/>
              <a:gd name="connsiteX5" fmla="*/ 1733384 w 7426518"/>
              <a:gd name="connsiteY5" fmla="*/ 2472855 h 4850295"/>
              <a:gd name="connsiteX6" fmla="*/ 4118776 w 7426518"/>
              <a:gd name="connsiteY6" fmla="*/ 2480807 h 4850295"/>
              <a:gd name="connsiteX7" fmla="*/ 4110824 w 7426518"/>
              <a:gd name="connsiteY7" fmla="*/ 4826441 h 4850295"/>
              <a:gd name="connsiteX8" fmla="*/ 7410616 w 7426518"/>
              <a:gd name="connsiteY8" fmla="*/ 4826441 h 4850295"/>
              <a:gd name="connsiteX9" fmla="*/ 7426518 w 7426518"/>
              <a:gd name="connsiteY9" fmla="*/ 2274073 h 4850295"/>
              <a:gd name="connsiteX10" fmla="*/ 5444656 w 7426518"/>
              <a:gd name="connsiteY10" fmla="*/ 2266121 h 4850295"/>
              <a:gd name="connsiteX11" fmla="*/ 5452607 w 7426518"/>
              <a:gd name="connsiteY11" fmla="*/ 0 h 4850295"/>
              <a:gd name="connsiteX12" fmla="*/ 2665561 w 7426518"/>
              <a:gd name="connsiteY12" fmla="*/ 7847 h 485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6518" h="4850295">
                <a:moveTo>
                  <a:pt x="2665561" y="7847"/>
                </a:moveTo>
                <a:cubicBezTo>
                  <a:pt x="2663384" y="779581"/>
                  <a:pt x="2658507" y="1552812"/>
                  <a:pt x="2656330" y="2324546"/>
                </a:cubicBezTo>
                <a:lnTo>
                  <a:pt x="0" y="2337683"/>
                </a:lnTo>
                <a:lnTo>
                  <a:pt x="0" y="4850295"/>
                </a:lnTo>
                <a:lnTo>
                  <a:pt x="1725433" y="4850295"/>
                </a:lnTo>
                <a:cubicBezTo>
                  <a:pt x="1728083" y="4057815"/>
                  <a:pt x="1730734" y="3265335"/>
                  <a:pt x="1733384" y="2472855"/>
                </a:cubicBezTo>
                <a:lnTo>
                  <a:pt x="4118776" y="2480807"/>
                </a:lnTo>
                <a:cubicBezTo>
                  <a:pt x="4116125" y="3262685"/>
                  <a:pt x="4113475" y="4044563"/>
                  <a:pt x="4110824" y="4826441"/>
                </a:cubicBezTo>
                <a:lnTo>
                  <a:pt x="7410616" y="4826441"/>
                </a:lnTo>
                <a:cubicBezTo>
                  <a:pt x="7415917" y="3975652"/>
                  <a:pt x="7421217" y="3124862"/>
                  <a:pt x="7426518" y="2274073"/>
                </a:cubicBezTo>
                <a:lnTo>
                  <a:pt x="5444656" y="2266121"/>
                </a:lnTo>
                <a:cubicBezTo>
                  <a:pt x="5447306" y="1510747"/>
                  <a:pt x="5449957" y="755374"/>
                  <a:pt x="5452607" y="0"/>
                </a:cubicBezTo>
                <a:lnTo>
                  <a:pt x="2665561" y="7847"/>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1">
                    <a:lumMod val="75000"/>
                    <a:lumOff val="25000"/>
                  </a:schemeClr>
                </a:solidFill>
              </a:rPr>
              <a:t>3 data</a:t>
            </a:r>
            <a:r>
              <a:rPr lang="en-US" dirty="0" smtClean="0"/>
              <a:t> sources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grpSp>
        <p:nvGrpSpPr>
          <p:cNvPr id="3" name="Group 33"/>
          <p:cNvGrpSpPr/>
          <p:nvPr/>
        </p:nvGrpSpPr>
        <p:grpSpPr>
          <a:xfrm>
            <a:off x="685800" y="3611880"/>
            <a:ext cx="7391400" cy="2103120"/>
            <a:chOff x="685800" y="3611880"/>
            <a:chExt cx="7391400" cy="2103120"/>
          </a:xfrm>
        </p:grpSpPr>
        <p:grpSp>
          <p:nvGrpSpPr>
            <p:cNvPr id="5" name="Group 22"/>
            <p:cNvGrpSpPr/>
            <p:nvPr/>
          </p:nvGrpSpPr>
          <p:grpSpPr>
            <a:xfrm>
              <a:off x="2286000" y="3915886"/>
              <a:ext cx="1295400" cy="1738780"/>
              <a:chOff x="5410200" y="1161285"/>
              <a:chExt cx="1295400" cy="1738780"/>
            </a:xfrm>
          </p:grpSpPr>
          <p:pic>
            <p:nvPicPr>
              <p:cNvPr id="24" name="Picture 3" descr="C:\research\projects\UbiGreen\Trunk\Designs\Final Deployed Designs\final-tree-design-full-screen\walk.png"/>
              <p:cNvPicPr>
                <a:picLocks noChangeAspect="1" noChangeArrowheads="1"/>
              </p:cNvPicPr>
              <p:nvPr/>
            </p:nvPicPr>
            <p:blipFill>
              <a:blip r:embed="rId3"/>
              <a:srcRect/>
              <a:stretch>
                <a:fillRect/>
              </a:stretch>
            </p:blipFill>
            <p:spPr bwMode="auto">
              <a:xfrm>
                <a:off x="5688390" y="1161285"/>
                <a:ext cx="731460" cy="1133763"/>
              </a:xfrm>
              <a:prstGeom prst="rect">
                <a:avLst/>
              </a:prstGeom>
              <a:noFill/>
              <a:effectLst/>
            </p:spPr>
          </p:pic>
          <p:sp>
            <p:nvSpPr>
              <p:cNvPr id="25" name="TextBox 24"/>
              <p:cNvSpPr txBox="1"/>
              <p:nvPr/>
            </p:nvSpPr>
            <p:spPr>
              <a:xfrm>
                <a:off x="5410200"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Walk</a:t>
                </a:r>
                <a:endParaRPr lang="en-US" sz="2400" b="1" dirty="0">
                  <a:solidFill>
                    <a:schemeClr val="tx1">
                      <a:lumMod val="75000"/>
                      <a:lumOff val="25000"/>
                    </a:schemeClr>
                  </a:solidFill>
                </a:endParaRPr>
              </a:p>
            </p:txBody>
          </p:sp>
        </p:grpSp>
        <p:grpSp>
          <p:nvGrpSpPr>
            <p:cNvPr id="11" name="Group 13"/>
            <p:cNvGrpSpPr/>
            <p:nvPr/>
          </p:nvGrpSpPr>
          <p:grpSpPr>
            <a:xfrm>
              <a:off x="5762298" y="3915886"/>
              <a:ext cx="990600" cy="1757065"/>
              <a:chOff x="381000" y="1143000"/>
              <a:chExt cx="990600" cy="1757065"/>
            </a:xfrm>
          </p:grpSpPr>
          <p:pic>
            <p:nvPicPr>
              <p:cNvPr id="15" name="Picture 2" descr="C:\research\projects\UbiGreen\Trunk\Designs\Final Deployed Designs\final-tree-design-full-screen\train.png"/>
              <p:cNvPicPr>
                <a:picLocks noChangeAspect="1" noChangeArrowheads="1"/>
              </p:cNvPicPr>
              <p:nvPr/>
            </p:nvPicPr>
            <p:blipFill>
              <a:blip r:embed="rId4"/>
              <a:srcRect/>
              <a:stretch>
                <a:fillRect/>
              </a:stretch>
            </p:blipFill>
            <p:spPr bwMode="auto">
              <a:xfrm>
                <a:off x="533400" y="1143000"/>
                <a:ext cx="731460" cy="1152048"/>
              </a:xfrm>
              <a:prstGeom prst="rect">
                <a:avLst/>
              </a:prstGeom>
              <a:noFill/>
              <a:effectLst/>
            </p:spPr>
          </p:pic>
          <p:sp>
            <p:nvSpPr>
              <p:cNvPr id="16" name="TextBox 15"/>
              <p:cNvSpPr txBox="1"/>
              <p:nvPr/>
            </p:nvSpPr>
            <p:spPr>
              <a:xfrm>
                <a:off x="381000" y="2438400"/>
                <a:ext cx="9906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Train</a:t>
                </a:r>
                <a:endParaRPr lang="en-US" sz="2400" b="1" dirty="0">
                  <a:solidFill>
                    <a:schemeClr val="tx1">
                      <a:lumMod val="75000"/>
                      <a:lumOff val="25000"/>
                    </a:schemeClr>
                  </a:solidFill>
                </a:endParaRPr>
              </a:p>
            </p:txBody>
          </p:sp>
        </p:grpSp>
        <p:grpSp>
          <p:nvGrpSpPr>
            <p:cNvPr id="12" name="Group 16"/>
            <p:cNvGrpSpPr/>
            <p:nvPr/>
          </p:nvGrpSpPr>
          <p:grpSpPr>
            <a:xfrm>
              <a:off x="6781800" y="3934171"/>
              <a:ext cx="1295400" cy="1738780"/>
              <a:chOff x="2010102" y="1161285"/>
              <a:chExt cx="1295400" cy="1738780"/>
            </a:xfrm>
          </p:grpSpPr>
          <p:pic>
            <p:nvPicPr>
              <p:cNvPr id="18" name="Picture 6" descr="C:\research\projects\UbiGreen\Trunk\Designs\Final Deployed Designs\final-tree-design-full-screen\carpool2.png"/>
              <p:cNvPicPr>
                <a:picLocks noChangeAspect="1" noChangeArrowheads="1"/>
              </p:cNvPicPr>
              <p:nvPr/>
            </p:nvPicPr>
            <p:blipFill>
              <a:blip r:embed="rId5"/>
              <a:srcRect/>
              <a:stretch>
                <a:fillRect/>
              </a:stretch>
            </p:blipFill>
            <p:spPr bwMode="auto">
              <a:xfrm>
                <a:off x="2093248" y="1161285"/>
                <a:ext cx="1115475" cy="1133763"/>
              </a:xfrm>
              <a:prstGeom prst="rect">
                <a:avLst/>
              </a:prstGeom>
              <a:noFill/>
              <a:effectLst/>
            </p:spPr>
          </p:pic>
          <p:sp>
            <p:nvSpPr>
              <p:cNvPr id="19" name="TextBox 18"/>
              <p:cNvSpPr txBox="1"/>
              <p:nvPr/>
            </p:nvSpPr>
            <p:spPr>
              <a:xfrm>
                <a:off x="2010102"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Carpool</a:t>
                </a:r>
                <a:endParaRPr lang="en-US" sz="2400" b="1" dirty="0">
                  <a:solidFill>
                    <a:schemeClr val="tx1">
                      <a:lumMod val="75000"/>
                      <a:lumOff val="25000"/>
                    </a:schemeClr>
                  </a:solidFill>
                </a:endParaRPr>
              </a:p>
            </p:txBody>
          </p:sp>
        </p:grpSp>
        <p:grpSp>
          <p:nvGrpSpPr>
            <p:cNvPr id="13" name="Group 19"/>
            <p:cNvGrpSpPr/>
            <p:nvPr/>
          </p:nvGrpSpPr>
          <p:grpSpPr>
            <a:xfrm>
              <a:off x="4648200" y="3915886"/>
              <a:ext cx="1295400" cy="1757065"/>
              <a:chOff x="3796864" y="1143000"/>
              <a:chExt cx="1295400" cy="1757065"/>
            </a:xfrm>
          </p:grpSpPr>
          <p:pic>
            <p:nvPicPr>
              <p:cNvPr id="21" name="Picture 5" descr="C:\research\projects\UbiGreen\Trunk\Designs\Final Deployed Designs\final-tree-design-full-screen\bus.png"/>
              <p:cNvPicPr>
                <a:picLocks noChangeAspect="1" noChangeArrowheads="1"/>
              </p:cNvPicPr>
              <p:nvPr/>
            </p:nvPicPr>
            <p:blipFill>
              <a:blip r:embed="rId6"/>
              <a:srcRect/>
              <a:stretch>
                <a:fillRect/>
              </a:stretch>
            </p:blipFill>
            <p:spPr bwMode="auto">
              <a:xfrm>
                <a:off x="4037111" y="1143000"/>
                <a:ext cx="822891" cy="1152048"/>
              </a:xfrm>
              <a:prstGeom prst="rect">
                <a:avLst/>
              </a:prstGeom>
              <a:noFill/>
              <a:effectLst/>
            </p:spPr>
          </p:pic>
          <p:sp>
            <p:nvSpPr>
              <p:cNvPr id="22" name="TextBox 21"/>
              <p:cNvSpPr txBox="1"/>
              <p:nvPr/>
            </p:nvSpPr>
            <p:spPr>
              <a:xfrm>
                <a:off x="3796864"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Bus</a:t>
                </a:r>
                <a:endParaRPr lang="en-US" sz="2400" b="1" dirty="0">
                  <a:solidFill>
                    <a:schemeClr val="tx1">
                      <a:lumMod val="75000"/>
                      <a:lumOff val="25000"/>
                    </a:schemeClr>
                  </a:solidFill>
                </a:endParaRPr>
              </a:p>
            </p:txBody>
          </p:sp>
        </p:grpSp>
        <p:grpSp>
          <p:nvGrpSpPr>
            <p:cNvPr id="14" name="Group 25"/>
            <p:cNvGrpSpPr/>
            <p:nvPr/>
          </p:nvGrpSpPr>
          <p:grpSpPr>
            <a:xfrm>
              <a:off x="3429000" y="4094286"/>
              <a:ext cx="1295400" cy="1574200"/>
              <a:chOff x="7181196" y="1325865"/>
              <a:chExt cx="1295400" cy="1574200"/>
            </a:xfrm>
          </p:grpSpPr>
          <p:pic>
            <p:nvPicPr>
              <p:cNvPr id="27" name="Picture 4" descr="C:\research\projects\UbiGreen\Trunk\Designs\Final Deployed Designs\final-tree-design-full-screen\bike.png"/>
              <p:cNvPicPr>
                <a:picLocks noChangeAspect="1" noChangeArrowheads="1"/>
              </p:cNvPicPr>
              <p:nvPr/>
            </p:nvPicPr>
            <p:blipFill>
              <a:blip r:embed="rId7"/>
              <a:srcRect/>
              <a:stretch>
                <a:fillRect/>
              </a:stretch>
            </p:blipFill>
            <p:spPr bwMode="auto">
              <a:xfrm>
                <a:off x="7248237" y="1325865"/>
                <a:ext cx="1133763" cy="969183"/>
              </a:xfrm>
              <a:prstGeom prst="rect">
                <a:avLst/>
              </a:prstGeom>
              <a:noFill/>
              <a:effectLst/>
            </p:spPr>
          </p:pic>
          <p:sp>
            <p:nvSpPr>
              <p:cNvPr id="28" name="TextBox 27"/>
              <p:cNvSpPr txBox="1"/>
              <p:nvPr/>
            </p:nvSpPr>
            <p:spPr>
              <a:xfrm>
                <a:off x="7181196"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Bike</a:t>
                </a:r>
                <a:endParaRPr lang="en-US" sz="2400" b="1" dirty="0">
                  <a:solidFill>
                    <a:schemeClr val="tx1">
                      <a:lumMod val="75000"/>
                      <a:lumOff val="25000"/>
                    </a:schemeClr>
                  </a:solidFill>
                </a:endParaRPr>
              </a:p>
            </p:txBody>
          </p:sp>
        </p:grpSp>
        <p:grpSp>
          <p:nvGrpSpPr>
            <p:cNvPr id="17" name="Group 28"/>
            <p:cNvGrpSpPr/>
            <p:nvPr/>
          </p:nvGrpSpPr>
          <p:grpSpPr>
            <a:xfrm>
              <a:off x="685800" y="3915886"/>
              <a:ext cx="1676400" cy="1752600"/>
              <a:chOff x="1828800" y="1143000"/>
              <a:chExt cx="1676400" cy="1752600"/>
            </a:xfrm>
          </p:grpSpPr>
          <p:pic>
            <p:nvPicPr>
              <p:cNvPr id="30" name="Picture 2" descr="C:\research\projects\UbiGreen\Trunk\Designs\Final Deployed Designs\final-tree-design-full-screen\drive alone.png"/>
              <p:cNvPicPr>
                <a:picLocks noChangeAspect="1" noChangeArrowheads="1"/>
              </p:cNvPicPr>
              <p:nvPr/>
            </p:nvPicPr>
            <p:blipFill>
              <a:blip r:embed="rId8"/>
              <a:srcRect/>
              <a:stretch>
                <a:fillRect/>
              </a:stretch>
            </p:blipFill>
            <p:spPr bwMode="auto">
              <a:xfrm>
                <a:off x="2133600" y="1143000"/>
                <a:ext cx="1143000" cy="1162538"/>
              </a:xfrm>
              <a:prstGeom prst="rect">
                <a:avLst/>
              </a:prstGeom>
              <a:noFill/>
            </p:spPr>
          </p:pic>
          <p:sp>
            <p:nvSpPr>
              <p:cNvPr id="31" name="TextBox 30"/>
              <p:cNvSpPr txBox="1"/>
              <p:nvPr/>
            </p:nvSpPr>
            <p:spPr>
              <a:xfrm>
                <a:off x="1828800" y="2433935"/>
                <a:ext cx="1676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Drive Alone</a:t>
                </a:r>
                <a:endParaRPr lang="en-US" sz="2400" b="1" dirty="0">
                  <a:solidFill>
                    <a:schemeClr val="tx1">
                      <a:lumMod val="75000"/>
                      <a:lumOff val="25000"/>
                    </a:schemeClr>
                  </a:solidFill>
                </a:endParaRPr>
              </a:p>
            </p:txBody>
          </p:sp>
        </p:grpSp>
        <p:cxnSp>
          <p:nvCxnSpPr>
            <p:cNvPr id="33" name="Straight Connector 32"/>
            <p:cNvCxnSpPr/>
            <p:nvPr/>
          </p:nvCxnSpPr>
          <p:spPr>
            <a:xfrm rot="5400000">
              <a:off x="1386840" y="4662646"/>
              <a:ext cx="2103120"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40"/>
          <p:cNvGrpSpPr/>
          <p:nvPr/>
        </p:nvGrpSpPr>
        <p:grpSpPr>
          <a:xfrm>
            <a:off x="914400" y="1018832"/>
            <a:ext cx="1949756" cy="2205017"/>
            <a:chOff x="914400" y="1018832"/>
            <a:chExt cx="1949756" cy="2205017"/>
          </a:xfrm>
        </p:grpSpPr>
        <p:sp>
          <p:nvSpPr>
            <p:cNvPr id="8" name="TextBox 7"/>
            <p:cNvSpPr txBox="1"/>
            <p:nvPr/>
          </p:nvSpPr>
          <p:spPr>
            <a:xfrm>
              <a:off x="1219200" y="2762184"/>
              <a:ext cx="914400" cy="461665"/>
            </a:xfrm>
            <a:prstGeom prst="rect">
              <a:avLst/>
            </a:prstGeom>
            <a:noFill/>
          </p:spPr>
          <p:txBody>
            <a:bodyPr wrap="square" rtlCol="0">
              <a:spAutoFit/>
            </a:bodyPr>
            <a:lstStyle/>
            <a:p>
              <a:r>
                <a:rPr lang="en-US" sz="2400" dirty="0" err="1" smtClean="0"/>
                <a:t>msp</a:t>
              </a:r>
              <a:endParaRPr lang="en-US" sz="2400" dirty="0"/>
            </a:p>
          </p:txBody>
        </p:sp>
        <p:pic>
          <p:nvPicPr>
            <p:cNvPr id="69633" name="Picture 1" descr="C:\research\talks\BECC2008-UbiGreen\msp_side.png"/>
            <p:cNvPicPr>
              <a:picLocks noChangeAspect="1" noChangeArrowheads="1"/>
            </p:cNvPicPr>
            <p:nvPr/>
          </p:nvPicPr>
          <p:blipFill>
            <a:blip r:embed="rId9"/>
            <a:srcRect/>
            <a:stretch>
              <a:fillRect/>
            </a:stretch>
          </p:blipFill>
          <p:spPr bwMode="auto">
            <a:xfrm rot="5554952">
              <a:off x="1114429" y="1465923"/>
              <a:ext cx="2196818" cy="1302636"/>
            </a:xfrm>
            <a:prstGeom prst="rect">
              <a:avLst/>
            </a:prstGeom>
            <a:noFill/>
          </p:spPr>
        </p:pic>
        <p:sp>
          <p:nvSpPr>
            <p:cNvPr id="35" name="Oval 34"/>
            <p:cNvSpPr/>
            <p:nvPr/>
          </p:nvSpPr>
          <p:spPr>
            <a:xfrm>
              <a:off x="914400" y="1066800"/>
              <a:ext cx="609600" cy="609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1</a:t>
              </a:r>
              <a:endParaRPr lang="en-US" sz="4000" dirty="0"/>
            </a:p>
          </p:txBody>
        </p:sp>
      </p:grpSp>
      <p:grpSp>
        <p:nvGrpSpPr>
          <p:cNvPr id="23" name="Group 46"/>
          <p:cNvGrpSpPr/>
          <p:nvPr/>
        </p:nvGrpSpPr>
        <p:grpSpPr>
          <a:xfrm>
            <a:off x="6019800" y="990600"/>
            <a:ext cx="2209800" cy="2233249"/>
            <a:chOff x="6019800" y="990600"/>
            <a:chExt cx="2209800" cy="2233249"/>
          </a:xfrm>
        </p:grpSpPr>
        <p:pic>
          <p:nvPicPr>
            <p:cNvPr id="7" name="Picture 4" descr="C:\Documents and Settings\jfroehli\My Documents\My Talks\MobiSys2007-MyExperience\199457887_c2edb556fe_o.jpg"/>
            <p:cNvPicPr>
              <a:picLocks noChangeAspect="1" noChangeArrowheads="1"/>
            </p:cNvPicPr>
            <p:nvPr/>
          </p:nvPicPr>
          <p:blipFill>
            <a:blip r:embed="rId10"/>
            <a:srcRect l="19395" t="4167" r="27960"/>
            <a:stretch>
              <a:fillRect/>
            </a:stretch>
          </p:blipFill>
          <p:spPr bwMode="auto">
            <a:xfrm flipH="1">
              <a:off x="6400800" y="990600"/>
              <a:ext cx="1828800" cy="2213811"/>
            </a:xfrm>
            <a:prstGeom prst="rect">
              <a:avLst/>
            </a:prstGeom>
            <a:ln w="38100" cap="sq">
              <a:solidFill>
                <a:srgbClr val="000000"/>
              </a:solidFill>
              <a:prstDash val="solid"/>
              <a:miter lim="800000"/>
            </a:ln>
            <a:effectLst/>
          </p:spPr>
        </p:pic>
        <p:sp>
          <p:nvSpPr>
            <p:cNvPr id="10" name="TextBox 9"/>
            <p:cNvSpPr txBox="1"/>
            <p:nvPr/>
          </p:nvSpPr>
          <p:spPr>
            <a:xfrm>
              <a:off x="6400800" y="2854517"/>
              <a:ext cx="770021" cy="369332"/>
            </a:xfrm>
            <a:prstGeom prst="rect">
              <a:avLst/>
            </a:prstGeom>
            <a:solidFill>
              <a:schemeClr val="bg1">
                <a:alpha val="75000"/>
              </a:schemeClr>
            </a:solidFill>
          </p:spPr>
          <p:txBody>
            <a:bodyPr wrap="square" lIns="0" tIns="0" rIns="0" bIns="0" rtlCol="0">
              <a:spAutoFit/>
            </a:bodyPr>
            <a:lstStyle/>
            <a:p>
              <a:pPr algn="ctr"/>
              <a:r>
                <a:rPr lang="en-US" sz="2400" dirty="0" smtClean="0"/>
                <a:t>user</a:t>
              </a:r>
              <a:endParaRPr lang="en-US" sz="2400" dirty="0"/>
            </a:p>
          </p:txBody>
        </p:sp>
        <p:sp>
          <p:nvSpPr>
            <p:cNvPr id="38" name="Oval 37"/>
            <p:cNvSpPr/>
            <p:nvPr/>
          </p:nvSpPr>
          <p:spPr>
            <a:xfrm>
              <a:off x="6019800" y="1066800"/>
              <a:ext cx="609600" cy="6096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smtClean="0"/>
                <a:t>3</a:t>
              </a:r>
              <a:endParaRPr lang="en-US" sz="4000" dirty="0"/>
            </a:p>
          </p:txBody>
        </p:sp>
      </p:grpSp>
      <p:grpSp>
        <p:nvGrpSpPr>
          <p:cNvPr id="26" name="Group 45"/>
          <p:cNvGrpSpPr/>
          <p:nvPr/>
        </p:nvGrpSpPr>
        <p:grpSpPr>
          <a:xfrm>
            <a:off x="3326524" y="914400"/>
            <a:ext cx="2617076" cy="2309449"/>
            <a:chOff x="3326524" y="914400"/>
            <a:chExt cx="2617076" cy="2309449"/>
          </a:xfrm>
        </p:grpSpPr>
        <p:sp>
          <p:nvSpPr>
            <p:cNvPr id="36" name="Oval 35"/>
            <p:cNvSpPr/>
            <p:nvPr/>
          </p:nvSpPr>
          <p:spPr>
            <a:xfrm>
              <a:off x="3352800" y="10668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smtClean="0"/>
                <a:t>2</a:t>
              </a:r>
              <a:endParaRPr lang="en-US" sz="4000" dirty="0"/>
            </a:p>
          </p:txBody>
        </p:sp>
        <p:sp>
          <p:nvSpPr>
            <p:cNvPr id="9" name="TextBox 8"/>
            <p:cNvSpPr txBox="1"/>
            <p:nvPr/>
          </p:nvSpPr>
          <p:spPr>
            <a:xfrm>
              <a:off x="3326524" y="2762184"/>
              <a:ext cx="1684280" cy="461665"/>
            </a:xfrm>
            <a:prstGeom prst="rect">
              <a:avLst/>
            </a:prstGeom>
            <a:noFill/>
          </p:spPr>
          <p:txBody>
            <a:bodyPr wrap="square" rtlCol="0">
              <a:spAutoFit/>
            </a:bodyPr>
            <a:lstStyle/>
            <a:p>
              <a:r>
                <a:rPr lang="en-US" sz="2400" dirty="0" smtClean="0"/>
                <a:t>cell towers</a:t>
              </a:r>
              <a:endParaRPr lang="en-US" sz="2400" dirty="0"/>
            </a:p>
          </p:txBody>
        </p:sp>
        <p:pic>
          <p:nvPicPr>
            <p:cNvPr id="6" name="Picture 1" descr="C:\research\talks\BECC2008-UbiGreen\CellTower_1073012068_f13dfcdc5a_o copy.png"/>
            <p:cNvPicPr>
              <a:picLocks noChangeAspect="1" noChangeArrowheads="1"/>
            </p:cNvPicPr>
            <p:nvPr/>
          </p:nvPicPr>
          <p:blipFill>
            <a:blip r:embed="rId11" cstate="print"/>
            <a:srcRect b="-858"/>
            <a:stretch>
              <a:fillRect/>
            </a:stretch>
          </p:blipFill>
          <p:spPr bwMode="auto">
            <a:xfrm>
              <a:off x="3962400" y="914400"/>
              <a:ext cx="1828800" cy="2209800"/>
            </a:xfrm>
            <a:prstGeom prst="rect">
              <a:avLst/>
            </a:prstGeom>
            <a:noFill/>
          </p:spPr>
        </p:pic>
        <p:pic>
          <p:nvPicPr>
            <p:cNvPr id="40" name="Picture 1" descr="C:\research\talks\BECC2008-UbiGreen\CellTower_1073012068_f13dfcdc5a_o copy.png"/>
            <p:cNvPicPr>
              <a:picLocks noChangeAspect="1" noChangeArrowheads="1"/>
            </p:cNvPicPr>
            <p:nvPr/>
          </p:nvPicPr>
          <p:blipFill>
            <a:blip r:embed="rId12" cstate="print"/>
            <a:srcRect b="-858"/>
            <a:stretch>
              <a:fillRect/>
            </a:stretch>
          </p:blipFill>
          <p:spPr bwMode="auto">
            <a:xfrm>
              <a:off x="4114800" y="2057400"/>
              <a:ext cx="654269" cy="790575"/>
            </a:xfrm>
            <a:prstGeom prst="rect">
              <a:avLst/>
            </a:prstGeom>
            <a:noFill/>
          </p:spPr>
        </p:pic>
        <p:pic>
          <p:nvPicPr>
            <p:cNvPr id="43" name="Picture 1" descr="C:\research\talks\BECC2008-UbiGreen\CellTower_1073012068_f13dfcdc5a_o copy.png"/>
            <p:cNvPicPr>
              <a:picLocks noChangeAspect="1" noChangeArrowheads="1"/>
            </p:cNvPicPr>
            <p:nvPr/>
          </p:nvPicPr>
          <p:blipFill>
            <a:blip r:embed="rId13" cstate="print"/>
            <a:srcRect b="-858"/>
            <a:stretch>
              <a:fillRect/>
            </a:stretch>
          </p:blipFill>
          <p:spPr bwMode="auto">
            <a:xfrm>
              <a:off x="5029200" y="1905000"/>
              <a:ext cx="914400" cy="110490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a:xfrm>
            <a:off x="5951884" y="0"/>
            <a:ext cx="2766448" cy="6858000"/>
            <a:chOff x="3048000" y="914400"/>
            <a:chExt cx="2286000" cy="5666974"/>
          </a:xfrm>
        </p:grpSpPr>
        <p:pic>
          <p:nvPicPr>
            <p:cNvPr id="11" name="Picture 2" descr="C:\research\projects\UbiGreen\Trunk\Screenshots\Skeleton.png"/>
            <p:cNvPicPr>
              <a:picLocks noChangeAspect="1" noChangeArrowheads="1"/>
            </p:cNvPicPr>
            <p:nvPr/>
          </p:nvPicPr>
          <p:blipFill>
            <a:blip r:embed="rId3"/>
            <a:srcRect/>
            <a:stretch>
              <a:fillRect/>
            </a:stretch>
          </p:blipFill>
          <p:spPr bwMode="auto">
            <a:xfrm>
              <a:off x="3048000" y="914400"/>
              <a:ext cx="2286000" cy="5666974"/>
            </a:xfrm>
            <a:prstGeom prst="rect">
              <a:avLst/>
            </a:prstGeom>
            <a:noFill/>
          </p:spPr>
        </p:pic>
        <p:pic>
          <p:nvPicPr>
            <p:cNvPr id="104451" name="Picture 3" descr="C:\research\projects\UbiGreen\Trunk\Screenshots\Interface Screenshots Taken from Phone\ICarpooledSurveyScreen.png"/>
            <p:cNvPicPr>
              <a:picLocks noChangeAspect="1" noChangeArrowheads="1"/>
            </p:cNvPicPr>
            <p:nvPr/>
          </p:nvPicPr>
          <p:blipFill>
            <a:blip r:embed="rId4"/>
            <a:srcRect/>
            <a:stretch>
              <a:fillRect/>
            </a:stretch>
          </p:blipFill>
          <p:spPr bwMode="auto">
            <a:xfrm>
              <a:off x="3286125" y="1876425"/>
              <a:ext cx="1817370" cy="2423160"/>
            </a:xfrm>
            <a:prstGeom prst="rect">
              <a:avLst/>
            </a:prstGeom>
            <a:noFill/>
          </p:spPr>
        </p:pic>
      </p:grpSp>
      <p:grpSp>
        <p:nvGrpSpPr>
          <p:cNvPr id="16" name="Group 15"/>
          <p:cNvGrpSpPr>
            <a:grpSpLocks noChangeAspect="1"/>
          </p:cNvGrpSpPr>
          <p:nvPr/>
        </p:nvGrpSpPr>
        <p:grpSpPr>
          <a:xfrm>
            <a:off x="420816" y="0"/>
            <a:ext cx="2766448" cy="6858000"/>
            <a:chOff x="762000" y="595513"/>
            <a:chExt cx="2286000" cy="5666974"/>
          </a:xfrm>
        </p:grpSpPr>
        <p:pic>
          <p:nvPicPr>
            <p:cNvPr id="7" name="Picture 2" descr="C:\research\projects\UbiGreen\Trunk\Screenshots\Skeleton.png"/>
            <p:cNvPicPr>
              <a:picLocks noChangeAspect="1" noChangeArrowheads="1"/>
            </p:cNvPicPr>
            <p:nvPr/>
          </p:nvPicPr>
          <p:blipFill>
            <a:blip r:embed="rId3"/>
            <a:srcRect/>
            <a:stretch>
              <a:fillRect/>
            </a:stretch>
          </p:blipFill>
          <p:spPr bwMode="auto">
            <a:xfrm>
              <a:off x="762000" y="595513"/>
              <a:ext cx="2286000" cy="5666974"/>
            </a:xfrm>
            <a:prstGeom prst="rect">
              <a:avLst/>
            </a:prstGeom>
            <a:noFill/>
          </p:spPr>
        </p:pic>
        <p:pic>
          <p:nvPicPr>
            <p:cNvPr id="2050" name="Picture 2" descr="C:\research\projects\UbiGreen\Trunk\Screenshots\Interface Screenshots Taken from Phone\80331-185635-20 ubigreen10.png"/>
            <p:cNvPicPr>
              <a:picLocks noChangeAspect="1" noChangeArrowheads="1"/>
            </p:cNvPicPr>
            <p:nvPr/>
          </p:nvPicPr>
          <p:blipFill>
            <a:blip r:embed="rId5"/>
            <a:srcRect/>
            <a:stretch>
              <a:fillRect/>
            </a:stretch>
          </p:blipFill>
          <p:spPr bwMode="auto">
            <a:xfrm>
              <a:off x="1024268" y="1557668"/>
              <a:ext cx="1803550" cy="2404732"/>
            </a:xfrm>
            <a:prstGeom prst="rect">
              <a:avLst/>
            </a:prstGeom>
            <a:noFill/>
          </p:spPr>
        </p:pic>
      </p:grpSp>
      <p:grpSp>
        <p:nvGrpSpPr>
          <p:cNvPr id="13" name="Group 12"/>
          <p:cNvGrpSpPr>
            <a:grpSpLocks noChangeAspect="1"/>
          </p:cNvGrpSpPr>
          <p:nvPr/>
        </p:nvGrpSpPr>
        <p:grpSpPr>
          <a:xfrm>
            <a:off x="3187264" y="0"/>
            <a:ext cx="2766449" cy="6858000"/>
            <a:chOff x="762000" y="595513"/>
            <a:chExt cx="3430396" cy="8503920"/>
          </a:xfrm>
        </p:grpSpPr>
        <p:pic>
          <p:nvPicPr>
            <p:cNvPr id="14" name="Picture 2" descr="C:\research\projects\UbiGreen\Trunk\Screenshots\Skeleton.png"/>
            <p:cNvPicPr>
              <a:picLocks noChangeAspect="1" noChangeArrowheads="1"/>
            </p:cNvPicPr>
            <p:nvPr/>
          </p:nvPicPr>
          <p:blipFill>
            <a:blip r:embed="rId3"/>
            <a:srcRect/>
            <a:stretch>
              <a:fillRect/>
            </a:stretch>
          </p:blipFill>
          <p:spPr bwMode="auto">
            <a:xfrm>
              <a:off x="762000" y="595513"/>
              <a:ext cx="3430396" cy="8503920"/>
            </a:xfrm>
            <a:prstGeom prst="rect">
              <a:avLst/>
            </a:prstGeom>
            <a:noFill/>
          </p:spPr>
        </p:pic>
        <p:pic>
          <p:nvPicPr>
            <p:cNvPr id="15" name="Picture 3" descr="C:\research\projects\UbiGreen\Trunk\Screenshots\Interface Screenshots Taken from Phone\80331-185639-21.jpg"/>
            <p:cNvPicPr>
              <a:picLocks noChangeAspect="1" noChangeArrowheads="1"/>
            </p:cNvPicPr>
            <p:nvPr/>
          </p:nvPicPr>
          <p:blipFill>
            <a:blip r:embed="rId6"/>
            <a:srcRect/>
            <a:stretch>
              <a:fillRect/>
            </a:stretch>
          </p:blipFill>
          <p:spPr bwMode="auto">
            <a:xfrm>
              <a:off x="1123950" y="2038350"/>
              <a:ext cx="2700337" cy="3600449"/>
            </a:xfrm>
            <a:prstGeom prst="rect">
              <a:avLst/>
            </a:prstGeom>
            <a:noFill/>
          </p:spPr>
        </p:pic>
      </p:grpSp>
      <p:sp>
        <p:nvSpPr>
          <p:cNvPr id="17" name="Oval 16"/>
          <p:cNvSpPr/>
          <p:nvPr/>
        </p:nvSpPr>
        <p:spPr>
          <a:xfrm>
            <a:off x="685800" y="3646714"/>
            <a:ext cx="1219200" cy="5442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3-week</a:t>
            </a:r>
            <a:r>
              <a:rPr lang="en-US" dirty="0" smtClean="0"/>
              <a:t> field study</a:t>
            </a:r>
            <a:endParaRPr lang="en-US" dirty="0"/>
          </a:p>
        </p:txBody>
      </p:sp>
      <p:sp>
        <p:nvSpPr>
          <p:cNvPr id="3" name="Content Placeholder 2"/>
          <p:cNvSpPr>
            <a:spLocks noGrp="1"/>
          </p:cNvSpPr>
          <p:nvPr>
            <p:ph idx="1"/>
          </p:nvPr>
        </p:nvSpPr>
        <p:spPr/>
        <p:txBody>
          <a:bodyPr/>
          <a:lstStyle/>
          <a:p>
            <a:r>
              <a:rPr lang="en-US" dirty="0" smtClean="0"/>
              <a:t>obtain preliminary feedback on prototype</a:t>
            </a:r>
          </a:p>
          <a:p>
            <a:pPr lvl="1"/>
            <a:r>
              <a:rPr lang="en-US" dirty="0" smtClean="0"/>
              <a:t>visual design</a:t>
            </a:r>
          </a:p>
          <a:p>
            <a:pPr lvl="1"/>
            <a:r>
              <a:rPr lang="en-US" dirty="0" smtClean="0"/>
              <a:t>engagement</a:t>
            </a:r>
          </a:p>
          <a:p>
            <a:pPr lvl="1"/>
            <a:r>
              <a:rPr lang="en-US" dirty="0" smtClean="0"/>
              <a:t>potential for social use</a:t>
            </a:r>
          </a:p>
          <a:p>
            <a:pPr lvl="1"/>
            <a:r>
              <a:rPr lang="en-US" dirty="0" smtClean="0"/>
              <a:t>ideas for future designs</a:t>
            </a:r>
          </a:p>
          <a:p>
            <a:r>
              <a:rPr lang="en-US" dirty="0" smtClean="0"/>
              <a:t>evaluate sensing algorithms for recording transit activities</a:t>
            </a:r>
          </a:p>
          <a:p>
            <a:pPr lvl="1"/>
            <a:r>
              <a:rPr lang="en-US" dirty="0" smtClean="0"/>
              <a:t>the eventual goal is to reduce/eliminate the need for explicit user feedback</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ysClr val="window" lastClr="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tx1">
                    <a:lumMod val="75000"/>
                    <a:lumOff val="25000"/>
                  </a:schemeClr>
                </a:solidFill>
              </a:rPr>
              <a:t>participants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graphicFrame>
        <p:nvGraphicFramePr>
          <p:cNvPr id="6" name="Table 5"/>
          <p:cNvGraphicFramePr>
            <a:graphicFrameLocks noGrp="1"/>
          </p:cNvGraphicFramePr>
          <p:nvPr/>
        </p:nvGraphicFramePr>
        <p:xfrm>
          <a:off x="228600" y="1219200"/>
          <a:ext cx="8686800" cy="4800600"/>
        </p:xfrm>
        <a:graphic>
          <a:graphicData uri="http://schemas.openxmlformats.org/drawingml/2006/table">
            <a:tbl>
              <a:tblPr/>
              <a:tblGrid>
                <a:gridCol w="1198228"/>
                <a:gridCol w="1316372"/>
                <a:gridCol w="1711603"/>
                <a:gridCol w="1102674"/>
                <a:gridCol w="3357923"/>
              </a:tblGrid>
              <a:tr h="320040">
                <a:tc>
                  <a:txBody>
                    <a:bodyPr/>
                    <a:lstStyle/>
                    <a:p>
                      <a:pPr marL="0" marR="0" algn="ctr">
                        <a:spcBef>
                          <a:spcPts val="200"/>
                        </a:spcBef>
                        <a:spcAft>
                          <a:spcPts val="0"/>
                        </a:spcAft>
                      </a:pPr>
                      <a:endParaRPr lang="en-US" sz="2000">
                        <a:solidFill>
                          <a:srgbClr val="000000"/>
                        </a:solidFill>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0"/>
                        </a:spcAft>
                      </a:pPr>
                      <a:r>
                        <a:rPr lang="en-US" sz="2000" b="1">
                          <a:solidFill>
                            <a:srgbClr val="000000"/>
                          </a:solidFill>
                          <a:latin typeface="Calibri"/>
                          <a:ea typeface="Times New Roman"/>
                          <a:cs typeface="Times New Roman"/>
                        </a:rPr>
                        <a:t>Location</a:t>
                      </a:r>
                      <a:endParaRPr lang="en-US" sz="28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0"/>
                        </a:spcAft>
                      </a:pPr>
                      <a:r>
                        <a:rPr lang="en-US" sz="2000" b="1">
                          <a:solidFill>
                            <a:srgbClr val="000000"/>
                          </a:solidFill>
                          <a:latin typeface="Calibri"/>
                          <a:ea typeface="Times New Roman"/>
                          <a:cs typeface="Times New Roman"/>
                        </a:rPr>
                        <a:t>Condition</a:t>
                      </a:r>
                      <a:endParaRPr lang="en-US" sz="28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0"/>
                        </a:spcAft>
                      </a:pPr>
                      <a:r>
                        <a:rPr lang="en-US" sz="2000" b="1">
                          <a:solidFill>
                            <a:srgbClr val="000000"/>
                          </a:solidFill>
                          <a:latin typeface="Calibri"/>
                          <a:ea typeface="Times New Roman"/>
                          <a:cs typeface="Times New Roman"/>
                        </a:rPr>
                        <a:t>Days</a:t>
                      </a:r>
                      <a:endParaRPr lang="en-US" sz="28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0"/>
                        </a:spcAft>
                      </a:pPr>
                      <a:r>
                        <a:rPr lang="en-US" sz="2000" b="1">
                          <a:solidFill>
                            <a:srgbClr val="000000"/>
                          </a:solidFill>
                          <a:latin typeface="Calibri"/>
                          <a:ea typeface="Times New Roman"/>
                          <a:cs typeface="Times New Roman"/>
                        </a:rPr>
                        <a:t>Occupation</a:t>
                      </a:r>
                      <a:endParaRPr lang="en-US" sz="280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0040">
                <a:tc>
                  <a:txBody>
                    <a:bodyPr/>
                    <a:lstStyle/>
                    <a:p>
                      <a:pPr marL="0" marR="0" algn="ctr">
                        <a:spcBef>
                          <a:spcPts val="200"/>
                        </a:spcBef>
                        <a:spcAft>
                          <a:spcPts val="0"/>
                        </a:spcAft>
                      </a:pPr>
                      <a:r>
                        <a:rPr lang="en-US" sz="2000" b="1" dirty="0">
                          <a:solidFill>
                            <a:srgbClr val="000000"/>
                          </a:solidFill>
                          <a:latin typeface="Calibri"/>
                          <a:ea typeface="Times New Roman"/>
                          <a:cs typeface="Times New Roman"/>
                        </a:rPr>
                        <a:t>P1</a:t>
                      </a:r>
                      <a:endParaRPr lang="en-US" sz="2800" dirty="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Pittsburgh</a:t>
                      </a:r>
                      <a:endParaRPr lang="en-US" sz="28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Tree</a:t>
                      </a:r>
                      <a:endParaRPr lang="en-US" sz="28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27</a:t>
                      </a:r>
                      <a:endParaRPr lang="en-US" sz="28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Sales Clerk</a:t>
                      </a:r>
                      <a:endParaRPr lang="en-US" sz="2800">
                        <a:latin typeface="Times New Roman"/>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*P2</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Pittsburgh</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Tree</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N/A</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Attorney</a:t>
                      </a:r>
                      <a:endParaRPr lang="en-US" sz="2800">
                        <a:latin typeface="Times New Roman"/>
                        <a:ea typeface="Times New Roman"/>
                        <a:cs typeface="Times New Roman"/>
                      </a:endParaRPr>
                    </a:p>
                  </a:txBody>
                  <a:tcPr marL="68580" marR="68580" marT="0" marB="0" anchor="ctr">
                    <a:lnL>
                      <a:noFill/>
                    </a:lnL>
                    <a:lnR>
                      <a:noFill/>
                    </a:lnR>
                    <a:lnT>
                      <a:noFill/>
                    </a:lnT>
                    <a:lnB>
                      <a:noFill/>
                    </a:lnB>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P3</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Pittsburgh</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Tree</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21</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Law Enforcement</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P4</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Pittsburgh</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Tree</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9</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Student</a:t>
                      </a:r>
                      <a:endParaRPr lang="en-US" sz="2800">
                        <a:latin typeface="Times New Roman"/>
                        <a:ea typeface="Times New Roman"/>
                        <a:cs typeface="Times New Roman"/>
                      </a:endParaRPr>
                    </a:p>
                  </a:txBody>
                  <a:tcPr marL="68580" marR="68580" marT="0" marB="0" anchor="ctr">
                    <a:lnL>
                      <a:noFill/>
                    </a:lnL>
                    <a:lnR>
                      <a:noFill/>
                    </a:lnR>
                    <a:lnT>
                      <a:noFill/>
                    </a:lnT>
                    <a:lnB>
                      <a:noFill/>
                    </a:lnB>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P5</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Pittsburgh</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Polar Bear</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20</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Technical/Engineering</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P6</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Pittsburgh</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Polar Bear</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12</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dirty="0">
                          <a:solidFill>
                            <a:srgbClr val="000000"/>
                          </a:solidFill>
                          <a:latin typeface="Calibri"/>
                          <a:ea typeface="Times New Roman"/>
                          <a:cs typeface="Times New Roman"/>
                        </a:rPr>
                        <a:t>Student</a:t>
                      </a:r>
                      <a:endParaRPr lang="en-US" sz="2800" dirty="0">
                        <a:latin typeface="Times New Roman"/>
                        <a:ea typeface="Times New Roman"/>
                        <a:cs typeface="Times New Roman"/>
                      </a:endParaRPr>
                    </a:p>
                  </a:txBody>
                  <a:tcPr marL="68580" marR="68580" marT="0" marB="0" anchor="ctr">
                    <a:lnL>
                      <a:noFill/>
                    </a:lnL>
                    <a:lnR>
                      <a:noFill/>
                    </a:lnR>
                    <a:lnT>
                      <a:noFill/>
                    </a:lnT>
                    <a:lnB>
                      <a:noFill/>
                    </a:lnB>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P7</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Pittsburgh</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Polar Bear</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16</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Student</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P8</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Seattle</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Polar Bear</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6</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Student</a:t>
                      </a:r>
                      <a:endParaRPr lang="en-US" sz="2800">
                        <a:latin typeface="Times New Roman"/>
                        <a:ea typeface="Times New Roman"/>
                        <a:cs typeface="Times New Roman"/>
                      </a:endParaRPr>
                    </a:p>
                  </a:txBody>
                  <a:tcPr marL="68580" marR="68580" marT="0" marB="0" anchor="ctr">
                    <a:lnL>
                      <a:noFill/>
                    </a:lnL>
                    <a:lnR>
                      <a:noFill/>
                    </a:lnR>
                    <a:lnT>
                      <a:noFill/>
                    </a:lnT>
                    <a:lnB>
                      <a:noFill/>
                    </a:lnB>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P9</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Seattle</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Tree</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42</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Office Admin</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P10</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Seattle</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Tree</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19</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Consultant</a:t>
                      </a:r>
                      <a:endParaRPr lang="en-US" sz="2800">
                        <a:latin typeface="Times New Roman"/>
                        <a:ea typeface="Times New Roman"/>
                        <a:cs typeface="Times New Roman"/>
                      </a:endParaRPr>
                    </a:p>
                  </a:txBody>
                  <a:tcPr marL="68580" marR="68580" marT="0" marB="0" anchor="ctr">
                    <a:lnL>
                      <a:noFill/>
                    </a:lnL>
                    <a:lnR>
                      <a:noFill/>
                    </a:lnR>
                    <a:lnT>
                      <a:noFill/>
                    </a:lnT>
                    <a:lnB>
                      <a:noFill/>
                    </a:lnB>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P11</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Seattle</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Tree</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25</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Program Manager</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P13</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Seattle</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Polar Bear</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37</a:t>
                      </a:r>
                      <a:endParaRPr lang="en-US" sz="2800">
                        <a:latin typeface="Times New Roman"/>
                        <a:ea typeface="Times New Roman"/>
                        <a:cs typeface="Times New Roman"/>
                      </a:endParaRPr>
                    </a:p>
                  </a:txBody>
                  <a:tcPr marL="68580" marR="68580" marT="0" marB="0" anchor="ctr">
                    <a:lnL>
                      <a:noFill/>
                    </a:lnL>
                    <a:lnR>
                      <a:noFill/>
                    </a:lnR>
                    <a:lnT>
                      <a:noFill/>
                    </a:lnT>
                    <a:lnB>
                      <a:noFill/>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Programmer</a:t>
                      </a:r>
                      <a:endParaRPr lang="en-US" sz="2800">
                        <a:latin typeface="Times New Roman"/>
                        <a:ea typeface="Times New Roman"/>
                        <a:cs typeface="Times New Roman"/>
                      </a:endParaRPr>
                    </a:p>
                  </a:txBody>
                  <a:tcPr marL="68580" marR="68580" marT="0" marB="0" anchor="ctr">
                    <a:lnL>
                      <a:noFill/>
                    </a:lnL>
                    <a:lnR>
                      <a:noFill/>
                    </a:lnR>
                    <a:lnT>
                      <a:noFill/>
                    </a:lnT>
                    <a:lnB>
                      <a:noFill/>
                    </a:lnB>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P14</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Seattle</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Polar Bear</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30</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Consultant</a:t>
                      </a:r>
                      <a:endParaRPr lang="en-US" sz="2800">
                        <a:latin typeface="Times New Roman"/>
                        <a:ea typeface="Times New Roman"/>
                        <a:cs typeface="Times New Roman"/>
                      </a:endParaRPr>
                    </a:p>
                  </a:txBody>
                  <a:tcPr marL="68580" marR="68580" marT="0" marB="0" anchor="ctr">
                    <a:lnL>
                      <a:noFill/>
                    </a:lnL>
                    <a:lnR>
                      <a:noFill/>
                    </a:lnR>
                    <a:lnT>
                      <a:noFill/>
                    </a:lnT>
                    <a:lnB>
                      <a:noFill/>
                    </a:lnB>
                    <a:solidFill>
                      <a:srgbClr val="C0C0C0"/>
                    </a:solidFill>
                  </a:tcPr>
                </a:tc>
              </a:tr>
              <a:tr h="320040">
                <a:tc>
                  <a:txBody>
                    <a:bodyPr/>
                    <a:lstStyle/>
                    <a:p>
                      <a:pPr marL="0" marR="0" algn="ctr">
                        <a:spcBef>
                          <a:spcPts val="200"/>
                        </a:spcBef>
                        <a:spcAft>
                          <a:spcPts val="0"/>
                        </a:spcAft>
                      </a:pPr>
                      <a:r>
                        <a:rPr lang="en-US" sz="2000" b="1">
                          <a:solidFill>
                            <a:srgbClr val="000000"/>
                          </a:solidFill>
                          <a:latin typeface="Calibri"/>
                          <a:ea typeface="Times New Roman"/>
                          <a:cs typeface="Times New Roman"/>
                        </a:rPr>
                        <a:t>P15</a:t>
                      </a:r>
                      <a:endParaRPr lang="en-US" sz="280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Seattle</a:t>
                      </a:r>
                      <a:endParaRPr lang="en-US" sz="280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Polar Bear</a:t>
                      </a:r>
                      <a:endParaRPr lang="en-US" sz="280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0"/>
                        </a:spcAft>
                      </a:pPr>
                      <a:r>
                        <a:rPr lang="en-US" sz="2000">
                          <a:solidFill>
                            <a:srgbClr val="000000"/>
                          </a:solidFill>
                          <a:latin typeface="Calibri"/>
                          <a:ea typeface="Times New Roman"/>
                          <a:cs typeface="Times New Roman"/>
                        </a:rPr>
                        <a:t>6</a:t>
                      </a:r>
                      <a:endParaRPr lang="en-US" sz="280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200"/>
                        </a:spcBef>
                        <a:spcAft>
                          <a:spcPts val="0"/>
                        </a:spcAft>
                      </a:pPr>
                      <a:r>
                        <a:rPr lang="en-US" sz="2000" dirty="0">
                          <a:solidFill>
                            <a:srgbClr val="000000"/>
                          </a:solidFill>
                          <a:latin typeface="Calibri"/>
                          <a:ea typeface="Times New Roman"/>
                          <a:cs typeface="Times New Roman"/>
                        </a:rPr>
                        <a:t>Student</a:t>
                      </a:r>
                      <a:endParaRPr lang="en-US" sz="2800" dirty="0">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304800" y="6172200"/>
            <a:ext cx="8686800" cy="461665"/>
          </a:xfrm>
          <a:prstGeom prst="rect">
            <a:avLst/>
          </a:prstGeom>
          <a:noFill/>
        </p:spPr>
        <p:txBody>
          <a:bodyPr wrap="square" rtlCol="0">
            <a:spAutoFit/>
          </a:bodyPr>
          <a:lstStyle/>
          <a:p>
            <a:pPr algn="ctr"/>
            <a:r>
              <a:rPr lang="en-US" sz="2400" dirty="0" smtClean="0"/>
              <a:t>Participants had a pre-established interested in being “green”</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pic>
        <p:nvPicPr>
          <p:cNvPr id="5" name="Picture 4"/>
          <p:cNvPicPr/>
          <p:nvPr/>
        </p:nvPicPr>
        <p:blipFill>
          <a:blip r:embed="rId3"/>
          <a:srcRect/>
          <a:stretch>
            <a:fillRect/>
          </a:stretch>
        </p:blipFill>
        <p:spPr bwMode="auto">
          <a:xfrm>
            <a:off x="1143000" y="2286000"/>
            <a:ext cx="3352800" cy="2531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C:\research\projects\UbiGreen\Trunk\Screenshots\UbiGreen_Cingular2125_Walk.png"/>
          <p:cNvPicPr/>
          <p:nvPr/>
        </p:nvPicPr>
        <p:blipFill>
          <a:blip r:embed="rId4"/>
          <a:srcRect/>
          <a:stretch>
            <a:fillRect/>
          </a:stretch>
        </p:blipFill>
        <p:spPr bwMode="auto">
          <a:xfrm>
            <a:off x="5486400" y="838200"/>
            <a:ext cx="2209800" cy="5471694"/>
          </a:xfrm>
          <a:prstGeom prst="rect">
            <a:avLst/>
          </a:prstGeom>
          <a:noFill/>
          <a:ln w="9525">
            <a:noFill/>
            <a:miter lim="800000"/>
            <a:headEnd/>
            <a:tailEnd/>
          </a:ln>
        </p:spPr>
      </p:pic>
      <p:sp>
        <p:nvSpPr>
          <p:cNvPr id="8" name="TextBox 7"/>
          <p:cNvSpPr txBox="1"/>
          <p:nvPr/>
        </p:nvSpPr>
        <p:spPr>
          <a:xfrm>
            <a:off x="4724400" y="2819400"/>
            <a:ext cx="990600" cy="1200329"/>
          </a:xfrm>
          <a:prstGeom prst="rect">
            <a:avLst/>
          </a:prstGeom>
          <a:noFill/>
        </p:spPr>
        <p:txBody>
          <a:bodyPr wrap="square" rtlCol="0">
            <a:spAutoFit/>
          </a:bodyPr>
          <a:lstStyle/>
          <a:p>
            <a:r>
              <a:rPr lang="en-US" sz="7200" b="1" dirty="0" smtClean="0"/>
              <a:t>+</a:t>
            </a:r>
            <a:endParaRPr lang="en-US" sz="7200" b="1" dirty="0"/>
          </a:p>
        </p:txBody>
      </p:sp>
      <p:pic>
        <p:nvPicPr>
          <p:cNvPr id="5122" name="Picture 2" descr="C:\research\talks\BECC2008-UbiGreen\simcard.png"/>
          <p:cNvPicPr>
            <a:picLocks noChangeAspect="1" noChangeArrowheads="1"/>
          </p:cNvPicPr>
          <p:nvPr/>
        </p:nvPicPr>
        <p:blipFill>
          <a:blip r:embed="rId5"/>
          <a:srcRect/>
          <a:stretch>
            <a:fillRect/>
          </a:stretch>
        </p:blipFill>
        <p:spPr bwMode="auto">
          <a:xfrm>
            <a:off x="3048000" y="5105400"/>
            <a:ext cx="1447800" cy="895948"/>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a:off x="4724400" y="5181600"/>
            <a:ext cx="762000" cy="6858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pic>
        <p:nvPicPr>
          <p:cNvPr id="12290" name="Picture 2" descr="C:\research\projects\UbiGreen\Trunk\Screenshots\Study Webpage Screenshots\2008_04_02 screenshots.PNG"/>
          <p:cNvPicPr>
            <a:picLocks noChangeAspect="1" noChangeArrowheads="1"/>
          </p:cNvPicPr>
          <p:nvPr/>
        </p:nvPicPr>
        <p:blipFill>
          <a:blip r:embed="rId3"/>
          <a:srcRect r="40833"/>
          <a:stretch>
            <a:fillRect/>
          </a:stretch>
        </p:blipFill>
        <p:spPr bwMode="auto">
          <a:xfrm>
            <a:off x="0" y="-457351"/>
            <a:ext cx="9144000" cy="9659155"/>
          </a:xfrm>
          <a:prstGeom prst="rect">
            <a:avLst/>
          </a:prstGeom>
          <a:noFill/>
        </p:spPr>
      </p:pic>
      <p:pic>
        <p:nvPicPr>
          <p:cNvPr id="12291" name="Picture 3" descr="C:\research\projects\UbiGreen\Trunk\Screenshots\Study Webpage Screenshots\webpage_2008_03_27_cropped.jpg"/>
          <p:cNvPicPr>
            <a:picLocks noChangeAspect="1" noChangeArrowheads="1"/>
          </p:cNvPicPr>
          <p:nvPr/>
        </p:nvPicPr>
        <p:blipFill>
          <a:blip r:embed="rId4"/>
          <a:srcRect/>
          <a:stretch>
            <a:fillRect/>
          </a:stretch>
        </p:blipFill>
        <p:spPr bwMode="auto">
          <a:xfrm>
            <a:off x="1" y="1492469"/>
            <a:ext cx="6172199" cy="5059578"/>
          </a:xfrm>
          <a:prstGeom prst="rect">
            <a:avLst/>
          </a:prstGeom>
          <a:noFill/>
        </p:spPr>
      </p:pic>
      <p:sp>
        <p:nvSpPr>
          <p:cNvPr id="7" name="Rectangle 6"/>
          <p:cNvSpPr/>
          <p:nvPr/>
        </p:nvSpPr>
        <p:spPr>
          <a:xfrm>
            <a:off x="6172200" y="1371600"/>
            <a:ext cx="2971800" cy="7924800"/>
          </a:xfrm>
          <a:prstGeom prst="rect">
            <a:avLst/>
          </a:prstGeom>
          <a:solidFill>
            <a:srgbClr val="F4F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data</a:t>
            </a:r>
            <a:r>
              <a:rPr lang="en-US" dirty="0" smtClean="0"/>
              <a:t> collected</a:t>
            </a:r>
            <a:endParaRPr lang="en-US" dirty="0"/>
          </a:p>
        </p:txBody>
      </p:sp>
      <p:sp>
        <p:nvSpPr>
          <p:cNvPr id="3" name="Content Placeholder 2"/>
          <p:cNvSpPr>
            <a:spLocks noGrp="1"/>
          </p:cNvSpPr>
          <p:nvPr>
            <p:ph idx="1"/>
          </p:nvPr>
        </p:nvSpPr>
        <p:spPr/>
        <p:txBody>
          <a:bodyPr/>
          <a:lstStyle/>
          <a:p>
            <a:r>
              <a:rPr lang="en-US" dirty="0" smtClean="0"/>
              <a:t>two online questionnaires</a:t>
            </a:r>
          </a:p>
          <a:p>
            <a:r>
              <a:rPr lang="en-US" dirty="0" smtClean="0"/>
              <a:t>pre- and post-interview data</a:t>
            </a:r>
          </a:p>
          <a:p>
            <a:r>
              <a:rPr lang="en-US" dirty="0" smtClean="0"/>
              <a:t>8.4 million logged sensor events</a:t>
            </a:r>
          </a:p>
          <a:p>
            <a:r>
              <a:rPr lang="en-US" dirty="0" smtClean="0"/>
              <a:t>1,129 travel events (72% green)</a:t>
            </a:r>
          </a:p>
          <a:p>
            <a:r>
              <a:rPr lang="en-US" dirty="0" smtClean="0"/>
              <a:t>4.2 travel events per participant per day</a:t>
            </a:r>
          </a:p>
          <a:p>
            <a:r>
              <a:rPr lang="en-US" dirty="0" smtClean="0"/>
              <a:t>average trip length: 18 minutes</a:t>
            </a:r>
          </a:p>
          <a:p>
            <a:pPr lvl="1"/>
            <a:r>
              <a:rPr lang="en-US" dirty="0" smtClean="0"/>
              <a:t>23 minutes for green trips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grpSp>
        <p:nvGrpSpPr>
          <p:cNvPr id="9" name="Group 8"/>
          <p:cNvGrpSpPr/>
          <p:nvPr/>
        </p:nvGrpSpPr>
        <p:grpSpPr>
          <a:xfrm>
            <a:off x="204952" y="1447800"/>
            <a:ext cx="8634248" cy="4572000"/>
            <a:chOff x="66826" y="1143000"/>
            <a:chExt cx="7934174" cy="3962400"/>
          </a:xfrm>
        </p:grpSpPr>
        <p:graphicFrame>
          <p:nvGraphicFramePr>
            <p:cNvPr id="5" name="Chart 4"/>
            <p:cNvGraphicFramePr/>
            <p:nvPr/>
          </p:nvGraphicFramePr>
          <p:xfrm>
            <a:off x="4419600" y="1143000"/>
            <a:ext cx="3581400"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66826" y="1447800"/>
            <a:ext cx="4124174" cy="3657600"/>
          </p:xfrm>
          <a:graphic>
            <a:graphicData uri="http://schemas.openxmlformats.org/drawingml/2006/chart">
              <c:chart xmlns:c="http://schemas.openxmlformats.org/drawingml/2006/chart" xmlns:r="http://schemas.openxmlformats.org/officeDocument/2006/relationships" r:id="rId4"/>
            </a:graphicData>
          </a:graphic>
        </p:graphicFrame>
      </p:grpSp>
      <p:sp>
        <p:nvSpPr>
          <p:cNvPr id="8" name="Title 1"/>
          <p:cNvSpPr>
            <a:spLocks noGrp="1"/>
          </p:cNvSpPr>
          <p:nvPr>
            <p:ph type="title"/>
          </p:nvPr>
        </p:nvSpPr>
        <p:spPr>
          <a:xfrm>
            <a:off x="152400" y="152400"/>
            <a:ext cx="8229600" cy="685800"/>
          </a:xfrm>
        </p:spPr>
        <p:txBody>
          <a:bodyPr/>
          <a:lstStyle/>
          <a:p>
            <a:r>
              <a:rPr lang="en-US" dirty="0" smtClean="0">
                <a:solidFill>
                  <a:schemeClr val="tx1">
                    <a:lumMod val="75000"/>
                    <a:lumOff val="25000"/>
                  </a:schemeClr>
                </a:solidFill>
              </a:rPr>
              <a:t>observed </a:t>
            </a:r>
            <a:r>
              <a:rPr lang="en-US" dirty="0" smtClean="0"/>
              <a:t>transit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ysClr val="window" lastClr="FFFFFF"/>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graphicFrame>
        <p:nvGraphicFramePr>
          <p:cNvPr id="5" name="Chart 4"/>
          <p:cNvGraphicFramePr/>
          <p:nvPr/>
        </p:nvGraphicFramePr>
        <p:xfrm>
          <a:off x="152400" y="990600"/>
          <a:ext cx="83820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a:spLocks noGrp="1"/>
          </p:cNvSpPr>
          <p:nvPr>
            <p:ph type="title"/>
          </p:nvPr>
        </p:nvSpPr>
        <p:spPr>
          <a:xfrm>
            <a:off x="152400" y="152400"/>
            <a:ext cx="8229600" cy="685800"/>
          </a:xfrm>
        </p:spPr>
        <p:txBody>
          <a:bodyPr/>
          <a:lstStyle/>
          <a:p>
            <a:r>
              <a:rPr lang="en-US" dirty="0" smtClean="0">
                <a:solidFill>
                  <a:schemeClr val="tx1">
                    <a:lumMod val="75000"/>
                    <a:lumOff val="25000"/>
                  </a:schemeClr>
                </a:solidFill>
              </a:rPr>
              <a:t>source of </a:t>
            </a:r>
            <a:r>
              <a:rPr lang="en-US" dirty="0" smtClean="0"/>
              <a:t>data</a:t>
            </a:r>
            <a:endParaRPr lang="en-US" dirty="0"/>
          </a:p>
        </p:txBody>
      </p:sp>
      <p:cxnSp>
        <p:nvCxnSpPr>
          <p:cNvPr id="8" name="Straight Connector 7"/>
          <p:cNvCxnSpPr/>
          <p:nvPr/>
        </p:nvCxnSpPr>
        <p:spPr>
          <a:xfrm rot="5400000">
            <a:off x="4686697" y="3643961"/>
            <a:ext cx="5790406" cy="28073"/>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29600" y="3124200"/>
            <a:ext cx="914400" cy="369332"/>
          </a:xfrm>
          <a:prstGeom prst="rect">
            <a:avLst/>
          </a:prstGeom>
          <a:noFill/>
        </p:spPr>
        <p:txBody>
          <a:bodyPr wrap="square" rtlCol="0">
            <a:spAutoFit/>
          </a:bodyPr>
          <a:lstStyle/>
          <a:p>
            <a:r>
              <a:rPr lang="en-US" dirty="0" smtClean="0"/>
              <a:t>35.3%</a:t>
            </a:r>
            <a:endParaRPr lang="en-US" dirty="0"/>
          </a:p>
        </p:txBody>
      </p:sp>
      <p:sp>
        <p:nvSpPr>
          <p:cNvPr id="11" name="TextBox 10"/>
          <p:cNvSpPr txBox="1"/>
          <p:nvPr/>
        </p:nvSpPr>
        <p:spPr>
          <a:xfrm>
            <a:off x="8229600" y="4495800"/>
            <a:ext cx="914400" cy="369332"/>
          </a:xfrm>
          <a:prstGeom prst="rect">
            <a:avLst/>
          </a:prstGeom>
          <a:noFill/>
        </p:spPr>
        <p:txBody>
          <a:bodyPr wrap="square" rtlCol="0">
            <a:spAutoFit/>
          </a:bodyPr>
          <a:lstStyle/>
          <a:p>
            <a:r>
              <a:rPr lang="en-US" dirty="0" smtClean="0"/>
              <a:t>40.6%</a:t>
            </a:r>
            <a:endParaRPr lang="en-US" dirty="0"/>
          </a:p>
        </p:txBody>
      </p:sp>
      <p:sp>
        <p:nvSpPr>
          <p:cNvPr id="12" name="TextBox 11"/>
          <p:cNvSpPr txBox="1"/>
          <p:nvPr/>
        </p:nvSpPr>
        <p:spPr>
          <a:xfrm>
            <a:off x="8229600" y="2057400"/>
            <a:ext cx="914400" cy="369332"/>
          </a:xfrm>
          <a:prstGeom prst="rect">
            <a:avLst/>
          </a:prstGeom>
          <a:noFill/>
        </p:spPr>
        <p:txBody>
          <a:bodyPr wrap="square" rtlCol="0">
            <a:spAutoFit/>
          </a:bodyPr>
          <a:lstStyle/>
          <a:p>
            <a:r>
              <a:rPr lang="en-US" dirty="0" smtClean="0"/>
              <a:t>24.2%</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visual</a:t>
            </a:r>
            <a:r>
              <a:rPr lang="en-US" dirty="0" smtClean="0"/>
              <a:t> design</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pic>
        <p:nvPicPr>
          <p:cNvPr id="6" name="Picture 4" descr="C:\research\projects\UbiGreen\Trunk\Screenshots\RealTreeWithPhone.png"/>
          <p:cNvPicPr>
            <a:picLocks noChangeAspect="1" noChangeArrowheads="1"/>
          </p:cNvPicPr>
          <p:nvPr/>
        </p:nvPicPr>
        <p:blipFill>
          <a:blip r:embed="rId3"/>
          <a:srcRect l="1935" b="35162"/>
          <a:stretch>
            <a:fillRect/>
          </a:stretch>
        </p:blipFill>
        <p:spPr bwMode="auto">
          <a:xfrm>
            <a:off x="304800" y="1447800"/>
            <a:ext cx="1981200" cy="3247300"/>
          </a:xfrm>
          <a:prstGeom prst="rect">
            <a:avLst/>
          </a:prstGeom>
          <a:noFill/>
          <a:effectLst>
            <a:reflection blurRad="6350" stA="52000" endA="300" endPos="35000" dir="5400000" sy="-100000" algn="bl" rotWithShape="0"/>
          </a:effectLst>
        </p:spPr>
      </p:pic>
      <p:sp>
        <p:nvSpPr>
          <p:cNvPr id="7" name="Rectangle 6"/>
          <p:cNvSpPr/>
          <p:nvPr/>
        </p:nvSpPr>
        <p:spPr>
          <a:xfrm>
            <a:off x="2590800" y="914400"/>
            <a:ext cx="6172200" cy="1938992"/>
          </a:xfrm>
          <a:prstGeom prst="rect">
            <a:avLst/>
          </a:prstGeom>
        </p:spPr>
        <p:txBody>
          <a:bodyPr wrap="square">
            <a:spAutoFit/>
          </a:bodyPr>
          <a:lstStyle/>
          <a:p>
            <a:r>
              <a:rPr lang="en-US" sz="2400" dirty="0" smtClean="0"/>
              <a:t>“I liked the tree because it was, to my mind, a pretty progress bar. There was enough of a clear distance between each state that I could tell the difference at a glance.”</a:t>
            </a:r>
          </a:p>
          <a:p>
            <a:pPr algn="r"/>
            <a:r>
              <a:rPr lang="en-US" sz="2400" b="1" dirty="0" smtClean="0"/>
              <a:t>- Participant 11</a:t>
            </a:r>
            <a:endParaRPr lang="en-US" sz="2400" b="1" dirty="0"/>
          </a:p>
        </p:txBody>
      </p:sp>
      <p:sp>
        <p:nvSpPr>
          <p:cNvPr id="10" name="Rectangle 9"/>
          <p:cNvSpPr/>
          <p:nvPr/>
        </p:nvSpPr>
        <p:spPr>
          <a:xfrm>
            <a:off x="2590800" y="4819471"/>
            <a:ext cx="6248400" cy="1200329"/>
          </a:xfrm>
          <a:prstGeom prst="rect">
            <a:avLst/>
          </a:prstGeom>
        </p:spPr>
        <p:txBody>
          <a:bodyPr wrap="square">
            <a:spAutoFit/>
          </a:bodyPr>
          <a:lstStyle/>
          <a:p>
            <a:r>
              <a:rPr lang="en-US" sz="2400" dirty="0" smtClean="0"/>
              <a:t>“I would like more information about carbon emission savings.”</a:t>
            </a:r>
          </a:p>
          <a:p>
            <a:pPr algn="r"/>
            <a:r>
              <a:rPr lang="en-US" sz="2400" b="1" dirty="0" smtClean="0"/>
              <a:t>- Participant 15</a:t>
            </a:r>
            <a:endParaRPr lang="en-US" sz="2400" b="1" dirty="0"/>
          </a:p>
        </p:txBody>
      </p:sp>
      <p:grpSp>
        <p:nvGrpSpPr>
          <p:cNvPr id="26" name="Group 25"/>
          <p:cNvGrpSpPr/>
          <p:nvPr/>
        </p:nvGrpSpPr>
        <p:grpSpPr>
          <a:xfrm>
            <a:off x="2590800" y="2819400"/>
            <a:ext cx="6029325" cy="835025"/>
            <a:chOff x="2743200" y="2895600"/>
            <a:chExt cx="6029325" cy="835025"/>
          </a:xfrm>
        </p:grpSpPr>
        <p:pic>
          <p:nvPicPr>
            <p:cNvPr id="6146" name="Picture 2" descr="C:\research\projects\UbiGreen\Trunk\Designs\Final Deployed Designs\final-tree-design\treestart.png"/>
            <p:cNvPicPr>
              <a:picLocks noChangeAspect="1" noChangeArrowheads="1"/>
            </p:cNvPicPr>
            <p:nvPr/>
          </p:nvPicPr>
          <p:blipFill>
            <a:blip r:embed="rId4"/>
            <a:srcRect/>
            <a:stretch>
              <a:fillRect/>
            </a:stretch>
          </p:blipFill>
          <p:spPr bwMode="auto">
            <a:xfrm>
              <a:off x="2743200" y="2895600"/>
              <a:ext cx="692544" cy="758952"/>
            </a:xfrm>
            <a:prstGeom prst="rect">
              <a:avLst/>
            </a:prstGeom>
            <a:noFill/>
          </p:spPr>
        </p:pic>
        <p:pic>
          <p:nvPicPr>
            <p:cNvPr id="6147" name="Picture 3" descr="C:\research\projects\UbiGreen\Trunk\Designs\Final Deployed Designs\final-tree-design\tree1.png"/>
            <p:cNvPicPr>
              <a:picLocks noChangeAspect="1" noChangeArrowheads="1"/>
            </p:cNvPicPr>
            <p:nvPr/>
          </p:nvPicPr>
          <p:blipFill>
            <a:blip r:embed="rId5"/>
            <a:srcRect/>
            <a:stretch>
              <a:fillRect/>
            </a:stretch>
          </p:blipFill>
          <p:spPr bwMode="auto">
            <a:xfrm>
              <a:off x="3522991" y="2895600"/>
              <a:ext cx="779462" cy="762000"/>
            </a:xfrm>
            <a:prstGeom prst="rect">
              <a:avLst/>
            </a:prstGeom>
            <a:noFill/>
          </p:spPr>
        </p:pic>
        <p:pic>
          <p:nvPicPr>
            <p:cNvPr id="6148" name="Picture 4" descr="C:\research\projects\UbiGreen\Trunk\Designs\Final Deployed Designs\final-tree-design\tree3.png"/>
            <p:cNvPicPr>
              <a:picLocks noChangeAspect="1" noChangeArrowheads="1"/>
            </p:cNvPicPr>
            <p:nvPr/>
          </p:nvPicPr>
          <p:blipFill>
            <a:blip r:embed="rId6"/>
            <a:srcRect/>
            <a:stretch>
              <a:fillRect/>
            </a:stretch>
          </p:blipFill>
          <p:spPr bwMode="auto">
            <a:xfrm>
              <a:off x="4389700" y="2895600"/>
              <a:ext cx="779463" cy="762000"/>
            </a:xfrm>
            <a:prstGeom prst="rect">
              <a:avLst/>
            </a:prstGeom>
            <a:noFill/>
          </p:spPr>
        </p:pic>
        <p:pic>
          <p:nvPicPr>
            <p:cNvPr id="6149" name="Picture 5" descr="C:\research\projects\UbiGreen\Trunk\Designs\Final Deployed Designs\final-tree-design\tree5.png"/>
            <p:cNvPicPr>
              <a:picLocks noChangeAspect="1" noChangeArrowheads="1"/>
            </p:cNvPicPr>
            <p:nvPr/>
          </p:nvPicPr>
          <p:blipFill>
            <a:blip r:embed="rId7"/>
            <a:srcRect/>
            <a:stretch>
              <a:fillRect/>
            </a:stretch>
          </p:blipFill>
          <p:spPr bwMode="auto">
            <a:xfrm>
              <a:off x="5256410" y="2895600"/>
              <a:ext cx="779463" cy="798513"/>
            </a:xfrm>
            <a:prstGeom prst="rect">
              <a:avLst/>
            </a:prstGeom>
            <a:noFill/>
          </p:spPr>
        </p:pic>
        <p:pic>
          <p:nvPicPr>
            <p:cNvPr id="6150" name="Picture 6" descr="C:\research\projects\UbiGreen\Trunk\Designs\Final Deployed Designs\final-tree-design\tree7.png"/>
            <p:cNvPicPr>
              <a:picLocks noChangeAspect="1" noChangeArrowheads="1"/>
            </p:cNvPicPr>
            <p:nvPr/>
          </p:nvPicPr>
          <p:blipFill>
            <a:blip r:embed="rId8"/>
            <a:srcRect/>
            <a:stretch>
              <a:fillRect/>
            </a:stretch>
          </p:blipFill>
          <p:spPr bwMode="auto">
            <a:xfrm>
              <a:off x="6123120" y="2895600"/>
              <a:ext cx="779463" cy="835025"/>
            </a:xfrm>
            <a:prstGeom prst="rect">
              <a:avLst/>
            </a:prstGeom>
            <a:noFill/>
          </p:spPr>
        </p:pic>
        <p:pic>
          <p:nvPicPr>
            <p:cNvPr id="6151" name="Picture 7" descr="C:\research\projects\UbiGreen\Trunk\Designs\Final Deployed Designs\final-tree-design\tree9.png"/>
            <p:cNvPicPr>
              <a:picLocks noChangeAspect="1" noChangeArrowheads="1"/>
            </p:cNvPicPr>
            <p:nvPr/>
          </p:nvPicPr>
          <p:blipFill>
            <a:blip r:embed="rId9"/>
            <a:srcRect/>
            <a:stretch>
              <a:fillRect/>
            </a:stretch>
          </p:blipFill>
          <p:spPr bwMode="auto">
            <a:xfrm>
              <a:off x="6989830" y="2895600"/>
              <a:ext cx="847725" cy="835025"/>
            </a:xfrm>
            <a:prstGeom prst="rect">
              <a:avLst/>
            </a:prstGeom>
            <a:noFill/>
          </p:spPr>
        </p:pic>
        <p:pic>
          <p:nvPicPr>
            <p:cNvPr id="6152" name="Picture 8" descr="C:\research\projects\UbiGreen\Trunk\Designs\Final Deployed Designs\final-tree-design\tree11.png"/>
            <p:cNvPicPr>
              <a:picLocks noChangeAspect="1" noChangeArrowheads="1"/>
            </p:cNvPicPr>
            <p:nvPr/>
          </p:nvPicPr>
          <p:blipFill>
            <a:blip r:embed="rId10"/>
            <a:srcRect/>
            <a:stretch>
              <a:fillRect/>
            </a:stretch>
          </p:blipFill>
          <p:spPr bwMode="auto">
            <a:xfrm>
              <a:off x="7924800" y="2895600"/>
              <a:ext cx="847725" cy="835025"/>
            </a:xfrm>
            <a:prstGeom prst="rect">
              <a:avLst/>
            </a:prstGeom>
            <a:noFill/>
          </p:spPr>
        </p:pic>
      </p:grpSp>
      <p:sp>
        <p:nvSpPr>
          <p:cNvPr id="27" name="TextBox 26"/>
          <p:cNvSpPr txBox="1"/>
          <p:nvPr/>
        </p:nvSpPr>
        <p:spPr>
          <a:xfrm>
            <a:off x="457200" y="5950803"/>
            <a:ext cx="8229600" cy="830997"/>
          </a:xfrm>
          <a:prstGeom prst="rect">
            <a:avLst/>
          </a:prstGeom>
          <a:noFill/>
        </p:spPr>
        <p:txBody>
          <a:bodyPr wrap="square" rtlCol="0">
            <a:spAutoFit/>
          </a:bodyPr>
          <a:lstStyle/>
          <a:p>
            <a:r>
              <a:rPr lang="en-US" sz="2400" dirty="0" smtClean="0">
                <a:solidFill>
                  <a:schemeClr val="bg1"/>
                </a:solidFill>
              </a:rPr>
              <a:t>Participants liked visual design but requested more quantitative data and interfaces to explore that data</a:t>
            </a:r>
            <a:endParaRPr lang="en-US" sz="2400" dirty="0">
              <a:solidFill>
                <a:schemeClr val="bg1"/>
              </a:solidFill>
            </a:endParaRPr>
          </a:p>
        </p:txBody>
      </p:sp>
      <p:sp>
        <p:nvSpPr>
          <p:cNvPr id="16" name="Rectangle 15"/>
          <p:cNvSpPr/>
          <p:nvPr/>
        </p:nvSpPr>
        <p:spPr>
          <a:xfrm>
            <a:off x="2590800" y="2895600"/>
            <a:ext cx="6172200" cy="1938992"/>
          </a:xfrm>
          <a:prstGeom prst="rect">
            <a:avLst/>
          </a:prstGeom>
        </p:spPr>
        <p:txBody>
          <a:bodyPr wrap="square">
            <a:spAutoFit/>
          </a:bodyPr>
          <a:lstStyle/>
          <a:p>
            <a:r>
              <a:rPr lang="en-US" sz="2400" dirty="0" smtClean="0"/>
              <a:t>“I would like to see some graph or raw data. Even some sort of notification of this is how often you took the bus this week. Something that provides some utility back to me.”</a:t>
            </a:r>
          </a:p>
          <a:p>
            <a:pPr algn="r"/>
            <a:r>
              <a:rPr lang="en-US" sz="2400" b="1" dirty="0" smtClean="0"/>
              <a:t>- Participant13</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Chart 11"/>
          <p:cNvGraphicFramePr/>
          <p:nvPr/>
        </p:nvGraphicFramePr>
        <p:xfrm>
          <a:off x="228600" y="304800"/>
          <a:ext cx="86106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
        <p:nvSpPr>
          <p:cNvPr id="6" name="Rectangle 5"/>
          <p:cNvSpPr/>
          <p:nvPr/>
        </p:nvSpPr>
        <p:spPr>
          <a:xfrm>
            <a:off x="76200" y="6248400"/>
            <a:ext cx="7620000" cy="523220"/>
          </a:xfrm>
          <a:prstGeom prst="rect">
            <a:avLst/>
          </a:prstGeom>
        </p:spPr>
        <p:txBody>
          <a:bodyPr wrap="square">
            <a:spAutoFit/>
          </a:bodyPr>
          <a:lstStyle/>
          <a:p>
            <a:r>
              <a:rPr lang="en-US" sz="1400" dirty="0" smtClean="0"/>
              <a:t>Weber, C.L., Matthews, H.S., Quantifying the global and distributional aspects of American household carbon footprint, </a:t>
            </a:r>
            <a:r>
              <a:rPr lang="en-US" sz="1400" i="1" dirty="0" smtClean="0"/>
              <a:t>Ecological Economics </a:t>
            </a:r>
            <a:r>
              <a:rPr lang="en-US" sz="1400" dirty="0" smtClean="0"/>
              <a:t>(2007)</a:t>
            </a:r>
            <a:endParaRPr lang="en-US" sz="1400" dirty="0"/>
          </a:p>
        </p:txBody>
      </p:sp>
      <p:sp>
        <p:nvSpPr>
          <p:cNvPr id="7" name="Oval 6"/>
          <p:cNvSpPr/>
          <p:nvPr/>
        </p:nvSpPr>
        <p:spPr>
          <a:xfrm>
            <a:off x="304800" y="3810000"/>
            <a:ext cx="83058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419600" y="2590800"/>
            <a:ext cx="4038600" cy="1015663"/>
          </a:xfrm>
          <a:prstGeom prst="rect">
            <a:avLst/>
          </a:prstGeom>
          <a:solidFill>
            <a:schemeClr val="bg1">
              <a:alpha val="76000"/>
            </a:schemeClr>
          </a:solidFill>
          <a:ln w="38100">
            <a:solidFill>
              <a:schemeClr val="bg1">
                <a:lumMod val="50000"/>
              </a:schemeClr>
            </a:solidFill>
          </a:ln>
        </p:spPr>
        <p:txBody>
          <a:bodyPr wrap="square" rtlCol="0">
            <a:spAutoFit/>
          </a:bodyPr>
          <a:lstStyle/>
          <a:p>
            <a:pPr algn="ctr"/>
            <a:r>
              <a:rPr lang="en-US" sz="6000" b="1" dirty="0" smtClean="0">
                <a:solidFill>
                  <a:srgbClr val="FF0000"/>
                </a:solidFill>
              </a:rPr>
              <a:t>26% of CO</a:t>
            </a:r>
            <a:r>
              <a:rPr lang="en-US" sz="6000" b="1" baseline="-25000" dirty="0" smtClean="0">
                <a:solidFill>
                  <a:srgbClr val="FF0000"/>
                </a:solidFill>
              </a:rPr>
              <a:t>2</a:t>
            </a:r>
            <a:endParaRPr lang="en-US" sz="6000" b="1" baseline="-25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
        <p:nvSpPr>
          <p:cNvPr id="5" name="Rectangle 4"/>
          <p:cNvSpPr/>
          <p:nvPr/>
        </p:nvSpPr>
        <p:spPr>
          <a:xfrm>
            <a:off x="2819400" y="3295471"/>
            <a:ext cx="5867400" cy="1200329"/>
          </a:xfrm>
          <a:prstGeom prst="rect">
            <a:avLst/>
          </a:prstGeom>
        </p:spPr>
        <p:txBody>
          <a:bodyPr wrap="square">
            <a:spAutoFit/>
          </a:bodyPr>
          <a:lstStyle/>
          <a:p>
            <a:r>
              <a:rPr lang="en-US" sz="2400" dirty="0" smtClean="0"/>
              <a:t>“I want to have different stories every week … to maintain curiosity in the app”</a:t>
            </a:r>
          </a:p>
          <a:p>
            <a:pPr algn="r"/>
            <a:r>
              <a:rPr lang="en-US" sz="2400" b="1" dirty="0" smtClean="0"/>
              <a:t>- Participant 8</a:t>
            </a:r>
            <a:endParaRPr lang="en-US" sz="2400" b="1" dirty="0"/>
          </a:p>
        </p:txBody>
      </p:sp>
      <p:sp>
        <p:nvSpPr>
          <p:cNvPr id="8" name="Rectangle 7"/>
          <p:cNvSpPr/>
          <p:nvPr/>
        </p:nvSpPr>
        <p:spPr>
          <a:xfrm>
            <a:off x="2819400" y="1706940"/>
            <a:ext cx="5943600" cy="1569660"/>
          </a:xfrm>
          <a:prstGeom prst="rect">
            <a:avLst/>
          </a:prstGeom>
        </p:spPr>
        <p:txBody>
          <a:bodyPr wrap="square">
            <a:spAutoFit/>
          </a:bodyPr>
          <a:lstStyle/>
          <a:p>
            <a:r>
              <a:rPr lang="en-US" sz="2400" dirty="0" smtClean="0"/>
              <a:t>“I liked that we didn’t know what it was going to do. Like when your phone turned from leaves into flowers and then apples.”</a:t>
            </a:r>
          </a:p>
          <a:p>
            <a:pPr algn="r"/>
            <a:r>
              <a:rPr lang="en-US" sz="2400" b="1" dirty="0" smtClean="0"/>
              <a:t>- Participant 15</a:t>
            </a:r>
            <a:endParaRPr lang="en-US" sz="2400" b="1" dirty="0"/>
          </a:p>
        </p:txBody>
      </p:sp>
      <p:pic>
        <p:nvPicPr>
          <p:cNvPr id="11" name="Picture 35" descr="C:\research\projects\UbiGreen\Trunk\Screenshots\TreeSequenceWithPhone\Tree23.png"/>
          <p:cNvPicPr>
            <a:picLocks noChangeAspect="1" noChangeArrowheads="1"/>
          </p:cNvPicPr>
          <p:nvPr/>
        </p:nvPicPr>
        <p:blipFill>
          <a:blip r:embed="rId3"/>
          <a:srcRect l="1935" r="1936" b="34028"/>
          <a:stretch>
            <a:fillRect/>
          </a:stretch>
        </p:blipFill>
        <p:spPr bwMode="auto">
          <a:xfrm>
            <a:off x="457200" y="1295400"/>
            <a:ext cx="2194659" cy="3733800"/>
          </a:xfrm>
          <a:prstGeom prst="rect">
            <a:avLst/>
          </a:prstGeom>
          <a:noFill/>
          <a:effectLst>
            <a:reflection blurRad="6350" stA="52000" endA="300" endPos="35000" dir="5400000" sy="-100000" algn="bl" rotWithShape="0"/>
          </a:effectLst>
        </p:spPr>
      </p:pic>
      <p:sp>
        <p:nvSpPr>
          <p:cNvPr id="12" name="TextBox 11"/>
          <p:cNvSpPr txBox="1"/>
          <p:nvPr/>
        </p:nvSpPr>
        <p:spPr>
          <a:xfrm>
            <a:off x="685800" y="6015335"/>
            <a:ext cx="7315200" cy="461665"/>
          </a:xfrm>
          <a:prstGeom prst="rect">
            <a:avLst/>
          </a:prstGeom>
          <a:noFill/>
        </p:spPr>
        <p:txBody>
          <a:bodyPr wrap="square" rtlCol="0">
            <a:spAutoFit/>
          </a:bodyPr>
          <a:lstStyle/>
          <a:p>
            <a:pPr algn="ctr"/>
            <a:r>
              <a:rPr lang="en-US" sz="2400" dirty="0" smtClean="0">
                <a:solidFill>
                  <a:schemeClr val="bg1"/>
                </a:solidFill>
              </a:rPr>
              <a:t>How do we design for long-term engagement?</a:t>
            </a:r>
            <a:endParaRPr lang="en-US" sz="2400" dirty="0">
              <a:solidFill>
                <a:schemeClr val="bg1"/>
              </a:solidFill>
            </a:endParaRPr>
          </a:p>
        </p:txBody>
      </p:sp>
      <p:sp>
        <p:nvSpPr>
          <p:cNvPr id="9" name="Rectangle 8"/>
          <p:cNvSpPr/>
          <p:nvPr/>
        </p:nvSpPr>
        <p:spPr>
          <a:xfrm>
            <a:off x="2819400" y="4495800"/>
            <a:ext cx="5791200" cy="1569660"/>
          </a:xfrm>
          <a:prstGeom prst="rect">
            <a:avLst/>
          </a:prstGeom>
        </p:spPr>
        <p:txBody>
          <a:bodyPr wrap="square">
            <a:spAutoFit/>
          </a:bodyPr>
          <a:lstStyle/>
          <a:p>
            <a:r>
              <a:rPr lang="en-US" sz="2400" dirty="0" smtClean="0"/>
              <a:t>“If you opened it up, people would generate their themes online and share them. It would be cool” </a:t>
            </a:r>
          </a:p>
          <a:p>
            <a:pPr algn="r"/>
            <a:r>
              <a:rPr lang="en-US" sz="2400" b="1" dirty="0" smtClean="0"/>
              <a:t>-Participant 10</a:t>
            </a:r>
            <a:endParaRPr lang="en-US" sz="2400" b="1" dirty="0"/>
          </a:p>
        </p:txBody>
      </p:sp>
      <p:sp>
        <p:nvSpPr>
          <p:cNvPr id="10" name="Rectangle 9"/>
          <p:cNvSpPr/>
          <p:nvPr/>
        </p:nvSpPr>
        <p:spPr>
          <a:xfrm>
            <a:off x="2819400" y="914401"/>
            <a:ext cx="5943600" cy="830997"/>
          </a:xfrm>
          <a:prstGeom prst="rect">
            <a:avLst/>
          </a:prstGeom>
        </p:spPr>
        <p:txBody>
          <a:bodyPr wrap="square">
            <a:spAutoFit/>
          </a:bodyPr>
          <a:lstStyle/>
          <a:p>
            <a:r>
              <a:rPr lang="en-US" sz="2400" dirty="0" smtClean="0"/>
              <a:t>“It’s omnipresent”</a:t>
            </a:r>
          </a:p>
          <a:p>
            <a:pPr algn="r"/>
            <a:r>
              <a:rPr lang="en-US" sz="2400" b="1" dirty="0" smtClean="0"/>
              <a:t>- Participant 9</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real-life</a:t>
            </a:r>
            <a:r>
              <a:rPr lang="en-US" dirty="0" smtClean="0"/>
              <a:t> game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dirty="0"/>
          </a:p>
        </p:txBody>
      </p:sp>
      <p:sp>
        <p:nvSpPr>
          <p:cNvPr id="7" name="Rectangle 6"/>
          <p:cNvSpPr/>
          <p:nvPr/>
        </p:nvSpPr>
        <p:spPr>
          <a:xfrm>
            <a:off x="2971800" y="1524000"/>
            <a:ext cx="5791200" cy="1569660"/>
          </a:xfrm>
          <a:prstGeom prst="rect">
            <a:avLst/>
          </a:prstGeom>
        </p:spPr>
        <p:txBody>
          <a:bodyPr wrap="square">
            <a:spAutoFit/>
          </a:bodyPr>
          <a:lstStyle/>
          <a:p>
            <a:r>
              <a:rPr lang="en-US" sz="2400" dirty="0" smtClean="0"/>
              <a:t>One participant complained that when a trip hadn’t been automatically recorded, “I felt like I was being cheated out of my ‘points’”</a:t>
            </a:r>
          </a:p>
          <a:p>
            <a:pPr algn="r"/>
            <a:r>
              <a:rPr lang="en-US" sz="2400" b="1" dirty="0" smtClean="0"/>
              <a:t>- Participant 15</a:t>
            </a:r>
          </a:p>
        </p:txBody>
      </p:sp>
      <p:pic>
        <p:nvPicPr>
          <p:cNvPr id="9" name="Picture 28" descr="C:\research\projects\UbiGreen\Trunk\Screenshots\TreeSequenceWithPhone\Tree1.png"/>
          <p:cNvPicPr>
            <a:picLocks noChangeAspect="1" noChangeArrowheads="1"/>
          </p:cNvPicPr>
          <p:nvPr/>
        </p:nvPicPr>
        <p:blipFill>
          <a:blip r:embed="rId3"/>
          <a:srcRect l="1935" r="1935" b="34884"/>
          <a:stretch>
            <a:fillRect/>
          </a:stretch>
        </p:blipFill>
        <p:spPr bwMode="auto">
          <a:xfrm>
            <a:off x="292767" y="1143000"/>
            <a:ext cx="2450433" cy="4114800"/>
          </a:xfrm>
          <a:prstGeom prst="rect">
            <a:avLst/>
          </a:prstGeom>
          <a:noFill/>
          <a:effectLst>
            <a:reflection blurRad="6350" stA="52000" endA="300" endPos="35000" dir="5400000" sy="-100000" algn="bl" rotWithShape="0"/>
          </a:effectLst>
        </p:spPr>
      </p:pic>
      <p:sp>
        <p:nvSpPr>
          <p:cNvPr id="10" name="TextBox 9"/>
          <p:cNvSpPr txBox="1"/>
          <p:nvPr/>
        </p:nvSpPr>
        <p:spPr>
          <a:xfrm>
            <a:off x="2743200" y="833735"/>
            <a:ext cx="6477000" cy="400110"/>
          </a:xfrm>
          <a:prstGeom prst="rect">
            <a:avLst/>
          </a:prstGeom>
          <a:noFill/>
        </p:spPr>
        <p:txBody>
          <a:bodyPr wrap="square" rtlCol="0">
            <a:spAutoFit/>
          </a:bodyPr>
          <a:lstStyle/>
          <a:p>
            <a:r>
              <a:rPr lang="en-US" sz="2000" dirty="0" smtClean="0"/>
              <a:t>Our real-world interactions as input to games</a:t>
            </a:r>
            <a:endParaRPr lang="en-US" sz="2000" dirty="0"/>
          </a:p>
        </p:txBody>
      </p:sp>
      <p:sp>
        <p:nvSpPr>
          <p:cNvPr id="8" name="Rectangle 7"/>
          <p:cNvSpPr/>
          <p:nvPr/>
        </p:nvSpPr>
        <p:spPr>
          <a:xfrm>
            <a:off x="2971800" y="3200400"/>
            <a:ext cx="5791200" cy="1569660"/>
          </a:xfrm>
          <a:prstGeom prst="rect">
            <a:avLst/>
          </a:prstGeom>
        </p:spPr>
        <p:txBody>
          <a:bodyPr wrap="square">
            <a:spAutoFit/>
          </a:bodyPr>
          <a:lstStyle/>
          <a:p>
            <a:r>
              <a:rPr lang="en-US" sz="2400" dirty="0" smtClean="0"/>
              <a:t>“I think negative reinforcement would also be good. I think maybe my polar bear should drown though if I am bad.”</a:t>
            </a:r>
          </a:p>
          <a:p>
            <a:pPr algn="r"/>
            <a:r>
              <a:rPr lang="en-US" sz="2400" b="1" dirty="0" smtClean="0"/>
              <a:t>- Participant 14</a:t>
            </a:r>
            <a:endParaRPr lang="en-US" sz="2400" b="1" dirty="0"/>
          </a:p>
        </p:txBody>
      </p:sp>
      <p:sp>
        <p:nvSpPr>
          <p:cNvPr id="12" name="Rectangle 11"/>
          <p:cNvSpPr/>
          <p:nvPr/>
        </p:nvSpPr>
        <p:spPr>
          <a:xfrm>
            <a:off x="2971800" y="5105400"/>
            <a:ext cx="5791200" cy="830997"/>
          </a:xfrm>
          <a:prstGeom prst="rect">
            <a:avLst/>
          </a:prstGeom>
        </p:spPr>
        <p:txBody>
          <a:bodyPr wrap="square">
            <a:spAutoFit/>
          </a:bodyPr>
          <a:lstStyle/>
          <a:p>
            <a:pPr>
              <a:buNone/>
            </a:pPr>
            <a:r>
              <a:rPr lang="en-US" sz="2400" dirty="0" smtClean="0">
                <a:solidFill>
                  <a:schemeClr val="bg1"/>
                </a:solidFill>
              </a:rPr>
              <a:t>Future designs could incorporate more overt gaming models</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sp>
        <p:nvSpPr>
          <p:cNvPr id="5" name="Rectangle 4"/>
          <p:cNvSpPr/>
          <p:nvPr/>
        </p:nvSpPr>
        <p:spPr>
          <a:xfrm>
            <a:off x="4114800" y="499408"/>
            <a:ext cx="4572000" cy="1938992"/>
          </a:xfrm>
          <a:prstGeom prst="rect">
            <a:avLst/>
          </a:prstGeom>
        </p:spPr>
        <p:txBody>
          <a:bodyPr>
            <a:spAutoFit/>
          </a:bodyPr>
          <a:lstStyle/>
          <a:p>
            <a:r>
              <a:rPr lang="en-US" sz="2400" dirty="0" smtClean="0"/>
              <a:t>“Some people at work knew about the polar bear and every day they asked me about it. ‘Did you get a seal today?’”</a:t>
            </a:r>
          </a:p>
          <a:p>
            <a:pPr algn="r"/>
            <a:r>
              <a:rPr lang="en-US" sz="2400" b="1" dirty="0" smtClean="0"/>
              <a:t>- Participant 14</a:t>
            </a:r>
            <a:endParaRPr lang="en-US" sz="2400" b="1" dirty="0"/>
          </a:p>
        </p:txBody>
      </p:sp>
      <p:grpSp>
        <p:nvGrpSpPr>
          <p:cNvPr id="8" name="Group 7"/>
          <p:cNvGrpSpPr/>
          <p:nvPr/>
        </p:nvGrpSpPr>
        <p:grpSpPr>
          <a:xfrm>
            <a:off x="152400" y="1219200"/>
            <a:ext cx="3810000" cy="4800600"/>
            <a:chOff x="457200" y="1371600"/>
            <a:chExt cx="3810000" cy="4800600"/>
          </a:xfrm>
          <a:effectLst>
            <a:reflection blurRad="6350" stA="52000" endA="300" endPos="35000" dir="5400000" sy="-100000" algn="bl" rotWithShape="0"/>
          </a:effectLst>
        </p:grpSpPr>
        <p:pic>
          <p:nvPicPr>
            <p:cNvPr id="7170" name="Picture 2"/>
            <p:cNvPicPr>
              <a:picLocks noChangeAspect="1" noChangeArrowheads="1"/>
            </p:cNvPicPr>
            <p:nvPr/>
          </p:nvPicPr>
          <p:blipFill>
            <a:blip r:embed="rId3"/>
            <a:srcRect r="38272"/>
            <a:stretch>
              <a:fillRect/>
            </a:stretch>
          </p:blipFill>
          <p:spPr bwMode="auto">
            <a:xfrm>
              <a:off x="457200" y="1371600"/>
              <a:ext cx="3810000" cy="4800600"/>
            </a:xfrm>
            <a:prstGeom prst="rect">
              <a:avLst/>
            </a:prstGeom>
            <a:noFill/>
            <a:ln w="9525">
              <a:noFill/>
              <a:miter lim="800000"/>
              <a:headEnd/>
              <a:tailEnd/>
            </a:ln>
            <a:effectLst/>
          </p:spPr>
        </p:pic>
        <p:pic>
          <p:nvPicPr>
            <p:cNvPr id="7171" name="Picture 3" descr="C:\research\projects\UbiGreen\Trunk\Designs\TreeDesign2\1bikemockup-just-screen.png"/>
            <p:cNvPicPr>
              <a:picLocks noChangeAspect="1" noChangeArrowheads="1"/>
            </p:cNvPicPr>
            <p:nvPr/>
          </p:nvPicPr>
          <p:blipFill>
            <a:blip r:embed="rId4" cstate="print"/>
            <a:srcRect t="26230"/>
            <a:stretch>
              <a:fillRect/>
            </a:stretch>
          </p:blipFill>
          <p:spPr bwMode="auto">
            <a:xfrm>
              <a:off x="582612" y="2371725"/>
              <a:ext cx="1322388" cy="1285875"/>
            </a:xfrm>
            <a:prstGeom prst="rect">
              <a:avLst/>
            </a:prstGeom>
            <a:noFill/>
          </p:spPr>
        </p:pic>
      </p:grpSp>
      <p:sp>
        <p:nvSpPr>
          <p:cNvPr id="9" name="TextBox 8"/>
          <p:cNvSpPr txBox="1"/>
          <p:nvPr/>
        </p:nvSpPr>
        <p:spPr>
          <a:xfrm>
            <a:off x="4114800" y="4495800"/>
            <a:ext cx="4724400" cy="1200329"/>
          </a:xfrm>
          <a:prstGeom prst="rect">
            <a:avLst/>
          </a:prstGeom>
          <a:noFill/>
        </p:spPr>
        <p:txBody>
          <a:bodyPr wrap="square" rtlCol="0">
            <a:spAutoFit/>
          </a:bodyPr>
          <a:lstStyle/>
          <a:p>
            <a:r>
              <a:rPr lang="en-US" sz="2400" dirty="0" smtClean="0">
                <a:solidFill>
                  <a:schemeClr val="bg1"/>
                </a:solidFill>
              </a:rPr>
              <a:t>How can we leverage online social networks to tap into social influence?</a:t>
            </a:r>
            <a:endParaRPr lang="en-US" sz="2400" dirty="0">
              <a:solidFill>
                <a:schemeClr val="bg1"/>
              </a:solidFill>
            </a:endParaRPr>
          </a:p>
        </p:txBody>
      </p:sp>
      <p:sp>
        <p:nvSpPr>
          <p:cNvPr id="7172" name="Rectangle 4"/>
          <p:cNvSpPr>
            <a:spLocks noChangeArrowheads="1"/>
          </p:cNvSpPr>
          <p:nvPr/>
        </p:nvSpPr>
        <p:spPr bwMode="auto">
          <a:xfrm>
            <a:off x="4343400" y="5722203"/>
            <a:ext cx="4495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1600" b="0" i="0" u="none" strike="noStrike" cap="none" normalizeH="0" baseline="0" dirty="0" err="1" smtClean="0">
                <a:ln>
                  <a:noFill/>
                </a:ln>
                <a:solidFill>
                  <a:schemeClr val="bg1"/>
                </a:solidFill>
                <a:effectLst/>
                <a:ea typeface="Times New Roman" pitchFamily="18" charset="0"/>
                <a:cs typeface="Arial" pitchFamily="34" charset="0"/>
              </a:rPr>
              <a:t>M</a:t>
            </a:r>
            <a:r>
              <a:rPr kumimoji="0" lang="en-US" sz="1600" b="0" i="0" u="none" strike="noStrike" cap="none" normalizeH="0" baseline="0" dirty="0" err="1" smtClean="0" bmk="">
                <a:ln>
                  <a:noFill/>
                </a:ln>
                <a:solidFill>
                  <a:schemeClr val="bg1"/>
                </a:solidFill>
                <a:effectLst/>
                <a:ea typeface="Times New Roman" pitchFamily="18" charset="0"/>
                <a:cs typeface="Arial" pitchFamily="34" charset="0"/>
              </a:rPr>
              <a:t>ankoff</a:t>
            </a:r>
            <a:r>
              <a:rPr kumimoji="0" lang="en-US" sz="1600" b="0" i="0" u="none" strike="noStrike" cap="none" normalizeH="0" baseline="0" dirty="0" smtClean="0" bmk="">
                <a:ln>
                  <a:noFill/>
                </a:ln>
                <a:solidFill>
                  <a:schemeClr val="bg1"/>
                </a:solidFill>
                <a:effectLst/>
                <a:ea typeface="Times New Roman" pitchFamily="18" charset="0"/>
                <a:cs typeface="Arial" pitchFamily="34" charset="0"/>
              </a:rPr>
              <a:t>, J, et al.. (2007). Leveraging social networks to motivate individuals to reduce their ecological footprints. </a:t>
            </a:r>
            <a:r>
              <a:rPr kumimoji="0" lang="en-US" sz="1600" b="0" i="1" u="none" strike="noStrike" cap="none" normalizeH="0" baseline="0" dirty="0" smtClean="0" bmk="">
                <a:ln>
                  <a:noFill/>
                </a:ln>
                <a:solidFill>
                  <a:schemeClr val="bg1"/>
                </a:solidFill>
                <a:effectLst/>
                <a:ea typeface="Times New Roman" pitchFamily="18" charset="0"/>
                <a:cs typeface="Arial" pitchFamily="34" charset="0"/>
              </a:rPr>
              <a:t>HICSS </a:t>
            </a:r>
            <a:r>
              <a:rPr kumimoji="0" lang="en-US" sz="1600" b="0" i="1" u="none" strike="noStrike" cap="none" normalizeH="0" baseline="0" smtClean="0" bmk="">
                <a:ln>
                  <a:noFill/>
                </a:ln>
                <a:solidFill>
                  <a:schemeClr val="bg1"/>
                </a:solidFill>
                <a:effectLst/>
                <a:ea typeface="Times New Roman" pitchFamily="18" charset="0"/>
                <a:cs typeface="Arial" pitchFamily="34" charset="0"/>
              </a:rPr>
              <a:t>‘07</a:t>
            </a:r>
            <a:endParaRPr kumimoji="0" lang="en-US" sz="4400" b="0" i="0" u="none" strike="noStrike" cap="none" normalizeH="0" baseline="0" dirty="0" smtClean="0">
              <a:ln>
                <a:noFill/>
              </a:ln>
              <a:solidFill>
                <a:schemeClr val="bg1"/>
              </a:solidFill>
              <a:effectLst/>
              <a:cs typeface="Arial" pitchFamily="34" charset="0"/>
            </a:endParaRPr>
          </a:p>
        </p:txBody>
      </p:sp>
      <p:sp>
        <p:nvSpPr>
          <p:cNvPr id="10" name="Rectangle 9"/>
          <p:cNvSpPr/>
          <p:nvPr/>
        </p:nvSpPr>
        <p:spPr>
          <a:xfrm>
            <a:off x="4114800" y="2514600"/>
            <a:ext cx="4800600" cy="1938992"/>
          </a:xfrm>
          <a:prstGeom prst="rect">
            <a:avLst/>
          </a:prstGeom>
        </p:spPr>
        <p:txBody>
          <a:bodyPr wrap="square">
            <a:spAutoFit/>
          </a:bodyPr>
          <a:lstStyle/>
          <a:p>
            <a:r>
              <a:rPr lang="en-US" sz="2400" dirty="0" smtClean="0"/>
              <a:t>“I would show my friends, ‘look at my tree, isn’t it cool, look at the flowers…’ They thought it was pretty cool.”</a:t>
            </a:r>
          </a:p>
          <a:p>
            <a:pPr algn="r"/>
            <a:r>
              <a:rPr lang="en-US" sz="2400" b="1" dirty="0" smtClean="0"/>
              <a:t>- Participant 9</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172" grpId="0"/>
      <p:bldP spid="10"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685800"/>
          </a:xfrm>
        </p:spPr>
        <p:txBody>
          <a:bodyPr/>
          <a:lstStyle/>
          <a:p>
            <a:r>
              <a:rPr lang="en-US" sz="4400" dirty="0" smtClean="0">
                <a:solidFill>
                  <a:schemeClr val="tx1">
                    <a:lumMod val="75000"/>
                    <a:lumOff val="25000"/>
                  </a:schemeClr>
                </a:solidFill>
              </a:rPr>
              <a:t>real-time</a:t>
            </a:r>
            <a:r>
              <a:rPr lang="en-US" sz="4400" dirty="0" smtClean="0"/>
              <a:t> recommendations</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smtClean="0"/>
              <a:t>post-study survey, “what could help you take more green trips”</a:t>
            </a:r>
          </a:p>
          <a:p>
            <a:pPr lvl="1"/>
            <a:r>
              <a:rPr lang="en-US" dirty="0" smtClean="0"/>
              <a:t>Reliable transportation (76.8%)</a:t>
            </a:r>
          </a:p>
          <a:p>
            <a:pPr lvl="1"/>
            <a:r>
              <a:rPr lang="en-US" dirty="0" smtClean="0"/>
              <a:t>Financial incentives (71.4%)</a:t>
            </a:r>
          </a:p>
          <a:p>
            <a:pPr lvl="1"/>
            <a:r>
              <a:rPr lang="en-US" dirty="0" smtClean="0"/>
              <a:t>Knowledge about alternatives (56%)</a:t>
            </a:r>
          </a:p>
          <a:p>
            <a:r>
              <a:rPr lang="en-US" dirty="0" smtClean="0"/>
              <a:t>future designs could suggest alternative forms of transit based on trip history</a:t>
            </a:r>
          </a:p>
          <a:p>
            <a:r>
              <a:rPr lang="en-US" dirty="0" smtClean="0"/>
              <a:t>recommendations could also come in form of neighborhood: </a:t>
            </a:r>
          </a:p>
          <a:p>
            <a:pPr lvl="1"/>
            <a:r>
              <a:rPr lang="en-US" dirty="0" smtClean="0"/>
              <a:t>“42% of the people who live in your neighborhood and work in Capitol Hill take the bus.”</a:t>
            </a:r>
          </a:p>
          <a:p>
            <a:pPr lvl="1"/>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685800"/>
          </a:xfrm>
        </p:spPr>
        <p:txBody>
          <a:bodyPr/>
          <a:lstStyle/>
          <a:p>
            <a:r>
              <a:rPr lang="en-US" dirty="0" smtClean="0">
                <a:solidFill>
                  <a:schemeClr val="tx1">
                    <a:lumMod val="75000"/>
                    <a:lumOff val="25000"/>
                  </a:schemeClr>
                </a:solidFill>
              </a:rPr>
              <a:t>potential for </a:t>
            </a:r>
            <a:br>
              <a:rPr lang="en-US" dirty="0" smtClean="0">
                <a:solidFill>
                  <a:schemeClr val="tx1">
                    <a:lumMod val="75000"/>
                    <a:lumOff val="25000"/>
                  </a:schemeClr>
                </a:solidFill>
              </a:rPr>
            </a:br>
            <a:r>
              <a:rPr lang="en-US" dirty="0" smtClean="0">
                <a:solidFill>
                  <a:schemeClr val="tx1">
                    <a:lumMod val="75000"/>
                    <a:lumOff val="25000"/>
                  </a:schemeClr>
                </a:solidFill>
              </a:rPr>
              <a:t>  </a:t>
            </a:r>
            <a:r>
              <a:rPr lang="en-US" dirty="0" smtClean="0"/>
              <a:t>behavior change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a:p>
        </p:txBody>
      </p:sp>
      <p:sp>
        <p:nvSpPr>
          <p:cNvPr id="5" name="Rectangle 4"/>
          <p:cNvSpPr/>
          <p:nvPr/>
        </p:nvSpPr>
        <p:spPr>
          <a:xfrm>
            <a:off x="76200" y="1828800"/>
            <a:ext cx="4572000" cy="1938992"/>
          </a:xfrm>
          <a:prstGeom prst="rect">
            <a:avLst/>
          </a:prstGeom>
        </p:spPr>
        <p:txBody>
          <a:bodyPr>
            <a:spAutoFit/>
          </a:bodyPr>
          <a:lstStyle/>
          <a:p>
            <a:r>
              <a:rPr lang="en-US" sz="2400" dirty="0" smtClean="0"/>
              <a:t>“The motivation for me is more of the tracking and kind of seeing how I am doing and just the reminder factor of it. “</a:t>
            </a:r>
          </a:p>
          <a:p>
            <a:pPr algn="r"/>
            <a:r>
              <a:rPr lang="en-US" sz="2400" b="1" dirty="0" smtClean="0"/>
              <a:t>- Participant 11</a:t>
            </a:r>
            <a:endParaRPr lang="en-US" sz="2400" b="1" dirty="0"/>
          </a:p>
        </p:txBody>
      </p:sp>
      <p:sp>
        <p:nvSpPr>
          <p:cNvPr id="6" name="Rectangle 5"/>
          <p:cNvSpPr/>
          <p:nvPr/>
        </p:nvSpPr>
        <p:spPr>
          <a:xfrm>
            <a:off x="4648200" y="4038600"/>
            <a:ext cx="4343400" cy="2308324"/>
          </a:xfrm>
          <a:prstGeom prst="rect">
            <a:avLst/>
          </a:prstGeom>
        </p:spPr>
        <p:txBody>
          <a:bodyPr wrap="square">
            <a:spAutoFit/>
          </a:bodyPr>
          <a:lstStyle/>
          <a:p>
            <a:r>
              <a:rPr lang="en-US" sz="2400" dirty="0" smtClean="0"/>
              <a:t>“This can be connected with government incentives somehow… For example, government could encourage people with tax refund.”</a:t>
            </a:r>
          </a:p>
          <a:p>
            <a:pPr algn="r"/>
            <a:r>
              <a:rPr lang="en-US" sz="2400" b="1" dirty="0" smtClean="0"/>
              <a:t>- Participant 7</a:t>
            </a:r>
            <a:endParaRPr lang="en-US" sz="2400" b="1" dirty="0"/>
          </a:p>
        </p:txBody>
      </p:sp>
      <p:sp>
        <p:nvSpPr>
          <p:cNvPr id="7" name="Rectangle 6"/>
          <p:cNvSpPr/>
          <p:nvPr/>
        </p:nvSpPr>
        <p:spPr>
          <a:xfrm>
            <a:off x="4572000" y="1847671"/>
            <a:ext cx="4267200" cy="1200329"/>
          </a:xfrm>
          <a:prstGeom prst="rect">
            <a:avLst/>
          </a:prstGeom>
        </p:spPr>
        <p:txBody>
          <a:bodyPr wrap="square">
            <a:spAutoFit/>
          </a:bodyPr>
          <a:lstStyle/>
          <a:p>
            <a:r>
              <a:rPr lang="en-US" sz="2400" dirty="0" smtClean="0"/>
              <a:t>“It really encourages you to analyze your own performance”</a:t>
            </a:r>
          </a:p>
          <a:p>
            <a:pPr algn="r"/>
            <a:r>
              <a:rPr lang="en-US" sz="2400" b="1" dirty="0" smtClean="0"/>
              <a:t>- Participant 8</a:t>
            </a:r>
            <a:endParaRPr lang="en-US" sz="2400" b="1" dirty="0"/>
          </a:p>
        </p:txBody>
      </p:sp>
      <p:sp>
        <p:nvSpPr>
          <p:cNvPr id="8" name="Rectangle 7"/>
          <p:cNvSpPr/>
          <p:nvPr/>
        </p:nvSpPr>
        <p:spPr>
          <a:xfrm>
            <a:off x="76200" y="4038600"/>
            <a:ext cx="4572000" cy="1569660"/>
          </a:xfrm>
          <a:prstGeom prst="rect">
            <a:avLst/>
          </a:prstGeom>
        </p:spPr>
        <p:txBody>
          <a:bodyPr>
            <a:spAutoFit/>
          </a:bodyPr>
          <a:lstStyle/>
          <a:p>
            <a:r>
              <a:rPr lang="en-US" sz="2400" dirty="0" smtClean="0"/>
              <a:t>“I feel I already travel in a relatively eco-friendly way and the study did not change that”</a:t>
            </a:r>
          </a:p>
          <a:p>
            <a:pPr algn="r"/>
            <a:r>
              <a:rPr lang="en-US" sz="2400" b="1" dirty="0" smtClean="0"/>
              <a:t>- Participant 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future</a:t>
            </a:r>
            <a:r>
              <a:rPr lang="en-US" dirty="0" smtClean="0"/>
              <a:t> work</a:t>
            </a:r>
            <a:endParaRPr lang="en-US" dirty="0"/>
          </a:p>
        </p:txBody>
      </p:sp>
      <p:sp>
        <p:nvSpPr>
          <p:cNvPr id="3" name="Content Placeholder 2"/>
          <p:cNvSpPr>
            <a:spLocks noGrp="1"/>
          </p:cNvSpPr>
          <p:nvPr>
            <p:ph idx="1"/>
          </p:nvPr>
        </p:nvSpPr>
        <p:spPr>
          <a:xfrm>
            <a:off x="457200" y="1143000"/>
            <a:ext cx="8686800" cy="4983163"/>
          </a:xfrm>
        </p:spPr>
        <p:txBody>
          <a:bodyPr>
            <a:normAutofit fontScale="92500" lnSpcReduction="10000"/>
          </a:bodyPr>
          <a:lstStyle/>
          <a:p>
            <a:r>
              <a:rPr lang="en-US" dirty="0" smtClean="0"/>
              <a:t>longitudinal deployment focused on studying behavior change</a:t>
            </a:r>
          </a:p>
          <a:p>
            <a:r>
              <a:rPr lang="en-US" dirty="0" smtClean="0"/>
              <a:t>interfaces for self-comparison</a:t>
            </a:r>
          </a:p>
          <a:p>
            <a:r>
              <a:rPr lang="en-US" dirty="0" smtClean="0"/>
              <a:t>exploring social sharing/influence</a:t>
            </a:r>
          </a:p>
          <a:p>
            <a:r>
              <a:rPr lang="en-US" dirty="0" smtClean="0"/>
              <a:t>real-time recommendations</a:t>
            </a:r>
          </a:p>
          <a:p>
            <a:r>
              <a:rPr lang="en-US" dirty="0" smtClean="0"/>
              <a:t>quantitative carbon-tracking features</a:t>
            </a:r>
          </a:p>
          <a:p>
            <a:pPr lvl="1"/>
            <a:r>
              <a:rPr lang="en-US" dirty="0" smtClean="0"/>
              <a:t>ability to project footprint into the future</a:t>
            </a:r>
          </a:p>
          <a:p>
            <a:r>
              <a:rPr lang="en-US" dirty="0" smtClean="0"/>
              <a:t>new types of story boards/themes</a:t>
            </a:r>
          </a:p>
          <a:p>
            <a:pPr lvl="1"/>
            <a:r>
              <a:rPr lang="en-US" dirty="0" smtClean="0"/>
              <a:t>ability to navigate story board in non-linear fashion</a:t>
            </a:r>
          </a:p>
          <a:p>
            <a:r>
              <a:rPr lang="en-US" dirty="0" smtClean="0"/>
              <a:t>what about reward </a:t>
            </a:r>
            <a:r>
              <a:rPr lang="en-US" b="1" dirty="0" smtClean="0"/>
              <a:t>and </a:t>
            </a:r>
            <a:r>
              <a:rPr lang="en-US" dirty="0" smtClean="0"/>
              <a:t>punishment?</a:t>
            </a:r>
          </a:p>
          <a:p>
            <a:pPr lvl="1"/>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pic>
        <p:nvPicPr>
          <p:cNvPr id="11266" name="Picture 2" descr="C:\research\projects\UbiGreen\Trunk\Screenshots\2008_09_19 - UbiGreen on iPhone\IMG_6664.JPG"/>
          <p:cNvPicPr>
            <a:picLocks noChangeAspect="1" noChangeArrowheads="1"/>
          </p:cNvPicPr>
          <p:nvPr/>
        </p:nvPicPr>
        <p:blipFill>
          <a:blip r:embed="rId3" cstate="print"/>
          <a:srcRect/>
          <a:stretch>
            <a:fillRect/>
          </a:stretch>
        </p:blipFill>
        <p:spPr bwMode="auto">
          <a:xfrm>
            <a:off x="0" y="-109"/>
            <a:ext cx="9144000" cy="6858219"/>
          </a:xfrm>
          <a:prstGeom prst="rect">
            <a:avLst/>
          </a:prstGeom>
          <a:noFill/>
        </p:spPr>
      </p:pic>
      <p:sp>
        <p:nvSpPr>
          <p:cNvPr id="5" name="Title 1"/>
          <p:cNvSpPr>
            <a:spLocks noGrp="1"/>
          </p:cNvSpPr>
          <p:nvPr>
            <p:ph type="title"/>
          </p:nvPr>
        </p:nvSpPr>
        <p:spPr>
          <a:xfrm>
            <a:off x="152400" y="152400"/>
            <a:ext cx="8229600" cy="685800"/>
          </a:xfrm>
        </p:spPr>
        <p:txBody>
          <a:bodyPr/>
          <a:lstStyle/>
          <a:p>
            <a:r>
              <a:rPr lang="en-US" dirty="0" err="1" smtClean="0">
                <a:solidFill>
                  <a:schemeClr val="accent3">
                    <a:lumMod val="40000"/>
                    <a:lumOff val="60000"/>
                  </a:schemeClr>
                </a:solidFill>
              </a:rPr>
              <a:t>iphone</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pic>
        <p:nvPicPr>
          <p:cNvPr id="68610" name="Picture 2"/>
          <p:cNvPicPr>
            <a:picLocks noChangeAspect="1" noChangeArrowheads="1"/>
          </p:cNvPicPr>
          <p:nvPr/>
        </p:nvPicPr>
        <p:blipFill>
          <a:blip r:embed="rId3"/>
          <a:srcRect/>
          <a:stretch>
            <a:fillRect/>
          </a:stretch>
        </p:blipFill>
        <p:spPr bwMode="auto">
          <a:xfrm>
            <a:off x="169967" y="1104900"/>
            <a:ext cx="8804067" cy="4648200"/>
          </a:xfrm>
          <a:prstGeom prst="rect">
            <a:avLst/>
          </a:prstGeom>
          <a:noFill/>
          <a:ln w="9525">
            <a:noFill/>
            <a:miter lim="800000"/>
            <a:headEnd/>
            <a:tailEnd/>
          </a:ln>
          <a:effectLst/>
        </p:spPr>
      </p:pic>
      <p:sp>
        <p:nvSpPr>
          <p:cNvPr id="7" name="Title 1"/>
          <p:cNvSpPr>
            <a:spLocks noGrp="1"/>
          </p:cNvSpPr>
          <p:nvPr>
            <p:ph type="title"/>
          </p:nvPr>
        </p:nvSpPr>
        <p:spPr>
          <a:xfrm>
            <a:off x="152400" y="152400"/>
            <a:ext cx="8229600" cy="685800"/>
          </a:xfrm>
        </p:spPr>
        <p:txBody>
          <a:bodyPr/>
          <a:lstStyle/>
          <a:p>
            <a:r>
              <a:rPr lang="en-US" dirty="0" err="1" smtClean="0">
                <a:solidFill>
                  <a:schemeClr val="accent3">
                    <a:lumMod val="40000"/>
                    <a:lumOff val="60000"/>
                  </a:schemeClr>
                </a:solidFill>
              </a:rPr>
              <a:t>eco</a:t>
            </a:r>
            <a:r>
              <a:rPr lang="en-US" dirty="0" err="1" smtClean="0"/>
              <a:t>rio</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
        <p:nvSpPr>
          <p:cNvPr id="5" name="TextBox 4"/>
          <p:cNvSpPr txBox="1"/>
          <p:nvPr/>
        </p:nvSpPr>
        <p:spPr>
          <a:xfrm>
            <a:off x="609600" y="1295400"/>
            <a:ext cx="7848600" cy="2985433"/>
          </a:xfrm>
          <a:prstGeom prst="rect">
            <a:avLst/>
          </a:prstGeom>
          <a:noFill/>
        </p:spPr>
        <p:txBody>
          <a:bodyPr wrap="square" rtlCol="0">
            <a:spAutoFit/>
          </a:bodyPr>
          <a:lstStyle/>
          <a:p>
            <a:pPr algn="just"/>
            <a:r>
              <a:rPr lang="en-US" sz="2800" dirty="0" smtClean="0"/>
              <a:t>How many generations in all of human history have had the opportunity to rise to a challenge that is worthy of our best efforts. A challenge that can pull from us more than we think we can do.</a:t>
            </a:r>
          </a:p>
          <a:p>
            <a:pPr algn="just"/>
            <a:endParaRPr lang="en-US" sz="2800" dirty="0" smtClean="0"/>
          </a:p>
          <a:p>
            <a:pPr algn="r"/>
            <a:r>
              <a:rPr lang="en-US" sz="2800" b="1" dirty="0" smtClean="0"/>
              <a:t>-Al Gore </a:t>
            </a:r>
            <a:br>
              <a:rPr lang="en-US" sz="2800" b="1" dirty="0" smtClean="0"/>
            </a:br>
            <a:r>
              <a:rPr lang="en-US" sz="2000" b="1" dirty="0" smtClean="0"/>
              <a:t>TED Conference, March 2008</a:t>
            </a:r>
            <a:endParaRPr lang="en-US" sz="2800" b="1"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200400" y="2133600"/>
            <a:ext cx="5864772" cy="2532993"/>
          </a:xfrm>
          <a:prstGeom prst="rect">
            <a:avLst/>
          </a:prstGeom>
          <a:noFill/>
          <a:ln w="444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9" descr="C:\research\projects\UbiGreen\Trunk\Screenshots\TreeSequenceWithPhone\Tree10.png"/>
          <p:cNvPicPr>
            <a:picLocks noChangeAspect="1" noChangeArrowheads="1"/>
          </p:cNvPicPr>
          <p:nvPr/>
        </p:nvPicPr>
        <p:blipFill>
          <a:blip r:embed="rId3"/>
          <a:srcRect l="1935" r="1935" b="1293"/>
          <a:stretch>
            <a:fillRect/>
          </a:stretch>
        </p:blipFill>
        <p:spPr bwMode="auto">
          <a:xfrm>
            <a:off x="1066800" y="304800"/>
            <a:ext cx="1676400" cy="4267200"/>
          </a:xfrm>
          <a:prstGeom prst="rect">
            <a:avLst/>
          </a:prstGeom>
          <a:noFill/>
          <a:effectLst>
            <a:reflection blurRad="6350" stA="52000" endA="300" endPos="35000" dir="5400000" sy="-100000" algn="bl" rotWithShape="0"/>
          </a:effectLst>
        </p:spPr>
      </p:pic>
      <p:sp>
        <p:nvSpPr>
          <p:cNvPr id="4" name="Rectangle 4"/>
          <p:cNvSpPr txBox="1">
            <a:spLocks noChangeArrowheads="1"/>
          </p:cNvSpPr>
          <p:nvPr/>
        </p:nvSpPr>
        <p:spPr>
          <a:xfrm>
            <a:off x="2895600" y="228600"/>
            <a:ext cx="5867400" cy="1219200"/>
          </a:xfrm>
          <a:prstGeom prst="rect">
            <a:avLst/>
          </a:prstGeom>
          <a:noFill/>
          <a:effectLst/>
        </p:spPr>
        <p:txBody>
          <a:bodyPr vert="horz" lIns="0" tIns="45720" rIns="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8000" dirty="0" err="1" smtClean="0">
                <a:solidFill>
                  <a:schemeClr val="tx1">
                    <a:lumMod val="65000"/>
                    <a:lumOff val="35000"/>
                  </a:schemeClr>
                </a:solidFill>
                <a:latin typeface="Arial Black" pitchFamily="34" charset="0"/>
                <a:ea typeface="+mj-ea"/>
                <a:cs typeface="+mj-cs"/>
              </a:rPr>
              <a:t>t</a:t>
            </a:r>
            <a:r>
              <a:rPr kumimoji="0" lang="en-US" sz="8000" b="0" i="0" u="none" strike="noStrike" kern="1200" cap="none" spc="0" normalizeH="0" baseline="0" noProof="0" dirty="0" err="1" smtClean="0">
                <a:ln>
                  <a:noFill/>
                </a:ln>
                <a:solidFill>
                  <a:schemeClr val="tx1">
                    <a:lumMod val="65000"/>
                    <a:lumOff val="35000"/>
                  </a:schemeClr>
                </a:solidFill>
                <a:effectLst/>
                <a:uLnTx/>
                <a:uFillTx/>
                <a:latin typeface="Arial Black" pitchFamily="34" charset="0"/>
                <a:ea typeface="+mj-ea"/>
                <a:cs typeface="+mj-cs"/>
              </a:rPr>
              <a:t>hank</a:t>
            </a:r>
            <a:r>
              <a:rPr kumimoji="0" lang="en-US" sz="8000" b="0" i="0" u="none" strike="noStrike" kern="1200" cap="none" spc="0" normalizeH="0" baseline="0" noProof="0" dirty="0" err="1" smtClean="0">
                <a:ln>
                  <a:noFill/>
                </a:ln>
                <a:solidFill>
                  <a:schemeClr val="accent3">
                    <a:lumMod val="75000"/>
                  </a:schemeClr>
                </a:solidFill>
                <a:effectLst/>
                <a:uLnTx/>
                <a:uFillTx/>
                <a:latin typeface="Arial Black" pitchFamily="34" charset="0"/>
                <a:ea typeface="+mj-ea"/>
                <a:cs typeface="+mj-cs"/>
              </a:rPr>
              <a:t>you</a:t>
            </a:r>
            <a:r>
              <a:rPr kumimoji="0" lang="en-US" sz="8000" b="0" i="0" u="none" strike="noStrike" kern="1200" cap="none" spc="0" normalizeH="0" baseline="0" noProof="0" dirty="0" smtClean="0">
                <a:ln>
                  <a:noFill/>
                </a:ln>
                <a:solidFill>
                  <a:schemeClr val="accent3">
                    <a:lumMod val="75000"/>
                  </a:schemeClr>
                </a:solidFill>
                <a:effectLst/>
                <a:uLnTx/>
                <a:uFillTx/>
                <a:latin typeface="Arial Black" pitchFamily="34" charset="0"/>
                <a:ea typeface="+mj-ea"/>
                <a:cs typeface="+mj-cs"/>
              </a:rPr>
              <a:t>!</a:t>
            </a:r>
            <a:endParaRPr kumimoji="0" lang="en-US" sz="8000" b="0" i="0" u="none" strike="noStrike" kern="1200" cap="none" spc="0" normalizeH="0" baseline="0" noProof="0" dirty="0">
              <a:ln>
                <a:noFill/>
              </a:ln>
              <a:solidFill>
                <a:schemeClr val="accent3">
                  <a:lumMod val="75000"/>
                </a:schemeClr>
              </a:solidFill>
              <a:effectLst/>
              <a:uLnTx/>
              <a:uFillTx/>
              <a:latin typeface="Arial Black" pitchFamily="34" charset="0"/>
              <a:ea typeface="+mj-ea"/>
              <a:cs typeface="+mj-cs"/>
            </a:endParaRPr>
          </a:p>
        </p:txBody>
      </p:sp>
      <p:grpSp>
        <p:nvGrpSpPr>
          <p:cNvPr id="2" name="Group 25"/>
          <p:cNvGrpSpPr/>
          <p:nvPr/>
        </p:nvGrpSpPr>
        <p:grpSpPr>
          <a:xfrm>
            <a:off x="76200" y="5715552"/>
            <a:ext cx="2239594" cy="1069225"/>
            <a:chOff x="76200" y="5715552"/>
            <a:chExt cx="2239594" cy="1069225"/>
          </a:xfrm>
        </p:grpSpPr>
        <p:pic>
          <p:nvPicPr>
            <p:cNvPr id="7" name="Picture 2" descr="C:\Documents and Settings\jfroehli\My Documents\My Talks\dub logo.png"/>
            <p:cNvPicPr>
              <a:picLocks noChangeAspect="1" noChangeArrowheads="1"/>
            </p:cNvPicPr>
            <p:nvPr/>
          </p:nvPicPr>
          <p:blipFill>
            <a:blip r:embed="rId4" cstate="print"/>
            <a:srcRect/>
            <a:stretch>
              <a:fillRect/>
            </a:stretch>
          </p:blipFill>
          <p:spPr bwMode="auto">
            <a:xfrm>
              <a:off x="160742" y="5772572"/>
              <a:ext cx="1143482" cy="584911"/>
            </a:xfrm>
            <a:prstGeom prst="rect">
              <a:avLst/>
            </a:prstGeom>
            <a:noFill/>
            <a:effectLst/>
          </p:spPr>
        </p:pic>
        <p:grpSp>
          <p:nvGrpSpPr>
            <p:cNvPr id="3" name="Group 20"/>
            <p:cNvGrpSpPr/>
            <p:nvPr/>
          </p:nvGrpSpPr>
          <p:grpSpPr>
            <a:xfrm>
              <a:off x="1309953" y="5715552"/>
              <a:ext cx="1005841" cy="695616"/>
              <a:chOff x="1371599" y="5757063"/>
              <a:chExt cx="1005841" cy="793701"/>
            </a:xfrm>
          </p:grpSpPr>
          <p:sp>
            <p:nvSpPr>
              <p:cNvPr id="9" name="TextBox 8"/>
              <p:cNvSpPr txBox="1"/>
              <p:nvPr/>
            </p:nvSpPr>
            <p:spPr>
              <a:xfrm>
                <a:off x="1371599" y="5757063"/>
                <a:ext cx="1005840" cy="338554"/>
              </a:xfrm>
              <a:prstGeom prst="rect">
                <a:avLst/>
              </a:prstGeom>
              <a:noFill/>
            </p:spPr>
            <p:txBody>
              <a:bodyPr wrap="square" rtlCol="0">
                <a:spAutoFit/>
              </a:bodyPr>
              <a:lstStyle/>
              <a:p>
                <a:r>
                  <a:rPr lang="en-US" sz="1600" b="1" dirty="0" smtClean="0">
                    <a:solidFill>
                      <a:schemeClr val="bg1"/>
                    </a:solidFill>
                  </a:rPr>
                  <a:t>design:</a:t>
                </a:r>
                <a:endParaRPr lang="en-US" sz="1600" b="1" dirty="0">
                  <a:solidFill>
                    <a:schemeClr val="bg1"/>
                  </a:solidFill>
                </a:endParaRPr>
              </a:p>
            </p:txBody>
          </p:sp>
          <p:sp>
            <p:nvSpPr>
              <p:cNvPr id="10" name="Rectangle 9"/>
              <p:cNvSpPr/>
              <p:nvPr/>
            </p:nvSpPr>
            <p:spPr>
              <a:xfrm>
                <a:off x="1371600" y="5976798"/>
                <a:ext cx="1005840" cy="338554"/>
              </a:xfrm>
              <a:prstGeom prst="rect">
                <a:avLst/>
              </a:prstGeom>
            </p:spPr>
            <p:txBody>
              <a:bodyPr wrap="square">
                <a:spAutoFit/>
              </a:bodyPr>
              <a:lstStyle/>
              <a:p>
                <a:r>
                  <a:rPr lang="en-US" sz="1600" b="1" dirty="0" smtClean="0">
                    <a:solidFill>
                      <a:schemeClr val="bg1"/>
                    </a:solidFill>
                  </a:rPr>
                  <a:t>use:</a:t>
                </a:r>
              </a:p>
            </p:txBody>
          </p:sp>
          <p:sp>
            <p:nvSpPr>
              <p:cNvPr id="11" name="Rectangle 10"/>
              <p:cNvSpPr/>
              <p:nvPr/>
            </p:nvSpPr>
            <p:spPr>
              <a:xfrm>
                <a:off x="1371600" y="6212210"/>
                <a:ext cx="1005840" cy="338554"/>
              </a:xfrm>
              <a:prstGeom prst="rect">
                <a:avLst/>
              </a:prstGeom>
            </p:spPr>
            <p:txBody>
              <a:bodyPr wrap="none">
                <a:spAutoFit/>
              </a:bodyPr>
              <a:lstStyle/>
              <a:p>
                <a:r>
                  <a:rPr lang="en-US" sz="1600" b="1" dirty="0" smtClean="0">
                    <a:solidFill>
                      <a:schemeClr val="bg1"/>
                    </a:solidFill>
                  </a:rPr>
                  <a:t>build:</a:t>
                </a:r>
                <a:endParaRPr lang="en-US" sz="1600" b="1" dirty="0">
                  <a:solidFill>
                    <a:schemeClr val="bg1"/>
                  </a:solidFill>
                </a:endParaRPr>
              </a:p>
            </p:txBody>
          </p:sp>
        </p:grpSp>
        <p:sp>
          <p:nvSpPr>
            <p:cNvPr id="12" name="Rectangle 11"/>
            <p:cNvSpPr/>
            <p:nvPr/>
          </p:nvSpPr>
          <p:spPr>
            <a:xfrm>
              <a:off x="76200" y="6477000"/>
              <a:ext cx="2133600" cy="307777"/>
            </a:xfrm>
            <a:prstGeom prst="rect">
              <a:avLst/>
            </a:prstGeom>
          </p:spPr>
          <p:txBody>
            <a:bodyPr wrap="square">
              <a:spAutoFit/>
            </a:bodyPr>
            <a:lstStyle/>
            <a:p>
              <a:r>
                <a:rPr lang="en-US" sz="1400" baseline="30000" dirty="0" smtClean="0">
                  <a:solidFill>
                    <a:schemeClr val="bg1"/>
                  </a:solidFill>
                </a:rPr>
                <a:t> </a:t>
              </a:r>
              <a:r>
                <a:rPr lang="en-US" sz="1400" dirty="0" smtClean="0">
                  <a:solidFill>
                    <a:schemeClr val="bg1"/>
                  </a:solidFill>
                </a:rPr>
                <a:t>university of </a:t>
              </a:r>
              <a:r>
                <a:rPr lang="en-US" sz="1400" dirty="0" err="1" smtClean="0">
                  <a:solidFill>
                    <a:schemeClr val="bg1"/>
                  </a:solidFill>
                </a:rPr>
                <a:t>washington</a:t>
              </a:r>
              <a:endParaRPr lang="en-US" sz="1400" baseline="30000" dirty="0">
                <a:solidFill>
                  <a:schemeClr val="bg1"/>
                </a:solidFill>
              </a:endParaRPr>
            </a:p>
          </p:txBody>
        </p:sp>
      </p:grpSp>
      <p:grpSp>
        <p:nvGrpSpPr>
          <p:cNvPr id="8" name="Group 27"/>
          <p:cNvGrpSpPr/>
          <p:nvPr/>
        </p:nvGrpSpPr>
        <p:grpSpPr>
          <a:xfrm>
            <a:off x="3710598" y="5715000"/>
            <a:ext cx="2209800" cy="1069777"/>
            <a:chOff x="3274218" y="5715000"/>
            <a:chExt cx="2209800" cy="1069777"/>
          </a:xfrm>
        </p:grpSpPr>
        <p:pic>
          <p:nvPicPr>
            <p:cNvPr id="6" name="Picture 2" descr="Intel_white"/>
            <p:cNvPicPr>
              <a:picLocks noChangeAspect="1" noChangeArrowheads="1"/>
            </p:cNvPicPr>
            <p:nvPr/>
          </p:nvPicPr>
          <p:blipFill>
            <a:blip r:embed="rId5" cstate="print"/>
            <a:srcRect/>
            <a:stretch>
              <a:fillRect/>
            </a:stretch>
          </p:blipFill>
          <p:spPr bwMode="auto">
            <a:xfrm>
              <a:off x="3733801" y="5715000"/>
              <a:ext cx="1143000" cy="763406"/>
            </a:xfrm>
            <a:prstGeom prst="rect">
              <a:avLst/>
            </a:prstGeom>
            <a:noFill/>
          </p:spPr>
        </p:pic>
        <p:sp>
          <p:nvSpPr>
            <p:cNvPr id="13" name="Rectangle 12"/>
            <p:cNvSpPr/>
            <p:nvPr/>
          </p:nvSpPr>
          <p:spPr>
            <a:xfrm>
              <a:off x="3274218" y="6477000"/>
              <a:ext cx="2209800" cy="307777"/>
            </a:xfrm>
            <a:prstGeom prst="rect">
              <a:avLst/>
            </a:prstGeom>
          </p:spPr>
          <p:txBody>
            <a:bodyPr wrap="square">
              <a:spAutoFit/>
            </a:bodyPr>
            <a:lstStyle/>
            <a:p>
              <a:pPr algn="ctr"/>
              <a:r>
                <a:rPr lang="en-US" sz="1400" baseline="30000" dirty="0" smtClean="0">
                  <a:solidFill>
                    <a:schemeClr val="bg1"/>
                  </a:solidFill>
                </a:rPr>
                <a:t> </a:t>
              </a:r>
              <a:r>
                <a:rPr lang="en-US" sz="1400" dirty="0" smtClean="0">
                  <a:solidFill>
                    <a:schemeClr val="bg1"/>
                  </a:solidFill>
                </a:rPr>
                <a:t>Intel Research, Seattle</a:t>
              </a:r>
              <a:endParaRPr lang="en-US" sz="1400" dirty="0">
                <a:solidFill>
                  <a:schemeClr val="bg1"/>
                </a:solidFill>
              </a:endParaRPr>
            </a:p>
          </p:txBody>
        </p:sp>
      </p:grpSp>
      <p:grpSp>
        <p:nvGrpSpPr>
          <p:cNvPr id="14" name="Group 29"/>
          <p:cNvGrpSpPr/>
          <p:nvPr/>
        </p:nvGrpSpPr>
        <p:grpSpPr>
          <a:xfrm>
            <a:off x="7391400" y="5531745"/>
            <a:ext cx="1676400" cy="1253032"/>
            <a:chOff x="7391400" y="5531745"/>
            <a:chExt cx="1676400" cy="1253032"/>
          </a:xfrm>
        </p:grpSpPr>
        <p:pic>
          <p:nvPicPr>
            <p:cNvPr id="16" name="Picture 2" descr="C:\research\talks\Telefonica2008-LunchSeminarIntroTalk\Images\cmu hcii logo.png"/>
            <p:cNvPicPr>
              <a:picLocks noChangeAspect="1" noChangeArrowheads="1"/>
            </p:cNvPicPr>
            <p:nvPr/>
          </p:nvPicPr>
          <p:blipFill>
            <a:blip r:embed="rId6"/>
            <a:srcRect/>
            <a:stretch>
              <a:fillRect/>
            </a:stretch>
          </p:blipFill>
          <p:spPr bwMode="auto">
            <a:xfrm>
              <a:off x="7759700" y="5531745"/>
              <a:ext cx="927100" cy="948914"/>
            </a:xfrm>
            <a:prstGeom prst="rect">
              <a:avLst/>
            </a:prstGeom>
            <a:noFill/>
          </p:spPr>
        </p:pic>
        <p:sp>
          <p:nvSpPr>
            <p:cNvPr id="17" name="Rectangle 16"/>
            <p:cNvSpPr/>
            <p:nvPr/>
          </p:nvSpPr>
          <p:spPr>
            <a:xfrm>
              <a:off x="7391400" y="6477000"/>
              <a:ext cx="1676400" cy="307777"/>
            </a:xfrm>
            <a:prstGeom prst="rect">
              <a:avLst/>
            </a:prstGeom>
          </p:spPr>
          <p:txBody>
            <a:bodyPr wrap="square">
              <a:spAutoFit/>
            </a:bodyPr>
            <a:lstStyle/>
            <a:p>
              <a:pPr algn="ctr"/>
              <a:r>
                <a:rPr lang="en-US" sz="1400" baseline="30000" dirty="0" smtClean="0">
                  <a:solidFill>
                    <a:schemeClr val="bg1"/>
                  </a:solidFill>
                </a:rPr>
                <a:t> </a:t>
              </a:r>
              <a:r>
                <a:rPr lang="en-US" sz="1400" dirty="0" smtClean="0">
                  <a:solidFill>
                    <a:schemeClr val="bg1"/>
                  </a:solidFill>
                </a:rPr>
                <a:t>HCI Institute, CMU</a:t>
              </a:r>
            </a:p>
          </p:txBody>
        </p:sp>
      </p:grpSp>
      <p:grpSp>
        <p:nvGrpSpPr>
          <p:cNvPr id="15" name="Group 26"/>
          <p:cNvGrpSpPr/>
          <p:nvPr/>
        </p:nvGrpSpPr>
        <p:grpSpPr>
          <a:xfrm>
            <a:off x="2441696" y="5768163"/>
            <a:ext cx="1143000" cy="1016614"/>
            <a:chOff x="2286000" y="5768163"/>
            <a:chExt cx="1143000" cy="1016614"/>
          </a:xfrm>
        </p:grpSpPr>
        <p:pic>
          <p:nvPicPr>
            <p:cNvPr id="1028" name="Picture 4" descr="C:\research\talks\Affiliates2008-UbiGreen\CSE Logo White.png"/>
            <p:cNvPicPr>
              <a:picLocks noChangeAspect="1" noChangeArrowheads="1"/>
            </p:cNvPicPr>
            <p:nvPr/>
          </p:nvPicPr>
          <p:blipFill>
            <a:blip r:embed="rId7"/>
            <a:srcRect/>
            <a:stretch>
              <a:fillRect/>
            </a:stretch>
          </p:blipFill>
          <p:spPr bwMode="auto">
            <a:xfrm>
              <a:off x="2387958" y="5768163"/>
              <a:ext cx="762000" cy="708837"/>
            </a:xfrm>
            <a:prstGeom prst="rect">
              <a:avLst/>
            </a:prstGeom>
            <a:noFill/>
          </p:spPr>
        </p:pic>
        <p:sp>
          <p:nvSpPr>
            <p:cNvPr id="24" name="Rectangle 23"/>
            <p:cNvSpPr/>
            <p:nvPr/>
          </p:nvSpPr>
          <p:spPr>
            <a:xfrm>
              <a:off x="2286000" y="6479977"/>
              <a:ext cx="1143000" cy="304800"/>
            </a:xfrm>
            <a:prstGeom prst="rect">
              <a:avLst/>
            </a:prstGeom>
          </p:spPr>
          <p:txBody>
            <a:bodyPr wrap="square">
              <a:spAutoFit/>
            </a:bodyPr>
            <a:lstStyle/>
            <a:p>
              <a:r>
                <a:rPr lang="en-US" sz="1400" dirty="0" smtClean="0">
                  <a:solidFill>
                    <a:schemeClr val="bg1"/>
                  </a:solidFill>
                </a:rPr>
                <a:t>  CSE, UW</a:t>
              </a:r>
              <a:endParaRPr lang="en-US" sz="1400" baseline="30000" dirty="0">
                <a:solidFill>
                  <a:schemeClr val="bg1"/>
                </a:solidFill>
              </a:endParaRPr>
            </a:p>
          </p:txBody>
        </p:sp>
      </p:grpSp>
      <p:grpSp>
        <p:nvGrpSpPr>
          <p:cNvPr id="18" name="Group 28"/>
          <p:cNvGrpSpPr/>
          <p:nvPr/>
        </p:nvGrpSpPr>
        <p:grpSpPr>
          <a:xfrm>
            <a:off x="6046300" y="5601237"/>
            <a:ext cx="1219200" cy="1183540"/>
            <a:chOff x="5791200" y="5601237"/>
            <a:chExt cx="1219200" cy="1183540"/>
          </a:xfrm>
        </p:grpSpPr>
        <p:pic>
          <p:nvPicPr>
            <p:cNvPr id="1029" name="Picture 5" descr="C:\research\talks\Affiliates2008-UbiGreen\iSchool Logo White.png"/>
            <p:cNvPicPr>
              <a:picLocks noChangeAspect="1" noChangeArrowheads="1"/>
            </p:cNvPicPr>
            <p:nvPr/>
          </p:nvPicPr>
          <p:blipFill>
            <a:blip r:embed="rId8"/>
            <a:srcRect/>
            <a:stretch>
              <a:fillRect/>
            </a:stretch>
          </p:blipFill>
          <p:spPr bwMode="auto">
            <a:xfrm>
              <a:off x="5867400" y="5601237"/>
              <a:ext cx="1066800" cy="962358"/>
            </a:xfrm>
            <a:prstGeom prst="rect">
              <a:avLst/>
            </a:prstGeom>
            <a:noFill/>
          </p:spPr>
        </p:pic>
        <p:sp>
          <p:nvSpPr>
            <p:cNvPr id="25" name="Rectangle 24"/>
            <p:cNvSpPr/>
            <p:nvPr/>
          </p:nvSpPr>
          <p:spPr>
            <a:xfrm>
              <a:off x="5791200" y="6479977"/>
              <a:ext cx="1219200" cy="304800"/>
            </a:xfrm>
            <a:prstGeom prst="rect">
              <a:avLst/>
            </a:prstGeom>
          </p:spPr>
          <p:txBody>
            <a:bodyPr wrap="square">
              <a:spAutoFit/>
            </a:bodyPr>
            <a:lstStyle/>
            <a:p>
              <a:pPr algn="ctr"/>
              <a:r>
                <a:rPr lang="en-US" sz="1400" baseline="30000" dirty="0" smtClean="0">
                  <a:solidFill>
                    <a:schemeClr val="bg1"/>
                  </a:solidFill>
                </a:rPr>
                <a:t> </a:t>
              </a:r>
              <a:r>
                <a:rPr lang="en-US" sz="1400" dirty="0" err="1" smtClean="0">
                  <a:solidFill>
                    <a:schemeClr val="bg1"/>
                  </a:solidFill>
                </a:rPr>
                <a:t>iSchool</a:t>
              </a:r>
              <a:r>
                <a:rPr lang="en-US" sz="1400" dirty="0" smtClean="0">
                  <a:solidFill>
                    <a:schemeClr val="bg1"/>
                  </a:solidFill>
                </a:rPr>
                <a:t>, UW</a:t>
              </a:r>
              <a:endParaRPr lang="en-US" sz="1400" dirty="0">
                <a:solidFill>
                  <a:schemeClr val="bg1"/>
                </a:solidFill>
              </a:endParaRPr>
            </a:p>
          </p:txBody>
        </p:sp>
      </p:grpSp>
      <p:sp>
        <p:nvSpPr>
          <p:cNvPr id="33" name="Rectangle 32"/>
          <p:cNvSpPr/>
          <p:nvPr/>
        </p:nvSpPr>
        <p:spPr>
          <a:xfrm>
            <a:off x="2895600" y="1686580"/>
            <a:ext cx="6019800" cy="430887"/>
          </a:xfrm>
          <a:prstGeom prst="rect">
            <a:avLst/>
          </a:prstGeom>
        </p:spPr>
        <p:txBody>
          <a:bodyPr wrap="square">
            <a:spAutoFit/>
          </a:bodyPr>
          <a:lstStyle/>
          <a:p>
            <a:pPr algn="ctr"/>
            <a:r>
              <a:rPr lang="en-US" sz="2200" b="1" dirty="0" smtClean="0">
                <a:solidFill>
                  <a:schemeClr val="accent3">
                    <a:lumMod val="50000"/>
                  </a:schemeClr>
                </a:solidFill>
              </a:rPr>
              <a:t>jonfroehlich@gmail.com</a:t>
            </a:r>
          </a:p>
        </p:txBody>
      </p:sp>
      <p:sp>
        <p:nvSpPr>
          <p:cNvPr id="26" name="Rectangle 25"/>
          <p:cNvSpPr/>
          <p:nvPr/>
        </p:nvSpPr>
        <p:spPr>
          <a:xfrm>
            <a:off x="3068467" y="1370617"/>
            <a:ext cx="5618333" cy="430887"/>
          </a:xfrm>
          <a:prstGeom prst="rect">
            <a:avLst/>
          </a:prstGeom>
        </p:spPr>
        <p:txBody>
          <a:bodyPr wrap="none">
            <a:spAutoFit/>
          </a:bodyPr>
          <a:lstStyle/>
          <a:p>
            <a:r>
              <a:rPr lang="en-US" sz="2200" b="1" dirty="0" smtClean="0">
                <a:solidFill>
                  <a:schemeClr val="accent3">
                    <a:lumMod val="50000"/>
                  </a:schemeClr>
                </a:solidFill>
              </a:rPr>
              <a:t>http://dub.washington.edu/projects/ubigreen</a:t>
            </a:r>
            <a:endParaRPr lang="en-US" sz="2200" b="1" dirty="0">
              <a:solidFill>
                <a:schemeClr val="accent3">
                  <a:lumMod val="50000"/>
                </a:schemeClr>
              </a:solidFill>
            </a:endParaRPr>
          </a:p>
        </p:txBody>
      </p:sp>
      <p:pic>
        <p:nvPicPr>
          <p:cNvPr id="1026" name="Picture 2" descr="C:\Users\Jon Froehlich\Pictures\2008_11_17 - Sacramento, BECC\IMG_7142 (1280x960).jpg"/>
          <p:cNvPicPr>
            <a:picLocks noChangeAspect="1" noChangeArrowheads="1"/>
          </p:cNvPicPr>
          <p:nvPr/>
        </p:nvPicPr>
        <p:blipFill>
          <a:blip r:embed="rId9" cstate="print"/>
          <a:srcRect t="13072" r="1" b="5882"/>
          <a:stretch>
            <a:fillRect/>
          </a:stretch>
        </p:blipFill>
        <p:spPr bwMode="auto">
          <a:xfrm>
            <a:off x="3276600" y="2209800"/>
            <a:ext cx="38862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TextBox 28"/>
          <p:cNvSpPr txBox="1"/>
          <p:nvPr/>
        </p:nvSpPr>
        <p:spPr>
          <a:xfrm>
            <a:off x="3124200" y="4724400"/>
            <a:ext cx="5791200" cy="923330"/>
          </a:xfrm>
          <a:prstGeom prst="rect">
            <a:avLst/>
          </a:prstGeom>
          <a:noFill/>
        </p:spPr>
        <p:txBody>
          <a:bodyPr wrap="square" rtlCol="0">
            <a:spAutoFit/>
          </a:bodyPr>
          <a:lstStyle/>
          <a:p>
            <a:r>
              <a:rPr lang="en-US" dirty="0" smtClean="0">
                <a:solidFill>
                  <a:schemeClr val="bg1"/>
                </a:solidFill>
              </a:rPr>
              <a:t>Acknowledgements: We would like to thank Intel Research for providing financial support for this project and Microsoft Research for funding Jon Froehlich.</a:t>
            </a:r>
            <a:endParaRPr lang="en-US" dirty="0">
              <a:solidFill>
                <a:schemeClr val="bg1"/>
              </a:solidFill>
            </a:endParaRPr>
          </a:p>
        </p:txBody>
      </p:sp>
      <p:sp>
        <p:nvSpPr>
          <p:cNvPr id="30" name="TextBox 29"/>
          <p:cNvSpPr txBox="1"/>
          <p:nvPr/>
        </p:nvSpPr>
        <p:spPr>
          <a:xfrm>
            <a:off x="7239000" y="2209800"/>
            <a:ext cx="1981200" cy="1477328"/>
          </a:xfrm>
          <a:prstGeom prst="rect">
            <a:avLst/>
          </a:prstGeom>
          <a:noFill/>
        </p:spPr>
        <p:txBody>
          <a:bodyPr wrap="square" rtlCol="0">
            <a:spAutoFit/>
          </a:bodyPr>
          <a:lstStyle/>
          <a:p>
            <a:r>
              <a:rPr lang="en-US" b="1" dirty="0" smtClean="0">
                <a:solidFill>
                  <a:schemeClr val="accent3">
                    <a:lumMod val="50000"/>
                  </a:schemeClr>
                </a:solidFill>
              </a:rPr>
              <a:t>Behavior-based energy efficiency poster at a bus stop outside conference hotel.</a:t>
            </a:r>
            <a:endParaRPr lang="en-US"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persuasive </a:t>
            </a:r>
            <a:r>
              <a:rPr lang="en-US" dirty="0" smtClean="0"/>
              <a:t>technology</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
        <p:nvSpPr>
          <p:cNvPr id="5" name="Rectangle 4"/>
          <p:cNvSpPr/>
          <p:nvPr/>
        </p:nvSpPr>
        <p:spPr>
          <a:xfrm>
            <a:off x="533400" y="1053405"/>
            <a:ext cx="8001000" cy="954107"/>
          </a:xfrm>
          <a:prstGeom prst="rect">
            <a:avLst/>
          </a:prstGeom>
        </p:spPr>
        <p:txBody>
          <a:bodyPr wrap="square">
            <a:spAutoFit/>
          </a:bodyPr>
          <a:lstStyle/>
          <a:p>
            <a:r>
              <a:rPr lang="en-US" sz="2800" dirty="0" smtClean="0"/>
              <a:t>technology that intentionally changes attitudes or behaviors through persuasion and social influence</a:t>
            </a:r>
          </a:p>
        </p:txBody>
      </p:sp>
      <p:sp>
        <p:nvSpPr>
          <p:cNvPr id="6" name="Rectangle 5"/>
          <p:cNvSpPr/>
          <p:nvPr/>
        </p:nvSpPr>
        <p:spPr>
          <a:xfrm>
            <a:off x="2438400" y="2819400"/>
            <a:ext cx="6400800" cy="3108543"/>
          </a:xfrm>
          <a:prstGeom prst="rect">
            <a:avLst/>
          </a:prstGeom>
        </p:spPr>
        <p:txBody>
          <a:bodyPr wrap="square">
            <a:spAutoFit/>
          </a:bodyPr>
          <a:lstStyle/>
          <a:p>
            <a:r>
              <a:rPr lang="en-US" sz="3600" dirty="0" smtClean="0">
                <a:solidFill>
                  <a:schemeClr val="bg1"/>
                </a:solidFill>
              </a:rPr>
              <a:t>we’re interested in studying how </a:t>
            </a:r>
            <a:r>
              <a:rPr lang="en-US" sz="4000" b="1" dirty="0" smtClean="0">
                <a:solidFill>
                  <a:schemeClr val="bg1"/>
                </a:solidFill>
              </a:rPr>
              <a:t>mobile phones </a:t>
            </a:r>
            <a:r>
              <a:rPr lang="en-US" sz="3600" dirty="0" smtClean="0">
                <a:solidFill>
                  <a:schemeClr val="bg1"/>
                </a:solidFill>
              </a:rPr>
              <a:t>can be used as </a:t>
            </a:r>
            <a:r>
              <a:rPr lang="en-US" sz="4000" b="1" dirty="0" smtClean="0">
                <a:solidFill>
                  <a:schemeClr val="bg1"/>
                </a:solidFill>
              </a:rPr>
              <a:t>persuasive technologies </a:t>
            </a:r>
            <a:r>
              <a:rPr lang="en-US" sz="3600" dirty="0" smtClean="0">
                <a:solidFill>
                  <a:schemeClr val="bg1"/>
                </a:solidFill>
              </a:rPr>
              <a:t>to affect </a:t>
            </a:r>
            <a:r>
              <a:rPr lang="en-US" sz="4000" b="1" dirty="0" smtClean="0">
                <a:solidFill>
                  <a:schemeClr val="bg1"/>
                </a:solidFill>
              </a:rPr>
              <a:t>daily transportation practices</a:t>
            </a:r>
            <a:endParaRPr lang="en-US" sz="3600" dirty="0">
              <a:solidFill>
                <a:schemeClr val="bg1"/>
              </a:solidFill>
            </a:endParaRPr>
          </a:p>
        </p:txBody>
      </p:sp>
      <p:pic>
        <p:nvPicPr>
          <p:cNvPr id="7" name="Picture 4" descr="C:\research\projects\UbiGreen\Trunk\Screenshots\RealTreeWithPhone.png"/>
          <p:cNvPicPr>
            <a:picLocks noChangeAspect="1" noChangeArrowheads="1"/>
          </p:cNvPicPr>
          <p:nvPr/>
        </p:nvPicPr>
        <p:blipFill>
          <a:blip r:embed="rId3"/>
          <a:srcRect l="1935" b="35162"/>
          <a:stretch>
            <a:fillRect/>
          </a:stretch>
        </p:blipFill>
        <p:spPr bwMode="auto">
          <a:xfrm>
            <a:off x="688555" y="2819400"/>
            <a:ext cx="1673645" cy="2743200"/>
          </a:xfrm>
          <a:prstGeom prst="rect">
            <a:avLst/>
          </a:prstGeom>
          <a:noFill/>
          <a:effectLst>
            <a:reflection blurRad="6350" stA="52000" endA="300" endPos="35000" dir="5400000" sy="-100000" algn="bl" rotWithShape="0"/>
          </a:effectLst>
        </p:spPr>
      </p:pic>
      <p:sp>
        <p:nvSpPr>
          <p:cNvPr id="9" name="Rectangle 8"/>
          <p:cNvSpPr/>
          <p:nvPr/>
        </p:nvSpPr>
        <p:spPr>
          <a:xfrm>
            <a:off x="3352800" y="1928336"/>
            <a:ext cx="4572000" cy="738664"/>
          </a:xfrm>
          <a:prstGeom prst="rect">
            <a:avLst/>
          </a:prstGeom>
        </p:spPr>
        <p:txBody>
          <a:bodyPr>
            <a:spAutoFit/>
          </a:bodyPr>
          <a:lstStyle/>
          <a:p>
            <a:pPr algn="r"/>
            <a:r>
              <a:rPr lang="en-US" sz="1400" dirty="0" smtClean="0"/>
              <a:t>- B.J. </a:t>
            </a:r>
            <a:r>
              <a:rPr lang="en-US" sz="1400" dirty="0" err="1" smtClean="0"/>
              <a:t>Fogg</a:t>
            </a:r>
            <a:r>
              <a:rPr lang="en-US" sz="1400" dirty="0" smtClean="0"/>
              <a:t>, </a:t>
            </a:r>
            <a:br>
              <a:rPr lang="en-US" sz="1400" dirty="0" smtClean="0"/>
            </a:br>
            <a:r>
              <a:rPr lang="en-US" sz="1400" i="1" dirty="0" smtClean="0"/>
              <a:t>Persuasive Technology: Using Computers to </a:t>
            </a:r>
            <a:br>
              <a:rPr lang="en-US" sz="1400" i="1" dirty="0" smtClean="0"/>
            </a:br>
            <a:r>
              <a:rPr lang="en-US" sz="1400" i="1" dirty="0" smtClean="0"/>
              <a:t>Change What We Think and Do</a:t>
            </a:r>
            <a:r>
              <a:rPr lang="en-US" sz="1400" dirty="0" smtClean="0"/>
              <a:t>, 2003</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why</a:t>
            </a:r>
            <a:r>
              <a:rPr lang="en-US" dirty="0" smtClean="0"/>
              <a:t> mobiles?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11" name="Picture 2" descr="C:\Documents and Settings\jfroehli\My Documents\My Talks\MobiSys2007-MyExperience\12868540_5b5f79cdcb_o.jpg"/>
          <p:cNvPicPr>
            <a:picLocks noChangeAspect="1" noChangeArrowheads="1"/>
          </p:cNvPicPr>
          <p:nvPr/>
        </p:nvPicPr>
        <p:blipFill>
          <a:blip r:embed="rId3"/>
          <a:srcRect l="20632" t="22727" r="36629" b="9091"/>
          <a:stretch>
            <a:fillRect/>
          </a:stretch>
        </p:blipFill>
        <p:spPr bwMode="auto">
          <a:xfrm>
            <a:off x="5105400" y="2895600"/>
            <a:ext cx="2209800" cy="2286000"/>
          </a:xfrm>
          <a:prstGeom prst="rect">
            <a:avLst/>
          </a:prstGeom>
          <a:noFill/>
          <a:ln w="19050">
            <a:solidFill>
              <a:schemeClr val="tx1"/>
            </a:solidFill>
            <a:miter lim="800000"/>
            <a:headEnd/>
            <a:tailEnd/>
          </a:ln>
        </p:spPr>
      </p:pic>
      <p:pic>
        <p:nvPicPr>
          <p:cNvPr id="8" name="Picture 3" descr="C:\Documents and Settings\jfroehli\My Documents\My Talks\MobiSys2007-MyExperience\483388306_82c172ac7d_o.jpg"/>
          <p:cNvPicPr>
            <a:picLocks noChangeAspect="1" noChangeArrowheads="1"/>
          </p:cNvPicPr>
          <p:nvPr/>
        </p:nvPicPr>
        <p:blipFill>
          <a:blip r:embed="rId4"/>
          <a:srcRect r="30000"/>
          <a:stretch>
            <a:fillRect/>
          </a:stretch>
        </p:blipFill>
        <p:spPr bwMode="auto">
          <a:xfrm rot="20890909">
            <a:off x="6642744" y="3037662"/>
            <a:ext cx="1905000" cy="1815703"/>
          </a:xfrm>
          <a:prstGeom prst="rect">
            <a:avLst/>
          </a:prstGeom>
          <a:noFill/>
          <a:ln w="19050">
            <a:solidFill>
              <a:schemeClr val="tx1"/>
            </a:solidFill>
            <a:miter lim="800000"/>
            <a:headEnd/>
            <a:tailEnd/>
          </a:ln>
        </p:spPr>
      </p:pic>
      <p:pic>
        <p:nvPicPr>
          <p:cNvPr id="18" name="Picture 2" descr="C:\Documents and Settings\jfroehli\My Documents\My Talks\MobiSys2007-MyExperience\pn1b_amsterdam_bicycle_cell.jpg"/>
          <p:cNvPicPr>
            <a:picLocks noChangeAspect="1" noChangeArrowheads="1"/>
          </p:cNvPicPr>
          <p:nvPr/>
        </p:nvPicPr>
        <p:blipFill>
          <a:blip r:embed="rId5" cstate="print"/>
          <a:srcRect l="16000"/>
          <a:stretch>
            <a:fillRect/>
          </a:stretch>
        </p:blipFill>
        <p:spPr bwMode="auto">
          <a:xfrm>
            <a:off x="5486400" y="1371600"/>
            <a:ext cx="1905000" cy="1700657"/>
          </a:xfrm>
          <a:prstGeom prst="rect">
            <a:avLst/>
          </a:prstGeom>
          <a:noFill/>
          <a:ln w="19050">
            <a:solidFill>
              <a:schemeClr val="tx1"/>
            </a:solidFill>
            <a:miter lim="800000"/>
            <a:headEnd/>
            <a:tailEnd/>
          </a:ln>
        </p:spPr>
      </p:pic>
      <p:pic>
        <p:nvPicPr>
          <p:cNvPr id="10" name="Picture 1" descr="C:\Documents and Settings\jfroehli\My Documents\My Talks\MobiSys2007-MyExperience\Mobilephonedriving_1.jpg"/>
          <p:cNvPicPr>
            <a:picLocks noChangeAspect="1" noChangeArrowheads="1"/>
          </p:cNvPicPr>
          <p:nvPr/>
        </p:nvPicPr>
        <p:blipFill>
          <a:blip r:embed="rId6" cstate="print"/>
          <a:srcRect l="11719" r="5859"/>
          <a:stretch>
            <a:fillRect/>
          </a:stretch>
        </p:blipFill>
        <p:spPr bwMode="auto">
          <a:xfrm>
            <a:off x="7086600" y="1600200"/>
            <a:ext cx="1842314" cy="1676400"/>
          </a:xfrm>
          <a:prstGeom prst="rect">
            <a:avLst/>
          </a:prstGeom>
          <a:noFill/>
          <a:ln w="19050">
            <a:solidFill>
              <a:schemeClr val="tx1"/>
            </a:solidFill>
            <a:miter lim="800000"/>
            <a:headEnd/>
            <a:tailEnd/>
          </a:ln>
        </p:spPr>
      </p:pic>
      <p:pic>
        <p:nvPicPr>
          <p:cNvPr id="21" name="Picture 3" descr="C:\Documents and Settings\jfroehli\My Documents\My Talks\MobiSys2007-MyExperience\363378865_cc195cb603_o.jpg"/>
          <p:cNvPicPr>
            <a:picLocks noChangeAspect="1" noChangeArrowheads="1"/>
          </p:cNvPicPr>
          <p:nvPr/>
        </p:nvPicPr>
        <p:blipFill>
          <a:blip r:embed="rId7" cstate="print"/>
          <a:srcRect r="27697"/>
          <a:stretch>
            <a:fillRect/>
          </a:stretch>
        </p:blipFill>
        <p:spPr bwMode="auto">
          <a:xfrm>
            <a:off x="7239000" y="152400"/>
            <a:ext cx="1534770" cy="1516949"/>
          </a:xfrm>
          <a:prstGeom prst="rect">
            <a:avLst/>
          </a:prstGeom>
          <a:noFill/>
          <a:ln w="19050">
            <a:solidFill>
              <a:schemeClr val="tx1"/>
            </a:solidFill>
            <a:miter lim="800000"/>
            <a:headEnd/>
            <a:tailEnd/>
          </a:ln>
        </p:spPr>
      </p:pic>
      <p:pic>
        <p:nvPicPr>
          <p:cNvPr id="22" name="Picture 4" descr="C:\Documents and Settings\jfroehli\My Documents\My Talks\MobiSys2007-MyExperience\199457887_c2edb556fe_o.jpg"/>
          <p:cNvPicPr>
            <a:picLocks noChangeAspect="1" noChangeArrowheads="1"/>
          </p:cNvPicPr>
          <p:nvPr/>
        </p:nvPicPr>
        <p:blipFill>
          <a:blip r:embed="rId8"/>
          <a:srcRect/>
          <a:stretch>
            <a:fillRect/>
          </a:stretch>
        </p:blipFill>
        <p:spPr bwMode="auto">
          <a:xfrm>
            <a:off x="5562599" y="5181600"/>
            <a:ext cx="2520927" cy="1676400"/>
          </a:xfrm>
          <a:prstGeom prst="rect">
            <a:avLst/>
          </a:prstGeom>
          <a:noFill/>
          <a:ln w="19050">
            <a:solidFill>
              <a:schemeClr val="tx1"/>
            </a:solidFill>
            <a:miter lim="800000"/>
            <a:headEnd/>
            <a:tailEnd/>
          </a:ln>
        </p:spPr>
      </p:pic>
      <p:pic>
        <p:nvPicPr>
          <p:cNvPr id="20" name="Picture 2" descr="C:\Documents and Settings\jfroehli\My Documents\My Talks\MobiSys2007-MyExperience\126238642_3374dcfaaf_o.jpg"/>
          <p:cNvPicPr>
            <a:picLocks noChangeAspect="1" noChangeArrowheads="1"/>
          </p:cNvPicPr>
          <p:nvPr/>
        </p:nvPicPr>
        <p:blipFill>
          <a:blip r:embed="rId9" cstate="print"/>
          <a:srcRect/>
          <a:stretch>
            <a:fillRect/>
          </a:stretch>
        </p:blipFill>
        <p:spPr bwMode="auto">
          <a:xfrm>
            <a:off x="7391400" y="5638800"/>
            <a:ext cx="1469563" cy="1469140"/>
          </a:xfrm>
          <a:prstGeom prst="rect">
            <a:avLst/>
          </a:prstGeom>
          <a:noFill/>
          <a:ln w="19050">
            <a:solidFill>
              <a:schemeClr val="tx1"/>
            </a:solidFill>
            <a:miter lim="800000"/>
            <a:headEnd/>
            <a:tailEnd/>
          </a:ln>
        </p:spPr>
      </p:pic>
      <p:pic>
        <p:nvPicPr>
          <p:cNvPr id="23" name="Picture 5" descr="C:\Documents and Settings\jfroehli\My Documents\My Talks\MobiSys2007-MyExperience\348607373_f6acce5fd8_b.jpg"/>
          <p:cNvPicPr>
            <a:picLocks noChangeAspect="1" noChangeArrowheads="1"/>
          </p:cNvPicPr>
          <p:nvPr/>
        </p:nvPicPr>
        <p:blipFill>
          <a:blip r:embed="rId10"/>
          <a:srcRect/>
          <a:stretch>
            <a:fillRect/>
          </a:stretch>
        </p:blipFill>
        <p:spPr bwMode="auto">
          <a:xfrm>
            <a:off x="7620000" y="4267200"/>
            <a:ext cx="1426022" cy="1533430"/>
          </a:xfrm>
          <a:prstGeom prst="rect">
            <a:avLst/>
          </a:prstGeom>
          <a:noFill/>
          <a:ln w="19050">
            <a:solidFill>
              <a:schemeClr val="tx1"/>
            </a:solidFill>
            <a:miter lim="800000"/>
            <a:headEnd/>
            <a:tailEnd/>
          </a:ln>
        </p:spPr>
      </p:pic>
      <p:pic>
        <p:nvPicPr>
          <p:cNvPr id="24" name="Picture 2" descr="C:\Documents and Settings\jfroehli\My Documents\My Talks\Cornell2007-MyExperience\66622904_dc0aee090d_b.jpg"/>
          <p:cNvPicPr>
            <a:picLocks noChangeAspect="1" noChangeArrowheads="1"/>
          </p:cNvPicPr>
          <p:nvPr/>
        </p:nvPicPr>
        <p:blipFill>
          <a:blip r:embed="rId11" cstate="print"/>
          <a:srcRect l="26552"/>
          <a:stretch>
            <a:fillRect/>
          </a:stretch>
        </p:blipFill>
        <p:spPr bwMode="auto">
          <a:xfrm>
            <a:off x="3733800" y="4968653"/>
            <a:ext cx="2057400" cy="1868340"/>
          </a:xfrm>
          <a:prstGeom prst="rect">
            <a:avLst/>
          </a:prstGeom>
          <a:noFill/>
          <a:ln w="19050">
            <a:solidFill>
              <a:schemeClr val="tx1"/>
            </a:solidFill>
            <a:miter lim="800000"/>
            <a:headEnd/>
            <a:tailEnd/>
          </a:ln>
        </p:spPr>
      </p:pic>
      <p:sp>
        <p:nvSpPr>
          <p:cNvPr id="25" name="TextBox 24"/>
          <p:cNvSpPr txBox="1"/>
          <p:nvPr/>
        </p:nvSpPr>
        <p:spPr>
          <a:xfrm>
            <a:off x="533400" y="1179255"/>
            <a:ext cx="4876800" cy="3046988"/>
          </a:xfrm>
          <a:prstGeom prst="rect">
            <a:avLst/>
          </a:prstGeom>
          <a:noFill/>
        </p:spPr>
        <p:txBody>
          <a:bodyPr wrap="square" rtlCol="0">
            <a:spAutoFit/>
          </a:bodyPr>
          <a:lstStyle/>
          <a:p>
            <a:pPr marL="342900" indent="-342900">
              <a:buAutoNum type="arabicPeriod"/>
            </a:pPr>
            <a:r>
              <a:rPr lang="en-US" sz="3200" dirty="0" smtClean="0"/>
              <a:t> always with you</a:t>
            </a:r>
          </a:p>
          <a:p>
            <a:pPr marL="342900" indent="-342900">
              <a:buAutoNum type="arabicPeriod"/>
            </a:pPr>
            <a:r>
              <a:rPr lang="en-US" sz="3200" dirty="0" smtClean="0"/>
              <a:t> always on</a:t>
            </a:r>
          </a:p>
          <a:p>
            <a:pPr marL="342900" indent="-342900">
              <a:buAutoNum type="arabicPeriod"/>
            </a:pPr>
            <a:r>
              <a:rPr lang="en-US" sz="3200" dirty="0" smtClean="0"/>
              <a:t> always connected</a:t>
            </a:r>
          </a:p>
          <a:p>
            <a:pPr marL="342900" indent="-342900">
              <a:buAutoNum type="arabicPeriod"/>
            </a:pPr>
            <a:r>
              <a:rPr lang="en-US" sz="3200" dirty="0" smtClean="0"/>
              <a:t> highly available display </a:t>
            </a:r>
          </a:p>
          <a:p>
            <a:pPr marL="342900" indent="-342900">
              <a:buAutoNum type="arabicPeriod"/>
            </a:pPr>
            <a:r>
              <a:rPr lang="en-US" sz="3200" dirty="0" smtClean="0"/>
              <a:t> sensing capabilities</a:t>
            </a:r>
          </a:p>
          <a:p>
            <a:pPr marL="342900" indent="-342900">
              <a:buAutoNum type="arabicPeriod"/>
            </a:pPr>
            <a:r>
              <a:rPr lang="en-US" sz="3200" dirty="0" smtClean="0"/>
              <a:t> advanced input/output</a:t>
            </a:r>
            <a:endParaRPr lang="en-US"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152400" y="152400"/>
            <a:ext cx="2362200" cy="685800"/>
          </a:xfrm>
        </p:spPr>
        <p:txBody>
          <a:bodyPr/>
          <a:lstStyle/>
          <a:p>
            <a:r>
              <a:rPr lang="en-US" dirty="0" err="1" smtClean="0">
                <a:solidFill>
                  <a:schemeClr val="tx1">
                    <a:lumMod val="75000"/>
                    <a:lumOff val="25000"/>
                  </a:schemeClr>
                </a:solidFill>
              </a:rPr>
              <a:t>ubi</a:t>
            </a:r>
            <a:r>
              <a:rPr lang="en-US" dirty="0" err="1" smtClean="0">
                <a:solidFill>
                  <a:srgbClr val="00B0F0"/>
                </a:solidFill>
              </a:rPr>
              <a:t>fit</a:t>
            </a:r>
            <a:endParaRPr lang="en-US" dirty="0">
              <a:solidFill>
                <a:srgbClr val="00B0F0"/>
              </a:solidFill>
            </a:endParaRPr>
          </a:p>
        </p:txBody>
      </p:sp>
      <p:sp>
        <p:nvSpPr>
          <p:cNvPr id="34" name="Content Placeholder 33"/>
          <p:cNvSpPr>
            <a:spLocks noGrp="1"/>
          </p:cNvSpPr>
          <p:nvPr>
            <p:ph idx="1"/>
          </p:nvPr>
        </p:nvSpPr>
        <p:spPr>
          <a:xfrm>
            <a:off x="304800" y="1143001"/>
            <a:ext cx="5105400" cy="2819399"/>
          </a:xfrm>
        </p:spPr>
        <p:txBody>
          <a:bodyPr>
            <a:noAutofit/>
          </a:bodyPr>
          <a:lstStyle/>
          <a:p>
            <a:r>
              <a:rPr lang="en-US" sz="2800" dirty="0" smtClean="0"/>
              <a:t>fitness monitoring application</a:t>
            </a:r>
          </a:p>
          <a:p>
            <a:r>
              <a:rPr lang="en-US" sz="2800" dirty="0" smtClean="0"/>
              <a:t>automatically senses activity</a:t>
            </a:r>
          </a:p>
          <a:p>
            <a:r>
              <a:rPr lang="en-US" sz="2800" dirty="0" smtClean="0"/>
              <a:t>at-a-glance determination of</a:t>
            </a:r>
          </a:p>
          <a:p>
            <a:pPr lvl="1"/>
            <a:r>
              <a:rPr lang="en-US" sz="2400" dirty="0" smtClean="0"/>
              <a:t>active or inactive week</a:t>
            </a:r>
          </a:p>
          <a:p>
            <a:pPr lvl="1"/>
            <a:r>
              <a:rPr lang="en-US" sz="2400" dirty="0" smtClean="0"/>
              <a:t>variety in routine</a:t>
            </a:r>
          </a:p>
          <a:p>
            <a:pPr lvl="1"/>
            <a:r>
              <a:rPr lang="en-US" sz="2400" dirty="0" smtClean="0"/>
              <a:t>this week’s goal met</a:t>
            </a:r>
          </a:p>
          <a:p>
            <a:pPr lvl="1"/>
            <a:r>
              <a:rPr lang="en-US" sz="2400" dirty="0" smtClean="0"/>
              <a:t>recent goal met</a:t>
            </a:r>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6" name="Picture 4" descr="empty-garden"/>
          <p:cNvPicPr>
            <a:picLocks noChangeAspect="1" noChangeArrowheads="1"/>
          </p:cNvPicPr>
          <p:nvPr/>
        </p:nvPicPr>
        <p:blipFill>
          <a:blip r:embed="rId3"/>
          <a:srcRect/>
          <a:stretch>
            <a:fillRect/>
          </a:stretch>
        </p:blipFill>
        <p:spPr bwMode="auto">
          <a:xfrm>
            <a:off x="304800" y="4724400"/>
            <a:ext cx="1590675" cy="1444625"/>
          </a:xfrm>
          <a:prstGeom prst="rect">
            <a:avLst/>
          </a:prstGeom>
          <a:noFill/>
        </p:spPr>
      </p:pic>
      <p:pic>
        <p:nvPicPr>
          <p:cNvPr id="8" name="Picture 6" descr="garden-oneFlower"/>
          <p:cNvPicPr>
            <a:picLocks noChangeAspect="1" noChangeArrowheads="1"/>
          </p:cNvPicPr>
          <p:nvPr/>
        </p:nvPicPr>
        <p:blipFill>
          <a:blip r:embed="rId4"/>
          <a:srcRect/>
          <a:stretch>
            <a:fillRect/>
          </a:stretch>
        </p:blipFill>
        <p:spPr bwMode="auto">
          <a:xfrm>
            <a:off x="2057400" y="4724400"/>
            <a:ext cx="1524000" cy="1444625"/>
          </a:xfrm>
          <a:prstGeom prst="rect">
            <a:avLst/>
          </a:prstGeom>
          <a:noFill/>
        </p:spPr>
      </p:pic>
      <p:pic>
        <p:nvPicPr>
          <p:cNvPr id="10" name="Picture 8" descr="activeWeek-goalMet-2priorGoalsMet"/>
          <p:cNvPicPr>
            <a:picLocks noChangeAspect="1" noChangeArrowheads="1"/>
          </p:cNvPicPr>
          <p:nvPr/>
        </p:nvPicPr>
        <p:blipFill>
          <a:blip r:embed="rId5"/>
          <a:srcRect/>
          <a:stretch>
            <a:fillRect/>
          </a:stretch>
        </p:blipFill>
        <p:spPr bwMode="auto">
          <a:xfrm>
            <a:off x="5486400" y="4724400"/>
            <a:ext cx="1524000" cy="1444625"/>
          </a:xfrm>
          <a:prstGeom prst="rect">
            <a:avLst/>
          </a:prstGeom>
          <a:noFill/>
        </p:spPr>
      </p:pic>
      <p:pic>
        <p:nvPicPr>
          <p:cNvPr id="11" name="Picture 9" descr="active-week-cardio&amp;flexOnly-goalMet-2priorGoalsMet"/>
          <p:cNvPicPr>
            <a:picLocks noChangeAspect="1" noChangeArrowheads="1"/>
          </p:cNvPicPr>
          <p:nvPr/>
        </p:nvPicPr>
        <p:blipFill>
          <a:blip r:embed="rId6"/>
          <a:srcRect b="630"/>
          <a:stretch>
            <a:fillRect/>
          </a:stretch>
        </p:blipFill>
        <p:spPr bwMode="auto">
          <a:xfrm>
            <a:off x="3733800" y="4724400"/>
            <a:ext cx="1509713" cy="1441828"/>
          </a:xfrm>
          <a:prstGeom prst="rect">
            <a:avLst/>
          </a:prstGeom>
          <a:noFill/>
        </p:spPr>
      </p:pic>
      <p:pic>
        <p:nvPicPr>
          <p:cNvPr id="12" name="Picture 10" descr="active-walking-week"/>
          <p:cNvPicPr>
            <a:picLocks noChangeAspect="1" noChangeArrowheads="1"/>
          </p:cNvPicPr>
          <p:nvPr/>
        </p:nvPicPr>
        <p:blipFill>
          <a:blip r:embed="rId7"/>
          <a:srcRect/>
          <a:stretch>
            <a:fillRect/>
          </a:stretch>
        </p:blipFill>
        <p:spPr bwMode="auto">
          <a:xfrm>
            <a:off x="7239000" y="4724400"/>
            <a:ext cx="1565275" cy="1450975"/>
          </a:xfrm>
          <a:prstGeom prst="rect">
            <a:avLst/>
          </a:prstGeom>
          <a:noFill/>
        </p:spPr>
      </p:pic>
      <p:grpSp>
        <p:nvGrpSpPr>
          <p:cNvPr id="2" name="Group 34"/>
          <p:cNvGrpSpPr/>
          <p:nvPr/>
        </p:nvGrpSpPr>
        <p:grpSpPr>
          <a:xfrm>
            <a:off x="5334000" y="1295400"/>
            <a:ext cx="2007111" cy="3005554"/>
            <a:chOff x="5406216" y="1981200"/>
            <a:chExt cx="2007111" cy="3005554"/>
          </a:xfrm>
        </p:grpSpPr>
        <p:pic>
          <p:nvPicPr>
            <p:cNvPr id="14" name="Picture 13" descr="pink-flower"/>
            <p:cNvPicPr>
              <a:picLocks noChangeAspect="1" noChangeArrowheads="1"/>
            </p:cNvPicPr>
            <p:nvPr/>
          </p:nvPicPr>
          <p:blipFill>
            <a:blip r:embed="rId8"/>
            <a:srcRect/>
            <a:stretch>
              <a:fillRect/>
            </a:stretch>
          </p:blipFill>
          <p:spPr bwMode="auto">
            <a:xfrm>
              <a:off x="5428441" y="2457450"/>
              <a:ext cx="442913" cy="438150"/>
            </a:xfrm>
            <a:prstGeom prst="rect">
              <a:avLst/>
            </a:prstGeom>
            <a:noFill/>
          </p:spPr>
        </p:pic>
        <p:pic>
          <p:nvPicPr>
            <p:cNvPr id="15" name="Picture 14" descr="blue-flower"/>
            <p:cNvPicPr>
              <a:picLocks noChangeAspect="1" noChangeArrowheads="1"/>
            </p:cNvPicPr>
            <p:nvPr/>
          </p:nvPicPr>
          <p:blipFill>
            <a:blip r:embed="rId9"/>
            <a:srcRect/>
            <a:stretch>
              <a:fillRect/>
            </a:stretch>
          </p:blipFill>
          <p:spPr bwMode="auto">
            <a:xfrm>
              <a:off x="5406216" y="1981200"/>
              <a:ext cx="485775" cy="442913"/>
            </a:xfrm>
            <a:prstGeom prst="rect">
              <a:avLst/>
            </a:prstGeom>
            <a:noFill/>
          </p:spPr>
        </p:pic>
        <p:sp>
          <p:nvSpPr>
            <p:cNvPr id="16" name="Text Box 15"/>
            <p:cNvSpPr txBox="1">
              <a:spLocks noChangeArrowheads="1"/>
            </p:cNvSpPr>
            <p:nvPr/>
          </p:nvSpPr>
          <p:spPr bwMode="auto">
            <a:xfrm>
              <a:off x="5877704" y="2030413"/>
              <a:ext cx="896720" cy="338554"/>
            </a:xfrm>
            <a:prstGeom prst="rect">
              <a:avLst/>
            </a:prstGeom>
            <a:noFill/>
            <a:ln w="9525">
              <a:noFill/>
              <a:miter lim="800000"/>
              <a:headEnd/>
              <a:tailEnd/>
            </a:ln>
            <a:effectLst/>
          </p:spPr>
          <p:txBody>
            <a:bodyPr wrap="none">
              <a:spAutoFit/>
            </a:bodyPr>
            <a:lstStyle/>
            <a:p>
              <a:r>
                <a:rPr lang="en-US" sz="1600" b="1" dirty="0">
                  <a:cs typeface="Arial" charset="0"/>
                </a:rPr>
                <a:t>strength</a:t>
              </a:r>
            </a:p>
          </p:txBody>
        </p:sp>
        <p:sp>
          <p:nvSpPr>
            <p:cNvPr id="17" name="Text Box 16"/>
            <p:cNvSpPr txBox="1">
              <a:spLocks noChangeArrowheads="1"/>
            </p:cNvSpPr>
            <p:nvPr/>
          </p:nvSpPr>
          <p:spPr bwMode="auto">
            <a:xfrm>
              <a:off x="5863416" y="2546350"/>
              <a:ext cx="713144" cy="338554"/>
            </a:xfrm>
            <a:prstGeom prst="rect">
              <a:avLst/>
            </a:prstGeom>
            <a:noFill/>
            <a:ln w="9525">
              <a:noFill/>
              <a:miter lim="800000"/>
              <a:headEnd/>
              <a:tailEnd/>
            </a:ln>
            <a:effectLst/>
          </p:spPr>
          <p:txBody>
            <a:bodyPr wrap="none">
              <a:spAutoFit/>
            </a:bodyPr>
            <a:lstStyle/>
            <a:p>
              <a:r>
                <a:rPr lang="en-US" sz="1600" b="1" dirty="0">
                  <a:cs typeface="Arial" charset="0"/>
                </a:rPr>
                <a:t>cardio</a:t>
              </a:r>
            </a:p>
          </p:txBody>
        </p:sp>
        <p:sp>
          <p:nvSpPr>
            <p:cNvPr id="18" name="Text Box 17"/>
            <p:cNvSpPr txBox="1">
              <a:spLocks noChangeArrowheads="1"/>
            </p:cNvSpPr>
            <p:nvPr/>
          </p:nvSpPr>
          <p:spPr bwMode="auto">
            <a:xfrm>
              <a:off x="5863416" y="3078163"/>
              <a:ext cx="971741" cy="338554"/>
            </a:xfrm>
            <a:prstGeom prst="rect">
              <a:avLst/>
            </a:prstGeom>
            <a:noFill/>
            <a:ln w="9525">
              <a:noFill/>
              <a:miter lim="800000"/>
              <a:headEnd/>
              <a:tailEnd/>
            </a:ln>
            <a:effectLst/>
          </p:spPr>
          <p:txBody>
            <a:bodyPr wrap="none">
              <a:spAutoFit/>
            </a:bodyPr>
            <a:lstStyle/>
            <a:p>
              <a:r>
                <a:rPr lang="en-US" sz="1600" b="1" dirty="0">
                  <a:cs typeface="Arial" charset="0"/>
                </a:rPr>
                <a:t>flexibility</a:t>
              </a:r>
            </a:p>
          </p:txBody>
        </p:sp>
        <p:sp>
          <p:nvSpPr>
            <p:cNvPr id="19" name="Text Box 18"/>
            <p:cNvSpPr txBox="1">
              <a:spLocks noChangeArrowheads="1"/>
            </p:cNvSpPr>
            <p:nvPr/>
          </p:nvSpPr>
          <p:spPr bwMode="auto">
            <a:xfrm>
              <a:off x="5863416" y="3598863"/>
              <a:ext cx="583237" cy="338554"/>
            </a:xfrm>
            <a:prstGeom prst="rect">
              <a:avLst/>
            </a:prstGeom>
            <a:noFill/>
            <a:ln w="9525">
              <a:noFill/>
              <a:miter lim="800000"/>
              <a:headEnd/>
              <a:tailEnd/>
            </a:ln>
            <a:effectLst/>
          </p:spPr>
          <p:txBody>
            <a:bodyPr wrap="none">
              <a:spAutoFit/>
            </a:bodyPr>
            <a:lstStyle/>
            <a:p>
              <a:r>
                <a:rPr lang="en-US" sz="1600" b="1" dirty="0">
                  <a:cs typeface="Arial" charset="0"/>
                </a:rPr>
                <a:t>walk</a:t>
              </a:r>
            </a:p>
          </p:txBody>
        </p:sp>
        <p:sp>
          <p:nvSpPr>
            <p:cNvPr id="20" name="Text Box 19"/>
            <p:cNvSpPr txBox="1">
              <a:spLocks noChangeArrowheads="1"/>
            </p:cNvSpPr>
            <p:nvPr/>
          </p:nvSpPr>
          <p:spPr bwMode="auto">
            <a:xfrm>
              <a:off x="5863416" y="4132263"/>
              <a:ext cx="1549911" cy="338554"/>
            </a:xfrm>
            <a:prstGeom prst="rect">
              <a:avLst/>
            </a:prstGeom>
            <a:noFill/>
            <a:ln w="9525">
              <a:noFill/>
              <a:miter lim="800000"/>
              <a:headEnd/>
              <a:tailEnd/>
            </a:ln>
            <a:effectLst/>
          </p:spPr>
          <p:txBody>
            <a:bodyPr wrap="none">
              <a:spAutoFit/>
            </a:bodyPr>
            <a:lstStyle/>
            <a:p>
              <a:r>
                <a:rPr lang="en-US" sz="1600" b="1" dirty="0" smtClean="0">
                  <a:cs typeface="Arial" charset="0"/>
                </a:rPr>
                <a:t>week’s </a:t>
              </a:r>
              <a:r>
                <a:rPr lang="en-US" sz="1600" b="1" dirty="0">
                  <a:cs typeface="Arial" charset="0"/>
                </a:rPr>
                <a:t>goal met</a:t>
              </a:r>
            </a:p>
          </p:txBody>
        </p:sp>
        <p:pic>
          <p:nvPicPr>
            <p:cNvPr id="21" name="Picture 20" descr="ButterflyAt300dpi-cropped"/>
            <p:cNvPicPr>
              <a:picLocks noChangeAspect="1" noChangeArrowheads="1"/>
            </p:cNvPicPr>
            <p:nvPr/>
          </p:nvPicPr>
          <p:blipFill>
            <a:blip r:embed="rId10"/>
            <a:srcRect/>
            <a:stretch>
              <a:fillRect/>
            </a:stretch>
          </p:blipFill>
          <p:spPr bwMode="auto">
            <a:xfrm>
              <a:off x="5464954" y="4081463"/>
              <a:ext cx="368300" cy="357187"/>
            </a:xfrm>
            <a:prstGeom prst="rect">
              <a:avLst/>
            </a:prstGeom>
            <a:noFill/>
          </p:spPr>
        </p:pic>
        <p:pic>
          <p:nvPicPr>
            <p:cNvPr id="22" name="Picture 21" descr="prior-week-butterfly"/>
            <p:cNvPicPr>
              <a:picLocks noChangeAspect="1" noChangeArrowheads="1"/>
            </p:cNvPicPr>
            <p:nvPr/>
          </p:nvPicPr>
          <p:blipFill>
            <a:blip r:embed="rId11"/>
            <a:srcRect/>
            <a:stretch>
              <a:fillRect/>
            </a:stretch>
          </p:blipFill>
          <p:spPr bwMode="auto">
            <a:xfrm>
              <a:off x="5533216" y="4724400"/>
              <a:ext cx="233363" cy="222250"/>
            </a:xfrm>
            <a:prstGeom prst="rect">
              <a:avLst/>
            </a:prstGeom>
            <a:noFill/>
          </p:spPr>
        </p:pic>
        <p:pic>
          <p:nvPicPr>
            <p:cNvPr id="23" name="Picture 22" descr="white-flower-dkOutline"/>
            <p:cNvPicPr>
              <a:picLocks noChangeAspect="1" noChangeArrowheads="1"/>
            </p:cNvPicPr>
            <p:nvPr/>
          </p:nvPicPr>
          <p:blipFill>
            <a:blip r:embed="rId12"/>
            <a:srcRect/>
            <a:stretch>
              <a:fillRect/>
            </a:stretch>
          </p:blipFill>
          <p:spPr bwMode="auto">
            <a:xfrm>
              <a:off x="5447491" y="3048000"/>
              <a:ext cx="403225" cy="403225"/>
            </a:xfrm>
            <a:prstGeom prst="rect">
              <a:avLst/>
            </a:prstGeom>
            <a:noFill/>
          </p:spPr>
        </p:pic>
        <p:pic>
          <p:nvPicPr>
            <p:cNvPr id="24" name="Picture 23" descr="sunflower"/>
            <p:cNvPicPr>
              <a:picLocks noChangeAspect="1" noChangeArrowheads="1"/>
            </p:cNvPicPr>
            <p:nvPr/>
          </p:nvPicPr>
          <p:blipFill>
            <a:blip r:embed="rId13"/>
            <a:srcRect/>
            <a:stretch>
              <a:fillRect/>
            </a:stretch>
          </p:blipFill>
          <p:spPr bwMode="auto">
            <a:xfrm>
              <a:off x="5452254" y="3559175"/>
              <a:ext cx="393700" cy="403225"/>
            </a:xfrm>
            <a:prstGeom prst="rect">
              <a:avLst/>
            </a:prstGeom>
            <a:noFill/>
          </p:spPr>
        </p:pic>
        <p:sp>
          <p:nvSpPr>
            <p:cNvPr id="25" name="Text Box 24"/>
            <p:cNvSpPr txBox="1">
              <a:spLocks noChangeArrowheads="1"/>
            </p:cNvSpPr>
            <p:nvPr/>
          </p:nvSpPr>
          <p:spPr bwMode="auto">
            <a:xfrm>
              <a:off x="5884054" y="4648200"/>
              <a:ext cx="1515543" cy="338554"/>
            </a:xfrm>
            <a:prstGeom prst="rect">
              <a:avLst/>
            </a:prstGeom>
            <a:noFill/>
            <a:ln w="9525">
              <a:noFill/>
              <a:miter lim="800000"/>
              <a:headEnd/>
              <a:tailEnd/>
            </a:ln>
            <a:effectLst/>
          </p:spPr>
          <p:txBody>
            <a:bodyPr wrap="none">
              <a:spAutoFit/>
            </a:bodyPr>
            <a:lstStyle/>
            <a:p>
              <a:r>
                <a:rPr lang="en-US" sz="1600" b="1" dirty="0">
                  <a:cs typeface="Arial" charset="0"/>
                </a:rPr>
                <a:t>recent goal met</a:t>
              </a:r>
            </a:p>
          </p:txBody>
        </p:sp>
      </p:grpSp>
      <p:sp>
        <p:nvSpPr>
          <p:cNvPr id="29" name="Text Box 28"/>
          <p:cNvSpPr txBox="1">
            <a:spLocks noChangeArrowheads="1"/>
          </p:cNvSpPr>
          <p:nvPr/>
        </p:nvSpPr>
        <p:spPr bwMode="auto">
          <a:xfrm>
            <a:off x="3886200" y="39469"/>
            <a:ext cx="5257800" cy="646331"/>
          </a:xfrm>
          <a:prstGeom prst="rect">
            <a:avLst/>
          </a:prstGeom>
          <a:noFill/>
          <a:ln w="9525">
            <a:noFill/>
            <a:miter lim="800000"/>
            <a:headEnd/>
            <a:tailEnd/>
          </a:ln>
          <a:effectLst/>
        </p:spPr>
        <p:txBody>
          <a:bodyPr wrap="square">
            <a:spAutoFit/>
          </a:bodyPr>
          <a:lstStyle/>
          <a:p>
            <a:pPr eaLnBrk="1" hangingPunct="1"/>
            <a:r>
              <a:rPr lang="en-US" i="1" dirty="0">
                <a:solidFill>
                  <a:schemeClr val="tx1">
                    <a:lumMod val="75000"/>
                    <a:lumOff val="25000"/>
                  </a:schemeClr>
                </a:solidFill>
                <a:cs typeface="Arial" charset="0"/>
              </a:rPr>
              <a:t>runs on the background screen of mobile phones, so it’s frequently seen by the individual</a:t>
            </a:r>
          </a:p>
        </p:txBody>
      </p:sp>
      <p:sp>
        <p:nvSpPr>
          <p:cNvPr id="30" name="Line 29"/>
          <p:cNvSpPr>
            <a:spLocks noChangeShapeType="1"/>
          </p:cNvSpPr>
          <p:nvPr/>
        </p:nvSpPr>
        <p:spPr bwMode="auto">
          <a:xfrm>
            <a:off x="6858000" y="685800"/>
            <a:ext cx="457200" cy="609600"/>
          </a:xfrm>
          <a:prstGeom prst="line">
            <a:avLst/>
          </a:prstGeom>
          <a:noFill/>
          <a:ln w="44450">
            <a:solidFill>
              <a:schemeClr val="bg1">
                <a:lumMod val="50000"/>
              </a:schemeClr>
            </a:solidFill>
            <a:round/>
            <a:headEnd/>
            <a:tailEnd type="triangle" w="med" len="med"/>
          </a:ln>
          <a:effectLst/>
        </p:spPr>
        <p:txBody>
          <a:bodyPr/>
          <a:lstStyle/>
          <a:p>
            <a:endParaRPr lang="en-US"/>
          </a:p>
        </p:txBody>
      </p:sp>
      <p:pic>
        <p:nvPicPr>
          <p:cNvPr id="31" name="Picture 2" descr="C:\Documents and Settings\Jon Froehlich\My Documents\My Talks\Cornell2007-MyExperience\ubifit phone ambient.png"/>
          <p:cNvPicPr>
            <a:picLocks noChangeAspect="1" noChangeArrowheads="1"/>
          </p:cNvPicPr>
          <p:nvPr/>
        </p:nvPicPr>
        <p:blipFill>
          <a:blip r:embed="rId14"/>
          <a:srcRect/>
          <a:stretch>
            <a:fillRect/>
          </a:stretch>
        </p:blipFill>
        <p:spPr bwMode="auto">
          <a:xfrm>
            <a:off x="7391400" y="1143000"/>
            <a:ext cx="1341120" cy="3352800"/>
          </a:xfrm>
          <a:prstGeom prst="rect">
            <a:avLst/>
          </a:prstGeom>
          <a:noFill/>
        </p:spPr>
      </p:pic>
      <p:sp>
        <p:nvSpPr>
          <p:cNvPr id="28" name="Rectangle 27"/>
          <p:cNvSpPr/>
          <p:nvPr/>
        </p:nvSpPr>
        <p:spPr>
          <a:xfrm>
            <a:off x="228600" y="6248400"/>
            <a:ext cx="7543800" cy="523220"/>
          </a:xfrm>
          <a:prstGeom prst="rect">
            <a:avLst/>
          </a:prstGeom>
        </p:spPr>
        <p:txBody>
          <a:bodyPr wrap="square">
            <a:spAutoFit/>
          </a:bodyPr>
          <a:lstStyle/>
          <a:p>
            <a:r>
              <a:rPr lang="en-US" sz="1400" dirty="0" err="1" smtClean="0">
                <a:solidFill>
                  <a:schemeClr val="bg1"/>
                </a:solidFill>
              </a:rPr>
              <a:t>Consolvo</a:t>
            </a:r>
            <a:r>
              <a:rPr lang="en-US" sz="1400" dirty="0" smtClean="0">
                <a:solidFill>
                  <a:schemeClr val="bg1"/>
                </a:solidFill>
              </a:rPr>
              <a:t>, S.,  et al. "Flowers or a Robot Army? Encouraging Awareness &amp; Activity with Personal, Mobile Displays" </a:t>
            </a:r>
            <a:r>
              <a:rPr lang="en-US" sz="1400" i="1" dirty="0" err="1" smtClean="0">
                <a:solidFill>
                  <a:schemeClr val="bg1"/>
                </a:solidFill>
              </a:rPr>
              <a:t>UbiComp</a:t>
            </a:r>
            <a:r>
              <a:rPr lang="en-US" sz="1400" i="1" dirty="0" smtClean="0">
                <a:solidFill>
                  <a:schemeClr val="bg1"/>
                </a:solidFill>
              </a:rPr>
              <a:t> 2008, </a:t>
            </a:r>
            <a:r>
              <a:rPr lang="en-US" sz="1400" dirty="0" smtClean="0">
                <a:solidFill>
                  <a:schemeClr val="bg1"/>
                </a:solidFill>
              </a:rPr>
              <a:t>COEX, Seoul, South Korea, September 21-24, 2008.</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pic>
        <p:nvPicPr>
          <p:cNvPr id="4098" name="Picture 2"/>
          <p:cNvPicPr>
            <a:picLocks noChangeAspect="1" noChangeArrowheads="1"/>
          </p:cNvPicPr>
          <p:nvPr/>
        </p:nvPicPr>
        <p:blipFill>
          <a:blip r:embed="rId3"/>
          <a:srcRect/>
          <a:stretch>
            <a:fillRect/>
          </a:stretch>
        </p:blipFill>
        <p:spPr bwMode="auto">
          <a:xfrm>
            <a:off x="4267200" y="2060448"/>
            <a:ext cx="4359843" cy="3273552"/>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304800" y="2044682"/>
            <a:ext cx="4257400" cy="3276600"/>
          </a:xfrm>
          <a:prstGeom prst="rect">
            <a:avLst/>
          </a:prstGeom>
          <a:noFill/>
          <a:ln w="9525">
            <a:noFill/>
            <a:miter lim="800000"/>
            <a:headEnd/>
            <a:tailEnd/>
          </a:ln>
          <a:effectLst/>
        </p:spPr>
      </p:pic>
      <p:grpSp>
        <p:nvGrpSpPr>
          <p:cNvPr id="18" name="Group 17"/>
          <p:cNvGrpSpPr/>
          <p:nvPr/>
        </p:nvGrpSpPr>
        <p:grpSpPr>
          <a:xfrm>
            <a:off x="1295400" y="1730992"/>
            <a:ext cx="2667000" cy="326408"/>
            <a:chOff x="1295400" y="892792"/>
            <a:chExt cx="2667000" cy="326408"/>
          </a:xfrm>
        </p:grpSpPr>
        <p:sp>
          <p:nvSpPr>
            <p:cNvPr id="15" name="Rectangle 14"/>
            <p:cNvSpPr/>
            <p:nvPr/>
          </p:nvSpPr>
          <p:spPr>
            <a:xfrm>
              <a:off x="1295400" y="914399"/>
              <a:ext cx="2667000" cy="30480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386840" y="1065212"/>
              <a:ext cx="365760" cy="1588"/>
            </a:xfrm>
            <a:prstGeom prst="line">
              <a:avLst/>
            </a:prstGeom>
            <a:ln w="28575">
              <a:solidFill>
                <a:srgbClr val="0B5EF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19400" y="1065212"/>
              <a:ext cx="365760" cy="1588"/>
            </a:xfrm>
            <a:prstGeom prst="line">
              <a:avLst/>
            </a:prstGeom>
            <a:ln w="28575">
              <a:solidFill>
                <a:srgbClr val="00BA0F"/>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87264" y="892792"/>
              <a:ext cx="775136" cy="307777"/>
            </a:xfrm>
            <a:prstGeom prst="rect">
              <a:avLst/>
            </a:prstGeom>
            <a:noFill/>
          </p:spPr>
          <p:txBody>
            <a:bodyPr wrap="square" rtlCol="0">
              <a:spAutoFit/>
            </a:bodyPr>
            <a:lstStyle/>
            <a:p>
              <a:r>
                <a:rPr lang="en-US" sz="1400" dirty="0" smtClean="0"/>
                <a:t>Best Fit</a:t>
              </a:r>
              <a:endParaRPr lang="en-US" sz="1400" dirty="0"/>
            </a:p>
          </p:txBody>
        </p:sp>
        <p:sp>
          <p:nvSpPr>
            <p:cNvPr id="17" name="Rectangle 16"/>
            <p:cNvSpPr/>
            <p:nvPr/>
          </p:nvSpPr>
          <p:spPr>
            <a:xfrm>
              <a:off x="1728139" y="892792"/>
              <a:ext cx="1091261" cy="307777"/>
            </a:xfrm>
            <a:prstGeom prst="rect">
              <a:avLst/>
            </a:prstGeom>
          </p:spPr>
          <p:txBody>
            <a:bodyPr wrap="none">
              <a:spAutoFit/>
            </a:bodyPr>
            <a:lstStyle/>
            <a:p>
              <a:r>
                <a:rPr lang="en-US" sz="1400" dirty="0" smtClean="0"/>
                <a:t>Linear Trend</a:t>
              </a:r>
              <a:endParaRPr lang="en-US" sz="1400" dirty="0"/>
            </a:p>
          </p:txBody>
        </p:sp>
      </p:grpSp>
      <p:sp>
        <p:nvSpPr>
          <p:cNvPr id="19" name="TextBox 18"/>
          <p:cNvSpPr txBox="1"/>
          <p:nvPr/>
        </p:nvSpPr>
        <p:spPr>
          <a:xfrm>
            <a:off x="1066800" y="5562600"/>
            <a:ext cx="3124200" cy="369332"/>
          </a:xfrm>
          <a:prstGeom prst="rect">
            <a:avLst/>
          </a:prstGeom>
          <a:noFill/>
        </p:spPr>
        <p:txBody>
          <a:bodyPr wrap="square" rtlCol="0">
            <a:spAutoFit/>
          </a:bodyPr>
          <a:lstStyle/>
          <a:p>
            <a:pPr algn="ctr"/>
            <a:r>
              <a:rPr lang="en-US" dirty="0" smtClean="0">
                <a:latin typeface="Arial Black" pitchFamily="34" charset="0"/>
              </a:rPr>
              <a:t>No Glanceable Display</a:t>
            </a:r>
            <a:endParaRPr lang="en-US" dirty="0">
              <a:latin typeface="Arial Black" pitchFamily="34" charset="0"/>
            </a:endParaRPr>
          </a:p>
        </p:txBody>
      </p:sp>
      <p:sp>
        <p:nvSpPr>
          <p:cNvPr id="20" name="TextBox 19"/>
          <p:cNvSpPr txBox="1"/>
          <p:nvPr/>
        </p:nvSpPr>
        <p:spPr>
          <a:xfrm>
            <a:off x="5410200" y="5562600"/>
            <a:ext cx="2743200" cy="369332"/>
          </a:xfrm>
          <a:prstGeom prst="rect">
            <a:avLst/>
          </a:prstGeom>
          <a:noFill/>
        </p:spPr>
        <p:txBody>
          <a:bodyPr wrap="square" rtlCol="0">
            <a:spAutoFit/>
          </a:bodyPr>
          <a:lstStyle/>
          <a:p>
            <a:pPr algn="ctr"/>
            <a:r>
              <a:rPr lang="en-US" dirty="0" smtClean="0">
                <a:latin typeface="Arial Black" pitchFamily="34" charset="0"/>
              </a:rPr>
              <a:t>Glanceable Display</a:t>
            </a:r>
            <a:endParaRPr lang="en-US" dirty="0">
              <a:latin typeface="Arial Black" pitchFamily="34" charset="0"/>
            </a:endParaRPr>
          </a:p>
        </p:txBody>
      </p:sp>
      <p:sp>
        <p:nvSpPr>
          <p:cNvPr id="21" name="Title 31"/>
          <p:cNvSpPr>
            <a:spLocks noGrp="1"/>
          </p:cNvSpPr>
          <p:nvPr>
            <p:ph type="title"/>
          </p:nvPr>
        </p:nvSpPr>
        <p:spPr>
          <a:xfrm>
            <a:off x="152400" y="457200"/>
            <a:ext cx="8991600" cy="685800"/>
          </a:xfrm>
        </p:spPr>
        <p:txBody>
          <a:bodyPr/>
          <a:lstStyle/>
          <a:p>
            <a:r>
              <a:rPr lang="en-US" dirty="0" smtClean="0">
                <a:solidFill>
                  <a:schemeClr val="tx1">
                    <a:lumMod val="75000"/>
                    <a:lumOff val="25000"/>
                  </a:schemeClr>
                </a:solidFill>
              </a:rPr>
              <a:t>effectiveness of the </a:t>
            </a:r>
            <a:r>
              <a:rPr lang="en-US" dirty="0" err="1" smtClean="0">
                <a:solidFill>
                  <a:schemeClr val="tx1">
                    <a:lumMod val="75000"/>
                    <a:lumOff val="25000"/>
                  </a:schemeClr>
                </a:solidFill>
              </a:rPr>
              <a:t>ubi</a:t>
            </a:r>
            <a:r>
              <a:rPr lang="en-US" dirty="0" err="1" smtClean="0">
                <a:solidFill>
                  <a:srgbClr val="00B0F0"/>
                </a:solidFill>
              </a:rPr>
              <a:t>fit</a:t>
            </a:r>
            <a:r>
              <a:rPr lang="en-US" dirty="0" smtClean="0">
                <a:solidFill>
                  <a:schemeClr val="tx1">
                    <a:lumMod val="75000"/>
                    <a:lumOff val="25000"/>
                  </a:schemeClr>
                </a:solidFill>
              </a:rPr>
              <a:t> glanceable display</a:t>
            </a:r>
            <a:endParaRPr lang="en-US" dirty="0">
              <a:solidFill>
                <a:schemeClr val="tx1">
                  <a:lumMod val="75000"/>
                  <a:lumOff val="25000"/>
                </a:schemeClr>
              </a:solidFill>
            </a:endParaRPr>
          </a:p>
        </p:txBody>
      </p:sp>
      <p:sp>
        <p:nvSpPr>
          <p:cNvPr id="26" name="TextBox 25"/>
          <p:cNvSpPr txBox="1"/>
          <p:nvPr/>
        </p:nvSpPr>
        <p:spPr>
          <a:xfrm>
            <a:off x="152400" y="6324600"/>
            <a:ext cx="7239000" cy="369332"/>
          </a:xfrm>
          <a:prstGeom prst="rect">
            <a:avLst/>
          </a:prstGeom>
          <a:noFill/>
        </p:spPr>
        <p:txBody>
          <a:bodyPr wrap="square" rtlCol="0">
            <a:spAutoFit/>
          </a:bodyPr>
          <a:lstStyle/>
          <a:p>
            <a:r>
              <a:rPr lang="en-US" dirty="0" smtClean="0"/>
              <a:t>Study occurred over Thanksgiving, Christmas, and New Years. </a:t>
            </a:r>
            <a:endParaRPr lang="en-US" dirty="0"/>
          </a:p>
        </p:txBody>
      </p:sp>
      <p:grpSp>
        <p:nvGrpSpPr>
          <p:cNvPr id="16" name="Group 15"/>
          <p:cNvGrpSpPr/>
          <p:nvPr/>
        </p:nvGrpSpPr>
        <p:grpSpPr>
          <a:xfrm>
            <a:off x="5410200" y="1730992"/>
            <a:ext cx="2667000" cy="326408"/>
            <a:chOff x="1295400" y="892792"/>
            <a:chExt cx="2667000" cy="326408"/>
          </a:xfrm>
        </p:grpSpPr>
        <p:sp>
          <p:nvSpPr>
            <p:cNvPr id="22" name="Rectangle 21"/>
            <p:cNvSpPr/>
            <p:nvPr/>
          </p:nvSpPr>
          <p:spPr>
            <a:xfrm>
              <a:off x="1295400" y="914399"/>
              <a:ext cx="2667000" cy="30480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1386840" y="1065212"/>
              <a:ext cx="365760" cy="1588"/>
            </a:xfrm>
            <a:prstGeom prst="line">
              <a:avLst/>
            </a:prstGeom>
            <a:ln w="28575">
              <a:solidFill>
                <a:srgbClr val="0B5EF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19400" y="1065212"/>
              <a:ext cx="365760" cy="1588"/>
            </a:xfrm>
            <a:prstGeom prst="line">
              <a:avLst/>
            </a:prstGeom>
            <a:ln w="28575">
              <a:solidFill>
                <a:srgbClr val="00BA0F"/>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187264" y="892792"/>
              <a:ext cx="775136" cy="307777"/>
            </a:xfrm>
            <a:prstGeom prst="rect">
              <a:avLst/>
            </a:prstGeom>
            <a:noFill/>
          </p:spPr>
          <p:txBody>
            <a:bodyPr wrap="square" rtlCol="0">
              <a:spAutoFit/>
            </a:bodyPr>
            <a:lstStyle/>
            <a:p>
              <a:r>
                <a:rPr lang="en-US" sz="1400" dirty="0" smtClean="0"/>
                <a:t>Best Fit</a:t>
              </a:r>
              <a:endParaRPr lang="en-US" sz="1400" dirty="0"/>
            </a:p>
          </p:txBody>
        </p:sp>
        <p:sp>
          <p:nvSpPr>
            <p:cNvPr id="27" name="Rectangle 26"/>
            <p:cNvSpPr/>
            <p:nvPr/>
          </p:nvSpPr>
          <p:spPr>
            <a:xfrm>
              <a:off x="1728139" y="892792"/>
              <a:ext cx="1091261" cy="307777"/>
            </a:xfrm>
            <a:prstGeom prst="rect">
              <a:avLst/>
            </a:prstGeom>
          </p:spPr>
          <p:txBody>
            <a:bodyPr wrap="none">
              <a:spAutoFit/>
            </a:bodyPr>
            <a:lstStyle/>
            <a:p>
              <a:r>
                <a:rPr lang="en-US" sz="1400" dirty="0" smtClean="0"/>
                <a:t>Linear Trend</a:t>
              </a:r>
              <a:endParaRPr 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lumMod val="75000"/>
                    <a:lumOff val="25000"/>
                  </a:schemeClr>
                </a:solidFill>
              </a:rPr>
              <a:t>ubi</a:t>
            </a:r>
            <a:r>
              <a:rPr lang="en-US" dirty="0" err="1" smtClean="0"/>
              <a:t>green</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pic>
        <p:nvPicPr>
          <p:cNvPr id="5" name="Picture 7" descr="bus-iStock_000002092497Medium.jpg"/>
          <p:cNvPicPr>
            <a:picLocks noChangeAspect="1"/>
          </p:cNvPicPr>
          <p:nvPr/>
        </p:nvPicPr>
        <p:blipFill>
          <a:blip r:embed="rId3"/>
          <a:srcRect l="48933" r="3700"/>
          <a:stretch>
            <a:fillRect/>
          </a:stretch>
        </p:blipFill>
        <p:spPr bwMode="auto">
          <a:xfrm>
            <a:off x="5715000" y="1062037"/>
            <a:ext cx="3200400" cy="4500563"/>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2000" endA="300" endPos="35000" dir="5400000" sy="-100000" algn="bl" rotWithShape="0"/>
          </a:effectLst>
        </p:spPr>
      </p:pic>
      <p:pic>
        <p:nvPicPr>
          <p:cNvPr id="102403" name="Picture 3" descr="C:\research\projects\UbiGreen\Trunk\Screenshots\TreeSequenceWithPhone\Tree3.png"/>
          <p:cNvPicPr>
            <a:picLocks noChangeAspect="1" noChangeArrowheads="1"/>
          </p:cNvPicPr>
          <p:nvPr/>
        </p:nvPicPr>
        <p:blipFill>
          <a:blip r:embed="rId4"/>
          <a:srcRect l="1936" r="1935" b="35185"/>
          <a:stretch>
            <a:fillRect/>
          </a:stretch>
        </p:blipFill>
        <p:spPr bwMode="auto">
          <a:xfrm>
            <a:off x="6818675" y="3035133"/>
            <a:ext cx="1831254" cy="3060867"/>
          </a:xfrm>
          <a:prstGeom prst="rect">
            <a:avLst/>
          </a:prstGeom>
          <a:noFill/>
          <a:effectLst>
            <a:reflection blurRad="6350" stA="52000" endA="300" endPos="35000" dir="5400000" sy="-100000" algn="bl" rotWithShape="0"/>
          </a:effectLst>
        </p:spPr>
      </p:pic>
      <p:sp>
        <p:nvSpPr>
          <p:cNvPr id="13" name="TextBox 12"/>
          <p:cNvSpPr txBox="1"/>
          <p:nvPr/>
        </p:nvSpPr>
        <p:spPr>
          <a:xfrm>
            <a:off x="304800" y="1600200"/>
            <a:ext cx="5791200" cy="3416320"/>
          </a:xfrm>
          <a:prstGeom prst="rect">
            <a:avLst/>
          </a:prstGeom>
          <a:noFill/>
        </p:spPr>
        <p:txBody>
          <a:bodyPr wrap="square" rtlCol="0">
            <a:spAutoFit/>
          </a:bodyPr>
          <a:lstStyle/>
          <a:p>
            <a:r>
              <a:rPr lang="en-US" sz="3600" b="1" dirty="0" smtClean="0"/>
              <a:t>ubi</a:t>
            </a:r>
            <a:r>
              <a:rPr lang="en-US" sz="3600" b="1" dirty="0" smtClean="0">
                <a:solidFill>
                  <a:schemeClr val="accent3">
                    <a:lumMod val="50000"/>
                  </a:schemeClr>
                </a:solidFill>
              </a:rPr>
              <a:t>green</a:t>
            </a:r>
            <a:r>
              <a:rPr lang="en-US" sz="3600" dirty="0" smtClean="0"/>
              <a:t> combines sensors and user feedback to track transportation activity &amp; “reward” green transit behaviors through ambient imagery on mobile phone.</a:t>
            </a:r>
            <a:endParaRPr lang="en-US"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transit</a:t>
            </a:r>
            <a:r>
              <a:rPr lang="en-US" dirty="0" smtClean="0"/>
              <a:t> activities</a:t>
            </a:r>
            <a:endParaRPr lang="en-US" dirty="0"/>
          </a:p>
        </p:txBody>
      </p:sp>
      <p:sp>
        <p:nvSpPr>
          <p:cNvPr id="37" name="TextBox 36"/>
          <p:cNvSpPr txBox="1"/>
          <p:nvPr/>
        </p:nvSpPr>
        <p:spPr>
          <a:xfrm>
            <a:off x="2667000" y="4034135"/>
            <a:ext cx="5715000"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Arial Black" pitchFamily="34" charset="0"/>
              </a:rPr>
              <a:t>“green”</a:t>
            </a:r>
            <a:endParaRPr lang="en-US" sz="2000" dirty="0">
              <a:solidFill>
                <a:schemeClr val="accent3">
                  <a:lumMod val="20000"/>
                  <a:lumOff val="80000"/>
                </a:schemeClr>
              </a:solidFill>
              <a:latin typeface="Arial Black" pitchFamily="34" charset="0"/>
            </a:endParaRPr>
          </a:p>
        </p:txBody>
      </p:sp>
      <p:grpSp>
        <p:nvGrpSpPr>
          <p:cNvPr id="30" name="Group 29"/>
          <p:cNvGrpSpPr/>
          <p:nvPr/>
        </p:nvGrpSpPr>
        <p:grpSpPr>
          <a:xfrm>
            <a:off x="2628900" y="1980406"/>
            <a:ext cx="990600" cy="1757065"/>
            <a:chOff x="381000" y="1143000"/>
            <a:chExt cx="990600" cy="1757065"/>
          </a:xfrm>
        </p:grpSpPr>
        <p:pic>
          <p:nvPicPr>
            <p:cNvPr id="10242" name="Picture 2" descr="C:\research\projects\UbiGreen\Trunk\Designs\Final Deployed Designs\final-tree-design-full-screen\train.png"/>
            <p:cNvPicPr>
              <a:picLocks noChangeAspect="1" noChangeArrowheads="1"/>
            </p:cNvPicPr>
            <p:nvPr/>
          </p:nvPicPr>
          <p:blipFill>
            <a:blip r:embed="rId3"/>
            <a:srcRect/>
            <a:stretch>
              <a:fillRect/>
            </a:stretch>
          </p:blipFill>
          <p:spPr bwMode="auto">
            <a:xfrm>
              <a:off x="533400" y="1143000"/>
              <a:ext cx="731460" cy="1152048"/>
            </a:xfrm>
            <a:prstGeom prst="rect">
              <a:avLst/>
            </a:prstGeom>
            <a:noFill/>
            <a:effectLst/>
          </p:spPr>
        </p:pic>
        <p:sp>
          <p:nvSpPr>
            <p:cNvPr id="11" name="TextBox 10"/>
            <p:cNvSpPr txBox="1"/>
            <p:nvPr/>
          </p:nvSpPr>
          <p:spPr>
            <a:xfrm>
              <a:off x="381000" y="2438400"/>
              <a:ext cx="9906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Train</a:t>
              </a:r>
              <a:endParaRPr lang="en-US" sz="2400" b="1" dirty="0">
                <a:solidFill>
                  <a:schemeClr val="tx1">
                    <a:lumMod val="75000"/>
                    <a:lumOff val="25000"/>
                  </a:schemeClr>
                </a:solidFill>
              </a:endParaRPr>
            </a:p>
          </p:txBody>
        </p:sp>
      </p:grpSp>
      <p:grpSp>
        <p:nvGrpSpPr>
          <p:cNvPr id="31" name="Group 30"/>
          <p:cNvGrpSpPr/>
          <p:nvPr/>
        </p:nvGrpSpPr>
        <p:grpSpPr>
          <a:xfrm>
            <a:off x="3648402" y="1998691"/>
            <a:ext cx="1295400" cy="1738780"/>
            <a:chOff x="2010102" y="1161285"/>
            <a:chExt cx="1295400" cy="1738780"/>
          </a:xfrm>
        </p:grpSpPr>
        <p:pic>
          <p:nvPicPr>
            <p:cNvPr id="10246" name="Picture 6" descr="C:\research\projects\UbiGreen\Trunk\Designs\Final Deployed Designs\final-tree-design-full-screen\carpool2.png"/>
            <p:cNvPicPr>
              <a:picLocks noChangeAspect="1" noChangeArrowheads="1"/>
            </p:cNvPicPr>
            <p:nvPr/>
          </p:nvPicPr>
          <p:blipFill>
            <a:blip r:embed="rId4"/>
            <a:srcRect/>
            <a:stretch>
              <a:fillRect/>
            </a:stretch>
          </p:blipFill>
          <p:spPr bwMode="auto">
            <a:xfrm>
              <a:off x="2093248" y="1161285"/>
              <a:ext cx="1115475" cy="1133763"/>
            </a:xfrm>
            <a:prstGeom prst="rect">
              <a:avLst/>
            </a:prstGeom>
            <a:noFill/>
            <a:effectLst/>
          </p:spPr>
        </p:pic>
        <p:sp>
          <p:nvSpPr>
            <p:cNvPr id="12" name="TextBox 11"/>
            <p:cNvSpPr txBox="1"/>
            <p:nvPr/>
          </p:nvSpPr>
          <p:spPr>
            <a:xfrm>
              <a:off x="2010102"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Carpool</a:t>
              </a:r>
              <a:endParaRPr lang="en-US" sz="2400" b="1" dirty="0">
                <a:solidFill>
                  <a:schemeClr val="tx1">
                    <a:lumMod val="75000"/>
                    <a:lumOff val="25000"/>
                  </a:schemeClr>
                </a:solidFill>
              </a:endParaRPr>
            </a:p>
          </p:txBody>
        </p:sp>
      </p:grpSp>
      <p:grpSp>
        <p:nvGrpSpPr>
          <p:cNvPr id="32" name="Group 31"/>
          <p:cNvGrpSpPr/>
          <p:nvPr/>
        </p:nvGrpSpPr>
        <p:grpSpPr>
          <a:xfrm>
            <a:off x="4838700" y="1980406"/>
            <a:ext cx="1295400" cy="1757065"/>
            <a:chOff x="3796864" y="1143000"/>
            <a:chExt cx="1295400" cy="1757065"/>
          </a:xfrm>
        </p:grpSpPr>
        <p:pic>
          <p:nvPicPr>
            <p:cNvPr id="10245" name="Picture 5" descr="C:\research\projects\UbiGreen\Trunk\Designs\Final Deployed Designs\final-tree-design-full-screen\bus.png"/>
            <p:cNvPicPr>
              <a:picLocks noChangeAspect="1" noChangeArrowheads="1"/>
            </p:cNvPicPr>
            <p:nvPr/>
          </p:nvPicPr>
          <p:blipFill>
            <a:blip r:embed="rId5"/>
            <a:srcRect/>
            <a:stretch>
              <a:fillRect/>
            </a:stretch>
          </p:blipFill>
          <p:spPr bwMode="auto">
            <a:xfrm>
              <a:off x="4037111" y="1143000"/>
              <a:ext cx="822891" cy="1152048"/>
            </a:xfrm>
            <a:prstGeom prst="rect">
              <a:avLst/>
            </a:prstGeom>
            <a:noFill/>
            <a:effectLst/>
          </p:spPr>
        </p:pic>
        <p:sp>
          <p:nvSpPr>
            <p:cNvPr id="13" name="TextBox 12"/>
            <p:cNvSpPr txBox="1"/>
            <p:nvPr/>
          </p:nvSpPr>
          <p:spPr>
            <a:xfrm>
              <a:off x="3796864"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Bus</a:t>
              </a:r>
              <a:endParaRPr lang="en-US" sz="2400" b="1" dirty="0">
                <a:solidFill>
                  <a:schemeClr val="tx1">
                    <a:lumMod val="75000"/>
                    <a:lumOff val="25000"/>
                  </a:schemeClr>
                </a:solidFill>
              </a:endParaRPr>
            </a:p>
          </p:txBody>
        </p:sp>
      </p:grpSp>
      <p:grpSp>
        <p:nvGrpSpPr>
          <p:cNvPr id="33" name="Group 32"/>
          <p:cNvGrpSpPr/>
          <p:nvPr/>
        </p:nvGrpSpPr>
        <p:grpSpPr>
          <a:xfrm>
            <a:off x="5829300" y="1980406"/>
            <a:ext cx="1295400" cy="1738780"/>
            <a:chOff x="5410200" y="1161285"/>
            <a:chExt cx="1295400" cy="1738780"/>
          </a:xfrm>
        </p:grpSpPr>
        <p:pic>
          <p:nvPicPr>
            <p:cNvPr id="10243" name="Picture 3" descr="C:\research\projects\UbiGreen\Trunk\Designs\Final Deployed Designs\final-tree-design-full-screen\walk.png"/>
            <p:cNvPicPr>
              <a:picLocks noChangeAspect="1" noChangeArrowheads="1"/>
            </p:cNvPicPr>
            <p:nvPr/>
          </p:nvPicPr>
          <p:blipFill>
            <a:blip r:embed="rId6"/>
            <a:srcRect/>
            <a:stretch>
              <a:fillRect/>
            </a:stretch>
          </p:blipFill>
          <p:spPr bwMode="auto">
            <a:xfrm>
              <a:off x="5688390" y="1161285"/>
              <a:ext cx="731460" cy="1133763"/>
            </a:xfrm>
            <a:prstGeom prst="rect">
              <a:avLst/>
            </a:prstGeom>
            <a:noFill/>
            <a:effectLst/>
          </p:spPr>
        </p:pic>
        <p:sp>
          <p:nvSpPr>
            <p:cNvPr id="14" name="TextBox 13"/>
            <p:cNvSpPr txBox="1"/>
            <p:nvPr/>
          </p:nvSpPr>
          <p:spPr>
            <a:xfrm>
              <a:off x="5410200"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Walk</a:t>
              </a:r>
              <a:endParaRPr lang="en-US" sz="2400" b="1" dirty="0">
                <a:solidFill>
                  <a:schemeClr val="tx1">
                    <a:lumMod val="75000"/>
                    <a:lumOff val="25000"/>
                  </a:schemeClr>
                </a:solidFill>
              </a:endParaRPr>
            </a:p>
          </p:txBody>
        </p:sp>
      </p:grpSp>
      <p:grpSp>
        <p:nvGrpSpPr>
          <p:cNvPr id="34" name="Group 33"/>
          <p:cNvGrpSpPr/>
          <p:nvPr/>
        </p:nvGrpSpPr>
        <p:grpSpPr>
          <a:xfrm>
            <a:off x="6972300" y="2158806"/>
            <a:ext cx="1295400" cy="1574200"/>
            <a:chOff x="7181196" y="1325865"/>
            <a:chExt cx="1295400" cy="1574200"/>
          </a:xfrm>
        </p:grpSpPr>
        <p:pic>
          <p:nvPicPr>
            <p:cNvPr id="10244" name="Picture 4" descr="C:\research\projects\UbiGreen\Trunk\Designs\Final Deployed Designs\final-tree-design-full-screen\bike.png"/>
            <p:cNvPicPr>
              <a:picLocks noChangeAspect="1" noChangeArrowheads="1"/>
            </p:cNvPicPr>
            <p:nvPr/>
          </p:nvPicPr>
          <p:blipFill>
            <a:blip r:embed="rId7"/>
            <a:srcRect/>
            <a:stretch>
              <a:fillRect/>
            </a:stretch>
          </p:blipFill>
          <p:spPr bwMode="auto">
            <a:xfrm>
              <a:off x="7248237" y="1325865"/>
              <a:ext cx="1133763" cy="969183"/>
            </a:xfrm>
            <a:prstGeom prst="rect">
              <a:avLst/>
            </a:prstGeom>
            <a:noFill/>
            <a:effectLst/>
          </p:spPr>
        </p:pic>
        <p:sp>
          <p:nvSpPr>
            <p:cNvPr id="15" name="TextBox 14"/>
            <p:cNvSpPr txBox="1"/>
            <p:nvPr/>
          </p:nvSpPr>
          <p:spPr>
            <a:xfrm>
              <a:off x="7181196" y="2438400"/>
              <a:ext cx="1295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Bike</a:t>
              </a:r>
              <a:endParaRPr lang="en-US" sz="2400" b="1" dirty="0">
                <a:solidFill>
                  <a:schemeClr val="tx1">
                    <a:lumMod val="75000"/>
                    <a:lumOff val="25000"/>
                  </a:schemeClr>
                </a:solidFill>
              </a:endParaRPr>
            </a:p>
          </p:txBody>
        </p:sp>
      </p:grpSp>
      <p:grpSp>
        <p:nvGrpSpPr>
          <p:cNvPr id="36" name="Group 35"/>
          <p:cNvGrpSpPr/>
          <p:nvPr/>
        </p:nvGrpSpPr>
        <p:grpSpPr>
          <a:xfrm>
            <a:off x="876300" y="1980406"/>
            <a:ext cx="1676400" cy="1752600"/>
            <a:chOff x="1828800" y="1143000"/>
            <a:chExt cx="1676400" cy="1752600"/>
          </a:xfrm>
        </p:grpSpPr>
        <p:pic>
          <p:nvPicPr>
            <p:cNvPr id="27" name="Picture 2" descr="C:\research\projects\UbiGreen\Trunk\Designs\Final Deployed Designs\final-tree-design-full-screen\drive alone.png"/>
            <p:cNvPicPr>
              <a:picLocks noChangeAspect="1" noChangeArrowheads="1"/>
            </p:cNvPicPr>
            <p:nvPr/>
          </p:nvPicPr>
          <p:blipFill>
            <a:blip r:embed="rId8"/>
            <a:srcRect/>
            <a:stretch>
              <a:fillRect/>
            </a:stretch>
          </p:blipFill>
          <p:spPr bwMode="auto">
            <a:xfrm>
              <a:off x="2133600" y="1143000"/>
              <a:ext cx="1143000" cy="1162538"/>
            </a:xfrm>
            <a:prstGeom prst="rect">
              <a:avLst/>
            </a:prstGeom>
            <a:noFill/>
          </p:spPr>
        </p:pic>
        <p:sp>
          <p:nvSpPr>
            <p:cNvPr id="28" name="TextBox 27"/>
            <p:cNvSpPr txBox="1"/>
            <p:nvPr/>
          </p:nvSpPr>
          <p:spPr>
            <a:xfrm>
              <a:off x="1828800" y="2433935"/>
              <a:ext cx="1676400"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Drive Alone</a:t>
              </a:r>
              <a:endParaRPr lang="en-US" sz="2400" b="1" dirty="0">
                <a:solidFill>
                  <a:schemeClr val="tx1">
                    <a:lumMod val="75000"/>
                    <a:lumOff val="25000"/>
                  </a:schemeClr>
                </a:solidFill>
              </a:endParaRPr>
            </a:p>
          </p:txBody>
        </p:sp>
      </p:grpSp>
      <p:sp>
        <p:nvSpPr>
          <p:cNvPr id="24" name="TextBox 23"/>
          <p:cNvSpPr txBox="1"/>
          <p:nvPr/>
        </p:nvSpPr>
        <p:spPr>
          <a:xfrm>
            <a:off x="381000" y="4034135"/>
            <a:ext cx="2438400" cy="400110"/>
          </a:xfrm>
          <a:prstGeom prst="rect">
            <a:avLst/>
          </a:prstGeom>
          <a:noFill/>
        </p:spPr>
        <p:txBody>
          <a:bodyPr wrap="square" rtlCol="0">
            <a:spAutoFit/>
          </a:bodyPr>
          <a:lstStyle/>
          <a:p>
            <a:pPr algn="ctr"/>
            <a:r>
              <a:rPr lang="en-US" sz="2000" dirty="0" smtClean="0">
                <a:solidFill>
                  <a:schemeClr val="accent3">
                    <a:lumMod val="20000"/>
                    <a:lumOff val="80000"/>
                  </a:schemeClr>
                </a:solidFill>
                <a:latin typeface="Arial Black" pitchFamily="34" charset="0"/>
              </a:rPr>
              <a:t>“not-green”</a:t>
            </a:r>
            <a:endParaRPr lang="en-US" sz="2000" dirty="0">
              <a:solidFill>
                <a:schemeClr val="accent3">
                  <a:lumMod val="20000"/>
                  <a:lumOff val="80000"/>
                </a:schemeClr>
              </a:solidFill>
              <a:latin typeface="Arial Black" pitchFamily="34" charset="0"/>
            </a:endParaRPr>
          </a:p>
        </p:txBody>
      </p:sp>
      <p:grpSp>
        <p:nvGrpSpPr>
          <p:cNvPr id="35" name="Group 34"/>
          <p:cNvGrpSpPr/>
          <p:nvPr/>
        </p:nvGrpSpPr>
        <p:grpSpPr>
          <a:xfrm>
            <a:off x="609601" y="1676400"/>
            <a:ext cx="7772400" cy="3200400"/>
            <a:chOff x="609601" y="1676400"/>
            <a:chExt cx="7772400" cy="3200400"/>
          </a:xfrm>
        </p:grpSpPr>
        <p:cxnSp>
          <p:nvCxnSpPr>
            <p:cNvPr id="39" name="Straight Connector 38"/>
            <p:cNvCxnSpPr/>
            <p:nvPr/>
          </p:nvCxnSpPr>
          <p:spPr>
            <a:xfrm rot="5400000">
              <a:off x="1028700" y="3275806"/>
              <a:ext cx="3200400"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609601" y="3886200"/>
              <a:ext cx="7772400"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5611</TotalTime>
  <Words>2222</Words>
  <Application>Microsoft Office PowerPoint</Application>
  <PresentationFormat>On-screen Show (4:3)</PresentationFormat>
  <Paragraphs>438</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Slide 1</vt:lpstr>
      <vt:lpstr>Slide 2</vt:lpstr>
      <vt:lpstr>Slide 3</vt:lpstr>
      <vt:lpstr>persuasive technology</vt:lpstr>
      <vt:lpstr>why mobiles?</vt:lpstr>
      <vt:lpstr>ubifit</vt:lpstr>
      <vt:lpstr>effectiveness of the ubifit glanceable display</vt:lpstr>
      <vt:lpstr>ubigreen</vt:lpstr>
      <vt:lpstr>transit activities</vt:lpstr>
      <vt:lpstr>Slide 10</vt:lpstr>
      <vt:lpstr>values icon bar</vt:lpstr>
      <vt:lpstr>Slide 12</vt:lpstr>
      <vt:lpstr>Slide 13</vt:lpstr>
      <vt:lpstr>3 data sources</vt:lpstr>
      <vt:lpstr>mobile sensing platform (msp)</vt:lpstr>
      <vt:lpstr>raw sensor data to transit activity</vt:lpstr>
      <vt:lpstr>3 data sources</vt:lpstr>
      <vt:lpstr>gsm sensing</vt:lpstr>
      <vt:lpstr>Slide 19</vt:lpstr>
      <vt:lpstr>3 data sources</vt:lpstr>
      <vt:lpstr>Slide 21</vt:lpstr>
      <vt:lpstr>3-week field study</vt:lpstr>
      <vt:lpstr>participants</vt:lpstr>
      <vt:lpstr>equipment</vt:lpstr>
      <vt:lpstr>Slide 25</vt:lpstr>
      <vt:lpstr>data collected</vt:lpstr>
      <vt:lpstr>observed transit</vt:lpstr>
      <vt:lpstr>source of data</vt:lpstr>
      <vt:lpstr>visual design</vt:lpstr>
      <vt:lpstr>engagement</vt:lpstr>
      <vt:lpstr>real-life game</vt:lpstr>
      <vt:lpstr>social</vt:lpstr>
      <vt:lpstr>real-time recommendations</vt:lpstr>
      <vt:lpstr>potential for    behavior change</vt:lpstr>
      <vt:lpstr>future work</vt:lpstr>
      <vt:lpstr>iphone</vt:lpstr>
      <vt:lpstr>ecorio</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Froehlich</cp:lastModifiedBy>
  <cp:revision>109</cp:revision>
  <dcterms:created xsi:type="dcterms:W3CDTF">2006-08-16T00:00:00Z</dcterms:created>
  <dcterms:modified xsi:type="dcterms:W3CDTF">2008-11-25T20:07:27Z</dcterms:modified>
</cp:coreProperties>
</file>