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50.xml" ContentType="application/vnd.openxmlformats-officedocument.presentationml.notesSlide+xml"/>
  <Override PartName="/ppt/charts/chart5.xml" ContentType="application/vnd.openxmlformats-officedocument.drawingml.chart+xml"/>
  <Override PartName="/ppt/tags/tag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54"/>
  </p:notesMasterIdLst>
  <p:sldIdLst>
    <p:sldId id="361" r:id="rId2"/>
    <p:sldId id="367" r:id="rId3"/>
    <p:sldId id="256" r:id="rId4"/>
    <p:sldId id="355" r:id="rId5"/>
    <p:sldId id="423" r:id="rId6"/>
    <p:sldId id="390" r:id="rId7"/>
    <p:sldId id="391" r:id="rId8"/>
    <p:sldId id="378" r:id="rId9"/>
    <p:sldId id="357" r:id="rId10"/>
    <p:sldId id="395" r:id="rId11"/>
    <p:sldId id="379" r:id="rId12"/>
    <p:sldId id="396" r:id="rId13"/>
    <p:sldId id="380" r:id="rId14"/>
    <p:sldId id="381" r:id="rId15"/>
    <p:sldId id="384" r:id="rId16"/>
    <p:sldId id="351" r:id="rId17"/>
    <p:sldId id="397" r:id="rId18"/>
    <p:sldId id="331" r:id="rId19"/>
    <p:sldId id="371" r:id="rId20"/>
    <p:sldId id="385" r:id="rId21"/>
    <p:sldId id="370" r:id="rId22"/>
    <p:sldId id="398" r:id="rId23"/>
    <p:sldId id="424" r:id="rId24"/>
    <p:sldId id="324" r:id="rId25"/>
    <p:sldId id="352" r:id="rId26"/>
    <p:sldId id="321" r:id="rId27"/>
    <p:sldId id="403" r:id="rId28"/>
    <p:sldId id="404" r:id="rId29"/>
    <p:sldId id="405" r:id="rId30"/>
    <p:sldId id="407" r:id="rId31"/>
    <p:sldId id="406" r:id="rId32"/>
    <p:sldId id="408" r:id="rId33"/>
    <p:sldId id="409" r:id="rId34"/>
    <p:sldId id="410" r:id="rId35"/>
    <p:sldId id="411" r:id="rId36"/>
    <p:sldId id="425" r:id="rId37"/>
    <p:sldId id="412" r:id="rId38"/>
    <p:sldId id="421" r:id="rId39"/>
    <p:sldId id="413" r:id="rId40"/>
    <p:sldId id="415" r:id="rId41"/>
    <p:sldId id="414" r:id="rId42"/>
    <p:sldId id="422" r:id="rId43"/>
    <p:sldId id="417" r:id="rId44"/>
    <p:sldId id="402" r:id="rId45"/>
    <p:sldId id="394" r:id="rId46"/>
    <p:sldId id="308" r:id="rId47"/>
    <p:sldId id="400" r:id="rId48"/>
    <p:sldId id="399" r:id="rId49"/>
    <p:sldId id="392" r:id="rId50"/>
    <p:sldId id="393" r:id="rId51"/>
    <p:sldId id="374" r:id="rId52"/>
    <p:sldId id="401" r:id="rId53"/>
  </p:sldIdLst>
  <p:sldSz cx="9144000" cy="6858000" type="screen4x3"/>
  <p:notesSz cx="6858000" cy="9144000"/>
  <p:embeddedFontLst>
    <p:embeddedFont>
      <p:font typeface="Arial Black" pitchFamily="34" charset="0"/>
      <p:bold r:id="rId55"/>
    </p:embeddedFont>
    <p:embeddedFont>
      <p:font typeface="Calibri" pitchFamily="34" charset="0"/>
      <p:regular r:id="rId56"/>
      <p:bold r:id="rId57"/>
      <p:italic r:id="rId58"/>
      <p:boldItalic r:id="rId59"/>
    </p:embeddedFont>
    <p:embeddedFont>
      <p:font typeface="Century Gothic" pitchFamily="34" charset="0"/>
      <p:regular r:id="rId60"/>
      <p:bold r:id="rId61"/>
      <p:italic r:id="rId62"/>
      <p:boldItalic r:id="rId63"/>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B8618"/>
    <a:srgbClr val="83A343"/>
    <a:srgbClr val="1AA117"/>
    <a:srgbClr val="FFFFCC"/>
    <a:srgbClr val="00BA0F"/>
    <a:srgbClr val="0B5EF2"/>
    <a:srgbClr val="F4FF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2" autoAdjust="0"/>
    <p:restoredTop sz="63667" autoAdjust="0"/>
  </p:normalViewPr>
  <p:slideViewPr>
    <p:cSldViewPr>
      <p:cViewPr>
        <p:scale>
          <a:sx n="50" d="100"/>
          <a:sy n="50" d="100"/>
        </p:scale>
        <p:origin x="-4560" y="-15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s>
</file>

<file path=ppt/charts/_rels/chart1.xml.rels><?xml version="1.0" encoding="UTF-8" standalone="yes"?>
<Relationships xmlns="http://schemas.openxmlformats.org/package/2006/relationships"><Relationship Id="rId2" Type="http://schemas.openxmlformats.org/officeDocument/2006/relationships/oleObject" Target="file:///C:\research\projects\UbiGreen\Trunk\FormativeStudies\WhatsImportantTransitChoic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research\projects\UbiGreen\Trunk\Study\UbiGreen_v2.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research\projects\UbiGreen\Trunk\Study\UbiGreen%20(9).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C:\research\projects\UbiGreen\UbiGreen_v2.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oleObject" Target="file:///C:\research\talks\CHI2009-UbiGreen\for%20the%20places%20you%20go%20most%20oft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25796452167621"/>
          <c:y val="6.6155876348789736E-2"/>
          <c:w val="0.84173499864241164"/>
          <c:h val="0.67905045202683434"/>
        </c:manualLayout>
      </c:layout>
      <c:barChart>
        <c:barDir val="col"/>
        <c:grouping val="clustered"/>
        <c:varyColors val="0"/>
        <c:ser>
          <c:idx val="0"/>
          <c:order val="0"/>
          <c:spPr>
            <a:gradFill>
              <a:gsLst>
                <a:gs pos="0">
                  <a:srgbClr val="9BBB59"/>
                </a:gs>
                <a:gs pos="92000">
                  <a:srgbClr val="9BBB59">
                    <a:lumMod val="60000"/>
                    <a:lumOff val="40000"/>
                  </a:srgbClr>
                </a:gs>
              </a:gsLst>
              <a:lin ang="5400000" scaled="0"/>
            </a:gradFill>
            <a:ln w="25400">
              <a:solidFill>
                <a:srgbClr val="9BBB59">
                  <a:lumMod val="50000"/>
                </a:srgbClr>
              </a:solidFill>
            </a:ln>
          </c:spPr>
          <c:invertIfNegative val="0"/>
          <c:cat>
            <c:strRef>
              <c:f>graph2.0!$A$2:$A$12</c:f>
              <c:strCache>
                <c:ptCount val="11"/>
                <c:pt idx="0">
                  <c:v>speed</c:v>
                </c:pt>
                <c:pt idx="1">
                  <c:v>flexibility</c:v>
                </c:pt>
                <c:pt idx="2">
                  <c:v>cost</c:v>
                </c:pt>
                <c:pt idx="3">
                  <c:v>carry things</c:v>
                </c:pt>
                <c:pt idx="4">
                  <c:v>eco-friendly</c:v>
                </c:pt>
                <c:pt idx="5">
                  <c:v>comfort</c:v>
                </c:pt>
                <c:pt idx="6">
                  <c:v>exercise</c:v>
                </c:pt>
                <c:pt idx="7">
                  <c:v>fresh air</c:v>
                </c:pt>
                <c:pt idx="8">
                  <c:v>safety</c:v>
                </c:pt>
                <c:pt idx="9">
                  <c:v>privacy</c:v>
                </c:pt>
                <c:pt idx="10">
                  <c:v>other</c:v>
                </c:pt>
              </c:strCache>
            </c:strRef>
          </c:cat>
          <c:val>
            <c:numRef>
              <c:f>graph2.0!$C$2:$C$12</c:f>
              <c:numCache>
                <c:formatCode>General</c:formatCode>
                <c:ptCount val="11"/>
                <c:pt idx="0">
                  <c:v>0.74285714285714288</c:v>
                </c:pt>
                <c:pt idx="1">
                  <c:v>0.61428571428571577</c:v>
                </c:pt>
                <c:pt idx="2">
                  <c:v>0.44285714285714328</c:v>
                </c:pt>
                <c:pt idx="3">
                  <c:v>0.27142857142857235</c:v>
                </c:pt>
                <c:pt idx="4">
                  <c:v>0.2285714285714292</c:v>
                </c:pt>
                <c:pt idx="5">
                  <c:v>0.2285714285714292</c:v>
                </c:pt>
                <c:pt idx="6">
                  <c:v>0.15714285714285744</c:v>
                </c:pt>
                <c:pt idx="7">
                  <c:v>7.1428571428571494E-2</c:v>
                </c:pt>
                <c:pt idx="8">
                  <c:v>7.1428571428571494E-2</c:v>
                </c:pt>
                <c:pt idx="9">
                  <c:v>4.2857142857142934E-2</c:v>
                </c:pt>
                <c:pt idx="10">
                  <c:v>4.2857142857142934E-2</c:v>
                </c:pt>
              </c:numCache>
            </c:numRef>
          </c:val>
        </c:ser>
        <c:dLbls>
          <c:showLegendKey val="0"/>
          <c:showVal val="0"/>
          <c:showCatName val="0"/>
          <c:showSerName val="0"/>
          <c:showPercent val="0"/>
          <c:showBubbleSize val="0"/>
        </c:dLbls>
        <c:gapWidth val="75"/>
        <c:axId val="139413760"/>
        <c:axId val="139423744"/>
      </c:barChart>
      <c:catAx>
        <c:axId val="139413760"/>
        <c:scaling>
          <c:orientation val="minMax"/>
        </c:scaling>
        <c:delete val="0"/>
        <c:axPos val="b"/>
        <c:majorTickMark val="out"/>
        <c:minorTickMark val="none"/>
        <c:tickLblPos val="nextTo"/>
        <c:spPr>
          <a:ln>
            <a:solidFill>
              <a:srgbClr val="9BBB59">
                <a:lumMod val="50000"/>
              </a:srgbClr>
            </a:solidFill>
          </a:ln>
        </c:spPr>
        <c:txPr>
          <a:bodyPr rot="-3240000"/>
          <a:lstStyle/>
          <a:p>
            <a:pPr>
              <a:defRPr sz="2000"/>
            </a:pPr>
            <a:endParaRPr lang="en-US"/>
          </a:p>
        </c:txPr>
        <c:crossAx val="139423744"/>
        <c:crosses val="autoZero"/>
        <c:auto val="1"/>
        <c:lblAlgn val="ctr"/>
        <c:lblOffset val="100"/>
        <c:noMultiLvlLbl val="0"/>
      </c:catAx>
      <c:valAx>
        <c:axId val="139423744"/>
        <c:scaling>
          <c:orientation val="minMax"/>
        </c:scaling>
        <c:delete val="0"/>
        <c:axPos val="l"/>
        <c:majorGridlines>
          <c:spPr>
            <a:ln>
              <a:solidFill>
                <a:srgbClr val="9BBB59">
                  <a:lumMod val="75000"/>
                </a:srgbClr>
              </a:solidFill>
            </a:ln>
          </c:spPr>
        </c:majorGridlines>
        <c:title>
          <c:tx>
            <c:rich>
              <a:bodyPr rot="-5400000" vert="horz"/>
              <a:lstStyle/>
              <a:p>
                <a:pPr>
                  <a:defRPr sz="2000">
                    <a:solidFill>
                      <a:schemeClr val="tx1"/>
                    </a:solidFill>
                  </a:defRPr>
                </a:pPr>
                <a:r>
                  <a:rPr lang="en-US" sz="2000" dirty="0" smtClean="0">
                    <a:solidFill>
                      <a:schemeClr val="tx1"/>
                    </a:solidFill>
                  </a:rPr>
                  <a:t>%</a:t>
                </a:r>
                <a:r>
                  <a:rPr lang="en-US" sz="2000" baseline="0" dirty="0" smtClean="0">
                    <a:solidFill>
                      <a:schemeClr val="tx1"/>
                    </a:solidFill>
                  </a:rPr>
                  <a:t> of Respondents (N=73)</a:t>
                </a:r>
                <a:endParaRPr lang="en-US" sz="2000" dirty="0">
                  <a:solidFill>
                    <a:schemeClr val="tx1"/>
                  </a:solidFill>
                </a:endParaRPr>
              </a:p>
            </c:rich>
          </c:tx>
          <c:layout>
            <c:manualLayout>
              <c:xMode val="edge"/>
              <c:yMode val="edge"/>
              <c:x val="0"/>
              <c:y val="0.21728288130650344"/>
            </c:manualLayout>
          </c:layout>
          <c:overlay val="0"/>
        </c:title>
        <c:numFmt formatCode="0%" sourceLinked="0"/>
        <c:majorTickMark val="out"/>
        <c:minorTickMark val="none"/>
        <c:tickLblPos val="nextTo"/>
        <c:spPr>
          <a:ln>
            <a:solidFill>
              <a:srgbClr val="9BBB59">
                <a:lumMod val="50000"/>
              </a:srgbClr>
            </a:solidFill>
          </a:ln>
        </c:spPr>
        <c:txPr>
          <a:bodyPr/>
          <a:lstStyle/>
          <a:p>
            <a:pPr>
              <a:defRPr sz="1800" b="0"/>
            </a:pPr>
            <a:endParaRPr lang="en-US"/>
          </a:p>
        </c:txPr>
        <c:crossAx val="139413760"/>
        <c:crosses val="autoZero"/>
        <c:crossBetween val="between"/>
      </c:valAx>
      <c:spPr>
        <a:ln>
          <a:noFill/>
        </a:ln>
      </c:spPr>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Source!$A$26</c:f>
              <c:strCache>
                <c:ptCount val="1"/>
                <c:pt idx="0">
                  <c:v>% Overall</c:v>
                </c:pt>
              </c:strCache>
            </c:strRef>
          </c:tx>
          <c:dPt>
            <c:idx val="0"/>
            <c:bubble3D val="0"/>
            <c:spPr>
              <a:solidFill>
                <a:schemeClr val="bg1">
                  <a:lumMod val="75000"/>
                </a:schemeClr>
              </a:solidFill>
            </c:spPr>
          </c:dPt>
          <c:dPt>
            <c:idx val="1"/>
            <c:bubble3D val="0"/>
            <c:spPr>
              <a:solidFill>
                <a:schemeClr val="accent3">
                  <a:lumMod val="75000"/>
                </a:schemeClr>
              </a:solidFill>
            </c:spPr>
          </c:dPt>
          <c:dPt>
            <c:idx val="2"/>
            <c:bubble3D val="0"/>
            <c:spPr>
              <a:solidFill>
                <a:schemeClr val="accent3"/>
              </a:solidFill>
            </c:spPr>
          </c:dPt>
          <c:dLbls>
            <c:dLbl>
              <c:idx val="0"/>
              <c:layout>
                <c:manualLayout>
                  <c:x val="-0.23921836474986158"/>
                  <c:y val="4.3588118558350847E-2"/>
                </c:manualLayout>
              </c:layout>
              <c:numFmt formatCode="0%" sourceLinked="0"/>
              <c:spPr/>
              <c:txPr>
                <a:bodyPr/>
                <a:lstStyle/>
                <a:p>
                  <a:pPr>
                    <a:defRPr sz="2000" b="1">
                      <a:solidFill>
                        <a:schemeClr val="bg1"/>
                      </a:solidFill>
                    </a:defRPr>
                  </a:pPr>
                  <a:endParaRPr lang="en-US"/>
                </a:p>
              </c:txPr>
              <c:dLblPos val="bestFit"/>
              <c:showLegendKey val="0"/>
              <c:showVal val="0"/>
              <c:showCatName val="1"/>
              <c:showSerName val="0"/>
              <c:showPercent val="1"/>
              <c:showBubbleSize val="0"/>
            </c:dLbl>
            <c:dLbl>
              <c:idx val="1"/>
              <c:layout>
                <c:manualLayout>
                  <c:x val="0.25521235981865908"/>
                  <c:y val="-0.31923084309583288"/>
                </c:manualLayout>
              </c:layout>
              <c:tx>
                <c:rich>
                  <a:bodyPr/>
                  <a:lstStyle/>
                  <a:p>
                    <a:pPr>
                      <a:defRPr sz="2000" b="1">
                        <a:solidFill>
                          <a:schemeClr val="bg1"/>
                        </a:solidFill>
                      </a:defRPr>
                    </a:pPr>
                    <a:r>
                      <a:rPr lang="en-US" dirty="0" smtClean="0">
                        <a:solidFill>
                          <a:schemeClr val="bg1"/>
                        </a:solidFill>
                      </a:rPr>
                      <a:t>Cell</a:t>
                    </a:r>
                    <a:r>
                      <a:rPr lang="en-US" baseline="0" dirty="0" smtClean="0">
                        <a:solidFill>
                          <a:schemeClr val="bg1"/>
                        </a:solidFill>
                      </a:rPr>
                      <a:t> Tower</a:t>
                    </a:r>
                    <a:r>
                      <a:rPr lang="en-US" dirty="0">
                        <a:solidFill>
                          <a:schemeClr val="bg1"/>
                        </a:solidFill>
                      </a:rPr>
                      <a:t>
35%</a:t>
                    </a:r>
                  </a:p>
                </c:rich>
              </c:tx>
              <c:numFmt formatCode="0%" sourceLinked="0"/>
              <c:spPr/>
              <c:dLblPos val="bestFit"/>
              <c:showLegendKey val="0"/>
              <c:showVal val="0"/>
              <c:showCatName val="1"/>
              <c:showSerName val="0"/>
              <c:showPercent val="1"/>
              <c:showBubbleSize val="0"/>
            </c:dLbl>
            <c:dLbl>
              <c:idx val="2"/>
              <c:layout>
                <c:manualLayout>
                  <c:x val="0.17342022588085579"/>
                  <c:y val="0.11626048268356699"/>
                </c:manualLayout>
              </c:layout>
              <c:numFmt formatCode="0%" sourceLinked="0"/>
              <c:spPr/>
              <c:txPr>
                <a:bodyPr/>
                <a:lstStyle/>
                <a:p>
                  <a:pPr>
                    <a:defRPr sz="2000" b="1">
                      <a:solidFill>
                        <a:schemeClr val="bg1"/>
                      </a:solidFill>
                    </a:defRPr>
                  </a:pPr>
                  <a:endParaRPr lang="en-US"/>
                </a:p>
              </c:txPr>
              <c:dLblPos val="bestFit"/>
              <c:showLegendKey val="0"/>
              <c:showVal val="0"/>
              <c:showCatName val="1"/>
              <c:showSerName val="0"/>
              <c:showPercent val="1"/>
              <c:showBubbleSize val="0"/>
            </c:dLbl>
            <c:numFmt formatCode="0%" sourceLinked="0"/>
            <c:txPr>
              <a:bodyPr/>
              <a:lstStyle/>
              <a:p>
                <a:pPr>
                  <a:defRPr sz="2000" b="1">
                    <a:solidFill>
                      <a:schemeClr val="tx1">
                        <a:lumMod val="65000"/>
                        <a:lumOff val="35000"/>
                      </a:schemeClr>
                    </a:solidFill>
                  </a:defRPr>
                </a:pPr>
                <a:endParaRPr lang="en-US"/>
              </a:p>
            </c:txPr>
            <c:dLblPos val="bestFit"/>
            <c:showLegendKey val="0"/>
            <c:showVal val="0"/>
            <c:showCatName val="1"/>
            <c:showSerName val="0"/>
            <c:showPercent val="1"/>
            <c:showBubbleSize val="0"/>
            <c:showLeaderLines val="1"/>
          </c:dLbls>
          <c:cat>
            <c:strRef>
              <c:f>Source!$B$25:$D$25</c:f>
              <c:strCache>
                <c:ptCount val="3"/>
                <c:pt idx="0">
                  <c:v>Manual</c:v>
                </c:pt>
                <c:pt idx="1">
                  <c:v>GSM</c:v>
                </c:pt>
                <c:pt idx="2">
                  <c:v>MSP</c:v>
                </c:pt>
              </c:strCache>
            </c:strRef>
          </c:cat>
          <c:val>
            <c:numRef>
              <c:f>Source!$B$26:$D$26</c:f>
              <c:numCache>
                <c:formatCode>General</c:formatCode>
                <c:ptCount val="3"/>
                <c:pt idx="0">
                  <c:v>0.41550522648083621</c:v>
                </c:pt>
                <c:pt idx="1">
                  <c:v>0.34668989547038331</c:v>
                </c:pt>
                <c:pt idx="2">
                  <c:v>0.23780487804878037</c:v>
                </c:pt>
              </c:numCache>
            </c:numRef>
          </c:val>
        </c:ser>
        <c:dLbls>
          <c:showLegendKey val="0"/>
          <c:showVal val="0"/>
          <c:showCatName val="0"/>
          <c:showSerName val="0"/>
          <c:showPercent val="0"/>
          <c:showBubbleSize val="0"/>
          <c:showLeaderLines val="1"/>
        </c:dLbls>
      </c:pie3DChart>
    </c:plotArea>
    <c:plotVisOnly val="1"/>
    <c:dispBlanksAs val="gap"/>
    <c:showDLblsOverMax val="0"/>
  </c:chart>
  <c:spPr>
    <a:no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82816318454787"/>
          <c:y val="5.1341131491511496E-2"/>
          <c:w val="0.84954764540319561"/>
          <c:h val="0.67003450411395205"/>
        </c:manualLayout>
      </c:layout>
      <c:barChart>
        <c:barDir val="col"/>
        <c:grouping val="clustered"/>
        <c:varyColors val="0"/>
        <c:ser>
          <c:idx val="0"/>
          <c:order val="0"/>
          <c:tx>
            <c:strRef>
              <c:f>RideLengths!$B$156</c:f>
              <c:strCache>
                <c:ptCount val="1"/>
                <c:pt idx="0">
                  <c:v>Count</c:v>
                </c:pt>
              </c:strCache>
            </c:strRef>
          </c:tx>
          <c:spPr>
            <a:ln w="25400">
              <a:solidFill>
                <a:srgbClr val="000000"/>
              </a:solidFill>
            </a:ln>
          </c:spPr>
          <c:invertIfNegative val="0"/>
          <c:cat>
            <c:strRef>
              <c:f>RideLengths!$A$157:$A$161</c:f>
              <c:strCache>
                <c:ptCount val="5"/>
                <c:pt idx="0">
                  <c:v>Walk</c:v>
                </c:pt>
                <c:pt idx="1">
                  <c:v>Drive Alone</c:v>
                </c:pt>
                <c:pt idx="2">
                  <c:v>Carpool</c:v>
                </c:pt>
                <c:pt idx="3">
                  <c:v>Bus</c:v>
                </c:pt>
                <c:pt idx="4">
                  <c:v>Bike</c:v>
                </c:pt>
              </c:strCache>
            </c:strRef>
          </c:cat>
          <c:val>
            <c:numRef>
              <c:f>RideLengths!$B$157:$B$161</c:f>
              <c:numCache>
                <c:formatCode>General</c:formatCode>
                <c:ptCount val="5"/>
                <c:pt idx="0">
                  <c:v>355</c:v>
                </c:pt>
                <c:pt idx="1">
                  <c:v>257</c:v>
                </c:pt>
                <c:pt idx="2">
                  <c:v>217</c:v>
                </c:pt>
                <c:pt idx="3">
                  <c:v>212</c:v>
                </c:pt>
                <c:pt idx="4">
                  <c:v>63</c:v>
                </c:pt>
              </c:numCache>
            </c:numRef>
          </c:val>
        </c:ser>
        <c:dLbls>
          <c:showLegendKey val="0"/>
          <c:showVal val="0"/>
          <c:showCatName val="0"/>
          <c:showSerName val="0"/>
          <c:showPercent val="0"/>
          <c:showBubbleSize val="0"/>
        </c:dLbls>
        <c:gapWidth val="75"/>
        <c:axId val="51788032"/>
        <c:axId val="51843072"/>
      </c:barChart>
      <c:catAx>
        <c:axId val="51788032"/>
        <c:scaling>
          <c:orientation val="minMax"/>
        </c:scaling>
        <c:delete val="0"/>
        <c:axPos val="b"/>
        <c:majorTickMark val="out"/>
        <c:minorTickMark val="none"/>
        <c:tickLblPos val="nextTo"/>
        <c:txPr>
          <a:bodyPr rot="-3240000"/>
          <a:lstStyle/>
          <a:p>
            <a:pPr>
              <a:defRPr sz="1800"/>
            </a:pPr>
            <a:endParaRPr lang="en-US"/>
          </a:p>
        </c:txPr>
        <c:crossAx val="51843072"/>
        <c:crosses val="autoZero"/>
        <c:auto val="1"/>
        <c:lblAlgn val="ctr"/>
        <c:lblOffset val="100"/>
        <c:noMultiLvlLbl val="0"/>
      </c:catAx>
      <c:valAx>
        <c:axId val="51843072"/>
        <c:scaling>
          <c:orientation val="minMax"/>
        </c:scaling>
        <c:delete val="0"/>
        <c:axPos val="l"/>
        <c:majorGridlines>
          <c:spPr>
            <a:ln>
              <a:solidFill>
                <a:schemeClr val="bg1">
                  <a:lumMod val="85000"/>
                </a:schemeClr>
              </a:solidFill>
            </a:ln>
          </c:spPr>
        </c:majorGridlines>
        <c:numFmt formatCode="General" sourceLinked="0"/>
        <c:majorTickMark val="out"/>
        <c:minorTickMark val="none"/>
        <c:tickLblPos val="nextTo"/>
        <c:txPr>
          <a:bodyPr/>
          <a:lstStyle/>
          <a:p>
            <a:pPr>
              <a:defRPr sz="1600"/>
            </a:pPr>
            <a:endParaRPr lang="en-US"/>
          </a:p>
        </c:txPr>
        <c:crossAx val="51788032"/>
        <c:crosses val="autoZero"/>
        <c:crossBetween val="between"/>
        <c:majorUnit val="100"/>
      </c:valAx>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86664647688405"/>
          <c:y val="0.16159702819405639"/>
          <c:w val="0.89639650211992727"/>
          <c:h val="0.64112924392515946"/>
        </c:manualLayout>
      </c:layout>
      <c:barChart>
        <c:barDir val="col"/>
        <c:grouping val="percentStacked"/>
        <c:varyColors val="0"/>
        <c:ser>
          <c:idx val="0"/>
          <c:order val="0"/>
          <c:tx>
            <c:strRef>
              <c:f>DataSource!$G$37</c:f>
              <c:strCache>
                <c:ptCount val="1"/>
                <c:pt idx="0">
                  <c:v>Manual</c:v>
                </c:pt>
              </c:strCache>
            </c:strRef>
          </c:tx>
          <c:spPr>
            <a:ln>
              <a:solidFill>
                <a:srgbClr val="000000"/>
              </a:solidFill>
            </a:ln>
          </c:spPr>
          <c:invertIfNegative val="0"/>
          <c:cat>
            <c:strRef>
              <c:f>DataSource!$F$38:$F$45</c:f>
              <c:strCache>
                <c:ptCount val="8"/>
                <c:pt idx="0">
                  <c:v>Train</c:v>
                </c:pt>
                <c:pt idx="1">
                  <c:v>Carpool</c:v>
                </c:pt>
                <c:pt idx="2">
                  <c:v>Walking</c:v>
                </c:pt>
                <c:pt idx="3">
                  <c:v>Runs</c:v>
                </c:pt>
                <c:pt idx="4">
                  <c:v>Bus</c:v>
                </c:pt>
                <c:pt idx="5">
                  <c:v>Biking</c:v>
                </c:pt>
                <c:pt idx="6">
                  <c:v>Driving Alone</c:v>
                </c:pt>
                <c:pt idx="7">
                  <c:v>Total</c:v>
                </c:pt>
              </c:strCache>
            </c:strRef>
          </c:cat>
          <c:val>
            <c:numRef>
              <c:f>DataSource!$G$38:$G$45</c:f>
              <c:numCache>
                <c:formatCode>0.0%</c:formatCode>
                <c:ptCount val="8"/>
                <c:pt idx="0">
                  <c:v>1.9650655021834121E-2</c:v>
                </c:pt>
                <c:pt idx="1">
                  <c:v>0.224890829694323</c:v>
                </c:pt>
                <c:pt idx="2">
                  <c:v>0.18122270742358088</c:v>
                </c:pt>
                <c:pt idx="3">
                  <c:v>1.5283842794759805E-2</c:v>
                </c:pt>
                <c:pt idx="4">
                  <c:v>0.16593886462882101</c:v>
                </c:pt>
                <c:pt idx="5">
                  <c:v>2.4017467248908301E-2</c:v>
                </c:pt>
                <c:pt idx="6">
                  <c:v>0.36899563318777706</c:v>
                </c:pt>
                <c:pt idx="7">
                  <c:v>0.40566873339238751</c:v>
                </c:pt>
              </c:numCache>
            </c:numRef>
          </c:val>
        </c:ser>
        <c:ser>
          <c:idx val="1"/>
          <c:order val="1"/>
          <c:tx>
            <c:strRef>
              <c:f>DataSource!$H$37</c:f>
              <c:strCache>
                <c:ptCount val="1"/>
                <c:pt idx="0">
                  <c:v>GSM</c:v>
                </c:pt>
              </c:strCache>
            </c:strRef>
          </c:tx>
          <c:spPr>
            <a:ln>
              <a:solidFill>
                <a:srgbClr val="000000"/>
              </a:solidFill>
            </a:ln>
          </c:spPr>
          <c:invertIfNegative val="0"/>
          <c:cat>
            <c:strRef>
              <c:f>DataSource!$F$38:$F$45</c:f>
              <c:strCache>
                <c:ptCount val="8"/>
                <c:pt idx="0">
                  <c:v>Train</c:v>
                </c:pt>
                <c:pt idx="1">
                  <c:v>Carpool</c:v>
                </c:pt>
                <c:pt idx="2">
                  <c:v>Walking</c:v>
                </c:pt>
                <c:pt idx="3">
                  <c:v>Runs</c:v>
                </c:pt>
                <c:pt idx="4">
                  <c:v>Bus</c:v>
                </c:pt>
                <c:pt idx="5">
                  <c:v>Biking</c:v>
                </c:pt>
                <c:pt idx="6">
                  <c:v>Driving Alone</c:v>
                </c:pt>
                <c:pt idx="7">
                  <c:v>Total</c:v>
                </c:pt>
              </c:strCache>
            </c:strRef>
          </c:cat>
          <c:val>
            <c:numRef>
              <c:f>DataSource!$H$38:$H$45</c:f>
              <c:numCache>
                <c:formatCode>0.0%</c:formatCode>
                <c:ptCount val="8"/>
                <c:pt idx="0">
                  <c:v>7.5376884422111842E-3</c:v>
                </c:pt>
                <c:pt idx="1">
                  <c:v>0.28643216080402406</c:v>
                </c:pt>
                <c:pt idx="2">
                  <c:v>0.133165829145729</c:v>
                </c:pt>
                <c:pt idx="3">
                  <c:v>7.5376884422111842E-3</c:v>
                </c:pt>
                <c:pt idx="4">
                  <c:v>0.34170854271356799</c:v>
                </c:pt>
                <c:pt idx="5">
                  <c:v>2.5125628140703501E-3</c:v>
                </c:pt>
                <c:pt idx="6">
                  <c:v>0.22110552763818719</c:v>
                </c:pt>
                <c:pt idx="7">
                  <c:v>0.35252435783879532</c:v>
                </c:pt>
              </c:numCache>
            </c:numRef>
          </c:val>
        </c:ser>
        <c:ser>
          <c:idx val="2"/>
          <c:order val="2"/>
          <c:tx>
            <c:strRef>
              <c:f>DataSource!$I$37</c:f>
              <c:strCache>
                <c:ptCount val="1"/>
                <c:pt idx="0">
                  <c:v>MSP</c:v>
                </c:pt>
              </c:strCache>
            </c:strRef>
          </c:tx>
          <c:spPr>
            <a:ln>
              <a:solidFill>
                <a:sysClr val="windowText" lastClr="000000"/>
              </a:solidFill>
            </a:ln>
          </c:spPr>
          <c:invertIfNegative val="0"/>
          <c:cat>
            <c:strRef>
              <c:f>DataSource!$F$38:$F$45</c:f>
              <c:strCache>
                <c:ptCount val="8"/>
                <c:pt idx="0">
                  <c:v>Train</c:v>
                </c:pt>
                <c:pt idx="1">
                  <c:v>Carpool</c:v>
                </c:pt>
                <c:pt idx="2">
                  <c:v>Walking</c:v>
                </c:pt>
                <c:pt idx="3">
                  <c:v>Runs</c:v>
                </c:pt>
                <c:pt idx="4">
                  <c:v>Bus</c:v>
                </c:pt>
                <c:pt idx="5">
                  <c:v>Biking</c:v>
                </c:pt>
                <c:pt idx="6">
                  <c:v>Driving Alone</c:v>
                </c:pt>
                <c:pt idx="7">
                  <c:v>Total</c:v>
                </c:pt>
              </c:strCache>
            </c:strRef>
          </c:cat>
          <c:val>
            <c:numRef>
              <c:f>DataSource!$I$38:$I$45</c:f>
              <c:numCache>
                <c:formatCode>0.0%</c:formatCode>
                <c:ptCount val="8"/>
                <c:pt idx="0">
                  <c:v>0</c:v>
                </c:pt>
                <c:pt idx="1">
                  <c:v>0</c:v>
                </c:pt>
                <c:pt idx="2">
                  <c:v>0.80219780219781012</c:v>
                </c:pt>
                <c:pt idx="3">
                  <c:v>1.0989010989011002E-2</c:v>
                </c:pt>
                <c:pt idx="4">
                  <c:v>0</c:v>
                </c:pt>
                <c:pt idx="5">
                  <c:v>0.18681318681318876</c:v>
                </c:pt>
                <c:pt idx="6">
                  <c:v>0</c:v>
                </c:pt>
                <c:pt idx="7">
                  <c:v>0.24180690876882224</c:v>
                </c:pt>
              </c:numCache>
            </c:numRef>
          </c:val>
        </c:ser>
        <c:dLbls>
          <c:showLegendKey val="0"/>
          <c:showVal val="0"/>
          <c:showCatName val="0"/>
          <c:showSerName val="0"/>
          <c:showPercent val="0"/>
          <c:showBubbleSize val="0"/>
        </c:dLbls>
        <c:gapWidth val="150"/>
        <c:overlap val="100"/>
        <c:axId val="63201280"/>
        <c:axId val="63202816"/>
      </c:barChart>
      <c:catAx>
        <c:axId val="63201280"/>
        <c:scaling>
          <c:orientation val="minMax"/>
        </c:scaling>
        <c:delete val="0"/>
        <c:axPos val="b"/>
        <c:majorTickMark val="out"/>
        <c:minorTickMark val="none"/>
        <c:tickLblPos val="nextTo"/>
        <c:txPr>
          <a:bodyPr/>
          <a:lstStyle/>
          <a:p>
            <a:pPr>
              <a:defRPr sz="2000"/>
            </a:pPr>
            <a:endParaRPr lang="en-US"/>
          </a:p>
        </c:txPr>
        <c:crossAx val="63202816"/>
        <c:crosses val="autoZero"/>
        <c:auto val="1"/>
        <c:lblAlgn val="ctr"/>
        <c:lblOffset val="100"/>
        <c:noMultiLvlLbl val="0"/>
      </c:catAx>
      <c:valAx>
        <c:axId val="63202816"/>
        <c:scaling>
          <c:orientation val="minMax"/>
          <c:max val="1"/>
          <c:min val="0"/>
        </c:scaling>
        <c:delete val="0"/>
        <c:axPos val="l"/>
        <c:majorGridlines>
          <c:spPr>
            <a:ln>
              <a:solidFill>
                <a:sysClr val="window" lastClr="FFFFFF">
                  <a:lumMod val="85000"/>
                </a:sysClr>
              </a:solidFill>
            </a:ln>
          </c:spPr>
        </c:majorGridlines>
        <c:numFmt formatCode="0%" sourceLinked="1"/>
        <c:majorTickMark val="out"/>
        <c:minorTickMark val="none"/>
        <c:tickLblPos val="nextTo"/>
        <c:txPr>
          <a:bodyPr/>
          <a:lstStyle/>
          <a:p>
            <a:pPr>
              <a:defRPr sz="1800"/>
            </a:pPr>
            <a:endParaRPr lang="en-US"/>
          </a:p>
        </c:txPr>
        <c:crossAx val="63201280"/>
        <c:crosses val="autoZero"/>
        <c:crossBetween val="between"/>
        <c:majorUnit val="0.4"/>
      </c:valAx>
    </c:plotArea>
    <c:legend>
      <c:legendPos val="t"/>
      <c:layout>
        <c:manualLayout>
          <c:xMode val="edge"/>
          <c:yMode val="edge"/>
          <c:x val="0.23034246921057938"/>
          <c:y val="1.7566675133350265E-2"/>
          <c:w val="0.55165354330708705"/>
          <c:h val="7.2589921574793714E-2"/>
        </c:manualLayout>
      </c:layout>
      <c:overlay val="0"/>
      <c:spPr>
        <a:ln>
          <a:solidFill>
            <a:sysClr val="window" lastClr="FFFFFF">
              <a:lumMod val="85000"/>
            </a:sysClr>
          </a:solidFill>
        </a:ln>
      </c:spPr>
      <c:txPr>
        <a:bodyPr/>
        <a:lstStyle/>
        <a:p>
          <a:pPr>
            <a:defRPr sz="2400"/>
          </a:pPr>
          <a:endParaRPr lang="en-US"/>
        </a:p>
      </c:txPr>
    </c:legend>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gradFill flip="none" rotWithShape="1">
              <a:gsLst>
                <a:gs pos="0">
                  <a:srgbClr val="9BBB59"/>
                </a:gs>
                <a:gs pos="92000">
                  <a:srgbClr val="9BBB59">
                    <a:lumMod val="60000"/>
                    <a:lumOff val="40000"/>
                  </a:srgbClr>
                </a:gs>
              </a:gsLst>
              <a:lin ang="10800000" scaled="1"/>
              <a:tileRect/>
            </a:gradFill>
            <a:ln w="25400">
              <a:solidFill>
                <a:schemeClr val="accent3">
                  <a:lumMod val="50000"/>
                </a:schemeClr>
              </a:solidFill>
            </a:ln>
          </c:spPr>
          <c:invertIfNegative val="0"/>
          <c:dLbls>
            <c:numFmt formatCode="0%" sourceLinked="0"/>
            <c:txPr>
              <a:bodyPr/>
              <a:lstStyle/>
              <a:p>
                <a:pPr>
                  <a:defRPr sz="2000"/>
                </a:pPr>
                <a:endParaRPr lang="en-US"/>
              </a:p>
            </c:txPr>
            <c:showLegendKey val="0"/>
            <c:showVal val="1"/>
            <c:showCatName val="0"/>
            <c:showSerName val="0"/>
            <c:showPercent val="0"/>
            <c:showBubbleSize val="0"/>
            <c:showLeaderLines val="0"/>
          </c:dLbls>
          <c:cat>
            <c:strRef>
              <c:f>graph!$A$16:$A$24</c:f>
              <c:strCache>
                <c:ptCount val="9"/>
                <c:pt idx="0">
                  <c:v>Too physically strenuous</c:v>
                </c:pt>
                <c:pt idx="1">
                  <c:v>Weather</c:v>
                </c:pt>
                <c:pt idx="2">
                  <c:v>Flexibility</c:v>
                </c:pt>
                <c:pt idx="3">
                  <c:v>Other</c:v>
                </c:pt>
                <c:pt idx="4">
                  <c:v>Safety</c:v>
                </c:pt>
                <c:pt idx="5">
                  <c:v>Too far</c:v>
                </c:pt>
                <c:pt idx="6">
                  <c:v>Takes too much time</c:v>
                </c:pt>
                <c:pt idx="7">
                  <c:v>Need car to carry things</c:v>
                </c:pt>
                <c:pt idx="8">
                  <c:v>Public transit unavailable/impractical</c:v>
                </c:pt>
              </c:strCache>
            </c:strRef>
          </c:cat>
          <c:val>
            <c:numRef>
              <c:f>graph!$C$16:$C$24</c:f>
              <c:numCache>
                <c:formatCode>General</c:formatCode>
                <c:ptCount val="9"/>
                <c:pt idx="0">
                  <c:v>3.2258064516129094E-2</c:v>
                </c:pt>
                <c:pt idx="1">
                  <c:v>3.2258064516129094E-2</c:v>
                </c:pt>
                <c:pt idx="2">
                  <c:v>8.0645161290322745E-2</c:v>
                </c:pt>
                <c:pt idx="3">
                  <c:v>8.0645161290322745E-2</c:v>
                </c:pt>
                <c:pt idx="4">
                  <c:v>9.6774193548387247E-2</c:v>
                </c:pt>
                <c:pt idx="5">
                  <c:v>0.16129032258064521</c:v>
                </c:pt>
                <c:pt idx="6">
                  <c:v>0.38709677419354926</c:v>
                </c:pt>
                <c:pt idx="7">
                  <c:v>0.46774193548387094</c:v>
                </c:pt>
                <c:pt idx="8">
                  <c:v>0.79032258064516059</c:v>
                </c:pt>
              </c:numCache>
            </c:numRef>
          </c:val>
        </c:ser>
        <c:dLbls>
          <c:showLegendKey val="0"/>
          <c:showVal val="0"/>
          <c:showCatName val="0"/>
          <c:showSerName val="0"/>
          <c:showPercent val="0"/>
          <c:showBubbleSize val="0"/>
        </c:dLbls>
        <c:gapWidth val="75"/>
        <c:axId val="63636224"/>
        <c:axId val="63637760"/>
      </c:barChart>
      <c:catAx>
        <c:axId val="63636224"/>
        <c:scaling>
          <c:orientation val="minMax"/>
        </c:scaling>
        <c:delete val="0"/>
        <c:axPos val="l"/>
        <c:majorTickMark val="out"/>
        <c:minorTickMark val="none"/>
        <c:tickLblPos val="nextTo"/>
        <c:spPr>
          <a:noFill/>
          <a:ln>
            <a:solidFill>
              <a:schemeClr val="accent3">
                <a:lumMod val="50000"/>
              </a:schemeClr>
            </a:solidFill>
          </a:ln>
        </c:spPr>
        <c:txPr>
          <a:bodyPr/>
          <a:lstStyle/>
          <a:p>
            <a:pPr>
              <a:defRPr sz="1800"/>
            </a:pPr>
            <a:endParaRPr lang="en-US"/>
          </a:p>
        </c:txPr>
        <c:crossAx val="63637760"/>
        <c:crosses val="autoZero"/>
        <c:auto val="1"/>
        <c:lblAlgn val="ctr"/>
        <c:lblOffset val="100"/>
        <c:noMultiLvlLbl val="0"/>
      </c:catAx>
      <c:valAx>
        <c:axId val="63637760"/>
        <c:scaling>
          <c:orientation val="minMax"/>
          <c:max val="1"/>
        </c:scaling>
        <c:delete val="0"/>
        <c:axPos val="b"/>
        <c:majorGridlines>
          <c:spPr>
            <a:ln>
              <a:solidFill>
                <a:schemeClr val="accent3">
                  <a:lumMod val="75000"/>
                </a:schemeClr>
              </a:solidFill>
            </a:ln>
          </c:spPr>
        </c:majorGridlines>
        <c:numFmt formatCode="0%" sourceLinked="0"/>
        <c:majorTickMark val="out"/>
        <c:minorTickMark val="none"/>
        <c:tickLblPos val="nextTo"/>
        <c:spPr>
          <a:ln>
            <a:solidFill>
              <a:srgbClr val="9BBB59">
                <a:lumMod val="50000"/>
              </a:srgbClr>
            </a:solidFill>
          </a:ln>
        </c:spPr>
        <c:txPr>
          <a:bodyPr/>
          <a:lstStyle/>
          <a:p>
            <a:pPr>
              <a:defRPr sz="1800"/>
            </a:pPr>
            <a:endParaRPr lang="en-US"/>
          </a:p>
        </c:txPr>
        <c:crossAx val="63636224"/>
        <c:crosses val="autoZero"/>
        <c:crossBetween val="between"/>
        <c:majorUnit val="0.2"/>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2187CCC-E242-4026-AD47-985B1EF0D4BC}" type="datetimeFigureOut">
              <a:rPr lang="en-US"/>
              <a:pPr>
                <a:defRPr/>
              </a:pPr>
              <a:t>5/2/2012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681F89A-0F28-43F4-9DF3-833A517B05CF}" type="slidenum">
              <a:rPr lang="en-US"/>
              <a:pPr>
                <a:defRPr/>
              </a:pPr>
              <a:t>‹#›</a:t>
            </a:fld>
            <a:endParaRPr lang="en-US"/>
          </a:p>
        </p:txBody>
      </p:sp>
    </p:spTree>
    <p:extLst>
      <p:ext uri="{BB962C8B-B14F-4D97-AF65-F5344CB8AC3E}">
        <p14:creationId xmlns:p14="http://schemas.microsoft.com/office/powerpoint/2010/main" val="3678613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dirty="0" smtClean="0"/>
              <a:t>Driving is deeply embedded in our culture and has been for a long time. Cars are such a pivotal feature of daily life that many of us organize all of our activities around them. And they certainly provide tremendous value, but at what cost? </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r>
              <a:rPr lang="en-US" dirty="0" smtClean="0"/>
              <a:t>Personal transportation is the greatest individual contributor of CO</a:t>
            </a:r>
            <a:r>
              <a:rPr lang="en-US" baseline="-25000" dirty="0" smtClean="0"/>
              <a:t>2</a:t>
            </a:r>
            <a:r>
              <a:rPr lang="en-US" dirty="0" smtClean="0"/>
              <a:t> emissions (26%) in the average American household</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United States consumes by far the most gasoline, a staggering 346 million gallons per day </a:t>
            </a:r>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r>
              <a:rPr lang="en-US" dirty="0" smtClean="0"/>
              <a:t>Transportation alone accounts for more than two-thirds of oil consumption in the US (highway vehicles were responsible for 80% of this).</a:t>
            </a:r>
            <a:endParaRPr lang="en-US" dirty="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B1B0CF-C07B-49A4-BC61-4F8D5E396113}"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first formative study was an online survey of 73 respondents to determine people’s attitudes regarding green transportation and to get feedback on early visual design concepts.  	</a:t>
            </a:r>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CDD9D6-0D0D-435A-A669-C5D314EC220E}"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One particular result of interest was the factors that influence transportation choices. Unsurprisingly, speed and flexibility are the two most frequently selected factors… but also note that cost, eco-friendliness, comfort and exercise play a role. These “secondary-concerns” were critical in leading us to design the value icon bar, which we will get into later.</a:t>
            </a:r>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3BDF3C-CA59-4505-AF6D-BAF2941BF782}"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The second formative study was an experience sampling study using mobile phones to </a:t>
            </a:r>
          </a:p>
          <a:p>
            <a:pPr marL="228600" indent="-228600" eaLnBrk="1" fontAlgn="auto" hangingPunct="1">
              <a:spcBef>
                <a:spcPts val="0"/>
              </a:spcBef>
              <a:spcAft>
                <a:spcPts val="0"/>
              </a:spcAft>
              <a:buFontTx/>
              <a:buAutoNum type="arabicParenBoth"/>
              <a:defRPr/>
            </a:pPr>
            <a:r>
              <a:rPr lang="en-US" dirty="0" smtClean="0"/>
              <a:t>First, see whether people’s in-the-moment reasoning about their transportation choices were consistent with the results from the online survey </a:t>
            </a:r>
          </a:p>
          <a:p>
            <a:pPr marL="228600" indent="-228600" eaLnBrk="1" fontAlgn="auto" hangingPunct="1">
              <a:spcBef>
                <a:spcPts val="0"/>
              </a:spcBef>
              <a:spcAft>
                <a:spcPts val="0"/>
              </a:spcAft>
              <a:buFontTx/>
              <a:buAutoNum type="arabicParenBoth"/>
              <a:defRPr/>
            </a:pPr>
            <a:r>
              <a:rPr lang="en-US" dirty="0" smtClean="0"/>
              <a:t>Second, to get </a:t>
            </a:r>
            <a:r>
              <a:rPr lang="en-US" i="1" dirty="0" smtClean="0"/>
              <a:t>in situ</a:t>
            </a:r>
            <a:r>
              <a:rPr lang="en-US" dirty="0" smtClean="0"/>
              <a:t> data on the # of trips people took per week </a:t>
            </a:r>
          </a:p>
          <a:p>
            <a:pPr marL="228600" indent="-228600" eaLnBrk="1" fontAlgn="auto" hangingPunct="1">
              <a:spcBef>
                <a:spcPts val="0"/>
              </a:spcBef>
              <a:spcAft>
                <a:spcPts val="0"/>
              </a:spcAft>
              <a:buFontTx/>
              <a:buAutoNum type="arabicParenBoth"/>
              <a:defRPr/>
            </a:pPr>
            <a:r>
              <a:rPr lang="en-US" dirty="0" smtClean="0"/>
              <a:t>And third, to get additional feedback on revised visual designs </a:t>
            </a:r>
          </a:p>
          <a:p>
            <a:pPr eaLnBrk="1" fontAlgn="auto" hangingPunct="1">
              <a:spcBef>
                <a:spcPts val="0"/>
              </a:spcBef>
              <a:spcAft>
                <a:spcPts val="0"/>
              </a:spcAft>
              <a:defRPr/>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6316C0-3C77-41EE-BD13-9ED2E3CC6B44}"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Participants carried around mobile phones running the MyExperience tool, which would sample them whenever the end of a trip was detected.</a:t>
            </a:r>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8FA8-2BD1-4EA8-AC8D-CF6812E47CFE}"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In all, over the course of the 7 day period, 126 trips were logged. (then read slide)</a:t>
            </a:r>
          </a:p>
          <a:p>
            <a:pPr eaLnBrk="1" hangingPunct="1">
              <a:spcBef>
                <a:spcPct val="0"/>
              </a:spcBef>
            </a:pPr>
            <a:endParaRPr lang="en-US" smtClean="0"/>
          </a:p>
          <a:p>
            <a:pPr eaLnBrk="1" hangingPunct="1">
              <a:spcBef>
                <a:spcPct val="0"/>
              </a:spcBef>
            </a:pPr>
            <a:r>
              <a:rPr lang="en-US" smtClean="0"/>
              <a:t>So, the key here is that </a:t>
            </a:r>
            <a:r>
              <a:rPr lang="en-US" i="1" smtClean="0"/>
              <a:t>in situ</a:t>
            </a:r>
            <a:r>
              <a:rPr lang="en-US" smtClean="0"/>
              <a:t>, people recognized that there were alternative forms of travel available to them.</a:t>
            </a:r>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5CAB94-9B7D-441A-80ED-9BB5128107E6}"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999CD6-6C2F-43B6-9942-B6AE5FC0C0EA}"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We monitored five green transit activities: train rides, carpools, bus rides, walking and bicycling and one non-green activity: driving alone</a:t>
            </a:r>
          </a:p>
          <a:p>
            <a:pPr eaLnBrk="1" hangingPunct="1">
              <a:spcBef>
                <a:spcPct val="0"/>
              </a:spcBef>
            </a:pPr>
            <a:endParaRPr lang="en-US" smtClean="0"/>
          </a:p>
          <a:p>
            <a:pPr eaLnBrk="1" hangingPunct="1">
              <a:spcBef>
                <a:spcPct val="0"/>
              </a:spcBef>
            </a:pPr>
            <a:r>
              <a:rPr lang="en-US" smtClean="0"/>
              <a:t>Users were only rewarded for partaking in green (eco-friendly) transit activities.</a:t>
            </a:r>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969C08-0D92-4D20-932D-AF77B95499C8}"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interface is broken down into four parts. I’ll illustrate them using the tree design.</a:t>
            </a:r>
          </a:p>
          <a:p>
            <a:pPr eaLnBrk="1" hangingPunct="1">
              <a:spcBef>
                <a:spcPct val="0"/>
              </a:spcBef>
            </a:pPr>
            <a:endParaRPr lang="en-US" smtClean="0"/>
          </a:p>
          <a:p>
            <a:pPr eaLnBrk="1" hangingPunct="1">
              <a:spcBef>
                <a:spcPct val="0"/>
              </a:spcBef>
            </a:pPr>
            <a:r>
              <a:rPr lang="en-US" b="1" smtClean="0"/>
              <a:t>First, like UbiFit, we use the background of the mobile phone for our interface. </a:t>
            </a:r>
            <a:r>
              <a:rPr lang="en-US" smtClean="0"/>
              <a:t>Thus, interacting with our application is extremely low cost. The user is constantly able to see our display as they use their phone for everyday purposes like checking their text messages or making a phone call.</a:t>
            </a:r>
          </a:p>
          <a:p>
            <a:pPr eaLnBrk="1" hangingPunct="1">
              <a:spcBef>
                <a:spcPct val="0"/>
              </a:spcBef>
            </a:pPr>
            <a:endParaRPr lang="en-US" smtClean="0"/>
          </a:p>
          <a:p>
            <a:pPr eaLnBrk="1" hangingPunct="1">
              <a:spcBef>
                <a:spcPct val="0"/>
              </a:spcBef>
            </a:pPr>
            <a:r>
              <a:rPr lang="en-US" b="1" smtClean="0"/>
              <a:t>Second</a:t>
            </a:r>
            <a:r>
              <a:rPr lang="en-US" smtClean="0"/>
              <a:t>, we highlight the current activity in the lower left hand corner</a:t>
            </a:r>
          </a:p>
          <a:p>
            <a:pPr eaLnBrk="1" hangingPunct="1">
              <a:spcBef>
                <a:spcPct val="0"/>
              </a:spcBef>
            </a:pPr>
            <a:endParaRPr lang="en-US" smtClean="0"/>
          </a:p>
          <a:p>
            <a:pPr eaLnBrk="1" hangingPunct="1">
              <a:spcBef>
                <a:spcPct val="0"/>
              </a:spcBef>
            </a:pPr>
            <a:r>
              <a:rPr lang="en-US" b="1" smtClean="0"/>
              <a:t>Third</a:t>
            </a:r>
            <a:r>
              <a:rPr lang="en-US" smtClean="0"/>
              <a:t>, we show an evolving image, a tree that grows leaves and blooms flowers based on the number of green activities that have been taken for the week</a:t>
            </a:r>
          </a:p>
          <a:p>
            <a:pPr eaLnBrk="1" hangingPunct="1">
              <a:spcBef>
                <a:spcPct val="0"/>
              </a:spcBef>
            </a:pPr>
            <a:endParaRPr lang="en-US" smtClean="0"/>
          </a:p>
          <a:p>
            <a:pPr eaLnBrk="1" hangingPunct="1">
              <a:spcBef>
                <a:spcPct val="0"/>
              </a:spcBef>
            </a:pPr>
            <a:r>
              <a:rPr lang="en-US" b="1" smtClean="0"/>
              <a:t>Fourth, </a:t>
            </a:r>
            <a:r>
              <a:rPr lang="en-US" smtClean="0"/>
              <a:t>the value icon bar which highlights secondary values that influence transportation decisions</a:t>
            </a:r>
            <a:endParaRPr lang="en-US" b="1" smtClean="0"/>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C75267-D495-47E1-B3DC-EDC542203AB6}"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value icon bar came out of our formative work, which showed that people have different motivations for taking transportation modes. </a:t>
            </a:r>
          </a:p>
          <a:p>
            <a:pPr eaLnBrk="1" hangingPunct="1">
              <a:spcBef>
                <a:spcPct val="0"/>
              </a:spcBef>
            </a:pPr>
            <a:endParaRPr lang="en-US" smtClean="0"/>
          </a:p>
          <a:p>
            <a:pPr eaLnBrk="1" hangingPunct="1">
              <a:spcBef>
                <a:spcPct val="0"/>
              </a:spcBef>
            </a:pPr>
            <a:r>
              <a:rPr lang="en-US" smtClean="0"/>
              <a:t>For example, here the user is taking a bus ride, and so the money savings, relaxation and do other things icons are highlighted</a:t>
            </a:r>
          </a:p>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B382B5-418B-4963-B5C8-2500C4CEEC32}"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Note that the users are unaware of this progression when they first start using the application and also that we do not use punishment; that is, once a reward icon is earned by taking green transit, it is never taken away.</a:t>
            </a:r>
          </a:p>
          <a:p>
            <a:pPr eaLnBrk="1" hangingPunct="1">
              <a:spcBef>
                <a:spcPct val="0"/>
              </a:spcBef>
            </a:pPr>
            <a:endParaRPr lang="en-US" smtClean="0"/>
          </a:p>
          <a:p>
            <a:pPr eaLnBrk="1" hangingPunct="1">
              <a:spcBef>
                <a:spcPct val="0"/>
              </a:spcBef>
            </a:pPr>
            <a:r>
              <a:rPr lang="en-US" smtClean="0"/>
              <a:t>In UbitFit, during exit interviews, participants explicitly commented that the use of punishment would have discouraged them from using the system. </a:t>
            </a:r>
          </a:p>
          <a:p>
            <a:pPr eaLnBrk="1" hangingPunct="1">
              <a:spcBef>
                <a:spcPct val="0"/>
              </a:spcBef>
            </a:pPr>
            <a:endParaRPr lang="en-US" smtClean="0"/>
          </a:p>
          <a:p>
            <a:pPr eaLnBrk="1" hangingPunct="1">
              <a:spcBef>
                <a:spcPct val="0"/>
              </a:spcBef>
            </a:pPr>
            <a:r>
              <a:rPr lang="en-US" smtClean="0"/>
              <a:t>----</a:t>
            </a:r>
          </a:p>
          <a:p>
            <a:pPr eaLnBrk="1" hangingPunct="1">
              <a:spcBef>
                <a:spcPct val="0"/>
              </a:spcBef>
            </a:pPr>
            <a:endParaRPr lang="en-US" smtClean="0"/>
          </a:p>
          <a:p>
            <a:pPr eaLnBrk="1" hangingPunct="1">
              <a:spcBef>
                <a:spcPct val="0"/>
              </a:spcBef>
            </a:pPr>
            <a:r>
              <a:rPr lang="en-US" smtClean="0"/>
              <a:t>Second, Robert Cialdini (Social psychologist who has done a lot of work on mechanisms of persuasion. There is a relatively new book he published last summer summarizing some of his findings. It’s called “Yes”.) has some data that negative representations are not effective in motivating behavior. </a:t>
            </a:r>
          </a:p>
          <a:p>
            <a:pPr eaLnBrk="1" hangingPunct="1">
              <a:spcBef>
                <a:spcPct val="0"/>
              </a:spcBef>
            </a:pPr>
            <a:endParaRPr lang="en-US" smtClean="0"/>
          </a:p>
          <a:p>
            <a:pPr eaLnBrk="1" hangingPunct="1">
              <a:spcBef>
                <a:spcPct val="0"/>
              </a:spcBef>
            </a:pPr>
            <a:r>
              <a:rPr lang="en-US" smtClean="0"/>
              <a:t>Also, there is data in eduction and behavioral pyschology—going back to the 50s—showing that punishment is not an effecitve way to encourage learning. Skinner (1952), for example. (Science and Human Nature)</a:t>
            </a:r>
          </a:p>
          <a:p>
            <a:pPr eaLnBrk="1" hangingPunct="1">
              <a:spcBef>
                <a:spcPct val="0"/>
              </a:spcBef>
            </a:pPr>
            <a:endParaRPr lang="en-US" smtClean="0"/>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A1C70B-48CB-43DC-A373-D4062F2FF429}"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01E405-ECEF-4E19-8397-7B8855891FC3}"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52BD42-3139-47E0-AC26-FACE0D70308A}"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UbiGreen users wear a sensing device around their waist, which automatically tracks transportation activities such as walking and bicycling.</a:t>
            </a:r>
          </a:p>
          <a:p>
            <a:pPr eaLnBrk="1" hangingPunct="1">
              <a:spcBef>
                <a:spcPct val="0"/>
              </a:spcBef>
            </a:pPr>
            <a:endParaRPr lang="en-US" smtClean="0"/>
          </a:p>
          <a:p>
            <a:pPr eaLnBrk="1" hangingPunct="1">
              <a:spcBef>
                <a:spcPct val="0"/>
              </a:spcBef>
            </a:pPr>
            <a:r>
              <a:rPr lang="en-US" smtClean="0"/>
              <a:t>This activity data is sent to the user’s phone over Bluetooth. UbiGreen takes this data and stores it locally on the phone as well as sends it over the cell network using GPRS to a backend server called ActivityServer. ActivityServer analyzes the data and generates the next screen to be displayed on the user’s device.</a:t>
            </a:r>
          </a:p>
          <a:p>
            <a:pPr eaLnBrk="1" hangingPunct="1">
              <a:spcBef>
                <a:spcPct val="0"/>
              </a:spcBef>
            </a:pPr>
            <a:endParaRPr lang="en-US" smtClean="0"/>
          </a:p>
          <a:p>
            <a:pPr eaLnBrk="1" hangingPunct="1">
              <a:spcBef>
                <a:spcPct val="0"/>
              </a:spcBef>
            </a:pPr>
            <a:r>
              <a:rPr lang="en-US" smtClean="0"/>
              <a:t>The highlighted part represents the part of the system designed and controlled by ActivityDesigner and ActivityServer.</a:t>
            </a:r>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E3C4DF-2F9A-425B-A1C0-819DFF9E9661}"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visualization logic for ubigreen was built by a tool called activity designer, which allows designers to quickly prototype interfaces using a visual language. These prototypes can be deployed and run by a second tool called activity server.</a:t>
            </a:r>
          </a:p>
          <a:p>
            <a:pPr eaLnBrk="1" hangingPunct="1">
              <a:spcBef>
                <a:spcPct val="0"/>
              </a:spcBef>
            </a:pPr>
            <a:endParaRPr lang="en-US" smtClean="0"/>
          </a:p>
        </p:txBody>
      </p:sp>
      <p:sp>
        <p:nvSpPr>
          <p:cNvPr id="79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9D81A7-9D3E-4B03-84FC-BB7C0B374BA6}"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Activity designer can also deploy as a backend server called activity server. </a:t>
            </a:r>
          </a:p>
          <a:p>
            <a:pPr eaLnBrk="1" fontAlgn="auto" hangingPunct="1">
              <a:spcBef>
                <a:spcPts val="0"/>
              </a:spcBef>
              <a:spcAft>
                <a:spcPts val="0"/>
              </a:spcAft>
              <a:defRPr/>
            </a:pPr>
            <a:endParaRPr lang="en-US" dirty="0" smtClean="0"/>
          </a:p>
          <a:p>
            <a:pPr marL="228600" indent="-228600" eaLnBrk="1" fontAlgn="auto" hangingPunct="1">
              <a:spcBef>
                <a:spcPts val="0"/>
              </a:spcBef>
              <a:spcAft>
                <a:spcPts val="0"/>
              </a:spcAft>
              <a:buFontTx/>
              <a:buAutoNum type="arabicParenR"/>
              <a:defRPr/>
            </a:pPr>
            <a:r>
              <a:rPr lang="en-US" dirty="0" smtClean="0"/>
              <a:t>This allowed us to gain a real-time look at participants data  </a:t>
            </a:r>
          </a:p>
          <a:p>
            <a:pPr marL="228600" indent="-228600" eaLnBrk="1" fontAlgn="auto" hangingPunct="1">
              <a:spcBef>
                <a:spcPts val="0"/>
              </a:spcBef>
              <a:spcAft>
                <a:spcPts val="0"/>
              </a:spcAft>
              <a:buFontTx/>
              <a:buAutoNum type="arabicParenR"/>
              <a:defRPr/>
            </a:pPr>
            <a:r>
              <a:rPr lang="en-US" dirty="0" smtClean="0"/>
              <a:t>to scroll back through time and play through the events received</a:t>
            </a:r>
          </a:p>
          <a:p>
            <a:pPr marL="228600" indent="-228600" eaLnBrk="1" fontAlgn="auto" hangingPunct="1">
              <a:spcBef>
                <a:spcPts val="0"/>
              </a:spcBef>
              <a:spcAft>
                <a:spcPts val="0"/>
              </a:spcAft>
              <a:buFontTx/>
              <a:buAutoNum type="arabicParenR"/>
              <a:defRPr/>
            </a:pPr>
            <a:r>
              <a:rPr lang="en-US" dirty="0" smtClean="0"/>
              <a:t>The simulation screen displayed the participant’s screen at the selected moment in time</a:t>
            </a:r>
            <a:endParaRPr lang="en-US" dirty="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0D8E9F-41EE-4964-9408-61045CB98F76}"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UbiGreen transit tool has three separate data sources: the msp, cell towers, and the user themselves</a:t>
            </a:r>
          </a:p>
          <a:p>
            <a:pPr eaLnBrk="1" hangingPunct="1">
              <a:spcBef>
                <a:spcPct val="0"/>
              </a:spcBef>
            </a:pPr>
            <a:endParaRPr lang="en-US" smtClean="0"/>
          </a:p>
          <a:p>
            <a:pPr eaLnBrk="1" hangingPunct="1">
              <a:spcBef>
                <a:spcPct val="0"/>
              </a:spcBef>
            </a:pPr>
            <a:r>
              <a:rPr lang="en-US" smtClean="0"/>
              <a:t>The minimum activity duration in order to get awarded was 7 minutes, this was to reduce the amount of false positives in our system.</a:t>
            </a:r>
          </a:p>
          <a:p>
            <a:pPr eaLnBrk="1" hangingPunct="1">
              <a:spcBef>
                <a:spcPct val="0"/>
              </a:spcBef>
            </a:pPr>
            <a:endParaRPr lang="en-US" smtClean="0"/>
          </a:p>
          <a:p>
            <a:pPr eaLnBrk="1" hangingPunct="1">
              <a:spcBef>
                <a:spcPct val="0"/>
              </a:spcBef>
            </a:pPr>
            <a:r>
              <a:rPr lang="en-US" smtClean="0"/>
              <a:t>The MSP automatically tracked walking and bicycling events</a:t>
            </a:r>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E326D-C840-4197-A0F7-9AD63289C3C7}"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Vehicle travel was automatically detected by changes in cell tower station ids; however, we could not differentiate between vehicles using this method nor whether someone was driving alone or carpooling.</a:t>
            </a:r>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604094-14B7-4941-8E5B-E53F2589CA65}"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So, after we detected the end of a trip made by vehicle, we asked a short questionnaire about what type of trip the user took and how approximately how long the trip lasted.</a:t>
            </a:r>
          </a:p>
          <a:p>
            <a:pPr eaLnBrk="1" hangingPunct="1">
              <a:spcBef>
                <a:spcPct val="0"/>
              </a:spcBef>
            </a:pPr>
            <a:endParaRPr lang="en-US" smtClean="0"/>
          </a:p>
          <a:p>
            <a:pPr eaLnBrk="1" hangingPunct="1">
              <a:spcBef>
                <a:spcPct val="0"/>
              </a:spcBef>
            </a:pPr>
            <a:r>
              <a:rPr lang="en-US" smtClean="0"/>
              <a:t>Of course, this is not how we envision the final ubigreen transportation system, but it allowed us to rapidly prototype a deployable solution.</a:t>
            </a:r>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0ED296-0F31-490E-96EE-EBD4032889FD}"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62DA69-5FEE-4240-97C2-AA7979858C88}"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It has been acknowledged that situated data is important to understanding the value of ubiquitous systems. We rapidly prototyped our system as previously described specifically for the purpose of a situated deployment.</a:t>
            </a:r>
          </a:p>
          <a:p>
            <a:pPr eaLnBrk="1" hangingPunct="1">
              <a:spcBef>
                <a:spcPct val="0"/>
              </a:spcBef>
            </a:pPr>
            <a:endParaRPr lang="en-US" smtClean="0"/>
          </a:p>
          <a:p>
            <a:pPr eaLnBrk="1" hangingPunct="1">
              <a:spcBef>
                <a:spcPct val="0"/>
              </a:spcBef>
            </a:pPr>
            <a:r>
              <a:rPr lang="en-US" smtClean="0"/>
              <a:t>We conducted a 3-week </a:t>
            </a:r>
            <a:r>
              <a:rPr lang="en-US" i="1" smtClean="0"/>
              <a:t>in-situ</a:t>
            </a:r>
            <a:r>
              <a:rPr lang="en-US" smtClean="0"/>
              <a:t>  </a:t>
            </a:r>
            <a:r>
              <a:rPr lang="en-US" b="1" smtClean="0"/>
              <a:t>qualitative</a:t>
            </a:r>
            <a:r>
              <a:rPr lang="en-US" smtClean="0"/>
              <a:t> field study to  evaluate the feasibility and use of our application. </a:t>
            </a:r>
          </a:p>
          <a:p>
            <a:pPr eaLnBrk="1" hangingPunct="1">
              <a:spcBef>
                <a:spcPct val="0"/>
              </a:spcBef>
            </a:pPr>
            <a:endParaRPr lang="en-US" smtClean="0"/>
          </a:p>
          <a:p>
            <a:pPr eaLnBrk="1" hangingPunct="1">
              <a:spcBef>
                <a:spcPct val="0"/>
              </a:spcBef>
            </a:pPr>
            <a:r>
              <a:rPr lang="en-US" smtClean="0"/>
              <a:t>We wanted to obtain preliminary feedback on our prototype – and specifically evaluate  the qualities of two visual designs, opportunities for engagement with the issue of sustainable transportation, collect ideas for future designs.  Secondly, we wanted to determine the viability of using automatic sensing to detect transportation behaviors.  Our ultimate goal would be to automatically detect all modes and eliminate the need for explicit user feedback.  </a:t>
            </a:r>
          </a:p>
          <a:p>
            <a:pPr eaLnBrk="1" hangingPunct="1">
              <a:spcBef>
                <a:spcPct val="0"/>
              </a:spcBef>
            </a:pPr>
            <a:endParaRPr lang="en-US" smtClean="0"/>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7AD8A1-205F-4C1B-A2A7-B3E52C6065B9}"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We had two visual designs for our study: the tree design, which Jon covered, and a polar bear design.</a:t>
            </a:r>
          </a:p>
          <a:p>
            <a:pPr eaLnBrk="1" hangingPunct="1">
              <a:spcBef>
                <a:spcPct val="0"/>
              </a:spcBef>
            </a:pPr>
            <a:endParaRPr lang="en-US" smtClean="0"/>
          </a:p>
          <a:p>
            <a:pPr eaLnBrk="1" hangingPunct="1">
              <a:spcBef>
                <a:spcPct val="0"/>
              </a:spcBef>
            </a:pPr>
            <a:r>
              <a:rPr lang="en-US" smtClean="0"/>
              <a:t>At the start of each week, the polar bear is shown on a small iceberg.  Over the week, the iceberg grows as green transportation actions are taken and the surrounding ecosystem improves. The final screen depicted the Northern Lights.</a:t>
            </a:r>
          </a:p>
          <a:p>
            <a:pPr eaLnBrk="1" hangingPunct="1">
              <a:spcBef>
                <a:spcPct val="0"/>
              </a:spcBef>
            </a:pPr>
            <a:endParaRPr lang="en-US" smtClean="0"/>
          </a:p>
          <a:p>
            <a:pPr eaLnBrk="1" hangingPunct="1">
              <a:spcBef>
                <a:spcPct val="0"/>
              </a:spcBef>
            </a:pPr>
            <a:r>
              <a:rPr lang="en-US" b="1" smtClean="0"/>
              <a:t>**** It’s important to note that none of our participants in the study knew what the progression of the visualizations would be. *****</a:t>
            </a:r>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1D1AA4-16B9-4F57-A2FC-5D7EE36AFEF9}"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Introduce self and Tawanna.</a:t>
            </a:r>
          </a:p>
          <a:p>
            <a:pPr eaLnBrk="1" hangingPunct="1">
              <a:spcBef>
                <a:spcPct val="0"/>
              </a:spcBef>
            </a:pPr>
            <a:endParaRPr lang="en-US" smtClean="0"/>
          </a:p>
          <a:p>
            <a:pPr eaLnBrk="1" hangingPunct="1">
              <a:spcBef>
                <a:spcPct val="0"/>
              </a:spcBef>
            </a:pPr>
            <a:r>
              <a:rPr lang="en-US" smtClean="0"/>
              <a:t>Read paper title.</a:t>
            </a:r>
          </a:p>
          <a:p>
            <a:pPr eaLnBrk="1" hangingPunct="1">
              <a:spcBef>
                <a:spcPct val="0"/>
              </a:spcBef>
            </a:pPr>
            <a:endParaRPr lang="en-US" smtClean="0"/>
          </a:p>
          <a:p>
            <a:pPr eaLnBrk="1" hangingPunct="1">
              <a:spcBef>
                <a:spcPct val="0"/>
              </a:spcBef>
            </a:pPr>
            <a:r>
              <a:rPr lang="en-US" smtClean="0"/>
              <a:t>The UbiGreen Transportation Display prototype is a mobile phone application that semi-automatically senses and feeds back information about transportation behavior using the background of the mobile phone.</a:t>
            </a:r>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59A049-C8B0-41E5-A3B6-63D96F01E04C}"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We conducted the study across two cities, Seattle and Pittsburgh to increase the diversity of perspectives in our resulting data.  We recruited participants via online forums like Craigslist in both cities.</a:t>
            </a:r>
          </a:p>
          <a:p>
            <a:pPr eaLnBrk="1" hangingPunct="1">
              <a:spcBef>
                <a:spcPct val="0"/>
              </a:spcBef>
            </a:pPr>
            <a:endParaRPr lang="en-US" smtClean="0"/>
          </a:p>
          <a:p>
            <a:pPr eaLnBrk="1" hangingPunct="1">
              <a:spcBef>
                <a:spcPct val="0"/>
              </a:spcBef>
              <a:buFontTx/>
              <a:buChar char="•"/>
            </a:pPr>
            <a:r>
              <a:rPr lang="en-US" smtClean="0"/>
              <a:t>Out of the 13 participants, 6 were from Seattle and 7 were from Pittsburgh, in each city half our participants used the tree-based design and the other half used polar bear-based design</a:t>
            </a:r>
          </a:p>
          <a:p>
            <a:pPr eaLnBrk="1" hangingPunct="1">
              <a:spcBef>
                <a:spcPct val="0"/>
              </a:spcBef>
            </a:pPr>
            <a:endParaRPr lang="en-US" smtClean="0"/>
          </a:p>
          <a:p>
            <a:pPr eaLnBrk="1" hangingPunct="1">
              <a:spcBef>
                <a:spcPct val="0"/>
              </a:spcBef>
            </a:pPr>
            <a:r>
              <a:rPr lang="en-US" smtClean="0"/>
              <a:t>Hit space bar!</a:t>
            </a:r>
          </a:p>
          <a:p>
            <a:pPr eaLnBrk="1" hangingPunct="1">
              <a:spcBef>
                <a:spcPct val="0"/>
              </a:spcBef>
            </a:pPr>
            <a:r>
              <a:rPr lang="en-US" smtClean="0"/>
              <a:t>* As you might expect given what we know about Seattle, our participants in Pittsburgh had a lower level of environmental concern according DeYoung’s measure of environmental concern</a:t>
            </a:r>
          </a:p>
          <a:p>
            <a:pPr eaLnBrk="1" hangingPunct="1">
              <a:spcBef>
                <a:spcPct val="0"/>
              </a:spcBef>
            </a:pPr>
            <a:r>
              <a:rPr lang="en-US" smtClean="0"/>
              <a:t>* They ranged in professions from a sales clerk to a law enforcement officer</a:t>
            </a:r>
          </a:p>
          <a:p>
            <a:pPr eaLnBrk="1" hangingPunct="1">
              <a:spcBef>
                <a:spcPct val="0"/>
              </a:spcBef>
            </a:pPr>
            <a:r>
              <a:rPr lang="en-US" smtClean="0"/>
              <a:t>* Participation lasted from 1 to 4 weeks (average of </a:t>
            </a:r>
            <a:r>
              <a:rPr lang="en-US" u="sng" smtClean="0"/>
              <a:t>21</a:t>
            </a:r>
            <a:r>
              <a:rPr lang="en-US" smtClean="0"/>
              <a:t> days, median=20). </a:t>
            </a:r>
          </a:p>
          <a:p>
            <a:pPr eaLnBrk="1" hangingPunct="1">
              <a:spcBef>
                <a:spcPct val="0"/>
              </a:spcBef>
            </a:pPr>
            <a:r>
              <a:rPr lang="en-US" smtClean="0"/>
              <a:t>* Participants were compensated between $100-300 depending on their length in the study</a:t>
            </a:r>
          </a:p>
          <a:p>
            <a:pPr eaLnBrk="1" hangingPunct="1">
              <a:spcBef>
                <a:spcPct val="0"/>
              </a:spcBef>
            </a:pPr>
            <a:endParaRPr lang="en-US" smtClean="0"/>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D62607-BBD0-4EB0-A2EE-3BF98E8B7C0A}"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Once participants were recruited, they received an MSP and the mobile phone running UbiGreen, which they used as their personal mobile phone throughout the study. Participants were given brief training on the equipment and a reference manual. They completed a pre-study questionnaire providing information on their demographics, environmental attitudes, and transportation behaviors. </a:t>
            </a:r>
          </a:p>
          <a:p>
            <a:pPr eaLnBrk="1" hangingPunct="1">
              <a:spcBef>
                <a:spcPct val="0"/>
              </a:spcBef>
            </a:pPr>
            <a:endParaRPr lang="en-US" smtClean="0"/>
          </a:p>
          <a:p>
            <a:pPr eaLnBrk="1" hangingPunct="1">
              <a:spcBef>
                <a:spcPct val="0"/>
              </a:spcBef>
            </a:pPr>
            <a:r>
              <a:rPr lang="en-US" smtClean="0"/>
              <a:t>Participants were told to go about their normal daily lives and use the cell phone normally.</a:t>
            </a:r>
          </a:p>
          <a:p>
            <a:pPr eaLnBrk="1" hangingPunct="1">
              <a:spcBef>
                <a:spcPct val="0"/>
              </a:spcBef>
            </a:pPr>
            <a:endParaRPr lang="en-US" smtClean="0"/>
          </a:p>
          <a:p>
            <a:pPr eaLnBrk="1" hangingPunct="1">
              <a:spcBef>
                <a:spcPct val="0"/>
              </a:spcBef>
            </a:pPr>
            <a:r>
              <a:rPr lang="en-US" smtClean="0"/>
              <a:t>We contacted participants about 1 week  after they received the equipment and updated their software and verified that their equipment was operating as expected.</a:t>
            </a:r>
          </a:p>
          <a:p>
            <a:pPr eaLnBrk="1" hangingPunct="1">
              <a:spcBef>
                <a:spcPct val="0"/>
              </a:spcBef>
            </a:pPr>
            <a:endParaRPr lang="en-US" smtClean="0"/>
          </a:p>
          <a:p>
            <a:pPr eaLnBrk="1" hangingPunct="1">
              <a:spcBef>
                <a:spcPct val="0"/>
              </a:spcBef>
            </a:pPr>
            <a:r>
              <a:rPr lang="en-US" smtClean="0"/>
              <a:t>At the end of the study, participants completed a post-study questionnaire and participated in a semi-structured post-study interview. </a:t>
            </a:r>
          </a:p>
          <a:p>
            <a:pPr eaLnBrk="1" hangingPunct="1">
              <a:spcBef>
                <a:spcPct val="0"/>
              </a:spcBef>
            </a:pPr>
            <a:endParaRPr lang="en-US" smtClean="0"/>
          </a:p>
          <a:p>
            <a:pPr eaLnBrk="1" hangingPunct="1">
              <a:spcBef>
                <a:spcPct val="0"/>
              </a:spcBef>
            </a:pPr>
            <a:r>
              <a:rPr lang="en-US" smtClean="0"/>
              <a:t>Examples of interview questions:</a:t>
            </a:r>
          </a:p>
          <a:p>
            <a:pPr eaLnBrk="1" hangingPunct="1">
              <a:spcBef>
                <a:spcPct val="0"/>
              </a:spcBef>
              <a:buFontTx/>
              <a:buChar char="-"/>
            </a:pPr>
            <a:r>
              <a:rPr lang="en-US" smtClean="0"/>
              <a:t>Describe experiences</a:t>
            </a:r>
          </a:p>
          <a:p>
            <a:pPr eaLnBrk="1" hangingPunct="1">
              <a:spcBef>
                <a:spcPct val="0"/>
              </a:spcBef>
              <a:buFontTx/>
              <a:buChar char="-"/>
            </a:pPr>
            <a:r>
              <a:rPr lang="en-US" smtClean="0"/>
              <a:t>- How well did the travel detection work</a:t>
            </a:r>
          </a:p>
          <a:p>
            <a:pPr eaLnBrk="1" hangingPunct="1">
              <a:spcBef>
                <a:spcPct val="0"/>
              </a:spcBef>
              <a:buFontTx/>
              <a:buChar char="-"/>
            </a:pPr>
            <a:r>
              <a:rPr lang="en-US" smtClean="0"/>
              <a:t>- when did you notice changes to your visual design</a:t>
            </a:r>
          </a:p>
          <a:p>
            <a:pPr eaLnBrk="1" hangingPunct="1">
              <a:spcBef>
                <a:spcPct val="0"/>
              </a:spcBef>
              <a:buFontTx/>
              <a:buChar char="-"/>
            </a:pPr>
            <a:r>
              <a:rPr lang="en-US" smtClean="0"/>
              <a:t>- what additional information would you like to have</a:t>
            </a:r>
          </a:p>
          <a:p>
            <a:pPr eaLnBrk="1" hangingPunct="1">
              <a:spcBef>
                <a:spcPct val="0"/>
              </a:spcBef>
              <a:buFontTx/>
              <a:buChar char="-"/>
            </a:pPr>
            <a:r>
              <a:rPr lang="en-US" smtClean="0"/>
              <a:t>-did anyone see your background screen? What were their reactions?</a:t>
            </a:r>
          </a:p>
          <a:p>
            <a:pPr eaLnBrk="1" hangingPunct="1">
              <a:spcBef>
                <a:spcPct val="0"/>
              </a:spcBef>
            </a:pPr>
            <a:endParaRPr lang="en-US"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771404-0407-45F6-8C6E-43BEBB347BDE}"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As Jon mentioned, we had real time access to participant’s phone data so we could monitor the state of their phones in real time</a:t>
            </a:r>
          </a:p>
          <a:p>
            <a:pPr eaLnBrk="1" hangingPunct="1">
              <a:spcBef>
                <a:spcPct val="0"/>
              </a:spcBef>
            </a:pPr>
            <a:endParaRPr lang="en-US" smtClean="0"/>
          </a:p>
          <a:p>
            <a:pPr eaLnBrk="1" hangingPunct="1">
              <a:spcBef>
                <a:spcPct val="0"/>
              </a:spcBef>
            </a:pPr>
            <a:r>
              <a:rPr lang="en-US" smtClean="0"/>
              <a:t>This screen shot was taken on a Monday, towards the beginning of the week, and shows the initial stages of their transit behavior.  </a:t>
            </a:r>
          </a:p>
          <a:p>
            <a:pPr eaLnBrk="1" hangingPunct="1">
              <a:spcBef>
                <a:spcPct val="0"/>
              </a:spcBef>
            </a:pPr>
            <a:endParaRPr lang="en-US" smtClean="0"/>
          </a:p>
          <a:p>
            <a:pPr eaLnBrk="1" hangingPunct="1">
              <a:spcBef>
                <a:spcPct val="0"/>
              </a:spcBef>
            </a:pPr>
            <a:r>
              <a:rPr lang="en-US" smtClean="0"/>
              <a:t>[next slide] Here, the shot was taken towards the end of the week; you can see how participants’ icons progressed throughout the week.  At the bottom left you can see that one participant reached the final state of the progression and saw the Northern Lights.</a:t>
            </a:r>
          </a:p>
          <a:p>
            <a:pPr eaLnBrk="1" hangingPunct="1">
              <a:spcBef>
                <a:spcPct val="0"/>
              </a:spcBef>
            </a:pPr>
            <a:endParaRPr lang="en-US" smtClean="0"/>
          </a:p>
          <a:p>
            <a:pPr eaLnBrk="1" hangingPunct="1">
              <a:spcBef>
                <a:spcPct val="0"/>
              </a:spcBef>
            </a:pPr>
            <a:endParaRPr lang="en-US" smtClean="0"/>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21457B-D2D8-415E-B60E-628DF248DC65}"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611D48-8FB8-4FE8-80C9-C6F36FF5327F}"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During the course of the study, we collected over 8 million sensor events… (then just read slide)</a:t>
            </a:r>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3287E1-9F8A-4DE0-9BD7-C869F02A545E}"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bar graph on the left shows that a green transit mode, walking, was the number one form of transit, accounting for 31% of all observed transit events. However, the non-green transit event, driving alone, was the second most popular accounting for 22% of transit events.</a:t>
            </a:r>
          </a:p>
          <a:p>
            <a:pPr eaLnBrk="1" hangingPunct="1">
              <a:spcBef>
                <a:spcPct val="0"/>
              </a:spcBef>
            </a:pPr>
            <a:endParaRPr lang="en-US" smtClean="0"/>
          </a:p>
          <a:p>
            <a:pPr eaLnBrk="1" hangingPunct="1">
              <a:spcBef>
                <a:spcPct val="0"/>
              </a:spcBef>
            </a:pPr>
            <a:r>
              <a:rPr lang="en-US" smtClean="0"/>
              <a:t>As shown in the graph on the right, over half of the events (60%) were detected using the MSP or the cell tower </a:t>
            </a:r>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35E31F-44DA-4916-8305-292A8C35E64F}"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Now we will be presenting our qualitative results. Just a note: the next set of slides have a series of quotes from our participants.</a:t>
            </a:r>
          </a:p>
          <a:p>
            <a:pPr eaLnBrk="1" hangingPunct="1">
              <a:spcBef>
                <a:spcPct val="0"/>
              </a:spcBef>
            </a:pPr>
            <a:endParaRPr lang="en-US" smtClean="0"/>
          </a:p>
        </p:txBody>
      </p:sp>
      <p:sp>
        <p:nvSpPr>
          <p:cNvPr id="95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5D169D-C903-4678-8BE2-4DF690DDDC5A}"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All participants really liked our visual designs; however, participants had no real preference for either display. </a:t>
            </a:r>
          </a:p>
          <a:p>
            <a:pPr eaLnBrk="1" hangingPunct="1">
              <a:spcBef>
                <a:spcPct val="0"/>
              </a:spcBef>
            </a:pPr>
            <a:endParaRPr lang="en-US" smtClean="0"/>
          </a:p>
          <a:p>
            <a:pPr eaLnBrk="1" hangingPunct="1">
              <a:spcBef>
                <a:spcPct val="0"/>
              </a:spcBef>
            </a:pPr>
            <a:r>
              <a:rPr lang="en-US" smtClean="0"/>
              <a:t>Participants noted that the evolving imagery allowed them to track their progress. Read quote participant 11.</a:t>
            </a:r>
          </a:p>
          <a:p>
            <a:pPr eaLnBrk="1" hangingPunct="1">
              <a:spcBef>
                <a:spcPct val="0"/>
              </a:spcBef>
            </a:pPr>
            <a:endParaRPr lang="en-US" smtClean="0"/>
          </a:p>
          <a:p>
            <a:pPr eaLnBrk="1" hangingPunct="1">
              <a:spcBef>
                <a:spcPct val="0"/>
              </a:spcBef>
            </a:pPr>
            <a:r>
              <a:rPr lang="en-US" smtClean="0"/>
              <a:t>Although participants found the abstract imagery evocative, some also wanted more quantitative information—for example, about the specific number of trips they’d taken or CO2 tracking. [don’t read quotes]</a:t>
            </a:r>
          </a:p>
          <a:p>
            <a:pPr eaLnBrk="1" hangingPunct="1">
              <a:spcBef>
                <a:spcPct val="0"/>
              </a:spcBef>
            </a:pPr>
            <a:endParaRPr lang="en-US" smtClean="0"/>
          </a:p>
          <a:p>
            <a:pPr eaLnBrk="1" hangingPunct="1">
              <a:spcBef>
                <a:spcPct val="0"/>
              </a:spcBef>
            </a:pPr>
            <a:endParaRPr lang="en-US" smtClean="0"/>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5496D9-6146-42E7-BB9C-C47D43017988}"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solidFill>
                  <a:srgbClr val="445984"/>
                </a:solidFill>
                <a:latin typeface="Arial" charset="0"/>
                <a:cs typeface="Arial" charset="0"/>
              </a:rPr>
              <a:t>UbiGreen is functioning effectively as an awareness display</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834D38D9-BBB9-426A-A357-E6BF56FDA187}" type="slidenum">
              <a:rPr lang="en-US" smtClean="0"/>
              <a:pPr eaLnBrk="1" fontAlgn="base" hangingPunct="1">
                <a:spcBef>
                  <a:spcPct val="0"/>
                </a:spcBef>
                <a:spcAft>
                  <a:spcPct val="0"/>
                </a:spcAft>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We found that participants continued to be engaged with our application through the duration of our study in large part due to the anticipation of what would show next. Read participant 15 quote.</a:t>
            </a:r>
          </a:p>
          <a:p>
            <a:pPr eaLnBrk="1" hangingPunct="1">
              <a:spcBef>
                <a:spcPct val="0"/>
              </a:spcBef>
            </a:pPr>
            <a:endParaRPr lang="en-US" smtClean="0"/>
          </a:p>
          <a:p>
            <a:pPr eaLnBrk="1" hangingPunct="1">
              <a:spcBef>
                <a:spcPct val="0"/>
              </a:spcBef>
            </a:pPr>
            <a:r>
              <a:rPr lang="en-US" smtClean="0"/>
              <a:t>Our participants also had good ideas about how we could sustain this sense of anticipation in a real application. Read quotes from participant 8 and participant 10.</a:t>
            </a:r>
          </a:p>
          <a:p>
            <a:pPr eaLnBrk="1" hangingPunct="1">
              <a:spcBef>
                <a:spcPct val="0"/>
              </a:spcBef>
            </a:pPr>
            <a:endParaRPr lang="en-US" smtClean="0"/>
          </a:p>
          <a:p>
            <a:pPr eaLnBrk="1" hangingPunct="1">
              <a:spcBef>
                <a:spcPct val="0"/>
              </a:spcBef>
            </a:pPr>
            <a:r>
              <a:rPr lang="en-US" smtClean="0"/>
              <a:t>Segueway: this concept of sharing was a common theme amongst our participants.</a:t>
            </a:r>
          </a:p>
        </p:txBody>
      </p:sp>
      <p:sp>
        <p:nvSpPr>
          <p:cNvPr id="98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A2A28D-6727-4823-A75C-0BDD9BCC6D4E}" type="slidenum">
              <a:rPr lang="en-US" smtClean="0"/>
              <a:pPr fontAlgn="base">
                <a:spcBef>
                  <a:spcPct val="0"/>
                </a:spcBef>
                <a:spcAft>
                  <a:spcPct val="0"/>
                </a:spcAft>
                <a:defRPr/>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smtClean="0"/>
              <a:t>The UbiGreen transportation display has two designs: a tree-based design and a polar-bear based design. Both are evolving, abstract representations of a person’s eco-friendly transportation habits</a:t>
            </a:r>
          </a:p>
          <a:p>
            <a:pPr marL="228600" indent="-228600" eaLnBrk="1" hangingPunct="1">
              <a:spcBef>
                <a:spcPct val="0"/>
              </a:spcBef>
            </a:pPr>
            <a:endParaRPr lang="en-US" smtClean="0"/>
          </a:p>
          <a:p>
            <a:pPr marL="228600" indent="-228600" eaLnBrk="1" hangingPunct="1">
              <a:spcBef>
                <a:spcPct val="0"/>
              </a:spcBef>
            </a:pPr>
            <a:r>
              <a:rPr lang="en-US" smtClean="0"/>
              <a:t>Our design was influenced by four major factors:</a:t>
            </a:r>
          </a:p>
          <a:p>
            <a:pPr marL="228600" indent="-228600" eaLnBrk="1" hangingPunct="1">
              <a:spcBef>
                <a:spcPct val="0"/>
              </a:spcBef>
              <a:buFontTx/>
              <a:buAutoNum type="arabicPeriod"/>
            </a:pPr>
            <a:endParaRPr lang="en-US" smtClean="0"/>
          </a:p>
          <a:p>
            <a:pPr marL="228600" indent="-228600" eaLnBrk="1" hangingPunct="1">
              <a:spcBef>
                <a:spcPct val="0"/>
              </a:spcBef>
              <a:buFontTx/>
              <a:buAutoNum type="arabicPeriod"/>
            </a:pPr>
            <a:r>
              <a:rPr lang="en-US" smtClean="0"/>
              <a:t>Activity-based computing</a:t>
            </a:r>
          </a:p>
          <a:p>
            <a:pPr marL="228600" indent="-228600" eaLnBrk="1" hangingPunct="1">
              <a:spcBef>
                <a:spcPct val="0"/>
              </a:spcBef>
              <a:buFontTx/>
              <a:buAutoNum type="arabicPeriod"/>
            </a:pPr>
            <a:r>
              <a:rPr lang="en-US" smtClean="0"/>
              <a:t>Existing work in the efficacy of feedback in increasing self-awareness and changing behavior</a:t>
            </a:r>
          </a:p>
          <a:p>
            <a:pPr marL="228600" indent="-228600" eaLnBrk="1" hangingPunct="1">
              <a:spcBef>
                <a:spcPct val="0"/>
              </a:spcBef>
              <a:buFontTx/>
              <a:buAutoNum type="arabicPeriod"/>
            </a:pPr>
            <a:r>
              <a:rPr lang="en-US" smtClean="0"/>
              <a:t>UbiFit, a mobile-phone based application for automatically tracking and feeding back information on fitness</a:t>
            </a:r>
          </a:p>
          <a:p>
            <a:pPr marL="228600" indent="-228600" eaLnBrk="1" hangingPunct="1">
              <a:spcBef>
                <a:spcPct val="0"/>
              </a:spcBef>
              <a:buFontTx/>
              <a:buAutoNum type="arabicPeriod"/>
            </a:pPr>
            <a:r>
              <a:rPr lang="en-US" smtClean="0"/>
              <a:t>Two formative studies: an online survey and an experiences sampling study to better understand how people make transportation decisions</a:t>
            </a:r>
          </a:p>
          <a:p>
            <a:pPr marL="228600" indent="-228600" eaLnBrk="1" hangingPunct="1">
              <a:spcBef>
                <a:spcPct val="0"/>
              </a:spcBef>
              <a:buFontTx/>
              <a:buAutoNum type="arabicPeriod"/>
            </a:pPr>
            <a:endParaRPr lang="en-US" smtClean="0"/>
          </a:p>
          <a:p>
            <a:pPr marL="228600" indent="-228600" eaLnBrk="1" hangingPunct="1">
              <a:spcBef>
                <a:spcPct val="0"/>
              </a:spcBef>
            </a:pPr>
            <a:r>
              <a:rPr lang="en-US" smtClean="0"/>
              <a:t>I’ll go over each of these in turn.</a:t>
            </a:r>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3D0ACD-4575-4205-95ED-D0B88811CB82}"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Although we didn’t build a social mobile application specifically, we believe social engagement could be a critical piece to our future work. For example, we found during our study that our participant’s own social networks became involved in the ubigreen experience. [Read quotes from participant 14 and 9.]</a:t>
            </a:r>
          </a:p>
          <a:p>
            <a:pPr eaLnBrk="1" hangingPunct="1">
              <a:spcBef>
                <a:spcPct val="0"/>
              </a:spcBef>
            </a:pPr>
            <a:endParaRPr lang="en-US" smtClean="0"/>
          </a:p>
          <a:p>
            <a:pPr eaLnBrk="1" hangingPunct="1">
              <a:spcBef>
                <a:spcPct val="0"/>
              </a:spcBef>
            </a:pPr>
            <a:r>
              <a:rPr lang="en-US" smtClean="0"/>
              <a:t>We’re currently looking at integrating UbiGreen into Stepgreen.org, an environmental website using existing social networks such as Facebook to leverage social influence.</a:t>
            </a:r>
          </a:p>
        </p:txBody>
      </p:sp>
      <p:sp>
        <p:nvSpPr>
          <p:cNvPr id="99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454C83-45D8-41F0-9CB9-8EE02EAA1423}"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Although we did not describe UbiGreen as a game to our participants, many began to perceive it as one. In interviews and in our freeform post-study survey data, participants would use game-like metaphors when describing the application. For example, participants mentioned that engaging in green transit behaviors earned “points” and making it to the last screen was the “final level.” </a:t>
            </a:r>
          </a:p>
          <a:p>
            <a:pPr eaLnBrk="1" hangingPunct="1">
              <a:spcBef>
                <a:spcPct val="0"/>
              </a:spcBef>
            </a:pPr>
            <a:endParaRPr lang="en-US" smtClean="0"/>
          </a:p>
          <a:p>
            <a:pPr eaLnBrk="1" hangingPunct="1">
              <a:spcBef>
                <a:spcPct val="0"/>
              </a:spcBef>
            </a:pPr>
            <a:r>
              <a:rPr lang="en-US" smtClean="0"/>
              <a:t>For example, participant  7 said [read quote participant 7]</a:t>
            </a:r>
          </a:p>
          <a:p>
            <a:pPr eaLnBrk="1" hangingPunct="1">
              <a:spcBef>
                <a:spcPct val="0"/>
              </a:spcBef>
            </a:pPr>
            <a:endParaRPr lang="en-US" smtClean="0"/>
          </a:p>
          <a:p>
            <a:pPr eaLnBrk="1" hangingPunct="1">
              <a:spcBef>
                <a:spcPct val="0"/>
              </a:spcBef>
            </a:pPr>
            <a:r>
              <a:rPr lang="en-US" smtClean="0"/>
              <a:t>One participant even complained that when a trip hadn’t been automatically recorded, “I felt like I was being cheated out of my ‘points’” (P15). </a:t>
            </a:r>
          </a:p>
          <a:p>
            <a:pPr eaLnBrk="1" hangingPunct="1">
              <a:spcBef>
                <a:spcPct val="0"/>
              </a:spcBef>
            </a:pPr>
            <a:endParaRPr lang="en-US" smtClean="0"/>
          </a:p>
          <a:p>
            <a:pPr eaLnBrk="1" hangingPunct="1">
              <a:spcBef>
                <a:spcPct val="0"/>
              </a:spcBef>
            </a:pPr>
            <a:r>
              <a:rPr lang="en-US" smtClean="0"/>
              <a:t>[Hit space bar] So, in the future, you could imagine a ubicomp application where our everyday interactions are actually inputs to the system to try and promote green behaviors.</a:t>
            </a:r>
          </a:p>
        </p:txBody>
      </p:sp>
      <p:sp>
        <p:nvSpPr>
          <p:cNvPr id="1003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5A7CB7-2310-4F43-9516-D03B3BAD8865}"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smtClean="0"/>
              <a:t>In conclusion, we </a:t>
            </a:r>
          </a:p>
          <a:p>
            <a:pPr marL="228600" indent="-228600" eaLnBrk="1" hangingPunct="1">
              <a:spcBef>
                <a:spcPct val="0"/>
              </a:spcBef>
            </a:pPr>
            <a:endParaRPr lang="en-US" smtClean="0"/>
          </a:p>
          <a:p>
            <a:pPr marL="228600" indent="-228600" eaLnBrk="1" hangingPunct="1">
              <a:spcBef>
                <a:spcPct val="0"/>
              </a:spcBef>
              <a:buFontTx/>
              <a:buChar char="•"/>
            </a:pPr>
            <a:r>
              <a:rPr lang="en-US" smtClean="0"/>
              <a:t>Presented results from a set of formative studies exploring individual transportation, which led to the development of the UbiGreen Transportation prototype</a:t>
            </a:r>
          </a:p>
          <a:p>
            <a:pPr marL="228600" indent="-228600" eaLnBrk="1" hangingPunct="1">
              <a:spcBef>
                <a:spcPct val="0"/>
              </a:spcBef>
              <a:buFontTx/>
              <a:buChar char="•"/>
            </a:pPr>
            <a:r>
              <a:rPr lang="en-US" smtClean="0"/>
              <a:t>Built a system that semi-automatically tracks transportation behaviors, </a:t>
            </a:r>
          </a:p>
          <a:p>
            <a:pPr marL="228600" indent="-228600" eaLnBrk="1" hangingPunct="1">
              <a:spcBef>
                <a:spcPct val="0"/>
              </a:spcBef>
              <a:buFontTx/>
              <a:buChar char="•"/>
            </a:pPr>
            <a:r>
              <a:rPr lang="en-US" smtClean="0"/>
              <a:t>We described the results of a 3-week field study of the use of our prototype in two U.S. cities and found that our visual design was capable of raising awareness and engaging users</a:t>
            </a:r>
          </a:p>
          <a:p>
            <a:pPr marL="228600" indent="-228600" eaLnBrk="1" hangingPunct="1">
              <a:spcBef>
                <a:spcPct val="0"/>
              </a:spcBef>
              <a:buFontTx/>
              <a:buChar char="•"/>
            </a:pPr>
            <a:r>
              <a:rPr lang="en-US" smtClean="0"/>
              <a:t>Provided implications for the design of future green applications. </a:t>
            </a:r>
          </a:p>
          <a:p>
            <a:pPr marL="228600" indent="-228600" eaLnBrk="1" hangingPunct="1">
              <a:spcBef>
                <a:spcPct val="0"/>
              </a:spcBef>
            </a:pPr>
            <a:endParaRPr lang="en-US" smtClean="0"/>
          </a:p>
        </p:txBody>
      </p:sp>
      <p:sp>
        <p:nvSpPr>
          <p:cNvPr id="101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B42353-72B6-4748-A64F-127D9A17FFBB}"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For our future work,</a:t>
            </a:r>
          </a:p>
          <a:p>
            <a:pPr eaLnBrk="1" hangingPunct="1">
              <a:spcBef>
                <a:spcPct val="0"/>
              </a:spcBef>
            </a:pPr>
            <a:r>
              <a:rPr lang="en-US" b="1" smtClean="0"/>
              <a:t>We’d like </a:t>
            </a:r>
            <a:r>
              <a:rPr lang="en-US" smtClean="0"/>
              <a:t>to conduct a longer study to explore behavior change.  </a:t>
            </a:r>
          </a:p>
          <a:p>
            <a:pPr eaLnBrk="1" hangingPunct="1">
              <a:spcBef>
                <a:spcPct val="0"/>
              </a:spcBef>
            </a:pPr>
            <a:r>
              <a:rPr lang="en-US" b="1" smtClean="0"/>
              <a:t>We’d also </a:t>
            </a:r>
            <a:r>
              <a:rPr lang="en-US" smtClean="0"/>
              <a:t>like to further explore social engagement – how can we leverage existing social networks to tap into social influence?</a:t>
            </a:r>
          </a:p>
          <a:p>
            <a:pPr eaLnBrk="1" hangingPunct="1">
              <a:spcBef>
                <a:spcPct val="0"/>
              </a:spcBef>
            </a:pPr>
            <a:r>
              <a:rPr lang="en-US" b="1" smtClean="0"/>
              <a:t>In order </a:t>
            </a:r>
            <a:r>
              <a:rPr lang="en-US" smtClean="0"/>
              <a:t>to make alternative transit more accessible, we’d like to offer real time recommendations about different forms of available transportation, highlighting factors such as cost, time of travel, and eco-friendliness.</a:t>
            </a:r>
          </a:p>
          <a:p>
            <a:pPr eaLnBrk="1" hangingPunct="1">
              <a:spcBef>
                <a:spcPct val="0"/>
              </a:spcBef>
            </a:pPr>
            <a:r>
              <a:rPr lang="en-US" b="1" smtClean="0"/>
              <a:t>We’d like to provide </a:t>
            </a:r>
            <a:r>
              <a:rPr lang="en-US" smtClean="0"/>
              <a:t>more quantitative data to the users.  For example, can we provide  an estimate of their carbon footprint based on travel?</a:t>
            </a:r>
          </a:p>
          <a:p>
            <a:pPr eaLnBrk="1" hangingPunct="1">
              <a:spcBef>
                <a:spcPct val="0"/>
              </a:spcBef>
            </a:pPr>
            <a:r>
              <a:rPr lang="en-US" b="1" smtClean="0"/>
              <a:t>We are currently working </a:t>
            </a:r>
            <a:r>
              <a:rPr lang="en-US" smtClean="0"/>
              <a:t>on a broad range of UbiGreen applications beyond transportation, for exaple, home resource usage monitoring for energy and water.</a:t>
            </a:r>
          </a:p>
          <a:p>
            <a:pPr eaLnBrk="1" hangingPunct="1">
              <a:spcBef>
                <a:spcPct val="0"/>
              </a:spcBef>
            </a:pPr>
            <a:r>
              <a:rPr lang="en-US" b="1" smtClean="0"/>
              <a:t>Work on the iPhone </a:t>
            </a:r>
            <a:r>
              <a:rPr lang="en-US" smtClean="0"/>
              <a:t>is also being done to eliminate the need for the wearable sensing device.  The iPhone is equipped with a built-in accelerometer and GPS which will allow the use of similar techniques to detect transit behavior.</a:t>
            </a:r>
          </a:p>
        </p:txBody>
      </p:sp>
      <p:sp>
        <p:nvSpPr>
          <p:cNvPr id="1024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63AD4-0AA4-4592-B5BD-B6AA298781FE}"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Segueway</a:t>
            </a:r>
            <a:r>
              <a:rPr lang="en-US" smtClean="0"/>
              <a:t>: In conclusion, we would like to close with some </a:t>
            </a:r>
            <a:r>
              <a:rPr lang="en-US" b="1" i="1" smtClean="0"/>
              <a:t>thought-provoking imagery </a:t>
            </a:r>
            <a:r>
              <a:rPr lang="en-US" smtClean="0"/>
              <a:t>from the Sightline Institute, </a:t>
            </a:r>
            <a:r>
              <a:rPr lang="en-US" sz="1400" b="1" i="1" smtClean="0"/>
              <a:t>which helps to captures the spirit of our work</a:t>
            </a:r>
            <a:r>
              <a:rPr lang="en-US" sz="1400" b="1" smtClean="0"/>
              <a:t>.</a:t>
            </a:r>
            <a:endParaRPr lang="en-US" b="1" smtClean="0"/>
          </a:p>
          <a:p>
            <a:pPr eaLnBrk="1" hangingPunct="1">
              <a:spcBef>
                <a:spcPct val="0"/>
              </a:spcBef>
            </a:pPr>
            <a:endParaRPr lang="en-US" smtClean="0"/>
          </a:p>
        </p:txBody>
      </p:sp>
      <p:sp>
        <p:nvSpPr>
          <p:cNvPr id="103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079E88-90D8-4AA8-8BA1-2D43C0B17026}"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sightline</a:t>
            </a:r>
          </a:p>
        </p:txBody>
      </p:sp>
      <p:sp>
        <p:nvSpPr>
          <p:cNvPr id="1044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035943-03EF-4DEF-8CA2-C8A2A2716053}"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Update with logos, take out MSR…</a:t>
            </a:r>
          </a:p>
        </p:txBody>
      </p:sp>
      <p:sp>
        <p:nvSpPr>
          <p:cNvPr id="105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D7F01B-6434-4B20-9D6E-155BEE227A43}" type="slidenum">
              <a:rPr lang="en-US" smtClean="0"/>
              <a:pPr fontAlgn="base">
                <a:spcBef>
                  <a:spcPct val="0"/>
                </a:spcBef>
                <a:spcAft>
                  <a:spcPct val="0"/>
                </a:spcAft>
                <a:defRPr/>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6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206DDC-CD1A-4D9B-B405-AD4BB853FC55}"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Ecorio: GPS-based recommendations for transit for Android</a:t>
            </a:r>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5C8D6A-6D3B-4663-80DE-8DEA14A0A72B}" type="slidenum">
              <a:rPr lang="en-US" smtClean="0"/>
              <a:pPr fontAlgn="base">
                <a:spcBef>
                  <a:spcPct val="0"/>
                </a:spcBef>
                <a:spcAft>
                  <a:spcPct val="0"/>
                </a:spcAft>
                <a:defRPr/>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8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9EE0E4-B2A6-488E-A1AF-18C62F686B58}" type="slidenum">
              <a:rPr lang="en-US" smtClean="0"/>
              <a:pPr fontAlgn="base">
                <a:spcBef>
                  <a:spcPct val="0"/>
                </a:spcBef>
                <a:spcAft>
                  <a:spcPct val="0"/>
                </a:spcAft>
                <a:defRPr/>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Activity-based computing is focused on long-lived activities in our everyday lives such as staying healthy, graceful aging</a:t>
            </a:r>
          </a:p>
          <a:p>
            <a:pPr eaLnBrk="1" hangingPunct="1">
              <a:spcBef>
                <a:spcPct val="0"/>
              </a:spcBef>
            </a:pPr>
            <a:endParaRPr lang="en-US" smtClean="0"/>
          </a:p>
          <a:p>
            <a:pPr eaLnBrk="1" hangingPunct="1">
              <a:spcBef>
                <a:spcPct val="0"/>
              </a:spcBef>
            </a:pPr>
            <a:r>
              <a:rPr lang="en-US" smtClean="0"/>
              <a:t>The key application elements are providing social value, natural interactions, which let us interact with computing as we do the physical world, and always at hand, so having the information and capabilities everywhere we go</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70A464-A302-4159-AEA4-628AE9EC0918}"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9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3C2F47-15A6-4D48-8885-0ABF0CD82C21}"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Pull this out and just do a sequence of images… move it to study</a:t>
            </a:r>
          </a:p>
        </p:txBody>
      </p:sp>
      <p:sp>
        <p:nvSpPr>
          <p:cNvPr id="1105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725BD7-2D44-4A8A-B1FC-354688A1766E}" type="slidenum">
              <a:rPr lang="en-US" smtClean="0"/>
              <a:pPr fontAlgn="base">
                <a:spcBef>
                  <a:spcPct val="0"/>
                </a:spcBef>
                <a:spcAft>
                  <a:spcPct val="0"/>
                </a:spcAft>
                <a:defRPr/>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[add quote for someone to ride a bike]</a:t>
            </a:r>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A4B076-91B0-4E2D-ADCC-AB9E310077FF}" type="slidenum">
              <a:rPr lang="en-US" smtClean="0"/>
              <a:pPr fontAlgn="base">
                <a:spcBef>
                  <a:spcPct val="0"/>
                </a:spcBef>
                <a:spcAft>
                  <a:spcPct val="0"/>
                </a:spcAft>
                <a:defRPr/>
              </a:pPr>
              <a:t>52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Feedback provides a basic mechanism with which to monitor and compare behavior and allows an individual to better evaluate their performance.</a:t>
            </a: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1E6C81-2B7D-4436-BC03-F4F22FEF20BD}"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Toyota Prius, perhaps the canonical example of energy feedback displays, provides real-time information about combustion engine vs. electric motor usage and people are able to drive more efficiently as a result.</a:t>
            </a:r>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EC06B1-D815-4D49-B8E2-71F26D2F25F2}"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Feedback technologies have been shown to be one of the most effective strategies in reducing energy consumption in the home, although they have not been comprehensively explored in the transportation domain. </a:t>
            </a:r>
          </a:p>
          <a:p>
            <a:pPr eaLnBrk="1" hangingPunct="1">
              <a:spcBef>
                <a:spcPct val="0"/>
              </a:spcBef>
            </a:pPr>
            <a:endParaRPr lang="en-US" smtClean="0"/>
          </a:p>
          <a:p>
            <a:pPr eaLnBrk="1" hangingPunct="1">
              <a:spcBef>
                <a:spcPct val="0"/>
              </a:spcBef>
            </a:pPr>
            <a:r>
              <a:rPr lang="en-US" smtClean="0"/>
              <a:t>Corinna Fischer reviewed approximately twenty studies exploring the effects of feedback on electricity consumption and found that typical energy savings were between 5 and 12%.</a:t>
            </a:r>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CB3F6E-2CB9-450C-98AB-98C1DED4C6E3}"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So, there is a lot of past research in feedback displays indicating that it is effective at creating awareness and promoting certain behaviors. More recently such feedback techniques have become integrated into mobile phones. </a:t>
            </a:r>
          </a:p>
          <a:p>
            <a:pPr eaLnBrk="1" hangingPunct="1">
              <a:spcBef>
                <a:spcPct val="0"/>
              </a:spcBef>
            </a:pPr>
            <a:endParaRPr lang="en-US" smtClean="0"/>
          </a:p>
          <a:p>
            <a:pPr eaLnBrk="1" hangingPunct="1">
              <a:spcBef>
                <a:spcPct val="0"/>
              </a:spcBef>
            </a:pPr>
            <a:r>
              <a:rPr lang="en-US" smtClean="0"/>
              <a:t>Sunny Consolvo, a colleague and co-author of UbiGreen, created the UbiFit application, which semi-automatically senses a person’s fitness activities and relates them back to the user via a garden metaphor. The more flowers, the more fit.</a:t>
            </a:r>
          </a:p>
          <a:p>
            <a:pPr eaLnBrk="1" hangingPunct="1">
              <a:spcBef>
                <a:spcPct val="0"/>
              </a:spcBef>
            </a:pPr>
            <a:endParaRPr lang="en-US" smtClean="0"/>
          </a:p>
          <a:p>
            <a:pPr eaLnBrk="1" hangingPunct="1">
              <a:spcBef>
                <a:spcPct val="0"/>
              </a:spcBef>
            </a:pPr>
            <a:r>
              <a:rPr lang="en-US" smtClean="0"/>
              <a:t>Consolvo conducted a 3-month study with a control and experimental group and found that those with the ambient display outperformed those without.</a:t>
            </a:r>
          </a:p>
          <a:p>
            <a:pPr eaLnBrk="1" hangingPunct="1">
              <a:spcBef>
                <a:spcPct val="0"/>
              </a:spcBef>
            </a:pPr>
            <a:endParaRPr lang="en-US" smtClean="0"/>
          </a:p>
          <a:p>
            <a:pPr eaLnBrk="1" hangingPunct="1">
              <a:spcBef>
                <a:spcPct val="0"/>
              </a:spcBef>
            </a:pPr>
            <a:r>
              <a:rPr lang="en-US" smtClean="0"/>
              <a:t>So, past research provided a foundation for our designs but we wanted to obtain specific transportation user data as well. So we conducted two formative studies.</a:t>
            </a:r>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FB47A5-1253-457F-A736-72A601326CE9}"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CDC7A71-F757-4C4B-9523-F10A620875E2}"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59BB8F-B4FB-4612-8F1A-7D426EECA871}" type="slidenum">
              <a:rPr lang="en-US"/>
              <a:pPr>
                <a:defRPr/>
              </a:pPr>
              <a:t>‹#›</a:t>
            </a:fld>
            <a:endParaRPr lang="en-US" dirty="0"/>
          </a:p>
        </p:txBody>
      </p:sp>
    </p:spTree>
    <p:extLst>
      <p:ext uri="{BB962C8B-B14F-4D97-AF65-F5344CB8AC3E}">
        <p14:creationId xmlns:p14="http://schemas.microsoft.com/office/powerpoint/2010/main" val="250031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91A0B1-4C19-4381-8666-191633D84976}"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FD53C0-2B02-4AB9-9599-A04D06C154C8}" type="slidenum">
              <a:rPr lang="en-US"/>
              <a:pPr>
                <a:defRPr/>
              </a:pPr>
              <a:t>‹#›</a:t>
            </a:fld>
            <a:endParaRPr lang="en-US" dirty="0"/>
          </a:p>
        </p:txBody>
      </p:sp>
    </p:spTree>
    <p:extLst>
      <p:ext uri="{BB962C8B-B14F-4D97-AF65-F5344CB8AC3E}">
        <p14:creationId xmlns:p14="http://schemas.microsoft.com/office/powerpoint/2010/main" val="2956932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778F91-C678-4E8C-99AD-2C2A64896206}"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4AAAB0-5B11-485C-AC63-B18CD800C7C8}" type="slidenum">
              <a:rPr lang="en-US"/>
              <a:pPr>
                <a:defRPr/>
              </a:pPr>
              <a:t>‹#›</a:t>
            </a:fld>
            <a:endParaRPr lang="en-US" dirty="0"/>
          </a:p>
        </p:txBody>
      </p:sp>
    </p:spTree>
    <p:extLst>
      <p:ext uri="{BB962C8B-B14F-4D97-AF65-F5344CB8AC3E}">
        <p14:creationId xmlns:p14="http://schemas.microsoft.com/office/powerpoint/2010/main" val="3774590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rgbClr val="DDEBCF"/>
            </a:gs>
            <a:gs pos="50000">
              <a:srgbClr val="9CB86E"/>
            </a:gs>
            <a:gs pos="100000">
              <a:schemeClr val="accent3">
                <a:lumMod val="7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685800"/>
          </a:xfrm>
        </p:spPr>
        <p:txBody>
          <a:bodyPr/>
          <a:lstStyle>
            <a:lvl1pPr>
              <a:defRPr sz="6000">
                <a:solidFill>
                  <a:schemeClr val="accent3">
                    <a:lumMod val="75000"/>
                  </a:schemeClr>
                </a:solidFill>
              </a:defRPr>
            </a:lvl1pPr>
          </a:lstStyle>
          <a:p>
            <a:r>
              <a:rPr lang="en-US" dirty="0" smtClean="0"/>
              <a:t>Click to edit Master </a:t>
            </a:r>
            <a:endParaRPr lang="en-US" dirty="0"/>
          </a:p>
        </p:txBody>
      </p:sp>
      <p:sp>
        <p:nvSpPr>
          <p:cNvPr id="3" name="Content Placeholder 2"/>
          <p:cNvSpPr>
            <a:spLocks noGrp="1"/>
          </p:cNvSpPr>
          <p:nvPr>
            <p:ph idx="1"/>
          </p:nvPr>
        </p:nvSpPr>
        <p:spPr>
          <a:xfrm>
            <a:off x="457200" y="1143000"/>
            <a:ext cx="8229600" cy="4983163"/>
          </a:xfrm>
        </p:spPr>
        <p:txBody>
          <a:bodyPr/>
          <a:lstStyle>
            <a:lvl1pPr>
              <a:defRPr>
                <a:solidFill>
                  <a:schemeClr val="tx1">
                    <a:lumMod val="85000"/>
                    <a:lumOff val="15000"/>
                  </a:schemeClr>
                </a:solidFill>
                <a:latin typeface="Century Gothic" pitchFamily="34" charset="0"/>
              </a:defRPr>
            </a:lvl1pPr>
            <a:lvl2pPr>
              <a:defRPr>
                <a:solidFill>
                  <a:schemeClr val="tx1">
                    <a:lumMod val="85000"/>
                    <a:lumOff val="15000"/>
                  </a:schemeClr>
                </a:solidFill>
                <a:latin typeface="Century Gothic" pitchFamily="34" charset="0"/>
              </a:defRPr>
            </a:lvl2pPr>
            <a:lvl3pPr>
              <a:defRPr>
                <a:solidFill>
                  <a:schemeClr val="tx1">
                    <a:lumMod val="85000"/>
                    <a:lumOff val="15000"/>
                  </a:schemeClr>
                </a:solidFill>
                <a:latin typeface="Century Gothic" pitchFamily="34" charset="0"/>
              </a:defRPr>
            </a:lvl3pPr>
            <a:lvl4pPr>
              <a:defRPr>
                <a:solidFill>
                  <a:schemeClr val="tx1">
                    <a:lumMod val="85000"/>
                    <a:lumOff val="15000"/>
                  </a:schemeClr>
                </a:solidFill>
                <a:latin typeface="Century Gothic" pitchFamily="34" charset="0"/>
              </a:defRPr>
            </a:lvl4pPr>
            <a:lvl5pPr>
              <a:defRPr>
                <a:solidFill>
                  <a:schemeClr val="tx1">
                    <a:lumMod val="85000"/>
                    <a:lumOff val="15000"/>
                  </a:schemeClr>
                </a:solidFill>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E3F9EAF-5EF5-41BC-9E97-6CCECCA4C184}"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900D50-FF6D-452A-8746-9C9C5FF31409}" type="slidenum">
              <a:rPr lang="en-US"/>
              <a:pPr>
                <a:defRPr/>
              </a:pPr>
              <a:t>‹#›</a:t>
            </a:fld>
            <a:endParaRPr lang="en-US"/>
          </a:p>
        </p:txBody>
      </p:sp>
    </p:spTree>
    <p:extLst>
      <p:ext uri="{BB962C8B-B14F-4D97-AF65-F5344CB8AC3E}">
        <p14:creationId xmlns:p14="http://schemas.microsoft.com/office/powerpoint/2010/main" val="3543090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BBAE11A-94DA-4A3B-970C-45072FD5E561}"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C7297B-B5D0-4556-99B8-632F21EFFF52}" type="slidenum">
              <a:rPr lang="en-US"/>
              <a:pPr>
                <a:defRPr/>
              </a:pPr>
              <a:t>‹#›</a:t>
            </a:fld>
            <a:endParaRPr lang="en-US" dirty="0"/>
          </a:p>
        </p:txBody>
      </p:sp>
    </p:spTree>
    <p:extLst>
      <p:ext uri="{BB962C8B-B14F-4D97-AF65-F5344CB8AC3E}">
        <p14:creationId xmlns:p14="http://schemas.microsoft.com/office/powerpoint/2010/main" val="327671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BE75AE0-C1BC-4205-83A7-AD6AE6D462B4}" type="datetime1">
              <a:rPr lang="en-US"/>
              <a:pPr>
                <a:defRPr/>
              </a:pPr>
              <a:t>5/2/2012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05FB7B-2A03-48E8-84DC-B863614BCBF5}" type="slidenum">
              <a:rPr lang="en-US"/>
              <a:pPr>
                <a:defRPr/>
              </a:pPr>
              <a:t>‹#›</a:t>
            </a:fld>
            <a:endParaRPr lang="en-US" dirty="0"/>
          </a:p>
        </p:txBody>
      </p:sp>
    </p:spTree>
    <p:extLst>
      <p:ext uri="{BB962C8B-B14F-4D97-AF65-F5344CB8AC3E}">
        <p14:creationId xmlns:p14="http://schemas.microsoft.com/office/powerpoint/2010/main" val="28336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BAD274F-7755-4460-89F8-FC88F612B596}" type="datetime1">
              <a:rPr lang="en-US"/>
              <a:pPr>
                <a:defRPr/>
              </a:pPr>
              <a:t>5/2/2012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DB0B67A-C633-4391-95C4-25AF088B17F7}" type="slidenum">
              <a:rPr lang="en-US"/>
              <a:pPr>
                <a:defRPr/>
              </a:pPr>
              <a:t>‹#›</a:t>
            </a:fld>
            <a:endParaRPr lang="en-US" dirty="0"/>
          </a:p>
        </p:txBody>
      </p:sp>
    </p:spTree>
    <p:extLst>
      <p:ext uri="{BB962C8B-B14F-4D97-AF65-F5344CB8AC3E}">
        <p14:creationId xmlns:p14="http://schemas.microsoft.com/office/powerpoint/2010/main" val="2073720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8870F1F-062E-4329-9BF9-13FD7DAA9C7A}" type="datetime1">
              <a:rPr lang="en-US"/>
              <a:pPr>
                <a:defRPr/>
              </a:pPr>
              <a:t>5/2/2012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6E8F8E-151B-4D95-8086-796C9B95A93D}" type="slidenum">
              <a:rPr lang="en-US"/>
              <a:pPr>
                <a:defRPr/>
              </a:pPr>
              <a:t>‹#›</a:t>
            </a:fld>
            <a:endParaRPr lang="en-US" dirty="0"/>
          </a:p>
        </p:txBody>
      </p:sp>
    </p:spTree>
    <p:extLst>
      <p:ext uri="{BB962C8B-B14F-4D97-AF65-F5344CB8AC3E}">
        <p14:creationId xmlns:p14="http://schemas.microsoft.com/office/powerpoint/2010/main" val="388935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A14458-EA75-48FE-921A-BBD7F68867F7}" type="datetime1">
              <a:rPr lang="en-US"/>
              <a:pPr>
                <a:defRPr/>
              </a:pPr>
              <a:t>5/2/2012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7163A07-93B1-41EC-AB8C-05DDF5D790F2}" type="slidenum">
              <a:rPr lang="en-US"/>
              <a:pPr>
                <a:defRPr/>
              </a:pPr>
              <a:t>‹#›</a:t>
            </a:fld>
            <a:endParaRPr lang="en-US" dirty="0"/>
          </a:p>
        </p:txBody>
      </p:sp>
    </p:spTree>
    <p:extLst>
      <p:ext uri="{BB962C8B-B14F-4D97-AF65-F5344CB8AC3E}">
        <p14:creationId xmlns:p14="http://schemas.microsoft.com/office/powerpoint/2010/main" val="178560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5E2F9C-5004-4681-B524-F0E57D327A47}" type="datetime1">
              <a:rPr lang="en-US"/>
              <a:pPr>
                <a:defRPr/>
              </a:pPr>
              <a:t>5/2/2012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9FD45D-B2F0-479F-A7C8-F7361785A877}" type="slidenum">
              <a:rPr lang="en-US"/>
              <a:pPr>
                <a:defRPr/>
              </a:pPr>
              <a:t>‹#›</a:t>
            </a:fld>
            <a:endParaRPr lang="en-US" dirty="0"/>
          </a:p>
        </p:txBody>
      </p:sp>
    </p:spTree>
    <p:extLst>
      <p:ext uri="{BB962C8B-B14F-4D97-AF65-F5344CB8AC3E}">
        <p14:creationId xmlns:p14="http://schemas.microsoft.com/office/powerpoint/2010/main" val="1686649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C49CB2-44C9-4DFE-83D4-4BD83CB9A458}" type="datetime1">
              <a:rPr lang="en-US"/>
              <a:pPr>
                <a:defRPr/>
              </a:pPr>
              <a:t>5/2/2012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8EB210-B5BE-45BB-80DB-04BAE8F4E268}" type="slidenum">
              <a:rPr lang="en-US"/>
              <a:pPr>
                <a:defRPr/>
              </a:pPr>
              <a:t>‹#›</a:t>
            </a:fld>
            <a:endParaRPr lang="en-US" dirty="0"/>
          </a:p>
        </p:txBody>
      </p:sp>
    </p:spTree>
    <p:extLst>
      <p:ext uri="{BB962C8B-B14F-4D97-AF65-F5344CB8AC3E}">
        <p14:creationId xmlns:p14="http://schemas.microsoft.com/office/powerpoint/2010/main" val="149363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B8618"/>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AF9DE6D-AE8F-49EA-B429-9D0F0FFF6FC2}" type="datetime1">
              <a:rPr lang="en-US"/>
              <a:pPr>
                <a:defRPr/>
              </a:pPr>
              <a:t>5/2/2012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3">
                    <a:lumMod val="60000"/>
                    <a:lumOff val="40000"/>
                  </a:schemeClr>
                </a:solidFill>
                <a:latin typeface="+mn-lt"/>
                <a:cs typeface="+mn-cs"/>
              </a:defRPr>
            </a:lvl1pPr>
          </a:lstStyle>
          <a:p>
            <a:pPr>
              <a:defRPr/>
            </a:pPr>
            <a:fld id="{CA2A114E-AEBD-485A-BEF3-37F68032739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8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5000" kern="1200">
          <a:solidFill>
            <a:schemeClr val="tx1"/>
          </a:solidFill>
          <a:latin typeface="Arial Black" pitchFamily="34" charset="0"/>
          <a:ea typeface="+mj-ea"/>
          <a:cs typeface="+mj-cs"/>
        </a:defRPr>
      </a:lvl1pPr>
      <a:lvl2pPr algn="l" rtl="0" eaLnBrk="0" fontAlgn="base" hangingPunct="0">
        <a:spcBef>
          <a:spcPct val="0"/>
        </a:spcBef>
        <a:spcAft>
          <a:spcPct val="0"/>
        </a:spcAft>
        <a:defRPr sz="5000">
          <a:solidFill>
            <a:schemeClr val="tx1"/>
          </a:solidFill>
          <a:latin typeface="Arial Black" pitchFamily="34" charset="0"/>
        </a:defRPr>
      </a:lvl2pPr>
      <a:lvl3pPr algn="l" rtl="0" eaLnBrk="0" fontAlgn="base" hangingPunct="0">
        <a:spcBef>
          <a:spcPct val="0"/>
        </a:spcBef>
        <a:spcAft>
          <a:spcPct val="0"/>
        </a:spcAft>
        <a:defRPr sz="5000">
          <a:solidFill>
            <a:schemeClr val="tx1"/>
          </a:solidFill>
          <a:latin typeface="Arial Black" pitchFamily="34" charset="0"/>
        </a:defRPr>
      </a:lvl3pPr>
      <a:lvl4pPr algn="l" rtl="0" eaLnBrk="0" fontAlgn="base" hangingPunct="0">
        <a:spcBef>
          <a:spcPct val="0"/>
        </a:spcBef>
        <a:spcAft>
          <a:spcPct val="0"/>
        </a:spcAft>
        <a:defRPr sz="5000">
          <a:solidFill>
            <a:schemeClr val="tx1"/>
          </a:solidFill>
          <a:latin typeface="Arial Black" pitchFamily="34" charset="0"/>
        </a:defRPr>
      </a:lvl4pPr>
      <a:lvl5pPr algn="l" rtl="0" eaLnBrk="0" fontAlgn="base" hangingPunct="0">
        <a:spcBef>
          <a:spcPct val="0"/>
        </a:spcBef>
        <a:spcAft>
          <a:spcPct val="0"/>
        </a:spcAft>
        <a:defRPr sz="5000">
          <a:solidFill>
            <a:schemeClr val="tx1"/>
          </a:solidFill>
          <a:latin typeface="Arial Black" pitchFamily="34" charset="0"/>
        </a:defRPr>
      </a:lvl5pPr>
      <a:lvl6pPr marL="457200" algn="l" rtl="0" fontAlgn="base">
        <a:spcBef>
          <a:spcPct val="0"/>
        </a:spcBef>
        <a:spcAft>
          <a:spcPct val="0"/>
        </a:spcAft>
        <a:defRPr sz="5000">
          <a:solidFill>
            <a:schemeClr val="tx1"/>
          </a:solidFill>
          <a:latin typeface="Arial Black" pitchFamily="34" charset="0"/>
        </a:defRPr>
      </a:lvl6pPr>
      <a:lvl7pPr marL="914400" algn="l" rtl="0" fontAlgn="base">
        <a:spcBef>
          <a:spcPct val="0"/>
        </a:spcBef>
        <a:spcAft>
          <a:spcPct val="0"/>
        </a:spcAft>
        <a:defRPr sz="5000">
          <a:solidFill>
            <a:schemeClr val="tx1"/>
          </a:solidFill>
          <a:latin typeface="Arial Black" pitchFamily="34" charset="0"/>
        </a:defRPr>
      </a:lvl7pPr>
      <a:lvl8pPr marL="1371600" algn="l" rtl="0" fontAlgn="base">
        <a:spcBef>
          <a:spcPct val="0"/>
        </a:spcBef>
        <a:spcAft>
          <a:spcPct val="0"/>
        </a:spcAft>
        <a:defRPr sz="5000">
          <a:solidFill>
            <a:schemeClr val="tx1"/>
          </a:solidFill>
          <a:latin typeface="Arial Black" pitchFamily="34" charset="0"/>
        </a:defRPr>
      </a:lvl8pPr>
      <a:lvl9pPr marL="1828800" algn="l" rtl="0" fontAlgn="base">
        <a:spcBef>
          <a:spcPct val="0"/>
        </a:spcBef>
        <a:spcAft>
          <a:spcPct val="0"/>
        </a:spcAft>
        <a:defRPr sz="5000">
          <a:solidFill>
            <a:schemeClr val="tx1"/>
          </a:solidFill>
          <a:latin typeface="Arial Black"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2.png"/><Relationship Id="rId26" Type="http://schemas.openxmlformats.org/officeDocument/2006/relationships/image" Target="../media/image62.pn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39.png"/><Relationship Id="rId17" Type="http://schemas.openxmlformats.org/officeDocument/2006/relationships/image" Target="../media/image54.png"/><Relationship Id="rId25" Type="http://schemas.openxmlformats.org/officeDocument/2006/relationships/image" Target="../media/image61.png"/><Relationship Id="rId2" Type="http://schemas.openxmlformats.org/officeDocument/2006/relationships/notesSlide" Target="../notesSlides/notesSlide19.xml"/><Relationship Id="rId16" Type="http://schemas.openxmlformats.org/officeDocument/2006/relationships/image" Target="../media/image53.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0.png"/><Relationship Id="rId5"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59.png"/><Relationship Id="rId10" Type="http://schemas.openxmlformats.org/officeDocument/2006/relationships/image" Target="../media/image48.png"/><Relationship Id="rId19" Type="http://schemas.openxmlformats.org/officeDocument/2006/relationships/image" Target="../media/image55.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3.wmf"/><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2.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28.png"/><Relationship Id="rId5" Type="http://schemas.openxmlformats.org/officeDocument/2006/relationships/image" Target="../media/image79.png"/><Relationship Id="rId10" Type="http://schemas.openxmlformats.org/officeDocument/2006/relationships/image" Target="../media/image31.png"/><Relationship Id="rId4" Type="http://schemas.openxmlformats.org/officeDocument/2006/relationships/image" Target="../media/image78.jpe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28.png"/><Relationship Id="rId5" Type="http://schemas.openxmlformats.org/officeDocument/2006/relationships/image" Target="../media/image79.png"/><Relationship Id="rId10" Type="http://schemas.openxmlformats.org/officeDocument/2006/relationships/image" Target="../media/image31.png"/><Relationship Id="rId4" Type="http://schemas.openxmlformats.org/officeDocument/2006/relationships/image" Target="../media/image78.jpe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png"/><Relationship Id="rId7"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0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28.png"/><Relationship Id="rId3" Type="http://schemas.openxmlformats.org/officeDocument/2006/relationships/notesSlide" Target="../notesSlides/notesSlide51.xml"/><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7.png"/><Relationship Id="rId2" Type="http://schemas.openxmlformats.org/officeDocument/2006/relationships/slideLayout" Target="../slideLayouts/slideLayout2.xml"/><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tags" Target="../tags/tag2.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95.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6.png"/><Relationship Id="rId28" Type="http://schemas.openxmlformats.org/officeDocument/2006/relationships/image" Target="../media/image130.png"/><Relationship Id="rId10" Type="http://schemas.openxmlformats.org/officeDocument/2006/relationships/image" Target="../media/image114.png"/><Relationship Id="rId19" Type="http://schemas.openxmlformats.org/officeDocument/2006/relationships/image" Target="../media/image123.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6.png"/><Relationship Id="rId27" Type="http://schemas.openxmlformats.org/officeDocument/2006/relationships/image" Target="../media/image12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NeverEndingTraffi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228600"/>
            <a:ext cx="5029200" cy="3771900"/>
          </a:xfrm>
          <a:prstGeom prst="rect">
            <a:avLst/>
          </a:prstGeom>
        </p:spPr>
      </p:pic>
      <p:grpSp>
        <p:nvGrpSpPr>
          <p:cNvPr id="2" name="Group 14"/>
          <p:cNvGrpSpPr>
            <a:grpSpLocks/>
          </p:cNvGrpSpPr>
          <p:nvPr/>
        </p:nvGrpSpPr>
        <p:grpSpPr bwMode="auto">
          <a:xfrm>
            <a:off x="381000" y="4025900"/>
            <a:ext cx="8610600" cy="1612900"/>
            <a:chOff x="381000" y="4648200"/>
            <a:chExt cx="8610600" cy="1704976"/>
          </a:xfrm>
        </p:grpSpPr>
        <p:sp>
          <p:nvSpPr>
            <p:cNvPr id="3082" name="Rectangle 6"/>
            <p:cNvSpPr>
              <a:spLocks noChangeArrowheads="1"/>
            </p:cNvSpPr>
            <p:nvPr/>
          </p:nvSpPr>
          <p:spPr bwMode="auto">
            <a:xfrm>
              <a:off x="381000" y="4648200"/>
              <a:ext cx="8610600" cy="93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a:solidFill>
                    <a:schemeClr val="bg1"/>
                  </a:solidFill>
                  <a:latin typeface="Century Gothic" pitchFamily="34" charset="0"/>
                </a:rPr>
                <a:t>personal transportation </a:t>
              </a:r>
              <a:r>
                <a:rPr lang="en-US" sz="2800">
                  <a:solidFill>
                    <a:schemeClr val="bg1"/>
                  </a:solidFill>
                  <a:latin typeface="Century Gothic" pitchFamily="34" charset="0"/>
                </a:rPr>
                <a:t>is the </a:t>
              </a:r>
              <a:r>
                <a:rPr lang="en-US" sz="2800" b="1">
                  <a:solidFill>
                    <a:schemeClr val="bg1"/>
                  </a:solidFill>
                  <a:latin typeface="Century Gothic" pitchFamily="34" charset="0"/>
                </a:rPr>
                <a:t>greatest</a:t>
              </a:r>
              <a:r>
                <a:rPr lang="en-US" sz="2800">
                  <a:solidFill>
                    <a:schemeClr val="bg1"/>
                  </a:solidFill>
                  <a:latin typeface="Century Gothic" pitchFamily="34" charset="0"/>
                </a:rPr>
                <a:t> </a:t>
              </a:r>
              <a:r>
                <a:rPr lang="en-US" sz="2800" b="1">
                  <a:solidFill>
                    <a:schemeClr val="bg1"/>
                  </a:solidFill>
                  <a:latin typeface="Century Gothic" pitchFamily="34" charset="0"/>
                </a:rPr>
                <a:t>contributor</a:t>
              </a:r>
              <a:r>
                <a:rPr lang="en-US" sz="2800">
                  <a:solidFill>
                    <a:schemeClr val="bg1"/>
                  </a:solidFill>
                  <a:latin typeface="Century Gothic" pitchFamily="34" charset="0"/>
                </a:rPr>
                <a:t> of </a:t>
              </a:r>
              <a:r>
                <a:rPr lang="en-US" sz="2800" b="1">
                  <a:solidFill>
                    <a:schemeClr val="bg1"/>
                  </a:solidFill>
                  <a:latin typeface="Century Gothic" pitchFamily="34" charset="0"/>
                </a:rPr>
                <a:t>CO</a:t>
              </a:r>
              <a:r>
                <a:rPr lang="en-US" sz="2800" b="1" baseline="-25000">
                  <a:solidFill>
                    <a:schemeClr val="bg1"/>
                  </a:solidFill>
                  <a:latin typeface="Century Gothic" pitchFamily="34" charset="0"/>
                </a:rPr>
                <a:t>2</a:t>
              </a:r>
              <a:r>
                <a:rPr lang="en-US" sz="2800" b="1">
                  <a:solidFill>
                    <a:schemeClr val="bg1"/>
                  </a:solidFill>
                  <a:latin typeface="Century Gothic" pitchFamily="34" charset="0"/>
                </a:rPr>
                <a:t> emissions </a:t>
              </a:r>
              <a:r>
                <a:rPr lang="en-US" sz="2800">
                  <a:solidFill>
                    <a:schemeClr val="bg1"/>
                  </a:solidFill>
                  <a:latin typeface="Century Gothic" pitchFamily="34" charset="0"/>
                </a:rPr>
                <a:t>in the average u.s. household</a:t>
              </a:r>
            </a:p>
          </p:txBody>
        </p:sp>
        <p:sp>
          <p:nvSpPr>
            <p:cNvPr id="3083" name="Rectangle 12"/>
            <p:cNvSpPr>
              <a:spLocks noChangeArrowheads="1"/>
            </p:cNvSpPr>
            <p:nvPr/>
          </p:nvSpPr>
          <p:spPr bwMode="auto">
            <a:xfrm>
              <a:off x="457200" y="5891511"/>
              <a:ext cx="8324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chemeClr val="bg1"/>
                  </a:solidFill>
                  <a:latin typeface="Calibri" pitchFamily="34" charset="0"/>
                </a:rPr>
                <a:t>Weber, C. L. &amp; Matthews, H. S. (2008). Quantifying the global &amp; distributional aspects of American household carbon footprint. Ecological Economics, 66(2-3):379-391.</a:t>
              </a:r>
            </a:p>
          </p:txBody>
        </p:sp>
      </p:grpSp>
      <p:grpSp>
        <p:nvGrpSpPr>
          <p:cNvPr id="3" name="Group 15"/>
          <p:cNvGrpSpPr>
            <a:grpSpLocks/>
          </p:cNvGrpSpPr>
          <p:nvPr/>
        </p:nvGrpSpPr>
        <p:grpSpPr bwMode="auto">
          <a:xfrm>
            <a:off x="381000" y="4038600"/>
            <a:ext cx="8382000" cy="1447800"/>
            <a:chOff x="152400" y="4648200"/>
            <a:chExt cx="8382000" cy="1447800"/>
          </a:xfrm>
        </p:grpSpPr>
        <p:sp>
          <p:nvSpPr>
            <p:cNvPr id="3080" name="Rectangle 7"/>
            <p:cNvSpPr>
              <a:spLocks noChangeArrowheads="1"/>
            </p:cNvSpPr>
            <p:nvPr/>
          </p:nvSpPr>
          <p:spPr bwMode="auto">
            <a:xfrm>
              <a:off x="152400" y="4648200"/>
              <a:ext cx="838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solidFill>
                    <a:schemeClr val="bg1"/>
                  </a:solidFill>
                  <a:latin typeface="Century Gothic" pitchFamily="34" charset="0"/>
                </a:rPr>
                <a:t>the </a:t>
              </a:r>
              <a:r>
                <a:rPr lang="en-US" sz="2800" b="1">
                  <a:solidFill>
                    <a:schemeClr val="bg1"/>
                  </a:solidFill>
                  <a:latin typeface="Century Gothic" pitchFamily="34" charset="0"/>
                </a:rPr>
                <a:t>u.s. consumes </a:t>
              </a:r>
              <a:r>
                <a:rPr lang="en-US" sz="2800">
                  <a:solidFill>
                    <a:schemeClr val="bg1"/>
                  </a:solidFill>
                  <a:latin typeface="Century Gothic" pitchFamily="34" charset="0"/>
                </a:rPr>
                <a:t>by far </a:t>
              </a:r>
              <a:r>
                <a:rPr lang="en-US" sz="2800" b="1">
                  <a:solidFill>
                    <a:schemeClr val="bg1"/>
                  </a:solidFill>
                  <a:latin typeface="Century Gothic" pitchFamily="34" charset="0"/>
                </a:rPr>
                <a:t>the most gasoline</a:t>
              </a:r>
              <a:r>
                <a:rPr lang="en-US" sz="2800">
                  <a:solidFill>
                    <a:schemeClr val="bg1"/>
                  </a:solidFill>
                  <a:latin typeface="Century Gothic" pitchFamily="34" charset="0"/>
                </a:rPr>
                <a:t>, a </a:t>
              </a:r>
              <a:r>
                <a:rPr lang="en-US" sz="2800" b="1">
                  <a:solidFill>
                    <a:schemeClr val="bg1"/>
                  </a:solidFill>
                  <a:latin typeface="Century Gothic" pitchFamily="34" charset="0"/>
                </a:rPr>
                <a:t>staggering 346 million gallons / </a:t>
              </a:r>
              <a:r>
                <a:rPr lang="en-US" sz="2800">
                  <a:solidFill>
                    <a:schemeClr val="bg1"/>
                  </a:solidFill>
                  <a:latin typeface="Century Gothic" pitchFamily="34" charset="0"/>
                </a:rPr>
                <a:t>day</a:t>
              </a:r>
            </a:p>
          </p:txBody>
        </p:sp>
        <p:sp>
          <p:nvSpPr>
            <p:cNvPr id="3081" name="TextBox 13"/>
            <p:cNvSpPr txBox="1">
              <a:spLocks noChangeArrowheads="1"/>
            </p:cNvSpPr>
            <p:nvPr/>
          </p:nvSpPr>
          <p:spPr bwMode="auto">
            <a:xfrm>
              <a:off x="381000" y="5819001"/>
              <a:ext cx="7696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solidFill>
                    <a:schemeClr val="bg1"/>
                  </a:solidFill>
                  <a:latin typeface="Calibri" pitchFamily="34" charset="0"/>
                </a:rPr>
                <a:t>Metschies, Gerhard. Prime Numbers: Pain at the Pump, </a:t>
              </a:r>
              <a:r>
                <a:rPr lang="en-US" sz="1200" i="1">
                  <a:solidFill>
                    <a:schemeClr val="bg1"/>
                  </a:solidFill>
                  <a:latin typeface="Calibri" pitchFamily="34" charset="0"/>
                </a:rPr>
                <a:t>Foreign Policy</a:t>
              </a:r>
              <a:r>
                <a:rPr lang="en-US" sz="1200">
                  <a:solidFill>
                    <a:schemeClr val="bg1"/>
                  </a:solidFill>
                  <a:latin typeface="Calibri" pitchFamily="34" charset="0"/>
                </a:rPr>
                <a:t>, July/August 2007</a:t>
              </a:r>
            </a:p>
          </p:txBody>
        </p:sp>
      </p:grpSp>
      <p:grpSp>
        <p:nvGrpSpPr>
          <p:cNvPr id="4" name="Group 21"/>
          <p:cNvGrpSpPr>
            <a:grpSpLocks/>
          </p:cNvGrpSpPr>
          <p:nvPr/>
        </p:nvGrpSpPr>
        <p:grpSpPr bwMode="auto">
          <a:xfrm>
            <a:off x="73025" y="4070350"/>
            <a:ext cx="9144000" cy="1479550"/>
            <a:chOff x="0" y="4607625"/>
            <a:chExt cx="9144000" cy="2102440"/>
          </a:xfrm>
        </p:grpSpPr>
        <p:sp>
          <p:nvSpPr>
            <p:cNvPr id="3078" name="Rectangle 8"/>
            <p:cNvSpPr>
              <a:spLocks noChangeArrowheads="1"/>
            </p:cNvSpPr>
            <p:nvPr/>
          </p:nvSpPr>
          <p:spPr bwMode="auto">
            <a:xfrm>
              <a:off x="0" y="4607625"/>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a:solidFill>
                    <a:schemeClr val="bg1"/>
                  </a:solidFill>
                  <a:latin typeface="Century Gothic" pitchFamily="34" charset="0"/>
                </a:rPr>
                <a:t>transportation</a:t>
              </a:r>
              <a:r>
                <a:rPr lang="en-US" sz="2800">
                  <a:solidFill>
                    <a:schemeClr val="bg1"/>
                  </a:solidFill>
                  <a:latin typeface="Century Gothic" pitchFamily="34" charset="0"/>
                </a:rPr>
                <a:t> accounts for </a:t>
              </a:r>
              <a:r>
                <a:rPr lang="en-US" sz="2800" b="1">
                  <a:solidFill>
                    <a:schemeClr val="bg1"/>
                  </a:solidFill>
                  <a:latin typeface="Century Gothic" pitchFamily="34" charset="0"/>
                </a:rPr>
                <a:t>more than two-thirds </a:t>
              </a:r>
              <a:br>
                <a:rPr lang="en-US" sz="2800" b="1">
                  <a:solidFill>
                    <a:schemeClr val="bg1"/>
                  </a:solidFill>
                  <a:latin typeface="Century Gothic" pitchFamily="34" charset="0"/>
                </a:rPr>
              </a:br>
              <a:r>
                <a:rPr lang="en-US" sz="2800">
                  <a:solidFill>
                    <a:schemeClr val="bg1"/>
                  </a:solidFill>
                  <a:latin typeface="Century Gothic" pitchFamily="34" charset="0"/>
                </a:rPr>
                <a:t>of </a:t>
              </a:r>
              <a:r>
                <a:rPr lang="en-US" sz="2800" b="1">
                  <a:solidFill>
                    <a:schemeClr val="bg1"/>
                  </a:solidFill>
                  <a:latin typeface="Century Gothic" pitchFamily="34" charset="0"/>
                </a:rPr>
                <a:t>oil consumption </a:t>
              </a:r>
              <a:r>
                <a:rPr lang="en-US" sz="2800">
                  <a:solidFill>
                    <a:schemeClr val="bg1"/>
                  </a:solidFill>
                  <a:latin typeface="Century Gothic" pitchFamily="34" charset="0"/>
                </a:rPr>
                <a:t>in the u.s.</a:t>
              </a:r>
            </a:p>
          </p:txBody>
        </p:sp>
        <p:sp>
          <p:nvSpPr>
            <p:cNvPr id="3079" name="Rectangle 20"/>
            <p:cNvSpPr>
              <a:spLocks noChangeArrowheads="1"/>
            </p:cNvSpPr>
            <p:nvPr/>
          </p:nvSpPr>
          <p:spPr bwMode="auto">
            <a:xfrm>
              <a:off x="381000" y="6248400"/>
              <a:ext cx="830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chemeClr val="bg1"/>
                  </a:solidFill>
                  <a:latin typeface="Calibri" pitchFamily="34" charset="0"/>
                </a:rPr>
                <a:t>Davis, S., Diegel, S., and Boundy, R. (2008). Transportation Energy Handbook: Edition 27. Center for Transportation Analysis, Energy and Transportation Science Division, US Department of Energy. Form ORNL-6981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 presetClass="exit" presetSubtype="0" fill="hold"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dirty="0" smtClean="0"/>
              <a:t>formative study #1</a:t>
            </a:r>
            <a:endParaRPr lang="en-US" dirty="0"/>
          </a:p>
        </p:txBody>
      </p:sp>
      <p:sp>
        <p:nvSpPr>
          <p:cNvPr id="26" name="Content Placeholder 25"/>
          <p:cNvSpPr>
            <a:spLocks noGrp="1"/>
          </p:cNvSpPr>
          <p:nvPr>
            <p:ph idx="1"/>
          </p:nvPr>
        </p:nvSpPr>
        <p:spPr>
          <a:xfrm>
            <a:off x="228600" y="1524000"/>
            <a:ext cx="8686800" cy="4602163"/>
          </a:xfrm>
        </p:spPr>
        <p:txBody>
          <a:bodyPr rtlCol="0">
            <a:normAutofit/>
          </a:bodyPr>
          <a:lstStyle/>
          <a:p>
            <a:pPr eaLnBrk="1" fontAlgn="auto" hangingPunct="1">
              <a:spcAft>
                <a:spcPts val="0"/>
              </a:spcAft>
              <a:buFont typeface="Arial" pitchFamily="34" charset="0"/>
              <a:buChar char="•"/>
              <a:defRPr/>
            </a:pPr>
            <a:r>
              <a:rPr lang="en-US" b="1" dirty="0" smtClean="0"/>
              <a:t>73 respondents</a:t>
            </a:r>
          </a:p>
          <a:p>
            <a:pPr eaLnBrk="1" fontAlgn="auto" hangingPunct="1">
              <a:spcAft>
                <a:spcPts val="0"/>
              </a:spcAft>
              <a:buFont typeface="Arial" pitchFamily="34" charset="0"/>
              <a:buChar char="•"/>
              <a:defRPr/>
            </a:pPr>
            <a:r>
              <a:rPr lang="en-US" dirty="0" smtClean="0"/>
              <a:t>Determine people’s </a:t>
            </a:r>
            <a:r>
              <a:rPr lang="en-US" b="1" dirty="0" smtClean="0"/>
              <a:t>attitudes about transportation</a:t>
            </a:r>
          </a:p>
          <a:p>
            <a:pPr eaLnBrk="1" fontAlgn="auto" hangingPunct="1">
              <a:spcAft>
                <a:spcPts val="0"/>
              </a:spcAft>
              <a:buFont typeface="Arial" pitchFamily="34" charset="0"/>
              <a:buChar char="•"/>
              <a:defRPr/>
            </a:pPr>
            <a:r>
              <a:rPr lang="en-US" dirty="0" smtClean="0"/>
              <a:t>Get </a:t>
            </a:r>
            <a:r>
              <a:rPr lang="en-US" b="1" dirty="0" smtClean="0"/>
              <a:t>feedback</a:t>
            </a:r>
            <a:r>
              <a:rPr lang="en-US" dirty="0" smtClean="0"/>
              <a:t> on </a:t>
            </a:r>
            <a:r>
              <a:rPr lang="en-US" b="1" dirty="0" smtClean="0"/>
              <a:t>early design concepts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
        <p:nvSpPr>
          <p:cNvPr id="25" name="Title 1"/>
          <p:cNvSpPr txBox="1">
            <a:spLocks/>
          </p:cNvSpPr>
          <p:nvPr/>
        </p:nvSpPr>
        <p:spPr>
          <a:xfrm>
            <a:off x="0" y="552450"/>
            <a:ext cx="5162550" cy="781050"/>
          </a:xfrm>
          <a:prstGeom prst="rect">
            <a:avLst/>
          </a:prstGeom>
        </p:spPr>
        <p:txBody>
          <a:bodyPr anchor="ctr"/>
          <a:lstStyle/>
          <a:p>
            <a:pPr algn="ctr" fontAlgn="auto">
              <a:spcAft>
                <a:spcPts val="0"/>
              </a:spcAft>
              <a:defRPr/>
            </a:pPr>
            <a:r>
              <a:rPr lang="en-US" sz="2400" dirty="0">
                <a:solidFill>
                  <a:schemeClr val="tx1">
                    <a:lumMod val="65000"/>
                    <a:lumOff val="35000"/>
                  </a:schemeClr>
                </a:solidFill>
                <a:latin typeface="Arial Black" pitchFamily="34" charset="0"/>
                <a:ea typeface="+mj-ea"/>
                <a:cs typeface="+mj-cs"/>
              </a:rPr>
              <a:t>online survey</a:t>
            </a:r>
          </a:p>
        </p:txBody>
      </p:sp>
      <p:sp>
        <p:nvSpPr>
          <p:cNvPr id="5" name="Slide Number Placeholder 3"/>
          <p:cNvSpPr>
            <a:spLocks noGrp="1"/>
          </p:cNvSpPr>
          <p:nvPr>
            <p:ph type="sldNum" sz="quarter" idx="12"/>
          </p:nvPr>
        </p:nvSpPr>
        <p:spPr/>
        <p:txBody>
          <a:bodyPr/>
          <a:lstStyle/>
          <a:p>
            <a:pPr>
              <a:defRPr/>
            </a:pPr>
            <a:fld id="{5970F537-BDA4-47D4-B965-D898A7FA1B2C}" type="slidenum">
              <a:rPr lang="en-US"/>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2" name="Group 42"/>
          <p:cNvGrpSpPr>
            <a:grpSpLocks/>
          </p:cNvGrpSpPr>
          <p:nvPr/>
        </p:nvGrpSpPr>
        <p:grpSpPr bwMode="auto">
          <a:xfrm>
            <a:off x="2919413" y="2867025"/>
            <a:ext cx="3284537" cy="4006850"/>
            <a:chOff x="2386261" y="2771710"/>
            <a:chExt cx="3284868" cy="4007818"/>
          </a:xfrm>
        </p:grpSpPr>
        <p:grpSp>
          <p:nvGrpSpPr>
            <p:cNvPr id="13327" name="Group 30"/>
            <p:cNvGrpSpPr>
              <a:grpSpLocks/>
            </p:cNvGrpSpPr>
            <p:nvPr/>
          </p:nvGrpSpPr>
          <p:grpSpPr bwMode="auto">
            <a:xfrm>
              <a:off x="4219898" y="3907042"/>
              <a:ext cx="838206" cy="2872486"/>
              <a:chOff x="4355669" y="3581400"/>
              <a:chExt cx="911656" cy="3124200"/>
            </a:xfrm>
          </p:grpSpPr>
          <p:sp>
            <p:nvSpPr>
              <p:cNvPr id="70" name="Rectangle 69"/>
              <p:cNvSpPr/>
              <p:nvPr/>
            </p:nvSpPr>
            <p:spPr>
              <a:xfrm>
                <a:off x="4733954" y="3581405"/>
                <a:ext cx="533575" cy="19653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Rectangle 70"/>
              <p:cNvSpPr/>
              <p:nvPr/>
            </p:nvSpPr>
            <p:spPr>
              <a:xfrm rot="2160000">
                <a:off x="4355789" y="5242807"/>
                <a:ext cx="533576" cy="14627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3328" name="Group 31"/>
            <p:cNvGrpSpPr>
              <a:grpSpLocks/>
            </p:cNvGrpSpPr>
            <p:nvPr/>
          </p:nvGrpSpPr>
          <p:grpSpPr bwMode="auto">
            <a:xfrm>
              <a:off x="4832929" y="4257345"/>
              <a:ext cx="838206" cy="2522183"/>
              <a:chOff x="5022419" y="3962400"/>
              <a:chExt cx="911656" cy="2743200"/>
            </a:xfrm>
          </p:grpSpPr>
          <p:sp>
            <p:nvSpPr>
              <p:cNvPr id="68" name="Rectangle 67"/>
              <p:cNvSpPr/>
              <p:nvPr/>
            </p:nvSpPr>
            <p:spPr>
              <a:xfrm>
                <a:off x="5400493" y="3963079"/>
                <a:ext cx="533575" cy="1583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ectangle 68"/>
              <p:cNvSpPr/>
              <p:nvPr/>
            </p:nvSpPr>
            <p:spPr>
              <a:xfrm rot="2160000">
                <a:off x="5022328" y="5242807"/>
                <a:ext cx="533576" cy="14627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3329" name="Group 29"/>
            <p:cNvGrpSpPr>
              <a:grpSpLocks/>
            </p:cNvGrpSpPr>
            <p:nvPr/>
          </p:nvGrpSpPr>
          <p:grpSpPr bwMode="auto">
            <a:xfrm>
              <a:off x="3606867" y="3907042"/>
              <a:ext cx="838206" cy="2872486"/>
              <a:chOff x="3688919" y="3581400"/>
              <a:chExt cx="911656" cy="3124200"/>
            </a:xfrm>
          </p:grpSpPr>
          <p:sp>
            <p:nvSpPr>
              <p:cNvPr id="66" name="Rectangle 65"/>
              <p:cNvSpPr/>
              <p:nvPr/>
            </p:nvSpPr>
            <p:spPr>
              <a:xfrm>
                <a:off x="4067415" y="3581405"/>
                <a:ext cx="533575" cy="19653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Rectangle 66"/>
              <p:cNvSpPr/>
              <p:nvPr/>
            </p:nvSpPr>
            <p:spPr>
              <a:xfrm rot="2160000">
                <a:off x="3689250" y="5242807"/>
                <a:ext cx="533576" cy="14627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 name="Group 13"/>
            <p:cNvGrpSpPr/>
            <p:nvPr/>
          </p:nvGrpSpPr>
          <p:grpSpPr>
            <a:xfrm>
              <a:off x="2386263" y="2771710"/>
              <a:ext cx="838206" cy="4007818"/>
              <a:chOff x="2341194" y="2286000"/>
              <a:chExt cx="911656" cy="4359020"/>
            </a:xfrm>
            <a:solidFill>
              <a:schemeClr val="accent2"/>
            </a:solidFill>
          </p:grpSpPr>
          <p:sp>
            <p:nvSpPr>
              <p:cNvPr id="64" name="Rectangle 63"/>
              <p:cNvSpPr/>
              <p:nvPr/>
            </p:nvSpPr>
            <p:spPr>
              <a:xfrm>
                <a:off x="2719450" y="2286000"/>
                <a:ext cx="533400" cy="3200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Rectangle 64"/>
              <p:cNvSpPr/>
              <p:nvPr/>
            </p:nvSpPr>
            <p:spPr>
              <a:xfrm rot="2160000">
                <a:off x="2341194" y="5181980"/>
                <a:ext cx="533400" cy="1463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aphicFrame>
        <p:nvGraphicFramePr>
          <p:cNvPr id="74" name="Chart 5"/>
          <p:cNvGraphicFramePr/>
          <p:nvPr/>
        </p:nvGraphicFramePr>
        <p:xfrm>
          <a:off x="914400" y="838200"/>
          <a:ext cx="8077200" cy="6114393"/>
        </p:xfrm>
        <a:graphic>
          <a:graphicData uri="http://schemas.openxmlformats.org/drawingml/2006/chart">
            <c:chart xmlns:c="http://schemas.openxmlformats.org/drawingml/2006/chart" xmlns:r="http://schemas.openxmlformats.org/officeDocument/2006/relationships" r:id="rId3"/>
          </a:graphicData>
        </a:graphic>
      </p:graphicFrame>
      <p:sp>
        <p:nvSpPr>
          <p:cNvPr id="72" name="Title 1"/>
          <p:cNvSpPr>
            <a:spLocks noGrp="1"/>
          </p:cNvSpPr>
          <p:nvPr>
            <p:ph type="title"/>
          </p:nvPr>
        </p:nvSpPr>
        <p:spPr>
          <a:xfrm>
            <a:off x="19050" y="123825"/>
            <a:ext cx="8229600" cy="685800"/>
          </a:xfrm>
        </p:spPr>
        <p:txBody>
          <a:bodyPr rtlCol="0">
            <a:noAutofit/>
          </a:bodyPr>
          <a:lstStyle/>
          <a:p>
            <a:pPr eaLnBrk="1" fontAlgn="auto" hangingPunct="1">
              <a:spcAft>
                <a:spcPts val="0"/>
              </a:spcAft>
              <a:defRPr/>
            </a:pPr>
            <a:r>
              <a:rPr lang="en-US" dirty="0" smtClean="0"/>
              <a:t>formative study #1</a:t>
            </a:r>
            <a:endParaRPr lang="en-US" dirty="0"/>
          </a:p>
        </p:txBody>
      </p:sp>
      <p:grpSp>
        <p:nvGrpSpPr>
          <p:cNvPr id="7" name="Group 41"/>
          <p:cNvGrpSpPr>
            <a:grpSpLocks/>
          </p:cNvGrpSpPr>
          <p:nvPr/>
        </p:nvGrpSpPr>
        <p:grpSpPr bwMode="auto">
          <a:xfrm>
            <a:off x="3182938" y="2486025"/>
            <a:ext cx="3732212" cy="1898650"/>
            <a:chOff x="2649764" y="2390719"/>
            <a:chExt cx="3731258" cy="1899848"/>
          </a:xfrm>
        </p:grpSpPr>
        <p:sp>
          <p:nvSpPr>
            <p:cNvPr id="13323" name="TextBox 76"/>
            <p:cNvSpPr txBox="1">
              <a:spLocks noChangeArrowheads="1"/>
            </p:cNvSpPr>
            <p:nvPr/>
          </p:nvSpPr>
          <p:spPr bwMode="auto">
            <a:xfrm>
              <a:off x="2649764" y="2390719"/>
              <a:ext cx="1280160" cy="42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accent2"/>
                  </a:solidFill>
                  <a:latin typeface="Calibri" pitchFamily="34" charset="0"/>
                </a:rPr>
                <a:t>44%</a:t>
              </a:r>
            </a:p>
          </p:txBody>
        </p:sp>
        <p:sp>
          <p:nvSpPr>
            <p:cNvPr id="13324" name="TextBox 77"/>
            <p:cNvSpPr txBox="1">
              <a:spLocks noChangeArrowheads="1"/>
            </p:cNvSpPr>
            <p:nvPr/>
          </p:nvSpPr>
          <p:spPr bwMode="auto">
            <a:xfrm>
              <a:off x="3901074" y="3511689"/>
              <a:ext cx="1280160" cy="42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accent2"/>
                  </a:solidFill>
                  <a:latin typeface="Calibri" pitchFamily="34" charset="0"/>
                </a:rPr>
                <a:t>23%</a:t>
              </a:r>
            </a:p>
          </p:txBody>
        </p:sp>
        <p:sp>
          <p:nvSpPr>
            <p:cNvPr id="13325" name="TextBox 78"/>
            <p:cNvSpPr txBox="1">
              <a:spLocks noChangeArrowheads="1"/>
            </p:cNvSpPr>
            <p:nvPr/>
          </p:nvSpPr>
          <p:spPr bwMode="auto">
            <a:xfrm>
              <a:off x="4487832" y="3511689"/>
              <a:ext cx="1280160" cy="42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accent2"/>
                  </a:solidFill>
                  <a:latin typeface="Calibri" pitchFamily="34" charset="0"/>
                </a:rPr>
                <a:t>23%</a:t>
              </a:r>
            </a:p>
          </p:txBody>
        </p:sp>
        <p:sp>
          <p:nvSpPr>
            <p:cNvPr id="13326" name="TextBox 79"/>
            <p:cNvSpPr txBox="1">
              <a:spLocks noChangeArrowheads="1"/>
            </p:cNvSpPr>
            <p:nvPr/>
          </p:nvSpPr>
          <p:spPr bwMode="auto">
            <a:xfrm>
              <a:off x="5100862" y="3866098"/>
              <a:ext cx="1280160" cy="42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accent2"/>
                  </a:solidFill>
                  <a:latin typeface="Calibri" pitchFamily="34" charset="0"/>
                </a:rPr>
                <a:t>16%</a:t>
              </a:r>
            </a:p>
          </p:txBody>
        </p:sp>
      </p:grpSp>
      <p:sp>
        <p:nvSpPr>
          <p:cNvPr id="81" name="Title 1"/>
          <p:cNvSpPr txBox="1">
            <a:spLocks/>
          </p:cNvSpPr>
          <p:nvPr/>
        </p:nvSpPr>
        <p:spPr>
          <a:xfrm>
            <a:off x="19050" y="485775"/>
            <a:ext cx="5162550" cy="781050"/>
          </a:xfrm>
          <a:prstGeom prst="rect">
            <a:avLst/>
          </a:prstGeom>
        </p:spPr>
        <p:txBody>
          <a:bodyPr anchor="ctr"/>
          <a:lstStyle/>
          <a:p>
            <a:pPr algn="ctr" fontAlgn="auto">
              <a:spcAft>
                <a:spcPts val="0"/>
              </a:spcAft>
              <a:defRPr/>
            </a:pPr>
            <a:r>
              <a:rPr lang="en-US" sz="2400" dirty="0">
                <a:solidFill>
                  <a:schemeClr val="tx1">
                    <a:lumMod val="65000"/>
                    <a:lumOff val="35000"/>
                  </a:schemeClr>
                </a:solidFill>
                <a:latin typeface="Arial Black" pitchFamily="34" charset="0"/>
                <a:ea typeface="+mj-ea"/>
                <a:cs typeface="+mj-cs"/>
              </a:rPr>
              <a:t>online survey</a:t>
            </a:r>
          </a:p>
        </p:txBody>
      </p:sp>
      <p:grpSp>
        <p:nvGrpSpPr>
          <p:cNvPr id="13319" name="Group 83"/>
          <p:cNvGrpSpPr>
            <a:grpSpLocks/>
          </p:cNvGrpSpPr>
          <p:nvPr/>
        </p:nvGrpSpPr>
        <p:grpSpPr bwMode="auto">
          <a:xfrm>
            <a:off x="7315200" y="781050"/>
            <a:ext cx="2057400" cy="6019800"/>
            <a:chOff x="6781800" y="838200"/>
            <a:chExt cx="2057400" cy="6019800"/>
          </a:xfrm>
        </p:grpSpPr>
        <p:sp>
          <p:nvSpPr>
            <p:cNvPr id="82" name="Rectangle 81"/>
            <p:cNvSpPr/>
            <p:nvPr/>
          </p:nvSpPr>
          <p:spPr>
            <a:xfrm>
              <a:off x="6934200" y="838200"/>
              <a:ext cx="1905000" cy="60198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Rectangle 82"/>
            <p:cNvSpPr/>
            <p:nvPr/>
          </p:nvSpPr>
          <p:spPr>
            <a:xfrm>
              <a:off x="6781800" y="6019800"/>
              <a:ext cx="1905000" cy="8382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3" name="Title 1"/>
          <p:cNvSpPr txBox="1">
            <a:spLocks/>
          </p:cNvSpPr>
          <p:nvPr/>
        </p:nvSpPr>
        <p:spPr>
          <a:xfrm>
            <a:off x="-677863" y="1358900"/>
            <a:ext cx="8229601" cy="685800"/>
          </a:xfrm>
          <a:prstGeom prst="rect">
            <a:avLst/>
          </a:prstGeom>
        </p:spPr>
        <p:txBody>
          <a:bodyPr anchor="ctr"/>
          <a:lstStyle/>
          <a:p>
            <a:pPr algn="r" fontAlgn="auto">
              <a:spcAft>
                <a:spcPts val="0"/>
              </a:spcAft>
              <a:defRPr/>
            </a:pPr>
            <a:r>
              <a:rPr lang="en-US" sz="2800" dirty="0">
                <a:solidFill>
                  <a:schemeClr val="tx1">
                    <a:lumMod val="85000"/>
                    <a:lumOff val="15000"/>
                  </a:schemeClr>
                </a:solidFill>
                <a:latin typeface="Arial Black" pitchFamily="34" charset="0"/>
                <a:ea typeface="+mj-ea"/>
                <a:cs typeface="+mj-cs"/>
              </a:rPr>
              <a:t>factors that influence</a:t>
            </a:r>
            <a:br>
              <a:rPr lang="en-US" sz="2800" dirty="0">
                <a:solidFill>
                  <a:schemeClr val="tx1">
                    <a:lumMod val="85000"/>
                    <a:lumOff val="15000"/>
                  </a:schemeClr>
                </a:solidFill>
                <a:latin typeface="Arial Black" pitchFamily="34" charset="0"/>
                <a:ea typeface="+mj-ea"/>
                <a:cs typeface="+mj-cs"/>
              </a:rPr>
            </a:br>
            <a:r>
              <a:rPr lang="en-US" sz="2800" dirty="0">
                <a:solidFill>
                  <a:schemeClr val="tx1">
                    <a:lumMod val="85000"/>
                    <a:lumOff val="15000"/>
                  </a:schemeClr>
                </a:solidFill>
                <a:latin typeface="Arial Black" pitchFamily="34" charset="0"/>
                <a:ea typeface="+mj-ea"/>
                <a:cs typeface="+mj-cs"/>
              </a:rPr>
              <a:t> transportation choices</a:t>
            </a:r>
            <a:endParaRPr lang="en-US" sz="3200" dirty="0">
              <a:solidFill>
                <a:schemeClr val="tx1">
                  <a:lumMod val="85000"/>
                  <a:lumOff val="15000"/>
                </a:schemeClr>
              </a:solidFill>
              <a:latin typeface="Arial Black"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 y="223838"/>
            <a:ext cx="8686800" cy="685800"/>
          </a:xfrm>
        </p:spPr>
        <p:txBody>
          <a:bodyPr rtlCol="0">
            <a:noAutofit/>
          </a:bodyPr>
          <a:lstStyle/>
          <a:p>
            <a:pPr eaLnBrk="1" fontAlgn="auto" hangingPunct="1">
              <a:spcAft>
                <a:spcPts val="0"/>
              </a:spcAft>
              <a:defRPr/>
            </a:pPr>
            <a:r>
              <a:rPr lang="en-US" dirty="0" smtClean="0"/>
              <a:t>formative study #2</a:t>
            </a:r>
            <a:endParaRPr lang="en-US" dirty="0"/>
          </a:p>
        </p:txBody>
      </p:sp>
      <p:sp>
        <p:nvSpPr>
          <p:cNvPr id="17" name="Content Placeholder 16"/>
          <p:cNvSpPr>
            <a:spLocks noGrp="1"/>
          </p:cNvSpPr>
          <p:nvPr>
            <p:ph idx="1"/>
          </p:nvPr>
        </p:nvSpPr>
        <p:spPr>
          <a:xfrm>
            <a:off x="457200" y="1371600"/>
            <a:ext cx="8229600" cy="4754563"/>
          </a:xfrm>
        </p:spPr>
        <p:txBody>
          <a:bodyPr rtlCol="0">
            <a:normAutofit/>
          </a:bodyPr>
          <a:lstStyle/>
          <a:p>
            <a:pPr eaLnBrk="1" fontAlgn="auto" hangingPunct="1">
              <a:spcAft>
                <a:spcPts val="0"/>
              </a:spcAft>
              <a:buFont typeface="Arial" pitchFamily="34" charset="0"/>
              <a:buChar char="•"/>
              <a:defRPr/>
            </a:pPr>
            <a:r>
              <a:rPr lang="en-US" b="1" dirty="0" smtClean="0"/>
              <a:t>7 participants </a:t>
            </a:r>
            <a:r>
              <a:rPr lang="en-US" dirty="0" smtClean="0"/>
              <a:t>over </a:t>
            </a:r>
            <a:r>
              <a:rPr lang="en-US" b="1" dirty="0" smtClean="0"/>
              <a:t>7 days</a:t>
            </a:r>
          </a:p>
          <a:p>
            <a:pPr eaLnBrk="1" fontAlgn="auto" hangingPunct="1">
              <a:spcAft>
                <a:spcPts val="0"/>
              </a:spcAft>
              <a:buFont typeface="Arial" pitchFamily="34" charset="0"/>
              <a:buChar char="•"/>
              <a:defRPr/>
            </a:pPr>
            <a:r>
              <a:rPr lang="en-US" dirty="0" smtClean="0"/>
              <a:t>explore </a:t>
            </a:r>
            <a:r>
              <a:rPr lang="en-US" b="1" dirty="0" smtClean="0"/>
              <a:t>consistency of responses </a:t>
            </a:r>
            <a:r>
              <a:rPr lang="en-US" dirty="0" smtClean="0"/>
              <a:t>w/</a:t>
            </a:r>
            <a:r>
              <a:rPr lang="en-US" b="1" dirty="0" smtClean="0"/>
              <a:t>online survey</a:t>
            </a:r>
          </a:p>
          <a:p>
            <a:pPr eaLnBrk="1" fontAlgn="auto" hangingPunct="1">
              <a:spcAft>
                <a:spcPts val="0"/>
              </a:spcAft>
              <a:buFont typeface="Arial" pitchFamily="34" charset="0"/>
              <a:buChar char="•"/>
              <a:defRPr/>
            </a:pPr>
            <a:r>
              <a:rPr lang="en-US" dirty="0" smtClean="0"/>
              <a:t>acquire </a:t>
            </a:r>
            <a:r>
              <a:rPr lang="en-US" b="1" i="1" dirty="0" smtClean="0"/>
              <a:t>in situ</a:t>
            </a:r>
            <a:r>
              <a:rPr lang="en-US" b="1" dirty="0" smtClean="0"/>
              <a:t> data </a:t>
            </a:r>
            <a:r>
              <a:rPr lang="en-US" dirty="0" smtClean="0"/>
              <a:t>on </a:t>
            </a:r>
            <a:r>
              <a:rPr lang="en-US" b="1" dirty="0" smtClean="0"/>
              <a:t>num trips/week</a:t>
            </a:r>
          </a:p>
          <a:p>
            <a:pPr eaLnBrk="1" fontAlgn="auto" hangingPunct="1">
              <a:spcAft>
                <a:spcPts val="0"/>
              </a:spcAft>
              <a:buFont typeface="Arial" pitchFamily="34" charset="0"/>
              <a:buChar char="•"/>
              <a:defRPr/>
            </a:pPr>
            <a:r>
              <a:rPr lang="en-US" dirty="0" smtClean="0"/>
              <a:t>get </a:t>
            </a:r>
            <a:r>
              <a:rPr lang="en-US" b="1" dirty="0" smtClean="0"/>
              <a:t>additional feedback </a:t>
            </a:r>
            <a:r>
              <a:rPr lang="en-US" dirty="0" smtClean="0"/>
              <a:t>on revised </a:t>
            </a:r>
            <a:r>
              <a:rPr lang="en-US" b="1" dirty="0" smtClean="0"/>
              <a:t>visual designs </a:t>
            </a:r>
            <a:endParaRPr lang="en-US" b="1" dirty="0"/>
          </a:p>
        </p:txBody>
      </p:sp>
      <p:sp>
        <p:nvSpPr>
          <p:cNvPr id="8" name="Title 1"/>
          <p:cNvSpPr txBox="1">
            <a:spLocks/>
          </p:cNvSpPr>
          <p:nvPr/>
        </p:nvSpPr>
        <p:spPr>
          <a:xfrm>
            <a:off x="19050" y="585788"/>
            <a:ext cx="5162550" cy="781050"/>
          </a:xfrm>
          <a:prstGeom prst="rect">
            <a:avLst/>
          </a:prstGeom>
        </p:spPr>
        <p:txBody>
          <a:bodyPr anchor="ctr"/>
          <a:lstStyle/>
          <a:p>
            <a:pPr algn="r" fontAlgn="auto">
              <a:spcAft>
                <a:spcPts val="0"/>
              </a:spcAft>
              <a:defRPr/>
            </a:pPr>
            <a:r>
              <a:rPr lang="en-US" sz="2400" dirty="0">
                <a:solidFill>
                  <a:schemeClr val="tx1">
                    <a:lumMod val="65000"/>
                    <a:lumOff val="35000"/>
                  </a:schemeClr>
                </a:solidFill>
                <a:latin typeface="Arial Black" pitchFamily="34" charset="0"/>
                <a:ea typeface="+mj-ea"/>
                <a:cs typeface="+mj-cs"/>
              </a:rPr>
              <a:t>experience sampling study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 y="176213"/>
            <a:ext cx="8686800" cy="685800"/>
          </a:xfrm>
        </p:spPr>
        <p:txBody>
          <a:bodyPr rtlCol="0">
            <a:noAutofit/>
          </a:bodyPr>
          <a:lstStyle/>
          <a:p>
            <a:pPr eaLnBrk="1" fontAlgn="auto" hangingPunct="1">
              <a:spcAft>
                <a:spcPts val="0"/>
              </a:spcAft>
              <a:defRPr/>
            </a:pPr>
            <a:r>
              <a:rPr lang="en-US" dirty="0" smtClean="0"/>
              <a:t>formative study #2</a:t>
            </a:r>
            <a:endParaRPr lang="en-US" dirty="0"/>
          </a:p>
        </p:txBody>
      </p:sp>
      <p:sp>
        <p:nvSpPr>
          <p:cNvPr id="8" name="Title 1"/>
          <p:cNvSpPr txBox="1">
            <a:spLocks/>
          </p:cNvSpPr>
          <p:nvPr/>
        </p:nvSpPr>
        <p:spPr>
          <a:xfrm>
            <a:off x="19050" y="538163"/>
            <a:ext cx="5162550" cy="781050"/>
          </a:xfrm>
          <a:prstGeom prst="rect">
            <a:avLst/>
          </a:prstGeom>
        </p:spPr>
        <p:txBody>
          <a:bodyPr anchor="ctr"/>
          <a:lstStyle/>
          <a:p>
            <a:pPr algn="r" fontAlgn="auto">
              <a:spcAft>
                <a:spcPts val="0"/>
              </a:spcAft>
              <a:defRPr/>
            </a:pPr>
            <a:r>
              <a:rPr lang="en-US" sz="2400" dirty="0">
                <a:solidFill>
                  <a:schemeClr val="tx1">
                    <a:lumMod val="65000"/>
                    <a:lumOff val="35000"/>
                  </a:schemeClr>
                </a:solidFill>
                <a:latin typeface="Arial Black" pitchFamily="34" charset="0"/>
                <a:ea typeface="+mj-ea"/>
                <a:cs typeface="+mj-cs"/>
              </a:rPr>
              <a:t>experience sampling study</a:t>
            </a:r>
          </a:p>
        </p:txBody>
      </p:sp>
      <p:pic>
        <p:nvPicPr>
          <p:cNvPr id="15364" name="Picture 2" descr="C:\dev\Research\MyExperience\Trunk\Docs\Examples\TransitStudy\ChangeLoc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8092">
            <a:off x="188913" y="1227138"/>
            <a:ext cx="3340100" cy="773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C:\dev\Research\MyExperience\Trunk\Docs\Examples\TransitStudy\Location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100" y="1246188"/>
            <a:ext cx="3303588" cy="765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C:\dev\Research\MyExperience\Trunk\Docs\Examples\TransitStudy\Transportation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450" y="1262063"/>
            <a:ext cx="3295650" cy="762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dev\Research\MyExperience\Trunk\Docs\Examples\TransitStudy\SpendTime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32353">
            <a:off x="3679825" y="1257300"/>
            <a:ext cx="3271838" cy="757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C:\dev\Research\MyExperience\Trunk\Docs\Examples\TransitStudy\TakePicture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1309688"/>
            <a:ext cx="3505200" cy="774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dev\Research\MyExperience\Trunk\Docs\Examples\TransitStudy\TakePicture3.pn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1309688"/>
            <a:ext cx="3505200" cy="774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52400" y="6324600"/>
            <a:ext cx="3200400" cy="369888"/>
          </a:xfrm>
          <a:prstGeom prst="rect">
            <a:avLst/>
          </a:prstGeom>
          <a:solidFill>
            <a:schemeClr val="tx1">
              <a:alpha val="55000"/>
            </a:schemeClr>
          </a:solidFill>
        </p:spPr>
        <p:txBody>
          <a:bodyPr lIns="0" tIns="0" rIns="0" bIns="0">
            <a:spAutoFit/>
          </a:bodyPr>
          <a:lstStyle/>
          <a:p>
            <a:pPr fontAlgn="auto">
              <a:spcBef>
                <a:spcPts val="0"/>
              </a:spcBef>
              <a:spcAft>
                <a:spcPts val="0"/>
              </a:spcAft>
              <a:defRPr/>
            </a:pPr>
            <a:r>
              <a:rPr lang="en-US" sz="2400" dirty="0">
                <a:solidFill>
                  <a:schemeClr val="accent3">
                    <a:lumMod val="20000"/>
                    <a:lumOff val="80000"/>
                  </a:schemeClr>
                </a:solidFill>
                <a:latin typeface="+mn-lt"/>
                <a:cs typeface="+mn-cs"/>
              </a:rPr>
              <a:t>[Froehlich, </a:t>
            </a:r>
            <a:r>
              <a:rPr lang="en-US" sz="2400" dirty="0" err="1">
                <a:solidFill>
                  <a:schemeClr val="accent3">
                    <a:lumMod val="20000"/>
                    <a:lumOff val="80000"/>
                  </a:schemeClr>
                </a:solidFill>
                <a:latin typeface="+mn-lt"/>
                <a:cs typeface="+mn-cs"/>
              </a:rPr>
              <a:t>MobiSys</a:t>
            </a:r>
            <a:r>
              <a:rPr lang="en-US" sz="2400" dirty="0">
                <a:solidFill>
                  <a:schemeClr val="accent3">
                    <a:lumMod val="20000"/>
                    <a:lumOff val="80000"/>
                  </a:schemeClr>
                </a:solidFill>
                <a:latin typeface="+mn-lt"/>
                <a:cs typeface="+mn-cs"/>
              </a:rPr>
              <a:t> 2007]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1438" y="168275"/>
            <a:ext cx="8229600" cy="685800"/>
          </a:xfrm>
        </p:spPr>
        <p:txBody>
          <a:bodyPr rtlCol="0">
            <a:noAutofit/>
          </a:bodyPr>
          <a:lstStyle/>
          <a:p>
            <a:pPr eaLnBrk="1" fontAlgn="auto" hangingPunct="1">
              <a:spcAft>
                <a:spcPts val="0"/>
              </a:spcAft>
              <a:defRPr/>
            </a:pPr>
            <a:r>
              <a:rPr lang="en-US" dirty="0" smtClean="0"/>
              <a:t>formative study #2</a:t>
            </a:r>
            <a:endParaRPr lang="en-US" dirty="0"/>
          </a:p>
        </p:txBody>
      </p:sp>
      <p:sp>
        <p:nvSpPr>
          <p:cNvPr id="8" name="Title 1"/>
          <p:cNvSpPr txBox="1">
            <a:spLocks/>
          </p:cNvSpPr>
          <p:nvPr/>
        </p:nvSpPr>
        <p:spPr>
          <a:xfrm>
            <a:off x="71438" y="530225"/>
            <a:ext cx="5162550" cy="781050"/>
          </a:xfrm>
          <a:prstGeom prst="rect">
            <a:avLst/>
          </a:prstGeom>
        </p:spPr>
        <p:txBody>
          <a:bodyPr anchor="ctr"/>
          <a:lstStyle/>
          <a:p>
            <a:pPr algn="r" fontAlgn="auto">
              <a:spcAft>
                <a:spcPts val="0"/>
              </a:spcAft>
              <a:defRPr/>
            </a:pPr>
            <a:r>
              <a:rPr lang="en-US" sz="2400" dirty="0">
                <a:solidFill>
                  <a:schemeClr val="tx1">
                    <a:lumMod val="65000"/>
                    <a:lumOff val="35000"/>
                  </a:schemeClr>
                </a:solidFill>
                <a:latin typeface="Arial Black" pitchFamily="34" charset="0"/>
                <a:ea typeface="+mj-ea"/>
                <a:cs typeface="+mj-cs"/>
              </a:rPr>
              <a:t>experience sampling study</a:t>
            </a:r>
          </a:p>
        </p:txBody>
      </p:sp>
      <p:sp>
        <p:nvSpPr>
          <p:cNvPr id="17" name="TextBox 16"/>
          <p:cNvSpPr txBox="1">
            <a:spLocks noChangeArrowheads="1"/>
          </p:cNvSpPr>
          <p:nvPr/>
        </p:nvSpPr>
        <p:spPr bwMode="auto">
          <a:xfrm>
            <a:off x="1371600" y="2755900"/>
            <a:ext cx="7772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a:latin typeface="Century Gothic" pitchFamily="34" charset="0"/>
              </a:rPr>
              <a:t>for</a:t>
            </a:r>
            <a:r>
              <a:rPr lang="en-US" sz="5400">
                <a:latin typeface="Century Gothic" pitchFamily="34" charset="0"/>
              </a:rPr>
              <a:t> </a:t>
            </a:r>
            <a:r>
              <a:rPr lang="en-US" sz="5400" b="1">
                <a:latin typeface="Century Gothic" pitchFamily="34" charset="0"/>
              </a:rPr>
              <a:t>73% of car trips</a:t>
            </a:r>
            <a:r>
              <a:rPr lang="en-US" sz="5400">
                <a:latin typeface="Century Gothic" pitchFamily="34" charset="0"/>
              </a:rPr>
              <a:t>, participants indicated that </a:t>
            </a:r>
            <a:r>
              <a:rPr lang="en-US" sz="5400" b="1">
                <a:latin typeface="Century Gothic" pitchFamily="34" charset="0"/>
              </a:rPr>
              <a:t>greener options existed</a:t>
            </a:r>
          </a:p>
        </p:txBody>
      </p:sp>
      <p:sp>
        <p:nvSpPr>
          <p:cNvPr id="18" name="TextBox 17"/>
          <p:cNvSpPr txBox="1"/>
          <p:nvPr/>
        </p:nvSpPr>
        <p:spPr>
          <a:xfrm>
            <a:off x="609600" y="1549400"/>
            <a:ext cx="8001000" cy="584200"/>
          </a:xfrm>
          <a:prstGeom prst="rect">
            <a:avLst/>
          </a:prstGeom>
          <a:noFill/>
        </p:spPr>
        <p:txBody>
          <a:bodyPr>
            <a:spAutoFit/>
          </a:bodyPr>
          <a:lstStyle/>
          <a:p>
            <a:pPr fontAlgn="auto">
              <a:spcBef>
                <a:spcPts val="0"/>
              </a:spcBef>
              <a:spcAft>
                <a:spcPts val="0"/>
              </a:spcAft>
              <a:defRPr/>
            </a:pPr>
            <a:r>
              <a:rPr lang="en-US" sz="3200" dirty="0">
                <a:solidFill>
                  <a:schemeClr val="tx1">
                    <a:lumMod val="85000"/>
                    <a:lumOff val="15000"/>
                  </a:schemeClr>
                </a:solidFill>
                <a:latin typeface="Century Gothic" pitchFamily="34" charset="0"/>
                <a:cs typeface="+mn-cs"/>
              </a:rPr>
              <a:t>126 trips logged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4343400"/>
            <a:ext cx="9906000" cy="1446213"/>
          </a:xfrm>
          <a:prstGeom prst="rect">
            <a:avLst/>
          </a:prstGeom>
          <a:noFill/>
        </p:spPr>
        <p:txBody>
          <a:bodyPr>
            <a:spAutoFit/>
          </a:bodyPr>
          <a:lstStyle/>
          <a:p>
            <a:pPr algn="r" fontAlgn="auto">
              <a:spcBef>
                <a:spcPts val="0"/>
              </a:spcBef>
              <a:spcAft>
                <a:spcPts val="0"/>
              </a:spcAft>
              <a:defRPr/>
            </a:pPr>
            <a:r>
              <a:rPr lang="en-US" sz="8800" dirty="0">
                <a:solidFill>
                  <a:schemeClr val="accent3">
                    <a:lumMod val="40000"/>
                    <a:lumOff val="60000"/>
                  </a:schemeClr>
                </a:solidFill>
                <a:latin typeface="Arial Black" pitchFamily="34" charset="0"/>
                <a:cs typeface="+mn-cs"/>
              </a:rPr>
              <a:t>visual design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dirty="0" smtClean="0">
                <a:solidFill>
                  <a:schemeClr val="tx1">
                    <a:lumMod val="75000"/>
                    <a:lumOff val="25000"/>
                  </a:schemeClr>
                </a:solidFill>
              </a:rPr>
              <a:t>transit</a:t>
            </a:r>
            <a:r>
              <a:rPr lang="en-US" dirty="0" smtClean="0"/>
              <a:t> activities</a:t>
            </a:r>
            <a:endParaRPr lang="en-US" dirty="0"/>
          </a:p>
        </p:txBody>
      </p:sp>
      <p:sp>
        <p:nvSpPr>
          <p:cNvPr id="18435" name="TextBox 55"/>
          <p:cNvSpPr txBox="1">
            <a:spLocks noChangeArrowheads="1"/>
          </p:cNvSpPr>
          <p:nvPr/>
        </p:nvSpPr>
        <p:spPr bwMode="auto">
          <a:xfrm>
            <a:off x="2667000" y="3962400"/>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a:solidFill>
                  <a:srgbClr val="1B8618"/>
                </a:solidFill>
                <a:latin typeface="Arial Black" pitchFamily="34" charset="0"/>
              </a:rPr>
              <a:t>“green”</a:t>
            </a:r>
          </a:p>
        </p:txBody>
      </p:sp>
      <p:sp>
        <p:nvSpPr>
          <p:cNvPr id="63" name="TextBox 62"/>
          <p:cNvSpPr txBox="1"/>
          <p:nvPr/>
        </p:nvSpPr>
        <p:spPr>
          <a:xfrm>
            <a:off x="258763" y="3962400"/>
            <a:ext cx="2438400" cy="523875"/>
          </a:xfrm>
          <a:prstGeom prst="rect">
            <a:avLst/>
          </a:prstGeom>
          <a:noFill/>
        </p:spPr>
        <p:txBody>
          <a:bodyPr>
            <a:spAutoFit/>
          </a:bodyPr>
          <a:lstStyle/>
          <a:p>
            <a:pPr algn="ctr" fontAlgn="auto">
              <a:spcBef>
                <a:spcPts val="0"/>
              </a:spcBef>
              <a:spcAft>
                <a:spcPts val="0"/>
              </a:spcAft>
              <a:defRPr/>
            </a:pPr>
            <a:r>
              <a:rPr lang="en-US" sz="2800" dirty="0">
                <a:solidFill>
                  <a:schemeClr val="tx1">
                    <a:lumMod val="85000"/>
                    <a:lumOff val="15000"/>
                  </a:schemeClr>
                </a:solidFill>
                <a:latin typeface="Arial Black" pitchFamily="34" charset="0"/>
                <a:cs typeface="+mn-cs"/>
              </a:rPr>
              <a:t>“not-green”</a:t>
            </a:r>
          </a:p>
        </p:txBody>
      </p:sp>
      <p:cxnSp>
        <p:nvCxnSpPr>
          <p:cNvPr id="64" name="Straight Connector 63"/>
          <p:cNvCxnSpPr/>
          <p:nvPr/>
        </p:nvCxnSpPr>
        <p:spPr>
          <a:xfrm rot="5400000">
            <a:off x="1028701" y="3275012"/>
            <a:ext cx="3200400" cy="317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a:off x="609600" y="3886200"/>
            <a:ext cx="7772400"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8439" name="Picture 5" descr="C:\research\projects\UbiGreen\Trunk\Designs\Final Deployed Designs\final-tree-design-full-screen\bike_lar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233613"/>
            <a:ext cx="11271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descr="C:\research\projects\UbiGreen\Trunk\Designs\Final Deployed Designs\final-tree-design-full-screen\bus_lar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058988"/>
            <a:ext cx="8255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C:\research\projects\UbiGreen\Trunk\Designs\Final Deployed Designs\final-tree-design-full-screen\train_lar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057400"/>
            <a:ext cx="7381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C:\research\projects\UbiGreen\Trunk\Designs\Final Deployed Designs\final-tree-design-full-screen\walk_larg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2217738"/>
            <a:ext cx="6381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p:cNvSpPr txBox="1"/>
          <p:nvPr/>
        </p:nvSpPr>
        <p:spPr>
          <a:xfrm>
            <a:off x="2628900" y="3257550"/>
            <a:ext cx="990600" cy="461963"/>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Train</a:t>
            </a:r>
          </a:p>
        </p:txBody>
      </p:sp>
      <p:sp>
        <p:nvSpPr>
          <p:cNvPr id="58" name="TextBox 57"/>
          <p:cNvSpPr txBox="1"/>
          <p:nvPr/>
        </p:nvSpPr>
        <p:spPr>
          <a:xfrm>
            <a:off x="3648075" y="3257550"/>
            <a:ext cx="1295400" cy="461963"/>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Carpool</a:t>
            </a:r>
          </a:p>
        </p:txBody>
      </p:sp>
      <p:sp>
        <p:nvSpPr>
          <p:cNvPr id="59" name="TextBox 58"/>
          <p:cNvSpPr txBox="1"/>
          <p:nvPr/>
        </p:nvSpPr>
        <p:spPr>
          <a:xfrm>
            <a:off x="4838700" y="3257550"/>
            <a:ext cx="1295400" cy="461963"/>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Bus</a:t>
            </a:r>
          </a:p>
        </p:txBody>
      </p:sp>
      <p:sp>
        <p:nvSpPr>
          <p:cNvPr id="60" name="TextBox 59"/>
          <p:cNvSpPr txBox="1"/>
          <p:nvPr/>
        </p:nvSpPr>
        <p:spPr>
          <a:xfrm>
            <a:off x="5829300" y="3257550"/>
            <a:ext cx="1295400" cy="461963"/>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Walk</a:t>
            </a:r>
          </a:p>
        </p:txBody>
      </p:sp>
      <p:sp>
        <p:nvSpPr>
          <p:cNvPr id="61" name="TextBox 60"/>
          <p:cNvSpPr txBox="1"/>
          <p:nvPr/>
        </p:nvSpPr>
        <p:spPr>
          <a:xfrm>
            <a:off x="6972300" y="3257550"/>
            <a:ext cx="1295400" cy="461963"/>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Bike</a:t>
            </a:r>
          </a:p>
        </p:txBody>
      </p:sp>
      <p:sp>
        <p:nvSpPr>
          <p:cNvPr id="62" name="TextBox 61"/>
          <p:cNvSpPr txBox="1"/>
          <p:nvPr/>
        </p:nvSpPr>
        <p:spPr>
          <a:xfrm>
            <a:off x="876300" y="3257550"/>
            <a:ext cx="1676400" cy="461963"/>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Drive Alone</a:t>
            </a:r>
          </a:p>
        </p:txBody>
      </p:sp>
      <p:pic>
        <p:nvPicPr>
          <p:cNvPr id="1026" name="Picture 2" descr="C:\research\projects\UbiGreen\Trunk\Designs\Final Deployed Designs\tree-icons\car_drivealone_color_correct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082800"/>
            <a:ext cx="110648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3" descr="C:\research\projects\UbiGreen\Trunk\Designs\Final Deployed Designs\tree-icons\carpool_color_correct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082800"/>
            <a:ext cx="110648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C:\research\projects\UbiGreen\Trunk\Screenshots\TreeIconToolbarHighlighted.png"/>
          <p:cNvPicPr>
            <a:picLocks noChangeAspect="1" noChangeArrowheads="1"/>
          </p:cNvPicPr>
          <p:nvPr/>
        </p:nvPicPr>
        <p:blipFill>
          <a:blip r:embed="rId3">
            <a:extLst>
              <a:ext uri="{28A0092B-C50C-407E-A947-70E740481C1C}">
                <a14:useLocalDpi xmlns:a14="http://schemas.microsoft.com/office/drawing/2010/main" val="0"/>
              </a:ext>
            </a:extLst>
          </a:blip>
          <a:srcRect l="1935"/>
          <a:stretch>
            <a:fillRect/>
          </a:stretch>
        </p:blipFill>
        <p:spPr bwMode="auto">
          <a:xfrm>
            <a:off x="2454275" y="-292100"/>
            <a:ext cx="4340225"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C:\research\projects\UbiGreen\Trunk\Screenshots\TreeTreeHighlighted.png"/>
          <p:cNvPicPr>
            <a:picLocks noChangeAspect="1" noChangeArrowheads="1"/>
          </p:cNvPicPr>
          <p:nvPr/>
        </p:nvPicPr>
        <p:blipFill>
          <a:blip r:embed="rId4">
            <a:extLst>
              <a:ext uri="{28A0092B-C50C-407E-A947-70E740481C1C}">
                <a14:useLocalDpi xmlns:a14="http://schemas.microsoft.com/office/drawing/2010/main" val="0"/>
              </a:ext>
            </a:extLst>
          </a:blip>
          <a:srcRect l="1935"/>
          <a:stretch>
            <a:fillRect/>
          </a:stretch>
        </p:blipFill>
        <p:spPr bwMode="auto">
          <a:xfrm>
            <a:off x="2454275" y="-292100"/>
            <a:ext cx="4340225"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C:\research\projects\UbiGreen\Trunk\Screenshots\TreeCurrentActivityHighlighted.png"/>
          <p:cNvPicPr>
            <a:picLocks noChangeAspect="1" noChangeArrowheads="1"/>
          </p:cNvPicPr>
          <p:nvPr/>
        </p:nvPicPr>
        <p:blipFill>
          <a:blip r:embed="rId5">
            <a:extLst>
              <a:ext uri="{28A0092B-C50C-407E-A947-70E740481C1C}">
                <a14:useLocalDpi xmlns:a14="http://schemas.microsoft.com/office/drawing/2010/main" val="0"/>
              </a:ext>
            </a:extLst>
          </a:blip>
          <a:srcRect l="2325"/>
          <a:stretch>
            <a:fillRect/>
          </a:stretch>
        </p:blipFill>
        <p:spPr bwMode="auto">
          <a:xfrm>
            <a:off x="2473325" y="-292100"/>
            <a:ext cx="432435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research\projects\UbiGreen\Trunk\Screenshots\RealTreeWithPhone.png"/>
          <p:cNvPicPr>
            <a:picLocks noChangeAspect="1" noChangeArrowheads="1"/>
          </p:cNvPicPr>
          <p:nvPr/>
        </p:nvPicPr>
        <p:blipFill>
          <a:blip r:embed="rId6">
            <a:extLst>
              <a:ext uri="{28A0092B-C50C-407E-A947-70E740481C1C}">
                <a14:useLocalDpi xmlns:a14="http://schemas.microsoft.com/office/drawing/2010/main" val="0"/>
              </a:ext>
            </a:extLst>
          </a:blip>
          <a:srcRect l="1935"/>
          <a:stretch>
            <a:fillRect/>
          </a:stretch>
        </p:blipFill>
        <p:spPr bwMode="auto">
          <a:xfrm>
            <a:off x="2454275" y="-292100"/>
            <a:ext cx="4340225"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3"/>
          <p:cNvGrpSpPr>
            <a:grpSpLocks/>
          </p:cNvGrpSpPr>
          <p:nvPr/>
        </p:nvGrpSpPr>
        <p:grpSpPr bwMode="auto">
          <a:xfrm>
            <a:off x="1116013" y="1676400"/>
            <a:ext cx="2965450" cy="3270250"/>
            <a:chOff x="1194517" y="1739721"/>
            <a:chExt cx="2965359" cy="3270159"/>
          </a:xfrm>
        </p:grpSpPr>
        <p:cxnSp>
          <p:nvCxnSpPr>
            <p:cNvPr id="21" name="Elbow Connector 20"/>
            <p:cNvCxnSpPr/>
            <p:nvPr/>
          </p:nvCxnSpPr>
          <p:spPr>
            <a:xfrm rot="10800000">
              <a:off x="1194517" y="1739721"/>
              <a:ext cx="2133535" cy="2743124"/>
            </a:xfrm>
            <a:prstGeom prst="bentConnector3">
              <a:avLst>
                <a:gd name="adj1" fmla="val 50000"/>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353451" y="4095505"/>
              <a:ext cx="806425" cy="914375"/>
            </a:xfrm>
            <a:prstGeom prst="rect">
              <a:avLst/>
            </a:prstGeom>
            <a:noFill/>
            <a:ln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grpSp>
      <p:grpSp>
        <p:nvGrpSpPr>
          <p:cNvPr id="3" name="Group 30"/>
          <p:cNvGrpSpPr>
            <a:grpSpLocks/>
          </p:cNvGrpSpPr>
          <p:nvPr/>
        </p:nvGrpSpPr>
        <p:grpSpPr bwMode="auto">
          <a:xfrm>
            <a:off x="946150" y="4959350"/>
            <a:ext cx="5372100" cy="850900"/>
            <a:chOff x="990600" y="5022761"/>
            <a:chExt cx="5371563" cy="850004"/>
          </a:xfrm>
        </p:grpSpPr>
        <p:sp>
          <p:nvSpPr>
            <p:cNvPr id="25" name="Rectangle 24"/>
            <p:cNvSpPr/>
            <p:nvPr/>
          </p:nvSpPr>
          <p:spPr>
            <a:xfrm>
              <a:off x="2908108" y="5022761"/>
              <a:ext cx="3454055" cy="850004"/>
            </a:xfrm>
            <a:prstGeom prst="rect">
              <a:avLst/>
            </a:prstGeom>
            <a:noFill/>
            <a:ln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9" name="Elbow Connector 28"/>
            <p:cNvCxnSpPr/>
            <p:nvPr/>
          </p:nvCxnSpPr>
          <p:spPr>
            <a:xfrm rot="10800000">
              <a:off x="990600" y="5029104"/>
              <a:ext cx="1904810" cy="380599"/>
            </a:xfrm>
            <a:prstGeom prst="bentConnector3">
              <a:avLst>
                <a:gd name="adj1" fmla="val 50000"/>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6" name="Circular Arrow 35"/>
          <p:cNvSpPr/>
          <p:nvPr/>
        </p:nvSpPr>
        <p:spPr>
          <a:xfrm>
            <a:off x="4379913" y="2860675"/>
            <a:ext cx="1905000" cy="1981200"/>
          </a:xfrm>
          <a:prstGeom prst="circularArrow">
            <a:avLst>
              <a:gd name="adj1" fmla="val 9710"/>
              <a:gd name="adj2" fmla="val 1142319"/>
              <a:gd name="adj3" fmla="val 332626"/>
              <a:gd name="adj4" fmla="val 9605753"/>
              <a:gd name="adj5" fmla="val 12500"/>
            </a:avLst>
          </a:prstGeom>
          <a:solidFill>
            <a:schemeClr val="accent3">
              <a:lumMod val="50000"/>
              <a:alpha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7" name="TextBox 36"/>
          <p:cNvSpPr txBox="1"/>
          <p:nvPr/>
        </p:nvSpPr>
        <p:spPr>
          <a:xfrm>
            <a:off x="774700" y="1239838"/>
            <a:ext cx="1600200" cy="8302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current activity</a:t>
            </a:r>
          </a:p>
        </p:txBody>
      </p:sp>
      <p:sp>
        <p:nvSpPr>
          <p:cNvPr id="38" name="TextBox 37"/>
          <p:cNvSpPr txBox="1"/>
          <p:nvPr/>
        </p:nvSpPr>
        <p:spPr>
          <a:xfrm>
            <a:off x="469900" y="4545013"/>
            <a:ext cx="1600200" cy="8302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value </a:t>
            </a:r>
            <a:br>
              <a:rPr lang="en-US" sz="2400" b="1" dirty="0">
                <a:solidFill>
                  <a:schemeClr val="tx1">
                    <a:lumMod val="75000"/>
                    <a:lumOff val="25000"/>
                  </a:schemeClr>
                </a:solidFill>
                <a:latin typeface="+mn-lt"/>
                <a:cs typeface="+mn-cs"/>
              </a:rPr>
            </a:br>
            <a:r>
              <a:rPr lang="en-US" sz="2400" b="1" dirty="0">
                <a:solidFill>
                  <a:schemeClr val="tx1">
                    <a:lumMod val="75000"/>
                    <a:lumOff val="25000"/>
                  </a:schemeClr>
                </a:solidFill>
                <a:latin typeface="+mn-lt"/>
                <a:cs typeface="+mn-cs"/>
              </a:rPr>
              <a:t>icon bar</a:t>
            </a:r>
          </a:p>
        </p:txBody>
      </p:sp>
      <p:grpSp>
        <p:nvGrpSpPr>
          <p:cNvPr id="4" name="Group 25"/>
          <p:cNvGrpSpPr>
            <a:grpSpLocks/>
          </p:cNvGrpSpPr>
          <p:nvPr/>
        </p:nvGrpSpPr>
        <p:grpSpPr bwMode="auto">
          <a:xfrm>
            <a:off x="4481513" y="2976563"/>
            <a:ext cx="4294187" cy="2211387"/>
            <a:chOff x="4544096" y="3039413"/>
            <a:chExt cx="4295104" cy="2211184"/>
          </a:xfrm>
        </p:grpSpPr>
        <p:cxnSp>
          <p:nvCxnSpPr>
            <p:cNvPr id="22" name="Elbow Connector 21"/>
            <p:cNvCxnSpPr/>
            <p:nvPr/>
          </p:nvCxnSpPr>
          <p:spPr>
            <a:xfrm>
              <a:off x="6324063" y="3415615"/>
              <a:ext cx="1981623" cy="1461954"/>
            </a:xfrm>
            <a:prstGeom prst="bentConnector3">
              <a:avLst>
                <a:gd name="adj1" fmla="val 50000"/>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544096" y="3039413"/>
              <a:ext cx="1767264" cy="1969906"/>
            </a:xfrm>
            <a:prstGeom prst="rect">
              <a:avLst/>
            </a:prstGeom>
            <a:noFill/>
            <a:ln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TextBox 38"/>
            <p:cNvSpPr txBox="1"/>
            <p:nvPr/>
          </p:nvSpPr>
          <p:spPr>
            <a:xfrm>
              <a:off x="7238658" y="4418823"/>
              <a:ext cx="1600542" cy="831774"/>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evolving image</a:t>
              </a:r>
            </a:p>
          </p:txBody>
        </p:sp>
      </p:grpSp>
      <p:cxnSp>
        <p:nvCxnSpPr>
          <p:cNvPr id="28" name="Elbow Connector 27"/>
          <p:cNvCxnSpPr/>
          <p:nvPr/>
        </p:nvCxnSpPr>
        <p:spPr>
          <a:xfrm flipV="1">
            <a:off x="6261100" y="1116013"/>
            <a:ext cx="2627313" cy="1106487"/>
          </a:xfrm>
          <a:prstGeom prst="bentConnector3">
            <a:avLst>
              <a:gd name="adj1" fmla="val 38092"/>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307263" y="722313"/>
            <a:ext cx="1697037" cy="1201737"/>
          </a:xfrm>
          <a:prstGeom prst="rect">
            <a:avLst/>
          </a:prstGeom>
        </p:spPr>
        <p:txBody>
          <a:bodyPr wrap="none">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phone</a:t>
            </a:r>
          </a:p>
          <a:p>
            <a:pPr algn="ctr" fontAlgn="auto">
              <a:spcBef>
                <a:spcPts val="0"/>
              </a:spcBef>
              <a:spcAft>
                <a:spcPts val="0"/>
              </a:spcAft>
              <a:defRPr/>
            </a:pPr>
            <a:r>
              <a:rPr lang="en-US" sz="2400" b="1" dirty="0">
                <a:solidFill>
                  <a:schemeClr val="tx1">
                    <a:lumMod val="75000"/>
                    <a:lumOff val="25000"/>
                  </a:schemeClr>
                </a:solidFill>
                <a:latin typeface="+mn-lt"/>
                <a:cs typeface="+mn-cs"/>
              </a:rPr>
              <a:t>background</a:t>
            </a:r>
          </a:p>
          <a:p>
            <a:pPr algn="ctr" fontAlgn="auto">
              <a:spcBef>
                <a:spcPts val="0"/>
              </a:spcBef>
              <a:spcAft>
                <a:spcPts val="0"/>
              </a:spcAft>
              <a:defRPr/>
            </a:pPr>
            <a:r>
              <a:rPr lang="en-US" sz="2400" b="1" dirty="0">
                <a:solidFill>
                  <a:schemeClr val="tx1">
                    <a:lumMod val="75000"/>
                    <a:lumOff val="25000"/>
                  </a:schemeClr>
                </a:solidFill>
                <a:latin typeface="+mn-lt"/>
                <a:cs typeface="+mn-cs"/>
              </a:rPr>
              <a:t>(wallpaper)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5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1000"/>
                                        <p:tgtEl>
                                          <p:spTgt spid="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nodeType="clickEffect">
                                  <p:stCondLst>
                                    <p:cond delay="0"/>
                                  </p:stCondLst>
                                  <p:childTnLst>
                                    <p:set>
                                      <p:cBhvr>
                                        <p:cTn id="25" dur="1" fill="hold">
                                          <p:stCondLst>
                                            <p:cond delay="0"/>
                                          </p:stCondLst>
                                        </p:cTn>
                                        <p:tgtEl>
                                          <p:spTgt spid="2055"/>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9CB86E"/>
            </a:gs>
          </a:gsLst>
          <a:lin ang="5400000"/>
        </a:gradFill>
        <a:effectLst/>
      </p:bgPr>
    </p:bg>
    <p:spTree>
      <p:nvGrpSpPr>
        <p:cNvPr id="1" name=""/>
        <p:cNvGrpSpPr/>
        <p:nvPr/>
      </p:nvGrpSpPr>
      <p:grpSpPr>
        <a:xfrm>
          <a:off x="0" y="0"/>
          <a:ext cx="0" cy="0"/>
          <a:chOff x="0" y="0"/>
          <a:chExt cx="0" cy="0"/>
        </a:xfrm>
      </p:grpSpPr>
      <p:cxnSp>
        <p:nvCxnSpPr>
          <p:cNvPr id="20" name="Elbow Connector 19"/>
          <p:cNvCxnSpPr/>
          <p:nvPr/>
        </p:nvCxnSpPr>
        <p:spPr>
          <a:xfrm rot="5400000">
            <a:off x="1811338" y="2368550"/>
            <a:ext cx="914400" cy="9017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6200000" flipH="1">
            <a:off x="6456363" y="2406650"/>
            <a:ext cx="914400" cy="8255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5400000">
            <a:off x="3443288" y="2743200"/>
            <a:ext cx="914400" cy="1524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rot="16200000" flipH="1">
            <a:off x="4873625" y="2711450"/>
            <a:ext cx="914400" cy="2159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6" name="Picture 8" descr="C:\research\projects\UbiGreen\Trunk\Designs\Final Deployed Designs\tree-icons\value_icon_bar_black.png"/>
          <p:cNvPicPr>
            <a:picLocks noChangeAspect="1" noChangeArrowheads="1"/>
          </p:cNvPicPr>
          <p:nvPr/>
        </p:nvPicPr>
        <p:blipFill>
          <a:blip r:embed="rId3"/>
          <a:srcRect/>
          <a:stretch>
            <a:fillRect/>
          </a:stretch>
        </p:blipFill>
        <p:spPr bwMode="auto">
          <a:xfrm>
            <a:off x="1966913" y="1042988"/>
            <a:ext cx="5210175" cy="1463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rtlCol="0">
            <a:noAutofit/>
          </a:bodyPr>
          <a:lstStyle/>
          <a:p>
            <a:pPr eaLnBrk="1" fontAlgn="auto" hangingPunct="1">
              <a:spcAft>
                <a:spcPts val="0"/>
              </a:spcAft>
              <a:defRPr/>
            </a:pPr>
            <a:r>
              <a:rPr lang="en-US" dirty="0" smtClean="0">
                <a:solidFill>
                  <a:schemeClr val="tx1">
                    <a:lumMod val="75000"/>
                    <a:lumOff val="25000"/>
                  </a:schemeClr>
                </a:solidFill>
              </a:rPr>
              <a:t>value</a:t>
            </a:r>
            <a:r>
              <a:rPr lang="en-US" dirty="0" smtClean="0"/>
              <a:t> icon bar</a:t>
            </a:r>
            <a:endParaRPr lang="en-US" dirty="0"/>
          </a:p>
        </p:txBody>
      </p:sp>
      <p:sp>
        <p:nvSpPr>
          <p:cNvPr id="4" name="Slide Number Placeholder 3"/>
          <p:cNvSpPr>
            <a:spLocks noGrp="1"/>
          </p:cNvSpPr>
          <p:nvPr>
            <p:ph type="sldNum" sz="quarter" idx="12"/>
          </p:nvPr>
        </p:nvSpPr>
        <p:spPr/>
        <p:txBody>
          <a:bodyPr/>
          <a:lstStyle/>
          <a:p>
            <a:pPr>
              <a:defRPr/>
            </a:pPr>
            <a:fld id="{464E3963-5CCA-4E1E-B194-7F3A758332C6}" type="slidenum">
              <a:rPr lang="en-US"/>
              <a:pPr>
                <a:defRPr/>
              </a:pPr>
              <a:t>18</a:t>
            </a:fld>
            <a:endParaRPr lang="en-US"/>
          </a:p>
        </p:txBody>
      </p:sp>
      <p:sp>
        <p:nvSpPr>
          <p:cNvPr id="20489" name="TextBox 23"/>
          <p:cNvSpPr txBox="1">
            <a:spLocks noChangeArrowheads="1"/>
          </p:cNvSpPr>
          <p:nvPr/>
        </p:nvSpPr>
        <p:spPr bwMode="auto">
          <a:xfrm>
            <a:off x="234950" y="32004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latin typeface="Calibri" pitchFamily="34" charset="0"/>
              </a:rPr>
              <a:t>money savings</a:t>
            </a:r>
          </a:p>
        </p:txBody>
      </p:sp>
      <p:sp>
        <p:nvSpPr>
          <p:cNvPr id="20490" name="TextBox 26"/>
          <p:cNvSpPr txBox="1">
            <a:spLocks noChangeArrowheads="1"/>
          </p:cNvSpPr>
          <p:nvPr/>
        </p:nvSpPr>
        <p:spPr bwMode="auto">
          <a:xfrm>
            <a:off x="2438400" y="32004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latin typeface="Calibri" pitchFamily="34" charset="0"/>
              </a:rPr>
              <a:t>relaxation</a:t>
            </a:r>
          </a:p>
        </p:txBody>
      </p:sp>
      <p:sp>
        <p:nvSpPr>
          <p:cNvPr id="20491" name="TextBox 28"/>
          <p:cNvSpPr txBox="1">
            <a:spLocks noChangeArrowheads="1"/>
          </p:cNvSpPr>
          <p:nvPr/>
        </p:nvSpPr>
        <p:spPr bwMode="auto">
          <a:xfrm>
            <a:off x="4267200" y="32004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latin typeface="Calibri" pitchFamily="34" charset="0"/>
              </a:rPr>
              <a:t>exercise</a:t>
            </a:r>
          </a:p>
        </p:txBody>
      </p:sp>
      <p:sp>
        <p:nvSpPr>
          <p:cNvPr id="20492" name="TextBox 30"/>
          <p:cNvSpPr txBox="1">
            <a:spLocks noChangeArrowheads="1"/>
          </p:cNvSpPr>
          <p:nvPr/>
        </p:nvSpPr>
        <p:spPr bwMode="auto">
          <a:xfrm>
            <a:off x="6248400" y="3200400"/>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latin typeface="Calibri" pitchFamily="34" charset="0"/>
              </a:rPr>
              <a:t>do other things</a:t>
            </a:r>
          </a:p>
        </p:txBody>
      </p:sp>
      <p:sp>
        <p:nvSpPr>
          <p:cNvPr id="42" name="TextBox 41"/>
          <p:cNvSpPr txBox="1"/>
          <p:nvPr/>
        </p:nvSpPr>
        <p:spPr>
          <a:xfrm>
            <a:off x="228600" y="3200400"/>
            <a:ext cx="2438400" cy="52387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lgn="ctr" fontAlgn="auto">
              <a:spcBef>
                <a:spcPts val="0"/>
              </a:spcBef>
              <a:spcAft>
                <a:spcPts val="0"/>
              </a:spcAft>
              <a:defRPr/>
            </a:pPr>
            <a:r>
              <a:rPr lang="en-US" sz="2800" b="1" dirty="0"/>
              <a:t>money savings</a:t>
            </a:r>
          </a:p>
        </p:txBody>
      </p:sp>
      <p:sp>
        <p:nvSpPr>
          <p:cNvPr id="43" name="TextBox 42"/>
          <p:cNvSpPr txBox="1"/>
          <p:nvPr/>
        </p:nvSpPr>
        <p:spPr>
          <a:xfrm>
            <a:off x="2795588" y="3200400"/>
            <a:ext cx="1752600" cy="52387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lgn="ctr" fontAlgn="auto">
              <a:spcBef>
                <a:spcPts val="0"/>
              </a:spcBef>
              <a:spcAft>
                <a:spcPts val="0"/>
              </a:spcAft>
              <a:defRPr/>
            </a:pPr>
            <a:r>
              <a:rPr lang="en-US" sz="2800" b="1" dirty="0"/>
              <a:t>relaxation</a:t>
            </a:r>
          </a:p>
        </p:txBody>
      </p:sp>
      <p:sp>
        <p:nvSpPr>
          <p:cNvPr id="44" name="TextBox 43"/>
          <p:cNvSpPr txBox="1"/>
          <p:nvPr/>
        </p:nvSpPr>
        <p:spPr>
          <a:xfrm>
            <a:off x="6242050" y="3200400"/>
            <a:ext cx="2590800" cy="52387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lgn="ctr" fontAlgn="auto">
              <a:spcBef>
                <a:spcPts val="0"/>
              </a:spcBef>
              <a:spcAft>
                <a:spcPts val="0"/>
              </a:spcAft>
              <a:defRPr/>
            </a:pPr>
            <a:r>
              <a:rPr lang="en-US" sz="2800" b="1" dirty="0"/>
              <a:t>do other things</a:t>
            </a:r>
          </a:p>
        </p:txBody>
      </p:sp>
      <p:pic>
        <p:nvPicPr>
          <p:cNvPr id="3076" name="Picture 4" descr="C:\research\talks\BECC2008-UbiGreen\2605316708_24b480475a_o.jpg"/>
          <p:cNvPicPr>
            <a:picLocks noChangeAspect="1" noChangeArrowheads="1"/>
          </p:cNvPicPr>
          <p:nvPr/>
        </p:nvPicPr>
        <p:blipFill>
          <a:blip r:embed="rId4"/>
          <a:srcRect b="32143"/>
          <a:stretch>
            <a:fillRect/>
          </a:stretch>
        </p:blipFill>
        <p:spPr bwMode="auto">
          <a:xfrm>
            <a:off x="3314700" y="3895725"/>
            <a:ext cx="2514600" cy="2733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13" descr="C:\research\projects\UbiGreen\Trunk\Screenshots\TreeSequenceWithPhone\Tree16.png"/>
          <p:cNvPicPr>
            <a:picLocks noChangeAspect="1" noChangeArrowheads="1"/>
          </p:cNvPicPr>
          <p:nvPr/>
        </p:nvPicPr>
        <p:blipFill>
          <a:blip r:embed="rId5">
            <a:extLst>
              <a:ext uri="{28A0092B-C50C-407E-A947-70E740481C1C}">
                <a14:useLocalDpi xmlns:a14="http://schemas.microsoft.com/office/drawing/2010/main" val="0"/>
              </a:ext>
            </a:extLst>
          </a:blip>
          <a:srcRect l="1935" r="1935" b="21291"/>
          <a:stretch>
            <a:fillRect/>
          </a:stretch>
        </p:blipFill>
        <p:spPr bwMode="auto">
          <a:xfrm>
            <a:off x="4953000" y="4191000"/>
            <a:ext cx="15017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C:\research\projects\UbiGreen\Trunk\Designs\Final Deployed Designs\tree-icons\value_icon_bar_bus.png"/>
          <p:cNvPicPr>
            <a:picLocks noChangeAspect="1" noChangeArrowheads="1"/>
          </p:cNvPicPr>
          <p:nvPr/>
        </p:nvPicPr>
        <p:blipFill>
          <a:blip r:embed="rId6"/>
          <a:srcRect/>
          <a:stretch>
            <a:fillRect/>
          </a:stretch>
        </p:blipFill>
        <p:spPr bwMode="auto">
          <a:xfrm>
            <a:off x="1966913" y="1042988"/>
            <a:ext cx="5210175" cy="1463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8" descr="C:\research\projects\UbiGreen\Trunk\Screenshots\TreeSequenceWithPhone\Tree1.png"/>
          <p:cNvPicPr>
            <a:picLocks noChangeAspect="1" noChangeArrowheads="1"/>
          </p:cNvPicPr>
          <p:nvPr/>
        </p:nvPicPr>
        <p:blipFill>
          <a:blip r:embed="rId3">
            <a:extLst>
              <a:ext uri="{28A0092B-C50C-407E-A947-70E740481C1C}">
                <a14:useLocalDpi xmlns:a14="http://schemas.microsoft.com/office/drawing/2010/main" val="0"/>
              </a:ext>
            </a:extLst>
          </a:blip>
          <a:srcRect l="1935" r="1935"/>
          <a:stretch>
            <a:fillRect/>
          </a:stretch>
        </p:blipFill>
        <p:spPr bwMode="auto">
          <a:xfrm>
            <a:off x="2439988"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9" name="Picture 33" descr="C:\research\projects\UbiGreen\Trunk\Screenshots\TreeSequenceWithPhone\Tree25.png"/>
          <p:cNvPicPr>
            <a:picLocks noChangeAspect="1" noChangeArrowheads="1"/>
          </p:cNvPicPr>
          <p:nvPr/>
        </p:nvPicPr>
        <p:blipFill>
          <a:blip r:embed="rId4">
            <a:extLst>
              <a:ext uri="{28A0092B-C50C-407E-A947-70E740481C1C}">
                <a14:useLocalDpi xmlns:a14="http://schemas.microsoft.com/office/drawing/2010/main" val="0"/>
              </a:ext>
            </a:extLst>
          </a:blip>
          <a:srcRect l="1935" r="1936"/>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0" name="Picture 34" descr="C:\research\projects\UbiGreen\Trunk\Screenshots\TreeSequenceWithPhone\Tree24.png"/>
          <p:cNvPicPr>
            <a:picLocks noChangeAspect="1" noChangeArrowheads="1"/>
          </p:cNvPicPr>
          <p:nvPr/>
        </p:nvPicPr>
        <p:blipFill>
          <a:blip r:embed="rId5">
            <a:extLst>
              <a:ext uri="{28A0092B-C50C-407E-A947-70E740481C1C}">
                <a14:useLocalDpi xmlns:a14="http://schemas.microsoft.com/office/drawing/2010/main" val="0"/>
              </a:ext>
            </a:extLst>
          </a:blip>
          <a:srcRect l="1935" r="1936"/>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1" name="Picture 35" descr="C:\research\projects\UbiGreen\Trunk\Screenshots\TreeSequenceWithPhone\Tree23.png"/>
          <p:cNvPicPr>
            <a:picLocks noChangeAspect="1" noChangeArrowheads="1"/>
          </p:cNvPicPr>
          <p:nvPr/>
        </p:nvPicPr>
        <p:blipFill>
          <a:blip r:embed="rId6">
            <a:extLst>
              <a:ext uri="{28A0092B-C50C-407E-A947-70E740481C1C}">
                <a14:useLocalDpi xmlns:a14="http://schemas.microsoft.com/office/drawing/2010/main" val="0"/>
              </a:ext>
            </a:extLst>
          </a:blip>
          <a:srcRect l="1935" r="1936"/>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2" name="Picture 36" descr="C:\research\projects\UbiGreen\Trunk\Screenshots\TreeSequenceWithPhone\Tree22.png"/>
          <p:cNvPicPr>
            <a:picLocks noChangeAspect="1" noChangeArrowheads="1"/>
          </p:cNvPicPr>
          <p:nvPr/>
        </p:nvPicPr>
        <p:blipFill>
          <a:blip r:embed="rId7">
            <a:extLst>
              <a:ext uri="{28A0092B-C50C-407E-A947-70E740481C1C}">
                <a14:useLocalDpi xmlns:a14="http://schemas.microsoft.com/office/drawing/2010/main" val="0"/>
              </a:ext>
            </a:extLst>
          </a:blip>
          <a:srcRect l="1935" r="1936"/>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3" name="Picture 37" descr="C:\research\projects\UbiGreen\Trunk\Screenshots\TreeSequenceWithPhone\Tree21.png"/>
          <p:cNvPicPr>
            <a:picLocks noChangeAspect="1" noChangeArrowheads="1"/>
          </p:cNvPicPr>
          <p:nvPr/>
        </p:nvPicPr>
        <p:blipFill>
          <a:blip r:embed="rId8">
            <a:extLst>
              <a:ext uri="{28A0092B-C50C-407E-A947-70E740481C1C}">
                <a14:useLocalDpi xmlns:a14="http://schemas.microsoft.com/office/drawing/2010/main" val="0"/>
              </a:ext>
            </a:extLst>
          </a:blip>
          <a:srcRect l="1935" r="1936"/>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C:\research\projects\UbiGreen\Trunk\Screenshots\TreeSequenceWithPhone\Tree19.png"/>
          <p:cNvPicPr>
            <a:picLocks noChangeAspect="1" noChangeArrowheads="1"/>
          </p:cNvPicPr>
          <p:nvPr/>
        </p:nvPicPr>
        <p:blipFill>
          <a:blip r:embed="rId9">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C:\research\projects\UbiGreen\Trunk\Screenshots\TreeSequenceWithPhone\Tree18.png"/>
          <p:cNvPicPr>
            <a:picLocks noChangeAspect="1" noChangeArrowheads="1"/>
          </p:cNvPicPr>
          <p:nvPr/>
        </p:nvPicPr>
        <p:blipFill>
          <a:blip r:embed="rId10">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descr="C:\research\projects\UbiGreen\Trunk\Screenshots\TreeSequenceWithPhone\Tree17.png"/>
          <p:cNvPicPr>
            <a:picLocks noChangeAspect="1" noChangeArrowheads="1"/>
          </p:cNvPicPr>
          <p:nvPr/>
        </p:nvPicPr>
        <p:blipFill>
          <a:blip r:embed="rId11">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3" descr="C:\research\projects\UbiGreen\Trunk\Screenshots\TreeSequenceWithPhone\Tree16.png"/>
          <p:cNvPicPr>
            <a:picLocks noChangeAspect="1" noChangeArrowheads="1"/>
          </p:cNvPicPr>
          <p:nvPr/>
        </p:nvPicPr>
        <p:blipFill>
          <a:blip r:embed="rId12">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4" descr="C:\research\projects\UbiGreen\Trunk\Screenshots\TreeSequenceWithPhone\Tree15.png"/>
          <p:cNvPicPr>
            <a:picLocks noChangeAspect="1" noChangeArrowheads="1"/>
          </p:cNvPicPr>
          <p:nvPr/>
        </p:nvPicPr>
        <p:blipFill>
          <a:blip r:embed="rId13">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5" descr="C:\research\projects\UbiGreen\Trunk\Screenshots\TreeSequenceWithPhone\Tree14.png"/>
          <p:cNvPicPr>
            <a:picLocks noChangeAspect="1" noChangeArrowheads="1"/>
          </p:cNvPicPr>
          <p:nvPr/>
        </p:nvPicPr>
        <p:blipFill>
          <a:blip r:embed="rId14">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6" descr="C:\research\projects\UbiGreen\Trunk\Screenshots\TreeSequenceWithPhone\Tree13.png"/>
          <p:cNvPicPr>
            <a:picLocks noChangeAspect="1" noChangeArrowheads="1"/>
          </p:cNvPicPr>
          <p:nvPr/>
        </p:nvPicPr>
        <p:blipFill>
          <a:blip r:embed="rId15">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7" descr="C:\research\projects\UbiGreen\Trunk\Screenshots\TreeSequenceWithPhone\Tree12.png"/>
          <p:cNvPicPr>
            <a:picLocks noChangeAspect="1" noChangeArrowheads="1"/>
          </p:cNvPicPr>
          <p:nvPr/>
        </p:nvPicPr>
        <p:blipFill>
          <a:blip r:embed="rId16">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8" descr="C:\research\projects\UbiGreen\Trunk\Screenshots\TreeSequenceWithPhone\Tree11.png"/>
          <p:cNvPicPr>
            <a:picLocks noChangeAspect="1" noChangeArrowheads="1"/>
          </p:cNvPicPr>
          <p:nvPr/>
        </p:nvPicPr>
        <p:blipFill>
          <a:blip r:embed="rId17">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9" descr="C:\research\projects\UbiGreen\Trunk\Screenshots\TreeSequenceWithPhone\Tree10.png"/>
          <p:cNvPicPr>
            <a:picLocks noChangeAspect="1" noChangeArrowheads="1"/>
          </p:cNvPicPr>
          <p:nvPr/>
        </p:nvPicPr>
        <p:blipFill>
          <a:blip r:embed="rId18">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0" descr="C:\research\projects\UbiGreen\Trunk\Screenshots\TreeSequenceWithPhone\Tree9.png"/>
          <p:cNvPicPr>
            <a:picLocks noChangeAspect="1" noChangeArrowheads="1"/>
          </p:cNvPicPr>
          <p:nvPr/>
        </p:nvPicPr>
        <p:blipFill>
          <a:blip r:embed="rId19">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1" descr="C:\research\projects\UbiGreen\Trunk\Screenshots\TreeSequenceWithPhone\Tree8.png"/>
          <p:cNvPicPr>
            <a:picLocks noChangeAspect="1" noChangeArrowheads="1"/>
          </p:cNvPicPr>
          <p:nvPr/>
        </p:nvPicPr>
        <p:blipFill>
          <a:blip r:embed="rId20">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22" descr="C:\research\projects\UbiGreen\Trunk\Screenshots\TreeSequenceWithPhone\Tree7.png"/>
          <p:cNvPicPr>
            <a:picLocks noChangeAspect="1" noChangeArrowheads="1"/>
          </p:cNvPicPr>
          <p:nvPr/>
        </p:nvPicPr>
        <p:blipFill>
          <a:blip r:embed="rId21">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3" descr="C:\research\projects\UbiGreen\Trunk\Screenshots\TreeSequenceWithPhone\Tree6.png"/>
          <p:cNvPicPr>
            <a:picLocks noChangeAspect="1" noChangeArrowheads="1"/>
          </p:cNvPicPr>
          <p:nvPr/>
        </p:nvPicPr>
        <p:blipFill>
          <a:blip r:embed="rId22">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4" descr="C:\research\projects\UbiGreen\Trunk\Screenshots\TreeSequenceWithPhone\Tree5.png"/>
          <p:cNvPicPr>
            <a:picLocks noChangeAspect="1" noChangeArrowheads="1"/>
          </p:cNvPicPr>
          <p:nvPr/>
        </p:nvPicPr>
        <p:blipFill>
          <a:blip r:embed="rId23">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5" descr="C:\research\projects\UbiGreen\Trunk\Screenshots\TreeSequenceWithPhone\Tree4.png"/>
          <p:cNvPicPr>
            <a:picLocks noChangeAspect="1" noChangeArrowheads="1"/>
          </p:cNvPicPr>
          <p:nvPr/>
        </p:nvPicPr>
        <p:blipFill>
          <a:blip r:embed="rId24">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26" descr="C:\research\projects\UbiGreen\Trunk\Screenshots\TreeSequenceWithPhone\Tree3.png"/>
          <p:cNvPicPr>
            <a:picLocks noChangeAspect="1" noChangeArrowheads="1"/>
          </p:cNvPicPr>
          <p:nvPr/>
        </p:nvPicPr>
        <p:blipFill>
          <a:blip r:embed="rId25">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7" descr="C:\research\projects\UbiGreen\Trunk\Screenshots\TreeSequenceWithPhone\Tree2.png"/>
          <p:cNvPicPr>
            <a:picLocks noChangeAspect="1" noChangeArrowheads="1"/>
          </p:cNvPicPr>
          <p:nvPr/>
        </p:nvPicPr>
        <p:blipFill>
          <a:blip r:embed="rId26">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8" descr="C:\research\projects\UbiGreen\Trunk\Screenshots\TreeSequenceWithPhone\Tree1.png"/>
          <p:cNvPicPr>
            <a:picLocks noChangeAspect="1" noChangeArrowheads="1"/>
          </p:cNvPicPr>
          <p:nvPr/>
        </p:nvPicPr>
        <p:blipFill>
          <a:blip r:embed="rId3">
            <a:extLst>
              <a:ext uri="{28A0092B-C50C-407E-A947-70E740481C1C}">
                <a14:useLocalDpi xmlns:a14="http://schemas.microsoft.com/office/drawing/2010/main" val="0"/>
              </a:ext>
            </a:extLst>
          </a:blip>
          <a:srcRect l="1935" r="1935"/>
          <a:stretch>
            <a:fillRect/>
          </a:stretch>
        </p:blipFill>
        <p:spPr bwMode="auto">
          <a:xfrm>
            <a:off x="24384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Elbow Connector 27"/>
          <p:cNvCxnSpPr/>
          <p:nvPr/>
        </p:nvCxnSpPr>
        <p:spPr>
          <a:xfrm>
            <a:off x="6629400" y="3429000"/>
            <a:ext cx="1676400" cy="1447800"/>
          </a:xfrm>
          <a:prstGeom prst="bentConnector3">
            <a:avLst>
              <a:gd name="adj1" fmla="val 10227"/>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00813" y="4419600"/>
            <a:ext cx="2971800" cy="830263"/>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everything resets </a:t>
            </a:r>
            <a:br>
              <a:rPr lang="en-US" sz="2400" b="1" dirty="0">
                <a:solidFill>
                  <a:schemeClr val="tx1">
                    <a:lumMod val="75000"/>
                    <a:lumOff val="25000"/>
                  </a:schemeClr>
                </a:solidFill>
                <a:latin typeface="+mn-lt"/>
                <a:cs typeface="+mn-cs"/>
              </a:rPr>
            </a:br>
            <a:r>
              <a:rPr lang="en-US" sz="2400" b="1" dirty="0">
                <a:solidFill>
                  <a:schemeClr val="tx1">
                    <a:lumMod val="75000"/>
                    <a:lumOff val="25000"/>
                  </a:schemeClr>
                </a:solidFill>
                <a:latin typeface="+mn-lt"/>
                <a:cs typeface="+mn-cs"/>
              </a:rPr>
              <a:t>on </a:t>
            </a:r>
            <a:r>
              <a:rPr lang="en-US" sz="2400" b="1" dirty="0" err="1">
                <a:solidFill>
                  <a:schemeClr val="tx1">
                    <a:lumMod val="75000"/>
                    <a:lumOff val="25000"/>
                  </a:schemeClr>
                </a:solidFill>
                <a:latin typeface="+mn-lt"/>
                <a:cs typeface="+mn-cs"/>
              </a:rPr>
              <a:t>sunday</a:t>
            </a:r>
            <a:endParaRPr lang="en-US" sz="2400" b="1" dirty="0">
              <a:solidFill>
                <a:schemeClr val="tx1">
                  <a:lumMod val="75000"/>
                  <a:lumOff val="25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124"/>
                                        </p:tgtEl>
                                        <p:attrNameLst>
                                          <p:attrName>style.visibility</p:attrName>
                                        </p:attrNameLst>
                                      </p:cBhvr>
                                      <p:to>
                                        <p:strVal val="hidden"/>
                                      </p:to>
                                    </p:set>
                                  </p:childTnLst>
                                </p:cTn>
                              </p:par>
                            </p:childTnLst>
                          </p:cTn>
                        </p:par>
                        <p:par>
                          <p:cTn id="7" fill="hold" nodeType="afterGroup">
                            <p:stCondLst>
                              <p:cond delay="0"/>
                            </p:stCondLst>
                            <p:childTnLst>
                              <p:par>
                                <p:cTn id="8" presetID="1" presetClass="exit" presetSubtype="0" fill="hold" nodeType="afterEffect">
                                  <p:stCondLst>
                                    <p:cond delay="500"/>
                                  </p:stCondLst>
                                  <p:childTnLst>
                                    <p:set>
                                      <p:cBhvr>
                                        <p:cTn id="9" dur="1" fill="hold">
                                          <p:stCondLst>
                                            <p:cond delay="0"/>
                                          </p:stCondLst>
                                        </p:cTn>
                                        <p:tgtEl>
                                          <p:spTgt spid="4123"/>
                                        </p:tgtEl>
                                        <p:attrNameLst>
                                          <p:attrName>style.visibility</p:attrName>
                                        </p:attrNameLst>
                                      </p:cBhvr>
                                      <p:to>
                                        <p:strVal val="hidden"/>
                                      </p:to>
                                    </p:set>
                                  </p:childTnLst>
                                </p:cTn>
                              </p:par>
                            </p:childTnLst>
                          </p:cTn>
                        </p:par>
                        <p:par>
                          <p:cTn id="10" fill="hold" nodeType="afterGroup">
                            <p:stCondLst>
                              <p:cond delay="500"/>
                            </p:stCondLst>
                            <p:childTnLst>
                              <p:par>
                                <p:cTn id="11" presetID="1" presetClass="exit" presetSubtype="0" fill="hold" nodeType="afterEffect">
                                  <p:stCondLst>
                                    <p:cond delay="500"/>
                                  </p:stCondLst>
                                  <p:childTnLst>
                                    <p:set>
                                      <p:cBhvr>
                                        <p:cTn id="12" dur="1" fill="hold">
                                          <p:stCondLst>
                                            <p:cond delay="0"/>
                                          </p:stCondLst>
                                        </p:cTn>
                                        <p:tgtEl>
                                          <p:spTgt spid="4122"/>
                                        </p:tgtEl>
                                        <p:attrNameLst>
                                          <p:attrName>style.visibility</p:attrName>
                                        </p:attrNameLst>
                                      </p:cBhvr>
                                      <p:to>
                                        <p:strVal val="hidden"/>
                                      </p:to>
                                    </p:set>
                                  </p:childTnLst>
                                </p:cTn>
                              </p:par>
                            </p:childTnLst>
                          </p:cTn>
                        </p:par>
                        <p:par>
                          <p:cTn id="13" fill="hold" nodeType="afterGroup">
                            <p:stCondLst>
                              <p:cond delay="1000"/>
                            </p:stCondLst>
                            <p:childTnLst>
                              <p:par>
                                <p:cTn id="14" presetID="1" presetClass="exit" presetSubtype="0" fill="hold" nodeType="afterEffect">
                                  <p:stCondLst>
                                    <p:cond delay="500"/>
                                  </p:stCondLst>
                                  <p:childTnLst>
                                    <p:set>
                                      <p:cBhvr>
                                        <p:cTn id="15" dur="1" fill="hold">
                                          <p:stCondLst>
                                            <p:cond delay="0"/>
                                          </p:stCondLst>
                                        </p:cTn>
                                        <p:tgtEl>
                                          <p:spTgt spid="4121"/>
                                        </p:tgtEl>
                                        <p:attrNameLst>
                                          <p:attrName>style.visibility</p:attrName>
                                        </p:attrNameLst>
                                      </p:cBhvr>
                                      <p:to>
                                        <p:strVal val="hidden"/>
                                      </p:to>
                                    </p:set>
                                  </p:childTnLst>
                                </p:cTn>
                              </p:par>
                            </p:childTnLst>
                          </p:cTn>
                        </p:par>
                        <p:par>
                          <p:cTn id="16" fill="hold" nodeType="afterGroup">
                            <p:stCondLst>
                              <p:cond delay="1500"/>
                            </p:stCondLst>
                            <p:childTnLst>
                              <p:par>
                                <p:cTn id="17" presetID="1" presetClass="exit" presetSubtype="0" fill="hold" nodeType="afterEffect">
                                  <p:stCondLst>
                                    <p:cond delay="500"/>
                                  </p:stCondLst>
                                  <p:childTnLst>
                                    <p:set>
                                      <p:cBhvr>
                                        <p:cTn id="18" dur="1" fill="hold">
                                          <p:stCondLst>
                                            <p:cond delay="0"/>
                                          </p:stCondLst>
                                        </p:cTn>
                                        <p:tgtEl>
                                          <p:spTgt spid="4120"/>
                                        </p:tgtEl>
                                        <p:attrNameLst>
                                          <p:attrName>style.visibility</p:attrName>
                                        </p:attrNameLst>
                                      </p:cBhvr>
                                      <p:to>
                                        <p:strVal val="hidden"/>
                                      </p:to>
                                    </p:set>
                                  </p:childTnLst>
                                </p:cTn>
                              </p:par>
                            </p:childTnLst>
                          </p:cTn>
                        </p:par>
                        <p:par>
                          <p:cTn id="19" fill="hold" nodeType="afterGroup">
                            <p:stCondLst>
                              <p:cond delay="2000"/>
                            </p:stCondLst>
                            <p:childTnLst>
                              <p:par>
                                <p:cTn id="20" presetID="1" presetClass="exit" presetSubtype="0" fill="hold" nodeType="afterEffect">
                                  <p:stCondLst>
                                    <p:cond delay="500"/>
                                  </p:stCondLst>
                                  <p:childTnLst>
                                    <p:set>
                                      <p:cBhvr>
                                        <p:cTn id="21" dur="1" fill="hold">
                                          <p:stCondLst>
                                            <p:cond delay="0"/>
                                          </p:stCondLst>
                                        </p:cTn>
                                        <p:tgtEl>
                                          <p:spTgt spid="4119"/>
                                        </p:tgtEl>
                                        <p:attrNameLst>
                                          <p:attrName>style.visibility</p:attrName>
                                        </p:attrNameLst>
                                      </p:cBhvr>
                                      <p:to>
                                        <p:strVal val="hidden"/>
                                      </p:to>
                                    </p:set>
                                  </p:childTnLst>
                                </p:cTn>
                              </p:par>
                            </p:childTnLst>
                          </p:cTn>
                        </p:par>
                        <p:par>
                          <p:cTn id="22" fill="hold" nodeType="afterGroup">
                            <p:stCondLst>
                              <p:cond delay="2500"/>
                            </p:stCondLst>
                            <p:childTnLst>
                              <p:par>
                                <p:cTn id="23" presetID="1" presetClass="exit" presetSubtype="0" fill="hold" nodeType="afterEffect">
                                  <p:stCondLst>
                                    <p:cond delay="500"/>
                                  </p:stCondLst>
                                  <p:childTnLst>
                                    <p:set>
                                      <p:cBhvr>
                                        <p:cTn id="24" dur="1" fill="hold">
                                          <p:stCondLst>
                                            <p:cond delay="0"/>
                                          </p:stCondLst>
                                        </p:cTn>
                                        <p:tgtEl>
                                          <p:spTgt spid="4118"/>
                                        </p:tgtEl>
                                        <p:attrNameLst>
                                          <p:attrName>style.visibility</p:attrName>
                                        </p:attrNameLst>
                                      </p:cBhvr>
                                      <p:to>
                                        <p:strVal val="hidden"/>
                                      </p:to>
                                    </p:set>
                                  </p:childTnLst>
                                </p:cTn>
                              </p:par>
                            </p:childTnLst>
                          </p:cTn>
                        </p:par>
                        <p:par>
                          <p:cTn id="25" fill="hold" nodeType="afterGroup">
                            <p:stCondLst>
                              <p:cond delay="3000"/>
                            </p:stCondLst>
                            <p:childTnLst>
                              <p:par>
                                <p:cTn id="26" presetID="1" presetClass="exit" presetSubtype="0" fill="hold" nodeType="afterEffect">
                                  <p:stCondLst>
                                    <p:cond delay="500"/>
                                  </p:stCondLst>
                                  <p:childTnLst>
                                    <p:set>
                                      <p:cBhvr>
                                        <p:cTn id="27" dur="1" fill="hold">
                                          <p:stCondLst>
                                            <p:cond delay="0"/>
                                          </p:stCondLst>
                                        </p:cTn>
                                        <p:tgtEl>
                                          <p:spTgt spid="4117"/>
                                        </p:tgtEl>
                                        <p:attrNameLst>
                                          <p:attrName>style.visibility</p:attrName>
                                        </p:attrNameLst>
                                      </p:cBhvr>
                                      <p:to>
                                        <p:strVal val="hidden"/>
                                      </p:to>
                                    </p:set>
                                  </p:childTnLst>
                                </p:cTn>
                              </p:par>
                            </p:childTnLst>
                          </p:cTn>
                        </p:par>
                        <p:par>
                          <p:cTn id="28" fill="hold" nodeType="afterGroup">
                            <p:stCondLst>
                              <p:cond delay="3500"/>
                            </p:stCondLst>
                            <p:childTnLst>
                              <p:par>
                                <p:cTn id="29" presetID="1" presetClass="exit" presetSubtype="0" fill="hold" nodeType="afterEffect">
                                  <p:stCondLst>
                                    <p:cond delay="500"/>
                                  </p:stCondLst>
                                  <p:childTnLst>
                                    <p:set>
                                      <p:cBhvr>
                                        <p:cTn id="30" dur="1" fill="hold">
                                          <p:stCondLst>
                                            <p:cond delay="0"/>
                                          </p:stCondLst>
                                        </p:cTn>
                                        <p:tgtEl>
                                          <p:spTgt spid="4116"/>
                                        </p:tgtEl>
                                        <p:attrNameLst>
                                          <p:attrName>style.visibility</p:attrName>
                                        </p:attrNameLst>
                                      </p:cBhvr>
                                      <p:to>
                                        <p:strVal val="hidden"/>
                                      </p:to>
                                    </p:set>
                                  </p:childTnLst>
                                </p:cTn>
                              </p:par>
                            </p:childTnLst>
                          </p:cTn>
                        </p:par>
                        <p:par>
                          <p:cTn id="31" fill="hold" nodeType="afterGroup">
                            <p:stCondLst>
                              <p:cond delay="4000"/>
                            </p:stCondLst>
                            <p:childTnLst>
                              <p:par>
                                <p:cTn id="32" presetID="1" presetClass="exit" presetSubtype="0" fill="hold" nodeType="afterEffect">
                                  <p:stCondLst>
                                    <p:cond delay="500"/>
                                  </p:stCondLst>
                                  <p:childTnLst>
                                    <p:set>
                                      <p:cBhvr>
                                        <p:cTn id="33" dur="1" fill="hold">
                                          <p:stCondLst>
                                            <p:cond delay="0"/>
                                          </p:stCondLst>
                                        </p:cTn>
                                        <p:tgtEl>
                                          <p:spTgt spid="4115"/>
                                        </p:tgtEl>
                                        <p:attrNameLst>
                                          <p:attrName>style.visibility</p:attrName>
                                        </p:attrNameLst>
                                      </p:cBhvr>
                                      <p:to>
                                        <p:strVal val="hidden"/>
                                      </p:to>
                                    </p:set>
                                  </p:childTnLst>
                                </p:cTn>
                              </p:par>
                            </p:childTnLst>
                          </p:cTn>
                        </p:par>
                        <p:par>
                          <p:cTn id="34" fill="hold" nodeType="afterGroup">
                            <p:stCondLst>
                              <p:cond delay="4500"/>
                            </p:stCondLst>
                            <p:childTnLst>
                              <p:par>
                                <p:cTn id="35" presetID="1" presetClass="exit" presetSubtype="0" fill="hold" nodeType="afterEffect">
                                  <p:stCondLst>
                                    <p:cond delay="500"/>
                                  </p:stCondLst>
                                  <p:childTnLst>
                                    <p:set>
                                      <p:cBhvr>
                                        <p:cTn id="36" dur="1" fill="hold">
                                          <p:stCondLst>
                                            <p:cond delay="0"/>
                                          </p:stCondLst>
                                        </p:cTn>
                                        <p:tgtEl>
                                          <p:spTgt spid="4114"/>
                                        </p:tgtEl>
                                        <p:attrNameLst>
                                          <p:attrName>style.visibility</p:attrName>
                                        </p:attrNameLst>
                                      </p:cBhvr>
                                      <p:to>
                                        <p:strVal val="hidden"/>
                                      </p:to>
                                    </p:set>
                                  </p:childTnLst>
                                </p:cTn>
                              </p:par>
                            </p:childTnLst>
                          </p:cTn>
                        </p:par>
                        <p:par>
                          <p:cTn id="37" fill="hold" nodeType="afterGroup">
                            <p:stCondLst>
                              <p:cond delay="5000"/>
                            </p:stCondLst>
                            <p:childTnLst>
                              <p:par>
                                <p:cTn id="38" presetID="1" presetClass="exit" presetSubtype="0" fill="hold" nodeType="afterEffect">
                                  <p:stCondLst>
                                    <p:cond delay="500"/>
                                  </p:stCondLst>
                                  <p:childTnLst>
                                    <p:set>
                                      <p:cBhvr>
                                        <p:cTn id="39" dur="1" fill="hold">
                                          <p:stCondLst>
                                            <p:cond delay="0"/>
                                          </p:stCondLst>
                                        </p:cTn>
                                        <p:tgtEl>
                                          <p:spTgt spid="4113"/>
                                        </p:tgtEl>
                                        <p:attrNameLst>
                                          <p:attrName>style.visibility</p:attrName>
                                        </p:attrNameLst>
                                      </p:cBhvr>
                                      <p:to>
                                        <p:strVal val="hidden"/>
                                      </p:to>
                                    </p:set>
                                  </p:childTnLst>
                                </p:cTn>
                              </p:par>
                            </p:childTnLst>
                          </p:cTn>
                        </p:par>
                        <p:par>
                          <p:cTn id="40" fill="hold" nodeType="afterGroup">
                            <p:stCondLst>
                              <p:cond delay="5500"/>
                            </p:stCondLst>
                            <p:childTnLst>
                              <p:par>
                                <p:cTn id="41" presetID="1" presetClass="exit" presetSubtype="0" fill="hold" nodeType="afterEffect">
                                  <p:stCondLst>
                                    <p:cond delay="500"/>
                                  </p:stCondLst>
                                  <p:childTnLst>
                                    <p:set>
                                      <p:cBhvr>
                                        <p:cTn id="42" dur="1" fill="hold">
                                          <p:stCondLst>
                                            <p:cond delay="0"/>
                                          </p:stCondLst>
                                        </p:cTn>
                                        <p:tgtEl>
                                          <p:spTgt spid="4112"/>
                                        </p:tgtEl>
                                        <p:attrNameLst>
                                          <p:attrName>style.visibility</p:attrName>
                                        </p:attrNameLst>
                                      </p:cBhvr>
                                      <p:to>
                                        <p:strVal val="hidden"/>
                                      </p:to>
                                    </p:set>
                                  </p:childTnLst>
                                </p:cTn>
                              </p:par>
                            </p:childTnLst>
                          </p:cTn>
                        </p:par>
                        <p:par>
                          <p:cTn id="43" fill="hold" nodeType="afterGroup">
                            <p:stCondLst>
                              <p:cond delay="6000"/>
                            </p:stCondLst>
                            <p:childTnLst>
                              <p:par>
                                <p:cTn id="44" presetID="1" presetClass="exit" presetSubtype="0" fill="hold" nodeType="afterEffect">
                                  <p:stCondLst>
                                    <p:cond delay="500"/>
                                  </p:stCondLst>
                                  <p:childTnLst>
                                    <p:set>
                                      <p:cBhvr>
                                        <p:cTn id="45" dur="1" fill="hold">
                                          <p:stCondLst>
                                            <p:cond delay="0"/>
                                          </p:stCondLst>
                                        </p:cTn>
                                        <p:tgtEl>
                                          <p:spTgt spid="4111"/>
                                        </p:tgtEl>
                                        <p:attrNameLst>
                                          <p:attrName>style.visibility</p:attrName>
                                        </p:attrNameLst>
                                      </p:cBhvr>
                                      <p:to>
                                        <p:strVal val="hidden"/>
                                      </p:to>
                                    </p:set>
                                  </p:childTnLst>
                                </p:cTn>
                              </p:par>
                            </p:childTnLst>
                          </p:cTn>
                        </p:par>
                        <p:par>
                          <p:cTn id="46" fill="hold" nodeType="afterGroup">
                            <p:stCondLst>
                              <p:cond delay="6500"/>
                            </p:stCondLst>
                            <p:childTnLst>
                              <p:par>
                                <p:cTn id="47" presetID="1" presetClass="exit" presetSubtype="0" fill="hold" nodeType="afterEffect">
                                  <p:stCondLst>
                                    <p:cond delay="500"/>
                                  </p:stCondLst>
                                  <p:childTnLst>
                                    <p:set>
                                      <p:cBhvr>
                                        <p:cTn id="48" dur="1" fill="hold">
                                          <p:stCondLst>
                                            <p:cond delay="0"/>
                                          </p:stCondLst>
                                        </p:cTn>
                                        <p:tgtEl>
                                          <p:spTgt spid="4110"/>
                                        </p:tgtEl>
                                        <p:attrNameLst>
                                          <p:attrName>style.visibility</p:attrName>
                                        </p:attrNameLst>
                                      </p:cBhvr>
                                      <p:to>
                                        <p:strVal val="hidden"/>
                                      </p:to>
                                    </p:set>
                                  </p:childTnLst>
                                </p:cTn>
                              </p:par>
                            </p:childTnLst>
                          </p:cTn>
                        </p:par>
                        <p:par>
                          <p:cTn id="49" fill="hold" nodeType="afterGroup">
                            <p:stCondLst>
                              <p:cond delay="7000"/>
                            </p:stCondLst>
                            <p:childTnLst>
                              <p:par>
                                <p:cTn id="50" presetID="1" presetClass="exit" presetSubtype="0" fill="hold" nodeType="afterEffect">
                                  <p:stCondLst>
                                    <p:cond delay="500"/>
                                  </p:stCondLst>
                                  <p:childTnLst>
                                    <p:set>
                                      <p:cBhvr>
                                        <p:cTn id="51" dur="1" fill="hold">
                                          <p:stCondLst>
                                            <p:cond delay="0"/>
                                          </p:stCondLst>
                                        </p:cTn>
                                        <p:tgtEl>
                                          <p:spTgt spid="4109"/>
                                        </p:tgtEl>
                                        <p:attrNameLst>
                                          <p:attrName>style.visibility</p:attrName>
                                        </p:attrNameLst>
                                      </p:cBhvr>
                                      <p:to>
                                        <p:strVal val="hidden"/>
                                      </p:to>
                                    </p:set>
                                  </p:childTnLst>
                                </p:cTn>
                              </p:par>
                            </p:childTnLst>
                          </p:cTn>
                        </p:par>
                        <p:par>
                          <p:cTn id="52" fill="hold" nodeType="afterGroup">
                            <p:stCondLst>
                              <p:cond delay="7500"/>
                            </p:stCondLst>
                            <p:childTnLst>
                              <p:par>
                                <p:cTn id="53" presetID="1" presetClass="exit" presetSubtype="0" fill="hold" nodeType="afterEffect">
                                  <p:stCondLst>
                                    <p:cond delay="500"/>
                                  </p:stCondLst>
                                  <p:childTnLst>
                                    <p:set>
                                      <p:cBhvr>
                                        <p:cTn id="54" dur="1" fill="hold">
                                          <p:stCondLst>
                                            <p:cond delay="0"/>
                                          </p:stCondLst>
                                        </p:cTn>
                                        <p:tgtEl>
                                          <p:spTgt spid="4108"/>
                                        </p:tgtEl>
                                        <p:attrNameLst>
                                          <p:attrName>style.visibility</p:attrName>
                                        </p:attrNameLst>
                                      </p:cBhvr>
                                      <p:to>
                                        <p:strVal val="hidden"/>
                                      </p:to>
                                    </p:set>
                                  </p:childTnLst>
                                </p:cTn>
                              </p:par>
                            </p:childTnLst>
                          </p:cTn>
                        </p:par>
                        <p:par>
                          <p:cTn id="55" fill="hold" nodeType="afterGroup">
                            <p:stCondLst>
                              <p:cond delay="8000"/>
                            </p:stCondLst>
                            <p:childTnLst>
                              <p:par>
                                <p:cTn id="56" presetID="1" presetClass="exit" presetSubtype="0" fill="hold" nodeType="afterEffect">
                                  <p:stCondLst>
                                    <p:cond delay="500"/>
                                  </p:stCondLst>
                                  <p:childTnLst>
                                    <p:set>
                                      <p:cBhvr>
                                        <p:cTn id="57" dur="1" fill="hold">
                                          <p:stCondLst>
                                            <p:cond delay="0"/>
                                          </p:stCondLst>
                                        </p:cTn>
                                        <p:tgtEl>
                                          <p:spTgt spid="4107"/>
                                        </p:tgtEl>
                                        <p:attrNameLst>
                                          <p:attrName>style.visibility</p:attrName>
                                        </p:attrNameLst>
                                      </p:cBhvr>
                                      <p:to>
                                        <p:strVal val="hidden"/>
                                      </p:to>
                                    </p:set>
                                  </p:childTnLst>
                                </p:cTn>
                              </p:par>
                            </p:childTnLst>
                          </p:cTn>
                        </p:par>
                        <p:par>
                          <p:cTn id="58" fill="hold" nodeType="afterGroup">
                            <p:stCondLst>
                              <p:cond delay="8500"/>
                            </p:stCondLst>
                            <p:childTnLst>
                              <p:par>
                                <p:cTn id="59" presetID="1" presetClass="exit" presetSubtype="0" fill="hold" nodeType="afterEffect">
                                  <p:stCondLst>
                                    <p:cond delay="500"/>
                                  </p:stCondLst>
                                  <p:childTnLst>
                                    <p:set>
                                      <p:cBhvr>
                                        <p:cTn id="60" dur="1" fill="hold">
                                          <p:stCondLst>
                                            <p:cond delay="0"/>
                                          </p:stCondLst>
                                        </p:cTn>
                                        <p:tgtEl>
                                          <p:spTgt spid="4106"/>
                                        </p:tgtEl>
                                        <p:attrNameLst>
                                          <p:attrName>style.visibility</p:attrName>
                                        </p:attrNameLst>
                                      </p:cBhvr>
                                      <p:to>
                                        <p:strVal val="hidden"/>
                                      </p:to>
                                    </p:set>
                                  </p:childTnLst>
                                </p:cTn>
                              </p:par>
                            </p:childTnLst>
                          </p:cTn>
                        </p:par>
                        <p:par>
                          <p:cTn id="61" fill="hold" nodeType="afterGroup">
                            <p:stCondLst>
                              <p:cond delay="9000"/>
                            </p:stCondLst>
                            <p:childTnLst>
                              <p:par>
                                <p:cTn id="62" presetID="1" presetClass="exit" presetSubtype="0" fill="hold" nodeType="afterEffect">
                                  <p:stCondLst>
                                    <p:cond delay="500"/>
                                  </p:stCondLst>
                                  <p:childTnLst>
                                    <p:set>
                                      <p:cBhvr>
                                        <p:cTn id="63" dur="1" fill="hold">
                                          <p:stCondLst>
                                            <p:cond delay="0"/>
                                          </p:stCondLst>
                                        </p:cTn>
                                        <p:tgtEl>
                                          <p:spTgt spid="4133"/>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xit" presetSubtype="0" fill="hold" nodeType="clickEffect">
                                  <p:stCondLst>
                                    <p:cond delay="0"/>
                                  </p:stCondLst>
                                  <p:childTnLst>
                                    <p:set>
                                      <p:cBhvr>
                                        <p:cTn id="67" dur="1" fill="hold">
                                          <p:stCondLst>
                                            <p:cond delay="0"/>
                                          </p:stCondLst>
                                        </p:cTn>
                                        <p:tgtEl>
                                          <p:spTgt spid="4132"/>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xit" presetSubtype="0" fill="hold" nodeType="clickEffect">
                                  <p:stCondLst>
                                    <p:cond delay="0"/>
                                  </p:stCondLst>
                                  <p:childTnLst>
                                    <p:set>
                                      <p:cBhvr>
                                        <p:cTn id="71" dur="1" fill="hold">
                                          <p:stCondLst>
                                            <p:cond delay="0"/>
                                          </p:stCondLst>
                                        </p:cTn>
                                        <p:tgtEl>
                                          <p:spTgt spid="4131"/>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xit" presetSubtype="0" fill="hold" nodeType="clickEffect">
                                  <p:stCondLst>
                                    <p:cond delay="0"/>
                                  </p:stCondLst>
                                  <p:childTnLst>
                                    <p:set>
                                      <p:cBhvr>
                                        <p:cTn id="75" dur="1" fill="hold">
                                          <p:stCondLst>
                                            <p:cond delay="0"/>
                                          </p:stCondLst>
                                        </p:cTn>
                                        <p:tgtEl>
                                          <p:spTgt spid="4130"/>
                                        </p:tgtEl>
                                        <p:attrNameLst>
                                          <p:attrName>style.visibility</p:attrName>
                                        </p:attrNameLst>
                                      </p:cBhvr>
                                      <p:to>
                                        <p:strVal val="hidden"/>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xit" presetSubtype="0" fill="hold" nodeType="clickEffect">
                                  <p:stCondLst>
                                    <p:cond delay="0"/>
                                  </p:stCondLst>
                                  <p:childTnLst>
                                    <p:set>
                                      <p:cBhvr>
                                        <p:cTn id="79" dur="1" fill="hold">
                                          <p:stCondLst>
                                            <p:cond delay="0"/>
                                          </p:stCondLst>
                                        </p:cTn>
                                        <p:tgtEl>
                                          <p:spTgt spid="4129"/>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TextBox 4"/>
          <p:cNvSpPr txBox="1">
            <a:spLocks noChangeArrowheads="1"/>
          </p:cNvSpPr>
          <p:nvPr/>
        </p:nvSpPr>
        <p:spPr bwMode="auto">
          <a:xfrm>
            <a:off x="114300" y="3198813"/>
            <a:ext cx="891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a:solidFill>
                  <a:schemeClr val="bg1"/>
                </a:solidFill>
                <a:latin typeface="Century Gothic" pitchFamily="34" charset="0"/>
              </a:rPr>
              <a:t>we </a:t>
            </a:r>
            <a:r>
              <a:rPr lang="en-US" sz="2400" b="1">
                <a:solidFill>
                  <a:schemeClr val="bg1"/>
                </a:solidFill>
                <a:latin typeface="Century Gothic" pitchFamily="34" charset="0"/>
              </a:rPr>
              <a:t>help people reflect </a:t>
            </a:r>
            <a:r>
              <a:rPr lang="en-US" sz="2400">
                <a:solidFill>
                  <a:schemeClr val="bg1"/>
                </a:solidFill>
                <a:latin typeface="Century Gothic" pitchFamily="34" charset="0"/>
              </a:rPr>
              <a:t>on their transportation</a:t>
            </a:r>
          </a:p>
        </p:txBody>
      </p:sp>
      <p:sp>
        <p:nvSpPr>
          <p:cNvPr id="6" name="Rectangle 5"/>
          <p:cNvSpPr/>
          <p:nvPr/>
        </p:nvSpPr>
        <p:spPr>
          <a:xfrm>
            <a:off x="-304800" y="-228600"/>
            <a:ext cx="3886200" cy="7391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4624388" y="-228600"/>
            <a:ext cx="5334000" cy="7391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4343400"/>
            <a:ext cx="9906000" cy="1200150"/>
          </a:xfrm>
          <a:prstGeom prst="rect">
            <a:avLst/>
          </a:prstGeom>
          <a:noFill/>
        </p:spPr>
        <p:txBody>
          <a:bodyPr>
            <a:spAutoFit/>
          </a:bodyPr>
          <a:lstStyle/>
          <a:p>
            <a:pPr algn="r" fontAlgn="auto">
              <a:spcBef>
                <a:spcPts val="0"/>
              </a:spcBef>
              <a:spcAft>
                <a:spcPts val="0"/>
              </a:spcAft>
              <a:defRPr/>
            </a:pPr>
            <a:r>
              <a:rPr lang="en-US" sz="7200" dirty="0">
                <a:solidFill>
                  <a:schemeClr val="accent3">
                    <a:lumMod val="40000"/>
                    <a:lumOff val="60000"/>
                  </a:schemeClr>
                </a:solidFill>
                <a:latin typeface="Arial Black" pitchFamily="34" charset="0"/>
                <a:cs typeface="+mn-cs"/>
              </a:rPr>
              <a:t>implementation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p:cNvSpPr/>
          <p:nvPr/>
        </p:nvSpPr>
        <p:spPr>
          <a:xfrm>
            <a:off x="1468438" y="2535238"/>
            <a:ext cx="7578725" cy="3817937"/>
          </a:xfrm>
          <a:custGeom>
            <a:avLst/>
            <a:gdLst>
              <a:gd name="connsiteX0" fmla="*/ 5727031 w 7579894"/>
              <a:gd name="connsiteY0" fmla="*/ 168442 h 3970421"/>
              <a:gd name="connsiteX1" fmla="*/ 5606715 w 7579894"/>
              <a:gd name="connsiteY1" fmla="*/ 1636295 h 3970421"/>
              <a:gd name="connsiteX2" fmla="*/ 4523873 w 7579894"/>
              <a:gd name="connsiteY2" fmla="*/ 2093495 h 3970421"/>
              <a:gd name="connsiteX3" fmla="*/ 794084 w 7579894"/>
              <a:gd name="connsiteY3" fmla="*/ 2021305 h 3970421"/>
              <a:gd name="connsiteX4" fmla="*/ 0 w 7579894"/>
              <a:gd name="connsiteY4" fmla="*/ 2719137 h 3970421"/>
              <a:gd name="connsiteX5" fmla="*/ 48126 w 7579894"/>
              <a:gd name="connsiteY5" fmla="*/ 3970421 h 3970421"/>
              <a:gd name="connsiteX6" fmla="*/ 7218947 w 7579894"/>
              <a:gd name="connsiteY6" fmla="*/ 3922295 h 3970421"/>
              <a:gd name="connsiteX7" fmla="*/ 7579894 w 7579894"/>
              <a:gd name="connsiteY7" fmla="*/ 938463 h 3970421"/>
              <a:gd name="connsiteX8" fmla="*/ 7435515 w 7579894"/>
              <a:gd name="connsiteY8" fmla="*/ 0 h 3970421"/>
              <a:gd name="connsiteX9" fmla="*/ 5727031 w 7579894"/>
              <a:gd name="connsiteY9" fmla="*/ 168442 h 3970421"/>
              <a:gd name="connsiteX0" fmla="*/ 5727031 w 7579894"/>
              <a:gd name="connsiteY0" fmla="*/ 16042 h 3818021"/>
              <a:gd name="connsiteX1" fmla="*/ 5606715 w 7579894"/>
              <a:gd name="connsiteY1" fmla="*/ 1483895 h 3818021"/>
              <a:gd name="connsiteX2" fmla="*/ 4523873 w 7579894"/>
              <a:gd name="connsiteY2" fmla="*/ 1941095 h 3818021"/>
              <a:gd name="connsiteX3" fmla="*/ 794084 w 7579894"/>
              <a:gd name="connsiteY3" fmla="*/ 1868905 h 3818021"/>
              <a:gd name="connsiteX4" fmla="*/ 0 w 7579894"/>
              <a:gd name="connsiteY4" fmla="*/ 2566737 h 3818021"/>
              <a:gd name="connsiteX5" fmla="*/ 48126 w 7579894"/>
              <a:gd name="connsiteY5" fmla="*/ 3818021 h 3818021"/>
              <a:gd name="connsiteX6" fmla="*/ 7218947 w 7579894"/>
              <a:gd name="connsiteY6" fmla="*/ 3769895 h 3818021"/>
              <a:gd name="connsiteX7" fmla="*/ 7579894 w 7579894"/>
              <a:gd name="connsiteY7" fmla="*/ 786063 h 3818021"/>
              <a:gd name="connsiteX8" fmla="*/ 7435515 w 7579894"/>
              <a:gd name="connsiteY8" fmla="*/ 0 h 3818021"/>
              <a:gd name="connsiteX9" fmla="*/ 5727031 w 7579894"/>
              <a:gd name="connsiteY9" fmla="*/ 16042 h 381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9894" h="3818021">
                <a:moveTo>
                  <a:pt x="5727031" y="16042"/>
                </a:moveTo>
                <a:lnTo>
                  <a:pt x="5606715" y="1483895"/>
                </a:lnTo>
                <a:lnTo>
                  <a:pt x="4523873" y="1941095"/>
                </a:lnTo>
                <a:lnTo>
                  <a:pt x="794084" y="1868905"/>
                </a:lnTo>
                <a:lnTo>
                  <a:pt x="0" y="2566737"/>
                </a:lnTo>
                <a:lnTo>
                  <a:pt x="48126" y="3818021"/>
                </a:lnTo>
                <a:lnTo>
                  <a:pt x="7218947" y="3769895"/>
                </a:lnTo>
                <a:lnTo>
                  <a:pt x="7579894" y="786063"/>
                </a:lnTo>
                <a:lnTo>
                  <a:pt x="7435515" y="0"/>
                </a:lnTo>
                <a:lnTo>
                  <a:pt x="5727031" y="16042"/>
                </a:lnTo>
                <a:close/>
              </a:path>
            </a:pathLst>
          </a:cu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52400" y="152400"/>
            <a:ext cx="5410200" cy="685800"/>
          </a:xfrm>
        </p:spPr>
        <p:txBody>
          <a:bodyPr rtlCol="0">
            <a:noAutofit/>
          </a:bodyPr>
          <a:lstStyle/>
          <a:p>
            <a:pPr eaLnBrk="1" fontAlgn="auto" hangingPunct="1">
              <a:spcAft>
                <a:spcPts val="0"/>
              </a:spcAft>
              <a:defRPr/>
            </a:pPr>
            <a:r>
              <a:rPr lang="en-US" dirty="0" smtClean="0"/>
              <a:t>architecture</a:t>
            </a:r>
            <a:endParaRPr lang="en-US" dirty="0"/>
          </a:p>
        </p:txBody>
      </p:sp>
      <p:sp>
        <p:nvSpPr>
          <p:cNvPr id="4" name="Slide Number Placeholder 3"/>
          <p:cNvSpPr>
            <a:spLocks noGrp="1"/>
          </p:cNvSpPr>
          <p:nvPr>
            <p:ph type="sldNum" sz="quarter" idx="12"/>
          </p:nvPr>
        </p:nvSpPr>
        <p:spPr/>
        <p:txBody>
          <a:bodyPr/>
          <a:lstStyle/>
          <a:p>
            <a:pPr>
              <a:defRPr/>
            </a:pPr>
            <a:fld id="{EADA96D4-2690-4BEA-9C92-BE059230DB47}" type="slidenum">
              <a:rPr lang="en-US"/>
              <a:pPr>
                <a:defRPr/>
              </a:pPr>
              <a:t>21</a:t>
            </a:fld>
            <a:endParaRPr lang="en-US"/>
          </a:p>
        </p:txBody>
      </p:sp>
      <p:grpSp>
        <p:nvGrpSpPr>
          <p:cNvPr id="23557" name="Group 139"/>
          <p:cNvGrpSpPr>
            <a:grpSpLocks/>
          </p:cNvGrpSpPr>
          <p:nvPr/>
        </p:nvGrpSpPr>
        <p:grpSpPr bwMode="auto">
          <a:xfrm>
            <a:off x="228600" y="1614488"/>
            <a:ext cx="2133600" cy="2352675"/>
            <a:chOff x="304800" y="1613828"/>
            <a:chExt cx="2133600" cy="2353218"/>
          </a:xfrm>
        </p:grpSpPr>
        <p:pic>
          <p:nvPicPr>
            <p:cNvPr id="5" name="Picture 4"/>
            <p:cNvPicPr/>
            <p:nvPr/>
          </p:nvPicPr>
          <p:blipFill>
            <a:blip r:embed="rId3"/>
            <a:srcRect r="22222"/>
            <a:stretch>
              <a:fillRect/>
            </a:stretch>
          </p:blipFill>
          <p:spPr bwMode="auto">
            <a:xfrm>
              <a:off x="304800" y="1613828"/>
              <a:ext cx="1905000" cy="1662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TextBox 32"/>
            <p:cNvSpPr txBox="1"/>
            <p:nvPr/>
          </p:nvSpPr>
          <p:spPr>
            <a:xfrm>
              <a:off x="304800" y="3320784"/>
              <a:ext cx="2133600" cy="646262"/>
            </a:xfrm>
            <a:prstGeom prst="rect">
              <a:avLst/>
            </a:prstGeom>
            <a:noFill/>
          </p:spPr>
          <p:txBody>
            <a:bodyPr>
              <a:spAutoFit/>
            </a:bodyPr>
            <a:lstStyle/>
            <a:p>
              <a:pPr algn="ctr" fontAlgn="auto">
                <a:spcBef>
                  <a:spcPts val="0"/>
                </a:spcBef>
                <a:spcAft>
                  <a:spcPts val="0"/>
                </a:spcAft>
                <a:defRPr/>
              </a:pPr>
              <a:r>
                <a:rPr lang="en-US" dirty="0">
                  <a:solidFill>
                    <a:schemeClr val="tx1">
                      <a:lumMod val="85000"/>
                      <a:lumOff val="15000"/>
                    </a:schemeClr>
                  </a:solidFill>
                  <a:latin typeface="Century Gothic" pitchFamily="34" charset="0"/>
                  <a:cs typeface="+mn-cs"/>
                </a:rPr>
                <a:t>wearable sensor</a:t>
              </a:r>
              <a:br>
                <a:rPr lang="en-US" dirty="0">
                  <a:solidFill>
                    <a:schemeClr val="tx1">
                      <a:lumMod val="85000"/>
                      <a:lumOff val="15000"/>
                    </a:schemeClr>
                  </a:solidFill>
                  <a:latin typeface="Century Gothic" pitchFamily="34" charset="0"/>
                  <a:cs typeface="+mn-cs"/>
                </a:rPr>
              </a:br>
              <a:r>
                <a:rPr lang="en-US" dirty="0">
                  <a:solidFill>
                    <a:schemeClr val="tx1">
                      <a:lumMod val="85000"/>
                      <a:lumOff val="15000"/>
                    </a:schemeClr>
                  </a:solidFill>
                  <a:latin typeface="Century Gothic" pitchFamily="34" charset="0"/>
                  <a:cs typeface="+mn-cs"/>
                </a:rPr>
                <a:t>(</a:t>
              </a:r>
              <a:r>
                <a:rPr lang="en-US" dirty="0" err="1">
                  <a:solidFill>
                    <a:schemeClr val="tx1">
                      <a:lumMod val="85000"/>
                      <a:lumOff val="15000"/>
                    </a:schemeClr>
                  </a:solidFill>
                  <a:latin typeface="Century Gothic" pitchFamily="34" charset="0"/>
                  <a:cs typeface="+mn-cs"/>
                </a:rPr>
                <a:t>intel</a:t>
              </a:r>
              <a:r>
                <a:rPr lang="en-US" dirty="0">
                  <a:solidFill>
                    <a:schemeClr val="tx1">
                      <a:lumMod val="85000"/>
                      <a:lumOff val="15000"/>
                    </a:schemeClr>
                  </a:solidFill>
                  <a:latin typeface="Century Gothic" pitchFamily="34" charset="0"/>
                  <a:cs typeface="+mn-cs"/>
                </a:rPr>
                <a:t> </a:t>
              </a:r>
              <a:r>
                <a:rPr lang="en-US" dirty="0" err="1">
                  <a:solidFill>
                    <a:schemeClr val="tx1">
                      <a:lumMod val="85000"/>
                      <a:lumOff val="15000"/>
                    </a:schemeClr>
                  </a:solidFill>
                  <a:latin typeface="Century Gothic" pitchFamily="34" charset="0"/>
                  <a:cs typeface="+mn-cs"/>
                </a:rPr>
                <a:t>msp</a:t>
              </a:r>
              <a:r>
                <a:rPr lang="en-US" dirty="0">
                  <a:solidFill>
                    <a:schemeClr val="tx1">
                      <a:lumMod val="85000"/>
                      <a:lumOff val="15000"/>
                    </a:schemeClr>
                  </a:solidFill>
                  <a:latin typeface="Century Gothic" pitchFamily="34" charset="0"/>
                  <a:cs typeface="+mn-cs"/>
                </a:rPr>
                <a:t>)</a:t>
              </a:r>
            </a:p>
          </p:txBody>
        </p:sp>
      </p:grpSp>
      <p:grpSp>
        <p:nvGrpSpPr>
          <p:cNvPr id="7" name="Group 140"/>
          <p:cNvGrpSpPr>
            <a:grpSpLocks/>
          </p:cNvGrpSpPr>
          <p:nvPr/>
        </p:nvGrpSpPr>
        <p:grpSpPr bwMode="auto">
          <a:xfrm>
            <a:off x="2189163" y="762000"/>
            <a:ext cx="4054475" cy="3676650"/>
            <a:chOff x="2189748" y="762000"/>
            <a:chExt cx="4054641" cy="3676650"/>
          </a:xfrm>
        </p:grpSpPr>
        <p:pic>
          <p:nvPicPr>
            <p:cNvPr id="6" name="Picture 2" descr="C:\research\talks\BECC2008-UbiGreen\bluetooth_104169740.png"/>
            <p:cNvPicPr>
              <a:picLocks noChangeAspect="1" noChangeArrowheads="1"/>
            </p:cNvPicPr>
            <p:nvPr/>
          </p:nvPicPr>
          <p:blipFill>
            <a:blip r:embed="rId4" cstate="print"/>
            <a:srcRect r="30664"/>
            <a:stretch>
              <a:fillRect/>
            </a:stretch>
          </p:blipFill>
          <p:spPr bwMode="auto">
            <a:xfrm>
              <a:off x="2514600" y="1918628"/>
              <a:ext cx="533400" cy="769297"/>
            </a:xfrm>
            <a:prstGeom prst="rect">
              <a:avLst/>
            </a:prstGeom>
            <a:noFill/>
            <a:effectLst>
              <a:reflection blurRad="6350" stA="52000" endA="300" endPos="35000" dir="5400000" sy="-100000" algn="bl" rotWithShape="0"/>
            </a:effectLst>
          </p:spPr>
        </p:pic>
        <p:grpSp>
          <p:nvGrpSpPr>
            <p:cNvPr id="23591" name="Group 23"/>
            <p:cNvGrpSpPr>
              <a:grpSpLocks/>
            </p:cNvGrpSpPr>
            <p:nvPr/>
          </p:nvGrpSpPr>
          <p:grpSpPr bwMode="auto">
            <a:xfrm>
              <a:off x="2971800" y="1766228"/>
              <a:ext cx="711199" cy="990600"/>
              <a:chOff x="4927601" y="1752600"/>
              <a:chExt cx="711199" cy="990600"/>
            </a:xfrm>
          </p:grpSpPr>
          <p:sp>
            <p:nvSpPr>
              <p:cNvPr id="20" name="Arc 19"/>
              <p:cNvSpPr/>
              <p:nvPr/>
            </p:nvSpPr>
            <p:spPr bwMode="auto">
              <a:xfrm>
                <a:off x="5182228" y="1753260"/>
                <a:ext cx="457219" cy="990600"/>
              </a:xfrm>
              <a:prstGeom prst="arc">
                <a:avLst>
                  <a:gd name="adj1" fmla="val 16173119"/>
                  <a:gd name="adj2" fmla="val 5357538"/>
                </a:avLst>
              </a:prstGeom>
              <a:noFill/>
              <a:ln w="38100" cap="flat" cmpd="sng" algn="ctr">
                <a:solidFill>
                  <a:srgbClr val="00B0F0"/>
                </a:solidFill>
                <a:prstDash val="solid"/>
                <a:round/>
                <a:headEnd type="none" w="med" len="med"/>
                <a:tailEnd type="none" w="med" len="med"/>
              </a:ln>
              <a:effectLst/>
            </p:spPr>
            <p:txBody>
              <a:bodyPr/>
              <a:lstStyle/>
              <a:p>
                <a:pPr eaLnBrk="0" hangingPunct="0">
                  <a:defRPr/>
                </a:pPr>
                <a:endParaRPr lang="en-US">
                  <a:cs typeface="+mn-cs"/>
                </a:endParaRPr>
              </a:p>
            </p:txBody>
          </p:sp>
          <p:sp>
            <p:nvSpPr>
              <p:cNvPr id="21" name="Arc 20"/>
              <p:cNvSpPr/>
              <p:nvPr/>
            </p:nvSpPr>
            <p:spPr bwMode="auto">
              <a:xfrm>
                <a:off x="5039348" y="1905660"/>
                <a:ext cx="355615" cy="769937"/>
              </a:xfrm>
              <a:prstGeom prst="arc">
                <a:avLst>
                  <a:gd name="adj1" fmla="val 16173119"/>
                  <a:gd name="adj2" fmla="val 5357538"/>
                </a:avLst>
              </a:prstGeom>
              <a:noFill/>
              <a:ln w="38100" cap="flat" cmpd="sng" algn="ctr">
                <a:solidFill>
                  <a:srgbClr val="00B0F0"/>
                </a:solidFill>
                <a:prstDash val="solid"/>
                <a:round/>
                <a:headEnd type="none" w="med" len="med"/>
                <a:tailEnd type="none" w="med" len="med"/>
              </a:ln>
              <a:effectLst/>
            </p:spPr>
            <p:txBody>
              <a:bodyPr/>
              <a:lstStyle/>
              <a:p>
                <a:pPr eaLnBrk="0" hangingPunct="0">
                  <a:defRPr/>
                </a:pPr>
                <a:endParaRPr lang="en-US">
                  <a:cs typeface="+mn-cs"/>
                </a:endParaRPr>
              </a:p>
            </p:txBody>
          </p:sp>
          <p:sp>
            <p:nvSpPr>
              <p:cNvPr id="22" name="Arc 21"/>
              <p:cNvSpPr/>
              <p:nvPr/>
            </p:nvSpPr>
            <p:spPr bwMode="auto">
              <a:xfrm>
                <a:off x="4928218" y="2026310"/>
                <a:ext cx="239723" cy="520700"/>
              </a:xfrm>
              <a:prstGeom prst="arc">
                <a:avLst>
                  <a:gd name="adj1" fmla="val 16173119"/>
                  <a:gd name="adj2" fmla="val 5357538"/>
                </a:avLst>
              </a:prstGeom>
              <a:noFill/>
              <a:ln w="38100" cap="flat" cmpd="sng" algn="ctr">
                <a:solidFill>
                  <a:srgbClr val="00B0F0"/>
                </a:solidFill>
                <a:prstDash val="solid"/>
                <a:round/>
                <a:headEnd type="none" w="med" len="med"/>
                <a:tailEnd type="none" w="med" len="med"/>
              </a:ln>
              <a:effectLst/>
            </p:spPr>
            <p:txBody>
              <a:bodyPr/>
              <a:lstStyle/>
              <a:p>
                <a:pPr eaLnBrk="0" hangingPunct="0">
                  <a:defRPr/>
                </a:pPr>
                <a:endParaRPr lang="en-US">
                  <a:cs typeface="+mn-cs"/>
                </a:endParaRPr>
              </a:p>
            </p:txBody>
          </p:sp>
        </p:grpSp>
        <p:pic>
          <p:nvPicPr>
            <p:cNvPr id="23592" name="Picture 19" descr="C:\research\projects\UbiGreen\Trunk\Screenshots\TreeSequenceWithPhone\Tree10.png"/>
            <p:cNvPicPr>
              <a:picLocks noChangeAspect="1" noChangeArrowheads="1"/>
            </p:cNvPicPr>
            <p:nvPr/>
          </p:nvPicPr>
          <p:blipFill>
            <a:blip r:embed="rId5">
              <a:extLst>
                <a:ext uri="{28A0092B-C50C-407E-A947-70E740481C1C}">
                  <a14:useLocalDpi xmlns:a14="http://schemas.microsoft.com/office/drawing/2010/main" val="0"/>
                </a:ext>
              </a:extLst>
            </a:blip>
            <a:srcRect l="1935" r="1935" b="36545"/>
            <a:stretch>
              <a:fillRect/>
            </a:stretch>
          </p:blipFill>
          <p:spPr bwMode="auto">
            <a:xfrm>
              <a:off x="3958389" y="762000"/>
              <a:ext cx="167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2189748" y="2871788"/>
              <a:ext cx="1676469" cy="646112"/>
            </a:xfrm>
            <a:prstGeom prst="rect">
              <a:avLst/>
            </a:prstGeom>
            <a:noFill/>
          </p:spPr>
          <p:txBody>
            <a:bodyPr>
              <a:spAutoFit/>
            </a:bodyPr>
            <a:lstStyle/>
            <a:p>
              <a:pPr algn="ctr" fontAlgn="auto">
                <a:spcBef>
                  <a:spcPts val="0"/>
                </a:spcBef>
                <a:spcAft>
                  <a:spcPts val="0"/>
                </a:spcAft>
                <a:defRPr/>
              </a:pPr>
              <a:r>
                <a:rPr lang="en-US" dirty="0">
                  <a:solidFill>
                    <a:schemeClr val="tx1">
                      <a:lumMod val="85000"/>
                      <a:lumOff val="15000"/>
                    </a:schemeClr>
                  </a:solidFill>
                  <a:latin typeface="Century Gothic" pitchFamily="34" charset="0"/>
                  <a:cs typeface="+mn-cs"/>
                </a:rPr>
                <a:t>activity data sent via BT</a:t>
              </a:r>
            </a:p>
          </p:txBody>
        </p:sp>
        <p:sp>
          <p:nvSpPr>
            <p:cNvPr id="34" name="TextBox 33"/>
            <p:cNvSpPr txBox="1"/>
            <p:nvPr/>
          </p:nvSpPr>
          <p:spPr>
            <a:xfrm>
              <a:off x="3348670" y="3514725"/>
              <a:ext cx="2895719" cy="923925"/>
            </a:xfrm>
            <a:prstGeom prst="rect">
              <a:avLst/>
            </a:prstGeom>
            <a:noFill/>
          </p:spPr>
          <p:txBody>
            <a:bodyPr>
              <a:spAutoFit/>
            </a:bodyPr>
            <a:lstStyle/>
            <a:p>
              <a:pPr algn="ctr" fontAlgn="auto">
                <a:spcBef>
                  <a:spcPts val="0"/>
                </a:spcBef>
                <a:spcAft>
                  <a:spcPts val="0"/>
                </a:spcAft>
                <a:defRPr/>
              </a:pPr>
              <a:r>
                <a:rPr lang="en-US" dirty="0">
                  <a:solidFill>
                    <a:schemeClr val="tx1">
                      <a:lumMod val="85000"/>
                      <a:lumOff val="15000"/>
                    </a:schemeClr>
                  </a:solidFill>
                  <a:latin typeface="Century Gothic" pitchFamily="34" charset="0"/>
                  <a:cs typeface="+mn-cs"/>
                </a:rPr>
                <a:t>ubi</a:t>
              </a:r>
              <a:r>
                <a:rPr lang="en-US" dirty="0">
                  <a:solidFill>
                    <a:schemeClr val="accent3">
                      <a:lumMod val="50000"/>
                    </a:schemeClr>
                  </a:solidFill>
                  <a:latin typeface="Century Gothic" pitchFamily="34" charset="0"/>
                  <a:cs typeface="+mn-cs"/>
                </a:rPr>
                <a:t>green </a:t>
              </a:r>
              <a:r>
                <a:rPr lang="en-US" dirty="0">
                  <a:solidFill>
                    <a:schemeClr val="tx1">
                      <a:lumMod val="85000"/>
                      <a:lumOff val="15000"/>
                    </a:schemeClr>
                  </a:solidFill>
                  <a:latin typeface="Century Gothic" pitchFamily="34" charset="0"/>
                  <a:cs typeface="+mn-cs"/>
                </a:rPr>
                <a:t>running as an extension of the </a:t>
              </a:r>
              <a:r>
                <a:rPr lang="en-US" dirty="0" err="1">
                  <a:solidFill>
                    <a:schemeClr val="tx1">
                      <a:lumMod val="85000"/>
                      <a:lumOff val="15000"/>
                    </a:schemeClr>
                  </a:solidFill>
                  <a:latin typeface="Century Gothic" pitchFamily="34" charset="0"/>
                  <a:cs typeface="+mn-cs"/>
                </a:rPr>
                <a:t>myexperience</a:t>
              </a:r>
              <a:r>
                <a:rPr lang="en-US" dirty="0">
                  <a:solidFill>
                    <a:schemeClr val="tx1">
                      <a:lumMod val="85000"/>
                      <a:lumOff val="15000"/>
                    </a:schemeClr>
                  </a:solidFill>
                  <a:latin typeface="Century Gothic" pitchFamily="34" charset="0"/>
                  <a:cs typeface="+mn-cs"/>
                </a:rPr>
                <a:t> tool</a:t>
              </a:r>
              <a:endParaRPr lang="en-US" baseline="30000" dirty="0">
                <a:solidFill>
                  <a:schemeClr val="tx1">
                    <a:lumMod val="85000"/>
                    <a:lumOff val="15000"/>
                  </a:schemeClr>
                </a:solidFill>
                <a:latin typeface="Century Gothic" pitchFamily="34" charset="0"/>
                <a:cs typeface="+mn-cs"/>
              </a:endParaRPr>
            </a:p>
          </p:txBody>
        </p:sp>
      </p:grpSp>
      <p:grpSp>
        <p:nvGrpSpPr>
          <p:cNvPr id="9" name="Group 141"/>
          <p:cNvGrpSpPr>
            <a:grpSpLocks/>
          </p:cNvGrpSpPr>
          <p:nvPr/>
        </p:nvGrpSpPr>
        <p:grpSpPr bwMode="auto">
          <a:xfrm>
            <a:off x="5086350" y="685800"/>
            <a:ext cx="4133850" cy="1865313"/>
            <a:chOff x="5086405" y="685800"/>
            <a:chExt cx="4133795" cy="1865531"/>
          </a:xfrm>
        </p:grpSpPr>
        <p:pic>
          <p:nvPicPr>
            <p:cNvPr id="23585" name="Picture 7" descr="C:\research\talks\CHI2009-UbiGreen\database-128x12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685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TextBox 95"/>
            <p:cNvSpPr txBox="1"/>
            <p:nvPr/>
          </p:nvSpPr>
          <p:spPr>
            <a:xfrm>
              <a:off x="6781832" y="1905142"/>
              <a:ext cx="2438368" cy="646189"/>
            </a:xfrm>
            <a:prstGeom prst="rect">
              <a:avLst/>
            </a:prstGeom>
            <a:noFill/>
          </p:spPr>
          <p:txBody>
            <a:bodyPr>
              <a:spAutoFit/>
            </a:bodyPr>
            <a:lstStyle/>
            <a:p>
              <a:pPr algn="ctr" fontAlgn="auto">
                <a:spcBef>
                  <a:spcPts val="0"/>
                </a:spcBef>
                <a:spcAft>
                  <a:spcPts val="0"/>
                </a:spcAft>
                <a:defRPr/>
              </a:pPr>
              <a:r>
                <a:rPr lang="en-US" dirty="0" err="1">
                  <a:solidFill>
                    <a:schemeClr val="tx1">
                      <a:lumMod val="85000"/>
                      <a:lumOff val="15000"/>
                    </a:schemeClr>
                  </a:solidFill>
                  <a:latin typeface="Century Gothic" pitchFamily="34" charset="0"/>
                  <a:cs typeface="+mn-cs"/>
                </a:rPr>
                <a:t>sql</a:t>
              </a:r>
              <a:r>
                <a:rPr lang="en-US" dirty="0">
                  <a:solidFill>
                    <a:schemeClr val="tx1">
                      <a:lumMod val="85000"/>
                      <a:lumOff val="15000"/>
                    </a:schemeClr>
                  </a:solidFill>
                  <a:latin typeface="Century Gothic" pitchFamily="34" charset="0"/>
                  <a:cs typeface="+mn-cs"/>
                </a:rPr>
                <a:t> server  mobile 2005 on phone</a:t>
              </a:r>
            </a:p>
          </p:txBody>
        </p:sp>
        <p:grpSp>
          <p:nvGrpSpPr>
            <p:cNvPr id="23587" name="Group 122"/>
            <p:cNvGrpSpPr>
              <a:grpSpLocks/>
            </p:cNvGrpSpPr>
            <p:nvPr/>
          </p:nvGrpSpPr>
          <p:grpSpPr bwMode="auto">
            <a:xfrm rot="627753">
              <a:off x="5086405" y="1487466"/>
              <a:ext cx="2438400" cy="609600"/>
              <a:chOff x="5086405" y="1487466"/>
              <a:chExt cx="2438400" cy="609600"/>
            </a:xfrm>
          </p:grpSpPr>
          <p:sp>
            <p:nvSpPr>
              <p:cNvPr id="93" name="Up Arrow 92"/>
              <p:cNvSpPr/>
              <p:nvPr/>
            </p:nvSpPr>
            <p:spPr>
              <a:xfrm rot="3190205">
                <a:off x="6068077" y="1073723"/>
                <a:ext cx="609671" cy="1431906"/>
              </a:xfrm>
              <a:prstGeom prst="upArrow">
                <a:avLst>
                  <a:gd name="adj1" fmla="val 54469"/>
                  <a:gd name="adj2" fmla="val 50000"/>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sp>
            <p:nvSpPr>
              <p:cNvPr id="122" name="TextBox 121"/>
              <p:cNvSpPr txBox="1"/>
              <p:nvPr/>
            </p:nvSpPr>
            <p:spPr>
              <a:xfrm rot="19439661">
                <a:off x="5083504" y="1642437"/>
                <a:ext cx="2438368" cy="338177"/>
              </a:xfrm>
              <a:prstGeom prst="rect">
                <a:avLst/>
              </a:prstGeom>
              <a:noFill/>
            </p:spPr>
            <p:txBody>
              <a:bodyPr>
                <a:spAutoFit/>
              </a:bodyPr>
              <a:lstStyle/>
              <a:p>
                <a:pPr algn="ctr" fontAlgn="auto">
                  <a:spcBef>
                    <a:spcPts val="0"/>
                  </a:spcBef>
                  <a:spcAft>
                    <a:spcPts val="0"/>
                  </a:spcAft>
                  <a:defRPr/>
                </a:pPr>
                <a:r>
                  <a:rPr lang="en-US" sz="1600" dirty="0">
                    <a:solidFill>
                      <a:schemeClr val="tx1">
                        <a:lumMod val="85000"/>
                        <a:lumOff val="15000"/>
                      </a:schemeClr>
                    </a:solidFill>
                    <a:latin typeface="Century Gothic" pitchFamily="34" charset="0"/>
                    <a:cs typeface="+mn-cs"/>
                  </a:rPr>
                  <a:t>study data</a:t>
                </a:r>
              </a:p>
            </p:txBody>
          </p:sp>
        </p:grpSp>
      </p:grpSp>
      <p:grpSp>
        <p:nvGrpSpPr>
          <p:cNvPr id="11" name="Group 143"/>
          <p:cNvGrpSpPr>
            <a:grpSpLocks/>
          </p:cNvGrpSpPr>
          <p:nvPr/>
        </p:nvGrpSpPr>
        <p:grpSpPr bwMode="auto">
          <a:xfrm>
            <a:off x="6096000" y="4343400"/>
            <a:ext cx="2603500" cy="1752600"/>
            <a:chOff x="6159383" y="4191000"/>
            <a:chExt cx="2603617" cy="1752600"/>
          </a:xfrm>
        </p:grpSpPr>
        <p:pic>
          <p:nvPicPr>
            <p:cNvPr id="23578" name="Picture 5" descr="C:\research\projects\UbiGreen\Trunk\Designs\Final Deployed Designs\final-tree-design-full-screen\bike_larg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5508413"/>
              <a:ext cx="426729" cy="36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9" name="Picture 9" descr="C:\research\projects\UbiGreen\Trunk\Designs\Final Deployed Designs\final-tree-design-full-screen\walk_lar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9383" y="4806803"/>
              <a:ext cx="241417" cy="37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0" name="Picture 6" descr="C:\research\projects\UbiGreen\Trunk\Designs\Final Deployed Designs\final-tree-design-full-screen\bus_larg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91400" y="4823382"/>
              <a:ext cx="312166" cy="43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1" name="Picture 8" descr="C:\research\projects\UbiGreen\Trunk\Designs\Final Deployed Designs\final-tree-design-full-screen\train_larg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000" y="5508413"/>
              <a:ext cx="279104" cy="4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2" name="Picture 3" descr="C:\research\projects\UbiGreen\Trunk\Designs\Final Deployed Designs\tree-icons\carpool_color_correcte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4375061"/>
              <a:ext cx="418710" cy="42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Bent Arrow 120"/>
            <p:cNvSpPr/>
            <p:nvPr/>
          </p:nvSpPr>
          <p:spPr>
            <a:xfrm rot="10800000">
              <a:off x="7607248" y="4191000"/>
              <a:ext cx="609627" cy="533400"/>
            </a:xfrm>
            <a:prstGeom prst="bentArrow">
              <a:avLst>
                <a:gd name="adj1" fmla="val 35235"/>
                <a:gd name="adj2" fmla="val 32202"/>
                <a:gd name="adj3" fmla="val 50000"/>
                <a:gd name="adj4" fmla="val 43750"/>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33" name="TextBox 132"/>
            <p:cNvSpPr txBox="1"/>
            <p:nvPr/>
          </p:nvSpPr>
          <p:spPr>
            <a:xfrm>
              <a:off x="7391338" y="5181600"/>
              <a:ext cx="1371662" cy="646113"/>
            </a:xfrm>
            <a:prstGeom prst="rect">
              <a:avLst/>
            </a:prstGeom>
            <a:noFill/>
          </p:spPr>
          <p:txBody>
            <a:bodyPr>
              <a:spAutoFit/>
            </a:bodyPr>
            <a:lstStyle/>
            <a:p>
              <a:pPr algn="ctr" fontAlgn="auto">
                <a:spcBef>
                  <a:spcPts val="0"/>
                </a:spcBef>
                <a:spcAft>
                  <a:spcPts val="0"/>
                </a:spcAft>
                <a:defRPr/>
              </a:pPr>
              <a:r>
                <a:rPr lang="en-US" dirty="0">
                  <a:solidFill>
                    <a:schemeClr val="tx1">
                      <a:lumMod val="85000"/>
                      <a:lumOff val="15000"/>
                    </a:schemeClr>
                  </a:solidFill>
                  <a:latin typeface="Century Gothic" pitchFamily="34" charset="0"/>
                  <a:cs typeface="+mn-cs"/>
                </a:rPr>
                <a:t>logic applied</a:t>
              </a:r>
            </a:p>
          </p:txBody>
        </p:sp>
      </p:grpSp>
      <p:grpSp>
        <p:nvGrpSpPr>
          <p:cNvPr id="12" name="Group 138"/>
          <p:cNvGrpSpPr>
            <a:grpSpLocks/>
          </p:cNvGrpSpPr>
          <p:nvPr/>
        </p:nvGrpSpPr>
        <p:grpSpPr bwMode="auto">
          <a:xfrm>
            <a:off x="3962400" y="4648200"/>
            <a:ext cx="1905000" cy="1712913"/>
            <a:chOff x="3962400" y="4648200"/>
            <a:chExt cx="1905000" cy="1713131"/>
          </a:xfrm>
        </p:grpSpPr>
        <p:grpSp>
          <p:nvGrpSpPr>
            <p:cNvPr id="23572" name="Group 118"/>
            <p:cNvGrpSpPr>
              <a:grpSpLocks/>
            </p:cNvGrpSpPr>
            <p:nvPr/>
          </p:nvGrpSpPr>
          <p:grpSpPr bwMode="auto">
            <a:xfrm>
              <a:off x="4267200" y="4648200"/>
              <a:ext cx="990600" cy="1114425"/>
              <a:chOff x="3048000" y="4572000"/>
              <a:chExt cx="1219200" cy="1371600"/>
            </a:xfrm>
          </p:grpSpPr>
          <p:pic>
            <p:nvPicPr>
              <p:cNvPr id="23575" name="Picture 13" descr="C:\research\projects\UbiGreen\Trunk\Designs\Final Deployed Designs\final-tree-design-full-screen\Tree1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8000" y="4572000"/>
                <a:ext cx="1215929"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9" descr="C:\research\projects\UbiGreen\Trunk\Designs\Final Deployed Designs\final-tree-design-full-screen\walk_larg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1" y="5257800"/>
                <a:ext cx="19633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14" descr="C:\research\projects\UbiGreen\Trunk\Designs\Final Deployed Designs\tree-icons\bike-advantage-icons.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1048" y="5601968"/>
                <a:ext cx="121615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2" name="Up Arrow 131"/>
            <p:cNvSpPr/>
            <p:nvPr/>
          </p:nvSpPr>
          <p:spPr>
            <a:xfrm rot="16200000">
              <a:off x="5524481" y="5143587"/>
              <a:ext cx="304839" cy="381000"/>
            </a:xfrm>
            <a:prstGeom prst="upArrow">
              <a:avLst>
                <a:gd name="adj1" fmla="val 54469"/>
                <a:gd name="adj2" fmla="val 50000"/>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sp>
          <p:nvSpPr>
            <p:cNvPr id="134" name="TextBox 133"/>
            <p:cNvSpPr txBox="1"/>
            <p:nvPr/>
          </p:nvSpPr>
          <p:spPr>
            <a:xfrm>
              <a:off x="3962400" y="5715136"/>
              <a:ext cx="1600200" cy="646195"/>
            </a:xfrm>
            <a:prstGeom prst="rect">
              <a:avLst/>
            </a:prstGeom>
            <a:noFill/>
          </p:spPr>
          <p:txBody>
            <a:bodyPr>
              <a:spAutoFit/>
            </a:bodyPr>
            <a:lstStyle/>
            <a:p>
              <a:pPr algn="ctr" fontAlgn="auto">
                <a:spcBef>
                  <a:spcPts val="0"/>
                </a:spcBef>
                <a:spcAft>
                  <a:spcPts val="0"/>
                </a:spcAft>
                <a:defRPr/>
              </a:pPr>
              <a:r>
                <a:rPr lang="en-US" dirty="0">
                  <a:solidFill>
                    <a:schemeClr val="tx1">
                      <a:lumMod val="85000"/>
                      <a:lumOff val="15000"/>
                    </a:schemeClr>
                  </a:solidFill>
                  <a:latin typeface="Century Gothic" pitchFamily="34" charset="0"/>
                  <a:cs typeface="+mn-cs"/>
                </a:rPr>
                <a:t>next screen generated</a:t>
              </a:r>
            </a:p>
          </p:txBody>
        </p:sp>
      </p:grpSp>
      <p:grpSp>
        <p:nvGrpSpPr>
          <p:cNvPr id="14" name="Group 136"/>
          <p:cNvGrpSpPr>
            <a:grpSpLocks/>
          </p:cNvGrpSpPr>
          <p:nvPr/>
        </p:nvGrpSpPr>
        <p:grpSpPr bwMode="auto">
          <a:xfrm>
            <a:off x="1752600" y="4486275"/>
            <a:ext cx="2260600" cy="1238250"/>
            <a:chOff x="1752600" y="4485916"/>
            <a:chExt cx="2260797" cy="1238014"/>
          </a:xfrm>
        </p:grpSpPr>
        <p:sp>
          <p:nvSpPr>
            <p:cNvPr id="135" name="Bent Arrow 134"/>
            <p:cNvSpPr/>
            <p:nvPr/>
          </p:nvSpPr>
          <p:spPr>
            <a:xfrm rot="17847302">
              <a:off x="3291907" y="4427876"/>
              <a:ext cx="663449" cy="779530"/>
            </a:xfrm>
            <a:prstGeom prst="bentArrow">
              <a:avLst>
                <a:gd name="adj1" fmla="val 35235"/>
                <a:gd name="adj2" fmla="val 32202"/>
                <a:gd name="adj3" fmla="val 50000"/>
                <a:gd name="adj4" fmla="val 43750"/>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36" name="TextBox 135"/>
            <p:cNvSpPr txBox="1"/>
            <p:nvPr/>
          </p:nvSpPr>
          <p:spPr>
            <a:xfrm>
              <a:off x="1752600" y="4800181"/>
              <a:ext cx="1524133" cy="923749"/>
            </a:xfrm>
            <a:prstGeom prst="rect">
              <a:avLst/>
            </a:prstGeom>
            <a:noFill/>
          </p:spPr>
          <p:txBody>
            <a:bodyPr>
              <a:spAutoFit/>
            </a:bodyPr>
            <a:lstStyle/>
            <a:p>
              <a:pPr algn="ctr" fontAlgn="auto">
                <a:spcBef>
                  <a:spcPts val="0"/>
                </a:spcBef>
                <a:spcAft>
                  <a:spcPts val="0"/>
                </a:spcAft>
                <a:defRPr/>
              </a:pPr>
              <a:r>
                <a:rPr lang="en-US" dirty="0">
                  <a:solidFill>
                    <a:schemeClr val="tx1">
                      <a:lumMod val="85000"/>
                      <a:lumOff val="15000"/>
                    </a:schemeClr>
                  </a:solidFill>
                  <a:latin typeface="Century Gothic" pitchFamily="34" charset="0"/>
                  <a:cs typeface="+mn-cs"/>
                </a:rPr>
                <a:t>new screen sent back to phone</a:t>
              </a:r>
            </a:p>
          </p:txBody>
        </p:sp>
      </p:grpSp>
      <p:grpSp>
        <p:nvGrpSpPr>
          <p:cNvPr id="15" name="Group 144"/>
          <p:cNvGrpSpPr>
            <a:grpSpLocks/>
          </p:cNvGrpSpPr>
          <p:nvPr/>
        </p:nvGrpSpPr>
        <p:grpSpPr bwMode="auto">
          <a:xfrm>
            <a:off x="5137150" y="2490788"/>
            <a:ext cx="3930650" cy="1689100"/>
            <a:chOff x="5136652" y="2490012"/>
            <a:chExt cx="3931148" cy="1689320"/>
          </a:xfrm>
        </p:grpSpPr>
        <p:grpSp>
          <p:nvGrpSpPr>
            <p:cNvPr id="23564" name="Group 142"/>
            <p:cNvGrpSpPr>
              <a:grpSpLocks/>
            </p:cNvGrpSpPr>
            <p:nvPr/>
          </p:nvGrpSpPr>
          <p:grpSpPr bwMode="auto">
            <a:xfrm>
              <a:off x="5140034" y="2490012"/>
              <a:ext cx="3927766" cy="1689320"/>
              <a:chOff x="5140034" y="2490012"/>
              <a:chExt cx="3927766" cy="1689320"/>
            </a:xfrm>
          </p:grpSpPr>
          <p:pic>
            <p:nvPicPr>
              <p:cNvPr id="98309" name="Picture 5"/>
              <p:cNvPicPr>
                <a:picLocks noChangeAspect="1" noChangeArrowheads="1"/>
              </p:cNvPicPr>
              <p:nvPr/>
            </p:nvPicPr>
            <p:blipFill>
              <a:blip r:embed="rId15"/>
              <a:srcRect l="35200" t="57971" r="40800" b="6813"/>
              <a:stretch>
                <a:fillRect/>
              </a:stretch>
            </p:blipFill>
            <p:spPr bwMode="auto">
              <a:xfrm>
                <a:off x="7314978" y="2666247"/>
                <a:ext cx="1371774" cy="111139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92" name="TextBox 91"/>
              <p:cNvSpPr txBox="1"/>
              <p:nvPr/>
            </p:nvSpPr>
            <p:spPr>
              <a:xfrm>
                <a:off x="7086349" y="3809396"/>
                <a:ext cx="1981451" cy="369936"/>
              </a:xfrm>
              <a:prstGeom prst="rect">
                <a:avLst/>
              </a:prstGeom>
              <a:noFill/>
            </p:spPr>
            <p:txBody>
              <a:bodyPr>
                <a:spAutoFit/>
              </a:bodyPr>
              <a:lstStyle/>
              <a:p>
                <a:pPr algn="ctr" fontAlgn="auto">
                  <a:spcBef>
                    <a:spcPts val="0"/>
                  </a:spcBef>
                  <a:spcAft>
                    <a:spcPts val="0"/>
                  </a:spcAft>
                  <a:defRPr/>
                </a:pPr>
                <a:r>
                  <a:rPr lang="en-US" b="1" dirty="0" err="1">
                    <a:solidFill>
                      <a:schemeClr val="tx1">
                        <a:lumMod val="85000"/>
                        <a:lumOff val="15000"/>
                      </a:schemeClr>
                    </a:solidFill>
                    <a:latin typeface="Century Gothic" pitchFamily="34" charset="0"/>
                    <a:cs typeface="+mn-cs"/>
                  </a:rPr>
                  <a:t>activity</a:t>
                </a:r>
                <a:r>
                  <a:rPr lang="en-US" b="1" dirty="0" err="1">
                    <a:solidFill>
                      <a:schemeClr val="accent6">
                        <a:lumMod val="75000"/>
                      </a:schemeClr>
                    </a:solidFill>
                    <a:latin typeface="Century Gothic" pitchFamily="34" charset="0"/>
                    <a:cs typeface="+mn-cs"/>
                  </a:rPr>
                  <a:t>server</a:t>
                </a:r>
                <a:endParaRPr lang="en-US" b="1" dirty="0">
                  <a:solidFill>
                    <a:schemeClr val="accent6">
                      <a:lumMod val="75000"/>
                    </a:schemeClr>
                  </a:solidFill>
                  <a:latin typeface="Century Gothic" pitchFamily="34" charset="0"/>
                  <a:cs typeface="+mn-cs"/>
                </a:endParaRPr>
              </a:p>
            </p:txBody>
          </p:sp>
          <p:sp>
            <p:nvSpPr>
              <p:cNvPr id="125" name="Up Arrow 124"/>
              <p:cNvSpPr/>
              <p:nvPr/>
            </p:nvSpPr>
            <p:spPr>
              <a:xfrm rot="17782042" flipV="1">
                <a:off x="6121026" y="2078798"/>
                <a:ext cx="609679" cy="1432107"/>
              </a:xfrm>
              <a:prstGeom prst="upArrow">
                <a:avLst>
                  <a:gd name="adj1" fmla="val 54469"/>
                  <a:gd name="adj2" fmla="val 50000"/>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sp>
            <p:nvSpPr>
              <p:cNvPr id="131" name="TextBox 130"/>
              <p:cNvSpPr txBox="1"/>
              <p:nvPr/>
            </p:nvSpPr>
            <p:spPr>
              <a:xfrm rot="1570846">
                <a:off x="5139827" y="3090165"/>
                <a:ext cx="2438709" cy="338181"/>
              </a:xfrm>
              <a:prstGeom prst="rect">
                <a:avLst/>
              </a:prstGeom>
              <a:noFill/>
            </p:spPr>
            <p:txBody>
              <a:bodyPr>
                <a:spAutoFit/>
              </a:bodyPr>
              <a:lstStyle/>
              <a:p>
                <a:pPr algn="ctr" fontAlgn="auto">
                  <a:spcBef>
                    <a:spcPts val="0"/>
                  </a:spcBef>
                  <a:spcAft>
                    <a:spcPts val="0"/>
                  </a:spcAft>
                  <a:defRPr/>
                </a:pPr>
                <a:r>
                  <a:rPr lang="en-US" sz="1600" dirty="0">
                    <a:solidFill>
                      <a:schemeClr val="tx1">
                        <a:lumMod val="85000"/>
                        <a:lumOff val="15000"/>
                      </a:schemeClr>
                    </a:solidFill>
                    <a:latin typeface="Century Gothic" pitchFamily="34" charset="0"/>
                    <a:cs typeface="+mn-cs"/>
                  </a:rPr>
                  <a:t>(sent over </a:t>
                </a:r>
                <a:r>
                  <a:rPr lang="en-US" sz="1600" dirty="0" err="1">
                    <a:solidFill>
                      <a:schemeClr val="tx1">
                        <a:lumMod val="85000"/>
                        <a:lumOff val="15000"/>
                      </a:schemeClr>
                    </a:solidFill>
                    <a:latin typeface="Century Gothic" pitchFamily="34" charset="0"/>
                    <a:cs typeface="+mn-cs"/>
                  </a:rPr>
                  <a:t>gprs</a:t>
                </a:r>
                <a:r>
                  <a:rPr lang="en-US" sz="1600" dirty="0">
                    <a:solidFill>
                      <a:schemeClr val="tx1">
                        <a:lumMod val="85000"/>
                        <a:lumOff val="15000"/>
                      </a:schemeClr>
                    </a:solidFill>
                    <a:latin typeface="Century Gothic" pitchFamily="34" charset="0"/>
                    <a:cs typeface="+mn-cs"/>
                  </a:rPr>
                  <a:t>)</a:t>
                </a:r>
              </a:p>
            </p:txBody>
          </p:sp>
        </p:grpSp>
        <p:sp>
          <p:nvSpPr>
            <p:cNvPr id="126" name="TextBox 125"/>
            <p:cNvSpPr txBox="1"/>
            <p:nvPr/>
          </p:nvSpPr>
          <p:spPr>
            <a:xfrm rot="1570846">
              <a:off x="5136652" y="2577335"/>
              <a:ext cx="2438709" cy="339769"/>
            </a:xfrm>
            <a:prstGeom prst="rect">
              <a:avLst/>
            </a:prstGeom>
            <a:noFill/>
          </p:spPr>
          <p:txBody>
            <a:bodyPr>
              <a:spAutoFit/>
            </a:bodyPr>
            <a:lstStyle/>
            <a:p>
              <a:pPr algn="ctr" fontAlgn="auto">
                <a:spcBef>
                  <a:spcPts val="0"/>
                </a:spcBef>
                <a:spcAft>
                  <a:spcPts val="0"/>
                </a:spcAft>
                <a:defRPr/>
              </a:pPr>
              <a:r>
                <a:rPr lang="en-US" sz="1600" dirty="0">
                  <a:solidFill>
                    <a:schemeClr val="tx1">
                      <a:lumMod val="85000"/>
                      <a:lumOff val="15000"/>
                    </a:schemeClr>
                  </a:solidFill>
                  <a:latin typeface="Century Gothic" pitchFamily="34" charset="0"/>
                  <a:cs typeface="+mn-cs"/>
                </a:rPr>
                <a:t>transit data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ubigreenstory.pn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t="3313"/>
          <a:stretch>
            <a:fillRect/>
          </a:stretch>
        </p:blipFill>
        <p:spPr bwMode="auto">
          <a:xfrm>
            <a:off x="0" y="0"/>
            <a:ext cx="996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3C8FAE62-8C9B-4ED9-8106-06D26419F2B3}" type="slidenum">
              <a:rPr lang="en-US"/>
              <a:pPr>
                <a:defRPr/>
              </a:pPr>
              <a:t>22</a:t>
            </a:fld>
            <a:endParaRPr lang="en-US" dirty="0"/>
          </a:p>
        </p:txBody>
      </p:sp>
      <p:sp>
        <p:nvSpPr>
          <p:cNvPr id="7" name="Title 1"/>
          <p:cNvSpPr>
            <a:spLocks noGrp="1"/>
          </p:cNvSpPr>
          <p:nvPr>
            <p:ph type="title"/>
          </p:nvPr>
        </p:nvSpPr>
        <p:spPr>
          <a:xfrm>
            <a:off x="3200400" y="312738"/>
            <a:ext cx="5867400" cy="685800"/>
          </a:xfrm>
          <a:solidFill>
            <a:schemeClr val="bg1">
              <a:lumMod val="95000"/>
              <a:alpha val="85000"/>
            </a:schemeClr>
          </a:solidFill>
        </p:spPr>
        <p:txBody>
          <a:bodyPr rtlCol="0">
            <a:noAutofit/>
          </a:bodyPr>
          <a:lstStyle/>
          <a:p>
            <a:pPr algn="r" eaLnBrk="1" fontAlgn="auto" hangingPunct="1">
              <a:spcAft>
                <a:spcPts val="0"/>
              </a:spcAft>
              <a:defRPr/>
            </a:pPr>
            <a:r>
              <a:rPr lang="en-US" sz="5000" dirty="0" err="1" smtClean="0">
                <a:solidFill>
                  <a:schemeClr val="tx1">
                    <a:lumMod val="65000"/>
                    <a:lumOff val="35000"/>
                  </a:schemeClr>
                </a:solidFill>
              </a:rPr>
              <a:t>activity</a:t>
            </a:r>
            <a:r>
              <a:rPr lang="en-US" sz="5000" dirty="0" err="1" smtClean="0">
                <a:solidFill>
                  <a:schemeClr val="accent6"/>
                </a:solidFill>
              </a:rPr>
              <a:t>designer</a:t>
            </a:r>
            <a:endParaRPr lang="en-US" sz="5000" dirty="0">
              <a:solidFill>
                <a:schemeClr val="accent6"/>
              </a:solidFill>
            </a:endParaRPr>
          </a:p>
        </p:txBody>
      </p:sp>
      <p:sp>
        <p:nvSpPr>
          <p:cNvPr id="8" name="Rectangle 7"/>
          <p:cNvSpPr/>
          <p:nvPr/>
        </p:nvSpPr>
        <p:spPr>
          <a:xfrm>
            <a:off x="7315200" y="993775"/>
            <a:ext cx="1787525" cy="461963"/>
          </a:xfrm>
          <a:prstGeom prst="rect">
            <a:avLst/>
          </a:prstGeom>
          <a:solidFill>
            <a:schemeClr val="bg1">
              <a:lumMod val="95000"/>
              <a:alpha val="85000"/>
            </a:schemeClr>
          </a:solidFill>
        </p:spPr>
        <p:txBody>
          <a:bodyPr>
            <a:spAutoFit/>
          </a:bodyPr>
          <a:lstStyle/>
          <a:p>
            <a:pPr algn="r" fontAlgn="auto">
              <a:spcBef>
                <a:spcPts val="0"/>
              </a:spcBef>
              <a:spcAft>
                <a:spcPts val="0"/>
              </a:spcAft>
              <a:defRPr/>
            </a:pPr>
            <a:r>
              <a:rPr lang="en-US" sz="2400" dirty="0">
                <a:latin typeface="+mn-lt"/>
                <a:cs typeface="+mn-cs"/>
              </a:rPr>
              <a:t>[Li, CHI2008]</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5602" name="Picture 3" descr="C:\research\projects\UbiGreen\Trunk\Screenshots\ActivityDesigner Screenshots\timezone iss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82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3525" y="5943600"/>
            <a:ext cx="4516438" cy="685800"/>
          </a:xfrm>
          <a:solidFill>
            <a:schemeClr val="tx1">
              <a:alpha val="40000"/>
            </a:schemeClr>
          </a:solidFill>
        </p:spPr>
        <p:txBody>
          <a:bodyPr rtlCol="0">
            <a:noAutofit/>
          </a:bodyPr>
          <a:lstStyle/>
          <a:p>
            <a:pPr eaLnBrk="1" fontAlgn="auto" hangingPunct="1">
              <a:spcAft>
                <a:spcPts val="0"/>
              </a:spcAft>
              <a:defRPr/>
            </a:pPr>
            <a:r>
              <a:rPr lang="en-US" sz="4400" dirty="0" err="1" smtClean="0">
                <a:solidFill>
                  <a:schemeClr val="bg1">
                    <a:lumMod val="75000"/>
                  </a:schemeClr>
                </a:solidFill>
              </a:rPr>
              <a:t>activity</a:t>
            </a:r>
            <a:r>
              <a:rPr lang="en-US" sz="4400" dirty="0" err="1" smtClean="0">
                <a:solidFill>
                  <a:srgbClr val="FFC000"/>
                </a:solidFill>
              </a:rPr>
              <a:t>server</a:t>
            </a:r>
            <a:endParaRPr lang="en-US" sz="4400" dirty="0">
              <a:solidFill>
                <a:srgbClr val="FFC000"/>
              </a:solidFill>
            </a:endParaRPr>
          </a:p>
        </p:txBody>
      </p:sp>
      <p:sp>
        <p:nvSpPr>
          <p:cNvPr id="7" name="Rectangular Callout 6"/>
          <p:cNvSpPr/>
          <p:nvPr/>
        </p:nvSpPr>
        <p:spPr>
          <a:xfrm>
            <a:off x="152400" y="1371600"/>
            <a:ext cx="2819400" cy="1066800"/>
          </a:xfrm>
          <a:prstGeom prst="wedgeRectCallout">
            <a:avLst>
              <a:gd name="adj1" fmla="val -2686"/>
              <a:gd name="adj2" fmla="val -80289"/>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Century Gothic" pitchFamily="34" charset="0"/>
              </a:rPr>
              <a:t>Ability to </a:t>
            </a:r>
            <a:r>
              <a:rPr lang="en-US" b="1" dirty="0">
                <a:solidFill>
                  <a:schemeClr val="accent3">
                    <a:lumMod val="50000"/>
                  </a:schemeClr>
                </a:solidFill>
                <a:latin typeface="Century Gothic" pitchFamily="34" charset="0"/>
              </a:rPr>
              <a:t>scroll back in time </a:t>
            </a:r>
            <a:r>
              <a:rPr lang="en-US" dirty="0">
                <a:solidFill>
                  <a:schemeClr val="accent3">
                    <a:lumMod val="50000"/>
                  </a:schemeClr>
                </a:solidFill>
                <a:latin typeface="Century Gothic" pitchFamily="34" charset="0"/>
              </a:rPr>
              <a:t>and </a:t>
            </a:r>
            <a:r>
              <a:rPr lang="en-US" b="1" dirty="0">
                <a:solidFill>
                  <a:schemeClr val="accent3">
                    <a:lumMod val="50000"/>
                  </a:schemeClr>
                </a:solidFill>
                <a:latin typeface="Century Gothic" pitchFamily="34" charset="0"/>
              </a:rPr>
              <a:t>play through events received</a:t>
            </a:r>
          </a:p>
        </p:txBody>
      </p:sp>
      <p:sp>
        <p:nvSpPr>
          <p:cNvPr id="8" name="Rectangular Callout 7"/>
          <p:cNvSpPr/>
          <p:nvPr/>
        </p:nvSpPr>
        <p:spPr>
          <a:xfrm>
            <a:off x="5410200" y="3048000"/>
            <a:ext cx="3200400" cy="1143000"/>
          </a:xfrm>
          <a:prstGeom prst="wedgeRectCallout">
            <a:avLst>
              <a:gd name="adj1" fmla="val -66674"/>
              <a:gd name="adj2" fmla="val -24717"/>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Century Gothic" pitchFamily="34" charset="0"/>
              </a:rPr>
              <a:t>The simulator </a:t>
            </a:r>
            <a:r>
              <a:rPr lang="en-US" b="1" dirty="0">
                <a:solidFill>
                  <a:schemeClr val="accent3">
                    <a:lumMod val="50000"/>
                  </a:schemeClr>
                </a:solidFill>
                <a:latin typeface="Century Gothic" pitchFamily="34" charset="0"/>
              </a:rPr>
              <a:t>displays the user’s screen </a:t>
            </a:r>
            <a:r>
              <a:rPr lang="en-US" dirty="0">
                <a:solidFill>
                  <a:schemeClr val="accent3">
                    <a:lumMod val="50000"/>
                  </a:schemeClr>
                </a:solidFill>
                <a:latin typeface="Century Gothic" pitchFamily="34" charset="0"/>
              </a:rPr>
              <a:t>at the </a:t>
            </a:r>
            <a:r>
              <a:rPr lang="en-US" b="1" dirty="0">
                <a:solidFill>
                  <a:schemeClr val="accent3">
                    <a:lumMod val="50000"/>
                  </a:schemeClr>
                </a:solidFill>
                <a:latin typeface="Century Gothic" pitchFamily="34" charset="0"/>
              </a:rPr>
              <a:t>selected moment in time</a:t>
            </a:r>
            <a:endParaRPr lang="en-US" dirty="0">
              <a:solidFill>
                <a:schemeClr val="accent3">
                  <a:lumMod val="50000"/>
                </a:schemeClr>
              </a:solidFill>
              <a:latin typeface="Century Gothic" pitchFamily="34" charset="0"/>
            </a:endParaRPr>
          </a:p>
        </p:txBody>
      </p:sp>
      <p:sp>
        <p:nvSpPr>
          <p:cNvPr id="9" name="Oval 8"/>
          <p:cNvSpPr/>
          <p:nvPr/>
        </p:nvSpPr>
        <p:spPr>
          <a:xfrm>
            <a:off x="3200400" y="685800"/>
            <a:ext cx="2057400" cy="609600"/>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ular Callout 9"/>
          <p:cNvSpPr/>
          <p:nvPr/>
        </p:nvSpPr>
        <p:spPr>
          <a:xfrm>
            <a:off x="5715000" y="609600"/>
            <a:ext cx="2895600" cy="990600"/>
          </a:xfrm>
          <a:prstGeom prst="wedgeRectCallout">
            <a:avLst>
              <a:gd name="adj1" fmla="val -64317"/>
              <a:gd name="adj2" fmla="val -13695"/>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accent3">
                    <a:lumMod val="50000"/>
                  </a:schemeClr>
                </a:solidFill>
                <a:latin typeface="Century Gothic" pitchFamily="34" charset="0"/>
              </a:rPr>
              <a:t>Displays events chronologically </a:t>
            </a:r>
            <a:r>
              <a:rPr lang="en-US" dirty="0">
                <a:solidFill>
                  <a:schemeClr val="accent3">
                    <a:lumMod val="50000"/>
                  </a:schemeClr>
                </a:solidFill>
                <a:latin typeface="Century Gothic" pitchFamily="34" charset="0"/>
              </a:rPr>
              <a:t>as sent by </a:t>
            </a:r>
            <a:r>
              <a:rPr lang="en-US" b="1" dirty="0">
                <a:solidFill>
                  <a:schemeClr val="accent3">
                    <a:lumMod val="50000"/>
                  </a:schemeClr>
                </a:solidFill>
                <a:latin typeface="Century Gothic" pitchFamily="34" charset="0"/>
              </a:rPr>
              <a:t>user’s phone</a:t>
            </a:r>
            <a:endParaRPr lang="en-US" dirty="0">
              <a:solidFill>
                <a:schemeClr val="accent3">
                  <a:lumMod val="50000"/>
                </a:schemeClr>
              </a:solidFill>
              <a:latin typeface="Century Gothic" pitchFamily="34" charset="0"/>
            </a:endParaRPr>
          </a:p>
        </p:txBody>
      </p:sp>
      <p:sp>
        <p:nvSpPr>
          <p:cNvPr id="25608" name="Rectangle 10"/>
          <p:cNvSpPr>
            <a:spLocks noChangeArrowheads="1"/>
          </p:cNvSpPr>
          <p:nvPr/>
        </p:nvSpPr>
        <p:spPr bwMode="auto">
          <a:xfrm>
            <a:off x="4779963" y="6259513"/>
            <a:ext cx="1381125" cy="368300"/>
          </a:xfrm>
          <a:prstGeom prst="rect">
            <a:avLst/>
          </a:prstGeom>
          <a:solidFill>
            <a:schemeClr val="tx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solidFill>
                  <a:schemeClr val="bg1"/>
                </a:solidFill>
                <a:latin typeface="Calibri" pitchFamily="34" charset="0"/>
              </a:rPr>
              <a:t>[Li, CHI2008]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9CB86E"/>
            </a:gs>
          </a:gsLst>
          <a:lin ang="5400000"/>
        </a:gradFill>
        <a:effectLst/>
      </p:bgPr>
    </p:bg>
    <p:spTree>
      <p:nvGrpSpPr>
        <p:cNvPr id="1" name=""/>
        <p:cNvGrpSpPr/>
        <p:nvPr/>
      </p:nvGrpSpPr>
      <p:grpSpPr>
        <a:xfrm>
          <a:off x="0" y="0"/>
          <a:ext cx="0" cy="0"/>
          <a:chOff x="0" y="0"/>
          <a:chExt cx="0" cy="0"/>
        </a:xfrm>
      </p:grpSpPr>
      <p:grpSp>
        <p:nvGrpSpPr>
          <p:cNvPr id="3" name="Group 107"/>
          <p:cNvGrpSpPr>
            <a:grpSpLocks/>
          </p:cNvGrpSpPr>
          <p:nvPr/>
        </p:nvGrpSpPr>
        <p:grpSpPr bwMode="auto">
          <a:xfrm>
            <a:off x="838200" y="1009650"/>
            <a:ext cx="3895725" cy="4724400"/>
            <a:chOff x="838201" y="1009650"/>
            <a:chExt cx="3895724" cy="4724400"/>
          </a:xfrm>
        </p:grpSpPr>
        <p:sp>
          <p:nvSpPr>
            <p:cNvPr id="103" name="Rectangle 102"/>
            <p:cNvSpPr/>
            <p:nvPr/>
          </p:nvSpPr>
          <p:spPr>
            <a:xfrm>
              <a:off x="838201" y="1009650"/>
              <a:ext cx="2371724" cy="2438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104" name="Rectangle 103"/>
            <p:cNvSpPr/>
            <p:nvPr/>
          </p:nvSpPr>
          <p:spPr>
            <a:xfrm>
              <a:off x="2524126" y="3352800"/>
              <a:ext cx="2209799" cy="23812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105" name="Rectangle 104"/>
            <p:cNvSpPr/>
            <p:nvPr/>
          </p:nvSpPr>
          <p:spPr>
            <a:xfrm>
              <a:off x="2138364" y="2520950"/>
              <a:ext cx="1063625"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 name="Title 1"/>
          <p:cNvSpPr>
            <a:spLocks noGrp="1"/>
          </p:cNvSpPr>
          <p:nvPr>
            <p:ph type="title"/>
          </p:nvPr>
        </p:nvSpPr>
        <p:spPr/>
        <p:txBody>
          <a:bodyPr rtlCol="0">
            <a:noAutofit/>
          </a:bodyPr>
          <a:lstStyle/>
          <a:p>
            <a:pPr eaLnBrk="1" fontAlgn="auto" hangingPunct="1">
              <a:spcAft>
                <a:spcPts val="0"/>
              </a:spcAft>
              <a:defRPr/>
            </a:pPr>
            <a:r>
              <a:rPr lang="en-US" dirty="0" smtClean="0">
                <a:solidFill>
                  <a:schemeClr val="tx1">
                    <a:lumMod val="75000"/>
                    <a:lumOff val="25000"/>
                  </a:schemeClr>
                </a:solidFill>
              </a:rPr>
              <a:t>three data</a:t>
            </a:r>
            <a:r>
              <a:rPr lang="en-US" dirty="0" smtClean="0"/>
              <a:t> sources</a:t>
            </a:r>
            <a:endParaRPr lang="en-US" dirty="0"/>
          </a:p>
        </p:txBody>
      </p:sp>
      <p:sp>
        <p:nvSpPr>
          <p:cNvPr id="4" name="Slide Number Placeholder 3"/>
          <p:cNvSpPr>
            <a:spLocks noGrp="1"/>
          </p:cNvSpPr>
          <p:nvPr>
            <p:ph type="sldNum" sz="quarter" idx="12"/>
          </p:nvPr>
        </p:nvSpPr>
        <p:spPr/>
        <p:txBody>
          <a:bodyPr/>
          <a:lstStyle/>
          <a:p>
            <a:pPr>
              <a:defRPr/>
            </a:pPr>
            <a:fld id="{FD449FA0-1182-465A-B9FB-72B2E17DD742}" type="slidenum">
              <a:rPr lang="en-US"/>
              <a:pPr>
                <a:defRPr/>
              </a:pPr>
              <a:t>24</a:t>
            </a:fld>
            <a:endParaRPr lang="en-US"/>
          </a:p>
        </p:txBody>
      </p:sp>
      <p:grpSp>
        <p:nvGrpSpPr>
          <p:cNvPr id="26629" name="Group 40"/>
          <p:cNvGrpSpPr>
            <a:grpSpLocks/>
          </p:cNvGrpSpPr>
          <p:nvPr/>
        </p:nvGrpSpPr>
        <p:grpSpPr bwMode="auto">
          <a:xfrm>
            <a:off x="914400" y="1019175"/>
            <a:ext cx="1949450" cy="2205038"/>
            <a:chOff x="914400" y="1018832"/>
            <a:chExt cx="1949756" cy="2205017"/>
          </a:xfrm>
        </p:grpSpPr>
        <p:sp>
          <p:nvSpPr>
            <p:cNvPr id="26655" name="TextBox 7"/>
            <p:cNvSpPr txBox="1">
              <a:spLocks noChangeArrowheads="1"/>
            </p:cNvSpPr>
            <p:nvPr/>
          </p:nvSpPr>
          <p:spPr bwMode="auto">
            <a:xfrm>
              <a:off x="1219200" y="2762184"/>
              <a:ext cx="91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latin typeface="Calibri" pitchFamily="34" charset="0"/>
                </a:rPr>
                <a:t>msp</a:t>
              </a:r>
            </a:p>
          </p:txBody>
        </p:sp>
        <p:pic>
          <p:nvPicPr>
            <p:cNvPr id="26656" name="Picture 1" descr="C:\research\talks\BECC2008-UbiGreen\msp_s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54952">
              <a:off x="1114429" y="1465923"/>
              <a:ext cx="2196818" cy="130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34"/>
            <p:cNvSpPr/>
            <p:nvPr/>
          </p:nvSpPr>
          <p:spPr>
            <a:xfrm>
              <a:off x="914400" y="1066457"/>
              <a:ext cx="609696" cy="6095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4000" dirty="0"/>
                <a:t>1</a:t>
              </a:r>
            </a:p>
          </p:txBody>
        </p:sp>
      </p:grpSp>
      <p:grpSp>
        <p:nvGrpSpPr>
          <p:cNvPr id="6" name="Group 46"/>
          <p:cNvGrpSpPr>
            <a:grpSpLocks/>
          </p:cNvGrpSpPr>
          <p:nvPr/>
        </p:nvGrpSpPr>
        <p:grpSpPr bwMode="auto">
          <a:xfrm>
            <a:off x="6019800" y="990600"/>
            <a:ext cx="2209800" cy="2233613"/>
            <a:chOff x="6019800" y="990600"/>
            <a:chExt cx="2209800" cy="2233249"/>
          </a:xfrm>
        </p:grpSpPr>
        <p:pic>
          <p:nvPicPr>
            <p:cNvPr id="26652" name="Picture 4" descr="C:\Documents and Settings\jfroehli\My Documents\My Talks\MobiSys2007-MyExperience\199457887_c2edb556fe_o.jpg"/>
            <p:cNvPicPr>
              <a:picLocks noChangeAspect="1" noChangeArrowheads="1"/>
            </p:cNvPicPr>
            <p:nvPr/>
          </p:nvPicPr>
          <p:blipFill>
            <a:blip r:embed="rId4">
              <a:extLst>
                <a:ext uri="{28A0092B-C50C-407E-A947-70E740481C1C}">
                  <a14:useLocalDpi xmlns:a14="http://schemas.microsoft.com/office/drawing/2010/main" val="0"/>
                </a:ext>
              </a:extLst>
            </a:blip>
            <a:srcRect l="19395" t="4167" r="27960"/>
            <a:stretch>
              <a:fillRect/>
            </a:stretch>
          </p:blipFill>
          <p:spPr bwMode="auto">
            <a:xfrm flipH="1">
              <a:off x="6400800" y="990600"/>
              <a:ext cx="1828800" cy="2213811"/>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53" name="TextBox 9"/>
            <p:cNvSpPr txBox="1">
              <a:spLocks noChangeArrowheads="1"/>
            </p:cNvSpPr>
            <p:nvPr/>
          </p:nvSpPr>
          <p:spPr bwMode="auto">
            <a:xfrm>
              <a:off x="6400800" y="2854517"/>
              <a:ext cx="770021" cy="369332"/>
            </a:xfrm>
            <a:prstGeom prst="rect">
              <a:avLst/>
            </a:prstGeom>
            <a:solidFill>
              <a:schemeClr val="bg1">
                <a:alpha val="3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a:latin typeface="Calibri" pitchFamily="34" charset="0"/>
                </a:rPr>
                <a:t>user</a:t>
              </a:r>
            </a:p>
          </p:txBody>
        </p:sp>
        <p:sp>
          <p:nvSpPr>
            <p:cNvPr id="38" name="Oval 37"/>
            <p:cNvSpPr/>
            <p:nvPr/>
          </p:nvSpPr>
          <p:spPr>
            <a:xfrm>
              <a:off x="6019800" y="1066788"/>
              <a:ext cx="609600" cy="60950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sz="4000" dirty="0"/>
                <a:t>3</a:t>
              </a:r>
            </a:p>
          </p:txBody>
        </p:sp>
      </p:grpSp>
      <p:grpSp>
        <p:nvGrpSpPr>
          <p:cNvPr id="7" name="Group 45"/>
          <p:cNvGrpSpPr>
            <a:grpSpLocks/>
          </p:cNvGrpSpPr>
          <p:nvPr/>
        </p:nvGrpSpPr>
        <p:grpSpPr bwMode="auto">
          <a:xfrm>
            <a:off x="3325813" y="914400"/>
            <a:ext cx="2617787" cy="2309813"/>
            <a:chOff x="3326524" y="914400"/>
            <a:chExt cx="2617076" cy="2309449"/>
          </a:xfrm>
        </p:grpSpPr>
        <p:sp>
          <p:nvSpPr>
            <p:cNvPr id="36" name="Oval 35"/>
            <p:cNvSpPr/>
            <p:nvPr/>
          </p:nvSpPr>
          <p:spPr>
            <a:xfrm>
              <a:off x="3353504" y="1066776"/>
              <a:ext cx="609434" cy="60950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000" dirty="0"/>
                <a:t>2</a:t>
              </a:r>
            </a:p>
          </p:txBody>
        </p:sp>
        <p:sp>
          <p:nvSpPr>
            <p:cNvPr id="26648" name="TextBox 8"/>
            <p:cNvSpPr txBox="1">
              <a:spLocks noChangeArrowheads="1"/>
            </p:cNvSpPr>
            <p:nvPr/>
          </p:nvSpPr>
          <p:spPr bwMode="auto">
            <a:xfrm>
              <a:off x="3326524" y="2762184"/>
              <a:ext cx="16842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latin typeface="Calibri" pitchFamily="34" charset="0"/>
                </a:rPr>
                <a:t>cell towers</a:t>
              </a:r>
            </a:p>
          </p:txBody>
        </p:sp>
        <p:pic>
          <p:nvPicPr>
            <p:cNvPr id="26649" name="Picture 1" descr="C:\research\talks\BECC2008-UbiGreen\CellTower_1073012068_f13dfcdc5a_o copy.png"/>
            <p:cNvPicPr>
              <a:picLocks noChangeAspect="1" noChangeArrowheads="1"/>
            </p:cNvPicPr>
            <p:nvPr/>
          </p:nvPicPr>
          <p:blipFill>
            <a:blip r:embed="rId5">
              <a:extLst>
                <a:ext uri="{28A0092B-C50C-407E-A947-70E740481C1C}">
                  <a14:useLocalDpi xmlns:a14="http://schemas.microsoft.com/office/drawing/2010/main" val="0"/>
                </a:ext>
              </a:extLst>
            </a:blip>
            <a:srcRect b="-858"/>
            <a:stretch>
              <a:fillRect/>
            </a:stretch>
          </p:blipFill>
          <p:spPr bwMode="auto">
            <a:xfrm>
              <a:off x="3962400" y="914400"/>
              <a:ext cx="1828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0" name="Picture 1" descr="C:\research\talks\BECC2008-UbiGreen\CellTower_1073012068_f13dfcdc5a_o copy.png"/>
            <p:cNvPicPr>
              <a:picLocks noChangeAspect="1" noChangeArrowheads="1"/>
            </p:cNvPicPr>
            <p:nvPr/>
          </p:nvPicPr>
          <p:blipFill>
            <a:blip r:embed="rId6">
              <a:extLst>
                <a:ext uri="{28A0092B-C50C-407E-A947-70E740481C1C}">
                  <a14:useLocalDpi xmlns:a14="http://schemas.microsoft.com/office/drawing/2010/main" val="0"/>
                </a:ext>
              </a:extLst>
            </a:blip>
            <a:srcRect b="-858"/>
            <a:stretch>
              <a:fillRect/>
            </a:stretch>
          </p:blipFill>
          <p:spPr bwMode="auto">
            <a:xfrm>
              <a:off x="4114800" y="2057400"/>
              <a:ext cx="654269"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Picture 1" descr="C:\research\talks\BECC2008-UbiGreen\CellTower_1073012068_f13dfcdc5a_o copy.png"/>
            <p:cNvPicPr>
              <a:picLocks noChangeAspect="1" noChangeArrowheads="1"/>
            </p:cNvPicPr>
            <p:nvPr/>
          </p:nvPicPr>
          <p:blipFill>
            <a:blip r:embed="rId7">
              <a:extLst>
                <a:ext uri="{28A0092B-C50C-407E-A947-70E740481C1C}">
                  <a14:useLocalDpi xmlns:a14="http://schemas.microsoft.com/office/drawing/2010/main" val="0"/>
                </a:ext>
              </a:extLst>
            </a:blip>
            <a:srcRect b="-858"/>
            <a:stretch>
              <a:fillRect/>
            </a:stretch>
          </p:blipFill>
          <p:spPr bwMode="auto">
            <a:xfrm>
              <a:off x="5029200" y="1905000"/>
              <a:ext cx="914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TextBox 47"/>
          <p:cNvSpPr txBox="1"/>
          <p:nvPr/>
        </p:nvSpPr>
        <p:spPr>
          <a:xfrm>
            <a:off x="609600" y="5938838"/>
            <a:ext cx="7848600" cy="461962"/>
          </a:xfrm>
          <a:prstGeom prst="rect">
            <a:avLst/>
          </a:prstGeom>
          <a:noFill/>
        </p:spPr>
        <p:txBody>
          <a:bodyPr>
            <a:spAutoFit/>
          </a:bodyPr>
          <a:lstStyle/>
          <a:p>
            <a:pPr algn="ctr" fontAlgn="auto">
              <a:spcBef>
                <a:spcPts val="0"/>
              </a:spcBef>
              <a:spcAft>
                <a:spcPts val="0"/>
              </a:spcAft>
              <a:defRPr/>
            </a:pPr>
            <a:r>
              <a:rPr lang="en-US" sz="2400" dirty="0">
                <a:solidFill>
                  <a:schemeClr val="tx1">
                    <a:lumMod val="65000"/>
                    <a:lumOff val="35000"/>
                  </a:schemeClr>
                </a:solidFill>
                <a:latin typeface="Arial Black" pitchFamily="34" charset="0"/>
                <a:cs typeface="+mn-cs"/>
              </a:rPr>
              <a:t>minimum activity duration: 7 minutes</a:t>
            </a:r>
          </a:p>
        </p:txBody>
      </p:sp>
      <p:sp>
        <p:nvSpPr>
          <p:cNvPr id="93" name="TextBox 92"/>
          <p:cNvSpPr txBox="1"/>
          <p:nvPr/>
        </p:nvSpPr>
        <p:spPr>
          <a:xfrm>
            <a:off x="2286000" y="5253038"/>
            <a:ext cx="12954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Walk</a:t>
            </a:r>
          </a:p>
        </p:txBody>
      </p:sp>
      <p:sp>
        <p:nvSpPr>
          <p:cNvPr id="94" name="TextBox 93"/>
          <p:cNvSpPr txBox="1"/>
          <p:nvPr/>
        </p:nvSpPr>
        <p:spPr>
          <a:xfrm>
            <a:off x="3429000" y="5253038"/>
            <a:ext cx="12954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Bike</a:t>
            </a:r>
          </a:p>
        </p:txBody>
      </p:sp>
      <p:sp>
        <p:nvSpPr>
          <p:cNvPr id="95" name="TextBox 94"/>
          <p:cNvSpPr txBox="1"/>
          <p:nvPr/>
        </p:nvSpPr>
        <p:spPr>
          <a:xfrm>
            <a:off x="685800" y="5253038"/>
            <a:ext cx="16764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Drive Alone</a:t>
            </a:r>
          </a:p>
        </p:txBody>
      </p:sp>
      <p:sp>
        <p:nvSpPr>
          <p:cNvPr id="90" name="TextBox 89"/>
          <p:cNvSpPr txBox="1"/>
          <p:nvPr/>
        </p:nvSpPr>
        <p:spPr>
          <a:xfrm>
            <a:off x="4800600" y="5253038"/>
            <a:ext cx="9906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Train</a:t>
            </a:r>
          </a:p>
        </p:txBody>
      </p:sp>
      <p:sp>
        <p:nvSpPr>
          <p:cNvPr id="91" name="TextBox 90"/>
          <p:cNvSpPr txBox="1"/>
          <p:nvPr/>
        </p:nvSpPr>
        <p:spPr>
          <a:xfrm>
            <a:off x="5819775" y="5253038"/>
            <a:ext cx="12954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Carpool</a:t>
            </a:r>
          </a:p>
        </p:txBody>
      </p:sp>
      <p:sp>
        <p:nvSpPr>
          <p:cNvPr id="92" name="TextBox 91"/>
          <p:cNvSpPr txBox="1"/>
          <p:nvPr/>
        </p:nvSpPr>
        <p:spPr>
          <a:xfrm>
            <a:off x="7010400" y="5253038"/>
            <a:ext cx="12954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Bus</a:t>
            </a:r>
          </a:p>
        </p:txBody>
      </p:sp>
      <p:grpSp>
        <p:nvGrpSpPr>
          <p:cNvPr id="26639" name="Group 100"/>
          <p:cNvGrpSpPr>
            <a:grpSpLocks/>
          </p:cNvGrpSpPr>
          <p:nvPr/>
        </p:nvGrpSpPr>
        <p:grpSpPr bwMode="auto">
          <a:xfrm>
            <a:off x="952500" y="4052888"/>
            <a:ext cx="7150100" cy="1150937"/>
            <a:chOff x="952500" y="4053214"/>
            <a:chExt cx="7149664" cy="1150212"/>
          </a:xfrm>
        </p:grpSpPr>
        <p:pic>
          <p:nvPicPr>
            <p:cNvPr id="26641" name="Picture 5" descr="C:\research\projects\UbiGreen\Trunk\Designs\Final Deployed Designs\final-tree-design-full-screen\bike_lar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3300" y="4230014"/>
              <a:ext cx="1127858" cy="9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9" descr="C:\research\projects\UbiGreen\Trunk\Designs\Final Deployed Designs\final-tree-design-full-screen\walk_larg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8900" y="4212826"/>
              <a:ext cx="638074"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2" descr="C:\research\projects\UbiGreen\Trunk\Designs\Final Deployed Designs\tree-icons\car_drivealone_color_corrected.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500" y="4078714"/>
              <a:ext cx="1106663" cy="112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6" descr="C:\research\projects\UbiGreen\Trunk\Designs\Final Deployed Designs\final-tree-design-full-screen\bus_larg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7100" y="4055246"/>
              <a:ext cx="825064" cy="114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8" descr="C:\research\projects\UbiGreen\Trunk\Designs\Final Deployed Designs\final-tree-design-full-screen\train_lar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4900" y="4053214"/>
              <a:ext cx="737680" cy="115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6" name="Picture 3" descr="C:\research\projects\UbiGreen\Trunk\Designs\Final Deployed Designs\tree-icons\carpool_color_corrected.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05500" y="4078714"/>
              <a:ext cx="1106663" cy="112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0" name="Straight Connector 99"/>
          <p:cNvCxnSpPr/>
          <p:nvPr/>
        </p:nvCxnSpPr>
        <p:spPr>
          <a:xfrm rot="5400000">
            <a:off x="1386682" y="4661694"/>
            <a:ext cx="2103437" cy="317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9CB86E"/>
            </a:gs>
          </a:gsLst>
          <a:lin ang="5400000"/>
        </a:gradFill>
        <a:effectLst/>
      </p:bgPr>
    </p:bg>
    <p:spTree>
      <p:nvGrpSpPr>
        <p:cNvPr id="1" name=""/>
        <p:cNvGrpSpPr/>
        <p:nvPr/>
      </p:nvGrpSpPr>
      <p:grpSpPr>
        <a:xfrm>
          <a:off x="0" y="0"/>
          <a:ext cx="0" cy="0"/>
          <a:chOff x="0" y="0"/>
          <a:chExt cx="0" cy="0"/>
        </a:xfrm>
      </p:grpSpPr>
      <p:grpSp>
        <p:nvGrpSpPr>
          <p:cNvPr id="3" name="Group 52"/>
          <p:cNvGrpSpPr>
            <a:grpSpLocks/>
          </p:cNvGrpSpPr>
          <p:nvPr/>
        </p:nvGrpSpPr>
        <p:grpSpPr bwMode="auto">
          <a:xfrm>
            <a:off x="838200" y="1009650"/>
            <a:ext cx="3895725" cy="4724400"/>
            <a:chOff x="838201" y="1009650"/>
            <a:chExt cx="3895724" cy="4724400"/>
          </a:xfrm>
        </p:grpSpPr>
        <p:sp>
          <p:nvSpPr>
            <p:cNvPr id="54" name="Rectangle 53"/>
            <p:cNvSpPr/>
            <p:nvPr/>
          </p:nvSpPr>
          <p:spPr>
            <a:xfrm>
              <a:off x="838201" y="1009650"/>
              <a:ext cx="2371724" cy="2438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55" name="Rectangle 54"/>
            <p:cNvSpPr/>
            <p:nvPr/>
          </p:nvSpPr>
          <p:spPr>
            <a:xfrm>
              <a:off x="2524126" y="3352800"/>
              <a:ext cx="2209799" cy="23812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2138364" y="2520950"/>
              <a:ext cx="1063625"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 name="Group 50"/>
          <p:cNvGrpSpPr>
            <a:grpSpLocks/>
          </p:cNvGrpSpPr>
          <p:nvPr/>
        </p:nvGrpSpPr>
        <p:grpSpPr bwMode="auto">
          <a:xfrm>
            <a:off x="685800" y="914400"/>
            <a:ext cx="7467600" cy="4721225"/>
            <a:chOff x="685800" y="914400"/>
            <a:chExt cx="7467600" cy="4721352"/>
          </a:xfrm>
        </p:grpSpPr>
        <p:sp>
          <p:nvSpPr>
            <p:cNvPr id="39" name="Rectangle 38"/>
            <p:cNvSpPr/>
            <p:nvPr/>
          </p:nvSpPr>
          <p:spPr>
            <a:xfrm>
              <a:off x="3352800" y="914400"/>
              <a:ext cx="2743200" cy="236226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41" name="Rectangle 40"/>
            <p:cNvSpPr/>
            <p:nvPr/>
          </p:nvSpPr>
          <p:spPr>
            <a:xfrm>
              <a:off x="4800600" y="3276664"/>
              <a:ext cx="3352800" cy="235908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42" name="Rectangle 41"/>
            <p:cNvSpPr/>
            <p:nvPr/>
          </p:nvSpPr>
          <p:spPr>
            <a:xfrm>
              <a:off x="685800" y="3276664"/>
              <a:ext cx="1676400" cy="235908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2362200" y="3276664"/>
              <a:ext cx="3733800" cy="30480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2133600" y="3297302"/>
              <a:ext cx="685800" cy="265119"/>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4822825" y="3297302"/>
              <a:ext cx="2695575" cy="379422"/>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3376613" y="3200461"/>
              <a:ext cx="2695575" cy="254007"/>
            </a:xfrm>
            <a:prstGeom prst="rect">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grpSp>
      <p:sp>
        <p:nvSpPr>
          <p:cNvPr id="2" name="Title 1"/>
          <p:cNvSpPr>
            <a:spLocks noGrp="1"/>
          </p:cNvSpPr>
          <p:nvPr>
            <p:ph type="title"/>
          </p:nvPr>
        </p:nvSpPr>
        <p:spPr/>
        <p:txBody>
          <a:bodyPr rtlCol="0">
            <a:noAutofit/>
          </a:bodyPr>
          <a:lstStyle/>
          <a:p>
            <a:pPr eaLnBrk="1" fontAlgn="auto" hangingPunct="1">
              <a:spcAft>
                <a:spcPts val="0"/>
              </a:spcAft>
              <a:defRPr/>
            </a:pPr>
            <a:r>
              <a:rPr lang="en-US" dirty="0" smtClean="0">
                <a:solidFill>
                  <a:schemeClr val="tx1">
                    <a:lumMod val="75000"/>
                    <a:lumOff val="25000"/>
                  </a:schemeClr>
                </a:solidFill>
              </a:rPr>
              <a:t>three data</a:t>
            </a:r>
            <a:r>
              <a:rPr lang="en-US" dirty="0" smtClean="0"/>
              <a:t> sources</a:t>
            </a:r>
            <a:endParaRPr lang="en-US" dirty="0"/>
          </a:p>
        </p:txBody>
      </p:sp>
      <p:sp>
        <p:nvSpPr>
          <p:cNvPr id="4" name="Slide Number Placeholder 3"/>
          <p:cNvSpPr>
            <a:spLocks noGrp="1"/>
          </p:cNvSpPr>
          <p:nvPr>
            <p:ph type="sldNum" sz="quarter" idx="12"/>
          </p:nvPr>
        </p:nvSpPr>
        <p:spPr/>
        <p:txBody>
          <a:bodyPr/>
          <a:lstStyle/>
          <a:p>
            <a:pPr>
              <a:defRPr/>
            </a:pPr>
            <a:fld id="{B6720524-2154-4EA0-9A3B-160854170002}" type="slidenum">
              <a:rPr lang="en-US"/>
              <a:pPr>
                <a:defRPr/>
              </a:pPr>
              <a:t>25</a:t>
            </a:fld>
            <a:endParaRPr lang="en-US"/>
          </a:p>
        </p:txBody>
      </p:sp>
      <p:grpSp>
        <p:nvGrpSpPr>
          <p:cNvPr id="27654" name="Group 40"/>
          <p:cNvGrpSpPr>
            <a:grpSpLocks/>
          </p:cNvGrpSpPr>
          <p:nvPr/>
        </p:nvGrpSpPr>
        <p:grpSpPr bwMode="auto">
          <a:xfrm>
            <a:off x="914400" y="1019175"/>
            <a:ext cx="1949450" cy="2205038"/>
            <a:chOff x="914400" y="1018832"/>
            <a:chExt cx="1949756" cy="2205017"/>
          </a:xfrm>
        </p:grpSpPr>
        <p:sp>
          <p:nvSpPr>
            <p:cNvPr id="27680" name="TextBox 7"/>
            <p:cNvSpPr txBox="1">
              <a:spLocks noChangeArrowheads="1"/>
            </p:cNvSpPr>
            <p:nvPr/>
          </p:nvSpPr>
          <p:spPr bwMode="auto">
            <a:xfrm>
              <a:off x="1219200" y="2762184"/>
              <a:ext cx="91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latin typeface="Calibri" pitchFamily="34" charset="0"/>
                </a:rPr>
                <a:t>msp</a:t>
              </a:r>
            </a:p>
          </p:txBody>
        </p:sp>
        <p:pic>
          <p:nvPicPr>
            <p:cNvPr id="27681" name="Picture 1" descr="C:\research\talks\BECC2008-UbiGreen\msp_s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54952">
              <a:off x="1114429" y="1465923"/>
              <a:ext cx="2196818" cy="130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34"/>
            <p:cNvSpPr/>
            <p:nvPr/>
          </p:nvSpPr>
          <p:spPr>
            <a:xfrm>
              <a:off x="914400" y="1066457"/>
              <a:ext cx="609696" cy="6095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4000" dirty="0"/>
                <a:t>1</a:t>
              </a:r>
            </a:p>
          </p:txBody>
        </p:sp>
      </p:grpSp>
      <p:grpSp>
        <p:nvGrpSpPr>
          <p:cNvPr id="27655" name="Group 46"/>
          <p:cNvGrpSpPr>
            <a:grpSpLocks/>
          </p:cNvGrpSpPr>
          <p:nvPr/>
        </p:nvGrpSpPr>
        <p:grpSpPr bwMode="auto">
          <a:xfrm>
            <a:off x="6019800" y="990600"/>
            <a:ext cx="2209800" cy="2233613"/>
            <a:chOff x="6019800" y="990600"/>
            <a:chExt cx="2209800" cy="2233249"/>
          </a:xfrm>
        </p:grpSpPr>
        <p:pic>
          <p:nvPicPr>
            <p:cNvPr id="27677" name="Picture 4" descr="C:\Documents and Settings\jfroehli\My Documents\My Talks\MobiSys2007-MyExperience\199457887_c2edb556fe_o.jpg"/>
            <p:cNvPicPr>
              <a:picLocks noChangeAspect="1" noChangeArrowheads="1"/>
            </p:cNvPicPr>
            <p:nvPr/>
          </p:nvPicPr>
          <p:blipFill>
            <a:blip r:embed="rId4">
              <a:extLst>
                <a:ext uri="{28A0092B-C50C-407E-A947-70E740481C1C}">
                  <a14:useLocalDpi xmlns:a14="http://schemas.microsoft.com/office/drawing/2010/main" val="0"/>
                </a:ext>
              </a:extLst>
            </a:blip>
            <a:srcRect l="19395" t="4167" r="27960"/>
            <a:stretch>
              <a:fillRect/>
            </a:stretch>
          </p:blipFill>
          <p:spPr bwMode="auto">
            <a:xfrm flipH="1">
              <a:off x="6400800" y="990600"/>
              <a:ext cx="1828800" cy="2213811"/>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78" name="TextBox 9"/>
            <p:cNvSpPr txBox="1">
              <a:spLocks noChangeArrowheads="1"/>
            </p:cNvSpPr>
            <p:nvPr/>
          </p:nvSpPr>
          <p:spPr bwMode="auto">
            <a:xfrm>
              <a:off x="6400800" y="2854517"/>
              <a:ext cx="770021" cy="369332"/>
            </a:xfrm>
            <a:prstGeom prst="rect">
              <a:avLst/>
            </a:prstGeom>
            <a:solidFill>
              <a:schemeClr val="bg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a:latin typeface="Calibri" pitchFamily="34" charset="0"/>
                </a:rPr>
                <a:t>user</a:t>
              </a:r>
            </a:p>
          </p:txBody>
        </p:sp>
        <p:sp>
          <p:nvSpPr>
            <p:cNvPr id="38" name="Oval 37"/>
            <p:cNvSpPr/>
            <p:nvPr/>
          </p:nvSpPr>
          <p:spPr>
            <a:xfrm>
              <a:off x="6019800" y="1066788"/>
              <a:ext cx="609600" cy="60950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sz="4000" dirty="0"/>
                <a:t>3</a:t>
              </a:r>
            </a:p>
          </p:txBody>
        </p:sp>
      </p:grpSp>
      <p:grpSp>
        <p:nvGrpSpPr>
          <p:cNvPr id="27656" name="Group 45"/>
          <p:cNvGrpSpPr>
            <a:grpSpLocks/>
          </p:cNvGrpSpPr>
          <p:nvPr/>
        </p:nvGrpSpPr>
        <p:grpSpPr bwMode="auto">
          <a:xfrm>
            <a:off x="3325813" y="914400"/>
            <a:ext cx="2617787" cy="2309813"/>
            <a:chOff x="3326524" y="914400"/>
            <a:chExt cx="2617076" cy="2309449"/>
          </a:xfrm>
        </p:grpSpPr>
        <p:sp>
          <p:nvSpPr>
            <p:cNvPr id="36" name="Oval 35"/>
            <p:cNvSpPr/>
            <p:nvPr/>
          </p:nvSpPr>
          <p:spPr>
            <a:xfrm>
              <a:off x="3353504" y="1066776"/>
              <a:ext cx="609434" cy="60950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000" dirty="0"/>
                <a:t>2</a:t>
              </a:r>
            </a:p>
          </p:txBody>
        </p:sp>
        <p:sp>
          <p:nvSpPr>
            <p:cNvPr id="27673" name="TextBox 8"/>
            <p:cNvSpPr txBox="1">
              <a:spLocks noChangeArrowheads="1"/>
            </p:cNvSpPr>
            <p:nvPr/>
          </p:nvSpPr>
          <p:spPr bwMode="auto">
            <a:xfrm>
              <a:off x="3326524" y="2762184"/>
              <a:ext cx="16842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latin typeface="Calibri" pitchFamily="34" charset="0"/>
                </a:rPr>
                <a:t>cell towers</a:t>
              </a:r>
            </a:p>
          </p:txBody>
        </p:sp>
        <p:pic>
          <p:nvPicPr>
            <p:cNvPr id="27674" name="Picture 1" descr="C:\research\talks\BECC2008-UbiGreen\CellTower_1073012068_f13dfcdc5a_o copy.png"/>
            <p:cNvPicPr>
              <a:picLocks noChangeAspect="1" noChangeArrowheads="1"/>
            </p:cNvPicPr>
            <p:nvPr/>
          </p:nvPicPr>
          <p:blipFill>
            <a:blip r:embed="rId5">
              <a:extLst>
                <a:ext uri="{28A0092B-C50C-407E-A947-70E740481C1C}">
                  <a14:useLocalDpi xmlns:a14="http://schemas.microsoft.com/office/drawing/2010/main" val="0"/>
                </a:ext>
              </a:extLst>
            </a:blip>
            <a:srcRect b="-858"/>
            <a:stretch>
              <a:fillRect/>
            </a:stretch>
          </p:blipFill>
          <p:spPr bwMode="auto">
            <a:xfrm>
              <a:off x="3962400" y="914400"/>
              <a:ext cx="1828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5" name="Picture 1" descr="C:\research\talks\BECC2008-UbiGreen\CellTower_1073012068_f13dfcdc5a_o copy.png"/>
            <p:cNvPicPr>
              <a:picLocks noChangeAspect="1" noChangeArrowheads="1"/>
            </p:cNvPicPr>
            <p:nvPr/>
          </p:nvPicPr>
          <p:blipFill>
            <a:blip r:embed="rId6">
              <a:extLst>
                <a:ext uri="{28A0092B-C50C-407E-A947-70E740481C1C}">
                  <a14:useLocalDpi xmlns:a14="http://schemas.microsoft.com/office/drawing/2010/main" val="0"/>
                </a:ext>
              </a:extLst>
            </a:blip>
            <a:srcRect b="-858"/>
            <a:stretch>
              <a:fillRect/>
            </a:stretch>
          </p:blipFill>
          <p:spPr bwMode="auto">
            <a:xfrm>
              <a:off x="4114800" y="2057400"/>
              <a:ext cx="654269"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6" name="Picture 1" descr="C:\research\talks\BECC2008-UbiGreen\CellTower_1073012068_f13dfcdc5a_o copy.png"/>
            <p:cNvPicPr>
              <a:picLocks noChangeAspect="1" noChangeArrowheads="1"/>
            </p:cNvPicPr>
            <p:nvPr/>
          </p:nvPicPr>
          <p:blipFill>
            <a:blip r:embed="rId7">
              <a:extLst>
                <a:ext uri="{28A0092B-C50C-407E-A947-70E740481C1C}">
                  <a14:useLocalDpi xmlns:a14="http://schemas.microsoft.com/office/drawing/2010/main" val="0"/>
                </a:ext>
              </a:extLst>
            </a:blip>
            <a:srcRect b="-858"/>
            <a:stretch>
              <a:fillRect/>
            </a:stretch>
          </p:blipFill>
          <p:spPr bwMode="auto">
            <a:xfrm>
              <a:off x="5029200" y="1905000"/>
              <a:ext cx="914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3" name="TextBox 92"/>
          <p:cNvSpPr txBox="1"/>
          <p:nvPr/>
        </p:nvSpPr>
        <p:spPr>
          <a:xfrm>
            <a:off x="2286000" y="5253038"/>
            <a:ext cx="12954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Walk</a:t>
            </a:r>
          </a:p>
        </p:txBody>
      </p:sp>
      <p:sp>
        <p:nvSpPr>
          <p:cNvPr id="94" name="TextBox 93"/>
          <p:cNvSpPr txBox="1"/>
          <p:nvPr/>
        </p:nvSpPr>
        <p:spPr>
          <a:xfrm>
            <a:off x="3429000" y="5253038"/>
            <a:ext cx="12954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Bike</a:t>
            </a:r>
          </a:p>
        </p:txBody>
      </p:sp>
      <p:sp>
        <p:nvSpPr>
          <p:cNvPr id="95" name="TextBox 94"/>
          <p:cNvSpPr txBox="1"/>
          <p:nvPr/>
        </p:nvSpPr>
        <p:spPr>
          <a:xfrm>
            <a:off x="685800" y="5253038"/>
            <a:ext cx="16764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Drive Alone</a:t>
            </a:r>
          </a:p>
        </p:txBody>
      </p:sp>
      <p:sp>
        <p:nvSpPr>
          <p:cNvPr id="90" name="TextBox 89"/>
          <p:cNvSpPr txBox="1"/>
          <p:nvPr/>
        </p:nvSpPr>
        <p:spPr>
          <a:xfrm>
            <a:off x="4800600" y="5253038"/>
            <a:ext cx="9906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Train</a:t>
            </a:r>
          </a:p>
        </p:txBody>
      </p:sp>
      <p:sp>
        <p:nvSpPr>
          <p:cNvPr id="91" name="TextBox 90"/>
          <p:cNvSpPr txBox="1"/>
          <p:nvPr/>
        </p:nvSpPr>
        <p:spPr>
          <a:xfrm>
            <a:off x="5819775" y="5253038"/>
            <a:ext cx="12954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Carpool</a:t>
            </a:r>
          </a:p>
        </p:txBody>
      </p:sp>
      <p:sp>
        <p:nvSpPr>
          <p:cNvPr id="92" name="TextBox 91"/>
          <p:cNvSpPr txBox="1"/>
          <p:nvPr/>
        </p:nvSpPr>
        <p:spPr>
          <a:xfrm>
            <a:off x="7010400" y="5253038"/>
            <a:ext cx="1295400" cy="461962"/>
          </a:xfrm>
          <a:prstGeom prst="rect">
            <a:avLst/>
          </a:prstGeom>
          <a:noFill/>
        </p:spPr>
        <p:txBody>
          <a:bodyPr>
            <a:spAutoFit/>
          </a:bodyPr>
          <a:lstStyle/>
          <a:p>
            <a:pPr algn="ctr" fontAlgn="auto">
              <a:spcBef>
                <a:spcPts val="0"/>
              </a:spcBef>
              <a:spcAft>
                <a:spcPts val="0"/>
              </a:spcAft>
              <a:defRPr/>
            </a:pPr>
            <a:r>
              <a:rPr lang="en-US" sz="2400" b="1" dirty="0">
                <a:solidFill>
                  <a:schemeClr val="tx1">
                    <a:lumMod val="75000"/>
                    <a:lumOff val="25000"/>
                  </a:schemeClr>
                </a:solidFill>
                <a:latin typeface="+mn-lt"/>
                <a:cs typeface="+mn-cs"/>
              </a:rPr>
              <a:t>Bus</a:t>
            </a:r>
          </a:p>
        </p:txBody>
      </p:sp>
      <p:grpSp>
        <p:nvGrpSpPr>
          <p:cNvPr id="27663" name="Group 100"/>
          <p:cNvGrpSpPr>
            <a:grpSpLocks/>
          </p:cNvGrpSpPr>
          <p:nvPr/>
        </p:nvGrpSpPr>
        <p:grpSpPr bwMode="auto">
          <a:xfrm>
            <a:off x="952500" y="4052888"/>
            <a:ext cx="7150100" cy="1150937"/>
            <a:chOff x="952500" y="4053214"/>
            <a:chExt cx="7149664" cy="1150212"/>
          </a:xfrm>
        </p:grpSpPr>
        <p:pic>
          <p:nvPicPr>
            <p:cNvPr id="27666" name="Picture 5" descr="C:\research\projects\UbiGreen\Trunk\Designs\Final Deployed Designs\final-tree-design-full-screen\bike_lar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3300" y="4230014"/>
              <a:ext cx="1127858" cy="9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9" descr="C:\research\projects\UbiGreen\Trunk\Designs\Final Deployed Designs\final-tree-design-full-screen\walk_larg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8900" y="4212826"/>
              <a:ext cx="638074"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2" descr="C:\research\projects\UbiGreen\Trunk\Designs\Final Deployed Designs\tree-icons\car_drivealone_color_corrected.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500" y="4078714"/>
              <a:ext cx="1106663" cy="112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6" descr="C:\research\projects\UbiGreen\Trunk\Designs\Final Deployed Designs\final-tree-design-full-screen\bus_larg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7100" y="4055246"/>
              <a:ext cx="825064" cy="114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8" descr="C:\research\projects\UbiGreen\Trunk\Designs\Final Deployed Designs\final-tree-design-full-screen\train_lar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4900" y="4053214"/>
              <a:ext cx="737680" cy="115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Picture 3" descr="C:\research\projects\UbiGreen\Trunk\Designs\Final Deployed Designs\tree-icons\carpool_color_corrected.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05500" y="4078714"/>
              <a:ext cx="1106663" cy="112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0" name="Straight Connector 99"/>
          <p:cNvCxnSpPr/>
          <p:nvPr/>
        </p:nvCxnSpPr>
        <p:spPr>
          <a:xfrm rot="5400000">
            <a:off x="1386682" y="4661694"/>
            <a:ext cx="2103437" cy="317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09600" y="5938838"/>
            <a:ext cx="7848600" cy="461962"/>
          </a:xfrm>
          <a:prstGeom prst="rect">
            <a:avLst/>
          </a:prstGeom>
          <a:noFill/>
        </p:spPr>
        <p:txBody>
          <a:bodyPr>
            <a:spAutoFit/>
          </a:bodyPr>
          <a:lstStyle/>
          <a:p>
            <a:pPr algn="ctr" fontAlgn="auto">
              <a:spcBef>
                <a:spcPts val="0"/>
              </a:spcBef>
              <a:spcAft>
                <a:spcPts val="0"/>
              </a:spcAft>
              <a:defRPr/>
            </a:pPr>
            <a:r>
              <a:rPr lang="en-US" sz="2400" dirty="0">
                <a:solidFill>
                  <a:schemeClr val="tx1">
                    <a:lumMod val="65000"/>
                    <a:lumOff val="35000"/>
                  </a:schemeClr>
                </a:solidFill>
                <a:latin typeface="Arial Black" pitchFamily="34" charset="0"/>
                <a:cs typeface="+mn-cs"/>
              </a:rPr>
              <a:t>minimum activity duration: 7 minutes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noChangeAspect="1"/>
          </p:cNvGrpSpPr>
          <p:nvPr/>
        </p:nvGrpSpPr>
        <p:grpSpPr bwMode="auto">
          <a:xfrm>
            <a:off x="3200400" y="0"/>
            <a:ext cx="2767013" cy="6858000"/>
            <a:chOff x="3048000" y="914400"/>
            <a:chExt cx="2286000" cy="5666974"/>
          </a:xfrm>
        </p:grpSpPr>
        <p:pic>
          <p:nvPicPr>
            <p:cNvPr id="28681" name="Picture 2" descr="C:\research\projects\UbiGreen\Trunk\Screenshots\Skelet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914400"/>
              <a:ext cx="2286000" cy="566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3" descr="C:\research\projects\UbiGreen\Trunk\Screenshots\Interface Screenshots Taken from Phone\ICarpooledSurveyScre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1876425"/>
              <a:ext cx="1817370"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675" name="Group 14"/>
          <p:cNvGrpSpPr>
            <a:grpSpLocks noChangeAspect="1"/>
          </p:cNvGrpSpPr>
          <p:nvPr/>
        </p:nvGrpSpPr>
        <p:grpSpPr bwMode="auto">
          <a:xfrm>
            <a:off x="457200" y="0"/>
            <a:ext cx="2767013" cy="6858000"/>
            <a:chOff x="228600" y="914400"/>
            <a:chExt cx="2286000" cy="5666974"/>
          </a:xfrm>
        </p:grpSpPr>
        <p:pic>
          <p:nvPicPr>
            <p:cNvPr id="28679" name="Picture 2" descr="C:\research\projects\UbiGreen\Trunk\Screenshots\Skelet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2286000" cy="566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2" descr="C:\research\projects\UbiGreen\Trunk\Screenshots\Interface Screenshots Taken from Phone\TravelSurveyScre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4" y="1876425"/>
              <a:ext cx="1819276" cy="242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6"/>
          <p:cNvGrpSpPr>
            <a:grpSpLocks noChangeAspect="1"/>
          </p:cNvGrpSpPr>
          <p:nvPr/>
        </p:nvGrpSpPr>
        <p:grpSpPr bwMode="auto">
          <a:xfrm>
            <a:off x="5951538" y="0"/>
            <a:ext cx="2767012" cy="6858000"/>
            <a:chOff x="6019800" y="914400"/>
            <a:chExt cx="2286000" cy="5666974"/>
          </a:xfrm>
        </p:grpSpPr>
        <p:pic>
          <p:nvPicPr>
            <p:cNvPr id="28677" name="Picture 2" descr="C:\research\projects\UbiGreen\Trunk\Screenshots\Skelet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14400"/>
              <a:ext cx="2286000" cy="566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descr="C:\research\projects\UbiGreen\Trunk\Screenshots\Interface Screenshots Taken from Phone\HowLongDidTripLastSurve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7925" y="1876425"/>
              <a:ext cx="1817370"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4343400"/>
            <a:ext cx="9906000" cy="1446213"/>
          </a:xfrm>
          <a:prstGeom prst="rect">
            <a:avLst/>
          </a:prstGeom>
          <a:noFill/>
        </p:spPr>
        <p:txBody>
          <a:bodyPr>
            <a:spAutoFit/>
          </a:bodyPr>
          <a:lstStyle/>
          <a:p>
            <a:pPr algn="r" fontAlgn="auto">
              <a:spcBef>
                <a:spcPts val="0"/>
              </a:spcBef>
              <a:spcAft>
                <a:spcPts val="0"/>
              </a:spcAft>
              <a:defRPr/>
            </a:pPr>
            <a:r>
              <a:rPr lang="en-US" sz="8800" dirty="0">
                <a:solidFill>
                  <a:schemeClr val="accent3">
                    <a:lumMod val="40000"/>
                    <a:lumOff val="60000"/>
                  </a:schemeClr>
                </a:solidFill>
                <a:latin typeface="Arial Black" pitchFamily="34" charset="0"/>
                <a:cs typeface="+mn-cs"/>
              </a:rPr>
              <a:t>study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8686800" cy="685800"/>
          </a:xfrm>
        </p:spPr>
        <p:txBody>
          <a:bodyPr rtlCol="0">
            <a:noAutofit/>
          </a:bodyPr>
          <a:lstStyle/>
          <a:p>
            <a:pPr eaLnBrk="1" fontAlgn="auto" hangingPunct="1">
              <a:spcAft>
                <a:spcPts val="0"/>
              </a:spcAft>
              <a:defRPr/>
            </a:pPr>
            <a:r>
              <a:rPr lang="en-US" dirty="0" smtClean="0">
                <a:solidFill>
                  <a:schemeClr val="tx1">
                    <a:lumMod val="65000"/>
                    <a:lumOff val="35000"/>
                  </a:schemeClr>
                </a:solidFill>
              </a:rPr>
              <a:t>3-week</a:t>
            </a:r>
            <a:r>
              <a:rPr lang="en-US" dirty="0" smtClean="0"/>
              <a:t> field study</a:t>
            </a:r>
            <a:endParaRPr lang="en-US" dirty="0"/>
          </a:p>
        </p:txBody>
      </p:sp>
      <p:sp>
        <p:nvSpPr>
          <p:cNvPr id="3" name="Content Placeholder 2"/>
          <p:cNvSpPr>
            <a:spLocks noGrp="1"/>
          </p:cNvSpPr>
          <p:nvPr>
            <p:ph idx="1"/>
          </p:nvPr>
        </p:nvSpPr>
        <p:spPr>
          <a:xfrm>
            <a:off x="457200" y="2133600"/>
            <a:ext cx="8229600" cy="3992563"/>
          </a:xfrm>
        </p:spPr>
        <p:txBody>
          <a:bodyPr rtlCol="0">
            <a:normAutofit/>
          </a:bodyPr>
          <a:lstStyle/>
          <a:p>
            <a:pPr eaLnBrk="1" fontAlgn="auto" hangingPunct="1">
              <a:spcAft>
                <a:spcPts val="0"/>
              </a:spcAft>
              <a:buFont typeface="Arial" pitchFamily="34" charset="0"/>
              <a:buChar char="•"/>
              <a:defRPr/>
            </a:pPr>
            <a:r>
              <a:rPr lang="en-US" sz="4000" dirty="0" smtClean="0"/>
              <a:t>obtain </a:t>
            </a:r>
            <a:r>
              <a:rPr lang="en-US" sz="4000" b="1" dirty="0" smtClean="0"/>
              <a:t>preliminary feedback </a:t>
            </a:r>
            <a:r>
              <a:rPr lang="en-US" sz="4000" dirty="0" smtClean="0"/>
              <a:t>on prototype</a:t>
            </a:r>
          </a:p>
          <a:p>
            <a:pPr eaLnBrk="1" fontAlgn="auto" hangingPunct="1">
              <a:spcAft>
                <a:spcPts val="0"/>
              </a:spcAft>
              <a:buFont typeface="Arial" pitchFamily="34" charset="0"/>
              <a:buChar char="•"/>
              <a:defRPr/>
            </a:pPr>
            <a:r>
              <a:rPr lang="en-US" sz="4000" b="1" dirty="0" smtClean="0"/>
              <a:t>evaluate sensing algorithms </a:t>
            </a:r>
            <a:r>
              <a:rPr lang="en-US" sz="4000" dirty="0" smtClean="0"/>
              <a:t>for recording transit activities</a:t>
            </a:r>
          </a:p>
        </p:txBody>
      </p:sp>
      <p:sp>
        <p:nvSpPr>
          <p:cNvPr id="4" name="Slide Number Placeholder 3"/>
          <p:cNvSpPr>
            <a:spLocks noGrp="1"/>
          </p:cNvSpPr>
          <p:nvPr>
            <p:ph type="sldNum" sz="quarter" idx="12"/>
          </p:nvPr>
        </p:nvSpPr>
        <p:spPr/>
        <p:txBody>
          <a:bodyPr/>
          <a:lstStyle/>
          <a:p>
            <a:pPr>
              <a:defRPr/>
            </a:pPr>
            <a:fld id="{070B6377-922D-475B-9EEC-E72D3BDBFCF5}" type="slidenum">
              <a:rPr lang="en-US"/>
              <a:pPr>
                <a:defRPr/>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C:\research\projects\UbiGreen\Trunk\Screenshots\PolarBearRow.png"/>
          <p:cNvPicPr>
            <a:picLocks noChangeAspect="1" noChangeArrowheads="1"/>
          </p:cNvPicPr>
          <p:nvPr/>
        </p:nvPicPr>
        <p:blipFill>
          <a:blip r:embed="rId3"/>
          <a:srcRect b="37209"/>
          <a:stretch>
            <a:fillRect/>
          </a:stretch>
        </p:blipFill>
        <p:spPr bwMode="auto">
          <a:xfrm>
            <a:off x="716855" y="4038600"/>
            <a:ext cx="7710291" cy="2057400"/>
          </a:xfrm>
          <a:prstGeom prst="rect">
            <a:avLst/>
          </a:prstGeom>
          <a:noFill/>
          <a:effectLst>
            <a:reflection blurRad="6350" stA="52000" endA="300" endPos="35000" dir="5400000" sy="-100000" algn="bl" rotWithShape="0"/>
          </a:effectLst>
        </p:spPr>
      </p:pic>
      <p:pic>
        <p:nvPicPr>
          <p:cNvPr id="1029" name="Picture 5" descr="C:\research\projects\UbiGreen\Trunk\Screenshots\TreeRow.png"/>
          <p:cNvPicPr>
            <a:picLocks noChangeAspect="1" noChangeArrowheads="1"/>
          </p:cNvPicPr>
          <p:nvPr/>
        </p:nvPicPr>
        <p:blipFill>
          <a:blip r:embed="rId4"/>
          <a:srcRect b="36641"/>
          <a:stretch>
            <a:fillRect/>
          </a:stretch>
        </p:blipFill>
        <p:spPr bwMode="auto">
          <a:xfrm>
            <a:off x="717804" y="838199"/>
            <a:ext cx="7708392" cy="2057401"/>
          </a:xfrm>
          <a:prstGeom prst="rect">
            <a:avLst/>
          </a:prstGeom>
          <a:noFill/>
          <a:effectLst>
            <a:reflection blurRad="6350" stA="52000" endA="300" endPos="35000" dir="5400000" sy="-100000" algn="bl" rotWithShape="0"/>
          </a:effectLst>
        </p:spPr>
      </p:pic>
      <p:sp>
        <p:nvSpPr>
          <p:cNvPr id="11" name="TextBox 10"/>
          <p:cNvSpPr txBox="1"/>
          <p:nvPr/>
        </p:nvSpPr>
        <p:spPr>
          <a:xfrm>
            <a:off x="304800" y="0"/>
            <a:ext cx="2514600" cy="830263"/>
          </a:xfrm>
          <a:prstGeom prst="rect">
            <a:avLst/>
          </a:prstGeom>
          <a:noFill/>
        </p:spPr>
        <p:txBody>
          <a:bodyPr>
            <a:spAutoFit/>
          </a:bodyPr>
          <a:lstStyle/>
          <a:p>
            <a:pPr fontAlgn="auto">
              <a:spcBef>
                <a:spcPts val="0"/>
              </a:spcBef>
              <a:spcAft>
                <a:spcPts val="0"/>
              </a:spcAft>
              <a:defRPr/>
            </a:pPr>
            <a:r>
              <a:rPr lang="en-US" sz="4800" b="1" dirty="0">
                <a:solidFill>
                  <a:schemeClr val="accent3">
                    <a:lumMod val="60000"/>
                    <a:lumOff val="40000"/>
                  </a:schemeClr>
                </a:solidFill>
                <a:latin typeface="Arial Black" pitchFamily="34" charset="0"/>
                <a:cs typeface="+mn-cs"/>
              </a:rPr>
              <a:t>tree</a:t>
            </a:r>
          </a:p>
        </p:txBody>
      </p:sp>
      <p:sp>
        <p:nvSpPr>
          <p:cNvPr id="13" name="Rectangle 12"/>
          <p:cNvSpPr/>
          <p:nvPr/>
        </p:nvSpPr>
        <p:spPr>
          <a:xfrm>
            <a:off x="-457200" y="-228600"/>
            <a:ext cx="10058400" cy="38862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TextBox 11"/>
          <p:cNvSpPr txBox="1"/>
          <p:nvPr/>
        </p:nvSpPr>
        <p:spPr>
          <a:xfrm>
            <a:off x="228600" y="3200400"/>
            <a:ext cx="3657600" cy="830263"/>
          </a:xfrm>
          <a:prstGeom prst="rect">
            <a:avLst/>
          </a:prstGeom>
          <a:noFill/>
        </p:spPr>
        <p:txBody>
          <a:bodyPr>
            <a:spAutoFit/>
          </a:bodyPr>
          <a:lstStyle/>
          <a:p>
            <a:pPr fontAlgn="auto">
              <a:spcBef>
                <a:spcPts val="0"/>
              </a:spcBef>
              <a:spcAft>
                <a:spcPts val="0"/>
              </a:spcAft>
              <a:defRPr/>
            </a:pPr>
            <a:r>
              <a:rPr lang="en-US" sz="4800" b="1" dirty="0">
                <a:solidFill>
                  <a:schemeClr val="accent5">
                    <a:lumMod val="60000"/>
                    <a:lumOff val="40000"/>
                  </a:schemeClr>
                </a:solidFill>
                <a:latin typeface="Arial Black" pitchFamily="34" charset="0"/>
                <a:cs typeface="+mn-cs"/>
              </a:rPr>
              <a:t>polar bear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pic>
        <p:nvPicPr>
          <p:cNvPr id="32" name="Picture 19" descr="C:\research\projects\UbiGreen\Trunk\Screenshots\TreeSequenceWithPhone\Tree10.png"/>
          <p:cNvPicPr>
            <a:picLocks noChangeAspect="1" noChangeArrowheads="1"/>
          </p:cNvPicPr>
          <p:nvPr/>
        </p:nvPicPr>
        <p:blipFill>
          <a:blip r:embed="rId3"/>
          <a:srcRect l="1935" r="1935"/>
          <a:stretch>
            <a:fillRect/>
          </a:stretch>
        </p:blipFill>
        <p:spPr bwMode="auto">
          <a:xfrm>
            <a:off x="1066800" y="304800"/>
            <a:ext cx="1676400" cy="4323083"/>
          </a:xfrm>
          <a:prstGeom prst="rect">
            <a:avLst/>
          </a:prstGeom>
          <a:noFill/>
          <a:effectLst>
            <a:reflection blurRad="6350" stA="52000" endA="300" endPos="35000" dir="5400000" sy="-100000" algn="bl" rotWithShape="0"/>
          </a:effectLst>
        </p:spPr>
      </p:pic>
      <p:sp>
        <p:nvSpPr>
          <p:cNvPr id="4" name="Rectangle 4"/>
          <p:cNvSpPr txBox="1">
            <a:spLocks noChangeArrowheads="1"/>
          </p:cNvSpPr>
          <p:nvPr/>
        </p:nvSpPr>
        <p:spPr>
          <a:xfrm>
            <a:off x="3105150" y="457200"/>
            <a:ext cx="5429250" cy="1219200"/>
          </a:xfrm>
          <a:prstGeom prst="rect">
            <a:avLst/>
          </a:prstGeom>
          <a:noFill/>
          <a:effectLst>
            <a:outerShdw blurRad="50800" dist="38100" algn="l" rotWithShape="0">
              <a:prstClr val="black">
                <a:alpha val="40000"/>
              </a:prstClr>
            </a:outerShdw>
          </a:effectLst>
        </p:spPr>
        <p:txBody>
          <a:bodyPr lIns="0" rIns="0" anchor="ctr"/>
          <a:lstStyle/>
          <a:p>
            <a:pPr algn="ctr" fontAlgn="auto">
              <a:spcAft>
                <a:spcPts val="0"/>
              </a:spcAft>
              <a:defRPr/>
            </a:pPr>
            <a:r>
              <a:rPr lang="en-US" sz="8800" dirty="0">
                <a:solidFill>
                  <a:schemeClr val="tx1">
                    <a:lumMod val="65000"/>
                    <a:lumOff val="35000"/>
                  </a:schemeClr>
                </a:solidFill>
                <a:latin typeface="Arial Black" pitchFamily="34" charset="0"/>
                <a:ea typeface="+mj-ea"/>
                <a:cs typeface="+mj-cs"/>
              </a:rPr>
              <a:t>ubi</a:t>
            </a:r>
            <a:r>
              <a:rPr lang="en-US" sz="8800" dirty="0">
                <a:solidFill>
                  <a:schemeClr val="accent3">
                    <a:lumMod val="75000"/>
                  </a:schemeClr>
                </a:solidFill>
                <a:latin typeface="Arial Black" pitchFamily="34" charset="0"/>
                <a:ea typeface="+mj-ea"/>
                <a:cs typeface="+mj-cs"/>
              </a:rPr>
              <a:t>green</a:t>
            </a:r>
          </a:p>
        </p:txBody>
      </p:sp>
      <p:sp>
        <p:nvSpPr>
          <p:cNvPr id="5" name="TextBox 4"/>
          <p:cNvSpPr txBox="1"/>
          <p:nvPr/>
        </p:nvSpPr>
        <p:spPr>
          <a:xfrm>
            <a:off x="2133600" y="3810000"/>
            <a:ext cx="6324600" cy="1292225"/>
          </a:xfrm>
          <a:prstGeom prst="rect">
            <a:avLst/>
          </a:prstGeom>
          <a:noFill/>
          <a:effectLst/>
        </p:spPr>
        <p:txBody>
          <a:bodyPr>
            <a:spAutoFit/>
          </a:bodyPr>
          <a:lstStyle/>
          <a:p>
            <a:pPr algn="r" fontAlgn="auto">
              <a:spcBef>
                <a:spcPts val="0"/>
              </a:spcBef>
              <a:spcAft>
                <a:spcPts val="0"/>
              </a:spcAft>
              <a:defRPr/>
            </a:pPr>
            <a:r>
              <a:rPr lang="en-US" sz="2100" dirty="0">
                <a:solidFill>
                  <a:schemeClr val="accent3">
                    <a:lumMod val="40000"/>
                    <a:lumOff val="60000"/>
                  </a:schemeClr>
                </a:solidFill>
                <a:latin typeface="Arial Black" pitchFamily="34" charset="0"/>
                <a:cs typeface="+mn-cs"/>
              </a:rPr>
              <a:t>Jon Froehlich</a:t>
            </a:r>
            <a:r>
              <a:rPr lang="en-US" sz="2100" baseline="30000" dirty="0">
                <a:solidFill>
                  <a:schemeClr val="accent3">
                    <a:lumMod val="40000"/>
                    <a:lumOff val="60000"/>
                  </a:schemeClr>
                </a:solidFill>
                <a:latin typeface="Arial Black" pitchFamily="34" charset="0"/>
                <a:cs typeface="+mn-cs"/>
              </a:rPr>
              <a:t>1</a:t>
            </a:r>
            <a:r>
              <a:rPr lang="en-US" sz="2100" dirty="0">
                <a:solidFill>
                  <a:schemeClr val="accent3">
                    <a:lumMod val="40000"/>
                    <a:lumOff val="60000"/>
                  </a:schemeClr>
                </a:solidFill>
                <a:latin typeface="Arial Black" pitchFamily="34" charset="0"/>
                <a:cs typeface="+mn-cs"/>
              </a:rPr>
              <a:t>, Tawanna Dillahunt</a:t>
            </a:r>
            <a:r>
              <a:rPr lang="en-US" sz="2100" baseline="30000" dirty="0">
                <a:solidFill>
                  <a:schemeClr val="accent3">
                    <a:lumMod val="40000"/>
                    <a:lumOff val="60000"/>
                  </a:schemeClr>
                </a:solidFill>
                <a:latin typeface="Arial Black" pitchFamily="34" charset="0"/>
                <a:cs typeface="+mn-cs"/>
              </a:rPr>
              <a:t>3</a:t>
            </a:r>
            <a:r>
              <a:rPr lang="en-US" sz="2100" dirty="0">
                <a:solidFill>
                  <a:schemeClr val="accent3">
                    <a:lumMod val="40000"/>
                    <a:lumOff val="60000"/>
                  </a:schemeClr>
                </a:solidFill>
                <a:latin typeface="Arial Black" pitchFamily="34" charset="0"/>
                <a:cs typeface="+mn-cs"/>
              </a:rPr>
              <a:t>,  </a:t>
            </a:r>
            <a:r>
              <a:rPr lang="en-US" sz="2000" dirty="0">
                <a:solidFill>
                  <a:schemeClr val="accent3">
                    <a:lumMod val="40000"/>
                    <a:lumOff val="60000"/>
                  </a:schemeClr>
                </a:solidFill>
                <a:latin typeface="Arial Black" pitchFamily="34" charset="0"/>
                <a:cs typeface="+mn-cs"/>
              </a:rPr>
              <a:t/>
            </a:r>
            <a:br>
              <a:rPr lang="en-US" sz="2000" dirty="0">
                <a:solidFill>
                  <a:schemeClr val="accent3">
                    <a:lumMod val="40000"/>
                    <a:lumOff val="60000"/>
                  </a:schemeClr>
                </a:solidFill>
                <a:latin typeface="Arial Black" pitchFamily="34" charset="0"/>
                <a:cs typeface="+mn-cs"/>
              </a:rPr>
            </a:br>
            <a:r>
              <a:rPr lang="en-US" dirty="0">
                <a:solidFill>
                  <a:schemeClr val="accent3">
                    <a:lumMod val="40000"/>
                    <a:lumOff val="60000"/>
                  </a:schemeClr>
                </a:solidFill>
                <a:latin typeface="Arial Black" pitchFamily="34" charset="0"/>
                <a:cs typeface="+mn-cs"/>
              </a:rPr>
              <a:t>Pedja Klasnja</a:t>
            </a:r>
            <a:r>
              <a:rPr lang="en-US" baseline="30000" dirty="0">
                <a:solidFill>
                  <a:schemeClr val="accent3">
                    <a:lumMod val="40000"/>
                    <a:lumOff val="60000"/>
                  </a:schemeClr>
                </a:solidFill>
                <a:latin typeface="Arial Black" pitchFamily="34" charset="0"/>
                <a:cs typeface="+mn-cs"/>
              </a:rPr>
              <a:t>1</a:t>
            </a:r>
            <a:r>
              <a:rPr lang="en-US" dirty="0">
                <a:solidFill>
                  <a:schemeClr val="accent3">
                    <a:lumMod val="40000"/>
                    <a:lumOff val="60000"/>
                  </a:schemeClr>
                </a:solidFill>
                <a:latin typeface="Arial Black" pitchFamily="34" charset="0"/>
                <a:cs typeface="+mn-cs"/>
              </a:rPr>
              <a:t>, Jen Mankoff</a:t>
            </a:r>
            <a:r>
              <a:rPr lang="en-US" baseline="30000" dirty="0">
                <a:solidFill>
                  <a:schemeClr val="accent3">
                    <a:lumMod val="40000"/>
                    <a:lumOff val="60000"/>
                  </a:schemeClr>
                </a:solidFill>
                <a:latin typeface="Arial Black" pitchFamily="34" charset="0"/>
                <a:cs typeface="+mn-cs"/>
              </a:rPr>
              <a:t>3</a:t>
            </a:r>
            <a:r>
              <a:rPr lang="en-US" dirty="0">
                <a:solidFill>
                  <a:schemeClr val="accent3">
                    <a:lumMod val="40000"/>
                    <a:lumOff val="60000"/>
                  </a:schemeClr>
                </a:solidFill>
                <a:latin typeface="Arial Black" pitchFamily="34" charset="0"/>
                <a:cs typeface="+mn-cs"/>
              </a:rPr>
              <a:t>,  </a:t>
            </a:r>
            <a:br>
              <a:rPr lang="en-US" dirty="0">
                <a:solidFill>
                  <a:schemeClr val="accent3">
                    <a:lumMod val="40000"/>
                    <a:lumOff val="60000"/>
                  </a:schemeClr>
                </a:solidFill>
                <a:latin typeface="Arial Black" pitchFamily="34" charset="0"/>
                <a:cs typeface="+mn-cs"/>
              </a:rPr>
            </a:br>
            <a:r>
              <a:rPr lang="en-US" dirty="0">
                <a:solidFill>
                  <a:schemeClr val="accent3">
                    <a:lumMod val="40000"/>
                    <a:lumOff val="60000"/>
                  </a:schemeClr>
                </a:solidFill>
                <a:latin typeface="Arial Black" pitchFamily="34" charset="0"/>
                <a:cs typeface="+mn-cs"/>
              </a:rPr>
              <a:t>Sunny Consolvo</a:t>
            </a:r>
            <a:r>
              <a:rPr lang="en-US" baseline="30000" dirty="0">
                <a:solidFill>
                  <a:schemeClr val="accent3">
                    <a:lumMod val="40000"/>
                    <a:lumOff val="60000"/>
                  </a:schemeClr>
                </a:solidFill>
                <a:latin typeface="Arial Black" pitchFamily="34" charset="0"/>
                <a:cs typeface="+mn-cs"/>
              </a:rPr>
              <a:t>1,2</a:t>
            </a:r>
            <a:r>
              <a:rPr lang="en-US" dirty="0">
                <a:solidFill>
                  <a:schemeClr val="accent3">
                    <a:lumMod val="40000"/>
                    <a:lumOff val="60000"/>
                  </a:schemeClr>
                </a:solidFill>
                <a:latin typeface="Arial Black" pitchFamily="34" charset="0"/>
                <a:cs typeface="+mn-cs"/>
              </a:rPr>
              <a:t>, Beverly Harrison</a:t>
            </a:r>
            <a:r>
              <a:rPr lang="en-US" baseline="30000" dirty="0">
                <a:solidFill>
                  <a:schemeClr val="accent3">
                    <a:lumMod val="40000"/>
                    <a:lumOff val="60000"/>
                  </a:schemeClr>
                </a:solidFill>
                <a:latin typeface="Arial Black" pitchFamily="34" charset="0"/>
                <a:cs typeface="+mn-cs"/>
              </a:rPr>
              <a:t>1,2</a:t>
            </a:r>
            <a:r>
              <a:rPr lang="en-US" dirty="0">
                <a:solidFill>
                  <a:schemeClr val="accent3">
                    <a:lumMod val="40000"/>
                    <a:lumOff val="60000"/>
                  </a:schemeClr>
                </a:solidFill>
                <a:latin typeface="Arial Black" pitchFamily="34" charset="0"/>
                <a:cs typeface="+mn-cs"/>
              </a:rPr>
              <a:t>, </a:t>
            </a:r>
          </a:p>
          <a:p>
            <a:pPr algn="r" fontAlgn="auto">
              <a:spcBef>
                <a:spcPts val="0"/>
              </a:spcBef>
              <a:spcAft>
                <a:spcPts val="0"/>
              </a:spcAft>
              <a:defRPr/>
            </a:pPr>
            <a:r>
              <a:rPr lang="en-US" dirty="0">
                <a:solidFill>
                  <a:schemeClr val="accent3">
                    <a:lumMod val="40000"/>
                    <a:lumOff val="60000"/>
                  </a:schemeClr>
                </a:solidFill>
                <a:latin typeface="Arial Black" pitchFamily="34" charset="0"/>
                <a:cs typeface="+mn-cs"/>
              </a:rPr>
              <a:t>James Landay</a:t>
            </a:r>
            <a:r>
              <a:rPr lang="en-US" baseline="30000" dirty="0">
                <a:solidFill>
                  <a:schemeClr val="accent3">
                    <a:lumMod val="40000"/>
                    <a:lumOff val="60000"/>
                  </a:schemeClr>
                </a:solidFill>
                <a:latin typeface="Arial Black" pitchFamily="34" charset="0"/>
                <a:cs typeface="+mn-cs"/>
              </a:rPr>
              <a:t>1,2</a:t>
            </a:r>
          </a:p>
        </p:txBody>
      </p:sp>
      <p:grpSp>
        <p:nvGrpSpPr>
          <p:cNvPr id="5125" name="Group 25"/>
          <p:cNvGrpSpPr>
            <a:grpSpLocks/>
          </p:cNvGrpSpPr>
          <p:nvPr/>
        </p:nvGrpSpPr>
        <p:grpSpPr bwMode="auto">
          <a:xfrm>
            <a:off x="76200" y="5715000"/>
            <a:ext cx="2239963" cy="1069975"/>
            <a:chOff x="76200" y="5715552"/>
            <a:chExt cx="2239594" cy="1069225"/>
          </a:xfrm>
        </p:grpSpPr>
        <p:pic>
          <p:nvPicPr>
            <p:cNvPr id="5133" name="Picture 2" descr="C:\Documents and Settings\jfroehli\My Documents\My Talks\dub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42" y="5772572"/>
              <a:ext cx="1143482" cy="58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4" name="Group 20"/>
            <p:cNvGrpSpPr>
              <a:grpSpLocks/>
            </p:cNvGrpSpPr>
            <p:nvPr/>
          </p:nvGrpSpPr>
          <p:grpSpPr bwMode="auto">
            <a:xfrm>
              <a:off x="1309953" y="5715552"/>
              <a:ext cx="1005841" cy="695616"/>
              <a:chOff x="1371599" y="5757063"/>
              <a:chExt cx="1005841" cy="793701"/>
            </a:xfrm>
          </p:grpSpPr>
          <p:sp>
            <p:nvSpPr>
              <p:cNvPr id="5136" name="TextBox 8"/>
              <p:cNvSpPr txBox="1">
                <a:spLocks noChangeArrowheads="1"/>
              </p:cNvSpPr>
              <p:nvPr/>
            </p:nvSpPr>
            <p:spPr bwMode="auto">
              <a:xfrm>
                <a:off x="1371599" y="5757063"/>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chemeClr val="bg1"/>
                    </a:solidFill>
                    <a:latin typeface="Calibri" pitchFamily="34" charset="0"/>
                  </a:rPr>
                  <a:t>design:</a:t>
                </a:r>
              </a:p>
            </p:txBody>
          </p:sp>
          <p:sp>
            <p:nvSpPr>
              <p:cNvPr id="5137" name="Rectangle 9"/>
              <p:cNvSpPr>
                <a:spLocks noChangeArrowheads="1"/>
              </p:cNvSpPr>
              <p:nvPr/>
            </p:nvSpPr>
            <p:spPr bwMode="auto">
              <a:xfrm>
                <a:off x="1371600" y="5976798"/>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chemeClr val="bg1"/>
                    </a:solidFill>
                    <a:latin typeface="Calibri" pitchFamily="34" charset="0"/>
                  </a:rPr>
                  <a:t>use:</a:t>
                </a:r>
              </a:p>
            </p:txBody>
          </p:sp>
          <p:sp>
            <p:nvSpPr>
              <p:cNvPr id="5138" name="Rectangle 10"/>
              <p:cNvSpPr>
                <a:spLocks noChangeArrowheads="1"/>
              </p:cNvSpPr>
              <p:nvPr/>
            </p:nvSpPr>
            <p:spPr bwMode="auto">
              <a:xfrm>
                <a:off x="1371600" y="6212210"/>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chemeClr val="bg1"/>
                    </a:solidFill>
                    <a:latin typeface="Calibri" pitchFamily="34" charset="0"/>
                  </a:rPr>
                  <a:t>build:</a:t>
                </a:r>
              </a:p>
            </p:txBody>
          </p:sp>
        </p:grpSp>
        <p:sp>
          <p:nvSpPr>
            <p:cNvPr id="5135" name="Rectangle 11"/>
            <p:cNvSpPr>
              <a:spLocks noChangeArrowheads="1"/>
            </p:cNvSpPr>
            <p:nvPr/>
          </p:nvSpPr>
          <p:spPr bwMode="auto">
            <a:xfrm>
              <a:off x="76200" y="6477000"/>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aseline="30000">
                  <a:solidFill>
                    <a:schemeClr val="bg1"/>
                  </a:solidFill>
                  <a:latin typeface="Calibri" pitchFamily="34" charset="0"/>
                </a:rPr>
                <a:t>1 </a:t>
              </a:r>
              <a:r>
                <a:rPr lang="en-US" sz="1400">
                  <a:solidFill>
                    <a:schemeClr val="bg1"/>
                  </a:solidFill>
                  <a:latin typeface="Calibri" pitchFamily="34" charset="0"/>
                </a:rPr>
                <a:t>university of washington</a:t>
              </a:r>
              <a:endParaRPr lang="en-US" sz="1400" baseline="30000">
                <a:solidFill>
                  <a:schemeClr val="bg1"/>
                </a:solidFill>
                <a:latin typeface="Calibri" pitchFamily="34" charset="0"/>
              </a:endParaRPr>
            </a:p>
          </p:txBody>
        </p:sp>
      </p:grpSp>
      <p:grpSp>
        <p:nvGrpSpPr>
          <p:cNvPr id="5126" name="Group 27"/>
          <p:cNvGrpSpPr>
            <a:grpSpLocks/>
          </p:cNvGrpSpPr>
          <p:nvPr/>
        </p:nvGrpSpPr>
        <p:grpSpPr bwMode="auto">
          <a:xfrm>
            <a:off x="3709988" y="5715000"/>
            <a:ext cx="2209800" cy="1069975"/>
            <a:chOff x="3274218" y="5715000"/>
            <a:chExt cx="2209800" cy="1069777"/>
          </a:xfrm>
        </p:grpSpPr>
        <p:pic>
          <p:nvPicPr>
            <p:cNvPr id="5131" name="Picture 2" descr="Intel_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1" y="5715000"/>
              <a:ext cx="1143000" cy="76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12"/>
            <p:cNvSpPr>
              <a:spLocks noChangeArrowheads="1"/>
            </p:cNvSpPr>
            <p:nvPr/>
          </p:nvSpPr>
          <p:spPr bwMode="auto">
            <a:xfrm>
              <a:off x="3274218" y="6477000"/>
              <a:ext cx="220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aseline="30000">
                  <a:solidFill>
                    <a:schemeClr val="bg1"/>
                  </a:solidFill>
                  <a:latin typeface="Calibri" pitchFamily="34" charset="0"/>
                </a:rPr>
                <a:t>2 </a:t>
              </a:r>
              <a:r>
                <a:rPr lang="en-US" sz="1400">
                  <a:solidFill>
                    <a:schemeClr val="bg1"/>
                  </a:solidFill>
                  <a:latin typeface="Calibri" pitchFamily="34" charset="0"/>
                </a:rPr>
                <a:t>Intel Research, Seattle</a:t>
              </a:r>
            </a:p>
          </p:txBody>
        </p:sp>
      </p:grpSp>
      <p:grpSp>
        <p:nvGrpSpPr>
          <p:cNvPr id="5127" name="Group 24"/>
          <p:cNvGrpSpPr>
            <a:grpSpLocks/>
          </p:cNvGrpSpPr>
          <p:nvPr/>
        </p:nvGrpSpPr>
        <p:grpSpPr bwMode="auto">
          <a:xfrm>
            <a:off x="7391400" y="5562600"/>
            <a:ext cx="1676400" cy="1222375"/>
            <a:chOff x="7391400" y="5562600"/>
            <a:chExt cx="1676400" cy="1222177"/>
          </a:xfrm>
        </p:grpSpPr>
        <p:pic>
          <p:nvPicPr>
            <p:cNvPr id="5129" name="Picture 2" descr="C:\research\talks\CHI2009-UbiGreen\HCII_Logo_Files\White_HCII_EPS_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8585" y="5562600"/>
              <a:ext cx="80201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Rectangle 16"/>
            <p:cNvSpPr>
              <a:spLocks noChangeArrowheads="1"/>
            </p:cNvSpPr>
            <p:nvPr/>
          </p:nvSpPr>
          <p:spPr bwMode="auto">
            <a:xfrm>
              <a:off x="7391400" y="6477000"/>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aseline="30000">
                  <a:solidFill>
                    <a:schemeClr val="bg1"/>
                  </a:solidFill>
                  <a:latin typeface="Calibri" pitchFamily="34" charset="0"/>
                </a:rPr>
                <a:t>3 </a:t>
              </a:r>
              <a:r>
                <a:rPr lang="en-US" sz="1400">
                  <a:solidFill>
                    <a:schemeClr val="bg1"/>
                  </a:solidFill>
                  <a:latin typeface="Calibri" pitchFamily="34" charset="0"/>
                </a:rPr>
                <a:t>HCI Institute, CMU</a:t>
              </a:r>
            </a:p>
          </p:txBody>
        </p:sp>
      </p:grpSp>
      <p:sp>
        <p:nvSpPr>
          <p:cNvPr id="33" name="Rectangle 32"/>
          <p:cNvSpPr/>
          <p:nvPr/>
        </p:nvSpPr>
        <p:spPr>
          <a:xfrm>
            <a:off x="3105150" y="1630363"/>
            <a:ext cx="5410200" cy="1570037"/>
          </a:xfrm>
          <a:prstGeom prst="rect">
            <a:avLst/>
          </a:prstGeom>
        </p:spPr>
        <p:txBody>
          <a:bodyPr>
            <a:spAutoFit/>
          </a:bodyPr>
          <a:lstStyle/>
          <a:p>
            <a:pPr algn="just" fontAlgn="auto">
              <a:spcBef>
                <a:spcPts val="0"/>
              </a:spcBef>
              <a:spcAft>
                <a:spcPts val="0"/>
              </a:spcAft>
              <a:defRPr/>
            </a:pPr>
            <a:r>
              <a:rPr lang="en-US" sz="3200" dirty="0">
                <a:solidFill>
                  <a:schemeClr val="accent3">
                    <a:lumMod val="50000"/>
                  </a:schemeClr>
                </a:solidFill>
                <a:latin typeface="+mn-lt"/>
                <a:cs typeface="+mn-cs"/>
              </a:rPr>
              <a:t>Investigating a Mobile Tool for Tracking and Supporting Green Transportation Habits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C:\research\talks\CHI2009-UbiGreen\AmericaEarthWithSeattleAndPittsburghLabels_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75" y="228600"/>
            <a:ext cx="64452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8"/>
          <p:cNvGrpSpPr>
            <a:grpSpLocks/>
          </p:cNvGrpSpPr>
          <p:nvPr/>
        </p:nvGrpSpPr>
        <p:grpSpPr bwMode="auto">
          <a:xfrm>
            <a:off x="104775" y="177800"/>
            <a:ext cx="3125788" cy="2184400"/>
            <a:chOff x="104775" y="178130"/>
            <a:chExt cx="3125313" cy="2184070"/>
          </a:xfrm>
        </p:grpSpPr>
        <p:sp>
          <p:nvSpPr>
            <p:cNvPr id="27" name="Freeform 26"/>
            <p:cNvSpPr/>
            <p:nvPr/>
          </p:nvSpPr>
          <p:spPr>
            <a:xfrm>
              <a:off x="104775" y="178130"/>
              <a:ext cx="3125313" cy="2184070"/>
            </a:xfrm>
            <a:custGeom>
              <a:avLst/>
              <a:gdLst>
                <a:gd name="connsiteX0" fmla="*/ 3095625 w 3095625"/>
                <a:gd name="connsiteY0" fmla="*/ 2190750 h 2190750"/>
                <a:gd name="connsiteX1" fmla="*/ 2733675 w 3095625"/>
                <a:gd name="connsiteY1" fmla="*/ 0 h 2190750"/>
                <a:gd name="connsiteX2" fmla="*/ 0 w 3095625"/>
                <a:gd name="connsiteY2" fmla="*/ 1819275 h 2190750"/>
                <a:gd name="connsiteX3" fmla="*/ 3095625 w 3095625"/>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3095625" h="2190750">
                  <a:moveTo>
                    <a:pt x="3095625" y="2190750"/>
                  </a:moveTo>
                  <a:lnTo>
                    <a:pt x="2733675" y="0"/>
                  </a:lnTo>
                  <a:lnTo>
                    <a:pt x="0" y="1819275"/>
                  </a:lnTo>
                  <a:lnTo>
                    <a:pt x="3095625" y="2190750"/>
                  </a:lnTo>
                  <a:close/>
                </a:path>
              </a:pathLst>
            </a:custGeom>
            <a:solidFill>
              <a:srgbClr val="92D050">
                <a:alpha val="60000"/>
              </a:srgb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8" name="Straight Connector 27"/>
            <p:cNvCxnSpPr/>
            <p:nvPr/>
          </p:nvCxnSpPr>
          <p:spPr>
            <a:xfrm rot="16200000" flipH="1">
              <a:off x="2825336" y="1974909"/>
              <a:ext cx="406339" cy="361895"/>
            </a:xfrm>
            <a:prstGeom prst="line">
              <a:avLst/>
            </a:prstGeom>
            <a:ln w="190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19"/>
          <p:cNvGrpSpPr>
            <a:grpSpLocks/>
          </p:cNvGrpSpPr>
          <p:nvPr/>
        </p:nvGrpSpPr>
        <p:grpSpPr bwMode="auto">
          <a:xfrm>
            <a:off x="4894263" y="241300"/>
            <a:ext cx="3875087" cy="3057525"/>
            <a:chOff x="4894363" y="241402"/>
            <a:chExt cx="3874324" cy="3057754"/>
          </a:xfrm>
        </p:grpSpPr>
        <p:sp>
          <p:nvSpPr>
            <p:cNvPr id="13" name="Freeform 12"/>
            <p:cNvSpPr/>
            <p:nvPr/>
          </p:nvSpPr>
          <p:spPr>
            <a:xfrm>
              <a:off x="4900712" y="241402"/>
              <a:ext cx="3867975" cy="3057754"/>
            </a:xfrm>
            <a:custGeom>
              <a:avLst/>
              <a:gdLst>
                <a:gd name="connsiteX0" fmla="*/ 0 w 3891686"/>
                <a:gd name="connsiteY0" fmla="*/ 3057753 h 3057753"/>
                <a:gd name="connsiteX1" fmla="*/ 1126541 w 3891686"/>
                <a:gd name="connsiteY1" fmla="*/ 0 h 3057753"/>
                <a:gd name="connsiteX2" fmla="*/ 3891686 w 3891686"/>
                <a:gd name="connsiteY2" fmla="*/ 1814169 h 3057753"/>
                <a:gd name="connsiteX3" fmla="*/ 0 w 3891686"/>
                <a:gd name="connsiteY3" fmla="*/ 3057753 h 3057753"/>
                <a:gd name="connsiteX0" fmla="*/ 0 w 3891686"/>
                <a:gd name="connsiteY0" fmla="*/ 3057753 h 3057753"/>
                <a:gd name="connsiteX1" fmla="*/ 1126541 w 3891686"/>
                <a:gd name="connsiteY1" fmla="*/ 0 h 3057753"/>
                <a:gd name="connsiteX2" fmla="*/ 3891686 w 3891686"/>
                <a:gd name="connsiteY2" fmla="*/ 1814169 h 3057753"/>
                <a:gd name="connsiteX3" fmla="*/ 0 w 3891686"/>
                <a:gd name="connsiteY3" fmla="*/ 3057753 h 3057753"/>
              </a:gdLst>
              <a:ahLst/>
              <a:cxnLst>
                <a:cxn ang="0">
                  <a:pos x="connsiteX0" y="connsiteY0"/>
                </a:cxn>
                <a:cxn ang="0">
                  <a:pos x="connsiteX1" y="connsiteY1"/>
                </a:cxn>
                <a:cxn ang="0">
                  <a:pos x="connsiteX2" y="connsiteY2"/>
                </a:cxn>
                <a:cxn ang="0">
                  <a:pos x="connsiteX3" y="connsiteY3"/>
                </a:cxn>
              </a:cxnLst>
              <a:rect l="l" t="t" r="r" b="b"/>
              <a:pathLst>
                <a:path w="3891686" h="3057753">
                  <a:moveTo>
                    <a:pt x="0" y="3057753"/>
                  </a:moveTo>
                  <a:lnTo>
                    <a:pt x="1126541" y="0"/>
                  </a:lnTo>
                  <a:lnTo>
                    <a:pt x="3891686" y="1814169"/>
                  </a:lnTo>
                  <a:lnTo>
                    <a:pt x="0" y="3057753"/>
                  </a:lnTo>
                  <a:close/>
                </a:path>
              </a:pathLst>
            </a:custGeom>
            <a:solidFill>
              <a:srgbClr val="92D050">
                <a:alpha val="60000"/>
              </a:srgb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1" name="Straight Connector 20"/>
            <p:cNvCxnSpPr/>
            <p:nvPr/>
          </p:nvCxnSpPr>
          <p:spPr>
            <a:xfrm rot="5400000">
              <a:off x="4823553" y="2049067"/>
              <a:ext cx="1320899" cy="1179280"/>
            </a:xfrm>
            <a:prstGeom prst="line">
              <a:avLst/>
            </a:prstGeom>
            <a:ln w="190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81" name="Rectangle 80"/>
          <p:cNvSpPr/>
          <p:nvPr/>
        </p:nvSpPr>
        <p:spPr>
          <a:xfrm>
            <a:off x="-63500" y="-152400"/>
            <a:ext cx="9296400" cy="70104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22"/>
          <p:cNvGrpSpPr>
            <a:grpSpLocks/>
          </p:cNvGrpSpPr>
          <p:nvPr/>
        </p:nvGrpSpPr>
        <p:grpSpPr bwMode="auto">
          <a:xfrm>
            <a:off x="88900" y="57150"/>
            <a:ext cx="8721725" cy="1993900"/>
            <a:chOff x="89312" y="57400"/>
            <a:chExt cx="8721408" cy="1993667"/>
          </a:xfrm>
        </p:grpSpPr>
        <p:pic>
          <p:nvPicPr>
            <p:cNvPr id="32826" name="Picture 5" descr="C:\research\talks\CHI2009-UbiGreen\PittsburghNightSkylin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22267"/>
              <a:ext cx="276996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7" name="Picture 3" descr="C:\research\talks\CHI2009-UbiGreen\SeattleNightSkyline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12" y="155986"/>
              <a:ext cx="2800350" cy="18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828" name="Group 21"/>
            <p:cNvGrpSpPr>
              <a:grpSpLocks/>
            </p:cNvGrpSpPr>
            <p:nvPr/>
          </p:nvGrpSpPr>
          <p:grpSpPr bwMode="auto">
            <a:xfrm>
              <a:off x="1748650" y="57400"/>
              <a:ext cx="7062070" cy="556665"/>
              <a:chOff x="1748650" y="57400"/>
              <a:chExt cx="7062070" cy="556665"/>
            </a:xfrm>
          </p:grpSpPr>
          <p:sp>
            <p:nvSpPr>
              <p:cNvPr id="33" name="TextBox 32"/>
              <p:cNvSpPr txBox="1"/>
              <p:nvPr/>
            </p:nvSpPr>
            <p:spPr>
              <a:xfrm>
                <a:off x="1748190" y="57400"/>
                <a:ext cx="1184232" cy="461909"/>
              </a:xfrm>
              <a:prstGeom prst="rect">
                <a:avLst/>
              </a:prstGeom>
              <a:noFill/>
            </p:spPr>
            <p:txBody>
              <a:bodyPr wrap="none">
                <a:spAutoFit/>
              </a:bodyPr>
              <a:lstStyle/>
              <a:p>
                <a:pPr fontAlgn="auto">
                  <a:spcBef>
                    <a:spcPts val="0"/>
                  </a:spcBef>
                  <a:spcAft>
                    <a:spcPts val="0"/>
                  </a:spcAft>
                  <a:defRPr/>
                </a:pPr>
                <a:r>
                  <a:rPr lang="en-US" sz="2400" dirty="0" err="1">
                    <a:solidFill>
                      <a:schemeClr val="accent3">
                        <a:lumMod val="40000"/>
                        <a:lumOff val="60000"/>
                      </a:schemeClr>
                    </a:solidFill>
                    <a:latin typeface="Century Gothic" pitchFamily="34" charset="0"/>
                    <a:cs typeface="+mn-cs"/>
                  </a:rPr>
                  <a:t>seattle</a:t>
                </a:r>
                <a:endParaRPr lang="en-US" sz="2400" dirty="0">
                  <a:solidFill>
                    <a:schemeClr val="accent3">
                      <a:lumMod val="40000"/>
                      <a:lumOff val="60000"/>
                    </a:schemeClr>
                  </a:solidFill>
                  <a:latin typeface="Century Gothic" pitchFamily="34" charset="0"/>
                  <a:cs typeface="+mn-cs"/>
                </a:endParaRPr>
              </a:p>
            </p:txBody>
          </p:sp>
          <p:sp>
            <p:nvSpPr>
              <p:cNvPr id="34" name="TextBox 33"/>
              <p:cNvSpPr txBox="1"/>
              <p:nvPr/>
            </p:nvSpPr>
            <p:spPr>
              <a:xfrm>
                <a:off x="7142319" y="152639"/>
                <a:ext cx="1668401" cy="461909"/>
              </a:xfrm>
              <a:prstGeom prst="rect">
                <a:avLst/>
              </a:prstGeom>
              <a:noFill/>
            </p:spPr>
            <p:txBody>
              <a:bodyPr wrap="none">
                <a:spAutoFit/>
              </a:bodyPr>
              <a:lstStyle/>
              <a:p>
                <a:pPr fontAlgn="auto">
                  <a:spcBef>
                    <a:spcPts val="0"/>
                  </a:spcBef>
                  <a:spcAft>
                    <a:spcPts val="0"/>
                  </a:spcAft>
                  <a:defRPr/>
                </a:pPr>
                <a:r>
                  <a:rPr lang="en-US" sz="2400" dirty="0" err="1">
                    <a:solidFill>
                      <a:schemeClr val="accent3">
                        <a:lumMod val="40000"/>
                        <a:lumOff val="60000"/>
                      </a:schemeClr>
                    </a:solidFill>
                    <a:latin typeface="Century Gothic" pitchFamily="34" charset="0"/>
                    <a:cs typeface="+mn-cs"/>
                  </a:rPr>
                  <a:t>pittsburgh</a:t>
                </a:r>
                <a:endParaRPr lang="en-US" sz="2400" dirty="0">
                  <a:solidFill>
                    <a:schemeClr val="accent3">
                      <a:lumMod val="40000"/>
                      <a:lumOff val="60000"/>
                    </a:schemeClr>
                  </a:solidFill>
                  <a:latin typeface="Century Gothic" pitchFamily="34" charset="0"/>
                  <a:cs typeface="+mn-cs"/>
                </a:endParaRPr>
              </a:p>
            </p:txBody>
          </p:sp>
        </p:grpSp>
      </p:grpSp>
      <p:grpSp>
        <p:nvGrpSpPr>
          <p:cNvPr id="6" name="Group 83"/>
          <p:cNvGrpSpPr>
            <a:grpSpLocks/>
          </p:cNvGrpSpPr>
          <p:nvPr/>
        </p:nvGrpSpPr>
        <p:grpSpPr bwMode="auto">
          <a:xfrm>
            <a:off x="133350" y="2514600"/>
            <a:ext cx="2819400" cy="3492500"/>
            <a:chOff x="228600" y="2438400"/>
            <a:chExt cx="2819400" cy="3492673"/>
          </a:xfrm>
        </p:grpSpPr>
        <p:pic>
          <p:nvPicPr>
            <p:cNvPr id="32802" name="Picture 3" descr="C:\research\projects\UbiGreen\Trunk\Designs\Final Deployed Designs\final-polar-bear-design\PolarBe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246359"/>
              <a:ext cx="457200" cy="5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3" name="Picture 4" descr="C:\research\projects\UbiGreen\Trunk\Designs\Final Deployed Designs\final-tree-design\tree11_lar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438400"/>
              <a:ext cx="548640" cy="54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4" name="Picture 4" descr="C:\research\projects\UbiGreen\Trunk\Designs\Final Deployed Designs\final-tree-design\tree11_lar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041053"/>
              <a:ext cx="548640" cy="54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5" name="Picture 4" descr="C:\research\projects\UbiGreen\Trunk\Designs\Final Deployed Designs\final-tree-design\tree11_lar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643706"/>
              <a:ext cx="548640" cy="54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6" name="Picture 3" descr="C:\research\projects\UbiGreen\Trunk\Designs\Final Deployed Designs\final-polar-bear-design\PolarBe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828279"/>
              <a:ext cx="457200" cy="5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3" descr="C:\research\projects\UbiGreen\Trunk\Designs\Final Deployed Designs\final-polar-bear-design\PolarBe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5410200"/>
              <a:ext cx="457200" cy="5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808" name="Group 31"/>
            <p:cNvGrpSpPr>
              <a:grpSpLocks/>
            </p:cNvGrpSpPr>
            <p:nvPr/>
          </p:nvGrpSpPr>
          <p:grpSpPr bwMode="auto">
            <a:xfrm>
              <a:off x="838200" y="2438400"/>
              <a:ext cx="1905000" cy="533400"/>
              <a:chOff x="838200" y="2438400"/>
              <a:chExt cx="1905000" cy="533400"/>
            </a:xfrm>
          </p:grpSpPr>
          <p:sp>
            <p:nvSpPr>
              <p:cNvPr id="29" name="Rectangle 28"/>
              <p:cNvSpPr/>
              <p:nvPr/>
            </p:nvSpPr>
            <p:spPr>
              <a:xfrm>
                <a:off x="914400" y="2743215"/>
                <a:ext cx="1828800" cy="2286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400" b="1" dirty="0">
                    <a:solidFill>
                      <a:schemeClr val="tx1"/>
                    </a:solidFill>
                    <a:latin typeface="Century Gothic" pitchFamily="34" charset="0"/>
                  </a:rPr>
                  <a:t>4 weeks</a:t>
                </a:r>
              </a:p>
            </p:txBody>
          </p:sp>
          <p:sp>
            <p:nvSpPr>
              <p:cNvPr id="31" name="TextBox 30"/>
              <p:cNvSpPr txBox="1"/>
              <p:nvPr/>
            </p:nvSpPr>
            <p:spPr>
              <a:xfrm>
                <a:off x="838200" y="2438400"/>
                <a:ext cx="1752600" cy="338154"/>
              </a:xfrm>
              <a:prstGeom prst="rect">
                <a:avLst/>
              </a:prstGeom>
              <a:noFill/>
            </p:spPr>
            <p:txBody>
              <a:bodyPr>
                <a:spAutoFit/>
              </a:bodyPr>
              <a:lstStyle/>
              <a:p>
                <a:pP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office admin</a:t>
                </a:r>
              </a:p>
            </p:txBody>
          </p:sp>
        </p:grpSp>
        <p:grpSp>
          <p:nvGrpSpPr>
            <p:cNvPr id="32809" name="Group 37"/>
            <p:cNvGrpSpPr>
              <a:grpSpLocks/>
            </p:cNvGrpSpPr>
            <p:nvPr/>
          </p:nvGrpSpPr>
          <p:grpSpPr bwMode="auto">
            <a:xfrm>
              <a:off x="838200" y="3017520"/>
              <a:ext cx="1752600" cy="533400"/>
              <a:chOff x="838200" y="2438400"/>
              <a:chExt cx="1752600" cy="533400"/>
            </a:xfrm>
          </p:grpSpPr>
          <p:sp>
            <p:nvSpPr>
              <p:cNvPr id="39" name="Rectangle 38"/>
              <p:cNvSpPr/>
              <p:nvPr/>
            </p:nvSpPr>
            <p:spPr>
              <a:xfrm>
                <a:off x="914400" y="2743562"/>
                <a:ext cx="822325" cy="2286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400" b="1" dirty="0">
                    <a:solidFill>
                      <a:schemeClr val="tx1"/>
                    </a:solidFill>
                    <a:latin typeface="Century Gothic" pitchFamily="34" charset="0"/>
                  </a:rPr>
                  <a:t>3</a:t>
                </a:r>
              </a:p>
            </p:txBody>
          </p:sp>
          <p:sp>
            <p:nvSpPr>
              <p:cNvPr id="40" name="TextBox 39"/>
              <p:cNvSpPr txBox="1"/>
              <p:nvPr/>
            </p:nvSpPr>
            <p:spPr>
              <a:xfrm>
                <a:off x="838200" y="2438747"/>
                <a:ext cx="1752600" cy="338153"/>
              </a:xfrm>
              <a:prstGeom prst="rect">
                <a:avLst/>
              </a:prstGeom>
              <a:noFill/>
            </p:spPr>
            <p:txBody>
              <a:bodyPr>
                <a:spAutoFit/>
              </a:bodyPr>
              <a:lstStyle/>
              <a:p>
                <a:pP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consultant</a:t>
                </a:r>
              </a:p>
            </p:txBody>
          </p:sp>
        </p:grpSp>
        <p:grpSp>
          <p:nvGrpSpPr>
            <p:cNvPr id="32810" name="Group 40"/>
            <p:cNvGrpSpPr>
              <a:grpSpLocks/>
            </p:cNvGrpSpPr>
            <p:nvPr/>
          </p:nvGrpSpPr>
          <p:grpSpPr bwMode="auto">
            <a:xfrm>
              <a:off x="838200" y="3596640"/>
              <a:ext cx="2209800" cy="533400"/>
              <a:chOff x="838200" y="2438400"/>
              <a:chExt cx="2209800" cy="533400"/>
            </a:xfrm>
          </p:grpSpPr>
          <p:sp>
            <p:nvSpPr>
              <p:cNvPr id="42" name="Rectangle 41"/>
              <p:cNvSpPr/>
              <p:nvPr/>
            </p:nvSpPr>
            <p:spPr>
              <a:xfrm>
                <a:off x="914400" y="2743907"/>
                <a:ext cx="1087438" cy="2286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400" b="1" dirty="0">
                    <a:solidFill>
                      <a:schemeClr val="tx1"/>
                    </a:solidFill>
                    <a:latin typeface="Century Gothic" pitchFamily="34" charset="0"/>
                  </a:rPr>
                  <a:t>3</a:t>
                </a:r>
              </a:p>
            </p:txBody>
          </p:sp>
          <p:sp>
            <p:nvSpPr>
              <p:cNvPr id="43" name="TextBox 42"/>
              <p:cNvSpPr txBox="1"/>
              <p:nvPr/>
            </p:nvSpPr>
            <p:spPr>
              <a:xfrm>
                <a:off x="838200" y="2439092"/>
                <a:ext cx="2209800" cy="338154"/>
              </a:xfrm>
              <a:prstGeom prst="rect">
                <a:avLst/>
              </a:prstGeom>
              <a:noFill/>
            </p:spPr>
            <p:txBody>
              <a:bodyPr>
                <a:spAutoFit/>
              </a:bodyPr>
              <a:lstStyle/>
              <a:p>
                <a:pP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program manager</a:t>
                </a:r>
              </a:p>
            </p:txBody>
          </p:sp>
        </p:grpSp>
        <p:grpSp>
          <p:nvGrpSpPr>
            <p:cNvPr id="32811" name="Group 43"/>
            <p:cNvGrpSpPr>
              <a:grpSpLocks/>
            </p:cNvGrpSpPr>
            <p:nvPr/>
          </p:nvGrpSpPr>
          <p:grpSpPr bwMode="auto">
            <a:xfrm>
              <a:off x="838200" y="4175760"/>
              <a:ext cx="1752600" cy="533400"/>
              <a:chOff x="838200" y="2438400"/>
              <a:chExt cx="1752600" cy="533400"/>
            </a:xfrm>
          </p:grpSpPr>
          <p:sp>
            <p:nvSpPr>
              <p:cNvPr id="45" name="Rectangle 44"/>
              <p:cNvSpPr/>
              <p:nvPr/>
            </p:nvSpPr>
            <p:spPr>
              <a:xfrm>
                <a:off x="914400" y="2742666"/>
                <a:ext cx="1609725" cy="2286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400" b="1" dirty="0">
                    <a:solidFill>
                      <a:schemeClr val="tx1"/>
                    </a:solidFill>
                    <a:latin typeface="Century Gothic" pitchFamily="34" charset="0"/>
                  </a:rPr>
                  <a:t>4 </a:t>
                </a:r>
              </a:p>
            </p:txBody>
          </p:sp>
          <p:sp>
            <p:nvSpPr>
              <p:cNvPr id="46" name="TextBox 45"/>
              <p:cNvSpPr txBox="1"/>
              <p:nvPr/>
            </p:nvSpPr>
            <p:spPr>
              <a:xfrm>
                <a:off x="838200" y="2437851"/>
                <a:ext cx="1752600" cy="338154"/>
              </a:xfrm>
              <a:prstGeom prst="rect">
                <a:avLst/>
              </a:prstGeom>
              <a:noFill/>
            </p:spPr>
            <p:txBody>
              <a:bodyPr>
                <a:spAutoFit/>
              </a:bodyPr>
              <a:lstStyle/>
              <a:p>
                <a:pP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programmer</a:t>
                </a:r>
              </a:p>
            </p:txBody>
          </p:sp>
        </p:grpSp>
        <p:grpSp>
          <p:nvGrpSpPr>
            <p:cNvPr id="32812" name="Group 46"/>
            <p:cNvGrpSpPr>
              <a:grpSpLocks/>
            </p:cNvGrpSpPr>
            <p:nvPr/>
          </p:nvGrpSpPr>
          <p:grpSpPr bwMode="auto">
            <a:xfrm>
              <a:off x="838200" y="4754880"/>
              <a:ext cx="1752600" cy="533400"/>
              <a:chOff x="838200" y="2438400"/>
              <a:chExt cx="1752600" cy="533400"/>
            </a:xfrm>
          </p:grpSpPr>
          <p:sp>
            <p:nvSpPr>
              <p:cNvPr id="48" name="Rectangle 47"/>
              <p:cNvSpPr/>
              <p:nvPr/>
            </p:nvSpPr>
            <p:spPr>
              <a:xfrm>
                <a:off x="914400" y="2743013"/>
                <a:ext cx="1298575" cy="2286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400" b="1" dirty="0">
                    <a:solidFill>
                      <a:schemeClr val="tx1"/>
                    </a:solidFill>
                    <a:latin typeface="Century Gothic" pitchFamily="34" charset="0"/>
                  </a:rPr>
                  <a:t>4 </a:t>
                </a:r>
              </a:p>
            </p:txBody>
          </p:sp>
          <p:sp>
            <p:nvSpPr>
              <p:cNvPr id="49" name="TextBox 48"/>
              <p:cNvSpPr txBox="1"/>
              <p:nvPr/>
            </p:nvSpPr>
            <p:spPr>
              <a:xfrm>
                <a:off x="838200" y="2438198"/>
                <a:ext cx="1752600" cy="338153"/>
              </a:xfrm>
              <a:prstGeom prst="rect">
                <a:avLst/>
              </a:prstGeom>
              <a:noFill/>
            </p:spPr>
            <p:txBody>
              <a:bodyPr>
                <a:spAutoFit/>
              </a:bodyPr>
              <a:lstStyle/>
              <a:p>
                <a:pP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consultant</a:t>
                </a:r>
              </a:p>
            </p:txBody>
          </p:sp>
        </p:grpSp>
        <p:grpSp>
          <p:nvGrpSpPr>
            <p:cNvPr id="32813" name="Group 49"/>
            <p:cNvGrpSpPr>
              <a:grpSpLocks/>
            </p:cNvGrpSpPr>
            <p:nvPr/>
          </p:nvGrpSpPr>
          <p:grpSpPr bwMode="auto">
            <a:xfrm>
              <a:off x="838200" y="5334000"/>
              <a:ext cx="1752600" cy="533400"/>
              <a:chOff x="838200" y="2438400"/>
              <a:chExt cx="1752600" cy="533400"/>
            </a:xfrm>
          </p:grpSpPr>
          <p:sp>
            <p:nvSpPr>
              <p:cNvPr id="51" name="Rectangle 50"/>
              <p:cNvSpPr/>
              <p:nvPr/>
            </p:nvSpPr>
            <p:spPr>
              <a:xfrm>
                <a:off x="914400" y="2743358"/>
                <a:ext cx="265113" cy="2286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400" b="1" dirty="0">
                    <a:solidFill>
                      <a:schemeClr val="tx1"/>
                    </a:solidFill>
                    <a:latin typeface="Century Gothic" pitchFamily="34" charset="0"/>
                  </a:rPr>
                  <a:t>1</a:t>
                </a:r>
                <a:endParaRPr lang="en-US" sz="1200" b="1" dirty="0">
                  <a:solidFill>
                    <a:schemeClr val="tx1"/>
                  </a:solidFill>
                  <a:latin typeface="Century Gothic" pitchFamily="34" charset="0"/>
                </a:endParaRPr>
              </a:p>
            </p:txBody>
          </p:sp>
          <p:sp>
            <p:nvSpPr>
              <p:cNvPr id="52" name="TextBox 51"/>
              <p:cNvSpPr txBox="1"/>
              <p:nvPr/>
            </p:nvSpPr>
            <p:spPr>
              <a:xfrm>
                <a:off x="838200" y="2438543"/>
                <a:ext cx="1752600" cy="338154"/>
              </a:xfrm>
              <a:prstGeom prst="rect">
                <a:avLst/>
              </a:prstGeom>
              <a:noFill/>
            </p:spPr>
            <p:txBody>
              <a:bodyPr>
                <a:spAutoFit/>
              </a:bodyPr>
              <a:lstStyle/>
              <a:p>
                <a:pP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student</a:t>
                </a:r>
              </a:p>
            </p:txBody>
          </p:sp>
        </p:grpSp>
      </p:grpSp>
      <p:grpSp>
        <p:nvGrpSpPr>
          <p:cNvPr id="14" name="Group 82"/>
          <p:cNvGrpSpPr>
            <a:grpSpLocks/>
          </p:cNvGrpSpPr>
          <p:nvPr/>
        </p:nvGrpSpPr>
        <p:grpSpPr bwMode="auto">
          <a:xfrm>
            <a:off x="6191250" y="2514600"/>
            <a:ext cx="2759075" cy="4114800"/>
            <a:chOff x="6096000" y="2590800"/>
            <a:chExt cx="2758440" cy="4114800"/>
          </a:xfrm>
        </p:grpSpPr>
        <p:pic>
          <p:nvPicPr>
            <p:cNvPr id="32781" name="Picture 3" descr="C:\research\projects\UbiGreen\Trunk\Designs\Final Deployed Designs\final-polar-bear-design\PolarBe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4411286"/>
              <a:ext cx="457200" cy="5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4" descr="C:\research\projects\UbiGreen\Trunk\Designs\Final Deployed Designs\final-tree-design\tree11_lar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2603327"/>
              <a:ext cx="548640" cy="54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4" descr="C:\research\projects\UbiGreen\Trunk\Designs\Final Deployed Designs\final-tree-design\tree11_lar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3205980"/>
              <a:ext cx="548640" cy="54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4" descr="C:\research\projects\UbiGreen\Trunk\Designs\Final Deployed Designs\final-tree-design\tree11_lar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3808633"/>
              <a:ext cx="548640" cy="54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3" descr="C:\research\projects\UbiGreen\Trunk\Designs\Final Deployed Designs\final-polar-bear-design\PolarBe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4993206"/>
              <a:ext cx="457200" cy="5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3" descr="C:\research\projects\UbiGreen\Trunk\Designs\Final Deployed Designs\final-polar-bear-design\PolarBe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5575127"/>
              <a:ext cx="457200" cy="5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049868" y="2895600"/>
              <a:ext cx="1179241" cy="228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1400" b="1" dirty="0">
                  <a:solidFill>
                    <a:schemeClr val="tx1"/>
                  </a:solidFill>
                  <a:latin typeface="Century Gothic" pitchFamily="34" charset="0"/>
                </a:rPr>
                <a:t>4 weeks</a:t>
              </a:r>
            </a:p>
          </p:txBody>
        </p:sp>
        <p:sp>
          <p:nvSpPr>
            <p:cNvPr id="62" name="TextBox 61"/>
            <p:cNvSpPr txBox="1"/>
            <p:nvPr/>
          </p:nvSpPr>
          <p:spPr>
            <a:xfrm>
              <a:off x="6553095" y="2590800"/>
              <a:ext cx="1752197" cy="338138"/>
            </a:xfrm>
            <a:prstGeom prst="rect">
              <a:avLst/>
            </a:prstGeom>
            <a:noFill/>
          </p:spPr>
          <p:txBody>
            <a:bodyPr>
              <a:spAutoFit/>
            </a:bodyPr>
            <a:lstStyle/>
            <a:p>
              <a:pPr algn="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sales clerk</a:t>
              </a:r>
            </a:p>
          </p:txBody>
        </p:sp>
        <p:sp>
          <p:nvSpPr>
            <p:cNvPr id="64" name="Rectangle 63"/>
            <p:cNvSpPr/>
            <p:nvPr/>
          </p:nvSpPr>
          <p:spPr>
            <a:xfrm>
              <a:off x="7314919" y="3475038"/>
              <a:ext cx="914190" cy="228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1400" b="1" dirty="0">
                  <a:solidFill>
                    <a:schemeClr val="tx1"/>
                  </a:solidFill>
                  <a:latin typeface="Century Gothic" pitchFamily="34" charset="0"/>
                </a:rPr>
                <a:t>3 </a:t>
              </a:r>
            </a:p>
          </p:txBody>
        </p:sp>
        <p:sp>
          <p:nvSpPr>
            <p:cNvPr id="65" name="TextBox 64"/>
            <p:cNvSpPr txBox="1"/>
            <p:nvPr/>
          </p:nvSpPr>
          <p:spPr>
            <a:xfrm>
              <a:off x="6172182" y="3170238"/>
              <a:ext cx="2133109" cy="338137"/>
            </a:xfrm>
            <a:prstGeom prst="rect">
              <a:avLst/>
            </a:prstGeom>
            <a:noFill/>
          </p:spPr>
          <p:txBody>
            <a:bodyPr>
              <a:spAutoFit/>
            </a:bodyPr>
            <a:lstStyle/>
            <a:p>
              <a:pPr algn="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law enforcement</a:t>
              </a:r>
            </a:p>
          </p:txBody>
        </p:sp>
        <p:sp>
          <p:nvSpPr>
            <p:cNvPr id="67" name="Rectangle 66"/>
            <p:cNvSpPr/>
            <p:nvPr/>
          </p:nvSpPr>
          <p:spPr>
            <a:xfrm>
              <a:off x="7837087" y="4054475"/>
              <a:ext cx="392022" cy="228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1400" b="1" dirty="0">
                  <a:solidFill>
                    <a:schemeClr val="tx1"/>
                  </a:solidFill>
                  <a:latin typeface="Century Gothic" pitchFamily="34" charset="0"/>
                </a:rPr>
                <a:t>1</a:t>
              </a:r>
            </a:p>
          </p:txBody>
        </p:sp>
        <p:sp>
          <p:nvSpPr>
            <p:cNvPr id="68" name="TextBox 67"/>
            <p:cNvSpPr txBox="1"/>
            <p:nvPr/>
          </p:nvSpPr>
          <p:spPr>
            <a:xfrm>
              <a:off x="6096000" y="3749675"/>
              <a:ext cx="2209291" cy="338138"/>
            </a:xfrm>
            <a:prstGeom prst="rect">
              <a:avLst/>
            </a:prstGeom>
            <a:noFill/>
          </p:spPr>
          <p:txBody>
            <a:bodyPr>
              <a:spAutoFit/>
            </a:bodyPr>
            <a:lstStyle/>
            <a:p>
              <a:pPr algn="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student</a:t>
              </a:r>
            </a:p>
          </p:txBody>
        </p:sp>
        <p:sp>
          <p:nvSpPr>
            <p:cNvPr id="70" name="Rectangle 69"/>
            <p:cNvSpPr/>
            <p:nvPr/>
          </p:nvSpPr>
          <p:spPr>
            <a:xfrm>
              <a:off x="7360947" y="4632325"/>
              <a:ext cx="868162" cy="228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1400" b="1" dirty="0">
                  <a:solidFill>
                    <a:schemeClr val="tx1"/>
                  </a:solidFill>
                  <a:latin typeface="Century Gothic" pitchFamily="34" charset="0"/>
                </a:rPr>
                <a:t>3</a:t>
              </a:r>
            </a:p>
          </p:txBody>
        </p:sp>
        <p:sp>
          <p:nvSpPr>
            <p:cNvPr id="71" name="TextBox 70"/>
            <p:cNvSpPr txBox="1"/>
            <p:nvPr/>
          </p:nvSpPr>
          <p:spPr>
            <a:xfrm>
              <a:off x="6553095" y="4327525"/>
              <a:ext cx="1752197" cy="339725"/>
            </a:xfrm>
            <a:prstGeom prst="rect">
              <a:avLst/>
            </a:prstGeom>
            <a:noFill/>
          </p:spPr>
          <p:txBody>
            <a:bodyPr>
              <a:spAutoFit/>
            </a:bodyPr>
            <a:lstStyle/>
            <a:p>
              <a:pPr algn="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engineer</a:t>
              </a:r>
            </a:p>
          </p:txBody>
        </p:sp>
        <p:sp>
          <p:nvSpPr>
            <p:cNvPr id="73" name="Rectangle 72"/>
            <p:cNvSpPr/>
            <p:nvPr/>
          </p:nvSpPr>
          <p:spPr>
            <a:xfrm>
              <a:off x="7708529" y="5211763"/>
              <a:ext cx="520580" cy="228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1400" b="1" dirty="0">
                  <a:solidFill>
                    <a:schemeClr val="tx1"/>
                  </a:solidFill>
                  <a:latin typeface="Century Gothic" pitchFamily="34" charset="0"/>
                </a:rPr>
                <a:t>2</a:t>
              </a:r>
            </a:p>
          </p:txBody>
        </p:sp>
        <p:sp>
          <p:nvSpPr>
            <p:cNvPr id="74" name="TextBox 73"/>
            <p:cNvSpPr txBox="1"/>
            <p:nvPr/>
          </p:nvSpPr>
          <p:spPr>
            <a:xfrm>
              <a:off x="6553095" y="4906963"/>
              <a:ext cx="1752197" cy="338137"/>
            </a:xfrm>
            <a:prstGeom prst="rect">
              <a:avLst/>
            </a:prstGeom>
            <a:noFill/>
          </p:spPr>
          <p:txBody>
            <a:bodyPr>
              <a:spAutoFit/>
            </a:bodyPr>
            <a:lstStyle/>
            <a:p>
              <a:pPr algn="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student</a:t>
              </a:r>
            </a:p>
          </p:txBody>
        </p:sp>
        <p:sp>
          <p:nvSpPr>
            <p:cNvPr id="76" name="Rectangle 75"/>
            <p:cNvSpPr/>
            <p:nvPr/>
          </p:nvSpPr>
          <p:spPr>
            <a:xfrm>
              <a:off x="7533944" y="5791200"/>
              <a:ext cx="695165" cy="228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1400" b="1" dirty="0">
                  <a:solidFill>
                    <a:schemeClr val="tx1"/>
                  </a:solidFill>
                  <a:latin typeface="Century Gothic" pitchFamily="34" charset="0"/>
                </a:rPr>
                <a:t>2</a:t>
              </a:r>
            </a:p>
          </p:txBody>
        </p:sp>
        <p:sp>
          <p:nvSpPr>
            <p:cNvPr id="77" name="TextBox 76"/>
            <p:cNvSpPr txBox="1"/>
            <p:nvPr/>
          </p:nvSpPr>
          <p:spPr>
            <a:xfrm>
              <a:off x="6553095" y="5486400"/>
              <a:ext cx="1752197" cy="338138"/>
            </a:xfrm>
            <a:prstGeom prst="rect">
              <a:avLst/>
            </a:prstGeom>
            <a:noFill/>
          </p:spPr>
          <p:txBody>
            <a:bodyPr>
              <a:spAutoFit/>
            </a:bodyPr>
            <a:lstStyle/>
            <a:p>
              <a:pPr algn="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student</a:t>
              </a:r>
            </a:p>
          </p:txBody>
        </p:sp>
        <p:pic>
          <p:nvPicPr>
            <p:cNvPr id="32799" name="Picture 3" descr="C:\research\projects\UbiGreen\Trunk\Designs\Final Deployed Designs\final-polar-bear-design\PolarBe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6184727"/>
              <a:ext cx="457200" cy="5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78"/>
            <p:cNvSpPr/>
            <p:nvPr/>
          </p:nvSpPr>
          <p:spPr>
            <a:xfrm>
              <a:off x="7964058" y="6400800"/>
              <a:ext cx="265051" cy="228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1400" b="1" dirty="0">
                  <a:solidFill>
                    <a:schemeClr val="tx1"/>
                  </a:solidFill>
                  <a:latin typeface="Century Gothic" pitchFamily="34" charset="0"/>
                </a:rPr>
                <a:t>1</a:t>
              </a:r>
            </a:p>
          </p:txBody>
        </p:sp>
        <p:sp>
          <p:nvSpPr>
            <p:cNvPr id="80" name="TextBox 79"/>
            <p:cNvSpPr txBox="1"/>
            <p:nvPr/>
          </p:nvSpPr>
          <p:spPr>
            <a:xfrm>
              <a:off x="6553095" y="6096000"/>
              <a:ext cx="1752197" cy="338138"/>
            </a:xfrm>
            <a:prstGeom prst="rect">
              <a:avLst/>
            </a:prstGeom>
            <a:noFill/>
          </p:spPr>
          <p:txBody>
            <a:bodyPr>
              <a:spAutoFit/>
            </a:bodyPr>
            <a:lstStyle/>
            <a:p>
              <a:pPr algn="r" fontAlgn="auto">
                <a:spcBef>
                  <a:spcPts val="0"/>
                </a:spcBef>
                <a:spcAft>
                  <a:spcPts val="0"/>
                </a:spcAft>
                <a:defRPr/>
              </a:pPr>
              <a:r>
                <a:rPr lang="en-US" sz="1600" dirty="0">
                  <a:solidFill>
                    <a:schemeClr val="accent3">
                      <a:lumMod val="40000"/>
                      <a:lumOff val="60000"/>
                    </a:schemeClr>
                  </a:solidFill>
                  <a:latin typeface="Century Gothic" pitchFamily="34" charset="0"/>
                  <a:cs typeface="+mn-cs"/>
                </a:rPr>
                <a:t>student</a:t>
              </a:r>
            </a:p>
          </p:txBody>
        </p:sp>
      </p:grpSp>
      <p:sp>
        <p:nvSpPr>
          <p:cNvPr id="66" name="TextBox 65"/>
          <p:cNvSpPr txBox="1"/>
          <p:nvPr/>
        </p:nvSpPr>
        <p:spPr>
          <a:xfrm>
            <a:off x="-4763" y="1990725"/>
            <a:ext cx="900113" cy="523875"/>
          </a:xfrm>
          <a:prstGeom prst="rect">
            <a:avLst/>
          </a:prstGeom>
          <a:noFill/>
        </p:spPr>
        <p:txBody>
          <a:bodyPr>
            <a:spAutoFit/>
          </a:bodyPr>
          <a:lstStyle/>
          <a:p>
            <a:pPr fontAlgn="auto">
              <a:spcBef>
                <a:spcPts val="0"/>
              </a:spcBef>
              <a:spcAft>
                <a:spcPts val="0"/>
              </a:spcAft>
              <a:defRPr/>
            </a:pPr>
            <a:r>
              <a:rPr lang="en-US" sz="2800" b="1" dirty="0">
                <a:solidFill>
                  <a:schemeClr val="accent3">
                    <a:lumMod val="60000"/>
                    <a:lumOff val="40000"/>
                  </a:schemeClr>
                </a:solidFill>
                <a:latin typeface="Century Gothic" pitchFamily="34" charset="0"/>
                <a:cs typeface="+mn-cs"/>
              </a:rPr>
              <a:t>N=6</a:t>
            </a:r>
          </a:p>
        </p:txBody>
      </p:sp>
      <p:sp>
        <p:nvSpPr>
          <p:cNvPr id="69" name="TextBox 68"/>
          <p:cNvSpPr txBox="1"/>
          <p:nvPr/>
        </p:nvSpPr>
        <p:spPr>
          <a:xfrm>
            <a:off x="8248650" y="1990725"/>
            <a:ext cx="990600" cy="523875"/>
          </a:xfrm>
          <a:prstGeom prst="rect">
            <a:avLst/>
          </a:prstGeom>
          <a:noFill/>
        </p:spPr>
        <p:txBody>
          <a:bodyPr>
            <a:spAutoFit/>
          </a:bodyPr>
          <a:lstStyle/>
          <a:p>
            <a:pPr fontAlgn="auto">
              <a:spcBef>
                <a:spcPts val="0"/>
              </a:spcBef>
              <a:spcAft>
                <a:spcPts val="0"/>
              </a:spcAft>
              <a:defRPr/>
            </a:pPr>
            <a:r>
              <a:rPr lang="en-US" sz="2800" b="1" dirty="0">
                <a:solidFill>
                  <a:schemeClr val="accent3">
                    <a:lumMod val="60000"/>
                    <a:lumOff val="40000"/>
                  </a:schemeClr>
                </a:solidFill>
                <a:latin typeface="Century Gothic" pitchFamily="34" charset="0"/>
                <a:cs typeface="+mn-cs"/>
              </a:rPr>
              <a:t>N=7</a:t>
            </a:r>
          </a:p>
        </p:txBody>
      </p:sp>
      <p:sp>
        <p:nvSpPr>
          <p:cNvPr id="75" name="Rectangle 74"/>
          <p:cNvSpPr/>
          <p:nvPr/>
        </p:nvSpPr>
        <p:spPr>
          <a:xfrm>
            <a:off x="-152400" y="-152400"/>
            <a:ext cx="9601200" cy="7010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 name="TextBox 71"/>
          <p:cNvSpPr txBox="1"/>
          <p:nvPr/>
        </p:nvSpPr>
        <p:spPr>
          <a:xfrm>
            <a:off x="2819400" y="3581400"/>
            <a:ext cx="4419600" cy="1938338"/>
          </a:xfrm>
          <a:prstGeom prst="rect">
            <a:avLst/>
          </a:prstGeom>
          <a:noFill/>
        </p:spPr>
        <p:txBody>
          <a:bodyPr>
            <a:spAutoFit/>
          </a:bodyPr>
          <a:lstStyle/>
          <a:p>
            <a:pPr marL="228600" indent="-228600" fontAlgn="auto">
              <a:spcBef>
                <a:spcPts val="0"/>
              </a:spcBef>
              <a:spcAft>
                <a:spcPts val="0"/>
              </a:spcAft>
              <a:buFont typeface="Arial" pitchFamily="34" charset="0"/>
              <a:buChar char="•"/>
              <a:defRPr/>
            </a:pPr>
            <a:r>
              <a:rPr lang="en-US" sz="2400" dirty="0">
                <a:solidFill>
                  <a:schemeClr val="accent3">
                    <a:lumMod val="40000"/>
                    <a:lumOff val="60000"/>
                  </a:schemeClr>
                </a:solidFill>
                <a:latin typeface="Century Gothic" pitchFamily="34" charset="0"/>
                <a:cs typeface="+mn-cs"/>
              </a:rPr>
              <a:t>Level of environmental concern lower in Pittsburgh</a:t>
            </a:r>
          </a:p>
          <a:p>
            <a:pPr indent="228600" fontAlgn="auto">
              <a:spcBef>
                <a:spcPts val="0"/>
              </a:spcBef>
              <a:spcAft>
                <a:spcPts val="0"/>
              </a:spcAft>
              <a:buFont typeface="Arial" pitchFamily="34" charset="0"/>
              <a:buChar char="•"/>
              <a:defRPr/>
            </a:pPr>
            <a:r>
              <a:rPr lang="en-US" sz="2400" dirty="0">
                <a:solidFill>
                  <a:schemeClr val="accent3">
                    <a:lumMod val="40000"/>
                    <a:lumOff val="60000"/>
                  </a:schemeClr>
                </a:solidFill>
                <a:latin typeface="Century Gothic" pitchFamily="34" charset="0"/>
                <a:cs typeface="+mn-cs"/>
              </a:rPr>
              <a:t>Range of professions</a:t>
            </a:r>
          </a:p>
          <a:p>
            <a:pPr indent="228600" fontAlgn="auto">
              <a:spcBef>
                <a:spcPts val="0"/>
              </a:spcBef>
              <a:spcAft>
                <a:spcPts val="0"/>
              </a:spcAft>
              <a:buFont typeface="Arial" pitchFamily="34" charset="0"/>
              <a:buChar char="•"/>
              <a:defRPr/>
            </a:pPr>
            <a:r>
              <a:rPr lang="en-US" sz="2400" dirty="0">
                <a:solidFill>
                  <a:schemeClr val="accent3">
                    <a:lumMod val="40000"/>
                    <a:lumOff val="60000"/>
                  </a:schemeClr>
                </a:solidFill>
                <a:latin typeface="Century Gothic" pitchFamily="34" charset="0"/>
                <a:cs typeface="+mn-cs"/>
              </a:rPr>
              <a:t>Participation: 1-4 weeks</a:t>
            </a:r>
          </a:p>
          <a:p>
            <a:pPr indent="228600" fontAlgn="auto">
              <a:spcBef>
                <a:spcPts val="0"/>
              </a:spcBef>
              <a:spcAft>
                <a:spcPts val="0"/>
              </a:spcAft>
              <a:buFont typeface="Arial" pitchFamily="34" charset="0"/>
              <a:buChar char="•"/>
              <a:defRPr/>
            </a:pPr>
            <a:r>
              <a:rPr lang="en-US" sz="2400" dirty="0">
                <a:solidFill>
                  <a:schemeClr val="accent3">
                    <a:lumMod val="40000"/>
                    <a:lumOff val="60000"/>
                  </a:schemeClr>
                </a:solidFill>
                <a:latin typeface="Century Gothic" pitchFamily="34" charset="0"/>
                <a:cs typeface="+mn-cs"/>
              </a:rPr>
              <a:t>Compensation: $100-300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fade">
                                      <p:cBhvr>
                                        <p:cTn id="29" dur="500"/>
                                        <p:tgtEl>
                                          <p:spTgt spid="7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6" grpId="0"/>
      <p:bldP spid="69" grpId="0"/>
      <p:bldP spid="75" grpId="0" animBg="1"/>
      <p:bldP spid="7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EE1EC0-472C-4EE4-9F42-36CD577E8AE7}" type="slidenum">
              <a:rPr lang="en-US"/>
              <a:pPr>
                <a:defRPr/>
              </a:pPr>
              <a:t>31</a:t>
            </a:fld>
            <a:endParaRPr lang="en-US" dirty="0"/>
          </a:p>
        </p:txBody>
      </p:sp>
      <p:sp>
        <p:nvSpPr>
          <p:cNvPr id="5" name="Rectangle 4"/>
          <p:cNvSpPr/>
          <p:nvPr/>
        </p:nvSpPr>
        <p:spPr>
          <a:xfrm>
            <a:off x="266700" y="2895600"/>
            <a:ext cx="7429500" cy="361950"/>
          </a:xfrm>
          <a:prstGeom prst="rect">
            <a:avLst/>
          </a:prstGeom>
          <a:solidFill>
            <a:schemeClr val="accent3">
              <a:lumMod val="60000"/>
              <a:lumOff val="40000"/>
            </a:schemeClr>
          </a:solidFill>
          <a:ln>
            <a:solidFill>
              <a:schemeClr val="accent3"/>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dirty="0"/>
          </a:p>
        </p:txBody>
      </p:sp>
      <p:sp>
        <p:nvSpPr>
          <p:cNvPr id="8" name="TextBox 7"/>
          <p:cNvSpPr txBox="1"/>
          <p:nvPr/>
        </p:nvSpPr>
        <p:spPr>
          <a:xfrm>
            <a:off x="228600" y="2895600"/>
            <a:ext cx="2971800" cy="1230313"/>
          </a:xfrm>
          <a:prstGeom prst="rect">
            <a:avLst/>
          </a:prstGeom>
          <a:noFill/>
        </p:spPr>
        <p:txBody>
          <a:bodyPr>
            <a:spAutoFit/>
          </a:bodyPr>
          <a:lstStyle/>
          <a:p>
            <a:pPr fontAlgn="auto">
              <a:spcBef>
                <a:spcPts val="0"/>
              </a:spcBef>
              <a:spcAft>
                <a:spcPts val="0"/>
              </a:spcAft>
              <a:defRPr/>
            </a:pPr>
            <a:r>
              <a:rPr lang="en-US" sz="2000" b="1" dirty="0">
                <a:solidFill>
                  <a:schemeClr val="tx1">
                    <a:lumMod val="85000"/>
                    <a:lumOff val="15000"/>
                  </a:schemeClr>
                </a:solidFill>
                <a:latin typeface="Century Gothic" pitchFamily="34" charset="0"/>
                <a:cs typeface="+mn-cs"/>
              </a:rPr>
              <a:t>Study Begins</a:t>
            </a:r>
          </a:p>
          <a:p>
            <a:pPr fontAlgn="auto">
              <a:spcBef>
                <a:spcPts val="0"/>
              </a:spcBef>
              <a:spcAft>
                <a:spcPts val="0"/>
              </a:spcAft>
              <a:buFont typeface="Arial" pitchFamily="34" charset="0"/>
              <a:buChar char="•"/>
              <a:defRPr/>
            </a:pPr>
            <a:r>
              <a:rPr lang="en-US" dirty="0">
                <a:solidFill>
                  <a:schemeClr val="tx1">
                    <a:lumMod val="85000"/>
                    <a:lumOff val="15000"/>
                  </a:schemeClr>
                </a:solidFill>
                <a:latin typeface="Century Gothic" pitchFamily="34" charset="0"/>
                <a:cs typeface="+mn-cs"/>
              </a:rPr>
              <a:t> dispense equipment</a:t>
            </a:r>
          </a:p>
          <a:p>
            <a:pPr fontAlgn="auto">
              <a:spcBef>
                <a:spcPts val="0"/>
              </a:spcBef>
              <a:spcAft>
                <a:spcPts val="0"/>
              </a:spcAft>
              <a:buFont typeface="Arial" pitchFamily="34" charset="0"/>
              <a:buChar char="•"/>
              <a:defRPr/>
            </a:pPr>
            <a:r>
              <a:rPr lang="en-US" dirty="0">
                <a:solidFill>
                  <a:schemeClr val="tx1">
                    <a:lumMod val="85000"/>
                    <a:lumOff val="15000"/>
                  </a:schemeClr>
                </a:solidFill>
                <a:latin typeface="Century Gothic" pitchFamily="34" charset="0"/>
                <a:cs typeface="+mn-cs"/>
              </a:rPr>
              <a:t> application training</a:t>
            </a:r>
          </a:p>
          <a:p>
            <a:pPr fontAlgn="auto">
              <a:spcBef>
                <a:spcPts val="0"/>
              </a:spcBef>
              <a:spcAft>
                <a:spcPts val="0"/>
              </a:spcAft>
              <a:buFont typeface="Arial" pitchFamily="34" charset="0"/>
              <a:buChar char="•"/>
              <a:defRPr/>
            </a:pPr>
            <a:r>
              <a:rPr lang="en-US" dirty="0">
                <a:solidFill>
                  <a:schemeClr val="tx1">
                    <a:lumMod val="85000"/>
                    <a:lumOff val="15000"/>
                  </a:schemeClr>
                </a:solidFill>
                <a:latin typeface="Century Gothic" pitchFamily="34" charset="0"/>
                <a:cs typeface="+mn-cs"/>
              </a:rPr>
              <a:t> pre-study questionnaire</a:t>
            </a:r>
          </a:p>
        </p:txBody>
      </p:sp>
      <p:sp>
        <p:nvSpPr>
          <p:cNvPr id="9" name="TextBox 8"/>
          <p:cNvSpPr txBox="1"/>
          <p:nvPr/>
        </p:nvSpPr>
        <p:spPr>
          <a:xfrm>
            <a:off x="3124200" y="2895600"/>
            <a:ext cx="2971800" cy="954088"/>
          </a:xfrm>
          <a:prstGeom prst="rect">
            <a:avLst/>
          </a:prstGeom>
          <a:noFill/>
        </p:spPr>
        <p:txBody>
          <a:bodyPr>
            <a:spAutoFit/>
          </a:bodyPr>
          <a:lstStyle/>
          <a:p>
            <a:pPr fontAlgn="auto">
              <a:spcBef>
                <a:spcPts val="0"/>
              </a:spcBef>
              <a:spcAft>
                <a:spcPts val="0"/>
              </a:spcAft>
              <a:defRPr/>
            </a:pPr>
            <a:r>
              <a:rPr lang="en-US" sz="2000" b="1" dirty="0">
                <a:solidFill>
                  <a:schemeClr val="tx1">
                    <a:lumMod val="85000"/>
                    <a:lumOff val="15000"/>
                  </a:schemeClr>
                </a:solidFill>
                <a:latin typeface="Century Gothic" pitchFamily="34" charset="0"/>
                <a:cs typeface="+mn-cs"/>
              </a:rPr>
              <a:t>One Week Checkup</a:t>
            </a:r>
          </a:p>
          <a:p>
            <a:pPr fontAlgn="auto">
              <a:spcBef>
                <a:spcPts val="0"/>
              </a:spcBef>
              <a:spcAft>
                <a:spcPts val="0"/>
              </a:spcAft>
              <a:buFont typeface="Arial" pitchFamily="34" charset="0"/>
              <a:buChar char="•"/>
              <a:defRPr/>
            </a:pPr>
            <a:r>
              <a:rPr lang="en-US" dirty="0">
                <a:solidFill>
                  <a:schemeClr val="tx1">
                    <a:lumMod val="85000"/>
                    <a:lumOff val="15000"/>
                  </a:schemeClr>
                </a:solidFill>
                <a:latin typeface="Century Gothic" pitchFamily="34" charset="0"/>
                <a:cs typeface="+mn-cs"/>
              </a:rPr>
              <a:t> small software update</a:t>
            </a:r>
          </a:p>
          <a:p>
            <a:pPr fontAlgn="auto">
              <a:spcBef>
                <a:spcPts val="0"/>
              </a:spcBef>
              <a:spcAft>
                <a:spcPts val="0"/>
              </a:spcAft>
              <a:buFont typeface="Arial" pitchFamily="34" charset="0"/>
              <a:buChar char="•"/>
              <a:defRPr/>
            </a:pPr>
            <a:r>
              <a:rPr lang="en-US" dirty="0">
                <a:solidFill>
                  <a:schemeClr val="tx1">
                    <a:lumMod val="85000"/>
                    <a:lumOff val="15000"/>
                  </a:schemeClr>
                </a:solidFill>
                <a:latin typeface="Century Gothic" pitchFamily="34" charset="0"/>
                <a:cs typeface="+mn-cs"/>
              </a:rPr>
              <a:t> equipment check</a:t>
            </a:r>
          </a:p>
        </p:txBody>
      </p:sp>
      <p:sp>
        <p:nvSpPr>
          <p:cNvPr id="10" name="TextBox 9"/>
          <p:cNvSpPr txBox="1"/>
          <p:nvPr/>
        </p:nvSpPr>
        <p:spPr>
          <a:xfrm>
            <a:off x="6096000" y="2895600"/>
            <a:ext cx="3352800" cy="1230313"/>
          </a:xfrm>
          <a:prstGeom prst="rect">
            <a:avLst/>
          </a:prstGeom>
          <a:noFill/>
        </p:spPr>
        <p:txBody>
          <a:bodyPr>
            <a:spAutoFit/>
          </a:bodyPr>
          <a:lstStyle/>
          <a:p>
            <a:pPr fontAlgn="auto">
              <a:spcBef>
                <a:spcPts val="0"/>
              </a:spcBef>
              <a:spcAft>
                <a:spcPts val="0"/>
              </a:spcAft>
              <a:defRPr/>
            </a:pPr>
            <a:r>
              <a:rPr lang="en-US" sz="2000" b="1" dirty="0">
                <a:solidFill>
                  <a:schemeClr val="tx1">
                    <a:lumMod val="85000"/>
                    <a:lumOff val="15000"/>
                  </a:schemeClr>
                </a:solidFill>
                <a:latin typeface="Century Gothic" pitchFamily="34" charset="0"/>
                <a:cs typeface="+mn-cs"/>
              </a:rPr>
              <a:t>Study Ends</a:t>
            </a:r>
          </a:p>
          <a:p>
            <a:pPr fontAlgn="auto">
              <a:spcBef>
                <a:spcPts val="0"/>
              </a:spcBef>
              <a:spcAft>
                <a:spcPts val="0"/>
              </a:spcAft>
              <a:buFont typeface="Arial" pitchFamily="34" charset="0"/>
              <a:buChar char="•"/>
              <a:defRPr/>
            </a:pPr>
            <a:r>
              <a:rPr lang="en-US" dirty="0">
                <a:solidFill>
                  <a:schemeClr val="tx1">
                    <a:lumMod val="85000"/>
                    <a:lumOff val="15000"/>
                  </a:schemeClr>
                </a:solidFill>
                <a:latin typeface="Century Gothic" pitchFamily="34" charset="0"/>
                <a:cs typeface="+mn-cs"/>
              </a:rPr>
              <a:t> post-study questionnaire</a:t>
            </a:r>
          </a:p>
          <a:p>
            <a:pPr fontAlgn="auto">
              <a:spcBef>
                <a:spcPts val="0"/>
              </a:spcBef>
              <a:spcAft>
                <a:spcPts val="0"/>
              </a:spcAft>
              <a:buFont typeface="Arial" pitchFamily="34" charset="0"/>
              <a:buChar char="•"/>
              <a:defRPr/>
            </a:pPr>
            <a:r>
              <a:rPr lang="en-US" dirty="0">
                <a:solidFill>
                  <a:schemeClr val="tx1">
                    <a:lumMod val="85000"/>
                    <a:lumOff val="15000"/>
                  </a:schemeClr>
                </a:solidFill>
                <a:latin typeface="Century Gothic" pitchFamily="34" charset="0"/>
                <a:cs typeface="+mn-cs"/>
              </a:rPr>
              <a:t> post-study interview</a:t>
            </a:r>
          </a:p>
          <a:p>
            <a:pPr fontAlgn="auto">
              <a:spcBef>
                <a:spcPts val="0"/>
              </a:spcBef>
              <a:spcAft>
                <a:spcPts val="0"/>
              </a:spcAft>
              <a:buFont typeface="Arial" pitchFamily="34" charset="0"/>
              <a:buChar char="•"/>
              <a:defRPr/>
            </a:pPr>
            <a:r>
              <a:rPr lang="en-US" dirty="0">
                <a:solidFill>
                  <a:schemeClr val="tx1">
                    <a:lumMod val="85000"/>
                    <a:lumOff val="15000"/>
                  </a:schemeClr>
                </a:solidFill>
                <a:latin typeface="Century Gothic" pitchFamily="34" charset="0"/>
                <a:cs typeface="+mn-cs"/>
              </a:rPr>
              <a:t> equipment returned</a:t>
            </a:r>
          </a:p>
        </p:txBody>
      </p:sp>
      <p:sp>
        <p:nvSpPr>
          <p:cNvPr id="11" name="Title 1"/>
          <p:cNvSpPr>
            <a:spLocks noGrp="1"/>
          </p:cNvSpPr>
          <p:nvPr>
            <p:ph type="title"/>
          </p:nvPr>
        </p:nvSpPr>
        <p:spPr>
          <a:xfrm>
            <a:off x="152400" y="1600200"/>
            <a:ext cx="8686800" cy="685800"/>
          </a:xfrm>
        </p:spPr>
        <p:txBody>
          <a:bodyPr rtlCol="0">
            <a:noAutofit/>
          </a:bodyPr>
          <a:lstStyle/>
          <a:p>
            <a:pPr eaLnBrk="1" fontAlgn="auto" hangingPunct="1">
              <a:spcAft>
                <a:spcPts val="0"/>
              </a:spcAft>
              <a:defRPr/>
            </a:pPr>
            <a:r>
              <a:rPr lang="en-US" dirty="0" smtClean="0">
                <a:solidFill>
                  <a:schemeClr val="tx1">
                    <a:lumMod val="65000"/>
                    <a:lumOff val="35000"/>
                  </a:schemeClr>
                </a:solidFill>
              </a:rPr>
              <a:t>study</a:t>
            </a:r>
            <a:r>
              <a:rPr lang="en-US" dirty="0" smtClean="0">
                <a:solidFill>
                  <a:schemeClr val="tx1">
                    <a:lumMod val="75000"/>
                    <a:lumOff val="25000"/>
                  </a:schemeClr>
                </a:solidFill>
              </a:rPr>
              <a:t> </a:t>
            </a:r>
            <a:r>
              <a:rPr lang="en-US" dirty="0" smtClean="0"/>
              <a:t>timeline</a:t>
            </a:r>
            <a:endParaRPr lang="en-US" dirty="0"/>
          </a:p>
        </p:txBody>
      </p:sp>
      <p:cxnSp>
        <p:nvCxnSpPr>
          <p:cNvPr id="14" name="Straight Arrow Connector 13"/>
          <p:cNvCxnSpPr/>
          <p:nvPr/>
        </p:nvCxnSpPr>
        <p:spPr>
          <a:xfrm>
            <a:off x="381000" y="2743200"/>
            <a:ext cx="1143000" cy="1588"/>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81000" y="2362200"/>
            <a:ext cx="762000" cy="381000"/>
          </a:xfrm>
          <a:prstGeom prst="rect">
            <a:avLst/>
          </a:prstGeom>
          <a:noFill/>
        </p:spPr>
        <p:txBody>
          <a:bodyPr>
            <a:spAutoFit/>
          </a:bodyPr>
          <a:lstStyle/>
          <a:p>
            <a:pPr fontAlgn="auto">
              <a:spcBef>
                <a:spcPts val="0"/>
              </a:spcBef>
              <a:spcAft>
                <a:spcPts val="0"/>
              </a:spcAft>
              <a:defRPr/>
            </a:pPr>
            <a:r>
              <a:rPr lang="en-US" dirty="0">
                <a:solidFill>
                  <a:schemeClr val="tx1">
                    <a:lumMod val="85000"/>
                    <a:lumOff val="15000"/>
                  </a:schemeClr>
                </a:solidFill>
                <a:latin typeface="Century Gothic" pitchFamily="34" charset="0"/>
                <a:cs typeface="+mn-cs"/>
              </a:rPr>
              <a:t>time</a:t>
            </a:r>
          </a:p>
        </p:txBody>
      </p:sp>
      <p:sp>
        <p:nvSpPr>
          <p:cNvPr id="16" name="Rectangle 15"/>
          <p:cNvSpPr/>
          <p:nvPr/>
        </p:nvSpPr>
        <p:spPr>
          <a:xfrm>
            <a:off x="-457200" y="-609600"/>
            <a:ext cx="10744200" cy="213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838200" y="4724400"/>
            <a:ext cx="10744200" cy="213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9" name="Straight Connector 18"/>
          <p:cNvCxnSpPr/>
          <p:nvPr/>
        </p:nvCxnSpPr>
        <p:spPr>
          <a:xfrm rot="5400000">
            <a:off x="2818607" y="3048794"/>
            <a:ext cx="609600" cy="158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5715794" y="3047206"/>
            <a:ext cx="609600" cy="158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research\projects\UbiGreen\Trunk\Screenshots\Study Webpage Screenshots\2008_04_02 screenshots copy2.png"/>
          <p:cNvPicPr>
            <a:picLocks noChangeAspect="1" noChangeArrowheads="1"/>
          </p:cNvPicPr>
          <p:nvPr/>
        </p:nvPicPr>
        <p:blipFill>
          <a:blip r:embed="rId3">
            <a:extLst>
              <a:ext uri="{28A0092B-C50C-407E-A947-70E740481C1C}">
                <a14:useLocalDpi xmlns:a14="http://schemas.microsoft.com/office/drawing/2010/main" val="0"/>
              </a:ext>
            </a:extLst>
          </a:blip>
          <a:srcRect t="4475" r="45000" b="25803"/>
          <a:stretch>
            <a:fillRect/>
          </a:stretch>
        </p:blipFill>
        <p:spPr bwMode="auto">
          <a:xfrm>
            <a:off x="0" y="-152400"/>
            <a:ext cx="9251950" cy="733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research\projects\UbiGreen\Trunk\Screenshots\Study Webpage Screenshots\2008_04_02 screenshots copy.png"/>
          <p:cNvPicPr>
            <a:picLocks noChangeAspect="1" noChangeArrowheads="1"/>
          </p:cNvPicPr>
          <p:nvPr/>
        </p:nvPicPr>
        <p:blipFill>
          <a:blip r:embed="rId4">
            <a:extLst>
              <a:ext uri="{28A0092B-C50C-407E-A947-70E740481C1C}">
                <a14:useLocalDpi xmlns:a14="http://schemas.microsoft.com/office/drawing/2010/main" val="0"/>
              </a:ext>
            </a:extLst>
          </a:blip>
          <a:srcRect t="4475" r="45000" b="25803"/>
          <a:stretch>
            <a:fillRect/>
          </a:stretch>
        </p:blipFill>
        <p:spPr bwMode="auto">
          <a:xfrm>
            <a:off x="0" y="-152400"/>
            <a:ext cx="9251950" cy="733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733800" y="877888"/>
            <a:ext cx="5257800" cy="830262"/>
          </a:xfrm>
          <a:prstGeom prst="rect">
            <a:avLst/>
          </a:prstGeom>
          <a:noFill/>
        </p:spPr>
        <p:txBody>
          <a:bodyPr>
            <a:spAutoFit/>
          </a:bodyPr>
          <a:lstStyle/>
          <a:p>
            <a:pPr algn="r" fontAlgn="auto">
              <a:spcBef>
                <a:spcPts val="0"/>
              </a:spcBef>
              <a:spcAft>
                <a:spcPts val="0"/>
              </a:spcAft>
              <a:defRPr/>
            </a:pPr>
            <a:r>
              <a:rPr lang="en-US" sz="4800" dirty="0">
                <a:solidFill>
                  <a:schemeClr val="accent3"/>
                </a:solidFill>
                <a:latin typeface="Arial Black" pitchFamily="34" charset="0"/>
                <a:cs typeface="+mn-cs"/>
              </a:rPr>
              <a:t>Monday</a:t>
            </a:r>
          </a:p>
        </p:txBody>
      </p:sp>
      <p:sp>
        <p:nvSpPr>
          <p:cNvPr id="9" name="TextBox 8"/>
          <p:cNvSpPr txBox="1"/>
          <p:nvPr/>
        </p:nvSpPr>
        <p:spPr>
          <a:xfrm>
            <a:off x="3733800" y="877888"/>
            <a:ext cx="5257800" cy="830262"/>
          </a:xfrm>
          <a:prstGeom prst="rect">
            <a:avLst/>
          </a:prstGeom>
          <a:noFill/>
        </p:spPr>
        <p:txBody>
          <a:bodyPr>
            <a:spAutoFit/>
          </a:bodyPr>
          <a:lstStyle/>
          <a:p>
            <a:pPr algn="r" fontAlgn="auto">
              <a:spcBef>
                <a:spcPts val="0"/>
              </a:spcBef>
              <a:spcAft>
                <a:spcPts val="0"/>
              </a:spcAft>
              <a:defRPr/>
            </a:pPr>
            <a:r>
              <a:rPr lang="en-US" sz="4800" dirty="0">
                <a:solidFill>
                  <a:schemeClr val="accent3"/>
                </a:solidFill>
                <a:latin typeface="Arial Black" pitchFamily="34" charset="0"/>
                <a:cs typeface="+mn-cs"/>
              </a:rPr>
              <a:t>Saturday</a:t>
            </a:r>
          </a:p>
        </p:txBody>
      </p:sp>
      <p:sp>
        <p:nvSpPr>
          <p:cNvPr id="10" name="Rectangle 9"/>
          <p:cNvSpPr/>
          <p:nvPr/>
        </p:nvSpPr>
        <p:spPr>
          <a:xfrm>
            <a:off x="0" y="4038600"/>
            <a:ext cx="9144000" cy="152400"/>
          </a:xfrm>
          <a:prstGeom prst="rect">
            <a:avLst/>
          </a:prstGeom>
          <a:solidFill>
            <a:srgbClr val="F4FF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27"/>
                                        </p:tgtEl>
                                      </p:cBhvr>
                                    </p:animEffect>
                                    <p:set>
                                      <p:cBhvr>
                                        <p:cTn id="7" dur="1" fill="hold">
                                          <p:stCondLst>
                                            <p:cond delay="1999"/>
                                          </p:stCondLst>
                                        </p:cTn>
                                        <p:tgtEl>
                                          <p:spTgt spid="102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4343400"/>
            <a:ext cx="9906000" cy="1446213"/>
          </a:xfrm>
          <a:prstGeom prst="rect">
            <a:avLst/>
          </a:prstGeom>
          <a:noFill/>
        </p:spPr>
        <p:txBody>
          <a:bodyPr>
            <a:spAutoFit/>
          </a:bodyPr>
          <a:lstStyle/>
          <a:p>
            <a:pPr algn="r" fontAlgn="auto">
              <a:spcBef>
                <a:spcPts val="0"/>
              </a:spcBef>
              <a:spcAft>
                <a:spcPts val="0"/>
              </a:spcAft>
              <a:defRPr/>
            </a:pPr>
            <a:r>
              <a:rPr lang="en-US" sz="8800" dirty="0">
                <a:solidFill>
                  <a:schemeClr val="accent3">
                    <a:lumMod val="40000"/>
                    <a:lumOff val="60000"/>
                  </a:schemeClr>
                </a:solidFill>
                <a:latin typeface="Arial Black" pitchFamily="34" charset="0"/>
                <a:cs typeface="+mn-cs"/>
              </a:rPr>
              <a:t>results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3" y="579438"/>
            <a:ext cx="6705600" cy="685800"/>
          </a:xfrm>
        </p:spPr>
        <p:txBody>
          <a:bodyPr rtlCol="0">
            <a:noAutofit/>
          </a:bodyPr>
          <a:lstStyle/>
          <a:p>
            <a:pPr eaLnBrk="1" fontAlgn="auto" hangingPunct="1">
              <a:spcAft>
                <a:spcPts val="0"/>
              </a:spcAft>
              <a:defRPr/>
            </a:pPr>
            <a:r>
              <a:rPr lang="en-US" dirty="0" smtClean="0">
                <a:solidFill>
                  <a:schemeClr val="tx1">
                    <a:lumMod val="65000"/>
                    <a:lumOff val="35000"/>
                  </a:schemeClr>
                </a:solidFill>
              </a:rPr>
              <a:t>mobile </a:t>
            </a:r>
            <a:r>
              <a:rPr lang="en-US" dirty="0" smtClean="0"/>
              <a:t>data</a:t>
            </a:r>
            <a:endParaRPr lang="en-US" dirty="0"/>
          </a:p>
        </p:txBody>
      </p:sp>
      <p:sp>
        <p:nvSpPr>
          <p:cNvPr id="3" name="Content Placeholder 2"/>
          <p:cNvSpPr>
            <a:spLocks noGrp="1"/>
          </p:cNvSpPr>
          <p:nvPr>
            <p:ph idx="1"/>
          </p:nvPr>
        </p:nvSpPr>
        <p:spPr>
          <a:xfrm>
            <a:off x="228600" y="1570038"/>
            <a:ext cx="9296400" cy="4983162"/>
          </a:xfrm>
        </p:spPr>
        <p:txBody>
          <a:bodyPr rtlCol="0">
            <a:normAutofit/>
          </a:bodyPr>
          <a:lstStyle/>
          <a:p>
            <a:pPr eaLnBrk="1" fontAlgn="auto" hangingPunct="1">
              <a:spcAft>
                <a:spcPts val="0"/>
              </a:spcAft>
              <a:buFont typeface="Arial" pitchFamily="34" charset="0"/>
              <a:buChar char="•"/>
              <a:defRPr/>
            </a:pPr>
            <a:r>
              <a:rPr lang="en-US" sz="3600" dirty="0" smtClean="0"/>
              <a:t>Over </a:t>
            </a:r>
            <a:r>
              <a:rPr lang="en-US" sz="3600" b="1" dirty="0" smtClean="0"/>
              <a:t>8 million sensor events</a:t>
            </a:r>
          </a:p>
          <a:p>
            <a:pPr eaLnBrk="1" fontAlgn="auto" hangingPunct="1">
              <a:spcAft>
                <a:spcPts val="0"/>
              </a:spcAft>
              <a:buFont typeface="Arial" pitchFamily="34" charset="0"/>
              <a:buChar char="•"/>
              <a:defRPr/>
            </a:pPr>
            <a:r>
              <a:rPr lang="en-US" sz="3600" dirty="0" smtClean="0"/>
              <a:t>Over </a:t>
            </a:r>
            <a:r>
              <a:rPr lang="en-US" sz="3600" b="1" dirty="0" smtClean="0"/>
              <a:t>1,000 travel events </a:t>
            </a:r>
            <a:r>
              <a:rPr lang="en-US" sz="3600" dirty="0" smtClean="0"/>
              <a:t>(72% green)</a:t>
            </a:r>
          </a:p>
          <a:p>
            <a:pPr lvl="1" eaLnBrk="1" fontAlgn="auto" hangingPunct="1">
              <a:spcAft>
                <a:spcPts val="0"/>
              </a:spcAft>
              <a:buFont typeface="Arial" pitchFamily="34" charset="0"/>
              <a:buChar char="–"/>
              <a:defRPr/>
            </a:pPr>
            <a:r>
              <a:rPr lang="en-US" sz="3200" dirty="0" smtClean="0"/>
              <a:t>4 travel events/day</a:t>
            </a:r>
          </a:p>
          <a:p>
            <a:pPr eaLnBrk="1" fontAlgn="auto" hangingPunct="1">
              <a:spcAft>
                <a:spcPts val="0"/>
              </a:spcAft>
              <a:buFont typeface="Arial" pitchFamily="34" charset="0"/>
              <a:buChar char="•"/>
              <a:defRPr/>
            </a:pPr>
            <a:r>
              <a:rPr lang="en-US" sz="3600" b="1" dirty="0" smtClean="0"/>
              <a:t>18 minute trips</a:t>
            </a:r>
            <a:r>
              <a:rPr lang="en-US" sz="3600" dirty="0" smtClean="0"/>
              <a:t> on average</a:t>
            </a:r>
            <a:endParaRPr lang="en-US" sz="3600" b="1" dirty="0" smtClean="0"/>
          </a:p>
          <a:p>
            <a:pPr lvl="1" eaLnBrk="1" fontAlgn="auto" hangingPunct="1">
              <a:spcAft>
                <a:spcPts val="0"/>
              </a:spcAft>
              <a:buFont typeface="Arial" pitchFamily="34" charset="0"/>
              <a:buChar char="–"/>
              <a:defRPr/>
            </a:pPr>
            <a:r>
              <a:rPr lang="en-US" sz="3200" b="1" dirty="0" smtClean="0"/>
              <a:t>green trips </a:t>
            </a:r>
            <a:r>
              <a:rPr lang="en-US" sz="3200" dirty="0" smtClean="0"/>
              <a:t>5 minutes longer</a:t>
            </a:r>
          </a:p>
        </p:txBody>
      </p:sp>
      <p:sp>
        <p:nvSpPr>
          <p:cNvPr id="4" name="Slide Number Placeholder 3"/>
          <p:cNvSpPr>
            <a:spLocks noGrp="1"/>
          </p:cNvSpPr>
          <p:nvPr>
            <p:ph type="sldNum" sz="quarter" idx="12"/>
          </p:nvPr>
        </p:nvSpPr>
        <p:spPr/>
        <p:txBody>
          <a:bodyPr/>
          <a:lstStyle/>
          <a:p>
            <a:pPr>
              <a:defRPr/>
            </a:pPr>
            <a:fld id="{48A3BBAD-9555-46B1-B719-73929BF7ABB7}" type="slidenum">
              <a:rPr lang="en-US"/>
              <a:pPr>
                <a:defRPr/>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172200"/>
            <a:ext cx="2133600" cy="365125"/>
          </a:xfrm>
        </p:spPr>
        <p:txBody>
          <a:bodyPr/>
          <a:lstStyle/>
          <a:p>
            <a:pPr>
              <a:defRPr/>
            </a:pPr>
            <a:fld id="{73DDB1C8-4181-4B2D-BB00-A4349B56BC77}" type="slidenum">
              <a:rPr lang="en-US"/>
              <a:pPr>
                <a:defRPr/>
              </a:pPr>
              <a:t>35</a:t>
            </a:fld>
            <a:endParaRPr lang="en-US" dirty="0"/>
          </a:p>
        </p:txBody>
      </p:sp>
      <p:sp>
        <p:nvSpPr>
          <p:cNvPr id="8" name="Title 1"/>
          <p:cNvSpPr>
            <a:spLocks noGrp="1"/>
          </p:cNvSpPr>
          <p:nvPr>
            <p:ph type="title"/>
          </p:nvPr>
        </p:nvSpPr>
        <p:spPr>
          <a:xfrm>
            <a:off x="152400" y="152400"/>
            <a:ext cx="8229600" cy="685800"/>
          </a:xfrm>
        </p:spPr>
        <p:txBody>
          <a:bodyPr rtlCol="0">
            <a:noAutofit/>
          </a:bodyPr>
          <a:lstStyle/>
          <a:p>
            <a:pPr eaLnBrk="1" fontAlgn="auto" hangingPunct="1">
              <a:spcAft>
                <a:spcPts val="0"/>
              </a:spcAft>
              <a:defRPr/>
            </a:pPr>
            <a:r>
              <a:rPr lang="en-US" dirty="0" smtClean="0">
                <a:solidFill>
                  <a:schemeClr val="tx1">
                    <a:lumMod val="75000"/>
                    <a:lumOff val="25000"/>
                  </a:schemeClr>
                </a:solidFill>
              </a:rPr>
              <a:t>observed </a:t>
            </a:r>
            <a:r>
              <a:rPr lang="en-US" dirty="0" smtClean="0"/>
              <a:t>transit</a:t>
            </a:r>
            <a:endParaRPr lang="en-US" dirty="0"/>
          </a:p>
        </p:txBody>
      </p:sp>
      <p:graphicFrame>
        <p:nvGraphicFramePr>
          <p:cNvPr id="10" name="Chart 9"/>
          <p:cNvGraphicFramePr/>
          <p:nvPr/>
        </p:nvGraphicFramePr>
        <p:xfrm>
          <a:off x="4419600" y="2193925"/>
          <a:ext cx="5029200" cy="3124200"/>
        </p:xfrm>
        <a:graphic>
          <a:graphicData uri="http://schemas.openxmlformats.org/drawingml/2006/chart">
            <c:chart xmlns:c="http://schemas.openxmlformats.org/drawingml/2006/chart" xmlns:r="http://schemas.openxmlformats.org/officeDocument/2006/relationships" r:id="rId3"/>
          </a:graphicData>
        </a:graphic>
      </p:graphicFrame>
      <p:sp>
        <p:nvSpPr>
          <p:cNvPr id="37893" name="TextBox 10"/>
          <p:cNvSpPr txBox="1">
            <a:spLocks noChangeArrowheads="1"/>
          </p:cNvSpPr>
          <p:nvPr/>
        </p:nvSpPr>
        <p:spPr bwMode="auto">
          <a:xfrm>
            <a:off x="5029200" y="1336675"/>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a:latin typeface="Century Gothic" pitchFamily="34" charset="0"/>
              </a:rPr>
              <a:t>Source of Transit Activity Data</a:t>
            </a:r>
          </a:p>
        </p:txBody>
      </p:sp>
      <p:sp>
        <p:nvSpPr>
          <p:cNvPr id="37894" name="TextBox 11"/>
          <p:cNvSpPr txBox="1">
            <a:spLocks noChangeArrowheads="1"/>
          </p:cNvSpPr>
          <p:nvPr/>
        </p:nvSpPr>
        <p:spPr bwMode="auto">
          <a:xfrm>
            <a:off x="609600" y="1336675"/>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a:latin typeface="Century Gothic" pitchFamily="34" charset="0"/>
              </a:rPr>
              <a:t>Num of Observed Events</a:t>
            </a:r>
          </a:p>
        </p:txBody>
      </p:sp>
      <p:graphicFrame>
        <p:nvGraphicFramePr>
          <p:cNvPr id="9" name="Chart 8"/>
          <p:cNvGraphicFramePr/>
          <p:nvPr/>
        </p:nvGraphicFramePr>
        <p:xfrm>
          <a:off x="381000" y="1600200"/>
          <a:ext cx="4488072" cy="482990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3810000"/>
            <a:ext cx="9906000" cy="2800350"/>
          </a:xfrm>
          <a:prstGeom prst="rect">
            <a:avLst/>
          </a:prstGeom>
          <a:noFill/>
        </p:spPr>
        <p:txBody>
          <a:bodyPr>
            <a:spAutoFit/>
          </a:bodyPr>
          <a:lstStyle/>
          <a:p>
            <a:pPr algn="r" fontAlgn="auto">
              <a:spcBef>
                <a:spcPts val="0"/>
              </a:spcBef>
              <a:spcAft>
                <a:spcPts val="0"/>
              </a:spcAft>
              <a:defRPr/>
            </a:pPr>
            <a:r>
              <a:rPr lang="en-US" sz="8800" dirty="0">
                <a:solidFill>
                  <a:schemeClr val="accent3">
                    <a:lumMod val="40000"/>
                    <a:lumOff val="60000"/>
                  </a:schemeClr>
                </a:solidFill>
                <a:latin typeface="Arial Black" pitchFamily="34" charset="0"/>
                <a:cs typeface="+mn-cs"/>
              </a:rPr>
              <a:t>qualitative</a:t>
            </a:r>
            <a:br>
              <a:rPr lang="en-US" sz="8800" dirty="0">
                <a:solidFill>
                  <a:schemeClr val="accent3">
                    <a:lumMod val="40000"/>
                    <a:lumOff val="60000"/>
                  </a:schemeClr>
                </a:solidFill>
                <a:latin typeface="Arial Black" pitchFamily="34" charset="0"/>
                <a:cs typeface="+mn-cs"/>
              </a:rPr>
            </a:br>
            <a:r>
              <a:rPr lang="en-US" sz="8800" dirty="0">
                <a:solidFill>
                  <a:schemeClr val="accent3">
                    <a:lumMod val="40000"/>
                    <a:lumOff val="60000"/>
                  </a:schemeClr>
                </a:solidFill>
                <a:latin typeface="Arial Black" pitchFamily="34" charset="0"/>
                <a:cs typeface="+mn-cs"/>
              </a:rPr>
              <a:t>results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dirty="0" smtClean="0">
                <a:solidFill>
                  <a:schemeClr val="tx1">
                    <a:lumMod val="75000"/>
                    <a:lumOff val="25000"/>
                  </a:schemeClr>
                </a:solidFill>
              </a:rPr>
              <a:t>visual</a:t>
            </a:r>
            <a:r>
              <a:rPr lang="en-US" dirty="0" smtClean="0"/>
              <a:t> design</a:t>
            </a:r>
            <a:endParaRPr lang="en-US" dirty="0"/>
          </a:p>
        </p:txBody>
      </p:sp>
      <p:sp>
        <p:nvSpPr>
          <p:cNvPr id="4" name="Slide Number Placeholder 3"/>
          <p:cNvSpPr>
            <a:spLocks noGrp="1"/>
          </p:cNvSpPr>
          <p:nvPr>
            <p:ph type="sldNum" sz="quarter" idx="12"/>
          </p:nvPr>
        </p:nvSpPr>
        <p:spPr/>
        <p:txBody>
          <a:bodyPr/>
          <a:lstStyle/>
          <a:p>
            <a:pPr>
              <a:defRPr/>
            </a:pPr>
            <a:fld id="{9DF730C7-2126-4D7A-BD3A-85BCD4BA9E33}" type="slidenum">
              <a:rPr lang="en-US"/>
              <a:pPr>
                <a:defRPr/>
              </a:pPr>
              <a:t>37</a:t>
            </a:fld>
            <a:endParaRPr lang="en-US"/>
          </a:p>
        </p:txBody>
      </p:sp>
      <p:pic>
        <p:nvPicPr>
          <p:cNvPr id="6" name="Picture 4" descr="C:\research\projects\UbiGreen\Trunk\Screenshots\RealTreeWithPhone.png"/>
          <p:cNvPicPr>
            <a:picLocks noChangeAspect="1" noChangeArrowheads="1"/>
          </p:cNvPicPr>
          <p:nvPr/>
        </p:nvPicPr>
        <p:blipFill>
          <a:blip r:embed="rId3"/>
          <a:srcRect l="1935" b="35162"/>
          <a:stretch>
            <a:fillRect/>
          </a:stretch>
        </p:blipFill>
        <p:spPr bwMode="auto">
          <a:xfrm>
            <a:off x="381000" y="990600"/>
            <a:ext cx="1981200" cy="3247300"/>
          </a:xfrm>
          <a:prstGeom prst="rect">
            <a:avLst/>
          </a:prstGeom>
          <a:noFill/>
          <a:effectLst>
            <a:reflection blurRad="6350" stA="52000" endA="300" endPos="35000" dir="5400000" sy="-100000" algn="bl" rotWithShape="0"/>
          </a:effectLst>
        </p:spPr>
      </p:pic>
      <p:sp>
        <p:nvSpPr>
          <p:cNvPr id="10" name="Rectangle 9"/>
          <p:cNvSpPr>
            <a:spLocks noChangeArrowheads="1"/>
          </p:cNvSpPr>
          <p:nvPr/>
        </p:nvSpPr>
        <p:spPr bwMode="auto">
          <a:xfrm>
            <a:off x="2692400" y="5124450"/>
            <a:ext cx="6167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entury Gothic" pitchFamily="34" charset="0"/>
              </a:rPr>
              <a:t>I would like </a:t>
            </a:r>
            <a:r>
              <a:rPr lang="en-US" sz="2400" b="1">
                <a:latin typeface="Century Gothic" pitchFamily="34" charset="0"/>
              </a:rPr>
              <a:t>more information about carbon emission</a:t>
            </a:r>
            <a:r>
              <a:rPr lang="en-US" sz="2400">
                <a:latin typeface="Century Gothic" pitchFamily="34" charset="0"/>
              </a:rPr>
              <a:t> </a:t>
            </a:r>
            <a:r>
              <a:rPr lang="en-US" sz="2400" b="1">
                <a:latin typeface="Century Gothic" pitchFamily="34" charset="0"/>
              </a:rPr>
              <a:t>savings</a:t>
            </a:r>
            <a:r>
              <a:rPr lang="en-US" sz="2400">
                <a:latin typeface="Century Gothic" pitchFamily="34" charset="0"/>
              </a:rPr>
              <a:t>.</a:t>
            </a:r>
          </a:p>
          <a:p>
            <a:pPr algn="r"/>
            <a:r>
              <a:rPr lang="en-US" sz="2400" b="1">
                <a:latin typeface="Century Gothic" pitchFamily="34" charset="0"/>
              </a:rPr>
              <a:t>- Participant 15</a:t>
            </a:r>
          </a:p>
        </p:txBody>
      </p:sp>
      <p:sp>
        <p:nvSpPr>
          <p:cNvPr id="16" name="Rectangle 15"/>
          <p:cNvSpPr/>
          <p:nvPr/>
        </p:nvSpPr>
        <p:spPr>
          <a:xfrm>
            <a:off x="2692400" y="3429000"/>
            <a:ext cx="6172200" cy="1692275"/>
          </a:xfrm>
          <a:prstGeom prst="rect">
            <a:avLst/>
          </a:prstGeom>
        </p:spPr>
        <p:txBody>
          <a:bodyPr>
            <a:spAutoFit/>
          </a:bodyPr>
          <a:lstStyle/>
          <a:p>
            <a:pPr fontAlgn="auto">
              <a:spcBef>
                <a:spcPts val="0"/>
              </a:spcBef>
              <a:spcAft>
                <a:spcPts val="0"/>
              </a:spcAft>
              <a:defRPr/>
            </a:pPr>
            <a:r>
              <a:rPr lang="en-US" sz="3200" b="1" dirty="0">
                <a:solidFill>
                  <a:schemeClr val="tx1">
                    <a:lumMod val="85000"/>
                    <a:lumOff val="15000"/>
                  </a:schemeClr>
                </a:solidFill>
                <a:latin typeface="Century Gothic" pitchFamily="34" charset="0"/>
                <a:cs typeface="+mn-cs"/>
              </a:rPr>
              <a:t>need for quantitative data</a:t>
            </a:r>
          </a:p>
          <a:p>
            <a:pPr fontAlgn="auto">
              <a:spcBef>
                <a:spcPts val="0"/>
              </a:spcBef>
              <a:spcAft>
                <a:spcPts val="0"/>
              </a:spcAft>
              <a:defRPr/>
            </a:pPr>
            <a:r>
              <a:rPr lang="en-US" sz="2400" dirty="0">
                <a:latin typeface="Century Gothic" pitchFamily="34" charset="0"/>
                <a:cs typeface="+mn-cs"/>
              </a:rPr>
              <a:t>I would </a:t>
            </a:r>
            <a:r>
              <a:rPr lang="en-US" sz="2400" b="1" dirty="0">
                <a:latin typeface="Century Gothic" pitchFamily="34" charset="0"/>
                <a:cs typeface="+mn-cs"/>
              </a:rPr>
              <a:t>like to see some graph </a:t>
            </a:r>
            <a:r>
              <a:rPr lang="en-US" sz="2400" dirty="0">
                <a:latin typeface="Century Gothic" pitchFamily="34" charset="0"/>
                <a:cs typeface="+mn-cs"/>
              </a:rPr>
              <a:t>or raw data. </a:t>
            </a:r>
          </a:p>
          <a:p>
            <a:pPr algn="r" fontAlgn="auto">
              <a:spcBef>
                <a:spcPts val="0"/>
              </a:spcBef>
              <a:spcAft>
                <a:spcPts val="0"/>
              </a:spcAft>
              <a:defRPr/>
            </a:pPr>
            <a:r>
              <a:rPr lang="en-US" sz="2400" b="1" dirty="0">
                <a:latin typeface="Century Gothic" pitchFamily="34" charset="0"/>
                <a:cs typeface="+mn-cs"/>
              </a:rPr>
              <a:t>- Participant 13</a:t>
            </a:r>
          </a:p>
        </p:txBody>
      </p:sp>
      <p:pic>
        <p:nvPicPr>
          <p:cNvPr id="39943" name="Picture 47" descr="C:\research\projects\UbiGreen\Trunk\Screenshots\PolarBearSequenceWithPhone\PolarBear6.png"/>
          <p:cNvPicPr>
            <a:picLocks noChangeAspect="1" noChangeArrowheads="1"/>
          </p:cNvPicPr>
          <p:nvPr/>
        </p:nvPicPr>
        <p:blipFill>
          <a:blip r:embed="rId4">
            <a:extLst>
              <a:ext uri="{28A0092B-C50C-407E-A947-70E740481C1C}">
                <a14:useLocalDpi xmlns:a14="http://schemas.microsoft.com/office/drawing/2010/main" val="0"/>
              </a:ext>
            </a:extLst>
          </a:blip>
          <a:srcRect l="1936" r="1936" b="18648"/>
          <a:stretch>
            <a:fillRect/>
          </a:stretch>
        </p:blipFill>
        <p:spPr bwMode="auto">
          <a:xfrm rot="-764984">
            <a:off x="215900" y="3235325"/>
            <a:ext cx="191135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743200" y="1219200"/>
            <a:ext cx="6180138" cy="2062163"/>
          </a:xfrm>
          <a:prstGeom prst="rect">
            <a:avLst/>
          </a:prstGeom>
        </p:spPr>
        <p:txBody>
          <a:bodyPr>
            <a:spAutoFit/>
          </a:bodyPr>
          <a:lstStyle/>
          <a:p>
            <a:pPr fontAlgn="auto">
              <a:spcBef>
                <a:spcPts val="0"/>
              </a:spcBef>
              <a:spcAft>
                <a:spcPts val="0"/>
              </a:spcAft>
              <a:defRPr/>
            </a:pPr>
            <a:r>
              <a:rPr lang="en-US" sz="3200" b="1" dirty="0">
                <a:solidFill>
                  <a:schemeClr val="tx1">
                    <a:lumMod val="85000"/>
                    <a:lumOff val="15000"/>
                  </a:schemeClr>
                </a:solidFill>
                <a:latin typeface="Century Gothic" pitchFamily="34" charset="0"/>
                <a:cs typeface="+mn-cs"/>
              </a:rPr>
              <a:t>images revealed progress</a:t>
            </a:r>
          </a:p>
          <a:p>
            <a:pPr fontAlgn="auto">
              <a:spcBef>
                <a:spcPts val="0"/>
              </a:spcBef>
              <a:spcAft>
                <a:spcPts val="0"/>
              </a:spcAft>
              <a:defRPr/>
            </a:pPr>
            <a:r>
              <a:rPr lang="en-US" sz="2400" dirty="0">
                <a:latin typeface="Century Gothic" pitchFamily="34" charset="0"/>
                <a:cs typeface="+mn-cs"/>
              </a:rPr>
              <a:t>I </a:t>
            </a:r>
            <a:r>
              <a:rPr lang="en-US" sz="2400" b="1" dirty="0">
                <a:latin typeface="Century Gothic" pitchFamily="34" charset="0"/>
                <a:cs typeface="+mn-cs"/>
              </a:rPr>
              <a:t>liked the tree </a:t>
            </a:r>
            <a:r>
              <a:rPr lang="en-US" sz="2400" dirty="0">
                <a:latin typeface="Century Gothic" pitchFamily="34" charset="0"/>
                <a:cs typeface="+mn-cs"/>
              </a:rPr>
              <a:t>because it was, to my mind, a </a:t>
            </a:r>
            <a:r>
              <a:rPr lang="en-US" sz="2400" b="1" dirty="0">
                <a:latin typeface="Century Gothic" pitchFamily="34" charset="0"/>
                <a:cs typeface="+mn-cs"/>
              </a:rPr>
              <a:t>pretty progress bar. </a:t>
            </a:r>
            <a:r>
              <a:rPr lang="en-US" sz="2400" dirty="0">
                <a:latin typeface="Century Gothic" pitchFamily="34" charset="0"/>
                <a:cs typeface="+mn-cs"/>
              </a:rPr>
              <a:t>I could tell the difference </a:t>
            </a:r>
            <a:r>
              <a:rPr lang="en-US" sz="2400" b="1" dirty="0">
                <a:latin typeface="Century Gothic" pitchFamily="34" charset="0"/>
                <a:cs typeface="+mn-cs"/>
              </a:rPr>
              <a:t>at a glance</a:t>
            </a:r>
            <a:r>
              <a:rPr lang="en-US" sz="2400" dirty="0">
                <a:latin typeface="Century Gothic" pitchFamily="34" charset="0"/>
                <a:cs typeface="+mn-cs"/>
              </a:rPr>
              <a:t>.</a:t>
            </a:r>
          </a:p>
          <a:p>
            <a:pPr algn="r" fontAlgn="auto">
              <a:spcBef>
                <a:spcPts val="0"/>
              </a:spcBef>
              <a:spcAft>
                <a:spcPts val="0"/>
              </a:spcAft>
              <a:defRPr/>
            </a:pPr>
            <a:r>
              <a:rPr lang="en-US" sz="2400" b="1" dirty="0">
                <a:latin typeface="Century Gothic" pitchFamily="34" charset="0"/>
                <a:cs typeface="+mn-cs"/>
              </a:rPr>
              <a:t>- Participant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2"/>
          </p:nvPr>
        </p:nvSpPr>
        <p:spPr/>
        <p:txBody>
          <a:bodyPr/>
          <a:lstStyle/>
          <a:p>
            <a:pPr>
              <a:defRPr/>
            </a:pPr>
            <a:fld id="{59AEF471-785B-4AF4-BA30-8B8E83FBD779}" type="slidenum">
              <a:rPr lang="en-US">
                <a:latin typeface="Arial" pitchFamily="-65" charset="0"/>
                <a:ea typeface="Arial" pitchFamily="-65" charset="0"/>
                <a:cs typeface="Arial" pitchFamily="-65" charset="0"/>
              </a:rPr>
              <a:pPr>
                <a:defRPr/>
              </a:pPr>
              <a:t>38</a:t>
            </a:fld>
            <a:endParaRPr lang="en-US">
              <a:latin typeface="Arial" pitchFamily="-65" charset="0"/>
              <a:ea typeface="Arial" pitchFamily="-65" charset="0"/>
              <a:cs typeface="Arial" pitchFamily="-65" charset="0"/>
            </a:endParaRPr>
          </a:p>
        </p:txBody>
      </p:sp>
      <p:sp>
        <p:nvSpPr>
          <p:cNvPr id="7" name="Rectangle 6"/>
          <p:cNvSpPr>
            <a:spLocks noChangeArrowheads="1"/>
          </p:cNvSpPr>
          <p:nvPr/>
        </p:nvSpPr>
        <p:spPr bwMode="auto">
          <a:xfrm>
            <a:off x="3352800" y="3392488"/>
            <a:ext cx="56705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entury Gothic" pitchFamily="34" charset="0"/>
              </a:rPr>
              <a:t>It definitely </a:t>
            </a:r>
            <a:r>
              <a:rPr lang="en-US" sz="2400" b="1">
                <a:latin typeface="Century Gothic" pitchFamily="34" charset="0"/>
              </a:rPr>
              <a:t>keeps you more aware </a:t>
            </a:r>
            <a:r>
              <a:rPr lang="en-US" sz="2400">
                <a:latin typeface="Century Gothic" pitchFamily="34" charset="0"/>
              </a:rPr>
              <a:t>of it [personal transportation] every single day.  </a:t>
            </a:r>
            <a:r>
              <a:rPr lang="en-US" sz="2400" b="1">
                <a:latin typeface="Century Gothic" pitchFamily="34" charset="0"/>
              </a:rPr>
              <a:t>You use your phone every single day </a:t>
            </a:r>
            <a:r>
              <a:rPr lang="en-US" sz="2400">
                <a:latin typeface="Century Gothic" pitchFamily="34" charset="0"/>
              </a:rPr>
              <a:t>so you know.  </a:t>
            </a:r>
          </a:p>
          <a:p>
            <a:pPr algn="r"/>
            <a:r>
              <a:rPr lang="en-US" sz="2400" b="1">
                <a:latin typeface="Century Gothic" pitchFamily="34" charset="0"/>
              </a:rPr>
              <a:t>- Participant 6</a:t>
            </a:r>
          </a:p>
        </p:txBody>
      </p:sp>
      <p:pic>
        <p:nvPicPr>
          <p:cNvPr id="41988" name="Picture 8" descr="awareness.png"/>
          <p:cNvPicPr>
            <a:picLocks noChangeAspect="1"/>
          </p:cNvPicPr>
          <p:nvPr/>
        </p:nvPicPr>
        <p:blipFill>
          <a:blip r:embed="rId3"/>
          <a:srcRect/>
          <a:stretch>
            <a:fillRect/>
          </a:stretch>
        </p:blipFill>
        <p:spPr bwMode="auto">
          <a:xfrm>
            <a:off x="304800" y="1600200"/>
            <a:ext cx="2667000" cy="4224338"/>
          </a:xfrm>
          <a:prstGeom prst="rect">
            <a:avLst/>
          </a:prstGeom>
          <a:noFill/>
          <a:ln w="9525">
            <a:noFill/>
            <a:miter lim="800000"/>
            <a:headEnd/>
            <a:tailEnd/>
          </a:ln>
          <a:effectLst>
            <a:reflection blurRad="6350" stA="52000" endA="300" endPos="35000" dir="5400000" sy="-100000" algn="bl" rotWithShape="0"/>
          </a:effectLst>
        </p:spPr>
      </p:pic>
      <p:sp>
        <p:nvSpPr>
          <p:cNvPr id="8" name="Title 1"/>
          <p:cNvSpPr txBox="1">
            <a:spLocks/>
          </p:cNvSpPr>
          <p:nvPr/>
        </p:nvSpPr>
        <p:spPr>
          <a:xfrm>
            <a:off x="0" y="381000"/>
            <a:ext cx="9144000" cy="685800"/>
          </a:xfrm>
          <a:prstGeom prst="rect">
            <a:avLst/>
          </a:prstGeom>
        </p:spPr>
        <p:txBody>
          <a:bodyPr anchor="ctr"/>
          <a:lstStyle/>
          <a:p>
            <a:pPr fontAlgn="auto">
              <a:spcAft>
                <a:spcPts val="0"/>
              </a:spcAft>
              <a:defRPr/>
            </a:pPr>
            <a:r>
              <a:rPr lang="en-US" sz="6000" dirty="0">
                <a:solidFill>
                  <a:schemeClr val="tx1">
                    <a:lumMod val="65000"/>
                    <a:lumOff val="35000"/>
                  </a:schemeClr>
                </a:solidFill>
                <a:latin typeface="Arial Black" pitchFamily="34" charset="0"/>
                <a:ea typeface="+mj-ea"/>
                <a:cs typeface="+mj-cs"/>
              </a:rPr>
              <a:t>i</a:t>
            </a:r>
            <a:r>
              <a:rPr lang="en-US" sz="6000" dirty="0" err="1">
                <a:solidFill>
                  <a:schemeClr val="tx1">
                    <a:lumMod val="65000"/>
                    <a:lumOff val="35000"/>
                  </a:schemeClr>
                </a:solidFill>
                <a:latin typeface="Arial Black" pitchFamily="34" charset="0"/>
                <a:ea typeface="+mj-ea"/>
                <a:cs typeface="+mj-cs"/>
              </a:rPr>
              <a:t>ncreased</a:t>
            </a:r>
            <a:r>
              <a:rPr lang="en-US" sz="6000" dirty="0">
                <a:solidFill>
                  <a:schemeClr val="tx1">
                    <a:lumMod val="65000"/>
                    <a:lumOff val="35000"/>
                  </a:schemeClr>
                </a:solidFill>
                <a:latin typeface="Arial Black" pitchFamily="34" charset="0"/>
                <a:ea typeface="+mj-ea"/>
                <a:cs typeface="+mj-cs"/>
              </a:rPr>
              <a:t> </a:t>
            </a:r>
            <a:r>
              <a:rPr lang="en-US" sz="6000" dirty="0">
                <a:solidFill>
                  <a:schemeClr val="accent3">
                    <a:lumMod val="75000"/>
                  </a:schemeClr>
                </a:solidFill>
                <a:latin typeface="Arial Black" pitchFamily="34" charset="0"/>
                <a:ea typeface="+mj-ea"/>
                <a:cs typeface="+mj-cs"/>
              </a:rPr>
              <a:t>awareness</a:t>
            </a:r>
          </a:p>
        </p:txBody>
      </p:sp>
      <p:sp>
        <p:nvSpPr>
          <p:cNvPr id="6" name="Rectangle 5"/>
          <p:cNvSpPr>
            <a:spLocks noChangeArrowheads="1"/>
          </p:cNvSpPr>
          <p:nvPr/>
        </p:nvSpPr>
        <p:spPr bwMode="auto">
          <a:xfrm>
            <a:off x="3352800" y="1981200"/>
            <a:ext cx="5715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entury Gothic" pitchFamily="34" charset="0"/>
              </a:rPr>
              <a:t>It’s </a:t>
            </a:r>
            <a:r>
              <a:rPr lang="en-US" sz="2400" b="1">
                <a:latin typeface="Century Gothic" pitchFamily="34" charset="0"/>
              </a:rPr>
              <a:t>omnipresent</a:t>
            </a:r>
          </a:p>
          <a:p>
            <a:pPr algn="r"/>
            <a:r>
              <a:rPr lang="en-US" sz="2400" b="1">
                <a:latin typeface="Century Gothic" pitchFamily="34" charset="0"/>
              </a:rPr>
              <a:t>- Participant 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dirty="0" smtClean="0"/>
              <a:t>engagement</a:t>
            </a:r>
            <a:endParaRPr lang="en-US" dirty="0"/>
          </a:p>
        </p:txBody>
      </p:sp>
      <p:sp>
        <p:nvSpPr>
          <p:cNvPr id="4" name="Slide Number Placeholder 3"/>
          <p:cNvSpPr>
            <a:spLocks noGrp="1"/>
          </p:cNvSpPr>
          <p:nvPr>
            <p:ph type="sldNum" sz="quarter" idx="12"/>
          </p:nvPr>
        </p:nvSpPr>
        <p:spPr>
          <a:xfrm>
            <a:off x="228600" y="6340475"/>
            <a:ext cx="2133600" cy="365125"/>
          </a:xfrm>
        </p:spPr>
        <p:txBody>
          <a:bodyPr/>
          <a:lstStyle/>
          <a:p>
            <a:pPr algn="l">
              <a:defRPr/>
            </a:pPr>
            <a:fld id="{C88829A4-07BC-4805-8B68-AA54B16996FC}" type="slidenum">
              <a:rPr lang="en-US"/>
              <a:pPr algn="l">
                <a:defRPr/>
              </a:pPr>
              <a:t>39</a:t>
            </a:fld>
            <a:endParaRPr lang="en-US" dirty="0"/>
          </a:p>
        </p:txBody>
      </p:sp>
      <p:sp>
        <p:nvSpPr>
          <p:cNvPr id="5" name="Rectangle 4"/>
          <p:cNvSpPr/>
          <p:nvPr/>
        </p:nvSpPr>
        <p:spPr>
          <a:xfrm>
            <a:off x="2819400" y="3200400"/>
            <a:ext cx="5867400" cy="1692275"/>
          </a:xfrm>
          <a:prstGeom prst="rect">
            <a:avLst/>
          </a:prstGeom>
        </p:spPr>
        <p:txBody>
          <a:bodyPr>
            <a:spAutoFit/>
          </a:bodyPr>
          <a:lstStyle/>
          <a:p>
            <a:pPr fontAlgn="auto">
              <a:spcBef>
                <a:spcPts val="0"/>
              </a:spcBef>
              <a:spcAft>
                <a:spcPts val="0"/>
              </a:spcAft>
              <a:defRPr/>
            </a:pPr>
            <a:r>
              <a:rPr lang="en-US" sz="3200" b="1" dirty="0">
                <a:solidFill>
                  <a:schemeClr val="accent3">
                    <a:lumMod val="50000"/>
                  </a:schemeClr>
                </a:solidFill>
                <a:latin typeface="Century Gothic" pitchFamily="34" charset="0"/>
                <a:cs typeface="+mn-cs"/>
              </a:rPr>
              <a:t>sustaining anticipation</a:t>
            </a:r>
            <a:endParaRPr lang="en-US" sz="3200" dirty="0">
              <a:solidFill>
                <a:schemeClr val="accent3">
                  <a:lumMod val="50000"/>
                </a:schemeClr>
              </a:solidFill>
              <a:latin typeface="+mn-lt"/>
              <a:cs typeface="+mn-cs"/>
            </a:endParaRPr>
          </a:p>
          <a:p>
            <a:pPr fontAlgn="auto">
              <a:spcBef>
                <a:spcPts val="0"/>
              </a:spcBef>
              <a:spcAft>
                <a:spcPts val="0"/>
              </a:spcAft>
              <a:defRPr/>
            </a:pPr>
            <a:r>
              <a:rPr lang="en-US" sz="2400" dirty="0">
                <a:latin typeface="+mn-lt"/>
                <a:cs typeface="+mn-cs"/>
              </a:rPr>
              <a:t>I want to have </a:t>
            </a:r>
            <a:r>
              <a:rPr lang="en-US" sz="2400" b="1" dirty="0">
                <a:latin typeface="+mn-lt"/>
                <a:cs typeface="+mn-cs"/>
              </a:rPr>
              <a:t>different stories every week </a:t>
            </a:r>
            <a:r>
              <a:rPr lang="en-US" sz="2400" dirty="0">
                <a:latin typeface="+mn-lt"/>
                <a:cs typeface="+mn-cs"/>
              </a:rPr>
              <a:t>… to maintain curiosity in the app.</a:t>
            </a:r>
          </a:p>
          <a:p>
            <a:pPr algn="r" fontAlgn="auto">
              <a:spcBef>
                <a:spcPts val="0"/>
              </a:spcBef>
              <a:spcAft>
                <a:spcPts val="0"/>
              </a:spcAft>
              <a:defRPr/>
            </a:pPr>
            <a:r>
              <a:rPr lang="en-US" sz="2400" b="1" dirty="0">
                <a:latin typeface="+mn-lt"/>
                <a:cs typeface="+mn-cs"/>
              </a:rPr>
              <a:t>- Participant 8</a:t>
            </a:r>
          </a:p>
        </p:txBody>
      </p:sp>
      <p:sp>
        <p:nvSpPr>
          <p:cNvPr id="8" name="Rectangle 7"/>
          <p:cNvSpPr/>
          <p:nvPr/>
        </p:nvSpPr>
        <p:spPr>
          <a:xfrm>
            <a:off x="2819400" y="1066800"/>
            <a:ext cx="5943600" cy="2062163"/>
          </a:xfrm>
          <a:prstGeom prst="rect">
            <a:avLst/>
          </a:prstGeom>
        </p:spPr>
        <p:txBody>
          <a:bodyPr>
            <a:spAutoFit/>
          </a:bodyPr>
          <a:lstStyle/>
          <a:p>
            <a:pPr fontAlgn="auto">
              <a:spcBef>
                <a:spcPts val="0"/>
              </a:spcBef>
              <a:spcAft>
                <a:spcPts val="0"/>
              </a:spcAft>
              <a:defRPr/>
            </a:pPr>
            <a:r>
              <a:rPr lang="en-US" sz="3200" b="1" dirty="0">
                <a:solidFill>
                  <a:schemeClr val="accent3">
                    <a:lumMod val="50000"/>
                  </a:schemeClr>
                </a:solidFill>
                <a:latin typeface="Century Gothic" pitchFamily="34" charset="0"/>
                <a:cs typeface="+mn-cs"/>
              </a:rPr>
              <a:t>anticipation</a:t>
            </a:r>
          </a:p>
          <a:p>
            <a:pPr fontAlgn="auto">
              <a:spcBef>
                <a:spcPts val="0"/>
              </a:spcBef>
              <a:spcAft>
                <a:spcPts val="0"/>
              </a:spcAft>
              <a:defRPr/>
            </a:pPr>
            <a:r>
              <a:rPr lang="en-US" sz="2400" dirty="0">
                <a:latin typeface="+mn-lt"/>
                <a:cs typeface="+mn-cs"/>
              </a:rPr>
              <a:t>I liked that </a:t>
            </a:r>
            <a:r>
              <a:rPr lang="en-US" sz="2400" b="1" dirty="0">
                <a:latin typeface="+mn-lt"/>
                <a:cs typeface="+mn-cs"/>
              </a:rPr>
              <a:t>we didn’t know what it was going to do</a:t>
            </a:r>
            <a:r>
              <a:rPr lang="en-US" sz="2400" dirty="0">
                <a:latin typeface="+mn-lt"/>
                <a:cs typeface="+mn-cs"/>
              </a:rPr>
              <a:t>. Like when your phone turned from leaves into flowers and then apples.</a:t>
            </a:r>
          </a:p>
          <a:p>
            <a:pPr algn="r" fontAlgn="auto">
              <a:spcBef>
                <a:spcPts val="0"/>
              </a:spcBef>
              <a:spcAft>
                <a:spcPts val="0"/>
              </a:spcAft>
              <a:defRPr/>
            </a:pPr>
            <a:r>
              <a:rPr lang="en-US" sz="2400" b="1" dirty="0">
                <a:latin typeface="+mn-lt"/>
                <a:cs typeface="+mn-cs"/>
              </a:rPr>
              <a:t>- Participant 15</a:t>
            </a:r>
          </a:p>
        </p:txBody>
      </p:sp>
      <p:pic>
        <p:nvPicPr>
          <p:cNvPr id="11" name="Picture 35" descr="C:\research\projects\UbiGreen\Trunk\Screenshots\TreeSequenceWithPhone\Tree23.png"/>
          <p:cNvPicPr>
            <a:picLocks noChangeAspect="1" noChangeArrowheads="1"/>
          </p:cNvPicPr>
          <p:nvPr/>
        </p:nvPicPr>
        <p:blipFill>
          <a:blip r:embed="rId3"/>
          <a:srcRect l="1935" r="1936" b="34028"/>
          <a:stretch>
            <a:fillRect/>
          </a:stretch>
        </p:blipFill>
        <p:spPr bwMode="auto">
          <a:xfrm>
            <a:off x="457200" y="1295400"/>
            <a:ext cx="2194659" cy="3733800"/>
          </a:xfrm>
          <a:prstGeom prst="rect">
            <a:avLst/>
          </a:prstGeom>
          <a:noFill/>
          <a:effectLst>
            <a:reflection blurRad="6350" stA="52000" endA="300" endPos="35000" dir="5400000" sy="-100000" algn="bl" rotWithShape="0"/>
          </a:effectLst>
        </p:spPr>
      </p:pic>
      <p:sp>
        <p:nvSpPr>
          <p:cNvPr id="9" name="Rectangle 8"/>
          <p:cNvSpPr>
            <a:spLocks noChangeArrowheads="1"/>
          </p:cNvSpPr>
          <p:nvPr/>
        </p:nvSpPr>
        <p:spPr bwMode="auto">
          <a:xfrm>
            <a:off x="2819400" y="4983163"/>
            <a:ext cx="58832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alibri" pitchFamily="34" charset="0"/>
              </a:rPr>
              <a:t>If you opened it up, </a:t>
            </a:r>
            <a:r>
              <a:rPr lang="en-US" sz="2400" b="1">
                <a:latin typeface="Calibri" pitchFamily="34" charset="0"/>
              </a:rPr>
              <a:t>people would generate their themes online </a:t>
            </a:r>
            <a:r>
              <a:rPr lang="en-US" sz="2400">
                <a:latin typeface="Calibri" pitchFamily="34" charset="0"/>
              </a:rPr>
              <a:t>and </a:t>
            </a:r>
            <a:r>
              <a:rPr lang="en-US" sz="2400" b="1">
                <a:latin typeface="Calibri" pitchFamily="34" charset="0"/>
              </a:rPr>
              <a:t>share them</a:t>
            </a:r>
            <a:r>
              <a:rPr lang="en-US" sz="2400">
                <a:latin typeface="Calibri" pitchFamily="34" charset="0"/>
              </a:rPr>
              <a:t>. It would be cool.</a:t>
            </a:r>
          </a:p>
          <a:p>
            <a:pPr algn="r"/>
            <a:r>
              <a:rPr lang="en-US" sz="2400" b="1">
                <a:latin typeface="Calibri" pitchFamily="34" charset="0"/>
              </a:rPr>
              <a:t>-Participant 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8000" dirty="0" smtClean="0">
                <a:solidFill>
                  <a:schemeClr val="tx1">
                    <a:lumMod val="65000"/>
                    <a:lumOff val="35000"/>
                  </a:schemeClr>
                </a:solidFill>
              </a:rPr>
              <a:t>ubi</a:t>
            </a:r>
            <a:r>
              <a:rPr lang="en-US" sz="8000" dirty="0" smtClean="0"/>
              <a:t>green</a:t>
            </a:r>
            <a:endParaRPr lang="en-US" sz="8000" dirty="0"/>
          </a:p>
        </p:txBody>
      </p:sp>
      <p:sp>
        <p:nvSpPr>
          <p:cNvPr id="4" name="Slide Number Placeholder 3"/>
          <p:cNvSpPr>
            <a:spLocks noGrp="1"/>
          </p:cNvSpPr>
          <p:nvPr>
            <p:ph type="sldNum" sz="quarter" idx="12"/>
          </p:nvPr>
        </p:nvSpPr>
        <p:spPr/>
        <p:txBody>
          <a:bodyPr/>
          <a:lstStyle/>
          <a:p>
            <a:pPr>
              <a:defRPr/>
            </a:pPr>
            <a:fld id="{ACB6EE7A-8970-464F-9485-9BBC896AEF9D}" type="slidenum">
              <a:rPr lang="en-US"/>
              <a:pPr>
                <a:defRPr/>
              </a:pPr>
              <a:t>4</a:t>
            </a:fld>
            <a:endParaRPr lang="en-US"/>
          </a:p>
        </p:txBody>
      </p:sp>
      <p:sp>
        <p:nvSpPr>
          <p:cNvPr id="5" name="Title 1"/>
          <p:cNvSpPr txBox="1">
            <a:spLocks/>
          </p:cNvSpPr>
          <p:nvPr/>
        </p:nvSpPr>
        <p:spPr>
          <a:xfrm>
            <a:off x="3124200" y="762000"/>
            <a:ext cx="5943600" cy="685800"/>
          </a:xfrm>
          <a:prstGeom prst="rect">
            <a:avLst/>
          </a:prstGeom>
        </p:spPr>
        <p:txBody>
          <a:bodyPr anchor="ctr"/>
          <a:lstStyle/>
          <a:p>
            <a:pPr fontAlgn="auto">
              <a:spcAft>
                <a:spcPts val="0"/>
              </a:spcAft>
              <a:defRPr/>
            </a:pPr>
            <a:r>
              <a:rPr lang="en-US" sz="3200" dirty="0">
                <a:solidFill>
                  <a:schemeClr val="tx1">
                    <a:lumMod val="65000"/>
                    <a:lumOff val="35000"/>
                  </a:schemeClr>
                </a:solidFill>
                <a:latin typeface="Arial Black" pitchFamily="34" charset="0"/>
                <a:ea typeface="+mj-ea"/>
                <a:cs typeface="+mj-cs"/>
              </a:rPr>
              <a:t>transportation display</a:t>
            </a:r>
            <a:endParaRPr lang="en-US" sz="3200" dirty="0">
              <a:solidFill>
                <a:schemeClr val="accent3">
                  <a:lumMod val="75000"/>
                </a:schemeClr>
              </a:solidFill>
              <a:latin typeface="Arial Black" pitchFamily="34" charset="0"/>
              <a:ea typeface="+mj-ea"/>
              <a:cs typeface="+mj-cs"/>
            </a:endParaRPr>
          </a:p>
        </p:txBody>
      </p:sp>
      <p:pic>
        <p:nvPicPr>
          <p:cNvPr id="6" name="Picture 19" descr="C:\research\projects\UbiGreen\Trunk\Screenshots\TreeSequenceWithPhone\Tree10.png"/>
          <p:cNvPicPr>
            <a:picLocks noChangeAspect="1" noChangeArrowheads="1"/>
          </p:cNvPicPr>
          <p:nvPr/>
        </p:nvPicPr>
        <p:blipFill>
          <a:blip r:embed="rId3"/>
          <a:srcRect l="1935" r="1935"/>
          <a:stretch>
            <a:fillRect/>
          </a:stretch>
        </p:blipFill>
        <p:spPr bwMode="auto">
          <a:xfrm>
            <a:off x="228599" y="1704538"/>
            <a:ext cx="1463040" cy="3772871"/>
          </a:xfrm>
          <a:prstGeom prst="rect">
            <a:avLst/>
          </a:prstGeom>
          <a:noFill/>
          <a:effectLst>
            <a:reflection blurRad="6350" stA="52000" endA="300" endPos="35000" dir="5400000" sy="-100000" algn="bl" rotWithShape="0"/>
          </a:effectLst>
        </p:spPr>
      </p:pic>
      <p:sp>
        <p:nvSpPr>
          <p:cNvPr id="43" name="TextBox 42"/>
          <p:cNvSpPr txBox="1"/>
          <p:nvPr/>
        </p:nvSpPr>
        <p:spPr>
          <a:xfrm>
            <a:off x="3270250" y="1700213"/>
            <a:ext cx="7010400" cy="3724275"/>
          </a:xfrm>
          <a:prstGeom prst="rect">
            <a:avLst/>
          </a:prstGeom>
          <a:noFill/>
        </p:spPr>
        <p:txBody>
          <a:bodyPr>
            <a:spAutoFit/>
          </a:bodyPr>
          <a:lstStyle/>
          <a:p>
            <a:pPr fontAlgn="auto">
              <a:spcBef>
                <a:spcPts val="0"/>
              </a:spcBef>
              <a:spcAft>
                <a:spcPts val="0"/>
              </a:spcAft>
              <a:defRPr/>
            </a:pPr>
            <a:r>
              <a:rPr lang="en-US" sz="4400" b="1" dirty="0">
                <a:solidFill>
                  <a:schemeClr val="tx1">
                    <a:lumMod val="85000"/>
                    <a:lumOff val="15000"/>
                  </a:schemeClr>
                </a:solidFill>
                <a:latin typeface="Century Gothic" pitchFamily="34" charset="0"/>
                <a:cs typeface="+mn-cs"/>
              </a:rPr>
              <a:t>design influences</a:t>
            </a:r>
            <a:endParaRPr lang="en-US" sz="3600" dirty="0">
              <a:solidFill>
                <a:schemeClr val="tx1">
                  <a:lumMod val="85000"/>
                  <a:lumOff val="15000"/>
                </a:schemeClr>
              </a:solidFill>
              <a:latin typeface="Century Gothic" pitchFamily="34" charset="0"/>
              <a:cs typeface="+mn-cs"/>
            </a:endParaRPr>
          </a:p>
          <a:p>
            <a:pPr marL="457200" indent="-457200" fontAlgn="auto">
              <a:spcBef>
                <a:spcPts val="0"/>
              </a:spcBef>
              <a:spcAft>
                <a:spcPts val="0"/>
              </a:spcAft>
              <a:buFont typeface="+mj-lt"/>
              <a:buAutoNum type="arabicPeriod"/>
              <a:defRPr/>
            </a:pPr>
            <a:r>
              <a:rPr lang="en-US" sz="3200" dirty="0">
                <a:solidFill>
                  <a:schemeClr val="tx1">
                    <a:lumMod val="85000"/>
                    <a:lumOff val="15000"/>
                  </a:schemeClr>
                </a:solidFill>
                <a:latin typeface="Century Gothic" pitchFamily="34" charset="0"/>
                <a:cs typeface="+mn-cs"/>
              </a:rPr>
              <a:t>activity-based computing</a:t>
            </a:r>
          </a:p>
          <a:p>
            <a:pPr marL="457200" indent="-457200" fontAlgn="auto">
              <a:spcBef>
                <a:spcPts val="0"/>
              </a:spcBef>
              <a:spcAft>
                <a:spcPts val="0"/>
              </a:spcAft>
              <a:buFont typeface="+mj-lt"/>
              <a:buAutoNum type="arabicPeriod"/>
              <a:defRPr/>
            </a:pPr>
            <a:r>
              <a:rPr lang="en-US" sz="3200" dirty="0">
                <a:solidFill>
                  <a:schemeClr val="tx1">
                    <a:lumMod val="85000"/>
                    <a:lumOff val="15000"/>
                  </a:schemeClr>
                </a:solidFill>
                <a:latin typeface="Century Gothic" pitchFamily="34" charset="0"/>
                <a:cs typeface="+mn-cs"/>
              </a:rPr>
              <a:t>feedback literature</a:t>
            </a:r>
          </a:p>
          <a:p>
            <a:pPr marL="457200" indent="-457200" fontAlgn="auto">
              <a:spcBef>
                <a:spcPts val="0"/>
              </a:spcBef>
              <a:spcAft>
                <a:spcPts val="0"/>
              </a:spcAft>
              <a:buFont typeface="+mj-lt"/>
              <a:buAutoNum type="arabicPeriod"/>
              <a:defRPr/>
            </a:pPr>
            <a:r>
              <a:rPr lang="en-US" sz="3200" dirty="0" err="1">
                <a:solidFill>
                  <a:schemeClr val="tx1">
                    <a:lumMod val="85000"/>
                    <a:lumOff val="15000"/>
                  </a:schemeClr>
                </a:solidFill>
                <a:latin typeface="Century Gothic" pitchFamily="34" charset="0"/>
                <a:cs typeface="+mn-cs"/>
              </a:rPr>
              <a:t>ubifit</a:t>
            </a:r>
            <a:endParaRPr lang="en-US" sz="3200" dirty="0">
              <a:solidFill>
                <a:schemeClr val="tx1">
                  <a:lumMod val="85000"/>
                  <a:lumOff val="15000"/>
                </a:schemeClr>
              </a:solidFill>
              <a:latin typeface="Century Gothic" pitchFamily="34" charset="0"/>
              <a:cs typeface="+mn-cs"/>
            </a:endParaRPr>
          </a:p>
          <a:p>
            <a:pPr marL="457200" indent="-457200" fontAlgn="auto">
              <a:spcBef>
                <a:spcPts val="0"/>
              </a:spcBef>
              <a:spcAft>
                <a:spcPts val="0"/>
              </a:spcAft>
              <a:buFont typeface="+mj-lt"/>
              <a:buAutoNum type="arabicPeriod"/>
              <a:defRPr/>
            </a:pPr>
            <a:r>
              <a:rPr lang="en-US" sz="3200" dirty="0">
                <a:solidFill>
                  <a:schemeClr val="tx1">
                    <a:lumMod val="85000"/>
                    <a:lumOff val="15000"/>
                  </a:schemeClr>
                </a:solidFill>
                <a:latin typeface="Century Gothic" pitchFamily="34" charset="0"/>
                <a:cs typeface="+mn-cs"/>
              </a:rPr>
              <a:t>formative studies</a:t>
            </a:r>
            <a:r>
              <a:rPr lang="en-US" sz="3200" b="1" dirty="0">
                <a:solidFill>
                  <a:schemeClr val="tx1">
                    <a:lumMod val="85000"/>
                    <a:lumOff val="15000"/>
                  </a:schemeClr>
                </a:solidFill>
                <a:latin typeface="Century Gothic" pitchFamily="34" charset="0"/>
                <a:cs typeface="+mn-cs"/>
              </a:rPr>
              <a:t> </a:t>
            </a:r>
          </a:p>
          <a:p>
            <a:pPr lvl="1" fontAlgn="auto">
              <a:spcBef>
                <a:spcPts val="0"/>
              </a:spcBef>
              <a:spcAft>
                <a:spcPts val="0"/>
              </a:spcAft>
              <a:buFont typeface="Arial" pitchFamily="34" charset="0"/>
              <a:buChar char="•"/>
              <a:defRPr/>
            </a:pPr>
            <a:r>
              <a:rPr lang="en-US" sz="2800" dirty="0">
                <a:solidFill>
                  <a:schemeClr val="tx1">
                    <a:lumMod val="85000"/>
                    <a:lumOff val="15000"/>
                  </a:schemeClr>
                </a:solidFill>
                <a:latin typeface="Century Gothic" pitchFamily="34" charset="0"/>
                <a:cs typeface="+mn-cs"/>
              </a:rPr>
              <a:t> an online survey</a:t>
            </a:r>
          </a:p>
          <a:p>
            <a:pPr lvl="1" fontAlgn="auto">
              <a:spcBef>
                <a:spcPts val="0"/>
              </a:spcBef>
              <a:spcAft>
                <a:spcPts val="0"/>
              </a:spcAft>
              <a:buFont typeface="Arial" pitchFamily="34" charset="0"/>
              <a:buChar char="•"/>
              <a:defRPr/>
            </a:pPr>
            <a:r>
              <a:rPr lang="en-US" sz="2800" dirty="0">
                <a:solidFill>
                  <a:schemeClr val="tx1">
                    <a:lumMod val="85000"/>
                    <a:lumOff val="15000"/>
                  </a:schemeClr>
                </a:solidFill>
                <a:latin typeface="Century Gothic" pitchFamily="34" charset="0"/>
                <a:cs typeface="+mn-cs"/>
              </a:rPr>
              <a:t> an </a:t>
            </a:r>
            <a:r>
              <a:rPr lang="en-US" sz="2800" i="1" dirty="0">
                <a:solidFill>
                  <a:schemeClr val="tx1">
                    <a:lumMod val="85000"/>
                    <a:lumOff val="15000"/>
                  </a:schemeClr>
                </a:solidFill>
                <a:latin typeface="Century Gothic" pitchFamily="34" charset="0"/>
                <a:cs typeface="+mn-cs"/>
              </a:rPr>
              <a:t>in situ</a:t>
            </a:r>
            <a:r>
              <a:rPr lang="en-US" sz="2800" dirty="0">
                <a:solidFill>
                  <a:schemeClr val="tx1">
                    <a:lumMod val="85000"/>
                    <a:lumOff val="15000"/>
                  </a:schemeClr>
                </a:solidFill>
                <a:latin typeface="Century Gothic" pitchFamily="34" charset="0"/>
                <a:cs typeface="+mn-cs"/>
              </a:rPr>
              <a:t> (ESM) study</a:t>
            </a:r>
          </a:p>
        </p:txBody>
      </p:sp>
      <p:pic>
        <p:nvPicPr>
          <p:cNvPr id="1026" name="Picture 2" descr="C:\research\projects\UbiGreen\Trunk\Screenshots\PolarBearSequenceWithPhone\PolarBear8.png"/>
          <p:cNvPicPr>
            <a:picLocks noChangeAspect="1" noChangeArrowheads="1"/>
          </p:cNvPicPr>
          <p:nvPr/>
        </p:nvPicPr>
        <p:blipFill>
          <a:blip r:embed="rId4"/>
          <a:srcRect l="1935" r="1935"/>
          <a:stretch>
            <a:fillRect/>
          </a:stretch>
        </p:blipFill>
        <p:spPr bwMode="auto">
          <a:xfrm>
            <a:off x="1752600" y="1704538"/>
            <a:ext cx="1463040" cy="3772907"/>
          </a:xfrm>
          <a:prstGeom prst="rect">
            <a:avLst/>
          </a:prstGeom>
          <a:noFill/>
          <a:effectLst>
            <a:reflection blurRad="6350" stA="52000" endA="300" endPos="3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dirty="0" smtClean="0">
                <a:solidFill>
                  <a:schemeClr val="tx1">
                    <a:lumMod val="65000"/>
                    <a:lumOff val="35000"/>
                  </a:schemeClr>
                </a:solidFill>
              </a:rPr>
              <a:t>social</a:t>
            </a:r>
            <a:r>
              <a:rPr lang="en-US" dirty="0" smtClean="0"/>
              <a:t> engagement</a:t>
            </a:r>
            <a:endParaRPr lang="en-US" dirty="0"/>
          </a:p>
        </p:txBody>
      </p:sp>
      <p:sp>
        <p:nvSpPr>
          <p:cNvPr id="5" name="Rectangle 4"/>
          <p:cNvSpPr>
            <a:spLocks noChangeArrowheads="1"/>
          </p:cNvSpPr>
          <p:nvPr/>
        </p:nvSpPr>
        <p:spPr bwMode="auto">
          <a:xfrm>
            <a:off x="4114800" y="1127125"/>
            <a:ext cx="480060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entury Gothic" pitchFamily="34" charset="0"/>
              </a:rPr>
              <a:t>Some </a:t>
            </a:r>
            <a:r>
              <a:rPr lang="en-US" sz="2400" b="1">
                <a:latin typeface="Century Gothic" pitchFamily="34" charset="0"/>
              </a:rPr>
              <a:t>people at work knew about the polar bear </a:t>
            </a:r>
            <a:r>
              <a:rPr lang="en-US" sz="2400">
                <a:latin typeface="Century Gothic" pitchFamily="34" charset="0"/>
              </a:rPr>
              <a:t>and every day they asked me about it. ‘</a:t>
            </a:r>
            <a:r>
              <a:rPr lang="en-US" sz="2400" b="1">
                <a:latin typeface="Century Gothic" pitchFamily="34" charset="0"/>
              </a:rPr>
              <a:t>Did you get a seal today?</a:t>
            </a:r>
            <a:r>
              <a:rPr lang="en-US" sz="2400">
                <a:latin typeface="Century Gothic" pitchFamily="34" charset="0"/>
              </a:rPr>
              <a:t>’</a:t>
            </a:r>
          </a:p>
          <a:p>
            <a:pPr algn="r"/>
            <a:r>
              <a:rPr lang="en-US" sz="2400" b="1">
                <a:latin typeface="Century Gothic" pitchFamily="34" charset="0"/>
              </a:rPr>
              <a:t>- Participant 14</a:t>
            </a:r>
          </a:p>
        </p:txBody>
      </p:sp>
      <p:grpSp>
        <p:nvGrpSpPr>
          <p:cNvPr id="3" name="Group 7"/>
          <p:cNvGrpSpPr/>
          <p:nvPr/>
        </p:nvGrpSpPr>
        <p:grpSpPr>
          <a:xfrm>
            <a:off x="152400" y="1219200"/>
            <a:ext cx="3810000" cy="4800600"/>
            <a:chOff x="457200" y="1371600"/>
            <a:chExt cx="3810000" cy="4800600"/>
          </a:xfrm>
          <a:effectLst>
            <a:reflection blurRad="6350" stA="52000" endA="300" endPos="35000" dir="5400000" sy="-100000" algn="bl" rotWithShape="0"/>
          </a:effectLst>
        </p:grpSpPr>
        <p:pic>
          <p:nvPicPr>
            <p:cNvPr id="7170" name="Picture 2"/>
            <p:cNvPicPr>
              <a:picLocks noChangeAspect="1" noChangeArrowheads="1"/>
            </p:cNvPicPr>
            <p:nvPr/>
          </p:nvPicPr>
          <p:blipFill>
            <a:blip r:embed="rId3"/>
            <a:srcRect r="38272"/>
            <a:stretch>
              <a:fillRect/>
            </a:stretch>
          </p:blipFill>
          <p:spPr bwMode="auto">
            <a:xfrm>
              <a:off x="457200" y="1371600"/>
              <a:ext cx="3810000" cy="4800600"/>
            </a:xfrm>
            <a:prstGeom prst="rect">
              <a:avLst/>
            </a:prstGeom>
            <a:noFill/>
            <a:ln w="9525">
              <a:noFill/>
              <a:miter lim="800000"/>
              <a:headEnd/>
              <a:tailEnd/>
            </a:ln>
            <a:effectLst/>
          </p:spPr>
        </p:pic>
        <p:pic>
          <p:nvPicPr>
            <p:cNvPr id="7171" name="Picture 3" descr="C:\research\projects\UbiGreen\Trunk\Designs\TreeDesign2\1bikemockup-just-screen.png"/>
            <p:cNvPicPr>
              <a:picLocks noChangeAspect="1" noChangeArrowheads="1"/>
            </p:cNvPicPr>
            <p:nvPr/>
          </p:nvPicPr>
          <p:blipFill>
            <a:blip r:embed="rId4" cstate="print"/>
            <a:srcRect t="26230"/>
            <a:stretch>
              <a:fillRect/>
            </a:stretch>
          </p:blipFill>
          <p:spPr bwMode="auto">
            <a:xfrm>
              <a:off x="582612" y="2371725"/>
              <a:ext cx="1322388" cy="1285875"/>
            </a:xfrm>
            <a:prstGeom prst="rect">
              <a:avLst/>
            </a:prstGeom>
            <a:noFill/>
          </p:spPr>
        </p:pic>
      </p:grpSp>
      <p:sp>
        <p:nvSpPr>
          <p:cNvPr id="9" name="TextBox 8"/>
          <p:cNvSpPr txBox="1">
            <a:spLocks noChangeArrowheads="1"/>
          </p:cNvSpPr>
          <p:nvPr/>
        </p:nvSpPr>
        <p:spPr bwMode="auto">
          <a:xfrm>
            <a:off x="4114800" y="5505450"/>
            <a:ext cx="502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chemeClr val="bg1"/>
                </a:solidFill>
                <a:latin typeface="Century Gothic" pitchFamily="34" charset="0"/>
              </a:rPr>
              <a:t>Leverage online social networks to tap into social influence </a:t>
            </a:r>
            <a:br>
              <a:rPr lang="en-US" sz="2400">
                <a:solidFill>
                  <a:schemeClr val="bg1"/>
                </a:solidFill>
                <a:latin typeface="Century Gothic" pitchFamily="34" charset="0"/>
              </a:rPr>
            </a:br>
            <a:r>
              <a:rPr lang="en-US" sz="2400">
                <a:solidFill>
                  <a:schemeClr val="bg1"/>
                </a:solidFill>
                <a:latin typeface="Century Gothic" pitchFamily="34" charset="0"/>
              </a:rPr>
              <a:t>[Mankoff, HICSS 2007]</a:t>
            </a:r>
          </a:p>
        </p:txBody>
      </p:sp>
      <p:sp>
        <p:nvSpPr>
          <p:cNvPr id="10" name="Rectangle 9"/>
          <p:cNvSpPr>
            <a:spLocks noChangeArrowheads="1"/>
          </p:cNvSpPr>
          <p:nvPr/>
        </p:nvSpPr>
        <p:spPr bwMode="auto">
          <a:xfrm>
            <a:off x="4114800" y="3548063"/>
            <a:ext cx="4800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latin typeface="Century Gothic" pitchFamily="34" charset="0"/>
              </a:rPr>
              <a:t>I would show my friends</a:t>
            </a:r>
            <a:r>
              <a:rPr lang="en-US" sz="2400">
                <a:latin typeface="Century Gothic" pitchFamily="34" charset="0"/>
              </a:rPr>
              <a:t>, ‘look at my tree, isn’t it cool, look at the flowers…’ They thought it was pretty cool.</a:t>
            </a:r>
          </a:p>
          <a:p>
            <a:pPr algn="r"/>
            <a:r>
              <a:rPr lang="en-US" sz="2400" b="1">
                <a:latin typeface="Century Gothic" pitchFamily="34" charset="0"/>
              </a:rPr>
              <a:t>- Participant 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dirty="0" smtClean="0">
                <a:solidFill>
                  <a:schemeClr val="tx1">
                    <a:lumMod val="75000"/>
                    <a:lumOff val="25000"/>
                  </a:schemeClr>
                </a:solidFill>
              </a:rPr>
              <a:t>concept of </a:t>
            </a:r>
            <a:r>
              <a:rPr lang="en-US" dirty="0" smtClean="0"/>
              <a:t>gaming</a:t>
            </a:r>
            <a:endParaRPr lang="en-US" dirty="0"/>
          </a:p>
        </p:txBody>
      </p:sp>
      <p:sp>
        <p:nvSpPr>
          <p:cNvPr id="4" name="Slide Number Placeholder 3"/>
          <p:cNvSpPr>
            <a:spLocks noGrp="1"/>
          </p:cNvSpPr>
          <p:nvPr>
            <p:ph type="sldNum" sz="quarter" idx="12"/>
          </p:nvPr>
        </p:nvSpPr>
        <p:spPr/>
        <p:txBody>
          <a:bodyPr/>
          <a:lstStyle/>
          <a:p>
            <a:pPr>
              <a:defRPr/>
            </a:pPr>
            <a:fld id="{8EACB008-F21A-4CC0-BE07-306C6D9B2887}" type="slidenum">
              <a:rPr lang="en-US"/>
              <a:pPr>
                <a:defRPr/>
              </a:pPr>
              <a:t>41</a:t>
            </a:fld>
            <a:endParaRPr lang="en-US" dirty="0"/>
          </a:p>
        </p:txBody>
      </p:sp>
      <p:sp>
        <p:nvSpPr>
          <p:cNvPr id="7" name="Rectangle 6"/>
          <p:cNvSpPr>
            <a:spLocks noChangeArrowheads="1"/>
          </p:cNvSpPr>
          <p:nvPr/>
        </p:nvSpPr>
        <p:spPr bwMode="auto">
          <a:xfrm>
            <a:off x="3352800" y="3319463"/>
            <a:ext cx="5791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entury Gothic" pitchFamily="34" charset="0"/>
              </a:rPr>
              <a:t>One participant stated that when a trip hadn’t been automatically recorded, “I felt like </a:t>
            </a:r>
            <a:r>
              <a:rPr lang="en-US" sz="2400" b="1">
                <a:latin typeface="Century Gothic" pitchFamily="34" charset="0"/>
              </a:rPr>
              <a:t>I was being cheated out</a:t>
            </a:r>
            <a:r>
              <a:rPr lang="en-US" sz="2400">
                <a:latin typeface="Century Gothic" pitchFamily="34" charset="0"/>
              </a:rPr>
              <a:t> of my ‘points’”</a:t>
            </a:r>
          </a:p>
          <a:p>
            <a:pPr algn="r"/>
            <a:r>
              <a:rPr lang="en-US" sz="2400" b="1">
                <a:latin typeface="Century Gothic" pitchFamily="34" charset="0"/>
              </a:rPr>
              <a:t>- Participant 15</a:t>
            </a:r>
          </a:p>
        </p:txBody>
      </p:sp>
      <p:sp>
        <p:nvSpPr>
          <p:cNvPr id="10" name="TextBox 9"/>
          <p:cNvSpPr txBox="1"/>
          <p:nvPr/>
        </p:nvSpPr>
        <p:spPr>
          <a:xfrm>
            <a:off x="3048000" y="914400"/>
            <a:ext cx="5410200" cy="830263"/>
          </a:xfrm>
          <a:prstGeom prst="rect">
            <a:avLst/>
          </a:prstGeom>
          <a:noFill/>
        </p:spPr>
        <p:txBody>
          <a:bodyPr>
            <a:spAutoFit/>
          </a:bodyPr>
          <a:lstStyle/>
          <a:p>
            <a:pPr fontAlgn="auto">
              <a:spcBef>
                <a:spcPts val="0"/>
              </a:spcBef>
              <a:spcAft>
                <a:spcPts val="0"/>
              </a:spcAft>
              <a:defRPr/>
            </a:pPr>
            <a:r>
              <a:rPr lang="en-US" sz="2400" b="1" dirty="0">
                <a:solidFill>
                  <a:schemeClr val="tx1">
                    <a:lumMod val="85000"/>
                    <a:lumOff val="15000"/>
                  </a:schemeClr>
                </a:solidFill>
                <a:latin typeface="Arial Black" pitchFamily="34" charset="0"/>
                <a:cs typeface="+mn-cs"/>
              </a:rPr>
              <a:t>our real-world interactions as input to games</a:t>
            </a:r>
          </a:p>
        </p:txBody>
      </p:sp>
      <p:sp>
        <p:nvSpPr>
          <p:cNvPr id="44038" name="Rectangle 7"/>
          <p:cNvSpPr>
            <a:spLocks noChangeArrowheads="1"/>
          </p:cNvSpPr>
          <p:nvPr/>
        </p:nvSpPr>
        <p:spPr bwMode="auto">
          <a:xfrm>
            <a:off x="9601200" y="5287963"/>
            <a:ext cx="5791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alibri" pitchFamily="34" charset="0"/>
              </a:rPr>
              <a:t>I think negative reinforcement would also be good. I think maybe my polar bear should drown though if I am bad.</a:t>
            </a:r>
          </a:p>
          <a:p>
            <a:pPr algn="r"/>
            <a:r>
              <a:rPr lang="en-US" sz="2400" b="1">
                <a:latin typeface="Calibri" pitchFamily="34" charset="0"/>
              </a:rPr>
              <a:t>- Participant 14</a:t>
            </a:r>
          </a:p>
        </p:txBody>
      </p:sp>
      <p:sp>
        <p:nvSpPr>
          <p:cNvPr id="12" name="Rectangle 11"/>
          <p:cNvSpPr>
            <a:spLocks noChangeArrowheads="1"/>
          </p:cNvSpPr>
          <p:nvPr/>
        </p:nvSpPr>
        <p:spPr bwMode="auto">
          <a:xfrm>
            <a:off x="3352800" y="5570538"/>
            <a:ext cx="5791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chemeClr val="bg1"/>
                </a:solidFill>
                <a:latin typeface="Century Gothic" pitchFamily="34" charset="0"/>
              </a:rPr>
              <a:t>Future designs </a:t>
            </a:r>
            <a:r>
              <a:rPr lang="en-US" sz="2400">
                <a:solidFill>
                  <a:schemeClr val="bg1"/>
                </a:solidFill>
                <a:latin typeface="Century Gothic" pitchFamily="34" charset="0"/>
              </a:rPr>
              <a:t>could incorporate </a:t>
            </a:r>
            <a:r>
              <a:rPr lang="en-US" sz="2400" b="1">
                <a:solidFill>
                  <a:schemeClr val="bg1"/>
                </a:solidFill>
                <a:latin typeface="Century Gothic" pitchFamily="34" charset="0"/>
              </a:rPr>
              <a:t>more overt gaming models</a:t>
            </a:r>
          </a:p>
        </p:txBody>
      </p:sp>
      <p:sp>
        <p:nvSpPr>
          <p:cNvPr id="15" name="Rectangle 14"/>
          <p:cNvSpPr>
            <a:spLocks noChangeArrowheads="1"/>
          </p:cNvSpPr>
          <p:nvPr/>
        </p:nvSpPr>
        <p:spPr bwMode="auto">
          <a:xfrm>
            <a:off x="3352800" y="2057400"/>
            <a:ext cx="5600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entury Gothic" pitchFamily="34" charset="0"/>
              </a:rPr>
              <a:t>I want to </a:t>
            </a:r>
            <a:r>
              <a:rPr lang="en-US" sz="2400" b="1">
                <a:latin typeface="Century Gothic" pitchFamily="34" charset="0"/>
              </a:rPr>
              <a:t>see the final stage </a:t>
            </a:r>
            <a:r>
              <a:rPr lang="en-US" sz="2400">
                <a:latin typeface="Century Gothic" pitchFamily="34" charset="0"/>
              </a:rPr>
              <a:t>I can  get to…</a:t>
            </a:r>
          </a:p>
          <a:p>
            <a:pPr algn="r"/>
            <a:r>
              <a:rPr lang="en-US" sz="2400" b="1">
                <a:latin typeface="Century Gothic" pitchFamily="34" charset="0"/>
              </a:rPr>
              <a:t>- Participant 7</a:t>
            </a:r>
          </a:p>
        </p:txBody>
      </p:sp>
      <p:pic>
        <p:nvPicPr>
          <p:cNvPr id="3074" name="Picture 2"/>
          <p:cNvPicPr>
            <a:picLocks noChangeAspect="1" noChangeArrowheads="1"/>
          </p:cNvPicPr>
          <p:nvPr/>
        </p:nvPicPr>
        <p:blipFill>
          <a:blip r:embed="rId3"/>
          <a:srcRect/>
          <a:stretch>
            <a:fillRect/>
          </a:stretch>
        </p:blipFill>
        <p:spPr bwMode="auto">
          <a:xfrm>
            <a:off x="126187" y="1191904"/>
            <a:ext cx="2845613" cy="4285561"/>
          </a:xfrm>
          <a:prstGeom prst="rect">
            <a:avLst/>
          </a:prstGeom>
          <a:noFill/>
          <a:ln w="9525">
            <a:noFill/>
            <a:miter lim="800000"/>
            <a:headEnd/>
            <a:tailEnd/>
          </a:ln>
          <a:effectLst>
            <a:reflection blurRad="6350" stA="52000" endA="300" endPos="3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8000" dirty="0" smtClean="0">
                <a:solidFill>
                  <a:schemeClr val="tx1">
                    <a:lumMod val="65000"/>
                    <a:lumOff val="35000"/>
                  </a:schemeClr>
                </a:solidFill>
              </a:rPr>
              <a:t>ubi</a:t>
            </a:r>
            <a:r>
              <a:rPr lang="en-US" sz="8000" dirty="0" smtClean="0"/>
              <a:t>green</a:t>
            </a:r>
            <a:endParaRPr lang="en-US" sz="8000" dirty="0"/>
          </a:p>
        </p:txBody>
      </p:sp>
      <p:sp>
        <p:nvSpPr>
          <p:cNvPr id="4" name="Slide Number Placeholder 3"/>
          <p:cNvSpPr>
            <a:spLocks noGrp="1"/>
          </p:cNvSpPr>
          <p:nvPr>
            <p:ph type="sldNum" sz="quarter" idx="12"/>
          </p:nvPr>
        </p:nvSpPr>
        <p:spPr/>
        <p:txBody>
          <a:bodyPr/>
          <a:lstStyle/>
          <a:p>
            <a:pPr>
              <a:defRPr/>
            </a:pPr>
            <a:fld id="{63055442-5D01-407B-B1F9-29EF163BFD94}" type="slidenum">
              <a:rPr lang="en-US"/>
              <a:pPr>
                <a:defRPr/>
              </a:pPr>
              <a:t>42</a:t>
            </a:fld>
            <a:endParaRPr lang="en-US"/>
          </a:p>
        </p:txBody>
      </p:sp>
      <p:sp>
        <p:nvSpPr>
          <p:cNvPr id="5" name="Title 1"/>
          <p:cNvSpPr txBox="1">
            <a:spLocks/>
          </p:cNvSpPr>
          <p:nvPr/>
        </p:nvSpPr>
        <p:spPr>
          <a:xfrm>
            <a:off x="3124200" y="762000"/>
            <a:ext cx="5943600" cy="685800"/>
          </a:xfrm>
          <a:prstGeom prst="rect">
            <a:avLst/>
          </a:prstGeom>
        </p:spPr>
        <p:txBody>
          <a:bodyPr anchor="ctr"/>
          <a:lstStyle/>
          <a:p>
            <a:pPr fontAlgn="auto">
              <a:spcAft>
                <a:spcPts val="0"/>
              </a:spcAft>
              <a:defRPr/>
            </a:pPr>
            <a:r>
              <a:rPr lang="en-US" sz="3200" dirty="0">
                <a:solidFill>
                  <a:schemeClr val="tx1">
                    <a:lumMod val="65000"/>
                    <a:lumOff val="35000"/>
                  </a:schemeClr>
                </a:solidFill>
                <a:latin typeface="Arial Black" pitchFamily="34" charset="0"/>
                <a:ea typeface="+mj-ea"/>
                <a:cs typeface="+mj-cs"/>
              </a:rPr>
              <a:t>transportation display</a:t>
            </a:r>
            <a:endParaRPr lang="en-US" sz="3200" dirty="0">
              <a:solidFill>
                <a:schemeClr val="accent3">
                  <a:lumMod val="75000"/>
                </a:schemeClr>
              </a:solidFill>
              <a:latin typeface="Arial Black" pitchFamily="34" charset="0"/>
              <a:ea typeface="+mj-ea"/>
              <a:cs typeface="+mj-cs"/>
            </a:endParaRPr>
          </a:p>
        </p:txBody>
      </p:sp>
      <p:pic>
        <p:nvPicPr>
          <p:cNvPr id="6" name="Picture 19" descr="C:\research\projects\UbiGreen\Trunk\Screenshots\TreeSequenceWithPhone\Tree10.png"/>
          <p:cNvPicPr>
            <a:picLocks noChangeAspect="1" noChangeArrowheads="1"/>
          </p:cNvPicPr>
          <p:nvPr/>
        </p:nvPicPr>
        <p:blipFill>
          <a:blip r:embed="rId3"/>
          <a:srcRect l="1935" r="1935"/>
          <a:stretch>
            <a:fillRect/>
          </a:stretch>
        </p:blipFill>
        <p:spPr bwMode="auto">
          <a:xfrm>
            <a:off x="304800" y="1704538"/>
            <a:ext cx="1497219" cy="3772871"/>
          </a:xfrm>
          <a:prstGeom prst="rect">
            <a:avLst/>
          </a:prstGeom>
          <a:noFill/>
          <a:effectLst>
            <a:reflection blurRad="6350" stA="52000" endA="300" endPos="35000" dir="5400000" sy="-100000" algn="bl" rotWithShape="0"/>
          </a:effectLst>
        </p:spPr>
      </p:pic>
      <p:sp>
        <p:nvSpPr>
          <p:cNvPr id="43" name="TextBox 42"/>
          <p:cNvSpPr txBox="1"/>
          <p:nvPr/>
        </p:nvSpPr>
        <p:spPr>
          <a:xfrm>
            <a:off x="1893888" y="1700213"/>
            <a:ext cx="7173912" cy="4216400"/>
          </a:xfrm>
          <a:prstGeom prst="rect">
            <a:avLst/>
          </a:prstGeom>
          <a:noFill/>
        </p:spPr>
        <p:txBody>
          <a:bodyPr>
            <a:spAutoFit/>
          </a:bodyPr>
          <a:lstStyle/>
          <a:p>
            <a:pPr fontAlgn="auto">
              <a:spcBef>
                <a:spcPts val="0"/>
              </a:spcBef>
              <a:spcAft>
                <a:spcPts val="0"/>
              </a:spcAft>
              <a:defRPr/>
            </a:pPr>
            <a:r>
              <a:rPr lang="en-US" sz="4400" b="1" dirty="0">
                <a:solidFill>
                  <a:schemeClr val="tx1">
                    <a:lumMod val="85000"/>
                    <a:lumOff val="15000"/>
                  </a:schemeClr>
                </a:solidFill>
                <a:latin typeface="Century Gothic" pitchFamily="34" charset="0"/>
                <a:cs typeface="+mn-cs"/>
              </a:rPr>
              <a:t>contributions</a:t>
            </a:r>
            <a:endParaRPr lang="en-US" sz="3600" dirty="0">
              <a:solidFill>
                <a:schemeClr val="tx1">
                  <a:lumMod val="85000"/>
                  <a:lumOff val="15000"/>
                </a:schemeClr>
              </a:solidFill>
              <a:latin typeface="Century Gothic" pitchFamily="34" charset="0"/>
              <a:cs typeface="+mn-cs"/>
            </a:endParaRPr>
          </a:p>
          <a:p>
            <a:pPr marL="514350" indent="-514350" fontAlgn="auto">
              <a:spcBef>
                <a:spcPts val="0"/>
              </a:spcBef>
              <a:spcAft>
                <a:spcPts val="0"/>
              </a:spcAft>
              <a:buFont typeface="+mj-lt"/>
              <a:buAutoNum type="arabicPeriod"/>
              <a:defRPr/>
            </a:pPr>
            <a:r>
              <a:rPr lang="en-US" sz="3200" dirty="0">
                <a:solidFill>
                  <a:schemeClr val="tx1">
                    <a:lumMod val="85000"/>
                    <a:lumOff val="15000"/>
                  </a:schemeClr>
                </a:solidFill>
                <a:latin typeface="Century Gothic" pitchFamily="34" charset="0"/>
                <a:cs typeface="+mn-cs"/>
              </a:rPr>
              <a:t>ubigreen prototype</a:t>
            </a:r>
          </a:p>
          <a:p>
            <a:pPr marL="514350" indent="-514350" fontAlgn="auto">
              <a:spcBef>
                <a:spcPts val="0"/>
              </a:spcBef>
              <a:spcAft>
                <a:spcPts val="0"/>
              </a:spcAft>
              <a:buFont typeface="+mj-lt"/>
              <a:buAutoNum type="arabicPeriod"/>
              <a:defRPr/>
            </a:pPr>
            <a:r>
              <a:rPr lang="en-US" sz="3200" dirty="0">
                <a:solidFill>
                  <a:schemeClr val="tx1">
                    <a:lumMod val="85000"/>
                    <a:lumOff val="15000"/>
                  </a:schemeClr>
                </a:solidFill>
                <a:latin typeface="Century Gothic" pitchFamily="34" charset="0"/>
                <a:cs typeface="+mn-cs"/>
              </a:rPr>
              <a:t>semi-automatic transit detection</a:t>
            </a:r>
          </a:p>
          <a:p>
            <a:pPr marL="514350" indent="-514350" fontAlgn="auto">
              <a:spcBef>
                <a:spcPts val="0"/>
              </a:spcBef>
              <a:spcAft>
                <a:spcPts val="0"/>
              </a:spcAft>
              <a:buFont typeface="+mj-lt"/>
              <a:buAutoNum type="arabicPeriod"/>
              <a:defRPr/>
            </a:pPr>
            <a:r>
              <a:rPr lang="en-US" sz="3200" dirty="0">
                <a:solidFill>
                  <a:schemeClr val="tx1">
                    <a:lumMod val="85000"/>
                    <a:lumOff val="15000"/>
                  </a:schemeClr>
                </a:solidFill>
                <a:latin typeface="Century Gothic" pitchFamily="34" charset="0"/>
                <a:cs typeface="+mn-cs"/>
              </a:rPr>
              <a:t>visual design capable of raising awareness and engaging users</a:t>
            </a:r>
          </a:p>
          <a:p>
            <a:pPr marL="514350" indent="-514350" fontAlgn="auto">
              <a:spcBef>
                <a:spcPts val="0"/>
              </a:spcBef>
              <a:spcAft>
                <a:spcPts val="0"/>
              </a:spcAft>
              <a:buFont typeface="+mj-lt"/>
              <a:buAutoNum type="arabicPeriod"/>
              <a:defRPr/>
            </a:pPr>
            <a:r>
              <a:rPr lang="en-US" sz="3200" dirty="0">
                <a:solidFill>
                  <a:schemeClr val="tx1">
                    <a:lumMod val="85000"/>
                    <a:lumOff val="15000"/>
                  </a:schemeClr>
                </a:solidFill>
                <a:latin typeface="Century Gothic" pitchFamily="34" charset="0"/>
                <a:cs typeface="+mn-cs"/>
              </a:rPr>
              <a:t>implications for the design of future green applications based on 3-week field study</a:t>
            </a:r>
            <a:endParaRPr lang="en-US" sz="2800" dirty="0">
              <a:solidFill>
                <a:schemeClr val="tx1">
                  <a:lumMod val="85000"/>
                  <a:lumOff val="15000"/>
                </a:schemeClr>
              </a:solidFill>
              <a:latin typeface="Century Gothic" pitchFamily="34" charset="0"/>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research\projects\UbiGreen\Trunk\Screenshots\2008_09_19 - UbiGreen on iPhone\IMG_6664.JPG"/>
          <p:cNvPicPr>
            <a:picLocks noChangeAspect="1" noChangeArrowheads="1"/>
          </p:cNvPicPr>
          <p:nvPr/>
        </p:nvPicPr>
        <p:blipFill>
          <a:blip r:embed="rId3">
            <a:extLst>
              <a:ext uri="{28A0092B-C50C-407E-A947-70E740481C1C}">
                <a14:useLocalDpi xmlns:a14="http://schemas.microsoft.com/office/drawing/2010/main" val="0"/>
              </a:ext>
            </a:extLst>
          </a:blip>
          <a:srcRect l="32500" t="3" r="21667"/>
          <a:stretch>
            <a:fillRect/>
          </a:stretch>
        </p:blipFill>
        <p:spPr bwMode="auto">
          <a:xfrm>
            <a:off x="0" y="1371600"/>
            <a:ext cx="29337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8600"/>
            <a:ext cx="8686800" cy="685800"/>
          </a:xfrm>
        </p:spPr>
        <p:txBody>
          <a:bodyPr rtlCol="0">
            <a:noAutofit/>
          </a:bodyPr>
          <a:lstStyle/>
          <a:p>
            <a:pPr eaLnBrk="1" fontAlgn="auto" hangingPunct="1">
              <a:spcAft>
                <a:spcPts val="0"/>
              </a:spcAft>
              <a:defRPr/>
            </a:pPr>
            <a:r>
              <a:rPr lang="en-US" dirty="0" smtClean="0">
                <a:solidFill>
                  <a:schemeClr val="tx1"/>
                </a:solidFill>
              </a:rPr>
              <a:t>future</a:t>
            </a:r>
            <a:r>
              <a:rPr lang="en-US" dirty="0" smtClean="0"/>
              <a:t> work</a:t>
            </a:r>
            <a:endParaRPr lang="en-US" dirty="0"/>
          </a:p>
        </p:txBody>
      </p:sp>
      <p:sp>
        <p:nvSpPr>
          <p:cNvPr id="3" name="Content Placeholder 2"/>
          <p:cNvSpPr>
            <a:spLocks noGrp="1"/>
          </p:cNvSpPr>
          <p:nvPr>
            <p:ph idx="1"/>
          </p:nvPr>
        </p:nvSpPr>
        <p:spPr>
          <a:xfrm>
            <a:off x="2971800" y="1239838"/>
            <a:ext cx="6477000" cy="5181600"/>
          </a:xfrm>
        </p:spPr>
        <p:txBody>
          <a:bodyPr rtlCol="0">
            <a:normAutofit/>
          </a:bodyPr>
          <a:lstStyle/>
          <a:p>
            <a:pPr marL="288925" indent="-288925" eaLnBrk="1" fontAlgn="auto" hangingPunct="1">
              <a:spcAft>
                <a:spcPts val="0"/>
              </a:spcAft>
              <a:buFont typeface="Arial" pitchFamily="34" charset="0"/>
              <a:buChar char="•"/>
              <a:defRPr/>
            </a:pPr>
            <a:r>
              <a:rPr lang="en-US" b="1" dirty="0" smtClean="0"/>
              <a:t>longitudinal</a:t>
            </a:r>
            <a:r>
              <a:rPr lang="en-US" dirty="0" smtClean="0"/>
              <a:t> deployment</a:t>
            </a:r>
            <a:endParaRPr lang="en-US" b="1" dirty="0" smtClean="0"/>
          </a:p>
          <a:p>
            <a:pPr marL="288925" indent="-288925" eaLnBrk="1" fontAlgn="auto" hangingPunct="1">
              <a:spcAft>
                <a:spcPts val="0"/>
              </a:spcAft>
              <a:buFont typeface="Arial" pitchFamily="34" charset="0"/>
              <a:buChar char="•"/>
              <a:defRPr/>
            </a:pPr>
            <a:r>
              <a:rPr lang="en-US" b="1" dirty="0" smtClean="0"/>
              <a:t>social</a:t>
            </a:r>
            <a:r>
              <a:rPr lang="en-US" dirty="0" smtClean="0"/>
              <a:t> sharing</a:t>
            </a:r>
          </a:p>
          <a:p>
            <a:pPr marL="288925" indent="-288925" eaLnBrk="1" fontAlgn="auto" hangingPunct="1">
              <a:spcAft>
                <a:spcPts val="0"/>
              </a:spcAft>
              <a:buFont typeface="Arial" pitchFamily="34" charset="0"/>
              <a:buChar char="•"/>
              <a:defRPr/>
            </a:pPr>
            <a:r>
              <a:rPr lang="en-US" b="1" dirty="0" smtClean="0"/>
              <a:t>real-time </a:t>
            </a:r>
            <a:r>
              <a:rPr lang="en-US" dirty="0" smtClean="0"/>
              <a:t>recommendations</a:t>
            </a:r>
          </a:p>
          <a:p>
            <a:pPr marL="288925" indent="-288925" eaLnBrk="1" fontAlgn="auto" hangingPunct="1">
              <a:spcAft>
                <a:spcPts val="0"/>
              </a:spcAft>
              <a:buFont typeface="Arial" pitchFamily="34" charset="0"/>
              <a:buChar char="•"/>
              <a:defRPr/>
            </a:pPr>
            <a:r>
              <a:rPr lang="en-US" dirty="0" smtClean="0"/>
              <a:t>quantitative </a:t>
            </a:r>
            <a:r>
              <a:rPr lang="en-US" b="1" dirty="0" smtClean="0"/>
              <a:t>carbon-tracking</a:t>
            </a:r>
          </a:p>
          <a:p>
            <a:pPr marL="288925" indent="-288925" eaLnBrk="1" fontAlgn="auto" hangingPunct="1">
              <a:spcAft>
                <a:spcPts val="0"/>
              </a:spcAft>
              <a:buFont typeface="Arial" pitchFamily="34" charset="0"/>
              <a:buChar char="•"/>
              <a:defRPr/>
            </a:pPr>
            <a:r>
              <a:rPr lang="en-US" b="1" dirty="0" smtClean="0"/>
              <a:t>home resource </a:t>
            </a:r>
            <a:r>
              <a:rPr lang="en-US" dirty="0" smtClean="0"/>
              <a:t>usage</a:t>
            </a:r>
          </a:p>
          <a:p>
            <a:pPr marL="288925" indent="-288925" eaLnBrk="1" fontAlgn="auto" hangingPunct="1">
              <a:spcAft>
                <a:spcPts val="0"/>
              </a:spcAft>
              <a:buFont typeface="Arial" pitchFamily="34" charset="0"/>
              <a:buChar char="•"/>
              <a:defRPr/>
            </a:pPr>
            <a:r>
              <a:rPr lang="en-US" b="1" dirty="0" smtClean="0"/>
              <a:t>eliminate</a:t>
            </a:r>
            <a:r>
              <a:rPr lang="en-US" dirty="0" smtClean="0"/>
              <a:t> sensing device</a:t>
            </a:r>
          </a:p>
          <a:p>
            <a:pPr marL="288925" lvl="1" indent="-288925" eaLnBrk="1" fontAlgn="auto" hangingPunct="1">
              <a:spcAft>
                <a:spcPts val="0"/>
              </a:spcAft>
              <a:buFont typeface="Arial" pitchFamily="34" charset="0"/>
              <a:buChar char="–"/>
              <a:defRPr/>
            </a:pPr>
            <a:endParaRPr lang="en-US" dirty="0" smtClean="0"/>
          </a:p>
          <a:p>
            <a:pPr marL="288925" indent="-288925" eaLnBrk="1" fontAlgn="auto" hangingPunct="1">
              <a:spcAft>
                <a:spcPts val="0"/>
              </a:spcAft>
              <a:buFont typeface="Arial" pitchFamily="34" charset="0"/>
              <a:buChar char="•"/>
              <a:defRPr/>
            </a:pPr>
            <a:endParaRPr lang="en-US" dirty="0" smtClean="0"/>
          </a:p>
          <a:p>
            <a:pPr marL="288925" indent="-288925"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CF697211-C215-46B7-8623-D2AA4471AB6D}" type="slidenum">
              <a:rPr lang="en-US"/>
              <a:pPr>
                <a:defRPr/>
              </a:pPr>
              <a:t>43</a:t>
            </a:fld>
            <a:endParaRPr lang="en-US"/>
          </a:p>
        </p:txBody>
      </p:sp>
      <p:sp>
        <p:nvSpPr>
          <p:cNvPr id="6" name="Rectangle 5"/>
          <p:cNvSpPr/>
          <p:nvPr/>
        </p:nvSpPr>
        <p:spPr>
          <a:xfrm>
            <a:off x="84138" y="6259513"/>
            <a:ext cx="2936875" cy="400050"/>
          </a:xfrm>
          <a:prstGeom prst="rect">
            <a:avLst/>
          </a:prstGeom>
        </p:spPr>
        <p:txBody>
          <a:bodyPr wrap="none">
            <a:spAutoFit/>
          </a:bodyPr>
          <a:lstStyle/>
          <a:p>
            <a:pPr fontAlgn="auto">
              <a:spcBef>
                <a:spcPts val="0"/>
              </a:spcBef>
              <a:spcAft>
                <a:spcPts val="0"/>
              </a:spcAft>
              <a:defRPr/>
            </a:pPr>
            <a:r>
              <a:rPr lang="en-US" sz="2000" b="1" dirty="0">
                <a:solidFill>
                  <a:schemeClr val="tx1">
                    <a:lumMod val="85000"/>
                    <a:lumOff val="15000"/>
                  </a:schemeClr>
                </a:solidFill>
                <a:latin typeface="Century Gothic" pitchFamily="34" charset="0"/>
                <a:cs typeface="+mn-cs"/>
              </a:rPr>
              <a:t>[</a:t>
            </a:r>
            <a:r>
              <a:rPr lang="en-US" sz="2000" b="1" dirty="0" err="1">
                <a:solidFill>
                  <a:schemeClr val="tx1">
                    <a:lumMod val="85000"/>
                    <a:lumOff val="15000"/>
                  </a:schemeClr>
                </a:solidFill>
                <a:latin typeface="Century Gothic" pitchFamily="34" charset="0"/>
                <a:cs typeface="+mn-cs"/>
              </a:rPr>
              <a:t>Saponas</a:t>
            </a:r>
            <a:r>
              <a:rPr lang="en-US" sz="2000" b="1" dirty="0">
                <a:solidFill>
                  <a:schemeClr val="tx1">
                    <a:lumMod val="85000"/>
                    <a:lumOff val="15000"/>
                  </a:schemeClr>
                </a:solidFill>
                <a:latin typeface="Century Gothic" pitchFamily="34" charset="0"/>
                <a:cs typeface="+mn-cs"/>
              </a:rPr>
              <a:t>, UW TR 2008]</a:t>
            </a:r>
            <a:endParaRPr lang="en-US" sz="2000" dirty="0">
              <a:solidFill>
                <a:schemeClr val="tx1">
                  <a:lumMod val="85000"/>
                  <a:lumOff val="15000"/>
                </a:schemeClr>
              </a:solidFill>
              <a:latin typeface="+mn-lt"/>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4"/>
          <p:cNvGrpSpPr>
            <a:grpSpLocks/>
          </p:cNvGrpSpPr>
          <p:nvPr/>
        </p:nvGrpSpPr>
        <p:grpSpPr bwMode="auto">
          <a:xfrm>
            <a:off x="0" y="0"/>
            <a:ext cx="9144000" cy="7164388"/>
            <a:chOff x="0" y="0"/>
            <a:chExt cx="9144000" cy="7164567"/>
          </a:xfrm>
        </p:grpSpPr>
        <p:pic>
          <p:nvPicPr>
            <p:cNvPr id="47107" name="Picture 2" descr="C:\research\talks\CHI2009-UbiGreen\4_modifi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16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3"/>
            <p:cNvSpPr txBox="1">
              <a:spLocks noChangeArrowheads="1"/>
            </p:cNvSpPr>
            <p:nvPr/>
          </p:nvSpPr>
          <p:spPr bwMode="auto">
            <a:xfrm>
              <a:off x="1104900" y="5029200"/>
              <a:ext cx="6934200" cy="144655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b="1">
                  <a:solidFill>
                    <a:schemeClr val="bg1"/>
                  </a:solidFill>
                  <a:latin typeface="Century Gothic" pitchFamily="34" charset="0"/>
                </a:rPr>
                <a:t>What if the 76 people in these cars…</a:t>
              </a:r>
            </a:p>
          </p:txBody>
        </p:sp>
      </p:gr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research\talks\CHI2009-UbiGreen\4_modifi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16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1" name="Group 4"/>
          <p:cNvGrpSpPr>
            <a:grpSpLocks/>
          </p:cNvGrpSpPr>
          <p:nvPr/>
        </p:nvGrpSpPr>
        <p:grpSpPr bwMode="auto">
          <a:xfrm>
            <a:off x="0" y="0"/>
            <a:ext cx="9144000" cy="7164388"/>
            <a:chOff x="0" y="0"/>
            <a:chExt cx="9144000" cy="7164567"/>
          </a:xfrm>
        </p:grpSpPr>
        <p:pic>
          <p:nvPicPr>
            <p:cNvPr id="48132" name="Picture 3" descr="C:\research\talks\CHI2009-UbiGreen\7_modifi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16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5"/>
            <p:cNvSpPr txBox="1">
              <a:spLocks noChangeArrowheads="1"/>
            </p:cNvSpPr>
            <p:nvPr/>
          </p:nvSpPr>
          <p:spPr bwMode="auto">
            <a:xfrm>
              <a:off x="2381250" y="5859959"/>
              <a:ext cx="4381500" cy="769441"/>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b="1">
                  <a:solidFill>
                    <a:schemeClr val="bg1"/>
                  </a:solidFill>
                  <a:latin typeface="Century Gothic" pitchFamily="34" charset="0"/>
                </a:rPr>
                <a:t>…rode buses</a:t>
              </a:r>
            </a:p>
          </p:txBody>
        </p:sp>
      </p:grp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9" descr="C:\research\projects\UbiGreen\Trunk\Screenshots\TreeSequenceWithPhone\Tree10.png"/>
          <p:cNvPicPr>
            <a:picLocks noChangeAspect="1" noChangeArrowheads="1"/>
          </p:cNvPicPr>
          <p:nvPr/>
        </p:nvPicPr>
        <p:blipFill>
          <a:blip r:embed="rId3"/>
          <a:srcRect l="1935" r="1935" b="1293"/>
          <a:stretch>
            <a:fillRect/>
          </a:stretch>
        </p:blipFill>
        <p:spPr bwMode="auto">
          <a:xfrm>
            <a:off x="1066800" y="304800"/>
            <a:ext cx="1676400" cy="4267200"/>
          </a:xfrm>
          <a:prstGeom prst="rect">
            <a:avLst/>
          </a:prstGeom>
          <a:noFill/>
          <a:effectLst>
            <a:reflection blurRad="6350" stA="52000" endA="300" endPos="35000" dir="5400000" sy="-100000" algn="bl" rotWithShape="0"/>
          </a:effectLst>
        </p:spPr>
      </p:pic>
      <p:sp>
        <p:nvSpPr>
          <p:cNvPr id="4" name="Rectangle 4"/>
          <p:cNvSpPr txBox="1">
            <a:spLocks noChangeArrowheads="1"/>
          </p:cNvSpPr>
          <p:nvPr/>
        </p:nvSpPr>
        <p:spPr>
          <a:xfrm>
            <a:off x="2895600" y="381000"/>
            <a:ext cx="5867400" cy="1219200"/>
          </a:xfrm>
          <a:prstGeom prst="rect">
            <a:avLst/>
          </a:prstGeom>
          <a:noFill/>
          <a:effectLst/>
        </p:spPr>
        <p:txBody>
          <a:bodyPr lIns="0" rIns="0" anchor="ctr"/>
          <a:lstStyle/>
          <a:p>
            <a:pPr algn="ctr" fontAlgn="auto">
              <a:spcAft>
                <a:spcPts val="0"/>
              </a:spcAft>
              <a:defRPr/>
            </a:pPr>
            <a:r>
              <a:rPr lang="en-US" sz="8000" dirty="0" err="1">
                <a:solidFill>
                  <a:schemeClr val="tx1">
                    <a:lumMod val="65000"/>
                    <a:lumOff val="35000"/>
                  </a:schemeClr>
                </a:solidFill>
                <a:latin typeface="Arial Black" pitchFamily="34" charset="0"/>
                <a:ea typeface="+mj-ea"/>
                <a:cs typeface="+mj-cs"/>
              </a:rPr>
              <a:t>thank</a:t>
            </a:r>
            <a:r>
              <a:rPr lang="en-US" sz="8000" dirty="0" err="1">
                <a:solidFill>
                  <a:schemeClr val="accent3">
                    <a:lumMod val="75000"/>
                  </a:schemeClr>
                </a:solidFill>
                <a:latin typeface="Arial Black" pitchFamily="34" charset="0"/>
                <a:ea typeface="+mj-ea"/>
                <a:cs typeface="+mj-cs"/>
              </a:rPr>
              <a:t>you</a:t>
            </a:r>
            <a:r>
              <a:rPr lang="en-US" sz="8000" dirty="0">
                <a:solidFill>
                  <a:schemeClr val="accent3">
                    <a:lumMod val="75000"/>
                  </a:schemeClr>
                </a:solidFill>
                <a:latin typeface="Arial Black" pitchFamily="34" charset="0"/>
                <a:ea typeface="+mj-ea"/>
                <a:cs typeface="+mj-cs"/>
              </a:rPr>
              <a:t>!</a:t>
            </a:r>
          </a:p>
        </p:txBody>
      </p:sp>
      <p:grpSp>
        <p:nvGrpSpPr>
          <p:cNvPr id="49156" name="Group 25"/>
          <p:cNvGrpSpPr>
            <a:grpSpLocks/>
          </p:cNvGrpSpPr>
          <p:nvPr/>
        </p:nvGrpSpPr>
        <p:grpSpPr bwMode="auto">
          <a:xfrm>
            <a:off x="76200" y="5715000"/>
            <a:ext cx="2239963" cy="1069975"/>
            <a:chOff x="76200" y="5715552"/>
            <a:chExt cx="2239594" cy="1069225"/>
          </a:xfrm>
        </p:grpSpPr>
        <p:pic>
          <p:nvPicPr>
            <p:cNvPr id="49172" name="Picture 2" descr="C:\Documents and Settings\jfroehli\My Documents\My Talks\dub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42" y="5772572"/>
              <a:ext cx="1143482" cy="58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73" name="Group 20"/>
            <p:cNvGrpSpPr>
              <a:grpSpLocks/>
            </p:cNvGrpSpPr>
            <p:nvPr/>
          </p:nvGrpSpPr>
          <p:grpSpPr bwMode="auto">
            <a:xfrm>
              <a:off x="1309953" y="5715552"/>
              <a:ext cx="1005841" cy="695616"/>
              <a:chOff x="1371599" y="5757063"/>
              <a:chExt cx="1005841" cy="793701"/>
            </a:xfrm>
          </p:grpSpPr>
          <p:sp>
            <p:nvSpPr>
              <p:cNvPr id="49175" name="TextBox 8"/>
              <p:cNvSpPr txBox="1">
                <a:spLocks noChangeArrowheads="1"/>
              </p:cNvSpPr>
              <p:nvPr/>
            </p:nvSpPr>
            <p:spPr bwMode="auto">
              <a:xfrm>
                <a:off x="1371599" y="5757063"/>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chemeClr val="bg1"/>
                    </a:solidFill>
                    <a:latin typeface="Calibri" pitchFamily="34" charset="0"/>
                  </a:rPr>
                  <a:t>design:</a:t>
                </a:r>
              </a:p>
            </p:txBody>
          </p:sp>
          <p:sp>
            <p:nvSpPr>
              <p:cNvPr id="49176" name="Rectangle 9"/>
              <p:cNvSpPr>
                <a:spLocks noChangeArrowheads="1"/>
              </p:cNvSpPr>
              <p:nvPr/>
            </p:nvSpPr>
            <p:spPr bwMode="auto">
              <a:xfrm>
                <a:off x="1371600" y="5976798"/>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chemeClr val="bg1"/>
                    </a:solidFill>
                    <a:latin typeface="Calibri" pitchFamily="34" charset="0"/>
                  </a:rPr>
                  <a:t>use:</a:t>
                </a:r>
              </a:p>
            </p:txBody>
          </p:sp>
          <p:sp>
            <p:nvSpPr>
              <p:cNvPr id="49177" name="Rectangle 10"/>
              <p:cNvSpPr>
                <a:spLocks noChangeArrowheads="1"/>
              </p:cNvSpPr>
              <p:nvPr/>
            </p:nvSpPr>
            <p:spPr bwMode="auto">
              <a:xfrm>
                <a:off x="1371600" y="6212210"/>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chemeClr val="bg1"/>
                    </a:solidFill>
                    <a:latin typeface="Calibri" pitchFamily="34" charset="0"/>
                  </a:rPr>
                  <a:t>build:</a:t>
                </a:r>
              </a:p>
            </p:txBody>
          </p:sp>
        </p:grpSp>
        <p:sp>
          <p:nvSpPr>
            <p:cNvPr id="49174" name="Rectangle 11"/>
            <p:cNvSpPr>
              <a:spLocks noChangeArrowheads="1"/>
            </p:cNvSpPr>
            <p:nvPr/>
          </p:nvSpPr>
          <p:spPr bwMode="auto">
            <a:xfrm>
              <a:off x="76200" y="6477000"/>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aseline="30000">
                  <a:solidFill>
                    <a:schemeClr val="bg1"/>
                  </a:solidFill>
                  <a:latin typeface="Calibri" pitchFamily="34" charset="0"/>
                </a:rPr>
                <a:t> </a:t>
              </a:r>
              <a:r>
                <a:rPr lang="en-US" sz="1400">
                  <a:solidFill>
                    <a:schemeClr val="bg1"/>
                  </a:solidFill>
                  <a:latin typeface="Calibri" pitchFamily="34" charset="0"/>
                </a:rPr>
                <a:t>university of washington</a:t>
              </a:r>
              <a:endParaRPr lang="en-US" sz="1400" baseline="30000">
                <a:solidFill>
                  <a:schemeClr val="bg1"/>
                </a:solidFill>
                <a:latin typeface="Calibri" pitchFamily="34" charset="0"/>
              </a:endParaRPr>
            </a:p>
          </p:txBody>
        </p:sp>
      </p:grpSp>
      <p:grpSp>
        <p:nvGrpSpPr>
          <p:cNvPr id="49157" name="Group 27"/>
          <p:cNvGrpSpPr>
            <a:grpSpLocks/>
          </p:cNvGrpSpPr>
          <p:nvPr/>
        </p:nvGrpSpPr>
        <p:grpSpPr bwMode="auto">
          <a:xfrm>
            <a:off x="3709988" y="5715000"/>
            <a:ext cx="2209800" cy="1069975"/>
            <a:chOff x="3274218" y="5715000"/>
            <a:chExt cx="2209800" cy="1069777"/>
          </a:xfrm>
        </p:grpSpPr>
        <p:pic>
          <p:nvPicPr>
            <p:cNvPr id="49170" name="Picture 2" descr="Intel_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1" y="5715000"/>
              <a:ext cx="1143000" cy="76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1" name="Rectangle 12"/>
            <p:cNvSpPr>
              <a:spLocks noChangeArrowheads="1"/>
            </p:cNvSpPr>
            <p:nvPr/>
          </p:nvSpPr>
          <p:spPr bwMode="auto">
            <a:xfrm>
              <a:off x="3274218" y="6477000"/>
              <a:ext cx="220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aseline="30000">
                  <a:solidFill>
                    <a:schemeClr val="bg1"/>
                  </a:solidFill>
                  <a:latin typeface="Calibri" pitchFamily="34" charset="0"/>
                </a:rPr>
                <a:t> </a:t>
              </a:r>
              <a:r>
                <a:rPr lang="en-US" sz="1400">
                  <a:solidFill>
                    <a:schemeClr val="bg1"/>
                  </a:solidFill>
                  <a:latin typeface="Calibri" pitchFamily="34" charset="0"/>
                </a:rPr>
                <a:t>Intel Research, Seattle</a:t>
              </a:r>
            </a:p>
          </p:txBody>
        </p:sp>
      </p:grpSp>
      <p:grpSp>
        <p:nvGrpSpPr>
          <p:cNvPr id="49158" name="Group 29"/>
          <p:cNvGrpSpPr>
            <a:grpSpLocks/>
          </p:cNvGrpSpPr>
          <p:nvPr/>
        </p:nvGrpSpPr>
        <p:grpSpPr bwMode="auto">
          <a:xfrm>
            <a:off x="7391400" y="5532438"/>
            <a:ext cx="1676400" cy="1252537"/>
            <a:chOff x="7391400" y="5531745"/>
            <a:chExt cx="1676400" cy="1253032"/>
          </a:xfrm>
        </p:grpSpPr>
        <p:pic>
          <p:nvPicPr>
            <p:cNvPr id="49168" name="Picture 2" descr="C:\research\talks\Telefonica2008-LunchSeminarIntroTalk\Images\cmu hcii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9700" y="5531745"/>
              <a:ext cx="927100" cy="94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9" name="Rectangle 16"/>
            <p:cNvSpPr>
              <a:spLocks noChangeArrowheads="1"/>
            </p:cNvSpPr>
            <p:nvPr/>
          </p:nvSpPr>
          <p:spPr bwMode="auto">
            <a:xfrm>
              <a:off x="7391400" y="6477000"/>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aseline="30000">
                  <a:solidFill>
                    <a:schemeClr val="bg1"/>
                  </a:solidFill>
                  <a:latin typeface="Calibri" pitchFamily="34" charset="0"/>
                </a:rPr>
                <a:t> </a:t>
              </a:r>
              <a:r>
                <a:rPr lang="en-US" sz="1400">
                  <a:solidFill>
                    <a:schemeClr val="bg1"/>
                  </a:solidFill>
                  <a:latin typeface="Calibri" pitchFamily="34" charset="0"/>
                </a:rPr>
                <a:t>HCI Institute, CMU</a:t>
              </a:r>
            </a:p>
          </p:txBody>
        </p:sp>
      </p:grpSp>
      <p:grpSp>
        <p:nvGrpSpPr>
          <p:cNvPr id="49159" name="Group 26"/>
          <p:cNvGrpSpPr>
            <a:grpSpLocks/>
          </p:cNvGrpSpPr>
          <p:nvPr/>
        </p:nvGrpSpPr>
        <p:grpSpPr bwMode="auto">
          <a:xfrm>
            <a:off x="2441575" y="5767388"/>
            <a:ext cx="1143000" cy="1017587"/>
            <a:chOff x="2286000" y="5768163"/>
            <a:chExt cx="1143000" cy="1016614"/>
          </a:xfrm>
        </p:grpSpPr>
        <p:pic>
          <p:nvPicPr>
            <p:cNvPr id="49166" name="Picture 4" descr="C:\research\talks\Affiliates2008-UbiGreen\CSE Logo Whit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7958" y="5768163"/>
              <a:ext cx="762000" cy="70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7" name="Rectangle 23"/>
            <p:cNvSpPr>
              <a:spLocks noChangeArrowheads="1"/>
            </p:cNvSpPr>
            <p:nvPr/>
          </p:nvSpPr>
          <p:spPr bwMode="auto">
            <a:xfrm>
              <a:off x="2286000" y="6479977"/>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chemeClr val="bg1"/>
                  </a:solidFill>
                  <a:latin typeface="Calibri" pitchFamily="34" charset="0"/>
                </a:rPr>
                <a:t>  CSE, UW</a:t>
              </a:r>
              <a:endParaRPr lang="en-US" sz="1400" baseline="30000">
                <a:solidFill>
                  <a:schemeClr val="bg1"/>
                </a:solidFill>
                <a:latin typeface="Calibri" pitchFamily="34" charset="0"/>
              </a:endParaRPr>
            </a:p>
          </p:txBody>
        </p:sp>
      </p:grpSp>
      <p:grpSp>
        <p:nvGrpSpPr>
          <p:cNvPr id="49160" name="Group 28"/>
          <p:cNvGrpSpPr>
            <a:grpSpLocks/>
          </p:cNvGrpSpPr>
          <p:nvPr/>
        </p:nvGrpSpPr>
        <p:grpSpPr bwMode="auto">
          <a:xfrm>
            <a:off x="6046788" y="5600700"/>
            <a:ext cx="1219200" cy="1184275"/>
            <a:chOff x="5791200" y="5601237"/>
            <a:chExt cx="1219200" cy="1183540"/>
          </a:xfrm>
        </p:grpSpPr>
        <p:pic>
          <p:nvPicPr>
            <p:cNvPr id="49164" name="Picture 5" descr="C:\research\talks\Affiliates2008-UbiGreen\iSchool Logo Whi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5601237"/>
              <a:ext cx="1066800" cy="96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Rectangle 24"/>
            <p:cNvSpPr>
              <a:spLocks noChangeArrowheads="1"/>
            </p:cNvSpPr>
            <p:nvPr/>
          </p:nvSpPr>
          <p:spPr bwMode="auto">
            <a:xfrm>
              <a:off x="5791200" y="6479977"/>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aseline="30000">
                  <a:solidFill>
                    <a:schemeClr val="bg1"/>
                  </a:solidFill>
                  <a:latin typeface="Calibri" pitchFamily="34" charset="0"/>
                </a:rPr>
                <a:t> </a:t>
              </a:r>
              <a:r>
                <a:rPr lang="en-US" sz="1400">
                  <a:solidFill>
                    <a:schemeClr val="bg1"/>
                  </a:solidFill>
                  <a:latin typeface="Calibri" pitchFamily="34" charset="0"/>
                </a:rPr>
                <a:t>iSchool, UW</a:t>
              </a:r>
            </a:p>
          </p:txBody>
        </p:sp>
      </p:grpSp>
      <p:sp>
        <p:nvSpPr>
          <p:cNvPr id="29" name="TextBox 28"/>
          <p:cNvSpPr txBox="1"/>
          <p:nvPr/>
        </p:nvSpPr>
        <p:spPr>
          <a:xfrm>
            <a:off x="3048000" y="1447800"/>
            <a:ext cx="5791200" cy="2678113"/>
          </a:xfrm>
          <a:prstGeom prst="rect">
            <a:avLst/>
          </a:prstGeom>
          <a:noFill/>
        </p:spPr>
        <p:txBody>
          <a:bodyPr>
            <a:spAutoFit/>
          </a:bodyPr>
          <a:lstStyle/>
          <a:p>
            <a:pPr algn="just" fontAlgn="auto">
              <a:spcBef>
                <a:spcPts val="0"/>
              </a:spcBef>
              <a:spcAft>
                <a:spcPts val="0"/>
              </a:spcAft>
              <a:defRPr/>
            </a:pPr>
            <a:r>
              <a:rPr lang="en-US" sz="2400" dirty="0">
                <a:solidFill>
                  <a:schemeClr val="tx1">
                    <a:lumMod val="85000"/>
                    <a:lumOff val="15000"/>
                  </a:schemeClr>
                </a:solidFill>
                <a:latin typeface="Century Gothic" pitchFamily="34" charset="0"/>
                <a:cs typeface="+mn-cs"/>
              </a:rPr>
              <a:t>This research was sponsored by </a:t>
            </a:r>
            <a:r>
              <a:rPr lang="en-US" sz="2400" b="1" dirty="0">
                <a:solidFill>
                  <a:schemeClr val="tx1">
                    <a:lumMod val="85000"/>
                    <a:lumOff val="15000"/>
                  </a:schemeClr>
                </a:solidFill>
                <a:latin typeface="Century Gothic" pitchFamily="34" charset="0"/>
                <a:cs typeface="+mn-cs"/>
              </a:rPr>
              <a:t>Intel Research</a:t>
            </a:r>
            <a:r>
              <a:rPr lang="en-US" sz="2400" dirty="0">
                <a:solidFill>
                  <a:schemeClr val="tx1">
                    <a:lumMod val="85000"/>
                    <a:lumOff val="15000"/>
                  </a:schemeClr>
                </a:solidFill>
                <a:latin typeface="Century Gothic" pitchFamily="34" charset="0"/>
                <a:cs typeface="+mn-cs"/>
              </a:rPr>
              <a:t> and </a:t>
            </a:r>
            <a:r>
              <a:rPr lang="en-US" sz="2400" b="1" dirty="0">
                <a:solidFill>
                  <a:schemeClr val="tx1">
                    <a:lumMod val="85000"/>
                    <a:lumOff val="15000"/>
                  </a:schemeClr>
                </a:solidFill>
                <a:latin typeface="Century Gothic" pitchFamily="34" charset="0"/>
                <a:cs typeface="+mn-cs"/>
              </a:rPr>
              <a:t>NSF grants </a:t>
            </a:r>
            <a:r>
              <a:rPr lang="en-US" sz="2400" dirty="0">
                <a:solidFill>
                  <a:schemeClr val="tx1">
                    <a:lumMod val="85000"/>
                    <a:lumOff val="15000"/>
                  </a:schemeClr>
                </a:solidFill>
                <a:latin typeface="Century Gothic" pitchFamily="34" charset="0"/>
                <a:cs typeface="+mn-cs"/>
              </a:rPr>
              <a:t>IIS-0205644 and IIS-0803733. Jon Froehlich is funded by a </a:t>
            </a:r>
            <a:r>
              <a:rPr lang="en-US" sz="2400" b="1" dirty="0">
                <a:solidFill>
                  <a:schemeClr val="tx1">
                    <a:lumMod val="85000"/>
                    <a:lumOff val="15000"/>
                  </a:schemeClr>
                </a:solidFill>
                <a:latin typeface="Century Gothic" pitchFamily="34" charset="0"/>
                <a:cs typeface="+mn-cs"/>
              </a:rPr>
              <a:t>Microsoft Research </a:t>
            </a:r>
            <a:r>
              <a:rPr lang="en-US" sz="2400" dirty="0">
                <a:solidFill>
                  <a:schemeClr val="tx1">
                    <a:lumMod val="85000"/>
                    <a:lumOff val="15000"/>
                  </a:schemeClr>
                </a:solidFill>
                <a:latin typeface="Century Gothic" pitchFamily="34" charset="0"/>
                <a:cs typeface="+mn-cs"/>
              </a:rPr>
              <a:t>fellowship</a:t>
            </a:r>
            <a:r>
              <a:rPr lang="en-US" sz="2400" b="1" dirty="0">
                <a:solidFill>
                  <a:schemeClr val="tx1">
                    <a:lumMod val="85000"/>
                    <a:lumOff val="15000"/>
                  </a:schemeClr>
                </a:solidFill>
                <a:latin typeface="Century Gothic" pitchFamily="34" charset="0"/>
                <a:cs typeface="+mn-cs"/>
              </a:rPr>
              <a:t>. </a:t>
            </a:r>
            <a:r>
              <a:rPr lang="en-US" sz="2400" dirty="0">
                <a:solidFill>
                  <a:schemeClr val="tx1">
                    <a:lumMod val="85000"/>
                    <a:lumOff val="15000"/>
                  </a:schemeClr>
                </a:solidFill>
                <a:latin typeface="Century Gothic" pitchFamily="34" charset="0"/>
                <a:cs typeface="+mn-cs"/>
              </a:rPr>
              <a:t>We thank designer </a:t>
            </a:r>
            <a:r>
              <a:rPr lang="en-US" sz="2400" b="1" dirty="0">
                <a:solidFill>
                  <a:schemeClr val="tx1">
                    <a:lumMod val="85000"/>
                    <a:lumOff val="15000"/>
                  </a:schemeClr>
                </a:solidFill>
                <a:latin typeface="Century Gothic" pitchFamily="34" charset="0"/>
                <a:cs typeface="+mn-cs"/>
              </a:rPr>
              <a:t>Beth Corry</a:t>
            </a:r>
            <a:r>
              <a:rPr lang="en-US" sz="2400" dirty="0">
                <a:solidFill>
                  <a:schemeClr val="tx1">
                    <a:lumMod val="85000"/>
                    <a:lumOff val="15000"/>
                  </a:schemeClr>
                </a:solidFill>
                <a:latin typeface="Century Gothic" pitchFamily="34" charset="0"/>
                <a:cs typeface="+mn-cs"/>
              </a:rPr>
              <a:t> for helping with the tree and polar bear designs.</a:t>
            </a:r>
          </a:p>
        </p:txBody>
      </p:sp>
      <p:sp>
        <p:nvSpPr>
          <p:cNvPr id="26" name="TextBox 25"/>
          <p:cNvSpPr txBox="1"/>
          <p:nvPr/>
        </p:nvSpPr>
        <p:spPr>
          <a:xfrm>
            <a:off x="1752600" y="4191000"/>
            <a:ext cx="7010400" cy="369888"/>
          </a:xfrm>
          <a:prstGeom prst="rect">
            <a:avLst/>
          </a:prstGeom>
          <a:noFill/>
        </p:spPr>
        <p:txBody>
          <a:bodyPr>
            <a:spAutoFit/>
          </a:bodyPr>
          <a:lstStyle/>
          <a:p>
            <a:pPr algn="r" fontAlgn="auto">
              <a:spcBef>
                <a:spcPts val="0"/>
              </a:spcBef>
              <a:spcAft>
                <a:spcPts val="0"/>
              </a:spcAft>
              <a:defRPr/>
            </a:pPr>
            <a:r>
              <a:rPr lang="en-US" dirty="0">
                <a:solidFill>
                  <a:schemeClr val="tx1">
                    <a:lumMod val="85000"/>
                    <a:lumOff val="15000"/>
                  </a:schemeClr>
                </a:solidFill>
                <a:latin typeface="Arial Black" pitchFamily="34" charset="0"/>
                <a:cs typeface="+mn-cs"/>
              </a:rPr>
              <a:t>http://dub.washington.edu/projects/ubigreen</a:t>
            </a:r>
          </a:p>
        </p:txBody>
      </p:sp>
      <p:pic>
        <p:nvPicPr>
          <p:cNvPr id="49163" name="Picture 2" descr="C:\research\talks\CHI2009-UbiGreen\nsf_white cop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82200" y="1600200"/>
            <a:ext cx="2395538"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77395ED-EB9B-4B0C-BD00-8E3AA6A77744}" type="slidenum">
              <a:rPr lang="en-US"/>
              <a:pPr>
                <a:defRPr/>
              </a:pPr>
              <a:t>47</a:t>
            </a:fld>
            <a:endParaRPr lang="en-US"/>
          </a:p>
        </p:txBody>
      </p:sp>
      <p:sp>
        <p:nvSpPr>
          <p:cNvPr id="50179" name="TextBox 4"/>
          <p:cNvSpPr txBox="1">
            <a:spLocks noChangeArrowheads="1"/>
          </p:cNvSpPr>
          <p:nvPr/>
        </p:nvSpPr>
        <p:spPr bwMode="auto">
          <a:xfrm>
            <a:off x="609600" y="1295400"/>
            <a:ext cx="78486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800">
                <a:latin typeface="Calibri" pitchFamily="34" charset="0"/>
              </a:rPr>
              <a:t>How many generations in all of human history have had the opportunity to rise to a challenge that is worthy of our best efforts. A challenge that can pull from us more than we think we can do.</a:t>
            </a:r>
          </a:p>
          <a:p>
            <a:pPr algn="just" eaLnBrk="1" hangingPunct="1"/>
            <a:endParaRPr lang="en-US" sz="2800">
              <a:latin typeface="Calibri" pitchFamily="34" charset="0"/>
            </a:endParaRPr>
          </a:p>
          <a:p>
            <a:pPr algn="r" eaLnBrk="1" hangingPunct="1"/>
            <a:r>
              <a:rPr lang="en-US" sz="2800" b="1">
                <a:latin typeface="Calibri" pitchFamily="34" charset="0"/>
              </a:rPr>
              <a:t>-Al Gore </a:t>
            </a:r>
            <a:br>
              <a:rPr lang="en-US" sz="2800" b="1">
                <a:latin typeface="Calibri" pitchFamily="34" charset="0"/>
              </a:rPr>
            </a:br>
            <a:r>
              <a:rPr lang="en-US" sz="2000" b="1">
                <a:latin typeface="Calibri" pitchFamily="34" charset="0"/>
              </a:rPr>
              <a:t>TED Conference, March 2008</a:t>
            </a:r>
            <a:endParaRPr lang="en-US" sz="2800" b="1">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1B6DEAF-92DA-4289-8268-EDB442A76406}" type="slidenum">
              <a:rPr lang="en-US"/>
              <a:pPr>
                <a:defRPr/>
              </a:pPr>
              <a:t>48</a:t>
            </a:fld>
            <a:endParaRPr lang="en-US"/>
          </a:p>
        </p:txBody>
      </p:sp>
      <p:pic>
        <p:nvPicPr>
          <p:cNvPr id="51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1104900"/>
            <a:ext cx="88042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52400" y="152400"/>
            <a:ext cx="8229600" cy="685800"/>
          </a:xfrm>
        </p:spPr>
        <p:txBody>
          <a:bodyPr rtlCol="0">
            <a:noAutofit/>
          </a:bodyPr>
          <a:lstStyle/>
          <a:p>
            <a:pPr eaLnBrk="1" fontAlgn="auto" hangingPunct="1">
              <a:spcAft>
                <a:spcPts val="0"/>
              </a:spcAft>
              <a:defRPr/>
            </a:pPr>
            <a:r>
              <a:rPr lang="en-US" dirty="0" err="1" smtClean="0">
                <a:solidFill>
                  <a:schemeClr val="accent3">
                    <a:lumMod val="40000"/>
                    <a:lumOff val="60000"/>
                  </a:schemeClr>
                </a:solidFill>
              </a:rPr>
              <a:t>eco</a:t>
            </a:r>
            <a:r>
              <a:rPr lang="en-US" dirty="0" err="1" smtClean="0"/>
              <a:t>rio</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61DFCA4-B22D-4DC5-93AA-357A38C9F953}" type="slidenum">
              <a:rPr lang="en-US"/>
              <a:pPr>
                <a:defRPr/>
              </a:pPr>
              <a:t>49</a:t>
            </a:fld>
            <a:endParaRPr lang="en-US"/>
          </a:p>
        </p:txBody>
      </p:sp>
      <p:graphicFrame>
        <p:nvGraphicFramePr>
          <p:cNvPr id="5" name="Chart 4"/>
          <p:cNvGraphicFramePr/>
          <p:nvPr/>
        </p:nvGraphicFramePr>
        <p:xfrm>
          <a:off x="152400" y="990600"/>
          <a:ext cx="83820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a:spLocks noGrp="1"/>
          </p:cNvSpPr>
          <p:nvPr>
            <p:ph type="title"/>
          </p:nvPr>
        </p:nvSpPr>
        <p:spPr>
          <a:xfrm>
            <a:off x="152400" y="152400"/>
            <a:ext cx="8229600" cy="685800"/>
          </a:xfrm>
        </p:spPr>
        <p:txBody>
          <a:bodyPr rtlCol="0">
            <a:noAutofit/>
          </a:bodyPr>
          <a:lstStyle/>
          <a:p>
            <a:pPr eaLnBrk="1" fontAlgn="auto" hangingPunct="1">
              <a:spcAft>
                <a:spcPts val="0"/>
              </a:spcAft>
              <a:defRPr/>
            </a:pPr>
            <a:r>
              <a:rPr lang="en-US" dirty="0" smtClean="0">
                <a:solidFill>
                  <a:schemeClr val="tx1">
                    <a:lumMod val="75000"/>
                    <a:lumOff val="25000"/>
                  </a:schemeClr>
                </a:solidFill>
              </a:rPr>
              <a:t>source of </a:t>
            </a:r>
            <a:r>
              <a:rPr lang="en-US" dirty="0" smtClean="0"/>
              <a:t>data</a:t>
            </a:r>
            <a:endParaRPr lang="en-US" dirty="0"/>
          </a:p>
        </p:txBody>
      </p:sp>
      <p:cxnSp>
        <p:nvCxnSpPr>
          <p:cNvPr id="8" name="Straight Connector 7"/>
          <p:cNvCxnSpPr/>
          <p:nvPr/>
        </p:nvCxnSpPr>
        <p:spPr>
          <a:xfrm rot="5400000">
            <a:off x="4687095" y="3644106"/>
            <a:ext cx="5789612" cy="2857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230" name="TextBox 9"/>
          <p:cNvSpPr txBox="1">
            <a:spLocks noChangeArrowheads="1"/>
          </p:cNvSpPr>
          <p:nvPr/>
        </p:nvSpPr>
        <p:spPr bwMode="auto">
          <a:xfrm>
            <a:off x="8229600" y="31242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Calibri" pitchFamily="34" charset="0"/>
              </a:rPr>
              <a:t>35.3%</a:t>
            </a:r>
          </a:p>
        </p:txBody>
      </p:sp>
      <p:sp>
        <p:nvSpPr>
          <p:cNvPr id="52231" name="TextBox 10"/>
          <p:cNvSpPr txBox="1">
            <a:spLocks noChangeArrowheads="1"/>
          </p:cNvSpPr>
          <p:nvPr/>
        </p:nvSpPr>
        <p:spPr bwMode="auto">
          <a:xfrm>
            <a:off x="8229600" y="4495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Calibri" pitchFamily="34" charset="0"/>
              </a:rPr>
              <a:t>40.6%</a:t>
            </a:r>
          </a:p>
        </p:txBody>
      </p:sp>
      <p:sp>
        <p:nvSpPr>
          <p:cNvPr id="52232" name="TextBox 11"/>
          <p:cNvSpPr txBox="1">
            <a:spLocks noChangeArrowheads="1"/>
          </p:cNvSpPr>
          <p:nvPr/>
        </p:nvSpPr>
        <p:spPr bwMode="auto">
          <a:xfrm>
            <a:off x="8229600" y="2057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Calibri" pitchFamily="34" charset="0"/>
              </a:rPr>
              <a:t>24.2%</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686800" cy="685800"/>
          </a:xfrm>
        </p:spPr>
        <p:txBody>
          <a:bodyPr rtlCol="0">
            <a:noAutofit/>
          </a:bodyPr>
          <a:lstStyle/>
          <a:p>
            <a:pPr eaLnBrk="1" fontAlgn="auto" hangingPunct="1">
              <a:spcAft>
                <a:spcPts val="0"/>
              </a:spcAft>
              <a:defRPr/>
            </a:pPr>
            <a:r>
              <a:rPr lang="en-US" sz="4800" dirty="0" smtClean="0">
                <a:solidFill>
                  <a:schemeClr val="tx1">
                    <a:lumMod val="65000"/>
                    <a:lumOff val="35000"/>
                  </a:schemeClr>
                </a:solidFill>
              </a:rPr>
              <a:t>activity-based</a:t>
            </a:r>
            <a:r>
              <a:rPr lang="en-US" sz="4800" dirty="0" smtClean="0"/>
              <a:t> computing</a:t>
            </a:r>
            <a:endParaRPr lang="en-US" sz="4800" dirty="0"/>
          </a:p>
        </p:txBody>
      </p:sp>
      <p:sp>
        <p:nvSpPr>
          <p:cNvPr id="3" name="Content Placeholder 2"/>
          <p:cNvSpPr>
            <a:spLocks noGrp="1"/>
          </p:cNvSpPr>
          <p:nvPr>
            <p:ph idx="1"/>
          </p:nvPr>
        </p:nvSpPr>
        <p:spPr>
          <a:xfrm>
            <a:off x="266700" y="1417638"/>
            <a:ext cx="8610600" cy="4983162"/>
          </a:xfrm>
        </p:spPr>
        <p:txBody>
          <a:bodyPr rtlCol="0">
            <a:normAutofit/>
          </a:bodyPr>
          <a:lstStyle/>
          <a:p>
            <a:pPr eaLnBrk="1" fontAlgn="auto" hangingPunct="1">
              <a:spcAft>
                <a:spcPts val="0"/>
              </a:spcAft>
              <a:buFont typeface="Arial" pitchFamily="34" charset="0"/>
              <a:buChar char="•"/>
              <a:defRPr/>
            </a:pPr>
            <a:r>
              <a:rPr lang="en-US" b="1" dirty="0" smtClean="0"/>
              <a:t>long-lived activities in our everyday lives</a:t>
            </a:r>
          </a:p>
          <a:p>
            <a:pPr lvl="1" eaLnBrk="1" fontAlgn="auto" hangingPunct="1">
              <a:spcAft>
                <a:spcPts val="0"/>
              </a:spcAft>
              <a:buFont typeface="Arial" pitchFamily="34" charset="0"/>
              <a:buChar char="–"/>
              <a:defRPr/>
            </a:pPr>
            <a:r>
              <a:rPr lang="en-US" dirty="0" smtClean="0"/>
              <a:t>staying healthy, graceful aging, etc.</a:t>
            </a:r>
          </a:p>
          <a:p>
            <a:pPr lvl="1" eaLnBrk="1" fontAlgn="auto" hangingPunct="1">
              <a:spcAft>
                <a:spcPts val="0"/>
              </a:spcAft>
              <a:buFont typeface="Arial" pitchFamily="34" charset="0"/>
              <a:buChar char="–"/>
              <a:defRPr/>
            </a:pPr>
            <a:r>
              <a:rPr lang="en-US" dirty="0" smtClean="0"/>
              <a:t>high-level, physical, dynamic, high-value</a:t>
            </a:r>
          </a:p>
          <a:p>
            <a:pPr eaLnBrk="1" fontAlgn="auto" hangingPunct="1">
              <a:spcAft>
                <a:spcPts val="0"/>
              </a:spcAft>
              <a:buFont typeface="Arial" pitchFamily="34" charset="0"/>
              <a:buChar char="•"/>
              <a:defRPr/>
            </a:pPr>
            <a:r>
              <a:rPr lang="en-US" b="1" dirty="0" smtClean="0"/>
              <a:t>key elements</a:t>
            </a:r>
          </a:p>
          <a:p>
            <a:pPr lvl="1" eaLnBrk="1" fontAlgn="auto" hangingPunct="1">
              <a:spcAft>
                <a:spcPts val="0"/>
              </a:spcAft>
              <a:buFont typeface="Arial" pitchFamily="34" charset="0"/>
              <a:buChar char="–"/>
              <a:defRPr/>
            </a:pPr>
            <a:r>
              <a:rPr lang="en-US" dirty="0" smtClean="0"/>
              <a:t>social</a:t>
            </a:r>
          </a:p>
          <a:p>
            <a:pPr lvl="1" eaLnBrk="1" fontAlgn="auto" hangingPunct="1">
              <a:spcAft>
                <a:spcPts val="0"/>
              </a:spcAft>
              <a:buFont typeface="Arial" pitchFamily="34" charset="0"/>
              <a:buChar char="–"/>
              <a:defRPr/>
            </a:pPr>
            <a:r>
              <a:rPr lang="en-US" dirty="0" smtClean="0"/>
              <a:t>natural interactions</a:t>
            </a:r>
          </a:p>
          <a:p>
            <a:pPr lvl="1" eaLnBrk="1" fontAlgn="auto" hangingPunct="1">
              <a:spcAft>
                <a:spcPts val="0"/>
              </a:spcAft>
              <a:buFont typeface="Arial" pitchFamily="34" charset="0"/>
              <a:buChar char="–"/>
              <a:defRPr/>
            </a:pPr>
            <a:r>
              <a:rPr lang="en-US" dirty="0" smtClean="0"/>
              <a:t>always at hand</a:t>
            </a:r>
          </a:p>
          <a:p>
            <a:pPr lvl="1"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A504F4AE-7C48-48B3-B127-DD07C0100323}" type="slidenum">
              <a:rPr lang="en-US"/>
              <a:pPr>
                <a:defRPr/>
              </a:pPr>
              <a:t>5</a:t>
            </a:fld>
            <a:endParaRPr lang="en-US"/>
          </a:p>
        </p:txBody>
      </p:sp>
      <p:sp>
        <p:nvSpPr>
          <p:cNvPr id="7173" name="Rectangle 4"/>
          <p:cNvSpPr>
            <a:spLocks noChangeArrowheads="1"/>
          </p:cNvSpPr>
          <p:nvPr/>
        </p:nvSpPr>
        <p:spPr bwMode="auto">
          <a:xfrm>
            <a:off x="228600" y="6091238"/>
            <a:ext cx="3305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a:latin typeface="Calibri" pitchFamily="34" charset="0"/>
              </a:rPr>
              <a:t>[Li and Landay, CHI2008]</a:t>
            </a:r>
          </a:p>
        </p:txBody>
      </p:sp>
      <p:pic>
        <p:nvPicPr>
          <p:cNvPr id="8" name="Picture 5" descr="carenet-in-context-finger-on-pill-icon"/>
          <p:cNvPicPr>
            <a:picLocks noChangeAspect="1" noChangeArrowheads="1"/>
          </p:cNvPicPr>
          <p:nvPr/>
        </p:nvPicPr>
        <p:blipFill>
          <a:blip r:embed="rId3"/>
          <a:srcRect/>
          <a:stretch>
            <a:fillRect/>
          </a:stretch>
        </p:blipFill>
        <p:spPr bwMode="auto">
          <a:xfrm>
            <a:off x="4800600" y="3124200"/>
            <a:ext cx="3836987" cy="2157412"/>
          </a:xfrm>
          <a:prstGeom prst="rect">
            <a:avLst/>
          </a:prstGeom>
          <a:noFill/>
          <a:ln w="9525">
            <a:noFill/>
            <a:miter lim="800000"/>
            <a:headEnd/>
            <a:tailEnd/>
          </a:ln>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85800"/>
          </a:xfrm>
        </p:spPr>
        <p:txBody>
          <a:bodyPr rtlCol="0">
            <a:noAutofit/>
          </a:bodyPr>
          <a:lstStyle/>
          <a:p>
            <a:pPr eaLnBrk="1" fontAlgn="auto" hangingPunct="1">
              <a:spcAft>
                <a:spcPts val="0"/>
              </a:spcAft>
              <a:defRPr/>
            </a:pPr>
            <a:r>
              <a:rPr lang="en-US" sz="4400" dirty="0" smtClean="0">
                <a:solidFill>
                  <a:schemeClr val="tx1">
                    <a:lumMod val="85000"/>
                    <a:lumOff val="15000"/>
                  </a:schemeClr>
                </a:solidFill>
              </a:rPr>
              <a:t>reasons why people drive</a:t>
            </a:r>
            <a:endParaRPr lang="en-US" sz="4400" dirty="0">
              <a:solidFill>
                <a:schemeClr val="tx1">
                  <a:lumMod val="85000"/>
                  <a:lumOff val="15000"/>
                </a:schemeClr>
              </a:solidFill>
            </a:endParaRPr>
          </a:p>
        </p:txBody>
      </p:sp>
      <p:sp>
        <p:nvSpPr>
          <p:cNvPr id="4" name="Slide Number Placeholder 3"/>
          <p:cNvSpPr>
            <a:spLocks noGrp="1"/>
          </p:cNvSpPr>
          <p:nvPr>
            <p:ph type="sldNum" sz="quarter" idx="12"/>
          </p:nvPr>
        </p:nvSpPr>
        <p:spPr/>
        <p:txBody>
          <a:bodyPr/>
          <a:lstStyle/>
          <a:p>
            <a:pPr>
              <a:defRPr/>
            </a:pPr>
            <a:fld id="{464E35ED-2430-4B55-9EE3-97803B022AC0}" type="slidenum">
              <a:rPr lang="en-US"/>
              <a:pPr>
                <a:defRPr/>
              </a:pPr>
              <a:t>50</a:t>
            </a:fld>
            <a:endParaRPr lang="en-US"/>
          </a:p>
        </p:txBody>
      </p:sp>
      <p:graphicFrame>
        <p:nvGraphicFramePr>
          <p:cNvPr id="5" name="Chart 4"/>
          <p:cNvGraphicFramePr/>
          <p:nvPr/>
        </p:nvGraphicFramePr>
        <p:xfrm>
          <a:off x="228600" y="1752600"/>
          <a:ext cx="859155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0" y="76200"/>
            <a:ext cx="8229600" cy="685800"/>
          </a:xfrm>
          <a:prstGeom prst="rect">
            <a:avLst/>
          </a:prstGeom>
        </p:spPr>
        <p:txBody>
          <a:bodyPr anchor="ctr"/>
          <a:lstStyle/>
          <a:p>
            <a:pPr fontAlgn="auto">
              <a:spcAft>
                <a:spcPts val="0"/>
              </a:spcAft>
              <a:defRPr/>
            </a:pPr>
            <a:r>
              <a:rPr lang="en-US" sz="5000">
                <a:solidFill>
                  <a:schemeClr val="accent3">
                    <a:lumMod val="75000"/>
                  </a:schemeClr>
                </a:solidFill>
                <a:latin typeface="Arial Black" pitchFamily="34" charset="0"/>
                <a:ea typeface="+mj-ea"/>
                <a:cs typeface="+mj-cs"/>
              </a:rPr>
              <a:t>formative study #1</a:t>
            </a:r>
            <a:endParaRPr lang="en-US" sz="5000" dirty="0">
              <a:solidFill>
                <a:schemeClr val="accent3">
                  <a:lumMod val="75000"/>
                </a:schemeClr>
              </a:solidFill>
              <a:latin typeface="Arial Black" pitchFamily="34" charset="0"/>
              <a:ea typeface="+mj-ea"/>
              <a:cs typeface="+mj-cs"/>
            </a:endParaRPr>
          </a:p>
        </p:txBody>
      </p:sp>
      <p:sp>
        <p:nvSpPr>
          <p:cNvPr id="7" name="Title 1"/>
          <p:cNvSpPr txBox="1">
            <a:spLocks/>
          </p:cNvSpPr>
          <p:nvPr/>
        </p:nvSpPr>
        <p:spPr>
          <a:xfrm>
            <a:off x="0" y="438150"/>
            <a:ext cx="5162550" cy="781050"/>
          </a:xfrm>
          <a:prstGeom prst="rect">
            <a:avLst/>
          </a:prstGeom>
        </p:spPr>
        <p:txBody>
          <a:bodyPr anchor="ctr"/>
          <a:lstStyle/>
          <a:p>
            <a:pPr algn="r" fontAlgn="auto">
              <a:spcAft>
                <a:spcPts val="0"/>
              </a:spcAft>
              <a:defRPr/>
            </a:pPr>
            <a:r>
              <a:rPr lang="en-US" sz="2400" dirty="0">
                <a:solidFill>
                  <a:schemeClr val="tx1">
                    <a:lumMod val="65000"/>
                    <a:lumOff val="35000"/>
                  </a:schemeClr>
                </a:solidFill>
                <a:latin typeface="Arial Black" pitchFamily="34" charset="0"/>
                <a:ea typeface="+mj-ea"/>
                <a:cs typeface="+mj-cs"/>
              </a:rPr>
              <a:t>online survey results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7" descr="C:\research\projects\UbiGreen\Trunk\Screenshots\PolarBearSequenceWithPhone\PolarBear1.png"/>
          <p:cNvPicPr>
            <a:picLocks noChangeAspect="1" noChangeArrowheads="1"/>
          </p:cNvPicPr>
          <p:nvPr/>
        </p:nvPicPr>
        <p:blipFill>
          <a:blip r:embed="rId4">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4" name="Picture 28" descr="C:\research\projects\UbiGreen\Trunk\Screenshots\PolarBearSequenceWithPhone\PolarBear25.png"/>
          <p:cNvPicPr>
            <a:picLocks noChangeAspect="1" noChangeArrowheads="1"/>
          </p:cNvPicPr>
          <p:nvPr/>
        </p:nvPicPr>
        <p:blipFill>
          <a:blip r:embed="rId5">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5" name="Picture 29" descr="C:\research\projects\UbiGreen\Trunk\Screenshots\PolarBearSequenceWithPhone\PolarBear24.png"/>
          <p:cNvPicPr>
            <a:picLocks noChangeAspect="1" noChangeArrowheads="1"/>
          </p:cNvPicPr>
          <p:nvPr/>
        </p:nvPicPr>
        <p:blipFill>
          <a:blip r:embed="rId6">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6" name="Picture 30" descr="C:\research\projects\UbiGreen\Trunk\Screenshots\PolarBearSequenceWithPhone\PolarBear23.png"/>
          <p:cNvPicPr>
            <a:picLocks noChangeAspect="1" noChangeArrowheads="1"/>
          </p:cNvPicPr>
          <p:nvPr/>
        </p:nvPicPr>
        <p:blipFill>
          <a:blip r:embed="rId7">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7" name="Picture 31" descr="C:\research\projects\UbiGreen\Trunk\Screenshots\PolarBearSequenceWithPhone\PolarBear22.png"/>
          <p:cNvPicPr>
            <a:picLocks noChangeAspect="1" noChangeArrowheads="1"/>
          </p:cNvPicPr>
          <p:nvPr/>
        </p:nvPicPr>
        <p:blipFill>
          <a:blip r:embed="rId8">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8" name="Picture 32" descr="C:\research\projects\UbiGreen\Trunk\Screenshots\PolarBearSequenceWithPhone\PolarBear21.png"/>
          <p:cNvPicPr>
            <a:picLocks noChangeAspect="1" noChangeArrowheads="1"/>
          </p:cNvPicPr>
          <p:nvPr/>
        </p:nvPicPr>
        <p:blipFill>
          <a:blip r:embed="rId9">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9" name="Picture 33" descr="C:\research\projects\UbiGreen\Trunk\Screenshots\PolarBearSequenceWithPhone\PolarBear20.png"/>
          <p:cNvPicPr>
            <a:picLocks noChangeAspect="1" noChangeArrowheads="1"/>
          </p:cNvPicPr>
          <p:nvPr/>
        </p:nvPicPr>
        <p:blipFill>
          <a:blip r:embed="rId10">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0" name="Picture 34" descr="C:\research\projects\UbiGreen\Trunk\Screenshots\PolarBearSequenceWithPhone\PolarBear19.png"/>
          <p:cNvPicPr>
            <a:picLocks noChangeAspect="1" noChangeArrowheads="1"/>
          </p:cNvPicPr>
          <p:nvPr/>
        </p:nvPicPr>
        <p:blipFill>
          <a:blip r:embed="rId11">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1" name="Picture 35" descr="C:\research\projects\UbiGreen\Trunk\Screenshots\PolarBearSequenceWithPhone\PolarBear18.png"/>
          <p:cNvPicPr>
            <a:picLocks noChangeAspect="1" noChangeArrowheads="1"/>
          </p:cNvPicPr>
          <p:nvPr/>
        </p:nvPicPr>
        <p:blipFill>
          <a:blip r:embed="rId12">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2" name="Picture 36" descr="C:\research\projects\UbiGreen\Trunk\Screenshots\PolarBearSequenceWithPhone\PolarBear17.png"/>
          <p:cNvPicPr>
            <a:picLocks noChangeAspect="1" noChangeArrowheads="1"/>
          </p:cNvPicPr>
          <p:nvPr/>
        </p:nvPicPr>
        <p:blipFill>
          <a:blip r:embed="rId13">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3" name="Picture 37" descr="C:\research\projects\UbiGreen\Trunk\Screenshots\PolarBearSequenceWithPhone\PolarBear16.png"/>
          <p:cNvPicPr>
            <a:picLocks noChangeAspect="1" noChangeArrowheads="1"/>
          </p:cNvPicPr>
          <p:nvPr/>
        </p:nvPicPr>
        <p:blipFill>
          <a:blip r:embed="rId14">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4" name="Picture 38" descr="C:\research\projects\UbiGreen\Trunk\Screenshots\PolarBearSequenceWithPhone\PolarBear15.png"/>
          <p:cNvPicPr>
            <a:picLocks noChangeAspect="1" noChangeArrowheads="1"/>
          </p:cNvPicPr>
          <p:nvPr/>
        </p:nvPicPr>
        <p:blipFill>
          <a:blip r:embed="rId15">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5" name="Picture 39" descr="C:\research\projects\UbiGreen\Trunk\Screenshots\PolarBearSequenceWithPhone\PolarBear14.png"/>
          <p:cNvPicPr>
            <a:picLocks noChangeAspect="1" noChangeArrowheads="1"/>
          </p:cNvPicPr>
          <p:nvPr/>
        </p:nvPicPr>
        <p:blipFill>
          <a:blip r:embed="rId16">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6" name="Picture 40" descr="C:\research\projects\UbiGreen\Trunk\Screenshots\PolarBearSequenceWithPhone\PolarBear13.png"/>
          <p:cNvPicPr>
            <a:picLocks noChangeAspect="1" noChangeArrowheads="1"/>
          </p:cNvPicPr>
          <p:nvPr/>
        </p:nvPicPr>
        <p:blipFill>
          <a:blip r:embed="rId17">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7" name="Picture 41" descr="C:\research\projects\UbiGreen\Trunk\Screenshots\PolarBearSequenceWithPhone\PolarBear12.png"/>
          <p:cNvPicPr>
            <a:picLocks noChangeAspect="1" noChangeArrowheads="1"/>
          </p:cNvPicPr>
          <p:nvPr/>
        </p:nvPicPr>
        <p:blipFill>
          <a:blip r:embed="rId18">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8" name="Picture 42" descr="C:\research\projects\UbiGreen\Trunk\Screenshots\PolarBearSequenceWithPhone\PolarBear11.png"/>
          <p:cNvPicPr>
            <a:picLocks noChangeAspect="1" noChangeArrowheads="1"/>
          </p:cNvPicPr>
          <p:nvPr/>
        </p:nvPicPr>
        <p:blipFill>
          <a:blip r:embed="rId19">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9" name="Picture 43" descr="C:\research\projects\UbiGreen\Trunk\Screenshots\PolarBearSequenceWithPhone\PolarBear10.png"/>
          <p:cNvPicPr>
            <a:picLocks noChangeAspect="1" noChangeArrowheads="1"/>
          </p:cNvPicPr>
          <p:nvPr/>
        </p:nvPicPr>
        <p:blipFill>
          <a:blip r:embed="rId20">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0" name="Picture 44" descr="C:\research\projects\UbiGreen\Trunk\Screenshots\PolarBearSequenceWithPhone\PolarBear9.png"/>
          <p:cNvPicPr>
            <a:picLocks noChangeAspect="1" noChangeArrowheads="1"/>
          </p:cNvPicPr>
          <p:nvPr/>
        </p:nvPicPr>
        <p:blipFill>
          <a:blip r:embed="rId21">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1" name="Picture 45" descr="C:\research\projects\UbiGreen\Trunk\Screenshots\PolarBearSequenceWithPhone\PolarBear8.png"/>
          <p:cNvPicPr>
            <a:picLocks noChangeAspect="1" noChangeArrowheads="1"/>
          </p:cNvPicPr>
          <p:nvPr/>
        </p:nvPicPr>
        <p:blipFill>
          <a:blip r:embed="rId22">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2" name="Picture 46" descr="C:\research\projects\UbiGreen\Trunk\Screenshots\PolarBearSequenceWithPhone\PolarBear7.png"/>
          <p:cNvPicPr>
            <a:picLocks noChangeAspect="1" noChangeArrowheads="1"/>
          </p:cNvPicPr>
          <p:nvPr/>
        </p:nvPicPr>
        <p:blipFill>
          <a:blip r:embed="rId23">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3" name="Picture 47" descr="C:\research\projects\UbiGreen\Trunk\Screenshots\PolarBearSequenceWithPhone\PolarBear6.png"/>
          <p:cNvPicPr>
            <a:picLocks noChangeAspect="1" noChangeArrowheads="1"/>
          </p:cNvPicPr>
          <p:nvPr/>
        </p:nvPicPr>
        <p:blipFill>
          <a:blip r:embed="rId24">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4" name="Picture 48" descr="C:\research\projects\UbiGreen\Trunk\Screenshots\PolarBearSequenceWithPhone\PolarBear5.png"/>
          <p:cNvPicPr>
            <a:picLocks noChangeAspect="1" noChangeArrowheads="1"/>
          </p:cNvPicPr>
          <p:nvPr/>
        </p:nvPicPr>
        <p:blipFill>
          <a:blip r:embed="rId25">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5" name="Picture 49" descr="C:\research\projects\UbiGreen\Trunk\Screenshots\PolarBearSequenceWithPhone\PolarBear4.png"/>
          <p:cNvPicPr>
            <a:picLocks noChangeAspect="1" noChangeArrowheads="1"/>
          </p:cNvPicPr>
          <p:nvPr/>
        </p:nvPicPr>
        <p:blipFill>
          <a:blip r:embed="rId26">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6" name="Picture 50" descr="C:\research\projects\UbiGreen\Trunk\Screenshots\PolarBearSequenceWithPhone\PolarBear3.png"/>
          <p:cNvPicPr>
            <a:picLocks noChangeAspect="1" noChangeArrowheads="1"/>
          </p:cNvPicPr>
          <p:nvPr/>
        </p:nvPicPr>
        <p:blipFill>
          <a:blip r:embed="rId27">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7" name="Picture 51" descr="C:\research\projects\UbiGreen\Trunk\Screenshots\PolarBearSequenceWithPhone\PolarBear2.png"/>
          <p:cNvPicPr>
            <a:picLocks noChangeAspect="1" noChangeArrowheads="1"/>
          </p:cNvPicPr>
          <p:nvPr/>
        </p:nvPicPr>
        <p:blipFill>
          <a:blip r:embed="rId28">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48" name="Picture 52" descr="C:\research\projects\UbiGreen\Trunk\Screenshots\PolarBearSequenceWithPhone\PolarBear1.png"/>
          <p:cNvPicPr>
            <a:picLocks noChangeAspect="1" noChangeArrowheads="1"/>
          </p:cNvPicPr>
          <p:nvPr/>
        </p:nvPicPr>
        <p:blipFill>
          <a:blip r:embed="rId4">
            <a:extLst>
              <a:ext uri="{28A0092B-C50C-407E-A947-70E740481C1C}">
                <a14:useLocalDpi xmlns:a14="http://schemas.microsoft.com/office/drawing/2010/main" val="0"/>
              </a:ext>
            </a:extLst>
          </a:blip>
          <a:srcRect l="1936" r="1936"/>
          <a:stretch>
            <a:fillRect/>
          </a:stretch>
        </p:blipFill>
        <p:spPr bwMode="auto">
          <a:xfrm>
            <a:off x="2451100" y="-304800"/>
            <a:ext cx="42545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1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afterEffect">
                                  <p:stCondLst>
                                    <p:cond delay="500"/>
                                  </p:stCondLst>
                                  <p:childTnLst>
                                    <p:set>
                                      <p:cBhvr>
                                        <p:cTn id="6" dur="1" fill="hold">
                                          <p:stCondLst>
                                            <p:cond delay="0"/>
                                          </p:stCondLst>
                                        </p:cTn>
                                        <p:tgtEl>
                                          <p:spTgt spid="106548"/>
                                        </p:tgtEl>
                                        <p:attrNameLst>
                                          <p:attrName>style.visibility</p:attrName>
                                        </p:attrNameLst>
                                      </p:cBhvr>
                                      <p:to>
                                        <p:strVal val="hidden"/>
                                      </p:to>
                                    </p:set>
                                  </p:childTnLst>
                                </p:cTn>
                              </p:par>
                            </p:childTnLst>
                          </p:cTn>
                        </p:par>
                        <p:par>
                          <p:cTn id="7" fill="hold" nodeType="afterGroup">
                            <p:stCondLst>
                              <p:cond delay="500"/>
                            </p:stCondLst>
                            <p:childTnLst>
                              <p:par>
                                <p:cTn id="8" presetID="1" presetClass="exit" presetSubtype="0" fill="hold" nodeType="afterEffect">
                                  <p:stCondLst>
                                    <p:cond delay="500"/>
                                  </p:stCondLst>
                                  <p:childTnLst>
                                    <p:set>
                                      <p:cBhvr>
                                        <p:cTn id="9" dur="1" fill="hold">
                                          <p:stCondLst>
                                            <p:cond delay="0"/>
                                          </p:stCondLst>
                                        </p:cTn>
                                        <p:tgtEl>
                                          <p:spTgt spid="106547"/>
                                        </p:tgtEl>
                                        <p:attrNameLst>
                                          <p:attrName>style.visibility</p:attrName>
                                        </p:attrNameLst>
                                      </p:cBhvr>
                                      <p:to>
                                        <p:strVal val="hidden"/>
                                      </p:to>
                                    </p:set>
                                  </p:childTnLst>
                                </p:cTn>
                              </p:par>
                            </p:childTnLst>
                          </p:cTn>
                        </p:par>
                        <p:par>
                          <p:cTn id="10" fill="hold" nodeType="afterGroup">
                            <p:stCondLst>
                              <p:cond delay="1000"/>
                            </p:stCondLst>
                            <p:childTnLst>
                              <p:par>
                                <p:cTn id="11" presetID="1" presetClass="exit" presetSubtype="0" fill="hold" nodeType="afterEffect">
                                  <p:stCondLst>
                                    <p:cond delay="500"/>
                                  </p:stCondLst>
                                  <p:childTnLst>
                                    <p:set>
                                      <p:cBhvr>
                                        <p:cTn id="12" dur="1" fill="hold">
                                          <p:stCondLst>
                                            <p:cond delay="0"/>
                                          </p:stCondLst>
                                        </p:cTn>
                                        <p:tgtEl>
                                          <p:spTgt spid="106546"/>
                                        </p:tgtEl>
                                        <p:attrNameLst>
                                          <p:attrName>style.visibility</p:attrName>
                                        </p:attrNameLst>
                                      </p:cBhvr>
                                      <p:to>
                                        <p:strVal val="hidden"/>
                                      </p:to>
                                    </p:set>
                                  </p:childTnLst>
                                </p:cTn>
                              </p:par>
                            </p:childTnLst>
                          </p:cTn>
                        </p:par>
                        <p:par>
                          <p:cTn id="13" fill="hold" nodeType="afterGroup">
                            <p:stCondLst>
                              <p:cond delay="1500"/>
                            </p:stCondLst>
                            <p:childTnLst>
                              <p:par>
                                <p:cTn id="14" presetID="1" presetClass="exit" presetSubtype="0" fill="hold" nodeType="afterEffect">
                                  <p:stCondLst>
                                    <p:cond delay="500"/>
                                  </p:stCondLst>
                                  <p:childTnLst>
                                    <p:set>
                                      <p:cBhvr>
                                        <p:cTn id="15" dur="1" fill="hold">
                                          <p:stCondLst>
                                            <p:cond delay="0"/>
                                          </p:stCondLst>
                                        </p:cTn>
                                        <p:tgtEl>
                                          <p:spTgt spid="106545"/>
                                        </p:tgtEl>
                                        <p:attrNameLst>
                                          <p:attrName>style.visibility</p:attrName>
                                        </p:attrNameLst>
                                      </p:cBhvr>
                                      <p:to>
                                        <p:strVal val="hidden"/>
                                      </p:to>
                                    </p:set>
                                  </p:childTnLst>
                                </p:cTn>
                              </p:par>
                            </p:childTnLst>
                          </p:cTn>
                        </p:par>
                        <p:par>
                          <p:cTn id="16" fill="hold" nodeType="afterGroup">
                            <p:stCondLst>
                              <p:cond delay="2000"/>
                            </p:stCondLst>
                            <p:childTnLst>
                              <p:par>
                                <p:cTn id="17" presetID="1" presetClass="exit" presetSubtype="0" fill="hold" nodeType="afterEffect">
                                  <p:stCondLst>
                                    <p:cond delay="500"/>
                                  </p:stCondLst>
                                  <p:childTnLst>
                                    <p:set>
                                      <p:cBhvr>
                                        <p:cTn id="18" dur="1" fill="hold">
                                          <p:stCondLst>
                                            <p:cond delay="0"/>
                                          </p:stCondLst>
                                        </p:cTn>
                                        <p:tgtEl>
                                          <p:spTgt spid="106544"/>
                                        </p:tgtEl>
                                        <p:attrNameLst>
                                          <p:attrName>style.visibility</p:attrName>
                                        </p:attrNameLst>
                                      </p:cBhvr>
                                      <p:to>
                                        <p:strVal val="hidden"/>
                                      </p:to>
                                    </p:set>
                                  </p:childTnLst>
                                </p:cTn>
                              </p:par>
                            </p:childTnLst>
                          </p:cTn>
                        </p:par>
                        <p:par>
                          <p:cTn id="19" fill="hold" nodeType="afterGroup">
                            <p:stCondLst>
                              <p:cond delay="2500"/>
                            </p:stCondLst>
                            <p:childTnLst>
                              <p:par>
                                <p:cTn id="20" presetID="1" presetClass="exit" presetSubtype="0" fill="hold" nodeType="afterEffect">
                                  <p:stCondLst>
                                    <p:cond delay="500"/>
                                  </p:stCondLst>
                                  <p:childTnLst>
                                    <p:set>
                                      <p:cBhvr>
                                        <p:cTn id="21" dur="1" fill="hold">
                                          <p:stCondLst>
                                            <p:cond delay="0"/>
                                          </p:stCondLst>
                                        </p:cTn>
                                        <p:tgtEl>
                                          <p:spTgt spid="106543"/>
                                        </p:tgtEl>
                                        <p:attrNameLst>
                                          <p:attrName>style.visibility</p:attrName>
                                        </p:attrNameLst>
                                      </p:cBhvr>
                                      <p:to>
                                        <p:strVal val="hidden"/>
                                      </p:to>
                                    </p:set>
                                  </p:childTnLst>
                                </p:cTn>
                              </p:par>
                            </p:childTnLst>
                          </p:cTn>
                        </p:par>
                        <p:par>
                          <p:cTn id="22" fill="hold" nodeType="afterGroup">
                            <p:stCondLst>
                              <p:cond delay="3000"/>
                            </p:stCondLst>
                            <p:childTnLst>
                              <p:par>
                                <p:cTn id="23" presetID="1" presetClass="exit" presetSubtype="0" fill="hold" nodeType="afterEffect">
                                  <p:stCondLst>
                                    <p:cond delay="500"/>
                                  </p:stCondLst>
                                  <p:childTnLst>
                                    <p:set>
                                      <p:cBhvr>
                                        <p:cTn id="24" dur="1" fill="hold">
                                          <p:stCondLst>
                                            <p:cond delay="0"/>
                                          </p:stCondLst>
                                        </p:cTn>
                                        <p:tgtEl>
                                          <p:spTgt spid="106542"/>
                                        </p:tgtEl>
                                        <p:attrNameLst>
                                          <p:attrName>style.visibility</p:attrName>
                                        </p:attrNameLst>
                                      </p:cBhvr>
                                      <p:to>
                                        <p:strVal val="hidden"/>
                                      </p:to>
                                    </p:set>
                                  </p:childTnLst>
                                </p:cTn>
                              </p:par>
                            </p:childTnLst>
                          </p:cTn>
                        </p:par>
                        <p:par>
                          <p:cTn id="25" fill="hold" nodeType="afterGroup">
                            <p:stCondLst>
                              <p:cond delay="3500"/>
                            </p:stCondLst>
                            <p:childTnLst>
                              <p:par>
                                <p:cTn id="26" presetID="1" presetClass="exit" presetSubtype="0" fill="hold" nodeType="afterEffect">
                                  <p:stCondLst>
                                    <p:cond delay="500"/>
                                  </p:stCondLst>
                                  <p:childTnLst>
                                    <p:set>
                                      <p:cBhvr>
                                        <p:cTn id="27" dur="1" fill="hold">
                                          <p:stCondLst>
                                            <p:cond delay="0"/>
                                          </p:stCondLst>
                                        </p:cTn>
                                        <p:tgtEl>
                                          <p:spTgt spid="106541"/>
                                        </p:tgtEl>
                                        <p:attrNameLst>
                                          <p:attrName>style.visibility</p:attrName>
                                        </p:attrNameLst>
                                      </p:cBhvr>
                                      <p:to>
                                        <p:strVal val="hidden"/>
                                      </p:to>
                                    </p:set>
                                  </p:childTnLst>
                                </p:cTn>
                              </p:par>
                            </p:childTnLst>
                          </p:cTn>
                        </p:par>
                        <p:par>
                          <p:cTn id="28" fill="hold" nodeType="afterGroup">
                            <p:stCondLst>
                              <p:cond delay="4000"/>
                            </p:stCondLst>
                            <p:childTnLst>
                              <p:par>
                                <p:cTn id="29" presetID="1" presetClass="exit" presetSubtype="0" fill="hold" nodeType="afterEffect">
                                  <p:stCondLst>
                                    <p:cond delay="500"/>
                                  </p:stCondLst>
                                  <p:childTnLst>
                                    <p:set>
                                      <p:cBhvr>
                                        <p:cTn id="30" dur="1" fill="hold">
                                          <p:stCondLst>
                                            <p:cond delay="0"/>
                                          </p:stCondLst>
                                        </p:cTn>
                                        <p:tgtEl>
                                          <p:spTgt spid="106540"/>
                                        </p:tgtEl>
                                        <p:attrNameLst>
                                          <p:attrName>style.visibility</p:attrName>
                                        </p:attrNameLst>
                                      </p:cBhvr>
                                      <p:to>
                                        <p:strVal val="hidden"/>
                                      </p:to>
                                    </p:set>
                                  </p:childTnLst>
                                </p:cTn>
                              </p:par>
                            </p:childTnLst>
                          </p:cTn>
                        </p:par>
                        <p:par>
                          <p:cTn id="31" fill="hold" nodeType="afterGroup">
                            <p:stCondLst>
                              <p:cond delay="4500"/>
                            </p:stCondLst>
                            <p:childTnLst>
                              <p:par>
                                <p:cTn id="32" presetID="1" presetClass="exit" presetSubtype="0" fill="hold" nodeType="afterEffect">
                                  <p:stCondLst>
                                    <p:cond delay="500"/>
                                  </p:stCondLst>
                                  <p:childTnLst>
                                    <p:set>
                                      <p:cBhvr>
                                        <p:cTn id="33" dur="1" fill="hold">
                                          <p:stCondLst>
                                            <p:cond delay="0"/>
                                          </p:stCondLst>
                                        </p:cTn>
                                        <p:tgtEl>
                                          <p:spTgt spid="106539"/>
                                        </p:tgtEl>
                                        <p:attrNameLst>
                                          <p:attrName>style.visibility</p:attrName>
                                        </p:attrNameLst>
                                      </p:cBhvr>
                                      <p:to>
                                        <p:strVal val="hidden"/>
                                      </p:to>
                                    </p:set>
                                  </p:childTnLst>
                                </p:cTn>
                              </p:par>
                            </p:childTnLst>
                          </p:cTn>
                        </p:par>
                        <p:par>
                          <p:cTn id="34" fill="hold" nodeType="afterGroup">
                            <p:stCondLst>
                              <p:cond delay="5000"/>
                            </p:stCondLst>
                            <p:childTnLst>
                              <p:par>
                                <p:cTn id="35" presetID="1" presetClass="exit" presetSubtype="0" fill="hold" nodeType="afterEffect">
                                  <p:stCondLst>
                                    <p:cond delay="500"/>
                                  </p:stCondLst>
                                  <p:childTnLst>
                                    <p:set>
                                      <p:cBhvr>
                                        <p:cTn id="36" dur="1" fill="hold">
                                          <p:stCondLst>
                                            <p:cond delay="0"/>
                                          </p:stCondLst>
                                        </p:cTn>
                                        <p:tgtEl>
                                          <p:spTgt spid="106538"/>
                                        </p:tgtEl>
                                        <p:attrNameLst>
                                          <p:attrName>style.visibility</p:attrName>
                                        </p:attrNameLst>
                                      </p:cBhvr>
                                      <p:to>
                                        <p:strVal val="hidden"/>
                                      </p:to>
                                    </p:set>
                                  </p:childTnLst>
                                </p:cTn>
                              </p:par>
                            </p:childTnLst>
                          </p:cTn>
                        </p:par>
                        <p:par>
                          <p:cTn id="37" fill="hold" nodeType="afterGroup">
                            <p:stCondLst>
                              <p:cond delay="5500"/>
                            </p:stCondLst>
                            <p:childTnLst>
                              <p:par>
                                <p:cTn id="38" presetID="1" presetClass="exit" presetSubtype="0" fill="hold" nodeType="afterEffect">
                                  <p:stCondLst>
                                    <p:cond delay="500"/>
                                  </p:stCondLst>
                                  <p:childTnLst>
                                    <p:set>
                                      <p:cBhvr>
                                        <p:cTn id="39" dur="1" fill="hold">
                                          <p:stCondLst>
                                            <p:cond delay="0"/>
                                          </p:stCondLst>
                                        </p:cTn>
                                        <p:tgtEl>
                                          <p:spTgt spid="106537"/>
                                        </p:tgtEl>
                                        <p:attrNameLst>
                                          <p:attrName>style.visibility</p:attrName>
                                        </p:attrNameLst>
                                      </p:cBhvr>
                                      <p:to>
                                        <p:strVal val="hidden"/>
                                      </p:to>
                                    </p:set>
                                  </p:childTnLst>
                                </p:cTn>
                              </p:par>
                            </p:childTnLst>
                          </p:cTn>
                        </p:par>
                        <p:par>
                          <p:cTn id="40" fill="hold" nodeType="afterGroup">
                            <p:stCondLst>
                              <p:cond delay="6000"/>
                            </p:stCondLst>
                            <p:childTnLst>
                              <p:par>
                                <p:cTn id="41" presetID="1" presetClass="exit" presetSubtype="0" fill="hold" nodeType="afterEffect">
                                  <p:stCondLst>
                                    <p:cond delay="500"/>
                                  </p:stCondLst>
                                  <p:childTnLst>
                                    <p:set>
                                      <p:cBhvr>
                                        <p:cTn id="42" dur="1" fill="hold">
                                          <p:stCondLst>
                                            <p:cond delay="0"/>
                                          </p:stCondLst>
                                        </p:cTn>
                                        <p:tgtEl>
                                          <p:spTgt spid="106536"/>
                                        </p:tgtEl>
                                        <p:attrNameLst>
                                          <p:attrName>style.visibility</p:attrName>
                                        </p:attrNameLst>
                                      </p:cBhvr>
                                      <p:to>
                                        <p:strVal val="hidden"/>
                                      </p:to>
                                    </p:set>
                                  </p:childTnLst>
                                </p:cTn>
                              </p:par>
                            </p:childTnLst>
                          </p:cTn>
                        </p:par>
                        <p:par>
                          <p:cTn id="43" fill="hold" nodeType="afterGroup">
                            <p:stCondLst>
                              <p:cond delay="6500"/>
                            </p:stCondLst>
                            <p:childTnLst>
                              <p:par>
                                <p:cTn id="44" presetID="1" presetClass="exit" presetSubtype="0" fill="hold" nodeType="afterEffect">
                                  <p:stCondLst>
                                    <p:cond delay="500"/>
                                  </p:stCondLst>
                                  <p:childTnLst>
                                    <p:set>
                                      <p:cBhvr>
                                        <p:cTn id="45" dur="1" fill="hold">
                                          <p:stCondLst>
                                            <p:cond delay="0"/>
                                          </p:stCondLst>
                                        </p:cTn>
                                        <p:tgtEl>
                                          <p:spTgt spid="106535"/>
                                        </p:tgtEl>
                                        <p:attrNameLst>
                                          <p:attrName>style.visibility</p:attrName>
                                        </p:attrNameLst>
                                      </p:cBhvr>
                                      <p:to>
                                        <p:strVal val="hidden"/>
                                      </p:to>
                                    </p:set>
                                  </p:childTnLst>
                                </p:cTn>
                              </p:par>
                            </p:childTnLst>
                          </p:cTn>
                        </p:par>
                        <p:par>
                          <p:cTn id="46" fill="hold" nodeType="afterGroup">
                            <p:stCondLst>
                              <p:cond delay="7000"/>
                            </p:stCondLst>
                            <p:childTnLst>
                              <p:par>
                                <p:cTn id="47" presetID="1" presetClass="exit" presetSubtype="0" fill="hold" nodeType="afterEffect">
                                  <p:stCondLst>
                                    <p:cond delay="500"/>
                                  </p:stCondLst>
                                  <p:childTnLst>
                                    <p:set>
                                      <p:cBhvr>
                                        <p:cTn id="48" dur="1" fill="hold">
                                          <p:stCondLst>
                                            <p:cond delay="0"/>
                                          </p:stCondLst>
                                        </p:cTn>
                                        <p:tgtEl>
                                          <p:spTgt spid="106534"/>
                                        </p:tgtEl>
                                        <p:attrNameLst>
                                          <p:attrName>style.visibility</p:attrName>
                                        </p:attrNameLst>
                                      </p:cBhvr>
                                      <p:to>
                                        <p:strVal val="hidden"/>
                                      </p:to>
                                    </p:set>
                                  </p:childTnLst>
                                </p:cTn>
                              </p:par>
                            </p:childTnLst>
                          </p:cTn>
                        </p:par>
                        <p:par>
                          <p:cTn id="49" fill="hold" nodeType="afterGroup">
                            <p:stCondLst>
                              <p:cond delay="7500"/>
                            </p:stCondLst>
                            <p:childTnLst>
                              <p:par>
                                <p:cTn id="50" presetID="1" presetClass="exit" presetSubtype="0" fill="hold" nodeType="afterEffect">
                                  <p:stCondLst>
                                    <p:cond delay="500"/>
                                  </p:stCondLst>
                                  <p:childTnLst>
                                    <p:set>
                                      <p:cBhvr>
                                        <p:cTn id="51" dur="1" fill="hold">
                                          <p:stCondLst>
                                            <p:cond delay="0"/>
                                          </p:stCondLst>
                                        </p:cTn>
                                        <p:tgtEl>
                                          <p:spTgt spid="106533"/>
                                        </p:tgtEl>
                                        <p:attrNameLst>
                                          <p:attrName>style.visibility</p:attrName>
                                        </p:attrNameLst>
                                      </p:cBhvr>
                                      <p:to>
                                        <p:strVal val="hidden"/>
                                      </p:to>
                                    </p:set>
                                  </p:childTnLst>
                                </p:cTn>
                              </p:par>
                            </p:childTnLst>
                          </p:cTn>
                        </p:par>
                        <p:par>
                          <p:cTn id="52" fill="hold" nodeType="afterGroup">
                            <p:stCondLst>
                              <p:cond delay="8000"/>
                            </p:stCondLst>
                            <p:childTnLst>
                              <p:par>
                                <p:cTn id="53" presetID="1" presetClass="exit" presetSubtype="0" fill="hold" nodeType="afterEffect">
                                  <p:stCondLst>
                                    <p:cond delay="500"/>
                                  </p:stCondLst>
                                  <p:childTnLst>
                                    <p:set>
                                      <p:cBhvr>
                                        <p:cTn id="54" dur="1" fill="hold">
                                          <p:stCondLst>
                                            <p:cond delay="0"/>
                                          </p:stCondLst>
                                        </p:cTn>
                                        <p:tgtEl>
                                          <p:spTgt spid="106532"/>
                                        </p:tgtEl>
                                        <p:attrNameLst>
                                          <p:attrName>style.visibility</p:attrName>
                                        </p:attrNameLst>
                                      </p:cBhvr>
                                      <p:to>
                                        <p:strVal val="hidden"/>
                                      </p:to>
                                    </p:set>
                                  </p:childTnLst>
                                </p:cTn>
                              </p:par>
                            </p:childTnLst>
                          </p:cTn>
                        </p:par>
                        <p:par>
                          <p:cTn id="55" fill="hold" nodeType="afterGroup">
                            <p:stCondLst>
                              <p:cond delay="8500"/>
                            </p:stCondLst>
                            <p:childTnLst>
                              <p:par>
                                <p:cTn id="56" presetID="1" presetClass="exit" presetSubtype="0" fill="hold" nodeType="afterEffect">
                                  <p:stCondLst>
                                    <p:cond delay="500"/>
                                  </p:stCondLst>
                                  <p:childTnLst>
                                    <p:set>
                                      <p:cBhvr>
                                        <p:cTn id="57" dur="1" fill="hold">
                                          <p:stCondLst>
                                            <p:cond delay="0"/>
                                          </p:stCondLst>
                                        </p:cTn>
                                        <p:tgtEl>
                                          <p:spTgt spid="106531"/>
                                        </p:tgtEl>
                                        <p:attrNameLst>
                                          <p:attrName>style.visibility</p:attrName>
                                        </p:attrNameLst>
                                      </p:cBhvr>
                                      <p:to>
                                        <p:strVal val="hidden"/>
                                      </p:to>
                                    </p:set>
                                  </p:childTnLst>
                                </p:cTn>
                              </p:par>
                            </p:childTnLst>
                          </p:cTn>
                        </p:par>
                        <p:par>
                          <p:cTn id="58" fill="hold" nodeType="afterGroup">
                            <p:stCondLst>
                              <p:cond delay="9000"/>
                            </p:stCondLst>
                            <p:childTnLst>
                              <p:par>
                                <p:cTn id="59" presetID="1" presetClass="exit" presetSubtype="0" fill="hold" nodeType="afterEffect">
                                  <p:stCondLst>
                                    <p:cond delay="500"/>
                                  </p:stCondLst>
                                  <p:childTnLst>
                                    <p:set>
                                      <p:cBhvr>
                                        <p:cTn id="60" dur="1" fill="hold">
                                          <p:stCondLst>
                                            <p:cond delay="0"/>
                                          </p:stCondLst>
                                        </p:cTn>
                                        <p:tgtEl>
                                          <p:spTgt spid="106530"/>
                                        </p:tgtEl>
                                        <p:attrNameLst>
                                          <p:attrName>style.visibility</p:attrName>
                                        </p:attrNameLst>
                                      </p:cBhvr>
                                      <p:to>
                                        <p:strVal val="hidden"/>
                                      </p:to>
                                    </p:set>
                                  </p:childTnLst>
                                </p:cTn>
                              </p:par>
                            </p:childTnLst>
                          </p:cTn>
                        </p:par>
                        <p:par>
                          <p:cTn id="61" fill="hold" nodeType="afterGroup">
                            <p:stCondLst>
                              <p:cond delay="9500"/>
                            </p:stCondLst>
                            <p:childTnLst>
                              <p:par>
                                <p:cTn id="62" presetID="1" presetClass="exit" presetSubtype="0" fill="hold" nodeType="afterEffect">
                                  <p:stCondLst>
                                    <p:cond delay="500"/>
                                  </p:stCondLst>
                                  <p:childTnLst>
                                    <p:set>
                                      <p:cBhvr>
                                        <p:cTn id="63" dur="1" fill="hold">
                                          <p:stCondLst>
                                            <p:cond delay="0"/>
                                          </p:stCondLst>
                                        </p:cTn>
                                        <p:tgtEl>
                                          <p:spTgt spid="106529"/>
                                        </p:tgtEl>
                                        <p:attrNameLst>
                                          <p:attrName>style.visibility</p:attrName>
                                        </p:attrNameLst>
                                      </p:cBhvr>
                                      <p:to>
                                        <p:strVal val="hidden"/>
                                      </p:to>
                                    </p:set>
                                  </p:childTnLst>
                                </p:cTn>
                              </p:par>
                            </p:childTnLst>
                          </p:cTn>
                        </p:par>
                        <p:par>
                          <p:cTn id="64" fill="hold" nodeType="afterGroup">
                            <p:stCondLst>
                              <p:cond delay="10000"/>
                            </p:stCondLst>
                            <p:childTnLst>
                              <p:par>
                                <p:cTn id="65" presetID="1" presetClass="exit" presetSubtype="0" fill="hold" nodeType="afterEffect">
                                  <p:stCondLst>
                                    <p:cond delay="500"/>
                                  </p:stCondLst>
                                  <p:childTnLst>
                                    <p:set>
                                      <p:cBhvr>
                                        <p:cTn id="66" dur="1" fill="hold">
                                          <p:stCondLst>
                                            <p:cond delay="0"/>
                                          </p:stCondLst>
                                        </p:cTn>
                                        <p:tgtEl>
                                          <p:spTgt spid="106528"/>
                                        </p:tgtEl>
                                        <p:attrNameLst>
                                          <p:attrName>style.visibility</p:attrName>
                                        </p:attrNameLst>
                                      </p:cBhvr>
                                      <p:to>
                                        <p:strVal val="hidden"/>
                                      </p:to>
                                    </p:set>
                                  </p:childTnLst>
                                </p:cTn>
                              </p:par>
                            </p:childTnLst>
                          </p:cTn>
                        </p:par>
                        <p:par>
                          <p:cTn id="67" fill="hold" nodeType="afterGroup">
                            <p:stCondLst>
                              <p:cond delay="10500"/>
                            </p:stCondLst>
                            <p:childTnLst>
                              <p:par>
                                <p:cTn id="68" presetID="1" presetClass="exit" presetSubtype="0" fill="hold" nodeType="afterEffect">
                                  <p:stCondLst>
                                    <p:cond delay="500"/>
                                  </p:stCondLst>
                                  <p:childTnLst>
                                    <p:set>
                                      <p:cBhvr>
                                        <p:cTn id="69" dur="1" fill="hold">
                                          <p:stCondLst>
                                            <p:cond delay="0"/>
                                          </p:stCondLst>
                                        </p:cTn>
                                        <p:tgtEl>
                                          <p:spTgt spid="106527"/>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xit" presetSubtype="0" fill="hold" nodeType="clickEffect">
                                  <p:stCondLst>
                                    <p:cond delay="0"/>
                                  </p:stCondLst>
                                  <p:childTnLst>
                                    <p:set>
                                      <p:cBhvr>
                                        <p:cTn id="73" dur="1" fill="hold">
                                          <p:stCondLst>
                                            <p:cond delay="0"/>
                                          </p:stCondLst>
                                        </p:cTn>
                                        <p:tgtEl>
                                          <p:spTgt spid="106526"/>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xit" presetSubtype="0" fill="hold" nodeType="clickEffect">
                                  <p:stCondLst>
                                    <p:cond delay="0"/>
                                  </p:stCondLst>
                                  <p:childTnLst>
                                    <p:set>
                                      <p:cBhvr>
                                        <p:cTn id="77" dur="1" fill="hold">
                                          <p:stCondLst>
                                            <p:cond delay="0"/>
                                          </p:stCondLst>
                                        </p:cTn>
                                        <p:tgtEl>
                                          <p:spTgt spid="106525"/>
                                        </p:tgtEl>
                                        <p:attrNameLst>
                                          <p:attrName>style.visibility</p:attrName>
                                        </p:attrNameLst>
                                      </p:cBhvr>
                                      <p:to>
                                        <p:strVal val="hidden"/>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xit" presetSubtype="0" fill="hold" nodeType="clickEffect">
                                  <p:stCondLst>
                                    <p:cond delay="0"/>
                                  </p:stCondLst>
                                  <p:childTnLst>
                                    <p:set>
                                      <p:cBhvr>
                                        <p:cTn id="81" dur="1" fill="hold">
                                          <p:stCondLst>
                                            <p:cond delay="0"/>
                                          </p:stCondLst>
                                        </p:cTn>
                                        <p:tgtEl>
                                          <p:spTgt spid="1065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839200" cy="685800"/>
          </a:xfrm>
        </p:spPr>
        <p:txBody>
          <a:bodyPr rtlCol="0">
            <a:noAutofit/>
          </a:bodyPr>
          <a:lstStyle/>
          <a:p>
            <a:pPr eaLnBrk="1" fontAlgn="auto" hangingPunct="1">
              <a:spcAft>
                <a:spcPts val="0"/>
              </a:spcAft>
              <a:defRPr/>
            </a:pPr>
            <a:r>
              <a:rPr lang="en-US" dirty="0" smtClean="0">
                <a:solidFill>
                  <a:schemeClr val="tx1">
                    <a:lumMod val="75000"/>
                    <a:lumOff val="25000"/>
                  </a:schemeClr>
                </a:solidFill>
              </a:rPr>
              <a:t>potential for </a:t>
            </a:r>
            <a:br>
              <a:rPr lang="en-US" dirty="0" smtClean="0">
                <a:solidFill>
                  <a:schemeClr val="tx1">
                    <a:lumMod val="75000"/>
                    <a:lumOff val="25000"/>
                  </a:schemeClr>
                </a:solidFill>
              </a:rPr>
            </a:br>
            <a:r>
              <a:rPr lang="en-US" dirty="0" smtClean="0">
                <a:solidFill>
                  <a:schemeClr val="tx1">
                    <a:lumMod val="75000"/>
                    <a:lumOff val="25000"/>
                  </a:schemeClr>
                </a:solidFill>
              </a:rPr>
              <a:t>  </a:t>
            </a:r>
            <a:r>
              <a:rPr lang="en-US" dirty="0" smtClean="0"/>
              <a:t>behavior change</a:t>
            </a:r>
            <a:endParaRPr lang="en-US" dirty="0"/>
          </a:p>
        </p:txBody>
      </p:sp>
      <p:sp>
        <p:nvSpPr>
          <p:cNvPr id="4" name="Slide Number Placeholder 3"/>
          <p:cNvSpPr>
            <a:spLocks noGrp="1"/>
          </p:cNvSpPr>
          <p:nvPr>
            <p:ph type="sldNum" sz="quarter" idx="12"/>
          </p:nvPr>
        </p:nvSpPr>
        <p:spPr/>
        <p:txBody>
          <a:bodyPr/>
          <a:lstStyle/>
          <a:p>
            <a:pPr>
              <a:defRPr/>
            </a:pPr>
            <a:fld id="{66C79F1A-88D4-49BA-8ABF-D81C0693866C}" type="slidenum">
              <a:rPr lang="en-US"/>
              <a:pPr>
                <a:defRPr/>
              </a:pPr>
              <a:t>52</a:t>
            </a:fld>
            <a:endParaRPr lang="en-US"/>
          </a:p>
        </p:txBody>
      </p:sp>
      <p:sp>
        <p:nvSpPr>
          <p:cNvPr id="55300" name="Rectangle 4"/>
          <p:cNvSpPr>
            <a:spLocks noChangeArrowheads="1"/>
          </p:cNvSpPr>
          <p:nvPr/>
        </p:nvSpPr>
        <p:spPr bwMode="auto">
          <a:xfrm>
            <a:off x="76200" y="18288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alibri" pitchFamily="34" charset="0"/>
              </a:rPr>
              <a:t>“The motivation for me is more of the tracking and kind of seeing how I am doing and just the reminder factor of it. “</a:t>
            </a:r>
          </a:p>
          <a:p>
            <a:pPr algn="r"/>
            <a:r>
              <a:rPr lang="en-US" sz="2400" b="1">
                <a:latin typeface="Calibri" pitchFamily="34" charset="0"/>
              </a:rPr>
              <a:t>- Participant 11</a:t>
            </a:r>
          </a:p>
        </p:txBody>
      </p:sp>
      <p:sp>
        <p:nvSpPr>
          <p:cNvPr id="6" name="Rectangle 5"/>
          <p:cNvSpPr>
            <a:spLocks noChangeArrowheads="1"/>
          </p:cNvSpPr>
          <p:nvPr/>
        </p:nvSpPr>
        <p:spPr bwMode="auto">
          <a:xfrm>
            <a:off x="4648200" y="4038600"/>
            <a:ext cx="4343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alibri" pitchFamily="34" charset="0"/>
              </a:rPr>
              <a:t>“This can be connected with government incentives somehow… For example, government could encourage people with tax refund.”</a:t>
            </a:r>
          </a:p>
          <a:p>
            <a:pPr algn="r"/>
            <a:r>
              <a:rPr lang="en-US" sz="2400" b="1">
                <a:latin typeface="Calibri" pitchFamily="34" charset="0"/>
              </a:rPr>
              <a:t>- Participant 7</a:t>
            </a:r>
          </a:p>
        </p:txBody>
      </p:sp>
      <p:sp>
        <p:nvSpPr>
          <p:cNvPr id="7" name="Rectangle 6"/>
          <p:cNvSpPr>
            <a:spLocks noChangeArrowheads="1"/>
          </p:cNvSpPr>
          <p:nvPr/>
        </p:nvSpPr>
        <p:spPr bwMode="auto">
          <a:xfrm>
            <a:off x="4572000" y="1847850"/>
            <a:ext cx="426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alibri" pitchFamily="34" charset="0"/>
              </a:rPr>
              <a:t>“It really encourages you to analyze your own performance”</a:t>
            </a:r>
          </a:p>
          <a:p>
            <a:pPr algn="r"/>
            <a:r>
              <a:rPr lang="en-US" sz="2400" b="1">
                <a:latin typeface="Calibri" pitchFamily="34" charset="0"/>
              </a:rPr>
              <a:t>- Participant 8</a:t>
            </a:r>
          </a:p>
        </p:txBody>
      </p:sp>
      <p:sp>
        <p:nvSpPr>
          <p:cNvPr id="8" name="Rectangle 7"/>
          <p:cNvSpPr>
            <a:spLocks noChangeArrowheads="1"/>
          </p:cNvSpPr>
          <p:nvPr/>
        </p:nvSpPr>
        <p:spPr bwMode="auto">
          <a:xfrm>
            <a:off x="76200" y="40386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Calibri" pitchFamily="34" charset="0"/>
              </a:rPr>
              <a:t>“I feel I already travel in a relatively eco-friendly way and the study did not change that”</a:t>
            </a:r>
          </a:p>
          <a:p>
            <a:pPr algn="r"/>
            <a:r>
              <a:rPr lang="en-US" sz="2400" b="1">
                <a:latin typeface="Calibri" pitchFamily="34" charset="0"/>
              </a:rPr>
              <a:t>- Participant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C:\research\talks\CHI2009-UbiGreen\esc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942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descr="C:\research\talks\CHI2009-UbiGreen\escher-crystal-ball.gif"/>
          <p:cNvPicPr>
            <a:picLocks noChangeAspect="1" noChangeArrowheads="1"/>
          </p:cNvPicPr>
          <p:nvPr/>
        </p:nvPicPr>
        <p:blipFill>
          <a:blip r:embed="rId4">
            <a:extLst>
              <a:ext uri="{28A0092B-C50C-407E-A947-70E740481C1C}">
                <a14:useLocalDpi xmlns:a14="http://schemas.microsoft.com/office/drawing/2010/main" val="0"/>
              </a:ext>
            </a:extLst>
          </a:blip>
          <a:srcRect l="2206" t="1672" r="2206" b="28094"/>
          <a:stretch>
            <a:fillRect/>
          </a:stretch>
        </p:blipFill>
        <p:spPr bwMode="auto">
          <a:xfrm>
            <a:off x="-762000" y="-2362200"/>
            <a:ext cx="9906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838200" y="-7938"/>
            <a:ext cx="9982200" cy="1227138"/>
          </a:xfrm>
          <a:solidFill>
            <a:schemeClr val="tx1">
              <a:alpha val="38000"/>
            </a:schemeClr>
          </a:solidFill>
        </p:spPr>
        <p:txBody>
          <a:bodyPr rtlCol="0">
            <a:noAutofit/>
          </a:bodyPr>
          <a:lstStyle/>
          <a:p>
            <a:pPr algn="r" eaLnBrk="1" fontAlgn="auto" hangingPunct="1">
              <a:spcAft>
                <a:spcPts val="0"/>
              </a:spcAft>
              <a:defRPr/>
            </a:pPr>
            <a:r>
              <a:rPr lang="en-US" sz="9600" dirty="0" smtClean="0">
                <a:solidFill>
                  <a:schemeClr val="accent3">
                    <a:lumMod val="40000"/>
                    <a:lumOff val="60000"/>
                  </a:schemeClr>
                </a:solidFill>
              </a:rPr>
              <a:t>    feed</a:t>
            </a:r>
            <a:r>
              <a:rPr lang="en-US" sz="9600" dirty="0" smtClean="0">
                <a:solidFill>
                  <a:schemeClr val="bg1">
                    <a:lumMod val="95000"/>
                  </a:schemeClr>
                </a:solidFill>
              </a:rPr>
              <a:t>back </a:t>
            </a:r>
            <a:endParaRPr lang="en-US" sz="96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search\talks\CHI2009-UbiGreen\2838668732_c9ccdcdc97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0"/>
            <a:ext cx="9753600" cy="1016000"/>
          </a:xfrm>
          <a:prstGeom prst="rect">
            <a:avLst/>
          </a:prstGeom>
          <a:solidFill>
            <a:schemeClr val="tx1">
              <a:alpha val="60000"/>
            </a:schemeClr>
          </a:solidFill>
        </p:spPr>
        <p:txBody>
          <a:bodyPr>
            <a:spAutoFit/>
          </a:bodyPr>
          <a:lstStyle/>
          <a:p>
            <a:pPr fontAlgn="auto">
              <a:spcBef>
                <a:spcPts val="0"/>
              </a:spcBef>
              <a:spcAft>
                <a:spcPts val="0"/>
              </a:spcAft>
              <a:defRPr/>
            </a:pPr>
            <a:r>
              <a:rPr lang="en-US" sz="6000" dirty="0" err="1">
                <a:solidFill>
                  <a:schemeClr val="bg1">
                    <a:lumMod val="75000"/>
                  </a:schemeClr>
                </a:solidFill>
                <a:latin typeface="Arial Black" pitchFamily="34" charset="0"/>
                <a:cs typeface="+mn-cs"/>
              </a:rPr>
              <a:t>toyota</a:t>
            </a:r>
            <a:r>
              <a:rPr lang="en-US" sz="6000" dirty="0">
                <a:solidFill>
                  <a:schemeClr val="accent3">
                    <a:lumMod val="40000"/>
                    <a:lumOff val="60000"/>
                  </a:schemeClr>
                </a:solidFill>
                <a:latin typeface="Arial Black" pitchFamily="34" charset="0"/>
                <a:cs typeface="+mn-cs"/>
              </a:rPr>
              <a:t> </a:t>
            </a:r>
            <a:r>
              <a:rPr lang="en-US" sz="6000" dirty="0" err="1">
                <a:solidFill>
                  <a:schemeClr val="accent3">
                    <a:lumMod val="60000"/>
                    <a:lumOff val="40000"/>
                  </a:schemeClr>
                </a:solidFill>
                <a:latin typeface="Arial Black" pitchFamily="34" charset="0"/>
                <a:cs typeface="+mn-cs"/>
              </a:rPr>
              <a:t>prius</a:t>
            </a:r>
            <a:endParaRPr lang="en-US" sz="6000" dirty="0">
              <a:solidFill>
                <a:schemeClr val="accent3">
                  <a:lumMod val="60000"/>
                  <a:lumOff val="40000"/>
                </a:schemeClr>
              </a:solidFill>
              <a:latin typeface="Arial Black" pitchFamily="34" charset="0"/>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mtClean="0"/>
              <a:t>feedback </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mtClean="0"/>
              <a:t>Talk about feedback intervention</a:t>
            </a:r>
          </a:p>
          <a:p>
            <a:pPr eaLnBrk="1" fontAlgn="auto" hangingPunct="1">
              <a:spcAft>
                <a:spcPts val="0"/>
              </a:spcAft>
              <a:buFont typeface="Arial" pitchFamily="34" charset="0"/>
              <a:buChar char="•"/>
              <a:defRPr/>
            </a:pPr>
            <a:r>
              <a:rPr lang="en-US" smtClean="0"/>
              <a:t>Talk about energy savings from feedback studies</a:t>
            </a:r>
            <a:endParaRPr lang="en-US" dirty="0"/>
          </a:p>
        </p:txBody>
      </p:sp>
      <p:sp>
        <p:nvSpPr>
          <p:cNvPr id="4" name="Slide Number Placeholder 3"/>
          <p:cNvSpPr>
            <a:spLocks noGrp="1"/>
          </p:cNvSpPr>
          <p:nvPr>
            <p:ph type="sldNum" sz="quarter" idx="12"/>
          </p:nvPr>
        </p:nvSpPr>
        <p:spPr/>
        <p:txBody>
          <a:bodyPr/>
          <a:lstStyle/>
          <a:p>
            <a:pPr>
              <a:defRPr/>
            </a:pPr>
            <a:fld id="{2C2D81FB-2C1A-4266-9DA8-65E55972BF07}" type="slidenum">
              <a:rPr lang="en-US"/>
              <a:pPr>
                <a:defRPr/>
              </a:pPr>
              <a:t>8</a:t>
            </a:fld>
            <a:endParaRPr lang="en-US"/>
          </a:p>
        </p:txBody>
      </p:sp>
      <p:grpSp>
        <p:nvGrpSpPr>
          <p:cNvPr id="10245" name="Group 7"/>
          <p:cNvGrpSpPr>
            <a:grpSpLocks/>
          </p:cNvGrpSpPr>
          <p:nvPr/>
        </p:nvGrpSpPr>
        <p:grpSpPr bwMode="auto">
          <a:xfrm>
            <a:off x="-152400" y="-4763"/>
            <a:ext cx="9505950" cy="6715126"/>
            <a:chOff x="0" y="0"/>
            <a:chExt cx="9505452" cy="6714422"/>
          </a:xfrm>
        </p:grpSpPr>
        <p:pic>
          <p:nvPicPr>
            <p:cNvPr id="10249" name="Picture 2" descr="http://s3images.coroflot.com/user_files/individual_files/original_218188_9QGN8vri4YpNaYOFUYPMuHZD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05452" cy="671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04784" y="990497"/>
              <a:ext cx="1219136" cy="5714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7"/>
          <p:cNvSpPr txBox="1"/>
          <p:nvPr/>
        </p:nvSpPr>
        <p:spPr>
          <a:xfrm>
            <a:off x="76200" y="4473476"/>
            <a:ext cx="6248400" cy="2308324"/>
          </a:xfrm>
          <a:prstGeom prst="rect">
            <a:avLst/>
          </a:prstGeom>
          <a:gradFill flip="none" rotWithShape="1">
            <a:gsLst>
              <a:gs pos="38000">
                <a:schemeClr val="bg1"/>
              </a:gs>
              <a:gs pos="100000">
                <a:schemeClr val="bg1">
                  <a:alpha val="0"/>
                </a:schemeClr>
              </a:gs>
            </a:gsLst>
            <a:lin ang="0" scaled="1"/>
            <a:tileRect/>
          </a:gradFill>
        </p:spPr>
        <p:txBody>
          <a:bodyPr lIns="0">
            <a:spAutoFit/>
          </a:bodyPr>
          <a:lstStyle/>
          <a:p>
            <a:pPr fontAlgn="auto">
              <a:spcBef>
                <a:spcPts val="0"/>
              </a:spcBef>
              <a:spcAft>
                <a:spcPts val="0"/>
              </a:spcAft>
              <a:defRPr/>
            </a:pPr>
            <a:r>
              <a:rPr lang="en-US" sz="4000" b="1" dirty="0">
                <a:solidFill>
                  <a:schemeClr val="tx1">
                    <a:lumMod val="75000"/>
                    <a:lumOff val="25000"/>
                  </a:schemeClr>
                </a:solidFill>
                <a:latin typeface="Century Gothic" pitchFamily="34" charset="0"/>
                <a:cs typeface="+mn-cs"/>
              </a:rPr>
              <a:t>feedback resulted in typical energy savings of between 5 and 12%</a:t>
            </a:r>
          </a:p>
          <a:p>
            <a:pPr fontAlgn="auto">
              <a:spcBef>
                <a:spcPts val="0"/>
              </a:spcBef>
              <a:spcAft>
                <a:spcPts val="0"/>
              </a:spcAft>
              <a:defRPr/>
            </a:pPr>
            <a:r>
              <a:rPr lang="en-US" sz="2400" b="1" dirty="0">
                <a:solidFill>
                  <a:schemeClr val="tx1">
                    <a:lumMod val="75000"/>
                    <a:lumOff val="25000"/>
                  </a:schemeClr>
                </a:solidFill>
                <a:latin typeface="Century Gothic" pitchFamily="34" charset="0"/>
                <a:cs typeface="+mn-cs"/>
              </a:rPr>
              <a:t>[Fischer, 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304800" y="304800"/>
            <a:ext cx="3276600" cy="685800"/>
          </a:xfrm>
        </p:spPr>
        <p:txBody>
          <a:bodyPr rtlCol="0">
            <a:noAutofit/>
          </a:bodyPr>
          <a:lstStyle/>
          <a:p>
            <a:pPr eaLnBrk="1" fontAlgn="auto" hangingPunct="1">
              <a:spcAft>
                <a:spcPts val="0"/>
              </a:spcAft>
              <a:defRPr/>
            </a:pPr>
            <a:r>
              <a:rPr lang="en-US" sz="8000" dirty="0" err="1" smtClean="0">
                <a:solidFill>
                  <a:schemeClr val="tx1">
                    <a:lumMod val="75000"/>
                    <a:lumOff val="25000"/>
                  </a:schemeClr>
                </a:solidFill>
              </a:rPr>
              <a:t>ubi</a:t>
            </a:r>
            <a:r>
              <a:rPr lang="en-US" sz="8000" dirty="0" err="1" smtClean="0">
                <a:solidFill>
                  <a:srgbClr val="00B0F0"/>
                </a:solidFill>
              </a:rPr>
              <a:t>fit</a:t>
            </a:r>
            <a:endParaRPr lang="en-US" sz="8000" dirty="0">
              <a:solidFill>
                <a:srgbClr val="00B0F0"/>
              </a:solidFill>
            </a:endParaRPr>
          </a:p>
        </p:txBody>
      </p:sp>
      <p:sp>
        <p:nvSpPr>
          <p:cNvPr id="34" name="Content Placeholder 33"/>
          <p:cNvSpPr>
            <a:spLocks noGrp="1"/>
          </p:cNvSpPr>
          <p:nvPr>
            <p:ph idx="1"/>
          </p:nvPr>
        </p:nvSpPr>
        <p:spPr>
          <a:xfrm>
            <a:off x="228600" y="1524000"/>
            <a:ext cx="5867400" cy="4724400"/>
          </a:xfrm>
        </p:spPr>
        <p:txBody>
          <a:bodyPr rtlCol="0">
            <a:noAutofit/>
          </a:bodyPr>
          <a:lstStyle/>
          <a:p>
            <a:pPr eaLnBrk="1" fontAlgn="auto" hangingPunct="1">
              <a:spcAft>
                <a:spcPts val="0"/>
              </a:spcAft>
              <a:buFont typeface="Arial" pitchFamily="34" charset="0"/>
              <a:buChar char="•"/>
              <a:defRPr/>
            </a:pPr>
            <a:r>
              <a:rPr lang="en-US" sz="2600" dirty="0" smtClean="0"/>
              <a:t>fitness monitoring application</a:t>
            </a:r>
          </a:p>
          <a:p>
            <a:pPr eaLnBrk="1" fontAlgn="auto" hangingPunct="1">
              <a:spcAft>
                <a:spcPts val="0"/>
              </a:spcAft>
              <a:buFont typeface="Arial" pitchFamily="34" charset="0"/>
              <a:buChar char="•"/>
              <a:defRPr/>
            </a:pPr>
            <a:r>
              <a:rPr lang="en-US" sz="2600" dirty="0" smtClean="0"/>
              <a:t>automatically senses activity</a:t>
            </a:r>
          </a:p>
          <a:p>
            <a:pPr eaLnBrk="1" fontAlgn="auto" hangingPunct="1">
              <a:spcAft>
                <a:spcPts val="0"/>
              </a:spcAft>
              <a:buFont typeface="Arial" pitchFamily="34" charset="0"/>
              <a:buChar char="•"/>
              <a:defRPr/>
            </a:pPr>
            <a:r>
              <a:rPr lang="en-US" sz="2600" dirty="0" smtClean="0"/>
              <a:t>at-a-glance goal information</a:t>
            </a:r>
          </a:p>
          <a:p>
            <a:pPr eaLnBrk="1" fontAlgn="auto" hangingPunct="1">
              <a:spcAft>
                <a:spcPts val="0"/>
              </a:spcAft>
              <a:buFont typeface="Arial" pitchFamily="34" charset="0"/>
              <a:buChar char="•"/>
              <a:defRPr/>
            </a:pPr>
            <a:endParaRPr lang="en-US" sz="2600" dirty="0" smtClean="0"/>
          </a:p>
          <a:p>
            <a:pPr eaLnBrk="1" fontAlgn="auto" hangingPunct="1">
              <a:spcAft>
                <a:spcPts val="0"/>
              </a:spcAft>
              <a:buFont typeface="Arial" pitchFamily="34" charset="0"/>
              <a:buChar char="•"/>
              <a:defRPr/>
            </a:pPr>
            <a:endParaRPr lang="en-US" sz="2600" dirty="0" smtClean="0"/>
          </a:p>
          <a:p>
            <a:pPr eaLnBrk="1" fontAlgn="auto" hangingPunct="1">
              <a:spcAft>
                <a:spcPts val="0"/>
              </a:spcAft>
              <a:buFont typeface="Arial" pitchFamily="34" charset="0"/>
              <a:buChar char="•"/>
              <a:defRPr/>
            </a:pPr>
            <a:endParaRPr lang="en-US" sz="2600" dirty="0" smtClean="0"/>
          </a:p>
          <a:p>
            <a:pPr eaLnBrk="1" fontAlgn="auto" hangingPunct="1">
              <a:spcAft>
                <a:spcPts val="0"/>
              </a:spcAft>
              <a:buFont typeface="Arial" pitchFamily="34" charset="0"/>
              <a:buChar char="•"/>
              <a:defRPr/>
            </a:pPr>
            <a:endParaRPr lang="en-US" sz="2600" dirty="0" smtClean="0"/>
          </a:p>
          <a:p>
            <a:pPr eaLnBrk="1" fontAlgn="auto" hangingPunct="1">
              <a:spcAft>
                <a:spcPts val="0"/>
              </a:spcAft>
              <a:buFont typeface="Arial" pitchFamily="34" charset="0"/>
              <a:buChar char="•"/>
              <a:defRPr/>
            </a:pPr>
            <a:r>
              <a:rPr lang="en-US" sz="2600" dirty="0" smtClean="0"/>
              <a:t>3-month study; </a:t>
            </a:r>
            <a:r>
              <a:rPr lang="en-US" sz="2600" b="1" dirty="0" smtClean="0"/>
              <a:t>those with ambient display outperformed those without</a:t>
            </a:r>
          </a:p>
        </p:txBody>
      </p:sp>
      <p:sp>
        <p:nvSpPr>
          <p:cNvPr id="4" name="Slide Number Placeholder 3"/>
          <p:cNvSpPr>
            <a:spLocks noGrp="1"/>
          </p:cNvSpPr>
          <p:nvPr>
            <p:ph type="sldNum" sz="quarter" idx="12"/>
          </p:nvPr>
        </p:nvSpPr>
        <p:spPr/>
        <p:txBody>
          <a:bodyPr/>
          <a:lstStyle/>
          <a:p>
            <a:pPr>
              <a:defRPr/>
            </a:pPr>
            <a:fld id="{C14CD115-6DA4-48B0-B6F8-92FCBA37D1ED}" type="slidenum">
              <a:rPr lang="en-US"/>
              <a:pPr>
                <a:defRPr/>
              </a:pPr>
              <a:t>9</a:t>
            </a:fld>
            <a:endParaRPr lang="en-US" dirty="0"/>
          </a:p>
        </p:txBody>
      </p:sp>
      <p:pic>
        <p:nvPicPr>
          <p:cNvPr id="8" name="Picture 6" descr="garden-oneFlower"/>
          <p:cNvPicPr>
            <a:picLocks noChangeAspect="1" noChangeArrowheads="1"/>
          </p:cNvPicPr>
          <p:nvPr/>
        </p:nvPicPr>
        <p:blipFill>
          <a:blip r:embed="rId3"/>
          <a:srcRect r="1200"/>
          <a:stretch>
            <a:fillRect/>
          </a:stretch>
        </p:blipFill>
        <p:spPr bwMode="auto">
          <a:xfrm>
            <a:off x="1295400" y="3048418"/>
            <a:ext cx="1505702" cy="1444625"/>
          </a:xfrm>
          <a:prstGeom prst="rect">
            <a:avLst/>
          </a:prstGeom>
          <a:ln w="38100" cap="sq">
            <a:solidFill>
              <a:schemeClr val="tx1">
                <a:lumMod val="75000"/>
                <a:lumOff val="25000"/>
              </a:schemeClr>
            </a:solidFill>
            <a:prstDash val="solid"/>
            <a:miter lim="800000"/>
          </a:ln>
          <a:effectLst>
            <a:reflection blurRad="6350" stA="52000" endA="300" endPos="35000" dir="5400000" sy="-100000" algn="bl" rotWithShape="0"/>
          </a:effectLst>
        </p:spPr>
      </p:pic>
      <p:pic>
        <p:nvPicPr>
          <p:cNvPr id="10" name="Picture 8" descr="activeWeek-goalMet-2priorGoalsMet"/>
          <p:cNvPicPr>
            <a:picLocks noChangeAspect="1" noChangeArrowheads="1"/>
          </p:cNvPicPr>
          <p:nvPr/>
        </p:nvPicPr>
        <p:blipFill>
          <a:blip r:embed="rId4"/>
          <a:srcRect r="1200"/>
          <a:stretch>
            <a:fillRect/>
          </a:stretch>
        </p:blipFill>
        <p:spPr bwMode="auto">
          <a:xfrm>
            <a:off x="3142365" y="3048418"/>
            <a:ext cx="1505835" cy="1444752"/>
          </a:xfrm>
          <a:prstGeom prst="rect">
            <a:avLst/>
          </a:prstGeom>
          <a:ln w="38100" cap="sq">
            <a:solidFill>
              <a:schemeClr val="tx1">
                <a:lumMod val="75000"/>
                <a:lumOff val="25000"/>
              </a:schemeClr>
            </a:solidFill>
            <a:prstDash val="solid"/>
            <a:miter lim="800000"/>
          </a:ln>
          <a:effectLst>
            <a:reflection blurRad="6350" stA="52000" endA="300" endPos="35000" dir="5400000" sy="-100000" algn="bl" rotWithShape="0"/>
          </a:effectLst>
        </p:spPr>
      </p:pic>
      <p:grpSp>
        <p:nvGrpSpPr>
          <p:cNvPr id="11271" name="Group 34"/>
          <p:cNvGrpSpPr>
            <a:grpSpLocks/>
          </p:cNvGrpSpPr>
          <p:nvPr/>
        </p:nvGrpSpPr>
        <p:grpSpPr bwMode="auto">
          <a:xfrm>
            <a:off x="7061200" y="1676400"/>
            <a:ext cx="2006600" cy="3005138"/>
            <a:chOff x="5406216" y="1981200"/>
            <a:chExt cx="2007111" cy="3005554"/>
          </a:xfrm>
        </p:grpSpPr>
        <p:pic>
          <p:nvPicPr>
            <p:cNvPr id="11274" name="Picture 13" descr="pink-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441" y="2457450"/>
              <a:ext cx="44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4" descr="blue-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6216" y="1981200"/>
              <a:ext cx="48577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Text Box 15"/>
            <p:cNvSpPr txBox="1">
              <a:spLocks noChangeArrowheads="1"/>
            </p:cNvSpPr>
            <p:nvPr/>
          </p:nvSpPr>
          <p:spPr bwMode="auto">
            <a:xfrm>
              <a:off x="5877704" y="2030413"/>
              <a:ext cx="8967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Calibri" pitchFamily="34" charset="0"/>
                </a:rPr>
                <a:t>strength</a:t>
              </a:r>
            </a:p>
          </p:txBody>
        </p:sp>
        <p:sp>
          <p:nvSpPr>
            <p:cNvPr id="11277" name="Text Box 16"/>
            <p:cNvSpPr txBox="1">
              <a:spLocks noChangeArrowheads="1"/>
            </p:cNvSpPr>
            <p:nvPr/>
          </p:nvSpPr>
          <p:spPr bwMode="auto">
            <a:xfrm>
              <a:off x="5863416" y="2546350"/>
              <a:ext cx="7131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Calibri" pitchFamily="34" charset="0"/>
                </a:rPr>
                <a:t>cardio</a:t>
              </a:r>
            </a:p>
          </p:txBody>
        </p:sp>
        <p:sp>
          <p:nvSpPr>
            <p:cNvPr id="11278" name="Text Box 17"/>
            <p:cNvSpPr txBox="1">
              <a:spLocks noChangeArrowheads="1"/>
            </p:cNvSpPr>
            <p:nvPr/>
          </p:nvSpPr>
          <p:spPr bwMode="auto">
            <a:xfrm>
              <a:off x="5863416" y="3078163"/>
              <a:ext cx="971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Calibri" pitchFamily="34" charset="0"/>
                </a:rPr>
                <a:t>flexibility</a:t>
              </a:r>
            </a:p>
          </p:txBody>
        </p:sp>
        <p:sp>
          <p:nvSpPr>
            <p:cNvPr id="11279" name="Text Box 18"/>
            <p:cNvSpPr txBox="1">
              <a:spLocks noChangeArrowheads="1"/>
            </p:cNvSpPr>
            <p:nvPr/>
          </p:nvSpPr>
          <p:spPr bwMode="auto">
            <a:xfrm>
              <a:off x="5863416" y="3598863"/>
              <a:ext cx="583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Calibri" pitchFamily="34" charset="0"/>
                </a:rPr>
                <a:t>walk</a:t>
              </a:r>
            </a:p>
          </p:txBody>
        </p:sp>
        <p:sp>
          <p:nvSpPr>
            <p:cNvPr id="11280" name="Text Box 19"/>
            <p:cNvSpPr txBox="1">
              <a:spLocks noChangeArrowheads="1"/>
            </p:cNvSpPr>
            <p:nvPr/>
          </p:nvSpPr>
          <p:spPr bwMode="auto">
            <a:xfrm>
              <a:off x="5863416" y="4132263"/>
              <a:ext cx="15499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Calibri" pitchFamily="34" charset="0"/>
                </a:rPr>
                <a:t>week’s goal met</a:t>
              </a:r>
            </a:p>
          </p:txBody>
        </p:sp>
        <p:pic>
          <p:nvPicPr>
            <p:cNvPr id="11281" name="Picture 20" descr="ButterflyAt300dpi-cropp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4954" y="4081463"/>
              <a:ext cx="3683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21" descr="prior-week-butterfl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3216" y="4724400"/>
              <a:ext cx="2333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22" descr="white-flower-dkOutl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7491" y="3048000"/>
              <a:ext cx="4032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3" descr="sunflow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2254" y="3559175"/>
              <a:ext cx="3937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5" name="Text Box 24"/>
            <p:cNvSpPr txBox="1">
              <a:spLocks noChangeArrowheads="1"/>
            </p:cNvSpPr>
            <p:nvPr/>
          </p:nvSpPr>
          <p:spPr bwMode="auto">
            <a:xfrm>
              <a:off x="5884054" y="4648200"/>
              <a:ext cx="1515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Calibri" pitchFamily="34" charset="0"/>
                </a:rPr>
                <a:t>recent goal met</a:t>
              </a:r>
            </a:p>
          </p:txBody>
        </p:sp>
      </p:grpSp>
      <p:pic>
        <p:nvPicPr>
          <p:cNvPr id="31" name="Picture 2" descr="C:\Documents and Settings\Jon Froehlich\My Documents\My Talks\Cornell2007-MyExperience\ubifit phone ambient.png"/>
          <p:cNvPicPr>
            <a:picLocks noChangeAspect="1" noChangeArrowheads="1"/>
          </p:cNvPicPr>
          <p:nvPr/>
        </p:nvPicPr>
        <p:blipFill>
          <a:blip r:embed="rId11"/>
          <a:srcRect/>
          <a:stretch>
            <a:fillRect/>
          </a:stretch>
        </p:blipFill>
        <p:spPr bwMode="auto">
          <a:xfrm>
            <a:off x="5593080" y="1447800"/>
            <a:ext cx="1341120" cy="3352800"/>
          </a:xfrm>
          <a:prstGeom prst="rect">
            <a:avLst/>
          </a:prstGeom>
          <a:noFill/>
          <a:effectLst>
            <a:reflection blurRad="6350" stA="52000" endA="300" endPos="35000" dir="5400000" sy="-100000" algn="bl" rotWithShape="0"/>
          </a:effectLst>
        </p:spPr>
      </p:pic>
      <p:sp>
        <p:nvSpPr>
          <p:cNvPr id="28" name="Rectangle 27"/>
          <p:cNvSpPr/>
          <p:nvPr/>
        </p:nvSpPr>
        <p:spPr>
          <a:xfrm>
            <a:off x="228600" y="6153150"/>
            <a:ext cx="7543800" cy="461963"/>
          </a:xfrm>
          <a:prstGeom prst="rect">
            <a:avLst/>
          </a:prstGeom>
        </p:spPr>
        <p:txBody>
          <a:bodyPr>
            <a:spAutoFit/>
          </a:bodyPr>
          <a:lstStyle/>
          <a:p>
            <a:pPr fontAlgn="auto">
              <a:spcBef>
                <a:spcPts val="0"/>
              </a:spcBef>
              <a:spcAft>
                <a:spcPts val="0"/>
              </a:spcAft>
              <a:defRPr/>
            </a:pPr>
            <a:r>
              <a:rPr lang="en-US" sz="2400" dirty="0">
                <a:solidFill>
                  <a:schemeClr val="accent3">
                    <a:lumMod val="20000"/>
                    <a:lumOff val="80000"/>
                  </a:schemeClr>
                </a:solidFill>
                <a:latin typeface="+mn-lt"/>
                <a:cs typeface="+mn-cs"/>
              </a:rPr>
              <a:t>[Consolvo, CHI2008]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12955</TotalTime>
  <Words>4336</Words>
  <Application>Microsoft Office PowerPoint</Application>
  <PresentationFormat>On-screen Show (4:3)</PresentationFormat>
  <Paragraphs>562</Paragraphs>
  <Slides>52</Slides>
  <Notes>52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Arial Black</vt:lpstr>
      <vt:lpstr>Calibri</vt:lpstr>
      <vt:lpstr>Century Gothic</vt:lpstr>
      <vt:lpstr>Office Theme</vt:lpstr>
      <vt:lpstr>PowerPoint Presentation</vt:lpstr>
      <vt:lpstr>PowerPoint Presentation</vt:lpstr>
      <vt:lpstr>PowerPoint Presentation</vt:lpstr>
      <vt:lpstr>ubigreen</vt:lpstr>
      <vt:lpstr>activity-based computing</vt:lpstr>
      <vt:lpstr>    feedback </vt:lpstr>
      <vt:lpstr>PowerPoint Presentation</vt:lpstr>
      <vt:lpstr>feedback </vt:lpstr>
      <vt:lpstr>ubifit</vt:lpstr>
      <vt:lpstr>formative study #1</vt:lpstr>
      <vt:lpstr>formative study #1</vt:lpstr>
      <vt:lpstr>formative study #2</vt:lpstr>
      <vt:lpstr>formative study #2</vt:lpstr>
      <vt:lpstr>formative study #2</vt:lpstr>
      <vt:lpstr>PowerPoint Presentation</vt:lpstr>
      <vt:lpstr>transit activities</vt:lpstr>
      <vt:lpstr>PowerPoint Presentation</vt:lpstr>
      <vt:lpstr>value icon bar</vt:lpstr>
      <vt:lpstr>PowerPoint Presentation</vt:lpstr>
      <vt:lpstr>PowerPoint Presentation</vt:lpstr>
      <vt:lpstr>architecture</vt:lpstr>
      <vt:lpstr>activitydesigner</vt:lpstr>
      <vt:lpstr>activityserver</vt:lpstr>
      <vt:lpstr>three data sources</vt:lpstr>
      <vt:lpstr>three data sources</vt:lpstr>
      <vt:lpstr>PowerPoint Presentation</vt:lpstr>
      <vt:lpstr>PowerPoint Presentation</vt:lpstr>
      <vt:lpstr>3-week field study</vt:lpstr>
      <vt:lpstr>PowerPoint Presentation</vt:lpstr>
      <vt:lpstr>PowerPoint Presentation</vt:lpstr>
      <vt:lpstr>study timeline</vt:lpstr>
      <vt:lpstr>PowerPoint Presentation</vt:lpstr>
      <vt:lpstr>PowerPoint Presentation</vt:lpstr>
      <vt:lpstr>mobile data</vt:lpstr>
      <vt:lpstr>observed transit</vt:lpstr>
      <vt:lpstr>PowerPoint Presentation</vt:lpstr>
      <vt:lpstr>visual design</vt:lpstr>
      <vt:lpstr>PowerPoint Presentation</vt:lpstr>
      <vt:lpstr>engagement</vt:lpstr>
      <vt:lpstr>social engagement</vt:lpstr>
      <vt:lpstr>concept of gaming</vt:lpstr>
      <vt:lpstr>ubigreen</vt:lpstr>
      <vt:lpstr>future work</vt:lpstr>
      <vt:lpstr>PowerPoint Presentation</vt:lpstr>
      <vt:lpstr>PowerPoint Presentation</vt:lpstr>
      <vt:lpstr>PowerPoint Presentation</vt:lpstr>
      <vt:lpstr>PowerPoint Presentation</vt:lpstr>
      <vt:lpstr>ecorio</vt:lpstr>
      <vt:lpstr>source of data</vt:lpstr>
      <vt:lpstr>reasons why people drive</vt:lpstr>
      <vt:lpstr>PowerPoint Presentation</vt:lpstr>
      <vt:lpstr>potential for    behavior change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Froehlich</dc:creator>
  <cp:lastModifiedBy>Jon E. Froehlich</cp:lastModifiedBy>
  <cp:revision>488</cp:revision>
  <dcterms:created xsi:type="dcterms:W3CDTF">2006-08-16T00:00:00Z</dcterms:created>
  <dcterms:modified xsi:type="dcterms:W3CDTF">2012-05-02T21:48:53Z</dcterms:modified>
</cp:coreProperties>
</file>