
<file path=[Content_Types].xml><?xml version="1.0" encoding="utf-8"?>
<Types xmlns="http://schemas.openxmlformats.org/package/2006/content-types">
  <Default Extension="xml" ContentType="application/xml"/>
  <Default Extension="jpeg" ContentType="image/jpeg"/>
  <Default Extension="JPG" ContentType="image/jpeg"/>
  <Default Extension="mp4" ContentType="video/unknown"/>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charts/chart1.xml" ContentType="application/vnd.openxmlformats-officedocument.drawingml.chart+xml"/>
  <Override PartName="/ppt/notesSlides/notesSlide78.xml" ContentType="application/vnd.openxmlformats-officedocument.presentationml.notesSlide+xml"/>
  <Override PartName="/ppt/charts/chart2.xml" ContentType="application/vnd.openxmlformats-officedocument.drawingml.chart+xml"/>
  <Override PartName="/ppt/theme/themeOverride1.xml" ContentType="application/vnd.openxmlformats-officedocument.themeOverride+xml"/>
  <Override PartName="/ppt/notesSlides/notesSlide79.xml" ContentType="application/vnd.openxmlformats-officedocument.presentationml.notesSlide+xml"/>
  <Override PartName="/ppt/charts/chart3.xml" ContentType="application/vnd.openxmlformats-officedocument.drawingml.chart+xml"/>
  <Override PartName="/ppt/theme/themeOverride2.xml" ContentType="application/vnd.openxmlformats-officedocument.themeOverride+xml"/>
  <Override PartName="/ppt/notesSlides/notesSlide80.xml" ContentType="application/vnd.openxmlformats-officedocument.presentationml.notesSlide+xml"/>
  <Override PartName="/ppt/charts/chart4.xml" ContentType="application/vnd.openxmlformats-officedocument.drawingml.chart+xml"/>
  <Override PartName="/ppt/theme/themeOverride3.xml" ContentType="application/vnd.openxmlformats-officedocument.themeOverride+xml"/>
  <Override PartName="/ppt/notesSlides/notesSlide81.xml" ContentType="application/vnd.openxmlformats-officedocument.presentationml.notesSlide+xml"/>
  <Override PartName="/ppt/charts/chart5.xml" ContentType="application/vnd.openxmlformats-officedocument.drawingml.chart+xml"/>
  <Override PartName="/ppt/theme/themeOverride4.xml" ContentType="application/vnd.openxmlformats-officedocument.themeOverr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3" r:id="rId3"/>
    <p:sldMasterId id="2147483710" r:id="rId4"/>
    <p:sldMasterId id="2147483722" r:id="rId5"/>
    <p:sldMasterId id="2147483734" r:id="rId6"/>
  </p:sldMasterIdLst>
  <p:notesMasterIdLst>
    <p:notesMasterId r:id="rId191"/>
  </p:notesMasterIdLst>
  <p:sldIdLst>
    <p:sldId id="256" r:id="rId7"/>
    <p:sldId id="297" r:id="rId8"/>
    <p:sldId id="323" r:id="rId9"/>
    <p:sldId id="476" r:id="rId10"/>
    <p:sldId id="481" r:id="rId11"/>
    <p:sldId id="482" r:id="rId12"/>
    <p:sldId id="483" r:id="rId13"/>
    <p:sldId id="484" r:id="rId14"/>
    <p:sldId id="485" r:id="rId15"/>
    <p:sldId id="506" r:id="rId16"/>
    <p:sldId id="494" r:id="rId17"/>
    <p:sldId id="508" r:id="rId18"/>
    <p:sldId id="258" r:id="rId19"/>
    <p:sldId id="630" r:id="rId20"/>
    <p:sldId id="325" r:id="rId21"/>
    <p:sldId id="326" r:id="rId22"/>
    <p:sldId id="327" r:id="rId23"/>
    <p:sldId id="576" r:id="rId24"/>
    <p:sldId id="328" r:id="rId25"/>
    <p:sldId id="477" r:id="rId26"/>
    <p:sldId id="469" r:id="rId27"/>
    <p:sldId id="303" r:id="rId28"/>
    <p:sldId id="365" r:id="rId29"/>
    <p:sldId id="366" r:id="rId30"/>
    <p:sldId id="332" r:id="rId31"/>
    <p:sldId id="502" r:id="rId32"/>
    <p:sldId id="312" r:id="rId33"/>
    <p:sldId id="466" r:id="rId34"/>
    <p:sldId id="443" r:id="rId35"/>
    <p:sldId id="261" r:id="rId36"/>
    <p:sldId id="444" r:id="rId37"/>
    <p:sldId id="447" r:id="rId38"/>
    <p:sldId id="445" r:id="rId39"/>
    <p:sldId id="449" r:id="rId40"/>
    <p:sldId id="450" r:id="rId41"/>
    <p:sldId id="451" r:id="rId42"/>
    <p:sldId id="310" r:id="rId43"/>
    <p:sldId id="329" r:id="rId44"/>
    <p:sldId id="330" r:id="rId45"/>
    <p:sldId id="495" r:id="rId46"/>
    <p:sldId id="496" r:id="rId47"/>
    <p:sldId id="497" r:id="rId48"/>
    <p:sldId id="498" r:id="rId49"/>
    <p:sldId id="499" r:id="rId50"/>
    <p:sldId id="500" r:id="rId51"/>
    <p:sldId id="350" r:id="rId52"/>
    <p:sldId id="352" r:id="rId53"/>
    <p:sldId id="589" r:id="rId54"/>
    <p:sldId id="631" r:id="rId55"/>
    <p:sldId id="632" r:id="rId56"/>
    <p:sldId id="458" r:id="rId57"/>
    <p:sldId id="370" r:id="rId58"/>
    <p:sldId id="633" r:id="rId59"/>
    <p:sldId id="353" r:id="rId60"/>
    <p:sldId id="487" r:id="rId61"/>
    <p:sldId id="486" r:id="rId62"/>
    <p:sldId id="355" r:id="rId63"/>
    <p:sldId id="356" r:id="rId64"/>
    <p:sldId id="369" r:id="rId65"/>
    <p:sldId id="357" r:id="rId66"/>
    <p:sldId id="272" r:id="rId67"/>
    <p:sldId id="488" r:id="rId68"/>
    <p:sldId id="573" r:id="rId69"/>
    <p:sldId id="574" r:id="rId70"/>
    <p:sldId id="291" r:id="rId71"/>
    <p:sldId id="577" r:id="rId72"/>
    <p:sldId id="364" r:id="rId73"/>
    <p:sldId id="382" r:id="rId74"/>
    <p:sldId id="383" r:id="rId75"/>
    <p:sldId id="384" r:id="rId76"/>
    <p:sldId id="463" r:id="rId77"/>
    <p:sldId id="359" r:id="rId78"/>
    <p:sldId id="411" r:id="rId79"/>
    <p:sldId id="491" r:id="rId80"/>
    <p:sldId id="409" r:id="rId81"/>
    <p:sldId id="418" r:id="rId82"/>
    <p:sldId id="416" r:id="rId83"/>
    <p:sldId id="410" r:id="rId84"/>
    <p:sldId id="417" r:id="rId85"/>
    <p:sldId id="592" r:id="rId86"/>
    <p:sldId id="345" r:id="rId87"/>
    <p:sldId id="372" r:id="rId88"/>
    <p:sldId id="347" r:id="rId89"/>
    <p:sldId id="348" r:id="rId90"/>
    <p:sldId id="454" r:id="rId91"/>
    <p:sldId id="396" r:id="rId92"/>
    <p:sldId id="420" r:id="rId93"/>
    <p:sldId id="421" r:id="rId94"/>
    <p:sldId id="422" r:id="rId95"/>
    <p:sldId id="419" r:id="rId96"/>
    <p:sldId id="590" r:id="rId97"/>
    <p:sldId id="591" r:id="rId98"/>
    <p:sldId id="294" r:id="rId99"/>
    <p:sldId id="295" r:id="rId100"/>
    <p:sldId id="441" r:id="rId101"/>
    <p:sldId id="503" r:id="rId102"/>
    <p:sldId id="505" r:id="rId103"/>
    <p:sldId id="439" r:id="rId104"/>
    <p:sldId id="436" r:id="rId105"/>
    <p:sldId id="580" r:id="rId106"/>
    <p:sldId id="579" r:id="rId107"/>
    <p:sldId id="613" r:id="rId108"/>
    <p:sldId id="614" r:id="rId109"/>
    <p:sldId id="615" r:id="rId110"/>
    <p:sldId id="616" r:id="rId111"/>
    <p:sldId id="617" r:id="rId112"/>
    <p:sldId id="618" r:id="rId113"/>
    <p:sldId id="620" r:id="rId114"/>
    <p:sldId id="621" r:id="rId115"/>
    <p:sldId id="622" r:id="rId116"/>
    <p:sldId id="623" r:id="rId117"/>
    <p:sldId id="625" r:id="rId118"/>
    <p:sldId id="635" r:id="rId119"/>
    <p:sldId id="521" r:id="rId120"/>
    <p:sldId id="522" r:id="rId121"/>
    <p:sldId id="523" r:id="rId122"/>
    <p:sldId id="524" r:id="rId123"/>
    <p:sldId id="525" r:id="rId124"/>
    <p:sldId id="514" r:id="rId125"/>
    <p:sldId id="515" r:id="rId126"/>
    <p:sldId id="516" r:id="rId127"/>
    <p:sldId id="517" r:id="rId128"/>
    <p:sldId id="518" r:id="rId129"/>
    <p:sldId id="519" r:id="rId130"/>
    <p:sldId id="520" r:id="rId131"/>
    <p:sldId id="526" r:id="rId132"/>
    <p:sldId id="527" r:id="rId133"/>
    <p:sldId id="528" r:id="rId134"/>
    <p:sldId id="529" r:id="rId135"/>
    <p:sldId id="530" r:id="rId136"/>
    <p:sldId id="531" r:id="rId137"/>
    <p:sldId id="532" r:id="rId138"/>
    <p:sldId id="533" r:id="rId139"/>
    <p:sldId id="534" r:id="rId140"/>
    <p:sldId id="535" r:id="rId141"/>
    <p:sldId id="536" r:id="rId142"/>
    <p:sldId id="537" r:id="rId143"/>
    <p:sldId id="538" r:id="rId144"/>
    <p:sldId id="539" r:id="rId145"/>
    <p:sldId id="540" r:id="rId146"/>
    <p:sldId id="548" r:id="rId147"/>
    <p:sldId id="549" r:id="rId148"/>
    <p:sldId id="550" r:id="rId149"/>
    <p:sldId id="551" r:id="rId150"/>
    <p:sldId id="552" r:id="rId151"/>
    <p:sldId id="553" r:id="rId152"/>
    <p:sldId id="554" r:id="rId153"/>
    <p:sldId id="555" r:id="rId154"/>
    <p:sldId id="556" r:id="rId155"/>
    <p:sldId id="557" r:id="rId156"/>
    <p:sldId id="558" r:id="rId157"/>
    <p:sldId id="559" r:id="rId158"/>
    <p:sldId id="560" r:id="rId159"/>
    <p:sldId id="561" r:id="rId160"/>
    <p:sldId id="562" r:id="rId161"/>
    <p:sldId id="563" r:id="rId162"/>
    <p:sldId id="564" r:id="rId163"/>
    <p:sldId id="565" r:id="rId164"/>
    <p:sldId id="566" r:id="rId165"/>
    <p:sldId id="567" r:id="rId166"/>
    <p:sldId id="568" r:id="rId167"/>
    <p:sldId id="569" r:id="rId168"/>
    <p:sldId id="570" r:id="rId169"/>
    <p:sldId id="571" r:id="rId170"/>
    <p:sldId id="593" r:id="rId171"/>
    <p:sldId id="594" r:id="rId172"/>
    <p:sldId id="595" r:id="rId173"/>
    <p:sldId id="596" r:id="rId174"/>
    <p:sldId id="597" r:id="rId175"/>
    <p:sldId id="598" r:id="rId176"/>
    <p:sldId id="599" r:id="rId177"/>
    <p:sldId id="600" r:id="rId178"/>
    <p:sldId id="601" r:id="rId179"/>
    <p:sldId id="602" r:id="rId180"/>
    <p:sldId id="603" r:id="rId181"/>
    <p:sldId id="604" r:id="rId182"/>
    <p:sldId id="605" r:id="rId183"/>
    <p:sldId id="606" r:id="rId184"/>
    <p:sldId id="607" r:id="rId185"/>
    <p:sldId id="608" r:id="rId186"/>
    <p:sldId id="609" r:id="rId187"/>
    <p:sldId id="610" r:id="rId188"/>
    <p:sldId id="611" r:id="rId189"/>
    <p:sldId id="612" r:id="rId19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AB3EEE45-461A-0A43-A966-F28B41F0620B}">
          <p14:sldIdLst>
            <p14:sldId id="256"/>
            <p14:sldId id="297"/>
            <p14:sldId id="323"/>
            <p14:sldId id="476"/>
            <p14:sldId id="481"/>
            <p14:sldId id="482"/>
            <p14:sldId id="483"/>
            <p14:sldId id="484"/>
            <p14:sldId id="485"/>
            <p14:sldId id="506"/>
            <p14:sldId id="494"/>
            <p14:sldId id="508"/>
            <p14:sldId id="258"/>
            <p14:sldId id="630"/>
          </p14:sldIdLst>
        </p14:section>
        <p14:section name="Background" id="{26F82BA0-4FFC-654B-BCB5-C1F6A1606955}">
          <p14:sldIdLst>
            <p14:sldId id="325"/>
            <p14:sldId id="326"/>
            <p14:sldId id="327"/>
            <p14:sldId id="576"/>
            <p14:sldId id="328"/>
            <p14:sldId id="477"/>
            <p14:sldId id="469"/>
            <p14:sldId id="303"/>
            <p14:sldId id="365"/>
            <p14:sldId id="366"/>
            <p14:sldId id="332"/>
          </p14:sldIdLst>
        </p14:section>
        <p14:section name="Study 1: Formative Interview Study" id="{740C2F80-4FFD-D849-BDEC-9BCCFE0B4783}">
          <p14:sldIdLst>
            <p14:sldId id="502"/>
            <p14:sldId id="312"/>
            <p14:sldId id="466"/>
            <p14:sldId id="443"/>
            <p14:sldId id="261"/>
            <p14:sldId id="444"/>
            <p14:sldId id="447"/>
            <p14:sldId id="445"/>
            <p14:sldId id="449"/>
            <p14:sldId id="450"/>
            <p14:sldId id="451"/>
            <p14:sldId id="310"/>
            <p14:sldId id="329"/>
            <p14:sldId id="330"/>
            <p14:sldId id="495"/>
            <p14:sldId id="496"/>
            <p14:sldId id="497"/>
            <p14:sldId id="498"/>
            <p14:sldId id="499"/>
            <p14:sldId id="500"/>
            <p14:sldId id="350"/>
          </p14:sldIdLst>
        </p14:section>
        <p14:section name="Study 2: Physical Audit Study" id="{77F1796C-C829-F443-A54D-6A719342EC19}">
          <p14:sldIdLst>
            <p14:sldId id="352"/>
            <p14:sldId id="589"/>
            <p14:sldId id="631"/>
            <p14:sldId id="632"/>
            <p14:sldId id="458"/>
            <p14:sldId id="370"/>
            <p14:sldId id="633"/>
            <p14:sldId id="353"/>
            <p14:sldId id="487"/>
            <p14:sldId id="486"/>
            <p14:sldId id="355"/>
            <p14:sldId id="356"/>
            <p14:sldId id="369"/>
            <p14:sldId id="357"/>
            <p14:sldId id="272"/>
            <p14:sldId id="488"/>
            <p14:sldId id="573"/>
            <p14:sldId id="574"/>
            <p14:sldId id="291"/>
            <p14:sldId id="577"/>
            <p14:sldId id="364"/>
            <p14:sldId id="382"/>
            <p14:sldId id="383"/>
            <p14:sldId id="384"/>
            <p14:sldId id="463"/>
          </p14:sldIdLst>
        </p14:section>
        <p14:section name="Study 3: AMT Study" id="{429F996E-21DB-D14D-A214-BE1C95F9D5CF}">
          <p14:sldIdLst>
            <p14:sldId id="359"/>
            <p14:sldId id="411"/>
            <p14:sldId id="491"/>
            <p14:sldId id="409"/>
            <p14:sldId id="418"/>
            <p14:sldId id="416"/>
            <p14:sldId id="410"/>
            <p14:sldId id="417"/>
            <p14:sldId id="592"/>
            <p14:sldId id="345"/>
            <p14:sldId id="372"/>
            <p14:sldId id="347"/>
            <p14:sldId id="348"/>
            <p14:sldId id="454"/>
            <p14:sldId id="396"/>
            <p14:sldId id="420"/>
            <p14:sldId id="421"/>
            <p14:sldId id="422"/>
            <p14:sldId id="419"/>
          </p14:sldIdLst>
        </p14:section>
        <p14:section name="Limitations and Future Work" id="{B796F73B-A34D-0F43-B0ED-C050ADD3E7DF}">
          <p14:sldIdLst>
            <p14:sldId id="590"/>
            <p14:sldId id="591"/>
            <p14:sldId id="294"/>
            <p14:sldId id="295"/>
            <p14:sldId id="441"/>
            <p14:sldId id="503"/>
            <p14:sldId id="505"/>
            <p14:sldId id="439"/>
            <p14:sldId id="436"/>
            <p14:sldId id="580"/>
            <p14:sldId id="579"/>
          </p14:sldIdLst>
        </p14:section>
        <p14:section name="Inaccurate bus stop locations" id="{8F51F6B0-CDC2-E745-99DB-8F995881CA46}">
          <p14:sldIdLst>
            <p14:sldId id="613"/>
            <p14:sldId id="614"/>
            <p14:sldId id="615"/>
            <p14:sldId id="616"/>
            <p14:sldId id="617"/>
            <p14:sldId id="618"/>
          </p14:sldIdLst>
        </p14:section>
        <p14:section name="Iterative coding process" id="{324F03E1-285E-124E-B852-2F7400DB8CD2}">
          <p14:sldIdLst>
            <p14:sldId id="620"/>
            <p14:sldId id="621"/>
            <p14:sldId id="622"/>
            <p14:sldId id="623"/>
            <p14:sldId id="625"/>
            <p14:sldId id="635"/>
          </p14:sldIdLst>
        </p14:section>
        <p14:section name="Sandbox" id="{C66DB22F-A768-0549-B510-EF1CA9DCF53A}">
          <p14:sldIdLst>
            <p14:sldId id="521"/>
            <p14:sldId id="522"/>
            <p14:sldId id="523"/>
            <p14:sldId id="524"/>
            <p14:sldId id="525"/>
            <p14:sldId id="514"/>
            <p14:sldId id="515"/>
            <p14:sldId id="516"/>
            <p14:sldId id="517"/>
            <p14:sldId id="518"/>
            <p14:sldId id="519"/>
            <p14:sldId id="520"/>
            <p14:sldId id="526"/>
            <p14:sldId id="527"/>
            <p14:sldId id="528"/>
            <p14:sldId id="529"/>
            <p14:sldId id="530"/>
            <p14:sldId id="531"/>
            <p14:sldId id="532"/>
            <p14:sldId id="533"/>
            <p14:sldId id="534"/>
            <p14:sldId id="535"/>
            <p14:sldId id="536"/>
            <p14:sldId id="537"/>
            <p14:sldId id="538"/>
            <p14:sldId id="539"/>
            <p14:sldId id="540"/>
            <p14:sldId id="548"/>
            <p14:sldId id="549"/>
            <p14:sldId id="550"/>
            <p14:sldId id="551"/>
            <p14:sldId id="552"/>
            <p14:sldId id="553"/>
            <p14:sldId id="554"/>
            <p14:sldId id="555"/>
            <p14:sldId id="556"/>
            <p14:sldId id="557"/>
            <p14:sldId id="558"/>
            <p14:sldId id="559"/>
            <p14:sldId id="560"/>
            <p14:sldId id="561"/>
            <p14:sldId id="562"/>
            <p14:sldId id="563"/>
            <p14:sldId id="564"/>
            <p14:sldId id="565"/>
            <p14:sldId id="566"/>
            <p14:sldId id="567"/>
            <p14:sldId id="568"/>
            <p14:sldId id="569"/>
            <p14:sldId id="570"/>
            <p14:sldId id="571"/>
            <p14:sldId id="593"/>
            <p14:sldId id="594"/>
            <p14:sldId id="595"/>
            <p14:sldId id="596"/>
            <p14:sldId id="597"/>
            <p14:sldId id="598"/>
            <p14:sldId id="599"/>
            <p14:sldId id="600"/>
            <p14:sldId id="601"/>
            <p14:sldId id="602"/>
            <p14:sldId id="603"/>
            <p14:sldId id="604"/>
            <p14:sldId id="605"/>
            <p14:sldId id="606"/>
            <p14:sldId id="607"/>
            <p14:sldId id="608"/>
            <p14:sldId id="609"/>
            <p14:sldId id="610"/>
            <p14:sldId id="611"/>
            <p14:sldId id="612"/>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9041B7"/>
    <a:srgbClr val="FF2746"/>
    <a:srgbClr val="FF1210"/>
    <a:srgbClr val="CC079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394" autoAdjust="0"/>
  </p:normalViewPr>
  <p:slideViewPr>
    <p:cSldViewPr snapToGrid="0" snapToObjects="1">
      <p:cViewPr varScale="1">
        <p:scale>
          <a:sx n="77" d="100"/>
          <a:sy n="77" d="100"/>
        </p:scale>
        <p:origin x="-120" y="-5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42" Type="http://schemas.openxmlformats.org/officeDocument/2006/relationships/slide" Target="slides/slide136.xml"/><Relationship Id="rId143" Type="http://schemas.openxmlformats.org/officeDocument/2006/relationships/slide" Target="slides/slide137.xml"/><Relationship Id="rId144" Type="http://schemas.openxmlformats.org/officeDocument/2006/relationships/slide" Target="slides/slide138.xml"/><Relationship Id="rId145" Type="http://schemas.openxmlformats.org/officeDocument/2006/relationships/slide" Target="slides/slide139.xml"/><Relationship Id="rId146" Type="http://schemas.openxmlformats.org/officeDocument/2006/relationships/slide" Target="slides/slide140.xml"/><Relationship Id="rId147" Type="http://schemas.openxmlformats.org/officeDocument/2006/relationships/slide" Target="slides/slide141.xml"/><Relationship Id="rId148" Type="http://schemas.openxmlformats.org/officeDocument/2006/relationships/slide" Target="slides/slide142.xml"/><Relationship Id="rId149" Type="http://schemas.openxmlformats.org/officeDocument/2006/relationships/slide" Target="slides/slide143.xml"/><Relationship Id="rId180" Type="http://schemas.openxmlformats.org/officeDocument/2006/relationships/slide" Target="slides/slide174.xml"/><Relationship Id="rId181" Type="http://schemas.openxmlformats.org/officeDocument/2006/relationships/slide" Target="slides/slide175.xml"/><Relationship Id="rId182" Type="http://schemas.openxmlformats.org/officeDocument/2006/relationships/slide" Target="slides/slide176.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 Id="rId49" Type="http://schemas.openxmlformats.org/officeDocument/2006/relationships/slide" Target="slides/slide43.xml"/><Relationship Id="rId183" Type="http://schemas.openxmlformats.org/officeDocument/2006/relationships/slide" Target="slides/slide177.xml"/><Relationship Id="rId184" Type="http://schemas.openxmlformats.org/officeDocument/2006/relationships/slide" Target="slides/slide178.xml"/><Relationship Id="rId185" Type="http://schemas.openxmlformats.org/officeDocument/2006/relationships/slide" Target="slides/slide179.xml"/><Relationship Id="rId186" Type="http://schemas.openxmlformats.org/officeDocument/2006/relationships/slide" Target="slides/slide180.xml"/><Relationship Id="rId187" Type="http://schemas.openxmlformats.org/officeDocument/2006/relationships/slide" Target="slides/slide181.xml"/><Relationship Id="rId188" Type="http://schemas.openxmlformats.org/officeDocument/2006/relationships/slide" Target="slides/slide182.xml"/><Relationship Id="rId189" Type="http://schemas.openxmlformats.org/officeDocument/2006/relationships/slide" Target="slides/slide183.xml"/><Relationship Id="rId80" Type="http://schemas.openxmlformats.org/officeDocument/2006/relationships/slide" Target="slides/slide74.xml"/><Relationship Id="rId81" Type="http://schemas.openxmlformats.org/officeDocument/2006/relationships/slide" Target="slides/slide75.xml"/><Relationship Id="rId82" Type="http://schemas.openxmlformats.org/officeDocument/2006/relationships/slide" Target="slides/slide76.xml"/><Relationship Id="rId83" Type="http://schemas.openxmlformats.org/officeDocument/2006/relationships/slide" Target="slides/slide77.xml"/><Relationship Id="rId84" Type="http://schemas.openxmlformats.org/officeDocument/2006/relationships/slide" Target="slides/slide78.xml"/><Relationship Id="rId85" Type="http://schemas.openxmlformats.org/officeDocument/2006/relationships/slide" Target="slides/slide79.xml"/><Relationship Id="rId86" Type="http://schemas.openxmlformats.org/officeDocument/2006/relationships/slide" Target="slides/slide80.xml"/><Relationship Id="rId87" Type="http://schemas.openxmlformats.org/officeDocument/2006/relationships/slide" Target="slides/slide81.xml"/><Relationship Id="rId88" Type="http://schemas.openxmlformats.org/officeDocument/2006/relationships/slide" Target="slides/slide82.xml"/><Relationship Id="rId89" Type="http://schemas.openxmlformats.org/officeDocument/2006/relationships/slide" Target="slides/slide83.xml"/><Relationship Id="rId110" Type="http://schemas.openxmlformats.org/officeDocument/2006/relationships/slide" Target="slides/slide104.xml"/><Relationship Id="rId111" Type="http://schemas.openxmlformats.org/officeDocument/2006/relationships/slide" Target="slides/slide105.xml"/><Relationship Id="rId112" Type="http://schemas.openxmlformats.org/officeDocument/2006/relationships/slide" Target="slides/slide106.xml"/><Relationship Id="rId113" Type="http://schemas.openxmlformats.org/officeDocument/2006/relationships/slide" Target="slides/slide107.xml"/><Relationship Id="rId114" Type="http://schemas.openxmlformats.org/officeDocument/2006/relationships/slide" Target="slides/slide108.xml"/><Relationship Id="rId115" Type="http://schemas.openxmlformats.org/officeDocument/2006/relationships/slide" Target="slides/slide109.xml"/><Relationship Id="rId116" Type="http://schemas.openxmlformats.org/officeDocument/2006/relationships/slide" Target="slides/slide110.xml"/><Relationship Id="rId117" Type="http://schemas.openxmlformats.org/officeDocument/2006/relationships/slide" Target="slides/slide111.xml"/><Relationship Id="rId118" Type="http://schemas.openxmlformats.org/officeDocument/2006/relationships/slide" Target="slides/slide112.xml"/><Relationship Id="rId119" Type="http://schemas.openxmlformats.org/officeDocument/2006/relationships/slide" Target="slides/slide113.xml"/><Relationship Id="rId150" Type="http://schemas.openxmlformats.org/officeDocument/2006/relationships/slide" Target="slides/slide144.xml"/><Relationship Id="rId151" Type="http://schemas.openxmlformats.org/officeDocument/2006/relationships/slide" Target="slides/slide145.xml"/><Relationship Id="rId152" Type="http://schemas.openxmlformats.org/officeDocument/2006/relationships/slide" Target="slides/slide146.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153" Type="http://schemas.openxmlformats.org/officeDocument/2006/relationships/slide" Target="slides/slide147.xml"/><Relationship Id="rId154" Type="http://schemas.openxmlformats.org/officeDocument/2006/relationships/slide" Target="slides/slide148.xml"/><Relationship Id="rId155" Type="http://schemas.openxmlformats.org/officeDocument/2006/relationships/slide" Target="slides/slide149.xml"/><Relationship Id="rId156" Type="http://schemas.openxmlformats.org/officeDocument/2006/relationships/slide" Target="slides/slide150.xml"/><Relationship Id="rId157" Type="http://schemas.openxmlformats.org/officeDocument/2006/relationships/slide" Target="slides/slide151.xml"/><Relationship Id="rId158" Type="http://schemas.openxmlformats.org/officeDocument/2006/relationships/slide" Target="slides/slide152.xml"/><Relationship Id="rId159" Type="http://schemas.openxmlformats.org/officeDocument/2006/relationships/slide" Target="slides/slide153.xml"/><Relationship Id="rId190" Type="http://schemas.openxmlformats.org/officeDocument/2006/relationships/slide" Target="slides/slide184.xml"/><Relationship Id="rId191" Type="http://schemas.openxmlformats.org/officeDocument/2006/relationships/notesMaster" Target="notesMasters/notesMaster1.xml"/><Relationship Id="rId192" Type="http://schemas.openxmlformats.org/officeDocument/2006/relationships/printerSettings" Target="printerSettings/printerSettings1.bin"/><Relationship Id="rId50" Type="http://schemas.openxmlformats.org/officeDocument/2006/relationships/slide" Target="slides/slide44.xml"/><Relationship Id="rId51" Type="http://schemas.openxmlformats.org/officeDocument/2006/relationships/slide" Target="slides/slide45.xml"/><Relationship Id="rId52" Type="http://schemas.openxmlformats.org/officeDocument/2006/relationships/slide" Target="slides/slide46.xml"/><Relationship Id="rId53" Type="http://schemas.openxmlformats.org/officeDocument/2006/relationships/slide" Target="slides/slide47.xml"/><Relationship Id="rId54" Type="http://schemas.openxmlformats.org/officeDocument/2006/relationships/slide" Target="slides/slide48.xml"/><Relationship Id="rId55" Type="http://schemas.openxmlformats.org/officeDocument/2006/relationships/slide" Target="slides/slide49.xml"/><Relationship Id="rId56" Type="http://schemas.openxmlformats.org/officeDocument/2006/relationships/slide" Target="slides/slide50.xml"/><Relationship Id="rId57" Type="http://schemas.openxmlformats.org/officeDocument/2006/relationships/slide" Target="slides/slide51.xml"/><Relationship Id="rId58" Type="http://schemas.openxmlformats.org/officeDocument/2006/relationships/slide" Target="slides/slide52.xml"/><Relationship Id="rId59" Type="http://schemas.openxmlformats.org/officeDocument/2006/relationships/slide" Target="slides/slide53.xml"/><Relationship Id="rId193" Type="http://schemas.openxmlformats.org/officeDocument/2006/relationships/presProps" Target="presProps.xml"/><Relationship Id="rId194" Type="http://schemas.openxmlformats.org/officeDocument/2006/relationships/viewProps" Target="viewProps.xml"/><Relationship Id="rId195" Type="http://schemas.openxmlformats.org/officeDocument/2006/relationships/theme" Target="theme/theme1.xml"/><Relationship Id="rId196" Type="http://schemas.openxmlformats.org/officeDocument/2006/relationships/tableStyles" Target="tableStyles.xml"/><Relationship Id="rId90" Type="http://schemas.openxmlformats.org/officeDocument/2006/relationships/slide" Target="slides/slide84.xml"/><Relationship Id="rId91" Type="http://schemas.openxmlformats.org/officeDocument/2006/relationships/slide" Target="slides/slide85.xml"/><Relationship Id="rId92" Type="http://schemas.openxmlformats.org/officeDocument/2006/relationships/slide" Target="slides/slide86.xml"/><Relationship Id="rId93" Type="http://schemas.openxmlformats.org/officeDocument/2006/relationships/slide" Target="slides/slide87.xml"/><Relationship Id="rId94" Type="http://schemas.openxmlformats.org/officeDocument/2006/relationships/slide" Target="slides/slide88.xml"/><Relationship Id="rId95" Type="http://schemas.openxmlformats.org/officeDocument/2006/relationships/slide" Target="slides/slide89.xml"/><Relationship Id="rId96" Type="http://schemas.openxmlformats.org/officeDocument/2006/relationships/slide" Target="slides/slide90.xml"/><Relationship Id="rId97" Type="http://schemas.openxmlformats.org/officeDocument/2006/relationships/slide" Target="slides/slide91.xml"/><Relationship Id="rId98" Type="http://schemas.openxmlformats.org/officeDocument/2006/relationships/slide" Target="slides/slide92.xml"/><Relationship Id="rId99" Type="http://schemas.openxmlformats.org/officeDocument/2006/relationships/slide" Target="slides/slide93.xml"/><Relationship Id="rId120" Type="http://schemas.openxmlformats.org/officeDocument/2006/relationships/slide" Target="slides/slide114.xml"/><Relationship Id="rId121" Type="http://schemas.openxmlformats.org/officeDocument/2006/relationships/slide" Target="slides/slide115.xml"/><Relationship Id="rId122" Type="http://schemas.openxmlformats.org/officeDocument/2006/relationships/slide" Target="slides/slide116.xml"/><Relationship Id="rId123" Type="http://schemas.openxmlformats.org/officeDocument/2006/relationships/slide" Target="slides/slide117.xml"/><Relationship Id="rId124" Type="http://schemas.openxmlformats.org/officeDocument/2006/relationships/slide" Target="slides/slide118.xml"/><Relationship Id="rId125" Type="http://schemas.openxmlformats.org/officeDocument/2006/relationships/slide" Target="slides/slide119.xml"/><Relationship Id="rId126" Type="http://schemas.openxmlformats.org/officeDocument/2006/relationships/slide" Target="slides/slide120.xml"/><Relationship Id="rId127" Type="http://schemas.openxmlformats.org/officeDocument/2006/relationships/slide" Target="slides/slide121.xml"/><Relationship Id="rId128" Type="http://schemas.openxmlformats.org/officeDocument/2006/relationships/slide" Target="slides/slide122.xml"/><Relationship Id="rId129" Type="http://schemas.openxmlformats.org/officeDocument/2006/relationships/slide" Target="slides/slide123.xml"/><Relationship Id="rId160" Type="http://schemas.openxmlformats.org/officeDocument/2006/relationships/slide" Target="slides/slide154.xml"/><Relationship Id="rId161" Type="http://schemas.openxmlformats.org/officeDocument/2006/relationships/slide" Target="slides/slide155.xml"/><Relationship Id="rId162" Type="http://schemas.openxmlformats.org/officeDocument/2006/relationships/slide" Target="slides/slide156.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163" Type="http://schemas.openxmlformats.org/officeDocument/2006/relationships/slide" Target="slides/slide157.xml"/><Relationship Id="rId164" Type="http://schemas.openxmlformats.org/officeDocument/2006/relationships/slide" Target="slides/slide158.xml"/><Relationship Id="rId165" Type="http://schemas.openxmlformats.org/officeDocument/2006/relationships/slide" Target="slides/slide159.xml"/><Relationship Id="rId166" Type="http://schemas.openxmlformats.org/officeDocument/2006/relationships/slide" Target="slides/slide160.xml"/><Relationship Id="rId167" Type="http://schemas.openxmlformats.org/officeDocument/2006/relationships/slide" Target="slides/slide161.xml"/><Relationship Id="rId168" Type="http://schemas.openxmlformats.org/officeDocument/2006/relationships/slide" Target="slides/slide162.xml"/><Relationship Id="rId169" Type="http://schemas.openxmlformats.org/officeDocument/2006/relationships/slide" Target="slides/slide163.xml"/><Relationship Id="rId60" Type="http://schemas.openxmlformats.org/officeDocument/2006/relationships/slide" Target="slides/slide54.xml"/><Relationship Id="rId61" Type="http://schemas.openxmlformats.org/officeDocument/2006/relationships/slide" Target="slides/slide55.xml"/><Relationship Id="rId62" Type="http://schemas.openxmlformats.org/officeDocument/2006/relationships/slide" Target="slides/slide56.xml"/><Relationship Id="rId63" Type="http://schemas.openxmlformats.org/officeDocument/2006/relationships/slide" Target="slides/slide57.xml"/><Relationship Id="rId64" Type="http://schemas.openxmlformats.org/officeDocument/2006/relationships/slide" Target="slides/slide58.xml"/><Relationship Id="rId65" Type="http://schemas.openxmlformats.org/officeDocument/2006/relationships/slide" Target="slides/slide59.xml"/><Relationship Id="rId66" Type="http://schemas.openxmlformats.org/officeDocument/2006/relationships/slide" Target="slides/slide60.xml"/><Relationship Id="rId67" Type="http://schemas.openxmlformats.org/officeDocument/2006/relationships/slide" Target="slides/slide61.xml"/><Relationship Id="rId68" Type="http://schemas.openxmlformats.org/officeDocument/2006/relationships/slide" Target="slides/slide62.xml"/><Relationship Id="rId69" Type="http://schemas.openxmlformats.org/officeDocument/2006/relationships/slide" Target="slides/slide63.xml"/><Relationship Id="rId130" Type="http://schemas.openxmlformats.org/officeDocument/2006/relationships/slide" Target="slides/slide124.xml"/><Relationship Id="rId131" Type="http://schemas.openxmlformats.org/officeDocument/2006/relationships/slide" Target="slides/slide125.xml"/><Relationship Id="rId132" Type="http://schemas.openxmlformats.org/officeDocument/2006/relationships/slide" Target="slides/slide126.xml"/><Relationship Id="rId133" Type="http://schemas.openxmlformats.org/officeDocument/2006/relationships/slide" Target="slides/slide127.xml"/><Relationship Id="rId134" Type="http://schemas.openxmlformats.org/officeDocument/2006/relationships/slide" Target="slides/slide128.xml"/><Relationship Id="rId135" Type="http://schemas.openxmlformats.org/officeDocument/2006/relationships/slide" Target="slides/slide129.xml"/><Relationship Id="rId136" Type="http://schemas.openxmlformats.org/officeDocument/2006/relationships/slide" Target="slides/slide130.xml"/><Relationship Id="rId137" Type="http://schemas.openxmlformats.org/officeDocument/2006/relationships/slide" Target="slides/slide131.xml"/><Relationship Id="rId138" Type="http://schemas.openxmlformats.org/officeDocument/2006/relationships/slide" Target="slides/slide132.xml"/><Relationship Id="rId139" Type="http://schemas.openxmlformats.org/officeDocument/2006/relationships/slide" Target="slides/slide133.xml"/><Relationship Id="rId170" Type="http://schemas.openxmlformats.org/officeDocument/2006/relationships/slide" Target="slides/slide164.xml"/><Relationship Id="rId171" Type="http://schemas.openxmlformats.org/officeDocument/2006/relationships/slide" Target="slides/slide165.xml"/><Relationship Id="rId172" Type="http://schemas.openxmlformats.org/officeDocument/2006/relationships/slide" Target="slides/slide166.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173" Type="http://schemas.openxmlformats.org/officeDocument/2006/relationships/slide" Target="slides/slide167.xml"/><Relationship Id="rId174" Type="http://schemas.openxmlformats.org/officeDocument/2006/relationships/slide" Target="slides/slide168.xml"/><Relationship Id="rId175" Type="http://schemas.openxmlformats.org/officeDocument/2006/relationships/slide" Target="slides/slide169.xml"/><Relationship Id="rId176" Type="http://schemas.openxmlformats.org/officeDocument/2006/relationships/slide" Target="slides/slide170.xml"/><Relationship Id="rId177" Type="http://schemas.openxmlformats.org/officeDocument/2006/relationships/slide" Target="slides/slide171.xml"/><Relationship Id="rId178" Type="http://schemas.openxmlformats.org/officeDocument/2006/relationships/slide" Target="slides/slide172.xml"/><Relationship Id="rId179" Type="http://schemas.openxmlformats.org/officeDocument/2006/relationships/slide" Target="slides/slide173.xml"/><Relationship Id="rId70" Type="http://schemas.openxmlformats.org/officeDocument/2006/relationships/slide" Target="slides/slide64.xml"/><Relationship Id="rId71" Type="http://schemas.openxmlformats.org/officeDocument/2006/relationships/slide" Target="slides/slide65.xml"/><Relationship Id="rId72" Type="http://schemas.openxmlformats.org/officeDocument/2006/relationships/slide" Target="slides/slide66.xml"/><Relationship Id="rId73" Type="http://schemas.openxmlformats.org/officeDocument/2006/relationships/slide" Target="slides/slide67.xml"/><Relationship Id="rId74" Type="http://schemas.openxmlformats.org/officeDocument/2006/relationships/slide" Target="slides/slide68.xml"/><Relationship Id="rId75" Type="http://schemas.openxmlformats.org/officeDocument/2006/relationships/slide" Target="slides/slide69.xml"/><Relationship Id="rId76" Type="http://schemas.openxmlformats.org/officeDocument/2006/relationships/slide" Target="slides/slide70.xml"/><Relationship Id="rId77" Type="http://schemas.openxmlformats.org/officeDocument/2006/relationships/slide" Target="slides/slide71.xml"/><Relationship Id="rId78" Type="http://schemas.openxmlformats.org/officeDocument/2006/relationships/slide" Target="slides/slide72.xml"/><Relationship Id="rId79" Type="http://schemas.openxmlformats.org/officeDocument/2006/relationships/slide" Target="slides/slide73.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100" Type="http://schemas.openxmlformats.org/officeDocument/2006/relationships/slide" Target="slides/slide94.xml"/><Relationship Id="rId101" Type="http://schemas.openxmlformats.org/officeDocument/2006/relationships/slide" Target="slides/slide95.xml"/><Relationship Id="rId102" Type="http://schemas.openxmlformats.org/officeDocument/2006/relationships/slide" Target="slides/slide96.xml"/><Relationship Id="rId103" Type="http://schemas.openxmlformats.org/officeDocument/2006/relationships/slide" Target="slides/slide97.xml"/><Relationship Id="rId104" Type="http://schemas.openxmlformats.org/officeDocument/2006/relationships/slide" Target="slides/slide98.xml"/><Relationship Id="rId105" Type="http://schemas.openxmlformats.org/officeDocument/2006/relationships/slide" Target="slides/slide99.xml"/><Relationship Id="rId106" Type="http://schemas.openxmlformats.org/officeDocument/2006/relationships/slide" Target="slides/slide100.xml"/><Relationship Id="rId107" Type="http://schemas.openxmlformats.org/officeDocument/2006/relationships/slide" Target="slides/slide101.xml"/><Relationship Id="rId108" Type="http://schemas.openxmlformats.org/officeDocument/2006/relationships/slide" Target="slides/slide102.xml"/><Relationship Id="rId109" Type="http://schemas.openxmlformats.org/officeDocument/2006/relationships/slide" Target="slides/slide103.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40" Type="http://schemas.openxmlformats.org/officeDocument/2006/relationships/slide" Target="slides/slide134.xml"/><Relationship Id="rId141" Type="http://schemas.openxmlformats.org/officeDocument/2006/relationships/slide" Target="slides/slide135.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kotarohara:Dropbox:ProjectBusStop:Talks:ASSETS2013:Data:OverallAccuracy.xlsx" TargetMode="External"/></Relationships>
</file>

<file path=ppt/charts/_rels/chart2.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Macintosh%20HD:Users:kotarohara:Dropbox:ProjectBusStop:Talks:ASSETS2013:Data:OverallAccuracy.xlsx" TargetMode="External"/></Relationships>
</file>

<file path=ppt/charts/_rels/chart3.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oleObject" Target="Macintosh%20HD:Users:kotarohara:Dropbox:ProjectBusStop:Talks:ASSETS2013:Data:OverallAccuracy.xlsx" TargetMode="External"/></Relationships>
</file>

<file path=ppt/charts/_rels/chart4.xml.rels><?xml version="1.0" encoding="UTF-8" standalone="yes"?>
<Relationships xmlns="http://schemas.openxmlformats.org/package/2006/relationships"><Relationship Id="rId1" Type="http://schemas.openxmlformats.org/officeDocument/2006/relationships/themeOverride" Target="../theme/themeOverride3.xml"/><Relationship Id="rId2" Type="http://schemas.openxmlformats.org/officeDocument/2006/relationships/oleObject" Target="Macintosh%20HD:Users:kotarohara:Dropbox:ProjectBusStop:Talks:ASSETS2013:Data:OverallAccuracy.xlsx" TargetMode="External"/></Relationships>
</file>

<file path=ppt/charts/_rels/chart5.xml.rels><?xml version="1.0" encoding="UTF-8" standalone="yes"?>
<Relationships xmlns="http://schemas.openxmlformats.org/package/2006/relationships"><Relationship Id="rId1" Type="http://schemas.openxmlformats.org/officeDocument/2006/relationships/themeOverride" Target="../theme/themeOverride4.xml"/><Relationship Id="rId2" Type="http://schemas.openxmlformats.org/officeDocument/2006/relationships/oleObject" Target="Macintosh%20HD:Users:kotarohara:Dropbox:ProjectBusStop:Talks:ASSETS2013:Data:OverallAccurac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11864829396325"/>
          <c:y val="0.0470090916470493"/>
          <c:w val="0.867029965004374"/>
          <c:h val="0.728531700592618"/>
        </c:manualLayout>
      </c:layout>
      <c:barChart>
        <c:barDir val="col"/>
        <c:grouping val="clustered"/>
        <c:varyColors val="0"/>
        <c:ser>
          <c:idx val="13"/>
          <c:order val="0"/>
          <c:tx>
            <c:strRef>
              <c:f>Sheet1!$A$9</c:f>
              <c:strCache>
                <c:ptCount val="1"/>
                <c:pt idx="0">
                  <c:v>Overall</c:v>
                </c:pt>
              </c:strCache>
            </c:strRef>
          </c:tx>
          <c:spPr>
            <a:solidFill>
              <a:srgbClr val="CC0797"/>
            </a:solidFill>
            <a:ln w="19050">
              <a:prstDash val="lgDashDotDot"/>
            </a:ln>
            <a:effectLst/>
          </c:spPr>
          <c:invertIfNegative val="0"/>
          <c:dLbls>
            <c:txPr>
              <a:bodyPr/>
              <a:lstStyle/>
              <a:p>
                <a:pPr>
                  <a:defRPr sz="2000">
                    <a:latin typeface="Segoe Condensed"/>
                    <a:cs typeface="Segoe Condensed"/>
                  </a:defRPr>
                </a:pPr>
                <a:endParaRPr lang="en-US"/>
              </a:p>
            </c:txPr>
            <c:dLblPos val="outEnd"/>
            <c:showLegendKey val="0"/>
            <c:showVal val="1"/>
            <c:showCatName val="0"/>
            <c:showSerName val="0"/>
            <c:showPercent val="0"/>
            <c:showBubbleSize val="0"/>
            <c:showLeaderLines val="0"/>
          </c:dLbls>
          <c:errBars>
            <c:errBarType val="both"/>
            <c:errValType val="cust"/>
            <c:noEndCap val="0"/>
            <c:plus>
              <c:numRef>
                <c:f>Sheet1!$B$19:$E$19</c:f>
                <c:numCache>
                  <c:formatCode>General</c:formatCode>
                  <c:ptCount val="4"/>
                  <c:pt idx="0">
                    <c:v>0.003</c:v>
                  </c:pt>
                  <c:pt idx="1">
                    <c:v>0.005</c:v>
                  </c:pt>
                  <c:pt idx="2">
                    <c:v>0.001</c:v>
                  </c:pt>
                  <c:pt idx="3">
                    <c:v>0.003</c:v>
                  </c:pt>
                </c:numCache>
              </c:numRef>
            </c:plus>
            <c:minus>
              <c:numRef>
                <c:f>Sheet1!$B$19:$E$19</c:f>
                <c:numCache>
                  <c:formatCode>General</c:formatCode>
                  <c:ptCount val="4"/>
                  <c:pt idx="0">
                    <c:v>0.003</c:v>
                  </c:pt>
                  <c:pt idx="1">
                    <c:v>0.005</c:v>
                  </c:pt>
                  <c:pt idx="2">
                    <c:v>0.001</c:v>
                  </c:pt>
                  <c:pt idx="3">
                    <c:v>0.003</c:v>
                  </c:pt>
                </c:numCache>
              </c:numRef>
            </c:minus>
          </c:errBars>
          <c:cat>
            <c:strRef>
              <c:f>Sheet1!$B$2:$E$2</c:f>
              <c:strCache>
                <c:ptCount val="4"/>
                <c:pt idx="0">
                  <c:v>1 Turker</c:v>
                </c:pt>
                <c:pt idx="1">
                  <c:v>3 Turkers</c:v>
                </c:pt>
                <c:pt idx="2">
                  <c:v>5 Turkers</c:v>
                </c:pt>
                <c:pt idx="3">
                  <c:v>7 Turkers</c:v>
                </c:pt>
              </c:strCache>
            </c:strRef>
          </c:cat>
          <c:val>
            <c:numRef>
              <c:f>Sheet1!$B$9:$E$9</c:f>
              <c:numCache>
                <c:formatCode>0.00%</c:formatCode>
                <c:ptCount val="4"/>
                <c:pt idx="0">
                  <c:v>0.825</c:v>
                </c:pt>
                <c:pt idx="1">
                  <c:v>0.859</c:v>
                </c:pt>
                <c:pt idx="2">
                  <c:v>0.866</c:v>
                </c:pt>
                <c:pt idx="3">
                  <c:v>0.873</c:v>
                </c:pt>
              </c:numCache>
            </c:numRef>
          </c:val>
        </c:ser>
        <c:dLbls>
          <c:showLegendKey val="0"/>
          <c:showVal val="0"/>
          <c:showCatName val="0"/>
          <c:showSerName val="0"/>
          <c:showPercent val="0"/>
          <c:showBubbleSize val="0"/>
        </c:dLbls>
        <c:gapWidth val="150"/>
        <c:axId val="-2044886664"/>
        <c:axId val="-2028907864"/>
      </c:barChart>
      <c:catAx>
        <c:axId val="-2044886664"/>
        <c:scaling>
          <c:orientation val="minMax"/>
        </c:scaling>
        <c:delete val="0"/>
        <c:axPos val="b"/>
        <c:title>
          <c:tx>
            <c:rich>
              <a:bodyPr/>
              <a:lstStyle/>
              <a:p>
                <a:pPr>
                  <a:defRPr/>
                </a:pPr>
                <a:r>
                  <a:rPr lang="en-US" sz="2000" dirty="0">
                    <a:latin typeface="Segoe Condensed"/>
                    <a:cs typeface="Segoe Condensed"/>
                  </a:rPr>
                  <a:t>Number of Turkers in a Group</a:t>
                </a:r>
                <a:endParaRPr lang="en-US" sz="2800" dirty="0">
                  <a:latin typeface="Segoe Condensed"/>
                  <a:cs typeface="Segoe Condensed"/>
                </a:endParaRPr>
              </a:p>
            </c:rich>
          </c:tx>
          <c:layout>
            <c:manualLayout>
              <c:xMode val="edge"/>
              <c:yMode val="edge"/>
              <c:x val="0.386668088363954"/>
              <c:y val="0.918596068895417"/>
            </c:manualLayout>
          </c:layout>
          <c:overlay val="0"/>
        </c:title>
        <c:majorTickMark val="out"/>
        <c:minorTickMark val="none"/>
        <c:tickLblPos val="nextTo"/>
        <c:txPr>
          <a:bodyPr/>
          <a:lstStyle/>
          <a:p>
            <a:pPr>
              <a:defRPr sz="1800" b="1">
                <a:latin typeface="Segoe Condensed"/>
                <a:cs typeface="Segoe Condensed"/>
              </a:defRPr>
            </a:pPr>
            <a:endParaRPr lang="en-US"/>
          </a:p>
        </c:txPr>
        <c:crossAx val="-2028907864"/>
        <c:crosses val="autoZero"/>
        <c:auto val="1"/>
        <c:lblAlgn val="ctr"/>
        <c:lblOffset val="100"/>
        <c:noMultiLvlLbl val="0"/>
      </c:catAx>
      <c:valAx>
        <c:axId val="-2028907864"/>
        <c:scaling>
          <c:orientation val="minMax"/>
          <c:max val="1.0"/>
          <c:min val="0.5"/>
        </c:scaling>
        <c:delete val="0"/>
        <c:axPos val="l"/>
        <c:majorGridlines>
          <c:spPr>
            <a:ln w="1270"/>
            <a:effectLst/>
          </c:spPr>
        </c:majorGridlines>
        <c:title>
          <c:tx>
            <c:rich>
              <a:bodyPr rot="-5400000" vert="horz"/>
              <a:lstStyle/>
              <a:p>
                <a:pPr>
                  <a:defRPr sz="1800">
                    <a:latin typeface="Segoe Condensed"/>
                    <a:cs typeface="Segoe Condensed"/>
                  </a:defRPr>
                </a:pPr>
                <a:r>
                  <a:rPr lang="en-US" sz="2000" dirty="0">
                    <a:latin typeface="Segoe Condensed"/>
                    <a:cs typeface="Segoe Condensed"/>
                  </a:rPr>
                  <a:t>Average Accuracy (%)</a:t>
                </a:r>
              </a:p>
            </c:rich>
          </c:tx>
          <c:layout/>
          <c:overlay val="0"/>
        </c:title>
        <c:numFmt formatCode="0%" sourceLinked="0"/>
        <c:majorTickMark val="out"/>
        <c:minorTickMark val="none"/>
        <c:tickLblPos val="nextTo"/>
        <c:txPr>
          <a:bodyPr/>
          <a:lstStyle/>
          <a:p>
            <a:pPr>
              <a:defRPr sz="1400">
                <a:latin typeface="Segoe Condensed"/>
                <a:cs typeface="Segoe Condensed"/>
              </a:defRPr>
            </a:pPr>
            <a:endParaRPr lang="en-US"/>
          </a:p>
        </c:txPr>
        <c:crossAx val="-2044886664"/>
        <c:crosses val="autoZero"/>
        <c:crossBetween val="between"/>
        <c:majorUnit val="0.1"/>
        <c:minorUnit val="0.01"/>
      </c:valAx>
      <c:spPr>
        <a:ln w="3175" cmpd="sng">
          <a:solidFill>
            <a:schemeClr val="bg1">
              <a:lumMod val="95000"/>
            </a:schemeClr>
          </a:solidFill>
        </a:ln>
      </c:spPr>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1864829396325"/>
          <c:y val="0.0470090916470493"/>
          <c:w val="0.867029965004374"/>
          <c:h val="0.728531700592618"/>
        </c:manualLayout>
      </c:layout>
      <c:barChart>
        <c:barDir val="col"/>
        <c:grouping val="clustered"/>
        <c:varyColors val="0"/>
        <c:ser>
          <c:idx val="13"/>
          <c:order val="0"/>
          <c:tx>
            <c:strRef>
              <c:f>Sheet1!$A$9</c:f>
              <c:strCache>
                <c:ptCount val="1"/>
                <c:pt idx="0">
                  <c:v>Overall</c:v>
                </c:pt>
              </c:strCache>
            </c:strRef>
          </c:tx>
          <c:spPr>
            <a:solidFill>
              <a:srgbClr val="CC0797"/>
            </a:solidFill>
            <a:ln w="19050">
              <a:prstDash val="lgDashDotDot"/>
            </a:ln>
            <a:effectLst/>
          </c:spPr>
          <c:invertIfNegative val="0"/>
          <c:dLbls>
            <c:txPr>
              <a:bodyPr/>
              <a:lstStyle/>
              <a:p>
                <a:pPr>
                  <a:defRPr sz="2000">
                    <a:latin typeface="Segoe Condensed"/>
                    <a:cs typeface="Segoe Condensed"/>
                  </a:defRPr>
                </a:pPr>
                <a:endParaRPr lang="en-US"/>
              </a:p>
            </c:txPr>
            <c:dLblPos val="outEnd"/>
            <c:showLegendKey val="0"/>
            <c:showVal val="1"/>
            <c:showCatName val="0"/>
            <c:showSerName val="0"/>
            <c:showPercent val="0"/>
            <c:showBubbleSize val="0"/>
            <c:showLeaderLines val="0"/>
          </c:dLbls>
          <c:trendline>
            <c:spPr>
              <a:ln w="50800">
                <a:solidFill>
                  <a:srgbClr val="F79646"/>
                </a:solidFill>
                <a:tailEnd type="arrow"/>
              </a:ln>
            </c:spPr>
            <c:trendlineType val="log"/>
            <c:dispRSqr val="0"/>
            <c:dispEq val="0"/>
          </c:trendline>
          <c:errBars>
            <c:errBarType val="both"/>
            <c:errValType val="cust"/>
            <c:noEndCap val="0"/>
            <c:plus>
              <c:numRef>
                <c:f>Sheet1!$B$19:$E$19</c:f>
                <c:numCache>
                  <c:formatCode>General</c:formatCode>
                  <c:ptCount val="4"/>
                  <c:pt idx="0">
                    <c:v>0.003</c:v>
                  </c:pt>
                  <c:pt idx="1">
                    <c:v>0.005</c:v>
                  </c:pt>
                  <c:pt idx="2">
                    <c:v>0.001</c:v>
                  </c:pt>
                  <c:pt idx="3">
                    <c:v>0.003</c:v>
                  </c:pt>
                </c:numCache>
              </c:numRef>
            </c:plus>
            <c:minus>
              <c:numRef>
                <c:f>Sheet1!$B$19:$E$19</c:f>
                <c:numCache>
                  <c:formatCode>General</c:formatCode>
                  <c:ptCount val="4"/>
                  <c:pt idx="0">
                    <c:v>0.003</c:v>
                  </c:pt>
                  <c:pt idx="1">
                    <c:v>0.005</c:v>
                  </c:pt>
                  <c:pt idx="2">
                    <c:v>0.001</c:v>
                  </c:pt>
                  <c:pt idx="3">
                    <c:v>0.003</c:v>
                  </c:pt>
                </c:numCache>
              </c:numRef>
            </c:minus>
          </c:errBars>
          <c:cat>
            <c:strRef>
              <c:f>Sheet1!$B$2:$E$2</c:f>
              <c:strCache>
                <c:ptCount val="4"/>
                <c:pt idx="0">
                  <c:v>1 Turker</c:v>
                </c:pt>
                <c:pt idx="1">
                  <c:v>3 Turkers</c:v>
                </c:pt>
                <c:pt idx="2">
                  <c:v>5 Turkers</c:v>
                </c:pt>
                <c:pt idx="3">
                  <c:v>7 Turkers</c:v>
                </c:pt>
              </c:strCache>
            </c:strRef>
          </c:cat>
          <c:val>
            <c:numRef>
              <c:f>Sheet1!$B$9:$E$9</c:f>
              <c:numCache>
                <c:formatCode>0.00%</c:formatCode>
                <c:ptCount val="4"/>
                <c:pt idx="0">
                  <c:v>0.825</c:v>
                </c:pt>
                <c:pt idx="1">
                  <c:v>0.859</c:v>
                </c:pt>
                <c:pt idx="2">
                  <c:v>0.866</c:v>
                </c:pt>
                <c:pt idx="3">
                  <c:v>0.873</c:v>
                </c:pt>
              </c:numCache>
            </c:numRef>
          </c:val>
        </c:ser>
        <c:dLbls>
          <c:showLegendKey val="0"/>
          <c:showVal val="0"/>
          <c:showCatName val="0"/>
          <c:showSerName val="0"/>
          <c:showPercent val="0"/>
          <c:showBubbleSize val="0"/>
        </c:dLbls>
        <c:gapWidth val="150"/>
        <c:axId val="-2045207176"/>
        <c:axId val="-2045525896"/>
      </c:barChart>
      <c:catAx>
        <c:axId val="-2045207176"/>
        <c:scaling>
          <c:orientation val="minMax"/>
        </c:scaling>
        <c:delete val="0"/>
        <c:axPos val="b"/>
        <c:title>
          <c:tx>
            <c:rich>
              <a:bodyPr/>
              <a:lstStyle/>
              <a:p>
                <a:pPr>
                  <a:defRPr/>
                </a:pPr>
                <a:r>
                  <a:rPr lang="en-US" sz="2000" dirty="0">
                    <a:latin typeface="Segoe Condensed"/>
                    <a:cs typeface="Segoe Condensed"/>
                  </a:rPr>
                  <a:t>Number of Turkers in a Group</a:t>
                </a:r>
                <a:endParaRPr lang="en-US" sz="2800" dirty="0">
                  <a:latin typeface="Segoe Condensed"/>
                  <a:cs typeface="Segoe Condensed"/>
                </a:endParaRPr>
              </a:p>
            </c:rich>
          </c:tx>
          <c:layout>
            <c:manualLayout>
              <c:xMode val="edge"/>
              <c:yMode val="edge"/>
              <c:x val="0.386668088363954"/>
              <c:y val="0.918596068895417"/>
            </c:manualLayout>
          </c:layout>
          <c:overlay val="0"/>
        </c:title>
        <c:majorTickMark val="out"/>
        <c:minorTickMark val="none"/>
        <c:tickLblPos val="nextTo"/>
        <c:txPr>
          <a:bodyPr/>
          <a:lstStyle/>
          <a:p>
            <a:pPr>
              <a:defRPr sz="1800">
                <a:latin typeface="Segoe Condensed"/>
                <a:cs typeface="Segoe Condensed"/>
              </a:defRPr>
            </a:pPr>
            <a:endParaRPr lang="en-US"/>
          </a:p>
        </c:txPr>
        <c:crossAx val="-2045525896"/>
        <c:crosses val="autoZero"/>
        <c:auto val="1"/>
        <c:lblAlgn val="ctr"/>
        <c:lblOffset val="100"/>
        <c:noMultiLvlLbl val="0"/>
      </c:catAx>
      <c:valAx>
        <c:axId val="-2045525896"/>
        <c:scaling>
          <c:orientation val="minMax"/>
          <c:max val="1.0"/>
          <c:min val="0.5"/>
        </c:scaling>
        <c:delete val="0"/>
        <c:axPos val="l"/>
        <c:majorGridlines>
          <c:spPr>
            <a:ln w="1270"/>
            <a:effectLst/>
          </c:spPr>
        </c:majorGridlines>
        <c:title>
          <c:tx>
            <c:rich>
              <a:bodyPr rot="-5400000" vert="horz"/>
              <a:lstStyle/>
              <a:p>
                <a:pPr>
                  <a:defRPr sz="1800">
                    <a:latin typeface="Segoe Condensed"/>
                    <a:cs typeface="Segoe Condensed"/>
                  </a:defRPr>
                </a:pPr>
                <a:r>
                  <a:rPr lang="en-US" sz="2000" dirty="0">
                    <a:latin typeface="Segoe Condensed"/>
                    <a:cs typeface="Segoe Condensed"/>
                  </a:rPr>
                  <a:t>Average Accuracy (%)</a:t>
                </a:r>
              </a:p>
            </c:rich>
          </c:tx>
          <c:layout/>
          <c:overlay val="0"/>
        </c:title>
        <c:numFmt formatCode="0%" sourceLinked="0"/>
        <c:majorTickMark val="out"/>
        <c:minorTickMark val="none"/>
        <c:tickLblPos val="nextTo"/>
        <c:txPr>
          <a:bodyPr/>
          <a:lstStyle/>
          <a:p>
            <a:pPr>
              <a:defRPr sz="1400">
                <a:latin typeface="Segoe Condensed"/>
                <a:cs typeface="Segoe Condensed"/>
              </a:defRPr>
            </a:pPr>
            <a:endParaRPr lang="en-US"/>
          </a:p>
        </c:txPr>
        <c:crossAx val="-2045207176"/>
        <c:crosses val="autoZero"/>
        <c:crossBetween val="between"/>
        <c:majorUnit val="0.1"/>
        <c:minorUnit val="0.01"/>
      </c:valAx>
      <c:spPr>
        <a:ln w="3175" cmpd="sng">
          <a:solidFill>
            <a:schemeClr val="bg1">
              <a:lumMod val="95000"/>
            </a:schemeClr>
          </a:solidFill>
        </a:ln>
      </c:spPr>
    </c:plotArea>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1864829396325"/>
          <c:y val="0.0470090916470493"/>
          <c:w val="0.867029965004374"/>
          <c:h val="0.728531700592618"/>
        </c:manualLayout>
      </c:layout>
      <c:barChart>
        <c:barDir val="col"/>
        <c:grouping val="clustered"/>
        <c:varyColors val="0"/>
        <c:ser>
          <c:idx val="13"/>
          <c:order val="0"/>
          <c:tx>
            <c:strRef>
              <c:f>Sheet1!$A$9</c:f>
              <c:strCache>
                <c:ptCount val="1"/>
                <c:pt idx="0">
                  <c:v>Overall</c:v>
                </c:pt>
              </c:strCache>
            </c:strRef>
          </c:tx>
          <c:spPr>
            <a:solidFill>
              <a:srgbClr val="CC0797"/>
            </a:solidFill>
            <a:ln w="19050">
              <a:prstDash val="lgDashDotDot"/>
            </a:ln>
            <a:effectLst/>
          </c:spPr>
          <c:invertIfNegative val="0"/>
          <c:dLbls>
            <c:txPr>
              <a:bodyPr/>
              <a:lstStyle/>
              <a:p>
                <a:pPr>
                  <a:defRPr sz="2000">
                    <a:latin typeface="Segoe Condensed"/>
                    <a:cs typeface="Segoe Condensed"/>
                  </a:defRPr>
                </a:pPr>
                <a:endParaRPr lang="en-US"/>
              </a:p>
            </c:txPr>
            <c:dLblPos val="outEnd"/>
            <c:showLegendKey val="0"/>
            <c:showVal val="1"/>
            <c:showCatName val="0"/>
            <c:showSerName val="0"/>
            <c:showPercent val="0"/>
            <c:showBubbleSize val="0"/>
            <c:showLeaderLines val="0"/>
          </c:dLbls>
          <c:errBars>
            <c:errBarType val="both"/>
            <c:errValType val="cust"/>
            <c:noEndCap val="0"/>
            <c:plus>
              <c:numRef>
                <c:f>Sheet1!$B$19:$E$19</c:f>
                <c:numCache>
                  <c:formatCode>General</c:formatCode>
                  <c:ptCount val="4"/>
                  <c:pt idx="0">
                    <c:v>0.003</c:v>
                  </c:pt>
                  <c:pt idx="1">
                    <c:v>0.005</c:v>
                  </c:pt>
                  <c:pt idx="2">
                    <c:v>0.001</c:v>
                  </c:pt>
                  <c:pt idx="3">
                    <c:v>0.003</c:v>
                  </c:pt>
                </c:numCache>
              </c:numRef>
            </c:plus>
            <c:minus>
              <c:numRef>
                <c:f>Sheet1!$B$19:$E$19</c:f>
                <c:numCache>
                  <c:formatCode>General</c:formatCode>
                  <c:ptCount val="4"/>
                  <c:pt idx="0">
                    <c:v>0.003</c:v>
                  </c:pt>
                  <c:pt idx="1">
                    <c:v>0.005</c:v>
                  </c:pt>
                  <c:pt idx="2">
                    <c:v>0.001</c:v>
                  </c:pt>
                  <c:pt idx="3">
                    <c:v>0.003</c:v>
                  </c:pt>
                </c:numCache>
              </c:numRef>
            </c:minus>
          </c:errBars>
          <c:cat>
            <c:strRef>
              <c:f>Sheet1!$B$2:$E$2</c:f>
              <c:strCache>
                <c:ptCount val="4"/>
                <c:pt idx="0">
                  <c:v>1 Turker</c:v>
                </c:pt>
                <c:pt idx="1">
                  <c:v>3 Turkers</c:v>
                </c:pt>
                <c:pt idx="2">
                  <c:v>5 Turkers</c:v>
                </c:pt>
                <c:pt idx="3">
                  <c:v>7 Turkers</c:v>
                </c:pt>
              </c:strCache>
            </c:strRef>
          </c:cat>
          <c:val>
            <c:numRef>
              <c:f>Sheet1!$B$9:$E$9</c:f>
              <c:numCache>
                <c:formatCode>0.00%</c:formatCode>
                <c:ptCount val="4"/>
                <c:pt idx="0">
                  <c:v>0.825</c:v>
                </c:pt>
                <c:pt idx="1">
                  <c:v>0.859</c:v>
                </c:pt>
                <c:pt idx="2">
                  <c:v>0.866</c:v>
                </c:pt>
                <c:pt idx="3">
                  <c:v>0.873</c:v>
                </c:pt>
              </c:numCache>
            </c:numRef>
          </c:val>
        </c:ser>
        <c:dLbls>
          <c:showLegendKey val="0"/>
          <c:showVal val="0"/>
          <c:showCatName val="0"/>
          <c:showSerName val="0"/>
          <c:showPercent val="0"/>
          <c:showBubbleSize val="0"/>
        </c:dLbls>
        <c:gapWidth val="150"/>
        <c:axId val="-2039715048"/>
        <c:axId val="-2040509912"/>
      </c:barChart>
      <c:catAx>
        <c:axId val="-2039715048"/>
        <c:scaling>
          <c:orientation val="minMax"/>
        </c:scaling>
        <c:delete val="0"/>
        <c:axPos val="b"/>
        <c:title>
          <c:tx>
            <c:rich>
              <a:bodyPr/>
              <a:lstStyle/>
              <a:p>
                <a:pPr>
                  <a:defRPr/>
                </a:pPr>
                <a:r>
                  <a:rPr lang="en-US" sz="2000" dirty="0">
                    <a:latin typeface="Segoe Condensed"/>
                    <a:cs typeface="Segoe Condensed"/>
                  </a:rPr>
                  <a:t>Number of Turkers in a Group</a:t>
                </a:r>
                <a:endParaRPr lang="en-US" sz="2800" dirty="0">
                  <a:latin typeface="Segoe Condensed"/>
                  <a:cs typeface="Segoe Condensed"/>
                </a:endParaRPr>
              </a:p>
            </c:rich>
          </c:tx>
          <c:layout>
            <c:manualLayout>
              <c:xMode val="edge"/>
              <c:yMode val="edge"/>
              <c:x val="0.386668088363954"/>
              <c:y val="0.918596068895417"/>
            </c:manualLayout>
          </c:layout>
          <c:overlay val="0"/>
        </c:title>
        <c:majorTickMark val="out"/>
        <c:minorTickMark val="none"/>
        <c:tickLblPos val="nextTo"/>
        <c:txPr>
          <a:bodyPr/>
          <a:lstStyle/>
          <a:p>
            <a:pPr>
              <a:defRPr sz="1800">
                <a:latin typeface="Segoe Condensed"/>
                <a:cs typeface="Segoe Condensed"/>
              </a:defRPr>
            </a:pPr>
            <a:endParaRPr lang="en-US"/>
          </a:p>
        </c:txPr>
        <c:crossAx val="-2040509912"/>
        <c:crosses val="autoZero"/>
        <c:auto val="1"/>
        <c:lblAlgn val="ctr"/>
        <c:lblOffset val="100"/>
        <c:noMultiLvlLbl val="0"/>
      </c:catAx>
      <c:valAx>
        <c:axId val="-2040509912"/>
        <c:scaling>
          <c:orientation val="minMax"/>
          <c:max val="1.0"/>
          <c:min val="0.5"/>
        </c:scaling>
        <c:delete val="0"/>
        <c:axPos val="l"/>
        <c:majorGridlines>
          <c:spPr>
            <a:ln w="1270"/>
            <a:effectLst/>
          </c:spPr>
        </c:majorGridlines>
        <c:title>
          <c:tx>
            <c:rich>
              <a:bodyPr rot="-5400000" vert="horz"/>
              <a:lstStyle/>
              <a:p>
                <a:pPr>
                  <a:defRPr sz="1800">
                    <a:latin typeface="Segoe Condensed"/>
                    <a:cs typeface="Segoe Condensed"/>
                  </a:defRPr>
                </a:pPr>
                <a:r>
                  <a:rPr lang="en-US" sz="2000" dirty="0">
                    <a:latin typeface="Segoe Condensed"/>
                    <a:cs typeface="Segoe Condensed"/>
                  </a:rPr>
                  <a:t>Average Accuracy (%)</a:t>
                </a:r>
              </a:p>
            </c:rich>
          </c:tx>
          <c:layout/>
          <c:overlay val="0"/>
        </c:title>
        <c:numFmt formatCode="0%" sourceLinked="0"/>
        <c:majorTickMark val="out"/>
        <c:minorTickMark val="none"/>
        <c:tickLblPos val="nextTo"/>
        <c:txPr>
          <a:bodyPr/>
          <a:lstStyle/>
          <a:p>
            <a:pPr>
              <a:defRPr sz="1400">
                <a:latin typeface="Segoe Condensed"/>
                <a:cs typeface="Segoe Condensed"/>
              </a:defRPr>
            </a:pPr>
            <a:endParaRPr lang="en-US"/>
          </a:p>
        </c:txPr>
        <c:crossAx val="-2039715048"/>
        <c:crosses val="autoZero"/>
        <c:crossBetween val="between"/>
        <c:majorUnit val="0.1"/>
        <c:minorUnit val="0.01"/>
      </c:valAx>
      <c:spPr>
        <a:ln w="3175" cmpd="sng">
          <a:solidFill>
            <a:schemeClr val="bg1">
              <a:lumMod val="95000"/>
            </a:schemeClr>
          </a:solidFill>
        </a:ln>
      </c:spPr>
    </c:plotArea>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1864829396325"/>
          <c:y val="0.0470090916470493"/>
          <c:w val="0.867029965004374"/>
          <c:h val="0.728531700592618"/>
        </c:manualLayout>
      </c:layout>
      <c:barChart>
        <c:barDir val="col"/>
        <c:grouping val="clustered"/>
        <c:varyColors val="0"/>
        <c:ser>
          <c:idx val="13"/>
          <c:order val="0"/>
          <c:tx>
            <c:strRef>
              <c:f>Sheet1!$A$9</c:f>
              <c:strCache>
                <c:ptCount val="1"/>
                <c:pt idx="0">
                  <c:v>Overall</c:v>
                </c:pt>
              </c:strCache>
            </c:strRef>
          </c:tx>
          <c:spPr>
            <a:solidFill>
              <a:srgbClr val="CC0797"/>
            </a:solidFill>
            <a:ln w="19050">
              <a:prstDash val="lgDashDotDot"/>
            </a:ln>
            <a:effectLst/>
          </c:spPr>
          <c:invertIfNegative val="0"/>
          <c:dLbls>
            <c:txPr>
              <a:bodyPr/>
              <a:lstStyle/>
              <a:p>
                <a:pPr>
                  <a:defRPr sz="2000">
                    <a:latin typeface="Segoe Condensed"/>
                    <a:cs typeface="Segoe Condensed"/>
                  </a:defRPr>
                </a:pPr>
                <a:endParaRPr lang="en-US"/>
              </a:p>
            </c:txPr>
            <c:dLblPos val="outEnd"/>
            <c:showLegendKey val="0"/>
            <c:showVal val="1"/>
            <c:showCatName val="0"/>
            <c:showSerName val="0"/>
            <c:showPercent val="0"/>
            <c:showBubbleSize val="0"/>
            <c:showLeaderLines val="0"/>
          </c:dLbls>
          <c:errBars>
            <c:errBarType val="both"/>
            <c:errValType val="cust"/>
            <c:noEndCap val="0"/>
            <c:plus>
              <c:numRef>
                <c:f>Sheet1!$B$19:$E$19</c:f>
                <c:numCache>
                  <c:formatCode>General</c:formatCode>
                  <c:ptCount val="4"/>
                  <c:pt idx="0">
                    <c:v>0.003</c:v>
                  </c:pt>
                  <c:pt idx="1">
                    <c:v>0.005</c:v>
                  </c:pt>
                  <c:pt idx="2">
                    <c:v>0.001</c:v>
                  </c:pt>
                  <c:pt idx="3">
                    <c:v>0.003</c:v>
                  </c:pt>
                </c:numCache>
              </c:numRef>
            </c:plus>
            <c:minus>
              <c:numRef>
                <c:f>Sheet1!$B$19:$E$19</c:f>
                <c:numCache>
                  <c:formatCode>General</c:formatCode>
                  <c:ptCount val="4"/>
                  <c:pt idx="0">
                    <c:v>0.003</c:v>
                  </c:pt>
                  <c:pt idx="1">
                    <c:v>0.005</c:v>
                  </c:pt>
                  <c:pt idx="2">
                    <c:v>0.001</c:v>
                  </c:pt>
                  <c:pt idx="3">
                    <c:v>0.003</c:v>
                  </c:pt>
                </c:numCache>
              </c:numRef>
            </c:minus>
          </c:errBars>
          <c:cat>
            <c:strRef>
              <c:f>Sheet1!$B$2:$E$2</c:f>
              <c:strCache>
                <c:ptCount val="4"/>
                <c:pt idx="0">
                  <c:v>1 Turker</c:v>
                </c:pt>
                <c:pt idx="1">
                  <c:v>3 Turkers</c:v>
                </c:pt>
                <c:pt idx="2">
                  <c:v>5 Turkers</c:v>
                </c:pt>
                <c:pt idx="3">
                  <c:v>7 Turkers</c:v>
                </c:pt>
              </c:strCache>
            </c:strRef>
          </c:cat>
          <c:val>
            <c:numRef>
              <c:f>Sheet1!$B$9:$E$9</c:f>
              <c:numCache>
                <c:formatCode>0.00%</c:formatCode>
                <c:ptCount val="4"/>
                <c:pt idx="0">
                  <c:v>0.825</c:v>
                </c:pt>
                <c:pt idx="1">
                  <c:v>0.859</c:v>
                </c:pt>
                <c:pt idx="2">
                  <c:v>0.866</c:v>
                </c:pt>
                <c:pt idx="3">
                  <c:v>0.873</c:v>
                </c:pt>
              </c:numCache>
            </c:numRef>
          </c:val>
        </c:ser>
        <c:dLbls>
          <c:showLegendKey val="0"/>
          <c:showVal val="0"/>
          <c:showCatName val="0"/>
          <c:showSerName val="0"/>
          <c:showPercent val="0"/>
          <c:showBubbleSize val="0"/>
        </c:dLbls>
        <c:gapWidth val="150"/>
        <c:axId val="-2077572488"/>
        <c:axId val="-2077702936"/>
      </c:barChart>
      <c:catAx>
        <c:axId val="-2077572488"/>
        <c:scaling>
          <c:orientation val="minMax"/>
        </c:scaling>
        <c:delete val="0"/>
        <c:axPos val="b"/>
        <c:title>
          <c:tx>
            <c:rich>
              <a:bodyPr/>
              <a:lstStyle/>
              <a:p>
                <a:pPr>
                  <a:defRPr/>
                </a:pPr>
                <a:r>
                  <a:rPr lang="en-US" sz="2000" dirty="0">
                    <a:latin typeface="Segoe Condensed"/>
                    <a:cs typeface="Segoe Condensed"/>
                  </a:rPr>
                  <a:t>Number of Turkers in a Group</a:t>
                </a:r>
                <a:endParaRPr lang="en-US" sz="2800" dirty="0">
                  <a:latin typeface="Segoe Condensed"/>
                  <a:cs typeface="Segoe Condensed"/>
                </a:endParaRPr>
              </a:p>
            </c:rich>
          </c:tx>
          <c:layout>
            <c:manualLayout>
              <c:xMode val="edge"/>
              <c:yMode val="edge"/>
              <c:x val="0.386668088363954"/>
              <c:y val="0.918596068895417"/>
            </c:manualLayout>
          </c:layout>
          <c:overlay val="0"/>
        </c:title>
        <c:majorTickMark val="out"/>
        <c:minorTickMark val="none"/>
        <c:tickLblPos val="nextTo"/>
        <c:txPr>
          <a:bodyPr/>
          <a:lstStyle/>
          <a:p>
            <a:pPr>
              <a:defRPr sz="1800">
                <a:latin typeface="Segoe Condensed"/>
                <a:cs typeface="Segoe Condensed"/>
              </a:defRPr>
            </a:pPr>
            <a:endParaRPr lang="en-US"/>
          </a:p>
        </c:txPr>
        <c:crossAx val="-2077702936"/>
        <c:crosses val="autoZero"/>
        <c:auto val="1"/>
        <c:lblAlgn val="ctr"/>
        <c:lblOffset val="100"/>
        <c:noMultiLvlLbl val="0"/>
      </c:catAx>
      <c:valAx>
        <c:axId val="-2077702936"/>
        <c:scaling>
          <c:orientation val="minMax"/>
          <c:max val="1.0"/>
          <c:min val="0.5"/>
        </c:scaling>
        <c:delete val="0"/>
        <c:axPos val="l"/>
        <c:majorGridlines>
          <c:spPr>
            <a:ln w="1270"/>
            <a:effectLst/>
          </c:spPr>
        </c:majorGridlines>
        <c:title>
          <c:tx>
            <c:rich>
              <a:bodyPr rot="-5400000" vert="horz"/>
              <a:lstStyle/>
              <a:p>
                <a:pPr>
                  <a:defRPr sz="1800">
                    <a:latin typeface="Segoe Condensed"/>
                    <a:cs typeface="Segoe Condensed"/>
                  </a:defRPr>
                </a:pPr>
                <a:r>
                  <a:rPr lang="en-US" sz="2000" dirty="0">
                    <a:latin typeface="Segoe Condensed"/>
                    <a:cs typeface="Segoe Condensed"/>
                  </a:rPr>
                  <a:t>Average Accuracy (%)</a:t>
                </a:r>
              </a:p>
            </c:rich>
          </c:tx>
          <c:layout/>
          <c:overlay val="0"/>
        </c:title>
        <c:numFmt formatCode="0%" sourceLinked="0"/>
        <c:majorTickMark val="out"/>
        <c:minorTickMark val="none"/>
        <c:tickLblPos val="nextTo"/>
        <c:txPr>
          <a:bodyPr/>
          <a:lstStyle/>
          <a:p>
            <a:pPr>
              <a:defRPr sz="1400">
                <a:latin typeface="Segoe Condensed"/>
                <a:cs typeface="Segoe Condensed"/>
              </a:defRPr>
            </a:pPr>
            <a:endParaRPr lang="en-US"/>
          </a:p>
        </c:txPr>
        <c:crossAx val="-2077572488"/>
        <c:crosses val="autoZero"/>
        <c:crossBetween val="between"/>
        <c:majorUnit val="0.1"/>
        <c:minorUnit val="0.01"/>
      </c:valAx>
      <c:spPr>
        <a:ln w="3175" cmpd="sng">
          <a:solidFill>
            <a:schemeClr val="bg1">
              <a:lumMod val="95000"/>
            </a:schemeClr>
          </a:solidFill>
        </a:ln>
      </c:spPr>
    </c:plotArea>
    <c:plotVisOnly val="1"/>
    <c:dispBlanksAs val="gap"/>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1864829396325"/>
          <c:y val="0.0470090916470493"/>
          <c:w val="0.867029965004374"/>
          <c:h val="0.728531700592618"/>
        </c:manualLayout>
      </c:layout>
      <c:barChart>
        <c:barDir val="col"/>
        <c:grouping val="clustered"/>
        <c:varyColors val="0"/>
        <c:ser>
          <c:idx val="13"/>
          <c:order val="0"/>
          <c:tx>
            <c:strRef>
              <c:f>Sheet1!$A$9</c:f>
              <c:strCache>
                <c:ptCount val="1"/>
                <c:pt idx="0">
                  <c:v>Overall</c:v>
                </c:pt>
              </c:strCache>
            </c:strRef>
          </c:tx>
          <c:spPr>
            <a:solidFill>
              <a:srgbClr val="CC0797"/>
            </a:solidFill>
            <a:ln w="19050">
              <a:prstDash val="lgDashDotDot"/>
            </a:ln>
            <a:effectLst/>
          </c:spPr>
          <c:invertIfNegative val="0"/>
          <c:dLbls>
            <c:txPr>
              <a:bodyPr/>
              <a:lstStyle/>
              <a:p>
                <a:pPr>
                  <a:defRPr sz="2000">
                    <a:latin typeface="Segoe Condensed"/>
                    <a:cs typeface="Segoe Condensed"/>
                  </a:defRPr>
                </a:pPr>
                <a:endParaRPr lang="en-US"/>
              </a:p>
            </c:txPr>
            <c:dLblPos val="outEnd"/>
            <c:showLegendKey val="0"/>
            <c:showVal val="1"/>
            <c:showCatName val="0"/>
            <c:showSerName val="0"/>
            <c:showPercent val="0"/>
            <c:showBubbleSize val="0"/>
            <c:showLeaderLines val="0"/>
          </c:dLbls>
          <c:errBars>
            <c:errBarType val="both"/>
            <c:errValType val="cust"/>
            <c:noEndCap val="0"/>
            <c:plus>
              <c:numRef>
                <c:f>Sheet1!$B$19:$E$19</c:f>
                <c:numCache>
                  <c:formatCode>General</c:formatCode>
                  <c:ptCount val="4"/>
                  <c:pt idx="0">
                    <c:v>0.003</c:v>
                  </c:pt>
                  <c:pt idx="1">
                    <c:v>0.005</c:v>
                  </c:pt>
                  <c:pt idx="2">
                    <c:v>0.001</c:v>
                  </c:pt>
                  <c:pt idx="3">
                    <c:v>0.003</c:v>
                  </c:pt>
                </c:numCache>
              </c:numRef>
            </c:plus>
            <c:minus>
              <c:numRef>
                <c:f>Sheet1!$B$19:$E$19</c:f>
                <c:numCache>
                  <c:formatCode>General</c:formatCode>
                  <c:ptCount val="4"/>
                  <c:pt idx="0">
                    <c:v>0.003</c:v>
                  </c:pt>
                  <c:pt idx="1">
                    <c:v>0.005</c:v>
                  </c:pt>
                  <c:pt idx="2">
                    <c:v>0.001</c:v>
                  </c:pt>
                  <c:pt idx="3">
                    <c:v>0.003</c:v>
                  </c:pt>
                </c:numCache>
              </c:numRef>
            </c:minus>
          </c:errBars>
          <c:cat>
            <c:strRef>
              <c:f>Sheet1!$B$2:$E$2</c:f>
              <c:strCache>
                <c:ptCount val="4"/>
                <c:pt idx="0">
                  <c:v>1 Turker</c:v>
                </c:pt>
                <c:pt idx="1">
                  <c:v>3 Turkers</c:v>
                </c:pt>
                <c:pt idx="2">
                  <c:v>5 Turkers</c:v>
                </c:pt>
                <c:pt idx="3">
                  <c:v>7 Turkers</c:v>
                </c:pt>
              </c:strCache>
            </c:strRef>
          </c:cat>
          <c:val>
            <c:numRef>
              <c:f>Sheet1!$B$9:$E$9</c:f>
              <c:numCache>
                <c:formatCode>0.00%</c:formatCode>
                <c:ptCount val="4"/>
                <c:pt idx="0">
                  <c:v>0.825</c:v>
                </c:pt>
                <c:pt idx="1">
                  <c:v>0.859</c:v>
                </c:pt>
                <c:pt idx="2">
                  <c:v>0.866</c:v>
                </c:pt>
                <c:pt idx="3">
                  <c:v>0.873</c:v>
                </c:pt>
              </c:numCache>
            </c:numRef>
          </c:val>
        </c:ser>
        <c:dLbls>
          <c:showLegendKey val="0"/>
          <c:showVal val="0"/>
          <c:showCatName val="0"/>
          <c:showSerName val="0"/>
          <c:showPercent val="0"/>
          <c:showBubbleSize val="0"/>
        </c:dLbls>
        <c:gapWidth val="150"/>
        <c:axId val="-2040598200"/>
        <c:axId val="-2040592408"/>
      </c:barChart>
      <c:catAx>
        <c:axId val="-2040598200"/>
        <c:scaling>
          <c:orientation val="minMax"/>
        </c:scaling>
        <c:delete val="0"/>
        <c:axPos val="b"/>
        <c:title>
          <c:tx>
            <c:rich>
              <a:bodyPr/>
              <a:lstStyle/>
              <a:p>
                <a:pPr>
                  <a:defRPr/>
                </a:pPr>
                <a:r>
                  <a:rPr lang="en-US" sz="2000" dirty="0">
                    <a:latin typeface="Segoe Condensed"/>
                    <a:cs typeface="Segoe Condensed"/>
                  </a:rPr>
                  <a:t>Number of Turkers in a Group</a:t>
                </a:r>
                <a:endParaRPr lang="en-US" sz="2800" dirty="0">
                  <a:latin typeface="Segoe Condensed"/>
                  <a:cs typeface="Segoe Condensed"/>
                </a:endParaRPr>
              </a:p>
            </c:rich>
          </c:tx>
          <c:layout>
            <c:manualLayout>
              <c:xMode val="edge"/>
              <c:yMode val="edge"/>
              <c:x val="0.386668088363954"/>
              <c:y val="0.918596068895417"/>
            </c:manualLayout>
          </c:layout>
          <c:overlay val="0"/>
        </c:title>
        <c:majorTickMark val="out"/>
        <c:minorTickMark val="none"/>
        <c:tickLblPos val="nextTo"/>
        <c:txPr>
          <a:bodyPr/>
          <a:lstStyle/>
          <a:p>
            <a:pPr>
              <a:defRPr sz="1800">
                <a:latin typeface="Segoe Condensed"/>
                <a:cs typeface="Segoe Condensed"/>
              </a:defRPr>
            </a:pPr>
            <a:endParaRPr lang="en-US"/>
          </a:p>
        </c:txPr>
        <c:crossAx val="-2040592408"/>
        <c:crosses val="autoZero"/>
        <c:auto val="1"/>
        <c:lblAlgn val="ctr"/>
        <c:lblOffset val="100"/>
        <c:noMultiLvlLbl val="0"/>
      </c:catAx>
      <c:valAx>
        <c:axId val="-2040592408"/>
        <c:scaling>
          <c:orientation val="minMax"/>
          <c:max val="1.0"/>
          <c:min val="0.5"/>
        </c:scaling>
        <c:delete val="0"/>
        <c:axPos val="l"/>
        <c:majorGridlines>
          <c:spPr>
            <a:ln w="1270"/>
            <a:effectLst/>
          </c:spPr>
        </c:majorGridlines>
        <c:title>
          <c:tx>
            <c:rich>
              <a:bodyPr rot="-5400000" vert="horz"/>
              <a:lstStyle/>
              <a:p>
                <a:pPr>
                  <a:defRPr sz="1800">
                    <a:latin typeface="Segoe Condensed"/>
                    <a:cs typeface="Segoe Condensed"/>
                  </a:defRPr>
                </a:pPr>
                <a:r>
                  <a:rPr lang="en-US" sz="2000" dirty="0">
                    <a:latin typeface="Segoe Condensed"/>
                    <a:cs typeface="Segoe Condensed"/>
                  </a:rPr>
                  <a:t>Average Accuracy (%)</a:t>
                </a:r>
              </a:p>
            </c:rich>
          </c:tx>
          <c:layout/>
          <c:overlay val="0"/>
        </c:title>
        <c:numFmt formatCode="0%" sourceLinked="0"/>
        <c:majorTickMark val="out"/>
        <c:minorTickMark val="none"/>
        <c:tickLblPos val="nextTo"/>
        <c:txPr>
          <a:bodyPr/>
          <a:lstStyle/>
          <a:p>
            <a:pPr>
              <a:defRPr sz="1400">
                <a:latin typeface="Segoe Condensed"/>
                <a:cs typeface="Segoe Condensed"/>
              </a:defRPr>
            </a:pPr>
            <a:endParaRPr lang="en-US"/>
          </a:p>
        </c:txPr>
        <c:crossAx val="-2040598200"/>
        <c:crosses val="autoZero"/>
        <c:crossBetween val="between"/>
        <c:majorUnit val="0.1"/>
        <c:minorUnit val="0.01"/>
      </c:valAx>
      <c:spPr>
        <a:ln w="3175" cmpd="sng">
          <a:solidFill>
            <a:schemeClr val="bg1">
              <a:lumMod val="95000"/>
            </a:schemeClr>
          </a:solidFill>
        </a:ln>
      </c:spPr>
    </c:plotArea>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2B59F0-3DE7-7943-A65D-67996A0EB9FB}" type="datetimeFigureOut">
              <a:rPr lang="en-US" smtClean="0"/>
              <a:t>10/21/13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02CF0A-3689-D84F-AD99-553119900567}" type="slidenum">
              <a:rPr lang="en-US" smtClean="0"/>
              <a:t>‹#›</a:t>
            </a:fld>
            <a:endParaRPr lang="en-US"/>
          </a:p>
        </p:txBody>
      </p:sp>
    </p:spTree>
    <p:extLst>
      <p:ext uri="{BB962C8B-B14F-4D97-AF65-F5344CB8AC3E}">
        <p14:creationId xmlns:p14="http://schemas.microsoft.com/office/powerpoint/2010/main" val="167106729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7.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9.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3.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5.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6.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7.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9.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0.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3.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4.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6.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7.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9.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5.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6.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8.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0.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3.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4.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5.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9.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0.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3.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4.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5.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7.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8.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9.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0.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5.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7.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8.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9.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0.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9.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2.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3.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 Id="rId3" Type="http://schemas.openxmlformats.org/officeDocument/2006/relationships/hyperlink" Target="http://onpoint.wbur.org/2013/06/17/china-growth-environment"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 name is Kotaro Hara. I am from University of</a:t>
            </a:r>
            <a:r>
              <a:rPr lang="en-US" baseline="0" dirty="0" smtClean="0"/>
              <a:t> Maryland. This work is collaboration with researchers in University of Washington. The talk is about how can we use Google Street View and crowdsourcing to improve the the accessibility of bus transit.</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a:t>
            </a:fld>
            <a:endParaRPr lang="en-US"/>
          </a:p>
        </p:txBody>
      </p:sp>
    </p:spTree>
    <p:extLst>
      <p:ext uri="{BB962C8B-B14F-4D97-AF65-F5344CB8AC3E}">
        <p14:creationId xmlns:p14="http://schemas.microsoft.com/office/powerpoint/2010/main" val="2328418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City government</a:t>
            </a:r>
            <a:r>
              <a:rPr lang="en-US" baseline="0" dirty="0" smtClean="0"/>
              <a:t> could collects these data. As I will describe in a minute, some researchers develop mobile crowdsourcing platform to collect such data</a:t>
            </a:r>
          </a:p>
          <a:p>
            <a:endParaRPr lang="en-US" baseline="0" dirty="0" smtClean="0"/>
          </a:p>
          <a:p>
            <a:r>
              <a:rPr lang="en-US" baseline="0" dirty="0" smtClean="0"/>
              <a:t>-- .Images</a:t>
            </a:r>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10</a:t>
            </a:fld>
            <a:endParaRPr lang="en-US"/>
          </a:p>
        </p:txBody>
      </p:sp>
    </p:spTree>
    <p:extLst>
      <p:ext uri="{BB962C8B-B14F-4D97-AF65-F5344CB8AC3E}">
        <p14:creationId xmlns:p14="http://schemas.microsoft.com/office/powerpoint/2010/main" val="203615533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for</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solidFill>
                  <a:prstClr val="black"/>
                </a:solidFill>
                <a:latin typeface="Calibri"/>
              </a:rPr>
              <a:pPr/>
              <a:t>115</a:t>
            </a:fld>
            <a:endParaRPr lang="en-US">
              <a:solidFill>
                <a:prstClr val="black"/>
              </a:solidFill>
              <a:latin typeface="Calibri"/>
            </a:endParaRPr>
          </a:p>
        </p:txBody>
      </p:sp>
    </p:spTree>
    <p:extLst>
      <p:ext uri="{BB962C8B-B14F-4D97-AF65-F5344CB8AC3E}">
        <p14:creationId xmlns:p14="http://schemas.microsoft.com/office/powerpoint/2010/main" val="126022569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 has visited</a:t>
            </a:r>
            <a:r>
              <a:rPr lang="en-US" baseline="0" dirty="0" smtClean="0"/>
              <a:t> his friend today at unfamiliar part of town. He is taking a bus to his home. He knows on which street the bus stop is located, but he missed to locate the exact position of it. He keeps walking, and at the end of the street he notices that he missed a bus stop. At the same time, he hears that a bus passes by.</a:t>
            </a:r>
          </a:p>
          <a:p>
            <a:endParaRPr lang="en-US" baseline="0" dirty="0" smtClean="0"/>
          </a:p>
          <a:p>
            <a:r>
              <a:rPr lang="en-US" baseline="0" dirty="0" smtClean="0"/>
              <a:t>-- Jon</a:t>
            </a:r>
          </a:p>
          <a:p>
            <a:r>
              <a:rPr lang="en-US" baseline="0" dirty="0" smtClean="0"/>
              <a:t>Why does he miss the bus stop?</a:t>
            </a:r>
          </a:p>
          <a:p>
            <a:r>
              <a:rPr lang="en-US" baseline="0" dirty="0" smtClean="0"/>
              <a:t>Visual (top-down?)</a:t>
            </a:r>
          </a:p>
          <a:p>
            <a:r>
              <a:rPr lang="en-US" baseline="0" dirty="0" smtClean="0"/>
              <a:t>Maybe we pull this story.</a:t>
            </a:r>
          </a:p>
        </p:txBody>
      </p:sp>
      <p:sp>
        <p:nvSpPr>
          <p:cNvPr id="4" name="Slide Number Placeholder 3"/>
          <p:cNvSpPr>
            <a:spLocks noGrp="1"/>
          </p:cNvSpPr>
          <p:nvPr>
            <p:ph type="sldNum" sz="quarter" idx="10"/>
          </p:nvPr>
        </p:nvSpPr>
        <p:spPr/>
        <p:txBody>
          <a:bodyPr/>
          <a:lstStyle/>
          <a:p>
            <a:fld id="{4602CF0A-3689-D84F-AD99-553119900567}" type="slidenum">
              <a:rPr lang="en-US" smtClean="0">
                <a:solidFill>
                  <a:prstClr val="black"/>
                </a:solidFill>
                <a:latin typeface="Calibri"/>
              </a:rPr>
              <a:pPr/>
              <a:t>117</a:t>
            </a:fld>
            <a:endParaRPr lang="en-US">
              <a:solidFill>
                <a:prstClr val="black"/>
              </a:solidFill>
              <a:latin typeface="Calibri"/>
            </a:endParaRPr>
          </a:p>
        </p:txBody>
      </p:sp>
    </p:spTree>
    <p:extLst>
      <p:ext uri="{BB962C8B-B14F-4D97-AF65-F5344CB8AC3E}">
        <p14:creationId xmlns:p14="http://schemas.microsoft.com/office/powerpoint/2010/main" val="359855116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 me talk</a:t>
            </a:r>
            <a:r>
              <a:rPr lang="en-US" baseline="0" dirty="0" smtClean="0"/>
              <a:t> about some background.</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119</a:t>
            </a:fld>
            <a:endParaRPr lang="en-US"/>
          </a:p>
        </p:txBody>
      </p:sp>
    </p:spTree>
    <p:extLst>
      <p:ext uri="{BB962C8B-B14F-4D97-AF65-F5344CB8AC3E}">
        <p14:creationId xmlns:p14="http://schemas.microsoft.com/office/powerpoint/2010/main" val="135869523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investigated related literatures to </a:t>
            </a:r>
            <a:r>
              <a:rPr lang="en-US" dirty="0" smtClean="0"/>
              <a:t>understand what</a:t>
            </a:r>
            <a:r>
              <a:rPr lang="en-US" baseline="0" dirty="0" smtClean="0"/>
              <a:t> challenges people with visual impairments face.</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120</a:t>
            </a:fld>
            <a:endParaRPr lang="en-US"/>
          </a:p>
        </p:txBody>
      </p:sp>
    </p:spTree>
    <p:extLst>
      <p:ext uri="{BB962C8B-B14F-4D97-AF65-F5344CB8AC3E}">
        <p14:creationId xmlns:p14="http://schemas.microsoft.com/office/powerpoint/2010/main" val="38400231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grouped the challenges into “determining bus route”, “finding appropriate stop”, “get on correct bus”, and “get off at correct stop.”</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121</a:t>
            </a:fld>
            <a:endParaRPr lang="en-US"/>
          </a:p>
        </p:txBody>
      </p:sp>
    </p:spTree>
    <p:extLst>
      <p:ext uri="{BB962C8B-B14F-4D97-AF65-F5344CB8AC3E}">
        <p14:creationId xmlns:p14="http://schemas.microsoft.com/office/powerpoint/2010/main" val="245555146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for example, </a:t>
            </a:r>
            <a:endParaRPr lang="en-US" dirty="0"/>
          </a:p>
        </p:txBody>
      </p:sp>
      <p:sp>
        <p:nvSpPr>
          <p:cNvPr id="4" name="Slide Number Placeholder 3"/>
          <p:cNvSpPr>
            <a:spLocks noGrp="1"/>
          </p:cNvSpPr>
          <p:nvPr>
            <p:ph type="sldNum" sz="quarter" idx="10"/>
          </p:nvPr>
        </p:nvSpPr>
        <p:spPr/>
        <p:txBody>
          <a:bodyPr/>
          <a:lstStyle/>
          <a:p>
            <a:fld id="{B319F172-389D-44D8-9766-672B72FB6696}" type="slidenum">
              <a:rPr lang="en-US" smtClean="0"/>
              <a:t>123</a:t>
            </a:fld>
            <a:endParaRPr lang="en-US"/>
          </a:p>
        </p:txBody>
      </p:sp>
    </p:spTree>
    <p:extLst>
      <p:ext uri="{BB962C8B-B14F-4D97-AF65-F5344CB8AC3E}">
        <p14:creationId xmlns:p14="http://schemas.microsoft.com/office/powerpoint/2010/main" val="213728334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this research, we will specifically focus on the challenge of finding appropriate bus stops.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125</a:t>
            </a:fld>
            <a:endParaRPr lang="en-US"/>
          </a:p>
        </p:txBody>
      </p:sp>
    </p:spTree>
    <p:extLst>
      <p:ext uri="{BB962C8B-B14F-4D97-AF65-F5344CB8AC3E}">
        <p14:creationId xmlns:p14="http://schemas.microsoft.com/office/powerpoint/2010/main" val="203615533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Applications such as </a:t>
            </a:r>
            <a:r>
              <a:rPr lang="en-US" sz="1200" kern="1200" dirty="0" err="1" smtClean="0">
                <a:solidFill>
                  <a:schemeClr val="tx1"/>
                </a:solidFill>
                <a:effectLst/>
                <a:latin typeface="+mn-lt"/>
                <a:ea typeface="+mn-ea"/>
                <a:cs typeface="+mn-cs"/>
              </a:rPr>
              <a:t>GoBraille</a:t>
            </a:r>
            <a:r>
              <a:rPr lang="en-US" sz="1200" kern="1200" baseline="0" dirty="0" smtClean="0">
                <a:solidFill>
                  <a:schemeClr val="tx1"/>
                </a:solidFill>
                <a:effectLst/>
                <a:latin typeface="+mn-lt"/>
                <a:ea typeface="+mn-ea"/>
                <a:cs typeface="+mn-cs"/>
              </a:rPr>
              <a:t> and </a:t>
            </a:r>
            <a:r>
              <a:rPr lang="en-US" sz="1200" kern="1200" baseline="0" dirty="0" err="1" smtClean="0">
                <a:solidFill>
                  <a:schemeClr val="tx1"/>
                </a:solidFill>
                <a:effectLst/>
                <a:latin typeface="+mn-lt"/>
                <a:ea typeface="+mn-ea"/>
                <a:cs typeface="+mn-cs"/>
              </a:rPr>
              <a:t>StopFinder</a:t>
            </a:r>
            <a:r>
              <a:rPr lang="en-US" sz="1200" kern="1200" baseline="0" dirty="0" smtClean="0">
                <a:solidFill>
                  <a:schemeClr val="tx1"/>
                </a:solidFill>
                <a:effectLst/>
                <a:latin typeface="+mn-lt"/>
                <a:ea typeface="+mn-ea"/>
                <a:cs typeface="+mn-cs"/>
              </a:rPr>
              <a:t> allow travelers to provide information such as bus stop locations and relative directions from intersections. These application allows </a:t>
            </a:r>
          </a:p>
          <a:p>
            <a:endParaRPr lang="en-US" sz="1200" kern="1200" baseline="0" dirty="0" smtClean="0">
              <a:solidFill>
                <a:schemeClr val="tx1"/>
              </a:solidFill>
              <a:effectLst/>
              <a:latin typeface="+mn-lt"/>
              <a:ea typeface="+mn-ea"/>
              <a:cs typeface="+mn-cs"/>
            </a:endParaRPr>
          </a:p>
          <a:p>
            <a:endParaRPr lang="en-US" dirty="0" smtClean="0"/>
          </a:p>
          <a:p>
            <a:r>
              <a:rPr lang="en-US" dirty="0" smtClean="0"/>
              <a:t>Prasain_StopFinderImprovingTheExperienceOfBlindPublicTransitRidersWithCrowdsourcing_SeniorThesis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126</a:t>
            </a:fld>
            <a:endParaRPr lang="en-US"/>
          </a:p>
        </p:txBody>
      </p:sp>
    </p:spTree>
    <p:extLst>
      <p:ext uri="{BB962C8B-B14F-4D97-AF65-F5344CB8AC3E}">
        <p14:creationId xmlns:p14="http://schemas.microsoft.com/office/powerpoint/2010/main" val="294798925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a:t>
            </a:r>
            <a:r>
              <a:rPr lang="en-US" baseline="0" dirty="0" smtClean="0"/>
              <a:t> researchers in public health and urban planning investigated the use of </a:t>
            </a:r>
            <a:r>
              <a:rPr lang="en-US" baseline="0" dirty="0" err="1" smtClean="0"/>
              <a:t>ominidirectional</a:t>
            </a:r>
            <a:r>
              <a:rPr lang="en-US" baseline="0" dirty="0" smtClean="0"/>
              <a:t> street scape imagery for understanding city environment.</a:t>
            </a:r>
            <a:endParaRPr lang="en-US" dirty="0"/>
          </a:p>
        </p:txBody>
      </p:sp>
      <p:sp>
        <p:nvSpPr>
          <p:cNvPr id="4" name="Slide Number Placeholder 3"/>
          <p:cNvSpPr>
            <a:spLocks noGrp="1"/>
          </p:cNvSpPr>
          <p:nvPr>
            <p:ph type="sldNum" sz="quarter" idx="10"/>
          </p:nvPr>
        </p:nvSpPr>
        <p:spPr/>
        <p:txBody>
          <a:bodyPr/>
          <a:lstStyle/>
          <a:p>
            <a:fld id="{CB1E79E8-F03D-B443-99A5-519506F39B37}" type="slidenum">
              <a:rPr lang="en-US" smtClean="0"/>
              <a:t>127</a:t>
            </a:fld>
            <a:endParaRPr lang="en-US"/>
          </a:p>
        </p:txBody>
      </p:sp>
    </p:spTree>
    <p:extLst>
      <p:ext uri="{BB962C8B-B14F-4D97-AF65-F5344CB8AC3E}">
        <p14:creationId xmlns:p14="http://schemas.microsoft.com/office/powerpoint/2010/main" val="116055638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Because this is a new approach, these works have largely focused on evaluating the agreement between the virtual audit data and the physical audit data.</a:t>
            </a:r>
            <a:endParaRPr lang="en-US" dirty="0"/>
          </a:p>
        </p:txBody>
      </p:sp>
      <p:sp>
        <p:nvSpPr>
          <p:cNvPr id="4" name="Slide Number Placeholder 3"/>
          <p:cNvSpPr>
            <a:spLocks noGrp="1"/>
          </p:cNvSpPr>
          <p:nvPr>
            <p:ph type="sldNum" sz="quarter" idx="10"/>
          </p:nvPr>
        </p:nvSpPr>
        <p:spPr/>
        <p:txBody>
          <a:bodyPr/>
          <a:lstStyle/>
          <a:p>
            <a:fld id="{CB1E79E8-F03D-B443-99A5-519506F39B37}" type="slidenum">
              <a:rPr lang="en-US" smtClean="0"/>
              <a:t>128</a:t>
            </a:fld>
            <a:endParaRPr lang="en-US"/>
          </a:p>
        </p:txBody>
      </p:sp>
    </p:spTree>
    <p:extLst>
      <p:ext uri="{BB962C8B-B14F-4D97-AF65-F5344CB8AC3E}">
        <p14:creationId xmlns:p14="http://schemas.microsoft.com/office/powerpoint/2010/main" val="2420925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different types of challenges for</a:t>
            </a:r>
            <a:r>
              <a:rPr lang="en-US" baseline="0" dirty="0" smtClean="0"/>
              <a:t> navigating to a bus stop. However, we specifically focus on a challenge of finding appropriate bus stop</a:t>
            </a:r>
          </a:p>
          <a:p>
            <a:endParaRPr lang="en-US" baseline="0" dirty="0" smtClean="0"/>
          </a:p>
          <a:p>
            <a:r>
              <a:rPr lang="en-US" baseline="0" dirty="0" smtClean="0"/>
              <a:t>-- Images</a:t>
            </a:r>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11</a:t>
            </a:fld>
            <a:endParaRPr lang="en-US"/>
          </a:p>
        </p:txBody>
      </p:sp>
    </p:spTree>
    <p:extLst>
      <p:ext uri="{BB962C8B-B14F-4D97-AF65-F5344CB8AC3E}">
        <p14:creationId xmlns:p14="http://schemas.microsoft.com/office/powerpoint/2010/main" val="203615533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key point for us is that they’ve found a high-level of concordance between physical audits and street-view based audits. This is important for us because Street View images can sometimes be old. The question is, does it also apply for bus stop environment?</a:t>
            </a:r>
            <a:endParaRPr lang="en-US" dirty="0"/>
          </a:p>
        </p:txBody>
      </p:sp>
      <p:sp>
        <p:nvSpPr>
          <p:cNvPr id="4" name="Slide Number Placeholder 3"/>
          <p:cNvSpPr>
            <a:spLocks noGrp="1"/>
          </p:cNvSpPr>
          <p:nvPr>
            <p:ph type="sldNum" sz="quarter" idx="10"/>
          </p:nvPr>
        </p:nvSpPr>
        <p:spPr/>
        <p:txBody>
          <a:bodyPr/>
          <a:lstStyle/>
          <a:p>
            <a:fld id="{CB1E79E8-F03D-B443-99A5-519506F39B37}" type="slidenum">
              <a:rPr lang="en-US" smtClean="0"/>
              <a:t>129</a:t>
            </a:fld>
            <a:endParaRPr lang="en-US"/>
          </a:p>
        </p:txBody>
      </p:sp>
    </p:spTree>
    <p:extLst>
      <p:ext uri="{BB962C8B-B14F-4D97-AF65-F5344CB8AC3E}">
        <p14:creationId xmlns:p14="http://schemas.microsoft.com/office/powerpoint/2010/main" val="290830908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Then,</a:t>
            </a:r>
            <a:r>
              <a:rPr lang="en-US" baseline="0" dirty="0" smtClean="0"/>
              <a:t> what kind of landmark information should we collect?</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solidFill>
                  <a:prstClr val="black"/>
                </a:solidFill>
                <a:latin typeface="Calibri"/>
              </a:rPr>
              <a:pPr/>
              <a:t>130</a:t>
            </a:fld>
            <a:endParaRPr lang="en-US">
              <a:solidFill>
                <a:prstClr val="black"/>
              </a:solidFill>
              <a:latin typeface="Calibri"/>
            </a:endParaRPr>
          </a:p>
        </p:txBody>
      </p:sp>
    </p:spTree>
    <p:extLst>
      <p:ext uri="{BB962C8B-B14F-4D97-AF65-F5344CB8AC3E}">
        <p14:creationId xmlns:p14="http://schemas.microsoft.com/office/powerpoint/2010/main" val="382837788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t>
            </a:r>
            <a:r>
              <a:rPr lang="en-US" dirty="0" err="1" smtClean="0"/>
              <a:t>tehn</a:t>
            </a:r>
            <a:r>
              <a:rPr lang="en-US" dirty="0" smtClean="0"/>
              <a:t> collected pictures</a:t>
            </a:r>
            <a:r>
              <a:rPr lang="en-US" baseline="0" dirty="0" smtClean="0"/>
              <a:t> of each </a:t>
            </a:r>
            <a:r>
              <a:rPr lang="en-US" dirty="0" smtClean="0"/>
              <a:t>bus </a:t>
            </a:r>
            <a:r>
              <a:rPr lang="en-US" smtClean="0"/>
              <a:t>stop</a:t>
            </a:r>
            <a:r>
              <a:rPr lang="en-US" baseline="0" smtClean="0"/>
              <a:t> from </a:t>
            </a:r>
            <a:r>
              <a:rPr lang="en-US" baseline="0" dirty="0" smtClean="0"/>
              <a:t>multiple angles.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solidFill>
                  <a:prstClr val="black"/>
                </a:solidFill>
                <a:latin typeface="Calibri"/>
              </a:rPr>
              <a:pPr/>
              <a:t>133</a:t>
            </a:fld>
            <a:endParaRPr lang="en-US">
              <a:solidFill>
                <a:prstClr val="black"/>
              </a:solidFill>
              <a:latin typeface="Calibri"/>
            </a:endParaRPr>
          </a:p>
        </p:txBody>
      </p:sp>
    </p:spTree>
    <p:extLst>
      <p:ext uri="{BB962C8B-B14F-4D97-AF65-F5344CB8AC3E}">
        <p14:creationId xmlns:p14="http://schemas.microsoft.com/office/powerpoint/2010/main" val="11743143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audit area included</a:t>
            </a:r>
            <a:r>
              <a:rPr lang="en-US" baseline="0" dirty="0" smtClean="0"/>
              <a:t> downtown Washington DC,</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solidFill>
                  <a:prstClr val="black"/>
                </a:solidFill>
                <a:latin typeface="Calibri"/>
              </a:rPr>
              <a:pPr/>
              <a:t>134</a:t>
            </a:fld>
            <a:endParaRPr lang="en-US">
              <a:solidFill>
                <a:prstClr val="black"/>
              </a:solidFill>
              <a:latin typeface="Calibri"/>
            </a:endParaRPr>
          </a:p>
        </p:txBody>
      </p:sp>
    </p:spTree>
    <p:extLst>
      <p:ext uri="{BB962C8B-B14F-4D97-AF65-F5344CB8AC3E}">
        <p14:creationId xmlns:p14="http://schemas.microsoft.com/office/powerpoint/2010/main" val="293738709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hereafter,</a:t>
            </a:r>
            <a:r>
              <a:rPr lang="en-US" baseline="0" dirty="0" smtClean="0"/>
              <a:t> I call the collected picture as physical audit pictures.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solidFill>
                  <a:prstClr val="black"/>
                </a:solidFill>
                <a:latin typeface="Calibri"/>
              </a:rPr>
              <a:pPr/>
              <a:t>136</a:t>
            </a:fld>
            <a:endParaRPr lang="en-US">
              <a:solidFill>
                <a:prstClr val="black"/>
              </a:solidFill>
              <a:latin typeface="Calibri"/>
            </a:endParaRPr>
          </a:p>
        </p:txBody>
      </p:sp>
    </p:spTree>
    <p:extLst>
      <p:ext uri="{BB962C8B-B14F-4D97-AF65-F5344CB8AC3E}">
        <p14:creationId xmlns:p14="http://schemas.microsoft.com/office/powerpoint/2010/main" val="402426192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second step is coding the bus stop landmarks from</a:t>
            </a:r>
            <a:r>
              <a:rPr lang="en-US" baseline="0" dirty="0" smtClean="0"/>
              <a:t> physical audit and Google Street View pictures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solidFill>
                  <a:prstClr val="black"/>
                </a:solidFill>
                <a:latin typeface="Calibri"/>
              </a:rPr>
              <a:pPr/>
              <a:t>137</a:t>
            </a:fld>
            <a:endParaRPr lang="en-US">
              <a:solidFill>
                <a:prstClr val="black"/>
              </a:solidFill>
              <a:latin typeface="Calibri"/>
            </a:endParaRPr>
          </a:p>
        </p:txBody>
      </p:sp>
    </p:spTree>
    <p:extLst>
      <p:ext uri="{BB962C8B-B14F-4D97-AF65-F5344CB8AC3E}">
        <p14:creationId xmlns:p14="http://schemas.microsoft.com/office/powerpoint/2010/main" val="178114050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Basically that’s what we did. Three members of our research team counted</a:t>
            </a:r>
            <a:r>
              <a:rPr lang="en-US" baseline="0" dirty="0" smtClean="0"/>
              <a:t> the number of bus stop landmarks in Street View images and physical audit pictures. We used </a:t>
            </a:r>
            <a:r>
              <a:rPr lang="en-US" baseline="0" dirty="0" err="1" smtClean="0"/>
              <a:t>Krippendorf’s</a:t>
            </a:r>
            <a:r>
              <a:rPr lang="en-US" baseline="0" dirty="0" smtClean="0"/>
              <a:t> alpha to measure the inter-rater agreements. And then we compared the number of landmarks at bus stops in Street View and physical audit pictures.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solidFill>
                  <a:prstClr val="black"/>
                </a:solidFill>
                <a:latin typeface="Calibri"/>
              </a:rPr>
              <a:pPr/>
              <a:t>139</a:t>
            </a:fld>
            <a:endParaRPr lang="en-US">
              <a:solidFill>
                <a:prstClr val="black"/>
              </a:solidFill>
              <a:latin typeface="Calibri"/>
            </a:endParaRPr>
          </a:p>
        </p:txBody>
      </p:sp>
    </p:spTree>
    <p:extLst>
      <p:ext uri="{BB962C8B-B14F-4D97-AF65-F5344CB8AC3E}">
        <p14:creationId xmlns:p14="http://schemas.microsoft.com/office/powerpoint/2010/main" val="341623708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Segoe UI Light" panose="020B0502040204020203" pitchFamily="34" charset="0"/>
                <a:cs typeface="Segoe UI Light" panose="020B0502040204020203" pitchFamily="34" charset="0"/>
              </a:rPr>
              <a:t>We used 150 out of 179 bus stops we visited because sometimes the Google Transit data is missing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solidFill>
                <a:schemeClr val="bg1"/>
              </a:solidFill>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10"/>
          </p:nvPr>
        </p:nvSpPr>
        <p:spPr/>
        <p:txBody>
          <a:bodyPr/>
          <a:lstStyle/>
          <a:p>
            <a:fld id="{4602CF0A-3689-D84F-AD99-553119900567}" type="slidenum">
              <a:rPr lang="en-US" smtClean="0"/>
              <a:t>145</a:t>
            </a:fld>
            <a:endParaRPr lang="en-US"/>
          </a:p>
        </p:txBody>
      </p:sp>
    </p:spTree>
    <p:extLst>
      <p:ext uri="{BB962C8B-B14F-4D97-AF65-F5344CB8AC3E}">
        <p14:creationId xmlns:p14="http://schemas.microsoft.com/office/powerpoint/2010/main" val="357978837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Segoe UI Light" panose="020B0502040204020203" pitchFamily="34" charset="0"/>
                <a:cs typeface="Segoe UI Light" panose="020B0502040204020203" pitchFamily="34" charset="0"/>
              </a:rPr>
              <a:t>We used 150 out of 179 bus stops we visited because sometimes the Google Transit data is missing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solidFill>
                <a:schemeClr val="bg1"/>
              </a:solidFill>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10"/>
          </p:nvPr>
        </p:nvSpPr>
        <p:spPr/>
        <p:txBody>
          <a:bodyPr/>
          <a:lstStyle/>
          <a:p>
            <a:fld id="{4602CF0A-3689-D84F-AD99-553119900567}" type="slidenum">
              <a:rPr lang="en-US" smtClean="0"/>
              <a:t>146</a:t>
            </a:fld>
            <a:endParaRPr lang="en-US"/>
          </a:p>
        </p:txBody>
      </p:sp>
    </p:spTree>
    <p:extLst>
      <p:ext uri="{BB962C8B-B14F-4D97-AF65-F5344CB8AC3E}">
        <p14:creationId xmlns:p14="http://schemas.microsoft.com/office/powerpoint/2010/main" val="357978837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 subset is necessary because, as previously mentioned, 29 bus stop locations do not show up in the Google Maps Transit API (see Table 1). We use this API to automatically place </a:t>
            </a:r>
            <a:r>
              <a:rPr lang="en-US" dirty="0" err="1" smtClean="0"/>
              <a:t>turkers</a:t>
            </a:r>
            <a:r>
              <a:rPr lang="en-US" dirty="0" smtClean="0"/>
              <a:t> next to bus stops in our labeling tool. If the API is unaware of the bus stop, we cannot determine its location. </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147</a:t>
            </a:fld>
            <a:endParaRPr lang="en-US"/>
          </a:p>
        </p:txBody>
      </p:sp>
    </p:spTree>
    <p:extLst>
      <p:ext uri="{BB962C8B-B14F-4D97-AF65-F5344CB8AC3E}">
        <p14:creationId xmlns:p14="http://schemas.microsoft.com/office/powerpoint/2010/main" val="461290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There are three issues. </a:t>
            </a:r>
            <a:endParaRPr lang="en-US" dirty="0" smtClean="0"/>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12</a:t>
            </a:fld>
            <a:endParaRPr lang="en-US"/>
          </a:p>
        </p:txBody>
      </p:sp>
    </p:spTree>
    <p:extLst>
      <p:ext uri="{BB962C8B-B14F-4D97-AF65-F5344CB8AC3E}">
        <p14:creationId xmlns:p14="http://schemas.microsoft.com/office/powerpoint/2010/main" val="249502043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 subset is necessary because, as previously mentioned, 29 bus stop locations do not show up in the Google Maps Transit API (see Table 1). We use this API to automatically place </a:t>
            </a:r>
            <a:r>
              <a:rPr lang="en-US" dirty="0" err="1" smtClean="0"/>
              <a:t>turkers</a:t>
            </a:r>
            <a:r>
              <a:rPr lang="en-US" dirty="0" smtClean="0"/>
              <a:t> next to bus stops in our labeling tool. If the API is unaware of the bus stop, we cannot determine its location. </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148</a:t>
            </a:fld>
            <a:endParaRPr lang="en-US"/>
          </a:p>
        </p:txBody>
      </p:sp>
    </p:spTree>
    <p:extLst>
      <p:ext uri="{BB962C8B-B14F-4D97-AF65-F5344CB8AC3E}">
        <p14:creationId xmlns:p14="http://schemas.microsoft.com/office/powerpoint/2010/main" val="46129032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 subset is necessary because, as previously mentioned, 29 bus stop locations do not show up in the Google Maps Transit API (see Table 1). We use this API to automatically place </a:t>
            </a:r>
            <a:r>
              <a:rPr lang="en-US" dirty="0" err="1" smtClean="0"/>
              <a:t>turkers</a:t>
            </a:r>
            <a:r>
              <a:rPr lang="en-US" dirty="0" smtClean="0"/>
              <a:t> next to bus stops in our labeling tool. If the API is unaware of the bus stop, we cannot determine its location. </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150</a:t>
            </a:fld>
            <a:endParaRPr lang="en-US"/>
          </a:p>
        </p:txBody>
      </p:sp>
    </p:spTree>
    <p:extLst>
      <p:ext uri="{BB962C8B-B14F-4D97-AF65-F5344CB8AC3E}">
        <p14:creationId xmlns:p14="http://schemas.microsoft.com/office/powerpoint/2010/main" val="295417712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 subset is necessary because, as previously mentioned, 29 bus stop locations do not show up in the Google Maps Transit API (see Table 1). We use this API to automatically place </a:t>
            </a:r>
            <a:r>
              <a:rPr lang="en-US" dirty="0" err="1" smtClean="0"/>
              <a:t>turkers</a:t>
            </a:r>
            <a:r>
              <a:rPr lang="en-US" dirty="0" smtClean="0"/>
              <a:t> next to bus stops in our labeling tool. If the API is unaware of the bus stop, we cannot determine its location. </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151</a:t>
            </a:fld>
            <a:endParaRPr lang="en-US"/>
          </a:p>
        </p:txBody>
      </p:sp>
    </p:spTree>
    <p:extLst>
      <p:ext uri="{BB962C8B-B14F-4D97-AF65-F5344CB8AC3E}">
        <p14:creationId xmlns:p14="http://schemas.microsoft.com/office/powerpoint/2010/main" val="295417712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 subset is necessary because, as previously mentioned, 29 bus stop locations do not show up in the Google Maps Transit API (see Table 1). We use this API to automatically place </a:t>
            </a:r>
            <a:r>
              <a:rPr lang="en-US" dirty="0" err="1" smtClean="0"/>
              <a:t>turkers</a:t>
            </a:r>
            <a:r>
              <a:rPr lang="en-US" dirty="0" smtClean="0"/>
              <a:t> next to bus stops in our labeling tool. If the API is unaware of the bus stop, we cannot determine its location. </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153</a:t>
            </a:fld>
            <a:endParaRPr lang="en-US"/>
          </a:p>
        </p:txBody>
      </p:sp>
    </p:spTree>
    <p:extLst>
      <p:ext uri="{BB962C8B-B14F-4D97-AF65-F5344CB8AC3E}">
        <p14:creationId xmlns:p14="http://schemas.microsoft.com/office/powerpoint/2010/main" val="128963225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 subset is necessary because, as previously mentioned, 29 bus stop locations do not show up in the Google Maps Transit API (see Table 1). We use this API to automatically place </a:t>
            </a:r>
            <a:r>
              <a:rPr lang="en-US" dirty="0" err="1" smtClean="0"/>
              <a:t>turkers</a:t>
            </a:r>
            <a:r>
              <a:rPr lang="en-US" dirty="0" smtClean="0"/>
              <a:t> next to bus stops in our labeling tool. If the API is unaware of the bus stop, we cannot determine its location. </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154</a:t>
            </a:fld>
            <a:endParaRPr lang="en-US"/>
          </a:p>
        </p:txBody>
      </p:sp>
    </p:spTree>
    <p:extLst>
      <p:ext uri="{BB962C8B-B14F-4D97-AF65-F5344CB8AC3E}">
        <p14:creationId xmlns:p14="http://schemas.microsoft.com/office/powerpoint/2010/main" val="461290320"/>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 subset is necessary because, as previously mentioned, 29 bus stop locations do not show up in the Google Maps Transit API (see Table 1). We use this API to automatically place </a:t>
            </a:r>
            <a:r>
              <a:rPr lang="en-US" dirty="0" err="1" smtClean="0"/>
              <a:t>turkers</a:t>
            </a:r>
            <a:r>
              <a:rPr lang="en-US" dirty="0" smtClean="0"/>
              <a:t> next to bus stops in our labeling tool. If the API is unaware of the bus stop, we cannot determine its location. </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155</a:t>
            </a:fld>
            <a:endParaRPr lang="en-US"/>
          </a:p>
        </p:txBody>
      </p:sp>
    </p:spTree>
    <p:extLst>
      <p:ext uri="{BB962C8B-B14F-4D97-AF65-F5344CB8AC3E}">
        <p14:creationId xmlns:p14="http://schemas.microsoft.com/office/powerpoint/2010/main" val="295417712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That is, we obtained high</a:t>
            </a:r>
            <a:r>
              <a:rPr lang="en-US" baseline="0" dirty="0" smtClean="0"/>
              <a:t> quality landmark count data for both Google Street View and physical audit data.</a:t>
            </a:r>
            <a:endParaRPr lang="en-US" dirty="0" smtClean="0"/>
          </a:p>
          <a:p>
            <a:endParaRPr lang="en-US" dirty="0" smtClean="0"/>
          </a:p>
          <a:p>
            <a:r>
              <a:rPr lang="en-US" dirty="0" smtClean="0"/>
              <a:t>https://</a:t>
            </a:r>
            <a:r>
              <a:rPr lang="en-US" dirty="0" err="1" smtClean="0"/>
              <a:t>www.google.com</a:t>
            </a:r>
            <a:r>
              <a:rPr lang="en-US" dirty="0" smtClean="0"/>
              <a:t>/</a:t>
            </a:r>
            <a:r>
              <a:rPr lang="en-US" dirty="0" err="1" smtClean="0"/>
              <a:t>maps?ll</a:t>
            </a:r>
            <a:r>
              <a:rPr lang="en-US" dirty="0" smtClean="0"/>
              <a:t>=38.938858,-77.087181&amp;spn=0.003956,0.016512&amp;t=</a:t>
            </a:r>
            <a:r>
              <a:rPr lang="en-US" dirty="0" err="1" smtClean="0"/>
              <a:t>m&amp;cid</a:t>
            </a:r>
            <a:r>
              <a:rPr lang="en-US" dirty="0" smtClean="0"/>
              <a:t>=0x2ef2d8a4426fb8ce&amp;z=17&amp;layer=</a:t>
            </a:r>
            <a:r>
              <a:rPr lang="en-US" dirty="0" err="1" smtClean="0"/>
              <a:t>c&amp;cbll</a:t>
            </a:r>
            <a:r>
              <a:rPr lang="en-US" dirty="0" smtClean="0"/>
              <a:t>=38.938857,-77.087179&amp;panoid=nkVfhbtlY34zdQWrR1pUew&amp;cbp=11,52.21,,1,8.3</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159</a:t>
            </a:fld>
            <a:endParaRPr lang="en-US"/>
          </a:p>
        </p:txBody>
      </p:sp>
    </p:spTree>
    <p:extLst>
      <p:ext uri="{BB962C8B-B14F-4D97-AF65-F5344CB8AC3E}">
        <p14:creationId xmlns:p14="http://schemas.microsoft.com/office/powerpoint/2010/main" val="339808472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comparing</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160</a:t>
            </a:fld>
            <a:endParaRPr lang="en-US"/>
          </a:p>
        </p:txBody>
      </p:sp>
    </p:spTree>
    <p:extLst>
      <p:ext uri="{BB962C8B-B14F-4D97-AF65-F5344CB8AC3E}">
        <p14:creationId xmlns:p14="http://schemas.microsoft.com/office/powerpoint/2010/main" val="351661801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comparing</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161</a:t>
            </a:fld>
            <a:endParaRPr lang="en-US"/>
          </a:p>
        </p:txBody>
      </p:sp>
    </p:spTree>
    <p:extLst>
      <p:ext uri="{BB962C8B-B14F-4D97-AF65-F5344CB8AC3E}">
        <p14:creationId xmlns:p14="http://schemas.microsoft.com/office/powerpoint/2010/main" val="3516618013"/>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comparing</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162</a:t>
            </a:fld>
            <a:endParaRPr lang="en-US"/>
          </a:p>
        </p:txBody>
      </p:sp>
    </p:spTree>
    <p:extLst>
      <p:ext uri="{BB962C8B-B14F-4D97-AF65-F5344CB8AC3E}">
        <p14:creationId xmlns:p14="http://schemas.microsoft.com/office/powerpoint/2010/main" val="35166180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Whether we can use Google Street View to find bus stops and their</a:t>
            </a:r>
            <a:r>
              <a:rPr lang="en-US" baseline="0" dirty="0" smtClean="0"/>
              <a:t> landmarks. And </a:t>
            </a:r>
            <a:r>
              <a:rPr lang="en-US" baseline="0" dirty="0" smtClean="0"/>
              <a:t>more importantly, can crowd workers do this task?</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 Jon’s comments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Before this,</a:t>
            </a:r>
            <a:r>
              <a:rPr lang="en-US" baseline="0" dirty="0" smtClean="0"/>
              <a:t> collecting data slide.</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 want to have both questions</a:t>
            </a:r>
            <a:r>
              <a:rPr lang="en-US" baseline="0" dirty="0" smtClean="0"/>
              <a:t> of: (</a:t>
            </a:r>
            <a:r>
              <a:rPr lang="en-US" baseline="0" dirty="0" err="1" smtClean="0"/>
              <a:t>i</a:t>
            </a:r>
            <a:r>
              <a:rPr lang="en-US" baseline="0" dirty="0" smtClean="0"/>
              <a:t>) can crowd workers find bus stops and (ii) can crowd workers find bus stop landmarks?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13</a:t>
            </a:fld>
            <a:endParaRPr lang="en-US"/>
          </a:p>
        </p:txBody>
      </p:sp>
    </p:spTree>
    <p:extLst>
      <p:ext uri="{BB962C8B-B14F-4D97-AF65-F5344CB8AC3E}">
        <p14:creationId xmlns:p14="http://schemas.microsoft.com/office/powerpoint/2010/main" val="266798373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163</a:t>
            </a:fld>
            <a:endParaRPr lang="en-US"/>
          </a:p>
        </p:txBody>
      </p:sp>
    </p:spTree>
    <p:extLst>
      <p:ext uri="{BB962C8B-B14F-4D97-AF65-F5344CB8AC3E}">
        <p14:creationId xmlns:p14="http://schemas.microsoft.com/office/powerpoint/2010/main" val="3482372438"/>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164</a:t>
            </a:fld>
            <a:endParaRPr lang="en-US"/>
          </a:p>
        </p:txBody>
      </p:sp>
    </p:spTree>
    <p:extLst>
      <p:ext uri="{BB962C8B-B14F-4D97-AF65-F5344CB8AC3E}">
        <p14:creationId xmlns:p14="http://schemas.microsoft.com/office/powerpoint/2010/main" val="3482372438"/>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 subset is necessary because, as previously mentioned, 29 bus stop locations do not show up in the Google Maps Transit API (see Table 1). We use this API to automatically place </a:t>
            </a:r>
            <a:r>
              <a:rPr lang="en-US" dirty="0" err="1" smtClean="0"/>
              <a:t>turkers</a:t>
            </a:r>
            <a:r>
              <a:rPr lang="en-US" dirty="0" smtClean="0"/>
              <a:t> next to bus stops in our labeling tool. If the API is unaware of the bus stop, we cannot determine its location. </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165</a:t>
            </a:fld>
            <a:endParaRPr lang="en-US"/>
          </a:p>
        </p:txBody>
      </p:sp>
    </p:spTree>
    <p:extLst>
      <p:ext uri="{BB962C8B-B14F-4D97-AF65-F5344CB8AC3E}">
        <p14:creationId xmlns:p14="http://schemas.microsoft.com/office/powerpoint/2010/main" val="461290320"/>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Segoe UI Light"/>
                <a:cs typeface="Segoe UI Light"/>
              </a:rPr>
              <a:t>-- Jon</a:t>
            </a:r>
          </a:p>
          <a:p>
            <a:r>
              <a:rPr lang="en-US" dirty="0" smtClean="0">
                <a:latin typeface="Segoe UI Light"/>
                <a:cs typeface="Segoe UI Light"/>
              </a:rPr>
              <a:t>With our current </a:t>
            </a:r>
            <a:r>
              <a:rPr lang="en-US" dirty="0" err="1" smtClean="0">
                <a:latin typeface="Segoe UI Light"/>
                <a:cs typeface="Segoe UI Light"/>
              </a:rPr>
              <a:t>impolementation</a:t>
            </a:r>
            <a:r>
              <a:rPr lang="en-US" dirty="0" smtClean="0">
                <a:latin typeface="Segoe UI Light"/>
                <a:cs typeface="Segoe UI Light"/>
              </a:rPr>
              <a:t>, our method is as good as Google’s transit. </a:t>
            </a:r>
          </a:p>
          <a:p>
            <a:r>
              <a:rPr lang="en-US" dirty="0" smtClean="0">
                <a:latin typeface="Segoe UI Light"/>
                <a:cs typeface="Segoe UI Light"/>
              </a:rPr>
              <a:t>But it doesn’t mean we cannot ask turkers to find bus stops using GSV.</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167</a:t>
            </a:fld>
            <a:endParaRPr lang="en-US"/>
          </a:p>
        </p:txBody>
      </p:sp>
    </p:spTree>
    <p:extLst>
      <p:ext uri="{BB962C8B-B14F-4D97-AF65-F5344CB8AC3E}">
        <p14:creationId xmlns:p14="http://schemas.microsoft.com/office/powerpoint/2010/main" val="1173004878"/>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three research questions. To answer</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168</a:t>
            </a:fld>
            <a:endParaRPr lang="en-US"/>
          </a:p>
        </p:txBody>
      </p:sp>
    </p:spTree>
    <p:extLst>
      <p:ext uri="{BB962C8B-B14F-4D97-AF65-F5344CB8AC3E}">
        <p14:creationId xmlns:p14="http://schemas.microsoft.com/office/powerpoint/2010/main" val="135869523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three research questions. To answer</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169</a:t>
            </a:fld>
            <a:endParaRPr lang="en-US"/>
          </a:p>
        </p:txBody>
      </p:sp>
    </p:spTree>
    <p:extLst>
      <p:ext uri="{BB962C8B-B14F-4D97-AF65-F5344CB8AC3E}">
        <p14:creationId xmlns:p14="http://schemas.microsoft.com/office/powerpoint/2010/main" val="135869523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three research questions. To answer</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170</a:t>
            </a:fld>
            <a:endParaRPr lang="en-US"/>
          </a:p>
        </p:txBody>
      </p:sp>
    </p:spTree>
    <p:extLst>
      <p:ext uri="{BB962C8B-B14F-4D97-AF65-F5344CB8AC3E}">
        <p14:creationId xmlns:p14="http://schemas.microsoft.com/office/powerpoint/2010/main" val="135869523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three research questions. To answer</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171</a:t>
            </a:fld>
            <a:endParaRPr lang="en-US"/>
          </a:p>
        </p:txBody>
      </p:sp>
    </p:spTree>
    <p:extLst>
      <p:ext uri="{BB962C8B-B14F-4D97-AF65-F5344CB8AC3E}">
        <p14:creationId xmlns:p14="http://schemas.microsoft.com/office/powerpoint/2010/main" val="135869523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three research questions. To answer</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175</a:t>
            </a:fld>
            <a:endParaRPr lang="en-US"/>
          </a:p>
        </p:txBody>
      </p:sp>
    </p:spTree>
    <p:extLst>
      <p:ext uri="{BB962C8B-B14F-4D97-AF65-F5344CB8AC3E}">
        <p14:creationId xmlns:p14="http://schemas.microsoft.com/office/powerpoint/2010/main" val="135869523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three research questions. To answer</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176</a:t>
            </a:fld>
            <a:endParaRPr lang="en-US"/>
          </a:p>
        </p:txBody>
      </p:sp>
    </p:spTree>
    <p:extLst>
      <p:ext uri="{BB962C8B-B14F-4D97-AF65-F5344CB8AC3E}">
        <p14:creationId xmlns:p14="http://schemas.microsoft.com/office/powerpoint/2010/main" val="1358695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To find bus stops and label landmarks on Google Street View, we developed this interface. On the interface, you see a Street View image in the middle. The Google Map is shown at the bottom right to help turkers understand the geometry of the scene and provide the estimated location of the bus stop. The list of bus stop landmarks is shown at the top of the interface. (Labels) Once you are done, you can click the submit button and jump to the next bus stop.</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http://</a:t>
            </a:r>
            <a:r>
              <a:rPr lang="en-US" baseline="0" dirty="0" err="1" smtClean="0"/>
              <a:t>localhost</a:t>
            </a:r>
            <a:r>
              <a:rPr lang="en-US" baseline="0" dirty="0" smtClean="0"/>
              <a:t>/</a:t>
            </a:r>
            <a:r>
              <a:rPr lang="en-US" baseline="0" dirty="0" err="1" smtClean="0"/>
              <a:t>busstop</a:t>
            </a:r>
            <a:r>
              <a:rPr lang="en-US" baseline="0" dirty="0" smtClean="0"/>
              <a:t>/BusStopLabeler_v3/?/</a:t>
            </a:r>
            <a:r>
              <a:rPr lang="en-US" baseline="0" dirty="0" err="1" smtClean="0"/>
              <a:t>StreetViewLabeler</a:t>
            </a:r>
            <a:r>
              <a:rPr lang="en-US" baseline="0" dirty="0" smtClean="0"/>
              <a:t>/RdAgRXJUxJdfMSnVX72V5g</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14</a:t>
            </a:fld>
            <a:endParaRPr lang="en-US"/>
          </a:p>
        </p:txBody>
      </p:sp>
    </p:spTree>
    <p:extLst>
      <p:ext uri="{BB962C8B-B14F-4D97-AF65-F5344CB8AC3E}">
        <p14:creationId xmlns:p14="http://schemas.microsoft.com/office/powerpoint/2010/main" val="1998957952"/>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three research questions. To answer</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177</a:t>
            </a:fld>
            <a:endParaRPr lang="en-US"/>
          </a:p>
        </p:txBody>
      </p:sp>
    </p:spTree>
    <p:extLst>
      <p:ext uri="{BB962C8B-B14F-4D97-AF65-F5344CB8AC3E}">
        <p14:creationId xmlns:p14="http://schemas.microsoft.com/office/powerpoint/2010/main" val="135869523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for each bus stops, we took pictures from</a:t>
            </a:r>
            <a:r>
              <a:rPr lang="en-US" baseline="0" dirty="0" smtClean="0"/>
              <a:t> multiple angles. As a result, we had much richer data compared to Google Street View.</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178</a:t>
            </a:fld>
            <a:endParaRPr lang="en-US"/>
          </a:p>
        </p:txBody>
      </p:sp>
    </p:spTree>
    <p:extLst>
      <p:ext uri="{BB962C8B-B14F-4D97-AF65-F5344CB8AC3E}">
        <p14:creationId xmlns:p14="http://schemas.microsoft.com/office/powerpoint/2010/main" val="2878749923"/>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looked for these most significant landmarks based on the result of formative study.</a:t>
            </a:r>
            <a:endParaRPr lang="en-US" dirty="0" smtClean="0"/>
          </a:p>
          <a:p>
            <a:endParaRPr lang="en-US" dirty="0" smtClean="0"/>
          </a:p>
          <a:p>
            <a:r>
              <a:rPr lang="en-US" dirty="0" smtClean="0"/>
              <a:t>https://</a:t>
            </a:r>
            <a:r>
              <a:rPr lang="en-US" dirty="0" err="1" smtClean="0"/>
              <a:t>www.google.com</a:t>
            </a:r>
            <a:r>
              <a:rPr lang="en-US" dirty="0" smtClean="0"/>
              <a:t>/</a:t>
            </a:r>
            <a:r>
              <a:rPr lang="en-US" dirty="0" err="1" smtClean="0"/>
              <a:t>maps?ll</a:t>
            </a:r>
            <a:r>
              <a:rPr lang="en-US" dirty="0" smtClean="0"/>
              <a:t>=38.938858,-77.087181&amp;spn=0.003956,0.016512&amp;t=</a:t>
            </a:r>
            <a:r>
              <a:rPr lang="en-US" dirty="0" err="1" smtClean="0"/>
              <a:t>m&amp;cid</a:t>
            </a:r>
            <a:r>
              <a:rPr lang="en-US" dirty="0" smtClean="0"/>
              <a:t>=0x2ef2d8a4426fb8ce&amp;z=17&amp;layer=</a:t>
            </a:r>
            <a:r>
              <a:rPr lang="en-US" dirty="0" err="1" smtClean="0"/>
              <a:t>c&amp;cbll</a:t>
            </a:r>
            <a:r>
              <a:rPr lang="en-US" dirty="0" smtClean="0"/>
              <a:t>=38.938857,-77.087179&amp;panoid=nkVfhbtlY34zdQWrR1pUew&amp;cbp=11,52.21,,1,8.3</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solidFill>
                  <a:prstClr val="black"/>
                </a:solidFill>
                <a:latin typeface="Calibri"/>
              </a:rPr>
              <a:pPr/>
              <a:t>179</a:t>
            </a:fld>
            <a:endParaRPr lang="en-US">
              <a:solidFill>
                <a:prstClr val="black"/>
              </a:solidFill>
              <a:latin typeface="Calibri"/>
            </a:endParaRPr>
          </a:p>
        </p:txBody>
      </p:sp>
    </p:spTree>
    <p:extLst>
      <p:ext uri="{BB962C8B-B14F-4D97-AF65-F5344CB8AC3E}">
        <p14:creationId xmlns:p14="http://schemas.microsoft.com/office/powerpoint/2010/main" val="9502266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a:t>
            </a:r>
            <a:r>
              <a:rPr lang="en-US" baseline="0" dirty="0" smtClean="0"/>
              <a:t> want to stop and ask you a question. What bus stop landmarks do you see in this image?</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180</a:t>
            </a:fld>
            <a:endParaRPr lang="en-US"/>
          </a:p>
        </p:txBody>
      </p:sp>
    </p:spTree>
    <p:extLst>
      <p:ext uri="{BB962C8B-B14F-4D97-AF65-F5344CB8AC3E}">
        <p14:creationId xmlns:p14="http://schemas.microsoft.com/office/powerpoint/2010/main" val="1356872342"/>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took iterative coding strategy, and we obtained </a:t>
            </a:r>
            <a:r>
              <a:rPr lang="en-US" dirty="0" smtClean="0"/>
              <a:t>high</a:t>
            </a:r>
            <a:r>
              <a:rPr lang="en-US" baseline="0" dirty="0" smtClean="0"/>
              <a:t> quality landmark count data for both Google Street View and physical audit data.</a:t>
            </a:r>
            <a:endParaRPr lang="en-US" dirty="0" smtClean="0"/>
          </a:p>
          <a:p>
            <a:endParaRPr lang="en-US" dirty="0" smtClean="0"/>
          </a:p>
          <a:p>
            <a:r>
              <a:rPr lang="en-US" dirty="0" smtClean="0"/>
              <a:t>https://</a:t>
            </a:r>
            <a:r>
              <a:rPr lang="en-US" dirty="0" err="1" smtClean="0"/>
              <a:t>www.google.com</a:t>
            </a:r>
            <a:r>
              <a:rPr lang="en-US" dirty="0" smtClean="0"/>
              <a:t>/</a:t>
            </a:r>
            <a:r>
              <a:rPr lang="en-US" dirty="0" err="1" smtClean="0"/>
              <a:t>maps?ll</a:t>
            </a:r>
            <a:r>
              <a:rPr lang="en-US" dirty="0" smtClean="0"/>
              <a:t>=38.938858,-77.087181&amp;spn=0.003956,0.016512&amp;t=</a:t>
            </a:r>
            <a:r>
              <a:rPr lang="en-US" dirty="0" err="1" smtClean="0"/>
              <a:t>m&amp;cid</a:t>
            </a:r>
            <a:r>
              <a:rPr lang="en-US" dirty="0" smtClean="0"/>
              <a:t>=0x2ef2d8a4426fb8ce&amp;z=17&amp;layer=</a:t>
            </a:r>
            <a:r>
              <a:rPr lang="en-US" dirty="0" err="1" smtClean="0"/>
              <a:t>c&amp;cbll</a:t>
            </a:r>
            <a:r>
              <a:rPr lang="en-US" dirty="0" smtClean="0"/>
              <a:t>=38.938857,-77.087179&amp;panoid=nkVfhbtlY34zdQWrR1pUew&amp;cbp=11,52.21,,1,8.3</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181</a:t>
            </a:fld>
            <a:endParaRPr lang="en-US"/>
          </a:p>
        </p:txBody>
      </p:sp>
    </p:spTree>
    <p:extLst>
      <p:ext uri="{BB962C8B-B14F-4D97-AF65-F5344CB8AC3E}">
        <p14:creationId xmlns:p14="http://schemas.microsoft.com/office/powerpoint/2010/main" val="339808472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We built the interface for turkers to locate and label bus stop landmarks. On the interface, you see a Street View image in the middle. The Google Map is shown at the bottom right to help turkers understand the geometry of the scene and provide the estimated location of the bus stop. The list of bus stop landmarks is shown at the top of the interface. Note, in the beginning, that the user can only select a bus stop sign or bus stop shelter.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Pull the slide.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http://</a:t>
            </a:r>
            <a:r>
              <a:rPr lang="en-US" baseline="0" dirty="0" err="1" smtClean="0"/>
              <a:t>localhost</a:t>
            </a:r>
            <a:r>
              <a:rPr lang="en-US" baseline="0" dirty="0" smtClean="0"/>
              <a:t>/</a:t>
            </a:r>
            <a:r>
              <a:rPr lang="en-US" baseline="0" dirty="0" err="1" smtClean="0"/>
              <a:t>busstop</a:t>
            </a:r>
            <a:r>
              <a:rPr lang="en-US" baseline="0" dirty="0" smtClean="0"/>
              <a:t>/BusStopLabeler_v3/?/</a:t>
            </a:r>
            <a:r>
              <a:rPr lang="en-US" baseline="0" dirty="0" err="1" smtClean="0"/>
              <a:t>StreetViewLabeler</a:t>
            </a:r>
            <a:r>
              <a:rPr lang="en-US" baseline="0" dirty="0" smtClean="0"/>
              <a:t>/RdAgRXJUxJdfMSnVX72V5g</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184</a:t>
            </a:fld>
            <a:endParaRPr lang="en-US"/>
          </a:p>
        </p:txBody>
      </p:sp>
    </p:spTree>
    <p:extLst>
      <p:ext uri="{BB962C8B-B14F-4D97-AF65-F5344CB8AC3E}">
        <p14:creationId xmlns:p14="http://schemas.microsoft.com/office/powerpoint/2010/main" val="1998957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Let</a:t>
            </a:r>
            <a:r>
              <a:rPr lang="en-US" baseline="0" dirty="0" smtClean="0"/>
              <a:t> me give you some background.</a:t>
            </a:r>
            <a:r>
              <a:rPr lang="en-US" baseline="0" dirty="0"/>
              <a:t> </a:t>
            </a:r>
            <a:r>
              <a:rPr lang="en-US" baseline="0" dirty="0" smtClean="0"/>
              <a:t>Some organizations provide information that visually impaired people can use to navigate to bus stops.</a:t>
            </a:r>
            <a:endParaRPr lang="en-US" dirty="0" smtClean="0"/>
          </a:p>
        </p:txBody>
      </p:sp>
      <p:sp>
        <p:nvSpPr>
          <p:cNvPr id="4" name="Slide Number Placeholder 3"/>
          <p:cNvSpPr>
            <a:spLocks noGrp="1"/>
          </p:cNvSpPr>
          <p:nvPr>
            <p:ph type="sldNum" sz="quarter" idx="10"/>
          </p:nvPr>
        </p:nvSpPr>
        <p:spPr/>
        <p:txBody>
          <a:bodyPr/>
          <a:lstStyle/>
          <a:p>
            <a:fld id="{4602CF0A-3689-D84F-AD99-553119900567}" type="slidenum">
              <a:rPr lang="en-US" smtClean="0"/>
              <a:t>15</a:t>
            </a:fld>
            <a:endParaRPr lang="en-US"/>
          </a:p>
        </p:txBody>
      </p:sp>
    </p:spTree>
    <p:extLst>
      <p:ext uri="{BB962C8B-B14F-4D97-AF65-F5344CB8AC3E}">
        <p14:creationId xmlns:p14="http://schemas.microsoft.com/office/powerpoint/2010/main" val="30988573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16</a:t>
            </a:fld>
            <a:endParaRPr lang="en-US"/>
          </a:p>
        </p:txBody>
      </p:sp>
    </p:spTree>
    <p:extLst>
      <p:ext uri="{BB962C8B-B14F-4D97-AF65-F5344CB8AC3E}">
        <p14:creationId xmlns:p14="http://schemas.microsoft.com/office/powerpoint/2010/main" val="3098857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It describes the location of the bus stop, presence</a:t>
            </a:r>
            <a:r>
              <a:rPr lang="en-US" baseline="0" dirty="0" smtClean="0"/>
              <a:t> of a shelter, and some accessibility information. But the problem is, not all public transit organizations provide such information.</a:t>
            </a:r>
            <a:endParaRPr lang="en-US" dirty="0" smtClean="0"/>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17</a:t>
            </a:fld>
            <a:endParaRPr lang="en-US"/>
          </a:p>
        </p:txBody>
      </p:sp>
    </p:spTree>
    <p:extLst>
      <p:ext uri="{BB962C8B-B14F-4D97-AF65-F5344CB8AC3E}">
        <p14:creationId xmlns:p14="http://schemas.microsoft.com/office/powerpoint/2010/main" val="3098857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sz="1200" dirty="0" smtClean="0">
                <a:solidFill>
                  <a:srgbClr val="FFFFFF"/>
                </a:solidFill>
                <a:latin typeface="Segoe UI Light"/>
                <a:cs typeface="Segoe UI Light"/>
              </a:rPr>
              <a:t>We found in our own formative studies that the more information about the location of non-visual indicators, the better</a:t>
            </a:r>
          </a:p>
        </p:txBody>
      </p:sp>
      <p:sp>
        <p:nvSpPr>
          <p:cNvPr id="4" name="Slide Number Placeholder 3"/>
          <p:cNvSpPr>
            <a:spLocks noGrp="1"/>
          </p:cNvSpPr>
          <p:nvPr>
            <p:ph type="sldNum" sz="quarter" idx="10"/>
          </p:nvPr>
        </p:nvSpPr>
        <p:spPr/>
        <p:txBody>
          <a:bodyPr/>
          <a:lstStyle/>
          <a:p>
            <a:fld id="{4602CF0A-3689-D84F-AD99-553119900567}" type="slidenum">
              <a:rPr lang="en-US" smtClean="0"/>
              <a:t>18</a:t>
            </a:fld>
            <a:endParaRPr lang="en-US"/>
          </a:p>
        </p:txBody>
      </p:sp>
    </p:spTree>
    <p:extLst>
      <p:ext uri="{BB962C8B-B14F-4D97-AF65-F5344CB8AC3E}">
        <p14:creationId xmlns:p14="http://schemas.microsoft.com/office/powerpoint/2010/main" val="3098857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Researchers worked on utilizing mobile</a:t>
            </a:r>
            <a:r>
              <a:rPr lang="en-US" sz="1200" kern="1200" baseline="0" dirty="0" smtClean="0">
                <a:solidFill>
                  <a:schemeClr val="tx1"/>
                </a:solidFill>
                <a:effectLst/>
                <a:latin typeface="+mn-lt"/>
                <a:ea typeface="+mn-ea"/>
                <a:cs typeface="+mn-cs"/>
              </a:rPr>
              <a:t> crowdsourcing t</a:t>
            </a:r>
            <a:r>
              <a:rPr lang="en-US" sz="1200" kern="1200" dirty="0" smtClean="0">
                <a:solidFill>
                  <a:schemeClr val="tx1"/>
                </a:solidFill>
                <a:effectLst/>
                <a:latin typeface="+mn-lt"/>
                <a:ea typeface="+mn-ea"/>
                <a:cs typeface="+mn-cs"/>
              </a:rPr>
              <a:t>o</a:t>
            </a:r>
            <a:r>
              <a:rPr lang="en-US" sz="1200" kern="1200" baseline="0" dirty="0" smtClean="0">
                <a:solidFill>
                  <a:schemeClr val="tx1"/>
                </a:solidFill>
                <a:effectLst/>
                <a:latin typeface="+mn-lt"/>
                <a:ea typeface="+mn-ea"/>
                <a:cs typeface="+mn-cs"/>
              </a:rPr>
              <a:t> collect bus stop information. </a:t>
            </a:r>
            <a:r>
              <a:rPr lang="en-US" sz="1200" kern="1200" baseline="0" dirty="0" err="1" smtClean="0">
                <a:solidFill>
                  <a:schemeClr val="tx1"/>
                </a:solidFill>
                <a:effectLst/>
                <a:latin typeface="+mn-lt"/>
                <a:ea typeface="+mn-ea"/>
                <a:cs typeface="+mn-cs"/>
              </a:rPr>
              <a:t>Shiri</a:t>
            </a:r>
            <a:r>
              <a:rPr lang="en-US" sz="1200" kern="1200" baseline="0" dirty="0" smtClean="0">
                <a:solidFill>
                  <a:schemeClr val="tx1"/>
                </a:solidFill>
                <a:effectLst/>
                <a:latin typeface="+mn-lt"/>
                <a:ea typeface="+mn-ea"/>
                <a:cs typeface="+mn-cs"/>
              </a:rPr>
              <a:t>, a member of our research team worked a project such as </a:t>
            </a:r>
            <a:r>
              <a:rPr lang="en-US" sz="1200" kern="1200" baseline="0" dirty="0" err="1" smtClean="0">
                <a:solidFill>
                  <a:schemeClr val="tx1"/>
                </a:solidFill>
                <a:effectLst/>
                <a:latin typeface="+mn-lt"/>
                <a:ea typeface="+mn-ea"/>
                <a:cs typeface="+mn-cs"/>
              </a:rPr>
              <a:t>StopFinder</a:t>
            </a:r>
            <a:r>
              <a:rPr lang="en-US" sz="1200" kern="1200" baseline="0" dirty="0" smtClean="0">
                <a:solidFill>
                  <a:schemeClr val="tx1"/>
                </a:solidFill>
                <a:effectLst/>
                <a:latin typeface="+mn-lt"/>
                <a:ea typeface="+mn-ea"/>
                <a:cs typeface="+mn-cs"/>
              </a:rPr>
              <a:t>.</a:t>
            </a:r>
          </a:p>
          <a:p>
            <a:endParaRPr lang="en-US" sz="1200" kern="1200" baseline="0" dirty="0" smtClean="0">
              <a:solidFill>
                <a:schemeClr val="tx1"/>
              </a:solidFill>
              <a:effectLst/>
              <a:latin typeface="+mn-lt"/>
              <a:ea typeface="+mn-ea"/>
              <a:cs typeface="+mn-cs"/>
            </a:endParaRPr>
          </a:p>
          <a:p>
            <a:r>
              <a:rPr lang="en-US" dirty="0" smtClean="0"/>
              <a:t>--- Jon</a:t>
            </a:r>
          </a:p>
          <a:p>
            <a:r>
              <a:rPr lang="en-US" dirty="0" smtClean="0"/>
              <a:t>Building and</a:t>
            </a:r>
            <a:r>
              <a:rPr lang="en-US" baseline="0" dirty="0" smtClean="0"/>
              <a:t> the e</a:t>
            </a:r>
            <a:r>
              <a:rPr lang="en-US" dirty="0" smtClean="0"/>
              <a:t>xtending</a:t>
            </a:r>
            <a:r>
              <a:rPr lang="en-US" baseline="0" dirty="0" smtClean="0"/>
              <a:t> </a:t>
            </a:r>
            <a:r>
              <a:rPr lang="en-US" baseline="0" dirty="0" err="1" smtClean="0"/>
              <a:t>Shiri’s</a:t>
            </a:r>
            <a:r>
              <a:rPr lang="en-US" baseline="0" dirty="0" smtClean="0"/>
              <a:t> work</a:t>
            </a:r>
          </a:p>
          <a:p>
            <a:r>
              <a:rPr lang="en-US" baseline="0" dirty="0" smtClean="0"/>
              <a:t>Our Showing </a:t>
            </a:r>
            <a:r>
              <a:rPr lang="en-US" baseline="0" dirty="0" err="1" smtClean="0"/>
              <a:t>obstaclse</a:t>
            </a:r>
            <a:endParaRPr lang="en-US" dirty="0" smtClean="0"/>
          </a:p>
          <a:p>
            <a:endParaRPr lang="en-US" dirty="0" smtClean="0"/>
          </a:p>
          <a:p>
            <a:r>
              <a:rPr lang="en-US" dirty="0" smtClean="0"/>
              <a:t>Prasain_StopFinderImprovingTheExperienceOfBlindPublicTransitRidersWithCrowdsourcing_SeniorThesis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19</a:t>
            </a:fld>
            <a:endParaRPr lang="en-US"/>
          </a:p>
        </p:txBody>
      </p:sp>
    </p:spTree>
    <p:extLst>
      <p:ext uri="{BB962C8B-B14F-4D97-AF65-F5344CB8AC3E}">
        <p14:creationId xmlns:p14="http://schemas.microsoft.com/office/powerpoint/2010/main" val="2947989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Public transportation is important</a:t>
            </a:r>
            <a:r>
              <a:rPr lang="en-US" baseline="0" dirty="0" smtClean="0"/>
              <a:t> for people with visual impairments as they don’t drive cars.</a:t>
            </a:r>
            <a:endParaRPr lang="en-US" dirty="0" smtClean="0"/>
          </a:p>
          <a:p>
            <a:endParaRPr lang="en-US" dirty="0" smtClean="0"/>
          </a:p>
          <a:p>
            <a:endParaRPr lang="en-US" dirty="0" smtClean="0"/>
          </a:p>
          <a:p>
            <a:r>
              <a:rPr lang="en-US" dirty="0" smtClean="0"/>
              <a:t>--- </a:t>
            </a:r>
          </a:p>
          <a:p>
            <a:r>
              <a:rPr lang="en-US" dirty="0" smtClean="0"/>
              <a:t>There</a:t>
            </a:r>
            <a:r>
              <a:rPr lang="en-US" baseline="0" dirty="0" smtClean="0"/>
              <a:t> are two motivating factors: (1) people with visual impairments rely heavily on public transportation because their impairments affect their ability to drive and (2) the way in which they navigate to public transit location is via non-visual indicators.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2</a:t>
            </a:fld>
            <a:endParaRPr lang="en-US"/>
          </a:p>
        </p:txBody>
      </p:sp>
    </p:spTree>
    <p:extLst>
      <p:ext uri="{BB962C8B-B14F-4D97-AF65-F5344CB8AC3E}">
        <p14:creationId xmlns:p14="http://schemas.microsoft.com/office/powerpoint/2010/main" val="42073858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err="1" smtClean="0">
                <a:solidFill>
                  <a:schemeClr val="tx1"/>
                </a:solidFill>
                <a:effectLst/>
                <a:latin typeface="+mn-lt"/>
                <a:ea typeface="+mn-ea"/>
                <a:cs typeface="+mn-cs"/>
              </a:rPr>
              <a:t>StopFinder</a:t>
            </a:r>
            <a:r>
              <a:rPr lang="en-US" sz="1200" kern="1200" baseline="0" dirty="0" smtClean="0">
                <a:solidFill>
                  <a:schemeClr val="tx1"/>
                </a:solidFill>
                <a:effectLst/>
                <a:latin typeface="+mn-lt"/>
                <a:ea typeface="+mn-ea"/>
                <a:cs typeface="+mn-cs"/>
              </a:rPr>
              <a:t> allows users to provide information while they are waiting for the bus.</a:t>
            </a:r>
          </a:p>
          <a:p>
            <a:endParaRPr lang="en-US" sz="1200" kern="1200" baseline="0" dirty="0" smtClean="0">
              <a:solidFill>
                <a:schemeClr val="tx1"/>
              </a:solidFill>
              <a:effectLst/>
              <a:latin typeface="+mn-lt"/>
              <a:ea typeface="+mn-ea"/>
              <a:cs typeface="+mn-cs"/>
            </a:endParaRPr>
          </a:p>
          <a:p>
            <a:r>
              <a:rPr lang="en-US" baseline="0" dirty="0" smtClean="0"/>
              <a:t>However, by nature, this kind applications require users to be at the bus stop.</a:t>
            </a:r>
          </a:p>
          <a:p>
            <a:endParaRPr lang="en-US" dirty="0" smtClean="0"/>
          </a:p>
          <a:p>
            <a:r>
              <a:rPr lang="en-US" dirty="0" smtClean="0"/>
              <a:t>--</a:t>
            </a:r>
          </a:p>
          <a:p>
            <a:r>
              <a:rPr lang="en-US" dirty="0" smtClean="0"/>
              <a:t>http://4.bp.blogspot.com/-yT9rllN482w/</a:t>
            </a:r>
            <a:r>
              <a:rPr lang="en-US" dirty="0" err="1" smtClean="0"/>
              <a:t>TrwC_SgWJyI</a:t>
            </a:r>
            <a:r>
              <a:rPr lang="en-US" dirty="0" smtClean="0"/>
              <a:t>/AAAAAAAAAFM/09w3QN7-fGs/s1600/</a:t>
            </a:r>
            <a:r>
              <a:rPr lang="en-US" dirty="0" err="1" smtClean="0"/>
              <a:t>Bus+stop.jpg</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20</a:t>
            </a:fld>
            <a:endParaRPr lang="en-US"/>
          </a:p>
        </p:txBody>
      </p:sp>
    </p:spTree>
    <p:extLst>
      <p:ext uri="{BB962C8B-B14F-4D97-AF65-F5344CB8AC3E}">
        <p14:creationId xmlns:p14="http://schemas.microsoft.com/office/powerpoint/2010/main" val="16199959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Last year in ASSETS, we presented</a:t>
            </a:r>
            <a:r>
              <a:rPr lang="en-US" baseline="0" dirty="0" smtClean="0"/>
              <a:t> the idea of using crowdsourcing and Google Street View to find sidewalk walk accessibility problems, such as lack of curb cuts.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21</a:t>
            </a:fld>
            <a:endParaRPr lang="en-US"/>
          </a:p>
        </p:txBody>
      </p:sp>
    </p:spTree>
    <p:extLst>
      <p:ext uri="{BB962C8B-B14F-4D97-AF65-F5344CB8AC3E}">
        <p14:creationId xmlns:p14="http://schemas.microsoft.com/office/powerpoint/2010/main" val="29402470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investigated if crowd workers from Amazon Mechanical Turk can identify sidewalk</a:t>
            </a:r>
            <a:r>
              <a:rPr lang="en-US" baseline="0" dirty="0" smtClean="0"/>
              <a:t> accessibility problems from Google Street View. Can we use the similar method to find bus stops and their landmarks?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22</a:t>
            </a:fld>
            <a:endParaRPr lang="en-US"/>
          </a:p>
        </p:txBody>
      </p:sp>
    </p:spTree>
    <p:extLst>
      <p:ext uri="{BB962C8B-B14F-4D97-AF65-F5344CB8AC3E}">
        <p14:creationId xmlns:p14="http://schemas.microsoft.com/office/powerpoint/2010/main" val="4073156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1E79E8-F03D-B443-99A5-519506F39B37}" type="slidenum">
              <a:rPr lang="en-US" smtClean="0"/>
              <a:t>23</a:t>
            </a:fld>
            <a:endParaRPr lang="en-US"/>
          </a:p>
        </p:txBody>
      </p:sp>
    </p:spTree>
    <p:extLst>
      <p:ext uri="{BB962C8B-B14F-4D97-AF65-F5344CB8AC3E}">
        <p14:creationId xmlns:p14="http://schemas.microsoft.com/office/powerpoint/2010/main" val="35853673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For the study,</a:t>
            </a:r>
            <a:r>
              <a:rPr lang="en-US" baseline="0" dirty="0" smtClean="0"/>
              <a:t> w</a:t>
            </a:r>
            <a:r>
              <a:rPr lang="en-US" dirty="0" smtClean="0"/>
              <a:t>e hired crowd workers from Amazon</a:t>
            </a:r>
            <a:r>
              <a:rPr lang="en-US" baseline="0" dirty="0" smtClean="0"/>
              <a:t> Mechanical Turk to perform the bus stop inspection task.  Amazon Mechanical Turk is an online labor market where you can hire workers to complete small tasks. </a:t>
            </a:r>
            <a:endParaRPr lang="en-US" dirty="0" smtClean="0"/>
          </a:p>
        </p:txBody>
      </p:sp>
      <p:sp>
        <p:nvSpPr>
          <p:cNvPr id="4" name="Slide Number Placeholder 3"/>
          <p:cNvSpPr>
            <a:spLocks noGrp="1"/>
          </p:cNvSpPr>
          <p:nvPr>
            <p:ph type="sldNum" sz="quarter" idx="10"/>
          </p:nvPr>
        </p:nvSpPr>
        <p:spPr/>
        <p:txBody>
          <a:bodyPr/>
          <a:lstStyle/>
          <a:p>
            <a:fld id="{CB1E79E8-F03D-B443-99A5-519506F39B37}" type="slidenum">
              <a:rPr lang="en-US" smtClean="0"/>
              <a:t>24</a:t>
            </a:fld>
            <a:endParaRPr lang="en-US"/>
          </a:p>
        </p:txBody>
      </p:sp>
    </p:spTree>
    <p:extLst>
      <p:ext uri="{BB962C8B-B14F-4D97-AF65-F5344CB8AC3E}">
        <p14:creationId xmlns:p14="http://schemas.microsoft.com/office/powerpoint/2010/main" val="35853673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 hire workers</a:t>
            </a:r>
            <a:r>
              <a:rPr lang="en-US" baseline="0" dirty="0" smtClean="0"/>
              <a:t> through this web page. The tasks turkers perform are called </a:t>
            </a:r>
            <a:r>
              <a:rPr lang="en-US" dirty="0" smtClean="0"/>
              <a:t>Human Intelligence Tasks, or HITs.</a:t>
            </a:r>
          </a:p>
          <a:p>
            <a:endParaRPr lang="en-US" dirty="0" smtClean="0"/>
          </a:p>
          <a:p>
            <a:r>
              <a:rPr lang="en-US" dirty="0" smtClean="0"/>
              <a:t>--</a:t>
            </a:r>
          </a:p>
          <a:p>
            <a:r>
              <a:rPr lang="en-US" dirty="0" smtClean="0"/>
              <a:t>Reshoot</a:t>
            </a:r>
            <a:r>
              <a:rPr lang="en-US" baseline="0" dirty="0" smtClean="0"/>
              <a:t> the video. The key is, go to </a:t>
            </a:r>
            <a:r>
              <a:rPr lang="en-US" baseline="0" dirty="0" err="1" smtClean="0"/>
              <a:t>Mturk</a:t>
            </a:r>
            <a:r>
              <a:rPr lang="en-US" baseline="0" dirty="0" smtClean="0"/>
              <a:t> sign in, choose the task, re-post the task and shoot the video.</a:t>
            </a:r>
            <a:endParaRPr lang="en-US" dirty="0"/>
          </a:p>
        </p:txBody>
      </p:sp>
      <p:sp>
        <p:nvSpPr>
          <p:cNvPr id="4" name="Slide Number Placeholder 3"/>
          <p:cNvSpPr>
            <a:spLocks noGrp="1"/>
          </p:cNvSpPr>
          <p:nvPr>
            <p:ph type="sldNum" sz="quarter" idx="10"/>
          </p:nvPr>
        </p:nvSpPr>
        <p:spPr/>
        <p:txBody>
          <a:bodyPr/>
          <a:lstStyle/>
          <a:p>
            <a:fld id="{B319F172-389D-44D8-9766-672B72FB6696}" type="slidenum">
              <a:rPr lang="en-US" smtClean="0"/>
              <a:t>25</a:t>
            </a:fld>
            <a:endParaRPr lang="en-US"/>
          </a:p>
        </p:txBody>
      </p:sp>
    </p:spTree>
    <p:extLst>
      <p:ext uri="{BB962C8B-B14F-4D97-AF65-F5344CB8AC3E}">
        <p14:creationId xmlns:p14="http://schemas.microsoft.com/office/powerpoint/2010/main" val="32912487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 me come</a:t>
            </a:r>
            <a:r>
              <a:rPr lang="en-US" baseline="0" dirty="0" smtClean="0"/>
              <a:t> back to the research questions.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26</a:t>
            </a:fld>
            <a:endParaRPr lang="en-US"/>
          </a:p>
        </p:txBody>
      </p:sp>
    </p:spTree>
    <p:extLst>
      <p:ext uri="{BB962C8B-B14F-4D97-AF65-F5344CB8AC3E}">
        <p14:creationId xmlns:p14="http://schemas.microsoft.com/office/powerpoint/2010/main" val="13586952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answer these</a:t>
            </a:r>
            <a:r>
              <a:rPr lang="en-US" baseline="0" dirty="0" smtClean="0"/>
              <a:t> questions, we conducted three sets of studies. First, formative interview study with people with visual impairment, asking how they find bus stops. Second, us stop audit to compare bus stop environment in Google Street View and physical bus stops. Finally, a study with amazon mechanical </a:t>
            </a:r>
            <a:r>
              <a:rPr lang="en-US" baseline="0" dirty="0" err="1" smtClean="0"/>
              <a:t>turk</a:t>
            </a:r>
            <a:r>
              <a:rPr lang="en-US" baseline="0" dirty="0" smtClean="0"/>
              <a:t> to assess their capability of finding bus stops.</a:t>
            </a:r>
          </a:p>
          <a:p>
            <a:endParaRPr lang="en-US" baseline="0" dirty="0" smtClean="0"/>
          </a:p>
          <a:p>
            <a:r>
              <a:rPr lang="en-US" baseline="0" dirty="0" smtClean="0"/>
              <a:t>-- Images</a:t>
            </a:r>
          </a:p>
          <a:p>
            <a:pPr marL="171450" indent="-171450">
              <a:buFontTx/>
              <a:buChar char="-"/>
            </a:pPr>
            <a:r>
              <a:rPr lang="en-US" dirty="0" smtClean="0"/>
              <a:t>http://</a:t>
            </a:r>
            <a:r>
              <a:rPr lang="en-US" dirty="0" err="1" smtClean="0"/>
              <a:t>www.independent.co.uk</a:t>
            </a:r>
            <a:r>
              <a:rPr lang="en-US" dirty="0" smtClean="0"/>
              <a:t>/news/</a:t>
            </a:r>
            <a:r>
              <a:rPr lang="en-US" dirty="0" err="1" smtClean="0"/>
              <a:t>uk</a:t>
            </a:r>
            <a:r>
              <a:rPr lang="en-US" dirty="0" smtClean="0"/>
              <a:t>/politics/fury-as-blind-people-hit-by-benefit-reform-7754452.html</a:t>
            </a:r>
          </a:p>
          <a:p>
            <a:pPr marL="171450" indent="-171450">
              <a:buFontTx/>
              <a:buChar char="-"/>
            </a:pPr>
            <a:r>
              <a:rPr lang="en-US" dirty="0" smtClean="0"/>
              <a:t>http://</a:t>
            </a:r>
            <a:r>
              <a:rPr lang="en-US" dirty="0" err="1" smtClean="0"/>
              <a:t>www.sodahead.com</a:t>
            </a:r>
            <a:r>
              <a:rPr lang="en-US" dirty="0" smtClean="0"/>
              <a:t>/fun/so-how-many-</a:t>
            </a:r>
            <a:r>
              <a:rPr lang="en-US" dirty="0" err="1" smtClean="0"/>
              <a:t>sodaheads</a:t>
            </a:r>
            <a:r>
              <a:rPr lang="en-US" dirty="0" smtClean="0"/>
              <a:t>-do-you-think-there-are/question-2345829/?link=</a:t>
            </a:r>
            <a:r>
              <a:rPr lang="en-US" dirty="0" err="1" smtClean="0"/>
              <a:t>ibaf&amp;q</a:t>
            </a:r>
            <a:r>
              <a:rPr lang="en-US" dirty="0" smtClean="0"/>
              <a:t>=&amp;</a:t>
            </a:r>
            <a:r>
              <a:rPr lang="en-US" dirty="0" err="1" smtClean="0"/>
              <a:t>imgurl</a:t>
            </a:r>
            <a:r>
              <a:rPr lang="en-US" dirty="0" smtClean="0"/>
              <a:t>=http://</a:t>
            </a:r>
            <a:r>
              <a:rPr lang="en-US" dirty="0" err="1" smtClean="0"/>
              <a:t>images.sodahead.com</a:t>
            </a:r>
            <a:r>
              <a:rPr lang="en-US" dirty="0" smtClean="0"/>
              <a:t>/polls/0/0/2/3/4/5/8/2/9/4341934121_crowd_in_the_rain.jpeg</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27</a:t>
            </a:fld>
            <a:endParaRPr lang="en-US"/>
          </a:p>
        </p:txBody>
      </p:sp>
    </p:spTree>
    <p:extLst>
      <p:ext uri="{BB962C8B-B14F-4D97-AF65-F5344CB8AC3E}">
        <p14:creationId xmlns:p14="http://schemas.microsoft.com/office/powerpoint/2010/main" val="14404422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the first formative study…</a:t>
            </a:r>
          </a:p>
          <a:p>
            <a:endParaRPr lang="en-US" baseline="0" dirty="0" smtClean="0"/>
          </a:p>
          <a:p>
            <a:r>
              <a:rPr lang="en-US" baseline="0" dirty="0" smtClean="0"/>
              <a:t>-- Images</a:t>
            </a:r>
          </a:p>
          <a:p>
            <a:pPr marL="171450" indent="-171450">
              <a:buFontTx/>
              <a:buChar char="-"/>
            </a:pPr>
            <a:r>
              <a:rPr lang="en-US" dirty="0" smtClean="0"/>
              <a:t>http://</a:t>
            </a:r>
            <a:r>
              <a:rPr lang="en-US" dirty="0" err="1" smtClean="0"/>
              <a:t>www.independent.co.uk</a:t>
            </a:r>
            <a:r>
              <a:rPr lang="en-US" dirty="0" smtClean="0"/>
              <a:t>/news/</a:t>
            </a:r>
            <a:r>
              <a:rPr lang="en-US" dirty="0" err="1" smtClean="0"/>
              <a:t>uk</a:t>
            </a:r>
            <a:r>
              <a:rPr lang="en-US" dirty="0" smtClean="0"/>
              <a:t>/politics/fury-as-blind-people-hit-by-benefit-reform-7754452.html</a:t>
            </a:r>
          </a:p>
          <a:p>
            <a:pPr marL="171450" indent="-171450">
              <a:buFontTx/>
              <a:buChar char="-"/>
            </a:pPr>
            <a:r>
              <a:rPr lang="en-US" dirty="0" smtClean="0"/>
              <a:t>http://</a:t>
            </a:r>
            <a:r>
              <a:rPr lang="en-US" dirty="0" err="1" smtClean="0"/>
              <a:t>www.sodahead.com</a:t>
            </a:r>
            <a:r>
              <a:rPr lang="en-US" dirty="0" smtClean="0"/>
              <a:t>/fun/so-how-many-</a:t>
            </a:r>
            <a:r>
              <a:rPr lang="en-US" dirty="0" err="1" smtClean="0"/>
              <a:t>sodaheads</a:t>
            </a:r>
            <a:r>
              <a:rPr lang="en-US" dirty="0" smtClean="0"/>
              <a:t>-do-you-think-there-are/question-2345829/?link=</a:t>
            </a:r>
            <a:r>
              <a:rPr lang="en-US" dirty="0" err="1" smtClean="0"/>
              <a:t>ibaf&amp;q</a:t>
            </a:r>
            <a:r>
              <a:rPr lang="en-US" dirty="0" smtClean="0"/>
              <a:t>=&amp;</a:t>
            </a:r>
            <a:r>
              <a:rPr lang="en-US" dirty="0" err="1" smtClean="0"/>
              <a:t>imgurl</a:t>
            </a:r>
            <a:r>
              <a:rPr lang="en-US" dirty="0" smtClean="0"/>
              <a:t>=http://</a:t>
            </a:r>
            <a:r>
              <a:rPr lang="en-US" dirty="0" err="1" smtClean="0"/>
              <a:t>images.sodahead.com</a:t>
            </a:r>
            <a:r>
              <a:rPr lang="en-US" dirty="0" smtClean="0"/>
              <a:t>/polls/0/0/2/3/4/5/8/2/9/4341934121_crowd_in_the_rain.jpeg</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28</a:t>
            </a:fld>
            <a:endParaRPr lang="en-US"/>
          </a:p>
        </p:txBody>
      </p:sp>
    </p:spTree>
    <p:extLst>
      <p:ext uri="{BB962C8B-B14F-4D97-AF65-F5344CB8AC3E}">
        <p14:creationId xmlns:p14="http://schemas.microsoft.com/office/powerpoint/2010/main" val="14404422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 recruited 18 participants (10 male) with visual impairments from the US and Canada with an average age of 52.1 (</a:t>
            </a:r>
            <a:r>
              <a:rPr lang="en-US" sz="1200" i="1" kern="1200" dirty="0" smtClean="0">
                <a:solidFill>
                  <a:schemeClr val="tx1"/>
                </a:solidFill>
                <a:effectLst/>
                <a:latin typeface="+mn-lt"/>
                <a:ea typeface="+mn-ea"/>
                <a:cs typeface="+mn-cs"/>
              </a:rPr>
              <a:t>SD=</a:t>
            </a:r>
            <a:r>
              <a:rPr lang="en-US" sz="1200" kern="1200" dirty="0" smtClean="0">
                <a:solidFill>
                  <a:schemeClr val="tx1"/>
                </a:solidFill>
                <a:effectLst/>
                <a:latin typeface="+mn-lt"/>
                <a:ea typeface="+mn-ea"/>
                <a:cs typeface="+mn-cs"/>
              </a:rPr>
              <a:t>12.0; </a:t>
            </a:r>
            <a:r>
              <a:rPr lang="en-US" sz="1200" i="1" kern="1200" dirty="0" smtClean="0">
                <a:solidFill>
                  <a:schemeClr val="tx1"/>
                </a:solidFill>
                <a:effectLst/>
                <a:latin typeface="+mn-lt"/>
                <a:ea typeface="+mn-ea"/>
                <a:cs typeface="+mn-cs"/>
              </a:rPr>
              <a:t>range=</a:t>
            </a:r>
            <a:r>
              <a:rPr lang="en-US" sz="1200" kern="1200" dirty="0" smtClean="0">
                <a:solidFill>
                  <a:schemeClr val="tx1"/>
                </a:solidFill>
                <a:effectLst/>
                <a:latin typeface="+mn-lt"/>
                <a:ea typeface="+mn-ea"/>
                <a:cs typeface="+mn-cs"/>
              </a:rPr>
              <a:t>24-67). Eleven participants could not easily read street signs due to their visual impairment. Of these, 7 had no functional vision. </a:t>
            </a:r>
            <a:endParaRPr lang="en-US" dirty="0" smtClean="0"/>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29</a:t>
            </a:fld>
            <a:endParaRPr lang="en-US"/>
          </a:p>
        </p:txBody>
      </p:sp>
    </p:spTree>
    <p:extLst>
      <p:ext uri="{BB962C8B-B14F-4D97-AF65-F5344CB8AC3E}">
        <p14:creationId xmlns:p14="http://schemas.microsoft.com/office/powerpoint/2010/main" val="1685998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a:t>
            </a:r>
            <a:r>
              <a:rPr lang="en-US" baseline="0" dirty="0" smtClean="0"/>
              <a:t> </a:t>
            </a:r>
            <a:r>
              <a:rPr lang="en-US" dirty="0" smtClean="0"/>
              <a:t>locating </a:t>
            </a:r>
            <a:r>
              <a:rPr lang="en-US" baseline="0" dirty="0" smtClean="0"/>
              <a:t>bus stops is difficult because of lack of non-visual landmarks.</a:t>
            </a:r>
            <a:endParaRPr lang="en-US" sz="1200" dirty="0" smtClean="0">
              <a:solidFill>
                <a:srgbClr val="FF0000"/>
              </a:solidFill>
              <a:latin typeface="Segoe UI Semibold"/>
              <a:cs typeface="Segoe UI Semibold"/>
            </a:endParaRPr>
          </a:p>
          <a:p>
            <a:endParaRPr lang="en-US" sz="1200" dirty="0" smtClean="0">
              <a:solidFill>
                <a:srgbClr val="FF0000"/>
              </a:solidFill>
              <a:latin typeface="Segoe UI Semibold"/>
              <a:cs typeface="Segoe UI Semibold"/>
            </a:endParaRPr>
          </a:p>
          <a:p>
            <a:r>
              <a:rPr lang="en-US" sz="1200" dirty="0" smtClean="0">
                <a:solidFill>
                  <a:srgbClr val="FF0000"/>
                </a:solidFill>
                <a:latin typeface="Segoe UI Semibold"/>
                <a:cs typeface="Segoe UI Semibold"/>
              </a:rPr>
              <a:t>--- </a:t>
            </a:r>
          </a:p>
          <a:p>
            <a:r>
              <a:rPr lang="en-US" sz="1200" dirty="0" err="1" smtClean="0">
                <a:solidFill>
                  <a:srgbClr val="FF0000"/>
                </a:solidFill>
                <a:latin typeface="Segoe UI Semibold"/>
                <a:cs typeface="Segoe UI Semibold"/>
              </a:rPr>
              <a:t>Consistance</a:t>
            </a:r>
            <a:r>
              <a:rPr lang="en-US" sz="1200" baseline="0" dirty="0" smtClean="0">
                <a:solidFill>
                  <a:srgbClr val="FF0000"/>
                </a:solidFill>
                <a:latin typeface="Segoe UI Semibold"/>
                <a:cs typeface="Segoe UI Semibold"/>
              </a:rPr>
              <a:t> </a:t>
            </a:r>
            <a:r>
              <a:rPr lang="en-US" sz="1200" baseline="0" dirty="0" err="1" smtClean="0">
                <a:solidFill>
                  <a:srgbClr val="FF0000"/>
                </a:solidFill>
                <a:latin typeface="Segoe UI Semibold"/>
                <a:cs typeface="Segoe UI Semibold"/>
              </a:rPr>
              <a:t>desing</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3</a:t>
            </a:fld>
            <a:endParaRPr lang="en-US"/>
          </a:p>
        </p:txBody>
      </p:sp>
    </p:spTree>
    <p:extLst>
      <p:ext uri="{BB962C8B-B14F-4D97-AF65-F5344CB8AC3E}">
        <p14:creationId xmlns:p14="http://schemas.microsoft.com/office/powerpoint/2010/main" val="30268568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 recruited 18 participants (10 male) with visual impairments from the US and Canada with an average age of 52.1 (</a:t>
            </a:r>
            <a:r>
              <a:rPr lang="en-US" sz="1200" i="1" kern="1200" dirty="0" smtClean="0">
                <a:solidFill>
                  <a:schemeClr val="tx1"/>
                </a:solidFill>
                <a:effectLst/>
                <a:latin typeface="+mn-lt"/>
                <a:ea typeface="+mn-ea"/>
                <a:cs typeface="+mn-cs"/>
              </a:rPr>
              <a:t>SD=</a:t>
            </a:r>
            <a:r>
              <a:rPr lang="en-US" sz="1200" kern="1200" dirty="0" smtClean="0">
                <a:solidFill>
                  <a:schemeClr val="tx1"/>
                </a:solidFill>
                <a:effectLst/>
                <a:latin typeface="+mn-lt"/>
                <a:ea typeface="+mn-ea"/>
                <a:cs typeface="+mn-cs"/>
              </a:rPr>
              <a:t>12.0; </a:t>
            </a:r>
            <a:r>
              <a:rPr lang="en-US" sz="1200" i="1" kern="1200" dirty="0" smtClean="0">
                <a:solidFill>
                  <a:schemeClr val="tx1"/>
                </a:solidFill>
                <a:effectLst/>
                <a:latin typeface="+mn-lt"/>
                <a:ea typeface="+mn-ea"/>
                <a:cs typeface="+mn-cs"/>
              </a:rPr>
              <a:t>range=</a:t>
            </a:r>
            <a:r>
              <a:rPr lang="en-US" sz="1200" kern="1200" dirty="0" smtClean="0">
                <a:solidFill>
                  <a:schemeClr val="tx1"/>
                </a:solidFill>
                <a:effectLst/>
                <a:latin typeface="+mn-lt"/>
                <a:ea typeface="+mn-ea"/>
                <a:cs typeface="+mn-cs"/>
              </a:rPr>
              <a:t>24-67). Eleven participants could not easily read street signs due to their visual impairment. Of these, 7 had no functional vision.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Image:</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http://</a:t>
            </a:r>
            <a:r>
              <a:rPr lang="en-US" sz="1200" kern="1200" dirty="0" err="1" smtClean="0">
                <a:solidFill>
                  <a:schemeClr val="tx1"/>
                </a:solidFill>
                <a:effectLst/>
                <a:latin typeface="+mn-lt"/>
                <a:ea typeface="+mn-ea"/>
                <a:cs typeface="+mn-cs"/>
              </a:rPr>
              <a:t>imageshotfrogza.blob.core.windows.net</a:t>
            </a:r>
            <a:r>
              <a:rPr lang="en-US" sz="1200" kern="1200" dirty="0" smtClean="0">
                <a:solidFill>
                  <a:schemeClr val="tx1"/>
                </a:solidFill>
                <a:effectLst/>
                <a:latin typeface="+mn-lt"/>
                <a:ea typeface="+mn-ea"/>
                <a:cs typeface="+mn-cs"/>
              </a:rPr>
              <a:t>/companies/</a:t>
            </a:r>
            <a:r>
              <a:rPr lang="en-US" sz="1200" kern="1200" dirty="0" err="1" smtClean="0">
                <a:solidFill>
                  <a:schemeClr val="tx1"/>
                </a:solidFill>
                <a:effectLst/>
                <a:latin typeface="+mn-lt"/>
                <a:ea typeface="+mn-ea"/>
                <a:cs typeface="+mn-cs"/>
              </a:rPr>
              <a:t>Keybase</a:t>
            </a:r>
            <a:r>
              <a:rPr lang="en-US" sz="1200" kern="1200" dirty="0" smtClean="0">
                <a:solidFill>
                  <a:schemeClr val="tx1"/>
                </a:solidFill>
                <a:effectLst/>
                <a:latin typeface="+mn-lt"/>
                <a:ea typeface="+mn-ea"/>
                <a:cs typeface="+mn-cs"/>
              </a:rPr>
              <a:t>-Training-Solutions/images-</a:t>
            </a:r>
            <a:r>
              <a:rPr lang="en-US" sz="1200" kern="1200" dirty="0" err="1" smtClean="0">
                <a:solidFill>
                  <a:schemeClr val="tx1"/>
                </a:solidFill>
                <a:effectLst/>
                <a:latin typeface="+mn-lt"/>
                <a:ea typeface="+mn-ea"/>
                <a:cs typeface="+mn-cs"/>
              </a:rPr>
              <a:t>pr</a:t>
            </a:r>
            <a:r>
              <a:rPr lang="en-US" sz="1200" kern="1200" dirty="0" smtClean="0">
                <a:solidFill>
                  <a:schemeClr val="tx1"/>
                </a:solidFill>
                <a:effectLst/>
                <a:latin typeface="+mn-lt"/>
                <a:ea typeface="+mn-ea"/>
                <a:cs typeface="+mn-cs"/>
              </a:rPr>
              <a:t>/Business-Telephone-Etiquette-37625_image.jpg</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30</a:t>
            </a:fld>
            <a:endParaRPr lang="en-US"/>
          </a:p>
        </p:txBody>
      </p:sp>
    </p:spTree>
    <p:extLst>
      <p:ext uri="{BB962C8B-B14F-4D97-AF65-F5344CB8AC3E}">
        <p14:creationId xmlns:p14="http://schemas.microsoft.com/office/powerpoint/2010/main" val="16859980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a:t>
            </a:r>
            <a:r>
              <a:rPr lang="en-US" sz="1200" kern="1200" baseline="0" dirty="0" smtClean="0">
                <a:solidFill>
                  <a:schemeClr val="tx1"/>
                </a:solidFill>
                <a:effectLst/>
                <a:latin typeface="+mn-lt"/>
                <a:ea typeface="+mn-ea"/>
                <a:cs typeface="+mn-cs"/>
              </a:rPr>
              <a:t> performed phone-based semi-structured interviews. </a:t>
            </a:r>
            <a:r>
              <a:rPr lang="en-US" sz="1200" kern="1200" dirty="0" smtClean="0">
                <a:solidFill>
                  <a:schemeClr val="tx1"/>
                </a:solidFill>
                <a:effectLst/>
                <a:latin typeface="+mn-lt"/>
                <a:ea typeface="+mn-ea"/>
                <a:cs typeface="+mn-cs"/>
              </a:rPr>
              <a:t>We recruited 18 participants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with visual impairments. Eleven participants could not easily read street signs due to their visual impairment. Of these, 7 had no functional vision. </a:t>
            </a:r>
            <a:endParaRPr lang="en-US" dirty="0" smtClean="0"/>
          </a:p>
          <a:p>
            <a:endParaRPr lang="en-US" dirty="0" smtClean="0"/>
          </a:p>
          <a:p>
            <a:r>
              <a:rPr lang="en-US" dirty="0" smtClean="0"/>
              <a:t>--</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http://</a:t>
            </a:r>
            <a:r>
              <a:rPr lang="en-US" sz="1200" kern="1200" dirty="0" err="1" smtClean="0">
                <a:solidFill>
                  <a:schemeClr val="tx1"/>
                </a:solidFill>
                <a:effectLst/>
                <a:latin typeface="+mn-lt"/>
                <a:ea typeface="+mn-ea"/>
                <a:cs typeface="+mn-cs"/>
              </a:rPr>
              <a:t>imageshotfrogza.blob.core.windows.net</a:t>
            </a:r>
            <a:r>
              <a:rPr lang="en-US" sz="1200" kern="1200" dirty="0" smtClean="0">
                <a:solidFill>
                  <a:schemeClr val="tx1"/>
                </a:solidFill>
                <a:effectLst/>
                <a:latin typeface="+mn-lt"/>
                <a:ea typeface="+mn-ea"/>
                <a:cs typeface="+mn-cs"/>
              </a:rPr>
              <a:t>/companies/</a:t>
            </a:r>
            <a:r>
              <a:rPr lang="en-US" sz="1200" kern="1200" dirty="0" err="1" smtClean="0">
                <a:solidFill>
                  <a:schemeClr val="tx1"/>
                </a:solidFill>
                <a:effectLst/>
                <a:latin typeface="+mn-lt"/>
                <a:ea typeface="+mn-ea"/>
                <a:cs typeface="+mn-cs"/>
              </a:rPr>
              <a:t>Keybase</a:t>
            </a:r>
            <a:r>
              <a:rPr lang="en-US" sz="1200" kern="1200" dirty="0" smtClean="0">
                <a:solidFill>
                  <a:schemeClr val="tx1"/>
                </a:solidFill>
                <a:effectLst/>
                <a:latin typeface="+mn-lt"/>
                <a:ea typeface="+mn-ea"/>
                <a:cs typeface="+mn-cs"/>
              </a:rPr>
              <a:t>-Training-Solutions/images-</a:t>
            </a:r>
            <a:r>
              <a:rPr lang="en-US" sz="1200" kern="1200" dirty="0" err="1" smtClean="0">
                <a:solidFill>
                  <a:schemeClr val="tx1"/>
                </a:solidFill>
                <a:effectLst/>
                <a:latin typeface="+mn-lt"/>
                <a:ea typeface="+mn-ea"/>
                <a:cs typeface="+mn-cs"/>
              </a:rPr>
              <a:t>pr</a:t>
            </a:r>
            <a:r>
              <a:rPr lang="en-US" sz="1200" kern="1200" dirty="0" smtClean="0">
                <a:solidFill>
                  <a:schemeClr val="tx1"/>
                </a:solidFill>
                <a:effectLst/>
                <a:latin typeface="+mn-lt"/>
                <a:ea typeface="+mn-ea"/>
                <a:cs typeface="+mn-cs"/>
              </a:rPr>
              <a:t>/Business-Telephone-Etiquette-37625_image.jpg</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31</a:t>
            </a:fld>
            <a:endParaRPr lang="en-US"/>
          </a:p>
        </p:txBody>
      </p:sp>
    </p:spTree>
    <p:extLst>
      <p:ext uri="{BB962C8B-B14F-4D97-AF65-F5344CB8AC3E}">
        <p14:creationId xmlns:p14="http://schemas.microsoft.com/office/powerpoint/2010/main" val="16859980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a:t>
            </a:r>
            <a:r>
              <a:rPr lang="en-US" sz="1200" kern="1200" baseline="0" dirty="0" smtClean="0">
                <a:solidFill>
                  <a:schemeClr val="tx1"/>
                </a:solidFill>
                <a:effectLst/>
                <a:latin typeface="+mn-lt"/>
                <a:ea typeface="+mn-ea"/>
                <a:cs typeface="+mn-cs"/>
              </a:rPr>
              <a:t> asked questions, related to</a:t>
            </a:r>
            <a:endParaRPr lang="en-US" dirty="0" smtClean="0"/>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32</a:t>
            </a:fld>
            <a:endParaRPr lang="en-US"/>
          </a:p>
        </p:txBody>
      </p:sp>
    </p:spTree>
    <p:extLst>
      <p:ext uri="{BB962C8B-B14F-4D97-AF65-F5344CB8AC3E}">
        <p14:creationId xmlns:p14="http://schemas.microsoft.com/office/powerpoint/2010/main" val="16859980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participants use public transits, including</a:t>
            </a:r>
            <a:r>
              <a:rPr lang="en-US" baseline="0" dirty="0" smtClean="0"/>
              <a:t> public bus.</a:t>
            </a:r>
            <a:endParaRPr lang="en-US" dirty="0" smtClean="0"/>
          </a:p>
          <a:p>
            <a:endParaRPr lang="en-US" dirty="0" smtClean="0"/>
          </a:p>
          <a:p>
            <a:r>
              <a:rPr lang="en-US" dirty="0" smtClean="0"/>
              <a:t>Image:</a:t>
            </a:r>
          </a:p>
          <a:p>
            <a:r>
              <a:rPr lang="en-US" dirty="0" smtClean="0"/>
              <a:t>http://</a:t>
            </a:r>
            <a:r>
              <a:rPr lang="en-US" dirty="0" err="1" smtClean="0"/>
              <a:t>paxarcana.wordpress.com</a:t>
            </a:r>
            <a:r>
              <a:rPr lang="en-US" dirty="0" smtClean="0"/>
              <a:t>/2008/06/06/friday-random-10-pick-up-pappy-at-the-old-fake-bus-stop-edition/</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33</a:t>
            </a:fld>
            <a:endParaRPr lang="en-US"/>
          </a:p>
        </p:txBody>
      </p:sp>
    </p:spTree>
    <p:extLst>
      <p:ext uri="{BB962C8B-B14F-4D97-AF65-F5344CB8AC3E}">
        <p14:creationId xmlns:p14="http://schemas.microsoft.com/office/powerpoint/2010/main" val="40662291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what challenges they face</a:t>
            </a:r>
          </a:p>
          <a:p>
            <a:endParaRPr lang="en-US" dirty="0" smtClean="0"/>
          </a:p>
          <a:p>
            <a:r>
              <a:rPr lang="en-US" dirty="0" smtClean="0"/>
              <a:t>Image:</a:t>
            </a:r>
          </a:p>
          <a:p>
            <a:r>
              <a:rPr lang="en-US" dirty="0" smtClean="0"/>
              <a:t>http://</a:t>
            </a:r>
            <a:r>
              <a:rPr lang="en-US" dirty="0" err="1" smtClean="0"/>
              <a:t>www.prweb.com</a:t>
            </a:r>
            <a:r>
              <a:rPr lang="en-US" dirty="0" smtClean="0"/>
              <a:t>/releases/2013/7/prweb10975807.htm</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34</a:t>
            </a:fld>
            <a:endParaRPr lang="en-US"/>
          </a:p>
        </p:txBody>
      </p:sp>
    </p:spTree>
    <p:extLst>
      <p:ext uri="{BB962C8B-B14F-4D97-AF65-F5344CB8AC3E}">
        <p14:creationId xmlns:p14="http://schemas.microsoft.com/office/powerpoint/2010/main" val="23812246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to cope with those challenges</a:t>
            </a:r>
          </a:p>
          <a:p>
            <a:endParaRPr lang="en-US" dirty="0" smtClean="0"/>
          </a:p>
          <a:p>
            <a:r>
              <a:rPr lang="en-US" dirty="0" smtClean="0"/>
              <a:t>Image:</a:t>
            </a:r>
          </a:p>
          <a:p>
            <a:r>
              <a:rPr lang="en-US" dirty="0" smtClean="0"/>
              <a:t>http://02varvara.files.wordpress.com/2010/07/guide-dog-e1279758373590.jpg?w=1000</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35</a:t>
            </a:fld>
            <a:endParaRPr lang="en-US"/>
          </a:p>
        </p:txBody>
      </p:sp>
    </p:spTree>
    <p:extLst>
      <p:ext uri="{BB962C8B-B14F-4D97-AF65-F5344CB8AC3E}">
        <p14:creationId xmlns:p14="http://schemas.microsoft.com/office/powerpoint/2010/main" val="20074155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 then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described a hypothetical smartphone application that provides the location and description of bus stops and surrounding landmarks,</a:t>
            </a:r>
            <a:r>
              <a:rPr lang="en-US" sz="1200" kern="1200" baseline="0" dirty="0" smtClean="0">
                <a:solidFill>
                  <a:schemeClr val="tx1"/>
                </a:solidFill>
                <a:effectLst/>
                <a:latin typeface="+mn-lt"/>
                <a:ea typeface="+mn-ea"/>
                <a:cs typeface="+mn-cs"/>
              </a:rPr>
              <a:t> and asked what landmarks are important for them.</a:t>
            </a:r>
            <a:endParaRPr lang="en-US" dirty="0" smtClean="0"/>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36</a:t>
            </a:fld>
            <a:endParaRPr lang="en-US"/>
          </a:p>
        </p:txBody>
      </p:sp>
    </p:spTree>
    <p:extLst>
      <p:ext uri="{BB962C8B-B14F-4D97-AF65-F5344CB8AC3E}">
        <p14:creationId xmlns:p14="http://schemas.microsoft.com/office/powerpoint/2010/main" val="24950204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a:t>
            </a:r>
          </a:p>
          <a:p>
            <a:r>
              <a:rPr lang="en-US" dirty="0" smtClean="0"/>
              <a:t>I</a:t>
            </a:r>
            <a:r>
              <a:rPr lang="en-US" baseline="0" dirty="0" smtClean="0"/>
              <a:t> have to come up with a good way of telling where we are in study</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37</a:t>
            </a:fld>
            <a:endParaRPr lang="en-US"/>
          </a:p>
        </p:txBody>
      </p:sp>
    </p:spTree>
    <p:extLst>
      <p:ext uri="{BB962C8B-B14F-4D97-AF65-F5344CB8AC3E}">
        <p14:creationId xmlns:p14="http://schemas.microsoft.com/office/powerpoint/2010/main" val="17655490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Most relevant to this paper, half of the participants experienced difficulty finding the exact location of bus stops when travelling. Difficulties included determining the specific location of a bus stop (</a:t>
            </a:r>
            <a:r>
              <a:rPr lang="en-US" i="1" dirty="0" smtClean="0"/>
              <a:t>e.g., </a:t>
            </a:r>
            <a:r>
              <a:rPr lang="en-US" dirty="0" smtClean="0"/>
              <a:t>near-side of intersection, half-way down the block),</a:t>
            </a:r>
            <a:r>
              <a:rPr lang="en-US" baseline="0" dirty="0" smtClean="0"/>
              <a:t> o</a:t>
            </a:r>
            <a:r>
              <a:rPr lang="en-US" dirty="0" smtClean="0"/>
              <a:t>btaining accessible information sources, and knowing which landmarks and businesses indicate a proximal bus stop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 Jon</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Mention that these quotes reinforce</a:t>
            </a:r>
            <a:r>
              <a:rPr lang="en-US" baseline="0" dirty="0" smtClean="0"/>
              <a:t> the findings from the past work.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08FFE645-9AB2-4536-A142-C0FAF5A05E7A}" type="slidenum">
              <a:rPr lang="en-US" smtClean="0">
                <a:solidFill>
                  <a:prstClr val="black"/>
                </a:solidFill>
                <a:latin typeface="Calibri"/>
              </a:rPr>
              <a:pPr/>
              <a:t>38</a:t>
            </a:fld>
            <a:endParaRPr lang="en-US">
              <a:solidFill>
                <a:prstClr val="black"/>
              </a:solidFill>
              <a:latin typeface="Calibri"/>
            </a:endParaRPr>
          </a:p>
        </p:txBody>
      </p:sp>
    </p:spTree>
    <p:extLst>
      <p:ext uri="{BB962C8B-B14F-4D97-AF65-F5344CB8AC3E}">
        <p14:creationId xmlns:p14="http://schemas.microsoft.com/office/powerpoint/2010/main" val="40302098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These findings reinforces the results reported in previous works.</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 Jon</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Mention that these quotes reinforce/confirms</a:t>
            </a:r>
            <a:r>
              <a:rPr lang="en-US" baseline="0" dirty="0" smtClean="0"/>
              <a:t> that the recent findings from the past work. </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08FFE645-9AB2-4536-A142-C0FAF5A05E7A}" type="slidenum">
              <a:rPr lang="en-US" smtClean="0">
                <a:solidFill>
                  <a:prstClr val="black"/>
                </a:solidFill>
                <a:latin typeface="Calibri"/>
              </a:rPr>
              <a:pPr/>
              <a:t>39</a:t>
            </a:fld>
            <a:endParaRPr lang="en-US">
              <a:solidFill>
                <a:prstClr val="black"/>
              </a:solidFill>
              <a:latin typeface="Calibri"/>
            </a:endParaRPr>
          </a:p>
        </p:txBody>
      </p:sp>
    </p:spTree>
    <p:extLst>
      <p:ext uri="{BB962C8B-B14F-4D97-AF65-F5344CB8AC3E}">
        <p14:creationId xmlns:p14="http://schemas.microsoft.com/office/powerpoint/2010/main" val="4030209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the problem is severe,</a:t>
            </a:r>
            <a:r>
              <a:rPr lang="en-US" baseline="0" dirty="0" smtClean="0"/>
              <a:t> because in this survey, 85% of the people said it is hard to find bus stops.</a:t>
            </a:r>
            <a:endParaRPr lang="en-US" sz="1200" dirty="0" smtClean="0">
              <a:solidFill>
                <a:srgbClr val="FF0000"/>
              </a:solidFill>
              <a:latin typeface="Segoe UI Semibold"/>
              <a:cs typeface="Segoe UI Semibold"/>
            </a:endParaRPr>
          </a:p>
          <a:p>
            <a:endParaRPr lang="en-US" sz="1200" dirty="0" smtClean="0">
              <a:solidFill>
                <a:srgbClr val="FF0000"/>
              </a:solidFill>
              <a:latin typeface="Segoe UI Semibold"/>
              <a:cs typeface="Segoe UI Semibold"/>
            </a:endParaRPr>
          </a:p>
          <a:p>
            <a:r>
              <a:rPr lang="en-US" sz="1200" dirty="0" smtClean="0">
                <a:solidFill>
                  <a:srgbClr val="FF0000"/>
                </a:solidFill>
                <a:latin typeface="Segoe UI Semibold"/>
                <a:cs typeface="Segoe UI Semibold"/>
              </a:rPr>
              <a:t>--- </a:t>
            </a:r>
          </a:p>
          <a:p>
            <a:r>
              <a:rPr lang="en-US" sz="1200" dirty="0" err="1" smtClean="0">
                <a:solidFill>
                  <a:srgbClr val="FF0000"/>
                </a:solidFill>
                <a:latin typeface="Segoe UI Semibold"/>
                <a:cs typeface="Segoe UI Semibold"/>
              </a:rPr>
              <a:t>Consistance</a:t>
            </a:r>
            <a:r>
              <a:rPr lang="en-US" sz="1200" baseline="0" dirty="0" smtClean="0">
                <a:solidFill>
                  <a:srgbClr val="FF0000"/>
                </a:solidFill>
                <a:latin typeface="Segoe UI Semibold"/>
                <a:cs typeface="Segoe UI Semibold"/>
              </a:rPr>
              <a:t> </a:t>
            </a:r>
            <a:r>
              <a:rPr lang="en-US" sz="1200" baseline="0" dirty="0" err="1" smtClean="0">
                <a:solidFill>
                  <a:srgbClr val="FF0000"/>
                </a:solidFill>
                <a:latin typeface="Segoe UI Semibold"/>
                <a:cs typeface="Segoe UI Semibold"/>
              </a:rPr>
              <a:t>desing</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4</a:t>
            </a:fld>
            <a:endParaRPr lang="en-US"/>
          </a:p>
        </p:txBody>
      </p:sp>
    </p:spTree>
    <p:extLst>
      <p:ext uri="{BB962C8B-B14F-4D97-AF65-F5344CB8AC3E}">
        <p14:creationId xmlns:p14="http://schemas.microsoft.com/office/powerpoint/2010/main" val="30268568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According</a:t>
            </a:r>
            <a:r>
              <a:rPr lang="en-US" baseline="0" dirty="0" smtClean="0"/>
              <a:t> to the result of our interview study, most useful landmarks are bus stop signs,</a:t>
            </a:r>
            <a:endParaRPr lang="en-US" dirty="0" smtClean="0"/>
          </a:p>
          <a:p>
            <a:endParaRPr lang="en-US" dirty="0" smtClean="0"/>
          </a:p>
          <a:p>
            <a:r>
              <a:rPr lang="en-US" dirty="0" smtClean="0"/>
              <a:t>https://</a:t>
            </a:r>
            <a:r>
              <a:rPr lang="en-US" dirty="0" err="1" smtClean="0"/>
              <a:t>www.google.com</a:t>
            </a:r>
            <a:r>
              <a:rPr lang="en-US" dirty="0" smtClean="0"/>
              <a:t>/</a:t>
            </a:r>
            <a:r>
              <a:rPr lang="en-US" dirty="0" err="1" smtClean="0"/>
              <a:t>maps?ll</a:t>
            </a:r>
            <a:r>
              <a:rPr lang="en-US" dirty="0" smtClean="0"/>
              <a:t>=38.938858,-77.087181&amp;spn=0.003956,0.016512&amp;t=</a:t>
            </a:r>
            <a:r>
              <a:rPr lang="en-US" dirty="0" err="1" smtClean="0"/>
              <a:t>m&amp;cid</a:t>
            </a:r>
            <a:r>
              <a:rPr lang="en-US" dirty="0" smtClean="0"/>
              <a:t>=0x2ef2d8a4426fb8ce&amp;z=17&amp;layer=</a:t>
            </a:r>
            <a:r>
              <a:rPr lang="en-US" dirty="0" err="1" smtClean="0"/>
              <a:t>c&amp;cbll</a:t>
            </a:r>
            <a:r>
              <a:rPr lang="en-US" dirty="0" smtClean="0"/>
              <a:t>=38.938857,-77.087179&amp;panoid=nkVfhbtlY34zdQWrR1pUew&amp;cbp=11,52.21,,1,8.3</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solidFill>
                  <a:prstClr val="black"/>
                </a:solidFill>
                <a:latin typeface="Calibri"/>
              </a:rPr>
              <a:pPr/>
              <a:t>40</a:t>
            </a:fld>
            <a:endParaRPr lang="en-US">
              <a:solidFill>
                <a:prstClr val="black"/>
              </a:solidFill>
              <a:latin typeface="Calibri"/>
            </a:endParaRPr>
          </a:p>
        </p:txBody>
      </p:sp>
    </p:spTree>
    <p:extLst>
      <p:ext uri="{BB962C8B-B14F-4D97-AF65-F5344CB8AC3E}">
        <p14:creationId xmlns:p14="http://schemas.microsoft.com/office/powerpoint/2010/main" val="20911662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smtClean="0"/>
              <a:t>Bus stop shelters, </a:t>
            </a:r>
          </a:p>
          <a:p>
            <a:endParaRPr lang="nl-NL" dirty="0" smtClean="0"/>
          </a:p>
          <a:p>
            <a:r>
              <a:rPr lang="nl-NL" dirty="0" err="1" smtClean="0"/>
              <a:t>https</a:t>
            </a:r>
            <a:r>
              <a:rPr lang="nl-NL" dirty="0" smtClean="0"/>
              <a:t>://www.google.com/</a:t>
            </a:r>
            <a:r>
              <a:rPr lang="nl-NL" dirty="0" err="1" smtClean="0"/>
              <a:t>maps?ll</a:t>
            </a:r>
            <a:r>
              <a:rPr lang="nl-NL" dirty="0" smtClean="0"/>
              <a:t>=38.899867,-77.051282&amp;spn=0.007915,0.033023&amp;cbp=11,123.43,,0,12.97&amp;layer=</a:t>
            </a:r>
            <a:r>
              <a:rPr lang="nl-NL" dirty="0" err="1" smtClean="0"/>
              <a:t>c&amp;panoid</a:t>
            </a:r>
            <a:r>
              <a:rPr lang="nl-NL" dirty="0" smtClean="0"/>
              <a:t>=</a:t>
            </a:r>
            <a:r>
              <a:rPr lang="nl-NL" dirty="0" err="1" smtClean="0"/>
              <a:t>cJraifwU_SAVqTIxTZjHeg&amp;cbll</a:t>
            </a:r>
            <a:r>
              <a:rPr lang="nl-NL" dirty="0" smtClean="0"/>
              <a:t>=38.896788,-77.050115&amp;t=</a:t>
            </a:r>
            <a:r>
              <a:rPr lang="nl-NL" dirty="0" err="1" smtClean="0"/>
              <a:t>m&amp;z</a:t>
            </a:r>
            <a:r>
              <a:rPr lang="nl-NL" dirty="0" smtClean="0"/>
              <a:t>=16</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solidFill>
                  <a:prstClr val="black"/>
                </a:solidFill>
                <a:latin typeface="Calibri"/>
              </a:rPr>
              <a:pPr/>
              <a:t>41</a:t>
            </a:fld>
            <a:endParaRPr lang="en-US">
              <a:solidFill>
                <a:prstClr val="black"/>
              </a:solidFill>
              <a:latin typeface="Calibri"/>
            </a:endParaRPr>
          </a:p>
        </p:txBody>
      </p:sp>
    </p:spTree>
    <p:extLst>
      <p:ext uri="{BB962C8B-B14F-4D97-AF65-F5344CB8AC3E}">
        <p14:creationId xmlns:p14="http://schemas.microsoft.com/office/powerpoint/2010/main" val="14924580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Benches</a:t>
            </a:r>
          </a:p>
          <a:p>
            <a:endParaRPr lang="en-US" dirty="0" smtClean="0"/>
          </a:p>
          <a:p>
            <a:r>
              <a:rPr lang="en-US" dirty="0" smtClean="0"/>
              <a:t>https://</a:t>
            </a:r>
            <a:r>
              <a:rPr lang="en-US" dirty="0" err="1" smtClean="0"/>
              <a:t>www.google.com</a:t>
            </a:r>
            <a:r>
              <a:rPr lang="en-US" dirty="0" smtClean="0"/>
              <a:t>/</a:t>
            </a:r>
            <a:r>
              <a:rPr lang="en-US" dirty="0" err="1" smtClean="0"/>
              <a:t>maps?q</a:t>
            </a:r>
            <a:r>
              <a:rPr lang="en-US" dirty="0" smtClean="0"/>
              <a:t>=</a:t>
            </a:r>
            <a:r>
              <a:rPr lang="en-US" dirty="0" err="1" smtClean="0"/>
              <a:t>seattle&amp;hl</a:t>
            </a:r>
            <a:r>
              <a:rPr lang="en-US" dirty="0" smtClean="0"/>
              <a:t>=</a:t>
            </a:r>
            <a:r>
              <a:rPr lang="en-US" dirty="0" err="1" smtClean="0"/>
              <a:t>en&amp;ll</a:t>
            </a:r>
            <a:r>
              <a:rPr lang="en-US" dirty="0" smtClean="0"/>
              <a:t>=47.617345,-122.351249&amp;spn=0.003428,0.016512&amp;sll=38.938858,-77.087181&amp;sspn=0.008771,0.016512&amp;hnear=Seattle,+King,+</a:t>
            </a:r>
            <a:r>
              <a:rPr lang="en-US" dirty="0" err="1" smtClean="0"/>
              <a:t>Washington&amp;t</a:t>
            </a:r>
            <a:r>
              <a:rPr lang="en-US" dirty="0" smtClean="0"/>
              <a:t>=</a:t>
            </a:r>
            <a:r>
              <a:rPr lang="en-US" dirty="0" err="1" smtClean="0"/>
              <a:t>m&amp;z</a:t>
            </a:r>
            <a:r>
              <a:rPr lang="en-US" dirty="0" smtClean="0"/>
              <a:t>=17&amp;layer=</a:t>
            </a:r>
            <a:r>
              <a:rPr lang="en-US" dirty="0" err="1" smtClean="0"/>
              <a:t>c&amp;cbll</a:t>
            </a:r>
            <a:r>
              <a:rPr lang="en-US" dirty="0" smtClean="0"/>
              <a:t>=47.617345,-122.351246&amp;panoid=VjNBqp_HLO-HlR_VdU840Q&amp;cbp=11,206.15,,0,1.83</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solidFill>
                  <a:prstClr val="black"/>
                </a:solidFill>
                <a:latin typeface="Calibri"/>
              </a:rPr>
              <a:pPr/>
              <a:t>42</a:t>
            </a:fld>
            <a:endParaRPr lang="en-US">
              <a:solidFill>
                <a:prstClr val="black"/>
              </a:solidFill>
              <a:latin typeface="Calibri"/>
            </a:endParaRPr>
          </a:p>
        </p:txBody>
      </p:sp>
    </p:spTree>
    <p:extLst>
      <p:ext uri="{BB962C8B-B14F-4D97-AF65-F5344CB8AC3E}">
        <p14:creationId xmlns:p14="http://schemas.microsoft.com/office/powerpoint/2010/main" val="26477621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err="1" smtClean="0"/>
              <a:t>Trashcans</a:t>
            </a:r>
            <a:endParaRPr lang="pl-PL" dirty="0" smtClean="0"/>
          </a:p>
          <a:p>
            <a:endParaRPr lang="pl-PL" dirty="0" smtClean="0"/>
          </a:p>
          <a:p>
            <a:r>
              <a:rPr lang="pl-PL" dirty="0" err="1" smtClean="0"/>
              <a:t>https</a:t>
            </a:r>
            <a:r>
              <a:rPr lang="pl-PL" dirty="0" smtClean="0"/>
              <a:t>://</a:t>
            </a:r>
            <a:r>
              <a:rPr lang="pl-PL" dirty="0" err="1" smtClean="0"/>
              <a:t>www.google.com</a:t>
            </a:r>
            <a:r>
              <a:rPr lang="pl-PL" dirty="0" smtClean="0"/>
              <a:t>/</a:t>
            </a:r>
            <a:r>
              <a:rPr lang="pl-PL" dirty="0" err="1" smtClean="0"/>
              <a:t>maps?ll</a:t>
            </a:r>
            <a:r>
              <a:rPr lang="pl-PL" dirty="0" smtClean="0"/>
              <a:t>=38.900214,-77.031273&amp;spn=0.000989,0.004128&amp;cbp=11,222.5,,0,13.59&amp;layer=</a:t>
            </a:r>
            <a:r>
              <a:rPr lang="pl-PL" dirty="0" err="1" smtClean="0"/>
              <a:t>c&amp;panoid</a:t>
            </a:r>
            <a:r>
              <a:rPr lang="pl-PL" dirty="0" smtClean="0"/>
              <a:t>=Mju3Fwym7aGJuItJASsqsA&amp;cbll=38.900213,-77.031273&amp;t=</a:t>
            </a:r>
            <a:r>
              <a:rPr lang="pl-PL" dirty="0" err="1" smtClean="0"/>
              <a:t>m&amp;z</a:t>
            </a:r>
            <a:r>
              <a:rPr lang="pl-PL" dirty="0" smtClean="0"/>
              <a:t>=19</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solidFill>
                  <a:prstClr val="black"/>
                </a:solidFill>
                <a:latin typeface="Calibri"/>
              </a:rPr>
              <a:pPr/>
              <a:t>43</a:t>
            </a:fld>
            <a:endParaRPr lang="en-US">
              <a:solidFill>
                <a:prstClr val="black"/>
              </a:solidFill>
              <a:latin typeface="Calibri"/>
            </a:endParaRPr>
          </a:p>
        </p:txBody>
      </p:sp>
    </p:spTree>
    <p:extLst>
      <p:ext uri="{BB962C8B-B14F-4D97-AF65-F5344CB8AC3E}">
        <p14:creationId xmlns:p14="http://schemas.microsoft.com/office/powerpoint/2010/main" val="26433091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Mailboxes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solidFill>
                  <a:prstClr val="black"/>
                </a:solidFill>
                <a:latin typeface="Calibri"/>
              </a:rPr>
              <a:pPr/>
              <a:t>44</a:t>
            </a:fld>
            <a:endParaRPr lang="en-US">
              <a:solidFill>
                <a:prstClr val="black"/>
              </a:solidFill>
              <a:latin typeface="Calibri"/>
            </a:endParaRPr>
          </a:p>
        </p:txBody>
      </p:sp>
    </p:spTree>
    <p:extLst>
      <p:ext uri="{BB962C8B-B14F-4D97-AF65-F5344CB8AC3E}">
        <p14:creationId xmlns:p14="http://schemas.microsoft.com/office/powerpoint/2010/main" val="8905616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traffic signs are useful.</a:t>
            </a:r>
          </a:p>
          <a:p>
            <a:endParaRPr lang="en-US" dirty="0" smtClean="0"/>
          </a:p>
          <a:p>
            <a:r>
              <a:rPr lang="en-US" dirty="0" smtClean="0"/>
              <a:t>https://</a:t>
            </a:r>
            <a:r>
              <a:rPr lang="en-US" dirty="0" err="1" smtClean="0"/>
              <a:t>www.google.com</a:t>
            </a:r>
            <a:r>
              <a:rPr lang="en-US" dirty="0" smtClean="0"/>
              <a:t>/</a:t>
            </a:r>
            <a:r>
              <a:rPr lang="en-US" dirty="0" err="1" smtClean="0"/>
              <a:t>maps?ll</a:t>
            </a:r>
            <a:r>
              <a:rPr lang="en-US" dirty="0" smtClean="0"/>
              <a:t>=38.895943,-76.994966&amp;spn=0.003933,0.009012&amp;cbp=11,25.59,,0,2.64&amp;layer=</a:t>
            </a:r>
            <a:r>
              <a:rPr lang="en-US" dirty="0" err="1" smtClean="0"/>
              <a:t>c&amp;panoid</a:t>
            </a:r>
            <a:r>
              <a:rPr lang="en-US" dirty="0" smtClean="0"/>
              <a:t>=k9mh1zNAuBLyq-z2oPE03w&amp;cbll=38.895942,-76.994965&amp;t=</a:t>
            </a:r>
            <a:r>
              <a:rPr lang="en-US" dirty="0" err="1" smtClean="0"/>
              <a:t>m&amp;z</a:t>
            </a:r>
            <a:r>
              <a:rPr lang="en-US" dirty="0" smtClean="0"/>
              <a:t>=17</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solidFill>
                  <a:prstClr val="black"/>
                </a:solidFill>
                <a:latin typeface="Calibri"/>
              </a:rPr>
              <a:pPr/>
              <a:t>45</a:t>
            </a:fld>
            <a:endParaRPr lang="en-US">
              <a:solidFill>
                <a:prstClr val="black"/>
              </a:solidFill>
              <a:latin typeface="Calibri"/>
            </a:endParaRPr>
          </a:p>
        </p:txBody>
      </p:sp>
    </p:spTree>
    <p:extLst>
      <p:ext uri="{BB962C8B-B14F-4D97-AF65-F5344CB8AC3E}">
        <p14:creationId xmlns:p14="http://schemas.microsoft.com/office/powerpoint/2010/main" val="11440657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These findings reinforce</a:t>
            </a:r>
            <a:r>
              <a:rPr lang="en-US" baseline="0" dirty="0" smtClean="0"/>
              <a:t> what’s </a:t>
            </a:r>
            <a:r>
              <a:rPr lang="en-US" dirty="0" smtClean="0"/>
              <a:t>reported in previous works and confirms</a:t>
            </a:r>
            <a:r>
              <a:rPr lang="en-US" baseline="0" dirty="0" smtClean="0"/>
              <a:t> that landmarks are useful</a:t>
            </a:r>
            <a:r>
              <a:rPr lang="en-US" dirty="0" smtClean="0"/>
              <a:t>.</a:t>
            </a:r>
            <a:r>
              <a:rPr lang="en-US" baseline="0" dirty="0" smtClean="0"/>
              <a:t> </a:t>
            </a:r>
            <a:r>
              <a:rPr lang="en-US" dirty="0" smtClean="0"/>
              <a:t>Now</a:t>
            </a:r>
            <a:r>
              <a:rPr lang="en-US" baseline="0" dirty="0" smtClean="0"/>
              <a:t>, the problem is the landmark data is not readily available.</a:t>
            </a:r>
          </a:p>
          <a:p>
            <a:endParaRPr lang="en-US" baseline="0" dirty="0" smtClean="0"/>
          </a:p>
          <a:p>
            <a:r>
              <a:rPr lang="en-US" baseline="0" dirty="0" smtClean="0"/>
              <a:t>--</a:t>
            </a:r>
          </a:p>
          <a:p>
            <a:r>
              <a:rPr lang="en-US" baseline="0" dirty="0" smtClean="0"/>
              <a:t>This reinforce the past research. For example, author 1, author 2 and author 3.</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46</a:t>
            </a:fld>
            <a:endParaRPr lang="en-US"/>
          </a:p>
        </p:txBody>
      </p:sp>
    </p:spTree>
    <p:extLst>
      <p:ext uri="{BB962C8B-B14F-4D97-AF65-F5344CB8AC3E}">
        <p14:creationId xmlns:p14="http://schemas.microsoft.com/office/powerpoint/2010/main" val="27818523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err="1" smtClean="0"/>
              <a:t>Can</a:t>
            </a:r>
            <a:r>
              <a:rPr lang="nl-NL" dirty="0" smtClean="0"/>
              <a:t> we collect these information</a:t>
            </a:r>
            <a:r>
              <a:rPr lang="nl-NL" baseline="0" dirty="0" smtClean="0"/>
              <a:t> </a:t>
            </a:r>
            <a:r>
              <a:rPr lang="nl-NL" baseline="0" dirty="0" err="1" smtClean="0"/>
              <a:t>from</a:t>
            </a:r>
            <a:r>
              <a:rPr lang="nl-NL" baseline="0" dirty="0" smtClean="0"/>
              <a:t> Google Street View?</a:t>
            </a:r>
            <a:endParaRPr lang="nl-NL" dirty="0" smtClean="0"/>
          </a:p>
          <a:p>
            <a:endParaRPr lang="nl-NL" dirty="0" smtClean="0"/>
          </a:p>
          <a:p>
            <a:r>
              <a:rPr lang="nl-NL" dirty="0" smtClean="0"/>
              <a:t>DC26</a:t>
            </a:r>
          </a:p>
          <a:p>
            <a:r>
              <a:rPr lang="nl-NL" dirty="0" smtClean="0"/>
              <a:t>NW 13th St &amp; NW F St</a:t>
            </a:r>
          </a:p>
          <a:p>
            <a:r>
              <a:rPr lang="nl-NL" dirty="0" err="1" smtClean="0"/>
              <a:t>https</a:t>
            </a:r>
            <a:r>
              <a:rPr lang="nl-NL" dirty="0" smtClean="0"/>
              <a:t>://</a:t>
            </a:r>
            <a:r>
              <a:rPr lang="nl-NL" dirty="0" err="1" smtClean="0"/>
              <a:t>maps.google.com</a:t>
            </a:r>
            <a:r>
              <a:rPr lang="nl-NL" dirty="0" smtClean="0"/>
              <a:t>/</a:t>
            </a:r>
            <a:r>
              <a:rPr lang="nl-NL" dirty="0" err="1" smtClean="0"/>
              <a:t>maps?q</a:t>
            </a:r>
            <a:r>
              <a:rPr lang="nl-NL" dirty="0" smtClean="0"/>
              <a:t>=38.89754,-77.029827+(</a:t>
            </a:r>
            <a:r>
              <a:rPr lang="nl-NL" dirty="0" err="1" smtClean="0"/>
              <a:t>BusStop</a:t>
            </a:r>
            <a:r>
              <a:rPr lang="nl-NL" dirty="0" smtClean="0"/>
              <a:t>)&amp;</a:t>
            </a:r>
            <a:r>
              <a:rPr lang="nl-NL" dirty="0" err="1" smtClean="0"/>
              <a:t>z</a:t>
            </a:r>
            <a:r>
              <a:rPr lang="nl-NL" dirty="0" smtClean="0"/>
              <a:t>=20 </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47</a:t>
            </a:fld>
            <a:endParaRPr lang="en-US"/>
          </a:p>
        </p:txBody>
      </p:sp>
    </p:spTree>
    <p:extLst>
      <p:ext uri="{BB962C8B-B14F-4D97-AF65-F5344CB8AC3E}">
        <p14:creationId xmlns:p14="http://schemas.microsoft.com/office/powerpoint/2010/main" val="19752839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smtClean="0"/>
              <a:t>In</a:t>
            </a:r>
            <a:r>
              <a:rPr lang="nl-NL" baseline="0" dirty="0" smtClean="0"/>
              <a:t> </a:t>
            </a:r>
            <a:r>
              <a:rPr lang="nl-NL" baseline="0" dirty="0" err="1" smtClean="0"/>
              <a:t>other</a:t>
            </a:r>
            <a:r>
              <a:rPr lang="nl-NL" baseline="0" dirty="0" smtClean="0"/>
              <a:t> </a:t>
            </a:r>
            <a:r>
              <a:rPr lang="nl-NL" baseline="0" dirty="0" err="1" smtClean="0"/>
              <a:t>words</a:t>
            </a:r>
            <a:r>
              <a:rPr lang="nl-NL" baseline="0" dirty="0" smtClean="0"/>
              <a:t>, </a:t>
            </a:r>
            <a:r>
              <a:rPr lang="nl-NL" baseline="0" dirty="0" err="1" smtClean="0"/>
              <a:t>how</a:t>
            </a:r>
            <a:r>
              <a:rPr lang="nl-NL" baseline="0" dirty="0" smtClean="0"/>
              <a:t> well does the Street View data </a:t>
            </a:r>
            <a:r>
              <a:rPr lang="nl-NL" baseline="0" dirty="0" err="1" smtClean="0"/>
              <a:t>reflect</a:t>
            </a:r>
            <a:r>
              <a:rPr lang="nl-NL" baseline="0" dirty="0" smtClean="0"/>
              <a:t> the </a:t>
            </a:r>
            <a:r>
              <a:rPr lang="nl-NL" baseline="0" dirty="0" err="1" smtClean="0"/>
              <a:t>physical</a:t>
            </a:r>
            <a:r>
              <a:rPr lang="nl-NL" baseline="0" dirty="0" smtClean="0"/>
              <a:t> </a:t>
            </a:r>
            <a:r>
              <a:rPr lang="nl-NL" baseline="0" dirty="0" err="1" smtClean="0"/>
              <a:t>world</a:t>
            </a:r>
            <a:r>
              <a:rPr lang="nl-NL" baseline="0" dirty="0" smtClean="0"/>
              <a:t>?</a:t>
            </a:r>
            <a:endParaRPr lang="nl-NL" dirty="0" smtClean="0"/>
          </a:p>
          <a:p>
            <a:endParaRPr lang="nl-NL" dirty="0" smtClean="0"/>
          </a:p>
          <a:p>
            <a:r>
              <a:rPr lang="nl-NL" dirty="0" smtClean="0"/>
              <a:t>DC26</a:t>
            </a:r>
          </a:p>
          <a:p>
            <a:r>
              <a:rPr lang="nl-NL" dirty="0" smtClean="0"/>
              <a:t>NW 13th St &amp; NW F St</a:t>
            </a:r>
          </a:p>
          <a:p>
            <a:r>
              <a:rPr lang="nl-NL" dirty="0" err="1" smtClean="0"/>
              <a:t>https</a:t>
            </a:r>
            <a:r>
              <a:rPr lang="nl-NL" dirty="0" smtClean="0"/>
              <a:t>://</a:t>
            </a:r>
            <a:r>
              <a:rPr lang="nl-NL" dirty="0" err="1" smtClean="0"/>
              <a:t>maps.google.com</a:t>
            </a:r>
            <a:r>
              <a:rPr lang="nl-NL" dirty="0" smtClean="0"/>
              <a:t>/</a:t>
            </a:r>
            <a:r>
              <a:rPr lang="nl-NL" dirty="0" err="1" smtClean="0"/>
              <a:t>maps?q</a:t>
            </a:r>
            <a:r>
              <a:rPr lang="nl-NL" dirty="0" smtClean="0"/>
              <a:t>=38.89754,-77.029827+(</a:t>
            </a:r>
            <a:r>
              <a:rPr lang="nl-NL" dirty="0" err="1" smtClean="0"/>
              <a:t>BusStop</a:t>
            </a:r>
            <a:r>
              <a:rPr lang="nl-NL" dirty="0" smtClean="0"/>
              <a:t>)&amp;</a:t>
            </a:r>
            <a:r>
              <a:rPr lang="nl-NL" dirty="0" err="1" smtClean="0"/>
              <a:t>z</a:t>
            </a:r>
            <a:r>
              <a:rPr lang="nl-NL" dirty="0" smtClean="0"/>
              <a:t>=20 </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48</a:t>
            </a:fld>
            <a:endParaRPr lang="en-US"/>
          </a:p>
        </p:txBody>
      </p:sp>
    </p:spTree>
    <p:extLst>
      <p:ext uri="{BB962C8B-B14F-4D97-AF65-F5344CB8AC3E}">
        <p14:creationId xmlns:p14="http://schemas.microsoft.com/office/powerpoint/2010/main" val="19752839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smtClean="0"/>
              <a:t>We </a:t>
            </a:r>
            <a:r>
              <a:rPr lang="nl-NL" dirty="0" err="1" smtClean="0"/>
              <a:t>compared</a:t>
            </a:r>
            <a:r>
              <a:rPr lang="nl-NL" dirty="0" smtClean="0"/>
              <a:t> </a:t>
            </a:r>
            <a:r>
              <a:rPr lang="nl-NL" dirty="0" err="1" smtClean="0"/>
              <a:t>two</a:t>
            </a:r>
            <a:r>
              <a:rPr lang="nl-NL" baseline="0" dirty="0" smtClean="0"/>
              <a:t> of </a:t>
            </a:r>
            <a:r>
              <a:rPr lang="nl-NL" baseline="0" dirty="0" err="1" smtClean="0"/>
              <a:t>them</a:t>
            </a:r>
            <a:r>
              <a:rPr lang="nl-NL" baseline="0" dirty="0" smtClean="0"/>
              <a:t>.</a:t>
            </a:r>
            <a:endParaRPr lang="nl-NL" dirty="0" smtClean="0"/>
          </a:p>
          <a:p>
            <a:endParaRPr lang="nl-NL" dirty="0" smtClean="0"/>
          </a:p>
          <a:p>
            <a:r>
              <a:rPr lang="nl-NL" dirty="0" smtClean="0"/>
              <a:t>DC26</a:t>
            </a:r>
          </a:p>
          <a:p>
            <a:r>
              <a:rPr lang="nl-NL" dirty="0" smtClean="0"/>
              <a:t>NW 13th St &amp; NW F St</a:t>
            </a:r>
          </a:p>
          <a:p>
            <a:r>
              <a:rPr lang="nl-NL" dirty="0" err="1" smtClean="0"/>
              <a:t>https</a:t>
            </a:r>
            <a:r>
              <a:rPr lang="nl-NL" dirty="0" smtClean="0"/>
              <a:t>://</a:t>
            </a:r>
            <a:r>
              <a:rPr lang="nl-NL" dirty="0" err="1" smtClean="0"/>
              <a:t>maps.google.com</a:t>
            </a:r>
            <a:r>
              <a:rPr lang="nl-NL" dirty="0" smtClean="0"/>
              <a:t>/</a:t>
            </a:r>
            <a:r>
              <a:rPr lang="nl-NL" dirty="0" err="1" smtClean="0"/>
              <a:t>maps?q</a:t>
            </a:r>
            <a:r>
              <a:rPr lang="nl-NL" dirty="0" smtClean="0"/>
              <a:t>=38.89754,-77.029827+(</a:t>
            </a:r>
            <a:r>
              <a:rPr lang="nl-NL" dirty="0" err="1" smtClean="0"/>
              <a:t>BusStop</a:t>
            </a:r>
            <a:r>
              <a:rPr lang="nl-NL" dirty="0" smtClean="0"/>
              <a:t>)&amp;</a:t>
            </a:r>
            <a:r>
              <a:rPr lang="nl-NL" dirty="0" err="1" smtClean="0"/>
              <a:t>z</a:t>
            </a:r>
            <a:r>
              <a:rPr lang="nl-NL" dirty="0" smtClean="0"/>
              <a:t>=20 </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49</a:t>
            </a:fld>
            <a:endParaRPr lang="en-US"/>
          </a:p>
        </p:txBody>
      </p:sp>
    </p:spTree>
    <p:extLst>
      <p:ext uri="{BB962C8B-B14F-4D97-AF65-F5344CB8AC3E}">
        <p14:creationId xmlns:p14="http://schemas.microsoft.com/office/powerpoint/2010/main" val="1975283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there are different types of challenges for</a:t>
            </a:r>
            <a:r>
              <a:rPr lang="en-US" baseline="0" dirty="0" smtClean="0"/>
              <a:t> navigating to a bus stop for people with visual impairments, we specifically focus on the challenge of finding the correct bus stop.</a:t>
            </a:r>
          </a:p>
          <a:p>
            <a:endParaRPr lang="en-US" baseline="0" dirty="0" smtClean="0"/>
          </a:p>
          <a:p>
            <a:r>
              <a:rPr lang="en-US" baseline="0" dirty="0" smtClean="0"/>
              <a:t>--</a:t>
            </a:r>
          </a:p>
          <a:p>
            <a:r>
              <a:rPr lang="en-US" dirty="0" smtClean="0"/>
              <a:t>- http://</a:t>
            </a:r>
            <a:r>
              <a:rPr lang="en-US" dirty="0" err="1" smtClean="0"/>
              <a:t>www.cviga.org</a:t>
            </a:r>
            <a:r>
              <a:rPr lang="en-US" dirty="0" smtClean="0"/>
              <a:t>/</a:t>
            </a:r>
            <a:r>
              <a:rPr lang="en-US" dirty="0" err="1" smtClean="0"/>
              <a:t>userFiles</a:t>
            </a:r>
            <a:r>
              <a:rPr lang="en-US" dirty="0" smtClean="0"/>
              <a:t>/en/Blog/White%20Cane.jpg</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5</a:t>
            </a:fld>
            <a:endParaRPr lang="en-US"/>
          </a:p>
        </p:txBody>
      </p:sp>
    </p:spTree>
    <p:extLst>
      <p:ext uri="{BB962C8B-B14F-4D97-AF65-F5344CB8AC3E}">
        <p14:creationId xmlns:p14="http://schemas.microsoft.com/office/powerpoint/2010/main" val="24555514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smtClean="0"/>
              <a:t>We </a:t>
            </a:r>
            <a:r>
              <a:rPr lang="nl-NL" dirty="0" err="1" smtClean="0"/>
              <a:t>wondered</a:t>
            </a:r>
            <a:r>
              <a:rPr lang="nl-NL" baseline="0" dirty="0" smtClean="0"/>
              <a:t> </a:t>
            </a:r>
            <a:r>
              <a:rPr lang="nl-NL" baseline="0" dirty="0" err="1" smtClean="0"/>
              <a:t>how</a:t>
            </a:r>
            <a:r>
              <a:rPr lang="nl-NL" baseline="0" dirty="0" smtClean="0"/>
              <a:t> </a:t>
            </a:r>
            <a:r>
              <a:rPr lang="nl-NL" baseline="0" dirty="0" err="1" smtClean="0"/>
              <a:t>much</a:t>
            </a:r>
            <a:r>
              <a:rPr lang="nl-NL" baseline="0" dirty="0" smtClean="0"/>
              <a:t> </a:t>
            </a:r>
            <a:r>
              <a:rPr lang="nl-NL" baseline="0" dirty="0" err="1" smtClean="0"/>
              <a:t>physical</a:t>
            </a:r>
            <a:r>
              <a:rPr lang="nl-NL" baseline="0" dirty="0" smtClean="0"/>
              <a:t> bus stop environment </a:t>
            </a:r>
            <a:r>
              <a:rPr lang="nl-NL" baseline="0" dirty="0" err="1" smtClean="0"/>
              <a:t>and</a:t>
            </a:r>
            <a:r>
              <a:rPr lang="nl-NL" baseline="0" dirty="0" smtClean="0"/>
              <a:t> Street View environment </a:t>
            </a:r>
            <a:r>
              <a:rPr lang="nl-NL" baseline="0" dirty="0" err="1" smtClean="0"/>
              <a:t>agree</a:t>
            </a:r>
            <a:r>
              <a:rPr lang="nl-NL" baseline="0" dirty="0" smtClean="0"/>
              <a:t> </a:t>
            </a:r>
            <a:r>
              <a:rPr lang="nl-NL" baseline="0" dirty="0" err="1" smtClean="0"/>
              <a:t>to</a:t>
            </a:r>
            <a:r>
              <a:rPr lang="nl-NL" baseline="0" dirty="0" smtClean="0"/>
              <a:t> </a:t>
            </a:r>
            <a:r>
              <a:rPr lang="nl-NL" baseline="0" dirty="0" err="1" smtClean="0"/>
              <a:t>each</a:t>
            </a:r>
            <a:r>
              <a:rPr lang="nl-NL" baseline="0" dirty="0" smtClean="0"/>
              <a:t> </a:t>
            </a:r>
            <a:r>
              <a:rPr lang="nl-NL" baseline="0" dirty="0" err="1" smtClean="0"/>
              <a:t>other</a:t>
            </a:r>
            <a:r>
              <a:rPr lang="nl-NL" baseline="0" dirty="0" smtClean="0"/>
              <a:t>.</a:t>
            </a:r>
            <a:endParaRPr lang="nl-NL" dirty="0" smtClean="0"/>
          </a:p>
          <a:p>
            <a:endParaRPr lang="nl-NL" dirty="0" smtClean="0"/>
          </a:p>
          <a:p>
            <a:r>
              <a:rPr lang="nl-NL" dirty="0" smtClean="0"/>
              <a:t>DC26</a:t>
            </a:r>
          </a:p>
          <a:p>
            <a:r>
              <a:rPr lang="nl-NL" dirty="0" smtClean="0"/>
              <a:t>NW 13th St &amp; NW F St</a:t>
            </a:r>
          </a:p>
          <a:p>
            <a:r>
              <a:rPr lang="nl-NL" dirty="0" err="1" smtClean="0"/>
              <a:t>https</a:t>
            </a:r>
            <a:r>
              <a:rPr lang="nl-NL" dirty="0" smtClean="0"/>
              <a:t>://</a:t>
            </a:r>
            <a:r>
              <a:rPr lang="nl-NL" dirty="0" err="1" smtClean="0"/>
              <a:t>maps.google.com</a:t>
            </a:r>
            <a:r>
              <a:rPr lang="nl-NL" dirty="0" smtClean="0"/>
              <a:t>/</a:t>
            </a:r>
            <a:r>
              <a:rPr lang="nl-NL" dirty="0" err="1" smtClean="0"/>
              <a:t>maps?q</a:t>
            </a:r>
            <a:r>
              <a:rPr lang="nl-NL" dirty="0" smtClean="0"/>
              <a:t>=38.89754,-77.029827+(</a:t>
            </a:r>
            <a:r>
              <a:rPr lang="nl-NL" dirty="0" err="1" smtClean="0"/>
              <a:t>BusStop</a:t>
            </a:r>
            <a:r>
              <a:rPr lang="nl-NL" dirty="0" smtClean="0"/>
              <a:t>)&amp;</a:t>
            </a:r>
            <a:r>
              <a:rPr lang="nl-NL" dirty="0" err="1" smtClean="0"/>
              <a:t>z</a:t>
            </a:r>
            <a:r>
              <a:rPr lang="nl-NL" dirty="0" smtClean="0"/>
              <a:t>=20 </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50</a:t>
            </a:fld>
            <a:endParaRPr lang="en-US"/>
          </a:p>
        </p:txBody>
      </p:sp>
    </p:spTree>
    <p:extLst>
      <p:ext uri="{BB962C8B-B14F-4D97-AF65-F5344CB8AC3E}">
        <p14:creationId xmlns:p14="http://schemas.microsoft.com/office/powerpoint/2010/main" val="19752839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bus stop auditing is a two-step process.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51</a:t>
            </a:fld>
            <a:endParaRPr lang="en-US"/>
          </a:p>
        </p:txBody>
      </p:sp>
    </p:spTree>
    <p:extLst>
      <p:ext uri="{BB962C8B-B14F-4D97-AF65-F5344CB8AC3E}">
        <p14:creationId xmlns:p14="http://schemas.microsoft.com/office/powerpoint/2010/main" val="41490760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study is two-step process. First, two groups of our research team visited and took pictures of bus stops across</a:t>
            </a:r>
            <a:r>
              <a:rPr lang="en-US" baseline="0" dirty="0" smtClean="0"/>
              <a:t> 4 areas in 2 major cities in the US</a:t>
            </a:r>
          </a:p>
          <a:p>
            <a:endParaRPr lang="en-US" baseline="0" dirty="0" smtClean="0"/>
          </a:p>
          <a:p>
            <a:r>
              <a:rPr lang="en-US" baseline="0" dirty="0" smtClean="0"/>
              <a:t>--</a:t>
            </a:r>
          </a:p>
          <a:p>
            <a:r>
              <a:rPr lang="en-US" baseline="0" dirty="0" smtClean="0"/>
              <a:t>You should show the entire study method here.</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52</a:t>
            </a:fld>
            <a:endParaRPr lang="en-US"/>
          </a:p>
        </p:txBody>
      </p:sp>
    </p:spTree>
    <p:extLst>
      <p:ext uri="{BB962C8B-B14F-4D97-AF65-F5344CB8AC3E}">
        <p14:creationId xmlns:p14="http://schemas.microsoft.com/office/powerpoint/2010/main" val="31365267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study is two-step process. First, two groups of our research team visited and took pictures of bus stops across</a:t>
            </a:r>
            <a:r>
              <a:rPr lang="en-US" baseline="0" dirty="0" smtClean="0"/>
              <a:t> 4 areas in 2 major cities in the US</a:t>
            </a:r>
          </a:p>
          <a:p>
            <a:endParaRPr lang="en-US" baseline="0" dirty="0" smtClean="0"/>
          </a:p>
          <a:p>
            <a:r>
              <a:rPr lang="en-US" baseline="0" dirty="0" smtClean="0"/>
              <a:t>--</a:t>
            </a:r>
          </a:p>
          <a:p>
            <a:r>
              <a:rPr lang="en-US" baseline="0" dirty="0" smtClean="0"/>
              <a:t>You should show the entire study method here.</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53</a:t>
            </a:fld>
            <a:endParaRPr lang="en-US"/>
          </a:p>
        </p:txBody>
      </p:sp>
    </p:spTree>
    <p:extLst>
      <p:ext uri="{BB962C8B-B14F-4D97-AF65-F5344CB8AC3E}">
        <p14:creationId xmlns:p14="http://schemas.microsoft.com/office/powerpoint/2010/main" val="31365267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t>
            </a:r>
            <a:r>
              <a:rPr lang="en-US" dirty="0" err="1" smtClean="0"/>
              <a:t>tehn</a:t>
            </a:r>
            <a:r>
              <a:rPr lang="en-US" dirty="0" smtClean="0"/>
              <a:t> collected pictures</a:t>
            </a:r>
            <a:r>
              <a:rPr lang="en-US" baseline="0" dirty="0" smtClean="0"/>
              <a:t> of each </a:t>
            </a:r>
            <a:r>
              <a:rPr lang="en-US" dirty="0" smtClean="0"/>
              <a:t>bus stop</a:t>
            </a:r>
            <a:r>
              <a:rPr lang="en-US" baseline="0" dirty="0" smtClean="0"/>
              <a:t> from multiple angles.</a:t>
            </a:r>
          </a:p>
          <a:p>
            <a:endParaRPr lang="en-US" baseline="0" dirty="0" smtClean="0"/>
          </a:p>
          <a:p>
            <a:r>
              <a:rPr lang="en-US" baseline="0" dirty="0" smtClean="0"/>
              <a:t>--</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54</a:t>
            </a:fld>
            <a:endParaRPr lang="en-US"/>
          </a:p>
        </p:txBody>
      </p:sp>
    </p:spTree>
    <p:extLst>
      <p:ext uri="{BB962C8B-B14F-4D97-AF65-F5344CB8AC3E}">
        <p14:creationId xmlns:p14="http://schemas.microsoft.com/office/powerpoint/2010/main" val="1174314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wanted</a:t>
            </a:r>
            <a:r>
              <a:rPr lang="en-US" baseline="0" dirty="0" smtClean="0"/>
              <a:t> to know if Google Street View data is robust across different areas, so we visited 2 cities, 4 areas.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55</a:t>
            </a:fld>
            <a:endParaRPr lang="en-US"/>
          </a:p>
        </p:txBody>
      </p:sp>
    </p:spTree>
    <p:extLst>
      <p:ext uri="{BB962C8B-B14F-4D97-AF65-F5344CB8AC3E}">
        <p14:creationId xmlns:p14="http://schemas.microsoft.com/office/powerpoint/2010/main" val="293738709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audit area included</a:t>
            </a:r>
            <a:r>
              <a:rPr lang="en-US" baseline="0" dirty="0" smtClean="0"/>
              <a:t> downtown Washington DC,</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56</a:t>
            </a:fld>
            <a:endParaRPr lang="en-US"/>
          </a:p>
        </p:txBody>
      </p:sp>
    </p:spTree>
    <p:extLst>
      <p:ext uri="{BB962C8B-B14F-4D97-AF65-F5344CB8AC3E}">
        <p14:creationId xmlns:p14="http://schemas.microsoft.com/office/powerpoint/2010/main" val="29373870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a:t>
            </a:r>
            <a:r>
              <a:rPr lang="en-US" baseline="0" dirty="0" smtClean="0"/>
              <a:t> DC suburb,</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57</a:t>
            </a:fld>
            <a:endParaRPr lang="en-US"/>
          </a:p>
        </p:txBody>
      </p:sp>
    </p:spTree>
    <p:extLst>
      <p:ext uri="{BB962C8B-B14F-4D97-AF65-F5344CB8AC3E}">
        <p14:creationId xmlns:p14="http://schemas.microsoft.com/office/powerpoint/2010/main" val="320232974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Downtown Seattle</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58</a:t>
            </a:fld>
            <a:endParaRPr lang="en-US"/>
          </a:p>
        </p:txBody>
      </p:sp>
    </p:spTree>
    <p:extLst>
      <p:ext uri="{BB962C8B-B14F-4D97-AF65-F5344CB8AC3E}">
        <p14:creationId xmlns:p14="http://schemas.microsoft.com/office/powerpoint/2010/main" val="6083866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a semi-urban area</a:t>
            </a:r>
            <a:r>
              <a:rPr lang="en-US" baseline="0" dirty="0" smtClean="0"/>
              <a:t> in Seattle</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59</a:t>
            </a:fld>
            <a:endParaRPr lang="en-US"/>
          </a:p>
        </p:txBody>
      </p:sp>
    </p:spTree>
    <p:extLst>
      <p:ext uri="{BB962C8B-B14F-4D97-AF65-F5344CB8AC3E}">
        <p14:creationId xmlns:p14="http://schemas.microsoft.com/office/powerpoint/2010/main" val="1256733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different types of challenges for</a:t>
            </a:r>
            <a:r>
              <a:rPr lang="en-US" baseline="0" dirty="0" smtClean="0"/>
              <a:t> navigating to a bus stop. Today, I will specifically focus on the challenge of finding appropriate bus stop</a:t>
            </a:r>
          </a:p>
          <a:p>
            <a:endParaRPr lang="en-US" baseline="0" dirty="0" smtClean="0"/>
          </a:p>
          <a:p>
            <a:r>
              <a:rPr lang="en-US" baseline="0" dirty="0" smtClean="0"/>
              <a:t>--</a:t>
            </a:r>
          </a:p>
          <a:p>
            <a:r>
              <a:rPr lang="en-US" baseline="0" dirty="0" smtClean="0"/>
              <a:t>- http://</a:t>
            </a:r>
            <a:r>
              <a:rPr lang="en-US" baseline="0" dirty="0" err="1" smtClean="0"/>
              <a:t>www.cviga.org</a:t>
            </a:r>
            <a:r>
              <a:rPr lang="en-US" baseline="0" dirty="0" smtClean="0"/>
              <a:t>/</a:t>
            </a:r>
            <a:r>
              <a:rPr lang="en-US" baseline="0" dirty="0" err="1" smtClean="0"/>
              <a:t>userFiles</a:t>
            </a:r>
            <a:r>
              <a:rPr lang="en-US" baseline="0" dirty="0" smtClean="0"/>
              <a:t>/en/Blog/White%20Cane.jpg</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6</a:t>
            </a:fld>
            <a:endParaRPr lang="en-US"/>
          </a:p>
        </p:txBody>
      </p:sp>
    </p:spTree>
    <p:extLst>
      <p:ext uri="{BB962C8B-B14F-4D97-AF65-F5344CB8AC3E}">
        <p14:creationId xmlns:p14="http://schemas.microsoft.com/office/powerpoint/2010/main" val="203615533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total</a:t>
            </a:r>
            <a:r>
              <a:rPr lang="en-US" baseline="0" dirty="0" smtClean="0"/>
              <a:t> we walked or biked 42.2km or 26.2 miles, and visited 179 bus stops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60</a:t>
            </a:fld>
            <a:endParaRPr lang="en-US"/>
          </a:p>
        </p:txBody>
      </p:sp>
    </p:spTree>
    <p:extLst>
      <p:ext uri="{BB962C8B-B14F-4D97-AF65-F5344CB8AC3E}">
        <p14:creationId xmlns:p14="http://schemas.microsoft.com/office/powerpoint/2010/main" val="8952184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some of the pictures from the physical audit</a:t>
            </a:r>
          </a:p>
          <a:p>
            <a:endParaRPr lang="en-US" dirty="0" smtClean="0"/>
          </a:p>
          <a:p>
            <a:r>
              <a:rPr lang="en-US" dirty="0" smtClean="0"/>
              <a:t>--</a:t>
            </a:r>
          </a:p>
          <a:p>
            <a:r>
              <a:rPr lang="en-US" dirty="0" smtClean="0"/>
              <a:t>You need to emphasize that it was the researchers doing the physical vs. street view audit</a:t>
            </a:r>
          </a:p>
          <a:p>
            <a:r>
              <a:rPr lang="en-US" dirty="0" smtClean="0"/>
              <a:t>I want you to explain how many pictures we took of each place for physical audit. Can you show an example.</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61</a:t>
            </a:fld>
            <a:endParaRPr lang="en-US"/>
          </a:p>
        </p:txBody>
      </p:sp>
    </p:spTree>
    <p:extLst>
      <p:ext uri="{BB962C8B-B14F-4D97-AF65-F5344CB8AC3E}">
        <p14:creationId xmlns:p14="http://schemas.microsoft.com/office/powerpoint/2010/main" val="26956669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for each bus stop, we took pictures from</a:t>
            </a:r>
            <a:r>
              <a:rPr lang="en-US" baseline="0" dirty="0" smtClean="0"/>
              <a:t> multiple angles. As a result, we had much richer data compared to Google Street View.</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62</a:t>
            </a:fld>
            <a:endParaRPr lang="en-US"/>
          </a:p>
        </p:txBody>
      </p:sp>
    </p:spTree>
    <p:extLst>
      <p:ext uri="{BB962C8B-B14F-4D97-AF65-F5344CB8AC3E}">
        <p14:creationId xmlns:p14="http://schemas.microsoft.com/office/powerpoint/2010/main" val="287874992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a:t>
            </a:r>
            <a:r>
              <a:rPr lang="en-US" baseline="0" dirty="0" smtClean="0"/>
              <a:t> have data, we move on to the coding step</a:t>
            </a:r>
          </a:p>
          <a:p>
            <a:endParaRPr lang="en-US" baseline="0" dirty="0" smtClean="0"/>
          </a:p>
          <a:p>
            <a:r>
              <a:rPr lang="en-US" baseline="0" dirty="0" smtClean="0"/>
              <a:t>--</a:t>
            </a:r>
          </a:p>
          <a:p>
            <a:r>
              <a:rPr lang="en-US" baseline="0" dirty="0" smtClean="0"/>
              <a:t>You should show the entire study method here.</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63</a:t>
            </a:fld>
            <a:endParaRPr lang="en-US"/>
          </a:p>
        </p:txBody>
      </p:sp>
    </p:spTree>
    <p:extLst>
      <p:ext uri="{BB962C8B-B14F-4D97-AF65-F5344CB8AC3E}">
        <p14:creationId xmlns:p14="http://schemas.microsoft.com/office/powerpoint/2010/main" val="31365267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a:t>
            </a:r>
            <a:r>
              <a:rPr lang="en-US" baseline="0" dirty="0" smtClean="0"/>
              <a:t> have data, we move on to the coding step</a:t>
            </a:r>
          </a:p>
          <a:p>
            <a:endParaRPr lang="en-US" baseline="0" dirty="0" smtClean="0"/>
          </a:p>
          <a:p>
            <a:r>
              <a:rPr lang="en-US" baseline="0" dirty="0" smtClean="0"/>
              <a:t>--</a:t>
            </a:r>
          </a:p>
          <a:p>
            <a:r>
              <a:rPr lang="en-US" baseline="0" dirty="0" smtClean="0"/>
              <a:t>You should show the entire study method here.</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64</a:t>
            </a:fld>
            <a:endParaRPr lang="en-US"/>
          </a:p>
        </p:txBody>
      </p:sp>
    </p:spTree>
    <p:extLst>
      <p:ext uri="{BB962C8B-B14F-4D97-AF65-F5344CB8AC3E}">
        <p14:creationId xmlns:p14="http://schemas.microsoft.com/office/powerpoint/2010/main" val="31365267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used the interface we built to count the number of landmarks in Google Street View. I will play a video to show you the example of how we counted the landmarks, and will keep track of the number on this table.</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65</a:t>
            </a:fld>
            <a:endParaRPr lang="en-US"/>
          </a:p>
        </p:txBody>
      </p:sp>
    </p:spTree>
    <p:extLst>
      <p:ext uri="{BB962C8B-B14F-4D97-AF65-F5344CB8AC3E}">
        <p14:creationId xmlns:p14="http://schemas.microsoft.com/office/powerpoint/2010/main" val="361327404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66</a:t>
            </a:fld>
            <a:endParaRPr lang="en-US"/>
          </a:p>
        </p:txBody>
      </p:sp>
    </p:spTree>
    <p:extLst>
      <p:ext uri="{BB962C8B-B14F-4D97-AF65-F5344CB8AC3E}">
        <p14:creationId xmlns:p14="http://schemas.microsoft.com/office/powerpoint/2010/main" val="361327404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this is the corresponding bus stop in physical audit data.</a:t>
            </a:r>
          </a:p>
          <a:p>
            <a:endParaRPr lang="en-US" dirty="0" smtClean="0"/>
          </a:p>
          <a:p>
            <a:r>
              <a:rPr lang="en-US" dirty="0" smtClean="0"/>
              <a:t>The number of bus stop landmarks matches perfectly.</a:t>
            </a:r>
          </a:p>
          <a:p>
            <a:endParaRPr lang="en-US" dirty="0" smtClean="0"/>
          </a:p>
          <a:p>
            <a:r>
              <a:rPr lang="en-US" dirty="0" smtClean="0"/>
              <a:t>---</a:t>
            </a:r>
          </a:p>
          <a:p>
            <a:r>
              <a:rPr lang="en-US" dirty="0" smtClean="0"/>
              <a:t>Arrows are super hard to see.</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67</a:t>
            </a:fld>
            <a:endParaRPr lang="en-US"/>
          </a:p>
        </p:txBody>
      </p:sp>
    </p:spTree>
    <p:extLst>
      <p:ext uri="{BB962C8B-B14F-4D97-AF65-F5344CB8AC3E}">
        <p14:creationId xmlns:p14="http://schemas.microsoft.com/office/powerpoint/2010/main" val="31516575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 counted the number of each landmark, we compared the concordance</a:t>
            </a:r>
            <a:r>
              <a:rPr lang="en-US" baseline="0" dirty="0" smtClean="0"/>
              <a:t> between Google Street View and Physical World</a:t>
            </a:r>
            <a:endParaRPr lang="en-US" dirty="0" smtClean="0"/>
          </a:p>
          <a:p>
            <a:endParaRPr lang="en-US" dirty="0" smtClean="0"/>
          </a:p>
          <a:p>
            <a:r>
              <a:rPr lang="en-US" dirty="0" smtClean="0"/>
              <a:t>https://</a:t>
            </a:r>
            <a:r>
              <a:rPr lang="en-US" dirty="0" err="1" smtClean="0"/>
              <a:t>www.google.com</a:t>
            </a:r>
            <a:r>
              <a:rPr lang="en-US" dirty="0" smtClean="0"/>
              <a:t>/</a:t>
            </a:r>
            <a:r>
              <a:rPr lang="en-US" dirty="0" err="1" smtClean="0"/>
              <a:t>maps?ll</a:t>
            </a:r>
            <a:r>
              <a:rPr lang="en-US" dirty="0" smtClean="0"/>
              <a:t>=38.938858,-77.087181&amp;spn=0.003956,0.016512&amp;t=</a:t>
            </a:r>
            <a:r>
              <a:rPr lang="en-US" dirty="0" err="1" smtClean="0"/>
              <a:t>m&amp;cid</a:t>
            </a:r>
            <a:r>
              <a:rPr lang="en-US" dirty="0" smtClean="0"/>
              <a:t>=0x2ef2d8a4426fb8ce&amp;z=17&amp;layer=</a:t>
            </a:r>
            <a:r>
              <a:rPr lang="en-US" dirty="0" err="1" smtClean="0"/>
              <a:t>c&amp;cbll</a:t>
            </a:r>
            <a:r>
              <a:rPr lang="en-US" dirty="0" smtClean="0"/>
              <a:t>=38.938857,-77.087179&amp;panoid=nkVfhbtlY34zdQWrR1pUew&amp;cbp=11,52.21,,1,8.3</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68</a:t>
            </a:fld>
            <a:endParaRPr lang="en-US"/>
          </a:p>
        </p:txBody>
      </p:sp>
    </p:spTree>
    <p:extLst>
      <p:ext uri="{BB962C8B-B14F-4D97-AF65-F5344CB8AC3E}">
        <p14:creationId xmlns:p14="http://schemas.microsoft.com/office/powerpoint/2010/main" val="176467821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obtained these values</a:t>
            </a:r>
          </a:p>
          <a:p>
            <a:endParaRPr lang="en-US" baseline="0" dirty="0" smtClean="0"/>
          </a:p>
          <a:p>
            <a:r>
              <a:rPr lang="en-US" dirty="0" smtClean="0"/>
              <a:t>https://</a:t>
            </a:r>
            <a:r>
              <a:rPr lang="en-US" dirty="0" err="1" smtClean="0"/>
              <a:t>www.google.com</a:t>
            </a:r>
            <a:r>
              <a:rPr lang="en-US" dirty="0" smtClean="0"/>
              <a:t>/</a:t>
            </a:r>
            <a:r>
              <a:rPr lang="en-US" dirty="0" err="1" smtClean="0"/>
              <a:t>maps?ll</a:t>
            </a:r>
            <a:r>
              <a:rPr lang="en-US" dirty="0" smtClean="0"/>
              <a:t>=38.938858,-77.087181&amp;spn=0.003956,0.016512&amp;t=</a:t>
            </a:r>
            <a:r>
              <a:rPr lang="en-US" dirty="0" err="1" smtClean="0"/>
              <a:t>m&amp;cid</a:t>
            </a:r>
            <a:r>
              <a:rPr lang="en-US" dirty="0" smtClean="0"/>
              <a:t>=0x2ef2d8a4426fb8ce&amp;z=17&amp;layer=</a:t>
            </a:r>
            <a:r>
              <a:rPr lang="en-US" dirty="0" err="1" smtClean="0"/>
              <a:t>c&amp;cbll</a:t>
            </a:r>
            <a:r>
              <a:rPr lang="en-US" dirty="0" smtClean="0"/>
              <a:t>=38.938857,-77.087179&amp;panoid=nkVfhbtlY34zdQWrR1pUew&amp;cbp=11,52.21,,1,8.3</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69</a:t>
            </a:fld>
            <a:endParaRPr lang="en-US"/>
          </a:p>
        </p:txBody>
      </p:sp>
    </p:spTree>
    <p:extLst>
      <p:ext uri="{BB962C8B-B14F-4D97-AF65-F5344CB8AC3E}">
        <p14:creationId xmlns:p14="http://schemas.microsoft.com/office/powerpoint/2010/main" val="220722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different types of challenges for</a:t>
            </a:r>
            <a:r>
              <a:rPr lang="en-US" baseline="0" dirty="0" smtClean="0"/>
              <a:t> navigating to a bus stop. However, we specifically focus on a challenge of finding appropriate bus stop</a:t>
            </a:r>
          </a:p>
          <a:p>
            <a:endParaRPr lang="en-US" baseline="0" dirty="0" smtClean="0"/>
          </a:p>
          <a:p>
            <a:r>
              <a:rPr lang="en-US" baseline="0" dirty="0" smtClean="0"/>
              <a:t>-</a:t>
            </a:r>
          </a:p>
          <a:p>
            <a:r>
              <a:rPr lang="en-US" baseline="0" dirty="0" smtClean="0"/>
              <a:t>- http://</a:t>
            </a:r>
            <a:r>
              <a:rPr lang="en-US" baseline="0" dirty="0" err="1" smtClean="0"/>
              <a:t>www.cviga.org</a:t>
            </a:r>
            <a:r>
              <a:rPr lang="en-US" baseline="0" dirty="0" smtClean="0"/>
              <a:t>/</a:t>
            </a:r>
            <a:r>
              <a:rPr lang="en-US" baseline="0" dirty="0" err="1" smtClean="0"/>
              <a:t>userFiles</a:t>
            </a:r>
            <a:r>
              <a:rPr lang="en-US" baseline="0" dirty="0" smtClean="0"/>
              <a:t>/en/Blog/White%20Cane.jpg</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7</a:t>
            </a:fld>
            <a:endParaRPr lang="en-US"/>
          </a:p>
        </p:txBody>
      </p:sp>
    </p:spTree>
    <p:extLst>
      <p:ext uri="{BB962C8B-B14F-4D97-AF65-F5344CB8AC3E}">
        <p14:creationId xmlns:p14="http://schemas.microsoft.com/office/powerpoint/2010/main" val="203615533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data shows high concordance between Street View and physical world. And fixed infrastructures such as bus stop shelter had the highest score. The key point is that Google Street view is a viable data source for up-to-data bus stop </a:t>
            </a:r>
            <a:r>
              <a:rPr lang="en-US" baseline="0" smtClean="0"/>
              <a:t>landmark information.</a:t>
            </a:r>
            <a:endParaRPr lang="en-US" dirty="0" smtClean="0"/>
          </a:p>
          <a:p>
            <a:endParaRPr lang="en-US" dirty="0" smtClean="0"/>
          </a:p>
          <a:p>
            <a:endParaRPr lang="en-US" dirty="0" smtClean="0"/>
          </a:p>
          <a:p>
            <a:endParaRPr lang="en-US" dirty="0" smtClean="0"/>
          </a:p>
          <a:p>
            <a:r>
              <a:rPr lang="en-US" dirty="0" smtClean="0"/>
              <a:t>https://</a:t>
            </a:r>
            <a:r>
              <a:rPr lang="en-US" dirty="0" err="1" smtClean="0"/>
              <a:t>www.google.com</a:t>
            </a:r>
            <a:r>
              <a:rPr lang="en-US" dirty="0" smtClean="0"/>
              <a:t>/</a:t>
            </a:r>
            <a:r>
              <a:rPr lang="en-US" dirty="0" err="1" smtClean="0"/>
              <a:t>maps?ll</a:t>
            </a:r>
            <a:r>
              <a:rPr lang="en-US" dirty="0" smtClean="0"/>
              <a:t>=38.938858,-77.087181&amp;spn=0.003956,0.016512&amp;t=</a:t>
            </a:r>
            <a:r>
              <a:rPr lang="en-US" dirty="0" err="1" smtClean="0"/>
              <a:t>m&amp;cid</a:t>
            </a:r>
            <a:r>
              <a:rPr lang="en-US" dirty="0" smtClean="0"/>
              <a:t>=0x2ef2d8a4426fb8ce&amp;z=17&amp;layer=</a:t>
            </a:r>
            <a:r>
              <a:rPr lang="en-US" dirty="0" err="1" smtClean="0"/>
              <a:t>c&amp;cbll</a:t>
            </a:r>
            <a:r>
              <a:rPr lang="en-US" dirty="0" smtClean="0"/>
              <a:t>=38.938857,-77.087179&amp;panoid=nkVfhbtlY34zdQWrR1pUew&amp;cbp=11,52.21,,1,8.3</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70</a:t>
            </a:fld>
            <a:endParaRPr lang="en-US"/>
          </a:p>
        </p:txBody>
      </p:sp>
    </p:spTree>
    <p:extLst>
      <p:ext uri="{BB962C8B-B14F-4D97-AF65-F5344CB8AC3E}">
        <p14:creationId xmlns:p14="http://schemas.microsoft.com/office/powerpoint/2010/main" val="294417040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All the stuff I’ve shown you, is ground truth. To summarize,</a:t>
            </a:r>
            <a:r>
              <a:rPr lang="en-US" baseline="0" dirty="0" smtClean="0"/>
              <a:t> study 2 was about </a:t>
            </a:r>
            <a:r>
              <a:rPr lang="en-US" dirty="0" smtClean="0"/>
              <a:t>(</a:t>
            </a:r>
            <a:r>
              <a:rPr lang="en-US" dirty="0" err="1" smtClean="0"/>
              <a:t>i</a:t>
            </a:r>
            <a:r>
              <a:rPr lang="en-US" dirty="0" smtClean="0"/>
              <a:t>) viability and (ii)</a:t>
            </a:r>
            <a:r>
              <a:rPr lang="en-US" baseline="0" dirty="0" smtClean="0"/>
              <a:t> create the ground truth.</a:t>
            </a:r>
            <a:endParaRPr lang="en-US" dirty="0" smtClean="0"/>
          </a:p>
          <a:p>
            <a:endParaRPr lang="en-US" dirty="0" smtClean="0"/>
          </a:p>
          <a:p>
            <a:r>
              <a:rPr lang="en-US" dirty="0" smtClean="0"/>
              <a:t>--</a:t>
            </a:r>
          </a:p>
          <a:p>
            <a:r>
              <a:rPr lang="en-US" dirty="0" smtClean="0"/>
              <a:t>All the stuff I’ve shown you, is ground truth. To summarize,</a:t>
            </a:r>
            <a:r>
              <a:rPr lang="en-US" baseline="0" dirty="0" smtClean="0"/>
              <a:t> study 2 was about </a:t>
            </a:r>
            <a:r>
              <a:rPr lang="en-US" dirty="0" smtClean="0"/>
              <a:t>(</a:t>
            </a:r>
            <a:r>
              <a:rPr lang="en-US" dirty="0" err="1" smtClean="0"/>
              <a:t>i</a:t>
            </a:r>
            <a:r>
              <a:rPr lang="en-US" dirty="0" smtClean="0"/>
              <a:t>) viability and (ii)</a:t>
            </a:r>
            <a:r>
              <a:rPr lang="en-US" baseline="0" dirty="0" smtClean="0"/>
              <a:t> create the ground truth.</a:t>
            </a:r>
            <a:endParaRPr lang="en-US" dirty="0" smtClean="0"/>
          </a:p>
          <a:p>
            <a:endParaRPr lang="en-US" dirty="0" smtClean="0"/>
          </a:p>
          <a:p>
            <a:r>
              <a:rPr lang="en-US" dirty="0" smtClean="0"/>
              <a:t>https://</a:t>
            </a:r>
            <a:r>
              <a:rPr lang="en-US" dirty="0" err="1" smtClean="0"/>
              <a:t>www.google.com</a:t>
            </a:r>
            <a:r>
              <a:rPr lang="en-US" dirty="0" smtClean="0"/>
              <a:t>/</a:t>
            </a:r>
            <a:r>
              <a:rPr lang="en-US" dirty="0" err="1" smtClean="0"/>
              <a:t>maps?ll</a:t>
            </a:r>
            <a:r>
              <a:rPr lang="en-US" dirty="0" smtClean="0"/>
              <a:t>=38.938858,-77.087181&amp;spn=0.003956,0.016512&amp;t=</a:t>
            </a:r>
            <a:r>
              <a:rPr lang="en-US" dirty="0" err="1" smtClean="0"/>
              <a:t>m&amp;cid</a:t>
            </a:r>
            <a:r>
              <a:rPr lang="en-US" dirty="0" smtClean="0"/>
              <a:t>=0x2ef2d8a4426fb8ce&amp;z=17&amp;layer=</a:t>
            </a:r>
            <a:r>
              <a:rPr lang="en-US" dirty="0" err="1" smtClean="0"/>
              <a:t>c&amp;cbll</a:t>
            </a:r>
            <a:r>
              <a:rPr lang="en-US" dirty="0" smtClean="0"/>
              <a:t>=38.938857,-77.087179&amp;panoid=nkVfhbtlY34zdQWrR1pUew&amp;cbp=11,52.21,,1,8.3</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71</a:t>
            </a:fld>
            <a:endParaRPr lang="en-US"/>
          </a:p>
        </p:txBody>
      </p:sp>
    </p:spTree>
    <p:extLst>
      <p:ext uri="{BB962C8B-B14F-4D97-AF65-F5344CB8AC3E}">
        <p14:creationId xmlns:p14="http://schemas.microsoft.com/office/powerpoint/2010/main" val="29441704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Segoe UI Light" panose="020B0502040204020203" pitchFamily="34" charset="0"/>
                <a:cs typeface="Segoe UI Light" panose="020B0502040204020203" pitchFamily="34" charset="0"/>
              </a:rPr>
              <a:t>We used 150 out of 179 bus stops we visited because sometimes the Google Transit data is missing</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Segoe UI Light" panose="020B0502040204020203" pitchFamily="34" charset="0"/>
                <a:cs typeface="Segoe UI Light" panose="020B0502040204020203" pitchFamily="34" charset="0"/>
              </a:rPr>
              <a:t>in our previous work, our discovered that passive teaching doesn't work very well.</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solidFill>
                <a:schemeClr val="bg1"/>
              </a:solidFill>
              <a:latin typeface="Segoe UI Light" panose="020B0502040204020203" pitchFamily="34" charset="0"/>
              <a:cs typeface="Segoe UI Light" panose="020B0502040204020203"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Segoe UI Light" panose="020B0502040204020203" pitchFamily="34" charset="0"/>
                <a:cs typeface="Segoe UI Light" panose="020B0502040204020203" pitchFamily="34" charset="0"/>
              </a:rPr>
              <a:t>--</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Segoe UI Light" panose="020B0502040204020203" pitchFamily="34" charset="0"/>
                <a:cs typeface="Segoe UI Light" panose="020B0502040204020203" pitchFamily="34" charset="0"/>
              </a:rPr>
              <a:t>We</a:t>
            </a:r>
            <a:r>
              <a:rPr lang="en-US" sz="1200" baseline="0" dirty="0" smtClean="0">
                <a:solidFill>
                  <a:schemeClr val="bg1"/>
                </a:solidFill>
                <a:latin typeface="Segoe UI Light" panose="020B0502040204020203" pitchFamily="34" charset="0"/>
                <a:cs typeface="Segoe UI Light" panose="020B0502040204020203" pitchFamily="34" charset="0"/>
              </a:rPr>
              <a:t> wondered, how to quickly train turkers. We used Video in our previous work, but that is passive.  (Screen shot of video.) Provide justification of why you have done this.</a:t>
            </a:r>
            <a:endParaRPr lang="en-US" sz="1200" dirty="0" smtClean="0">
              <a:solidFill>
                <a:schemeClr val="bg1"/>
              </a:solidFill>
              <a:latin typeface="Segoe UI Light" panose="020B0502040204020203" pitchFamily="34" charset="0"/>
              <a:cs typeface="Segoe UI Light" panose="020B0502040204020203"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solidFill>
                <a:schemeClr val="bg1"/>
              </a:solidFill>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10"/>
          </p:nvPr>
        </p:nvSpPr>
        <p:spPr/>
        <p:txBody>
          <a:bodyPr/>
          <a:lstStyle/>
          <a:p>
            <a:fld id="{4602CF0A-3689-D84F-AD99-553119900567}" type="slidenum">
              <a:rPr lang="en-US" smtClean="0"/>
              <a:t>73</a:t>
            </a:fld>
            <a:endParaRPr lang="en-US"/>
          </a:p>
        </p:txBody>
      </p:sp>
    </p:spTree>
    <p:extLst>
      <p:ext uri="{BB962C8B-B14F-4D97-AF65-F5344CB8AC3E}">
        <p14:creationId xmlns:p14="http://schemas.microsoft.com/office/powerpoint/2010/main" val="357978837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 Jon</a:t>
            </a:r>
          </a:p>
          <a:p>
            <a:r>
              <a:rPr lang="en-US" dirty="0" smtClean="0"/>
              <a:t>Help audience</a:t>
            </a:r>
            <a:r>
              <a:rPr lang="en-US" baseline="0" dirty="0" smtClean="0"/>
              <a:t> understand why we are doing this.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75</a:t>
            </a:fld>
            <a:endParaRPr lang="en-US"/>
          </a:p>
        </p:txBody>
      </p:sp>
    </p:spTree>
    <p:extLst>
      <p:ext uri="{BB962C8B-B14F-4D97-AF65-F5344CB8AC3E}">
        <p14:creationId xmlns:p14="http://schemas.microsoft.com/office/powerpoint/2010/main" val="393238587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FFFFFF"/>
                </a:solidFill>
                <a:latin typeface="Segoe UI Light"/>
                <a:cs typeface="Segoe UI Light"/>
              </a:rPr>
              <a:t>153 distinct turkers completed 226 HITS (3,534 labeling tasks) and provided 11,130 bus stop landmark labels</a:t>
            </a:r>
            <a:endParaRPr lang="en-US" sz="1000" dirty="0" smtClean="0">
              <a:solidFill>
                <a:srgbClr val="FFFFFF"/>
              </a:solidFill>
              <a:latin typeface="Segoe UI Light"/>
              <a:cs typeface="Segoe UI Light"/>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81</a:t>
            </a:fld>
            <a:endParaRPr lang="en-US"/>
          </a:p>
        </p:txBody>
      </p:sp>
    </p:spTree>
    <p:extLst>
      <p:ext uri="{BB962C8B-B14F-4D97-AF65-F5344CB8AC3E}">
        <p14:creationId xmlns:p14="http://schemas.microsoft.com/office/powerpoint/2010/main" val="3440606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is another example. For the bigger target like this shelter, labels were more scattered compared to other labels.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83</a:t>
            </a:fld>
            <a:endParaRPr lang="en-US"/>
          </a:p>
        </p:txBody>
      </p:sp>
    </p:spTree>
    <p:extLst>
      <p:ext uri="{BB962C8B-B14F-4D97-AF65-F5344CB8AC3E}">
        <p14:creationId xmlns:p14="http://schemas.microsoft.com/office/powerpoint/2010/main" val="240661609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investigate the effect of taking</a:t>
            </a:r>
            <a:r>
              <a:rPr lang="en-US" baseline="0" dirty="0" smtClean="0"/>
              <a:t> majority vote</a:t>
            </a:r>
            <a:r>
              <a:rPr lang="en-US" dirty="0" smtClean="0"/>
              <a:t>,</a:t>
            </a:r>
            <a:r>
              <a:rPr lang="en-US" baseline="0" dirty="0" smtClean="0"/>
              <a:t> we formed groups of 1, 3, 5, and 7 turkers. </a:t>
            </a:r>
            <a:r>
              <a:rPr lang="en-US" baseline="0" dirty="0" err="1" smtClean="0"/>
              <a:t>Simiar</a:t>
            </a:r>
            <a:r>
              <a:rPr lang="en-US" baseline="0" dirty="0" smtClean="0"/>
              <a:t> to what we did in our previous work.</a:t>
            </a:r>
            <a:endParaRPr lang="en-US" dirty="0"/>
          </a:p>
        </p:txBody>
      </p:sp>
      <p:sp>
        <p:nvSpPr>
          <p:cNvPr id="4" name="Slide Number Placeholder 3"/>
          <p:cNvSpPr>
            <a:spLocks noGrp="1"/>
          </p:cNvSpPr>
          <p:nvPr>
            <p:ph type="sldNum" sz="quarter" idx="10"/>
          </p:nvPr>
        </p:nvSpPr>
        <p:spPr/>
        <p:txBody>
          <a:bodyPr/>
          <a:lstStyle/>
          <a:p>
            <a:fld id="{CB1E79E8-F03D-B443-99A5-519506F39B37}" type="slidenum">
              <a:rPr lang="en-US" smtClean="0"/>
              <a:t>85</a:t>
            </a:fld>
            <a:endParaRPr lang="en-US"/>
          </a:p>
        </p:txBody>
      </p:sp>
    </p:spTree>
    <p:extLst>
      <p:ext uri="{BB962C8B-B14F-4D97-AF65-F5344CB8AC3E}">
        <p14:creationId xmlns:p14="http://schemas.microsoft.com/office/powerpoint/2010/main" val="53732412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Bar color:</a:t>
            </a:r>
            <a:r>
              <a:rPr lang="en-US" baseline="0" dirty="0" smtClean="0"/>
              <a:t> (</a:t>
            </a:r>
            <a:r>
              <a:rPr lang="en-US" sz="1200" kern="1200" dirty="0" smtClean="0">
                <a:solidFill>
                  <a:schemeClr val="tx1"/>
                </a:solidFill>
                <a:latin typeface="+mn-lt"/>
                <a:ea typeface="+mn-ea"/>
                <a:cs typeface="+mn-cs"/>
              </a:rPr>
              <a:t>204, 7, 151)</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86</a:t>
            </a:fld>
            <a:endParaRPr lang="en-US"/>
          </a:p>
        </p:txBody>
      </p:sp>
    </p:spTree>
    <p:extLst>
      <p:ext uri="{BB962C8B-B14F-4D97-AF65-F5344CB8AC3E}">
        <p14:creationId xmlns:p14="http://schemas.microsoft.com/office/powerpoint/2010/main" val="376191322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Bar color:</a:t>
            </a:r>
            <a:r>
              <a:rPr lang="en-US" baseline="0" dirty="0" smtClean="0"/>
              <a:t> (</a:t>
            </a:r>
            <a:r>
              <a:rPr lang="en-US" sz="1200" kern="1200" dirty="0" smtClean="0">
                <a:solidFill>
                  <a:schemeClr val="tx1"/>
                </a:solidFill>
                <a:latin typeface="+mn-lt"/>
                <a:ea typeface="+mn-ea"/>
                <a:cs typeface="+mn-cs"/>
              </a:rPr>
              <a:t>204, 7, 151)</a:t>
            </a:r>
          </a:p>
          <a:p>
            <a:r>
              <a:rPr lang="en-US" sz="1200" kern="1200" dirty="0" smtClean="0">
                <a:solidFill>
                  <a:schemeClr val="tx1"/>
                </a:solidFill>
                <a:latin typeface="+mn-lt"/>
                <a:ea typeface="+mn-ea"/>
                <a:cs typeface="+mn-cs"/>
              </a:rPr>
              <a:t>Line color: (254, 180, 60)</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87</a:t>
            </a:fld>
            <a:endParaRPr lang="en-US"/>
          </a:p>
        </p:txBody>
      </p:sp>
    </p:spTree>
    <p:extLst>
      <p:ext uri="{BB962C8B-B14F-4D97-AF65-F5344CB8AC3E}">
        <p14:creationId xmlns:p14="http://schemas.microsoft.com/office/powerpoint/2010/main" val="376191322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Bar color:</a:t>
            </a:r>
            <a:r>
              <a:rPr lang="en-US" baseline="0" dirty="0" smtClean="0"/>
              <a:t> (</a:t>
            </a:r>
            <a:r>
              <a:rPr lang="en-US" sz="1200" kern="1200" dirty="0" smtClean="0">
                <a:solidFill>
                  <a:schemeClr val="tx1"/>
                </a:solidFill>
                <a:latin typeface="+mn-lt"/>
                <a:ea typeface="+mn-ea"/>
                <a:cs typeface="+mn-cs"/>
              </a:rPr>
              <a:t>204, 7, 151)</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88</a:t>
            </a:fld>
            <a:endParaRPr lang="en-US"/>
          </a:p>
        </p:txBody>
      </p:sp>
    </p:spTree>
    <p:extLst>
      <p:ext uri="{BB962C8B-B14F-4D97-AF65-F5344CB8AC3E}">
        <p14:creationId xmlns:p14="http://schemas.microsoft.com/office/powerpoint/2010/main" val="3761913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Then the question for us,</a:t>
            </a:r>
            <a:r>
              <a:rPr lang="en-US" baseline="0" dirty="0" smtClean="0"/>
              <a:t> researchers, </a:t>
            </a:r>
            <a:r>
              <a:rPr lang="en-US" dirty="0" smtClean="0"/>
              <a:t>becomes, how can we build tools to support people with visual impairments? We could design a mobile application that navigates</a:t>
            </a:r>
            <a:r>
              <a:rPr lang="en-US" baseline="0" dirty="0" smtClean="0"/>
              <a:t> them. Or we could build online trip planners.</a:t>
            </a:r>
          </a:p>
          <a:p>
            <a:endParaRPr lang="en-US" baseline="0" dirty="0" smtClean="0"/>
          </a:p>
          <a:p>
            <a:r>
              <a:rPr lang="en-US" baseline="0" dirty="0" smtClean="0"/>
              <a:t>-- Images</a:t>
            </a:r>
          </a:p>
          <a:p>
            <a:pPr marL="171450" indent="-171450">
              <a:buFontTx/>
              <a:buChar char="-"/>
            </a:pPr>
            <a:r>
              <a:rPr lang="en-US" dirty="0" smtClean="0"/>
              <a:t>http://</a:t>
            </a:r>
            <a:r>
              <a:rPr lang="en-US" dirty="0" err="1" smtClean="0"/>
              <a:t>sweetclipart.com</a:t>
            </a:r>
            <a:r>
              <a:rPr lang="en-US" dirty="0" smtClean="0"/>
              <a:t>/multisite/</a:t>
            </a:r>
            <a:r>
              <a:rPr lang="en-US" dirty="0" err="1" smtClean="0"/>
              <a:t>sweetclipart</a:t>
            </a:r>
            <a:r>
              <a:rPr lang="en-US" dirty="0" smtClean="0"/>
              <a:t>/files/</a:t>
            </a:r>
            <a:r>
              <a:rPr lang="en-US" dirty="0" err="1" smtClean="0"/>
              <a:t>smart_phone_icon.png</a:t>
            </a:r>
            <a:endParaRPr lang="en-US" dirty="0" smtClean="0"/>
          </a:p>
          <a:p>
            <a:pPr marL="171450" indent="-171450">
              <a:buFontTx/>
              <a:buChar char="-"/>
            </a:pPr>
            <a:r>
              <a:rPr lang="en-US" dirty="0" smtClean="0"/>
              <a:t>https://cdn3.iconfinder.com/data/icons/browsers-1/512/Browser_A-128.png</a:t>
            </a:r>
          </a:p>
          <a:p>
            <a:pPr marL="171450" indent="-171450">
              <a:buFontTx/>
              <a:buChar char="-"/>
            </a:pPr>
            <a:r>
              <a:rPr lang="en-US" dirty="0" smtClean="0"/>
              <a:t>https://cdn3.iconfinder.com/data/icons/browsers-1/512/Browser_D-128.png</a:t>
            </a:r>
          </a:p>
          <a:p>
            <a:pPr marL="171450" indent="-171450">
              <a:buFontTx/>
              <a:buChar char="-"/>
            </a:pPr>
            <a:r>
              <a:rPr lang="en-US" dirty="0" smtClean="0"/>
              <a:t>http://</a:t>
            </a:r>
            <a:r>
              <a:rPr lang="en-US" dirty="0" err="1" smtClean="0"/>
              <a:t>www.iconsdb.com</a:t>
            </a:r>
            <a:r>
              <a:rPr lang="en-US" dirty="0" smtClean="0"/>
              <a:t>/icons/preview/black/</a:t>
            </a:r>
            <a:r>
              <a:rPr lang="en-US" dirty="0" err="1" smtClean="0"/>
              <a:t>firefox-xxl.png</a:t>
            </a:r>
            <a:endParaRPr lang="en-US" dirty="0" smtClean="0"/>
          </a:p>
          <a:p>
            <a:pPr marL="171450" indent="-171450">
              <a:buFontTx/>
              <a:buChar char="-"/>
            </a:pPr>
            <a:r>
              <a:rPr lang="en-US" dirty="0" smtClean="0"/>
              <a:t>https://cdn1.iconfinder.com/data/icons/</a:t>
            </a:r>
            <a:r>
              <a:rPr lang="en-US" dirty="0" err="1" smtClean="0"/>
              <a:t>devine_icons</a:t>
            </a:r>
            <a:r>
              <a:rPr lang="en-US" dirty="0" smtClean="0"/>
              <a:t>/Black/PNG/Appliaction%20and%20Programs/</a:t>
            </a:r>
            <a:r>
              <a:rPr lang="en-US" dirty="0" err="1" smtClean="0"/>
              <a:t>Safari.png</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8</a:t>
            </a:fld>
            <a:endParaRPr lang="en-US"/>
          </a:p>
        </p:txBody>
      </p:sp>
    </p:spTree>
    <p:extLst>
      <p:ext uri="{BB962C8B-B14F-4D97-AF65-F5344CB8AC3E}">
        <p14:creationId xmlns:p14="http://schemas.microsoft.com/office/powerpoint/2010/main" val="203615533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Bar color:</a:t>
            </a:r>
            <a:r>
              <a:rPr lang="en-US" baseline="0" dirty="0" smtClean="0"/>
              <a:t> (</a:t>
            </a:r>
            <a:r>
              <a:rPr lang="en-US" sz="1200" kern="1200" dirty="0" smtClean="0">
                <a:solidFill>
                  <a:schemeClr val="tx1"/>
                </a:solidFill>
                <a:latin typeface="+mn-lt"/>
                <a:ea typeface="+mn-ea"/>
                <a:cs typeface="+mn-cs"/>
              </a:rPr>
              <a:t>204, 7, 151)</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89</a:t>
            </a:fld>
            <a:endParaRPr lang="en-US"/>
          </a:p>
        </p:txBody>
      </p:sp>
    </p:spTree>
    <p:extLst>
      <p:ext uri="{BB962C8B-B14F-4D97-AF65-F5344CB8AC3E}">
        <p14:creationId xmlns:p14="http://schemas.microsoft.com/office/powerpoint/2010/main" val="376191322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Bar color:</a:t>
            </a:r>
            <a:r>
              <a:rPr lang="en-US" baseline="0" smtClean="0"/>
              <a:t> (</a:t>
            </a:r>
            <a:r>
              <a:rPr lang="en-US" sz="1200" kern="1200" smtClean="0">
                <a:solidFill>
                  <a:schemeClr val="tx1"/>
                </a:solidFill>
                <a:latin typeface="+mn-lt"/>
                <a:ea typeface="+mn-ea"/>
                <a:cs typeface="+mn-cs"/>
              </a:rPr>
              <a:t>204, 7, 151)</a:t>
            </a:r>
            <a:endParaRPr lang="en-US"/>
          </a:p>
        </p:txBody>
      </p:sp>
      <p:sp>
        <p:nvSpPr>
          <p:cNvPr id="4" name="Slide Number Placeholder 3"/>
          <p:cNvSpPr>
            <a:spLocks noGrp="1"/>
          </p:cNvSpPr>
          <p:nvPr>
            <p:ph type="sldNum" sz="quarter" idx="10"/>
          </p:nvPr>
        </p:nvSpPr>
        <p:spPr/>
        <p:txBody>
          <a:bodyPr/>
          <a:lstStyle/>
          <a:p>
            <a:fld id="{4602CF0A-3689-D84F-AD99-553119900567}" type="slidenum">
              <a:rPr lang="en-US" smtClean="0"/>
              <a:t>90</a:t>
            </a:fld>
            <a:endParaRPr lang="en-US"/>
          </a:p>
        </p:txBody>
      </p:sp>
    </p:spTree>
    <p:extLst>
      <p:ext uri="{BB962C8B-B14F-4D97-AF65-F5344CB8AC3E}">
        <p14:creationId xmlns:p14="http://schemas.microsoft.com/office/powerpoint/2010/main" val="376191322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counted some</a:t>
            </a:r>
            <a:r>
              <a:rPr lang="en-US" baseline="0" dirty="0" smtClean="0"/>
              <a:t> of the labels are mistakes. In future, we will filter labels based on their physical placement for not overly penalizing turkers.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92</a:t>
            </a:fld>
            <a:endParaRPr lang="en-US"/>
          </a:p>
        </p:txBody>
      </p:sp>
    </p:spTree>
    <p:extLst>
      <p:ext uri="{BB962C8B-B14F-4D97-AF65-F5344CB8AC3E}">
        <p14:creationId xmlns:p14="http://schemas.microsoft.com/office/powerpoint/2010/main" val="161158891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we witnessed high</a:t>
            </a:r>
            <a:r>
              <a:rPr lang="en-US" baseline="0" dirty="0" smtClean="0"/>
              <a:t> concordance between physical and Street View data, we occasionally found disagreements.</a:t>
            </a:r>
            <a:endParaRPr lang="en-US" dirty="0" smtClean="0"/>
          </a:p>
          <a:p>
            <a:endParaRPr lang="en-US" dirty="0" smtClean="0"/>
          </a:p>
          <a:p>
            <a:r>
              <a:rPr lang="en-US" dirty="0" smtClean="0"/>
              <a:t>--</a:t>
            </a:r>
          </a:p>
          <a:p>
            <a:r>
              <a:rPr lang="en-US" dirty="0" smtClean="0"/>
              <a:t>Black annotation. Same width.</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93</a:t>
            </a:fld>
            <a:endParaRPr lang="en-US"/>
          </a:p>
        </p:txBody>
      </p:sp>
    </p:spTree>
    <p:extLst>
      <p:ext uri="{BB962C8B-B14F-4D97-AF65-F5344CB8AC3E}">
        <p14:creationId xmlns:p14="http://schemas.microsoft.com/office/powerpoint/2010/main" val="25316755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err="1" smtClean="0"/>
              <a:t>Lighting</a:t>
            </a:r>
            <a:r>
              <a:rPr lang="de-DE" baseline="0" dirty="0" smtClean="0"/>
              <a:t> </a:t>
            </a:r>
            <a:r>
              <a:rPr lang="de-DE" baseline="0" dirty="0" err="1" smtClean="0"/>
              <a:t>is</a:t>
            </a:r>
            <a:r>
              <a:rPr lang="de-DE" baseline="0" dirty="0" smtClean="0"/>
              <a:t> </a:t>
            </a:r>
            <a:r>
              <a:rPr lang="de-DE" baseline="0" dirty="0" err="1" smtClean="0"/>
              <a:t>bad</a:t>
            </a:r>
            <a:r>
              <a:rPr lang="de-DE" baseline="0" dirty="0" smtClean="0"/>
              <a:t> in </a:t>
            </a:r>
            <a:r>
              <a:rPr lang="de-DE" baseline="0" dirty="0" err="1" smtClean="0"/>
              <a:t>some</a:t>
            </a:r>
            <a:r>
              <a:rPr lang="de-DE" baseline="0" dirty="0" smtClean="0"/>
              <a:t> </a:t>
            </a:r>
            <a:r>
              <a:rPr lang="de-DE" baseline="0" dirty="0" err="1" smtClean="0"/>
              <a:t>images</a:t>
            </a:r>
            <a:r>
              <a:rPr lang="de-DE" baseline="0" dirty="0" smtClean="0"/>
              <a:t> </a:t>
            </a:r>
            <a:r>
              <a:rPr lang="de-DE" baseline="0" dirty="0" err="1" smtClean="0"/>
              <a:t>and</a:t>
            </a:r>
            <a:r>
              <a:rPr lang="de-DE" baseline="0" dirty="0" smtClean="0"/>
              <a:t> also </a:t>
            </a:r>
            <a:r>
              <a:rPr lang="de-DE" baseline="0" dirty="0" err="1" smtClean="0"/>
              <a:t>they</a:t>
            </a:r>
            <a:r>
              <a:rPr lang="de-DE" baseline="0" dirty="0" smtClean="0"/>
              <a:t> </a:t>
            </a:r>
            <a:r>
              <a:rPr lang="de-DE" baseline="0" dirty="0" err="1" smtClean="0"/>
              <a:t>are</a:t>
            </a:r>
            <a:r>
              <a:rPr lang="de-DE" baseline="0" dirty="0" smtClean="0"/>
              <a:t> </a:t>
            </a:r>
            <a:r>
              <a:rPr lang="de-DE" baseline="0" dirty="0" err="1" smtClean="0"/>
              <a:t>blured</a:t>
            </a:r>
            <a:r>
              <a:rPr lang="de-DE" baseline="0" dirty="0" smtClean="0"/>
              <a:t> due </a:t>
            </a:r>
            <a:r>
              <a:rPr lang="de-DE" baseline="0" dirty="0" err="1" smtClean="0"/>
              <a:t>to</a:t>
            </a:r>
            <a:r>
              <a:rPr lang="de-DE" baseline="0" dirty="0" smtClean="0"/>
              <a:t> </a:t>
            </a:r>
            <a:r>
              <a:rPr lang="de-DE" baseline="0" dirty="0" err="1" smtClean="0"/>
              <a:t>google‘s</a:t>
            </a:r>
            <a:r>
              <a:rPr lang="de-DE" baseline="0" dirty="0" smtClean="0"/>
              <a:t> </a:t>
            </a:r>
            <a:r>
              <a:rPr lang="de-DE" baseline="0" dirty="0" err="1" smtClean="0"/>
              <a:t>privacy</a:t>
            </a:r>
            <a:r>
              <a:rPr lang="de-DE" baseline="0" dirty="0" smtClean="0"/>
              <a:t> </a:t>
            </a:r>
            <a:r>
              <a:rPr lang="de-DE" baseline="0" dirty="0" err="1" smtClean="0"/>
              <a:t>protection</a:t>
            </a:r>
            <a:r>
              <a:rPr lang="de-DE" baseline="0" dirty="0" smtClean="0"/>
              <a:t> </a:t>
            </a:r>
            <a:r>
              <a:rPr lang="de-DE" baseline="0" dirty="0" err="1" smtClean="0"/>
              <a:t>policy</a:t>
            </a:r>
            <a:r>
              <a:rPr lang="de-DE" baseline="0" dirty="0" smtClean="0"/>
              <a:t>, </a:t>
            </a:r>
            <a:r>
              <a:rPr lang="de-DE" baseline="0" dirty="0" err="1" smtClean="0"/>
              <a:t>making</a:t>
            </a:r>
            <a:r>
              <a:rPr lang="de-DE" baseline="0" dirty="0" smtClean="0"/>
              <a:t> </a:t>
            </a:r>
            <a:r>
              <a:rPr lang="de-DE" baseline="0" dirty="0" err="1" smtClean="0"/>
              <a:t>it</a:t>
            </a:r>
            <a:r>
              <a:rPr lang="de-DE" baseline="0" dirty="0" smtClean="0"/>
              <a:t> </a:t>
            </a:r>
            <a:r>
              <a:rPr lang="de-DE" baseline="0" dirty="0" err="1" smtClean="0"/>
              <a:t>difficult</a:t>
            </a:r>
            <a:r>
              <a:rPr lang="de-DE" baseline="0" dirty="0" smtClean="0"/>
              <a:t> </a:t>
            </a:r>
            <a:r>
              <a:rPr lang="de-DE" baseline="0" dirty="0" err="1" smtClean="0"/>
              <a:t>to</a:t>
            </a:r>
            <a:r>
              <a:rPr lang="de-DE" baseline="0" dirty="0" smtClean="0"/>
              <a:t> find </a:t>
            </a:r>
            <a:r>
              <a:rPr lang="de-DE" baseline="0" dirty="0" err="1" smtClean="0"/>
              <a:t>bus</a:t>
            </a:r>
            <a:r>
              <a:rPr lang="de-DE" baseline="0" dirty="0" smtClean="0"/>
              <a:t> </a:t>
            </a:r>
            <a:r>
              <a:rPr lang="de-DE" baseline="0" dirty="0" err="1" smtClean="0"/>
              <a:t>stops</a:t>
            </a:r>
            <a:r>
              <a:rPr lang="de-DE" baseline="0" dirty="0" smtClean="0"/>
              <a:t> </a:t>
            </a:r>
            <a:r>
              <a:rPr lang="de-DE" baseline="0" dirty="0" err="1" smtClean="0"/>
              <a:t>and</a:t>
            </a:r>
            <a:r>
              <a:rPr lang="de-DE" baseline="0" dirty="0" smtClean="0"/>
              <a:t> </a:t>
            </a:r>
            <a:r>
              <a:rPr lang="de-DE" baseline="0" dirty="0" err="1" smtClean="0"/>
              <a:t>landmarks</a:t>
            </a:r>
            <a:r>
              <a:rPr lang="de-DE" baseline="0" dirty="0" smtClean="0"/>
              <a:t>.</a:t>
            </a:r>
          </a:p>
          <a:p>
            <a:endParaRPr lang="de-DE" baseline="0" dirty="0" smtClean="0"/>
          </a:p>
          <a:p>
            <a:endParaRPr lang="de-DE" dirty="0" smtClean="0"/>
          </a:p>
          <a:p>
            <a:r>
              <a:rPr lang="de-DE" dirty="0" smtClean="0"/>
              <a:t>https://</a:t>
            </a:r>
            <a:r>
              <a:rPr lang="de-DE" dirty="0" err="1" smtClean="0"/>
              <a:t>www.google.com</a:t>
            </a:r>
            <a:r>
              <a:rPr lang="de-DE" dirty="0" smtClean="0"/>
              <a:t>/</a:t>
            </a:r>
            <a:r>
              <a:rPr lang="de-DE" dirty="0" err="1" smtClean="0"/>
              <a:t>maps?ll</a:t>
            </a:r>
            <a:r>
              <a:rPr lang="de-DE" dirty="0" smtClean="0"/>
              <a:t>=38.968585,-76.93644&amp;spn=0.002628,0.011362&amp;cbp=11,246.92,,1,6.62&amp;layer=</a:t>
            </a:r>
            <a:r>
              <a:rPr lang="de-DE" dirty="0" err="1" smtClean="0"/>
              <a:t>c&amp;panoid</a:t>
            </a:r>
            <a:r>
              <a:rPr lang="de-DE" dirty="0" smtClean="0"/>
              <a:t>=rfL6PfwF_pqpJkKFV4tfcQ&amp;cbll=38.968589,-76.938488&amp;t=</a:t>
            </a:r>
            <a:r>
              <a:rPr lang="de-DE" dirty="0" err="1" smtClean="0"/>
              <a:t>m&amp;z</a:t>
            </a:r>
            <a:r>
              <a:rPr lang="de-DE" dirty="0" smtClean="0"/>
              <a:t>=17</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94</a:t>
            </a:fld>
            <a:endParaRPr lang="en-US"/>
          </a:p>
        </p:txBody>
      </p:sp>
    </p:spTree>
    <p:extLst>
      <p:ext uri="{BB962C8B-B14F-4D97-AF65-F5344CB8AC3E}">
        <p14:creationId xmlns:p14="http://schemas.microsoft.com/office/powerpoint/2010/main" val="376722681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http://www.aii1.com/Images/</a:t>
            </a:r>
            <a:r>
              <a:rPr lang="en-US" sz="1200" kern="1200" dirty="0" err="1" smtClean="0">
                <a:solidFill>
                  <a:schemeClr val="tx1"/>
                </a:solidFill>
                <a:effectLst/>
                <a:latin typeface="+mn-lt"/>
                <a:ea typeface="+mn-ea"/>
                <a:cs typeface="+mn-cs"/>
              </a:rPr>
              <a:t>phone.jpg</a:t>
            </a: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http://</a:t>
            </a:r>
            <a:r>
              <a:rPr lang="en-US" dirty="0" err="1" smtClean="0"/>
              <a:t>upload.wikimedia.org</a:t>
            </a:r>
            <a:r>
              <a:rPr lang="en-US" dirty="0" smtClean="0"/>
              <a:t>/</a:t>
            </a:r>
            <a:r>
              <a:rPr lang="en-US" dirty="0" err="1" smtClean="0"/>
              <a:t>wikipedia</a:t>
            </a:r>
            <a:r>
              <a:rPr lang="en-US" dirty="0" smtClean="0"/>
              <a:t>/commons/thumb/0/05/AWS_Simple_Icons_On-Demand_Workforce_Amazon_Mechanical_Turk_Workers.svg/500px-AWS_Simple_Icons_On-Demand_Workforce_Amazon_Mechanical_Turk_Workers.svg.png</a:t>
            </a:r>
          </a:p>
          <a:p>
            <a:r>
              <a:rPr lang="en-US" dirty="0" smtClean="0"/>
              <a:t>http://</a:t>
            </a:r>
            <a:r>
              <a:rPr lang="en-US" dirty="0" err="1" smtClean="0"/>
              <a:t>www.clker.com</a:t>
            </a:r>
            <a:r>
              <a:rPr lang="en-US" dirty="0" smtClean="0"/>
              <a:t>/</a:t>
            </a:r>
            <a:r>
              <a:rPr lang="en-US" dirty="0" err="1" smtClean="0"/>
              <a:t>cliparts</a:t>
            </a:r>
            <a:r>
              <a:rPr lang="en-US" dirty="0" smtClean="0"/>
              <a:t>/6/6/W/z/d/6/man-</a:t>
            </a:r>
            <a:r>
              <a:rPr lang="en-US" dirty="0" err="1" smtClean="0"/>
              <a:t>md.png</a:t>
            </a:r>
            <a:endParaRPr lang="en-US" dirty="0" smtClean="0"/>
          </a:p>
          <a:p>
            <a:r>
              <a:rPr lang="en-US" dirty="0" smtClean="0"/>
              <a:t>http://</a:t>
            </a:r>
            <a:r>
              <a:rPr lang="en-US" dirty="0" err="1" smtClean="0"/>
              <a:t>www.clker.com</a:t>
            </a:r>
            <a:r>
              <a:rPr lang="en-US" dirty="0" smtClean="0"/>
              <a:t>/</a:t>
            </a:r>
            <a:r>
              <a:rPr lang="en-US" dirty="0" err="1" smtClean="0"/>
              <a:t>cliparts</a:t>
            </a:r>
            <a:r>
              <a:rPr lang="en-US" dirty="0" smtClean="0"/>
              <a:t>/F/f/A/T/s/A/walking-man-black-</a:t>
            </a:r>
            <a:r>
              <a:rPr lang="en-US" dirty="0" err="1" smtClean="0"/>
              <a:t>md.png</a:t>
            </a:r>
            <a:endParaRPr lang="en-US" dirty="0" smtClean="0"/>
          </a:p>
          <a:p>
            <a:r>
              <a:rPr lang="en-US" dirty="0" smtClean="0"/>
              <a:t>http://</a:t>
            </a:r>
            <a:r>
              <a:rPr lang="en-US" dirty="0" err="1" smtClean="0"/>
              <a:t>www.designblind.co.uk</a:t>
            </a:r>
            <a:r>
              <a:rPr lang="en-US" dirty="0" smtClean="0"/>
              <a:t>/</a:t>
            </a:r>
          </a:p>
          <a:p>
            <a:r>
              <a:rPr lang="en-US" dirty="0" smtClean="0"/>
              <a:t>http://</a:t>
            </a:r>
            <a:r>
              <a:rPr lang="en-US" dirty="0" err="1" smtClean="0"/>
              <a:t>www.gruene-fraktion-bayern.de</a:t>
            </a:r>
            <a:r>
              <a:rPr lang="en-US" dirty="0" smtClean="0"/>
              <a:t>/sites/default/files/</a:t>
            </a:r>
            <a:r>
              <a:rPr lang="en-US" dirty="0" err="1" smtClean="0"/>
              <a:t>imagecache</a:t>
            </a:r>
            <a:r>
              <a:rPr lang="en-US" dirty="0" smtClean="0"/>
              <a:t>/</a:t>
            </a:r>
            <a:r>
              <a:rPr lang="en-US" dirty="0" err="1" smtClean="0"/>
              <a:t>lightbox</a:t>
            </a:r>
            <a:r>
              <a:rPr lang="en-US" dirty="0" smtClean="0"/>
              <a:t>/</a:t>
            </a:r>
            <a:r>
              <a:rPr lang="en-US" dirty="0" err="1" smtClean="0"/>
              <a:t>bus.jpg</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96</a:t>
            </a:fld>
            <a:endParaRPr lang="en-US"/>
          </a:p>
        </p:txBody>
      </p:sp>
    </p:spTree>
    <p:extLst>
      <p:ext uri="{BB962C8B-B14F-4D97-AF65-F5344CB8AC3E}">
        <p14:creationId xmlns:p14="http://schemas.microsoft.com/office/powerpoint/2010/main" val="208760261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--Jon</a:t>
            </a:r>
          </a:p>
          <a:p>
            <a:r>
              <a:rPr lang="en-US" dirty="0" smtClean="0"/>
              <a:t>Go down with font</a:t>
            </a:r>
            <a:r>
              <a:rPr lang="en-US" baseline="0" dirty="0" smtClean="0"/>
              <a:t> size</a:t>
            </a:r>
          </a:p>
          <a:p>
            <a:r>
              <a:rPr lang="en-US" baseline="0" smtClean="0"/>
              <a:t>Change opacity</a:t>
            </a:r>
            <a:r>
              <a:rPr lang="en-US" baseline="0" dirty="0" smtClean="0"/>
              <a:t>.</a:t>
            </a:r>
            <a:endParaRPr lang="en-US" dirty="0" smtClean="0"/>
          </a:p>
        </p:txBody>
      </p:sp>
      <p:sp>
        <p:nvSpPr>
          <p:cNvPr id="4" name="Slide Number Placeholder 3"/>
          <p:cNvSpPr>
            <a:spLocks noGrp="1"/>
          </p:cNvSpPr>
          <p:nvPr>
            <p:ph type="sldNum" sz="quarter" idx="10"/>
          </p:nvPr>
        </p:nvSpPr>
        <p:spPr/>
        <p:txBody>
          <a:bodyPr/>
          <a:lstStyle/>
          <a:p>
            <a:fld id="{4602CF0A-3689-D84F-AD99-553119900567}" type="slidenum">
              <a:rPr lang="en-US" smtClean="0"/>
              <a:t>98</a:t>
            </a:fld>
            <a:endParaRPr lang="en-US"/>
          </a:p>
        </p:txBody>
      </p:sp>
    </p:spTree>
    <p:extLst>
      <p:ext uri="{BB962C8B-B14F-4D97-AF65-F5344CB8AC3E}">
        <p14:creationId xmlns:p14="http://schemas.microsoft.com/office/powerpoint/2010/main" val="218073066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--Jon</a:t>
            </a:r>
          </a:p>
          <a:p>
            <a:r>
              <a:rPr lang="en-US" dirty="0" smtClean="0"/>
              <a:t>Go down with font</a:t>
            </a:r>
            <a:r>
              <a:rPr lang="en-US" baseline="0" dirty="0" smtClean="0"/>
              <a:t> size</a:t>
            </a:r>
          </a:p>
          <a:p>
            <a:r>
              <a:rPr lang="en-US" baseline="0" dirty="0" smtClean="0"/>
              <a:t>Change opacity.</a:t>
            </a:r>
            <a:endParaRPr lang="en-US" dirty="0" smtClean="0"/>
          </a:p>
        </p:txBody>
      </p:sp>
      <p:sp>
        <p:nvSpPr>
          <p:cNvPr id="4" name="Slide Number Placeholder 3"/>
          <p:cNvSpPr>
            <a:spLocks noGrp="1"/>
          </p:cNvSpPr>
          <p:nvPr>
            <p:ph type="sldNum" sz="quarter" idx="10"/>
          </p:nvPr>
        </p:nvSpPr>
        <p:spPr/>
        <p:txBody>
          <a:bodyPr/>
          <a:lstStyle/>
          <a:p>
            <a:fld id="{4602CF0A-3689-D84F-AD99-553119900567}" type="slidenum">
              <a:rPr lang="en-US" smtClean="0"/>
              <a:t>100</a:t>
            </a:fld>
            <a:endParaRPr lang="en-US"/>
          </a:p>
        </p:txBody>
      </p:sp>
    </p:spTree>
    <p:extLst>
      <p:ext uri="{BB962C8B-B14F-4D97-AF65-F5344CB8AC3E}">
        <p14:creationId xmlns:p14="http://schemas.microsoft.com/office/powerpoint/2010/main" val="218073066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We selected where</a:t>
            </a:r>
            <a:r>
              <a:rPr lang="en-US" baseline="0" dirty="0" smtClean="0"/>
              <a:t> to drop turkers based on Google’s transit data</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 subset is necessary because, as previously mentioned, 29 bus stop locations do not show up in the Google Maps Transit API (see Table 1). We use this API to automatically place </a:t>
            </a:r>
            <a:r>
              <a:rPr lang="en-US" dirty="0" err="1" smtClean="0"/>
              <a:t>turkers</a:t>
            </a:r>
            <a:r>
              <a:rPr lang="en-US" dirty="0" smtClean="0"/>
              <a:t> next to bus stops in our labeling tool. If the API is unaware of the bus stop, we cannot determine its location. </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102</a:t>
            </a:fld>
            <a:endParaRPr lang="en-US"/>
          </a:p>
        </p:txBody>
      </p:sp>
    </p:spTree>
    <p:extLst>
      <p:ext uri="{BB962C8B-B14F-4D97-AF65-F5344CB8AC3E}">
        <p14:creationId xmlns:p14="http://schemas.microsoft.com/office/powerpoint/2010/main" val="46129032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 subset is necessary because, as previously mentioned, 29 bus stop locations do not show up in the Google Maps Transit API (see Table 1). We use this API to automatically place </a:t>
            </a:r>
            <a:r>
              <a:rPr lang="en-US" dirty="0" err="1" smtClean="0"/>
              <a:t>turkers</a:t>
            </a:r>
            <a:r>
              <a:rPr lang="en-US" dirty="0" smtClean="0"/>
              <a:t> next to bus stops in our labeling tool. If the API is unaware of the bus stop, we cannot determine its location. </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103</a:t>
            </a:fld>
            <a:endParaRPr lang="en-US"/>
          </a:p>
        </p:txBody>
      </p:sp>
    </p:spTree>
    <p:extLst>
      <p:ext uri="{BB962C8B-B14F-4D97-AF65-F5344CB8AC3E}">
        <p14:creationId xmlns:p14="http://schemas.microsoft.com/office/powerpoint/2010/main" val="461290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of course, these tools</a:t>
            </a:r>
            <a:r>
              <a:rPr lang="en-US" baseline="0" dirty="0" smtClean="0"/>
              <a:t> need data to build upon.</a:t>
            </a:r>
          </a:p>
          <a:p>
            <a:endParaRPr lang="en-US" baseline="0" dirty="0" smtClean="0"/>
          </a:p>
          <a:p>
            <a:r>
              <a:rPr lang="en-US" baseline="0" dirty="0" smtClean="0"/>
              <a:t>-- Images</a:t>
            </a:r>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9</a:t>
            </a:fld>
            <a:endParaRPr lang="en-US"/>
          </a:p>
        </p:txBody>
      </p:sp>
    </p:spTree>
    <p:extLst>
      <p:ext uri="{BB962C8B-B14F-4D97-AF65-F5344CB8AC3E}">
        <p14:creationId xmlns:p14="http://schemas.microsoft.com/office/powerpoint/2010/main" val="203615533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 subset is necessary because, as previously mentioned, 29 bus stop locations do not show up in the Google Maps Transit API (see Table 1). We use this API to automatically place </a:t>
            </a:r>
            <a:r>
              <a:rPr lang="en-US" dirty="0" err="1" smtClean="0"/>
              <a:t>turkers</a:t>
            </a:r>
            <a:r>
              <a:rPr lang="en-US" dirty="0" smtClean="0"/>
              <a:t> next to bus stops in our labeling tool. If the API is unaware of the bus stop, we cannot determine its location. </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105</a:t>
            </a:fld>
            <a:endParaRPr lang="en-US"/>
          </a:p>
        </p:txBody>
      </p:sp>
    </p:spTree>
    <p:extLst>
      <p:ext uri="{BB962C8B-B14F-4D97-AF65-F5344CB8AC3E}">
        <p14:creationId xmlns:p14="http://schemas.microsoft.com/office/powerpoint/2010/main" val="295417712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 subset is necessary because, as previously mentioned, 29 bus stop locations do not show up in the Google Maps Transit API (see Table 1). We use this API to automatically place </a:t>
            </a:r>
            <a:r>
              <a:rPr lang="en-US" dirty="0" err="1" smtClean="0"/>
              <a:t>turkers</a:t>
            </a:r>
            <a:r>
              <a:rPr lang="en-US" dirty="0" smtClean="0"/>
              <a:t> next to bus stops in our labeling tool. If the API is unaware of the bus stop, we cannot determine its location. </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106</a:t>
            </a:fld>
            <a:endParaRPr lang="en-US"/>
          </a:p>
        </p:txBody>
      </p:sp>
    </p:spTree>
    <p:extLst>
      <p:ext uri="{BB962C8B-B14F-4D97-AF65-F5344CB8AC3E}">
        <p14:creationId xmlns:p14="http://schemas.microsoft.com/office/powerpoint/2010/main" val="295417712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Segoe UI Light"/>
                <a:cs typeface="Segoe UI Light"/>
              </a:rPr>
              <a:t>In</a:t>
            </a:r>
            <a:r>
              <a:rPr lang="en-US" baseline="0" dirty="0" smtClean="0">
                <a:latin typeface="Segoe UI Light"/>
                <a:cs typeface="Segoe UI Light"/>
              </a:rPr>
              <a:t> future, we could ask turkers to find bus stops.</a:t>
            </a:r>
            <a:endParaRPr lang="en-US" dirty="0" smtClean="0">
              <a:latin typeface="Segoe UI Light"/>
              <a:cs typeface="Segoe UI Light"/>
            </a:endParaRPr>
          </a:p>
          <a:p>
            <a:endParaRPr lang="en-US" dirty="0" smtClean="0">
              <a:latin typeface="Segoe UI Light"/>
              <a:cs typeface="Segoe UI Light"/>
            </a:endParaRPr>
          </a:p>
          <a:p>
            <a:r>
              <a:rPr lang="en-US" dirty="0" smtClean="0">
                <a:latin typeface="Segoe UI Light"/>
                <a:cs typeface="Segoe UI Light"/>
              </a:rPr>
              <a:t>-- Jon</a:t>
            </a:r>
          </a:p>
          <a:p>
            <a:r>
              <a:rPr lang="en-US" dirty="0" smtClean="0">
                <a:latin typeface="Segoe UI Light"/>
                <a:cs typeface="Segoe UI Light"/>
              </a:rPr>
              <a:t>With our current </a:t>
            </a:r>
            <a:r>
              <a:rPr lang="en-US" dirty="0" err="1" smtClean="0">
                <a:latin typeface="Segoe UI Light"/>
                <a:cs typeface="Segoe UI Light"/>
              </a:rPr>
              <a:t>impolementation</a:t>
            </a:r>
            <a:r>
              <a:rPr lang="en-US" dirty="0" smtClean="0">
                <a:latin typeface="Segoe UI Light"/>
                <a:cs typeface="Segoe UI Light"/>
              </a:rPr>
              <a:t>, our method is as good as Google’s transit. </a:t>
            </a:r>
          </a:p>
          <a:p>
            <a:r>
              <a:rPr lang="en-US" dirty="0" smtClean="0">
                <a:latin typeface="Segoe UI Light"/>
                <a:cs typeface="Segoe UI Light"/>
              </a:rPr>
              <a:t>But it doesn’t mean we cannot ask turkers to find bus stops using GSV.</a:t>
            </a:r>
          </a:p>
          <a:p>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107</a:t>
            </a:fld>
            <a:endParaRPr lang="en-US"/>
          </a:p>
        </p:txBody>
      </p:sp>
    </p:spTree>
    <p:extLst>
      <p:ext uri="{BB962C8B-B14F-4D97-AF65-F5344CB8AC3E}">
        <p14:creationId xmlns:p14="http://schemas.microsoft.com/office/powerpoint/2010/main" val="117300487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performed</a:t>
            </a:r>
            <a:r>
              <a:rPr lang="en-US" baseline="0" dirty="0" smtClean="0"/>
              <a:t> the same process for all of 179 bus stops. This is an example of the process with bus stop signs. We calculated the inter-rater agreement for both Google Street View data and physical audit data. </a:t>
            </a:r>
          </a:p>
        </p:txBody>
      </p:sp>
      <p:sp>
        <p:nvSpPr>
          <p:cNvPr id="4" name="Slide Number Placeholder 3"/>
          <p:cNvSpPr>
            <a:spLocks noGrp="1"/>
          </p:cNvSpPr>
          <p:nvPr>
            <p:ph type="sldNum" sz="quarter" idx="10"/>
          </p:nvPr>
        </p:nvSpPr>
        <p:spPr/>
        <p:txBody>
          <a:bodyPr/>
          <a:lstStyle/>
          <a:p>
            <a:fld id="{4602CF0A-3689-D84F-AD99-553119900567}" type="slidenum">
              <a:rPr lang="en-US" smtClean="0"/>
              <a:t>108</a:t>
            </a:fld>
            <a:endParaRPr lang="en-US"/>
          </a:p>
        </p:txBody>
      </p:sp>
    </p:spTree>
    <p:extLst>
      <p:ext uri="{BB962C8B-B14F-4D97-AF65-F5344CB8AC3E}">
        <p14:creationId xmlns:p14="http://schemas.microsoft.com/office/powerpoint/2010/main" val="260334593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calculated the</a:t>
            </a:r>
            <a:r>
              <a:rPr lang="en-US" baseline="0" dirty="0" smtClean="0"/>
              <a:t> inter-rater agreement. In the first try, our data did not agree enough. So we updated the code book.</a:t>
            </a:r>
          </a:p>
        </p:txBody>
      </p:sp>
      <p:sp>
        <p:nvSpPr>
          <p:cNvPr id="4" name="Slide Number Placeholder 3"/>
          <p:cNvSpPr>
            <a:spLocks noGrp="1"/>
          </p:cNvSpPr>
          <p:nvPr>
            <p:ph type="sldNum" sz="quarter" idx="10"/>
          </p:nvPr>
        </p:nvSpPr>
        <p:spPr/>
        <p:txBody>
          <a:bodyPr/>
          <a:lstStyle/>
          <a:p>
            <a:fld id="{4602CF0A-3689-D84F-AD99-553119900567}" type="slidenum">
              <a:rPr lang="en-US" smtClean="0"/>
              <a:t>109</a:t>
            </a:fld>
            <a:endParaRPr lang="en-US"/>
          </a:p>
        </p:txBody>
      </p:sp>
    </p:spTree>
    <p:extLst>
      <p:ext uri="{BB962C8B-B14F-4D97-AF65-F5344CB8AC3E}">
        <p14:creationId xmlns:p14="http://schemas.microsoft.com/office/powerpoint/2010/main" val="260334593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performed</a:t>
            </a:r>
            <a:r>
              <a:rPr lang="en-US" baseline="0" dirty="0" smtClean="0"/>
              <a:t> the same tasks.</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110</a:t>
            </a:fld>
            <a:endParaRPr lang="en-US"/>
          </a:p>
        </p:txBody>
      </p:sp>
    </p:spTree>
    <p:extLst>
      <p:ext uri="{BB962C8B-B14F-4D97-AF65-F5344CB8AC3E}">
        <p14:creationId xmlns:p14="http://schemas.microsoft.com/office/powerpoint/2010/main" val="315012478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a:t>
            </a:r>
            <a:r>
              <a:rPr lang="en-US" dirty="0" err="1" smtClean="0"/>
              <a:t>www.google.com</a:t>
            </a:r>
            <a:r>
              <a:rPr lang="en-US" dirty="0" smtClean="0"/>
              <a:t>/</a:t>
            </a:r>
            <a:r>
              <a:rPr lang="en-US" dirty="0" err="1" smtClean="0"/>
              <a:t>maps?ll</a:t>
            </a:r>
            <a:r>
              <a:rPr lang="en-US" dirty="0" smtClean="0"/>
              <a:t>=38.938858,-77.087181&amp;spn=0.003956,0.016512&amp;t=</a:t>
            </a:r>
            <a:r>
              <a:rPr lang="en-US" dirty="0" err="1" smtClean="0"/>
              <a:t>m&amp;cid</a:t>
            </a:r>
            <a:r>
              <a:rPr lang="en-US" dirty="0" smtClean="0"/>
              <a:t>=0x2ef2d8a4426fb8ce&amp;z=17&amp;layer=</a:t>
            </a:r>
            <a:r>
              <a:rPr lang="en-US" dirty="0" err="1" smtClean="0"/>
              <a:t>c&amp;cbll</a:t>
            </a:r>
            <a:r>
              <a:rPr lang="en-US" dirty="0" smtClean="0"/>
              <a:t>=38.938857,-77.087179&amp;panoid=nkVfhbtlY34zdQWrR1pUew&amp;cbp=11,52.21,,1,8.3</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111</a:t>
            </a:fld>
            <a:endParaRPr lang="en-US"/>
          </a:p>
        </p:txBody>
      </p:sp>
    </p:spTree>
    <p:extLst>
      <p:ext uri="{BB962C8B-B14F-4D97-AF65-F5344CB8AC3E}">
        <p14:creationId xmlns:p14="http://schemas.microsoft.com/office/powerpoint/2010/main" val="9502266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a result,</a:t>
            </a:r>
            <a:r>
              <a:rPr lang="en-US" baseline="0" dirty="0" smtClean="0"/>
              <a:t> we obtained agreement above 0.8 for all landmarks.</a:t>
            </a:r>
          </a:p>
          <a:p>
            <a:endParaRPr lang="en-US" baseline="0" dirty="0" smtClean="0"/>
          </a:p>
          <a:p>
            <a:r>
              <a:rPr lang="en-US" baseline="0" dirty="0" smtClean="0"/>
              <a:t>--</a:t>
            </a:r>
          </a:p>
          <a:p>
            <a:r>
              <a:rPr lang="en-US" baseline="0" dirty="0" smtClean="0"/>
              <a:t>We employed iterative coding procedure.</a:t>
            </a:r>
          </a:p>
        </p:txBody>
      </p:sp>
      <p:sp>
        <p:nvSpPr>
          <p:cNvPr id="4" name="Slide Number Placeholder 3"/>
          <p:cNvSpPr>
            <a:spLocks noGrp="1"/>
          </p:cNvSpPr>
          <p:nvPr>
            <p:ph type="sldNum" sz="quarter" idx="10"/>
          </p:nvPr>
        </p:nvSpPr>
        <p:spPr/>
        <p:txBody>
          <a:bodyPr/>
          <a:lstStyle/>
          <a:p>
            <a:fld id="{4602CF0A-3689-D84F-AD99-553119900567}" type="slidenum">
              <a:rPr lang="en-US" smtClean="0"/>
              <a:t>112</a:t>
            </a:fld>
            <a:endParaRPr lang="en-US"/>
          </a:p>
        </p:txBody>
      </p:sp>
    </p:spTree>
    <p:extLst>
      <p:ext uri="{BB962C8B-B14F-4D97-AF65-F5344CB8AC3E}">
        <p14:creationId xmlns:p14="http://schemas.microsoft.com/office/powerpoint/2010/main" val="261970123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took iterative coding strategy, and we obtained </a:t>
            </a:r>
            <a:r>
              <a:rPr lang="en-US" dirty="0" smtClean="0"/>
              <a:t>high</a:t>
            </a:r>
            <a:r>
              <a:rPr lang="en-US" baseline="0" dirty="0" smtClean="0"/>
              <a:t> quality landmark count data for both Google Street View and physical audit data.</a:t>
            </a:r>
            <a:endParaRPr lang="en-US" dirty="0" smtClean="0"/>
          </a:p>
          <a:p>
            <a:endParaRPr lang="en-US" dirty="0" smtClean="0"/>
          </a:p>
          <a:p>
            <a:r>
              <a:rPr lang="en-US" dirty="0" smtClean="0"/>
              <a:t>https://</a:t>
            </a:r>
            <a:r>
              <a:rPr lang="en-US" dirty="0" err="1" smtClean="0"/>
              <a:t>www.google.com</a:t>
            </a:r>
            <a:r>
              <a:rPr lang="en-US" dirty="0" smtClean="0"/>
              <a:t>/</a:t>
            </a:r>
            <a:r>
              <a:rPr lang="en-US" dirty="0" err="1" smtClean="0"/>
              <a:t>maps?ll</a:t>
            </a:r>
            <a:r>
              <a:rPr lang="en-US" dirty="0" smtClean="0"/>
              <a:t>=38.938858,-77.087181&amp;spn=0.003956,0.016512&amp;t=</a:t>
            </a:r>
            <a:r>
              <a:rPr lang="en-US" dirty="0" err="1" smtClean="0"/>
              <a:t>m&amp;cid</a:t>
            </a:r>
            <a:r>
              <a:rPr lang="en-US" dirty="0" smtClean="0"/>
              <a:t>=0x2ef2d8a4426fb8ce&amp;z=17&amp;layer=</a:t>
            </a:r>
            <a:r>
              <a:rPr lang="en-US" dirty="0" err="1" smtClean="0"/>
              <a:t>c&amp;cbll</a:t>
            </a:r>
            <a:r>
              <a:rPr lang="en-US" dirty="0" smtClean="0"/>
              <a:t>=38.938857,-77.087179&amp;panoid=nkVfhbtlY34zdQWrR1pUew&amp;cbp=11,52.21,,1,8.3</a:t>
            </a:r>
            <a:endParaRPr lang="en-US" dirty="0"/>
          </a:p>
        </p:txBody>
      </p:sp>
      <p:sp>
        <p:nvSpPr>
          <p:cNvPr id="4" name="Slide Number Placeholder 3"/>
          <p:cNvSpPr>
            <a:spLocks noGrp="1"/>
          </p:cNvSpPr>
          <p:nvPr>
            <p:ph type="sldNum" sz="quarter" idx="10"/>
          </p:nvPr>
        </p:nvSpPr>
        <p:spPr/>
        <p:txBody>
          <a:bodyPr/>
          <a:lstStyle/>
          <a:p>
            <a:fld id="{4602CF0A-3689-D84F-AD99-553119900567}" type="slidenum">
              <a:rPr lang="en-US" smtClean="0"/>
              <a:t>113</a:t>
            </a:fld>
            <a:endParaRPr lang="en-US"/>
          </a:p>
        </p:txBody>
      </p:sp>
    </p:spTree>
    <p:extLst>
      <p:ext uri="{BB962C8B-B14F-4D97-AF65-F5344CB8AC3E}">
        <p14:creationId xmlns:p14="http://schemas.microsoft.com/office/powerpoint/2010/main" val="339808472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chemeClr val="bg1"/>
                </a:solidFill>
                <a:latin typeface="Segoe UI Light" pitchFamily="34" charset="0"/>
              </a:rPr>
              <a:t>According to this survey, “55 persons with visual impairments, </a:t>
            </a:r>
            <a:r>
              <a:rPr lang="en-US" sz="1200" dirty="0" smtClean="0">
                <a:solidFill>
                  <a:srgbClr val="FFC000"/>
                </a:solidFill>
                <a:latin typeface="Segoe UI Semibold"/>
                <a:cs typeface="Segoe UI Semibold"/>
              </a:rPr>
              <a:t>85% reported difficulties</a:t>
            </a:r>
            <a:r>
              <a:rPr lang="en-US" sz="1200" dirty="0" smtClean="0">
                <a:solidFill>
                  <a:schemeClr val="bg1"/>
                </a:solidFill>
                <a:latin typeface="Segoe UI Light" pitchFamily="34" charset="0"/>
              </a:rPr>
              <a:t> in finding public transit pick-up points such as bus stops”</a:t>
            </a:r>
          </a:p>
          <a:p>
            <a:endParaRPr lang="en-US" sz="1200" dirty="0" smtClean="0">
              <a:solidFill>
                <a:schemeClr val="bg1"/>
              </a:solidFill>
              <a:latin typeface="Segoe UI Light" pitchFamily="34" charset="0"/>
            </a:endParaRPr>
          </a:p>
          <a:p>
            <a:r>
              <a:rPr lang="en-US" sz="1200" dirty="0" smtClean="0">
                <a:solidFill>
                  <a:schemeClr val="bg1"/>
                </a:solidFill>
                <a:latin typeface="Segoe UI Light" pitchFamily="34" charset="0"/>
              </a:rPr>
              <a:t>---</a:t>
            </a:r>
          </a:p>
          <a:p>
            <a:r>
              <a:rPr lang="en-US" sz="1200" dirty="0" smtClean="0">
                <a:solidFill>
                  <a:schemeClr val="bg1"/>
                </a:solidFill>
                <a:latin typeface="Segoe UI Light" pitchFamily="34" charset="0"/>
              </a:rPr>
              <a:t>Move the author up.</a:t>
            </a:r>
          </a:p>
          <a:p>
            <a:r>
              <a:rPr lang="en-US" sz="1200" dirty="0" smtClean="0">
                <a:solidFill>
                  <a:schemeClr val="bg1"/>
                </a:solidFill>
                <a:latin typeface="Segoe UI Light" pitchFamily="34" charset="0"/>
              </a:rPr>
              <a:t>Paper</a:t>
            </a:r>
            <a:r>
              <a:rPr lang="en-US" sz="1200" baseline="0" dirty="0" smtClean="0">
                <a:solidFill>
                  <a:schemeClr val="bg1"/>
                </a:solidFill>
                <a:latin typeface="Segoe UI Light" pitchFamily="34" charset="0"/>
              </a:rPr>
              <a:t> </a:t>
            </a:r>
            <a:r>
              <a:rPr lang="en-US" sz="1200" baseline="0" dirty="0" err="1" smtClean="0">
                <a:solidFill>
                  <a:schemeClr val="bg1"/>
                </a:solidFill>
                <a:latin typeface="Segoe UI Light" pitchFamily="34" charset="0"/>
              </a:rPr>
              <a:t>titile</a:t>
            </a:r>
            <a:r>
              <a:rPr lang="en-US" sz="1200" baseline="0" dirty="0" smtClean="0">
                <a:solidFill>
                  <a:schemeClr val="bg1"/>
                </a:solidFill>
                <a:latin typeface="Segoe UI Light" pitchFamily="34" charset="0"/>
              </a:rPr>
              <a:t> and journal names.</a:t>
            </a:r>
            <a:endParaRPr lang="en-US" sz="1200" dirty="0" smtClean="0">
              <a:solidFill>
                <a:schemeClr val="bg1"/>
              </a:solidFill>
              <a:latin typeface="Segoe UI Light" pitchFamily="34" charset="0"/>
            </a:endParaRPr>
          </a:p>
          <a:p>
            <a:endParaRPr lang="en-US" dirty="0" smtClean="0">
              <a:hlinkClick r:id="rId3"/>
            </a:endParaRPr>
          </a:p>
          <a:p>
            <a:r>
              <a:rPr lang="en-US" dirty="0" smtClean="0">
                <a:hlinkClick r:id="rId3"/>
              </a:rPr>
              <a:t>http://onpoint.wbur.org/2013/06/17/china-growth-environment</a:t>
            </a:r>
            <a:endParaRPr lang="en-US" dirty="0" smtClean="0"/>
          </a:p>
          <a:p>
            <a:endParaRPr lang="en-US" dirty="0" smtClean="0"/>
          </a:p>
          <a:p>
            <a:r>
              <a:rPr lang="en-US" dirty="0" smtClean="0"/>
              <a:t>The average Chinese citizen in 2011 made about $4,000 per year, so less than 1/10</a:t>
            </a:r>
            <a:r>
              <a:rPr lang="en-US" baseline="30000" dirty="0" smtClean="0"/>
              <a:t>th</a:t>
            </a:r>
            <a:r>
              <a:rPr lang="en-US" dirty="0" smtClean="0"/>
              <a:t> of US average</a:t>
            </a:r>
          </a:p>
          <a:p>
            <a:r>
              <a:rPr lang="en-US" dirty="0" smtClean="0"/>
              <a:t>Use 10% of the oil, 18% as much electricity,</a:t>
            </a:r>
            <a:r>
              <a:rPr lang="en-US" baseline="0" dirty="0" smtClean="0"/>
              <a:t> emitted about a 1/3 amount of CO2 as average American</a:t>
            </a:r>
          </a:p>
          <a:p>
            <a:r>
              <a:rPr lang="en-US" baseline="0" dirty="0" smtClean="0"/>
              <a:t>Huge growth but still small per capita compared to US</a:t>
            </a:r>
            <a:endParaRPr lang="en-US" dirty="0" smtClean="0"/>
          </a:p>
          <a:p>
            <a:endParaRPr lang="en-US" dirty="0"/>
          </a:p>
        </p:txBody>
      </p:sp>
      <p:sp>
        <p:nvSpPr>
          <p:cNvPr id="4" name="Slide Number Placeholder 3"/>
          <p:cNvSpPr>
            <a:spLocks noGrp="1"/>
          </p:cNvSpPr>
          <p:nvPr>
            <p:ph type="sldNum" sz="quarter" idx="10"/>
          </p:nvPr>
        </p:nvSpPr>
        <p:spPr/>
        <p:txBody>
          <a:bodyPr/>
          <a:lstStyle/>
          <a:p>
            <a:fld id="{08FFE645-9AB2-4536-A142-C0FAF5A05E7A}" type="slidenum">
              <a:rPr lang="en-US" smtClean="0">
                <a:solidFill>
                  <a:prstClr val="black"/>
                </a:solidFill>
                <a:latin typeface="Calibri"/>
              </a:rPr>
              <a:pPr/>
              <a:t>114</a:t>
            </a:fld>
            <a:endParaRPr lang="en-US">
              <a:solidFill>
                <a:prstClr val="black"/>
              </a:solidFill>
              <a:latin typeface="Calibri"/>
            </a:endParaRPr>
          </a:p>
        </p:txBody>
      </p:sp>
    </p:spTree>
    <p:extLst>
      <p:ext uri="{BB962C8B-B14F-4D97-AF65-F5344CB8AC3E}">
        <p14:creationId xmlns:p14="http://schemas.microsoft.com/office/powerpoint/2010/main" val="4030209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EBB5E08-3F13-E84D-85E5-1C9F6F9AFD3F}" type="datetimeFigureOut">
              <a:rPr lang="en-US" smtClean="0"/>
              <a:t>10/21/13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359127-1139-904B-9CBB-5A260DC0424E}" type="slidenum">
              <a:rPr lang="en-US" smtClean="0"/>
              <a:t>‹#›</a:t>
            </a:fld>
            <a:endParaRPr lang="en-US"/>
          </a:p>
        </p:txBody>
      </p:sp>
    </p:spTree>
    <p:extLst>
      <p:ext uri="{BB962C8B-B14F-4D97-AF65-F5344CB8AC3E}">
        <p14:creationId xmlns:p14="http://schemas.microsoft.com/office/powerpoint/2010/main" val="2571094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B5E08-3F13-E84D-85E5-1C9F6F9AFD3F}" type="datetimeFigureOut">
              <a:rPr lang="en-US" smtClean="0"/>
              <a:t>10/21/13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359127-1139-904B-9CBB-5A260DC0424E}" type="slidenum">
              <a:rPr lang="en-US" smtClean="0"/>
              <a:t>‹#›</a:t>
            </a:fld>
            <a:endParaRPr lang="en-US"/>
          </a:p>
        </p:txBody>
      </p:sp>
    </p:spTree>
    <p:extLst>
      <p:ext uri="{BB962C8B-B14F-4D97-AF65-F5344CB8AC3E}">
        <p14:creationId xmlns:p14="http://schemas.microsoft.com/office/powerpoint/2010/main" val="282357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B5E08-3F13-E84D-85E5-1C9F6F9AFD3F}" type="datetimeFigureOut">
              <a:rPr lang="en-US" smtClean="0"/>
              <a:t>10/21/13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359127-1139-904B-9CBB-5A260DC0424E}" type="slidenum">
              <a:rPr lang="en-US" smtClean="0"/>
              <a:t>‹#›</a:t>
            </a:fld>
            <a:endParaRPr lang="en-US"/>
          </a:p>
        </p:txBody>
      </p:sp>
    </p:spTree>
    <p:extLst>
      <p:ext uri="{BB962C8B-B14F-4D97-AF65-F5344CB8AC3E}">
        <p14:creationId xmlns:p14="http://schemas.microsoft.com/office/powerpoint/2010/main" val="22600011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97213701"/>
      </p:ext>
    </p:extLst>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5384283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325756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113875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653034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4740830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8086660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349121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B5E08-3F13-E84D-85E5-1C9F6F9AFD3F}" type="datetimeFigureOut">
              <a:rPr lang="en-US" smtClean="0"/>
              <a:t>10/21/13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359127-1139-904B-9CBB-5A260DC0424E}" type="slidenum">
              <a:rPr lang="en-US" smtClean="0"/>
              <a:t>‹#›</a:t>
            </a:fld>
            <a:endParaRPr lang="en-US"/>
          </a:p>
        </p:txBody>
      </p:sp>
    </p:spTree>
    <p:extLst>
      <p:ext uri="{BB962C8B-B14F-4D97-AF65-F5344CB8AC3E}">
        <p14:creationId xmlns:p14="http://schemas.microsoft.com/office/powerpoint/2010/main" val="2516321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644255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8433628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2588010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84362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04892675"/>
      </p:ext>
    </p:extLst>
  </p:cSld>
  <p:clrMapOvr>
    <a:masterClrMapping/>
  </p:clrMapOvr>
  <p:timing>
    <p:tnLst>
      <p:par>
        <p:cTn xmlns:p14="http://schemas.microsoft.com/office/powerpoint/2010/mai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7799209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0369298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9587004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7035492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310517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BB5E08-3F13-E84D-85E5-1C9F6F9AFD3F}" type="datetimeFigureOut">
              <a:rPr lang="en-US" smtClean="0"/>
              <a:t>10/21/13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359127-1139-904B-9CBB-5A260DC0424E}" type="slidenum">
              <a:rPr lang="en-US" smtClean="0"/>
              <a:t>‹#›</a:t>
            </a:fld>
            <a:endParaRPr lang="en-US"/>
          </a:p>
        </p:txBody>
      </p:sp>
    </p:spTree>
    <p:extLst>
      <p:ext uri="{BB962C8B-B14F-4D97-AF65-F5344CB8AC3E}">
        <p14:creationId xmlns:p14="http://schemas.microsoft.com/office/powerpoint/2010/main" val="40679017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6693128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3779296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5138497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4796103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10/21/13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565038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1255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99319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80576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42615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034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EBB5E08-3F13-E84D-85E5-1C9F6F9AFD3F}" type="datetimeFigureOut">
              <a:rPr lang="en-US" smtClean="0"/>
              <a:t>10/21/13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359127-1139-904B-9CBB-5A260DC0424E}" type="slidenum">
              <a:rPr lang="en-US" smtClean="0"/>
              <a:t>‹#›</a:t>
            </a:fld>
            <a:endParaRPr lang="en-US"/>
          </a:p>
        </p:txBody>
      </p:sp>
    </p:spTree>
    <p:extLst>
      <p:ext uri="{BB962C8B-B14F-4D97-AF65-F5344CB8AC3E}">
        <p14:creationId xmlns:p14="http://schemas.microsoft.com/office/powerpoint/2010/main" val="7515371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1060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06173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88933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4585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47186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49678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7016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61537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96049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75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EBB5E08-3F13-E84D-85E5-1C9F6F9AFD3F}" type="datetimeFigureOut">
              <a:rPr lang="en-US" smtClean="0"/>
              <a:t>10/21/13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359127-1139-904B-9CBB-5A260DC0424E}" type="slidenum">
              <a:rPr lang="en-US" smtClean="0"/>
              <a:t>‹#›</a:t>
            </a:fld>
            <a:endParaRPr lang="en-US"/>
          </a:p>
        </p:txBody>
      </p:sp>
    </p:spTree>
    <p:extLst>
      <p:ext uri="{BB962C8B-B14F-4D97-AF65-F5344CB8AC3E}">
        <p14:creationId xmlns:p14="http://schemas.microsoft.com/office/powerpoint/2010/main" val="39805049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85083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78913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8592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01839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878244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64786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50263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06693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84943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6966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EBB5E08-3F13-E84D-85E5-1C9F6F9AFD3F}" type="datetimeFigureOut">
              <a:rPr lang="en-US" smtClean="0"/>
              <a:t>10/21/13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359127-1139-904B-9CBB-5A260DC0424E}" type="slidenum">
              <a:rPr lang="en-US" smtClean="0"/>
              <a:t>‹#›</a:t>
            </a:fld>
            <a:endParaRPr lang="en-US"/>
          </a:p>
        </p:txBody>
      </p:sp>
    </p:spTree>
    <p:extLst>
      <p:ext uri="{BB962C8B-B14F-4D97-AF65-F5344CB8AC3E}">
        <p14:creationId xmlns:p14="http://schemas.microsoft.com/office/powerpoint/2010/main" val="37048599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848935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49049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50725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1055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08323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266950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61821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980459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6186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BB5E08-3F13-E84D-85E5-1C9F6F9AFD3F}" type="datetimeFigureOut">
              <a:rPr lang="en-US" smtClean="0"/>
              <a:t>10/21/13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359127-1139-904B-9CBB-5A260DC0424E}" type="slidenum">
              <a:rPr lang="en-US" smtClean="0"/>
              <a:t>‹#›</a:t>
            </a:fld>
            <a:endParaRPr lang="en-US"/>
          </a:p>
        </p:txBody>
      </p:sp>
    </p:spTree>
    <p:extLst>
      <p:ext uri="{BB962C8B-B14F-4D97-AF65-F5344CB8AC3E}">
        <p14:creationId xmlns:p14="http://schemas.microsoft.com/office/powerpoint/2010/main" val="2371184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BB5E08-3F13-E84D-85E5-1C9F6F9AFD3F}" type="datetimeFigureOut">
              <a:rPr lang="en-US" smtClean="0"/>
              <a:t>10/21/13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359127-1139-904B-9CBB-5A260DC0424E}" type="slidenum">
              <a:rPr lang="en-US" smtClean="0"/>
              <a:t>‹#›</a:t>
            </a:fld>
            <a:endParaRPr lang="en-US"/>
          </a:p>
        </p:txBody>
      </p:sp>
    </p:spTree>
    <p:extLst>
      <p:ext uri="{BB962C8B-B14F-4D97-AF65-F5344CB8AC3E}">
        <p14:creationId xmlns:p14="http://schemas.microsoft.com/office/powerpoint/2010/main" val="2438047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BB5E08-3F13-E84D-85E5-1C9F6F9AFD3F}" type="datetimeFigureOut">
              <a:rPr lang="en-US" smtClean="0"/>
              <a:t>10/21/13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359127-1139-904B-9CBB-5A260DC0424E}" type="slidenum">
              <a:rPr lang="en-US" smtClean="0"/>
              <a:t>‹#›</a:t>
            </a:fld>
            <a:endParaRPr lang="en-US"/>
          </a:p>
        </p:txBody>
      </p:sp>
    </p:spTree>
    <p:extLst>
      <p:ext uri="{BB962C8B-B14F-4D97-AF65-F5344CB8AC3E}">
        <p14:creationId xmlns:p14="http://schemas.microsoft.com/office/powerpoint/2010/main" val="260025476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theme" Target="../theme/theme3.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6.xml"/><Relationship Id="rId12" Type="http://schemas.openxmlformats.org/officeDocument/2006/relationships/theme" Target="../theme/theme4.xml"/><Relationship Id="rId1" Type="http://schemas.openxmlformats.org/officeDocument/2006/relationships/slideLayout" Target="../slideLayouts/slideLayout36.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7.xml"/><Relationship Id="rId12" Type="http://schemas.openxmlformats.org/officeDocument/2006/relationships/theme" Target="../theme/theme5.xml"/><Relationship Id="rId1" Type="http://schemas.openxmlformats.org/officeDocument/2006/relationships/slideLayout" Target="../slideLayouts/slideLayout47.xml"/><Relationship Id="rId2" Type="http://schemas.openxmlformats.org/officeDocument/2006/relationships/slideLayout" Target="../slideLayouts/slideLayout48.xml"/><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8.xml"/><Relationship Id="rId12" Type="http://schemas.openxmlformats.org/officeDocument/2006/relationships/theme" Target="../theme/theme6.xml"/><Relationship Id="rId1" Type="http://schemas.openxmlformats.org/officeDocument/2006/relationships/slideLayout" Target="../slideLayouts/slideLayout58.xml"/><Relationship Id="rId2" Type="http://schemas.openxmlformats.org/officeDocument/2006/relationships/slideLayout" Target="../slideLayouts/slideLayout59.xml"/><Relationship Id="rId3" Type="http://schemas.openxmlformats.org/officeDocument/2006/relationships/slideLayout" Target="../slideLayouts/slideLayout60.xml"/><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25596"/>
            <a:ext cx="91440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latin typeface="Segoe UI Light"/>
                <a:cs typeface="Segoe UI Light"/>
              </a:defRPr>
            </a:lvl1pPr>
          </a:lstStyle>
          <a:p>
            <a:fld id="{3EBB5E08-3F13-E84D-85E5-1C9F6F9AFD3F}" type="datetimeFigureOut">
              <a:rPr lang="en-US" smtClean="0"/>
              <a:pPr/>
              <a:t>10/21/13</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latin typeface="Segoe UI Light"/>
                <a:cs typeface="Segoe UI Light"/>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latin typeface="Segoe UI Light"/>
                <a:cs typeface="Segoe UI Light"/>
              </a:defRPr>
            </a:lvl1pPr>
          </a:lstStyle>
          <a:p>
            <a:fld id="{13359127-1139-904B-9CBB-5A260DC0424E}" type="slidenum">
              <a:rPr lang="en-US" smtClean="0"/>
              <a:pPr/>
              <a:t>‹#›</a:t>
            </a:fld>
            <a:endParaRPr lang="en-US"/>
          </a:p>
        </p:txBody>
      </p:sp>
    </p:spTree>
    <p:extLst>
      <p:ext uri="{BB962C8B-B14F-4D97-AF65-F5344CB8AC3E}">
        <p14:creationId xmlns:p14="http://schemas.microsoft.com/office/powerpoint/2010/main" val="21984467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Segoe UI Light"/>
          <a:ea typeface="+mj-ea"/>
          <a:cs typeface="Segoe UI Light"/>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Segoe UI Light"/>
          <a:ea typeface="+mn-ea"/>
          <a:cs typeface="Segoe UI Light"/>
        </a:defRPr>
      </a:lvl1pPr>
      <a:lvl2pPr marL="742950" indent="-285750" algn="l" defTabSz="457200" rtl="0" eaLnBrk="1" latinLnBrk="0" hangingPunct="1">
        <a:spcBef>
          <a:spcPct val="20000"/>
        </a:spcBef>
        <a:buFont typeface="Arial"/>
        <a:buChar char="–"/>
        <a:defRPr sz="2800" kern="1200">
          <a:solidFill>
            <a:schemeClr val="tx1"/>
          </a:solidFill>
          <a:latin typeface="Segoe UI Light"/>
          <a:ea typeface="+mn-ea"/>
          <a:cs typeface="Segoe UI Light"/>
        </a:defRPr>
      </a:lvl2pPr>
      <a:lvl3pPr marL="1143000" indent="-228600" algn="l" defTabSz="457200" rtl="0" eaLnBrk="1" latinLnBrk="0" hangingPunct="1">
        <a:spcBef>
          <a:spcPct val="20000"/>
        </a:spcBef>
        <a:buFont typeface="Arial"/>
        <a:buChar char="•"/>
        <a:defRPr sz="2400" kern="1200">
          <a:solidFill>
            <a:schemeClr val="tx1"/>
          </a:solidFill>
          <a:latin typeface="Segoe UI Light"/>
          <a:ea typeface="+mn-ea"/>
          <a:cs typeface="Segoe UI Light"/>
        </a:defRPr>
      </a:lvl3pPr>
      <a:lvl4pPr marL="1600200" indent="-228600" algn="l" defTabSz="457200" rtl="0" eaLnBrk="1" latinLnBrk="0" hangingPunct="1">
        <a:spcBef>
          <a:spcPct val="20000"/>
        </a:spcBef>
        <a:buFont typeface="Arial"/>
        <a:buChar char="–"/>
        <a:defRPr sz="2000" kern="1200">
          <a:solidFill>
            <a:schemeClr val="tx1"/>
          </a:solidFill>
          <a:latin typeface="Segoe UI Light"/>
          <a:ea typeface="+mn-ea"/>
          <a:cs typeface="Segoe UI Light"/>
        </a:defRPr>
      </a:lvl4pPr>
      <a:lvl5pPr marL="2057400" indent="-228600" algn="l" defTabSz="457200" rtl="0" eaLnBrk="1" latinLnBrk="0" hangingPunct="1">
        <a:spcBef>
          <a:spcPct val="20000"/>
        </a:spcBef>
        <a:buFont typeface="Arial"/>
        <a:buChar char="»"/>
        <a:defRPr sz="2000" kern="1200">
          <a:solidFill>
            <a:schemeClr val="tx1"/>
          </a:solidFill>
          <a:latin typeface="Segoe UI Light"/>
          <a:ea typeface="+mn-ea"/>
          <a:cs typeface="Segoe UI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45038"/>
            <a:ext cx="8686800" cy="9217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371600"/>
            <a:ext cx="8229600" cy="4754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D8BD707-D9CF-40AE-B4C6-C98DA3205C09}" type="datetimeFigureOut">
              <a:rPr lang="en-US" smtClean="0">
                <a:solidFill>
                  <a:prstClr val="black">
                    <a:tint val="75000"/>
                  </a:prstClr>
                </a:solidFill>
                <a:latin typeface="Calibri"/>
              </a:rPr>
              <a:pPr defTabSz="914400"/>
              <a:t>10/21/13</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6F15528-21DE-4FAA-801E-634DDDAF4B2B}" type="slidenum">
              <a:rPr lang="en-US" smtClean="0">
                <a:solidFill>
                  <a:prstClr val="black">
                    <a:tint val="75000"/>
                  </a:prstClr>
                </a:solidFill>
                <a:latin typeface="Calibri"/>
              </a:rPr>
              <a:pPr defTabSz="914400"/>
              <a:t>‹#›</a:t>
            </a:fld>
            <a:endParaRPr lang="en-US">
              <a:solidFill>
                <a:prstClr val="black">
                  <a:tint val="75000"/>
                </a:prstClr>
              </a:solidFill>
              <a:latin typeface="Calibri"/>
            </a:endParaRPr>
          </a:p>
        </p:txBody>
      </p:sp>
    </p:spTree>
    <p:extLst>
      <p:ext uri="{BB962C8B-B14F-4D97-AF65-F5344CB8AC3E}">
        <p14:creationId xmlns:p14="http://schemas.microsoft.com/office/powerpoint/2010/main" val="26808249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xmlns:p14="http://schemas.microsoft.com/office/powerpoint/2010/main" id="1" dur="indefinite" restart="never" nodeType="tmRoot"/>
      </p:par>
    </p:tnLst>
  </p:timing>
  <p:txStyles>
    <p:titleStyle>
      <a:lvl1pPr algn="ctr" defTabSz="914400" rtl="0" eaLnBrk="1" latinLnBrk="0" hangingPunct="1">
        <a:spcBef>
          <a:spcPct val="0"/>
        </a:spcBef>
        <a:buNone/>
        <a:defRPr sz="4400" kern="1200">
          <a:solidFill>
            <a:schemeClr val="bg1"/>
          </a:solidFill>
          <a:latin typeface="Segoe UI Semibol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45038"/>
            <a:ext cx="8686800" cy="9217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371600"/>
            <a:ext cx="8229600" cy="4754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D8BD707-D9CF-40AE-B4C6-C98DA3205C09}" type="datetimeFigureOut">
              <a:rPr lang="en-US" smtClean="0">
                <a:solidFill>
                  <a:prstClr val="black">
                    <a:tint val="75000"/>
                  </a:prstClr>
                </a:solidFill>
                <a:latin typeface="Calibri"/>
              </a:rPr>
              <a:pPr defTabSz="914400"/>
              <a:t>10/21/13</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6F15528-21DE-4FAA-801E-634DDDAF4B2B}" type="slidenum">
              <a:rPr lang="en-US" smtClean="0">
                <a:solidFill>
                  <a:prstClr val="black">
                    <a:tint val="75000"/>
                  </a:prstClr>
                </a:solidFill>
                <a:latin typeface="Calibri"/>
              </a:rPr>
              <a:pPr defTabSz="914400"/>
              <a:t>‹#›</a:t>
            </a:fld>
            <a:endParaRPr lang="en-US">
              <a:solidFill>
                <a:prstClr val="black">
                  <a:tint val="75000"/>
                </a:prstClr>
              </a:solidFill>
              <a:latin typeface="Calibri"/>
            </a:endParaRPr>
          </a:p>
        </p:txBody>
      </p:sp>
    </p:spTree>
    <p:extLst>
      <p:ext uri="{BB962C8B-B14F-4D97-AF65-F5344CB8AC3E}">
        <p14:creationId xmlns:p14="http://schemas.microsoft.com/office/powerpoint/2010/main" val="9675242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iming>
    <p:tnLst>
      <p:par>
        <p:cTn xmlns:p14="http://schemas.microsoft.com/office/powerpoint/2010/main" id="1" dur="indefinite" restart="never" nodeType="tmRoot"/>
      </p:par>
    </p:tnLst>
  </p:timing>
  <p:txStyles>
    <p:titleStyle>
      <a:lvl1pPr algn="ctr" defTabSz="914400" rtl="0" eaLnBrk="1" latinLnBrk="0" hangingPunct="1">
        <a:spcBef>
          <a:spcPct val="0"/>
        </a:spcBef>
        <a:buNone/>
        <a:defRPr sz="4400" kern="1200">
          <a:solidFill>
            <a:schemeClr val="bg1"/>
          </a:solidFill>
          <a:latin typeface="Segoe UI Semibol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25596"/>
            <a:ext cx="91440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latin typeface="Segoe UI Light"/>
                <a:cs typeface="Segoe UI Light"/>
              </a:defRPr>
            </a:lvl1p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latin typeface="Segoe UI Light"/>
                <a:cs typeface="Segoe UI Light"/>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latin typeface="Segoe UI Light"/>
                <a:cs typeface="Segoe UI Light"/>
              </a:defRPr>
            </a:lvl1p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516662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ctr" defTabSz="457200" rtl="0" eaLnBrk="1" latinLnBrk="0" hangingPunct="1">
        <a:spcBef>
          <a:spcPct val="0"/>
        </a:spcBef>
        <a:buNone/>
        <a:defRPr sz="4400" kern="1200">
          <a:solidFill>
            <a:schemeClr val="tx1"/>
          </a:solidFill>
          <a:latin typeface="Segoe UI Light"/>
          <a:ea typeface="+mj-ea"/>
          <a:cs typeface="Segoe UI Light"/>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Segoe UI Light"/>
          <a:ea typeface="+mn-ea"/>
          <a:cs typeface="Segoe UI Light"/>
        </a:defRPr>
      </a:lvl1pPr>
      <a:lvl2pPr marL="742950" indent="-285750" algn="l" defTabSz="457200" rtl="0" eaLnBrk="1" latinLnBrk="0" hangingPunct="1">
        <a:spcBef>
          <a:spcPct val="20000"/>
        </a:spcBef>
        <a:buFont typeface="Arial"/>
        <a:buChar char="–"/>
        <a:defRPr sz="2800" kern="1200">
          <a:solidFill>
            <a:schemeClr val="tx1"/>
          </a:solidFill>
          <a:latin typeface="Segoe UI Light"/>
          <a:ea typeface="+mn-ea"/>
          <a:cs typeface="Segoe UI Light"/>
        </a:defRPr>
      </a:lvl2pPr>
      <a:lvl3pPr marL="1143000" indent="-228600" algn="l" defTabSz="457200" rtl="0" eaLnBrk="1" latinLnBrk="0" hangingPunct="1">
        <a:spcBef>
          <a:spcPct val="20000"/>
        </a:spcBef>
        <a:buFont typeface="Arial"/>
        <a:buChar char="•"/>
        <a:defRPr sz="2400" kern="1200">
          <a:solidFill>
            <a:schemeClr val="tx1"/>
          </a:solidFill>
          <a:latin typeface="Segoe UI Light"/>
          <a:ea typeface="+mn-ea"/>
          <a:cs typeface="Segoe UI Light"/>
        </a:defRPr>
      </a:lvl3pPr>
      <a:lvl4pPr marL="1600200" indent="-228600" algn="l" defTabSz="457200" rtl="0" eaLnBrk="1" latinLnBrk="0" hangingPunct="1">
        <a:spcBef>
          <a:spcPct val="20000"/>
        </a:spcBef>
        <a:buFont typeface="Arial"/>
        <a:buChar char="–"/>
        <a:defRPr sz="2000" kern="1200">
          <a:solidFill>
            <a:schemeClr val="tx1"/>
          </a:solidFill>
          <a:latin typeface="Segoe UI Light"/>
          <a:ea typeface="+mn-ea"/>
          <a:cs typeface="Segoe UI Light"/>
        </a:defRPr>
      </a:lvl4pPr>
      <a:lvl5pPr marL="2057400" indent="-228600" algn="l" defTabSz="457200" rtl="0" eaLnBrk="1" latinLnBrk="0" hangingPunct="1">
        <a:spcBef>
          <a:spcPct val="20000"/>
        </a:spcBef>
        <a:buFont typeface="Arial"/>
        <a:buChar char="»"/>
        <a:defRPr sz="2000" kern="1200">
          <a:solidFill>
            <a:schemeClr val="tx1"/>
          </a:solidFill>
          <a:latin typeface="Segoe UI Light"/>
          <a:ea typeface="+mn-ea"/>
          <a:cs typeface="Segoe UI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25596"/>
            <a:ext cx="91440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latin typeface="Segoe UI Light"/>
                <a:cs typeface="Segoe UI Light"/>
              </a:defRPr>
            </a:lvl1p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latin typeface="Segoe UI Light"/>
                <a:cs typeface="Segoe UI Light"/>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latin typeface="Segoe UI Light"/>
                <a:cs typeface="Segoe UI Light"/>
              </a:defRPr>
            </a:lvl1p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240104"/>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defTabSz="457200" rtl="0" eaLnBrk="1" latinLnBrk="0" hangingPunct="1">
        <a:spcBef>
          <a:spcPct val="0"/>
        </a:spcBef>
        <a:buNone/>
        <a:defRPr sz="4400" kern="1200">
          <a:solidFill>
            <a:schemeClr val="tx1"/>
          </a:solidFill>
          <a:latin typeface="Segoe UI Light"/>
          <a:ea typeface="+mj-ea"/>
          <a:cs typeface="Segoe UI Light"/>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Segoe UI Light"/>
          <a:ea typeface="+mn-ea"/>
          <a:cs typeface="Segoe UI Light"/>
        </a:defRPr>
      </a:lvl1pPr>
      <a:lvl2pPr marL="742950" indent="-285750" algn="l" defTabSz="457200" rtl="0" eaLnBrk="1" latinLnBrk="0" hangingPunct="1">
        <a:spcBef>
          <a:spcPct val="20000"/>
        </a:spcBef>
        <a:buFont typeface="Arial"/>
        <a:buChar char="–"/>
        <a:defRPr sz="2800" kern="1200">
          <a:solidFill>
            <a:schemeClr val="tx1"/>
          </a:solidFill>
          <a:latin typeface="Segoe UI Light"/>
          <a:ea typeface="+mn-ea"/>
          <a:cs typeface="Segoe UI Light"/>
        </a:defRPr>
      </a:lvl2pPr>
      <a:lvl3pPr marL="1143000" indent="-228600" algn="l" defTabSz="457200" rtl="0" eaLnBrk="1" latinLnBrk="0" hangingPunct="1">
        <a:spcBef>
          <a:spcPct val="20000"/>
        </a:spcBef>
        <a:buFont typeface="Arial"/>
        <a:buChar char="•"/>
        <a:defRPr sz="2400" kern="1200">
          <a:solidFill>
            <a:schemeClr val="tx1"/>
          </a:solidFill>
          <a:latin typeface="Segoe UI Light"/>
          <a:ea typeface="+mn-ea"/>
          <a:cs typeface="Segoe UI Light"/>
        </a:defRPr>
      </a:lvl3pPr>
      <a:lvl4pPr marL="1600200" indent="-228600" algn="l" defTabSz="457200" rtl="0" eaLnBrk="1" latinLnBrk="0" hangingPunct="1">
        <a:spcBef>
          <a:spcPct val="20000"/>
        </a:spcBef>
        <a:buFont typeface="Arial"/>
        <a:buChar char="–"/>
        <a:defRPr sz="2000" kern="1200">
          <a:solidFill>
            <a:schemeClr val="tx1"/>
          </a:solidFill>
          <a:latin typeface="Segoe UI Light"/>
          <a:ea typeface="+mn-ea"/>
          <a:cs typeface="Segoe UI Light"/>
        </a:defRPr>
      </a:lvl4pPr>
      <a:lvl5pPr marL="2057400" indent="-228600" algn="l" defTabSz="457200" rtl="0" eaLnBrk="1" latinLnBrk="0" hangingPunct="1">
        <a:spcBef>
          <a:spcPct val="20000"/>
        </a:spcBef>
        <a:buFont typeface="Arial"/>
        <a:buChar char="»"/>
        <a:defRPr sz="2000" kern="1200">
          <a:solidFill>
            <a:schemeClr val="tx1"/>
          </a:solidFill>
          <a:latin typeface="Segoe UI Light"/>
          <a:ea typeface="+mn-ea"/>
          <a:cs typeface="Segoe UI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25596"/>
            <a:ext cx="91440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latin typeface="Segoe UI Light"/>
                <a:cs typeface="Segoe UI Light"/>
              </a:defRPr>
            </a:lvl1pPr>
          </a:lstStyle>
          <a:p>
            <a:fld id="{3EBB5E08-3F13-E84D-85E5-1C9F6F9AFD3F}" type="datetimeFigureOut">
              <a:rPr lang="en-US" smtClean="0">
                <a:solidFill>
                  <a:prstClr val="black">
                    <a:tint val="75000"/>
                  </a:prstClr>
                </a:solidFill>
              </a:rPr>
              <a:pPr/>
              <a:t>10/21/13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latin typeface="Segoe UI Light"/>
                <a:cs typeface="Segoe UI Light"/>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latin typeface="Segoe UI Light"/>
                <a:cs typeface="Segoe UI Light"/>
              </a:defRPr>
            </a:lvl1pPr>
          </a:lstStyle>
          <a:p>
            <a:fld id="{13359127-1139-904B-9CBB-5A260DC0424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7490736"/>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ctr" defTabSz="457200" rtl="0" eaLnBrk="1" latinLnBrk="0" hangingPunct="1">
        <a:spcBef>
          <a:spcPct val="0"/>
        </a:spcBef>
        <a:buNone/>
        <a:defRPr sz="4400" kern="1200">
          <a:solidFill>
            <a:schemeClr val="tx1"/>
          </a:solidFill>
          <a:latin typeface="Segoe UI Light"/>
          <a:ea typeface="+mj-ea"/>
          <a:cs typeface="Segoe UI Light"/>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Segoe UI Light"/>
          <a:ea typeface="+mn-ea"/>
          <a:cs typeface="Segoe UI Light"/>
        </a:defRPr>
      </a:lvl1pPr>
      <a:lvl2pPr marL="742950" indent="-285750" algn="l" defTabSz="457200" rtl="0" eaLnBrk="1" latinLnBrk="0" hangingPunct="1">
        <a:spcBef>
          <a:spcPct val="20000"/>
        </a:spcBef>
        <a:buFont typeface="Arial"/>
        <a:buChar char="–"/>
        <a:defRPr sz="2800" kern="1200">
          <a:solidFill>
            <a:schemeClr val="tx1"/>
          </a:solidFill>
          <a:latin typeface="Segoe UI Light"/>
          <a:ea typeface="+mn-ea"/>
          <a:cs typeface="Segoe UI Light"/>
        </a:defRPr>
      </a:lvl2pPr>
      <a:lvl3pPr marL="1143000" indent="-228600" algn="l" defTabSz="457200" rtl="0" eaLnBrk="1" latinLnBrk="0" hangingPunct="1">
        <a:spcBef>
          <a:spcPct val="20000"/>
        </a:spcBef>
        <a:buFont typeface="Arial"/>
        <a:buChar char="•"/>
        <a:defRPr sz="2400" kern="1200">
          <a:solidFill>
            <a:schemeClr val="tx1"/>
          </a:solidFill>
          <a:latin typeface="Segoe UI Light"/>
          <a:ea typeface="+mn-ea"/>
          <a:cs typeface="Segoe UI Light"/>
        </a:defRPr>
      </a:lvl3pPr>
      <a:lvl4pPr marL="1600200" indent="-228600" algn="l" defTabSz="457200" rtl="0" eaLnBrk="1" latinLnBrk="0" hangingPunct="1">
        <a:spcBef>
          <a:spcPct val="20000"/>
        </a:spcBef>
        <a:buFont typeface="Arial"/>
        <a:buChar char="–"/>
        <a:defRPr sz="2000" kern="1200">
          <a:solidFill>
            <a:schemeClr val="tx1"/>
          </a:solidFill>
          <a:latin typeface="Segoe UI Light"/>
          <a:ea typeface="+mn-ea"/>
          <a:cs typeface="Segoe UI Light"/>
        </a:defRPr>
      </a:lvl4pPr>
      <a:lvl5pPr marL="2057400" indent="-228600" algn="l" defTabSz="457200" rtl="0" eaLnBrk="1" latinLnBrk="0" hangingPunct="1">
        <a:spcBef>
          <a:spcPct val="20000"/>
        </a:spcBef>
        <a:buFont typeface="Arial"/>
        <a:buChar char="»"/>
        <a:defRPr sz="2000" kern="1200">
          <a:solidFill>
            <a:schemeClr val="tx1"/>
          </a:solidFill>
          <a:latin typeface="Segoe UI Light"/>
          <a:ea typeface="+mn-ea"/>
          <a:cs typeface="Segoe UI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8.png"/><Relationship Id="rId12"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microsoft.com/office/2007/relationships/hdphoto" Target="../media/hdphoto1.wdp"/><Relationship Id="rId7" Type="http://schemas.openxmlformats.org/officeDocument/2006/relationships/image" Target="../media/image4.png"/><Relationship Id="rId8" Type="http://schemas.openxmlformats.org/officeDocument/2006/relationships/image" Target="../media/image5.png"/><Relationship Id="rId9" Type="http://schemas.openxmlformats.org/officeDocument/2006/relationships/image" Target="../media/image6.png"/><Relationship Id="rId10"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 Id="rId9" Type="http://schemas.openxmlformats.org/officeDocument/2006/relationships/image" Target="../media/image16.png"/><Relationship Id="rId10" Type="http://schemas.openxmlformats.org/officeDocument/2006/relationships/image" Target="../media/image17.png"/><Relationship Id="rId11"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1" Type="http://schemas.openxmlformats.org/officeDocument/2006/relationships/image" Target="../media/image165.JPG"/><Relationship Id="rId12" Type="http://schemas.openxmlformats.org/officeDocument/2006/relationships/image" Target="../media/image166.png"/><Relationship Id="rId13" Type="http://schemas.openxmlformats.org/officeDocument/2006/relationships/image" Target="../media/image167.jpg"/><Relationship Id="rId14" Type="http://schemas.openxmlformats.org/officeDocument/2006/relationships/image" Target="../media/image168.jpg"/><Relationship Id="rId15" Type="http://schemas.openxmlformats.org/officeDocument/2006/relationships/image" Target="../media/image169.jpg"/><Relationship Id="rId16" Type="http://schemas.openxmlformats.org/officeDocument/2006/relationships/image" Target="../media/image170.jpg"/><Relationship Id="rId17" Type="http://schemas.openxmlformats.org/officeDocument/2006/relationships/image" Target="../media/image171.jpg"/><Relationship Id="rId1" Type="http://schemas.openxmlformats.org/officeDocument/2006/relationships/slideLayout" Target="../slideLayouts/slideLayout7.xml"/><Relationship Id="rId2" Type="http://schemas.openxmlformats.org/officeDocument/2006/relationships/notesSlide" Target="../notesSlides/notesSlide87.xml"/><Relationship Id="rId3" Type="http://schemas.openxmlformats.org/officeDocument/2006/relationships/image" Target="../media/image2.png"/><Relationship Id="rId4" Type="http://schemas.openxmlformats.org/officeDocument/2006/relationships/image" Target="../media/image134.png"/><Relationship Id="rId5" Type="http://schemas.openxmlformats.org/officeDocument/2006/relationships/image" Target="../media/image4.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162.jpg"/><Relationship Id="rId9" Type="http://schemas.openxmlformats.org/officeDocument/2006/relationships/image" Target="../media/image163.jpg"/><Relationship Id="rId10" Type="http://schemas.openxmlformats.org/officeDocument/2006/relationships/image" Target="../media/image164.jpg"/></Relationships>
</file>

<file path=ppt/slides/_rels/slide10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34.png"/><Relationship Id="rId5" Type="http://schemas.openxmlformats.org/officeDocument/2006/relationships/image" Target="../media/image4.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9"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8.xml"/><Relationship Id="rId3" Type="http://schemas.openxmlformats.org/officeDocument/2006/relationships/image" Target="../media/image172.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9.xml"/><Relationship Id="rId3" Type="http://schemas.openxmlformats.org/officeDocument/2006/relationships/image" Target="../media/image172.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3.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0.xml"/><Relationship Id="rId3" Type="http://schemas.openxmlformats.org/officeDocument/2006/relationships/image" Target="../media/image174.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1.xml"/><Relationship Id="rId3" Type="http://schemas.openxmlformats.org/officeDocument/2006/relationships/image" Target="../media/image174.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2.xml"/><Relationship Id="rId3" Type="http://schemas.openxmlformats.org/officeDocument/2006/relationships/image" Target="../media/image175.png"/></Relationships>
</file>

<file path=ppt/slides/_rels/slide108.xml.rels><?xml version="1.0" encoding="UTF-8" standalone="yes"?>
<Relationships xmlns="http://schemas.openxmlformats.org/package/2006/relationships"><Relationship Id="rId3" Type="http://schemas.openxmlformats.org/officeDocument/2006/relationships/image" Target="../media/image112.jpeg"/><Relationship Id="rId4" Type="http://schemas.microsoft.com/office/2007/relationships/hdphoto" Target="../media/hdphoto6.wdp"/><Relationship Id="rId5" Type="http://schemas.openxmlformats.org/officeDocument/2006/relationships/image" Target="../media/image176.png"/><Relationship Id="rId6" Type="http://schemas.openxmlformats.org/officeDocument/2006/relationships/image" Target="../media/image177.png"/><Relationship Id="rId7" Type="http://schemas.openxmlformats.org/officeDocument/2006/relationships/image" Target="../media/image178.png"/><Relationship Id="rId8" Type="http://schemas.openxmlformats.org/officeDocument/2006/relationships/image" Target="../media/image179.JPG"/><Relationship Id="rId9" Type="http://schemas.openxmlformats.org/officeDocument/2006/relationships/image" Target="../media/image180.JPG"/><Relationship Id="rId1" Type="http://schemas.openxmlformats.org/officeDocument/2006/relationships/slideLayout" Target="../slideLayouts/slideLayout7.xml"/><Relationship Id="rId2" Type="http://schemas.openxmlformats.org/officeDocument/2006/relationships/notesSlide" Target="../notesSlides/notesSlide93.xml"/></Relationships>
</file>

<file path=ppt/slides/_rels/slide109.xml.rels><?xml version="1.0" encoding="UTF-8" standalone="yes"?>
<Relationships xmlns="http://schemas.openxmlformats.org/package/2006/relationships"><Relationship Id="rId3" Type="http://schemas.openxmlformats.org/officeDocument/2006/relationships/image" Target="../media/image112.jpeg"/><Relationship Id="rId4" Type="http://schemas.microsoft.com/office/2007/relationships/hdphoto" Target="../media/hdphoto6.wdp"/><Relationship Id="rId5" Type="http://schemas.openxmlformats.org/officeDocument/2006/relationships/image" Target="../media/image176.png"/><Relationship Id="rId6" Type="http://schemas.openxmlformats.org/officeDocument/2006/relationships/image" Target="../media/image177.png"/><Relationship Id="rId7" Type="http://schemas.openxmlformats.org/officeDocument/2006/relationships/image" Target="../media/image178.png"/><Relationship Id="rId8" Type="http://schemas.openxmlformats.org/officeDocument/2006/relationships/image" Target="../media/image179.JPG"/><Relationship Id="rId9" Type="http://schemas.openxmlformats.org/officeDocument/2006/relationships/image" Target="../media/image180.JPG"/><Relationship Id="rId1" Type="http://schemas.openxmlformats.org/officeDocument/2006/relationships/slideLayout" Target="../slideLayouts/slideLayout7.xml"/><Relationship Id="rId2" Type="http://schemas.openxmlformats.org/officeDocument/2006/relationships/notesSlide" Target="../notesSlides/notesSlide9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 Id="rId9" Type="http://schemas.openxmlformats.org/officeDocument/2006/relationships/image" Target="../media/image16.png"/><Relationship Id="rId10" Type="http://schemas.openxmlformats.org/officeDocument/2006/relationships/image" Target="../media/image17.png"/><Relationship Id="rId11"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3" Type="http://schemas.openxmlformats.org/officeDocument/2006/relationships/image" Target="../media/image112.jpeg"/><Relationship Id="rId4" Type="http://schemas.microsoft.com/office/2007/relationships/hdphoto" Target="../media/hdphoto6.wdp"/><Relationship Id="rId5" Type="http://schemas.openxmlformats.org/officeDocument/2006/relationships/image" Target="../media/image176.png"/><Relationship Id="rId6" Type="http://schemas.openxmlformats.org/officeDocument/2006/relationships/image" Target="../media/image177.png"/><Relationship Id="rId7" Type="http://schemas.openxmlformats.org/officeDocument/2006/relationships/image" Target="../media/image178.png"/><Relationship Id="rId8" Type="http://schemas.openxmlformats.org/officeDocument/2006/relationships/image" Target="../media/image179.JPG"/><Relationship Id="rId9" Type="http://schemas.openxmlformats.org/officeDocument/2006/relationships/image" Target="../media/image180.JPG"/><Relationship Id="rId1" Type="http://schemas.openxmlformats.org/officeDocument/2006/relationships/slideLayout" Target="../slideLayouts/slideLayout7.xml"/><Relationship Id="rId2" Type="http://schemas.openxmlformats.org/officeDocument/2006/relationships/notesSlide" Target="../notesSlides/notesSlide95.xml"/></Relationships>
</file>

<file path=ppt/slides/_rels/slide111.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53.png"/><Relationship Id="rId1" Type="http://schemas.openxmlformats.org/officeDocument/2006/relationships/slideLayout" Target="../slideLayouts/slideLayout7.xml"/><Relationship Id="rId2" Type="http://schemas.openxmlformats.org/officeDocument/2006/relationships/notesSlide" Target="../notesSlides/notesSlide96.xml"/></Relationships>
</file>

<file path=ppt/slides/_rels/slide112.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53.png"/><Relationship Id="rId1" Type="http://schemas.openxmlformats.org/officeDocument/2006/relationships/slideLayout" Target="../slideLayouts/slideLayout7.xml"/><Relationship Id="rId2" Type="http://schemas.openxmlformats.org/officeDocument/2006/relationships/notesSlide" Target="../notesSlides/notesSlide97.xml"/></Relationships>
</file>

<file path=ppt/slides/_rels/slide113.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53.png"/><Relationship Id="rId1" Type="http://schemas.openxmlformats.org/officeDocument/2006/relationships/slideLayout" Target="../slideLayouts/slideLayout7.xml"/><Relationship Id="rId2" Type="http://schemas.openxmlformats.org/officeDocument/2006/relationships/notesSlide" Target="../notesSlides/notesSlide98.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99.xml"/><Relationship Id="rId3" Type="http://schemas.openxmlformats.org/officeDocument/2006/relationships/image" Target="../media/image181.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00.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7.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182.png"/><Relationship Id="rId6" Type="http://schemas.openxmlformats.org/officeDocument/2006/relationships/image" Target="../media/image9.png"/><Relationship Id="rId7" Type="http://schemas.openxmlformats.org/officeDocument/2006/relationships/image" Target="../media/image183.png"/><Relationship Id="rId1" Type="http://schemas.openxmlformats.org/officeDocument/2006/relationships/slideLayout" Target="../slideLayouts/slideLayout42.xml"/><Relationship Id="rId2" Type="http://schemas.openxmlformats.org/officeDocument/2006/relationships/notesSlide" Target="../notesSlides/notesSlide101.xml"/></Relationships>
</file>

<file path=ppt/slides/_rels/slide11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82.png"/><Relationship Id="rId5" Type="http://schemas.openxmlformats.org/officeDocument/2006/relationships/image" Target="../media/image9.png"/><Relationship Id="rId6" Type="http://schemas.openxmlformats.org/officeDocument/2006/relationships/image" Target="../media/image183.png"/><Relationship Id="rId1" Type="http://schemas.openxmlformats.org/officeDocument/2006/relationships/slideLayout" Target="../slideLayouts/slideLayout42.xml"/><Relationship Id="rId2" Type="http://schemas.openxmlformats.org/officeDocument/2006/relationships/image" Target="../media/image8.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2.xml"/><Relationship Id="rId3" Type="http://schemas.openxmlformats.org/officeDocument/2006/relationships/image" Target="../media/image1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9.JPG"/></Relationships>
</file>

<file path=ppt/slides/_rels/slide120.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1" Type="http://schemas.openxmlformats.org/officeDocument/2006/relationships/slideLayout" Target="../slideLayouts/slideLayout2.xml"/><Relationship Id="rId2" Type="http://schemas.openxmlformats.org/officeDocument/2006/relationships/notesSlide" Target="../notesSlides/notesSlide10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4.xml"/><Relationship Id="rId3" Type="http://schemas.openxmlformats.org/officeDocument/2006/relationships/image" Target="../media/image10.jpe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5.xml"/><Relationship Id="rId3" Type="http://schemas.openxmlformats.org/officeDocument/2006/relationships/image" Target="../media/image188.jpe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6.xml"/><Relationship Id="rId3" Type="http://schemas.openxmlformats.org/officeDocument/2006/relationships/image" Target="../media/image10.jpeg"/></Relationships>
</file>

<file path=ppt/slides/_rels/slide126.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107.xml"/></Relationships>
</file>

<file path=ppt/slides/_rels/slide12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08.xml"/><Relationship Id="rId5" Type="http://schemas.openxmlformats.org/officeDocument/2006/relationships/image" Target="../media/image189.png"/><Relationship Id="rId1" Type="http://schemas.openxmlformats.org/officeDocument/2006/relationships/video" Target="NULL" TargetMode="External"/><Relationship Id="rId2" Type="http://schemas.microsoft.com/office/2007/relationships/media" Target="../media/media10.mp4"/></Relationships>
</file>

<file path=ppt/slides/_rels/slide128.xml.rels><?xml version="1.0" encoding="UTF-8" standalone="yes"?>
<Relationships xmlns="http://schemas.openxmlformats.org/package/2006/relationships"><Relationship Id="rId3" Type="http://schemas.openxmlformats.org/officeDocument/2006/relationships/image" Target="../media/image190.png"/><Relationship Id="rId4" Type="http://schemas.openxmlformats.org/officeDocument/2006/relationships/image" Target="../media/image191.png"/><Relationship Id="rId5" Type="http://schemas.openxmlformats.org/officeDocument/2006/relationships/image" Target="../media/image192.png"/><Relationship Id="rId6" Type="http://schemas.openxmlformats.org/officeDocument/2006/relationships/image" Target="../media/image193.png"/><Relationship Id="rId7" Type="http://schemas.openxmlformats.org/officeDocument/2006/relationships/image" Target="../media/image194.png"/><Relationship Id="rId1" Type="http://schemas.openxmlformats.org/officeDocument/2006/relationships/slideLayout" Target="../slideLayouts/slideLayout2.xml"/><Relationship Id="rId2" Type="http://schemas.openxmlformats.org/officeDocument/2006/relationships/notesSlide" Target="../notesSlides/notesSlide109.xml"/></Relationships>
</file>

<file path=ppt/slides/_rels/slide129.xml.rels><?xml version="1.0" encoding="UTF-8" standalone="yes"?>
<Relationships xmlns="http://schemas.openxmlformats.org/package/2006/relationships"><Relationship Id="rId3" Type="http://schemas.openxmlformats.org/officeDocument/2006/relationships/image" Target="../media/image190.png"/><Relationship Id="rId4" Type="http://schemas.openxmlformats.org/officeDocument/2006/relationships/image" Target="../media/image191.png"/><Relationship Id="rId5" Type="http://schemas.openxmlformats.org/officeDocument/2006/relationships/image" Target="../media/image192.png"/><Relationship Id="rId6" Type="http://schemas.openxmlformats.org/officeDocument/2006/relationships/image" Target="../media/image193.png"/><Relationship Id="rId7" Type="http://schemas.openxmlformats.org/officeDocument/2006/relationships/image" Target="../media/image194.png"/><Relationship Id="rId8" Type="http://schemas.openxmlformats.org/officeDocument/2006/relationships/image" Target="../media/image195.png"/><Relationship Id="rId1" Type="http://schemas.openxmlformats.org/officeDocument/2006/relationships/slideLayout" Target="../slideLayouts/slideLayout2.xml"/><Relationship Id="rId2" Type="http://schemas.openxmlformats.org/officeDocument/2006/relationships/notesSlide" Target="../notesSlides/notesSlide1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notesSlide" Target="../notesSlides/notesSlide13.xml"/><Relationship Id="rId5" Type="http://schemas.openxmlformats.org/officeDocument/2006/relationships/image" Target="../media/image20.png"/><Relationship Id="rId1" Type="http://schemas.microsoft.com/office/2007/relationships/media" Target="../media/media1.mp4"/><Relationship Id="rId2" Type="http://schemas.openxmlformats.org/officeDocument/2006/relationships/video" Target="../media/media1.mp4"/></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2.xml.rels><?xml version="1.0" encoding="UTF-8" standalone="yes"?>
<Relationships xmlns="http://schemas.openxmlformats.org/package/2006/relationships"><Relationship Id="rId3" Type="http://schemas.openxmlformats.org/officeDocument/2006/relationships/image" Target="../media/image58.jpg"/><Relationship Id="rId4" Type="http://schemas.openxmlformats.org/officeDocument/2006/relationships/image" Target="../media/image59.JPG"/><Relationship Id="rId5" Type="http://schemas.openxmlformats.org/officeDocument/2006/relationships/image" Target="../media/image60.jpg"/><Relationship Id="rId1" Type="http://schemas.openxmlformats.org/officeDocument/2006/relationships/slideLayout" Target="../slideLayouts/slideLayout53.xml"/><Relationship Id="rId2" Type="http://schemas.openxmlformats.org/officeDocument/2006/relationships/image" Target="../media/image57.jpg"/></Relationships>
</file>

<file path=ppt/slides/_rels/slide133.xml.rels><?xml version="1.0" encoding="UTF-8" standalone="yes"?>
<Relationships xmlns="http://schemas.openxmlformats.org/package/2006/relationships"><Relationship Id="rId3" Type="http://schemas.openxmlformats.org/officeDocument/2006/relationships/image" Target="../media/image57.jpg"/><Relationship Id="rId4" Type="http://schemas.openxmlformats.org/officeDocument/2006/relationships/image" Target="../media/image58.jpg"/><Relationship Id="rId5" Type="http://schemas.openxmlformats.org/officeDocument/2006/relationships/image" Target="../media/image59.JPG"/><Relationship Id="rId6" Type="http://schemas.openxmlformats.org/officeDocument/2006/relationships/image" Target="../media/image60.jpg"/><Relationship Id="rId1" Type="http://schemas.openxmlformats.org/officeDocument/2006/relationships/slideLayout" Target="../slideLayouts/slideLayout53.xml"/><Relationship Id="rId2" Type="http://schemas.openxmlformats.org/officeDocument/2006/relationships/notesSlide" Target="../notesSlides/notesSlide11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113.xml"/><Relationship Id="rId3" Type="http://schemas.openxmlformats.org/officeDocument/2006/relationships/image" Target="../media/image63.png"/></Relationships>
</file>

<file path=ppt/slides/_rels/slide135.xml.rels><?xml version="1.0" encoding="UTF-8" standalone="yes"?>
<Relationships xmlns="http://schemas.openxmlformats.org/package/2006/relationships"><Relationship Id="rId3" Type="http://schemas.openxmlformats.org/officeDocument/2006/relationships/image" Target="../media/image64.png"/><Relationship Id="rId4" Type="http://schemas.openxmlformats.org/officeDocument/2006/relationships/image" Target="../media/image65.png"/><Relationship Id="rId5" Type="http://schemas.openxmlformats.org/officeDocument/2006/relationships/image" Target="../media/image66.png"/><Relationship Id="rId1" Type="http://schemas.openxmlformats.org/officeDocument/2006/relationships/slideLayout" Target="../slideLayouts/slideLayout48.xml"/><Relationship Id="rId2" Type="http://schemas.openxmlformats.org/officeDocument/2006/relationships/image" Target="../media/image63.png"/></Relationships>
</file>

<file path=ppt/slides/_rels/slide136.xml.rels><?xml version="1.0" encoding="UTF-8" standalone="yes"?>
<Relationships xmlns="http://schemas.openxmlformats.org/package/2006/relationships"><Relationship Id="rId9" Type="http://schemas.openxmlformats.org/officeDocument/2006/relationships/image" Target="../media/image83.jpeg"/><Relationship Id="rId20" Type="http://schemas.openxmlformats.org/officeDocument/2006/relationships/image" Target="../media/image90.jpeg"/><Relationship Id="rId21" Type="http://schemas.openxmlformats.org/officeDocument/2006/relationships/image" Target="../media/image80.jpeg"/><Relationship Id="rId22" Type="http://schemas.openxmlformats.org/officeDocument/2006/relationships/image" Target="../media/image91.jpeg"/><Relationship Id="rId23" Type="http://schemas.openxmlformats.org/officeDocument/2006/relationships/image" Target="../media/image81.jpeg"/><Relationship Id="rId24" Type="http://schemas.openxmlformats.org/officeDocument/2006/relationships/image" Target="../media/image72.jpeg"/><Relationship Id="rId25" Type="http://schemas.openxmlformats.org/officeDocument/2006/relationships/image" Target="../media/image77.jpeg"/><Relationship Id="rId26" Type="http://schemas.openxmlformats.org/officeDocument/2006/relationships/image" Target="../media/image82.jpeg"/><Relationship Id="rId27" Type="http://schemas.openxmlformats.org/officeDocument/2006/relationships/image" Target="../media/image87.jpeg"/><Relationship Id="rId28" Type="http://schemas.openxmlformats.org/officeDocument/2006/relationships/image" Target="../media/image92.jpeg"/><Relationship Id="rId10" Type="http://schemas.openxmlformats.org/officeDocument/2006/relationships/image" Target="../media/image67.jpeg"/><Relationship Id="rId11" Type="http://schemas.openxmlformats.org/officeDocument/2006/relationships/image" Target="../media/image84.jpeg"/><Relationship Id="rId12" Type="http://schemas.openxmlformats.org/officeDocument/2006/relationships/image" Target="../media/image69.jpeg"/><Relationship Id="rId13" Type="http://schemas.openxmlformats.org/officeDocument/2006/relationships/image" Target="../media/image75.jpeg"/><Relationship Id="rId14" Type="http://schemas.openxmlformats.org/officeDocument/2006/relationships/image" Target="../media/image70.jpeg"/><Relationship Id="rId15" Type="http://schemas.openxmlformats.org/officeDocument/2006/relationships/image" Target="../media/image85.jpeg"/><Relationship Id="rId16" Type="http://schemas.openxmlformats.org/officeDocument/2006/relationships/image" Target="../media/image71.jpeg"/><Relationship Id="rId17" Type="http://schemas.openxmlformats.org/officeDocument/2006/relationships/image" Target="../media/image76.jpeg"/><Relationship Id="rId18" Type="http://schemas.openxmlformats.org/officeDocument/2006/relationships/image" Target="../media/image79.jpeg"/><Relationship Id="rId19" Type="http://schemas.openxmlformats.org/officeDocument/2006/relationships/image" Target="../media/image86.jpeg"/><Relationship Id="rId1" Type="http://schemas.openxmlformats.org/officeDocument/2006/relationships/slideLayout" Target="../slideLayouts/slideLayout7.xml"/><Relationship Id="rId2" Type="http://schemas.openxmlformats.org/officeDocument/2006/relationships/notesSlide" Target="../notesSlides/notesSlide114.xml"/><Relationship Id="rId3" Type="http://schemas.openxmlformats.org/officeDocument/2006/relationships/image" Target="../media/image88.jpeg"/><Relationship Id="rId4" Type="http://schemas.openxmlformats.org/officeDocument/2006/relationships/image" Target="../media/image68.jpeg"/><Relationship Id="rId5" Type="http://schemas.openxmlformats.org/officeDocument/2006/relationships/image" Target="../media/image89.jpeg"/><Relationship Id="rId6" Type="http://schemas.openxmlformats.org/officeDocument/2006/relationships/image" Target="../media/image78.jpeg"/><Relationship Id="rId7" Type="http://schemas.openxmlformats.org/officeDocument/2006/relationships/image" Target="../media/image73.jpeg"/><Relationship Id="rId8" Type="http://schemas.openxmlformats.org/officeDocument/2006/relationships/image" Target="../media/image74.jpeg"/></Relationships>
</file>

<file path=ppt/slides/_rels/slide137.xml.rels><?xml version="1.0" encoding="UTF-8" standalone="yes"?>
<Relationships xmlns="http://schemas.openxmlformats.org/package/2006/relationships"><Relationship Id="rId9" Type="http://schemas.openxmlformats.org/officeDocument/2006/relationships/image" Target="../media/image83.jpeg"/><Relationship Id="rId20" Type="http://schemas.openxmlformats.org/officeDocument/2006/relationships/image" Target="../media/image90.jpeg"/><Relationship Id="rId21" Type="http://schemas.openxmlformats.org/officeDocument/2006/relationships/image" Target="../media/image80.jpeg"/><Relationship Id="rId22" Type="http://schemas.openxmlformats.org/officeDocument/2006/relationships/image" Target="../media/image91.jpeg"/><Relationship Id="rId23" Type="http://schemas.openxmlformats.org/officeDocument/2006/relationships/image" Target="../media/image81.jpeg"/><Relationship Id="rId24" Type="http://schemas.openxmlformats.org/officeDocument/2006/relationships/image" Target="../media/image72.jpeg"/><Relationship Id="rId25" Type="http://schemas.openxmlformats.org/officeDocument/2006/relationships/image" Target="../media/image77.jpeg"/><Relationship Id="rId26" Type="http://schemas.openxmlformats.org/officeDocument/2006/relationships/image" Target="../media/image82.jpeg"/><Relationship Id="rId27" Type="http://schemas.openxmlformats.org/officeDocument/2006/relationships/image" Target="../media/image87.jpeg"/><Relationship Id="rId28" Type="http://schemas.openxmlformats.org/officeDocument/2006/relationships/image" Target="../media/image92.jpeg"/><Relationship Id="rId10" Type="http://schemas.openxmlformats.org/officeDocument/2006/relationships/image" Target="../media/image67.jpeg"/><Relationship Id="rId11" Type="http://schemas.openxmlformats.org/officeDocument/2006/relationships/image" Target="../media/image84.jpeg"/><Relationship Id="rId12" Type="http://schemas.openxmlformats.org/officeDocument/2006/relationships/image" Target="../media/image69.jpeg"/><Relationship Id="rId13" Type="http://schemas.openxmlformats.org/officeDocument/2006/relationships/image" Target="../media/image75.jpeg"/><Relationship Id="rId14" Type="http://schemas.openxmlformats.org/officeDocument/2006/relationships/image" Target="../media/image70.jpeg"/><Relationship Id="rId15" Type="http://schemas.openxmlformats.org/officeDocument/2006/relationships/image" Target="../media/image85.jpeg"/><Relationship Id="rId16" Type="http://schemas.openxmlformats.org/officeDocument/2006/relationships/image" Target="../media/image71.jpeg"/><Relationship Id="rId17" Type="http://schemas.openxmlformats.org/officeDocument/2006/relationships/image" Target="../media/image76.jpeg"/><Relationship Id="rId18" Type="http://schemas.openxmlformats.org/officeDocument/2006/relationships/image" Target="../media/image79.jpeg"/><Relationship Id="rId19" Type="http://schemas.openxmlformats.org/officeDocument/2006/relationships/image" Target="../media/image86.jpeg"/><Relationship Id="rId1" Type="http://schemas.openxmlformats.org/officeDocument/2006/relationships/slideLayout" Target="../slideLayouts/slideLayout7.xml"/><Relationship Id="rId2" Type="http://schemas.openxmlformats.org/officeDocument/2006/relationships/notesSlide" Target="../notesSlides/notesSlide115.xml"/><Relationship Id="rId3" Type="http://schemas.openxmlformats.org/officeDocument/2006/relationships/image" Target="../media/image88.jpeg"/><Relationship Id="rId4" Type="http://schemas.openxmlformats.org/officeDocument/2006/relationships/image" Target="../media/image68.jpeg"/><Relationship Id="rId5" Type="http://schemas.openxmlformats.org/officeDocument/2006/relationships/image" Target="../media/image89.jpeg"/><Relationship Id="rId6" Type="http://schemas.openxmlformats.org/officeDocument/2006/relationships/image" Target="../media/image78.jpeg"/><Relationship Id="rId7" Type="http://schemas.openxmlformats.org/officeDocument/2006/relationships/image" Target="../media/image73.jpeg"/><Relationship Id="rId8" Type="http://schemas.openxmlformats.org/officeDocument/2006/relationships/image" Target="../media/image74.jpeg"/></Relationships>
</file>

<file path=ppt/slides/_rels/slide138.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53.png"/><Relationship Id="rId1" Type="http://schemas.openxmlformats.org/officeDocument/2006/relationships/slideLayout" Target="../slideLayouts/slideLayout53.xml"/><Relationship Id="rId2" Type="http://schemas.openxmlformats.org/officeDocument/2006/relationships/image" Target="../media/image196.png"/></Relationships>
</file>

<file path=ppt/slides/_rels/slide139.xml.rels><?xml version="1.0" encoding="UTF-8" standalone="yes"?>
<Relationships xmlns="http://schemas.openxmlformats.org/package/2006/relationships"><Relationship Id="rId9" Type="http://schemas.openxmlformats.org/officeDocument/2006/relationships/image" Target="../media/image83.jpeg"/><Relationship Id="rId20" Type="http://schemas.openxmlformats.org/officeDocument/2006/relationships/image" Target="../media/image90.jpeg"/><Relationship Id="rId21" Type="http://schemas.openxmlformats.org/officeDocument/2006/relationships/image" Target="../media/image80.jpeg"/><Relationship Id="rId22" Type="http://schemas.openxmlformats.org/officeDocument/2006/relationships/image" Target="../media/image91.jpeg"/><Relationship Id="rId23" Type="http://schemas.openxmlformats.org/officeDocument/2006/relationships/image" Target="../media/image81.jpeg"/><Relationship Id="rId24" Type="http://schemas.openxmlformats.org/officeDocument/2006/relationships/image" Target="../media/image72.jpeg"/><Relationship Id="rId25" Type="http://schemas.openxmlformats.org/officeDocument/2006/relationships/image" Target="../media/image77.jpeg"/><Relationship Id="rId26" Type="http://schemas.openxmlformats.org/officeDocument/2006/relationships/image" Target="../media/image82.jpeg"/><Relationship Id="rId27" Type="http://schemas.openxmlformats.org/officeDocument/2006/relationships/image" Target="../media/image87.jpeg"/><Relationship Id="rId28" Type="http://schemas.openxmlformats.org/officeDocument/2006/relationships/image" Target="../media/image92.jpeg"/><Relationship Id="rId10" Type="http://schemas.openxmlformats.org/officeDocument/2006/relationships/image" Target="../media/image67.jpeg"/><Relationship Id="rId11" Type="http://schemas.openxmlformats.org/officeDocument/2006/relationships/image" Target="../media/image84.jpeg"/><Relationship Id="rId12" Type="http://schemas.openxmlformats.org/officeDocument/2006/relationships/image" Target="../media/image69.jpeg"/><Relationship Id="rId13" Type="http://schemas.openxmlformats.org/officeDocument/2006/relationships/image" Target="../media/image75.jpeg"/><Relationship Id="rId14" Type="http://schemas.openxmlformats.org/officeDocument/2006/relationships/image" Target="../media/image70.jpeg"/><Relationship Id="rId15" Type="http://schemas.openxmlformats.org/officeDocument/2006/relationships/image" Target="../media/image85.jpeg"/><Relationship Id="rId16" Type="http://schemas.openxmlformats.org/officeDocument/2006/relationships/image" Target="../media/image71.jpeg"/><Relationship Id="rId17" Type="http://schemas.openxmlformats.org/officeDocument/2006/relationships/image" Target="../media/image76.jpeg"/><Relationship Id="rId18" Type="http://schemas.openxmlformats.org/officeDocument/2006/relationships/image" Target="../media/image79.jpeg"/><Relationship Id="rId19" Type="http://schemas.openxmlformats.org/officeDocument/2006/relationships/image" Target="../media/image86.jpeg"/><Relationship Id="rId1" Type="http://schemas.openxmlformats.org/officeDocument/2006/relationships/slideLayout" Target="../slideLayouts/slideLayout7.xml"/><Relationship Id="rId2" Type="http://schemas.openxmlformats.org/officeDocument/2006/relationships/notesSlide" Target="../notesSlides/notesSlide116.xml"/><Relationship Id="rId3" Type="http://schemas.openxmlformats.org/officeDocument/2006/relationships/image" Target="../media/image88.jpeg"/><Relationship Id="rId4" Type="http://schemas.openxmlformats.org/officeDocument/2006/relationships/image" Target="../media/image68.jpeg"/><Relationship Id="rId5" Type="http://schemas.openxmlformats.org/officeDocument/2006/relationships/image" Target="../media/image89.jpeg"/><Relationship Id="rId6" Type="http://schemas.openxmlformats.org/officeDocument/2006/relationships/image" Target="../media/image78.jpeg"/><Relationship Id="rId7" Type="http://schemas.openxmlformats.org/officeDocument/2006/relationships/image" Target="../media/image73.jpeg"/><Relationship Id="rId8" Type="http://schemas.openxmlformats.org/officeDocument/2006/relationships/image" Target="../media/image74.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4.xml"/><Relationship Id="rId5" Type="http://schemas.openxmlformats.org/officeDocument/2006/relationships/image" Target="../media/image21.png"/><Relationship Id="rId1" Type="http://schemas.microsoft.com/office/2007/relationships/media" Target="../media/media2.mp4"/><Relationship Id="rId2" Type="http://schemas.openxmlformats.org/officeDocument/2006/relationships/video" Target="../media/media2.mp4"/></Relationships>
</file>

<file path=ppt/slides/_rels/slide140.xml.rels><?xml version="1.0" encoding="UTF-8" standalone="yes"?>
<Relationships xmlns="http://schemas.openxmlformats.org/package/2006/relationships"><Relationship Id="rId9" Type="http://schemas.openxmlformats.org/officeDocument/2006/relationships/image" Target="../media/image67.jpeg"/><Relationship Id="rId20" Type="http://schemas.openxmlformats.org/officeDocument/2006/relationships/image" Target="../media/image80.jpeg"/><Relationship Id="rId21" Type="http://schemas.openxmlformats.org/officeDocument/2006/relationships/image" Target="../media/image91.jpeg"/><Relationship Id="rId22" Type="http://schemas.openxmlformats.org/officeDocument/2006/relationships/image" Target="../media/image81.jpeg"/><Relationship Id="rId23" Type="http://schemas.openxmlformats.org/officeDocument/2006/relationships/image" Target="../media/image72.jpeg"/><Relationship Id="rId24" Type="http://schemas.openxmlformats.org/officeDocument/2006/relationships/image" Target="../media/image77.jpeg"/><Relationship Id="rId25" Type="http://schemas.openxmlformats.org/officeDocument/2006/relationships/image" Target="../media/image82.jpeg"/><Relationship Id="rId26" Type="http://schemas.openxmlformats.org/officeDocument/2006/relationships/image" Target="../media/image87.jpeg"/><Relationship Id="rId27" Type="http://schemas.openxmlformats.org/officeDocument/2006/relationships/image" Target="../media/image92.jpeg"/><Relationship Id="rId10" Type="http://schemas.openxmlformats.org/officeDocument/2006/relationships/image" Target="../media/image84.jpeg"/><Relationship Id="rId11" Type="http://schemas.openxmlformats.org/officeDocument/2006/relationships/image" Target="../media/image69.jpeg"/><Relationship Id="rId12" Type="http://schemas.openxmlformats.org/officeDocument/2006/relationships/image" Target="../media/image75.jpeg"/><Relationship Id="rId13" Type="http://schemas.openxmlformats.org/officeDocument/2006/relationships/image" Target="../media/image70.jpeg"/><Relationship Id="rId14" Type="http://schemas.openxmlformats.org/officeDocument/2006/relationships/image" Target="../media/image85.jpeg"/><Relationship Id="rId15" Type="http://schemas.openxmlformats.org/officeDocument/2006/relationships/image" Target="../media/image71.jpeg"/><Relationship Id="rId16" Type="http://schemas.openxmlformats.org/officeDocument/2006/relationships/image" Target="../media/image76.jpeg"/><Relationship Id="rId17" Type="http://schemas.openxmlformats.org/officeDocument/2006/relationships/image" Target="../media/image79.jpeg"/><Relationship Id="rId18" Type="http://schemas.openxmlformats.org/officeDocument/2006/relationships/image" Target="../media/image86.jpeg"/><Relationship Id="rId19" Type="http://schemas.openxmlformats.org/officeDocument/2006/relationships/image" Target="../media/image90.jpeg"/><Relationship Id="rId1" Type="http://schemas.openxmlformats.org/officeDocument/2006/relationships/slideLayout" Target="../slideLayouts/slideLayout7.xml"/><Relationship Id="rId2" Type="http://schemas.openxmlformats.org/officeDocument/2006/relationships/image" Target="../media/image88.jpeg"/><Relationship Id="rId3" Type="http://schemas.openxmlformats.org/officeDocument/2006/relationships/image" Target="../media/image68.jpeg"/><Relationship Id="rId4" Type="http://schemas.openxmlformats.org/officeDocument/2006/relationships/image" Target="../media/image89.jpeg"/><Relationship Id="rId5" Type="http://schemas.openxmlformats.org/officeDocument/2006/relationships/image" Target="../media/image78.jpeg"/><Relationship Id="rId6" Type="http://schemas.openxmlformats.org/officeDocument/2006/relationships/image" Target="../media/image73.jpeg"/><Relationship Id="rId7" Type="http://schemas.openxmlformats.org/officeDocument/2006/relationships/image" Target="../media/image74.jpeg"/><Relationship Id="rId8" Type="http://schemas.openxmlformats.org/officeDocument/2006/relationships/image" Target="../media/image83.jpeg"/></Relationships>
</file>

<file path=ppt/slides/_rels/slide141.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122.png"/><Relationship Id="rId1" Type="http://schemas.microsoft.com/office/2007/relationships/media" Target="../media/media6.mp4"/><Relationship Id="rId2" Type="http://schemas.openxmlformats.org/officeDocument/2006/relationships/video" Target="../media/media6.mp4"/></Relationships>
</file>

<file path=ppt/slides/_rels/slide142.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123.png"/><Relationship Id="rId1" Type="http://schemas.microsoft.com/office/2007/relationships/media" Target="../media/media7.mp4"/><Relationship Id="rId2" Type="http://schemas.openxmlformats.org/officeDocument/2006/relationships/video" Target="../media/media7.mp4"/></Relationships>
</file>

<file path=ppt/slides/_rels/slide143.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124.png"/><Relationship Id="rId1" Type="http://schemas.microsoft.com/office/2007/relationships/media" Target="../media/media8.mp4"/><Relationship Id="rId2" Type="http://schemas.openxmlformats.org/officeDocument/2006/relationships/video" Target="../media/media8.mp4"/></Relationships>
</file>

<file path=ppt/slides/_rels/slide144.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125.png"/><Relationship Id="rId1" Type="http://schemas.microsoft.com/office/2007/relationships/media" Target="../media/media9.mp4"/><Relationship Id="rId2" Type="http://schemas.openxmlformats.org/officeDocument/2006/relationships/video" Target="../media/media9.mp4"/></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7.xml"/><Relationship Id="rId3" Type="http://schemas.openxmlformats.org/officeDocument/2006/relationships/image" Target="../media/image172.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8.xml"/><Relationship Id="rId3" Type="http://schemas.openxmlformats.org/officeDocument/2006/relationships/image" Target="../media/image172.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9.xml"/><Relationship Id="rId3" Type="http://schemas.openxmlformats.org/officeDocument/2006/relationships/image" Target="../media/image172.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0.xml"/><Relationship Id="rId3" Type="http://schemas.openxmlformats.org/officeDocument/2006/relationships/image" Target="../media/image172.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22.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1.xml"/><Relationship Id="rId3" Type="http://schemas.openxmlformats.org/officeDocument/2006/relationships/image" Target="../media/image174.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2.xml"/><Relationship Id="rId3" Type="http://schemas.openxmlformats.org/officeDocument/2006/relationships/image" Target="../media/image174.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5.png"/><Relationship Id="rId3" Type="http://schemas.openxmlformats.org/officeDocument/2006/relationships/image" Target="../media/image197.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3.xml"/><Relationship Id="rId3" Type="http://schemas.openxmlformats.org/officeDocument/2006/relationships/image" Target="../media/image172.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4.xml"/><Relationship Id="rId3" Type="http://schemas.openxmlformats.org/officeDocument/2006/relationships/image" Target="../media/image172.png"/></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5.xml"/><Relationship Id="rId3" Type="http://schemas.openxmlformats.org/officeDocument/2006/relationships/image" Target="../media/image174.pn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8.pn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7.png"/></Relationships>
</file>

<file path=ppt/slides/_rels/slide159.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53.png"/><Relationship Id="rId1" Type="http://schemas.openxmlformats.org/officeDocument/2006/relationships/slideLayout" Target="../slideLayouts/slideLayout7.xml"/><Relationship Id="rId2" Type="http://schemas.openxmlformats.org/officeDocument/2006/relationships/notesSlide" Target="../notesSlides/notesSlide1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22.png"/></Relationships>
</file>

<file path=ppt/slides/_rels/slide160.xml.rels><?xml version="1.0" encoding="UTF-8" standalone="yes"?>
<Relationships xmlns="http://schemas.openxmlformats.org/package/2006/relationships"><Relationship Id="rId3" Type="http://schemas.openxmlformats.org/officeDocument/2006/relationships/image" Target="../media/image112.jpeg"/><Relationship Id="rId4" Type="http://schemas.microsoft.com/office/2007/relationships/hdphoto" Target="../media/hdphoto6.wdp"/><Relationship Id="rId5" Type="http://schemas.openxmlformats.org/officeDocument/2006/relationships/image" Target="../media/image176.png"/><Relationship Id="rId6" Type="http://schemas.openxmlformats.org/officeDocument/2006/relationships/image" Target="../media/image177.png"/><Relationship Id="rId7" Type="http://schemas.openxmlformats.org/officeDocument/2006/relationships/image" Target="../media/image178.png"/><Relationship Id="rId8" Type="http://schemas.openxmlformats.org/officeDocument/2006/relationships/image" Target="../media/image179.JPG"/><Relationship Id="rId9" Type="http://schemas.openxmlformats.org/officeDocument/2006/relationships/image" Target="../media/image180.JPG"/><Relationship Id="rId1" Type="http://schemas.openxmlformats.org/officeDocument/2006/relationships/slideLayout" Target="../slideLayouts/slideLayout7.xml"/><Relationship Id="rId2" Type="http://schemas.openxmlformats.org/officeDocument/2006/relationships/notesSlide" Target="../notesSlides/notesSlide127.xml"/></Relationships>
</file>

<file path=ppt/slides/_rels/slide161.xml.rels><?xml version="1.0" encoding="UTF-8" standalone="yes"?>
<Relationships xmlns="http://schemas.openxmlformats.org/package/2006/relationships"><Relationship Id="rId3" Type="http://schemas.openxmlformats.org/officeDocument/2006/relationships/image" Target="../media/image112.jpeg"/><Relationship Id="rId4" Type="http://schemas.microsoft.com/office/2007/relationships/hdphoto" Target="../media/hdphoto6.wdp"/><Relationship Id="rId5" Type="http://schemas.openxmlformats.org/officeDocument/2006/relationships/image" Target="../media/image176.png"/><Relationship Id="rId6" Type="http://schemas.openxmlformats.org/officeDocument/2006/relationships/image" Target="../media/image177.png"/><Relationship Id="rId7" Type="http://schemas.openxmlformats.org/officeDocument/2006/relationships/image" Target="../media/image178.png"/><Relationship Id="rId8" Type="http://schemas.openxmlformats.org/officeDocument/2006/relationships/image" Target="../media/image179.JPG"/><Relationship Id="rId9" Type="http://schemas.openxmlformats.org/officeDocument/2006/relationships/image" Target="../media/image180.JPG"/><Relationship Id="rId1" Type="http://schemas.openxmlformats.org/officeDocument/2006/relationships/slideLayout" Target="../slideLayouts/slideLayout7.xml"/><Relationship Id="rId2" Type="http://schemas.openxmlformats.org/officeDocument/2006/relationships/notesSlide" Target="../notesSlides/notesSlide128.xml"/></Relationships>
</file>

<file path=ppt/slides/_rels/slide162.xml.rels><?xml version="1.0" encoding="UTF-8" standalone="yes"?>
<Relationships xmlns="http://schemas.openxmlformats.org/package/2006/relationships"><Relationship Id="rId3" Type="http://schemas.openxmlformats.org/officeDocument/2006/relationships/image" Target="../media/image112.jpeg"/><Relationship Id="rId4" Type="http://schemas.microsoft.com/office/2007/relationships/hdphoto" Target="../media/hdphoto6.wdp"/><Relationship Id="rId5" Type="http://schemas.openxmlformats.org/officeDocument/2006/relationships/image" Target="../media/image176.png"/><Relationship Id="rId6" Type="http://schemas.openxmlformats.org/officeDocument/2006/relationships/image" Target="../media/image177.png"/><Relationship Id="rId7" Type="http://schemas.openxmlformats.org/officeDocument/2006/relationships/image" Target="../media/image178.png"/><Relationship Id="rId8" Type="http://schemas.openxmlformats.org/officeDocument/2006/relationships/image" Target="../media/image179.JPG"/><Relationship Id="rId9" Type="http://schemas.openxmlformats.org/officeDocument/2006/relationships/image" Target="../media/image180.JPG"/><Relationship Id="rId1" Type="http://schemas.openxmlformats.org/officeDocument/2006/relationships/slideLayout" Target="../slideLayouts/slideLayout7.xml"/><Relationship Id="rId2" Type="http://schemas.openxmlformats.org/officeDocument/2006/relationships/notesSlide" Target="../notesSlides/notesSlide129.xml"/></Relationships>
</file>

<file path=ppt/slides/_rels/slide163.xml.rels><?xml version="1.0" encoding="UTF-8" standalone="yes"?>
<Relationships xmlns="http://schemas.openxmlformats.org/package/2006/relationships"><Relationship Id="rId3" Type="http://schemas.openxmlformats.org/officeDocument/2006/relationships/image" Target="../media/image112.jpeg"/><Relationship Id="rId4" Type="http://schemas.microsoft.com/office/2007/relationships/hdphoto" Target="../media/hdphoto6.wdp"/><Relationship Id="rId5" Type="http://schemas.openxmlformats.org/officeDocument/2006/relationships/image" Target="../media/image176.png"/><Relationship Id="rId6" Type="http://schemas.openxmlformats.org/officeDocument/2006/relationships/image" Target="../media/image177.png"/><Relationship Id="rId7" Type="http://schemas.openxmlformats.org/officeDocument/2006/relationships/image" Target="../media/image178.png"/><Relationship Id="rId8" Type="http://schemas.openxmlformats.org/officeDocument/2006/relationships/image" Target="../media/image179.JPG"/><Relationship Id="rId9" Type="http://schemas.openxmlformats.org/officeDocument/2006/relationships/image" Target="../media/image180.JPG"/><Relationship Id="rId1" Type="http://schemas.openxmlformats.org/officeDocument/2006/relationships/slideLayout" Target="../slideLayouts/slideLayout7.xml"/><Relationship Id="rId2" Type="http://schemas.openxmlformats.org/officeDocument/2006/relationships/notesSlide" Target="../notesSlides/notesSlide130.xml"/></Relationships>
</file>

<file path=ppt/slides/_rels/slide164.xml.rels><?xml version="1.0" encoding="UTF-8" standalone="yes"?>
<Relationships xmlns="http://schemas.openxmlformats.org/package/2006/relationships"><Relationship Id="rId3" Type="http://schemas.openxmlformats.org/officeDocument/2006/relationships/image" Target="../media/image112.jpeg"/><Relationship Id="rId4" Type="http://schemas.microsoft.com/office/2007/relationships/hdphoto" Target="../media/hdphoto6.wdp"/><Relationship Id="rId5" Type="http://schemas.openxmlformats.org/officeDocument/2006/relationships/image" Target="../media/image176.png"/><Relationship Id="rId6" Type="http://schemas.openxmlformats.org/officeDocument/2006/relationships/image" Target="../media/image177.png"/><Relationship Id="rId7" Type="http://schemas.openxmlformats.org/officeDocument/2006/relationships/image" Target="../media/image178.png"/><Relationship Id="rId8" Type="http://schemas.openxmlformats.org/officeDocument/2006/relationships/image" Target="../media/image179.JPG"/><Relationship Id="rId9" Type="http://schemas.openxmlformats.org/officeDocument/2006/relationships/image" Target="../media/image180.JPG"/><Relationship Id="rId1" Type="http://schemas.openxmlformats.org/officeDocument/2006/relationships/slideLayout" Target="../slideLayouts/slideLayout7.xml"/><Relationship Id="rId2" Type="http://schemas.openxmlformats.org/officeDocument/2006/relationships/notesSlide" Target="../notesSlides/notesSlide131.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2.xml"/><Relationship Id="rId3" Type="http://schemas.openxmlformats.org/officeDocument/2006/relationships/image" Target="../media/image172.png"/></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3" Type="http://schemas.openxmlformats.org/officeDocument/2006/relationships/image" Target="../media/image175.png"/><Relationship Id="rId4" Type="http://schemas.openxmlformats.org/officeDocument/2006/relationships/image" Target="../media/image197.png"/><Relationship Id="rId1" Type="http://schemas.openxmlformats.org/officeDocument/2006/relationships/slideLayout" Target="../slideLayouts/slideLayout7.xml"/><Relationship Id="rId2" Type="http://schemas.openxmlformats.org/officeDocument/2006/relationships/notesSlide" Target="../notesSlides/notesSlide133.xml"/></Relationships>
</file>

<file path=ppt/slides/_rels/slide168.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19.JPG"/><Relationship Id="rId5" Type="http://schemas.openxmlformats.org/officeDocument/2006/relationships/image" Target="../media/image30.png"/><Relationship Id="rId6"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134.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5.xml"/><Relationship Id="rId3" Type="http://schemas.openxmlformats.org/officeDocument/2006/relationships/image" Target="../media/image1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22.png"/></Relationships>
</file>

<file path=ppt/slides/_rels/slide170.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19.JPG"/><Relationship Id="rId5" Type="http://schemas.openxmlformats.org/officeDocument/2006/relationships/image" Target="../media/image30.png"/><Relationship Id="rId6"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136.xml"/></Relationships>
</file>

<file path=ppt/slides/_rels/slide171.xml.rels><?xml version="1.0" encoding="UTF-8" standalone="yes"?>
<Relationships xmlns="http://schemas.openxmlformats.org/package/2006/relationships"><Relationship Id="rId3" Type="http://schemas.openxmlformats.org/officeDocument/2006/relationships/image" Target="../media/image199.png"/><Relationship Id="rId4" Type="http://schemas.openxmlformats.org/officeDocument/2006/relationships/image" Target="../media/image200.jpeg"/><Relationship Id="rId5" Type="http://schemas.openxmlformats.org/officeDocument/2006/relationships/image" Target="../media/image30.png"/><Relationship Id="rId6"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137.xml"/></Relationships>
</file>

<file path=ppt/slides/_rels/slide17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34.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34.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34.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75.xml.rels><?xml version="1.0" encoding="UTF-8" standalone="yes"?>
<Relationships xmlns="http://schemas.openxmlformats.org/package/2006/relationships"><Relationship Id="rId3" Type="http://schemas.openxmlformats.org/officeDocument/2006/relationships/image" Target="../media/image199.png"/><Relationship Id="rId4" Type="http://schemas.openxmlformats.org/officeDocument/2006/relationships/image" Target="../media/image200.jpeg"/><Relationship Id="rId5" Type="http://schemas.openxmlformats.org/officeDocument/2006/relationships/image" Target="../media/image30.png"/><Relationship Id="rId6"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138.xml"/></Relationships>
</file>

<file path=ppt/slides/_rels/slide176.xml.rels><?xml version="1.0" encoding="UTF-8" standalone="yes"?>
<Relationships xmlns="http://schemas.openxmlformats.org/package/2006/relationships"><Relationship Id="rId3" Type="http://schemas.openxmlformats.org/officeDocument/2006/relationships/image" Target="../media/image199.png"/><Relationship Id="rId4" Type="http://schemas.openxmlformats.org/officeDocument/2006/relationships/image" Target="../media/image200.jpeg"/><Relationship Id="rId5" Type="http://schemas.openxmlformats.org/officeDocument/2006/relationships/image" Target="../media/image30.png"/><Relationship Id="rId6"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139.xml"/></Relationships>
</file>

<file path=ppt/slides/_rels/slide177.xml.rels><?xml version="1.0" encoding="UTF-8" standalone="yes"?>
<Relationships xmlns="http://schemas.openxmlformats.org/package/2006/relationships"><Relationship Id="rId3" Type="http://schemas.openxmlformats.org/officeDocument/2006/relationships/image" Target="../media/image199.png"/><Relationship Id="rId4" Type="http://schemas.openxmlformats.org/officeDocument/2006/relationships/image" Target="../media/image200.jpeg"/><Relationship Id="rId5" Type="http://schemas.openxmlformats.org/officeDocument/2006/relationships/image" Target="../media/image30.png"/><Relationship Id="rId6"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140.xml"/></Relationships>
</file>

<file path=ppt/slides/_rels/slide178.xml.rels><?xml version="1.0" encoding="UTF-8" standalone="yes"?>
<Relationships xmlns="http://schemas.openxmlformats.org/package/2006/relationships"><Relationship Id="rId9" Type="http://schemas.openxmlformats.org/officeDocument/2006/relationships/image" Target="../media/image202.jpeg"/><Relationship Id="rId20" Type="http://schemas.openxmlformats.org/officeDocument/2006/relationships/image" Target="../media/image105.jpeg"/><Relationship Id="rId21" Type="http://schemas.openxmlformats.org/officeDocument/2006/relationships/image" Target="../media/image109.jpeg"/><Relationship Id="rId22" Type="http://schemas.openxmlformats.org/officeDocument/2006/relationships/image" Target="../media/image205.jpeg"/><Relationship Id="rId23" Type="http://schemas.openxmlformats.org/officeDocument/2006/relationships/image" Target="../media/image102.jpeg"/><Relationship Id="rId24" Type="http://schemas.openxmlformats.org/officeDocument/2006/relationships/image" Target="../media/image106.jpeg"/><Relationship Id="rId25" Type="http://schemas.openxmlformats.org/officeDocument/2006/relationships/image" Target="../media/image110.jpeg"/><Relationship Id="rId26" Type="http://schemas.openxmlformats.org/officeDocument/2006/relationships/image" Target="../media/image206.jpeg"/><Relationship Id="rId27" Type="http://schemas.openxmlformats.org/officeDocument/2006/relationships/image" Target="../media/image207.jpeg"/><Relationship Id="rId28" Type="http://schemas.openxmlformats.org/officeDocument/2006/relationships/image" Target="../media/image208.jpeg"/><Relationship Id="rId29" Type="http://schemas.openxmlformats.org/officeDocument/2006/relationships/image" Target="../media/image209.jpeg"/><Relationship Id="rId30" Type="http://schemas.openxmlformats.org/officeDocument/2006/relationships/image" Target="../media/image210.jpeg"/><Relationship Id="rId10" Type="http://schemas.openxmlformats.org/officeDocument/2006/relationships/image" Target="../media/image99.jpeg"/><Relationship Id="rId11" Type="http://schemas.openxmlformats.org/officeDocument/2006/relationships/image" Target="../media/image103.jpeg"/><Relationship Id="rId12" Type="http://schemas.openxmlformats.org/officeDocument/2006/relationships/image" Target="../media/image107.jpeg"/><Relationship Id="rId13" Type="http://schemas.openxmlformats.org/officeDocument/2006/relationships/image" Target="../media/image98.jpeg"/><Relationship Id="rId14" Type="http://schemas.openxmlformats.org/officeDocument/2006/relationships/image" Target="../media/image203.jpeg"/><Relationship Id="rId15" Type="http://schemas.openxmlformats.org/officeDocument/2006/relationships/image" Target="../media/image100.jpeg"/><Relationship Id="rId16" Type="http://schemas.openxmlformats.org/officeDocument/2006/relationships/image" Target="../media/image104.jpeg"/><Relationship Id="rId17" Type="http://schemas.openxmlformats.org/officeDocument/2006/relationships/image" Target="../media/image108.jpeg"/><Relationship Id="rId18" Type="http://schemas.openxmlformats.org/officeDocument/2006/relationships/image" Target="../media/image204.jpeg"/><Relationship Id="rId19" Type="http://schemas.openxmlformats.org/officeDocument/2006/relationships/image" Target="../media/image101.jpeg"/><Relationship Id="rId1" Type="http://schemas.openxmlformats.org/officeDocument/2006/relationships/slideLayout" Target="../slideLayouts/slideLayout7.xml"/><Relationship Id="rId2" Type="http://schemas.openxmlformats.org/officeDocument/2006/relationships/notesSlide" Target="../notesSlides/notesSlide141.xml"/><Relationship Id="rId3" Type="http://schemas.openxmlformats.org/officeDocument/2006/relationships/image" Target="../media/image93.jpeg"/><Relationship Id="rId4" Type="http://schemas.openxmlformats.org/officeDocument/2006/relationships/image" Target="../media/image94.jpeg"/><Relationship Id="rId5" Type="http://schemas.openxmlformats.org/officeDocument/2006/relationships/image" Target="../media/image95.jpeg"/><Relationship Id="rId6" Type="http://schemas.openxmlformats.org/officeDocument/2006/relationships/image" Target="../media/image96.jpeg"/><Relationship Id="rId7" Type="http://schemas.openxmlformats.org/officeDocument/2006/relationships/image" Target="../media/image201.jpeg"/><Relationship Id="rId8" Type="http://schemas.openxmlformats.org/officeDocument/2006/relationships/image" Target="../media/image97.jpeg"/></Relationships>
</file>

<file path=ppt/slides/_rels/slide179.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53.png"/><Relationship Id="rId1" Type="http://schemas.openxmlformats.org/officeDocument/2006/relationships/slideLayout" Target="../slideLayouts/slideLayout7.xml"/><Relationship Id="rId2" Type="http://schemas.openxmlformats.org/officeDocument/2006/relationships/notesSlide" Target="../notesSlides/notesSlide14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22.png"/></Relationships>
</file>

<file path=ppt/slides/_rels/slide180.xml.rels><?xml version="1.0" encoding="UTF-8" standalone="yes"?>
<Relationships xmlns="http://schemas.openxmlformats.org/package/2006/relationships"><Relationship Id="rId3" Type="http://schemas.openxmlformats.org/officeDocument/2006/relationships/image" Target="../media/image196.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50.png"/><Relationship Id="rId7" Type="http://schemas.openxmlformats.org/officeDocument/2006/relationships/image" Target="../media/image51.png"/><Relationship Id="rId8" Type="http://schemas.openxmlformats.org/officeDocument/2006/relationships/image" Target="../media/image52.png"/><Relationship Id="rId9" Type="http://schemas.openxmlformats.org/officeDocument/2006/relationships/image" Target="../media/image53.png"/><Relationship Id="rId1" Type="http://schemas.openxmlformats.org/officeDocument/2006/relationships/slideLayout" Target="../slideLayouts/slideLayout7.xml"/><Relationship Id="rId2" Type="http://schemas.openxmlformats.org/officeDocument/2006/relationships/notesSlide" Target="../notesSlides/notesSlide143.xml"/></Relationships>
</file>

<file path=ppt/slides/_rels/slide181.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53.png"/><Relationship Id="rId1" Type="http://schemas.openxmlformats.org/officeDocument/2006/relationships/slideLayout" Target="../slideLayouts/slideLayout7.xml"/><Relationship Id="rId2" Type="http://schemas.openxmlformats.org/officeDocument/2006/relationships/notesSlide" Target="../notesSlides/notesSlide144.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7.png"/></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1.png"/></Relationships>
</file>

<file path=ppt/slides/_rels/slide18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45.xml"/><Relationship Id="rId5" Type="http://schemas.openxmlformats.org/officeDocument/2006/relationships/image" Target="../media/image21.png"/><Relationship Id="rId1" Type="http://schemas.microsoft.com/office/2007/relationships/media" Target="../media/media2.mp4"/><Relationship Id="rId2" Type="http://schemas.openxmlformats.org/officeDocument/2006/relationships/video" Target="../media/media2.mp4"/></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25.jpg"/></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4" Type="http://schemas.microsoft.com/office/2007/relationships/hdphoto" Target="../media/hdphoto2.wdp"/><Relationship Id="rId5" Type="http://schemas.openxmlformats.org/officeDocument/2006/relationships/image" Target="../media/image27.jpeg"/><Relationship Id="rId6" Type="http://schemas.microsoft.com/office/2007/relationships/hdphoto" Target="../media/hdphoto3.wdp"/><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notesSlide" Target="../notesSlides/notesSlide22.xml"/><Relationship Id="rId5" Type="http://schemas.openxmlformats.org/officeDocument/2006/relationships/image" Target="../media/image28.png"/><Relationship Id="rId1" Type="http://schemas.microsoft.com/office/2007/relationships/media" Target="../media/media3.mp4"/><Relationship Id="rId2" Type="http://schemas.openxmlformats.org/officeDocument/2006/relationships/video" Target="../media/media3.mp4"/></Relationships>
</file>

<file path=ppt/slides/_rels/slide23.xml.rels><?xml version="1.0" encoding="UTF-8" standalone="yes"?>
<Relationships xmlns="http://schemas.openxmlformats.org/package/2006/relationships"><Relationship Id="rId11" Type="http://schemas.openxmlformats.org/officeDocument/2006/relationships/image" Target="../media/image37.png"/><Relationship Id="rId12" Type="http://schemas.microsoft.com/office/2007/relationships/hdphoto" Target="../media/hdphoto4.wdp"/><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33.jpeg"/><Relationship Id="rId8" Type="http://schemas.openxmlformats.org/officeDocument/2006/relationships/image" Target="../media/image34.jpeg"/><Relationship Id="rId9" Type="http://schemas.openxmlformats.org/officeDocument/2006/relationships/image" Target="../media/image35.jpeg"/><Relationship Id="rId10" Type="http://schemas.openxmlformats.org/officeDocument/2006/relationships/image" Target="../media/image36.jpeg"/></Relationships>
</file>

<file path=ppt/slides/_rels/slide24.xml.rels><?xml version="1.0" encoding="UTF-8" standalone="yes"?>
<Relationships xmlns="http://schemas.openxmlformats.org/package/2006/relationships"><Relationship Id="rId11" Type="http://schemas.openxmlformats.org/officeDocument/2006/relationships/image" Target="../media/image37.png"/><Relationship Id="rId12" Type="http://schemas.microsoft.com/office/2007/relationships/hdphoto" Target="../media/hdphoto4.wdp"/><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33.jpeg"/><Relationship Id="rId8" Type="http://schemas.openxmlformats.org/officeDocument/2006/relationships/image" Target="../media/image34.jpeg"/><Relationship Id="rId9" Type="http://schemas.openxmlformats.org/officeDocument/2006/relationships/image" Target="../media/image35.jpeg"/><Relationship Id="rId10"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25.xml"/><Relationship Id="rId5" Type="http://schemas.openxmlformats.org/officeDocument/2006/relationships/image" Target="../media/image38.png"/><Relationship Id="rId1" Type="http://schemas.microsoft.com/office/2007/relationships/media" Target="../media/media4.mp4"/><Relationship Id="rId2" Type="http://schemas.openxmlformats.org/officeDocument/2006/relationships/video" Target="../media/media4.mp4"/></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19.JPG"/><Relationship Id="rId5" Type="http://schemas.openxmlformats.org/officeDocument/2006/relationships/image" Target="../media/image30.png"/><Relationship Id="rId6"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g"/><Relationship Id="rId4" Type="http://schemas.openxmlformats.org/officeDocument/2006/relationships/image" Target="../media/image41.png"/><Relationship Id="rId5" Type="http://schemas.openxmlformats.org/officeDocument/2006/relationships/image" Target="../media/image42.jpeg"/><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g"/><Relationship Id="rId4" Type="http://schemas.openxmlformats.org/officeDocument/2006/relationships/image" Target="../media/image41.png"/><Relationship Id="rId5" Type="http://schemas.openxmlformats.org/officeDocument/2006/relationships/image" Target="../media/image42.jpeg"/><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43.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43.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image" Target="../media/image43.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44.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image" Target="../media/image45.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 Id="rId3" Type="http://schemas.openxmlformats.org/officeDocument/2006/relationships/image" Target="../media/image46.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 Id="rId3" Type="http://schemas.openxmlformats.org/officeDocument/2006/relationships/image" Target="../media/image19.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 Id="rId3" Type="http://schemas.openxmlformats.org/officeDocument/2006/relationships/image" Target="../media/image4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9.xml"/><Relationship Id="rId3" Type="http://schemas.openxmlformats.org/officeDocument/2006/relationships/image" Target="../media/image4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53.png"/><Relationship Id="rId1" Type="http://schemas.openxmlformats.org/officeDocument/2006/relationships/slideLayout" Target="../slideLayouts/slideLayout18.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4" Type="http://schemas.openxmlformats.org/officeDocument/2006/relationships/image" Target="../media/image48.png"/><Relationship Id="rId5" Type="http://schemas.openxmlformats.org/officeDocument/2006/relationships/image" Target="../media/image50.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53.png"/><Relationship Id="rId1" Type="http://schemas.openxmlformats.org/officeDocument/2006/relationships/slideLayout" Target="../slideLayouts/slideLayout18.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53.png"/><Relationship Id="rId1" Type="http://schemas.openxmlformats.org/officeDocument/2006/relationships/slideLayout" Target="../slideLayouts/slideLayout18.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50.png"/><Relationship Id="rId7" Type="http://schemas.openxmlformats.org/officeDocument/2006/relationships/image" Target="../media/image52.png"/><Relationship Id="rId8" Type="http://schemas.openxmlformats.org/officeDocument/2006/relationships/image" Target="../media/image53.png"/><Relationship Id="rId1" Type="http://schemas.openxmlformats.org/officeDocument/2006/relationships/slideLayout" Target="../slideLayouts/slideLayout18.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50.png"/><Relationship Id="rId7" Type="http://schemas.openxmlformats.org/officeDocument/2006/relationships/image" Target="../media/image51.png"/><Relationship Id="rId8" Type="http://schemas.openxmlformats.org/officeDocument/2006/relationships/image" Target="../media/image53.png"/><Relationship Id="rId1" Type="http://schemas.openxmlformats.org/officeDocument/2006/relationships/slideLayout" Target="../slideLayouts/slideLayout18.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50.png"/><Relationship Id="rId7" Type="http://schemas.openxmlformats.org/officeDocument/2006/relationships/image" Target="../media/image51.png"/><Relationship Id="rId8" Type="http://schemas.openxmlformats.org/officeDocument/2006/relationships/image" Target="../media/image52.png"/><Relationship Id="rId1" Type="http://schemas.openxmlformats.org/officeDocument/2006/relationships/slideLayout" Target="../slideLayouts/slideLayout18.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image" Target="../media/image54.JPG"/><Relationship Id="rId4" Type="http://schemas.openxmlformats.org/officeDocument/2006/relationships/image" Target="../media/image55.png"/><Relationship Id="rId1" Type="http://schemas.openxmlformats.org/officeDocument/2006/relationships/slideLayout" Target="../slideLayouts/slideLayout7.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image" Target="../media/image55.png"/><Relationship Id="rId4" Type="http://schemas.openxmlformats.org/officeDocument/2006/relationships/image" Target="../media/image54.JPG"/><Relationship Id="rId1" Type="http://schemas.openxmlformats.org/officeDocument/2006/relationships/slideLayout" Target="../slideLayouts/slideLayout7.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image" Target="../media/image54.JPG"/><Relationship Id="rId4" Type="http://schemas.openxmlformats.org/officeDocument/2006/relationships/image" Target="../media/image55.png"/><Relationship Id="rId1" Type="http://schemas.openxmlformats.org/officeDocument/2006/relationships/slideLayout" Target="../slideLayouts/slideLayout7.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jpeg"/></Relationships>
</file>

<file path=ppt/slides/_rels/slide50.xml.rels><?xml version="1.0" encoding="UTF-8" standalone="yes"?>
<Relationships xmlns="http://schemas.openxmlformats.org/package/2006/relationships"><Relationship Id="rId3" Type="http://schemas.openxmlformats.org/officeDocument/2006/relationships/image" Target="../media/image54.JPG"/><Relationship Id="rId4" Type="http://schemas.openxmlformats.org/officeDocument/2006/relationships/image" Target="../media/image55.png"/><Relationship Id="rId1" Type="http://schemas.openxmlformats.org/officeDocument/2006/relationships/slideLayout" Target="../slideLayouts/slideLayout7.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image" Target="../media/image56.jpeg"/><Relationship Id="rId4" Type="http://schemas.microsoft.com/office/2007/relationships/hdphoto" Target="../media/hdphoto5.wdp"/><Relationship Id="rId5" Type="http://schemas.openxmlformats.org/officeDocument/2006/relationships/image" Target="../media/image41.png"/><Relationship Id="rId6" Type="http://schemas.openxmlformats.org/officeDocument/2006/relationships/image" Target="../media/image42.jpeg"/><Relationship Id="rId1" Type="http://schemas.openxmlformats.org/officeDocument/2006/relationships/slideLayout" Target="../slideLayouts/slideLayout7.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3" Type="http://schemas.openxmlformats.org/officeDocument/2006/relationships/image" Target="../media/image57.jpg"/><Relationship Id="rId4" Type="http://schemas.openxmlformats.org/officeDocument/2006/relationships/image" Target="../media/image58.jpg"/><Relationship Id="rId5" Type="http://schemas.openxmlformats.org/officeDocument/2006/relationships/image" Target="../media/image59.JPG"/><Relationship Id="rId6" Type="http://schemas.openxmlformats.org/officeDocument/2006/relationships/image" Target="../media/image60.jpg"/><Relationship Id="rId1" Type="http://schemas.openxmlformats.org/officeDocument/2006/relationships/slideLayout" Target="../slideLayouts/slideLayout7.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3" Type="http://schemas.openxmlformats.org/officeDocument/2006/relationships/image" Target="../media/image57.jpg"/><Relationship Id="rId4" Type="http://schemas.openxmlformats.org/officeDocument/2006/relationships/image" Target="../media/image58.jpg"/><Relationship Id="rId5" Type="http://schemas.openxmlformats.org/officeDocument/2006/relationships/image" Target="../media/image59.JPG"/><Relationship Id="rId6" Type="http://schemas.openxmlformats.org/officeDocument/2006/relationships/image" Target="../media/image60.jpg"/><Relationship Id="rId1" Type="http://schemas.openxmlformats.org/officeDocument/2006/relationships/slideLayout" Target="../slideLayouts/slideLayout7.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3" Type="http://schemas.openxmlformats.org/officeDocument/2006/relationships/image" Target="../media/image61.JPG"/><Relationship Id="rId4" Type="http://schemas.openxmlformats.org/officeDocument/2006/relationships/image" Target="../media/image62.jpg"/><Relationship Id="rId5" Type="http://schemas.openxmlformats.org/officeDocument/2006/relationships/image" Target="../media/image58.jpg"/><Relationship Id="rId6" Type="http://schemas.openxmlformats.org/officeDocument/2006/relationships/image" Target="../media/image59.JPG"/><Relationship Id="rId1" Type="http://schemas.openxmlformats.org/officeDocument/2006/relationships/slideLayout" Target="../slideLayouts/slideLayout7.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57.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63.png"/></Relationships>
</file>

<file path=ppt/slides/_rels/slide57.xml.rels><?xml version="1.0" encoding="UTF-8" standalone="yes"?>
<Relationships xmlns="http://schemas.openxmlformats.org/package/2006/relationships"><Relationship Id="rId3" Type="http://schemas.openxmlformats.org/officeDocument/2006/relationships/image" Target="../media/image63.png"/><Relationship Id="rId4" Type="http://schemas.openxmlformats.org/officeDocument/2006/relationships/image" Target="../media/image64.png"/><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jpeg"/></Relationships>
</file>

<file path=ppt/slides/_rels/slide60.xml.rels><?xml version="1.0" encoding="UTF-8" standalone="yes"?>
<Relationships xmlns="http://schemas.openxmlformats.org/package/2006/relationships"><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9" Type="http://schemas.openxmlformats.org/officeDocument/2006/relationships/image" Target="../media/image73.jpeg"/><Relationship Id="rId20" Type="http://schemas.openxmlformats.org/officeDocument/2006/relationships/image" Target="../media/image84.jpeg"/><Relationship Id="rId21" Type="http://schemas.openxmlformats.org/officeDocument/2006/relationships/image" Target="../media/image85.jpeg"/><Relationship Id="rId22" Type="http://schemas.openxmlformats.org/officeDocument/2006/relationships/image" Target="../media/image86.jpeg"/><Relationship Id="rId23" Type="http://schemas.openxmlformats.org/officeDocument/2006/relationships/image" Target="../media/image87.jpeg"/><Relationship Id="rId24" Type="http://schemas.openxmlformats.org/officeDocument/2006/relationships/image" Target="../media/image88.jpeg"/><Relationship Id="rId25" Type="http://schemas.openxmlformats.org/officeDocument/2006/relationships/image" Target="../media/image89.jpeg"/><Relationship Id="rId26" Type="http://schemas.openxmlformats.org/officeDocument/2006/relationships/image" Target="../media/image90.jpeg"/><Relationship Id="rId27" Type="http://schemas.openxmlformats.org/officeDocument/2006/relationships/image" Target="../media/image91.jpeg"/><Relationship Id="rId28" Type="http://schemas.openxmlformats.org/officeDocument/2006/relationships/image" Target="../media/image92.jpeg"/><Relationship Id="rId10" Type="http://schemas.openxmlformats.org/officeDocument/2006/relationships/image" Target="../media/image74.jpeg"/><Relationship Id="rId11" Type="http://schemas.openxmlformats.org/officeDocument/2006/relationships/image" Target="../media/image75.jpeg"/><Relationship Id="rId12" Type="http://schemas.openxmlformats.org/officeDocument/2006/relationships/image" Target="../media/image76.jpeg"/><Relationship Id="rId13" Type="http://schemas.openxmlformats.org/officeDocument/2006/relationships/image" Target="../media/image77.jpeg"/><Relationship Id="rId14" Type="http://schemas.openxmlformats.org/officeDocument/2006/relationships/image" Target="../media/image78.jpeg"/><Relationship Id="rId15" Type="http://schemas.openxmlformats.org/officeDocument/2006/relationships/image" Target="../media/image79.jpeg"/><Relationship Id="rId16" Type="http://schemas.openxmlformats.org/officeDocument/2006/relationships/image" Target="../media/image80.jpeg"/><Relationship Id="rId17" Type="http://schemas.openxmlformats.org/officeDocument/2006/relationships/image" Target="../media/image81.jpeg"/><Relationship Id="rId18" Type="http://schemas.openxmlformats.org/officeDocument/2006/relationships/image" Target="../media/image82.jpeg"/><Relationship Id="rId19" Type="http://schemas.openxmlformats.org/officeDocument/2006/relationships/image" Target="../media/image83.jpeg"/><Relationship Id="rId1" Type="http://schemas.openxmlformats.org/officeDocument/2006/relationships/slideLayout" Target="../slideLayouts/slideLayout7.xml"/><Relationship Id="rId2" Type="http://schemas.openxmlformats.org/officeDocument/2006/relationships/notesSlide" Target="../notesSlides/notesSlide61.xml"/><Relationship Id="rId3" Type="http://schemas.openxmlformats.org/officeDocument/2006/relationships/image" Target="../media/image67.jpeg"/><Relationship Id="rId4" Type="http://schemas.openxmlformats.org/officeDocument/2006/relationships/image" Target="../media/image68.jpeg"/><Relationship Id="rId5" Type="http://schemas.openxmlformats.org/officeDocument/2006/relationships/image" Target="../media/image69.jpeg"/><Relationship Id="rId6" Type="http://schemas.openxmlformats.org/officeDocument/2006/relationships/image" Target="../media/image70.jpeg"/><Relationship Id="rId7" Type="http://schemas.openxmlformats.org/officeDocument/2006/relationships/image" Target="../media/image71.jpeg"/><Relationship Id="rId8" Type="http://schemas.openxmlformats.org/officeDocument/2006/relationships/image" Target="../media/image72.jpeg"/></Relationships>
</file>

<file path=ppt/slides/_rels/slide62.xml.rels><?xml version="1.0" encoding="UTF-8" standalone="yes"?>
<Relationships xmlns="http://schemas.openxmlformats.org/package/2006/relationships"><Relationship Id="rId9" Type="http://schemas.openxmlformats.org/officeDocument/2006/relationships/image" Target="../media/image99.jpeg"/><Relationship Id="rId20" Type="http://schemas.openxmlformats.org/officeDocument/2006/relationships/image" Target="../media/image110.jpeg"/><Relationship Id="rId10" Type="http://schemas.openxmlformats.org/officeDocument/2006/relationships/image" Target="../media/image100.jpeg"/><Relationship Id="rId11" Type="http://schemas.openxmlformats.org/officeDocument/2006/relationships/image" Target="../media/image101.jpeg"/><Relationship Id="rId12" Type="http://schemas.openxmlformats.org/officeDocument/2006/relationships/image" Target="../media/image102.jpeg"/><Relationship Id="rId13" Type="http://schemas.openxmlformats.org/officeDocument/2006/relationships/image" Target="../media/image103.jpeg"/><Relationship Id="rId14" Type="http://schemas.openxmlformats.org/officeDocument/2006/relationships/image" Target="../media/image104.jpeg"/><Relationship Id="rId15" Type="http://schemas.openxmlformats.org/officeDocument/2006/relationships/image" Target="../media/image105.jpeg"/><Relationship Id="rId16" Type="http://schemas.openxmlformats.org/officeDocument/2006/relationships/image" Target="../media/image106.jpeg"/><Relationship Id="rId17" Type="http://schemas.openxmlformats.org/officeDocument/2006/relationships/image" Target="../media/image107.jpeg"/><Relationship Id="rId18" Type="http://schemas.openxmlformats.org/officeDocument/2006/relationships/image" Target="../media/image108.jpeg"/><Relationship Id="rId19" Type="http://schemas.openxmlformats.org/officeDocument/2006/relationships/image" Target="../media/image109.jpeg"/><Relationship Id="rId1" Type="http://schemas.openxmlformats.org/officeDocument/2006/relationships/slideLayout" Target="../slideLayouts/slideLayout7.xml"/><Relationship Id="rId2" Type="http://schemas.openxmlformats.org/officeDocument/2006/relationships/notesSlide" Target="../notesSlides/notesSlide62.xml"/><Relationship Id="rId3" Type="http://schemas.openxmlformats.org/officeDocument/2006/relationships/image" Target="../media/image93.jpeg"/><Relationship Id="rId4" Type="http://schemas.openxmlformats.org/officeDocument/2006/relationships/image" Target="../media/image94.jpeg"/><Relationship Id="rId5" Type="http://schemas.openxmlformats.org/officeDocument/2006/relationships/image" Target="../media/image95.jpeg"/><Relationship Id="rId6" Type="http://schemas.openxmlformats.org/officeDocument/2006/relationships/image" Target="../media/image96.jpeg"/><Relationship Id="rId7" Type="http://schemas.openxmlformats.org/officeDocument/2006/relationships/image" Target="../media/image97.jpeg"/><Relationship Id="rId8" Type="http://schemas.openxmlformats.org/officeDocument/2006/relationships/image" Target="../media/image98.jpeg"/></Relationships>
</file>

<file path=ppt/slides/_rels/slide63.xml.rels><?xml version="1.0" encoding="UTF-8" standalone="yes"?>
<Relationships xmlns="http://schemas.openxmlformats.org/package/2006/relationships"><Relationship Id="rId3" Type="http://schemas.openxmlformats.org/officeDocument/2006/relationships/image" Target="../media/image57.jpg"/><Relationship Id="rId4" Type="http://schemas.openxmlformats.org/officeDocument/2006/relationships/image" Target="../media/image58.jpg"/><Relationship Id="rId5" Type="http://schemas.openxmlformats.org/officeDocument/2006/relationships/image" Target="../media/image59.JPG"/><Relationship Id="rId6" Type="http://schemas.openxmlformats.org/officeDocument/2006/relationships/image" Target="../media/image60.jpg"/><Relationship Id="rId1" Type="http://schemas.openxmlformats.org/officeDocument/2006/relationships/slideLayout" Target="../slideLayouts/slideLayout7.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3" Type="http://schemas.openxmlformats.org/officeDocument/2006/relationships/image" Target="../media/image57.jpg"/><Relationship Id="rId4" Type="http://schemas.openxmlformats.org/officeDocument/2006/relationships/image" Target="../media/image58.jpg"/><Relationship Id="rId5" Type="http://schemas.openxmlformats.org/officeDocument/2006/relationships/image" Target="../media/image59.JPG"/><Relationship Id="rId6" Type="http://schemas.openxmlformats.org/officeDocument/2006/relationships/image" Target="../media/image60.jpg"/><Relationship Id="rId1" Type="http://schemas.openxmlformats.org/officeDocument/2006/relationships/slideLayout" Target="../slideLayouts/slideLayout7.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notesSlide" Target="../notesSlides/notesSlide65.xml"/><Relationship Id="rId5" Type="http://schemas.openxmlformats.org/officeDocument/2006/relationships/image" Target="../media/image111.png"/><Relationship Id="rId1" Type="http://schemas.microsoft.com/office/2007/relationships/media" Target="../media/media5.mp4"/><Relationship Id="rId2" Type="http://schemas.openxmlformats.org/officeDocument/2006/relationships/video" Target="../media/media5.mp4"/></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6.xml"/><Relationship Id="rId4" Type="http://schemas.openxmlformats.org/officeDocument/2006/relationships/notesSlide" Target="../notesSlides/notesSlide66.xml"/><Relationship Id="rId5" Type="http://schemas.openxmlformats.org/officeDocument/2006/relationships/image" Target="../media/image111.png"/><Relationship Id="rId1" Type="http://schemas.microsoft.com/office/2007/relationships/media" Target="../media/media5.mp4"/><Relationship Id="rId2" Type="http://schemas.openxmlformats.org/officeDocument/2006/relationships/video" Target="../media/media5.mp4"/></Relationships>
</file>

<file path=ppt/slides/_rels/slide67.xml.rels><?xml version="1.0" encoding="UTF-8" standalone="yes"?>
<Relationships xmlns="http://schemas.openxmlformats.org/package/2006/relationships"><Relationship Id="rId11" Type="http://schemas.openxmlformats.org/officeDocument/2006/relationships/image" Target="../media/image119.jpg"/><Relationship Id="rId12" Type="http://schemas.openxmlformats.org/officeDocument/2006/relationships/image" Target="../media/image120.jpg"/><Relationship Id="rId13" Type="http://schemas.openxmlformats.org/officeDocument/2006/relationships/image" Target="../media/image121.jpg"/><Relationship Id="rId1" Type="http://schemas.openxmlformats.org/officeDocument/2006/relationships/slideLayout" Target="../slideLayouts/slideLayout7.xml"/><Relationship Id="rId2" Type="http://schemas.openxmlformats.org/officeDocument/2006/relationships/notesSlide" Target="../notesSlides/notesSlide67.xml"/><Relationship Id="rId3" Type="http://schemas.openxmlformats.org/officeDocument/2006/relationships/image" Target="../media/image112.jpeg"/><Relationship Id="rId4" Type="http://schemas.microsoft.com/office/2007/relationships/hdphoto" Target="../media/hdphoto6.wdp"/><Relationship Id="rId5" Type="http://schemas.openxmlformats.org/officeDocument/2006/relationships/image" Target="../media/image113.JPG"/><Relationship Id="rId6" Type="http://schemas.openxmlformats.org/officeDocument/2006/relationships/image" Target="../media/image114.JPG"/><Relationship Id="rId7" Type="http://schemas.openxmlformats.org/officeDocument/2006/relationships/image" Target="../media/image115.JPG"/><Relationship Id="rId8" Type="http://schemas.openxmlformats.org/officeDocument/2006/relationships/image" Target="../media/image116.JPG"/><Relationship Id="rId9" Type="http://schemas.openxmlformats.org/officeDocument/2006/relationships/image" Target="../media/image117.jpg"/><Relationship Id="rId10" Type="http://schemas.openxmlformats.org/officeDocument/2006/relationships/image" Target="../media/image118.jpg"/></Relationships>
</file>

<file path=ppt/slides/_rels/slide68.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53.png"/><Relationship Id="rId1" Type="http://schemas.openxmlformats.org/officeDocument/2006/relationships/slideLayout" Target="../slideLayouts/slideLayout7.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53.png"/><Relationship Id="rId1" Type="http://schemas.openxmlformats.org/officeDocument/2006/relationships/slideLayout" Target="../slideLayouts/slideLayout7.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jpeg"/></Relationships>
</file>

<file path=ppt/slides/_rels/slide70.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53.png"/><Relationship Id="rId1" Type="http://schemas.openxmlformats.org/officeDocument/2006/relationships/slideLayout" Target="../slideLayouts/slideLayout7.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1.png"/><Relationship Id="rId7" Type="http://schemas.openxmlformats.org/officeDocument/2006/relationships/image" Target="../media/image52.png"/><Relationship Id="rId8" Type="http://schemas.openxmlformats.org/officeDocument/2006/relationships/image" Target="../media/image53.png"/><Relationship Id="rId1" Type="http://schemas.openxmlformats.org/officeDocument/2006/relationships/slideLayout" Target="../slideLayouts/slideLayout7.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jpeg"/><Relationship Id="rId1" Type="http://schemas.openxmlformats.org/officeDocument/2006/relationships/slideLayout" Target="../slideLayouts/slideLayout7.xml"/><Relationship Id="rId2" Type="http://schemas.openxmlformats.org/officeDocument/2006/relationships/image" Target="../media/image40.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2.xml"/></Relationships>
</file>

<file path=ppt/slides/_rels/slide74.xml.rels><?xml version="1.0" encoding="UTF-8" standalone="yes"?>
<Relationships xmlns="http://schemas.openxmlformats.org/package/2006/relationships"><Relationship Id="rId11" Type="http://schemas.openxmlformats.org/officeDocument/2006/relationships/image" Target="../media/image123.png"/><Relationship Id="rId12" Type="http://schemas.openxmlformats.org/officeDocument/2006/relationships/image" Target="../media/image124.png"/><Relationship Id="rId13" Type="http://schemas.openxmlformats.org/officeDocument/2006/relationships/image" Target="../media/image125.png"/><Relationship Id="rId1" Type="http://schemas.microsoft.com/office/2007/relationships/media" Target="../media/media6.mp4"/><Relationship Id="rId2" Type="http://schemas.openxmlformats.org/officeDocument/2006/relationships/video" Target="../media/media6.mp4"/><Relationship Id="rId3" Type="http://schemas.microsoft.com/office/2007/relationships/media" Target="../media/media7.mp4"/><Relationship Id="rId4" Type="http://schemas.openxmlformats.org/officeDocument/2006/relationships/video" Target="../media/media7.mp4"/><Relationship Id="rId5" Type="http://schemas.microsoft.com/office/2007/relationships/media" Target="../media/media8.mp4"/><Relationship Id="rId6" Type="http://schemas.openxmlformats.org/officeDocument/2006/relationships/video" Target="../media/media8.mp4"/><Relationship Id="rId7" Type="http://schemas.microsoft.com/office/2007/relationships/media" Target="../media/media9.mp4"/><Relationship Id="rId8" Type="http://schemas.openxmlformats.org/officeDocument/2006/relationships/video" Target="../media/media9.mp4"/><Relationship Id="rId9" Type="http://schemas.openxmlformats.org/officeDocument/2006/relationships/slideLayout" Target="../slideLayouts/slideLayout7.xml"/><Relationship Id="rId10" Type="http://schemas.openxmlformats.org/officeDocument/2006/relationships/image" Target="../media/image122.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3.xml"/><Relationship Id="rId3" Type="http://schemas.openxmlformats.org/officeDocument/2006/relationships/image" Target="../media/image126.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6.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7.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7.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7.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128.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8.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129.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0.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18.png"/></Relationships>
</file>

<file path=ppt/slides/_rels/slide86.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image" Target="../media/image18.png"/><Relationship Id="rId1" Type="http://schemas.openxmlformats.org/officeDocument/2006/relationships/slideLayout" Target="../slideLayouts/slideLayout7.xml"/><Relationship Id="rId2" Type="http://schemas.openxmlformats.org/officeDocument/2006/relationships/notesSlide" Target="../notesSlides/notesSlide77.xml"/></Relationships>
</file>

<file path=ppt/slides/_rels/slide87.xml.rels><?xml version="1.0" encoding="UTF-8" standalone="yes"?>
<Relationships xmlns="http://schemas.openxmlformats.org/package/2006/relationships"><Relationship Id="rId3" Type="http://schemas.openxmlformats.org/officeDocument/2006/relationships/chart" Target="../charts/chart2.xml"/><Relationship Id="rId4" Type="http://schemas.openxmlformats.org/officeDocument/2006/relationships/image" Target="../media/image18.png"/><Relationship Id="rId1" Type="http://schemas.openxmlformats.org/officeDocument/2006/relationships/slideLayout" Target="../slideLayouts/slideLayout7.xml"/><Relationship Id="rId2" Type="http://schemas.openxmlformats.org/officeDocument/2006/relationships/notesSlide" Target="../notesSlides/notesSlide78.xml"/></Relationships>
</file>

<file path=ppt/slides/_rels/slide88.xml.rels><?xml version="1.0" encoding="UTF-8" standalone="yes"?>
<Relationships xmlns="http://schemas.openxmlformats.org/package/2006/relationships"><Relationship Id="rId3" Type="http://schemas.openxmlformats.org/officeDocument/2006/relationships/chart" Target="../charts/chart3.xml"/><Relationship Id="rId4" Type="http://schemas.openxmlformats.org/officeDocument/2006/relationships/image" Target="../media/image18.png"/><Relationship Id="rId1" Type="http://schemas.openxmlformats.org/officeDocument/2006/relationships/slideLayout" Target="../slideLayouts/slideLayout7.xml"/><Relationship Id="rId2" Type="http://schemas.openxmlformats.org/officeDocument/2006/relationships/notesSlide" Target="../notesSlides/notesSlide79.xml"/></Relationships>
</file>

<file path=ppt/slides/_rels/slide89.xml.rels><?xml version="1.0" encoding="UTF-8" standalone="yes"?>
<Relationships xmlns="http://schemas.openxmlformats.org/package/2006/relationships"><Relationship Id="rId3" Type="http://schemas.openxmlformats.org/officeDocument/2006/relationships/chart" Target="../charts/chart4.xml"/><Relationship Id="rId4" Type="http://schemas.openxmlformats.org/officeDocument/2006/relationships/image" Target="../media/image18.png"/><Relationship Id="rId1" Type="http://schemas.openxmlformats.org/officeDocument/2006/relationships/slideLayout" Target="../slideLayouts/slideLayout7.xml"/><Relationship Id="rId2" Type="http://schemas.openxmlformats.org/officeDocument/2006/relationships/notesSlide" Target="../notesSlides/notesSlide80.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3" Type="http://schemas.openxmlformats.org/officeDocument/2006/relationships/chart" Target="../charts/chart5.xml"/><Relationship Id="rId4" Type="http://schemas.openxmlformats.org/officeDocument/2006/relationships/image" Target="../media/image18.png"/><Relationship Id="rId1" Type="http://schemas.openxmlformats.org/officeDocument/2006/relationships/slideLayout" Target="../slideLayouts/slideLayout7.xml"/><Relationship Id="rId2" Type="http://schemas.openxmlformats.org/officeDocument/2006/relationships/notesSlide" Target="../notesSlides/notesSlide8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image" Target="../media/image130.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82.xml"/><Relationship Id="rId3" Type="http://schemas.openxmlformats.org/officeDocument/2006/relationships/image" Target="../media/image130.png"/></Relationships>
</file>

<file path=ppt/slides/_rels/slide93.xml.rels><?xml version="1.0" encoding="UTF-8" standalone="yes"?>
<Relationships xmlns="http://schemas.openxmlformats.org/package/2006/relationships"><Relationship Id="rId3" Type="http://schemas.openxmlformats.org/officeDocument/2006/relationships/image" Target="../media/image131.jpg"/><Relationship Id="rId4" Type="http://schemas.openxmlformats.org/officeDocument/2006/relationships/image" Target="../media/image132.png"/><Relationship Id="rId1" Type="http://schemas.openxmlformats.org/officeDocument/2006/relationships/slideLayout" Target="../slideLayouts/slideLayout7.xml"/><Relationship Id="rId2" Type="http://schemas.openxmlformats.org/officeDocument/2006/relationships/notesSlide" Target="../notesSlides/notesSlide8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4.xml"/><Relationship Id="rId3" Type="http://schemas.openxmlformats.org/officeDocument/2006/relationships/image" Target="../media/image133.png"/></Relationships>
</file>

<file path=ppt/slides/_rels/slide9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34.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96.xml.rels><?xml version="1.0" encoding="UTF-8" standalone="yes"?>
<Relationships xmlns="http://schemas.openxmlformats.org/package/2006/relationships"><Relationship Id="rId9" Type="http://schemas.openxmlformats.org/officeDocument/2006/relationships/image" Target="../media/image140.jpeg"/><Relationship Id="rId20" Type="http://schemas.openxmlformats.org/officeDocument/2006/relationships/image" Target="../media/image151.jpeg"/><Relationship Id="rId21" Type="http://schemas.openxmlformats.org/officeDocument/2006/relationships/image" Target="../media/image152.jpeg"/><Relationship Id="rId22" Type="http://schemas.openxmlformats.org/officeDocument/2006/relationships/image" Target="../media/image153.jpeg"/><Relationship Id="rId23" Type="http://schemas.openxmlformats.org/officeDocument/2006/relationships/image" Target="../media/image154.jpeg"/><Relationship Id="rId24" Type="http://schemas.openxmlformats.org/officeDocument/2006/relationships/image" Target="../media/image155.jpeg"/><Relationship Id="rId25" Type="http://schemas.openxmlformats.org/officeDocument/2006/relationships/image" Target="../media/image156.png"/><Relationship Id="rId26" Type="http://schemas.openxmlformats.org/officeDocument/2006/relationships/image" Target="../media/image18.png"/><Relationship Id="rId27" Type="http://schemas.openxmlformats.org/officeDocument/2006/relationships/image" Target="../media/image157.png"/><Relationship Id="rId28" Type="http://schemas.openxmlformats.org/officeDocument/2006/relationships/image" Target="../media/image158.png"/><Relationship Id="rId10" Type="http://schemas.openxmlformats.org/officeDocument/2006/relationships/image" Target="../media/image141.png"/><Relationship Id="rId11" Type="http://schemas.openxmlformats.org/officeDocument/2006/relationships/image" Target="../media/image142.png"/><Relationship Id="rId12" Type="http://schemas.openxmlformats.org/officeDocument/2006/relationships/image" Target="../media/image143.png"/><Relationship Id="rId13" Type="http://schemas.openxmlformats.org/officeDocument/2006/relationships/image" Target="../media/image144.png"/><Relationship Id="rId14" Type="http://schemas.openxmlformats.org/officeDocument/2006/relationships/image" Target="../media/image145.png"/><Relationship Id="rId15" Type="http://schemas.openxmlformats.org/officeDocument/2006/relationships/image" Target="../media/image146.png"/><Relationship Id="rId16" Type="http://schemas.openxmlformats.org/officeDocument/2006/relationships/image" Target="../media/image147.png"/><Relationship Id="rId17" Type="http://schemas.openxmlformats.org/officeDocument/2006/relationships/image" Target="../media/image148.jpeg"/><Relationship Id="rId18" Type="http://schemas.openxmlformats.org/officeDocument/2006/relationships/image" Target="../media/image149.png"/><Relationship Id="rId19" Type="http://schemas.openxmlformats.org/officeDocument/2006/relationships/image" Target="../media/image150.png"/><Relationship Id="rId1" Type="http://schemas.openxmlformats.org/officeDocument/2006/relationships/slideLayout" Target="../slideLayouts/slideLayout7.xml"/><Relationship Id="rId2" Type="http://schemas.openxmlformats.org/officeDocument/2006/relationships/notesSlide" Target="../notesSlides/notesSlide85.xml"/><Relationship Id="rId3" Type="http://schemas.openxmlformats.org/officeDocument/2006/relationships/image" Target="../media/image135.png"/><Relationship Id="rId4" Type="http://schemas.openxmlformats.org/officeDocument/2006/relationships/image" Target="../media/image136.png"/><Relationship Id="rId5" Type="http://schemas.openxmlformats.org/officeDocument/2006/relationships/image" Target="../media/image4.png"/><Relationship Id="rId6" Type="http://schemas.openxmlformats.org/officeDocument/2006/relationships/image" Target="../media/image137.png"/><Relationship Id="rId7" Type="http://schemas.openxmlformats.org/officeDocument/2006/relationships/image" Target="../media/image138.png"/><Relationship Id="rId8" Type="http://schemas.openxmlformats.org/officeDocument/2006/relationships/image" Target="../media/image139.png"/></Relationships>
</file>

<file path=ppt/slides/_rels/slide97.xml.rels><?xml version="1.0" encoding="UTF-8" standalone="yes"?>
<Relationships xmlns="http://schemas.openxmlformats.org/package/2006/relationships"><Relationship Id="rId11" Type="http://schemas.openxmlformats.org/officeDocument/2006/relationships/image" Target="../media/image159.png"/><Relationship Id="rId12" Type="http://schemas.openxmlformats.org/officeDocument/2006/relationships/image" Target="../media/image160.png"/><Relationship Id="rId13" Type="http://schemas.openxmlformats.org/officeDocument/2006/relationships/image" Target="../media/image161.png"/><Relationship Id="rId14" Type="http://schemas.microsoft.com/office/2007/relationships/hdphoto" Target="../media/hdphoto7.wdp"/><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34.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s>
</file>

<file path=ppt/slides/_rels/slide98.xml.rels><?xml version="1.0" encoding="UTF-8" standalone="yes"?>
<Relationships xmlns="http://schemas.openxmlformats.org/package/2006/relationships"><Relationship Id="rId11" Type="http://schemas.openxmlformats.org/officeDocument/2006/relationships/image" Target="../media/image165.JPG"/><Relationship Id="rId12" Type="http://schemas.openxmlformats.org/officeDocument/2006/relationships/image" Target="../media/image166.png"/><Relationship Id="rId13" Type="http://schemas.openxmlformats.org/officeDocument/2006/relationships/image" Target="../media/image167.jpg"/><Relationship Id="rId14" Type="http://schemas.openxmlformats.org/officeDocument/2006/relationships/image" Target="../media/image168.jpg"/><Relationship Id="rId15" Type="http://schemas.openxmlformats.org/officeDocument/2006/relationships/image" Target="../media/image169.jpg"/><Relationship Id="rId16" Type="http://schemas.openxmlformats.org/officeDocument/2006/relationships/image" Target="../media/image170.jpg"/><Relationship Id="rId17" Type="http://schemas.openxmlformats.org/officeDocument/2006/relationships/image" Target="../media/image171.jpg"/><Relationship Id="rId1" Type="http://schemas.openxmlformats.org/officeDocument/2006/relationships/slideLayout" Target="../slideLayouts/slideLayout7.xml"/><Relationship Id="rId2" Type="http://schemas.openxmlformats.org/officeDocument/2006/relationships/notesSlide" Target="../notesSlides/notesSlide86.xml"/><Relationship Id="rId3" Type="http://schemas.openxmlformats.org/officeDocument/2006/relationships/image" Target="../media/image2.png"/><Relationship Id="rId4" Type="http://schemas.openxmlformats.org/officeDocument/2006/relationships/image" Target="../media/image134.png"/><Relationship Id="rId5" Type="http://schemas.openxmlformats.org/officeDocument/2006/relationships/image" Target="../media/image4.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162.jpg"/><Relationship Id="rId9" Type="http://schemas.openxmlformats.org/officeDocument/2006/relationships/image" Target="../media/image163.jpg"/><Relationship Id="rId10" Type="http://schemas.openxmlformats.org/officeDocument/2006/relationships/image" Target="../media/image164.jpg"/></Relationships>
</file>

<file path=ppt/slides/_rels/slide9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34.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Bu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9240" y="5043813"/>
            <a:ext cx="2378582" cy="1310968"/>
          </a:xfrm>
          <a:prstGeom prst="rect">
            <a:avLst/>
          </a:prstGeom>
        </p:spPr>
      </p:pic>
      <p:sp>
        <p:nvSpPr>
          <p:cNvPr id="2" name="Title 1"/>
          <p:cNvSpPr>
            <a:spLocks noGrp="1"/>
          </p:cNvSpPr>
          <p:nvPr>
            <p:ph type="ctrTitle"/>
          </p:nvPr>
        </p:nvSpPr>
        <p:spPr>
          <a:xfrm>
            <a:off x="685800" y="1369497"/>
            <a:ext cx="7772400" cy="1470025"/>
          </a:xfrm>
        </p:spPr>
        <p:txBody>
          <a:bodyPr>
            <a:noAutofit/>
          </a:bodyPr>
          <a:lstStyle/>
          <a:p>
            <a:pPr algn="l"/>
            <a:r>
              <a:rPr lang="en-US" sz="2800" b="1" dirty="0"/>
              <a:t>Improving Public Transit Accessibility for Blind Riders by Crowdsourcing Bus Stop Landmark Locations with Google Street View </a:t>
            </a:r>
            <a:endParaRPr lang="en-US" sz="2800" dirty="0"/>
          </a:p>
        </p:txBody>
      </p:sp>
      <p:sp>
        <p:nvSpPr>
          <p:cNvPr id="3" name="Subtitle 2"/>
          <p:cNvSpPr>
            <a:spLocks noGrp="1"/>
          </p:cNvSpPr>
          <p:nvPr>
            <p:ph type="subTitle" idx="1"/>
          </p:nvPr>
        </p:nvSpPr>
        <p:spPr>
          <a:xfrm>
            <a:off x="685800" y="3089084"/>
            <a:ext cx="7086600" cy="1752600"/>
          </a:xfrm>
        </p:spPr>
        <p:txBody>
          <a:bodyPr>
            <a:normAutofit/>
          </a:bodyPr>
          <a:lstStyle/>
          <a:p>
            <a:pPr algn="l">
              <a:lnSpc>
                <a:spcPct val="120000"/>
              </a:lnSpc>
            </a:pPr>
            <a:r>
              <a:rPr lang="en-US" sz="2000" b="1" dirty="0">
                <a:solidFill>
                  <a:schemeClr val="tx1">
                    <a:lumMod val="50000"/>
                    <a:lumOff val="50000"/>
                  </a:schemeClr>
                </a:solidFill>
                <a:latin typeface="Segoe UI Semibold"/>
                <a:cs typeface="Segoe UI Semibold"/>
              </a:rPr>
              <a:t>Kotaro </a:t>
            </a:r>
            <a:r>
              <a:rPr lang="en-US" sz="2000" b="1" dirty="0" smtClean="0">
                <a:solidFill>
                  <a:schemeClr val="tx1">
                    <a:lumMod val="50000"/>
                    <a:lumOff val="50000"/>
                  </a:schemeClr>
                </a:solidFill>
                <a:latin typeface="Segoe UI Semibold"/>
                <a:cs typeface="Segoe UI Semibold"/>
              </a:rPr>
              <a:t>Hara</a:t>
            </a:r>
            <a:r>
              <a:rPr lang="en-US" sz="2400" baseline="30000" dirty="0" smtClean="0">
                <a:solidFill>
                  <a:srgbClr val="C0504D"/>
                </a:solidFill>
                <a:latin typeface="Segoe UI Semibold"/>
                <a:cs typeface="Segoe UI Semibold"/>
              </a:rPr>
              <a:t>†</a:t>
            </a:r>
            <a:r>
              <a:rPr lang="en-US" sz="2000" b="1" dirty="0" smtClean="0">
                <a:solidFill>
                  <a:schemeClr val="tx1">
                    <a:lumMod val="50000"/>
                    <a:lumOff val="50000"/>
                  </a:schemeClr>
                </a:solidFill>
              </a:rPr>
              <a:t>, </a:t>
            </a:r>
            <a:r>
              <a:rPr lang="en-US" sz="2000" b="1" dirty="0" err="1" smtClean="0">
                <a:solidFill>
                  <a:schemeClr val="tx1">
                    <a:lumMod val="50000"/>
                    <a:lumOff val="50000"/>
                  </a:schemeClr>
                </a:solidFill>
              </a:rPr>
              <a:t>Shiri</a:t>
            </a:r>
            <a:r>
              <a:rPr lang="en-US" sz="2000" b="1" dirty="0" smtClean="0">
                <a:solidFill>
                  <a:schemeClr val="tx1">
                    <a:lumMod val="50000"/>
                    <a:lumOff val="50000"/>
                  </a:schemeClr>
                </a:solidFill>
              </a:rPr>
              <a:t> </a:t>
            </a:r>
            <a:r>
              <a:rPr lang="en-US" sz="2000" b="1" dirty="0" err="1" smtClean="0">
                <a:solidFill>
                  <a:schemeClr val="tx1">
                    <a:lumMod val="50000"/>
                    <a:lumOff val="50000"/>
                  </a:schemeClr>
                </a:solidFill>
              </a:rPr>
              <a:t>Azenkot</a:t>
            </a:r>
            <a:r>
              <a:rPr lang="en-US" sz="2000" baseline="30000" dirty="0" smtClean="0">
                <a:solidFill>
                  <a:srgbClr val="4F81BD"/>
                </a:solidFill>
                <a:latin typeface="Segoe UI Semibold"/>
                <a:cs typeface="Segoe UI Semibold"/>
              </a:rPr>
              <a:t>§</a:t>
            </a:r>
            <a:r>
              <a:rPr lang="en-US" sz="2000" b="1" dirty="0" smtClean="0">
                <a:solidFill>
                  <a:schemeClr val="tx1">
                    <a:lumMod val="50000"/>
                    <a:lumOff val="50000"/>
                  </a:schemeClr>
                </a:solidFill>
              </a:rPr>
              <a:t>, Megan Campbell</a:t>
            </a:r>
            <a:r>
              <a:rPr lang="en-US" sz="2000" baseline="30000" dirty="0">
                <a:solidFill>
                  <a:srgbClr val="4F81BD"/>
                </a:solidFill>
                <a:latin typeface="Segoe UI Semibold"/>
                <a:cs typeface="Segoe UI Semibold"/>
              </a:rPr>
              <a:t>§</a:t>
            </a:r>
            <a:r>
              <a:rPr lang="en-US" sz="2000" b="1" dirty="0" smtClean="0">
                <a:solidFill>
                  <a:schemeClr val="tx1">
                    <a:lumMod val="50000"/>
                    <a:lumOff val="50000"/>
                  </a:schemeClr>
                </a:solidFill>
              </a:rPr>
              <a:t>, </a:t>
            </a:r>
            <a:br>
              <a:rPr lang="en-US" sz="2000" b="1" dirty="0" smtClean="0">
                <a:solidFill>
                  <a:schemeClr val="tx1">
                    <a:lumMod val="50000"/>
                    <a:lumOff val="50000"/>
                  </a:schemeClr>
                </a:solidFill>
              </a:rPr>
            </a:br>
            <a:r>
              <a:rPr lang="en-US" sz="2000" b="1" dirty="0" smtClean="0">
                <a:solidFill>
                  <a:schemeClr val="tx1">
                    <a:lumMod val="50000"/>
                    <a:lumOff val="50000"/>
                  </a:schemeClr>
                </a:solidFill>
              </a:rPr>
              <a:t>Cynthia </a:t>
            </a:r>
            <a:r>
              <a:rPr lang="en-US" sz="2000" b="1" dirty="0">
                <a:solidFill>
                  <a:schemeClr val="tx1">
                    <a:lumMod val="50000"/>
                    <a:lumOff val="50000"/>
                  </a:schemeClr>
                </a:solidFill>
              </a:rPr>
              <a:t>L. </a:t>
            </a:r>
            <a:r>
              <a:rPr lang="en-US" sz="2000" b="1" dirty="0" smtClean="0">
                <a:solidFill>
                  <a:schemeClr val="tx1">
                    <a:lumMod val="50000"/>
                    <a:lumOff val="50000"/>
                  </a:schemeClr>
                </a:solidFill>
              </a:rPr>
              <a:t>Bennett</a:t>
            </a:r>
            <a:r>
              <a:rPr lang="en-US" sz="2000" baseline="30000" dirty="0">
                <a:solidFill>
                  <a:srgbClr val="4F81BD"/>
                </a:solidFill>
                <a:latin typeface="Segoe UI Semibold"/>
                <a:cs typeface="Segoe UI Semibold"/>
              </a:rPr>
              <a:t>§</a:t>
            </a:r>
            <a:r>
              <a:rPr lang="en-US" sz="2000" b="1" dirty="0" smtClean="0">
                <a:solidFill>
                  <a:schemeClr val="tx1">
                    <a:lumMod val="50000"/>
                    <a:lumOff val="50000"/>
                  </a:schemeClr>
                </a:solidFill>
              </a:rPr>
              <a:t>, Vicki Le</a:t>
            </a:r>
            <a:r>
              <a:rPr lang="en-US" sz="2400" baseline="30000" dirty="0">
                <a:solidFill>
                  <a:schemeClr val="accent2"/>
                </a:solidFill>
                <a:latin typeface="Segoe UI Semibold"/>
                <a:cs typeface="Segoe UI Semibold"/>
              </a:rPr>
              <a:t>†</a:t>
            </a:r>
            <a:r>
              <a:rPr lang="en-US" sz="2000" b="1" dirty="0" smtClean="0">
                <a:solidFill>
                  <a:schemeClr val="tx1">
                    <a:lumMod val="50000"/>
                    <a:lumOff val="50000"/>
                  </a:schemeClr>
                </a:solidFill>
              </a:rPr>
              <a:t>, Sean </a:t>
            </a:r>
            <a:r>
              <a:rPr lang="en-US" sz="2000" b="1" dirty="0" err="1" smtClean="0">
                <a:solidFill>
                  <a:schemeClr val="tx1">
                    <a:lumMod val="50000"/>
                    <a:lumOff val="50000"/>
                  </a:schemeClr>
                </a:solidFill>
              </a:rPr>
              <a:t>Pannella</a:t>
            </a:r>
            <a:r>
              <a:rPr lang="en-US" sz="2400" baseline="30000" dirty="0">
                <a:solidFill>
                  <a:srgbClr val="C0504D"/>
                </a:solidFill>
                <a:latin typeface="Segoe UI Semibold"/>
                <a:cs typeface="Segoe UI Semibold"/>
              </a:rPr>
              <a:t>†</a:t>
            </a:r>
            <a:r>
              <a:rPr lang="en-US" sz="2000" b="1" dirty="0" smtClean="0">
                <a:solidFill>
                  <a:schemeClr val="tx1">
                    <a:lumMod val="50000"/>
                    <a:lumOff val="50000"/>
                  </a:schemeClr>
                </a:solidFill>
              </a:rPr>
              <a:t>, Robert Moore</a:t>
            </a:r>
            <a:r>
              <a:rPr lang="en-US" sz="2400" baseline="30000" dirty="0">
                <a:solidFill>
                  <a:srgbClr val="C0504D"/>
                </a:solidFill>
                <a:latin typeface="Segoe UI Semibold"/>
                <a:cs typeface="Segoe UI Semibold"/>
              </a:rPr>
              <a:t>†</a:t>
            </a:r>
            <a:r>
              <a:rPr lang="en-US" sz="2000" b="1" dirty="0" smtClean="0">
                <a:solidFill>
                  <a:schemeClr val="tx1">
                    <a:lumMod val="50000"/>
                    <a:lumOff val="50000"/>
                  </a:schemeClr>
                </a:solidFill>
              </a:rPr>
              <a:t>, </a:t>
            </a:r>
            <a:br>
              <a:rPr lang="en-US" sz="2000" b="1" dirty="0" smtClean="0">
                <a:solidFill>
                  <a:schemeClr val="tx1">
                    <a:lumMod val="50000"/>
                    <a:lumOff val="50000"/>
                  </a:schemeClr>
                </a:solidFill>
              </a:rPr>
            </a:br>
            <a:r>
              <a:rPr lang="en-US" sz="2000" b="1" dirty="0" smtClean="0">
                <a:solidFill>
                  <a:schemeClr val="tx1">
                    <a:lumMod val="50000"/>
                    <a:lumOff val="50000"/>
                  </a:schemeClr>
                </a:solidFill>
              </a:rPr>
              <a:t>Kelly </a:t>
            </a:r>
            <a:r>
              <a:rPr lang="en-US" sz="2000" b="1" dirty="0" err="1" smtClean="0">
                <a:solidFill>
                  <a:schemeClr val="tx1">
                    <a:lumMod val="50000"/>
                    <a:lumOff val="50000"/>
                  </a:schemeClr>
                </a:solidFill>
              </a:rPr>
              <a:t>Minckler</a:t>
            </a:r>
            <a:r>
              <a:rPr lang="en-US" sz="2000" baseline="30000" dirty="0">
                <a:solidFill>
                  <a:srgbClr val="4F81BD"/>
                </a:solidFill>
                <a:latin typeface="Segoe UI Semibold"/>
                <a:cs typeface="Segoe UI Semibold"/>
              </a:rPr>
              <a:t>§</a:t>
            </a:r>
            <a:r>
              <a:rPr lang="en-US" sz="2000" b="1" dirty="0" smtClean="0">
                <a:solidFill>
                  <a:schemeClr val="tx1">
                    <a:lumMod val="50000"/>
                    <a:lumOff val="50000"/>
                  </a:schemeClr>
                </a:solidFill>
              </a:rPr>
              <a:t>, Rochelle </a:t>
            </a:r>
            <a:r>
              <a:rPr lang="en-US" sz="2000" b="1" dirty="0">
                <a:solidFill>
                  <a:schemeClr val="tx1">
                    <a:lumMod val="50000"/>
                    <a:lumOff val="50000"/>
                  </a:schemeClr>
                </a:solidFill>
              </a:rPr>
              <a:t>H. </a:t>
            </a:r>
            <a:r>
              <a:rPr lang="en-US" sz="2000" b="1" dirty="0" smtClean="0">
                <a:solidFill>
                  <a:schemeClr val="tx1">
                    <a:lumMod val="50000"/>
                    <a:lumOff val="50000"/>
                  </a:schemeClr>
                </a:solidFill>
              </a:rPr>
              <a:t>Ng</a:t>
            </a:r>
            <a:r>
              <a:rPr lang="en-US" sz="2000" baseline="30000" dirty="0">
                <a:solidFill>
                  <a:srgbClr val="4F81BD"/>
                </a:solidFill>
                <a:latin typeface="Segoe UI Semibold"/>
                <a:cs typeface="Segoe UI Semibold"/>
              </a:rPr>
              <a:t>§</a:t>
            </a:r>
            <a:r>
              <a:rPr lang="en-US" sz="2000" b="1" dirty="0" smtClean="0">
                <a:solidFill>
                  <a:schemeClr val="tx1">
                    <a:lumMod val="50000"/>
                    <a:lumOff val="50000"/>
                  </a:schemeClr>
                </a:solidFill>
              </a:rPr>
              <a:t>, Jon </a:t>
            </a:r>
            <a:r>
              <a:rPr lang="en-US" sz="2000" b="1" dirty="0">
                <a:solidFill>
                  <a:schemeClr val="tx1">
                    <a:lumMod val="50000"/>
                    <a:lumOff val="50000"/>
                  </a:schemeClr>
                </a:solidFill>
              </a:rPr>
              <a:t>E. </a:t>
            </a:r>
            <a:r>
              <a:rPr lang="en-US" sz="2000" b="1" dirty="0" smtClean="0">
                <a:solidFill>
                  <a:schemeClr val="tx1">
                    <a:lumMod val="50000"/>
                    <a:lumOff val="50000"/>
                  </a:schemeClr>
                </a:solidFill>
              </a:rPr>
              <a:t>Froehlich</a:t>
            </a:r>
            <a:r>
              <a:rPr lang="en-US" sz="2400" baseline="30000" dirty="0">
                <a:solidFill>
                  <a:srgbClr val="C0504D"/>
                </a:solidFill>
                <a:latin typeface="Segoe UI Semibold"/>
                <a:cs typeface="Segoe UI Semibold"/>
              </a:rPr>
              <a:t>†</a:t>
            </a:r>
            <a:endParaRPr lang="en-US" sz="2000" baseline="30000" dirty="0">
              <a:solidFill>
                <a:srgbClr val="C0504D"/>
              </a:solidFill>
              <a:latin typeface="Segoe UI Semibold"/>
              <a:cs typeface="Segoe UI Semibold"/>
            </a:endParaRPr>
          </a:p>
        </p:txBody>
      </p:sp>
      <p:sp>
        <p:nvSpPr>
          <p:cNvPr id="4" name="Rectangle 3"/>
          <p:cNvSpPr/>
          <p:nvPr/>
        </p:nvSpPr>
        <p:spPr>
          <a:xfrm>
            <a:off x="-2846" y="6098792"/>
            <a:ext cx="9329662" cy="8666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5" name="Picture 4" descr="C:\research\Posters\Affiliates2009-HydroSense\dub logo.png"/>
          <p:cNvPicPr>
            <a:picLocks noChangeAspect="1" noChangeArrowheads="1"/>
          </p:cNvPicPr>
          <p:nvPr/>
        </p:nvPicPr>
        <p:blipFill>
          <a:blip r:embed="rId4" cstate="print">
            <a:lum bright="90000"/>
          </a:blip>
          <a:srcRect/>
          <a:stretch>
            <a:fillRect/>
          </a:stretch>
        </p:blipFill>
        <p:spPr bwMode="auto">
          <a:xfrm>
            <a:off x="6517307" y="6273057"/>
            <a:ext cx="808384" cy="413470"/>
          </a:xfrm>
          <a:prstGeom prst="rect">
            <a:avLst/>
          </a:prstGeom>
          <a:noFill/>
          <a:effectLst/>
        </p:spPr>
      </p:pic>
      <p:pic>
        <p:nvPicPr>
          <p:cNvPr id="10" name="Picture 5" descr="C:\research\talks\CHI2010-EcoFeedback\UW.Signature_stacked.pn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backgroundMark x1="36059" y1="52518" x2="36059" y2="52518"/>
                        <a14:backgroundMark x1="25367" y1="51079" x2="25367" y2="51079"/>
                        <a14:backgroundMark x1="6080" y1="45324" x2="6080" y2="45324"/>
                        <a14:backgroundMark x1="4612" y1="22302" x2="4612" y2="22302"/>
                      </a14:backgroundRemoval>
                    </a14:imgEffect>
                  </a14:imgLayer>
                </a14:imgProps>
              </a:ext>
            </a:extLst>
          </a:blip>
          <a:srcRect/>
          <a:stretch>
            <a:fillRect/>
          </a:stretch>
        </p:blipFill>
        <p:spPr bwMode="auto">
          <a:xfrm>
            <a:off x="7547619" y="6280422"/>
            <a:ext cx="1367109" cy="398740"/>
          </a:xfrm>
          <a:prstGeom prst="rect">
            <a:avLst/>
          </a:prstGeom>
          <a:noFill/>
        </p:spPr>
      </p:pic>
      <p:pic>
        <p:nvPicPr>
          <p:cNvPr id="11" name="Picture 2" descr="D:\Dropbox\HCILShared\HCIL\HCILLogos\HCIL Logo black - no circle large.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81602" y="6270952"/>
            <a:ext cx="609043" cy="41768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188691" y="6310515"/>
            <a:ext cx="1390250" cy="338554"/>
          </a:xfrm>
          <a:prstGeom prst="rect">
            <a:avLst/>
          </a:prstGeom>
          <a:noFill/>
        </p:spPr>
        <p:txBody>
          <a:bodyPr wrap="square" lIns="0" rIns="0" rtlCol="0">
            <a:spAutoFit/>
          </a:bodyPr>
          <a:lstStyle/>
          <a:p>
            <a:r>
              <a:rPr lang="en-US" sz="1600" b="1" dirty="0" smtClean="0">
                <a:solidFill>
                  <a:schemeClr val="bg1"/>
                </a:solidFill>
                <a:latin typeface="HelveticaNeueLT Com 23 UltLtEx" pitchFamily="34" charset="0"/>
              </a:rPr>
              <a:t>make</a:t>
            </a:r>
            <a:r>
              <a:rPr lang="en-US" sz="1600" dirty="0" smtClean="0">
                <a:solidFill>
                  <a:schemeClr val="bg1"/>
                </a:solidFill>
                <a:latin typeface="HelveticaNeueLT Com 23 UltLtEx" pitchFamily="34" charset="0"/>
              </a:rPr>
              <a:t>ability lab</a:t>
            </a:r>
            <a:endParaRPr lang="en-US" sz="1600" dirty="0">
              <a:solidFill>
                <a:schemeClr val="bg1"/>
              </a:solidFill>
              <a:latin typeface="HelveticaNeueLT Com 23 UltLtEx" pitchFamily="34" charset="0"/>
            </a:endParaRPr>
          </a:p>
        </p:txBody>
      </p:sp>
      <p:pic>
        <p:nvPicPr>
          <p:cNvPr id="13" name="Picture 6" descr="D:\Dropbox\HCILShared\UMDLogos\umd-ball-black.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32421" y="6075791"/>
            <a:ext cx="532368" cy="5323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7" descr="D:\Dropbox\HCILShared\CSLogos\CSLogos_v2_grayscale.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299" t="58117" r="54391" b="12793"/>
          <a:stretch/>
        </p:blipFill>
        <p:spPr bwMode="auto">
          <a:xfrm>
            <a:off x="1916406" y="6192010"/>
            <a:ext cx="1267149" cy="5755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C:\research\talks\VirginiaTech2012_SeminarSeries\umd_logo.png"/>
          <p:cNvPicPr>
            <a:picLocks noChangeAspect="1" noChangeArrowheads="1"/>
          </p:cNvPicPr>
          <p:nvPr/>
        </p:nvPicPr>
        <p:blipFill rotWithShape="1">
          <a:blip r:embed="rId10">
            <a:extLst>
              <a:ext uri="{28A0092B-C50C-407E-A947-70E740481C1C}">
                <a14:useLocalDpi xmlns:a14="http://schemas.microsoft.com/office/drawing/2010/main" val="0"/>
              </a:ext>
            </a:extLst>
          </a:blip>
          <a:srcRect l="20170"/>
          <a:stretch/>
        </p:blipFill>
        <p:spPr bwMode="auto">
          <a:xfrm>
            <a:off x="172751" y="6322034"/>
            <a:ext cx="1545608" cy="31551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Cane.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11144" y="4978619"/>
            <a:ext cx="1230102" cy="1227607"/>
          </a:xfrm>
          <a:prstGeom prst="rect">
            <a:avLst/>
          </a:prstGeom>
        </p:spPr>
      </p:pic>
      <p:pic>
        <p:nvPicPr>
          <p:cNvPr id="17" name="Picture 16" descr="BusStopSign_SingleLeg.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381602" y="4969450"/>
            <a:ext cx="1222560" cy="1222560"/>
          </a:xfrm>
          <a:prstGeom prst="rect">
            <a:avLst/>
          </a:prstGeom>
        </p:spPr>
      </p:pic>
      <p:sp>
        <p:nvSpPr>
          <p:cNvPr id="20" name="TextBox 19"/>
          <p:cNvSpPr txBox="1"/>
          <p:nvPr/>
        </p:nvSpPr>
        <p:spPr>
          <a:xfrm>
            <a:off x="1647583" y="6074051"/>
            <a:ext cx="298279" cy="461665"/>
          </a:xfrm>
          <a:prstGeom prst="rect">
            <a:avLst/>
          </a:prstGeom>
          <a:noFill/>
        </p:spPr>
        <p:txBody>
          <a:bodyPr wrap="none" rtlCol="0">
            <a:spAutoFit/>
          </a:bodyPr>
          <a:lstStyle/>
          <a:p>
            <a:r>
              <a:rPr lang="en-US" sz="2400" dirty="0" smtClean="0">
                <a:solidFill>
                  <a:srgbClr val="C0504D"/>
                </a:solidFill>
                <a:latin typeface="Segoe UI Light"/>
                <a:cs typeface="Segoe UI Light"/>
              </a:rPr>
              <a:t>†</a:t>
            </a:r>
            <a:endParaRPr lang="en-US" sz="2000" dirty="0">
              <a:solidFill>
                <a:srgbClr val="C0504D"/>
              </a:solidFill>
              <a:latin typeface="Segoe UI Light"/>
              <a:cs typeface="Segoe UI Light"/>
            </a:endParaRPr>
          </a:p>
        </p:txBody>
      </p:sp>
      <p:sp>
        <p:nvSpPr>
          <p:cNvPr id="22" name="Rectangle 21"/>
          <p:cNvSpPr/>
          <p:nvPr/>
        </p:nvSpPr>
        <p:spPr>
          <a:xfrm>
            <a:off x="8815518" y="6074051"/>
            <a:ext cx="299631" cy="400110"/>
          </a:xfrm>
          <a:prstGeom prst="rect">
            <a:avLst/>
          </a:prstGeom>
        </p:spPr>
        <p:txBody>
          <a:bodyPr wrap="none">
            <a:spAutoFit/>
          </a:bodyPr>
          <a:lstStyle/>
          <a:p>
            <a:r>
              <a:rPr lang="en-US" sz="2000" dirty="0">
                <a:solidFill>
                  <a:schemeClr val="accent1"/>
                </a:solidFill>
                <a:latin typeface="Segoe UI Light"/>
                <a:cs typeface="Segoe UI Light"/>
              </a:rPr>
              <a:t>§</a:t>
            </a:r>
          </a:p>
        </p:txBody>
      </p:sp>
    </p:spTree>
    <p:extLst>
      <p:ext uri="{BB962C8B-B14F-4D97-AF65-F5344CB8AC3E}">
        <p14:creationId xmlns:p14="http://schemas.microsoft.com/office/powerpoint/2010/main" val="305708765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hite Can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0" y="0"/>
            <a:ext cx="9144000" cy="6858000"/>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 name="Freeform 2"/>
          <p:cNvSpPr/>
          <p:nvPr/>
        </p:nvSpPr>
        <p:spPr>
          <a:xfrm rot="18066552">
            <a:off x="4420492" y="2831147"/>
            <a:ext cx="657774" cy="345497"/>
          </a:xfrm>
          <a:custGeom>
            <a:avLst/>
            <a:gdLst>
              <a:gd name="connsiteX0" fmla="*/ 0 w 1217549"/>
              <a:gd name="connsiteY0" fmla="*/ 268112 h 496968"/>
              <a:gd name="connsiteX1" fmla="*/ 0 w 1217549"/>
              <a:gd name="connsiteY1" fmla="*/ 268112 h 496968"/>
              <a:gd name="connsiteX2" fmla="*/ 1213555 w 1217549"/>
              <a:gd name="connsiteY2" fmla="*/ 254000 h 496968"/>
              <a:gd name="connsiteX3" fmla="*/ 1157111 w 1217549"/>
              <a:gd name="connsiteY3" fmla="*/ 239889 h 496968"/>
              <a:gd name="connsiteX4" fmla="*/ 635000 w 1217549"/>
              <a:gd name="connsiteY4" fmla="*/ 225778 h 496968"/>
              <a:gd name="connsiteX5" fmla="*/ 818444 w 1217549"/>
              <a:gd name="connsiteY5" fmla="*/ 254000 h 496968"/>
              <a:gd name="connsiteX6" fmla="*/ 1100666 w 1217549"/>
              <a:gd name="connsiteY6" fmla="*/ 239889 h 496968"/>
              <a:gd name="connsiteX7" fmla="*/ 959555 w 1217549"/>
              <a:gd name="connsiteY7" fmla="*/ 155223 h 496968"/>
              <a:gd name="connsiteX8" fmla="*/ 846666 w 1217549"/>
              <a:gd name="connsiteY8" fmla="*/ 98778 h 496968"/>
              <a:gd name="connsiteX9" fmla="*/ 762000 w 1217549"/>
              <a:gd name="connsiteY9" fmla="*/ 42334 h 496968"/>
              <a:gd name="connsiteX10" fmla="*/ 677333 w 1217549"/>
              <a:gd name="connsiteY10" fmla="*/ 0 h 496968"/>
              <a:gd name="connsiteX11" fmla="*/ 762000 w 1217549"/>
              <a:gd name="connsiteY11" fmla="*/ 70556 h 496968"/>
              <a:gd name="connsiteX12" fmla="*/ 818444 w 1217549"/>
              <a:gd name="connsiteY12" fmla="*/ 98778 h 496968"/>
              <a:gd name="connsiteX13" fmla="*/ 874889 w 1217549"/>
              <a:gd name="connsiteY13" fmla="*/ 141112 h 496968"/>
              <a:gd name="connsiteX14" fmla="*/ 959555 w 1217549"/>
              <a:gd name="connsiteY14" fmla="*/ 169334 h 496968"/>
              <a:gd name="connsiteX15" fmla="*/ 1086555 w 1217549"/>
              <a:gd name="connsiteY15" fmla="*/ 225778 h 496968"/>
              <a:gd name="connsiteX16" fmla="*/ 1185333 w 1217549"/>
              <a:gd name="connsiteY16" fmla="*/ 254000 h 496968"/>
              <a:gd name="connsiteX17" fmla="*/ 1001889 w 1217549"/>
              <a:gd name="connsiteY17" fmla="*/ 268112 h 496968"/>
              <a:gd name="connsiteX18" fmla="*/ 903111 w 1217549"/>
              <a:gd name="connsiteY18" fmla="*/ 324556 h 496968"/>
              <a:gd name="connsiteX19" fmla="*/ 804333 w 1217549"/>
              <a:gd name="connsiteY19" fmla="*/ 451556 h 496968"/>
              <a:gd name="connsiteX20" fmla="*/ 790222 w 1217549"/>
              <a:gd name="connsiteY20" fmla="*/ 493889 h 496968"/>
              <a:gd name="connsiteX21" fmla="*/ 846666 w 1217549"/>
              <a:gd name="connsiteY21" fmla="*/ 395112 h 496968"/>
              <a:gd name="connsiteX22" fmla="*/ 917222 w 1217549"/>
              <a:gd name="connsiteY22" fmla="*/ 366889 h 496968"/>
              <a:gd name="connsiteX23" fmla="*/ 1016000 w 1217549"/>
              <a:gd name="connsiteY23" fmla="*/ 338667 h 496968"/>
              <a:gd name="connsiteX24" fmla="*/ 1114777 w 1217549"/>
              <a:gd name="connsiteY24" fmla="*/ 310445 h 496968"/>
              <a:gd name="connsiteX25" fmla="*/ 1143000 w 1217549"/>
              <a:gd name="connsiteY25" fmla="*/ 282223 h 496968"/>
              <a:gd name="connsiteX26" fmla="*/ 1157111 w 1217549"/>
              <a:gd name="connsiteY26" fmla="*/ 225778 h 496968"/>
              <a:gd name="connsiteX27" fmla="*/ 1157111 w 1217549"/>
              <a:gd name="connsiteY27" fmla="*/ 225778 h 496968"/>
              <a:gd name="connsiteX28" fmla="*/ 70555 w 1217549"/>
              <a:gd name="connsiteY28" fmla="*/ 268112 h 49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7549" h="496968">
                <a:moveTo>
                  <a:pt x="0" y="268112"/>
                </a:moveTo>
                <a:lnTo>
                  <a:pt x="0" y="268112"/>
                </a:lnTo>
                <a:lnTo>
                  <a:pt x="1213555" y="254000"/>
                </a:lnTo>
                <a:cubicBezTo>
                  <a:pt x="1232943" y="253527"/>
                  <a:pt x="1176482" y="240834"/>
                  <a:pt x="1157111" y="239889"/>
                </a:cubicBezTo>
                <a:cubicBezTo>
                  <a:pt x="983217" y="231406"/>
                  <a:pt x="809037" y="230482"/>
                  <a:pt x="635000" y="225778"/>
                </a:cubicBezTo>
                <a:cubicBezTo>
                  <a:pt x="431078" y="240344"/>
                  <a:pt x="139704" y="254000"/>
                  <a:pt x="818444" y="254000"/>
                </a:cubicBezTo>
                <a:cubicBezTo>
                  <a:pt x="912636" y="254000"/>
                  <a:pt x="1006592" y="244593"/>
                  <a:pt x="1100666" y="239889"/>
                </a:cubicBezTo>
                <a:cubicBezTo>
                  <a:pt x="989031" y="150581"/>
                  <a:pt x="1075990" y="208962"/>
                  <a:pt x="959555" y="155223"/>
                </a:cubicBezTo>
                <a:cubicBezTo>
                  <a:pt x="921356" y="137593"/>
                  <a:pt x="846666" y="98778"/>
                  <a:pt x="846666" y="98778"/>
                </a:cubicBezTo>
                <a:cubicBezTo>
                  <a:pt x="739021" y="-8867"/>
                  <a:pt x="864106" y="103597"/>
                  <a:pt x="762000" y="42334"/>
                </a:cubicBezTo>
                <a:cubicBezTo>
                  <a:pt x="672135" y="-11584"/>
                  <a:pt x="816550" y="34807"/>
                  <a:pt x="677333" y="0"/>
                </a:cubicBezTo>
                <a:cubicBezTo>
                  <a:pt x="716249" y="38917"/>
                  <a:pt x="716157" y="44360"/>
                  <a:pt x="762000" y="70556"/>
                </a:cubicBezTo>
                <a:cubicBezTo>
                  <a:pt x="780264" y="80992"/>
                  <a:pt x="800606" y="87629"/>
                  <a:pt x="818444" y="98778"/>
                </a:cubicBezTo>
                <a:cubicBezTo>
                  <a:pt x="838388" y="111243"/>
                  <a:pt x="853853" y="130594"/>
                  <a:pt x="874889" y="141112"/>
                </a:cubicBezTo>
                <a:cubicBezTo>
                  <a:pt x="901497" y="154416"/>
                  <a:pt x="931597" y="159168"/>
                  <a:pt x="959555" y="169334"/>
                </a:cubicBezTo>
                <a:cubicBezTo>
                  <a:pt x="1103981" y="221852"/>
                  <a:pt x="962329" y="172539"/>
                  <a:pt x="1086555" y="225778"/>
                </a:cubicBezTo>
                <a:cubicBezTo>
                  <a:pt x="1114895" y="237924"/>
                  <a:pt x="1156692" y="246840"/>
                  <a:pt x="1185333" y="254000"/>
                </a:cubicBezTo>
                <a:cubicBezTo>
                  <a:pt x="1124185" y="258704"/>
                  <a:pt x="1062284" y="257454"/>
                  <a:pt x="1001889" y="268112"/>
                </a:cubicBezTo>
                <a:cubicBezTo>
                  <a:pt x="984378" y="271202"/>
                  <a:pt x="919328" y="311042"/>
                  <a:pt x="903111" y="324556"/>
                </a:cubicBezTo>
                <a:cubicBezTo>
                  <a:pt x="869393" y="352654"/>
                  <a:pt x="816437" y="415243"/>
                  <a:pt x="804333" y="451556"/>
                </a:cubicBezTo>
                <a:cubicBezTo>
                  <a:pt x="799629" y="465667"/>
                  <a:pt x="790222" y="508763"/>
                  <a:pt x="790222" y="493889"/>
                </a:cubicBezTo>
                <a:cubicBezTo>
                  <a:pt x="790222" y="450354"/>
                  <a:pt x="810120" y="417953"/>
                  <a:pt x="846666" y="395112"/>
                </a:cubicBezTo>
                <a:cubicBezTo>
                  <a:pt x="868146" y="381687"/>
                  <a:pt x="893504" y="375783"/>
                  <a:pt x="917222" y="366889"/>
                </a:cubicBezTo>
                <a:cubicBezTo>
                  <a:pt x="971353" y="346589"/>
                  <a:pt x="953731" y="356458"/>
                  <a:pt x="1016000" y="338667"/>
                </a:cubicBezTo>
                <a:cubicBezTo>
                  <a:pt x="1157718" y="298176"/>
                  <a:pt x="938309" y="354562"/>
                  <a:pt x="1114777" y="310445"/>
                </a:cubicBezTo>
                <a:cubicBezTo>
                  <a:pt x="1124185" y="301038"/>
                  <a:pt x="1140391" y="295269"/>
                  <a:pt x="1143000" y="282223"/>
                </a:cubicBezTo>
                <a:cubicBezTo>
                  <a:pt x="1156563" y="214411"/>
                  <a:pt x="1093665" y="257501"/>
                  <a:pt x="1157111" y="225778"/>
                </a:cubicBezTo>
                <a:lnTo>
                  <a:pt x="1157111" y="225778"/>
                </a:lnTo>
                <a:lnTo>
                  <a:pt x="70555" y="268112"/>
                </a:lnTo>
              </a:path>
            </a:pathLst>
          </a:custGeom>
          <a:solidFill>
            <a:schemeClr val="tx1"/>
          </a:solidFill>
          <a:ln>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000000"/>
              </a:solidFill>
            </a:endParaRPr>
          </a:p>
        </p:txBody>
      </p:sp>
      <p:sp>
        <p:nvSpPr>
          <p:cNvPr id="17" name="TextBox 16"/>
          <p:cNvSpPr txBox="1"/>
          <p:nvPr/>
        </p:nvSpPr>
        <p:spPr>
          <a:xfrm>
            <a:off x="5614619" y="2095207"/>
            <a:ext cx="3124774" cy="830997"/>
          </a:xfrm>
          <a:prstGeom prst="rect">
            <a:avLst/>
          </a:prstGeom>
          <a:noFill/>
        </p:spPr>
        <p:txBody>
          <a:bodyPr wrap="none" rtlCol="0">
            <a:spAutoFit/>
          </a:bodyPr>
          <a:lstStyle/>
          <a:p>
            <a:r>
              <a:rPr lang="en-US" sz="2400" dirty="0" smtClean="0">
                <a:solidFill>
                  <a:srgbClr val="000000"/>
                </a:solidFill>
                <a:latin typeface="Segoe UI Light"/>
                <a:cs typeface="Segoe UI Light"/>
              </a:rPr>
              <a:t>Mobile auditory guide </a:t>
            </a:r>
            <a:br>
              <a:rPr lang="en-US" sz="2400" dirty="0" smtClean="0">
                <a:solidFill>
                  <a:srgbClr val="000000"/>
                </a:solidFill>
                <a:latin typeface="Segoe UI Light"/>
                <a:cs typeface="Segoe UI Light"/>
              </a:rPr>
            </a:br>
            <a:r>
              <a:rPr lang="en-US" sz="2400" dirty="0" smtClean="0">
                <a:solidFill>
                  <a:srgbClr val="000000"/>
                </a:solidFill>
                <a:latin typeface="Segoe UI Light"/>
                <a:cs typeface="Segoe UI Light"/>
              </a:rPr>
              <a:t>with GPS</a:t>
            </a:r>
            <a:endParaRPr lang="en-US" sz="2400" dirty="0">
              <a:solidFill>
                <a:srgbClr val="000000"/>
              </a:solidFill>
              <a:latin typeface="Segoe UI Light"/>
              <a:cs typeface="Segoe UI Light"/>
            </a:endParaRPr>
          </a:p>
        </p:txBody>
      </p:sp>
      <p:sp>
        <p:nvSpPr>
          <p:cNvPr id="19" name="TextBox 18"/>
          <p:cNvSpPr txBox="1"/>
          <p:nvPr/>
        </p:nvSpPr>
        <p:spPr>
          <a:xfrm>
            <a:off x="4652630" y="1076345"/>
            <a:ext cx="4204196" cy="584776"/>
          </a:xfrm>
          <a:prstGeom prst="rect">
            <a:avLst/>
          </a:prstGeom>
          <a:noFill/>
        </p:spPr>
        <p:txBody>
          <a:bodyPr wrap="none" rtlCol="0">
            <a:spAutoFit/>
          </a:bodyPr>
          <a:lstStyle/>
          <a:p>
            <a:r>
              <a:rPr lang="en-US" sz="3200" dirty="0" smtClean="0">
                <a:solidFill>
                  <a:srgbClr val="000000"/>
                </a:solidFill>
                <a:latin typeface="Segoe UI Semibold"/>
                <a:cs typeface="Segoe UI Semibold"/>
              </a:rPr>
              <a:t>Roles of Technologies</a:t>
            </a:r>
            <a:endParaRPr lang="en-US" sz="3200" dirty="0">
              <a:solidFill>
                <a:srgbClr val="000000"/>
              </a:solidFill>
              <a:latin typeface="Segoe UI Semibold"/>
              <a:cs typeface="Segoe UI Semibold"/>
            </a:endParaRPr>
          </a:p>
        </p:txBody>
      </p:sp>
      <p:pic>
        <p:nvPicPr>
          <p:cNvPr id="20" name="Picture 19"/>
          <p:cNvPicPr>
            <a:picLocks noChangeAspect="1"/>
          </p:cNvPicPr>
          <p:nvPr/>
        </p:nvPicPr>
        <p:blipFill>
          <a:blip r:embed="rId4"/>
          <a:stretch>
            <a:fillRect/>
          </a:stretch>
        </p:blipFill>
        <p:spPr>
          <a:xfrm flipH="1">
            <a:off x="5143804" y="2198044"/>
            <a:ext cx="354967" cy="625323"/>
          </a:xfrm>
          <a:prstGeom prst="rect">
            <a:avLst/>
          </a:prstGeom>
        </p:spPr>
      </p:pic>
      <p:grpSp>
        <p:nvGrpSpPr>
          <p:cNvPr id="21" name="Group 20"/>
          <p:cNvGrpSpPr/>
          <p:nvPr/>
        </p:nvGrpSpPr>
        <p:grpSpPr>
          <a:xfrm>
            <a:off x="4974914" y="4114153"/>
            <a:ext cx="626090" cy="629325"/>
            <a:chOff x="-1378215" y="3461841"/>
            <a:chExt cx="948374" cy="953274"/>
          </a:xfrm>
        </p:grpSpPr>
        <p:pic>
          <p:nvPicPr>
            <p:cNvPr id="22" name="Picture 21"/>
            <p:cNvPicPr>
              <a:picLocks noChangeAspect="1"/>
            </p:cNvPicPr>
            <p:nvPr/>
          </p:nvPicPr>
          <p:blipFill>
            <a:blip r:embed="rId5"/>
            <a:stretch>
              <a:fillRect/>
            </a:stretch>
          </p:blipFill>
          <p:spPr>
            <a:xfrm>
              <a:off x="-1378215" y="3461841"/>
              <a:ext cx="457200" cy="457200"/>
            </a:xfrm>
            <a:prstGeom prst="rect">
              <a:avLst/>
            </a:prstGeom>
          </p:spPr>
        </p:pic>
        <p:pic>
          <p:nvPicPr>
            <p:cNvPr id="23" name="Picture 22"/>
            <p:cNvPicPr>
              <a:picLocks noChangeAspect="1"/>
            </p:cNvPicPr>
            <p:nvPr/>
          </p:nvPicPr>
          <p:blipFill>
            <a:blip r:embed="rId6"/>
            <a:stretch>
              <a:fillRect/>
            </a:stretch>
          </p:blipFill>
          <p:spPr>
            <a:xfrm>
              <a:off x="-882138" y="3944957"/>
              <a:ext cx="438912" cy="438912"/>
            </a:xfrm>
            <a:prstGeom prst="rect">
              <a:avLst/>
            </a:prstGeom>
          </p:spPr>
        </p:pic>
        <p:pic>
          <p:nvPicPr>
            <p:cNvPr id="24" name="Picture 23"/>
            <p:cNvPicPr>
              <a:picLocks noChangeAspect="1"/>
            </p:cNvPicPr>
            <p:nvPr/>
          </p:nvPicPr>
          <p:blipFill>
            <a:blip r:embed="rId7"/>
            <a:stretch>
              <a:fillRect/>
            </a:stretch>
          </p:blipFill>
          <p:spPr>
            <a:xfrm>
              <a:off x="-887041" y="3461841"/>
              <a:ext cx="457200" cy="457200"/>
            </a:xfrm>
            <a:prstGeom prst="rect">
              <a:avLst/>
            </a:prstGeom>
          </p:spPr>
        </p:pic>
        <p:pic>
          <p:nvPicPr>
            <p:cNvPr id="25" name="Picture 24"/>
            <p:cNvPicPr>
              <a:picLocks noChangeAspect="1"/>
            </p:cNvPicPr>
            <p:nvPr/>
          </p:nvPicPr>
          <p:blipFill>
            <a:blip r:embed="rId8"/>
            <a:stretch>
              <a:fillRect/>
            </a:stretch>
          </p:blipFill>
          <p:spPr>
            <a:xfrm>
              <a:off x="-1378215" y="3957915"/>
              <a:ext cx="457200" cy="457200"/>
            </a:xfrm>
            <a:prstGeom prst="rect">
              <a:avLst/>
            </a:prstGeom>
          </p:spPr>
        </p:pic>
      </p:grpSp>
      <p:sp>
        <p:nvSpPr>
          <p:cNvPr id="26" name="Freeform 25"/>
          <p:cNvSpPr/>
          <p:nvPr/>
        </p:nvSpPr>
        <p:spPr>
          <a:xfrm rot="3732171">
            <a:off x="4496724" y="3872008"/>
            <a:ext cx="428717" cy="290439"/>
          </a:xfrm>
          <a:custGeom>
            <a:avLst/>
            <a:gdLst>
              <a:gd name="connsiteX0" fmla="*/ 0 w 1217549"/>
              <a:gd name="connsiteY0" fmla="*/ 268112 h 496968"/>
              <a:gd name="connsiteX1" fmla="*/ 0 w 1217549"/>
              <a:gd name="connsiteY1" fmla="*/ 268112 h 496968"/>
              <a:gd name="connsiteX2" fmla="*/ 1213555 w 1217549"/>
              <a:gd name="connsiteY2" fmla="*/ 254000 h 496968"/>
              <a:gd name="connsiteX3" fmla="*/ 1157111 w 1217549"/>
              <a:gd name="connsiteY3" fmla="*/ 239889 h 496968"/>
              <a:gd name="connsiteX4" fmla="*/ 635000 w 1217549"/>
              <a:gd name="connsiteY4" fmla="*/ 225778 h 496968"/>
              <a:gd name="connsiteX5" fmla="*/ 818444 w 1217549"/>
              <a:gd name="connsiteY5" fmla="*/ 254000 h 496968"/>
              <a:gd name="connsiteX6" fmla="*/ 1100666 w 1217549"/>
              <a:gd name="connsiteY6" fmla="*/ 239889 h 496968"/>
              <a:gd name="connsiteX7" fmla="*/ 959555 w 1217549"/>
              <a:gd name="connsiteY7" fmla="*/ 155223 h 496968"/>
              <a:gd name="connsiteX8" fmla="*/ 846666 w 1217549"/>
              <a:gd name="connsiteY8" fmla="*/ 98778 h 496968"/>
              <a:gd name="connsiteX9" fmla="*/ 762000 w 1217549"/>
              <a:gd name="connsiteY9" fmla="*/ 42334 h 496968"/>
              <a:gd name="connsiteX10" fmla="*/ 677333 w 1217549"/>
              <a:gd name="connsiteY10" fmla="*/ 0 h 496968"/>
              <a:gd name="connsiteX11" fmla="*/ 762000 w 1217549"/>
              <a:gd name="connsiteY11" fmla="*/ 70556 h 496968"/>
              <a:gd name="connsiteX12" fmla="*/ 818444 w 1217549"/>
              <a:gd name="connsiteY12" fmla="*/ 98778 h 496968"/>
              <a:gd name="connsiteX13" fmla="*/ 874889 w 1217549"/>
              <a:gd name="connsiteY13" fmla="*/ 141112 h 496968"/>
              <a:gd name="connsiteX14" fmla="*/ 959555 w 1217549"/>
              <a:gd name="connsiteY14" fmla="*/ 169334 h 496968"/>
              <a:gd name="connsiteX15" fmla="*/ 1086555 w 1217549"/>
              <a:gd name="connsiteY15" fmla="*/ 225778 h 496968"/>
              <a:gd name="connsiteX16" fmla="*/ 1185333 w 1217549"/>
              <a:gd name="connsiteY16" fmla="*/ 254000 h 496968"/>
              <a:gd name="connsiteX17" fmla="*/ 1001889 w 1217549"/>
              <a:gd name="connsiteY17" fmla="*/ 268112 h 496968"/>
              <a:gd name="connsiteX18" fmla="*/ 903111 w 1217549"/>
              <a:gd name="connsiteY18" fmla="*/ 324556 h 496968"/>
              <a:gd name="connsiteX19" fmla="*/ 804333 w 1217549"/>
              <a:gd name="connsiteY19" fmla="*/ 451556 h 496968"/>
              <a:gd name="connsiteX20" fmla="*/ 790222 w 1217549"/>
              <a:gd name="connsiteY20" fmla="*/ 493889 h 496968"/>
              <a:gd name="connsiteX21" fmla="*/ 846666 w 1217549"/>
              <a:gd name="connsiteY21" fmla="*/ 395112 h 496968"/>
              <a:gd name="connsiteX22" fmla="*/ 917222 w 1217549"/>
              <a:gd name="connsiteY22" fmla="*/ 366889 h 496968"/>
              <a:gd name="connsiteX23" fmla="*/ 1016000 w 1217549"/>
              <a:gd name="connsiteY23" fmla="*/ 338667 h 496968"/>
              <a:gd name="connsiteX24" fmla="*/ 1114777 w 1217549"/>
              <a:gd name="connsiteY24" fmla="*/ 310445 h 496968"/>
              <a:gd name="connsiteX25" fmla="*/ 1143000 w 1217549"/>
              <a:gd name="connsiteY25" fmla="*/ 282223 h 496968"/>
              <a:gd name="connsiteX26" fmla="*/ 1157111 w 1217549"/>
              <a:gd name="connsiteY26" fmla="*/ 225778 h 496968"/>
              <a:gd name="connsiteX27" fmla="*/ 1157111 w 1217549"/>
              <a:gd name="connsiteY27" fmla="*/ 225778 h 496968"/>
              <a:gd name="connsiteX28" fmla="*/ 70555 w 1217549"/>
              <a:gd name="connsiteY28" fmla="*/ 268112 h 49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7549" h="496968">
                <a:moveTo>
                  <a:pt x="0" y="268112"/>
                </a:moveTo>
                <a:lnTo>
                  <a:pt x="0" y="268112"/>
                </a:lnTo>
                <a:lnTo>
                  <a:pt x="1213555" y="254000"/>
                </a:lnTo>
                <a:cubicBezTo>
                  <a:pt x="1232943" y="253527"/>
                  <a:pt x="1176482" y="240834"/>
                  <a:pt x="1157111" y="239889"/>
                </a:cubicBezTo>
                <a:cubicBezTo>
                  <a:pt x="983217" y="231406"/>
                  <a:pt x="809037" y="230482"/>
                  <a:pt x="635000" y="225778"/>
                </a:cubicBezTo>
                <a:cubicBezTo>
                  <a:pt x="431078" y="240344"/>
                  <a:pt x="139704" y="254000"/>
                  <a:pt x="818444" y="254000"/>
                </a:cubicBezTo>
                <a:cubicBezTo>
                  <a:pt x="912636" y="254000"/>
                  <a:pt x="1006592" y="244593"/>
                  <a:pt x="1100666" y="239889"/>
                </a:cubicBezTo>
                <a:cubicBezTo>
                  <a:pt x="989031" y="150581"/>
                  <a:pt x="1075990" y="208962"/>
                  <a:pt x="959555" y="155223"/>
                </a:cubicBezTo>
                <a:cubicBezTo>
                  <a:pt x="921356" y="137593"/>
                  <a:pt x="846666" y="98778"/>
                  <a:pt x="846666" y="98778"/>
                </a:cubicBezTo>
                <a:cubicBezTo>
                  <a:pt x="739021" y="-8867"/>
                  <a:pt x="864106" y="103597"/>
                  <a:pt x="762000" y="42334"/>
                </a:cubicBezTo>
                <a:cubicBezTo>
                  <a:pt x="672135" y="-11584"/>
                  <a:pt x="816550" y="34807"/>
                  <a:pt x="677333" y="0"/>
                </a:cubicBezTo>
                <a:cubicBezTo>
                  <a:pt x="716249" y="38917"/>
                  <a:pt x="716157" y="44360"/>
                  <a:pt x="762000" y="70556"/>
                </a:cubicBezTo>
                <a:cubicBezTo>
                  <a:pt x="780264" y="80992"/>
                  <a:pt x="800606" y="87629"/>
                  <a:pt x="818444" y="98778"/>
                </a:cubicBezTo>
                <a:cubicBezTo>
                  <a:pt x="838388" y="111243"/>
                  <a:pt x="853853" y="130594"/>
                  <a:pt x="874889" y="141112"/>
                </a:cubicBezTo>
                <a:cubicBezTo>
                  <a:pt x="901497" y="154416"/>
                  <a:pt x="931597" y="159168"/>
                  <a:pt x="959555" y="169334"/>
                </a:cubicBezTo>
                <a:cubicBezTo>
                  <a:pt x="1103981" y="221852"/>
                  <a:pt x="962329" y="172539"/>
                  <a:pt x="1086555" y="225778"/>
                </a:cubicBezTo>
                <a:cubicBezTo>
                  <a:pt x="1114895" y="237924"/>
                  <a:pt x="1156692" y="246840"/>
                  <a:pt x="1185333" y="254000"/>
                </a:cubicBezTo>
                <a:cubicBezTo>
                  <a:pt x="1124185" y="258704"/>
                  <a:pt x="1062284" y="257454"/>
                  <a:pt x="1001889" y="268112"/>
                </a:cubicBezTo>
                <a:cubicBezTo>
                  <a:pt x="984378" y="271202"/>
                  <a:pt x="919328" y="311042"/>
                  <a:pt x="903111" y="324556"/>
                </a:cubicBezTo>
                <a:cubicBezTo>
                  <a:pt x="869393" y="352654"/>
                  <a:pt x="816437" y="415243"/>
                  <a:pt x="804333" y="451556"/>
                </a:cubicBezTo>
                <a:cubicBezTo>
                  <a:pt x="799629" y="465667"/>
                  <a:pt x="790222" y="508763"/>
                  <a:pt x="790222" y="493889"/>
                </a:cubicBezTo>
                <a:cubicBezTo>
                  <a:pt x="790222" y="450354"/>
                  <a:pt x="810120" y="417953"/>
                  <a:pt x="846666" y="395112"/>
                </a:cubicBezTo>
                <a:cubicBezTo>
                  <a:pt x="868146" y="381687"/>
                  <a:pt x="893504" y="375783"/>
                  <a:pt x="917222" y="366889"/>
                </a:cubicBezTo>
                <a:cubicBezTo>
                  <a:pt x="971353" y="346589"/>
                  <a:pt x="953731" y="356458"/>
                  <a:pt x="1016000" y="338667"/>
                </a:cubicBezTo>
                <a:cubicBezTo>
                  <a:pt x="1157718" y="298176"/>
                  <a:pt x="938309" y="354562"/>
                  <a:pt x="1114777" y="310445"/>
                </a:cubicBezTo>
                <a:cubicBezTo>
                  <a:pt x="1124185" y="301038"/>
                  <a:pt x="1140391" y="295269"/>
                  <a:pt x="1143000" y="282223"/>
                </a:cubicBezTo>
                <a:cubicBezTo>
                  <a:pt x="1156563" y="214411"/>
                  <a:pt x="1093665" y="257501"/>
                  <a:pt x="1157111" y="225778"/>
                </a:cubicBezTo>
                <a:lnTo>
                  <a:pt x="1157111" y="225778"/>
                </a:lnTo>
                <a:lnTo>
                  <a:pt x="70555" y="268112"/>
                </a:lnTo>
              </a:path>
            </a:pathLst>
          </a:custGeom>
          <a:solidFill>
            <a:schemeClr val="tx1"/>
          </a:solidFill>
          <a:ln>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000000"/>
              </a:solidFill>
            </a:endParaRPr>
          </a:p>
        </p:txBody>
      </p:sp>
      <p:sp>
        <p:nvSpPr>
          <p:cNvPr id="27" name="TextBox 26"/>
          <p:cNvSpPr txBox="1"/>
          <p:nvPr/>
        </p:nvSpPr>
        <p:spPr>
          <a:xfrm>
            <a:off x="554568" y="1076345"/>
            <a:ext cx="2612614" cy="584776"/>
          </a:xfrm>
          <a:prstGeom prst="rect">
            <a:avLst/>
          </a:prstGeom>
          <a:noFill/>
        </p:spPr>
        <p:txBody>
          <a:bodyPr wrap="none" rtlCol="0">
            <a:spAutoFit/>
          </a:bodyPr>
          <a:lstStyle/>
          <a:p>
            <a:r>
              <a:rPr lang="en-US" sz="3200" dirty="0" smtClean="0">
                <a:solidFill>
                  <a:srgbClr val="000000"/>
                </a:solidFill>
                <a:latin typeface="Segoe UI Semibold"/>
                <a:cs typeface="Segoe UI Semibold"/>
              </a:rPr>
              <a:t>Data Sources</a:t>
            </a:r>
            <a:endParaRPr lang="en-US" sz="3200" dirty="0">
              <a:solidFill>
                <a:srgbClr val="000000"/>
              </a:solidFill>
              <a:latin typeface="Segoe UI Semibold"/>
              <a:cs typeface="Segoe UI Semibold"/>
            </a:endParaRPr>
          </a:p>
        </p:txBody>
      </p:sp>
      <p:grpSp>
        <p:nvGrpSpPr>
          <p:cNvPr id="46" name="Group 45"/>
          <p:cNvGrpSpPr/>
          <p:nvPr/>
        </p:nvGrpSpPr>
        <p:grpSpPr>
          <a:xfrm>
            <a:off x="634207" y="1822464"/>
            <a:ext cx="2979516" cy="830997"/>
            <a:chOff x="634207" y="1977960"/>
            <a:chExt cx="2979516" cy="830997"/>
          </a:xfrm>
        </p:grpSpPr>
        <p:pic>
          <p:nvPicPr>
            <p:cNvPr id="31" name="Picture 30" descr="Onboarding_BusStopInspector_Black.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4207" y="2095207"/>
              <a:ext cx="641827" cy="641827"/>
            </a:xfrm>
            <a:prstGeom prst="rect">
              <a:avLst/>
            </a:prstGeom>
          </p:spPr>
        </p:pic>
        <p:sp>
          <p:nvSpPr>
            <p:cNvPr id="33" name="TextBox 32"/>
            <p:cNvSpPr txBox="1"/>
            <p:nvPr/>
          </p:nvSpPr>
          <p:spPr>
            <a:xfrm>
              <a:off x="1287445" y="1977960"/>
              <a:ext cx="2326278" cy="830997"/>
            </a:xfrm>
            <a:prstGeom prst="rect">
              <a:avLst/>
            </a:prstGeom>
            <a:noFill/>
          </p:spPr>
          <p:txBody>
            <a:bodyPr wrap="none" rtlCol="0">
              <a:spAutoFit/>
            </a:bodyPr>
            <a:lstStyle/>
            <a:p>
              <a:r>
                <a:rPr lang="en-US" sz="2400" dirty="0" smtClean="0">
                  <a:solidFill>
                    <a:srgbClr val="000000"/>
                  </a:solidFill>
                  <a:latin typeface="Segoe UI Light"/>
                  <a:cs typeface="Segoe UI Light"/>
                </a:rPr>
                <a:t>City government</a:t>
              </a:r>
              <a:br>
                <a:rPr lang="en-US" sz="2400" dirty="0" smtClean="0">
                  <a:solidFill>
                    <a:srgbClr val="000000"/>
                  </a:solidFill>
                  <a:latin typeface="Segoe UI Light"/>
                  <a:cs typeface="Segoe UI Light"/>
                </a:rPr>
              </a:br>
              <a:r>
                <a:rPr lang="en-US" sz="2400" dirty="0" smtClean="0">
                  <a:solidFill>
                    <a:srgbClr val="000000"/>
                  </a:solidFill>
                  <a:latin typeface="Segoe UI Light"/>
                  <a:cs typeface="Segoe UI Light"/>
                </a:rPr>
                <a:t>on-site auditing</a:t>
              </a:r>
              <a:endParaRPr lang="en-US" sz="2400" dirty="0">
                <a:solidFill>
                  <a:srgbClr val="000000"/>
                </a:solidFill>
                <a:latin typeface="Segoe UI Light"/>
                <a:cs typeface="Segoe UI Light"/>
              </a:endParaRPr>
            </a:p>
          </p:txBody>
        </p:sp>
      </p:grpSp>
      <p:grpSp>
        <p:nvGrpSpPr>
          <p:cNvPr id="45" name="Group 44"/>
          <p:cNvGrpSpPr/>
          <p:nvPr/>
        </p:nvGrpSpPr>
        <p:grpSpPr>
          <a:xfrm>
            <a:off x="653160" y="3132058"/>
            <a:ext cx="2693412" cy="853057"/>
            <a:chOff x="653160" y="2964492"/>
            <a:chExt cx="2693412" cy="853057"/>
          </a:xfrm>
        </p:grpSpPr>
        <p:grpSp>
          <p:nvGrpSpPr>
            <p:cNvPr id="30" name="Group 29"/>
            <p:cNvGrpSpPr/>
            <p:nvPr/>
          </p:nvGrpSpPr>
          <p:grpSpPr>
            <a:xfrm>
              <a:off x="653160" y="2964492"/>
              <a:ext cx="603921" cy="853057"/>
              <a:chOff x="440597" y="2923180"/>
              <a:chExt cx="603921" cy="853057"/>
            </a:xfrm>
          </p:grpSpPr>
          <p:pic>
            <p:nvPicPr>
              <p:cNvPr id="28" name="Picture 27" descr="Icon_Walker.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0597" y="2923180"/>
                <a:ext cx="504987" cy="853057"/>
              </a:xfrm>
              <a:prstGeom prst="rect">
                <a:avLst/>
              </a:prstGeom>
            </p:spPr>
          </p:pic>
          <p:pic>
            <p:nvPicPr>
              <p:cNvPr id="29" name="Picture 28"/>
              <p:cNvPicPr>
                <a:picLocks noChangeAspect="1"/>
              </p:cNvPicPr>
              <p:nvPr/>
            </p:nvPicPr>
            <p:blipFill>
              <a:blip r:embed="rId4"/>
              <a:stretch>
                <a:fillRect/>
              </a:stretch>
            </p:blipFill>
            <p:spPr>
              <a:xfrm rot="1818943" flipH="1">
                <a:off x="938467" y="3190205"/>
                <a:ext cx="106051" cy="186824"/>
              </a:xfrm>
              <a:prstGeom prst="rect">
                <a:avLst/>
              </a:prstGeom>
            </p:spPr>
          </p:pic>
        </p:grpSp>
        <p:sp>
          <p:nvSpPr>
            <p:cNvPr id="34" name="TextBox 33"/>
            <p:cNvSpPr txBox="1"/>
            <p:nvPr/>
          </p:nvSpPr>
          <p:spPr>
            <a:xfrm>
              <a:off x="1287445" y="2975522"/>
              <a:ext cx="2059127" cy="830997"/>
            </a:xfrm>
            <a:prstGeom prst="rect">
              <a:avLst/>
            </a:prstGeom>
            <a:noFill/>
          </p:spPr>
          <p:txBody>
            <a:bodyPr wrap="none" rtlCol="0">
              <a:spAutoFit/>
            </a:bodyPr>
            <a:lstStyle/>
            <a:p>
              <a:r>
                <a:rPr lang="en-US" sz="2400" dirty="0" smtClean="0">
                  <a:solidFill>
                    <a:srgbClr val="000000"/>
                  </a:solidFill>
                  <a:latin typeface="Segoe UI Light"/>
                  <a:cs typeface="Segoe UI Light"/>
                </a:rPr>
                <a:t>Mobile </a:t>
              </a:r>
              <a:br>
                <a:rPr lang="en-US" sz="2400" dirty="0" smtClean="0">
                  <a:solidFill>
                    <a:srgbClr val="000000"/>
                  </a:solidFill>
                  <a:latin typeface="Segoe UI Light"/>
                  <a:cs typeface="Segoe UI Light"/>
                </a:rPr>
              </a:br>
              <a:r>
                <a:rPr lang="en-US" sz="2400" dirty="0" smtClean="0">
                  <a:solidFill>
                    <a:srgbClr val="000000"/>
                  </a:solidFill>
                  <a:latin typeface="Segoe UI Light"/>
                  <a:cs typeface="Segoe UI Light"/>
                </a:rPr>
                <a:t>crowdsourcing</a:t>
              </a:r>
              <a:endParaRPr lang="en-US" sz="2400" dirty="0">
                <a:solidFill>
                  <a:srgbClr val="000000"/>
                </a:solidFill>
                <a:latin typeface="Segoe UI Light"/>
                <a:cs typeface="Segoe UI Light"/>
              </a:endParaRPr>
            </a:p>
          </p:txBody>
        </p:sp>
      </p:grpSp>
      <p:grpSp>
        <p:nvGrpSpPr>
          <p:cNvPr id="44" name="Group 43"/>
          <p:cNvGrpSpPr/>
          <p:nvPr/>
        </p:nvGrpSpPr>
        <p:grpSpPr>
          <a:xfrm>
            <a:off x="554568" y="4463712"/>
            <a:ext cx="2834684" cy="830997"/>
            <a:chOff x="554568" y="4463712"/>
            <a:chExt cx="2834684" cy="830997"/>
          </a:xfrm>
        </p:grpSpPr>
        <p:grpSp>
          <p:nvGrpSpPr>
            <p:cNvPr id="40" name="Group 39"/>
            <p:cNvGrpSpPr/>
            <p:nvPr/>
          </p:nvGrpSpPr>
          <p:grpSpPr>
            <a:xfrm>
              <a:off x="554568" y="4545003"/>
              <a:ext cx="801105" cy="668414"/>
              <a:chOff x="554568" y="4441647"/>
              <a:chExt cx="801105" cy="668414"/>
            </a:xfrm>
          </p:grpSpPr>
          <p:pic>
            <p:nvPicPr>
              <p:cNvPr id="32" name="Picture 31" descr="Man.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4568" y="4441647"/>
                <a:ext cx="418416" cy="418416"/>
              </a:xfrm>
              <a:prstGeom prst="rect">
                <a:avLst/>
              </a:prstGeom>
            </p:spPr>
          </p:pic>
          <p:pic>
            <p:nvPicPr>
              <p:cNvPr id="36" name="Picture 35" descr="Man.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45913" y="4441647"/>
                <a:ext cx="418416" cy="418416"/>
              </a:xfrm>
              <a:prstGeom prst="rect">
                <a:avLst/>
              </a:prstGeom>
            </p:spPr>
          </p:pic>
          <p:pic>
            <p:nvPicPr>
              <p:cNvPr id="37" name="Picture 36" descr="Man.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7257" y="4441647"/>
                <a:ext cx="418416" cy="418416"/>
              </a:xfrm>
              <a:prstGeom prst="rect">
                <a:avLst/>
              </a:prstGeom>
            </p:spPr>
          </p:pic>
          <p:pic>
            <p:nvPicPr>
              <p:cNvPr id="38" name="Picture 37" descr="Man.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3623" y="4691645"/>
                <a:ext cx="418416" cy="418416"/>
              </a:xfrm>
              <a:prstGeom prst="rect">
                <a:avLst/>
              </a:prstGeom>
            </p:spPr>
          </p:pic>
          <p:pic>
            <p:nvPicPr>
              <p:cNvPr id="39" name="Picture 38" descr="Man.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52831" y="4691645"/>
                <a:ext cx="418416" cy="418416"/>
              </a:xfrm>
              <a:prstGeom prst="rect">
                <a:avLst/>
              </a:prstGeom>
            </p:spPr>
          </p:pic>
        </p:grpSp>
        <p:sp>
          <p:nvSpPr>
            <p:cNvPr id="43" name="TextBox 42"/>
            <p:cNvSpPr txBox="1"/>
            <p:nvPr/>
          </p:nvSpPr>
          <p:spPr>
            <a:xfrm>
              <a:off x="1287445" y="4463712"/>
              <a:ext cx="2101807" cy="830997"/>
            </a:xfrm>
            <a:prstGeom prst="rect">
              <a:avLst/>
            </a:prstGeom>
            <a:noFill/>
          </p:spPr>
          <p:txBody>
            <a:bodyPr wrap="none" rtlCol="0">
              <a:spAutoFit/>
            </a:bodyPr>
            <a:lstStyle/>
            <a:p>
              <a:r>
                <a:rPr lang="en-US" sz="2400" dirty="0" err="1" smtClean="0">
                  <a:solidFill>
                    <a:srgbClr val="000000"/>
                  </a:solidFill>
                  <a:latin typeface="Segoe UI Light"/>
                  <a:cs typeface="Segoe UI Light"/>
                </a:rPr>
                <a:t>Crowdsourced</a:t>
              </a:r>
              <a:r>
                <a:rPr lang="en-US" sz="2400" dirty="0" smtClean="0">
                  <a:solidFill>
                    <a:srgbClr val="000000"/>
                  </a:solidFill>
                  <a:latin typeface="Segoe UI Light"/>
                  <a:cs typeface="Segoe UI Light"/>
                </a:rPr>
                <a:t> </a:t>
              </a:r>
              <a:br>
                <a:rPr lang="en-US" sz="2400" dirty="0" smtClean="0">
                  <a:solidFill>
                    <a:srgbClr val="000000"/>
                  </a:solidFill>
                  <a:latin typeface="Segoe UI Light"/>
                  <a:cs typeface="Segoe UI Light"/>
                </a:rPr>
              </a:br>
              <a:r>
                <a:rPr lang="en-US" sz="2400" dirty="0" smtClean="0">
                  <a:solidFill>
                    <a:srgbClr val="000000"/>
                  </a:solidFill>
                  <a:latin typeface="Segoe UI Light"/>
                  <a:cs typeface="Segoe UI Light"/>
                </a:rPr>
                <a:t>virtual auditing</a:t>
              </a:r>
              <a:endParaRPr lang="en-US" sz="2400" dirty="0">
                <a:solidFill>
                  <a:srgbClr val="000000"/>
                </a:solidFill>
                <a:latin typeface="Segoe UI Light"/>
                <a:cs typeface="Segoe UI Light"/>
              </a:endParaRPr>
            </a:p>
          </p:txBody>
        </p:sp>
      </p:grpSp>
      <p:sp>
        <p:nvSpPr>
          <p:cNvPr id="47" name="Freeform 46"/>
          <p:cNvSpPr/>
          <p:nvPr/>
        </p:nvSpPr>
        <p:spPr>
          <a:xfrm rot="3364267">
            <a:off x="3337670" y="2746359"/>
            <a:ext cx="657774" cy="345497"/>
          </a:xfrm>
          <a:custGeom>
            <a:avLst/>
            <a:gdLst>
              <a:gd name="connsiteX0" fmla="*/ 0 w 1217549"/>
              <a:gd name="connsiteY0" fmla="*/ 268112 h 496968"/>
              <a:gd name="connsiteX1" fmla="*/ 0 w 1217549"/>
              <a:gd name="connsiteY1" fmla="*/ 268112 h 496968"/>
              <a:gd name="connsiteX2" fmla="*/ 1213555 w 1217549"/>
              <a:gd name="connsiteY2" fmla="*/ 254000 h 496968"/>
              <a:gd name="connsiteX3" fmla="*/ 1157111 w 1217549"/>
              <a:gd name="connsiteY3" fmla="*/ 239889 h 496968"/>
              <a:gd name="connsiteX4" fmla="*/ 635000 w 1217549"/>
              <a:gd name="connsiteY4" fmla="*/ 225778 h 496968"/>
              <a:gd name="connsiteX5" fmla="*/ 818444 w 1217549"/>
              <a:gd name="connsiteY5" fmla="*/ 254000 h 496968"/>
              <a:gd name="connsiteX6" fmla="*/ 1100666 w 1217549"/>
              <a:gd name="connsiteY6" fmla="*/ 239889 h 496968"/>
              <a:gd name="connsiteX7" fmla="*/ 959555 w 1217549"/>
              <a:gd name="connsiteY7" fmla="*/ 155223 h 496968"/>
              <a:gd name="connsiteX8" fmla="*/ 846666 w 1217549"/>
              <a:gd name="connsiteY8" fmla="*/ 98778 h 496968"/>
              <a:gd name="connsiteX9" fmla="*/ 762000 w 1217549"/>
              <a:gd name="connsiteY9" fmla="*/ 42334 h 496968"/>
              <a:gd name="connsiteX10" fmla="*/ 677333 w 1217549"/>
              <a:gd name="connsiteY10" fmla="*/ 0 h 496968"/>
              <a:gd name="connsiteX11" fmla="*/ 762000 w 1217549"/>
              <a:gd name="connsiteY11" fmla="*/ 70556 h 496968"/>
              <a:gd name="connsiteX12" fmla="*/ 818444 w 1217549"/>
              <a:gd name="connsiteY12" fmla="*/ 98778 h 496968"/>
              <a:gd name="connsiteX13" fmla="*/ 874889 w 1217549"/>
              <a:gd name="connsiteY13" fmla="*/ 141112 h 496968"/>
              <a:gd name="connsiteX14" fmla="*/ 959555 w 1217549"/>
              <a:gd name="connsiteY14" fmla="*/ 169334 h 496968"/>
              <a:gd name="connsiteX15" fmla="*/ 1086555 w 1217549"/>
              <a:gd name="connsiteY15" fmla="*/ 225778 h 496968"/>
              <a:gd name="connsiteX16" fmla="*/ 1185333 w 1217549"/>
              <a:gd name="connsiteY16" fmla="*/ 254000 h 496968"/>
              <a:gd name="connsiteX17" fmla="*/ 1001889 w 1217549"/>
              <a:gd name="connsiteY17" fmla="*/ 268112 h 496968"/>
              <a:gd name="connsiteX18" fmla="*/ 903111 w 1217549"/>
              <a:gd name="connsiteY18" fmla="*/ 324556 h 496968"/>
              <a:gd name="connsiteX19" fmla="*/ 804333 w 1217549"/>
              <a:gd name="connsiteY19" fmla="*/ 451556 h 496968"/>
              <a:gd name="connsiteX20" fmla="*/ 790222 w 1217549"/>
              <a:gd name="connsiteY20" fmla="*/ 493889 h 496968"/>
              <a:gd name="connsiteX21" fmla="*/ 846666 w 1217549"/>
              <a:gd name="connsiteY21" fmla="*/ 395112 h 496968"/>
              <a:gd name="connsiteX22" fmla="*/ 917222 w 1217549"/>
              <a:gd name="connsiteY22" fmla="*/ 366889 h 496968"/>
              <a:gd name="connsiteX23" fmla="*/ 1016000 w 1217549"/>
              <a:gd name="connsiteY23" fmla="*/ 338667 h 496968"/>
              <a:gd name="connsiteX24" fmla="*/ 1114777 w 1217549"/>
              <a:gd name="connsiteY24" fmla="*/ 310445 h 496968"/>
              <a:gd name="connsiteX25" fmla="*/ 1143000 w 1217549"/>
              <a:gd name="connsiteY25" fmla="*/ 282223 h 496968"/>
              <a:gd name="connsiteX26" fmla="*/ 1157111 w 1217549"/>
              <a:gd name="connsiteY26" fmla="*/ 225778 h 496968"/>
              <a:gd name="connsiteX27" fmla="*/ 1157111 w 1217549"/>
              <a:gd name="connsiteY27" fmla="*/ 225778 h 496968"/>
              <a:gd name="connsiteX28" fmla="*/ 70555 w 1217549"/>
              <a:gd name="connsiteY28" fmla="*/ 268112 h 49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7549" h="496968">
                <a:moveTo>
                  <a:pt x="0" y="268112"/>
                </a:moveTo>
                <a:lnTo>
                  <a:pt x="0" y="268112"/>
                </a:lnTo>
                <a:lnTo>
                  <a:pt x="1213555" y="254000"/>
                </a:lnTo>
                <a:cubicBezTo>
                  <a:pt x="1232943" y="253527"/>
                  <a:pt x="1176482" y="240834"/>
                  <a:pt x="1157111" y="239889"/>
                </a:cubicBezTo>
                <a:cubicBezTo>
                  <a:pt x="983217" y="231406"/>
                  <a:pt x="809037" y="230482"/>
                  <a:pt x="635000" y="225778"/>
                </a:cubicBezTo>
                <a:cubicBezTo>
                  <a:pt x="431078" y="240344"/>
                  <a:pt x="139704" y="254000"/>
                  <a:pt x="818444" y="254000"/>
                </a:cubicBezTo>
                <a:cubicBezTo>
                  <a:pt x="912636" y="254000"/>
                  <a:pt x="1006592" y="244593"/>
                  <a:pt x="1100666" y="239889"/>
                </a:cubicBezTo>
                <a:cubicBezTo>
                  <a:pt x="989031" y="150581"/>
                  <a:pt x="1075990" y="208962"/>
                  <a:pt x="959555" y="155223"/>
                </a:cubicBezTo>
                <a:cubicBezTo>
                  <a:pt x="921356" y="137593"/>
                  <a:pt x="846666" y="98778"/>
                  <a:pt x="846666" y="98778"/>
                </a:cubicBezTo>
                <a:cubicBezTo>
                  <a:pt x="739021" y="-8867"/>
                  <a:pt x="864106" y="103597"/>
                  <a:pt x="762000" y="42334"/>
                </a:cubicBezTo>
                <a:cubicBezTo>
                  <a:pt x="672135" y="-11584"/>
                  <a:pt x="816550" y="34807"/>
                  <a:pt x="677333" y="0"/>
                </a:cubicBezTo>
                <a:cubicBezTo>
                  <a:pt x="716249" y="38917"/>
                  <a:pt x="716157" y="44360"/>
                  <a:pt x="762000" y="70556"/>
                </a:cubicBezTo>
                <a:cubicBezTo>
                  <a:pt x="780264" y="80992"/>
                  <a:pt x="800606" y="87629"/>
                  <a:pt x="818444" y="98778"/>
                </a:cubicBezTo>
                <a:cubicBezTo>
                  <a:pt x="838388" y="111243"/>
                  <a:pt x="853853" y="130594"/>
                  <a:pt x="874889" y="141112"/>
                </a:cubicBezTo>
                <a:cubicBezTo>
                  <a:pt x="901497" y="154416"/>
                  <a:pt x="931597" y="159168"/>
                  <a:pt x="959555" y="169334"/>
                </a:cubicBezTo>
                <a:cubicBezTo>
                  <a:pt x="1103981" y="221852"/>
                  <a:pt x="962329" y="172539"/>
                  <a:pt x="1086555" y="225778"/>
                </a:cubicBezTo>
                <a:cubicBezTo>
                  <a:pt x="1114895" y="237924"/>
                  <a:pt x="1156692" y="246840"/>
                  <a:pt x="1185333" y="254000"/>
                </a:cubicBezTo>
                <a:cubicBezTo>
                  <a:pt x="1124185" y="258704"/>
                  <a:pt x="1062284" y="257454"/>
                  <a:pt x="1001889" y="268112"/>
                </a:cubicBezTo>
                <a:cubicBezTo>
                  <a:pt x="984378" y="271202"/>
                  <a:pt x="919328" y="311042"/>
                  <a:pt x="903111" y="324556"/>
                </a:cubicBezTo>
                <a:cubicBezTo>
                  <a:pt x="869393" y="352654"/>
                  <a:pt x="816437" y="415243"/>
                  <a:pt x="804333" y="451556"/>
                </a:cubicBezTo>
                <a:cubicBezTo>
                  <a:pt x="799629" y="465667"/>
                  <a:pt x="790222" y="508763"/>
                  <a:pt x="790222" y="493889"/>
                </a:cubicBezTo>
                <a:cubicBezTo>
                  <a:pt x="790222" y="450354"/>
                  <a:pt x="810120" y="417953"/>
                  <a:pt x="846666" y="395112"/>
                </a:cubicBezTo>
                <a:cubicBezTo>
                  <a:pt x="868146" y="381687"/>
                  <a:pt x="893504" y="375783"/>
                  <a:pt x="917222" y="366889"/>
                </a:cubicBezTo>
                <a:cubicBezTo>
                  <a:pt x="971353" y="346589"/>
                  <a:pt x="953731" y="356458"/>
                  <a:pt x="1016000" y="338667"/>
                </a:cubicBezTo>
                <a:cubicBezTo>
                  <a:pt x="1157718" y="298176"/>
                  <a:pt x="938309" y="354562"/>
                  <a:pt x="1114777" y="310445"/>
                </a:cubicBezTo>
                <a:cubicBezTo>
                  <a:pt x="1124185" y="301038"/>
                  <a:pt x="1140391" y="295269"/>
                  <a:pt x="1143000" y="282223"/>
                </a:cubicBezTo>
                <a:cubicBezTo>
                  <a:pt x="1156563" y="214411"/>
                  <a:pt x="1093665" y="257501"/>
                  <a:pt x="1157111" y="225778"/>
                </a:cubicBezTo>
                <a:lnTo>
                  <a:pt x="1157111" y="225778"/>
                </a:lnTo>
                <a:lnTo>
                  <a:pt x="70555" y="268112"/>
                </a:lnTo>
              </a:path>
            </a:pathLst>
          </a:custGeom>
          <a:solidFill>
            <a:schemeClr val="tx1"/>
          </a:solidFill>
          <a:ln>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000000"/>
              </a:solidFill>
            </a:endParaRPr>
          </a:p>
        </p:txBody>
      </p:sp>
      <p:sp>
        <p:nvSpPr>
          <p:cNvPr id="48" name="Freeform 47"/>
          <p:cNvSpPr/>
          <p:nvPr/>
        </p:nvSpPr>
        <p:spPr>
          <a:xfrm>
            <a:off x="3313730" y="3420901"/>
            <a:ext cx="551125" cy="234544"/>
          </a:xfrm>
          <a:custGeom>
            <a:avLst/>
            <a:gdLst>
              <a:gd name="connsiteX0" fmla="*/ 0 w 1217549"/>
              <a:gd name="connsiteY0" fmla="*/ 268112 h 496968"/>
              <a:gd name="connsiteX1" fmla="*/ 0 w 1217549"/>
              <a:gd name="connsiteY1" fmla="*/ 268112 h 496968"/>
              <a:gd name="connsiteX2" fmla="*/ 1213555 w 1217549"/>
              <a:gd name="connsiteY2" fmla="*/ 254000 h 496968"/>
              <a:gd name="connsiteX3" fmla="*/ 1157111 w 1217549"/>
              <a:gd name="connsiteY3" fmla="*/ 239889 h 496968"/>
              <a:gd name="connsiteX4" fmla="*/ 635000 w 1217549"/>
              <a:gd name="connsiteY4" fmla="*/ 225778 h 496968"/>
              <a:gd name="connsiteX5" fmla="*/ 818444 w 1217549"/>
              <a:gd name="connsiteY5" fmla="*/ 254000 h 496968"/>
              <a:gd name="connsiteX6" fmla="*/ 1100666 w 1217549"/>
              <a:gd name="connsiteY6" fmla="*/ 239889 h 496968"/>
              <a:gd name="connsiteX7" fmla="*/ 959555 w 1217549"/>
              <a:gd name="connsiteY7" fmla="*/ 155223 h 496968"/>
              <a:gd name="connsiteX8" fmla="*/ 846666 w 1217549"/>
              <a:gd name="connsiteY8" fmla="*/ 98778 h 496968"/>
              <a:gd name="connsiteX9" fmla="*/ 762000 w 1217549"/>
              <a:gd name="connsiteY9" fmla="*/ 42334 h 496968"/>
              <a:gd name="connsiteX10" fmla="*/ 677333 w 1217549"/>
              <a:gd name="connsiteY10" fmla="*/ 0 h 496968"/>
              <a:gd name="connsiteX11" fmla="*/ 762000 w 1217549"/>
              <a:gd name="connsiteY11" fmla="*/ 70556 h 496968"/>
              <a:gd name="connsiteX12" fmla="*/ 818444 w 1217549"/>
              <a:gd name="connsiteY12" fmla="*/ 98778 h 496968"/>
              <a:gd name="connsiteX13" fmla="*/ 874889 w 1217549"/>
              <a:gd name="connsiteY13" fmla="*/ 141112 h 496968"/>
              <a:gd name="connsiteX14" fmla="*/ 959555 w 1217549"/>
              <a:gd name="connsiteY14" fmla="*/ 169334 h 496968"/>
              <a:gd name="connsiteX15" fmla="*/ 1086555 w 1217549"/>
              <a:gd name="connsiteY15" fmla="*/ 225778 h 496968"/>
              <a:gd name="connsiteX16" fmla="*/ 1185333 w 1217549"/>
              <a:gd name="connsiteY16" fmla="*/ 254000 h 496968"/>
              <a:gd name="connsiteX17" fmla="*/ 1001889 w 1217549"/>
              <a:gd name="connsiteY17" fmla="*/ 268112 h 496968"/>
              <a:gd name="connsiteX18" fmla="*/ 903111 w 1217549"/>
              <a:gd name="connsiteY18" fmla="*/ 324556 h 496968"/>
              <a:gd name="connsiteX19" fmla="*/ 804333 w 1217549"/>
              <a:gd name="connsiteY19" fmla="*/ 451556 h 496968"/>
              <a:gd name="connsiteX20" fmla="*/ 790222 w 1217549"/>
              <a:gd name="connsiteY20" fmla="*/ 493889 h 496968"/>
              <a:gd name="connsiteX21" fmla="*/ 846666 w 1217549"/>
              <a:gd name="connsiteY21" fmla="*/ 395112 h 496968"/>
              <a:gd name="connsiteX22" fmla="*/ 917222 w 1217549"/>
              <a:gd name="connsiteY22" fmla="*/ 366889 h 496968"/>
              <a:gd name="connsiteX23" fmla="*/ 1016000 w 1217549"/>
              <a:gd name="connsiteY23" fmla="*/ 338667 h 496968"/>
              <a:gd name="connsiteX24" fmla="*/ 1114777 w 1217549"/>
              <a:gd name="connsiteY24" fmla="*/ 310445 h 496968"/>
              <a:gd name="connsiteX25" fmla="*/ 1143000 w 1217549"/>
              <a:gd name="connsiteY25" fmla="*/ 282223 h 496968"/>
              <a:gd name="connsiteX26" fmla="*/ 1157111 w 1217549"/>
              <a:gd name="connsiteY26" fmla="*/ 225778 h 496968"/>
              <a:gd name="connsiteX27" fmla="*/ 1157111 w 1217549"/>
              <a:gd name="connsiteY27" fmla="*/ 225778 h 496968"/>
              <a:gd name="connsiteX28" fmla="*/ 70555 w 1217549"/>
              <a:gd name="connsiteY28" fmla="*/ 268112 h 49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7549" h="496968">
                <a:moveTo>
                  <a:pt x="0" y="268112"/>
                </a:moveTo>
                <a:lnTo>
                  <a:pt x="0" y="268112"/>
                </a:lnTo>
                <a:lnTo>
                  <a:pt x="1213555" y="254000"/>
                </a:lnTo>
                <a:cubicBezTo>
                  <a:pt x="1232943" y="253527"/>
                  <a:pt x="1176482" y="240834"/>
                  <a:pt x="1157111" y="239889"/>
                </a:cubicBezTo>
                <a:cubicBezTo>
                  <a:pt x="983217" y="231406"/>
                  <a:pt x="809037" y="230482"/>
                  <a:pt x="635000" y="225778"/>
                </a:cubicBezTo>
                <a:cubicBezTo>
                  <a:pt x="431078" y="240344"/>
                  <a:pt x="139704" y="254000"/>
                  <a:pt x="818444" y="254000"/>
                </a:cubicBezTo>
                <a:cubicBezTo>
                  <a:pt x="912636" y="254000"/>
                  <a:pt x="1006592" y="244593"/>
                  <a:pt x="1100666" y="239889"/>
                </a:cubicBezTo>
                <a:cubicBezTo>
                  <a:pt x="989031" y="150581"/>
                  <a:pt x="1075990" y="208962"/>
                  <a:pt x="959555" y="155223"/>
                </a:cubicBezTo>
                <a:cubicBezTo>
                  <a:pt x="921356" y="137593"/>
                  <a:pt x="846666" y="98778"/>
                  <a:pt x="846666" y="98778"/>
                </a:cubicBezTo>
                <a:cubicBezTo>
                  <a:pt x="739021" y="-8867"/>
                  <a:pt x="864106" y="103597"/>
                  <a:pt x="762000" y="42334"/>
                </a:cubicBezTo>
                <a:cubicBezTo>
                  <a:pt x="672135" y="-11584"/>
                  <a:pt x="816550" y="34807"/>
                  <a:pt x="677333" y="0"/>
                </a:cubicBezTo>
                <a:cubicBezTo>
                  <a:pt x="716249" y="38917"/>
                  <a:pt x="716157" y="44360"/>
                  <a:pt x="762000" y="70556"/>
                </a:cubicBezTo>
                <a:cubicBezTo>
                  <a:pt x="780264" y="80992"/>
                  <a:pt x="800606" y="87629"/>
                  <a:pt x="818444" y="98778"/>
                </a:cubicBezTo>
                <a:cubicBezTo>
                  <a:pt x="838388" y="111243"/>
                  <a:pt x="853853" y="130594"/>
                  <a:pt x="874889" y="141112"/>
                </a:cubicBezTo>
                <a:cubicBezTo>
                  <a:pt x="901497" y="154416"/>
                  <a:pt x="931597" y="159168"/>
                  <a:pt x="959555" y="169334"/>
                </a:cubicBezTo>
                <a:cubicBezTo>
                  <a:pt x="1103981" y="221852"/>
                  <a:pt x="962329" y="172539"/>
                  <a:pt x="1086555" y="225778"/>
                </a:cubicBezTo>
                <a:cubicBezTo>
                  <a:pt x="1114895" y="237924"/>
                  <a:pt x="1156692" y="246840"/>
                  <a:pt x="1185333" y="254000"/>
                </a:cubicBezTo>
                <a:cubicBezTo>
                  <a:pt x="1124185" y="258704"/>
                  <a:pt x="1062284" y="257454"/>
                  <a:pt x="1001889" y="268112"/>
                </a:cubicBezTo>
                <a:cubicBezTo>
                  <a:pt x="984378" y="271202"/>
                  <a:pt x="919328" y="311042"/>
                  <a:pt x="903111" y="324556"/>
                </a:cubicBezTo>
                <a:cubicBezTo>
                  <a:pt x="869393" y="352654"/>
                  <a:pt x="816437" y="415243"/>
                  <a:pt x="804333" y="451556"/>
                </a:cubicBezTo>
                <a:cubicBezTo>
                  <a:pt x="799629" y="465667"/>
                  <a:pt x="790222" y="508763"/>
                  <a:pt x="790222" y="493889"/>
                </a:cubicBezTo>
                <a:cubicBezTo>
                  <a:pt x="790222" y="450354"/>
                  <a:pt x="810120" y="417953"/>
                  <a:pt x="846666" y="395112"/>
                </a:cubicBezTo>
                <a:cubicBezTo>
                  <a:pt x="868146" y="381687"/>
                  <a:pt x="893504" y="375783"/>
                  <a:pt x="917222" y="366889"/>
                </a:cubicBezTo>
                <a:cubicBezTo>
                  <a:pt x="971353" y="346589"/>
                  <a:pt x="953731" y="356458"/>
                  <a:pt x="1016000" y="338667"/>
                </a:cubicBezTo>
                <a:cubicBezTo>
                  <a:pt x="1157718" y="298176"/>
                  <a:pt x="938309" y="354562"/>
                  <a:pt x="1114777" y="310445"/>
                </a:cubicBezTo>
                <a:cubicBezTo>
                  <a:pt x="1124185" y="301038"/>
                  <a:pt x="1140391" y="295269"/>
                  <a:pt x="1143000" y="282223"/>
                </a:cubicBezTo>
                <a:cubicBezTo>
                  <a:pt x="1156563" y="214411"/>
                  <a:pt x="1093665" y="257501"/>
                  <a:pt x="1157111" y="225778"/>
                </a:cubicBezTo>
                <a:lnTo>
                  <a:pt x="1157111" y="225778"/>
                </a:lnTo>
                <a:lnTo>
                  <a:pt x="70555" y="268112"/>
                </a:lnTo>
              </a:path>
            </a:pathLst>
          </a:custGeom>
          <a:solidFill>
            <a:schemeClr val="tx1"/>
          </a:solidFill>
          <a:ln>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000000"/>
              </a:solidFill>
            </a:endParaRPr>
          </a:p>
        </p:txBody>
      </p:sp>
      <p:sp>
        <p:nvSpPr>
          <p:cNvPr id="49" name="Freeform 48"/>
          <p:cNvSpPr/>
          <p:nvPr/>
        </p:nvSpPr>
        <p:spPr>
          <a:xfrm rot="19023497">
            <a:off x="3272205" y="4081805"/>
            <a:ext cx="843183" cy="343204"/>
          </a:xfrm>
          <a:custGeom>
            <a:avLst/>
            <a:gdLst>
              <a:gd name="connsiteX0" fmla="*/ 0 w 1217549"/>
              <a:gd name="connsiteY0" fmla="*/ 268112 h 496968"/>
              <a:gd name="connsiteX1" fmla="*/ 0 w 1217549"/>
              <a:gd name="connsiteY1" fmla="*/ 268112 h 496968"/>
              <a:gd name="connsiteX2" fmla="*/ 1213555 w 1217549"/>
              <a:gd name="connsiteY2" fmla="*/ 254000 h 496968"/>
              <a:gd name="connsiteX3" fmla="*/ 1157111 w 1217549"/>
              <a:gd name="connsiteY3" fmla="*/ 239889 h 496968"/>
              <a:gd name="connsiteX4" fmla="*/ 635000 w 1217549"/>
              <a:gd name="connsiteY4" fmla="*/ 225778 h 496968"/>
              <a:gd name="connsiteX5" fmla="*/ 818444 w 1217549"/>
              <a:gd name="connsiteY5" fmla="*/ 254000 h 496968"/>
              <a:gd name="connsiteX6" fmla="*/ 1100666 w 1217549"/>
              <a:gd name="connsiteY6" fmla="*/ 239889 h 496968"/>
              <a:gd name="connsiteX7" fmla="*/ 959555 w 1217549"/>
              <a:gd name="connsiteY7" fmla="*/ 155223 h 496968"/>
              <a:gd name="connsiteX8" fmla="*/ 846666 w 1217549"/>
              <a:gd name="connsiteY8" fmla="*/ 98778 h 496968"/>
              <a:gd name="connsiteX9" fmla="*/ 762000 w 1217549"/>
              <a:gd name="connsiteY9" fmla="*/ 42334 h 496968"/>
              <a:gd name="connsiteX10" fmla="*/ 677333 w 1217549"/>
              <a:gd name="connsiteY10" fmla="*/ 0 h 496968"/>
              <a:gd name="connsiteX11" fmla="*/ 762000 w 1217549"/>
              <a:gd name="connsiteY11" fmla="*/ 70556 h 496968"/>
              <a:gd name="connsiteX12" fmla="*/ 818444 w 1217549"/>
              <a:gd name="connsiteY12" fmla="*/ 98778 h 496968"/>
              <a:gd name="connsiteX13" fmla="*/ 874889 w 1217549"/>
              <a:gd name="connsiteY13" fmla="*/ 141112 h 496968"/>
              <a:gd name="connsiteX14" fmla="*/ 959555 w 1217549"/>
              <a:gd name="connsiteY14" fmla="*/ 169334 h 496968"/>
              <a:gd name="connsiteX15" fmla="*/ 1086555 w 1217549"/>
              <a:gd name="connsiteY15" fmla="*/ 225778 h 496968"/>
              <a:gd name="connsiteX16" fmla="*/ 1185333 w 1217549"/>
              <a:gd name="connsiteY16" fmla="*/ 254000 h 496968"/>
              <a:gd name="connsiteX17" fmla="*/ 1001889 w 1217549"/>
              <a:gd name="connsiteY17" fmla="*/ 268112 h 496968"/>
              <a:gd name="connsiteX18" fmla="*/ 903111 w 1217549"/>
              <a:gd name="connsiteY18" fmla="*/ 324556 h 496968"/>
              <a:gd name="connsiteX19" fmla="*/ 804333 w 1217549"/>
              <a:gd name="connsiteY19" fmla="*/ 451556 h 496968"/>
              <a:gd name="connsiteX20" fmla="*/ 790222 w 1217549"/>
              <a:gd name="connsiteY20" fmla="*/ 493889 h 496968"/>
              <a:gd name="connsiteX21" fmla="*/ 846666 w 1217549"/>
              <a:gd name="connsiteY21" fmla="*/ 395112 h 496968"/>
              <a:gd name="connsiteX22" fmla="*/ 917222 w 1217549"/>
              <a:gd name="connsiteY22" fmla="*/ 366889 h 496968"/>
              <a:gd name="connsiteX23" fmla="*/ 1016000 w 1217549"/>
              <a:gd name="connsiteY23" fmla="*/ 338667 h 496968"/>
              <a:gd name="connsiteX24" fmla="*/ 1114777 w 1217549"/>
              <a:gd name="connsiteY24" fmla="*/ 310445 h 496968"/>
              <a:gd name="connsiteX25" fmla="*/ 1143000 w 1217549"/>
              <a:gd name="connsiteY25" fmla="*/ 282223 h 496968"/>
              <a:gd name="connsiteX26" fmla="*/ 1157111 w 1217549"/>
              <a:gd name="connsiteY26" fmla="*/ 225778 h 496968"/>
              <a:gd name="connsiteX27" fmla="*/ 1157111 w 1217549"/>
              <a:gd name="connsiteY27" fmla="*/ 225778 h 496968"/>
              <a:gd name="connsiteX28" fmla="*/ 70555 w 1217549"/>
              <a:gd name="connsiteY28" fmla="*/ 268112 h 49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7549" h="496968">
                <a:moveTo>
                  <a:pt x="0" y="268112"/>
                </a:moveTo>
                <a:lnTo>
                  <a:pt x="0" y="268112"/>
                </a:lnTo>
                <a:lnTo>
                  <a:pt x="1213555" y="254000"/>
                </a:lnTo>
                <a:cubicBezTo>
                  <a:pt x="1232943" y="253527"/>
                  <a:pt x="1176482" y="240834"/>
                  <a:pt x="1157111" y="239889"/>
                </a:cubicBezTo>
                <a:cubicBezTo>
                  <a:pt x="983217" y="231406"/>
                  <a:pt x="809037" y="230482"/>
                  <a:pt x="635000" y="225778"/>
                </a:cubicBezTo>
                <a:cubicBezTo>
                  <a:pt x="431078" y="240344"/>
                  <a:pt x="139704" y="254000"/>
                  <a:pt x="818444" y="254000"/>
                </a:cubicBezTo>
                <a:cubicBezTo>
                  <a:pt x="912636" y="254000"/>
                  <a:pt x="1006592" y="244593"/>
                  <a:pt x="1100666" y="239889"/>
                </a:cubicBezTo>
                <a:cubicBezTo>
                  <a:pt x="989031" y="150581"/>
                  <a:pt x="1075990" y="208962"/>
                  <a:pt x="959555" y="155223"/>
                </a:cubicBezTo>
                <a:cubicBezTo>
                  <a:pt x="921356" y="137593"/>
                  <a:pt x="846666" y="98778"/>
                  <a:pt x="846666" y="98778"/>
                </a:cubicBezTo>
                <a:cubicBezTo>
                  <a:pt x="739021" y="-8867"/>
                  <a:pt x="864106" y="103597"/>
                  <a:pt x="762000" y="42334"/>
                </a:cubicBezTo>
                <a:cubicBezTo>
                  <a:pt x="672135" y="-11584"/>
                  <a:pt x="816550" y="34807"/>
                  <a:pt x="677333" y="0"/>
                </a:cubicBezTo>
                <a:cubicBezTo>
                  <a:pt x="716249" y="38917"/>
                  <a:pt x="716157" y="44360"/>
                  <a:pt x="762000" y="70556"/>
                </a:cubicBezTo>
                <a:cubicBezTo>
                  <a:pt x="780264" y="80992"/>
                  <a:pt x="800606" y="87629"/>
                  <a:pt x="818444" y="98778"/>
                </a:cubicBezTo>
                <a:cubicBezTo>
                  <a:pt x="838388" y="111243"/>
                  <a:pt x="853853" y="130594"/>
                  <a:pt x="874889" y="141112"/>
                </a:cubicBezTo>
                <a:cubicBezTo>
                  <a:pt x="901497" y="154416"/>
                  <a:pt x="931597" y="159168"/>
                  <a:pt x="959555" y="169334"/>
                </a:cubicBezTo>
                <a:cubicBezTo>
                  <a:pt x="1103981" y="221852"/>
                  <a:pt x="962329" y="172539"/>
                  <a:pt x="1086555" y="225778"/>
                </a:cubicBezTo>
                <a:cubicBezTo>
                  <a:pt x="1114895" y="237924"/>
                  <a:pt x="1156692" y="246840"/>
                  <a:pt x="1185333" y="254000"/>
                </a:cubicBezTo>
                <a:cubicBezTo>
                  <a:pt x="1124185" y="258704"/>
                  <a:pt x="1062284" y="257454"/>
                  <a:pt x="1001889" y="268112"/>
                </a:cubicBezTo>
                <a:cubicBezTo>
                  <a:pt x="984378" y="271202"/>
                  <a:pt x="919328" y="311042"/>
                  <a:pt x="903111" y="324556"/>
                </a:cubicBezTo>
                <a:cubicBezTo>
                  <a:pt x="869393" y="352654"/>
                  <a:pt x="816437" y="415243"/>
                  <a:pt x="804333" y="451556"/>
                </a:cubicBezTo>
                <a:cubicBezTo>
                  <a:pt x="799629" y="465667"/>
                  <a:pt x="790222" y="508763"/>
                  <a:pt x="790222" y="493889"/>
                </a:cubicBezTo>
                <a:cubicBezTo>
                  <a:pt x="790222" y="450354"/>
                  <a:pt x="810120" y="417953"/>
                  <a:pt x="846666" y="395112"/>
                </a:cubicBezTo>
                <a:cubicBezTo>
                  <a:pt x="868146" y="381687"/>
                  <a:pt x="893504" y="375783"/>
                  <a:pt x="917222" y="366889"/>
                </a:cubicBezTo>
                <a:cubicBezTo>
                  <a:pt x="971353" y="346589"/>
                  <a:pt x="953731" y="356458"/>
                  <a:pt x="1016000" y="338667"/>
                </a:cubicBezTo>
                <a:cubicBezTo>
                  <a:pt x="1157718" y="298176"/>
                  <a:pt x="938309" y="354562"/>
                  <a:pt x="1114777" y="310445"/>
                </a:cubicBezTo>
                <a:cubicBezTo>
                  <a:pt x="1124185" y="301038"/>
                  <a:pt x="1140391" y="295269"/>
                  <a:pt x="1143000" y="282223"/>
                </a:cubicBezTo>
                <a:cubicBezTo>
                  <a:pt x="1156563" y="214411"/>
                  <a:pt x="1093665" y="257501"/>
                  <a:pt x="1157111" y="225778"/>
                </a:cubicBezTo>
                <a:lnTo>
                  <a:pt x="1157111" y="225778"/>
                </a:lnTo>
                <a:lnTo>
                  <a:pt x="70555" y="268112"/>
                </a:lnTo>
              </a:path>
            </a:pathLst>
          </a:custGeom>
          <a:solidFill>
            <a:schemeClr val="tx1"/>
          </a:solidFill>
          <a:ln>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000000"/>
              </a:solidFill>
            </a:endParaRPr>
          </a:p>
        </p:txBody>
      </p:sp>
      <p:sp>
        <p:nvSpPr>
          <p:cNvPr id="42" name="TextBox 41"/>
          <p:cNvSpPr txBox="1"/>
          <p:nvPr/>
        </p:nvSpPr>
        <p:spPr>
          <a:xfrm>
            <a:off x="5614619" y="4000485"/>
            <a:ext cx="2754630" cy="830997"/>
          </a:xfrm>
          <a:prstGeom prst="rect">
            <a:avLst/>
          </a:prstGeom>
          <a:noFill/>
        </p:spPr>
        <p:txBody>
          <a:bodyPr wrap="none" rtlCol="0">
            <a:spAutoFit/>
          </a:bodyPr>
          <a:lstStyle/>
          <a:p>
            <a:r>
              <a:rPr lang="en-US" sz="2400" dirty="0" smtClean="0">
                <a:solidFill>
                  <a:srgbClr val="000000"/>
                </a:solidFill>
                <a:latin typeface="Segoe UI Light"/>
                <a:cs typeface="Segoe UI Light"/>
              </a:rPr>
              <a:t>Online public transit</a:t>
            </a:r>
            <a:br>
              <a:rPr lang="en-US" sz="2400" dirty="0" smtClean="0">
                <a:solidFill>
                  <a:srgbClr val="000000"/>
                </a:solidFill>
                <a:latin typeface="Segoe UI Light"/>
                <a:cs typeface="Segoe UI Light"/>
              </a:rPr>
            </a:br>
            <a:r>
              <a:rPr lang="en-US" sz="2400" dirty="0" smtClean="0">
                <a:solidFill>
                  <a:srgbClr val="000000"/>
                </a:solidFill>
                <a:latin typeface="Segoe UI Light"/>
                <a:cs typeface="Segoe UI Light"/>
              </a:rPr>
              <a:t>trip planner</a:t>
            </a:r>
            <a:endParaRPr lang="en-US" sz="2400" dirty="0">
              <a:solidFill>
                <a:srgbClr val="000000"/>
              </a:solidFill>
              <a:latin typeface="Segoe UI Light"/>
              <a:cs typeface="Segoe UI Light"/>
            </a:endParaRPr>
          </a:p>
        </p:txBody>
      </p:sp>
      <p:sp>
        <p:nvSpPr>
          <p:cNvPr id="50" name="TextBox 49"/>
          <p:cNvSpPr txBox="1"/>
          <p:nvPr/>
        </p:nvSpPr>
        <p:spPr>
          <a:xfrm>
            <a:off x="3984701" y="3292156"/>
            <a:ext cx="893694" cy="461665"/>
          </a:xfrm>
          <a:prstGeom prst="rect">
            <a:avLst/>
          </a:prstGeom>
          <a:noFill/>
        </p:spPr>
        <p:txBody>
          <a:bodyPr wrap="none" rtlCol="0">
            <a:spAutoFit/>
          </a:bodyPr>
          <a:lstStyle/>
          <a:p>
            <a:r>
              <a:rPr lang="en-US" sz="2400" dirty="0" smtClean="0">
                <a:latin typeface="Segoe Print"/>
                <a:cs typeface="Segoe Print"/>
              </a:rPr>
              <a:t>data</a:t>
            </a:r>
            <a:endParaRPr lang="en-US" sz="2400" dirty="0">
              <a:latin typeface="Segoe Print"/>
              <a:cs typeface="Segoe Print"/>
            </a:endParaRPr>
          </a:p>
        </p:txBody>
      </p:sp>
      <p:pic>
        <p:nvPicPr>
          <p:cNvPr id="41" name="Picture 40" descr="Icon_Walker.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92033" y="3573956"/>
            <a:ext cx="504987" cy="853057"/>
          </a:xfrm>
          <a:prstGeom prst="rect">
            <a:avLst/>
          </a:prstGeom>
        </p:spPr>
      </p:pic>
      <p:pic>
        <p:nvPicPr>
          <p:cNvPr id="51" name="Picture 50" descr="Man.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2033" y="4831482"/>
            <a:ext cx="418416" cy="418416"/>
          </a:xfrm>
          <a:prstGeom prst="rect">
            <a:avLst/>
          </a:prstGeom>
        </p:spPr>
      </p:pic>
    </p:spTree>
    <p:extLst>
      <p:ext uri="{BB962C8B-B14F-4D97-AF65-F5344CB8AC3E}">
        <p14:creationId xmlns:p14="http://schemas.microsoft.com/office/powerpoint/2010/main" val="4078819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fade">
                                      <p:cBhvr>
                                        <p:cTn id="10" dur="500"/>
                                        <p:tgtEl>
                                          <p:spTgt spid="4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fade">
                                      <p:cBhvr>
                                        <p:cTn id="15" dur="500"/>
                                        <p:tgtEl>
                                          <p:spTgt spid="4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fade">
                                      <p:cBhvr>
                                        <p:cTn id="18" dur="500"/>
                                        <p:tgtEl>
                                          <p:spTgt spid="4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9"/>
                                        </p:tgtEl>
                                        <p:attrNameLst>
                                          <p:attrName>style.visibility</p:attrName>
                                        </p:attrNameLst>
                                      </p:cBhvr>
                                      <p:to>
                                        <p:strVal val="visible"/>
                                      </p:to>
                                    </p:set>
                                    <p:animEffect transition="in" filter="fade">
                                      <p:cBhvr>
                                        <p:cTn id="26"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P spid="49"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47" y="6098792"/>
            <a:ext cx="9252687"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5" name="Picture 4" descr="C:\research\Posters\Affiliates2009-HydroSense\dub logo.png"/>
          <p:cNvPicPr>
            <a:picLocks noChangeAspect="1" noChangeArrowheads="1"/>
          </p:cNvPicPr>
          <p:nvPr/>
        </p:nvPicPr>
        <p:blipFill>
          <a:blip r:embed="rId3" cstate="print">
            <a:lum bright="90000"/>
          </a:blip>
          <a:srcRect/>
          <a:stretch>
            <a:fillRect/>
          </a:stretch>
        </p:blipFill>
        <p:spPr bwMode="auto">
          <a:xfrm>
            <a:off x="6517307" y="6273057"/>
            <a:ext cx="808384" cy="413470"/>
          </a:xfrm>
          <a:prstGeom prst="rect">
            <a:avLst/>
          </a:prstGeom>
          <a:noFill/>
          <a:effectLst/>
        </p:spPr>
      </p:pic>
      <p:pic>
        <p:nvPicPr>
          <p:cNvPr id="6" name="Picture 5" descr="C:\research\talks\CHI2010-EcoFeedback\UW.Signature_stacked.png"/>
          <p:cNvPicPr>
            <a:picLocks noChangeAspect="1" noChangeArrowheads="1"/>
          </p:cNvPicPr>
          <p:nvPr/>
        </p:nvPicPr>
        <p:blipFill>
          <a:blip r:embed="rId4" cstate="print"/>
          <a:srcRect/>
          <a:stretch>
            <a:fillRect/>
          </a:stretch>
        </p:blipFill>
        <p:spPr bwMode="auto">
          <a:xfrm>
            <a:off x="7547619" y="6280422"/>
            <a:ext cx="1367109" cy="398740"/>
          </a:xfrm>
          <a:prstGeom prst="rect">
            <a:avLst/>
          </a:prstGeom>
          <a:noFill/>
        </p:spPr>
      </p:pic>
      <p:pic>
        <p:nvPicPr>
          <p:cNvPr id="7" name="Picture 2" descr="D:\Dropbox\HCILShared\HCIL\HCILLogos\HCIL Logo black - no circle larg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1602" y="6270952"/>
            <a:ext cx="609043" cy="4176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188691" y="6310515"/>
            <a:ext cx="1390250" cy="338554"/>
          </a:xfrm>
          <a:prstGeom prst="rect">
            <a:avLst/>
          </a:prstGeom>
          <a:noFill/>
        </p:spPr>
        <p:txBody>
          <a:bodyPr wrap="square" lIns="0" rIns="0" rtlCol="0">
            <a:spAutoFit/>
          </a:bodyPr>
          <a:lstStyle/>
          <a:p>
            <a:r>
              <a:rPr lang="en-US" sz="1600" b="1" dirty="0" smtClean="0">
                <a:solidFill>
                  <a:schemeClr val="bg1"/>
                </a:solidFill>
                <a:latin typeface="HelveticaNeueLT Com 23 UltLtEx" pitchFamily="34" charset="0"/>
              </a:rPr>
              <a:t>make</a:t>
            </a:r>
            <a:r>
              <a:rPr lang="en-US" sz="1600" dirty="0" smtClean="0">
                <a:solidFill>
                  <a:schemeClr val="bg1"/>
                </a:solidFill>
                <a:latin typeface="HelveticaNeueLT Com 23 UltLtEx" pitchFamily="34" charset="0"/>
              </a:rPr>
              <a:t>ability lab</a:t>
            </a:r>
            <a:endParaRPr lang="en-US" sz="1600" dirty="0">
              <a:solidFill>
                <a:schemeClr val="bg1"/>
              </a:solidFill>
              <a:latin typeface="HelveticaNeueLT Com 23 UltLtEx" pitchFamily="34" charset="0"/>
            </a:endParaRPr>
          </a:p>
        </p:txBody>
      </p:sp>
      <p:pic>
        <p:nvPicPr>
          <p:cNvPr id="9" name="Picture 7" descr="D:\Dropbox\HCILShared\CSLogos\CSLogos_v2_grayscale.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299" t="58117" r="54391" b="12793"/>
          <a:stretch/>
        </p:blipFill>
        <p:spPr bwMode="auto">
          <a:xfrm>
            <a:off x="1916406" y="6192010"/>
            <a:ext cx="1267149" cy="57556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C:\research\talks\VirginiaTech2012_SeminarSeries\umd_logo.png"/>
          <p:cNvPicPr>
            <a:picLocks noChangeAspect="1" noChangeArrowheads="1"/>
          </p:cNvPicPr>
          <p:nvPr/>
        </p:nvPicPr>
        <p:blipFill rotWithShape="1">
          <a:blip r:embed="rId7">
            <a:extLst>
              <a:ext uri="{28A0092B-C50C-407E-A947-70E740481C1C}">
                <a14:useLocalDpi xmlns:a14="http://schemas.microsoft.com/office/drawing/2010/main" val="0"/>
              </a:ext>
            </a:extLst>
          </a:blip>
          <a:srcRect l="20170"/>
          <a:stretch/>
        </p:blipFill>
        <p:spPr bwMode="auto">
          <a:xfrm>
            <a:off x="172751" y="6322034"/>
            <a:ext cx="1545608" cy="315517"/>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300004" y="706804"/>
            <a:ext cx="1645920" cy="2084561"/>
            <a:chOff x="172751" y="706804"/>
            <a:chExt cx="1645920" cy="2084561"/>
          </a:xfrm>
        </p:grpSpPr>
        <p:pic>
          <p:nvPicPr>
            <p:cNvPr id="16" name="Picture 15" descr="KotaroHara.jpg"/>
            <p:cNvPicPr>
              <a:picLocks noChangeAspect="1"/>
            </p:cNvPicPr>
            <p:nvPr/>
          </p:nvPicPr>
          <p:blipFill rotWithShape="1">
            <a:blip r:embed="rId8">
              <a:extLst>
                <a:ext uri="{28A0092B-C50C-407E-A947-70E740481C1C}">
                  <a14:useLocalDpi xmlns:a14="http://schemas.microsoft.com/office/drawing/2010/main" val="0"/>
                </a:ext>
              </a:extLst>
            </a:blip>
            <a:srcRect l="4484" t="1775" r="3639" b="1409"/>
            <a:stretch/>
          </p:blipFill>
          <p:spPr>
            <a:xfrm>
              <a:off x="172751" y="706804"/>
              <a:ext cx="1645920" cy="2079881"/>
            </a:xfrm>
            <a:prstGeom prst="rect">
              <a:avLst/>
            </a:prstGeom>
          </p:spPr>
        </p:pic>
        <p:sp>
          <p:nvSpPr>
            <p:cNvPr id="20" name="Rectangle 19"/>
            <p:cNvSpPr/>
            <p:nvPr/>
          </p:nvSpPr>
          <p:spPr>
            <a:xfrm>
              <a:off x="177810" y="2380041"/>
              <a:ext cx="1640861" cy="411324"/>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Kotaro Hara</a:t>
              </a:r>
            </a:p>
            <a:p>
              <a:pPr algn="ctr"/>
              <a:r>
                <a:rPr lang="en-US" sz="1400" dirty="0" smtClean="0">
                  <a:latin typeface="Segoe Condensed"/>
                  <a:cs typeface="Segoe Condensed"/>
                </a:rPr>
                <a:t>@</a:t>
              </a:r>
              <a:r>
                <a:rPr lang="en-US" sz="1400" dirty="0" err="1" smtClean="0">
                  <a:latin typeface="Segoe Condensed"/>
                  <a:cs typeface="Segoe Condensed"/>
                </a:rPr>
                <a:t>kotarohara_en</a:t>
              </a:r>
              <a:endParaRPr lang="en-US" sz="1400" dirty="0" smtClean="0">
                <a:latin typeface="Segoe Condensed"/>
                <a:cs typeface="Segoe Condensed"/>
              </a:endParaRPr>
            </a:p>
          </p:txBody>
        </p:sp>
      </p:grpSp>
      <p:grpSp>
        <p:nvGrpSpPr>
          <p:cNvPr id="26" name="Group 25"/>
          <p:cNvGrpSpPr/>
          <p:nvPr/>
        </p:nvGrpSpPr>
        <p:grpSpPr>
          <a:xfrm>
            <a:off x="282766" y="3210986"/>
            <a:ext cx="1663158" cy="2076994"/>
            <a:chOff x="282766" y="3210986"/>
            <a:chExt cx="1663158" cy="2076994"/>
          </a:xfrm>
        </p:grpSpPr>
        <p:pic>
          <p:nvPicPr>
            <p:cNvPr id="14" name="Picture 13" descr="14904e3.jpg"/>
            <p:cNvPicPr>
              <a:picLocks noChangeAspect="1"/>
            </p:cNvPicPr>
            <p:nvPr/>
          </p:nvPicPr>
          <p:blipFill rotWithShape="1">
            <a:blip r:embed="rId9">
              <a:extLst>
                <a:ext uri="{28A0092B-C50C-407E-A947-70E740481C1C}">
                  <a14:useLocalDpi xmlns:a14="http://schemas.microsoft.com/office/drawing/2010/main" val="0"/>
                </a:ext>
              </a:extLst>
            </a:blip>
            <a:srcRect l="8614" r="11999"/>
            <a:stretch/>
          </p:blipFill>
          <p:spPr>
            <a:xfrm>
              <a:off x="282766" y="3210986"/>
              <a:ext cx="1645218" cy="2076994"/>
            </a:xfrm>
            <a:prstGeom prst="rect">
              <a:avLst/>
            </a:prstGeom>
            <a:ln>
              <a:noFill/>
            </a:ln>
          </p:spPr>
        </p:pic>
        <p:sp>
          <p:nvSpPr>
            <p:cNvPr id="21" name="Rectangle 20"/>
            <p:cNvSpPr/>
            <p:nvPr/>
          </p:nvSpPr>
          <p:spPr>
            <a:xfrm>
              <a:off x="305064" y="4858821"/>
              <a:ext cx="1640860" cy="410533"/>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Vicki Le</a:t>
              </a:r>
            </a:p>
            <a:p>
              <a:pPr algn="ctr"/>
              <a:r>
                <a:rPr lang="en-US" sz="1400" dirty="0" smtClean="0">
                  <a:latin typeface="Segoe Condensed"/>
                  <a:cs typeface="Segoe Condensed"/>
                </a:rPr>
                <a:t>@</a:t>
              </a:r>
              <a:r>
                <a:rPr lang="en-US" sz="1400" dirty="0" err="1">
                  <a:latin typeface="Segoe Condensed"/>
                  <a:cs typeface="Segoe Condensed"/>
                </a:rPr>
                <a:t>vicnle</a:t>
              </a:r>
              <a:endParaRPr lang="en-US" sz="1400" dirty="0" smtClean="0">
                <a:latin typeface="Segoe Condensed"/>
                <a:cs typeface="Segoe Condensed"/>
              </a:endParaRPr>
            </a:p>
          </p:txBody>
        </p:sp>
      </p:grpSp>
      <p:grpSp>
        <p:nvGrpSpPr>
          <p:cNvPr id="28" name="Group 27"/>
          <p:cNvGrpSpPr/>
          <p:nvPr/>
        </p:nvGrpSpPr>
        <p:grpSpPr>
          <a:xfrm>
            <a:off x="2034703" y="3210986"/>
            <a:ext cx="1642097" cy="2084500"/>
            <a:chOff x="2040268" y="3210986"/>
            <a:chExt cx="1642097" cy="2084500"/>
          </a:xfrm>
        </p:grpSpPr>
        <p:pic>
          <p:nvPicPr>
            <p:cNvPr id="18" name="Picture 17" descr="SeanPannella1.jpg"/>
            <p:cNvPicPr>
              <a:picLocks noChangeAspect="1"/>
            </p:cNvPicPr>
            <p:nvPr/>
          </p:nvPicPr>
          <p:blipFill rotWithShape="1">
            <a:blip r:embed="rId10">
              <a:extLst>
                <a:ext uri="{28A0092B-C50C-407E-A947-70E740481C1C}">
                  <a14:useLocalDpi xmlns:a14="http://schemas.microsoft.com/office/drawing/2010/main" val="0"/>
                </a:ext>
              </a:extLst>
            </a:blip>
            <a:srcRect l="30731" r="9972"/>
            <a:stretch/>
          </p:blipFill>
          <p:spPr>
            <a:xfrm>
              <a:off x="2040268" y="3210986"/>
              <a:ext cx="1642097" cy="2076994"/>
            </a:xfrm>
            <a:prstGeom prst="rect">
              <a:avLst/>
            </a:prstGeom>
          </p:spPr>
        </p:pic>
        <p:sp>
          <p:nvSpPr>
            <p:cNvPr id="22" name="Rectangle 21"/>
            <p:cNvSpPr/>
            <p:nvPr/>
          </p:nvSpPr>
          <p:spPr>
            <a:xfrm>
              <a:off x="2041505" y="4884953"/>
              <a:ext cx="1640860" cy="410533"/>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Sean </a:t>
              </a:r>
              <a:r>
                <a:rPr lang="en-US" sz="1400" dirty="0" err="1" smtClean="0">
                  <a:latin typeface="Segoe Condensed"/>
                  <a:cs typeface="Segoe Condensed"/>
                </a:rPr>
                <a:t>Pannella</a:t>
              </a:r>
              <a:endParaRPr lang="en-US" sz="1400" dirty="0" smtClean="0">
                <a:latin typeface="Segoe Condensed"/>
                <a:cs typeface="Segoe Condensed"/>
              </a:endParaRPr>
            </a:p>
          </p:txBody>
        </p:sp>
      </p:grpSp>
      <p:grpSp>
        <p:nvGrpSpPr>
          <p:cNvPr id="30" name="Group 29"/>
          <p:cNvGrpSpPr/>
          <p:nvPr/>
        </p:nvGrpSpPr>
        <p:grpSpPr>
          <a:xfrm>
            <a:off x="7224861" y="3184853"/>
            <a:ext cx="1644247" cy="2084500"/>
            <a:chOff x="7338008" y="3184853"/>
            <a:chExt cx="1644247" cy="2084500"/>
          </a:xfrm>
        </p:grpSpPr>
        <p:pic>
          <p:nvPicPr>
            <p:cNvPr id="15" name="Picture 14" descr="IMG_7500.JPG"/>
            <p:cNvPicPr>
              <a:picLocks noChangeAspect="1"/>
            </p:cNvPicPr>
            <p:nvPr/>
          </p:nvPicPr>
          <p:blipFill rotWithShape="1">
            <a:blip r:embed="rId11">
              <a:extLst>
                <a:ext uri="{28A0092B-C50C-407E-A947-70E740481C1C}">
                  <a14:useLocalDpi xmlns:a14="http://schemas.microsoft.com/office/drawing/2010/main" val="0"/>
                </a:ext>
              </a:extLst>
            </a:blip>
            <a:srcRect l="22052" t="15784" r="19551" b="6150"/>
            <a:stretch/>
          </p:blipFill>
          <p:spPr>
            <a:xfrm>
              <a:off x="7338008" y="3184853"/>
              <a:ext cx="1644247" cy="2084500"/>
            </a:xfrm>
            <a:prstGeom prst="rect">
              <a:avLst/>
            </a:prstGeom>
          </p:spPr>
        </p:pic>
        <p:sp>
          <p:nvSpPr>
            <p:cNvPr id="23" name="Rectangle 22"/>
            <p:cNvSpPr/>
            <p:nvPr/>
          </p:nvSpPr>
          <p:spPr>
            <a:xfrm>
              <a:off x="7338008" y="4858820"/>
              <a:ext cx="1640860" cy="410533"/>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Jon E. Froehlich</a:t>
              </a:r>
            </a:p>
            <a:p>
              <a:pPr algn="ctr"/>
              <a:r>
                <a:rPr lang="en-US" sz="1400" dirty="0">
                  <a:latin typeface="Segoe Condensed"/>
                  <a:cs typeface="Segoe Condensed"/>
                </a:rPr>
                <a:t>@</a:t>
              </a:r>
              <a:r>
                <a:rPr lang="en-US" sz="1400" dirty="0" err="1">
                  <a:latin typeface="Segoe Condensed"/>
                  <a:cs typeface="Segoe Condensed"/>
                </a:rPr>
                <a:t>jonfroehlich</a:t>
              </a:r>
              <a:endParaRPr lang="en-US" sz="1400" dirty="0" smtClean="0">
                <a:latin typeface="Segoe Condensed"/>
                <a:cs typeface="Segoe Condensed"/>
              </a:endParaRPr>
            </a:p>
          </p:txBody>
        </p:sp>
      </p:grpSp>
      <p:grpSp>
        <p:nvGrpSpPr>
          <p:cNvPr id="29" name="Group 28"/>
          <p:cNvGrpSpPr/>
          <p:nvPr/>
        </p:nvGrpSpPr>
        <p:grpSpPr>
          <a:xfrm>
            <a:off x="3765579" y="3210986"/>
            <a:ext cx="1640861" cy="2084832"/>
            <a:chOff x="3811304" y="3210986"/>
            <a:chExt cx="1640861" cy="2084832"/>
          </a:xfrm>
        </p:grpSpPr>
        <p:pic>
          <p:nvPicPr>
            <p:cNvPr id="17" name="Picture 16" descr="RobertMoore.png"/>
            <p:cNvPicPr>
              <a:picLocks noChangeAspect="1"/>
            </p:cNvPicPr>
            <p:nvPr/>
          </p:nvPicPr>
          <p:blipFill rotWithShape="1">
            <a:blip r:embed="rId12">
              <a:extLst>
                <a:ext uri="{28A0092B-C50C-407E-A947-70E740481C1C}">
                  <a14:useLocalDpi xmlns:a14="http://schemas.microsoft.com/office/drawing/2010/main" val="0"/>
                </a:ext>
              </a:extLst>
            </a:blip>
            <a:srcRect l="5982" r="20278" b="614"/>
            <a:stretch/>
          </p:blipFill>
          <p:spPr>
            <a:xfrm>
              <a:off x="3811305" y="3210986"/>
              <a:ext cx="1640860" cy="2084832"/>
            </a:xfrm>
            <a:prstGeom prst="rect">
              <a:avLst/>
            </a:prstGeom>
          </p:spPr>
        </p:pic>
        <p:sp>
          <p:nvSpPr>
            <p:cNvPr id="24" name="Rectangle 23"/>
            <p:cNvSpPr/>
            <p:nvPr/>
          </p:nvSpPr>
          <p:spPr>
            <a:xfrm>
              <a:off x="3811304" y="4885285"/>
              <a:ext cx="1640860" cy="410533"/>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Robert Moore</a:t>
              </a:r>
            </a:p>
          </p:txBody>
        </p:sp>
      </p:grpSp>
      <p:grpSp>
        <p:nvGrpSpPr>
          <p:cNvPr id="13" name="Group 12"/>
          <p:cNvGrpSpPr/>
          <p:nvPr/>
        </p:nvGrpSpPr>
        <p:grpSpPr>
          <a:xfrm>
            <a:off x="2031218" y="706804"/>
            <a:ext cx="1645920" cy="2076994"/>
            <a:chOff x="2091527" y="706804"/>
            <a:chExt cx="1645920" cy="2076994"/>
          </a:xfrm>
        </p:grpSpPr>
        <p:pic>
          <p:nvPicPr>
            <p:cNvPr id="2" name="Picture 1" descr="ShiriAzenkot.jpg"/>
            <p:cNvPicPr>
              <a:picLocks noChangeAspect="1"/>
            </p:cNvPicPr>
            <p:nvPr/>
          </p:nvPicPr>
          <p:blipFill rotWithShape="1">
            <a:blip r:embed="rId13">
              <a:extLst>
                <a:ext uri="{28A0092B-C50C-407E-A947-70E740481C1C}">
                  <a14:useLocalDpi xmlns:a14="http://schemas.microsoft.com/office/drawing/2010/main" val="0"/>
                </a:ext>
              </a:extLst>
            </a:blip>
            <a:srcRect l="5744" b="1481"/>
            <a:stretch/>
          </p:blipFill>
          <p:spPr>
            <a:xfrm>
              <a:off x="2091527" y="706804"/>
              <a:ext cx="1645920" cy="2076994"/>
            </a:xfrm>
            <a:prstGeom prst="rect">
              <a:avLst/>
            </a:prstGeom>
          </p:spPr>
        </p:pic>
        <p:sp>
          <p:nvSpPr>
            <p:cNvPr id="36" name="Rectangle 35"/>
            <p:cNvSpPr/>
            <p:nvPr/>
          </p:nvSpPr>
          <p:spPr>
            <a:xfrm>
              <a:off x="2096586" y="2380041"/>
              <a:ext cx="1640861" cy="403757"/>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err="1" smtClean="0">
                  <a:latin typeface="Segoe Condensed"/>
                  <a:cs typeface="Segoe Condensed"/>
                </a:rPr>
                <a:t>Shiri</a:t>
              </a:r>
              <a:r>
                <a:rPr lang="en-US" sz="1400" dirty="0" smtClean="0">
                  <a:latin typeface="Segoe Condensed"/>
                  <a:cs typeface="Segoe Condensed"/>
                </a:rPr>
                <a:t> </a:t>
              </a:r>
              <a:r>
                <a:rPr lang="en-US" sz="1400" dirty="0" err="1" smtClean="0">
                  <a:latin typeface="Segoe Condensed"/>
                  <a:cs typeface="Segoe Condensed"/>
                </a:rPr>
                <a:t>Azenkot</a:t>
              </a:r>
              <a:endParaRPr lang="en-US" sz="1400" dirty="0" smtClean="0">
                <a:latin typeface="Segoe Condensed"/>
                <a:cs typeface="Segoe Condensed"/>
              </a:endParaRPr>
            </a:p>
            <a:p>
              <a:pPr algn="ctr"/>
              <a:r>
                <a:rPr lang="en-US" sz="1400" dirty="0" smtClean="0">
                  <a:latin typeface="Segoe Condensed"/>
                  <a:cs typeface="Segoe Condensed"/>
                </a:rPr>
                <a:t>@</a:t>
              </a:r>
              <a:r>
                <a:rPr lang="en-US" sz="1400" dirty="0" err="1" smtClean="0">
                  <a:latin typeface="Segoe Condensed"/>
                  <a:cs typeface="Segoe Condensed"/>
                </a:rPr>
                <a:t>shiriazenkot</a:t>
              </a:r>
              <a:endParaRPr lang="en-US" sz="1400" dirty="0" smtClean="0">
                <a:latin typeface="Segoe Condensed"/>
                <a:cs typeface="Segoe Condensed"/>
              </a:endParaRPr>
            </a:p>
          </p:txBody>
        </p:sp>
      </p:grpSp>
      <p:grpSp>
        <p:nvGrpSpPr>
          <p:cNvPr id="33" name="Group 32"/>
          <p:cNvGrpSpPr/>
          <p:nvPr/>
        </p:nvGrpSpPr>
        <p:grpSpPr>
          <a:xfrm>
            <a:off x="3762432" y="706804"/>
            <a:ext cx="1645920" cy="2084832"/>
            <a:chOff x="3762432" y="706804"/>
            <a:chExt cx="1645920" cy="2084832"/>
          </a:xfrm>
        </p:grpSpPr>
        <p:pic>
          <p:nvPicPr>
            <p:cNvPr id="27" name="Picture 26" descr="MegCampbell.jpg"/>
            <p:cNvPicPr>
              <a:picLocks noChangeAspect="1"/>
            </p:cNvPicPr>
            <p:nvPr/>
          </p:nvPicPr>
          <p:blipFill rotWithShape="1">
            <a:blip r:embed="rId14">
              <a:extLst>
                <a:ext uri="{28A0092B-C50C-407E-A947-70E740481C1C}">
                  <a14:useLocalDpi xmlns:a14="http://schemas.microsoft.com/office/drawing/2010/main" val="0"/>
                </a:ext>
              </a:extLst>
            </a:blip>
            <a:srcRect l="10762"/>
            <a:stretch/>
          </p:blipFill>
          <p:spPr>
            <a:xfrm>
              <a:off x="3762432" y="706804"/>
              <a:ext cx="1645920" cy="2084832"/>
            </a:xfrm>
            <a:prstGeom prst="rect">
              <a:avLst/>
            </a:prstGeom>
          </p:spPr>
        </p:pic>
        <p:sp>
          <p:nvSpPr>
            <p:cNvPr id="37" name="Rectangle 36"/>
            <p:cNvSpPr/>
            <p:nvPr/>
          </p:nvSpPr>
          <p:spPr>
            <a:xfrm>
              <a:off x="3762432" y="2381100"/>
              <a:ext cx="1640861" cy="410536"/>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Megan Campbell</a:t>
              </a:r>
            </a:p>
          </p:txBody>
        </p:sp>
      </p:grpSp>
      <p:grpSp>
        <p:nvGrpSpPr>
          <p:cNvPr id="19" name="Group 18"/>
          <p:cNvGrpSpPr/>
          <p:nvPr/>
        </p:nvGrpSpPr>
        <p:grpSpPr>
          <a:xfrm>
            <a:off x="5493646" y="706804"/>
            <a:ext cx="1645920" cy="2083773"/>
            <a:chOff x="5578941" y="706804"/>
            <a:chExt cx="1645920" cy="2083773"/>
          </a:xfrm>
        </p:grpSpPr>
        <p:pic>
          <p:nvPicPr>
            <p:cNvPr id="11" name="Picture 10" descr="CynthiaBennett.jpg"/>
            <p:cNvPicPr>
              <a:picLocks noChangeAspect="1"/>
            </p:cNvPicPr>
            <p:nvPr/>
          </p:nvPicPr>
          <p:blipFill rotWithShape="1">
            <a:blip r:embed="rId15">
              <a:extLst>
                <a:ext uri="{28A0092B-C50C-407E-A947-70E740481C1C}">
                  <a14:useLocalDpi xmlns:a14="http://schemas.microsoft.com/office/drawing/2010/main" val="0"/>
                </a:ext>
              </a:extLst>
            </a:blip>
            <a:srcRect t="15436" r="10405"/>
            <a:stretch/>
          </p:blipFill>
          <p:spPr>
            <a:xfrm>
              <a:off x="5578941" y="706804"/>
              <a:ext cx="1645920" cy="2079881"/>
            </a:xfrm>
            <a:prstGeom prst="rect">
              <a:avLst/>
            </a:prstGeom>
          </p:spPr>
        </p:pic>
        <p:sp>
          <p:nvSpPr>
            <p:cNvPr id="38" name="Rectangle 37"/>
            <p:cNvSpPr/>
            <p:nvPr/>
          </p:nvSpPr>
          <p:spPr>
            <a:xfrm>
              <a:off x="5584000" y="2380041"/>
              <a:ext cx="1640861" cy="410536"/>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Cynthia L. Bennett</a:t>
              </a:r>
            </a:p>
          </p:txBody>
        </p:sp>
      </p:grpSp>
      <p:grpSp>
        <p:nvGrpSpPr>
          <p:cNvPr id="25" name="Group 24"/>
          <p:cNvGrpSpPr/>
          <p:nvPr/>
        </p:nvGrpSpPr>
        <p:grpSpPr>
          <a:xfrm>
            <a:off x="7224861" y="706804"/>
            <a:ext cx="1645920" cy="2083773"/>
            <a:chOff x="7401934" y="706804"/>
            <a:chExt cx="1645920" cy="2083773"/>
          </a:xfrm>
        </p:grpSpPr>
        <p:pic>
          <p:nvPicPr>
            <p:cNvPr id="12" name="Picture 11" descr="KellyMinckler.jpg"/>
            <p:cNvPicPr>
              <a:picLocks noChangeAspect="1"/>
            </p:cNvPicPr>
            <p:nvPr/>
          </p:nvPicPr>
          <p:blipFill rotWithShape="1">
            <a:blip r:embed="rId16">
              <a:extLst>
                <a:ext uri="{28A0092B-C50C-407E-A947-70E740481C1C}">
                  <a14:useLocalDpi xmlns:a14="http://schemas.microsoft.com/office/drawing/2010/main" val="0"/>
                </a:ext>
              </a:extLst>
            </a:blip>
            <a:srcRect l="8969" t="19886" r="6614"/>
            <a:stretch/>
          </p:blipFill>
          <p:spPr>
            <a:xfrm>
              <a:off x="7401934" y="706804"/>
              <a:ext cx="1645920" cy="2082721"/>
            </a:xfrm>
            <a:prstGeom prst="rect">
              <a:avLst/>
            </a:prstGeom>
          </p:spPr>
        </p:pic>
        <p:sp>
          <p:nvSpPr>
            <p:cNvPr id="39" name="Rectangle 38"/>
            <p:cNvSpPr/>
            <p:nvPr/>
          </p:nvSpPr>
          <p:spPr>
            <a:xfrm>
              <a:off x="7401934" y="2380041"/>
              <a:ext cx="1640861" cy="410536"/>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Kelly </a:t>
              </a:r>
              <a:r>
                <a:rPr lang="en-US" sz="1400" dirty="0" err="1" smtClean="0">
                  <a:latin typeface="Segoe Condensed"/>
                  <a:cs typeface="Segoe Condensed"/>
                </a:rPr>
                <a:t>Minckler</a:t>
              </a:r>
              <a:endParaRPr lang="en-US" sz="1400" dirty="0" smtClean="0">
                <a:latin typeface="Segoe Condensed"/>
                <a:cs typeface="Segoe Condensed"/>
              </a:endParaRPr>
            </a:p>
          </p:txBody>
        </p:sp>
      </p:grpSp>
      <p:grpSp>
        <p:nvGrpSpPr>
          <p:cNvPr id="41" name="Group 40"/>
          <p:cNvGrpSpPr/>
          <p:nvPr/>
        </p:nvGrpSpPr>
        <p:grpSpPr>
          <a:xfrm>
            <a:off x="5498706" y="3210986"/>
            <a:ext cx="1640861" cy="2084832"/>
            <a:chOff x="5498706" y="3210986"/>
            <a:chExt cx="1640861" cy="2084832"/>
          </a:xfrm>
        </p:grpSpPr>
        <p:pic>
          <p:nvPicPr>
            <p:cNvPr id="35" name="Picture 34" descr="RochelleHNg_2_BrightnessAdjusted.jpg"/>
            <p:cNvPicPr>
              <a:picLocks noChangeAspect="1"/>
            </p:cNvPicPr>
            <p:nvPr/>
          </p:nvPicPr>
          <p:blipFill rotWithShape="1">
            <a:blip r:embed="rId17">
              <a:extLst>
                <a:ext uri="{28A0092B-C50C-407E-A947-70E740481C1C}">
                  <a14:useLocalDpi xmlns:a14="http://schemas.microsoft.com/office/drawing/2010/main" val="0"/>
                </a:ext>
              </a:extLst>
            </a:blip>
            <a:srcRect b="4707"/>
            <a:stretch/>
          </p:blipFill>
          <p:spPr>
            <a:xfrm>
              <a:off x="5498706" y="3210986"/>
              <a:ext cx="1640860" cy="2084832"/>
            </a:xfrm>
            <a:prstGeom prst="rect">
              <a:avLst/>
            </a:prstGeom>
          </p:spPr>
        </p:pic>
        <p:sp>
          <p:nvSpPr>
            <p:cNvPr id="40" name="Rectangle 39"/>
            <p:cNvSpPr/>
            <p:nvPr/>
          </p:nvSpPr>
          <p:spPr>
            <a:xfrm>
              <a:off x="5498706" y="4885282"/>
              <a:ext cx="1640861" cy="410536"/>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Rochelle H. Ng</a:t>
              </a:r>
            </a:p>
          </p:txBody>
        </p:sp>
      </p:grpSp>
    </p:spTree>
    <p:extLst>
      <p:ext uri="{BB962C8B-B14F-4D97-AF65-F5344CB8AC3E}">
        <p14:creationId xmlns:p14="http://schemas.microsoft.com/office/powerpoint/2010/main" val="1066421323"/>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u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9240" y="5043813"/>
            <a:ext cx="2378582" cy="1310968"/>
          </a:xfrm>
          <a:prstGeom prst="rect">
            <a:avLst/>
          </a:prstGeom>
        </p:spPr>
      </p:pic>
      <p:sp>
        <p:nvSpPr>
          <p:cNvPr id="3" name="Rectangle 2"/>
          <p:cNvSpPr/>
          <p:nvPr/>
        </p:nvSpPr>
        <p:spPr>
          <a:xfrm>
            <a:off x="-2847" y="6098792"/>
            <a:ext cx="9252687"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4" name="Picture 3" descr="C:\research\Posters\Affiliates2009-HydroSense\dub logo.png"/>
          <p:cNvPicPr>
            <a:picLocks noChangeAspect="1" noChangeArrowheads="1"/>
          </p:cNvPicPr>
          <p:nvPr/>
        </p:nvPicPr>
        <p:blipFill>
          <a:blip r:embed="rId3" cstate="print">
            <a:lum bright="90000"/>
          </a:blip>
          <a:srcRect/>
          <a:stretch>
            <a:fillRect/>
          </a:stretch>
        </p:blipFill>
        <p:spPr bwMode="auto">
          <a:xfrm>
            <a:off x="6517307" y="6273057"/>
            <a:ext cx="808384" cy="413470"/>
          </a:xfrm>
          <a:prstGeom prst="rect">
            <a:avLst/>
          </a:prstGeom>
          <a:noFill/>
          <a:effectLst/>
        </p:spPr>
      </p:pic>
      <p:pic>
        <p:nvPicPr>
          <p:cNvPr id="5" name="Picture 5" descr="C:\research\talks\CHI2010-EcoFeedback\UW.Signature_stacked.png"/>
          <p:cNvPicPr>
            <a:picLocks noChangeAspect="1" noChangeArrowheads="1"/>
          </p:cNvPicPr>
          <p:nvPr/>
        </p:nvPicPr>
        <p:blipFill>
          <a:blip r:embed="rId4" cstate="print"/>
          <a:srcRect/>
          <a:stretch>
            <a:fillRect/>
          </a:stretch>
        </p:blipFill>
        <p:spPr bwMode="auto">
          <a:xfrm>
            <a:off x="7547619" y="6280422"/>
            <a:ext cx="1367109" cy="398740"/>
          </a:xfrm>
          <a:prstGeom prst="rect">
            <a:avLst/>
          </a:prstGeom>
          <a:noFill/>
        </p:spPr>
      </p:pic>
      <p:pic>
        <p:nvPicPr>
          <p:cNvPr id="6" name="Picture 2" descr="D:\Dropbox\HCILShared\HCIL\HCILLogos\HCIL Logo black - no circle larg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1602" y="6270952"/>
            <a:ext cx="609043" cy="41768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188691" y="6310515"/>
            <a:ext cx="1390250" cy="338554"/>
          </a:xfrm>
          <a:prstGeom prst="rect">
            <a:avLst/>
          </a:prstGeom>
          <a:noFill/>
        </p:spPr>
        <p:txBody>
          <a:bodyPr wrap="square" lIns="0" rIns="0" rtlCol="0">
            <a:spAutoFit/>
          </a:bodyPr>
          <a:lstStyle/>
          <a:p>
            <a:r>
              <a:rPr lang="en-US" sz="1600" b="1" dirty="0" smtClean="0">
                <a:solidFill>
                  <a:schemeClr val="bg1"/>
                </a:solidFill>
                <a:latin typeface="HelveticaNeueLT Com 23 UltLtEx" pitchFamily="34" charset="0"/>
              </a:rPr>
              <a:t>make</a:t>
            </a:r>
            <a:r>
              <a:rPr lang="en-US" sz="1600" dirty="0" smtClean="0">
                <a:solidFill>
                  <a:schemeClr val="bg1"/>
                </a:solidFill>
                <a:latin typeface="HelveticaNeueLT Com 23 UltLtEx" pitchFamily="34" charset="0"/>
              </a:rPr>
              <a:t>ability lab</a:t>
            </a:r>
            <a:endParaRPr lang="en-US" sz="1600" dirty="0">
              <a:solidFill>
                <a:schemeClr val="bg1"/>
              </a:solidFill>
              <a:latin typeface="HelveticaNeueLT Com 23 UltLtEx" pitchFamily="34" charset="0"/>
            </a:endParaRPr>
          </a:p>
        </p:txBody>
      </p:sp>
      <p:pic>
        <p:nvPicPr>
          <p:cNvPr id="8" name="Picture 7" descr="D:\Dropbox\HCILShared\CSLogos\CSLogos_v2_grayscale.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299" t="58117" r="54391" b="12793"/>
          <a:stretch/>
        </p:blipFill>
        <p:spPr bwMode="auto">
          <a:xfrm>
            <a:off x="1916406" y="6192010"/>
            <a:ext cx="1267149" cy="57556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C:\research\talks\VirginiaTech2012_SeminarSeries\umd_logo.png"/>
          <p:cNvPicPr>
            <a:picLocks noChangeAspect="1" noChangeArrowheads="1"/>
          </p:cNvPicPr>
          <p:nvPr/>
        </p:nvPicPr>
        <p:blipFill rotWithShape="1">
          <a:blip r:embed="rId7">
            <a:extLst>
              <a:ext uri="{28A0092B-C50C-407E-A947-70E740481C1C}">
                <a14:useLocalDpi xmlns:a14="http://schemas.microsoft.com/office/drawing/2010/main" val="0"/>
              </a:ext>
            </a:extLst>
          </a:blip>
          <a:srcRect l="20170"/>
          <a:stretch/>
        </p:blipFill>
        <p:spPr bwMode="auto">
          <a:xfrm>
            <a:off x="172751" y="6322034"/>
            <a:ext cx="1545608" cy="31551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Cane.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11144" y="4978619"/>
            <a:ext cx="1230102" cy="1227607"/>
          </a:xfrm>
          <a:prstGeom prst="rect">
            <a:avLst/>
          </a:prstGeom>
        </p:spPr>
      </p:pic>
      <p:pic>
        <p:nvPicPr>
          <p:cNvPr id="11" name="Picture 10" descr="BusStopSign_SingleLeg.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81602" y="4969450"/>
            <a:ext cx="1222560" cy="1222560"/>
          </a:xfrm>
          <a:prstGeom prst="rect">
            <a:avLst/>
          </a:prstGeom>
        </p:spPr>
      </p:pic>
    </p:spTree>
    <p:extLst>
      <p:ext uri="{BB962C8B-B14F-4D97-AF65-F5344CB8AC3E}">
        <p14:creationId xmlns:p14="http://schemas.microsoft.com/office/powerpoint/2010/main" val="2286242126"/>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r="26115" b="7917"/>
          <a:stretch/>
        </p:blipFill>
        <p:spPr>
          <a:xfrm>
            <a:off x="0" y="0"/>
            <a:ext cx="9289473" cy="6982691"/>
          </a:xfrm>
          <a:prstGeom prst="rect">
            <a:avLst/>
          </a:prstGeom>
        </p:spPr>
      </p:pic>
      <p:sp>
        <p:nvSpPr>
          <p:cNvPr id="2" name="Freeform 1"/>
          <p:cNvSpPr/>
          <p:nvPr/>
        </p:nvSpPr>
        <p:spPr>
          <a:xfrm>
            <a:off x="3433409" y="3151078"/>
            <a:ext cx="595752" cy="518021"/>
          </a:xfrm>
          <a:custGeom>
            <a:avLst/>
            <a:gdLst>
              <a:gd name="connsiteX0" fmla="*/ 0 w 595752"/>
              <a:gd name="connsiteY0" fmla="*/ 518021 h 518021"/>
              <a:gd name="connsiteX1" fmla="*/ 0 w 595752"/>
              <a:gd name="connsiteY1" fmla="*/ 518021 h 518021"/>
              <a:gd name="connsiteX2" fmla="*/ 125422 w 595752"/>
              <a:gd name="connsiteY2" fmla="*/ 423941 h 518021"/>
              <a:gd name="connsiteX3" fmla="*/ 156777 w 595752"/>
              <a:gd name="connsiteY3" fmla="*/ 376901 h 518021"/>
              <a:gd name="connsiteX4" fmla="*/ 250843 w 595752"/>
              <a:gd name="connsiteY4" fmla="*/ 329862 h 518021"/>
              <a:gd name="connsiteX5" fmla="*/ 282198 w 595752"/>
              <a:gd name="connsiteY5" fmla="*/ 282822 h 518021"/>
              <a:gd name="connsiteX6" fmla="*/ 329231 w 595752"/>
              <a:gd name="connsiteY6" fmla="*/ 267142 h 518021"/>
              <a:gd name="connsiteX7" fmla="*/ 376264 w 595752"/>
              <a:gd name="connsiteY7" fmla="*/ 235782 h 518021"/>
              <a:gd name="connsiteX8" fmla="*/ 407620 w 595752"/>
              <a:gd name="connsiteY8" fmla="*/ 204422 h 518021"/>
              <a:gd name="connsiteX9" fmla="*/ 470330 w 595752"/>
              <a:gd name="connsiteY9" fmla="*/ 157383 h 518021"/>
              <a:gd name="connsiteX10" fmla="*/ 501686 w 595752"/>
              <a:gd name="connsiteY10" fmla="*/ 126023 h 518021"/>
              <a:gd name="connsiteX11" fmla="*/ 564396 w 595752"/>
              <a:gd name="connsiteY11" fmla="*/ 94663 h 518021"/>
              <a:gd name="connsiteX12" fmla="*/ 423297 w 595752"/>
              <a:gd name="connsiteY12" fmla="*/ 173063 h 518021"/>
              <a:gd name="connsiteX13" fmla="*/ 376264 w 595752"/>
              <a:gd name="connsiteY13" fmla="*/ 204422 h 518021"/>
              <a:gd name="connsiteX14" fmla="*/ 313554 w 595752"/>
              <a:gd name="connsiteY14" fmla="*/ 220102 h 518021"/>
              <a:gd name="connsiteX15" fmla="*/ 219488 w 595752"/>
              <a:gd name="connsiteY15" fmla="*/ 267142 h 518021"/>
              <a:gd name="connsiteX16" fmla="*/ 156777 w 595752"/>
              <a:gd name="connsiteY16" fmla="*/ 345542 h 518021"/>
              <a:gd name="connsiteX17" fmla="*/ 109744 w 595752"/>
              <a:gd name="connsiteY17" fmla="*/ 392581 h 518021"/>
              <a:gd name="connsiteX18" fmla="*/ 62711 w 595752"/>
              <a:gd name="connsiteY18" fmla="*/ 423941 h 518021"/>
              <a:gd name="connsiteX19" fmla="*/ 125422 w 595752"/>
              <a:gd name="connsiteY19" fmla="*/ 361222 h 518021"/>
              <a:gd name="connsiteX20" fmla="*/ 235165 w 595752"/>
              <a:gd name="connsiteY20" fmla="*/ 251462 h 518021"/>
              <a:gd name="connsiteX21" fmla="*/ 313554 w 595752"/>
              <a:gd name="connsiteY21" fmla="*/ 204422 h 518021"/>
              <a:gd name="connsiteX22" fmla="*/ 360587 w 595752"/>
              <a:gd name="connsiteY22" fmla="*/ 173063 h 518021"/>
              <a:gd name="connsiteX23" fmla="*/ 470330 w 595752"/>
              <a:gd name="connsiteY23" fmla="*/ 126023 h 518021"/>
              <a:gd name="connsiteX24" fmla="*/ 501686 w 595752"/>
              <a:gd name="connsiteY24" fmla="*/ 94663 h 518021"/>
              <a:gd name="connsiteX25" fmla="*/ 548719 w 595752"/>
              <a:gd name="connsiteY25" fmla="*/ 78983 h 518021"/>
              <a:gd name="connsiteX26" fmla="*/ 595752 w 595752"/>
              <a:gd name="connsiteY26" fmla="*/ 47623 h 518021"/>
              <a:gd name="connsiteX27" fmla="*/ 235165 w 595752"/>
              <a:gd name="connsiteY27" fmla="*/ 16264 h 518021"/>
              <a:gd name="connsiteX28" fmla="*/ 188132 w 595752"/>
              <a:gd name="connsiteY28" fmla="*/ 584 h 518021"/>
              <a:gd name="connsiteX29" fmla="*/ 376264 w 595752"/>
              <a:gd name="connsiteY29" fmla="*/ 16264 h 518021"/>
              <a:gd name="connsiteX30" fmla="*/ 533041 w 595752"/>
              <a:gd name="connsiteY30" fmla="*/ 47623 h 518021"/>
              <a:gd name="connsiteX31" fmla="*/ 595752 w 595752"/>
              <a:gd name="connsiteY31" fmla="*/ 63303 h 518021"/>
              <a:gd name="connsiteX32" fmla="*/ 564396 w 595752"/>
              <a:gd name="connsiteY32" fmla="*/ 188743 h 518021"/>
              <a:gd name="connsiteX33" fmla="*/ 548719 w 595752"/>
              <a:gd name="connsiteY33" fmla="*/ 361222 h 518021"/>
              <a:gd name="connsiteX34" fmla="*/ 564396 w 595752"/>
              <a:gd name="connsiteY34" fmla="*/ 16264 h 518021"/>
              <a:gd name="connsiteX35" fmla="*/ 470330 w 595752"/>
              <a:gd name="connsiteY35" fmla="*/ 16264 h 518021"/>
              <a:gd name="connsiteX36" fmla="*/ 297876 w 595752"/>
              <a:gd name="connsiteY36" fmla="*/ 31943 h 518021"/>
              <a:gd name="connsiteX37" fmla="*/ 548719 w 595752"/>
              <a:gd name="connsiteY37" fmla="*/ 47623 h 518021"/>
              <a:gd name="connsiteX38" fmla="*/ 548719 w 595752"/>
              <a:gd name="connsiteY38" fmla="*/ 47623 h 51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95752" h="518021">
                <a:moveTo>
                  <a:pt x="0" y="518021"/>
                </a:moveTo>
                <a:lnTo>
                  <a:pt x="0" y="518021"/>
                </a:lnTo>
                <a:cubicBezTo>
                  <a:pt x="41807" y="486661"/>
                  <a:pt x="86579" y="458905"/>
                  <a:pt x="125422" y="423941"/>
                </a:cubicBezTo>
                <a:cubicBezTo>
                  <a:pt x="139428" y="411334"/>
                  <a:pt x="143453" y="390227"/>
                  <a:pt x="156777" y="376901"/>
                </a:cubicBezTo>
                <a:cubicBezTo>
                  <a:pt x="187167" y="346507"/>
                  <a:pt x="212590" y="342615"/>
                  <a:pt x="250843" y="329862"/>
                </a:cubicBezTo>
                <a:cubicBezTo>
                  <a:pt x="261295" y="314182"/>
                  <a:pt x="267484" y="294595"/>
                  <a:pt x="282198" y="282822"/>
                </a:cubicBezTo>
                <a:cubicBezTo>
                  <a:pt x="295102" y="272497"/>
                  <a:pt x="314450" y="274534"/>
                  <a:pt x="329231" y="267142"/>
                </a:cubicBezTo>
                <a:cubicBezTo>
                  <a:pt x="346084" y="258714"/>
                  <a:pt x="361551" y="247554"/>
                  <a:pt x="376264" y="235782"/>
                </a:cubicBezTo>
                <a:cubicBezTo>
                  <a:pt x="387806" y="226547"/>
                  <a:pt x="396265" y="213886"/>
                  <a:pt x="407620" y="204422"/>
                </a:cubicBezTo>
                <a:cubicBezTo>
                  <a:pt x="427693" y="187692"/>
                  <a:pt x="450257" y="174113"/>
                  <a:pt x="470330" y="157383"/>
                </a:cubicBezTo>
                <a:cubicBezTo>
                  <a:pt x="481685" y="147919"/>
                  <a:pt x="489387" y="134224"/>
                  <a:pt x="501686" y="126023"/>
                </a:cubicBezTo>
                <a:cubicBezTo>
                  <a:pt x="521131" y="113058"/>
                  <a:pt x="580921" y="78136"/>
                  <a:pt x="564396" y="94663"/>
                </a:cubicBezTo>
                <a:cubicBezTo>
                  <a:pt x="465529" y="193543"/>
                  <a:pt x="502157" y="133628"/>
                  <a:pt x="423297" y="173063"/>
                </a:cubicBezTo>
                <a:cubicBezTo>
                  <a:pt x="406444" y="181491"/>
                  <a:pt x="393583" y="196999"/>
                  <a:pt x="376264" y="204422"/>
                </a:cubicBezTo>
                <a:cubicBezTo>
                  <a:pt x="356460" y="212911"/>
                  <a:pt x="334272" y="214182"/>
                  <a:pt x="313554" y="220102"/>
                </a:cubicBezTo>
                <a:cubicBezTo>
                  <a:pt x="268475" y="232984"/>
                  <a:pt x="257660" y="236600"/>
                  <a:pt x="219488" y="267142"/>
                </a:cubicBezTo>
                <a:cubicBezTo>
                  <a:pt x="173873" y="303639"/>
                  <a:pt x="197522" y="296641"/>
                  <a:pt x="156777" y="345542"/>
                </a:cubicBezTo>
                <a:cubicBezTo>
                  <a:pt x="142583" y="362577"/>
                  <a:pt x="126777" y="378385"/>
                  <a:pt x="109744" y="392581"/>
                </a:cubicBezTo>
                <a:cubicBezTo>
                  <a:pt x="95269" y="404645"/>
                  <a:pt x="62711" y="423941"/>
                  <a:pt x="62711" y="423941"/>
                </a:cubicBezTo>
                <a:cubicBezTo>
                  <a:pt x="104522" y="298491"/>
                  <a:pt x="41804" y="444852"/>
                  <a:pt x="125422" y="361222"/>
                </a:cubicBezTo>
                <a:cubicBezTo>
                  <a:pt x="251207" y="235418"/>
                  <a:pt x="128740" y="286942"/>
                  <a:pt x="235165" y="251462"/>
                </a:cubicBezTo>
                <a:cubicBezTo>
                  <a:pt x="296410" y="190209"/>
                  <a:pt x="232146" y="245131"/>
                  <a:pt x="313554" y="204422"/>
                </a:cubicBezTo>
                <a:cubicBezTo>
                  <a:pt x="330407" y="195994"/>
                  <a:pt x="344227" y="182413"/>
                  <a:pt x="360587" y="173063"/>
                </a:cubicBezTo>
                <a:cubicBezTo>
                  <a:pt x="414834" y="142061"/>
                  <a:pt x="417561" y="143615"/>
                  <a:pt x="470330" y="126023"/>
                </a:cubicBezTo>
                <a:cubicBezTo>
                  <a:pt x="480782" y="115570"/>
                  <a:pt x="489011" y="102269"/>
                  <a:pt x="501686" y="94663"/>
                </a:cubicBezTo>
                <a:cubicBezTo>
                  <a:pt x="515856" y="86160"/>
                  <a:pt x="533938" y="86375"/>
                  <a:pt x="548719" y="78983"/>
                </a:cubicBezTo>
                <a:cubicBezTo>
                  <a:pt x="565572" y="70555"/>
                  <a:pt x="580074" y="58076"/>
                  <a:pt x="595752" y="47623"/>
                </a:cubicBezTo>
                <a:cubicBezTo>
                  <a:pt x="419928" y="3661"/>
                  <a:pt x="631405" y="52290"/>
                  <a:pt x="235165" y="16264"/>
                </a:cubicBezTo>
                <a:cubicBezTo>
                  <a:pt x="218707" y="14768"/>
                  <a:pt x="171606" y="584"/>
                  <a:pt x="188132" y="584"/>
                </a:cubicBezTo>
                <a:cubicBezTo>
                  <a:pt x="251060" y="584"/>
                  <a:pt x="313553" y="11037"/>
                  <a:pt x="376264" y="16264"/>
                </a:cubicBezTo>
                <a:cubicBezTo>
                  <a:pt x="472857" y="48464"/>
                  <a:pt x="374506" y="18794"/>
                  <a:pt x="533041" y="47623"/>
                </a:cubicBezTo>
                <a:cubicBezTo>
                  <a:pt x="554241" y="51478"/>
                  <a:pt x="574848" y="58076"/>
                  <a:pt x="595752" y="63303"/>
                </a:cubicBezTo>
                <a:cubicBezTo>
                  <a:pt x="578687" y="114504"/>
                  <a:pt x="571963" y="128195"/>
                  <a:pt x="564396" y="188743"/>
                </a:cubicBezTo>
                <a:cubicBezTo>
                  <a:pt x="557237" y="246027"/>
                  <a:pt x="548719" y="418952"/>
                  <a:pt x="548719" y="361222"/>
                </a:cubicBezTo>
                <a:cubicBezTo>
                  <a:pt x="548719" y="246117"/>
                  <a:pt x="559170" y="131250"/>
                  <a:pt x="564396" y="16264"/>
                </a:cubicBezTo>
                <a:cubicBezTo>
                  <a:pt x="476600" y="-13006"/>
                  <a:pt x="558126" y="3720"/>
                  <a:pt x="470330" y="16264"/>
                </a:cubicBezTo>
                <a:cubicBezTo>
                  <a:pt x="413189" y="24428"/>
                  <a:pt x="355361" y="26717"/>
                  <a:pt x="297876" y="31943"/>
                </a:cubicBezTo>
                <a:cubicBezTo>
                  <a:pt x="432632" y="58898"/>
                  <a:pt x="349617" y="47623"/>
                  <a:pt x="548719" y="47623"/>
                </a:cubicBezTo>
                <a:lnTo>
                  <a:pt x="548719" y="47623"/>
                </a:lnTo>
              </a:path>
            </a:pathLst>
          </a:custGeom>
          <a:solidFill>
            <a:srgbClr val="FF0000"/>
          </a:solidFill>
          <a:ln>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 name="TextBox 2"/>
          <p:cNvSpPr txBox="1"/>
          <p:nvPr/>
        </p:nvSpPr>
        <p:spPr>
          <a:xfrm>
            <a:off x="2053290" y="3543659"/>
            <a:ext cx="2157562" cy="646331"/>
          </a:xfrm>
          <a:prstGeom prst="rect">
            <a:avLst/>
          </a:prstGeom>
          <a:noFill/>
        </p:spPr>
        <p:txBody>
          <a:bodyPr wrap="none" rtlCol="0">
            <a:spAutoFit/>
          </a:bodyPr>
          <a:lstStyle/>
          <a:p>
            <a:r>
              <a:rPr lang="en-US" sz="3600" dirty="0" smtClean="0">
                <a:solidFill>
                  <a:srgbClr val="FF0000"/>
                </a:solidFill>
                <a:latin typeface="Segoe Print"/>
                <a:cs typeface="Segoe Print"/>
              </a:rPr>
              <a:t>Bus stop</a:t>
            </a:r>
            <a:endParaRPr lang="en-US" sz="3600" dirty="0">
              <a:solidFill>
                <a:srgbClr val="FF0000"/>
              </a:solidFill>
              <a:latin typeface="Segoe Print"/>
              <a:cs typeface="Segoe Print"/>
            </a:endParaRPr>
          </a:p>
        </p:txBody>
      </p:sp>
      <p:sp>
        <p:nvSpPr>
          <p:cNvPr id="6" name="Rectangle 5"/>
          <p:cNvSpPr/>
          <p:nvPr/>
        </p:nvSpPr>
        <p:spPr>
          <a:xfrm>
            <a:off x="2940309" y="339934"/>
            <a:ext cx="6286299" cy="1090353"/>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dirty="0" smtClean="0">
                <a:latin typeface="Segoe UI Light"/>
                <a:cs typeface="Segoe UI Light"/>
              </a:rPr>
              <a:t>Inaccurate Bus Stop Locations</a:t>
            </a:r>
          </a:p>
        </p:txBody>
      </p:sp>
    </p:spTree>
    <p:extLst>
      <p:ext uri="{BB962C8B-B14F-4D97-AF65-F5344CB8AC3E}">
        <p14:creationId xmlns:p14="http://schemas.microsoft.com/office/powerpoint/2010/main" val="2373329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r="26115" b="7917"/>
          <a:stretch/>
        </p:blipFill>
        <p:spPr>
          <a:xfrm>
            <a:off x="0" y="0"/>
            <a:ext cx="9289473" cy="6982691"/>
          </a:xfrm>
          <a:prstGeom prst="rect">
            <a:avLst/>
          </a:prstGeom>
        </p:spPr>
      </p:pic>
    </p:spTree>
    <p:extLst>
      <p:ext uri="{BB962C8B-B14F-4D97-AF65-F5344CB8AC3E}">
        <p14:creationId xmlns:p14="http://schemas.microsoft.com/office/powerpoint/2010/main" val="2128986388"/>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xmlns:p14="http://schemas.microsoft.com/office/powerpoint/2010/main" spd="slow" advTm="100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2000" fill="hold"/>
                                        <p:tgtEl>
                                          <p:spTgt spid="4"/>
                                        </p:tgtEl>
                                      </p:cBhvr>
                                      <p:by x="400000" y="400000"/>
                                    </p:animScale>
                                  </p:childTnLst>
                                </p:cTn>
                              </p:par>
                              <p:par>
                                <p:cTn id="7" presetID="42" presetClass="path" presetSubtype="0" fill="hold" nodeType="withEffect">
                                  <p:stCondLst>
                                    <p:cond delay="0"/>
                                  </p:stCondLst>
                                  <p:childTnLst>
                                    <p:animMotion origin="layout" path="M 2.54561E-6 -3.92998E-6 L -0.00643 -1.30605 " pathEditMode="relative" rAng="0" ptsTypes="AA">
                                      <p:cBhvr>
                                        <p:cTn id="8" dur="2000" fill="hold"/>
                                        <p:tgtEl>
                                          <p:spTgt spid="4"/>
                                        </p:tgtEl>
                                        <p:attrNameLst>
                                          <p:attrName>ppt_x</p:attrName>
                                          <p:attrName>ppt_y</p:attrName>
                                        </p:attrNameLst>
                                      </p:cBhvr>
                                      <p:rCtr x="-330" y="-6529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10-13 at 12.58.46 AM.png"/>
          <p:cNvPicPr>
            <a:picLocks noChangeAspect="1"/>
          </p:cNvPicPr>
          <p:nvPr/>
        </p:nvPicPr>
        <p:blipFill rotWithShape="1">
          <a:blip r:embed="rId2">
            <a:extLst>
              <a:ext uri="{28A0092B-C50C-407E-A947-70E740481C1C}">
                <a14:useLocalDpi xmlns:a14="http://schemas.microsoft.com/office/drawing/2010/main" val="0"/>
              </a:ext>
            </a:extLst>
          </a:blip>
          <a:srcRect l="8649" r="8649"/>
          <a:stretch/>
        </p:blipFill>
        <p:spPr>
          <a:xfrm>
            <a:off x="1" y="-1"/>
            <a:ext cx="9144000" cy="6910263"/>
          </a:xfrm>
          <a:prstGeom prst="rect">
            <a:avLst/>
          </a:prstGeom>
        </p:spPr>
      </p:pic>
      <p:sp>
        <p:nvSpPr>
          <p:cNvPr id="3" name="Rectangle 2"/>
          <p:cNvSpPr/>
          <p:nvPr/>
        </p:nvSpPr>
        <p:spPr>
          <a:xfrm>
            <a:off x="0" y="-1"/>
            <a:ext cx="9144001" cy="6910263"/>
          </a:xfrm>
          <a:custGeom>
            <a:avLst/>
            <a:gdLst/>
            <a:ahLst/>
            <a:cxnLst/>
            <a:rect l="l" t="t" r="r" b="b"/>
            <a:pathLst>
              <a:path w="9144001" h="6910263">
                <a:moveTo>
                  <a:pt x="6008249" y="4522950"/>
                </a:moveTo>
                <a:cubicBezTo>
                  <a:pt x="5852732" y="4554063"/>
                  <a:pt x="5824745" y="4553002"/>
                  <a:pt x="5667575" y="4615888"/>
                </a:cubicBezTo>
                <a:cubicBezTo>
                  <a:pt x="5624709" y="4633039"/>
                  <a:pt x="5586129" y="4659654"/>
                  <a:pt x="5543694" y="4677846"/>
                </a:cubicBezTo>
                <a:cubicBezTo>
                  <a:pt x="5513688" y="4690709"/>
                  <a:pt x="5477944" y="4690712"/>
                  <a:pt x="5450783" y="4708825"/>
                </a:cubicBezTo>
                <a:cubicBezTo>
                  <a:pt x="5367827" y="4764144"/>
                  <a:pt x="5188612" y="5027505"/>
                  <a:pt x="5172049" y="5049595"/>
                </a:cubicBezTo>
                <a:cubicBezTo>
                  <a:pt x="5127382" y="5109167"/>
                  <a:pt x="5064665" y="5162862"/>
                  <a:pt x="5048168" y="5235470"/>
                </a:cubicBezTo>
                <a:cubicBezTo>
                  <a:pt x="4961787" y="5615658"/>
                  <a:pt x="5002829" y="5673645"/>
                  <a:pt x="5079138" y="5978968"/>
                </a:cubicBezTo>
                <a:lnTo>
                  <a:pt x="5141079" y="6040927"/>
                </a:lnTo>
                <a:cubicBezTo>
                  <a:pt x="5187252" y="6087113"/>
                  <a:pt x="5165068" y="6173653"/>
                  <a:pt x="5203020" y="6226801"/>
                </a:cubicBezTo>
                <a:cubicBezTo>
                  <a:pt x="5221992" y="6253369"/>
                  <a:pt x="5272850" y="6234692"/>
                  <a:pt x="5295931" y="6257780"/>
                </a:cubicBezTo>
                <a:cubicBezTo>
                  <a:pt x="5319018" y="6280873"/>
                  <a:pt x="5316578" y="6319739"/>
                  <a:pt x="5326901" y="6350718"/>
                </a:cubicBezTo>
                <a:cubicBezTo>
                  <a:pt x="5357871" y="6371371"/>
                  <a:pt x="5386519" y="6396025"/>
                  <a:pt x="5419812" y="6412676"/>
                </a:cubicBezTo>
                <a:cubicBezTo>
                  <a:pt x="5449010" y="6427279"/>
                  <a:pt x="5480189" y="6440943"/>
                  <a:pt x="5512723" y="6443655"/>
                </a:cubicBezTo>
                <a:cubicBezTo>
                  <a:pt x="5729011" y="6461684"/>
                  <a:pt x="5946308" y="6464308"/>
                  <a:pt x="6163101" y="6474634"/>
                </a:cubicBezTo>
                <a:lnTo>
                  <a:pt x="6132131" y="6443655"/>
                </a:lnTo>
                <a:cubicBezTo>
                  <a:pt x="6220891" y="6354870"/>
                  <a:pt x="6217190" y="6401114"/>
                  <a:pt x="6317953" y="6350718"/>
                </a:cubicBezTo>
                <a:cubicBezTo>
                  <a:pt x="6351246" y="6334067"/>
                  <a:pt x="6377571" y="6305411"/>
                  <a:pt x="6410864" y="6288760"/>
                </a:cubicBezTo>
                <a:cubicBezTo>
                  <a:pt x="6440062" y="6274157"/>
                  <a:pt x="6476614" y="6275893"/>
                  <a:pt x="6503775" y="6257780"/>
                </a:cubicBezTo>
                <a:cubicBezTo>
                  <a:pt x="6575314" y="6210073"/>
                  <a:pt x="6612925" y="6140477"/>
                  <a:pt x="6658627" y="6071906"/>
                </a:cubicBezTo>
                <a:cubicBezTo>
                  <a:pt x="6689597" y="6051253"/>
                  <a:pt x="6725220" y="6036274"/>
                  <a:pt x="6751538" y="6009948"/>
                </a:cubicBezTo>
                <a:cubicBezTo>
                  <a:pt x="6801841" y="5959630"/>
                  <a:pt x="6843034" y="5849784"/>
                  <a:pt x="6875419" y="5793094"/>
                </a:cubicBezTo>
                <a:cubicBezTo>
                  <a:pt x="6940826" y="5678599"/>
                  <a:pt x="6951373" y="5720412"/>
                  <a:pt x="6968330" y="5576240"/>
                </a:cubicBezTo>
                <a:cubicBezTo>
                  <a:pt x="6984057" y="5442523"/>
                  <a:pt x="6988977" y="5307755"/>
                  <a:pt x="6999301" y="5173512"/>
                </a:cubicBezTo>
                <a:lnTo>
                  <a:pt x="6937360" y="5111553"/>
                </a:lnTo>
                <a:cubicBezTo>
                  <a:pt x="6914274" y="5088460"/>
                  <a:pt x="6916713" y="5049595"/>
                  <a:pt x="6906390" y="5018616"/>
                </a:cubicBezTo>
                <a:cubicBezTo>
                  <a:pt x="6885743" y="4956658"/>
                  <a:pt x="6870967" y="4892424"/>
                  <a:pt x="6844449" y="4832742"/>
                </a:cubicBezTo>
                <a:cubicBezTo>
                  <a:pt x="6829332" y="4798720"/>
                  <a:pt x="6803155" y="4770783"/>
                  <a:pt x="6782508" y="4739804"/>
                </a:cubicBezTo>
                <a:cubicBezTo>
                  <a:pt x="6751538" y="4719151"/>
                  <a:pt x="6715915" y="4704172"/>
                  <a:pt x="6689597" y="4677846"/>
                </a:cubicBezTo>
                <a:cubicBezTo>
                  <a:pt x="6663276" y="4651517"/>
                  <a:pt x="6656724" y="4608170"/>
                  <a:pt x="6627656" y="4584909"/>
                </a:cubicBezTo>
                <a:cubicBezTo>
                  <a:pt x="6602166" y="4564511"/>
                  <a:pt x="6567229" y="4557179"/>
                  <a:pt x="6534745" y="4553930"/>
                </a:cubicBezTo>
                <a:cubicBezTo>
                  <a:pt x="6359816" y="4536432"/>
                  <a:pt x="6183748" y="4533277"/>
                  <a:pt x="6008249" y="4522950"/>
                </a:cubicBezTo>
                <a:close/>
                <a:moveTo>
                  <a:pt x="0" y="0"/>
                </a:moveTo>
                <a:lnTo>
                  <a:pt x="9144001" y="0"/>
                </a:lnTo>
                <a:lnTo>
                  <a:pt x="9144001" y="6910263"/>
                </a:lnTo>
                <a:lnTo>
                  <a:pt x="0" y="6910263"/>
                </a:lnTo>
                <a:close/>
              </a:path>
            </a:pathLst>
          </a:cu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5" name="Freeform 4"/>
          <p:cNvSpPr/>
          <p:nvPr/>
        </p:nvSpPr>
        <p:spPr>
          <a:xfrm>
            <a:off x="5343231" y="5181556"/>
            <a:ext cx="964066" cy="857199"/>
          </a:xfrm>
          <a:custGeom>
            <a:avLst/>
            <a:gdLst>
              <a:gd name="connsiteX0" fmla="*/ 200722 w 334537"/>
              <a:gd name="connsiteY0" fmla="*/ 312234 h 324603"/>
              <a:gd name="connsiteX1" fmla="*/ 200722 w 334537"/>
              <a:gd name="connsiteY1" fmla="*/ 312234 h 324603"/>
              <a:gd name="connsiteX2" fmla="*/ 100361 w 334537"/>
              <a:gd name="connsiteY2" fmla="*/ 289932 h 324603"/>
              <a:gd name="connsiteX3" fmla="*/ 22303 w 334537"/>
              <a:gd name="connsiteY3" fmla="*/ 245327 h 324603"/>
              <a:gd name="connsiteX4" fmla="*/ 22303 w 334537"/>
              <a:gd name="connsiteY4" fmla="*/ 55756 h 324603"/>
              <a:gd name="connsiteX5" fmla="*/ 44605 w 334537"/>
              <a:gd name="connsiteY5" fmla="*/ 22303 h 324603"/>
              <a:gd name="connsiteX6" fmla="*/ 111512 w 334537"/>
              <a:gd name="connsiteY6" fmla="*/ 0 h 324603"/>
              <a:gd name="connsiteX7" fmla="*/ 256478 w 334537"/>
              <a:gd name="connsiteY7" fmla="*/ 22303 h 324603"/>
              <a:gd name="connsiteX8" fmla="*/ 278781 w 334537"/>
              <a:gd name="connsiteY8" fmla="*/ 44605 h 324603"/>
              <a:gd name="connsiteX9" fmla="*/ 323386 w 334537"/>
              <a:gd name="connsiteY9" fmla="*/ 111512 h 324603"/>
              <a:gd name="connsiteX10" fmla="*/ 334537 w 334537"/>
              <a:gd name="connsiteY10" fmla="*/ 144966 h 324603"/>
              <a:gd name="connsiteX11" fmla="*/ 323386 w 334537"/>
              <a:gd name="connsiteY11" fmla="*/ 245327 h 324603"/>
              <a:gd name="connsiteX12" fmla="*/ 301083 w 334537"/>
              <a:gd name="connsiteY12" fmla="*/ 267629 h 324603"/>
              <a:gd name="connsiteX13" fmla="*/ 223025 w 334537"/>
              <a:gd name="connsiteY13" fmla="*/ 301083 h 324603"/>
              <a:gd name="connsiteX14" fmla="*/ 189571 w 334537"/>
              <a:gd name="connsiteY14" fmla="*/ 323385 h 324603"/>
              <a:gd name="connsiteX15" fmla="*/ 89210 w 334537"/>
              <a:gd name="connsiteY15" fmla="*/ 312234 h 324603"/>
              <a:gd name="connsiteX16" fmla="*/ 55756 w 334537"/>
              <a:gd name="connsiteY16" fmla="*/ 301083 h 324603"/>
              <a:gd name="connsiteX17" fmla="*/ 44605 w 334537"/>
              <a:gd name="connsiteY17" fmla="*/ 267629 h 324603"/>
              <a:gd name="connsiteX18" fmla="*/ 0 w 334537"/>
              <a:gd name="connsiteY18" fmla="*/ 200722 h 324603"/>
              <a:gd name="connsiteX19" fmla="*/ 11151 w 334537"/>
              <a:gd name="connsiteY19" fmla="*/ 100361 h 324603"/>
              <a:gd name="connsiteX20" fmla="*/ 22303 w 334537"/>
              <a:gd name="connsiteY20" fmla="*/ 66907 h 324603"/>
              <a:gd name="connsiteX21" fmla="*/ 55756 w 334537"/>
              <a:gd name="connsiteY21" fmla="*/ 44605 h 324603"/>
              <a:gd name="connsiteX22" fmla="*/ 122664 w 334537"/>
              <a:gd name="connsiteY22" fmla="*/ 22303 h 324603"/>
              <a:gd name="connsiteX23" fmla="*/ 234176 w 334537"/>
              <a:gd name="connsiteY23" fmla="*/ 33454 h 324603"/>
              <a:gd name="connsiteX24" fmla="*/ 289932 w 334537"/>
              <a:gd name="connsiteY24" fmla="*/ 89210 h 324603"/>
              <a:gd name="connsiteX25" fmla="*/ 323386 w 334537"/>
              <a:gd name="connsiteY25" fmla="*/ 156117 h 324603"/>
              <a:gd name="connsiteX26" fmla="*/ 278781 w 334537"/>
              <a:gd name="connsiteY26" fmla="*/ 323385 h 324603"/>
              <a:gd name="connsiteX27" fmla="*/ 200722 w 334537"/>
              <a:gd name="connsiteY27" fmla="*/ 312234 h 3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34537" h="324603">
                <a:moveTo>
                  <a:pt x="200722" y="312234"/>
                </a:moveTo>
                <a:lnTo>
                  <a:pt x="200722" y="312234"/>
                </a:lnTo>
                <a:cubicBezTo>
                  <a:pt x="167268" y="304800"/>
                  <a:pt x="133115" y="300010"/>
                  <a:pt x="100361" y="289932"/>
                </a:cubicBezTo>
                <a:cubicBezTo>
                  <a:pt x="74088" y="281848"/>
                  <a:pt x="45144" y="260555"/>
                  <a:pt x="22303" y="245327"/>
                </a:cubicBezTo>
                <a:cubicBezTo>
                  <a:pt x="-2751" y="170170"/>
                  <a:pt x="-1214" y="189017"/>
                  <a:pt x="22303" y="55756"/>
                </a:cubicBezTo>
                <a:cubicBezTo>
                  <a:pt x="24632" y="42558"/>
                  <a:pt x="33240" y="29406"/>
                  <a:pt x="44605" y="22303"/>
                </a:cubicBezTo>
                <a:cubicBezTo>
                  <a:pt x="64540" y="9843"/>
                  <a:pt x="111512" y="0"/>
                  <a:pt x="111512" y="0"/>
                </a:cubicBezTo>
                <a:cubicBezTo>
                  <a:pt x="117962" y="645"/>
                  <a:pt x="224325" y="3011"/>
                  <a:pt x="256478" y="22303"/>
                </a:cubicBezTo>
                <a:cubicBezTo>
                  <a:pt x="265493" y="27712"/>
                  <a:pt x="272473" y="36194"/>
                  <a:pt x="278781" y="44605"/>
                </a:cubicBezTo>
                <a:cubicBezTo>
                  <a:pt x="294864" y="66048"/>
                  <a:pt x="323386" y="111512"/>
                  <a:pt x="323386" y="111512"/>
                </a:cubicBezTo>
                <a:cubicBezTo>
                  <a:pt x="327103" y="122663"/>
                  <a:pt x="334537" y="133211"/>
                  <a:pt x="334537" y="144966"/>
                </a:cubicBezTo>
                <a:cubicBezTo>
                  <a:pt x="334537" y="178626"/>
                  <a:pt x="332243" y="212854"/>
                  <a:pt x="323386" y="245327"/>
                </a:cubicBezTo>
                <a:cubicBezTo>
                  <a:pt x="320620" y="255470"/>
                  <a:pt x="309831" y="261797"/>
                  <a:pt x="301083" y="267629"/>
                </a:cubicBezTo>
                <a:cubicBezTo>
                  <a:pt x="231467" y="314039"/>
                  <a:pt x="282500" y="271346"/>
                  <a:pt x="223025" y="301083"/>
                </a:cubicBezTo>
                <a:cubicBezTo>
                  <a:pt x="211038" y="307077"/>
                  <a:pt x="200722" y="315951"/>
                  <a:pt x="189571" y="323385"/>
                </a:cubicBezTo>
                <a:cubicBezTo>
                  <a:pt x="156117" y="319668"/>
                  <a:pt x="122412" y="317767"/>
                  <a:pt x="89210" y="312234"/>
                </a:cubicBezTo>
                <a:cubicBezTo>
                  <a:pt x="77615" y="310302"/>
                  <a:pt x="64068" y="309395"/>
                  <a:pt x="55756" y="301083"/>
                </a:cubicBezTo>
                <a:cubicBezTo>
                  <a:pt x="47444" y="292771"/>
                  <a:pt x="50313" y="277904"/>
                  <a:pt x="44605" y="267629"/>
                </a:cubicBezTo>
                <a:cubicBezTo>
                  <a:pt x="31588" y="244198"/>
                  <a:pt x="0" y="200722"/>
                  <a:pt x="0" y="200722"/>
                </a:cubicBezTo>
                <a:cubicBezTo>
                  <a:pt x="3717" y="167268"/>
                  <a:pt x="5617" y="133563"/>
                  <a:pt x="11151" y="100361"/>
                </a:cubicBezTo>
                <a:cubicBezTo>
                  <a:pt x="13083" y="88766"/>
                  <a:pt x="14960" y="76086"/>
                  <a:pt x="22303" y="66907"/>
                </a:cubicBezTo>
                <a:cubicBezTo>
                  <a:pt x="30675" y="56442"/>
                  <a:pt x="43509" y="50048"/>
                  <a:pt x="55756" y="44605"/>
                </a:cubicBezTo>
                <a:cubicBezTo>
                  <a:pt x="77239" y="35057"/>
                  <a:pt x="122664" y="22303"/>
                  <a:pt x="122664" y="22303"/>
                </a:cubicBezTo>
                <a:cubicBezTo>
                  <a:pt x="159835" y="26020"/>
                  <a:pt x="197649" y="25627"/>
                  <a:pt x="234176" y="33454"/>
                </a:cubicBezTo>
                <a:cubicBezTo>
                  <a:pt x="293471" y="46160"/>
                  <a:pt x="270572" y="50488"/>
                  <a:pt x="289932" y="89210"/>
                </a:cubicBezTo>
                <a:cubicBezTo>
                  <a:pt x="333169" y="175686"/>
                  <a:pt x="295352" y="72021"/>
                  <a:pt x="323386" y="156117"/>
                </a:cubicBezTo>
                <a:cubicBezTo>
                  <a:pt x="321602" y="179311"/>
                  <a:pt x="349684" y="311568"/>
                  <a:pt x="278781" y="323385"/>
                </a:cubicBezTo>
                <a:cubicBezTo>
                  <a:pt x="245782" y="328885"/>
                  <a:pt x="213732" y="314093"/>
                  <a:pt x="200722" y="312234"/>
                </a:cubicBezTo>
                <a:close/>
              </a:path>
            </a:pathLst>
          </a:custGeom>
          <a:solidFill>
            <a:srgbClr val="FF0000">
              <a:alpha val="85000"/>
            </a:srgb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6" name="Freeform 5"/>
          <p:cNvSpPr/>
          <p:nvPr/>
        </p:nvSpPr>
        <p:spPr>
          <a:xfrm>
            <a:off x="6082991" y="3695952"/>
            <a:ext cx="345688" cy="1427356"/>
          </a:xfrm>
          <a:custGeom>
            <a:avLst/>
            <a:gdLst>
              <a:gd name="connsiteX0" fmla="*/ 211873 w 345688"/>
              <a:gd name="connsiteY0" fmla="*/ 0 h 1427356"/>
              <a:gd name="connsiteX1" fmla="*/ 211873 w 345688"/>
              <a:gd name="connsiteY1" fmla="*/ 0 h 1427356"/>
              <a:gd name="connsiteX2" fmla="*/ 301083 w 345688"/>
              <a:gd name="connsiteY2" fmla="*/ 156117 h 1427356"/>
              <a:gd name="connsiteX3" fmla="*/ 323385 w 345688"/>
              <a:gd name="connsiteY3" fmla="*/ 211873 h 1427356"/>
              <a:gd name="connsiteX4" fmla="*/ 334536 w 345688"/>
              <a:gd name="connsiteY4" fmla="*/ 267629 h 1427356"/>
              <a:gd name="connsiteX5" fmla="*/ 323385 w 345688"/>
              <a:gd name="connsiteY5" fmla="*/ 657921 h 1427356"/>
              <a:gd name="connsiteX6" fmla="*/ 312234 w 345688"/>
              <a:gd name="connsiteY6" fmla="*/ 769434 h 1427356"/>
              <a:gd name="connsiteX7" fmla="*/ 289932 w 345688"/>
              <a:gd name="connsiteY7" fmla="*/ 836341 h 1427356"/>
              <a:gd name="connsiteX8" fmla="*/ 267629 w 345688"/>
              <a:gd name="connsiteY8" fmla="*/ 914400 h 1427356"/>
              <a:gd name="connsiteX9" fmla="*/ 245327 w 345688"/>
              <a:gd name="connsiteY9" fmla="*/ 947853 h 1427356"/>
              <a:gd name="connsiteX10" fmla="*/ 223024 w 345688"/>
              <a:gd name="connsiteY10" fmla="*/ 1014761 h 1427356"/>
              <a:gd name="connsiteX11" fmla="*/ 178419 w 345688"/>
              <a:gd name="connsiteY11" fmla="*/ 1092819 h 1427356"/>
              <a:gd name="connsiteX12" fmla="*/ 144966 w 345688"/>
              <a:gd name="connsiteY12" fmla="*/ 1159726 h 1427356"/>
              <a:gd name="connsiteX13" fmla="*/ 111512 w 345688"/>
              <a:gd name="connsiteY13" fmla="*/ 1226634 h 1427356"/>
              <a:gd name="connsiteX14" fmla="*/ 89210 w 345688"/>
              <a:gd name="connsiteY14" fmla="*/ 1293541 h 1427356"/>
              <a:gd name="connsiteX15" fmla="*/ 78058 w 345688"/>
              <a:gd name="connsiteY15" fmla="*/ 1326995 h 1427356"/>
              <a:gd name="connsiteX16" fmla="*/ 0 w 345688"/>
              <a:gd name="connsiteY16" fmla="*/ 1416204 h 1427356"/>
              <a:gd name="connsiteX17" fmla="*/ 11151 w 345688"/>
              <a:gd name="connsiteY17" fmla="*/ 1193180 h 1427356"/>
              <a:gd name="connsiteX18" fmla="*/ 22302 w 345688"/>
              <a:gd name="connsiteY18" fmla="*/ 1237785 h 1427356"/>
              <a:gd name="connsiteX19" fmla="*/ 33454 w 345688"/>
              <a:gd name="connsiteY19" fmla="*/ 1416204 h 1427356"/>
              <a:gd name="connsiteX20" fmla="*/ 178419 w 345688"/>
              <a:gd name="connsiteY20" fmla="*/ 1405053 h 1427356"/>
              <a:gd name="connsiteX21" fmla="*/ 133815 w 345688"/>
              <a:gd name="connsiteY21" fmla="*/ 1416204 h 1427356"/>
              <a:gd name="connsiteX22" fmla="*/ 78058 w 345688"/>
              <a:gd name="connsiteY22" fmla="*/ 1427356 h 1427356"/>
              <a:gd name="connsiteX23" fmla="*/ 44605 w 345688"/>
              <a:gd name="connsiteY23" fmla="*/ 1405053 h 1427356"/>
              <a:gd name="connsiteX24" fmla="*/ 78058 w 345688"/>
              <a:gd name="connsiteY24" fmla="*/ 1371600 h 1427356"/>
              <a:gd name="connsiteX25" fmla="*/ 111512 w 345688"/>
              <a:gd name="connsiteY25" fmla="*/ 1248936 h 1427356"/>
              <a:gd name="connsiteX26" fmla="*/ 133815 w 345688"/>
              <a:gd name="connsiteY26" fmla="*/ 1170878 h 1427356"/>
              <a:gd name="connsiteX27" fmla="*/ 156117 w 345688"/>
              <a:gd name="connsiteY27" fmla="*/ 1148575 h 1427356"/>
              <a:gd name="connsiteX28" fmla="*/ 167268 w 345688"/>
              <a:gd name="connsiteY28" fmla="*/ 1115121 h 1427356"/>
              <a:gd name="connsiteX29" fmla="*/ 189571 w 345688"/>
              <a:gd name="connsiteY29" fmla="*/ 1092819 h 1427356"/>
              <a:gd name="connsiteX30" fmla="*/ 211873 w 345688"/>
              <a:gd name="connsiteY30" fmla="*/ 1025912 h 1427356"/>
              <a:gd name="connsiteX31" fmla="*/ 234175 w 345688"/>
              <a:gd name="connsiteY31" fmla="*/ 959004 h 1427356"/>
              <a:gd name="connsiteX32" fmla="*/ 245327 w 345688"/>
              <a:gd name="connsiteY32" fmla="*/ 925551 h 1427356"/>
              <a:gd name="connsiteX33" fmla="*/ 278780 w 345688"/>
              <a:gd name="connsiteY33" fmla="*/ 814039 h 1427356"/>
              <a:gd name="connsiteX34" fmla="*/ 301083 w 345688"/>
              <a:gd name="connsiteY34" fmla="*/ 780585 h 1427356"/>
              <a:gd name="connsiteX35" fmla="*/ 323385 w 345688"/>
              <a:gd name="connsiteY35" fmla="*/ 657921 h 1427356"/>
              <a:gd name="connsiteX36" fmla="*/ 345688 w 345688"/>
              <a:gd name="connsiteY36" fmla="*/ 546409 h 1427356"/>
              <a:gd name="connsiteX37" fmla="*/ 334536 w 345688"/>
              <a:gd name="connsiteY37" fmla="*/ 178419 h 1427356"/>
              <a:gd name="connsiteX38" fmla="*/ 312234 w 345688"/>
              <a:gd name="connsiteY38" fmla="*/ 133814 h 1427356"/>
              <a:gd name="connsiteX39" fmla="*/ 289932 w 345688"/>
              <a:gd name="connsiteY39" fmla="*/ 55756 h 1427356"/>
              <a:gd name="connsiteX40" fmla="*/ 211873 w 345688"/>
              <a:gd name="connsiteY40" fmla="*/ 0 h 142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45688" h="1427356">
                <a:moveTo>
                  <a:pt x="211873" y="0"/>
                </a:moveTo>
                <a:lnTo>
                  <a:pt x="211873" y="0"/>
                </a:lnTo>
                <a:cubicBezTo>
                  <a:pt x="257810" y="73499"/>
                  <a:pt x="268326" y="84051"/>
                  <a:pt x="301083" y="156117"/>
                </a:cubicBezTo>
                <a:cubicBezTo>
                  <a:pt x="309366" y="174340"/>
                  <a:pt x="317633" y="192700"/>
                  <a:pt x="323385" y="211873"/>
                </a:cubicBezTo>
                <a:cubicBezTo>
                  <a:pt x="328831" y="230027"/>
                  <a:pt x="330819" y="249044"/>
                  <a:pt x="334536" y="267629"/>
                </a:cubicBezTo>
                <a:cubicBezTo>
                  <a:pt x="330819" y="397726"/>
                  <a:pt x="329164" y="527899"/>
                  <a:pt x="323385" y="657921"/>
                </a:cubicBezTo>
                <a:cubicBezTo>
                  <a:pt x="321726" y="695241"/>
                  <a:pt x="319118" y="732717"/>
                  <a:pt x="312234" y="769434"/>
                </a:cubicBezTo>
                <a:cubicBezTo>
                  <a:pt x="307902" y="792540"/>
                  <a:pt x="295634" y="813534"/>
                  <a:pt x="289932" y="836341"/>
                </a:cubicBezTo>
                <a:cubicBezTo>
                  <a:pt x="286360" y="850628"/>
                  <a:pt x="275626" y="898406"/>
                  <a:pt x="267629" y="914400"/>
                </a:cubicBezTo>
                <a:cubicBezTo>
                  <a:pt x="261636" y="926387"/>
                  <a:pt x="250770" y="935606"/>
                  <a:pt x="245327" y="947853"/>
                </a:cubicBezTo>
                <a:cubicBezTo>
                  <a:pt x="235779" y="969336"/>
                  <a:pt x="236065" y="995200"/>
                  <a:pt x="223024" y="1014761"/>
                </a:cubicBezTo>
                <a:cubicBezTo>
                  <a:pt x="200627" y="1048356"/>
                  <a:pt x="195396" y="1053207"/>
                  <a:pt x="178419" y="1092819"/>
                </a:cubicBezTo>
                <a:cubicBezTo>
                  <a:pt x="150717" y="1157457"/>
                  <a:pt x="187827" y="1095435"/>
                  <a:pt x="144966" y="1159726"/>
                </a:cubicBezTo>
                <a:cubicBezTo>
                  <a:pt x="104300" y="1281727"/>
                  <a:pt x="169156" y="1096936"/>
                  <a:pt x="111512" y="1226634"/>
                </a:cubicBezTo>
                <a:cubicBezTo>
                  <a:pt x="101964" y="1248117"/>
                  <a:pt x="96644" y="1271239"/>
                  <a:pt x="89210" y="1293541"/>
                </a:cubicBezTo>
                <a:cubicBezTo>
                  <a:pt x="85493" y="1304692"/>
                  <a:pt x="86370" y="1318683"/>
                  <a:pt x="78058" y="1326995"/>
                </a:cubicBezTo>
                <a:cubicBezTo>
                  <a:pt x="12825" y="1392228"/>
                  <a:pt x="36882" y="1360882"/>
                  <a:pt x="0" y="1416204"/>
                </a:cubicBezTo>
                <a:cubicBezTo>
                  <a:pt x="3717" y="1341863"/>
                  <a:pt x="1919" y="1267039"/>
                  <a:pt x="11151" y="1193180"/>
                </a:cubicBezTo>
                <a:cubicBezTo>
                  <a:pt x="13052" y="1177972"/>
                  <a:pt x="20777" y="1222535"/>
                  <a:pt x="22302" y="1237785"/>
                </a:cubicBezTo>
                <a:cubicBezTo>
                  <a:pt x="28231" y="1297078"/>
                  <a:pt x="29737" y="1356731"/>
                  <a:pt x="33454" y="1416204"/>
                </a:cubicBezTo>
                <a:cubicBezTo>
                  <a:pt x="81776" y="1412487"/>
                  <a:pt x="129955" y="1405053"/>
                  <a:pt x="178419" y="1405053"/>
                </a:cubicBezTo>
                <a:cubicBezTo>
                  <a:pt x="193745" y="1405053"/>
                  <a:pt x="148776" y="1412879"/>
                  <a:pt x="133815" y="1416204"/>
                </a:cubicBezTo>
                <a:cubicBezTo>
                  <a:pt x="115313" y="1420316"/>
                  <a:pt x="96644" y="1423639"/>
                  <a:pt x="78058" y="1427356"/>
                </a:cubicBezTo>
                <a:cubicBezTo>
                  <a:pt x="-42687" y="1407230"/>
                  <a:pt x="11663" y="1427014"/>
                  <a:pt x="44605" y="1405053"/>
                </a:cubicBezTo>
                <a:cubicBezTo>
                  <a:pt x="57726" y="1396306"/>
                  <a:pt x="66907" y="1382751"/>
                  <a:pt x="78058" y="1371600"/>
                </a:cubicBezTo>
                <a:cubicBezTo>
                  <a:pt x="103289" y="1270681"/>
                  <a:pt x="71729" y="1394809"/>
                  <a:pt x="111512" y="1248936"/>
                </a:cubicBezTo>
                <a:cubicBezTo>
                  <a:pt x="113944" y="1240019"/>
                  <a:pt x="126690" y="1182753"/>
                  <a:pt x="133815" y="1170878"/>
                </a:cubicBezTo>
                <a:cubicBezTo>
                  <a:pt x="139224" y="1161863"/>
                  <a:pt x="148683" y="1156009"/>
                  <a:pt x="156117" y="1148575"/>
                </a:cubicBezTo>
                <a:cubicBezTo>
                  <a:pt x="159834" y="1137424"/>
                  <a:pt x="161220" y="1125200"/>
                  <a:pt x="167268" y="1115121"/>
                </a:cubicBezTo>
                <a:cubicBezTo>
                  <a:pt x="172677" y="1106106"/>
                  <a:pt x="184869" y="1102223"/>
                  <a:pt x="189571" y="1092819"/>
                </a:cubicBezTo>
                <a:cubicBezTo>
                  <a:pt x="200084" y="1071792"/>
                  <a:pt x="204439" y="1048214"/>
                  <a:pt x="211873" y="1025912"/>
                </a:cubicBezTo>
                <a:lnTo>
                  <a:pt x="234175" y="959004"/>
                </a:lnTo>
                <a:cubicBezTo>
                  <a:pt x="237892" y="947853"/>
                  <a:pt x="242476" y="936954"/>
                  <a:pt x="245327" y="925551"/>
                </a:cubicBezTo>
                <a:cubicBezTo>
                  <a:pt x="251560" y="900617"/>
                  <a:pt x="267921" y="830328"/>
                  <a:pt x="278780" y="814039"/>
                </a:cubicBezTo>
                <a:lnTo>
                  <a:pt x="301083" y="780585"/>
                </a:lnTo>
                <a:cubicBezTo>
                  <a:pt x="324823" y="685623"/>
                  <a:pt x="299409" y="793782"/>
                  <a:pt x="323385" y="657921"/>
                </a:cubicBezTo>
                <a:cubicBezTo>
                  <a:pt x="329973" y="620591"/>
                  <a:pt x="345688" y="546409"/>
                  <a:pt x="345688" y="546409"/>
                </a:cubicBezTo>
                <a:cubicBezTo>
                  <a:pt x="341971" y="423746"/>
                  <a:pt x="344454" y="300737"/>
                  <a:pt x="334536" y="178419"/>
                </a:cubicBezTo>
                <a:cubicBezTo>
                  <a:pt x="333193" y="161850"/>
                  <a:pt x="318071" y="149379"/>
                  <a:pt x="312234" y="133814"/>
                </a:cubicBezTo>
                <a:cubicBezTo>
                  <a:pt x="307374" y="120854"/>
                  <a:pt x="298918" y="70733"/>
                  <a:pt x="289932" y="55756"/>
                </a:cubicBezTo>
                <a:cubicBezTo>
                  <a:pt x="277855" y="35627"/>
                  <a:pt x="224883" y="9293"/>
                  <a:pt x="211873" y="0"/>
                </a:cubicBezTo>
                <a:close/>
              </a:path>
            </a:pathLst>
          </a:custGeom>
          <a:solidFill>
            <a:srgbClr val="FF0000">
              <a:alpha val="85000"/>
            </a:srgb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 name="TextBox 6"/>
          <p:cNvSpPr txBox="1"/>
          <p:nvPr/>
        </p:nvSpPr>
        <p:spPr>
          <a:xfrm>
            <a:off x="1118957" y="2645627"/>
            <a:ext cx="5653669" cy="954107"/>
          </a:xfrm>
          <a:prstGeom prst="rect">
            <a:avLst/>
          </a:prstGeom>
          <a:noFill/>
        </p:spPr>
        <p:txBody>
          <a:bodyPr wrap="square" rtlCol="0">
            <a:spAutoFit/>
          </a:bodyPr>
          <a:lstStyle/>
          <a:p>
            <a:r>
              <a:rPr lang="en-US" sz="2800" dirty="0" smtClean="0">
                <a:solidFill>
                  <a:srgbClr val="FF0000"/>
                </a:solidFill>
                <a:latin typeface="Segoe Print" panose="02000600000000000000" pitchFamily="2" charset="0"/>
                <a:cs typeface="Segoe UI Light"/>
              </a:rPr>
              <a:t>We collect bus stop locations from Google’s Transit data,</a:t>
            </a:r>
            <a:endParaRPr lang="en-US" sz="2800" dirty="0">
              <a:solidFill>
                <a:srgbClr val="FF0000"/>
              </a:solidFill>
              <a:latin typeface="Segoe Print" panose="02000600000000000000" pitchFamily="2" charset="0"/>
              <a:cs typeface="Segoe UI Light"/>
            </a:endParaRPr>
          </a:p>
        </p:txBody>
      </p:sp>
      <p:sp>
        <p:nvSpPr>
          <p:cNvPr id="8" name="TextBox 7"/>
          <p:cNvSpPr txBox="1"/>
          <p:nvPr/>
        </p:nvSpPr>
        <p:spPr>
          <a:xfrm>
            <a:off x="1118957" y="3691446"/>
            <a:ext cx="5653669" cy="954107"/>
          </a:xfrm>
          <a:prstGeom prst="rect">
            <a:avLst/>
          </a:prstGeom>
          <a:noFill/>
        </p:spPr>
        <p:txBody>
          <a:bodyPr wrap="square" rtlCol="0">
            <a:spAutoFit/>
          </a:bodyPr>
          <a:lstStyle/>
          <a:p>
            <a:r>
              <a:rPr lang="en-US" sz="2800" dirty="0" smtClean="0">
                <a:solidFill>
                  <a:srgbClr val="FF0000"/>
                </a:solidFill>
                <a:latin typeface="Segoe Print" panose="02000600000000000000" pitchFamily="2" charset="0"/>
                <a:cs typeface="Segoe UI Light"/>
              </a:rPr>
              <a:t>and automatically drop turkers to nearby locations.</a:t>
            </a:r>
            <a:endParaRPr lang="en-US" sz="2800" dirty="0">
              <a:solidFill>
                <a:srgbClr val="FF0000"/>
              </a:solidFill>
              <a:latin typeface="Segoe Print" panose="02000600000000000000" pitchFamily="2" charset="0"/>
              <a:cs typeface="Segoe UI Light"/>
            </a:endParaRPr>
          </a:p>
        </p:txBody>
      </p:sp>
    </p:spTree>
    <p:extLst>
      <p:ext uri="{BB962C8B-B14F-4D97-AF65-F5344CB8AC3E}">
        <p14:creationId xmlns:p14="http://schemas.microsoft.com/office/powerpoint/2010/main" val="1982747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r="25231" b="9579"/>
          <a:stretch/>
        </p:blipFill>
        <p:spPr>
          <a:xfrm>
            <a:off x="0" y="0"/>
            <a:ext cx="9527458" cy="6961239"/>
          </a:xfrm>
          <a:prstGeom prst="rect">
            <a:avLst/>
          </a:prstGeom>
        </p:spPr>
      </p:pic>
      <p:sp>
        <p:nvSpPr>
          <p:cNvPr id="8" name="Freeform 7"/>
          <p:cNvSpPr/>
          <p:nvPr/>
        </p:nvSpPr>
        <p:spPr>
          <a:xfrm>
            <a:off x="4900669" y="4048928"/>
            <a:ext cx="595752" cy="518021"/>
          </a:xfrm>
          <a:custGeom>
            <a:avLst/>
            <a:gdLst>
              <a:gd name="connsiteX0" fmla="*/ 0 w 595752"/>
              <a:gd name="connsiteY0" fmla="*/ 518021 h 518021"/>
              <a:gd name="connsiteX1" fmla="*/ 0 w 595752"/>
              <a:gd name="connsiteY1" fmla="*/ 518021 h 518021"/>
              <a:gd name="connsiteX2" fmla="*/ 125422 w 595752"/>
              <a:gd name="connsiteY2" fmla="*/ 423941 h 518021"/>
              <a:gd name="connsiteX3" fmla="*/ 156777 w 595752"/>
              <a:gd name="connsiteY3" fmla="*/ 376901 h 518021"/>
              <a:gd name="connsiteX4" fmla="*/ 250843 w 595752"/>
              <a:gd name="connsiteY4" fmla="*/ 329862 h 518021"/>
              <a:gd name="connsiteX5" fmla="*/ 282198 w 595752"/>
              <a:gd name="connsiteY5" fmla="*/ 282822 h 518021"/>
              <a:gd name="connsiteX6" fmla="*/ 329231 w 595752"/>
              <a:gd name="connsiteY6" fmla="*/ 267142 h 518021"/>
              <a:gd name="connsiteX7" fmla="*/ 376264 w 595752"/>
              <a:gd name="connsiteY7" fmla="*/ 235782 h 518021"/>
              <a:gd name="connsiteX8" fmla="*/ 407620 w 595752"/>
              <a:gd name="connsiteY8" fmla="*/ 204422 h 518021"/>
              <a:gd name="connsiteX9" fmla="*/ 470330 w 595752"/>
              <a:gd name="connsiteY9" fmla="*/ 157383 h 518021"/>
              <a:gd name="connsiteX10" fmla="*/ 501686 w 595752"/>
              <a:gd name="connsiteY10" fmla="*/ 126023 h 518021"/>
              <a:gd name="connsiteX11" fmla="*/ 564396 w 595752"/>
              <a:gd name="connsiteY11" fmla="*/ 94663 h 518021"/>
              <a:gd name="connsiteX12" fmla="*/ 423297 w 595752"/>
              <a:gd name="connsiteY12" fmla="*/ 173063 h 518021"/>
              <a:gd name="connsiteX13" fmla="*/ 376264 w 595752"/>
              <a:gd name="connsiteY13" fmla="*/ 204422 h 518021"/>
              <a:gd name="connsiteX14" fmla="*/ 313554 w 595752"/>
              <a:gd name="connsiteY14" fmla="*/ 220102 h 518021"/>
              <a:gd name="connsiteX15" fmla="*/ 219488 w 595752"/>
              <a:gd name="connsiteY15" fmla="*/ 267142 h 518021"/>
              <a:gd name="connsiteX16" fmla="*/ 156777 w 595752"/>
              <a:gd name="connsiteY16" fmla="*/ 345542 h 518021"/>
              <a:gd name="connsiteX17" fmla="*/ 109744 w 595752"/>
              <a:gd name="connsiteY17" fmla="*/ 392581 h 518021"/>
              <a:gd name="connsiteX18" fmla="*/ 62711 w 595752"/>
              <a:gd name="connsiteY18" fmla="*/ 423941 h 518021"/>
              <a:gd name="connsiteX19" fmla="*/ 125422 w 595752"/>
              <a:gd name="connsiteY19" fmla="*/ 361222 h 518021"/>
              <a:gd name="connsiteX20" fmla="*/ 235165 w 595752"/>
              <a:gd name="connsiteY20" fmla="*/ 251462 h 518021"/>
              <a:gd name="connsiteX21" fmla="*/ 313554 w 595752"/>
              <a:gd name="connsiteY21" fmla="*/ 204422 h 518021"/>
              <a:gd name="connsiteX22" fmla="*/ 360587 w 595752"/>
              <a:gd name="connsiteY22" fmla="*/ 173063 h 518021"/>
              <a:gd name="connsiteX23" fmla="*/ 470330 w 595752"/>
              <a:gd name="connsiteY23" fmla="*/ 126023 h 518021"/>
              <a:gd name="connsiteX24" fmla="*/ 501686 w 595752"/>
              <a:gd name="connsiteY24" fmla="*/ 94663 h 518021"/>
              <a:gd name="connsiteX25" fmla="*/ 548719 w 595752"/>
              <a:gd name="connsiteY25" fmla="*/ 78983 h 518021"/>
              <a:gd name="connsiteX26" fmla="*/ 595752 w 595752"/>
              <a:gd name="connsiteY26" fmla="*/ 47623 h 518021"/>
              <a:gd name="connsiteX27" fmla="*/ 235165 w 595752"/>
              <a:gd name="connsiteY27" fmla="*/ 16264 h 518021"/>
              <a:gd name="connsiteX28" fmla="*/ 188132 w 595752"/>
              <a:gd name="connsiteY28" fmla="*/ 584 h 518021"/>
              <a:gd name="connsiteX29" fmla="*/ 376264 w 595752"/>
              <a:gd name="connsiteY29" fmla="*/ 16264 h 518021"/>
              <a:gd name="connsiteX30" fmla="*/ 533041 w 595752"/>
              <a:gd name="connsiteY30" fmla="*/ 47623 h 518021"/>
              <a:gd name="connsiteX31" fmla="*/ 595752 w 595752"/>
              <a:gd name="connsiteY31" fmla="*/ 63303 h 518021"/>
              <a:gd name="connsiteX32" fmla="*/ 564396 w 595752"/>
              <a:gd name="connsiteY32" fmla="*/ 188743 h 518021"/>
              <a:gd name="connsiteX33" fmla="*/ 548719 w 595752"/>
              <a:gd name="connsiteY33" fmla="*/ 361222 h 518021"/>
              <a:gd name="connsiteX34" fmla="*/ 564396 w 595752"/>
              <a:gd name="connsiteY34" fmla="*/ 16264 h 518021"/>
              <a:gd name="connsiteX35" fmla="*/ 470330 w 595752"/>
              <a:gd name="connsiteY35" fmla="*/ 16264 h 518021"/>
              <a:gd name="connsiteX36" fmla="*/ 297876 w 595752"/>
              <a:gd name="connsiteY36" fmla="*/ 31943 h 518021"/>
              <a:gd name="connsiteX37" fmla="*/ 548719 w 595752"/>
              <a:gd name="connsiteY37" fmla="*/ 47623 h 518021"/>
              <a:gd name="connsiteX38" fmla="*/ 548719 w 595752"/>
              <a:gd name="connsiteY38" fmla="*/ 47623 h 51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95752" h="518021">
                <a:moveTo>
                  <a:pt x="0" y="518021"/>
                </a:moveTo>
                <a:lnTo>
                  <a:pt x="0" y="518021"/>
                </a:lnTo>
                <a:cubicBezTo>
                  <a:pt x="41807" y="486661"/>
                  <a:pt x="86579" y="458905"/>
                  <a:pt x="125422" y="423941"/>
                </a:cubicBezTo>
                <a:cubicBezTo>
                  <a:pt x="139428" y="411334"/>
                  <a:pt x="143453" y="390227"/>
                  <a:pt x="156777" y="376901"/>
                </a:cubicBezTo>
                <a:cubicBezTo>
                  <a:pt x="187167" y="346507"/>
                  <a:pt x="212590" y="342615"/>
                  <a:pt x="250843" y="329862"/>
                </a:cubicBezTo>
                <a:cubicBezTo>
                  <a:pt x="261295" y="314182"/>
                  <a:pt x="267484" y="294595"/>
                  <a:pt x="282198" y="282822"/>
                </a:cubicBezTo>
                <a:cubicBezTo>
                  <a:pt x="295102" y="272497"/>
                  <a:pt x="314450" y="274534"/>
                  <a:pt x="329231" y="267142"/>
                </a:cubicBezTo>
                <a:cubicBezTo>
                  <a:pt x="346084" y="258714"/>
                  <a:pt x="361551" y="247554"/>
                  <a:pt x="376264" y="235782"/>
                </a:cubicBezTo>
                <a:cubicBezTo>
                  <a:pt x="387806" y="226547"/>
                  <a:pt x="396265" y="213886"/>
                  <a:pt x="407620" y="204422"/>
                </a:cubicBezTo>
                <a:cubicBezTo>
                  <a:pt x="427693" y="187692"/>
                  <a:pt x="450257" y="174113"/>
                  <a:pt x="470330" y="157383"/>
                </a:cubicBezTo>
                <a:cubicBezTo>
                  <a:pt x="481685" y="147919"/>
                  <a:pt x="489387" y="134224"/>
                  <a:pt x="501686" y="126023"/>
                </a:cubicBezTo>
                <a:cubicBezTo>
                  <a:pt x="521131" y="113058"/>
                  <a:pt x="580921" y="78136"/>
                  <a:pt x="564396" y="94663"/>
                </a:cubicBezTo>
                <a:cubicBezTo>
                  <a:pt x="465529" y="193543"/>
                  <a:pt x="502157" y="133628"/>
                  <a:pt x="423297" y="173063"/>
                </a:cubicBezTo>
                <a:cubicBezTo>
                  <a:pt x="406444" y="181491"/>
                  <a:pt x="393583" y="196999"/>
                  <a:pt x="376264" y="204422"/>
                </a:cubicBezTo>
                <a:cubicBezTo>
                  <a:pt x="356460" y="212911"/>
                  <a:pt x="334272" y="214182"/>
                  <a:pt x="313554" y="220102"/>
                </a:cubicBezTo>
                <a:cubicBezTo>
                  <a:pt x="268475" y="232984"/>
                  <a:pt x="257660" y="236600"/>
                  <a:pt x="219488" y="267142"/>
                </a:cubicBezTo>
                <a:cubicBezTo>
                  <a:pt x="173873" y="303639"/>
                  <a:pt x="197522" y="296641"/>
                  <a:pt x="156777" y="345542"/>
                </a:cubicBezTo>
                <a:cubicBezTo>
                  <a:pt x="142583" y="362577"/>
                  <a:pt x="126777" y="378385"/>
                  <a:pt x="109744" y="392581"/>
                </a:cubicBezTo>
                <a:cubicBezTo>
                  <a:pt x="95269" y="404645"/>
                  <a:pt x="62711" y="423941"/>
                  <a:pt x="62711" y="423941"/>
                </a:cubicBezTo>
                <a:cubicBezTo>
                  <a:pt x="104522" y="298491"/>
                  <a:pt x="41804" y="444852"/>
                  <a:pt x="125422" y="361222"/>
                </a:cubicBezTo>
                <a:cubicBezTo>
                  <a:pt x="251207" y="235418"/>
                  <a:pt x="128740" y="286942"/>
                  <a:pt x="235165" y="251462"/>
                </a:cubicBezTo>
                <a:cubicBezTo>
                  <a:pt x="296410" y="190209"/>
                  <a:pt x="232146" y="245131"/>
                  <a:pt x="313554" y="204422"/>
                </a:cubicBezTo>
                <a:cubicBezTo>
                  <a:pt x="330407" y="195994"/>
                  <a:pt x="344227" y="182413"/>
                  <a:pt x="360587" y="173063"/>
                </a:cubicBezTo>
                <a:cubicBezTo>
                  <a:pt x="414834" y="142061"/>
                  <a:pt x="417561" y="143615"/>
                  <a:pt x="470330" y="126023"/>
                </a:cubicBezTo>
                <a:cubicBezTo>
                  <a:pt x="480782" y="115570"/>
                  <a:pt x="489011" y="102269"/>
                  <a:pt x="501686" y="94663"/>
                </a:cubicBezTo>
                <a:cubicBezTo>
                  <a:pt x="515856" y="86160"/>
                  <a:pt x="533938" y="86375"/>
                  <a:pt x="548719" y="78983"/>
                </a:cubicBezTo>
                <a:cubicBezTo>
                  <a:pt x="565572" y="70555"/>
                  <a:pt x="580074" y="58076"/>
                  <a:pt x="595752" y="47623"/>
                </a:cubicBezTo>
                <a:cubicBezTo>
                  <a:pt x="419928" y="3661"/>
                  <a:pt x="631405" y="52290"/>
                  <a:pt x="235165" y="16264"/>
                </a:cubicBezTo>
                <a:cubicBezTo>
                  <a:pt x="218707" y="14768"/>
                  <a:pt x="171606" y="584"/>
                  <a:pt x="188132" y="584"/>
                </a:cubicBezTo>
                <a:cubicBezTo>
                  <a:pt x="251060" y="584"/>
                  <a:pt x="313553" y="11037"/>
                  <a:pt x="376264" y="16264"/>
                </a:cubicBezTo>
                <a:cubicBezTo>
                  <a:pt x="472857" y="48464"/>
                  <a:pt x="374506" y="18794"/>
                  <a:pt x="533041" y="47623"/>
                </a:cubicBezTo>
                <a:cubicBezTo>
                  <a:pt x="554241" y="51478"/>
                  <a:pt x="574848" y="58076"/>
                  <a:pt x="595752" y="63303"/>
                </a:cubicBezTo>
                <a:cubicBezTo>
                  <a:pt x="578687" y="114504"/>
                  <a:pt x="571963" y="128195"/>
                  <a:pt x="564396" y="188743"/>
                </a:cubicBezTo>
                <a:cubicBezTo>
                  <a:pt x="557237" y="246027"/>
                  <a:pt x="548719" y="418952"/>
                  <a:pt x="548719" y="361222"/>
                </a:cubicBezTo>
                <a:cubicBezTo>
                  <a:pt x="548719" y="246117"/>
                  <a:pt x="559170" y="131250"/>
                  <a:pt x="564396" y="16264"/>
                </a:cubicBezTo>
                <a:cubicBezTo>
                  <a:pt x="476600" y="-13006"/>
                  <a:pt x="558126" y="3720"/>
                  <a:pt x="470330" y="16264"/>
                </a:cubicBezTo>
                <a:cubicBezTo>
                  <a:pt x="413189" y="24428"/>
                  <a:pt x="355361" y="26717"/>
                  <a:pt x="297876" y="31943"/>
                </a:cubicBezTo>
                <a:cubicBezTo>
                  <a:pt x="432632" y="58898"/>
                  <a:pt x="349617" y="47623"/>
                  <a:pt x="548719" y="47623"/>
                </a:cubicBezTo>
                <a:lnTo>
                  <a:pt x="548719" y="47623"/>
                </a:lnTo>
              </a:path>
            </a:pathLst>
          </a:custGeom>
          <a:solidFill>
            <a:srgbClr val="FF0000"/>
          </a:solidFill>
          <a:ln>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TextBox 9"/>
          <p:cNvSpPr txBox="1"/>
          <p:nvPr/>
        </p:nvSpPr>
        <p:spPr>
          <a:xfrm>
            <a:off x="2743107" y="4182499"/>
            <a:ext cx="2157562" cy="646331"/>
          </a:xfrm>
          <a:prstGeom prst="rect">
            <a:avLst/>
          </a:prstGeom>
          <a:noFill/>
        </p:spPr>
        <p:txBody>
          <a:bodyPr wrap="none" rtlCol="0">
            <a:spAutoFit/>
          </a:bodyPr>
          <a:lstStyle/>
          <a:p>
            <a:r>
              <a:rPr lang="en-US" sz="3600" dirty="0" smtClean="0">
                <a:solidFill>
                  <a:srgbClr val="FF0000"/>
                </a:solidFill>
                <a:latin typeface="Segoe Print"/>
                <a:cs typeface="Segoe Print"/>
              </a:rPr>
              <a:t>Bus stop</a:t>
            </a:r>
            <a:endParaRPr lang="en-US" sz="3600" dirty="0">
              <a:solidFill>
                <a:srgbClr val="FF0000"/>
              </a:solidFill>
              <a:latin typeface="Segoe Print"/>
              <a:cs typeface="Segoe Print"/>
            </a:endParaRPr>
          </a:p>
        </p:txBody>
      </p:sp>
    </p:spTree>
    <p:extLst>
      <p:ext uri="{BB962C8B-B14F-4D97-AF65-F5344CB8AC3E}">
        <p14:creationId xmlns:p14="http://schemas.microsoft.com/office/powerpoint/2010/main" val="23151278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r="25231" b="9579"/>
          <a:stretch/>
        </p:blipFill>
        <p:spPr>
          <a:xfrm>
            <a:off x="0" y="0"/>
            <a:ext cx="9527458" cy="6961239"/>
          </a:xfrm>
          <a:prstGeom prst="rect">
            <a:avLst/>
          </a:prstGeom>
        </p:spPr>
      </p:pic>
    </p:spTree>
    <p:extLst>
      <p:ext uri="{BB962C8B-B14F-4D97-AF65-F5344CB8AC3E}">
        <p14:creationId xmlns:p14="http://schemas.microsoft.com/office/powerpoint/2010/main" val="2668071478"/>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xmlns:p14="http://schemas.microsoft.com/office/powerpoint/2010/main" spd="slow" advTm="100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2000" fill="hold"/>
                                        <p:tgtEl>
                                          <p:spTgt spid="2"/>
                                        </p:tgtEl>
                                      </p:cBhvr>
                                      <p:by x="400000" y="400000"/>
                                    </p:animScale>
                                  </p:childTnLst>
                                </p:cTn>
                              </p:par>
                              <p:par>
                                <p:cTn id="7" presetID="42" presetClass="path" presetSubtype="0" fill="hold" nodeType="withEffect">
                                  <p:stCondLst>
                                    <p:cond delay="0"/>
                                  </p:stCondLst>
                                  <p:childTnLst>
                                    <p:animMotion origin="layout" path="M -3.86242E-6 4.94465E-6 L -0.43788 -1.25277 " pathEditMode="relative" rAng="0" ptsTypes="AA">
                                      <p:cBhvr>
                                        <p:cTn id="8" dur="2000" fill="hold"/>
                                        <p:tgtEl>
                                          <p:spTgt spid="2"/>
                                        </p:tgtEl>
                                        <p:attrNameLst>
                                          <p:attrName>ppt_x</p:attrName>
                                          <p:attrName>ppt_y</p:attrName>
                                        </p:attrNameLst>
                                      </p:cBhvr>
                                      <p:rCtr x="-21903" y="-626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3-10-13 at 1.06.43 AM.png"/>
          <p:cNvPicPr>
            <a:picLocks noChangeAspect="1"/>
          </p:cNvPicPr>
          <p:nvPr/>
        </p:nvPicPr>
        <p:blipFill rotWithShape="1">
          <a:blip r:embed="rId3">
            <a:extLst>
              <a:ext uri="{28A0092B-C50C-407E-A947-70E740481C1C}">
                <a14:useLocalDpi xmlns:a14="http://schemas.microsoft.com/office/drawing/2010/main" val="0"/>
              </a:ext>
            </a:extLst>
          </a:blip>
          <a:srcRect l="8418" r="8248"/>
          <a:stretch/>
        </p:blipFill>
        <p:spPr>
          <a:xfrm>
            <a:off x="-1" y="0"/>
            <a:ext cx="9144001" cy="6858000"/>
          </a:xfrm>
          <a:prstGeom prst="rect">
            <a:avLst/>
          </a:prstGeom>
        </p:spPr>
      </p:pic>
      <p:sp>
        <p:nvSpPr>
          <p:cNvPr id="4" name="Rectangle 3"/>
          <p:cNvSpPr/>
          <p:nvPr/>
        </p:nvSpPr>
        <p:spPr>
          <a:xfrm>
            <a:off x="-1" y="0"/>
            <a:ext cx="9144001" cy="6858000"/>
          </a:xfrm>
          <a:custGeom>
            <a:avLst/>
            <a:gdLst/>
            <a:ahLst/>
            <a:cxnLst/>
            <a:rect l="l" t="t" r="r" b="b"/>
            <a:pathLst>
              <a:path w="9144001" h="6858000">
                <a:moveTo>
                  <a:pt x="8058266" y="4783366"/>
                </a:moveTo>
                <a:cubicBezTo>
                  <a:pt x="8057667" y="4782398"/>
                  <a:pt x="8057770" y="4782478"/>
                  <a:pt x="8059126" y="4784617"/>
                </a:cubicBezTo>
                <a:lnTo>
                  <a:pt x="8059450" y="4785143"/>
                </a:lnTo>
                <a:close/>
                <a:moveTo>
                  <a:pt x="5271354" y="4037818"/>
                </a:moveTo>
                <a:cubicBezTo>
                  <a:pt x="5256144" y="4037818"/>
                  <a:pt x="5182014" y="4059502"/>
                  <a:pt x="5163531" y="4064682"/>
                </a:cubicBezTo>
                <a:lnTo>
                  <a:pt x="4804120" y="4078113"/>
                </a:lnTo>
                <a:cubicBezTo>
                  <a:pt x="4771207" y="4079343"/>
                  <a:pt x="4740365" y="4096675"/>
                  <a:pt x="4708277" y="4104977"/>
                </a:cubicBezTo>
                <a:cubicBezTo>
                  <a:pt x="4655892" y="4118530"/>
                  <a:pt x="4536869" y="4139848"/>
                  <a:pt x="4504612" y="4145272"/>
                </a:cubicBezTo>
                <a:cubicBezTo>
                  <a:pt x="4472772" y="4150627"/>
                  <a:pt x="4440950" y="4157593"/>
                  <a:pt x="4408769" y="4158703"/>
                </a:cubicBezTo>
                <a:lnTo>
                  <a:pt x="3725889" y="4172135"/>
                </a:lnTo>
                <a:cubicBezTo>
                  <a:pt x="3713909" y="4167658"/>
                  <a:pt x="3702373" y="4161236"/>
                  <a:pt x="3689948" y="4158703"/>
                </a:cubicBezTo>
                <a:cubicBezTo>
                  <a:pt x="3658271" y="4152246"/>
                  <a:pt x="3626286" y="4146400"/>
                  <a:pt x="3594105" y="4145272"/>
                </a:cubicBezTo>
                <a:lnTo>
                  <a:pt x="2923206" y="4131840"/>
                </a:lnTo>
                <a:cubicBezTo>
                  <a:pt x="2779231" y="4147982"/>
                  <a:pt x="2842990" y="4137876"/>
                  <a:pt x="2731520" y="4158703"/>
                </a:cubicBezTo>
                <a:cubicBezTo>
                  <a:pt x="2719063" y="4161030"/>
                  <a:pt x="2707559" y="4167658"/>
                  <a:pt x="2695579" y="4172135"/>
                </a:cubicBezTo>
                <a:lnTo>
                  <a:pt x="2587756" y="4212430"/>
                </a:lnTo>
                <a:cubicBezTo>
                  <a:pt x="2511880" y="4216908"/>
                  <a:pt x="2434986" y="4211266"/>
                  <a:pt x="2360129" y="4225861"/>
                </a:cubicBezTo>
                <a:cubicBezTo>
                  <a:pt x="2340456" y="4229697"/>
                  <a:pt x="2326327" y="4250328"/>
                  <a:pt x="2312208" y="4266156"/>
                </a:cubicBezTo>
                <a:cubicBezTo>
                  <a:pt x="2274032" y="4308958"/>
                  <a:pt x="2277611" y="4323962"/>
                  <a:pt x="2252306" y="4373610"/>
                </a:cubicBezTo>
                <a:cubicBezTo>
                  <a:pt x="2245162" y="4387627"/>
                  <a:pt x="2236333" y="4400473"/>
                  <a:pt x="2228346" y="4413905"/>
                </a:cubicBezTo>
                <a:cubicBezTo>
                  <a:pt x="2090913" y="4567986"/>
                  <a:pt x="2125564" y="4507933"/>
                  <a:pt x="2024680" y="4722834"/>
                </a:cubicBezTo>
                <a:cubicBezTo>
                  <a:pt x="2014664" y="4744170"/>
                  <a:pt x="2003232" y="4766047"/>
                  <a:pt x="2000719" y="4789992"/>
                </a:cubicBezTo>
                <a:cubicBezTo>
                  <a:pt x="1987155" y="4919248"/>
                  <a:pt x="1984745" y="5049670"/>
                  <a:pt x="1976758" y="5179510"/>
                </a:cubicBezTo>
                <a:cubicBezTo>
                  <a:pt x="1984745" y="5206373"/>
                  <a:pt x="1991339" y="5233809"/>
                  <a:pt x="2000719" y="5260100"/>
                </a:cubicBezTo>
                <a:cubicBezTo>
                  <a:pt x="2059929" y="5426055"/>
                  <a:pt x="1998101" y="5224429"/>
                  <a:pt x="2036660" y="5354122"/>
                </a:cubicBezTo>
                <a:cubicBezTo>
                  <a:pt x="2044647" y="5367554"/>
                  <a:pt x="2054182" y="5379978"/>
                  <a:pt x="2060621" y="5394417"/>
                </a:cubicBezTo>
                <a:cubicBezTo>
                  <a:pt x="2078195" y="5433823"/>
                  <a:pt x="2078274" y="5489844"/>
                  <a:pt x="2084581" y="5528733"/>
                </a:cubicBezTo>
                <a:cubicBezTo>
                  <a:pt x="2091822" y="5573383"/>
                  <a:pt x="2108022" y="5621007"/>
                  <a:pt x="2120522" y="5663050"/>
                </a:cubicBezTo>
                <a:cubicBezTo>
                  <a:pt x="2130935" y="5698076"/>
                  <a:pt x="2136496" y="5734685"/>
                  <a:pt x="2144483" y="5770503"/>
                </a:cubicBezTo>
                <a:cubicBezTo>
                  <a:pt x="2157359" y="5780127"/>
                  <a:pt x="2166588" y="5787105"/>
                  <a:pt x="2173076" y="5792057"/>
                </a:cubicBezTo>
                <a:lnTo>
                  <a:pt x="2184747" y="5801093"/>
                </a:lnTo>
                <a:lnTo>
                  <a:pt x="2186335" y="5802422"/>
                </a:lnTo>
                <a:cubicBezTo>
                  <a:pt x="2187198" y="5803094"/>
                  <a:pt x="2187128" y="5802979"/>
                  <a:pt x="2185219" y="5801458"/>
                </a:cubicBezTo>
                <a:lnTo>
                  <a:pt x="2184747" y="5801093"/>
                </a:lnTo>
                <a:lnTo>
                  <a:pt x="2181850" y="5798667"/>
                </a:lnTo>
                <a:cubicBezTo>
                  <a:pt x="2174544" y="5792166"/>
                  <a:pt x="2166764" y="5782993"/>
                  <a:pt x="2216365" y="5810798"/>
                </a:cubicBezTo>
                <a:cubicBezTo>
                  <a:pt x="2237192" y="5822474"/>
                  <a:pt x="2256300" y="5837661"/>
                  <a:pt x="2276267" y="5851093"/>
                </a:cubicBezTo>
                <a:cubicBezTo>
                  <a:pt x="2292241" y="5855570"/>
                  <a:pt x="2309461" y="5856269"/>
                  <a:pt x="2324188" y="5864524"/>
                </a:cubicBezTo>
                <a:cubicBezTo>
                  <a:pt x="2334291" y="5870187"/>
                  <a:pt x="2338046" y="5885725"/>
                  <a:pt x="2348149" y="5891388"/>
                </a:cubicBezTo>
                <a:cubicBezTo>
                  <a:pt x="2362876" y="5899643"/>
                  <a:pt x="2380653" y="5898337"/>
                  <a:pt x="2396070" y="5904819"/>
                </a:cubicBezTo>
                <a:cubicBezTo>
                  <a:pt x="2412793" y="5911850"/>
                  <a:pt x="2428018" y="5922728"/>
                  <a:pt x="2443992" y="5931683"/>
                </a:cubicBezTo>
                <a:cubicBezTo>
                  <a:pt x="2463959" y="5936161"/>
                  <a:pt x="2483620" y="5942983"/>
                  <a:pt x="2503894" y="5945114"/>
                </a:cubicBezTo>
                <a:cubicBezTo>
                  <a:pt x="2979359" y="5995089"/>
                  <a:pt x="2912413" y="5968800"/>
                  <a:pt x="3546184" y="5945114"/>
                </a:cubicBezTo>
                <a:cubicBezTo>
                  <a:pt x="3612115" y="5957434"/>
                  <a:pt x="3643943" y="5964508"/>
                  <a:pt x="3713909" y="5971978"/>
                </a:cubicBezTo>
                <a:lnTo>
                  <a:pt x="3869653" y="5985409"/>
                </a:lnTo>
                <a:cubicBezTo>
                  <a:pt x="4081306" y="5989886"/>
                  <a:pt x="4293031" y="5991189"/>
                  <a:pt x="4504612" y="5998841"/>
                </a:cubicBezTo>
                <a:cubicBezTo>
                  <a:pt x="4583822" y="6001707"/>
                  <a:pt x="4597832" y="6008180"/>
                  <a:pt x="4660356" y="6025704"/>
                </a:cubicBezTo>
                <a:cubicBezTo>
                  <a:pt x="4708277" y="6030182"/>
                  <a:pt x="4756362" y="6032837"/>
                  <a:pt x="4804120" y="6039136"/>
                </a:cubicBezTo>
                <a:cubicBezTo>
                  <a:pt x="4824343" y="6041804"/>
                  <a:pt x="4844267" y="6047032"/>
                  <a:pt x="4864022" y="6052568"/>
                </a:cubicBezTo>
                <a:cubicBezTo>
                  <a:pt x="4876273" y="6056002"/>
                  <a:pt x="4887344" y="6065466"/>
                  <a:pt x="4899963" y="6065999"/>
                </a:cubicBezTo>
                <a:lnTo>
                  <a:pt x="5498980" y="6079431"/>
                </a:lnTo>
                <a:cubicBezTo>
                  <a:pt x="5526460" y="6048623"/>
                  <a:pt x="5529682" y="6041007"/>
                  <a:pt x="5558882" y="6039136"/>
                </a:cubicBezTo>
                <a:cubicBezTo>
                  <a:pt x="5686526" y="6030958"/>
                  <a:pt x="5814463" y="6030182"/>
                  <a:pt x="5942253" y="6025704"/>
                </a:cubicBezTo>
                <a:cubicBezTo>
                  <a:pt x="6193865" y="6044510"/>
                  <a:pt x="6043452" y="6026629"/>
                  <a:pt x="6193841" y="6052568"/>
                </a:cubicBezTo>
                <a:cubicBezTo>
                  <a:pt x="6221750" y="6057382"/>
                  <a:pt x="6250014" y="6059791"/>
                  <a:pt x="6277703" y="6065999"/>
                </a:cubicBezTo>
                <a:cubicBezTo>
                  <a:pt x="6290086" y="6068776"/>
                  <a:pt x="6301501" y="6075541"/>
                  <a:pt x="6313644" y="6079431"/>
                </a:cubicBezTo>
                <a:cubicBezTo>
                  <a:pt x="6329476" y="6084503"/>
                  <a:pt x="6345365" y="6089561"/>
                  <a:pt x="6361565" y="6092863"/>
                </a:cubicBezTo>
                <a:cubicBezTo>
                  <a:pt x="6476016" y="6116193"/>
                  <a:pt x="6430323" y="6098119"/>
                  <a:pt x="6565231" y="6119726"/>
                </a:cubicBezTo>
                <a:cubicBezTo>
                  <a:pt x="6581531" y="6122337"/>
                  <a:pt x="6597179" y="6128681"/>
                  <a:pt x="6613153" y="6133158"/>
                </a:cubicBezTo>
                <a:cubicBezTo>
                  <a:pt x="6724969" y="6137636"/>
                  <a:pt x="6836714" y="6146589"/>
                  <a:pt x="6948602" y="6146589"/>
                </a:cubicBezTo>
                <a:cubicBezTo>
                  <a:pt x="7031551" y="6146589"/>
                  <a:pt x="7069040" y="6135703"/>
                  <a:pt x="7140288" y="6119726"/>
                </a:cubicBezTo>
                <a:cubicBezTo>
                  <a:pt x="7272072" y="6115249"/>
                  <a:pt x="7404226" y="6118240"/>
                  <a:pt x="7535639" y="6106294"/>
                </a:cubicBezTo>
                <a:cubicBezTo>
                  <a:pt x="7553440" y="6104675"/>
                  <a:pt x="7566839" y="6086462"/>
                  <a:pt x="7583561" y="6079431"/>
                </a:cubicBezTo>
                <a:cubicBezTo>
                  <a:pt x="7598978" y="6072950"/>
                  <a:pt x="7616065" y="6072481"/>
                  <a:pt x="7631482" y="6065999"/>
                </a:cubicBezTo>
                <a:cubicBezTo>
                  <a:pt x="7648204" y="6058968"/>
                  <a:pt x="7662989" y="6047024"/>
                  <a:pt x="7679404" y="6039136"/>
                </a:cubicBezTo>
                <a:cubicBezTo>
                  <a:pt x="7718509" y="6020347"/>
                  <a:pt x="7723536" y="6030658"/>
                  <a:pt x="7763266" y="5998841"/>
                </a:cubicBezTo>
                <a:cubicBezTo>
                  <a:pt x="7777053" y="5987800"/>
                  <a:pt x="7787227" y="5971978"/>
                  <a:pt x="7799207" y="5958546"/>
                </a:cubicBezTo>
                <a:lnTo>
                  <a:pt x="7847128" y="5931683"/>
                </a:lnTo>
                <a:cubicBezTo>
                  <a:pt x="7900553" y="5901735"/>
                  <a:pt x="7962681" y="5774489"/>
                  <a:pt x="7990893" y="5730208"/>
                </a:cubicBezTo>
                <a:cubicBezTo>
                  <a:pt x="8005755" y="5706880"/>
                  <a:pt x="8035297" y="5691444"/>
                  <a:pt x="8038814" y="5663050"/>
                </a:cubicBezTo>
                <a:cubicBezTo>
                  <a:pt x="8055853" y="5525503"/>
                  <a:pt x="8046801" y="5385462"/>
                  <a:pt x="8050794" y="5246668"/>
                </a:cubicBezTo>
                <a:cubicBezTo>
                  <a:pt x="8050794" y="5246668"/>
                  <a:pt x="8072322" y="5194262"/>
                  <a:pt x="8074755" y="5166078"/>
                </a:cubicBezTo>
                <a:cubicBezTo>
                  <a:pt x="8084379" y="5054579"/>
                  <a:pt x="8082742" y="4942217"/>
                  <a:pt x="8086735" y="4830287"/>
                </a:cubicBezTo>
                <a:cubicBezTo>
                  <a:pt x="8078152" y="4815852"/>
                  <a:pt x="8071928" y="4805505"/>
                  <a:pt x="8067511" y="4798231"/>
                </a:cubicBezTo>
                <a:lnTo>
                  <a:pt x="8059450" y="4785143"/>
                </a:lnTo>
                <a:lnTo>
                  <a:pt x="8061615" y="4788394"/>
                </a:lnTo>
                <a:cubicBezTo>
                  <a:pt x="8067413" y="4796584"/>
                  <a:pt x="8075594" y="4805305"/>
                  <a:pt x="8050794" y="4749697"/>
                </a:cubicBezTo>
                <a:cubicBezTo>
                  <a:pt x="8044355" y="4735258"/>
                  <a:pt x="8034821" y="4722834"/>
                  <a:pt x="8026834" y="4709402"/>
                </a:cubicBezTo>
                <a:cubicBezTo>
                  <a:pt x="8007021" y="4676082"/>
                  <a:pt x="7996910" y="4636539"/>
                  <a:pt x="7978912" y="4601949"/>
                </a:cubicBezTo>
                <a:cubicBezTo>
                  <a:pt x="7968851" y="4582612"/>
                  <a:pt x="7952877" y="4567658"/>
                  <a:pt x="7942971" y="4548221"/>
                </a:cubicBezTo>
                <a:cubicBezTo>
                  <a:pt x="7935334" y="4533238"/>
                  <a:pt x="7921602" y="4465825"/>
                  <a:pt x="7919010" y="4454201"/>
                </a:cubicBezTo>
                <a:cubicBezTo>
                  <a:pt x="7907030" y="4449723"/>
                  <a:pt x="7895212" y="4444658"/>
                  <a:pt x="7883069" y="4440768"/>
                </a:cubicBezTo>
                <a:cubicBezTo>
                  <a:pt x="7867237" y="4435697"/>
                  <a:pt x="7850565" y="4433818"/>
                  <a:pt x="7835148" y="4427336"/>
                </a:cubicBezTo>
                <a:cubicBezTo>
                  <a:pt x="7766587" y="4398511"/>
                  <a:pt x="7810778" y="4403715"/>
                  <a:pt x="7751286" y="4387041"/>
                </a:cubicBezTo>
                <a:cubicBezTo>
                  <a:pt x="7658387" y="4361003"/>
                  <a:pt x="7723177" y="4391434"/>
                  <a:pt x="7643463" y="4346746"/>
                </a:cubicBezTo>
                <a:cubicBezTo>
                  <a:pt x="7623496" y="4342269"/>
                  <a:pt x="7602879" y="4340535"/>
                  <a:pt x="7583561" y="4333315"/>
                </a:cubicBezTo>
                <a:cubicBezTo>
                  <a:pt x="7540120" y="4317081"/>
                  <a:pt x="7536503" y="4303168"/>
                  <a:pt x="7499698" y="4279588"/>
                </a:cubicBezTo>
                <a:cubicBezTo>
                  <a:pt x="7484192" y="4269655"/>
                  <a:pt x="7468192" y="4260613"/>
                  <a:pt x="7451777" y="4252725"/>
                </a:cubicBezTo>
                <a:cubicBezTo>
                  <a:pt x="7427714" y="4241163"/>
                  <a:pt x="7392235" y="4232678"/>
                  <a:pt x="7367915" y="4225861"/>
                </a:cubicBezTo>
                <a:cubicBezTo>
                  <a:pt x="7059467" y="4210826"/>
                  <a:pt x="7181558" y="4237429"/>
                  <a:pt x="6996524" y="4185567"/>
                </a:cubicBezTo>
                <a:cubicBezTo>
                  <a:pt x="6816273" y="4163112"/>
                  <a:pt x="6924371" y="4178801"/>
                  <a:pt x="6673054" y="4131840"/>
                </a:cubicBezTo>
                <a:cubicBezTo>
                  <a:pt x="6600515" y="4127056"/>
                  <a:pt x="6423506" y="4117819"/>
                  <a:pt x="6337605" y="4104977"/>
                </a:cubicBezTo>
                <a:cubicBezTo>
                  <a:pt x="6321284" y="4102538"/>
                  <a:pt x="6305657" y="4096023"/>
                  <a:pt x="6289683" y="4091545"/>
                </a:cubicBezTo>
                <a:cubicBezTo>
                  <a:pt x="6250174" y="4080471"/>
                  <a:pt x="6210428" y="4068944"/>
                  <a:pt x="6169880" y="4064682"/>
                </a:cubicBezTo>
                <a:cubicBezTo>
                  <a:pt x="6082317" y="4055479"/>
                  <a:pt x="5994168" y="4055728"/>
                  <a:pt x="5906312" y="4051250"/>
                </a:cubicBezTo>
                <a:cubicBezTo>
                  <a:pt x="5694659" y="4046773"/>
                  <a:pt x="5483044" y="4037818"/>
                  <a:pt x="5271354" y="4037818"/>
                </a:cubicBezTo>
                <a:close/>
                <a:moveTo>
                  <a:pt x="0" y="0"/>
                </a:moveTo>
                <a:lnTo>
                  <a:pt x="9144001" y="0"/>
                </a:lnTo>
                <a:lnTo>
                  <a:pt x="9144001" y="6858000"/>
                </a:lnTo>
                <a:lnTo>
                  <a:pt x="0" y="6858000"/>
                </a:lnTo>
                <a:close/>
              </a:path>
            </a:pathLst>
          </a:cu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 name="Freeform 6"/>
          <p:cNvSpPr/>
          <p:nvPr/>
        </p:nvSpPr>
        <p:spPr>
          <a:xfrm>
            <a:off x="2337487" y="4354172"/>
            <a:ext cx="4094858" cy="1260396"/>
          </a:xfrm>
          <a:custGeom>
            <a:avLst/>
            <a:gdLst>
              <a:gd name="connsiteX0" fmla="*/ 877488 w 1275521"/>
              <a:gd name="connsiteY0" fmla="*/ 376518 h 392605"/>
              <a:gd name="connsiteX1" fmla="*/ 877488 w 1275521"/>
              <a:gd name="connsiteY1" fmla="*/ 376518 h 392605"/>
              <a:gd name="connsiteX2" fmla="*/ 544001 w 1275521"/>
              <a:gd name="connsiteY2" fmla="*/ 365760 h 392605"/>
              <a:gd name="connsiteX3" fmla="*/ 479455 w 1275521"/>
              <a:gd name="connsiteY3" fmla="*/ 355002 h 392605"/>
              <a:gd name="connsiteX4" fmla="*/ 382636 w 1275521"/>
              <a:gd name="connsiteY4" fmla="*/ 344245 h 392605"/>
              <a:gd name="connsiteX5" fmla="*/ 296575 w 1275521"/>
              <a:gd name="connsiteY5" fmla="*/ 322729 h 392605"/>
              <a:gd name="connsiteX6" fmla="*/ 178241 w 1275521"/>
              <a:gd name="connsiteY6" fmla="*/ 301214 h 392605"/>
              <a:gd name="connsiteX7" fmla="*/ 102937 w 1275521"/>
              <a:gd name="connsiteY7" fmla="*/ 258184 h 392605"/>
              <a:gd name="connsiteX8" fmla="*/ 81422 w 1275521"/>
              <a:gd name="connsiteY8" fmla="*/ 225911 h 392605"/>
              <a:gd name="connsiteX9" fmla="*/ 59907 w 1275521"/>
              <a:gd name="connsiteY9" fmla="*/ 204395 h 392605"/>
              <a:gd name="connsiteX10" fmla="*/ 49149 w 1275521"/>
              <a:gd name="connsiteY10" fmla="*/ 172122 h 392605"/>
              <a:gd name="connsiteX11" fmla="*/ 59907 w 1275521"/>
              <a:gd name="connsiteY11" fmla="*/ 64546 h 392605"/>
              <a:gd name="connsiteX12" fmla="*/ 102937 w 1275521"/>
              <a:gd name="connsiteY12" fmla="*/ 32273 h 392605"/>
              <a:gd name="connsiteX13" fmla="*/ 145968 w 1275521"/>
              <a:gd name="connsiteY13" fmla="*/ 21515 h 392605"/>
              <a:gd name="connsiteX14" fmla="*/ 328848 w 1275521"/>
              <a:gd name="connsiteY14" fmla="*/ 0 h 392605"/>
              <a:gd name="connsiteX15" fmla="*/ 1103398 w 1275521"/>
              <a:gd name="connsiteY15" fmla="*/ 10758 h 392605"/>
              <a:gd name="connsiteX16" fmla="*/ 1178702 w 1275521"/>
              <a:gd name="connsiteY16" fmla="*/ 75304 h 392605"/>
              <a:gd name="connsiteX17" fmla="*/ 1221732 w 1275521"/>
              <a:gd name="connsiteY17" fmla="*/ 129092 h 392605"/>
              <a:gd name="connsiteX18" fmla="*/ 1232490 w 1275521"/>
              <a:gd name="connsiteY18" fmla="*/ 161365 h 392605"/>
              <a:gd name="connsiteX19" fmla="*/ 1264763 w 1275521"/>
              <a:gd name="connsiteY19" fmla="*/ 225911 h 392605"/>
              <a:gd name="connsiteX20" fmla="*/ 1254005 w 1275521"/>
              <a:gd name="connsiteY20" fmla="*/ 344245 h 392605"/>
              <a:gd name="connsiteX21" fmla="*/ 1221732 w 1275521"/>
              <a:gd name="connsiteY21" fmla="*/ 365760 h 392605"/>
              <a:gd name="connsiteX22" fmla="*/ 985064 w 1275521"/>
              <a:gd name="connsiteY22" fmla="*/ 376518 h 392605"/>
              <a:gd name="connsiteX23" fmla="*/ 780669 w 1275521"/>
              <a:gd name="connsiteY23" fmla="*/ 376518 h 392605"/>
              <a:gd name="connsiteX24" fmla="*/ 651577 w 1275521"/>
              <a:gd name="connsiteY24" fmla="*/ 365760 h 392605"/>
              <a:gd name="connsiteX25" fmla="*/ 232029 w 1275521"/>
              <a:gd name="connsiteY25" fmla="*/ 344245 h 392605"/>
              <a:gd name="connsiteX26" fmla="*/ 188998 w 1275521"/>
              <a:gd name="connsiteY26" fmla="*/ 333487 h 392605"/>
              <a:gd name="connsiteX27" fmla="*/ 92179 w 1275521"/>
              <a:gd name="connsiteY27" fmla="*/ 290456 h 392605"/>
              <a:gd name="connsiteX28" fmla="*/ 59907 w 1275521"/>
              <a:gd name="connsiteY28" fmla="*/ 279699 h 392605"/>
              <a:gd name="connsiteX29" fmla="*/ 27634 w 1275521"/>
              <a:gd name="connsiteY29" fmla="*/ 268941 h 392605"/>
              <a:gd name="connsiteX30" fmla="*/ 16876 w 1275521"/>
              <a:gd name="connsiteY30" fmla="*/ 236668 h 392605"/>
              <a:gd name="connsiteX31" fmla="*/ 16876 w 1275521"/>
              <a:gd name="connsiteY31" fmla="*/ 53788 h 392605"/>
              <a:gd name="connsiteX32" fmla="*/ 113695 w 1275521"/>
              <a:gd name="connsiteY32" fmla="*/ 0 h 392605"/>
              <a:gd name="connsiteX33" fmla="*/ 888245 w 1275521"/>
              <a:gd name="connsiteY33" fmla="*/ 10758 h 392605"/>
              <a:gd name="connsiteX34" fmla="*/ 995822 w 1275521"/>
              <a:gd name="connsiteY34" fmla="*/ 21515 h 392605"/>
              <a:gd name="connsiteX35" fmla="*/ 1028095 w 1275521"/>
              <a:gd name="connsiteY35" fmla="*/ 32273 h 392605"/>
              <a:gd name="connsiteX36" fmla="*/ 1146429 w 1275521"/>
              <a:gd name="connsiteY36" fmla="*/ 53788 h 392605"/>
              <a:gd name="connsiteX37" fmla="*/ 1243248 w 1275521"/>
              <a:gd name="connsiteY37" fmla="*/ 129092 h 392605"/>
              <a:gd name="connsiteX38" fmla="*/ 1264763 w 1275521"/>
              <a:gd name="connsiteY38" fmla="*/ 193638 h 392605"/>
              <a:gd name="connsiteX39" fmla="*/ 1275521 w 1275521"/>
              <a:gd name="connsiteY39" fmla="*/ 225911 h 392605"/>
              <a:gd name="connsiteX40" fmla="*/ 1264763 w 1275521"/>
              <a:gd name="connsiteY40" fmla="*/ 301214 h 392605"/>
              <a:gd name="connsiteX41" fmla="*/ 1200217 w 1275521"/>
              <a:gd name="connsiteY41" fmla="*/ 355002 h 392605"/>
              <a:gd name="connsiteX42" fmla="*/ 931276 w 1275521"/>
              <a:gd name="connsiteY42" fmla="*/ 365760 h 392605"/>
              <a:gd name="connsiteX43" fmla="*/ 877488 w 1275521"/>
              <a:gd name="connsiteY43" fmla="*/ 376518 h 392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75521" h="392605">
                <a:moveTo>
                  <a:pt x="877488" y="376518"/>
                </a:moveTo>
                <a:lnTo>
                  <a:pt x="877488" y="376518"/>
                </a:lnTo>
                <a:cubicBezTo>
                  <a:pt x="766326" y="372932"/>
                  <a:pt x="655059" y="371763"/>
                  <a:pt x="544001" y="365760"/>
                </a:cubicBezTo>
                <a:cubicBezTo>
                  <a:pt x="522221" y="364583"/>
                  <a:pt x="501076" y="357885"/>
                  <a:pt x="479455" y="355002"/>
                </a:cubicBezTo>
                <a:cubicBezTo>
                  <a:pt x="447268" y="350711"/>
                  <a:pt x="414909" y="347831"/>
                  <a:pt x="382636" y="344245"/>
                </a:cubicBezTo>
                <a:cubicBezTo>
                  <a:pt x="353949" y="337073"/>
                  <a:pt x="325511" y="328821"/>
                  <a:pt x="296575" y="322729"/>
                </a:cubicBezTo>
                <a:cubicBezTo>
                  <a:pt x="257344" y="314470"/>
                  <a:pt x="216979" y="311544"/>
                  <a:pt x="178241" y="301214"/>
                </a:cubicBezTo>
                <a:cubicBezTo>
                  <a:pt x="155492" y="295148"/>
                  <a:pt x="122878" y="271478"/>
                  <a:pt x="102937" y="258184"/>
                </a:cubicBezTo>
                <a:cubicBezTo>
                  <a:pt x="95765" y="247426"/>
                  <a:pt x="89499" y="236007"/>
                  <a:pt x="81422" y="225911"/>
                </a:cubicBezTo>
                <a:cubicBezTo>
                  <a:pt x="75086" y="217991"/>
                  <a:pt x="65125" y="213092"/>
                  <a:pt x="59907" y="204395"/>
                </a:cubicBezTo>
                <a:cubicBezTo>
                  <a:pt x="54073" y="194671"/>
                  <a:pt x="52735" y="182880"/>
                  <a:pt x="49149" y="172122"/>
                </a:cubicBezTo>
                <a:cubicBezTo>
                  <a:pt x="52735" y="136263"/>
                  <a:pt x="46970" y="98181"/>
                  <a:pt x="59907" y="64546"/>
                </a:cubicBezTo>
                <a:cubicBezTo>
                  <a:pt x="66343" y="47812"/>
                  <a:pt x="86901" y="40291"/>
                  <a:pt x="102937" y="32273"/>
                </a:cubicBezTo>
                <a:cubicBezTo>
                  <a:pt x="116161" y="25661"/>
                  <a:pt x="131752" y="25577"/>
                  <a:pt x="145968" y="21515"/>
                </a:cubicBezTo>
                <a:cubicBezTo>
                  <a:pt x="243766" y="-6427"/>
                  <a:pt x="88025" y="17202"/>
                  <a:pt x="328848" y="0"/>
                </a:cubicBezTo>
                <a:cubicBezTo>
                  <a:pt x="587031" y="3586"/>
                  <a:pt x="845396" y="438"/>
                  <a:pt x="1103398" y="10758"/>
                </a:cubicBezTo>
                <a:cubicBezTo>
                  <a:pt x="1120064" y="11425"/>
                  <a:pt x="1177496" y="73495"/>
                  <a:pt x="1178702" y="75304"/>
                </a:cubicBezTo>
                <a:cubicBezTo>
                  <a:pt x="1205843" y="116015"/>
                  <a:pt x="1191075" y="98434"/>
                  <a:pt x="1221732" y="129092"/>
                </a:cubicBezTo>
                <a:cubicBezTo>
                  <a:pt x="1225318" y="139850"/>
                  <a:pt x="1227419" y="151223"/>
                  <a:pt x="1232490" y="161365"/>
                </a:cubicBezTo>
                <a:cubicBezTo>
                  <a:pt x="1274198" y="244781"/>
                  <a:pt x="1237722" y="144792"/>
                  <a:pt x="1264763" y="225911"/>
                </a:cubicBezTo>
                <a:cubicBezTo>
                  <a:pt x="1261177" y="265356"/>
                  <a:pt x="1265653" y="306389"/>
                  <a:pt x="1254005" y="344245"/>
                </a:cubicBezTo>
                <a:cubicBezTo>
                  <a:pt x="1250203" y="356602"/>
                  <a:pt x="1234569" y="364220"/>
                  <a:pt x="1221732" y="365760"/>
                </a:cubicBezTo>
                <a:cubicBezTo>
                  <a:pt x="1143324" y="375169"/>
                  <a:pt x="1063953" y="372932"/>
                  <a:pt x="985064" y="376518"/>
                </a:cubicBezTo>
                <a:cubicBezTo>
                  <a:pt x="899053" y="405186"/>
                  <a:pt x="960061" y="389332"/>
                  <a:pt x="780669" y="376518"/>
                </a:cubicBezTo>
                <a:cubicBezTo>
                  <a:pt x="737599" y="373442"/>
                  <a:pt x="694608" y="369346"/>
                  <a:pt x="651577" y="365760"/>
                </a:cubicBezTo>
                <a:cubicBezTo>
                  <a:pt x="494045" y="313248"/>
                  <a:pt x="661903" y="365738"/>
                  <a:pt x="232029" y="344245"/>
                </a:cubicBezTo>
                <a:cubicBezTo>
                  <a:pt x="217262" y="343507"/>
                  <a:pt x="203342" y="337073"/>
                  <a:pt x="188998" y="333487"/>
                </a:cubicBezTo>
                <a:cubicBezTo>
                  <a:pt x="137856" y="299393"/>
                  <a:pt x="168989" y="316060"/>
                  <a:pt x="92179" y="290456"/>
                </a:cubicBezTo>
                <a:lnTo>
                  <a:pt x="59907" y="279699"/>
                </a:lnTo>
                <a:lnTo>
                  <a:pt x="27634" y="268941"/>
                </a:lnTo>
                <a:cubicBezTo>
                  <a:pt x="24048" y="258183"/>
                  <a:pt x="19991" y="247571"/>
                  <a:pt x="16876" y="236668"/>
                </a:cubicBezTo>
                <a:cubicBezTo>
                  <a:pt x="-380" y="176274"/>
                  <a:pt x="-10328" y="119853"/>
                  <a:pt x="16876" y="53788"/>
                </a:cubicBezTo>
                <a:cubicBezTo>
                  <a:pt x="28645" y="25206"/>
                  <a:pt x="84173" y="9841"/>
                  <a:pt x="113695" y="0"/>
                </a:cubicBezTo>
                <a:lnTo>
                  <a:pt x="888245" y="10758"/>
                </a:lnTo>
                <a:cubicBezTo>
                  <a:pt x="924272" y="11637"/>
                  <a:pt x="960203" y="16035"/>
                  <a:pt x="995822" y="21515"/>
                </a:cubicBezTo>
                <a:cubicBezTo>
                  <a:pt x="1007030" y="23239"/>
                  <a:pt x="1016976" y="30049"/>
                  <a:pt x="1028095" y="32273"/>
                </a:cubicBezTo>
                <a:cubicBezTo>
                  <a:pt x="1220877" y="70831"/>
                  <a:pt x="1018832" y="21891"/>
                  <a:pt x="1146429" y="53788"/>
                </a:cubicBezTo>
                <a:cubicBezTo>
                  <a:pt x="1223633" y="105258"/>
                  <a:pt x="1192690" y="78534"/>
                  <a:pt x="1243248" y="129092"/>
                </a:cubicBezTo>
                <a:lnTo>
                  <a:pt x="1264763" y="193638"/>
                </a:lnTo>
                <a:lnTo>
                  <a:pt x="1275521" y="225911"/>
                </a:lnTo>
                <a:cubicBezTo>
                  <a:pt x="1271935" y="251012"/>
                  <a:pt x="1274180" y="277672"/>
                  <a:pt x="1264763" y="301214"/>
                </a:cubicBezTo>
                <a:cubicBezTo>
                  <a:pt x="1261672" y="308941"/>
                  <a:pt x="1212579" y="353677"/>
                  <a:pt x="1200217" y="355002"/>
                </a:cubicBezTo>
                <a:cubicBezTo>
                  <a:pt x="1111009" y="364560"/>
                  <a:pt x="1020923" y="362174"/>
                  <a:pt x="931276" y="365760"/>
                </a:cubicBezTo>
                <a:cubicBezTo>
                  <a:pt x="885395" y="381054"/>
                  <a:pt x="886453" y="374725"/>
                  <a:pt x="877488" y="376518"/>
                </a:cubicBezTo>
                <a:close/>
              </a:path>
            </a:pathLst>
          </a:custGeom>
          <a:solidFill>
            <a:srgbClr val="FF0000">
              <a:alpha val="85000"/>
            </a:srgb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8" name="TextBox 7"/>
          <p:cNvSpPr txBox="1"/>
          <p:nvPr/>
        </p:nvSpPr>
        <p:spPr>
          <a:xfrm>
            <a:off x="816634" y="2520629"/>
            <a:ext cx="7994215" cy="523220"/>
          </a:xfrm>
          <a:prstGeom prst="rect">
            <a:avLst/>
          </a:prstGeom>
          <a:noFill/>
        </p:spPr>
        <p:txBody>
          <a:bodyPr wrap="square" rtlCol="0">
            <a:spAutoFit/>
          </a:bodyPr>
          <a:lstStyle/>
          <a:p>
            <a:r>
              <a:rPr lang="en-US" sz="2800" dirty="0">
                <a:solidFill>
                  <a:srgbClr val="FF0000"/>
                </a:solidFill>
                <a:latin typeface="Segoe Print" panose="02000600000000000000" pitchFamily="2" charset="0"/>
                <a:cs typeface="Segoe UI Light"/>
              </a:rPr>
              <a:t>S</a:t>
            </a:r>
            <a:r>
              <a:rPr lang="en-US" sz="2800" dirty="0" smtClean="0">
                <a:solidFill>
                  <a:srgbClr val="FF0000"/>
                </a:solidFill>
                <a:latin typeface="Segoe Print" panose="02000600000000000000" pitchFamily="2" charset="0"/>
                <a:cs typeface="Segoe UI Light"/>
              </a:rPr>
              <a:t>ometimes bus stop locations are missing</a:t>
            </a:r>
            <a:endParaRPr lang="en-US" sz="2800" dirty="0">
              <a:solidFill>
                <a:srgbClr val="FF0000"/>
              </a:solidFill>
              <a:latin typeface="Segoe Print" panose="02000600000000000000" pitchFamily="2" charset="0"/>
              <a:cs typeface="Segoe UI Light"/>
            </a:endParaRPr>
          </a:p>
        </p:txBody>
      </p:sp>
      <p:sp>
        <p:nvSpPr>
          <p:cNvPr id="9" name="Freeform 8"/>
          <p:cNvSpPr/>
          <p:nvPr/>
        </p:nvSpPr>
        <p:spPr>
          <a:xfrm rot="20407132" flipH="1">
            <a:off x="1358598" y="3097596"/>
            <a:ext cx="588591" cy="1554866"/>
          </a:xfrm>
          <a:custGeom>
            <a:avLst/>
            <a:gdLst>
              <a:gd name="connsiteX0" fmla="*/ 211873 w 345688"/>
              <a:gd name="connsiteY0" fmla="*/ 0 h 1427356"/>
              <a:gd name="connsiteX1" fmla="*/ 211873 w 345688"/>
              <a:gd name="connsiteY1" fmla="*/ 0 h 1427356"/>
              <a:gd name="connsiteX2" fmla="*/ 301083 w 345688"/>
              <a:gd name="connsiteY2" fmla="*/ 156117 h 1427356"/>
              <a:gd name="connsiteX3" fmla="*/ 323385 w 345688"/>
              <a:gd name="connsiteY3" fmla="*/ 211873 h 1427356"/>
              <a:gd name="connsiteX4" fmla="*/ 334536 w 345688"/>
              <a:gd name="connsiteY4" fmla="*/ 267629 h 1427356"/>
              <a:gd name="connsiteX5" fmla="*/ 323385 w 345688"/>
              <a:gd name="connsiteY5" fmla="*/ 657921 h 1427356"/>
              <a:gd name="connsiteX6" fmla="*/ 312234 w 345688"/>
              <a:gd name="connsiteY6" fmla="*/ 769434 h 1427356"/>
              <a:gd name="connsiteX7" fmla="*/ 289932 w 345688"/>
              <a:gd name="connsiteY7" fmla="*/ 836341 h 1427356"/>
              <a:gd name="connsiteX8" fmla="*/ 267629 w 345688"/>
              <a:gd name="connsiteY8" fmla="*/ 914400 h 1427356"/>
              <a:gd name="connsiteX9" fmla="*/ 245327 w 345688"/>
              <a:gd name="connsiteY9" fmla="*/ 947853 h 1427356"/>
              <a:gd name="connsiteX10" fmla="*/ 223024 w 345688"/>
              <a:gd name="connsiteY10" fmla="*/ 1014761 h 1427356"/>
              <a:gd name="connsiteX11" fmla="*/ 178419 w 345688"/>
              <a:gd name="connsiteY11" fmla="*/ 1092819 h 1427356"/>
              <a:gd name="connsiteX12" fmla="*/ 144966 w 345688"/>
              <a:gd name="connsiteY12" fmla="*/ 1159726 h 1427356"/>
              <a:gd name="connsiteX13" fmla="*/ 111512 w 345688"/>
              <a:gd name="connsiteY13" fmla="*/ 1226634 h 1427356"/>
              <a:gd name="connsiteX14" fmla="*/ 89210 w 345688"/>
              <a:gd name="connsiteY14" fmla="*/ 1293541 h 1427356"/>
              <a:gd name="connsiteX15" fmla="*/ 78058 w 345688"/>
              <a:gd name="connsiteY15" fmla="*/ 1326995 h 1427356"/>
              <a:gd name="connsiteX16" fmla="*/ 0 w 345688"/>
              <a:gd name="connsiteY16" fmla="*/ 1416204 h 1427356"/>
              <a:gd name="connsiteX17" fmla="*/ 11151 w 345688"/>
              <a:gd name="connsiteY17" fmla="*/ 1193180 h 1427356"/>
              <a:gd name="connsiteX18" fmla="*/ 22302 w 345688"/>
              <a:gd name="connsiteY18" fmla="*/ 1237785 h 1427356"/>
              <a:gd name="connsiteX19" fmla="*/ 33454 w 345688"/>
              <a:gd name="connsiteY19" fmla="*/ 1416204 h 1427356"/>
              <a:gd name="connsiteX20" fmla="*/ 178419 w 345688"/>
              <a:gd name="connsiteY20" fmla="*/ 1405053 h 1427356"/>
              <a:gd name="connsiteX21" fmla="*/ 133815 w 345688"/>
              <a:gd name="connsiteY21" fmla="*/ 1416204 h 1427356"/>
              <a:gd name="connsiteX22" fmla="*/ 78058 w 345688"/>
              <a:gd name="connsiteY22" fmla="*/ 1427356 h 1427356"/>
              <a:gd name="connsiteX23" fmla="*/ 44605 w 345688"/>
              <a:gd name="connsiteY23" fmla="*/ 1405053 h 1427356"/>
              <a:gd name="connsiteX24" fmla="*/ 78058 w 345688"/>
              <a:gd name="connsiteY24" fmla="*/ 1371600 h 1427356"/>
              <a:gd name="connsiteX25" fmla="*/ 111512 w 345688"/>
              <a:gd name="connsiteY25" fmla="*/ 1248936 h 1427356"/>
              <a:gd name="connsiteX26" fmla="*/ 133815 w 345688"/>
              <a:gd name="connsiteY26" fmla="*/ 1170878 h 1427356"/>
              <a:gd name="connsiteX27" fmla="*/ 156117 w 345688"/>
              <a:gd name="connsiteY27" fmla="*/ 1148575 h 1427356"/>
              <a:gd name="connsiteX28" fmla="*/ 167268 w 345688"/>
              <a:gd name="connsiteY28" fmla="*/ 1115121 h 1427356"/>
              <a:gd name="connsiteX29" fmla="*/ 189571 w 345688"/>
              <a:gd name="connsiteY29" fmla="*/ 1092819 h 1427356"/>
              <a:gd name="connsiteX30" fmla="*/ 211873 w 345688"/>
              <a:gd name="connsiteY30" fmla="*/ 1025912 h 1427356"/>
              <a:gd name="connsiteX31" fmla="*/ 234175 w 345688"/>
              <a:gd name="connsiteY31" fmla="*/ 959004 h 1427356"/>
              <a:gd name="connsiteX32" fmla="*/ 245327 w 345688"/>
              <a:gd name="connsiteY32" fmla="*/ 925551 h 1427356"/>
              <a:gd name="connsiteX33" fmla="*/ 278780 w 345688"/>
              <a:gd name="connsiteY33" fmla="*/ 814039 h 1427356"/>
              <a:gd name="connsiteX34" fmla="*/ 301083 w 345688"/>
              <a:gd name="connsiteY34" fmla="*/ 780585 h 1427356"/>
              <a:gd name="connsiteX35" fmla="*/ 323385 w 345688"/>
              <a:gd name="connsiteY35" fmla="*/ 657921 h 1427356"/>
              <a:gd name="connsiteX36" fmla="*/ 345688 w 345688"/>
              <a:gd name="connsiteY36" fmla="*/ 546409 h 1427356"/>
              <a:gd name="connsiteX37" fmla="*/ 334536 w 345688"/>
              <a:gd name="connsiteY37" fmla="*/ 178419 h 1427356"/>
              <a:gd name="connsiteX38" fmla="*/ 312234 w 345688"/>
              <a:gd name="connsiteY38" fmla="*/ 133814 h 1427356"/>
              <a:gd name="connsiteX39" fmla="*/ 289932 w 345688"/>
              <a:gd name="connsiteY39" fmla="*/ 55756 h 1427356"/>
              <a:gd name="connsiteX40" fmla="*/ 211873 w 345688"/>
              <a:gd name="connsiteY40" fmla="*/ 0 h 142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45688" h="1427356">
                <a:moveTo>
                  <a:pt x="211873" y="0"/>
                </a:moveTo>
                <a:lnTo>
                  <a:pt x="211873" y="0"/>
                </a:lnTo>
                <a:cubicBezTo>
                  <a:pt x="257810" y="73499"/>
                  <a:pt x="268326" y="84051"/>
                  <a:pt x="301083" y="156117"/>
                </a:cubicBezTo>
                <a:cubicBezTo>
                  <a:pt x="309366" y="174340"/>
                  <a:pt x="317633" y="192700"/>
                  <a:pt x="323385" y="211873"/>
                </a:cubicBezTo>
                <a:cubicBezTo>
                  <a:pt x="328831" y="230027"/>
                  <a:pt x="330819" y="249044"/>
                  <a:pt x="334536" y="267629"/>
                </a:cubicBezTo>
                <a:cubicBezTo>
                  <a:pt x="330819" y="397726"/>
                  <a:pt x="329164" y="527899"/>
                  <a:pt x="323385" y="657921"/>
                </a:cubicBezTo>
                <a:cubicBezTo>
                  <a:pt x="321726" y="695241"/>
                  <a:pt x="319118" y="732717"/>
                  <a:pt x="312234" y="769434"/>
                </a:cubicBezTo>
                <a:cubicBezTo>
                  <a:pt x="307902" y="792540"/>
                  <a:pt x="295634" y="813534"/>
                  <a:pt x="289932" y="836341"/>
                </a:cubicBezTo>
                <a:cubicBezTo>
                  <a:pt x="286360" y="850628"/>
                  <a:pt x="275626" y="898406"/>
                  <a:pt x="267629" y="914400"/>
                </a:cubicBezTo>
                <a:cubicBezTo>
                  <a:pt x="261636" y="926387"/>
                  <a:pt x="250770" y="935606"/>
                  <a:pt x="245327" y="947853"/>
                </a:cubicBezTo>
                <a:cubicBezTo>
                  <a:pt x="235779" y="969336"/>
                  <a:pt x="236065" y="995200"/>
                  <a:pt x="223024" y="1014761"/>
                </a:cubicBezTo>
                <a:cubicBezTo>
                  <a:pt x="200627" y="1048356"/>
                  <a:pt x="195396" y="1053207"/>
                  <a:pt x="178419" y="1092819"/>
                </a:cubicBezTo>
                <a:cubicBezTo>
                  <a:pt x="150717" y="1157457"/>
                  <a:pt x="187827" y="1095435"/>
                  <a:pt x="144966" y="1159726"/>
                </a:cubicBezTo>
                <a:cubicBezTo>
                  <a:pt x="104300" y="1281727"/>
                  <a:pt x="169156" y="1096936"/>
                  <a:pt x="111512" y="1226634"/>
                </a:cubicBezTo>
                <a:cubicBezTo>
                  <a:pt x="101964" y="1248117"/>
                  <a:pt x="96644" y="1271239"/>
                  <a:pt x="89210" y="1293541"/>
                </a:cubicBezTo>
                <a:cubicBezTo>
                  <a:pt x="85493" y="1304692"/>
                  <a:pt x="86370" y="1318683"/>
                  <a:pt x="78058" y="1326995"/>
                </a:cubicBezTo>
                <a:cubicBezTo>
                  <a:pt x="12825" y="1392228"/>
                  <a:pt x="36882" y="1360882"/>
                  <a:pt x="0" y="1416204"/>
                </a:cubicBezTo>
                <a:cubicBezTo>
                  <a:pt x="3717" y="1341863"/>
                  <a:pt x="1919" y="1267039"/>
                  <a:pt x="11151" y="1193180"/>
                </a:cubicBezTo>
                <a:cubicBezTo>
                  <a:pt x="13052" y="1177972"/>
                  <a:pt x="20777" y="1222535"/>
                  <a:pt x="22302" y="1237785"/>
                </a:cubicBezTo>
                <a:cubicBezTo>
                  <a:pt x="28231" y="1297078"/>
                  <a:pt x="29737" y="1356731"/>
                  <a:pt x="33454" y="1416204"/>
                </a:cubicBezTo>
                <a:cubicBezTo>
                  <a:pt x="81776" y="1412487"/>
                  <a:pt x="129955" y="1405053"/>
                  <a:pt x="178419" y="1405053"/>
                </a:cubicBezTo>
                <a:cubicBezTo>
                  <a:pt x="193745" y="1405053"/>
                  <a:pt x="148776" y="1412879"/>
                  <a:pt x="133815" y="1416204"/>
                </a:cubicBezTo>
                <a:cubicBezTo>
                  <a:pt x="115313" y="1420316"/>
                  <a:pt x="96644" y="1423639"/>
                  <a:pt x="78058" y="1427356"/>
                </a:cubicBezTo>
                <a:cubicBezTo>
                  <a:pt x="-42687" y="1407230"/>
                  <a:pt x="11663" y="1427014"/>
                  <a:pt x="44605" y="1405053"/>
                </a:cubicBezTo>
                <a:cubicBezTo>
                  <a:pt x="57726" y="1396306"/>
                  <a:pt x="66907" y="1382751"/>
                  <a:pt x="78058" y="1371600"/>
                </a:cubicBezTo>
                <a:cubicBezTo>
                  <a:pt x="103289" y="1270681"/>
                  <a:pt x="71729" y="1394809"/>
                  <a:pt x="111512" y="1248936"/>
                </a:cubicBezTo>
                <a:cubicBezTo>
                  <a:pt x="113944" y="1240019"/>
                  <a:pt x="126690" y="1182753"/>
                  <a:pt x="133815" y="1170878"/>
                </a:cubicBezTo>
                <a:cubicBezTo>
                  <a:pt x="139224" y="1161863"/>
                  <a:pt x="148683" y="1156009"/>
                  <a:pt x="156117" y="1148575"/>
                </a:cubicBezTo>
                <a:cubicBezTo>
                  <a:pt x="159834" y="1137424"/>
                  <a:pt x="161220" y="1125200"/>
                  <a:pt x="167268" y="1115121"/>
                </a:cubicBezTo>
                <a:cubicBezTo>
                  <a:pt x="172677" y="1106106"/>
                  <a:pt x="184869" y="1102223"/>
                  <a:pt x="189571" y="1092819"/>
                </a:cubicBezTo>
                <a:cubicBezTo>
                  <a:pt x="200084" y="1071792"/>
                  <a:pt x="204439" y="1048214"/>
                  <a:pt x="211873" y="1025912"/>
                </a:cubicBezTo>
                <a:lnTo>
                  <a:pt x="234175" y="959004"/>
                </a:lnTo>
                <a:cubicBezTo>
                  <a:pt x="237892" y="947853"/>
                  <a:pt x="242476" y="936954"/>
                  <a:pt x="245327" y="925551"/>
                </a:cubicBezTo>
                <a:cubicBezTo>
                  <a:pt x="251560" y="900617"/>
                  <a:pt x="267921" y="830328"/>
                  <a:pt x="278780" y="814039"/>
                </a:cubicBezTo>
                <a:lnTo>
                  <a:pt x="301083" y="780585"/>
                </a:lnTo>
                <a:cubicBezTo>
                  <a:pt x="324823" y="685623"/>
                  <a:pt x="299409" y="793782"/>
                  <a:pt x="323385" y="657921"/>
                </a:cubicBezTo>
                <a:cubicBezTo>
                  <a:pt x="329973" y="620591"/>
                  <a:pt x="345688" y="546409"/>
                  <a:pt x="345688" y="546409"/>
                </a:cubicBezTo>
                <a:cubicBezTo>
                  <a:pt x="341971" y="423746"/>
                  <a:pt x="344454" y="300737"/>
                  <a:pt x="334536" y="178419"/>
                </a:cubicBezTo>
                <a:cubicBezTo>
                  <a:pt x="333193" y="161850"/>
                  <a:pt x="318071" y="149379"/>
                  <a:pt x="312234" y="133814"/>
                </a:cubicBezTo>
                <a:cubicBezTo>
                  <a:pt x="307374" y="120854"/>
                  <a:pt x="298918" y="70733"/>
                  <a:pt x="289932" y="55756"/>
                </a:cubicBezTo>
                <a:cubicBezTo>
                  <a:pt x="277855" y="35627"/>
                  <a:pt x="224883" y="9293"/>
                  <a:pt x="211873" y="0"/>
                </a:cubicBezTo>
                <a:close/>
              </a:path>
            </a:pathLst>
          </a:custGeom>
          <a:solidFill>
            <a:srgbClr val="FF0000">
              <a:alpha val="85000"/>
            </a:srgb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12" name="TextBox 11"/>
          <p:cNvSpPr txBox="1"/>
          <p:nvPr/>
        </p:nvSpPr>
        <p:spPr>
          <a:xfrm>
            <a:off x="1996907" y="3043849"/>
            <a:ext cx="6469034" cy="954107"/>
          </a:xfrm>
          <a:prstGeom prst="rect">
            <a:avLst/>
          </a:prstGeom>
          <a:noFill/>
        </p:spPr>
        <p:txBody>
          <a:bodyPr wrap="square" rtlCol="0">
            <a:spAutoFit/>
          </a:bodyPr>
          <a:lstStyle/>
          <a:p>
            <a:r>
              <a:rPr lang="en-US" sz="2800" dirty="0" smtClean="0">
                <a:solidFill>
                  <a:srgbClr val="FF0000"/>
                </a:solidFill>
                <a:latin typeface="Segoe Print" panose="02000600000000000000" pitchFamily="2" charset="0"/>
                <a:cs typeface="Segoe UI Light"/>
              </a:rPr>
              <a:t>We cannot automatically situate turkers in these cases</a:t>
            </a:r>
            <a:endParaRPr lang="en-US" sz="2800" dirty="0">
              <a:solidFill>
                <a:srgbClr val="FF0000"/>
              </a:solidFill>
              <a:latin typeface="Segoe Print" panose="02000600000000000000" pitchFamily="2" charset="0"/>
              <a:cs typeface="Segoe UI Light"/>
            </a:endParaRPr>
          </a:p>
        </p:txBody>
      </p:sp>
    </p:spTree>
    <p:extLst>
      <p:ext uri="{BB962C8B-B14F-4D97-AF65-F5344CB8AC3E}">
        <p14:creationId xmlns:p14="http://schemas.microsoft.com/office/powerpoint/2010/main" val="855088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7674.JPG"/>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17116" t="38109" r="51570" b="35372"/>
          <a:stretch/>
        </p:blipFill>
        <p:spPr>
          <a:xfrm>
            <a:off x="0" y="1248796"/>
            <a:ext cx="2438400" cy="1371600"/>
          </a:xfrm>
          <a:prstGeom prst="rect">
            <a:avLst/>
          </a:prstGeom>
        </p:spPr>
      </p:pic>
      <p:pic>
        <p:nvPicPr>
          <p:cNvPr id="8" name="Picture 7"/>
          <p:cNvPicPr>
            <a:picLocks noChangeAspect="1"/>
          </p:cNvPicPr>
          <p:nvPr/>
        </p:nvPicPr>
        <p:blipFill rotWithShape="1">
          <a:blip r:embed="rId5"/>
          <a:srcRect l="2855" t="21371" r="47818" b="34234"/>
          <a:stretch/>
        </p:blipFill>
        <p:spPr>
          <a:xfrm>
            <a:off x="6705600" y="1248796"/>
            <a:ext cx="2438400" cy="1371600"/>
          </a:xfrm>
          <a:prstGeom prst="rect">
            <a:avLst/>
          </a:prstGeom>
        </p:spPr>
      </p:pic>
      <p:pic>
        <p:nvPicPr>
          <p:cNvPr id="9" name="Picture 8"/>
          <p:cNvPicPr>
            <a:picLocks noChangeAspect="1"/>
          </p:cNvPicPr>
          <p:nvPr/>
        </p:nvPicPr>
        <p:blipFill rotWithShape="1">
          <a:blip r:embed="rId6"/>
          <a:srcRect l="22113" t="22675" r="42642" b="44510"/>
          <a:stretch/>
        </p:blipFill>
        <p:spPr>
          <a:xfrm>
            <a:off x="6705600" y="2615291"/>
            <a:ext cx="2438400" cy="1371600"/>
          </a:xfrm>
          <a:prstGeom prst="rect">
            <a:avLst/>
          </a:prstGeom>
        </p:spPr>
      </p:pic>
      <p:pic>
        <p:nvPicPr>
          <p:cNvPr id="10" name="Picture 9"/>
          <p:cNvPicPr>
            <a:picLocks noChangeAspect="1"/>
          </p:cNvPicPr>
          <p:nvPr/>
        </p:nvPicPr>
        <p:blipFill rotWithShape="1">
          <a:blip r:embed="rId7"/>
          <a:srcRect l="11725" t="29411" r="37573" b="24958"/>
          <a:stretch/>
        </p:blipFill>
        <p:spPr>
          <a:xfrm>
            <a:off x="6705600" y="3986891"/>
            <a:ext cx="2438400" cy="1371600"/>
          </a:xfrm>
          <a:prstGeom prst="rect">
            <a:avLst/>
          </a:prstGeom>
        </p:spPr>
      </p:pic>
      <p:sp>
        <p:nvSpPr>
          <p:cNvPr id="11" name="TextBox 10"/>
          <p:cNvSpPr txBox="1"/>
          <p:nvPr/>
        </p:nvSpPr>
        <p:spPr>
          <a:xfrm>
            <a:off x="2553045" y="112422"/>
            <a:ext cx="1983235" cy="584775"/>
          </a:xfrm>
          <a:prstGeom prst="rect">
            <a:avLst/>
          </a:prstGeom>
          <a:noFill/>
        </p:spPr>
        <p:txBody>
          <a:bodyPr wrap="none" rtlCol="0">
            <a:spAutoFit/>
          </a:bodyPr>
          <a:lstStyle/>
          <a:p>
            <a:pPr algn="ctr"/>
            <a:r>
              <a:rPr lang="en-US" sz="1600" dirty="0" smtClean="0">
                <a:latin typeface="Segoe UI Light"/>
                <a:cs typeface="Segoe UI Light"/>
              </a:rPr>
              <a:t># Bus </a:t>
            </a:r>
            <a:r>
              <a:rPr lang="en-US" sz="1600" dirty="0">
                <a:latin typeface="Segoe UI Light"/>
                <a:cs typeface="Segoe UI Light"/>
              </a:rPr>
              <a:t>S</a:t>
            </a:r>
            <a:r>
              <a:rPr lang="en-US" sz="1600" dirty="0" smtClean="0">
                <a:latin typeface="Segoe UI Light"/>
                <a:cs typeface="Segoe UI Light"/>
              </a:rPr>
              <a:t>top </a:t>
            </a:r>
            <a:r>
              <a:rPr lang="en-US" sz="1600" dirty="0">
                <a:latin typeface="Segoe UI Light"/>
                <a:cs typeface="Segoe UI Light"/>
              </a:rPr>
              <a:t>S</a:t>
            </a:r>
            <a:r>
              <a:rPr lang="en-US" sz="1600" dirty="0" smtClean="0">
                <a:latin typeface="Segoe UI Light"/>
                <a:cs typeface="Segoe UI Light"/>
              </a:rPr>
              <a:t>igns in</a:t>
            </a:r>
            <a:br>
              <a:rPr lang="en-US" sz="1600" dirty="0" smtClean="0">
                <a:latin typeface="Segoe UI Light"/>
                <a:cs typeface="Segoe UI Light"/>
              </a:rPr>
            </a:br>
            <a:r>
              <a:rPr lang="en-US" sz="1600" dirty="0" smtClean="0">
                <a:latin typeface="Segoe UI Semibold" panose="020B0702040204020203" pitchFamily="34" charset="0"/>
                <a:cs typeface="Segoe UI Semibold" panose="020B0702040204020203" pitchFamily="34" charset="0"/>
              </a:rPr>
              <a:t>Physical Audit Data</a:t>
            </a:r>
            <a:endParaRPr lang="en-US" sz="1600" dirty="0">
              <a:latin typeface="Segoe UI Semibold" panose="020B0702040204020203" pitchFamily="34" charset="0"/>
              <a:cs typeface="Segoe UI Semibold" panose="020B0702040204020203" pitchFamily="34" charset="0"/>
            </a:endParaRPr>
          </a:p>
        </p:txBody>
      </p:sp>
      <p:sp>
        <p:nvSpPr>
          <p:cNvPr id="12" name="TextBox 11"/>
          <p:cNvSpPr txBox="1"/>
          <p:nvPr/>
        </p:nvSpPr>
        <p:spPr>
          <a:xfrm>
            <a:off x="4706236" y="99973"/>
            <a:ext cx="1832553" cy="584775"/>
          </a:xfrm>
          <a:prstGeom prst="rect">
            <a:avLst/>
          </a:prstGeom>
          <a:noFill/>
        </p:spPr>
        <p:txBody>
          <a:bodyPr wrap="none" rtlCol="0">
            <a:spAutoFit/>
          </a:bodyPr>
          <a:lstStyle/>
          <a:p>
            <a:pPr algn="ctr"/>
            <a:r>
              <a:rPr lang="en-US" sz="1600" dirty="0" smtClean="0">
                <a:latin typeface="Segoe UI Light"/>
                <a:cs typeface="Segoe UI Light"/>
              </a:rPr>
              <a:t># Bus </a:t>
            </a:r>
            <a:r>
              <a:rPr lang="en-US" sz="1600" dirty="0">
                <a:latin typeface="Segoe UI Light"/>
                <a:cs typeface="Segoe UI Light"/>
              </a:rPr>
              <a:t>S</a:t>
            </a:r>
            <a:r>
              <a:rPr lang="en-US" sz="1600" dirty="0" smtClean="0">
                <a:latin typeface="Segoe UI Light"/>
                <a:cs typeface="Segoe UI Light"/>
              </a:rPr>
              <a:t>top </a:t>
            </a:r>
            <a:r>
              <a:rPr lang="en-US" sz="1600" dirty="0">
                <a:latin typeface="Segoe UI Light"/>
                <a:cs typeface="Segoe UI Light"/>
              </a:rPr>
              <a:t>S</a:t>
            </a:r>
            <a:r>
              <a:rPr lang="en-US" sz="1600" dirty="0" smtClean="0">
                <a:latin typeface="Segoe UI Light"/>
                <a:cs typeface="Segoe UI Light"/>
              </a:rPr>
              <a:t>igns in</a:t>
            </a:r>
            <a:br>
              <a:rPr lang="en-US" sz="1600" dirty="0" smtClean="0">
                <a:latin typeface="Segoe UI Light"/>
                <a:cs typeface="Segoe UI Light"/>
              </a:rPr>
            </a:br>
            <a:r>
              <a:rPr lang="en-US" sz="1600" dirty="0" smtClean="0">
                <a:latin typeface="Segoe UI Semibold" panose="020B0702040204020203" pitchFamily="34" charset="0"/>
                <a:cs typeface="Segoe UI Semibold" panose="020B0702040204020203" pitchFamily="34" charset="0"/>
              </a:rPr>
              <a:t>GSV Images</a:t>
            </a:r>
            <a:endParaRPr lang="en-US" sz="1600" dirty="0">
              <a:latin typeface="Segoe UI Semibold" panose="020B0702040204020203" pitchFamily="34" charset="0"/>
              <a:cs typeface="Segoe UI Semibold" panose="020B0702040204020203" pitchFamily="34" charset="0"/>
            </a:endParaRPr>
          </a:p>
        </p:txBody>
      </p:sp>
      <p:pic>
        <p:nvPicPr>
          <p:cNvPr id="13" name="Picture 12"/>
          <p:cNvPicPr>
            <a:picLocks noChangeAspect="1"/>
          </p:cNvPicPr>
          <p:nvPr/>
        </p:nvPicPr>
        <p:blipFill rotWithShape="1">
          <a:blip r:embed="rId8">
            <a:extLst>
              <a:ext uri="{28A0092B-C50C-407E-A947-70E740481C1C}">
                <a14:useLocalDpi xmlns:a14="http://schemas.microsoft.com/office/drawing/2010/main" val="0"/>
              </a:ext>
            </a:extLst>
          </a:blip>
          <a:srcRect l="557" t="9888" r="30113" b="20800"/>
          <a:stretch/>
        </p:blipFill>
        <p:spPr>
          <a:xfrm>
            <a:off x="0" y="2615291"/>
            <a:ext cx="2438400" cy="1371600"/>
          </a:xfrm>
          <a:prstGeom prst="rect">
            <a:avLst/>
          </a:prstGeom>
        </p:spPr>
      </p:pic>
      <p:pic>
        <p:nvPicPr>
          <p:cNvPr id="14" name="Picture 13"/>
          <p:cNvPicPr>
            <a:picLocks noChangeAspect="1"/>
          </p:cNvPicPr>
          <p:nvPr/>
        </p:nvPicPr>
        <p:blipFill rotWithShape="1">
          <a:blip r:embed="rId9">
            <a:extLst>
              <a:ext uri="{28A0092B-C50C-407E-A947-70E740481C1C}">
                <a14:useLocalDpi xmlns:a14="http://schemas.microsoft.com/office/drawing/2010/main" val="0"/>
              </a:ext>
            </a:extLst>
          </a:blip>
          <a:srcRect l="3509" t="28443" r="47895" b="35110"/>
          <a:stretch/>
        </p:blipFill>
        <p:spPr>
          <a:xfrm>
            <a:off x="0" y="3993566"/>
            <a:ext cx="2438400" cy="1371600"/>
          </a:xfrm>
          <a:prstGeom prst="rect">
            <a:avLst/>
          </a:prstGeom>
        </p:spPr>
      </p:pic>
      <p:cxnSp>
        <p:nvCxnSpPr>
          <p:cNvPr id="16" name="Straight Connector 15"/>
          <p:cNvCxnSpPr/>
          <p:nvPr/>
        </p:nvCxnSpPr>
        <p:spPr>
          <a:xfrm flipV="1">
            <a:off x="4572000" y="-208547"/>
            <a:ext cx="0" cy="7218948"/>
          </a:xfrm>
          <a:prstGeom prst="line">
            <a:avLst/>
          </a:prstGeom>
          <a:ln w="12700">
            <a:solidFill>
              <a:schemeClr val="bg1">
                <a:lumMod val="75000"/>
              </a:schemeClr>
            </a:solidFill>
            <a:prstDash val="dash"/>
          </a:ln>
          <a:effectLst/>
        </p:spPr>
        <p:style>
          <a:lnRef idx="2">
            <a:schemeClr val="accent1"/>
          </a:lnRef>
          <a:fillRef idx="0">
            <a:schemeClr val="accent1"/>
          </a:fillRef>
          <a:effectRef idx="1">
            <a:schemeClr val="accent1"/>
          </a:effectRef>
          <a:fontRef idx="minor">
            <a:schemeClr val="tx1"/>
          </a:fontRef>
        </p:style>
      </p:cxnSp>
      <p:grpSp>
        <p:nvGrpSpPr>
          <p:cNvPr id="38" name="Group 37"/>
          <p:cNvGrpSpPr/>
          <p:nvPr/>
        </p:nvGrpSpPr>
        <p:grpSpPr>
          <a:xfrm>
            <a:off x="2493404" y="856184"/>
            <a:ext cx="2078595" cy="400110"/>
            <a:chOff x="2493405" y="856184"/>
            <a:chExt cx="1384544" cy="400110"/>
          </a:xfrm>
        </p:grpSpPr>
        <p:sp>
          <p:nvSpPr>
            <p:cNvPr id="5" name="TextBox 4"/>
            <p:cNvSpPr txBox="1"/>
            <p:nvPr/>
          </p:nvSpPr>
          <p:spPr>
            <a:xfrm>
              <a:off x="2493405" y="856184"/>
              <a:ext cx="418704" cy="400110"/>
            </a:xfrm>
            <a:prstGeom prst="rect">
              <a:avLst/>
            </a:prstGeom>
            <a:noFill/>
          </p:spPr>
          <p:txBody>
            <a:bodyPr wrap="none" rtlCol="0">
              <a:spAutoFit/>
            </a:bodyPr>
            <a:lstStyle/>
            <a:p>
              <a:pPr algn="ctr"/>
              <a:r>
                <a:rPr lang="en-US" sz="2000" dirty="0" smtClean="0">
                  <a:latin typeface="Segoe UI Light"/>
                  <a:cs typeface="Segoe UI Light"/>
                </a:rPr>
                <a:t>R1</a:t>
              </a:r>
              <a:endParaRPr lang="en-US" sz="2000" dirty="0">
                <a:latin typeface="Segoe UI Light"/>
                <a:cs typeface="Segoe UI Light"/>
              </a:endParaRPr>
            </a:p>
          </p:txBody>
        </p:sp>
        <p:sp>
          <p:nvSpPr>
            <p:cNvPr id="6" name="TextBox 5"/>
            <p:cNvSpPr txBox="1"/>
            <p:nvPr/>
          </p:nvSpPr>
          <p:spPr>
            <a:xfrm>
              <a:off x="2936249" y="856184"/>
              <a:ext cx="458780" cy="400110"/>
            </a:xfrm>
            <a:prstGeom prst="rect">
              <a:avLst/>
            </a:prstGeom>
            <a:noFill/>
          </p:spPr>
          <p:txBody>
            <a:bodyPr wrap="none" rtlCol="0">
              <a:spAutoFit/>
            </a:bodyPr>
            <a:lstStyle/>
            <a:p>
              <a:pPr algn="ctr"/>
              <a:r>
                <a:rPr lang="en-US" sz="2000" dirty="0" smtClean="0">
                  <a:latin typeface="Segoe UI Light"/>
                  <a:cs typeface="Segoe UI Light"/>
                </a:rPr>
                <a:t>R2</a:t>
              </a:r>
              <a:endParaRPr lang="en-US" sz="2000" dirty="0">
                <a:latin typeface="Segoe UI Light"/>
                <a:cs typeface="Segoe UI Light"/>
              </a:endParaRPr>
            </a:p>
          </p:txBody>
        </p:sp>
        <p:sp>
          <p:nvSpPr>
            <p:cNvPr id="7" name="TextBox 6"/>
            <p:cNvSpPr txBox="1"/>
            <p:nvPr/>
          </p:nvSpPr>
          <p:spPr>
            <a:xfrm>
              <a:off x="3419169" y="856184"/>
              <a:ext cx="458780" cy="400110"/>
            </a:xfrm>
            <a:prstGeom prst="rect">
              <a:avLst/>
            </a:prstGeom>
            <a:noFill/>
          </p:spPr>
          <p:txBody>
            <a:bodyPr wrap="none" rtlCol="0">
              <a:spAutoFit/>
            </a:bodyPr>
            <a:lstStyle/>
            <a:p>
              <a:pPr algn="ctr"/>
              <a:r>
                <a:rPr lang="en-US" sz="2000" dirty="0" smtClean="0">
                  <a:latin typeface="Segoe UI Light"/>
                  <a:cs typeface="Segoe UI Light"/>
                </a:rPr>
                <a:t>R3</a:t>
              </a:r>
              <a:endParaRPr lang="en-US" sz="2000" dirty="0">
                <a:latin typeface="Segoe UI Light"/>
                <a:cs typeface="Segoe UI Light"/>
              </a:endParaRPr>
            </a:p>
          </p:txBody>
        </p:sp>
      </p:grpSp>
      <p:cxnSp>
        <p:nvCxnSpPr>
          <p:cNvPr id="19" name="Straight Connector 18"/>
          <p:cNvCxnSpPr/>
          <p:nvPr/>
        </p:nvCxnSpPr>
        <p:spPr>
          <a:xfrm flipH="1" flipV="1">
            <a:off x="-16800" y="1248797"/>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flipV="1">
            <a:off x="-8400" y="2607855"/>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H="1" flipV="1">
            <a:off x="-12978" y="3980571"/>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H="1" flipV="1">
            <a:off x="-13953" y="5354970"/>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nvGrpSpPr>
          <p:cNvPr id="39" name="Group 38"/>
          <p:cNvGrpSpPr/>
          <p:nvPr/>
        </p:nvGrpSpPr>
        <p:grpSpPr>
          <a:xfrm>
            <a:off x="4572000" y="856184"/>
            <a:ext cx="2078595" cy="400110"/>
            <a:chOff x="2493405" y="856184"/>
            <a:chExt cx="1384544" cy="400110"/>
          </a:xfrm>
        </p:grpSpPr>
        <p:sp>
          <p:nvSpPr>
            <p:cNvPr id="40" name="TextBox 39"/>
            <p:cNvSpPr txBox="1"/>
            <p:nvPr/>
          </p:nvSpPr>
          <p:spPr>
            <a:xfrm>
              <a:off x="2493405" y="856184"/>
              <a:ext cx="418704" cy="400110"/>
            </a:xfrm>
            <a:prstGeom prst="rect">
              <a:avLst/>
            </a:prstGeom>
            <a:noFill/>
          </p:spPr>
          <p:txBody>
            <a:bodyPr wrap="none" rtlCol="0">
              <a:spAutoFit/>
            </a:bodyPr>
            <a:lstStyle/>
            <a:p>
              <a:pPr algn="ctr"/>
              <a:r>
                <a:rPr lang="en-US" sz="2000" dirty="0" smtClean="0">
                  <a:latin typeface="Segoe UI Light"/>
                  <a:cs typeface="Segoe UI Light"/>
                </a:rPr>
                <a:t>R1</a:t>
              </a:r>
              <a:endParaRPr lang="en-US" sz="2000" dirty="0">
                <a:latin typeface="Segoe UI Light"/>
                <a:cs typeface="Segoe UI Light"/>
              </a:endParaRPr>
            </a:p>
          </p:txBody>
        </p:sp>
        <p:sp>
          <p:nvSpPr>
            <p:cNvPr id="41" name="TextBox 40"/>
            <p:cNvSpPr txBox="1"/>
            <p:nvPr/>
          </p:nvSpPr>
          <p:spPr>
            <a:xfrm>
              <a:off x="2936249" y="856184"/>
              <a:ext cx="458780" cy="400110"/>
            </a:xfrm>
            <a:prstGeom prst="rect">
              <a:avLst/>
            </a:prstGeom>
            <a:noFill/>
          </p:spPr>
          <p:txBody>
            <a:bodyPr wrap="none" rtlCol="0">
              <a:spAutoFit/>
            </a:bodyPr>
            <a:lstStyle/>
            <a:p>
              <a:pPr algn="ctr"/>
              <a:r>
                <a:rPr lang="en-US" sz="2000" dirty="0" smtClean="0">
                  <a:latin typeface="Segoe UI Light"/>
                  <a:cs typeface="Segoe UI Light"/>
                </a:rPr>
                <a:t>R2</a:t>
              </a:r>
              <a:endParaRPr lang="en-US" sz="2000" dirty="0">
                <a:latin typeface="Segoe UI Light"/>
                <a:cs typeface="Segoe UI Light"/>
              </a:endParaRPr>
            </a:p>
          </p:txBody>
        </p:sp>
        <p:sp>
          <p:nvSpPr>
            <p:cNvPr id="42" name="TextBox 41"/>
            <p:cNvSpPr txBox="1"/>
            <p:nvPr/>
          </p:nvSpPr>
          <p:spPr>
            <a:xfrm>
              <a:off x="3419169" y="856184"/>
              <a:ext cx="458780" cy="400110"/>
            </a:xfrm>
            <a:prstGeom prst="rect">
              <a:avLst/>
            </a:prstGeom>
            <a:noFill/>
          </p:spPr>
          <p:txBody>
            <a:bodyPr wrap="none" rtlCol="0">
              <a:spAutoFit/>
            </a:bodyPr>
            <a:lstStyle/>
            <a:p>
              <a:pPr algn="ctr"/>
              <a:r>
                <a:rPr lang="en-US" sz="2000" dirty="0" smtClean="0">
                  <a:latin typeface="Segoe UI Light"/>
                  <a:cs typeface="Segoe UI Light"/>
                </a:rPr>
                <a:t>R3</a:t>
              </a:r>
              <a:endParaRPr lang="en-US" sz="2000" dirty="0">
                <a:latin typeface="Segoe UI Light"/>
                <a:cs typeface="Segoe UI Light"/>
              </a:endParaRPr>
            </a:p>
          </p:txBody>
        </p:sp>
      </p:grpSp>
      <p:grpSp>
        <p:nvGrpSpPr>
          <p:cNvPr id="43" name="Group 42"/>
          <p:cNvGrpSpPr/>
          <p:nvPr/>
        </p:nvGrpSpPr>
        <p:grpSpPr>
          <a:xfrm>
            <a:off x="2663186" y="1727470"/>
            <a:ext cx="1707175" cy="400110"/>
            <a:chOff x="2607086" y="856184"/>
            <a:chExt cx="1137143" cy="400110"/>
          </a:xfrm>
        </p:grpSpPr>
        <p:sp>
          <p:nvSpPr>
            <p:cNvPr id="44" name="TextBox 43"/>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45" name="TextBox 44"/>
            <p:cNvSpPr txBox="1"/>
            <p:nvPr/>
          </p:nvSpPr>
          <p:spPr>
            <a:xfrm>
              <a:off x="3069968"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46" name="TextBox 45"/>
            <p:cNvSpPr txBox="1"/>
            <p:nvPr/>
          </p:nvSpPr>
          <p:spPr>
            <a:xfrm>
              <a:off x="3552887"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grpSp>
      <p:grpSp>
        <p:nvGrpSpPr>
          <p:cNvPr id="47" name="Group 46"/>
          <p:cNvGrpSpPr/>
          <p:nvPr/>
        </p:nvGrpSpPr>
        <p:grpSpPr>
          <a:xfrm>
            <a:off x="4766082" y="1727470"/>
            <a:ext cx="1707175" cy="400110"/>
            <a:chOff x="2607086" y="856184"/>
            <a:chExt cx="1137143" cy="400110"/>
          </a:xfrm>
        </p:grpSpPr>
        <p:sp>
          <p:nvSpPr>
            <p:cNvPr id="48" name="TextBox 47"/>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49" name="TextBox 48"/>
            <p:cNvSpPr txBox="1"/>
            <p:nvPr/>
          </p:nvSpPr>
          <p:spPr>
            <a:xfrm>
              <a:off x="3069968"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50" name="TextBox 49"/>
            <p:cNvSpPr txBox="1"/>
            <p:nvPr/>
          </p:nvSpPr>
          <p:spPr>
            <a:xfrm>
              <a:off x="3552887"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grpSp>
      <p:grpSp>
        <p:nvGrpSpPr>
          <p:cNvPr id="51" name="Group 50"/>
          <p:cNvGrpSpPr/>
          <p:nvPr/>
        </p:nvGrpSpPr>
        <p:grpSpPr>
          <a:xfrm>
            <a:off x="2663186" y="3091090"/>
            <a:ext cx="1707175" cy="400110"/>
            <a:chOff x="2607086" y="856184"/>
            <a:chExt cx="1137143" cy="400110"/>
          </a:xfrm>
        </p:grpSpPr>
        <p:sp>
          <p:nvSpPr>
            <p:cNvPr id="52" name="TextBox 51"/>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53" name="TextBox 52"/>
            <p:cNvSpPr txBox="1"/>
            <p:nvPr/>
          </p:nvSpPr>
          <p:spPr>
            <a:xfrm>
              <a:off x="3069968"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54" name="TextBox 53"/>
            <p:cNvSpPr txBox="1"/>
            <p:nvPr/>
          </p:nvSpPr>
          <p:spPr>
            <a:xfrm>
              <a:off x="3552887"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grpSp>
      <p:grpSp>
        <p:nvGrpSpPr>
          <p:cNvPr id="55" name="Group 54"/>
          <p:cNvGrpSpPr/>
          <p:nvPr/>
        </p:nvGrpSpPr>
        <p:grpSpPr>
          <a:xfrm>
            <a:off x="4766082" y="3091090"/>
            <a:ext cx="1707175" cy="400110"/>
            <a:chOff x="2607086" y="856184"/>
            <a:chExt cx="1137143" cy="400110"/>
          </a:xfrm>
        </p:grpSpPr>
        <p:sp>
          <p:nvSpPr>
            <p:cNvPr id="56" name="TextBox 55"/>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57" name="TextBox 56"/>
            <p:cNvSpPr txBox="1"/>
            <p:nvPr/>
          </p:nvSpPr>
          <p:spPr>
            <a:xfrm>
              <a:off x="3069968"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58" name="TextBox 57"/>
            <p:cNvSpPr txBox="1"/>
            <p:nvPr/>
          </p:nvSpPr>
          <p:spPr>
            <a:xfrm>
              <a:off x="3552887"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grpSp>
      <p:grpSp>
        <p:nvGrpSpPr>
          <p:cNvPr id="59" name="Group 58"/>
          <p:cNvGrpSpPr/>
          <p:nvPr/>
        </p:nvGrpSpPr>
        <p:grpSpPr>
          <a:xfrm>
            <a:off x="2643149" y="4473515"/>
            <a:ext cx="1707177" cy="400110"/>
            <a:chOff x="2607086" y="856184"/>
            <a:chExt cx="1137144" cy="400110"/>
          </a:xfrm>
        </p:grpSpPr>
        <p:sp>
          <p:nvSpPr>
            <p:cNvPr id="60" name="TextBox 59"/>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61" name="TextBox 60"/>
            <p:cNvSpPr txBox="1"/>
            <p:nvPr/>
          </p:nvSpPr>
          <p:spPr>
            <a:xfrm>
              <a:off x="3069969"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62" name="TextBox 61"/>
            <p:cNvSpPr txBox="1"/>
            <p:nvPr/>
          </p:nvSpPr>
          <p:spPr>
            <a:xfrm>
              <a:off x="3552888"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grpSp>
      <p:grpSp>
        <p:nvGrpSpPr>
          <p:cNvPr id="63" name="Group 62"/>
          <p:cNvGrpSpPr/>
          <p:nvPr/>
        </p:nvGrpSpPr>
        <p:grpSpPr>
          <a:xfrm>
            <a:off x="4766083" y="4473515"/>
            <a:ext cx="1727215" cy="400110"/>
            <a:chOff x="2607086" y="856184"/>
            <a:chExt cx="1150491" cy="400110"/>
          </a:xfrm>
        </p:grpSpPr>
        <p:sp>
          <p:nvSpPr>
            <p:cNvPr id="64" name="TextBox 63"/>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65" name="TextBox 64"/>
            <p:cNvSpPr txBox="1"/>
            <p:nvPr/>
          </p:nvSpPr>
          <p:spPr>
            <a:xfrm>
              <a:off x="3069969"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66" name="TextBox 65"/>
            <p:cNvSpPr txBox="1"/>
            <p:nvPr/>
          </p:nvSpPr>
          <p:spPr>
            <a:xfrm>
              <a:off x="3539541" y="856184"/>
              <a:ext cx="218036" cy="400110"/>
            </a:xfrm>
            <a:prstGeom prst="rect">
              <a:avLst/>
            </a:prstGeom>
            <a:noFill/>
          </p:spPr>
          <p:txBody>
            <a:bodyPr wrap="none" rtlCol="0">
              <a:spAutoFit/>
            </a:bodyPr>
            <a:lstStyle/>
            <a:p>
              <a:pPr algn="ctr"/>
              <a:r>
                <a:rPr lang="en-US" sz="2000" dirty="0">
                  <a:latin typeface="Segoe UI Semibold" panose="020B0702040204020203" pitchFamily="34" charset="0"/>
                  <a:cs typeface="Segoe UI Semibold" panose="020B0702040204020203" pitchFamily="34" charset="0"/>
                </a:rPr>
                <a:t>2</a:t>
              </a:r>
            </a:p>
          </p:txBody>
        </p:sp>
      </p:grpSp>
      <p:sp>
        <p:nvSpPr>
          <p:cNvPr id="2" name="TextBox 1"/>
          <p:cNvSpPr txBox="1"/>
          <p:nvPr/>
        </p:nvSpPr>
        <p:spPr>
          <a:xfrm rot="5400000">
            <a:off x="2351964" y="5393697"/>
            <a:ext cx="338554" cy="369332"/>
          </a:xfrm>
          <a:prstGeom prst="rect">
            <a:avLst/>
          </a:prstGeom>
          <a:noFill/>
        </p:spPr>
        <p:txBody>
          <a:bodyPr wrap="none" rtlCol="0">
            <a:spAutoFit/>
          </a:bodyPr>
          <a:lstStyle/>
          <a:p>
            <a:r>
              <a:rPr lang="en-US" dirty="0" smtClean="0">
                <a:latin typeface="Segoe UI Light"/>
                <a:cs typeface="Segoe UI Light"/>
              </a:rPr>
              <a:t>…</a:t>
            </a:r>
            <a:endParaRPr lang="en-US" dirty="0">
              <a:latin typeface="Segoe UI Light"/>
              <a:cs typeface="Segoe UI Light"/>
            </a:endParaRPr>
          </a:p>
        </p:txBody>
      </p:sp>
      <p:sp>
        <p:nvSpPr>
          <p:cNvPr id="71" name="TextBox 70"/>
          <p:cNvSpPr txBox="1"/>
          <p:nvPr/>
        </p:nvSpPr>
        <p:spPr>
          <a:xfrm rot="5400000">
            <a:off x="6617786" y="5393697"/>
            <a:ext cx="338554" cy="369332"/>
          </a:xfrm>
          <a:prstGeom prst="rect">
            <a:avLst/>
          </a:prstGeom>
          <a:noFill/>
        </p:spPr>
        <p:txBody>
          <a:bodyPr wrap="none" rtlCol="0">
            <a:spAutoFit/>
          </a:bodyPr>
          <a:lstStyle/>
          <a:p>
            <a:r>
              <a:rPr lang="en-US" dirty="0" smtClean="0">
                <a:latin typeface="Segoe UI Light"/>
                <a:cs typeface="Segoe UI Light"/>
              </a:rPr>
              <a:t>…</a:t>
            </a:r>
            <a:endParaRPr lang="en-US" dirty="0">
              <a:latin typeface="Segoe UI Light"/>
              <a:cs typeface="Segoe UI Light"/>
            </a:endParaRPr>
          </a:p>
        </p:txBody>
      </p:sp>
      <p:sp>
        <p:nvSpPr>
          <p:cNvPr id="3" name="TextBox 2"/>
          <p:cNvSpPr txBox="1"/>
          <p:nvPr/>
        </p:nvSpPr>
        <p:spPr>
          <a:xfrm>
            <a:off x="237405" y="5640791"/>
            <a:ext cx="4112921" cy="523220"/>
          </a:xfrm>
          <a:prstGeom prst="rect">
            <a:avLst/>
          </a:prstGeom>
          <a:noFill/>
        </p:spPr>
        <p:txBody>
          <a:bodyPr wrap="none" rtlCol="0">
            <a:spAutoFit/>
          </a:bodyPr>
          <a:lstStyle/>
          <a:p>
            <a:r>
              <a:rPr lang="en-US" sz="2800" b="1" dirty="0" err="1" smtClean="0">
                <a:latin typeface="Segoe UI Semibold" panose="020B0702040204020203" pitchFamily="34" charset="0"/>
                <a:cs typeface="Segoe UI Semibold" panose="020B0702040204020203" pitchFamily="34" charset="0"/>
              </a:rPr>
              <a:t>Krippendorff’s</a:t>
            </a:r>
            <a:r>
              <a:rPr lang="en-US" sz="2800" b="1" dirty="0" smtClean="0">
                <a:latin typeface="Segoe UI Semibold" panose="020B0702040204020203" pitchFamily="34" charset="0"/>
                <a:cs typeface="Segoe UI Semibold" panose="020B0702040204020203" pitchFamily="34" charset="0"/>
              </a:rPr>
              <a:t> </a:t>
            </a:r>
            <a:r>
              <a:rPr lang="el-GR" sz="2800" b="1" dirty="0" smtClean="0">
                <a:latin typeface="Segoe UI Semibold" panose="020B0702040204020203" pitchFamily="34" charset="0"/>
                <a:cs typeface="Segoe UI Semibold" panose="020B0702040204020203" pitchFamily="34" charset="0"/>
              </a:rPr>
              <a:t>α</a:t>
            </a:r>
            <a:r>
              <a:rPr lang="en-US" sz="1200" b="1" dirty="0" smtClean="0">
                <a:latin typeface="Segoe UI Semibold" panose="020B0702040204020203" pitchFamily="34" charset="0"/>
                <a:cs typeface="Segoe UI Semibold" panose="020B0702040204020203" pitchFamily="34" charset="0"/>
              </a:rPr>
              <a:t> </a:t>
            </a:r>
            <a:r>
              <a:rPr lang="en-US" sz="2800" b="1" dirty="0" smtClean="0">
                <a:latin typeface="Segoe UI Semibold" panose="020B0702040204020203" pitchFamily="34" charset="0"/>
                <a:cs typeface="Segoe UI Semibold" panose="020B0702040204020203" pitchFamily="34" charset="0"/>
              </a:rPr>
              <a:t>= 0.937</a:t>
            </a:r>
            <a:endParaRPr lang="en-US" sz="2800" dirty="0">
              <a:latin typeface="Segoe UI Semibold" panose="020B0702040204020203" pitchFamily="34" charset="0"/>
              <a:cs typeface="Segoe UI Semibold" panose="020B0702040204020203" pitchFamily="34" charset="0"/>
            </a:endParaRPr>
          </a:p>
        </p:txBody>
      </p:sp>
      <p:sp>
        <p:nvSpPr>
          <p:cNvPr id="72" name="TextBox 71"/>
          <p:cNvSpPr txBox="1"/>
          <p:nvPr/>
        </p:nvSpPr>
        <p:spPr>
          <a:xfrm>
            <a:off x="6204467" y="5640791"/>
            <a:ext cx="1680268" cy="523220"/>
          </a:xfrm>
          <a:prstGeom prst="rect">
            <a:avLst/>
          </a:prstGeom>
          <a:noFill/>
        </p:spPr>
        <p:txBody>
          <a:bodyPr wrap="none" rtlCol="0">
            <a:spAutoFit/>
          </a:bodyPr>
          <a:lstStyle/>
          <a:p>
            <a:r>
              <a:rPr lang="el-GR" sz="2800" b="1" dirty="0" smtClean="0">
                <a:latin typeface="Segoe UI Semibold" panose="020B0702040204020203" pitchFamily="34" charset="0"/>
                <a:cs typeface="Segoe UI Semibold" panose="020B0702040204020203" pitchFamily="34" charset="0"/>
              </a:rPr>
              <a:t>α</a:t>
            </a:r>
            <a:r>
              <a:rPr lang="en-US" sz="2800" b="1" dirty="0" smtClean="0">
                <a:latin typeface="Segoe UI Semibold" panose="020B0702040204020203" pitchFamily="34" charset="0"/>
                <a:cs typeface="Segoe UI Semibold" panose="020B0702040204020203" pitchFamily="34" charset="0"/>
              </a:rPr>
              <a:t> = 0.761</a:t>
            </a:r>
            <a:endParaRPr lang="en-US" sz="2800" dirty="0">
              <a:latin typeface="Segoe UI Semibold" panose="020B0702040204020203" pitchFamily="34" charset="0"/>
              <a:cs typeface="Segoe UI Semibold" panose="020B0702040204020203" pitchFamily="34" charset="0"/>
            </a:endParaRPr>
          </a:p>
        </p:txBody>
      </p:sp>
      <p:sp>
        <p:nvSpPr>
          <p:cNvPr id="18" name="TextBox 17"/>
          <p:cNvSpPr txBox="1"/>
          <p:nvPr/>
        </p:nvSpPr>
        <p:spPr>
          <a:xfrm>
            <a:off x="0" y="0"/>
            <a:ext cx="2014870" cy="1200329"/>
          </a:xfrm>
          <a:prstGeom prst="rect">
            <a:avLst/>
          </a:prstGeom>
          <a:noFill/>
        </p:spPr>
        <p:txBody>
          <a:bodyPr wrap="none" rtlCol="0">
            <a:spAutoFit/>
          </a:bodyPr>
          <a:lstStyle/>
          <a:p>
            <a:r>
              <a:rPr lang="en-US" sz="3600" dirty="0" smtClean="0">
                <a:latin typeface="Segoe UI Semibold"/>
                <a:cs typeface="Segoe UI Semibold"/>
              </a:rPr>
              <a:t>Bus Stop </a:t>
            </a:r>
            <a:br>
              <a:rPr lang="en-US" sz="3600" dirty="0" smtClean="0">
                <a:latin typeface="Segoe UI Semibold"/>
                <a:cs typeface="Segoe UI Semibold"/>
              </a:rPr>
            </a:br>
            <a:r>
              <a:rPr lang="en-US" sz="3600" dirty="0" smtClean="0">
                <a:latin typeface="Segoe UI Semibold"/>
                <a:cs typeface="Segoe UI Semibold"/>
              </a:rPr>
              <a:t>Signs</a:t>
            </a:r>
            <a:endParaRPr lang="en-US" sz="3600" dirty="0">
              <a:latin typeface="Segoe UI Semibold"/>
              <a:cs typeface="Segoe UI Semibold"/>
            </a:endParaRPr>
          </a:p>
        </p:txBody>
      </p:sp>
    </p:spTree>
    <p:extLst>
      <p:ext uri="{BB962C8B-B14F-4D97-AF65-F5344CB8AC3E}">
        <p14:creationId xmlns:p14="http://schemas.microsoft.com/office/powerpoint/2010/main" val="1341594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par>
                                <p:cTn id="8" presetID="10" presetClass="entr" presetSubtype="0"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fade">
                                      <p:cBhvr>
                                        <p:cTn id="10" dur="500"/>
                                        <p:tgtEl>
                                          <p:spTgt spid="4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nodeType="with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fade">
                                      <p:cBhvr>
                                        <p:cTn id="24" dur="500"/>
                                        <p:tgtEl>
                                          <p:spTgt spid="51"/>
                                        </p:tgtEl>
                                      </p:cBhvr>
                                    </p:animEffect>
                                  </p:childTnLst>
                                </p:cTn>
                              </p:par>
                              <p:par>
                                <p:cTn id="25" presetID="10" presetClass="entr" presetSubtype="0" fill="hold" nodeType="with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fade">
                                      <p:cBhvr>
                                        <p:cTn id="27" dur="500"/>
                                        <p:tgtEl>
                                          <p:spTgt spid="5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par>
                                <p:cTn id="36" presetID="10" presetClass="entr" presetSubtype="0" fill="hold" nodeType="with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500"/>
                                        <p:tgtEl>
                                          <p:spTgt spid="31"/>
                                        </p:tgtEl>
                                      </p:cBhvr>
                                    </p:animEffect>
                                  </p:childTnLst>
                                </p:cTn>
                              </p:par>
                              <p:par>
                                <p:cTn id="39" presetID="10" presetClass="entr" presetSubtype="0" fill="hold" nodeType="with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fade">
                                      <p:cBhvr>
                                        <p:cTn id="41" dur="500"/>
                                        <p:tgtEl>
                                          <p:spTgt spid="32"/>
                                        </p:tgtEl>
                                      </p:cBhvr>
                                    </p:animEffect>
                                  </p:childTnLst>
                                </p:cTn>
                              </p:par>
                              <p:par>
                                <p:cTn id="42" presetID="10" presetClass="entr" presetSubtype="0" fill="hold" nodeType="withEffect">
                                  <p:stCondLst>
                                    <p:cond delay="0"/>
                                  </p:stCondLst>
                                  <p:childTnLst>
                                    <p:set>
                                      <p:cBhvr>
                                        <p:cTn id="43" dur="1" fill="hold">
                                          <p:stCondLst>
                                            <p:cond delay="0"/>
                                          </p:stCondLst>
                                        </p:cTn>
                                        <p:tgtEl>
                                          <p:spTgt spid="59"/>
                                        </p:tgtEl>
                                        <p:attrNameLst>
                                          <p:attrName>style.visibility</p:attrName>
                                        </p:attrNameLst>
                                      </p:cBhvr>
                                      <p:to>
                                        <p:strVal val="visible"/>
                                      </p:to>
                                    </p:set>
                                    <p:animEffect transition="in" filter="fade">
                                      <p:cBhvr>
                                        <p:cTn id="44" dur="500"/>
                                        <p:tgtEl>
                                          <p:spTgt spid="59"/>
                                        </p:tgtEl>
                                      </p:cBhvr>
                                    </p:animEffect>
                                  </p:childTnLst>
                                </p:cTn>
                              </p:par>
                              <p:par>
                                <p:cTn id="45" presetID="10" presetClass="entr" presetSubtype="0" fill="hold" nodeType="withEffect">
                                  <p:stCondLst>
                                    <p:cond delay="0"/>
                                  </p:stCondLst>
                                  <p:childTnLst>
                                    <p:set>
                                      <p:cBhvr>
                                        <p:cTn id="46" dur="1" fill="hold">
                                          <p:stCondLst>
                                            <p:cond delay="0"/>
                                          </p:stCondLst>
                                        </p:cTn>
                                        <p:tgtEl>
                                          <p:spTgt spid="63"/>
                                        </p:tgtEl>
                                        <p:attrNameLst>
                                          <p:attrName>style.visibility</p:attrName>
                                        </p:attrNameLst>
                                      </p:cBhvr>
                                      <p:to>
                                        <p:strVal val="visible"/>
                                      </p:to>
                                    </p:set>
                                    <p:animEffect transition="in" filter="fade">
                                      <p:cBhvr>
                                        <p:cTn id="47" dur="500"/>
                                        <p:tgtEl>
                                          <p:spTgt spid="6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fade">
                                      <p:cBhvr>
                                        <p:cTn id="52" dur="500"/>
                                        <p:tgtEl>
                                          <p:spTgt spid="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72"/>
                                        </p:tgtEl>
                                        <p:attrNameLst>
                                          <p:attrName>style.visibility</p:attrName>
                                        </p:attrNameLst>
                                      </p:cBhvr>
                                      <p:to>
                                        <p:strVal val="visible"/>
                                      </p:to>
                                    </p:set>
                                    <p:animEffect transition="in" filter="fade">
                                      <p:cBhvr>
                                        <p:cTn id="55"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2"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7674.JPG"/>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17116" t="38109" r="51570" b="35372"/>
          <a:stretch/>
        </p:blipFill>
        <p:spPr>
          <a:xfrm>
            <a:off x="0" y="1248796"/>
            <a:ext cx="2438400" cy="1371600"/>
          </a:xfrm>
          <a:prstGeom prst="rect">
            <a:avLst/>
          </a:prstGeom>
        </p:spPr>
      </p:pic>
      <p:pic>
        <p:nvPicPr>
          <p:cNvPr id="8" name="Picture 7"/>
          <p:cNvPicPr>
            <a:picLocks noChangeAspect="1"/>
          </p:cNvPicPr>
          <p:nvPr/>
        </p:nvPicPr>
        <p:blipFill rotWithShape="1">
          <a:blip r:embed="rId5"/>
          <a:srcRect l="2855" t="21371" r="47818" b="34234"/>
          <a:stretch/>
        </p:blipFill>
        <p:spPr>
          <a:xfrm>
            <a:off x="6705600" y="1248796"/>
            <a:ext cx="2438400" cy="1371600"/>
          </a:xfrm>
          <a:prstGeom prst="rect">
            <a:avLst/>
          </a:prstGeom>
        </p:spPr>
      </p:pic>
      <p:pic>
        <p:nvPicPr>
          <p:cNvPr id="9" name="Picture 8"/>
          <p:cNvPicPr>
            <a:picLocks noChangeAspect="1"/>
          </p:cNvPicPr>
          <p:nvPr/>
        </p:nvPicPr>
        <p:blipFill rotWithShape="1">
          <a:blip r:embed="rId6"/>
          <a:srcRect l="22113" t="22675" r="42642" b="44510"/>
          <a:stretch/>
        </p:blipFill>
        <p:spPr>
          <a:xfrm>
            <a:off x="6705600" y="2615291"/>
            <a:ext cx="2438400" cy="1371600"/>
          </a:xfrm>
          <a:prstGeom prst="rect">
            <a:avLst/>
          </a:prstGeom>
        </p:spPr>
      </p:pic>
      <p:pic>
        <p:nvPicPr>
          <p:cNvPr id="10" name="Picture 9"/>
          <p:cNvPicPr>
            <a:picLocks noChangeAspect="1"/>
          </p:cNvPicPr>
          <p:nvPr/>
        </p:nvPicPr>
        <p:blipFill rotWithShape="1">
          <a:blip r:embed="rId7"/>
          <a:srcRect l="11725" t="29411" r="37573" b="24958"/>
          <a:stretch/>
        </p:blipFill>
        <p:spPr>
          <a:xfrm>
            <a:off x="6705600" y="3986891"/>
            <a:ext cx="2438400" cy="1371600"/>
          </a:xfrm>
          <a:prstGeom prst="rect">
            <a:avLst/>
          </a:prstGeom>
        </p:spPr>
      </p:pic>
      <p:sp>
        <p:nvSpPr>
          <p:cNvPr id="11" name="TextBox 10"/>
          <p:cNvSpPr txBox="1"/>
          <p:nvPr/>
        </p:nvSpPr>
        <p:spPr>
          <a:xfrm>
            <a:off x="2553045" y="112422"/>
            <a:ext cx="1983235" cy="584775"/>
          </a:xfrm>
          <a:prstGeom prst="rect">
            <a:avLst/>
          </a:prstGeom>
          <a:noFill/>
        </p:spPr>
        <p:txBody>
          <a:bodyPr wrap="none" rtlCol="0">
            <a:spAutoFit/>
          </a:bodyPr>
          <a:lstStyle/>
          <a:p>
            <a:pPr algn="ctr"/>
            <a:r>
              <a:rPr lang="en-US" sz="1600" dirty="0" smtClean="0">
                <a:latin typeface="Segoe UI Light"/>
                <a:cs typeface="Segoe UI Light"/>
              </a:rPr>
              <a:t># Bus </a:t>
            </a:r>
            <a:r>
              <a:rPr lang="en-US" sz="1600" dirty="0">
                <a:latin typeface="Segoe UI Light"/>
                <a:cs typeface="Segoe UI Light"/>
              </a:rPr>
              <a:t>S</a:t>
            </a:r>
            <a:r>
              <a:rPr lang="en-US" sz="1600" dirty="0" smtClean="0">
                <a:latin typeface="Segoe UI Light"/>
                <a:cs typeface="Segoe UI Light"/>
              </a:rPr>
              <a:t>top </a:t>
            </a:r>
            <a:r>
              <a:rPr lang="en-US" sz="1600" dirty="0">
                <a:latin typeface="Segoe UI Light"/>
                <a:cs typeface="Segoe UI Light"/>
              </a:rPr>
              <a:t>S</a:t>
            </a:r>
            <a:r>
              <a:rPr lang="en-US" sz="1600" dirty="0" smtClean="0">
                <a:latin typeface="Segoe UI Light"/>
                <a:cs typeface="Segoe UI Light"/>
              </a:rPr>
              <a:t>igns in</a:t>
            </a:r>
            <a:br>
              <a:rPr lang="en-US" sz="1600" dirty="0" smtClean="0">
                <a:latin typeface="Segoe UI Light"/>
                <a:cs typeface="Segoe UI Light"/>
              </a:rPr>
            </a:br>
            <a:r>
              <a:rPr lang="en-US" sz="1600" dirty="0" smtClean="0">
                <a:latin typeface="Segoe UI Semibold" panose="020B0702040204020203" pitchFamily="34" charset="0"/>
                <a:cs typeface="Segoe UI Semibold" panose="020B0702040204020203" pitchFamily="34" charset="0"/>
              </a:rPr>
              <a:t>Physical Audit Data</a:t>
            </a:r>
            <a:endParaRPr lang="en-US" sz="1600" dirty="0">
              <a:latin typeface="Segoe UI Semibold" panose="020B0702040204020203" pitchFamily="34" charset="0"/>
              <a:cs typeface="Segoe UI Semibold" panose="020B0702040204020203" pitchFamily="34" charset="0"/>
            </a:endParaRPr>
          </a:p>
        </p:txBody>
      </p:sp>
      <p:sp>
        <p:nvSpPr>
          <p:cNvPr id="12" name="TextBox 11"/>
          <p:cNvSpPr txBox="1"/>
          <p:nvPr/>
        </p:nvSpPr>
        <p:spPr>
          <a:xfrm>
            <a:off x="4706236" y="99973"/>
            <a:ext cx="1832553" cy="584775"/>
          </a:xfrm>
          <a:prstGeom prst="rect">
            <a:avLst/>
          </a:prstGeom>
          <a:noFill/>
        </p:spPr>
        <p:txBody>
          <a:bodyPr wrap="none" rtlCol="0">
            <a:spAutoFit/>
          </a:bodyPr>
          <a:lstStyle/>
          <a:p>
            <a:pPr algn="ctr"/>
            <a:r>
              <a:rPr lang="en-US" sz="1600" dirty="0" smtClean="0">
                <a:latin typeface="Segoe UI Light"/>
                <a:cs typeface="Segoe UI Light"/>
              </a:rPr>
              <a:t># Bus </a:t>
            </a:r>
            <a:r>
              <a:rPr lang="en-US" sz="1600" dirty="0">
                <a:latin typeface="Segoe UI Light"/>
                <a:cs typeface="Segoe UI Light"/>
              </a:rPr>
              <a:t>S</a:t>
            </a:r>
            <a:r>
              <a:rPr lang="en-US" sz="1600" dirty="0" smtClean="0">
                <a:latin typeface="Segoe UI Light"/>
                <a:cs typeface="Segoe UI Light"/>
              </a:rPr>
              <a:t>top </a:t>
            </a:r>
            <a:r>
              <a:rPr lang="en-US" sz="1600" dirty="0">
                <a:latin typeface="Segoe UI Light"/>
                <a:cs typeface="Segoe UI Light"/>
              </a:rPr>
              <a:t>S</a:t>
            </a:r>
            <a:r>
              <a:rPr lang="en-US" sz="1600" dirty="0" smtClean="0">
                <a:latin typeface="Segoe UI Light"/>
                <a:cs typeface="Segoe UI Light"/>
              </a:rPr>
              <a:t>igns in</a:t>
            </a:r>
            <a:br>
              <a:rPr lang="en-US" sz="1600" dirty="0" smtClean="0">
                <a:latin typeface="Segoe UI Light"/>
                <a:cs typeface="Segoe UI Light"/>
              </a:rPr>
            </a:br>
            <a:r>
              <a:rPr lang="en-US" sz="1600" dirty="0" smtClean="0">
                <a:latin typeface="Segoe UI Semibold" panose="020B0702040204020203" pitchFamily="34" charset="0"/>
                <a:cs typeface="Segoe UI Semibold" panose="020B0702040204020203" pitchFamily="34" charset="0"/>
              </a:rPr>
              <a:t>GSV Images</a:t>
            </a:r>
            <a:endParaRPr lang="en-US" sz="1600" dirty="0">
              <a:latin typeface="Segoe UI Semibold" panose="020B0702040204020203" pitchFamily="34" charset="0"/>
              <a:cs typeface="Segoe UI Semibold" panose="020B0702040204020203" pitchFamily="34" charset="0"/>
            </a:endParaRPr>
          </a:p>
        </p:txBody>
      </p:sp>
      <p:pic>
        <p:nvPicPr>
          <p:cNvPr id="13" name="Picture 12"/>
          <p:cNvPicPr>
            <a:picLocks noChangeAspect="1"/>
          </p:cNvPicPr>
          <p:nvPr/>
        </p:nvPicPr>
        <p:blipFill rotWithShape="1">
          <a:blip r:embed="rId8">
            <a:extLst>
              <a:ext uri="{28A0092B-C50C-407E-A947-70E740481C1C}">
                <a14:useLocalDpi xmlns:a14="http://schemas.microsoft.com/office/drawing/2010/main" val="0"/>
              </a:ext>
            </a:extLst>
          </a:blip>
          <a:srcRect l="557" t="9888" r="30113" b="20800"/>
          <a:stretch/>
        </p:blipFill>
        <p:spPr>
          <a:xfrm>
            <a:off x="0" y="2615291"/>
            <a:ext cx="2438400" cy="1371600"/>
          </a:xfrm>
          <a:prstGeom prst="rect">
            <a:avLst/>
          </a:prstGeom>
        </p:spPr>
      </p:pic>
      <p:pic>
        <p:nvPicPr>
          <p:cNvPr id="14" name="Picture 13"/>
          <p:cNvPicPr>
            <a:picLocks noChangeAspect="1"/>
          </p:cNvPicPr>
          <p:nvPr/>
        </p:nvPicPr>
        <p:blipFill rotWithShape="1">
          <a:blip r:embed="rId9">
            <a:extLst>
              <a:ext uri="{28A0092B-C50C-407E-A947-70E740481C1C}">
                <a14:useLocalDpi xmlns:a14="http://schemas.microsoft.com/office/drawing/2010/main" val="0"/>
              </a:ext>
            </a:extLst>
          </a:blip>
          <a:srcRect l="3509" t="28443" r="47895" b="35110"/>
          <a:stretch/>
        </p:blipFill>
        <p:spPr>
          <a:xfrm>
            <a:off x="0" y="3993566"/>
            <a:ext cx="2438400" cy="1371600"/>
          </a:xfrm>
          <a:prstGeom prst="rect">
            <a:avLst/>
          </a:prstGeom>
        </p:spPr>
      </p:pic>
      <p:cxnSp>
        <p:nvCxnSpPr>
          <p:cNvPr id="16" name="Straight Connector 15"/>
          <p:cNvCxnSpPr/>
          <p:nvPr/>
        </p:nvCxnSpPr>
        <p:spPr>
          <a:xfrm flipV="1">
            <a:off x="4572000" y="-208547"/>
            <a:ext cx="0" cy="7218948"/>
          </a:xfrm>
          <a:prstGeom prst="line">
            <a:avLst/>
          </a:prstGeom>
          <a:ln w="12700">
            <a:solidFill>
              <a:schemeClr val="bg1">
                <a:lumMod val="75000"/>
              </a:schemeClr>
            </a:solidFill>
            <a:prstDash val="dash"/>
          </a:ln>
          <a:effectLst/>
        </p:spPr>
        <p:style>
          <a:lnRef idx="2">
            <a:schemeClr val="accent1"/>
          </a:lnRef>
          <a:fillRef idx="0">
            <a:schemeClr val="accent1"/>
          </a:fillRef>
          <a:effectRef idx="1">
            <a:schemeClr val="accent1"/>
          </a:effectRef>
          <a:fontRef idx="minor">
            <a:schemeClr val="tx1"/>
          </a:fontRef>
        </p:style>
      </p:cxnSp>
      <p:grpSp>
        <p:nvGrpSpPr>
          <p:cNvPr id="38" name="Group 37"/>
          <p:cNvGrpSpPr/>
          <p:nvPr/>
        </p:nvGrpSpPr>
        <p:grpSpPr>
          <a:xfrm>
            <a:off x="2493404" y="856184"/>
            <a:ext cx="2078595" cy="400110"/>
            <a:chOff x="2493405" y="856184"/>
            <a:chExt cx="1384544" cy="400110"/>
          </a:xfrm>
        </p:grpSpPr>
        <p:sp>
          <p:nvSpPr>
            <p:cNvPr id="5" name="TextBox 4"/>
            <p:cNvSpPr txBox="1"/>
            <p:nvPr/>
          </p:nvSpPr>
          <p:spPr>
            <a:xfrm>
              <a:off x="2493405" y="856184"/>
              <a:ext cx="418704" cy="400110"/>
            </a:xfrm>
            <a:prstGeom prst="rect">
              <a:avLst/>
            </a:prstGeom>
            <a:noFill/>
          </p:spPr>
          <p:txBody>
            <a:bodyPr wrap="none" rtlCol="0">
              <a:spAutoFit/>
            </a:bodyPr>
            <a:lstStyle/>
            <a:p>
              <a:pPr algn="ctr"/>
              <a:r>
                <a:rPr lang="en-US" sz="2000" dirty="0" smtClean="0">
                  <a:latin typeface="Segoe UI Light"/>
                  <a:cs typeface="Segoe UI Light"/>
                </a:rPr>
                <a:t>R1</a:t>
              </a:r>
              <a:endParaRPr lang="en-US" sz="2000" dirty="0">
                <a:latin typeface="Segoe UI Light"/>
                <a:cs typeface="Segoe UI Light"/>
              </a:endParaRPr>
            </a:p>
          </p:txBody>
        </p:sp>
        <p:sp>
          <p:nvSpPr>
            <p:cNvPr id="6" name="TextBox 5"/>
            <p:cNvSpPr txBox="1"/>
            <p:nvPr/>
          </p:nvSpPr>
          <p:spPr>
            <a:xfrm>
              <a:off x="2936249" y="856184"/>
              <a:ext cx="458780" cy="400110"/>
            </a:xfrm>
            <a:prstGeom prst="rect">
              <a:avLst/>
            </a:prstGeom>
            <a:noFill/>
          </p:spPr>
          <p:txBody>
            <a:bodyPr wrap="none" rtlCol="0">
              <a:spAutoFit/>
            </a:bodyPr>
            <a:lstStyle/>
            <a:p>
              <a:pPr algn="ctr"/>
              <a:r>
                <a:rPr lang="en-US" sz="2000" dirty="0" smtClean="0">
                  <a:latin typeface="Segoe UI Light"/>
                  <a:cs typeface="Segoe UI Light"/>
                </a:rPr>
                <a:t>R2</a:t>
              </a:r>
              <a:endParaRPr lang="en-US" sz="2000" dirty="0">
                <a:latin typeface="Segoe UI Light"/>
                <a:cs typeface="Segoe UI Light"/>
              </a:endParaRPr>
            </a:p>
          </p:txBody>
        </p:sp>
        <p:sp>
          <p:nvSpPr>
            <p:cNvPr id="7" name="TextBox 6"/>
            <p:cNvSpPr txBox="1"/>
            <p:nvPr/>
          </p:nvSpPr>
          <p:spPr>
            <a:xfrm>
              <a:off x="3419169" y="856184"/>
              <a:ext cx="458780" cy="400110"/>
            </a:xfrm>
            <a:prstGeom prst="rect">
              <a:avLst/>
            </a:prstGeom>
            <a:noFill/>
          </p:spPr>
          <p:txBody>
            <a:bodyPr wrap="none" rtlCol="0">
              <a:spAutoFit/>
            </a:bodyPr>
            <a:lstStyle/>
            <a:p>
              <a:pPr algn="ctr"/>
              <a:r>
                <a:rPr lang="en-US" sz="2000" dirty="0" smtClean="0">
                  <a:latin typeface="Segoe UI Light"/>
                  <a:cs typeface="Segoe UI Light"/>
                </a:rPr>
                <a:t>R3</a:t>
              </a:r>
              <a:endParaRPr lang="en-US" sz="2000" dirty="0">
                <a:latin typeface="Segoe UI Light"/>
                <a:cs typeface="Segoe UI Light"/>
              </a:endParaRPr>
            </a:p>
          </p:txBody>
        </p:sp>
      </p:grpSp>
      <p:cxnSp>
        <p:nvCxnSpPr>
          <p:cNvPr id="19" name="Straight Connector 18"/>
          <p:cNvCxnSpPr/>
          <p:nvPr/>
        </p:nvCxnSpPr>
        <p:spPr>
          <a:xfrm flipH="1" flipV="1">
            <a:off x="-16800" y="1248797"/>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flipV="1">
            <a:off x="-8400" y="2607855"/>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H="1" flipV="1">
            <a:off x="-12978" y="3980571"/>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H="1" flipV="1">
            <a:off x="-13953" y="5354970"/>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nvGrpSpPr>
          <p:cNvPr id="39" name="Group 38"/>
          <p:cNvGrpSpPr/>
          <p:nvPr/>
        </p:nvGrpSpPr>
        <p:grpSpPr>
          <a:xfrm>
            <a:off x="4572000" y="856184"/>
            <a:ext cx="2078595" cy="400110"/>
            <a:chOff x="2493405" y="856184"/>
            <a:chExt cx="1384544" cy="400110"/>
          </a:xfrm>
        </p:grpSpPr>
        <p:sp>
          <p:nvSpPr>
            <p:cNvPr id="40" name="TextBox 39"/>
            <p:cNvSpPr txBox="1"/>
            <p:nvPr/>
          </p:nvSpPr>
          <p:spPr>
            <a:xfrm>
              <a:off x="2493405" y="856184"/>
              <a:ext cx="418704" cy="400110"/>
            </a:xfrm>
            <a:prstGeom prst="rect">
              <a:avLst/>
            </a:prstGeom>
            <a:noFill/>
          </p:spPr>
          <p:txBody>
            <a:bodyPr wrap="none" rtlCol="0">
              <a:spAutoFit/>
            </a:bodyPr>
            <a:lstStyle/>
            <a:p>
              <a:pPr algn="ctr"/>
              <a:r>
                <a:rPr lang="en-US" sz="2000" dirty="0" smtClean="0">
                  <a:latin typeface="Segoe UI Light"/>
                  <a:cs typeface="Segoe UI Light"/>
                </a:rPr>
                <a:t>R1</a:t>
              </a:r>
              <a:endParaRPr lang="en-US" sz="2000" dirty="0">
                <a:latin typeface="Segoe UI Light"/>
                <a:cs typeface="Segoe UI Light"/>
              </a:endParaRPr>
            </a:p>
          </p:txBody>
        </p:sp>
        <p:sp>
          <p:nvSpPr>
            <p:cNvPr id="41" name="TextBox 40"/>
            <p:cNvSpPr txBox="1"/>
            <p:nvPr/>
          </p:nvSpPr>
          <p:spPr>
            <a:xfrm>
              <a:off x="2936249" y="856184"/>
              <a:ext cx="458780" cy="400110"/>
            </a:xfrm>
            <a:prstGeom prst="rect">
              <a:avLst/>
            </a:prstGeom>
            <a:noFill/>
          </p:spPr>
          <p:txBody>
            <a:bodyPr wrap="none" rtlCol="0">
              <a:spAutoFit/>
            </a:bodyPr>
            <a:lstStyle/>
            <a:p>
              <a:pPr algn="ctr"/>
              <a:r>
                <a:rPr lang="en-US" sz="2000" dirty="0" smtClean="0">
                  <a:latin typeface="Segoe UI Light"/>
                  <a:cs typeface="Segoe UI Light"/>
                </a:rPr>
                <a:t>R2</a:t>
              </a:r>
              <a:endParaRPr lang="en-US" sz="2000" dirty="0">
                <a:latin typeface="Segoe UI Light"/>
                <a:cs typeface="Segoe UI Light"/>
              </a:endParaRPr>
            </a:p>
          </p:txBody>
        </p:sp>
        <p:sp>
          <p:nvSpPr>
            <p:cNvPr id="42" name="TextBox 41"/>
            <p:cNvSpPr txBox="1"/>
            <p:nvPr/>
          </p:nvSpPr>
          <p:spPr>
            <a:xfrm>
              <a:off x="3419169" y="856184"/>
              <a:ext cx="458780" cy="400110"/>
            </a:xfrm>
            <a:prstGeom prst="rect">
              <a:avLst/>
            </a:prstGeom>
            <a:noFill/>
          </p:spPr>
          <p:txBody>
            <a:bodyPr wrap="none" rtlCol="0">
              <a:spAutoFit/>
            </a:bodyPr>
            <a:lstStyle/>
            <a:p>
              <a:pPr algn="ctr"/>
              <a:r>
                <a:rPr lang="en-US" sz="2000" dirty="0" smtClean="0">
                  <a:latin typeface="Segoe UI Light"/>
                  <a:cs typeface="Segoe UI Light"/>
                </a:rPr>
                <a:t>R3</a:t>
              </a:r>
              <a:endParaRPr lang="en-US" sz="2000" dirty="0">
                <a:latin typeface="Segoe UI Light"/>
                <a:cs typeface="Segoe UI Light"/>
              </a:endParaRPr>
            </a:p>
          </p:txBody>
        </p:sp>
      </p:grpSp>
      <p:grpSp>
        <p:nvGrpSpPr>
          <p:cNvPr id="43" name="Group 42"/>
          <p:cNvGrpSpPr/>
          <p:nvPr/>
        </p:nvGrpSpPr>
        <p:grpSpPr>
          <a:xfrm>
            <a:off x="2663186" y="1727470"/>
            <a:ext cx="1707175" cy="400110"/>
            <a:chOff x="2607086" y="856184"/>
            <a:chExt cx="1137143" cy="400110"/>
          </a:xfrm>
        </p:grpSpPr>
        <p:sp>
          <p:nvSpPr>
            <p:cNvPr id="44" name="TextBox 43"/>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45" name="TextBox 44"/>
            <p:cNvSpPr txBox="1"/>
            <p:nvPr/>
          </p:nvSpPr>
          <p:spPr>
            <a:xfrm>
              <a:off x="3069968"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46" name="TextBox 45"/>
            <p:cNvSpPr txBox="1"/>
            <p:nvPr/>
          </p:nvSpPr>
          <p:spPr>
            <a:xfrm>
              <a:off x="3552887"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grpSp>
      <p:grpSp>
        <p:nvGrpSpPr>
          <p:cNvPr id="47" name="Group 46"/>
          <p:cNvGrpSpPr/>
          <p:nvPr/>
        </p:nvGrpSpPr>
        <p:grpSpPr>
          <a:xfrm>
            <a:off x="4766082" y="1727470"/>
            <a:ext cx="1707175" cy="400110"/>
            <a:chOff x="2607086" y="856184"/>
            <a:chExt cx="1137143" cy="400110"/>
          </a:xfrm>
        </p:grpSpPr>
        <p:sp>
          <p:nvSpPr>
            <p:cNvPr id="48" name="TextBox 47"/>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49" name="TextBox 48"/>
            <p:cNvSpPr txBox="1"/>
            <p:nvPr/>
          </p:nvSpPr>
          <p:spPr>
            <a:xfrm>
              <a:off x="3069968"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50" name="TextBox 49"/>
            <p:cNvSpPr txBox="1"/>
            <p:nvPr/>
          </p:nvSpPr>
          <p:spPr>
            <a:xfrm>
              <a:off x="3552887"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grpSp>
      <p:grpSp>
        <p:nvGrpSpPr>
          <p:cNvPr id="51" name="Group 50"/>
          <p:cNvGrpSpPr/>
          <p:nvPr/>
        </p:nvGrpSpPr>
        <p:grpSpPr>
          <a:xfrm>
            <a:off x="2663186" y="3091090"/>
            <a:ext cx="1707175" cy="400110"/>
            <a:chOff x="2607086" y="856184"/>
            <a:chExt cx="1137143" cy="400110"/>
          </a:xfrm>
        </p:grpSpPr>
        <p:sp>
          <p:nvSpPr>
            <p:cNvPr id="52" name="TextBox 51"/>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53" name="TextBox 52"/>
            <p:cNvSpPr txBox="1"/>
            <p:nvPr/>
          </p:nvSpPr>
          <p:spPr>
            <a:xfrm>
              <a:off x="3069968"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54" name="TextBox 53"/>
            <p:cNvSpPr txBox="1"/>
            <p:nvPr/>
          </p:nvSpPr>
          <p:spPr>
            <a:xfrm>
              <a:off x="3552887"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grpSp>
      <p:grpSp>
        <p:nvGrpSpPr>
          <p:cNvPr id="55" name="Group 54"/>
          <p:cNvGrpSpPr/>
          <p:nvPr/>
        </p:nvGrpSpPr>
        <p:grpSpPr>
          <a:xfrm>
            <a:off x="4766082" y="3091090"/>
            <a:ext cx="1707175" cy="400110"/>
            <a:chOff x="2607086" y="856184"/>
            <a:chExt cx="1137143" cy="400110"/>
          </a:xfrm>
        </p:grpSpPr>
        <p:sp>
          <p:nvSpPr>
            <p:cNvPr id="56" name="TextBox 55"/>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57" name="TextBox 56"/>
            <p:cNvSpPr txBox="1"/>
            <p:nvPr/>
          </p:nvSpPr>
          <p:spPr>
            <a:xfrm>
              <a:off x="3069968"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58" name="TextBox 57"/>
            <p:cNvSpPr txBox="1"/>
            <p:nvPr/>
          </p:nvSpPr>
          <p:spPr>
            <a:xfrm>
              <a:off x="3552887"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grpSp>
      <p:grpSp>
        <p:nvGrpSpPr>
          <p:cNvPr id="59" name="Group 58"/>
          <p:cNvGrpSpPr/>
          <p:nvPr/>
        </p:nvGrpSpPr>
        <p:grpSpPr>
          <a:xfrm>
            <a:off x="2643149" y="4473515"/>
            <a:ext cx="1707177" cy="400110"/>
            <a:chOff x="2607086" y="856184"/>
            <a:chExt cx="1137144" cy="400110"/>
          </a:xfrm>
        </p:grpSpPr>
        <p:sp>
          <p:nvSpPr>
            <p:cNvPr id="60" name="TextBox 59"/>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61" name="TextBox 60"/>
            <p:cNvSpPr txBox="1"/>
            <p:nvPr/>
          </p:nvSpPr>
          <p:spPr>
            <a:xfrm>
              <a:off x="3069969"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62" name="TextBox 61"/>
            <p:cNvSpPr txBox="1"/>
            <p:nvPr/>
          </p:nvSpPr>
          <p:spPr>
            <a:xfrm>
              <a:off x="3552888"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grpSp>
      <p:grpSp>
        <p:nvGrpSpPr>
          <p:cNvPr id="63" name="Group 62"/>
          <p:cNvGrpSpPr/>
          <p:nvPr/>
        </p:nvGrpSpPr>
        <p:grpSpPr>
          <a:xfrm>
            <a:off x="4766083" y="4473515"/>
            <a:ext cx="1727215" cy="400110"/>
            <a:chOff x="2607086" y="856184"/>
            <a:chExt cx="1150491" cy="400110"/>
          </a:xfrm>
        </p:grpSpPr>
        <p:sp>
          <p:nvSpPr>
            <p:cNvPr id="64" name="TextBox 63"/>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65" name="TextBox 64"/>
            <p:cNvSpPr txBox="1"/>
            <p:nvPr/>
          </p:nvSpPr>
          <p:spPr>
            <a:xfrm>
              <a:off x="3069969"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66" name="TextBox 65"/>
            <p:cNvSpPr txBox="1"/>
            <p:nvPr/>
          </p:nvSpPr>
          <p:spPr>
            <a:xfrm>
              <a:off x="3539541" y="856184"/>
              <a:ext cx="218036" cy="400110"/>
            </a:xfrm>
            <a:prstGeom prst="rect">
              <a:avLst/>
            </a:prstGeom>
            <a:noFill/>
          </p:spPr>
          <p:txBody>
            <a:bodyPr wrap="none" rtlCol="0">
              <a:spAutoFit/>
            </a:bodyPr>
            <a:lstStyle/>
            <a:p>
              <a:pPr algn="ctr"/>
              <a:r>
                <a:rPr lang="en-US" sz="2000" dirty="0">
                  <a:latin typeface="Segoe UI Semibold" panose="020B0702040204020203" pitchFamily="34" charset="0"/>
                  <a:cs typeface="Segoe UI Semibold" panose="020B0702040204020203" pitchFamily="34" charset="0"/>
                </a:rPr>
                <a:t>2</a:t>
              </a:r>
            </a:p>
          </p:txBody>
        </p:sp>
      </p:grpSp>
      <p:sp>
        <p:nvSpPr>
          <p:cNvPr id="2" name="TextBox 1"/>
          <p:cNvSpPr txBox="1"/>
          <p:nvPr/>
        </p:nvSpPr>
        <p:spPr>
          <a:xfrm rot="5400000">
            <a:off x="2351964" y="5393697"/>
            <a:ext cx="338554" cy="369332"/>
          </a:xfrm>
          <a:prstGeom prst="rect">
            <a:avLst/>
          </a:prstGeom>
          <a:noFill/>
        </p:spPr>
        <p:txBody>
          <a:bodyPr wrap="none" rtlCol="0">
            <a:spAutoFit/>
          </a:bodyPr>
          <a:lstStyle/>
          <a:p>
            <a:r>
              <a:rPr lang="en-US" dirty="0" smtClean="0">
                <a:latin typeface="Segoe UI Light"/>
                <a:cs typeface="Segoe UI Light"/>
              </a:rPr>
              <a:t>…</a:t>
            </a:r>
            <a:endParaRPr lang="en-US" dirty="0">
              <a:latin typeface="Segoe UI Light"/>
              <a:cs typeface="Segoe UI Light"/>
            </a:endParaRPr>
          </a:p>
        </p:txBody>
      </p:sp>
      <p:sp>
        <p:nvSpPr>
          <p:cNvPr id="71" name="TextBox 70"/>
          <p:cNvSpPr txBox="1"/>
          <p:nvPr/>
        </p:nvSpPr>
        <p:spPr>
          <a:xfrm rot="5400000">
            <a:off x="6617786" y="5393697"/>
            <a:ext cx="338554" cy="369332"/>
          </a:xfrm>
          <a:prstGeom prst="rect">
            <a:avLst/>
          </a:prstGeom>
          <a:noFill/>
        </p:spPr>
        <p:txBody>
          <a:bodyPr wrap="none" rtlCol="0">
            <a:spAutoFit/>
          </a:bodyPr>
          <a:lstStyle/>
          <a:p>
            <a:r>
              <a:rPr lang="en-US" dirty="0" smtClean="0">
                <a:latin typeface="Segoe UI Light"/>
                <a:cs typeface="Segoe UI Light"/>
              </a:rPr>
              <a:t>…</a:t>
            </a:r>
            <a:endParaRPr lang="en-US" dirty="0">
              <a:latin typeface="Segoe UI Light"/>
              <a:cs typeface="Segoe UI Light"/>
            </a:endParaRPr>
          </a:p>
        </p:txBody>
      </p:sp>
      <p:sp>
        <p:nvSpPr>
          <p:cNvPr id="3" name="TextBox 2"/>
          <p:cNvSpPr txBox="1"/>
          <p:nvPr/>
        </p:nvSpPr>
        <p:spPr>
          <a:xfrm>
            <a:off x="237405" y="5640791"/>
            <a:ext cx="4112921" cy="523220"/>
          </a:xfrm>
          <a:prstGeom prst="rect">
            <a:avLst/>
          </a:prstGeom>
          <a:noFill/>
        </p:spPr>
        <p:txBody>
          <a:bodyPr wrap="none" rtlCol="0">
            <a:spAutoFit/>
          </a:bodyPr>
          <a:lstStyle/>
          <a:p>
            <a:r>
              <a:rPr lang="en-US" sz="2800" b="1" dirty="0" err="1" smtClean="0">
                <a:latin typeface="Segoe UI Semibold" panose="020B0702040204020203" pitchFamily="34" charset="0"/>
                <a:cs typeface="Segoe UI Semibold" panose="020B0702040204020203" pitchFamily="34" charset="0"/>
              </a:rPr>
              <a:t>Krippendorff’s</a:t>
            </a:r>
            <a:r>
              <a:rPr lang="en-US" sz="2800" b="1" dirty="0" smtClean="0">
                <a:latin typeface="Segoe UI Semibold" panose="020B0702040204020203" pitchFamily="34" charset="0"/>
                <a:cs typeface="Segoe UI Semibold" panose="020B0702040204020203" pitchFamily="34" charset="0"/>
              </a:rPr>
              <a:t> </a:t>
            </a:r>
            <a:r>
              <a:rPr lang="el-GR" sz="2800" b="1" dirty="0" smtClean="0">
                <a:latin typeface="Segoe UI Semibold" panose="020B0702040204020203" pitchFamily="34" charset="0"/>
                <a:cs typeface="Segoe UI Semibold" panose="020B0702040204020203" pitchFamily="34" charset="0"/>
              </a:rPr>
              <a:t>α</a:t>
            </a:r>
            <a:r>
              <a:rPr lang="en-US" sz="1200" b="1" dirty="0" smtClean="0">
                <a:latin typeface="Segoe UI Semibold" panose="020B0702040204020203" pitchFamily="34" charset="0"/>
                <a:cs typeface="Segoe UI Semibold" panose="020B0702040204020203" pitchFamily="34" charset="0"/>
              </a:rPr>
              <a:t> </a:t>
            </a:r>
            <a:r>
              <a:rPr lang="en-US" sz="2800" b="1" dirty="0" smtClean="0">
                <a:latin typeface="Segoe UI Semibold" panose="020B0702040204020203" pitchFamily="34" charset="0"/>
                <a:cs typeface="Segoe UI Semibold" panose="020B0702040204020203" pitchFamily="34" charset="0"/>
              </a:rPr>
              <a:t>= 0.937</a:t>
            </a:r>
            <a:endParaRPr lang="en-US" sz="2800" dirty="0">
              <a:latin typeface="Segoe UI Semibold" panose="020B0702040204020203" pitchFamily="34" charset="0"/>
              <a:cs typeface="Segoe UI Semibold" panose="020B0702040204020203" pitchFamily="34" charset="0"/>
            </a:endParaRPr>
          </a:p>
        </p:txBody>
      </p:sp>
      <p:sp>
        <p:nvSpPr>
          <p:cNvPr id="72" name="TextBox 71"/>
          <p:cNvSpPr txBox="1"/>
          <p:nvPr/>
        </p:nvSpPr>
        <p:spPr>
          <a:xfrm>
            <a:off x="6204467" y="5640791"/>
            <a:ext cx="1680268" cy="523220"/>
          </a:xfrm>
          <a:prstGeom prst="rect">
            <a:avLst/>
          </a:prstGeom>
          <a:noFill/>
        </p:spPr>
        <p:txBody>
          <a:bodyPr wrap="none" rtlCol="0">
            <a:spAutoFit/>
          </a:bodyPr>
          <a:lstStyle/>
          <a:p>
            <a:r>
              <a:rPr lang="el-GR" sz="2800" b="1" dirty="0" smtClean="0">
                <a:latin typeface="Segoe UI Semibold" panose="020B0702040204020203" pitchFamily="34" charset="0"/>
                <a:cs typeface="Segoe UI Semibold" panose="020B0702040204020203" pitchFamily="34" charset="0"/>
              </a:rPr>
              <a:t>α</a:t>
            </a:r>
            <a:r>
              <a:rPr lang="en-US" sz="2800" b="1" dirty="0" smtClean="0">
                <a:latin typeface="Segoe UI Semibold" panose="020B0702040204020203" pitchFamily="34" charset="0"/>
                <a:cs typeface="Segoe UI Semibold" panose="020B0702040204020203" pitchFamily="34" charset="0"/>
              </a:rPr>
              <a:t> = 0.761</a:t>
            </a:r>
            <a:endParaRPr lang="en-US" sz="2800" dirty="0">
              <a:latin typeface="Segoe UI Semibold" panose="020B0702040204020203" pitchFamily="34" charset="0"/>
              <a:cs typeface="Segoe UI Semibold" panose="020B0702040204020203" pitchFamily="34" charset="0"/>
            </a:endParaRPr>
          </a:p>
        </p:txBody>
      </p:sp>
      <p:sp>
        <p:nvSpPr>
          <p:cNvPr id="15" name="Freeform 14"/>
          <p:cNvSpPr/>
          <p:nvPr/>
        </p:nvSpPr>
        <p:spPr>
          <a:xfrm>
            <a:off x="6281530" y="6061876"/>
            <a:ext cx="1696610" cy="45719"/>
          </a:xfrm>
          <a:custGeom>
            <a:avLst/>
            <a:gdLst>
              <a:gd name="connsiteX0" fmla="*/ 0 w 970060"/>
              <a:gd name="connsiteY0" fmla="*/ 15902 h 31805"/>
              <a:gd name="connsiteX1" fmla="*/ 0 w 970060"/>
              <a:gd name="connsiteY1" fmla="*/ 15902 h 31805"/>
              <a:gd name="connsiteX2" fmla="*/ 485030 w 970060"/>
              <a:gd name="connsiteY2" fmla="*/ 15902 h 31805"/>
              <a:gd name="connsiteX3" fmla="*/ 556592 w 970060"/>
              <a:gd name="connsiteY3" fmla="*/ 31805 h 31805"/>
              <a:gd name="connsiteX4" fmla="*/ 779228 w 970060"/>
              <a:gd name="connsiteY4" fmla="*/ 23854 h 31805"/>
              <a:gd name="connsiteX5" fmla="*/ 818985 w 970060"/>
              <a:gd name="connsiteY5" fmla="*/ 7951 h 31805"/>
              <a:gd name="connsiteX6" fmla="*/ 898498 w 970060"/>
              <a:gd name="connsiteY6" fmla="*/ 0 h 31805"/>
              <a:gd name="connsiteX7" fmla="*/ 620202 w 970060"/>
              <a:gd name="connsiteY7" fmla="*/ 7951 h 31805"/>
              <a:gd name="connsiteX8" fmla="*/ 469127 w 970060"/>
              <a:gd name="connsiteY8" fmla="*/ 23854 h 31805"/>
              <a:gd name="connsiteX9" fmla="*/ 135173 w 970060"/>
              <a:gd name="connsiteY9" fmla="*/ 7951 h 31805"/>
              <a:gd name="connsiteX10" fmla="*/ 970060 w 970060"/>
              <a:gd name="connsiteY10" fmla="*/ 7951 h 31805"/>
              <a:gd name="connsiteX11" fmla="*/ 970060 w 970060"/>
              <a:gd name="connsiteY11" fmla="*/ 7951 h 31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0060" h="31805">
                <a:moveTo>
                  <a:pt x="0" y="15902"/>
                </a:moveTo>
                <a:lnTo>
                  <a:pt x="0" y="15902"/>
                </a:lnTo>
                <a:cubicBezTo>
                  <a:pt x="204862" y="7708"/>
                  <a:pt x="261029" y="969"/>
                  <a:pt x="485030" y="15902"/>
                </a:cubicBezTo>
                <a:cubicBezTo>
                  <a:pt x="509412" y="17527"/>
                  <a:pt x="532738" y="26504"/>
                  <a:pt x="556592" y="31805"/>
                </a:cubicBezTo>
                <a:cubicBezTo>
                  <a:pt x="630804" y="29155"/>
                  <a:pt x="705274" y="30577"/>
                  <a:pt x="779228" y="23854"/>
                </a:cubicBezTo>
                <a:cubicBezTo>
                  <a:pt x="793443" y="22562"/>
                  <a:pt x="804989" y="10750"/>
                  <a:pt x="818985" y="7951"/>
                </a:cubicBezTo>
                <a:cubicBezTo>
                  <a:pt x="845104" y="2727"/>
                  <a:pt x="925135" y="0"/>
                  <a:pt x="898498" y="0"/>
                </a:cubicBezTo>
                <a:cubicBezTo>
                  <a:pt x="805695" y="0"/>
                  <a:pt x="712967" y="5301"/>
                  <a:pt x="620202" y="7951"/>
                </a:cubicBezTo>
                <a:cubicBezTo>
                  <a:pt x="560980" y="22756"/>
                  <a:pt x="558324" y="25419"/>
                  <a:pt x="469127" y="23854"/>
                </a:cubicBezTo>
                <a:cubicBezTo>
                  <a:pt x="357700" y="21899"/>
                  <a:pt x="23785" y="11487"/>
                  <a:pt x="135173" y="7951"/>
                </a:cubicBezTo>
                <a:cubicBezTo>
                  <a:pt x="413329" y="-880"/>
                  <a:pt x="691764" y="7951"/>
                  <a:pt x="970060" y="7951"/>
                </a:cubicBezTo>
                <a:lnTo>
                  <a:pt x="970060" y="7951"/>
                </a:lnTo>
              </a:path>
            </a:pathLst>
          </a:custGeom>
          <a:solidFill>
            <a:schemeClr val="accent2"/>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00"/>
          </a:p>
        </p:txBody>
      </p:sp>
      <p:sp>
        <p:nvSpPr>
          <p:cNvPr id="17" name="TextBox 16"/>
          <p:cNvSpPr txBox="1"/>
          <p:nvPr/>
        </p:nvSpPr>
        <p:spPr>
          <a:xfrm>
            <a:off x="4744196" y="6192700"/>
            <a:ext cx="4455066" cy="369332"/>
          </a:xfrm>
          <a:prstGeom prst="rect">
            <a:avLst/>
          </a:prstGeom>
          <a:noFill/>
        </p:spPr>
        <p:txBody>
          <a:bodyPr wrap="none" rtlCol="0">
            <a:spAutoFit/>
          </a:bodyPr>
          <a:lstStyle/>
          <a:p>
            <a:r>
              <a:rPr lang="en-US" dirty="0" smtClean="0">
                <a:solidFill>
                  <a:srgbClr val="C00000"/>
                </a:solidFill>
                <a:latin typeface="Segoe Print" panose="02000600000000000000" pitchFamily="2" charset="0"/>
                <a:cs typeface="Segoe UI Light"/>
              </a:rPr>
              <a:t>Alpha below 0.8 is not satisfactory  </a:t>
            </a:r>
            <a:endParaRPr lang="en-US" dirty="0">
              <a:solidFill>
                <a:srgbClr val="C00000"/>
              </a:solidFill>
              <a:latin typeface="Segoe Print" panose="02000600000000000000" pitchFamily="2" charset="0"/>
              <a:cs typeface="Segoe UI Light"/>
            </a:endParaRPr>
          </a:p>
        </p:txBody>
      </p:sp>
      <p:sp>
        <p:nvSpPr>
          <p:cNvPr id="20" name="Freeform 19"/>
          <p:cNvSpPr/>
          <p:nvPr/>
        </p:nvSpPr>
        <p:spPr>
          <a:xfrm rot="19998362">
            <a:off x="6027089" y="4888299"/>
            <a:ext cx="389614" cy="176682"/>
          </a:xfrm>
          <a:custGeom>
            <a:avLst/>
            <a:gdLst>
              <a:gd name="connsiteX0" fmla="*/ 0 w 389614"/>
              <a:gd name="connsiteY0" fmla="*/ 168731 h 176682"/>
              <a:gd name="connsiteX1" fmla="*/ 0 w 389614"/>
              <a:gd name="connsiteY1" fmla="*/ 168731 h 176682"/>
              <a:gd name="connsiteX2" fmla="*/ 71562 w 389614"/>
              <a:gd name="connsiteY2" fmla="*/ 176682 h 176682"/>
              <a:gd name="connsiteX3" fmla="*/ 174929 w 389614"/>
              <a:gd name="connsiteY3" fmla="*/ 160780 h 176682"/>
              <a:gd name="connsiteX4" fmla="*/ 246490 w 389614"/>
              <a:gd name="connsiteY4" fmla="*/ 113072 h 176682"/>
              <a:gd name="connsiteX5" fmla="*/ 302150 w 389614"/>
              <a:gd name="connsiteY5" fmla="*/ 73315 h 176682"/>
              <a:gd name="connsiteX6" fmla="*/ 318052 w 389614"/>
              <a:gd name="connsiteY6" fmla="*/ 33559 h 176682"/>
              <a:gd name="connsiteX7" fmla="*/ 270344 w 389614"/>
              <a:gd name="connsiteY7" fmla="*/ 65364 h 176682"/>
              <a:gd name="connsiteX8" fmla="*/ 246490 w 389614"/>
              <a:gd name="connsiteY8" fmla="*/ 89218 h 176682"/>
              <a:gd name="connsiteX9" fmla="*/ 198783 w 389614"/>
              <a:gd name="connsiteY9" fmla="*/ 113072 h 176682"/>
              <a:gd name="connsiteX10" fmla="*/ 174929 w 389614"/>
              <a:gd name="connsiteY10" fmla="*/ 128974 h 176682"/>
              <a:gd name="connsiteX11" fmla="*/ 143123 w 389614"/>
              <a:gd name="connsiteY11" fmla="*/ 136926 h 176682"/>
              <a:gd name="connsiteX12" fmla="*/ 95416 w 389614"/>
              <a:gd name="connsiteY12" fmla="*/ 152828 h 176682"/>
              <a:gd name="connsiteX13" fmla="*/ 87464 w 389614"/>
              <a:gd name="connsiteY13" fmla="*/ 152828 h 176682"/>
              <a:gd name="connsiteX14" fmla="*/ 127221 w 389614"/>
              <a:gd name="connsiteY14" fmla="*/ 144877 h 176682"/>
              <a:gd name="connsiteX15" fmla="*/ 151075 w 389614"/>
              <a:gd name="connsiteY15" fmla="*/ 136926 h 176682"/>
              <a:gd name="connsiteX16" fmla="*/ 190831 w 389614"/>
              <a:gd name="connsiteY16" fmla="*/ 128974 h 176682"/>
              <a:gd name="connsiteX17" fmla="*/ 214685 w 389614"/>
              <a:gd name="connsiteY17" fmla="*/ 121023 h 176682"/>
              <a:gd name="connsiteX18" fmla="*/ 246490 w 389614"/>
              <a:gd name="connsiteY18" fmla="*/ 113072 h 176682"/>
              <a:gd name="connsiteX19" fmla="*/ 294198 w 389614"/>
              <a:gd name="connsiteY19" fmla="*/ 97169 h 176682"/>
              <a:gd name="connsiteX20" fmla="*/ 326003 w 389614"/>
              <a:gd name="connsiteY20" fmla="*/ 49461 h 176682"/>
              <a:gd name="connsiteX21" fmla="*/ 333955 w 389614"/>
              <a:gd name="connsiteY21" fmla="*/ 25607 h 176682"/>
              <a:gd name="connsiteX22" fmla="*/ 349857 w 389614"/>
              <a:gd name="connsiteY22" fmla="*/ 1754 h 176682"/>
              <a:gd name="connsiteX23" fmla="*/ 230588 w 389614"/>
              <a:gd name="connsiteY23" fmla="*/ 9705 h 176682"/>
              <a:gd name="connsiteX24" fmla="*/ 389614 w 389614"/>
              <a:gd name="connsiteY24" fmla="*/ 33559 h 176682"/>
              <a:gd name="connsiteX25" fmla="*/ 373711 w 389614"/>
              <a:gd name="connsiteY25" fmla="*/ 97169 h 176682"/>
              <a:gd name="connsiteX26" fmla="*/ 365760 w 389614"/>
              <a:gd name="connsiteY26" fmla="*/ 121023 h 176682"/>
              <a:gd name="connsiteX27" fmla="*/ 357809 w 389614"/>
              <a:gd name="connsiteY27" fmla="*/ 1754 h 176682"/>
              <a:gd name="connsiteX28" fmla="*/ 349857 w 389614"/>
              <a:gd name="connsiteY28" fmla="*/ 33559 h 176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9614" h="176682">
                <a:moveTo>
                  <a:pt x="0" y="168731"/>
                </a:moveTo>
                <a:lnTo>
                  <a:pt x="0" y="168731"/>
                </a:lnTo>
                <a:cubicBezTo>
                  <a:pt x="23854" y="171381"/>
                  <a:pt x="47561" y="176682"/>
                  <a:pt x="71562" y="176682"/>
                </a:cubicBezTo>
                <a:cubicBezTo>
                  <a:pt x="133059" y="176682"/>
                  <a:pt x="134098" y="174390"/>
                  <a:pt x="174929" y="160780"/>
                </a:cubicBezTo>
                <a:lnTo>
                  <a:pt x="246490" y="113072"/>
                </a:lnTo>
                <a:cubicBezTo>
                  <a:pt x="263079" y="102013"/>
                  <a:pt x="288065" y="85991"/>
                  <a:pt x="302150" y="73315"/>
                </a:cubicBezTo>
                <a:cubicBezTo>
                  <a:pt x="366114" y="15747"/>
                  <a:pt x="367530" y="21188"/>
                  <a:pt x="318052" y="33559"/>
                </a:cubicBezTo>
                <a:cubicBezTo>
                  <a:pt x="241955" y="109656"/>
                  <a:pt x="339388" y="19335"/>
                  <a:pt x="270344" y="65364"/>
                </a:cubicBezTo>
                <a:cubicBezTo>
                  <a:pt x="260988" y="71601"/>
                  <a:pt x="255128" y="82019"/>
                  <a:pt x="246490" y="89218"/>
                </a:cubicBezTo>
                <a:cubicBezTo>
                  <a:pt x="212310" y="117703"/>
                  <a:pt x="234644" y="95142"/>
                  <a:pt x="198783" y="113072"/>
                </a:cubicBezTo>
                <a:cubicBezTo>
                  <a:pt x="190236" y="117346"/>
                  <a:pt x="183713" y="125210"/>
                  <a:pt x="174929" y="128974"/>
                </a:cubicBezTo>
                <a:cubicBezTo>
                  <a:pt x="164884" y="133279"/>
                  <a:pt x="153590" y="133786"/>
                  <a:pt x="143123" y="136926"/>
                </a:cubicBezTo>
                <a:cubicBezTo>
                  <a:pt x="127067" y="141743"/>
                  <a:pt x="112178" y="152828"/>
                  <a:pt x="95416" y="152828"/>
                </a:cubicBezTo>
                <a:lnTo>
                  <a:pt x="87464" y="152828"/>
                </a:lnTo>
                <a:cubicBezTo>
                  <a:pt x="100716" y="150178"/>
                  <a:pt x="114110" y="148155"/>
                  <a:pt x="127221" y="144877"/>
                </a:cubicBezTo>
                <a:cubicBezTo>
                  <a:pt x="135352" y="142844"/>
                  <a:pt x="142944" y="138959"/>
                  <a:pt x="151075" y="136926"/>
                </a:cubicBezTo>
                <a:cubicBezTo>
                  <a:pt x="164186" y="133648"/>
                  <a:pt x="177720" y="132252"/>
                  <a:pt x="190831" y="128974"/>
                </a:cubicBezTo>
                <a:cubicBezTo>
                  <a:pt x="198962" y="126941"/>
                  <a:pt x="206626" y="123325"/>
                  <a:pt x="214685" y="121023"/>
                </a:cubicBezTo>
                <a:cubicBezTo>
                  <a:pt x="225192" y="118021"/>
                  <a:pt x="236023" y="116212"/>
                  <a:pt x="246490" y="113072"/>
                </a:cubicBezTo>
                <a:cubicBezTo>
                  <a:pt x="262546" y="108255"/>
                  <a:pt x="294198" y="97169"/>
                  <a:pt x="294198" y="97169"/>
                </a:cubicBezTo>
                <a:cubicBezTo>
                  <a:pt x="304800" y="81266"/>
                  <a:pt x="319959" y="67593"/>
                  <a:pt x="326003" y="49461"/>
                </a:cubicBezTo>
                <a:cubicBezTo>
                  <a:pt x="328654" y="41510"/>
                  <a:pt x="330207" y="33104"/>
                  <a:pt x="333955" y="25607"/>
                </a:cubicBezTo>
                <a:cubicBezTo>
                  <a:pt x="338229" y="17060"/>
                  <a:pt x="359302" y="3207"/>
                  <a:pt x="349857" y="1754"/>
                </a:cubicBezTo>
                <a:cubicBezTo>
                  <a:pt x="310476" y="-4304"/>
                  <a:pt x="270344" y="7055"/>
                  <a:pt x="230588" y="9705"/>
                </a:cubicBezTo>
                <a:cubicBezTo>
                  <a:pt x="347081" y="29120"/>
                  <a:pt x="294008" y="21607"/>
                  <a:pt x="389614" y="33559"/>
                </a:cubicBezTo>
                <a:cubicBezTo>
                  <a:pt x="371439" y="88086"/>
                  <a:pt x="392902" y="20409"/>
                  <a:pt x="373711" y="97169"/>
                </a:cubicBezTo>
                <a:cubicBezTo>
                  <a:pt x="371678" y="105300"/>
                  <a:pt x="368410" y="113072"/>
                  <a:pt x="365760" y="121023"/>
                </a:cubicBezTo>
                <a:cubicBezTo>
                  <a:pt x="350738" y="60934"/>
                  <a:pt x="357809" y="100146"/>
                  <a:pt x="357809" y="1754"/>
                </a:cubicBezTo>
                <a:lnTo>
                  <a:pt x="349857" y="33559"/>
                </a:lnTo>
              </a:path>
            </a:pathLst>
          </a:custGeom>
          <a:solidFill>
            <a:schemeClr val="accent2"/>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0" y="0"/>
            <a:ext cx="2014870" cy="1200329"/>
          </a:xfrm>
          <a:prstGeom prst="rect">
            <a:avLst/>
          </a:prstGeom>
          <a:noFill/>
        </p:spPr>
        <p:txBody>
          <a:bodyPr wrap="none" rtlCol="0">
            <a:spAutoFit/>
          </a:bodyPr>
          <a:lstStyle/>
          <a:p>
            <a:r>
              <a:rPr lang="en-US" sz="3600" dirty="0" smtClean="0">
                <a:latin typeface="Segoe UI Semibold"/>
                <a:cs typeface="Segoe UI Semibold"/>
              </a:rPr>
              <a:t>Bus Stop </a:t>
            </a:r>
            <a:br>
              <a:rPr lang="en-US" sz="3600" dirty="0" smtClean="0">
                <a:latin typeface="Segoe UI Semibold"/>
                <a:cs typeface="Segoe UI Semibold"/>
              </a:rPr>
            </a:br>
            <a:r>
              <a:rPr lang="en-US" sz="3600" dirty="0" smtClean="0">
                <a:latin typeface="Segoe UI Semibold"/>
                <a:cs typeface="Segoe UI Semibold"/>
              </a:rPr>
              <a:t>Signs</a:t>
            </a:r>
            <a:endParaRPr lang="en-US" sz="3600" dirty="0">
              <a:latin typeface="Segoe UI Semibold"/>
              <a:cs typeface="Segoe UI Semibold"/>
            </a:endParaRPr>
          </a:p>
        </p:txBody>
      </p:sp>
    </p:spTree>
    <p:extLst>
      <p:ext uri="{BB962C8B-B14F-4D97-AF65-F5344CB8AC3E}">
        <p14:creationId xmlns:p14="http://schemas.microsoft.com/office/powerpoint/2010/main" val="92605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hite Can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0" y="0"/>
            <a:ext cx="9144000" cy="6858000"/>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 name="Freeform 2"/>
          <p:cNvSpPr/>
          <p:nvPr/>
        </p:nvSpPr>
        <p:spPr>
          <a:xfrm rot="18066552">
            <a:off x="4420492" y="2831147"/>
            <a:ext cx="657774" cy="345497"/>
          </a:xfrm>
          <a:custGeom>
            <a:avLst/>
            <a:gdLst>
              <a:gd name="connsiteX0" fmla="*/ 0 w 1217549"/>
              <a:gd name="connsiteY0" fmla="*/ 268112 h 496968"/>
              <a:gd name="connsiteX1" fmla="*/ 0 w 1217549"/>
              <a:gd name="connsiteY1" fmla="*/ 268112 h 496968"/>
              <a:gd name="connsiteX2" fmla="*/ 1213555 w 1217549"/>
              <a:gd name="connsiteY2" fmla="*/ 254000 h 496968"/>
              <a:gd name="connsiteX3" fmla="*/ 1157111 w 1217549"/>
              <a:gd name="connsiteY3" fmla="*/ 239889 h 496968"/>
              <a:gd name="connsiteX4" fmla="*/ 635000 w 1217549"/>
              <a:gd name="connsiteY4" fmla="*/ 225778 h 496968"/>
              <a:gd name="connsiteX5" fmla="*/ 818444 w 1217549"/>
              <a:gd name="connsiteY5" fmla="*/ 254000 h 496968"/>
              <a:gd name="connsiteX6" fmla="*/ 1100666 w 1217549"/>
              <a:gd name="connsiteY6" fmla="*/ 239889 h 496968"/>
              <a:gd name="connsiteX7" fmla="*/ 959555 w 1217549"/>
              <a:gd name="connsiteY7" fmla="*/ 155223 h 496968"/>
              <a:gd name="connsiteX8" fmla="*/ 846666 w 1217549"/>
              <a:gd name="connsiteY8" fmla="*/ 98778 h 496968"/>
              <a:gd name="connsiteX9" fmla="*/ 762000 w 1217549"/>
              <a:gd name="connsiteY9" fmla="*/ 42334 h 496968"/>
              <a:gd name="connsiteX10" fmla="*/ 677333 w 1217549"/>
              <a:gd name="connsiteY10" fmla="*/ 0 h 496968"/>
              <a:gd name="connsiteX11" fmla="*/ 762000 w 1217549"/>
              <a:gd name="connsiteY11" fmla="*/ 70556 h 496968"/>
              <a:gd name="connsiteX12" fmla="*/ 818444 w 1217549"/>
              <a:gd name="connsiteY12" fmla="*/ 98778 h 496968"/>
              <a:gd name="connsiteX13" fmla="*/ 874889 w 1217549"/>
              <a:gd name="connsiteY13" fmla="*/ 141112 h 496968"/>
              <a:gd name="connsiteX14" fmla="*/ 959555 w 1217549"/>
              <a:gd name="connsiteY14" fmla="*/ 169334 h 496968"/>
              <a:gd name="connsiteX15" fmla="*/ 1086555 w 1217549"/>
              <a:gd name="connsiteY15" fmla="*/ 225778 h 496968"/>
              <a:gd name="connsiteX16" fmla="*/ 1185333 w 1217549"/>
              <a:gd name="connsiteY16" fmla="*/ 254000 h 496968"/>
              <a:gd name="connsiteX17" fmla="*/ 1001889 w 1217549"/>
              <a:gd name="connsiteY17" fmla="*/ 268112 h 496968"/>
              <a:gd name="connsiteX18" fmla="*/ 903111 w 1217549"/>
              <a:gd name="connsiteY18" fmla="*/ 324556 h 496968"/>
              <a:gd name="connsiteX19" fmla="*/ 804333 w 1217549"/>
              <a:gd name="connsiteY19" fmla="*/ 451556 h 496968"/>
              <a:gd name="connsiteX20" fmla="*/ 790222 w 1217549"/>
              <a:gd name="connsiteY20" fmla="*/ 493889 h 496968"/>
              <a:gd name="connsiteX21" fmla="*/ 846666 w 1217549"/>
              <a:gd name="connsiteY21" fmla="*/ 395112 h 496968"/>
              <a:gd name="connsiteX22" fmla="*/ 917222 w 1217549"/>
              <a:gd name="connsiteY22" fmla="*/ 366889 h 496968"/>
              <a:gd name="connsiteX23" fmla="*/ 1016000 w 1217549"/>
              <a:gd name="connsiteY23" fmla="*/ 338667 h 496968"/>
              <a:gd name="connsiteX24" fmla="*/ 1114777 w 1217549"/>
              <a:gd name="connsiteY24" fmla="*/ 310445 h 496968"/>
              <a:gd name="connsiteX25" fmla="*/ 1143000 w 1217549"/>
              <a:gd name="connsiteY25" fmla="*/ 282223 h 496968"/>
              <a:gd name="connsiteX26" fmla="*/ 1157111 w 1217549"/>
              <a:gd name="connsiteY26" fmla="*/ 225778 h 496968"/>
              <a:gd name="connsiteX27" fmla="*/ 1157111 w 1217549"/>
              <a:gd name="connsiteY27" fmla="*/ 225778 h 496968"/>
              <a:gd name="connsiteX28" fmla="*/ 70555 w 1217549"/>
              <a:gd name="connsiteY28" fmla="*/ 268112 h 49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7549" h="496968">
                <a:moveTo>
                  <a:pt x="0" y="268112"/>
                </a:moveTo>
                <a:lnTo>
                  <a:pt x="0" y="268112"/>
                </a:lnTo>
                <a:lnTo>
                  <a:pt x="1213555" y="254000"/>
                </a:lnTo>
                <a:cubicBezTo>
                  <a:pt x="1232943" y="253527"/>
                  <a:pt x="1176482" y="240834"/>
                  <a:pt x="1157111" y="239889"/>
                </a:cubicBezTo>
                <a:cubicBezTo>
                  <a:pt x="983217" y="231406"/>
                  <a:pt x="809037" y="230482"/>
                  <a:pt x="635000" y="225778"/>
                </a:cubicBezTo>
                <a:cubicBezTo>
                  <a:pt x="431078" y="240344"/>
                  <a:pt x="139704" y="254000"/>
                  <a:pt x="818444" y="254000"/>
                </a:cubicBezTo>
                <a:cubicBezTo>
                  <a:pt x="912636" y="254000"/>
                  <a:pt x="1006592" y="244593"/>
                  <a:pt x="1100666" y="239889"/>
                </a:cubicBezTo>
                <a:cubicBezTo>
                  <a:pt x="989031" y="150581"/>
                  <a:pt x="1075990" y="208962"/>
                  <a:pt x="959555" y="155223"/>
                </a:cubicBezTo>
                <a:cubicBezTo>
                  <a:pt x="921356" y="137593"/>
                  <a:pt x="846666" y="98778"/>
                  <a:pt x="846666" y="98778"/>
                </a:cubicBezTo>
                <a:cubicBezTo>
                  <a:pt x="739021" y="-8867"/>
                  <a:pt x="864106" y="103597"/>
                  <a:pt x="762000" y="42334"/>
                </a:cubicBezTo>
                <a:cubicBezTo>
                  <a:pt x="672135" y="-11584"/>
                  <a:pt x="816550" y="34807"/>
                  <a:pt x="677333" y="0"/>
                </a:cubicBezTo>
                <a:cubicBezTo>
                  <a:pt x="716249" y="38917"/>
                  <a:pt x="716157" y="44360"/>
                  <a:pt x="762000" y="70556"/>
                </a:cubicBezTo>
                <a:cubicBezTo>
                  <a:pt x="780264" y="80992"/>
                  <a:pt x="800606" y="87629"/>
                  <a:pt x="818444" y="98778"/>
                </a:cubicBezTo>
                <a:cubicBezTo>
                  <a:pt x="838388" y="111243"/>
                  <a:pt x="853853" y="130594"/>
                  <a:pt x="874889" y="141112"/>
                </a:cubicBezTo>
                <a:cubicBezTo>
                  <a:pt x="901497" y="154416"/>
                  <a:pt x="931597" y="159168"/>
                  <a:pt x="959555" y="169334"/>
                </a:cubicBezTo>
                <a:cubicBezTo>
                  <a:pt x="1103981" y="221852"/>
                  <a:pt x="962329" y="172539"/>
                  <a:pt x="1086555" y="225778"/>
                </a:cubicBezTo>
                <a:cubicBezTo>
                  <a:pt x="1114895" y="237924"/>
                  <a:pt x="1156692" y="246840"/>
                  <a:pt x="1185333" y="254000"/>
                </a:cubicBezTo>
                <a:cubicBezTo>
                  <a:pt x="1124185" y="258704"/>
                  <a:pt x="1062284" y="257454"/>
                  <a:pt x="1001889" y="268112"/>
                </a:cubicBezTo>
                <a:cubicBezTo>
                  <a:pt x="984378" y="271202"/>
                  <a:pt x="919328" y="311042"/>
                  <a:pt x="903111" y="324556"/>
                </a:cubicBezTo>
                <a:cubicBezTo>
                  <a:pt x="869393" y="352654"/>
                  <a:pt x="816437" y="415243"/>
                  <a:pt x="804333" y="451556"/>
                </a:cubicBezTo>
                <a:cubicBezTo>
                  <a:pt x="799629" y="465667"/>
                  <a:pt x="790222" y="508763"/>
                  <a:pt x="790222" y="493889"/>
                </a:cubicBezTo>
                <a:cubicBezTo>
                  <a:pt x="790222" y="450354"/>
                  <a:pt x="810120" y="417953"/>
                  <a:pt x="846666" y="395112"/>
                </a:cubicBezTo>
                <a:cubicBezTo>
                  <a:pt x="868146" y="381687"/>
                  <a:pt x="893504" y="375783"/>
                  <a:pt x="917222" y="366889"/>
                </a:cubicBezTo>
                <a:cubicBezTo>
                  <a:pt x="971353" y="346589"/>
                  <a:pt x="953731" y="356458"/>
                  <a:pt x="1016000" y="338667"/>
                </a:cubicBezTo>
                <a:cubicBezTo>
                  <a:pt x="1157718" y="298176"/>
                  <a:pt x="938309" y="354562"/>
                  <a:pt x="1114777" y="310445"/>
                </a:cubicBezTo>
                <a:cubicBezTo>
                  <a:pt x="1124185" y="301038"/>
                  <a:pt x="1140391" y="295269"/>
                  <a:pt x="1143000" y="282223"/>
                </a:cubicBezTo>
                <a:cubicBezTo>
                  <a:pt x="1156563" y="214411"/>
                  <a:pt x="1093665" y="257501"/>
                  <a:pt x="1157111" y="225778"/>
                </a:cubicBezTo>
                <a:lnTo>
                  <a:pt x="1157111" y="225778"/>
                </a:lnTo>
                <a:lnTo>
                  <a:pt x="70555" y="268112"/>
                </a:lnTo>
              </a:path>
            </a:pathLst>
          </a:custGeom>
          <a:solidFill>
            <a:schemeClr val="tx1"/>
          </a:solidFill>
          <a:ln>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000000"/>
              </a:solidFill>
            </a:endParaRPr>
          </a:p>
        </p:txBody>
      </p:sp>
      <p:sp>
        <p:nvSpPr>
          <p:cNvPr id="17" name="TextBox 16"/>
          <p:cNvSpPr txBox="1"/>
          <p:nvPr/>
        </p:nvSpPr>
        <p:spPr>
          <a:xfrm>
            <a:off x="5614619" y="2095207"/>
            <a:ext cx="3124774" cy="830997"/>
          </a:xfrm>
          <a:prstGeom prst="rect">
            <a:avLst/>
          </a:prstGeom>
          <a:noFill/>
        </p:spPr>
        <p:txBody>
          <a:bodyPr wrap="none" rtlCol="0">
            <a:spAutoFit/>
          </a:bodyPr>
          <a:lstStyle/>
          <a:p>
            <a:r>
              <a:rPr lang="en-US" sz="2400" dirty="0" smtClean="0">
                <a:solidFill>
                  <a:srgbClr val="000000"/>
                </a:solidFill>
                <a:latin typeface="Segoe UI Light"/>
                <a:cs typeface="Segoe UI Light"/>
              </a:rPr>
              <a:t>Mobile auditory guide </a:t>
            </a:r>
            <a:br>
              <a:rPr lang="en-US" sz="2400" dirty="0" smtClean="0">
                <a:solidFill>
                  <a:srgbClr val="000000"/>
                </a:solidFill>
                <a:latin typeface="Segoe UI Light"/>
                <a:cs typeface="Segoe UI Light"/>
              </a:rPr>
            </a:br>
            <a:r>
              <a:rPr lang="en-US" sz="2400" dirty="0" smtClean="0">
                <a:solidFill>
                  <a:srgbClr val="000000"/>
                </a:solidFill>
                <a:latin typeface="Segoe UI Light"/>
                <a:cs typeface="Segoe UI Light"/>
              </a:rPr>
              <a:t>with GPS</a:t>
            </a:r>
            <a:endParaRPr lang="en-US" sz="2400" dirty="0">
              <a:solidFill>
                <a:srgbClr val="000000"/>
              </a:solidFill>
              <a:latin typeface="Segoe UI Light"/>
              <a:cs typeface="Segoe UI Light"/>
            </a:endParaRPr>
          </a:p>
        </p:txBody>
      </p:sp>
      <p:sp>
        <p:nvSpPr>
          <p:cNvPr id="18" name="TextBox 17"/>
          <p:cNvSpPr txBox="1"/>
          <p:nvPr/>
        </p:nvSpPr>
        <p:spPr>
          <a:xfrm>
            <a:off x="5614619" y="4013317"/>
            <a:ext cx="3227266" cy="830997"/>
          </a:xfrm>
          <a:prstGeom prst="rect">
            <a:avLst/>
          </a:prstGeom>
          <a:noFill/>
        </p:spPr>
        <p:txBody>
          <a:bodyPr wrap="none" rtlCol="0">
            <a:spAutoFit/>
          </a:bodyPr>
          <a:lstStyle/>
          <a:p>
            <a:r>
              <a:rPr lang="en-US" sz="2400" dirty="0" smtClean="0">
                <a:solidFill>
                  <a:srgbClr val="000000"/>
                </a:solidFill>
                <a:latin typeface="Segoe UI Light"/>
                <a:cs typeface="Segoe UI Light"/>
              </a:rPr>
              <a:t>Websites with </a:t>
            </a:r>
            <a:br>
              <a:rPr lang="en-US" sz="2400" dirty="0" smtClean="0">
                <a:solidFill>
                  <a:srgbClr val="000000"/>
                </a:solidFill>
                <a:latin typeface="Segoe UI Light"/>
                <a:cs typeface="Segoe UI Light"/>
              </a:rPr>
            </a:br>
            <a:r>
              <a:rPr lang="en-US" sz="2400" dirty="0" smtClean="0">
                <a:solidFill>
                  <a:srgbClr val="000000"/>
                </a:solidFill>
                <a:latin typeface="Segoe UI Light"/>
                <a:cs typeface="Segoe UI Light"/>
              </a:rPr>
              <a:t>accessibility information</a:t>
            </a:r>
            <a:endParaRPr lang="en-US" sz="2400" dirty="0">
              <a:solidFill>
                <a:srgbClr val="000000"/>
              </a:solidFill>
              <a:latin typeface="Segoe UI Light"/>
              <a:cs typeface="Segoe UI Light"/>
            </a:endParaRPr>
          </a:p>
        </p:txBody>
      </p:sp>
      <p:sp>
        <p:nvSpPr>
          <p:cNvPr id="19" name="TextBox 18"/>
          <p:cNvSpPr txBox="1"/>
          <p:nvPr/>
        </p:nvSpPr>
        <p:spPr>
          <a:xfrm>
            <a:off x="4652630" y="1076345"/>
            <a:ext cx="4204196" cy="584776"/>
          </a:xfrm>
          <a:prstGeom prst="rect">
            <a:avLst/>
          </a:prstGeom>
          <a:noFill/>
        </p:spPr>
        <p:txBody>
          <a:bodyPr wrap="none" rtlCol="0">
            <a:spAutoFit/>
          </a:bodyPr>
          <a:lstStyle/>
          <a:p>
            <a:r>
              <a:rPr lang="en-US" sz="3200" dirty="0" smtClean="0">
                <a:solidFill>
                  <a:srgbClr val="000000"/>
                </a:solidFill>
                <a:latin typeface="Segoe UI Semibold"/>
                <a:cs typeface="Segoe UI Semibold"/>
              </a:rPr>
              <a:t>Roles of Technologies</a:t>
            </a:r>
            <a:endParaRPr lang="en-US" sz="3200" dirty="0">
              <a:solidFill>
                <a:srgbClr val="000000"/>
              </a:solidFill>
              <a:latin typeface="Segoe UI Semibold"/>
              <a:cs typeface="Segoe UI Semibold"/>
            </a:endParaRPr>
          </a:p>
        </p:txBody>
      </p:sp>
      <p:pic>
        <p:nvPicPr>
          <p:cNvPr id="20" name="Picture 19"/>
          <p:cNvPicPr>
            <a:picLocks noChangeAspect="1"/>
          </p:cNvPicPr>
          <p:nvPr/>
        </p:nvPicPr>
        <p:blipFill>
          <a:blip r:embed="rId4"/>
          <a:stretch>
            <a:fillRect/>
          </a:stretch>
        </p:blipFill>
        <p:spPr>
          <a:xfrm flipH="1">
            <a:off x="5143804" y="2198044"/>
            <a:ext cx="354967" cy="625323"/>
          </a:xfrm>
          <a:prstGeom prst="rect">
            <a:avLst/>
          </a:prstGeom>
        </p:spPr>
      </p:pic>
      <p:grpSp>
        <p:nvGrpSpPr>
          <p:cNvPr id="21" name="Group 20"/>
          <p:cNvGrpSpPr/>
          <p:nvPr/>
        </p:nvGrpSpPr>
        <p:grpSpPr>
          <a:xfrm>
            <a:off x="4974914" y="4114153"/>
            <a:ext cx="626090" cy="629325"/>
            <a:chOff x="-1378215" y="3461841"/>
            <a:chExt cx="948374" cy="953274"/>
          </a:xfrm>
        </p:grpSpPr>
        <p:pic>
          <p:nvPicPr>
            <p:cNvPr id="22" name="Picture 21"/>
            <p:cNvPicPr>
              <a:picLocks noChangeAspect="1"/>
            </p:cNvPicPr>
            <p:nvPr/>
          </p:nvPicPr>
          <p:blipFill>
            <a:blip r:embed="rId5"/>
            <a:stretch>
              <a:fillRect/>
            </a:stretch>
          </p:blipFill>
          <p:spPr>
            <a:xfrm>
              <a:off x="-1378215" y="3461841"/>
              <a:ext cx="457200" cy="457200"/>
            </a:xfrm>
            <a:prstGeom prst="rect">
              <a:avLst/>
            </a:prstGeom>
          </p:spPr>
        </p:pic>
        <p:pic>
          <p:nvPicPr>
            <p:cNvPr id="23" name="Picture 22"/>
            <p:cNvPicPr>
              <a:picLocks noChangeAspect="1"/>
            </p:cNvPicPr>
            <p:nvPr/>
          </p:nvPicPr>
          <p:blipFill>
            <a:blip r:embed="rId6"/>
            <a:stretch>
              <a:fillRect/>
            </a:stretch>
          </p:blipFill>
          <p:spPr>
            <a:xfrm>
              <a:off x="-882138" y="3944957"/>
              <a:ext cx="438912" cy="438912"/>
            </a:xfrm>
            <a:prstGeom prst="rect">
              <a:avLst/>
            </a:prstGeom>
          </p:spPr>
        </p:pic>
        <p:pic>
          <p:nvPicPr>
            <p:cNvPr id="24" name="Picture 23"/>
            <p:cNvPicPr>
              <a:picLocks noChangeAspect="1"/>
            </p:cNvPicPr>
            <p:nvPr/>
          </p:nvPicPr>
          <p:blipFill>
            <a:blip r:embed="rId7"/>
            <a:stretch>
              <a:fillRect/>
            </a:stretch>
          </p:blipFill>
          <p:spPr>
            <a:xfrm>
              <a:off x="-887041" y="3461841"/>
              <a:ext cx="457200" cy="457200"/>
            </a:xfrm>
            <a:prstGeom prst="rect">
              <a:avLst/>
            </a:prstGeom>
          </p:spPr>
        </p:pic>
        <p:pic>
          <p:nvPicPr>
            <p:cNvPr id="25" name="Picture 24"/>
            <p:cNvPicPr>
              <a:picLocks noChangeAspect="1"/>
            </p:cNvPicPr>
            <p:nvPr/>
          </p:nvPicPr>
          <p:blipFill>
            <a:blip r:embed="rId8"/>
            <a:stretch>
              <a:fillRect/>
            </a:stretch>
          </p:blipFill>
          <p:spPr>
            <a:xfrm>
              <a:off x="-1378215" y="3957915"/>
              <a:ext cx="457200" cy="457200"/>
            </a:xfrm>
            <a:prstGeom prst="rect">
              <a:avLst/>
            </a:prstGeom>
          </p:spPr>
        </p:pic>
      </p:grpSp>
      <p:sp>
        <p:nvSpPr>
          <p:cNvPr id="26" name="Freeform 25"/>
          <p:cNvSpPr/>
          <p:nvPr/>
        </p:nvSpPr>
        <p:spPr>
          <a:xfrm rot="3732171">
            <a:off x="4496724" y="3872008"/>
            <a:ext cx="428717" cy="290439"/>
          </a:xfrm>
          <a:custGeom>
            <a:avLst/>
            <a:gdLst>
              <a:gd name="connsiteX0" fmla="*/ 0 w 1217549"/>
              <a:gd name="connsiteY0" fmla="*/ 268112 h 496968"/>
              <a:gd name="connsiteX1" fmla="*/ 0 w 1217549"/>
              <a:gd name="connsiteY1" fmla="*/ 268112 h 496968"/>
              <a:gd name="connsiteX2" fmla="*/ 1213555 w 1217549"/>
              <a:gd name="connsiteY2" fmla="*/ 254000 h 496968"/>
              <a:gd name="connsiteX3" fmla="*/ 1157111 w 1217549"/>
              <a:gd name="connsiteY3" fmla="*/ 239889 h 496968"/>
              <a:gd name="connsiteX4" fmla="*/ 635000 w 1217549"/>
              <a:gd name="connsiteY4" fmla="*/ 225778 h 496968"/>
              <a:gd name="connsiteX5" fmla="*/ 818444 w 1217549"/>
              <a:gd name="connsiteY5" fmla="*/ 254000 h 496968"/>
              <a:gd name="connsiteX6" fmla="*/ 1100666 w 1217549"/>
              <a:gd name="connsiteY6" fmla="*/ 239889 h 496968"/>
              <a:gd name="connsiteX7" fmla="*/ 959555 w 1217549"/>
              <a:gd name="connsiteY7" fmla="*/ 155223 h 496968"/>
              <a:gd name="connsiteX8" fmla="*/ 846666 w 1217549"/>
              <a:gd name="connsiteY8" fmla="*/ 98778 h 496968"/>
              <a:gd name="connsiteX9" fmla="*/ 762000 w 1217549"/>
              <a:gd name="connsiteY9" fmla="*/ 42334 h 496968"/>
              <a:gd name="connsiteX10" fmla="*/ 677333 w 1217549"/>
              <a:gd name="connsiteY10" fmla="*/ 0 h 496968"/>
              <a:gd name="connsiteX11" fmla="*/ 762000 w 1217549"/>
              <a:gd name="connsiteY11" fmla="*/ 70556 h 496968"/>
              <a:gd name="connsiteX12" fmla="*/ 818444 w 1217549"/>
              <a:gd name="connsiteY12" fmla="*/ 98778 h 496968"/>
              <a:gd name="connsiteX13" fmla="*/ 874889 w 1217549"/>
              <a:gd name="connsiteY13" fmla="*/ 141112 h 496968"/>
              <a:gd name="connsiteX14" fmla="*/ 959555 w 1217549"/>
              <a:gd name="connsiteY14" fmla="*/ 169334 h 496968"/>
              <a:gd name="connsiteX15" fmla="*/ 1086555 w 1217549"/>
              <a:gd name="connsiteY15" fmla="*/ 225778 h 496968"/>
              <a:gd name="connsiteX16" fmla="*/ 1185333 w 1217549"/>
              <a:gd name="connsiteY16" fmla="*/ 254000 h 496968"/>
              <a:gd name="connsiteX17" fmla="*/ 1001889 w 1217549"/>
              <a:gd name="connsiteY17" fmla="*/ 268112 h 496968"/>
              <a:gd name="connsiteX18" fmla="*/ 903111 w 1217549"/>
              <a:gd name="connsiteY18" fmla="*/ 324556 h 496968"/>
              <a:gd name="connsiteX19" fmla="*/ 804333 w 1217549"/>
              <a:gd name="connsiteY19" fmla="*/ 451556 h 496968"/>
              <a:gd name="connsiteX20" fmla="*/ 790222 w 1217549"/>
              <a:gd name="connsiteY20" fmla="*/ 493889 h 496968"/>
              <a:gd name="connsiteX21" fmla="*/ 846666 w 1217549"/>
              <a:gd name="connsiteY21" fmla="*/ 395112 h 496968"/>
              <a:gd name="connsiteX22" fmla="*/ 917222 w 1217549"/>
              <a:gd name="connsiteY22" fmla="*/ 366889 h 496968"/>
              <a:gd name="connsiteX23" fmla="*/ 1016000 w 1217549"/>
              <a:gd name="connsiteY23" fmla="*/ 338667 h 496968"/>
              <a:gd name="connsiteX24" fmla="*/ 1114777 w 1217549"/>
              <a:gd name="connsiteY24" fmla="*/ 310445 h 496968"/>
              <a:gd name="connsiteX25" fmla="*/ 1143000 w 1217549"/>
              <a:gd name="connsiteY25" fmla="*/ 282223 h 496968"/>
              <a:gd name="connsiteX26" fmla="*/ 1157111 w 1217549"/>
              <a:gd name="connsiteY26" fmla="*/ 225778 h 496968"/>
              <a:gd name="connsiteX27" fmla="*/ 1157111 w 1217549"/>
              <a:gd name="connsiteY27" fmla="*/ 225778 h 496968"/>
              <a:gd name="connsiteX28" fmla="*/ 70555 w 1217549"/>
              <a:gd name="connsiteY28" fmla="*/ 268112 h 49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7549" h="496968">
                <a:moveTo>
                  <a:pt x="0" y="268112"/>
                </a:moveTo>
                <a:lnTo>
                  <a:pt x="0" y="268112"/>
                </a:lnTo>
                <a:lnTo>
                  <a:pt x="1213555" y="254000"/>
                </a:lnTo>
                <a:cubicBezTo>
                  <a:pt x="1232943" y="253527"/>
                  <a:pt x="1176482" y="240834"/>
                  <a:pt x="1157111" y="239889"/>
                </a:cubicBezTo>
                <a:cubicBezTo>
                  <a:pt x="983217" y="231406"/>
                  <a:pt x="809037" y="230482"/>
                  <a:pt x="635000" y="225778"/>
                </a:cubicBezTo>
                <a:cubicBezTo>
                  <a:pt x="431078" y="240344"/>
                  <a:pt x="139704" y="254000"/>
                  <a:pt x="818444" y="254000"/>
                </a:cubicBezTo>
                <a:cubicBezTo>
                  <a:pt x="912636" y="254000"/>
                  <a:pt x="1006592" y="244593"/>
                  <a:pt x="1100666" y="239889"/>
                </a:cubicBezTo>
                <a:cubicBezTo>
                  <a:pt x="989031" y="150581"/>
                  <a:pt x="1075990" y="208962"/>
                  <a:pt x="959555" y="155223"/>
                </a:cubicBezTo>
                <a:cubicBezTo>
                  <a:pt x="921356" y="137593"/>
                  <a:pt x="846666" y="98778"/>
                  <a:pt x="846666" y="98778"/>
                </a:cubicBezTo>
                <a:cubicBezTo>
                  <a:pt x="739021" y="-8867"/>
                  <a:pt x="864106" y="103597"/>
                  <a:pt x="762000" y="42334"/>
                </a:cubicBezTo>
                <a:cubicBezTo>
                  <a:pt x="672135" y="-11584"/>
                  <a:pt x="816550" y="34807"/>
                  <a:pt x="677333" y="0"/>
                </a:cubicBezTo>
                <a:cubicBezTo>
                  <a:pt x="716249" y="38917"/>
                  <a:pt x="716157" y="44360"/>
                  <a:pt x="762000" y="70556"/>
                </a:cubicBezTo>
                <a:cubicBezTo>
                  <a:pt x="780264" y="80992"/>
                  <a:pt x="800606" y="87629"/>
                  <a:pt x="818444" y="98778"/>
                </a:cubicBezTo>
                <a:cubicBezTo>
                  <a:pt x="838388" y="111243"/>
                  <a:pt x="853853" y="130594"/>
                  <a:pt x="874889" y="141112"/>
                </a:cubicBezTo>
                <a:cubicBezTo>
                  <a:pt x="901497" y="154416"/>
                  <a:pt x="931597" y="159168"/>
                  <a:pt x="959555" y="169334"/>
                </a:cubicBezTo>
                <a:cubicBezTo>
                  <a:pt x="1103981" y="221852"/>
                  <a:pt x="962329" y="172539"/>
                  <a:pt x="1086555" y="225778"/>
                </a:cubicBezTo>
                <a:cubicBezTo>
                  <a:pt x="1114895" y="237924"/>
                  <a:pt x="1156692" y="246840"/>
                  <a:pt x="1185333" y="254000"/>
                </a:cubicBezTo>
                <a:cubicBezTo>
                  <a:pt x="1124185" y="258704"/>
                  <a:pt x="1062284" y="257454"/>
                  <a:pt x="1001889" y="268112"/>
                </a:cubicBezTo>
                <a:cubicBezTo>
                  <a:pt x="984378" y="271202"/>
                  <a:pt x="919328" y="311042"/>
                  <a:pt x="903111" y="324556"/>
                </a:cubicBezTo>
                <a:cubicBezTo>
                  <a:pt x="869393" y="352654"/>
                  <a:pt x="816437" y="415243"/>
                  <a:pt x="804333" y="451556"/>
                </a:cubicBezTo>
                <a:cubicBezTo>
                  <a:pt x="799629" y="465667"/>
                  <a:pt x="790222" y="508763"/>
                  <a:pt x="790222" y="493889"/>
                </a:cubicBezTo>
                <a:cubicBezTo>
                  <a:pt x="790222" y="450354"/>
                  <a:pt x="810120" y="417953"/>
                  <a:pt x="846666" y="395112"/>
                </a:cubicBezTo>
                <a:cubicBezTo>
                  <a:pt x="868146" y="381687"/>
                  <a:pt x="893504" y="375783"/>
                  <a:pt x="917222" y="366889"/>
                </a:cubicBezTo>
                <a:cubicBezTo>
                  <a:pt x="971353" y="346589"/>
                  <a:pt x="953731" y="356458"/>
                  <a:pt x="1016000" y="338667"/>
                </a:cubicBezTo>
                <a:cubicBezTo>
                  <a:pt x="1157718" y="298176"/>
                  <a:pt x="938309" y="354562"/>
                  <a:pt x="1114777" y="310445"/>
                </a:cubicBezTo>
                <a:cubicBezTo>
                  <a:pt x="1124185" y="301038"/>
                  <a:pt x="1140391" y="295269"/>
                  <a:pt x="1143000" y="282223"/>
                </a:cubicBezTo>
                <a:cubicBezTo>
                  <a:pt x="1156563" y="214411"/>
                  <a:pt x="1093665" y="257501"/>
                  <a:pt x="1157111" y="225778"/>
                </a:cubicBezTo>
                <a:lnTo>
                  <a:pt x="1157111" y="225778"/>
                </a:lnTo>
                <a:lnTo>
                  <a:pt x="70555" y="268112"/>
                </a:lnTo>
              </a:path>
            </a:pathLst>
          </a:custGeom>
          <a:solidFill>
            <a:schemeClr val="tx1"/>
          </a:solidFill>
          <a:ln>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000000"/>
              </a:solidFill>
            </a:endParaRPr>
          </a:p>
        </p:txBody>
      </p:sp>
      <p:grpSp>
        <p:nvGrpSpPr>
          <p:cNvPr id="46" name="Group 45"/>
          <p:cNvGrpSpPr/>
          <p:nvPr/>
        </p:nvGrpSpPr>
        <p:grpSpPr>
          <a:xfrm>
            <a:off x="634207" y="1822464"/>
            <a:ext cx="2979516" cy="830997"/>
            <a:chOff x="634207" y="1977960"/>
            <a:chExt cx="2979516" cy="830997"/>
          </a:xfrm>
        </p:grpSpPr>
        <p:pic>
          <p:nvPicPr>
            <p:cNvPr id="31" name="Picture 30" descr="Onboarding_BusStopInspector_Black.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4207" y="2095207"/>
              <a:ext cx="641827" cy="641827"/>
            </a:xfrm>
            <a:prstGeom prst="rect">
              <a:avLst/>
            </a:prstGeom>
          </p:spPr>
        </p:pic>
        <p:sp>
          <p:nvSpPr>
            <p:cNvPr id="33" name="TextBox 32"/>
            <p:cNvSpPr txBox="1"/>
            <p:nvPr/>
          </p:nvSpPr>
          <p:spPr>
            <a:xfrm>
              <a:off x="1287445" y="1977960"/>
              <a:ext cx="2326278" cy="830997"/>
            </a:xfrm>
            <a:prstGeom prst="rect">
              <a:avLst/>
            </a:prstGeom>
            <a:noFill/>
          </p:spPr>
          <p:txBody>
            <a:bodyPr wrap="none" rtlCol="0">
              <a:spAutoFit/>
            </a:bodyPr>
            <a:lstStyle/>
            <a:p>
              <a:r>
                <a:rPr lang="en-US" sz="2400" dirty="0" smtClean="0">
                  <a:solidFill>
                    <a:srgbClr val="000000"/>
                  </a:solidFill>
                  <a:latin typeface="Segoe UI Light"/>
                  <a:cs typeface="Segoe UI Light"/>
                </a:rPr>
                <a:t>City government</a:t>
              </a:r>
              <a:br>
                <a:rPr lang="en-US" sz="2400" dirty="0" smtClean="0">
                  <a:solidFill>
                    <a:srgbClr val="000000"/>
                  </a:solidFill>
                  <a:latin typeface="Segoe UI Light"/>
                  <a:cs typeface="Segoe UI Light"/>
                </a:rPr>
              </a:br>
              <a:r>
                <a:rPr lang="en-US" sz="2400" dirty="0" smtClean="0">
                  <a:solidFill>
                    <a:srgbClr val="000000"/>
                  </a:solidFill>
                  <a:latin typeface="Segoe UI Light"/>
                  <a:cs typeface="Segoe UI Light"/>
                </a:rPr>
                <a:t>on-site auditing</a:t>
              </a:r>
              <a:endParaRPr lang="en-US" sz="2400" dirty="0">
                <a:solidFill>
                  <a:srgbClr val="000000"/>
                </a:solidFill>
                <a:latin typeface="Segoe UI Light"/>
                <a:cs typeface="Segoe UI Light"/>
              </a:endParaRPr>
            </a:p>
          </p:txBody>
        </p:sp>
      </p:grpSp>
      <p:grpSp>
        <p:nvGrpSpPr>
          <p:cNvPr id="45" name="Group 44"/>
          <p:cNvGrpSpPr/>
          <p:nvPr/>
        </p:nvGrpSpPr>
        <p:grpSpPr>
          <a:xfrm>
            <a:off x="653160" y="3132058"/>
            <a:ext cx="2693412" cy="853057"/>
            <a:chOff x="653160" y="2964492"/>
            <a:chExt cx="2693412" cy="853057"/>
          </a:xfrm>
        </p:grpSpPr>
        <p:grpSp>
          <p:nvGrpSpPr>
            <p:cNvPr id="30" name="Group 29"/>
            <p:cNvGrpSpPr/>
            <p:nvPr/>
          </p:nvGrpSpPr>
          <p:grpSpPr>
            <a:xfrm>
              <a:off x="653160" y="2964492"/>
              <a:ext cx="603921" cy="853057"/>
              <a:chOff x="440597" y="2923180"/>
              <a:chExt cx="603921" cy="853057"/>
            </a:xfrm>
          </p:grpSpPr>
          <p:pic>
            <p:nvPicPr>
              <p:cNvPr id="28" name="Picture 27" descr="Icon_Walker.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0597" y="2923180"/>
                <a:ext cx="504987" cy="853057"/>
              </a:xfrm>
              <a:prstGeom prst="rect">
                <a:avLst/>
              </a:prstGeom>
            </p:spPr>
          </p:pic>
          <p:pic>
            <p:nvPicPr>
              <p:cNvPr id="29" name="Picture 28"/>
              <p:cNvPicPr>
                <a:picLocks noChangeAspect="1"/>
              </p:cNvPicPr>
              <p:nvPr/>
            </p:nvPicPr>
            <p:blipFill>
              <a:blip r:embed="rId4"/>
              <a:stretch>
                <a:fillRect/>
              </a:stretch>
            </p:blipFill>
            <p:spPr>
              <a:xfrm rot="1818943" flipH="1">
                <a:off x="938467" y="3190205"/>
                <a:ext cx="106051" cy="186824"/>
              </a:xfrm>
              <a:prstGeom prst="rect">
                <a:avLst/>
              </a:prstGeom>
            </p:spPr>
          </p:pic>
        </p:grpSp>
        <p:sp>
          <p:nvSpPr>
            <p:cNvPr id="34" name="TextBox 33"/>
            <p:cNvSpPr txBox="1"/>
            <p:nvPr/>
          </p:nvSpPr>
          <p:spPr>
            <a:xfrm>
              <a:off x="1287445" y="2975522"/>
              <a:ext cx="2059127" cy="830997"/>
            </a:xfrm>
            <a:prstGeom prst="rect">
              <a:avLst/>
            </a:prstGeom>
            <a:noFill/>
          </p:spPr>
          <p:txBody>
            <a:bodyPr wrap="none" rtlCol="0">
              <a:spAutoFit/>
            </a:bodyPr>
            <a:lstStyle/>
            <a:p>
              <a:r>
                <a:rPr lang="en-US" sz="2400" dirty="0" smtClean="0">
                  <a:solidFill>
                    <a:srgbClr val="000000"/>
                  </a:solidFill>
                  <a:latin typeface="Segoe UI Light"/>
                  <a:cs typeface="Segoe UI Light"/>
                </a:rPr>
                <a:t>Mobile </a:t>
              </a:r>
              <a:br>
                <a:rPr lang="en-US" sz="2400" dirty="0" smtClean="0">
                  <a:solidFill>
                    <a:srgbClr val="000000"/>
                  </a:solidFill>
                  <a:latin typeface="Segoe UI Light"/>
                  <a:cs typeface="Segoe UI Light"/>
                </a:rPr>
              </a:br>
              <a:r>
                <a:rPr lang="en-US" sz="2400" dirty="0" smtClean="0">
                  <a:solidFill>
                    <a:srgbClr val="000000"/>
                  </a:solidFill>
                  <a:latin typeface="Segoe UI Light"/>
                  <a:cs typeface="Segoe UI Light"/>
                </a:rPr>
                <a:t>crowdsourcing</a:t>
              </a:r>
              <a:endParaRPr lang="en-US" sz="2400" dirty="0">
                <a:solidFill>
                  <a:srgbClr val="000000"/>
                </a:solidFill>
                <a:latin typeface="Segoe UI Light"/>
                <a:cs typeface="Segoe UI Light"/>
              </a:endParaRPr>
            </a:p>
          </p:txBody>
        </p:sp>
      </p:grpSp>
      <p:grpSp>
        <p:nvGrpSpPr>
          <p:cNvPr id="44" name="Group 43"/>
          <p:cNvGrpSpPr/>
          <p:nvPr/>
        </p:nvGrpSpPr>
        <p:grpSpPr>
          <a:xfrm>
            <a:off x="554568" y="4463712"/>
            <a:ext cx="2834684" cy="830997"/>
            <a:chOff x="554568" y="4463712"/>
            <a:chExt cx="2834684" cy="830997"/>
          </a:xfrm>
        </p:grpSpPr>
        <p:grpSp>
          <p:nvGrpSpPr>
            <p:cNvPr id="40" name="Group 39"/>
            <p:cNvGrpSpPr/>
            <p:nvPr/>
          </p:nvGrpSpPr>
          <p:grpSpPr>
            <a:xfrm>
              <a:off x="554568" y="4545003"/>
              <a:ext cx="801105" cy="668414"/>
              <a:chOff x="554568" y="4441647"/>
              <a:chExt cx="801105" cy="668414"/>
            </a:xfrm>
          </p:grpSpPr>
          <p:pic>
            <p:nvPicPr>
              <p:cNvPr id="32" name="Picture 31" descr="Man.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4568" y="4441647"/>
                <a:ext cx="418416" cy="418416"/>
              </a:xfrm>
              <a:prstGeom prst="rect">
                <a:avLst/>
              </a:prstGeom>
            </p:spPr>
          </p:pic>
          <p:pic>
            <p:nvPicPr>
              <p:cNvPr id="36" name="Picture 35" descr="Man.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45913" y="4441647"/>
                <a:ext cx="418416" cy="418416"/>
              </a:xfrm>
              <a:prstGeom prst="rect">
                <a:avLst/>
              </a:prstGeom>
            </p:spPr>
          </p:pic>
          <p:pic>
            <p:nvPicPr>
              <p:cNvPr id="37" name="Picture 36" descr="Man.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7257" y="4441647"/>
                <a:ext cx="418416" cy="418416"/>
              </a:xfrm>
              <a:prstGeom prst="rect">
                <a:avLst/>
              </a:prstGeom>
            </p:spPr>
          </p:pic>
          <p:pic>
            <p:nvPicPr>
              <p:cNvPr id="38" name="Picture 37" descr="Man.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3623" y="4691645"/>
                <a:ext cx="418416" cy="418416"/>
              </a:xfrm>
              <a:prstGeom prst="rect">
                <a:avLst/>
              </a:prstGeom>
            </p:spPr>
          </p:pic>
          <p:pic>
            <p:nvPicPr>
              <p:cNvPr id="39" name="Picture 38" descr="Man.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52831" y="4691645"/>
                <a:ext cx="418416" cy="418416"/>
              </a:xfrm>
              <a:prstGeom prst="rect">
                <a:avLst/>
              </a:prstGeom>
            </p:spPr>
          </p:pic>
        </p:grpSp>
        <p:sp>
          <p:nvSpPr>
            <p:cNvPr id="43" name="TextBox 42"/>
            <p:cNvSpPr txBox="1"/>
            <p:nvPr/>
          </p:nvSpPr>
          <p:spPr>
            <a:xfrm>
              <a:off x="1287445" y="4463712"/>
              <a:ext cx="2101807" cy="830997"/>
            </a:xfrm>
            <a:prstGeom prst="rect">
              <a:avLst/>
            </a:prstGeom>
            <a:noFill/>
          </p:spPr>
          <p:txBody>
            <a:bodyPr wrap="none" rtlCol="0">
              <a:spAutoFit/>
            </a:bodyPr>
            <a:lstStyle/>
            <a:p>
              <a:r>
                <a:rPr lang="en-US" sz="2400" dirty="0" err="1" smtClean="0">
                  <a:solidFill>
                    <a:srgbClr val="000000"/>
                  </a:solidFill>
                  <a:latin typeface="Segoe UI Light"/>
                  <a:cs typeface="Segoe UI Light"/>
                </a:rPr>
                <a:t>Crowdsourced</a:t>
              </a:r>
              <a:r>
                <a:rPr lang="en-US" sz="2400" dirty="0" smtClean="0">
                  <a:solidFill>
                    <a:srgbClr val="000000"/>
                  </a:solidFill>
                  <a:latin typeface="Segoe UI Light"/>
                  <a:cs typeface="Segoe UI Light"/>
                </a:rPr>
                <a:t> </a:t>
              </a:r>
              <a:br>
                <a:rPr lang="en-US" sz="2400" dirty="0" smtClean="0">
                  <a:solidFill>
                    <a:srgbClr val="000000"/>
                  </a:solidFill>
                  <a:latin typeface="Segoe UI Light"/>
                  <a:cs typeface="Segoe UI Light"/>
                </a:rPr>
              </a:br>
              <a:r>
                <a:rPr lang="en-US" sz="2400" dirty="0" smtClean="0">
                  <a:solidFill>
                    <a:srgbClr val="000000"/>
                  </a:solidFill>
                  <a:latin typeface="Segoe UI Light"/>
                  <a:cs typeface="Segoe UI Light"/>
                </a:rPr>
                <a:t>virtual auditing</a:t>
              </a:r>
              <a:endParaRPr lang="en-US" sz="2400" dirty="0">
                <a:solidFill>
                  <a:srgbClr val="000000"/>
                </a:solidFill>
                <a:latin typeface="Segoe UI Light"/>
                <a:cs typeface="Segoe UI Light"/>
              </a:endParaRPr>
            </a:p>
          </p:txBody>
        </p:sp>
      </p:grpSp>
      <p:sp>
        <p:nvSpPr>
          <p:cNvPr id="47" name="Freeform 46"/>
          <p:cNvSpPr/>
          <p:nvPr/>
        </p:nvSpPr>
        <p:spPr>
          <a:xfrm rot="3364267">
            <a:off x="3337670" y="2746359"/>
            <a:ext cx="657774" cy="345497"/>
          </a:xfrm>
          <a:custGeom>
            <a:avLst/>
            <a:gdLst>
              <a:gd name="connsiteX0" fmla="*/ 0 w 1217549"/>
              <a:gd name="connsiteY0" fmla="*/ 268112 h 496968"/>
              <a:gd name="connsiteX1" fmla="*/ 0 w 1217549"/>
              <a:gd name="connsiteY1" fmla="*/ 268112 h 496968"/>
              <a:gd name="connsiteX2" fmla="*/ 1213555 w 1217549"/>
              <a:gd name="connsiteY2" fmla="*/ 254000 h 496968"/>
              <a:gd name="connsiteX3" fmla="*/ 1157111 w 1217549"/>
              <a:gd name="connsiteY3" fmla="*/ 239889 h 496968"/>
              <a:gd name="connsiteX4" fmla="*/ 635000 w 1217549"/>
              <a:gd name="connsiteY4" fmla="*/ 225778 h 496968"/>
              <a:gd name="connsiteX5" fmla="*/ 818444 w 1217549"/>
              <a:gd name="connsiteY5" fmla="*/ 254000 h 496968"/>
              <a:gd name="connsiteX6" fmla="*/ 1100666 w 1217549"/>
              <a:gd name="connsiteY6" fmla="*/ 239889 h 496968"/>
              <a:gd name="connsiteX7" fmla="*/ 959555 w 1217549"/>
              <a:gd name="connsiteY7" fmla="*/ 155223 h 496968"/>
              <a:gd name="connsiteX8" fmla="*/ 846666 w 1217549"/>
              <a:gd name="connsiteY8" fmla="*/ 98778 h 496968"/>
              <a:gd name="connsiteX9" fmla="*/ 762000 w 1217549"/>
              <a:gd name="connsiteY9" fmla="*/ 42334 h 496968"/>
              <a:gd name="connsiteX10" fmla="*/ 677333 w 1217549"/>
              <a:gd name="connsiteY10" fmla="*/ 0 h 496968"/>
              <a:gd name="connsiteX11" fmla="*/ 762000 w 1217549"/>
              <a:gd name="connsiteY11" fmla="*/ 70556 h 496968"/>
              <a:gd name="connsiteX12" fmla="*/ 818444 w 1217549"/>
              <a:gd name="connsiteY12" fmla="*/ 98778 h 496968"/>
              <a:gd name="connsiteX13" fmla="*/ 874889 w 1217549"/>
              <a:gd name="connsiteY13" fmla="*/ 141112 h 496968"/>
              <a:gd name="connsiteX14" fmla="*/ 959555 w 1217549"/>
              <a:gd name="connsiteY14" fmla="*/ 169334 h 496968"/>
              <a:gd name="connsiteX15" fmla="*/ 1086555 w 1217549"/>
              <a:gd name="connsiteY15" fmla="*/ 225778 h 496968"/>
              <a:gd name="connsiteX16" fmla="*/ 1185333 w 1217549"/>
              <a:gd name="connsiteY16" fmla="*/ 254000 h 496968"/>
              <a:gd name="connsiteX17" fmla="*/ 1001889 w 1217549"/>
              <a:gd name="connsiteY17" fmla="*/ 268112 h 496968"/>
              <a:gd name="connsiteX18" fmla="*/ 903111 w 1217549"/>
              <a:gd name="connsiteY18" fmla="*/ 324556 h 496968"/>
              <a:gd name="connsiteX19" fmla="*/ 804333 w 1217549"/>
              <a:gd name="connsiteY19" fmla="*/ 451556 h 496968"/>
              <a:gd name="connsiteX20" fmla="*/ 790222 w 1217549"/>
              <a:gd name="connsiteY20" fmla="*/ 493889 h 496968"/>
              <a:gd name="connsiteX21" fmla="*/ 846666 w 1217549"/>
              <a:gd name="connsiteY21" fmla="*/ 395112 h 496968"/>
              <a:gd name="connsiteX22" fmla="*/ 917222 w 1217549"/>
              <a:gd name="connsiteY22" fmla="*/ 366889 h 496968"/>
              <a:gd name="connsiteX23" fmla="*/ 1016000 w 1217549"/>
              <a:gd name="connsiteY23" fmla="*/ 338667 h 496968"/>
              <a:gd name="connsiteX24" fmla="*/ 1114777 w 1217549"/>
              <a:gd name="connsiteY24" fmla="*/ 310445 h 496968"/>
              <a:gd name="connsiteX25" fmla="*/ 1143000 w 1217549"/>
              <a:gd name="connsiteY25" fmla="*/ 282223 h 496968"/>
              <a:gd name="connsiteX26" fmla="*/ 1157111 w 1217549"/>
              <a:gd name="connsiteY26" fmla="*/ 225778 h 496968"/>
              <a:gd name="connsiteX27" fmla="*/ 1157111 w 1217549"/>
              <a:gd name="connsiteY27" fmla="*/ 225778 h 496968"/>
              <a:gd name="connsiteX28" fmla="*/ 70555 w 1217549"/>
              <a:gd name="connsiteY28" fmla="*/ 268112 h 49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7549" h="496968">
                <a:moveTo>
                  <a:pt x="0" y="268112"/>
                </a:moveTo>
                <a:lnTo>
                  <a:pt x="0" y="268112"/>
                </a:lnTo>
                <a:lnTo>
                  <a:pt x="1213555" y="254000"/>
                </a:lnTo>
                <a:cubicBezTo>
                  <a:pt x="1232943" y="253527"/>
                  <a:pt x="1176482" y="240834"/>
                  <a:pt x="1157111" y="239889"/>
                </a:cubicBezTo>
                <a:cubicBezTo>
                  <a:pt x="983217" y="231406"/>
                  <a:pt x="809037" y="230482"/>
                  <a:pt x="635000" y="225778"/>
                </a:cubicBezTo>
                <a:cubicBezTo>
                  <a:pt x="431078" y="240344"/>
                  <a:pt x="139704" y="254000"/>
                  <a:pt x="818444" y="254000"/>
                </a:cubicBezTo>
                <a:cubicBezTo>
                  <a:pt x="912636" y="254000"/>
                  <a:pt x="1006592" y="244593"/>
                  <a:pt x="1100666" y="239889"/>
                </a:cubicBezTo>
                <a:cubicBezTo>
                  <a:pt x="989031" y="150581"/>
                  <a:pt x="1075990" y="208962"/>
                  <a:pt x="959555" y="155223"/>
                </a:cubicBezTo>
                <a:cubicBezTo>
                  <a:pt x="921356" y="137593"/>
                  <a:pt x="846666" y="98778"/>
                  <a:pt x="846666" y="98778"/>
                </a:cubicBezTo>
                <a:cubicBezTo>
                  <a:pt x="739021" y="-8867"/>
                  <a:pt x="864106" y="103597"/>
                  <a:pt x="762000" y="42334"/>
                </a:cubicBezTo>
                <a:cubicBezTo>
                  <a:pt x="672135" y="-11584"/>
                  <a:pt x="816550" y="34807"/>
                  <a:pt x="677333" y="0"/>
                </a:cubicBezTo>
                <a:cubicBezTo>
                  <a:pt x="716249" y="38917"/>
                  <a:pt x="716157" y="44360"/>
                  <a:pt x="762000" y="70556"/>
                </a:cubicBezTo>
                <a:cubicBezTo>
                  <a:pt x="780264" y="80992"/>
                  <a:pt x="800606" y="87629"/>
                  <a:pt x="818444" y="98778"/>
                </a:cubicBezTo>
                <a:cubicBezTo>
                  <a:pt x="838388" y="111243"/>
                  <a:pt x="853853" y="130594"/>
                  <a:pt x="874889" y="141112"/>
                </a:cubicBezTo>
                <a:cubicBezTo>
                  <a:pt x="901497" y="154416"/>
                  <a:pt x="931597" y="159168"/>
                  <a:pt x="959555" y="169334"/>
                </a:cubicBezTo>
                <a:cubicBezTo>
                  <a:pt x="1103981" y="221852"/>
                  <a:pt x="962329" y="172539"/>
                  <a:pt x="1086555" y="225778"/>
                </a:cubicBezTo>
                <a:cubicBezTo>
                  <a:pt x="1114895" y="237924"/>
                  <a:pt x="1156692" y="246840"/>
                  <a:pt x="1185333" y="254000"/>
                </a:cubicBezTo>
                <a:cubicBezTo>
                  <a:pt x="1124185" y="258704"/>
                  <a:pt x="1062284" y="257454"/>
                  <a:pt x="1001889" y="268112"/>
                </a:cubicBezTo>
                <a:cubicBezTo>
                  <a:pt x="984378" y="271202"/>
                  <a:pt x="919328" y="311042"/>
                  <a:pt x="903111" y="324556"/>
                </a:cubicBezTo>
                <a:cubicBezTo>
                  <a:pt x="869393" y="352654"/>
                  <a:pt x="816437" y="415243"/>
                  <a:pt x="804333" y="451556"/>
                </a:cubicBezTo>
                <a:cubicBezTo>
                  <a:pt x="799629" y="465667"/>
                  <a:pt x="790222" y="508763"/>
                  <a:pt x="790222" y="493889"/>
                </a:cubicBezTo>
                <a:cubicBezTo>
                  <a:pt x="790222" y="450354"/>
                  <a:pt x="810120" y="417953"/>
                  <a:pt x="846666" y="395112"/>
                </a:cubicBezTo>
                <a:cubicBezTo>
                  <a:pt x="868146" y="381687"/>
                  <a:pt x="893504" y="375783"/>
                  <a:pt x="917222" y="366889"/>
                </a:cubicBezTo>
                <a:cubicBezTo>
                  <a:pt x="971353" y="346589"/>
                  <a:pt x="953731" y="356458"/>
                  <a:pt x="1016000" y="338667"/>
                </a:cubicBezTo>
                <a:cubicBezTo>
                  <a:pt x="1157718" y="298176"/>
                  <a:pt x="938309" y="354562"/>
                  <a:pt x="1114777" y="310445"/>
                </a:cubicBezTo>
                <a:cubicBezTo>
                  <a:pt x="1124185" y="301038"/>
                  <a:pt x="1140391" y="295269"/>
                  <a:pt x="1143000" y="282223"/>
                </a:cubicBezTo>
                <a:cubicBezTo>
                  <a:pt x="1156563" y="214411"/>
                  <a:pt x="1093665" y="257501"/>
                  <a:pt x="1157111" y="225778"/>
                </a:cubicBezTo>
                <a:lnTo>
                  <a:pt x="1157111" y="225778"/>
                </a:lnTo>
                <a:lnTo>
                  <a:pt x="70555" y="268112"/>
                </a:lnTo>
              </a:path>
            </a:pathLst>
          </a:custGeom>
          <a:solidFill>
            <a:schemeClr val="tx1"/>
          </a:solidFill>
          <a:ln>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000000"/>
              </a:solidFill>
            </a:endParaRPr>
          </a:p>
        </p:txBody>
      </p:sp>
      <p:sp>
        <p:nvSpPr>
          <p:cNvPr id="48" name="Freeform 47"/>
          <p:cNvSpPr/>
          <p:nvPr/>
        </p:nvSpPr>
        <p:spPr>
          <a:xfrm>
            <a:off x="3313730" y="3420901"/>
            <a:ext cx="551125" cy="234544"/>
          </a:xfrm>
          <a:custGeom>
            <a:avLst/>
            <a:gdLst>
              <a:gd name="connsiteX0" fmla="*/ 0 w 1217549"/>
              <a:gd name="connsiteY0" fmla="*/ 268112 h 496968"/>
              <a:gd name="connsiteX1" fmla="*/ 0 w 1217549"/>
              <a:gd name="connsiteY1" fmla="*/ 268112 h 496968"/>
              <a:gd name="connsiteX2" fmla="*/ 1213555 w 1217549"/>
              <a:gd name="connsiteY2" fmla="*/ 254000 h 496968"/>
              <a:gd name="connsiteX3" fmla="*/ 1157111 w 1217549"/>
              <a:gd name="connsiteY3" fmla="*/ 239889 h 496968"/>
              <a:gd name="connsiteX4" fmla="*/ 635000 w 1217549"/>
              <a:gd name="connsiteY4" fmla="*/ 225778 h 496968"/>
              <a:gd name="connsiteX5" fmla="*/ 818444 w 1217549"/>
              <a:gd name="connsiteY5" fmla="*/ 254000 h 496968"/>
              <a:gd name="connsiteX6" fmla="*/ 1100666 w 1217549"/>
              <a:gd name="connsiteY6" fmla="*/ 239889 h 496968"/>
              <a:gd name="connsiteX7" fmla="*/ 959555 w 1217549"/>
              <a:gd name="connsiteY7" fmla="*/ 155223 h 496968"/>
              <a:gd name="connsiteX8" fmla="*/ 846666 w 1217549"/>
              <a:gd name="connsiteY8" fmla="*/ 98778 h 496968"/>
              <a:gd name="connsiteX9" fmla="*/ 762000 w 1217549"/>
              <a:gd name="connsiteY9" fmla="*/ 42334 h 496968"/>
              <a:gd name="connsiteX10" fmla="*/ 677333 w 1217549"/>
              <a:gd name="connsiteY10" fmla="*/ 0 h 496968"/>
              <a:gd name="connsiteX11" fmla="*/ 762000 w 1217549"/>
              <a:gd name="connsiteY11" fmla="*/ 70556 h 496968"/>
              <a:gd name="connsiteX12" fmla="*/ 818444 w 1217549"/>
              <a:gd name="connsiteY12" fmla="*/ 98778 h 496968"/>
              <a:gd name="connsiteX13" fmla="*/ 874889 w 1217549"/>
              <a:gd name="connsiteY13" fmla="*/ 141112 h 496968"/>
              <a:gd name="connsiteX14" fmla="*/ 959555 w 1217549"/>
              <a:gd name="connsiteY14" fmla="*/ 169334 h 496968"/>
              <a:gd name="connsiteX15" fmla="*/ 1086555 w 1217549"/>
              <a:gd name="connsiteY15" fmla="*/ 225778 h 496968"/>
              <a:gd name="connsiteX16" fmla="*/ 1185333 w 1217549"/>
              <a:gd name="connsiteY16" fmla="*/ 254000 h 496968"/>
              <a:gd name="connsiteX17" fmla="*/ 1001889 w 1217549"/>
              <a:gd name="connsiteY17" fmla="*/ 268112 h 496968"/>
              <a:gd name="connsiteX18" fmla="*/ 903111 w 1217549"/>
              <a:gd name="connsiteY18" fmla="*/ 324556 h 496968"/>
              <a:gd name="connsiteX19" fmla="*/ 804333 w 1217549"/>
              <a:gd name="connsiteY19" fmla="*/ 451556 h 496968"/>
              <a:gd name="connsiteX20" fmla="*/ 790222 w 1217549"/>
              <a:gd name="connsiteY20" fmla="*/ 493889 h 496968"/>
              <a:gd name="connsiteX21" fmla="*/ 846666 w 1217549"/>
              <a:gd name="connsiteY21" fmla="*/ 395112 h 496968"/>
              <a:gd name="connsiteX22" fmla="*/ 917222 w 1217549"/>
              <a:gd name="connsiteY22" fmla="*/ 366889 h 496968"/>
              <a:gd name="connsiteX23" fmla="*/ 1016000 w 1217549"/>
              <a:gd name="connsiteY23" fmla="*/ 338667 h 496968"/>
              <a:gd name="connsiteX24" fmla="*/ 1114777 w 1217549"/>
              <a:gd name="connsiteY24" fmla="*/ 310445 h 496968"/>
              <a:gd name="connsiteX25" fmla="*/ 1143000 w 1217549"/>
              <a:gd name="connsiteY25" fmla="*/ 282223 h 496968"/>
              <a:gd name="connsiteX26" fmla="*/ 1157111 w 1217549"/>
              <a:gd name="connsiteY26" fmla="*/ 225778 h 496968"/>
              <a:gd name="connsiteX27" fmla="*/ 1157111 w 1217549"/>
              <a:gd name="connsiteY27" fmla="*/ 225778 h 496968"/>
              <a:gd name="connsiteX28" fmla="*/ 70555 w 1217549"/>
              <a:gd name="connsiteY28" fmla="*/ 268112 h 49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7549" h="496968">
                <a:moveTo>
                  <a:pt x="0" y="268112"/>
                </a:moveTo>
                <a:lnTo>
                  <a:pt x="0" y="268112"/>
                </a:lnTo>
                <a:lnTo>
                  <a:pt x="1213555" y="254000"/>
                </a:lnTo>
                <a:cubicBezTo>
                  <a:pt x="1232943" y="253527"/>
                  <a:pt x="1176482" y="240834"/>
                  <a:pt x="1157111" y="239889"/>
                </a:cubicBezTo>
                <a:cubicBezTo>
                  <a:pt x="983217" y="231406"/>
                  <a:pt x="809037" y="230482"/>
                  <a:pt x="635000" y="225778"/>
                </a:cubicBezTo>
                <a:cubicBezTo>
                  <a:pt x="431078" y="240344"/>
                  <a:pt x="139704" y="254000"/>
                  <a:pt x="818444" y="254000"/>
                </a:cubicBezTo>
                <a:cubicBezTo>
                  <a:pt x="912636" y="254000"/>
                  <a:pt x="1006592" y="244593"/>
                  <a:pt x="1100666" y="239889"/>
                </a:cubicBezTo>
                <a:cubicBezTo>
                  <a:pt x="989031" y="150581"/>
                  <a:pt x="1075990" y="208962"/>
                  <a:pt x="959555" y="155223"/>
                </a:cubicBezTo>
                <a:cubicBezTo>
                  <a:pt x="921356" y="137593"/>
                  <a:pt x="846666" y="98778"/>
                  <a:pt x="846666" y="98778"/>
                </a:cubicBezTo>
                <a:cubicBezTo>
                  <a:pt x="739021" y="-8867"/>
                  <a:pt x="864106" y="103597"/>
                  <a:pt x="762000" y="42334"/>
                </a:cubicBezTo>
                <a:cubicBezTo>
                  <a:pt x="672135" y="-11584"/>
                  <a:pt x="816550" y="34807"/>
                  <a:pt x="677333" y="0"/>
                </a:cubicBezTo>
                <a:cubicBezTo>
                  <a:pt x="716249" y="38917"/>
                  <a:pt x="716157" y="44360"/>
                  <a:pt x="762000" y="70556"/>
                </a:cubicBezTo>
                <a:cubicBezTo>
                  <a:pt x="780264" y="80992"/>
                  <a:pt x="800606" y="87629"/>
                  <a:pt x="818444" y="98778"/>
                </a:cubicBezTo>
                <a:cubicBezTo>
                  <a:pt x="838388" y="111243"/>
                  <a:pt x="853853" y="130594"/>
                  <a:pt x="874889" y="141112"/>
                </a:cubicBezTo>
                <a:cubicBezTo>
                  <a:pt x="901497" y="154416"/>
                  <a:pt x="931597" y="159168"/>
                  <a:pt x="959555" y="169334"/>
                </a:cubicBezTo>
                <a:cubicBezTo>
                  <a:pt x="1103981" y="221852"/>
                  <a:pt x="962329" y="172539"/>
                  <a:pt x="1086555" y="225778"/>
                </a:cubicBezTo>
                <a:cubicBezTo>
                  <a:pt x="1114895" y="237924"/>
                  <a:pt x="1156692" y="246840"/>
                  <a:pt x="1185333" y="254000"/>
                </a:cubicBezTo>
                <a:cubicBezTo>
                  <a:pt x="1124185" y="258704"/>
                  <a:pt x="1062284" y="257454"/>
                  <a:pt x="1001889" y="268112"/>
                </a:cubicBezTo>
                <a:cubicBezTo>
                  <a:pt x="984378" y="271202"/>
                  <a:pt x="919328" y="311042"/>
                  <a:pt x="903111" y="324556"/>
                </a:cubicBezTo>
                <a:cubicBezTo>
                  <a:pt x="869393" y="352654"/>
                  <a:pt x="816437" y="415243"/>
                  <a:pt x="804333" y="451556"/>
                </a:cubicBezTo>
                <a:cubicBezTo>
                  <a:pt x="799629" y="465667"/>
                  <a:pt x="790222" y="508763"/>
                  <a:pt x="790222" y="493889"/>
                </a:cubicBezTo>
                <a:cubicBezTo>
                  <a:pt x="790222" y="450354"/>
                  <a:pt x="810120" y="417953"/>
                  <a:pt x="846666" y="395112"/>
                </a:cubicBezTo>
                <a:cubicBezTo>
                  <a:pt x="868146" y="381687"/>
                  <a:pt x="893504" y="375783"/>
                  <a:pt x="917222" y="366889"/>
                </a:cubicBezTo>
                <a:cubicBezTo>
                  <a:pt x="971353" y="346589"/>
                  <a:pt x="953731" y="356458"/>
                  <a:pt x="1016000" y="338667"/>
                </a:cubicBezTo>
                <a:cubicBezTo>
                  <a:pt x="1157718" y="298176"/>
                  <a:pt x="938309" y="354562"/>
                  <a:pt x="1114777" y="310445"/>
                </a:cubicBezTo>
                <a:cubicBezTo>
                  <a:pt x="1124185" y="301038"/>
                  <a:pt x="1140391" y="295269"/>
                  <a:pt x="1143000" y="282223"/>
                </a:cubicBezTo>
                <a:cubicBezTo>
                  <a:pt x="1156563" y="214411"/>
                  <a:pt x="1093665" y="257501"/>
                  <a:pt x="1157111" y="225778"/>
                </a:cubicBezTo>
                <a:lnTo>
                  <a:pt x="1157111" y="225778"/>
                </a:lnTo>
                <a:lnTo>
                  <a:pt x="70555" y="268112"/>
                </a:lnTo>
              </a:path>
            </a:pathLst>
          </a:custGeom>
          <a:solidFill>
            <a:schemeClr val="tx1"/>
          </a:solidFill>
          <a:ln>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000000"/>
              </a:solidFill>
            </a:endParaRPr>
          </a:p>
        </p:txBody>
      </p:sp>
      <p:sp>
        <p:nvSpPr>
          <p:cNvPr id="49" name="Freeform 48"/>
          <p:cNvSpPr/>
          <p:nvPr/>
        </p:nvSpPr>
        <p:spPr>
          <a:xfrm rot="19023497">
            <a:off x="3272205" y="4081805"/>
            <a:ext cx="843183" cy="343204"/>
          </a:xfrm>
          <a:custGeom>
            <a:avLst/>
            <a:gdLst>
              <a:gd name="connsiteX0" fmla="*/ 0 w 1217549"/>
              <a:gd name="connsiteY0" fmla="*/ 268112 h 496968"/>
              <a:gd name="connsiteX1" fmla="*/ 0 w 1217549"/>
              <a:gd name="connsiteY1" fmla="*/ 268112 h 496968"/>
              <a:gd name="connsiteX2" fmla="*/ 1213555 w 1217549"/>
              <a:gd name="connsiteY2" fmla="*/ 254000 h 496968"/>
              <a:gd name="connsiteX3" fmla="*/ 1157111 w 1217549"/>
              <a:gd name="connsiteY3" fmla="*/ 239889 h 496968"/>
              <a:gd name="connsiteX4" fmla="*/ 635000 w 1217549"/>
              <a:gd name="connsiteY4" fmla="*/ 225778 h 496968"/>
              <a:gd name="connsiteX5" fmla="*/ 818444 w 1217549"/>
              <a:gd name="connsiteY5" fmla="*/ 254000 h 496968"/>
              <a:gd name="connsiteX6" fmla="*/ 1100666 w 1217549"/>
              <a:gd name="connsiteY6" fmla="*/ 239889 h 496968"/>
              <a:gd name="connsiteX7" fmla="*/ 959555 w 1217549"/>
              <a:gd name="connsiteY7" fmla="*/ 155223 h 496968"/>
              <a:gd name="connsiteX8" fmla="*/ 846666 w 1217549"/>
              <a:gd name="connsiteY8" fmla="*/ 98778 h 496968"/>
              <a:gd name="connsiteX9" fmla="*/ 762000 w 1217549"/>
              <a:gd name="connsiteY9" fmla="*/ 42334 h 496968"/>
              <a:gd name="connsiteX10" fmla="*/ 677333 w 1217549"/>
              <a:gd name="connsiteY10" fmla="*/ 0 h 496968"/>
              <a:gd name="connsiteX11" fmla="*/ 762000 w 1217549"/>
              <a:gd name="connsiteY11" fmla="*/ 70556 h 496968"/>
              <a:gd name="connsiteX12" fmla="*/ 818444 w 1217549"/>
              <a:gd name="connsiteY12" fmla="*/ 98778 h 496968"/>
              <a:gd name="connsiteX13" fmla="*/ 874889 w 1217549"/>
              <a:gd name="connsiteY13" fmla="*/ 141112 h 496968"/>
              <a:gd name="connsiteX14" fmla="*/ 959555 w 1217549"/>
              <a:gd name="connsiteY14" fmla="*/ 169334 h 496968"/>
              <a:gd name="connsiteX15" fmla="*/ 1086555 w 1217549"/>
              <a:gd name="connsiteY15" fmla="*/ 225778 h 496968"/>
              <a:gd name="connsiteX16" fmla="*/ 1185333 w 1217549"/>
              <a:gd name="connsiteY16" fmla="*/ 254000 h 496968"/>
              <a:gd name="connsiteX17" fmla="*/ 1001889 w 1217549"/>
              <a:gd name="connsiteY17" fmla="*/ 268112 h 496968"/>
              <a:gd name="connsiteX18" fmla="*/ 903111 w 1217549"/>
              <a:gd name="connsiteY18" fmla="*/ 324556 h 496968"/>
              <a:gd name="connsiteX19" fmla="*/ 804333 w 1217549"/>
              <a:gd name="connsiteY19" fmla="*/ 451556 h 496968"/>
              <a:gd name="connsiteX20" fmla="*/ 790222 w 1217549"/>
              <a:gd name="connsiteY20" fmla="*/ 493889 h 496968"/>
              <a:gd name="connsiteX21" fmla="*/ 846666 w 1217549"/>
              <a:gd name="connsiteY21" fmla="*/ 395112 h 496968"/>
              <a:gd name="connsiteX22" fmla="*/ 917222 w 1217549"/>
              <a:gd name="connsiteY22" fmla="*/ 366889 h 496968"/>
              <a:gd name="connsiteX23" fmla="*/ 1016000 w 1217549"/>
              <a:gd name="connsiteY23" fmla="*/ 338667 h 496968"/>
              <a:gd name="connsiteX24" fmla="*/ 1114777 w 1217549"/>
              <a:gd name="connsiteY24" fmla="*/ 310445 h 496968"/>
              <a:gd name="connsiteX25" fmla="*/ 1143000 w 1217549"/>
              <a:gd name="connsiteY25" fmla="*/ 282223 h 496968"/>
              <a:gd name="connsiteX26" fmla="*/ 1157111 w 1217549"/>
              <a:gd name="connsiteY26" fmla="*/ 225778 h 496968"/>
              <a:gd name="connsiteX27" fmla="*/ 1157111 w 1217549"/>
              <a:gd name="connsiteY27" fmla="*/ 225778 h 496968"/>
              <a:gd name="connsiteX28" fmla="*/ 70555 w 1217549"/>
              <a:gd name="connsiteY28" fmla="*/ 268112 h 49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7549" h="496968">
                <a:moveTo>
                  <a:pt x="0" y="268112"/>
                </a:moveTo>
                <a:lnTo>
                  <a:pt x="0" y="268112"/>
                </a:lnTo>
                <a:lnTo>
                  <a:pt x="1213555" y="254000"/>
                </a:lnTo>
                <a:cubicBezTo>
                  <a:pt x="1232943" y="253527"/>
                  <a:pt x="1176482" y="240834"/>
                  <a:pt x="1157111" y="239889"/>
                </a:cubicBezTo>
                <a:cubicBezTo>
                  <a:pt x="983217" y="231406"/>
                  <a:pt x="809037" y="230482"/>
                  <a:pt x="635000" y="225778"/>
                </a:cubicBezTo>
                <a:cubicBezTo>
                  <a:pt x="431078" y="240344"/>
                  <a:pt x="139704" y="254000"/>
                  <a:pt x="818444" y="254000"/>
                </a:cubicBezTo>
                <a:cubicBezTo>
                  <a:pt x="912636" y="254000"/>
                  <a:pt x="1006592" y="244593"/>
                  <a:pt x="1100666" y="239889"/>
                </a:cubicBezTo>
                <a:cubicBezTo>
                  <a:pt x="989031" y="150581"/>
                  <a:pt x="1075990" y="208962"/>
                  <a:pt x="959555" y="155223"/>
                </a:cubicBezTo>
                <a:cubicBezTo>
                  <a:pt x="921356" y="137593"/>
                  <a:pt x="846666" y="98778"/>
                  <a:pt x="846666" y="98778"/>
                </a:cubicBezTo>
                <a:cubicBezTo>
                  <a:pt x="739021" y="-8867"/>
                  <a:pt x="864106" y="103597"/>
                  <a:pt x="762000" y="42334"/>
                </a:cubicBezTo>
                <a:cubicBezTo>
                  <a:pt x="672135" y="-11584"/>
                  <a:pt x="816550" y="34807"/>
                  <a:pt x="677333" y="0"/>
                </a:cubicBezTo>
                <a:cubicBezTo>
                  <a:pt x="716249" y="38917"/>
                  <a:pt x="716157" y="44360"/>
                  <a:pt x="762000" y="70556"/>
                </a:cubicBezTo>
                <a:cubicBezTo>
                  <a:pt x="780264" y="80992"/>
                  <a:pt x="800606" y="87629"/>
                  <a:pt x="818444" y="98778"/>
                </a:cubicBezTo>
                <a:cubicBezTo>
                  <a:pt x="838388" y="111243"/>
                  <a:pt x="853853" y="130594"/>
                  <a:pt x="874889" y="141112"/>
                </a:cubicBezTo>
                <a:cubicBezTo>
                  <a:pt x="901497" y="154416"/>
                  <a:pt x="931597" y="159168"/>
                  <a:pt x="959555" y="169334"/>
                </a:cubicBezTo>
                <a:cubicBezTo>
                  <a:pt x="1103981" y="221852"/>
                  <a:pt x="962329" y="172539"/>
                  <a:pt x="1086555" y="225778"/>
                </a:cubicBezTo>
                <a:cubicBezTo>
                  <a:pt x="1114895" y="237924"/>
                  <a:pt x="1156692" y="246840"/>
                  <a:pt x="1185333" y="254000"/>
                </a:cubicBezTo>
                <a:cubicBezTo>
                  <a:pt x="1124185" y="258704"/>
                  <a:pt x="1062284" y="257454"/>
                  <a:pt x="1001889" y="268112"/>
                </a:cubicBezTo>
                <a:cubicBezTo>
                  <a:pt x="984378" y="271202"/>
                  <a:pt x="919328" y="311042"/>
                  <a:pt x="903111" y="324556"/>
                </a:cubicBezTo>
                <a:cubicBezTo>
                  <a:pt x="869393" y="352654"/>
                  <a:pt x="816437" y="415243"/>
                  <a:pt x="804333" y="451556"/>
                </a:cubicBezTo>
                <a:cubicBezTo>
                  <a:pt x="799629" y="465667"/>
                  <a:pt x="790222" y="508763"/>
                  <a:pt x="790222" y="493889"/>
                </a:cubicBezTo>
                <a:cubicBezTo>
                  <a:pt x="790222" y="450354"/>
                  <a:pt x="810120" y="417953"/>
                  <a:pt x="846666" y="395112"/>
                </a:cubicBezTo>
                <a:cubicBezTo>
                  <a:pt x="868146" y="381687"/>
                  <a:pt x="893504" y="375783"/>
                  <a:pt x="917222" y="366889"/>
                </a:cubicBezTo>
                <a:cubicBezTo>
                  <a:pt x="971353" y="346589"/>
                  <a:pt x="953731" y="356458"/>
                  <a:pt x="1016000" y="338667"/>
                </a:cubicBezTo>
                <a:cubicBezTo>
                  <a:pt x="1157718" y="298176"/>
                  <a:pt x="938309" y="354562"/>
                  <a:pt x="1114777" y="310445"/>
                </a:cubicBezTo>
                <a:cubicBezTo>
                  <a:pt x="1124185" y="301038"/>
                  <a:pt x="1140391" y="295269"/>
                  <a:pt x="1143000" y="282223"/>
                </a:cubicBezTo>
                <a:cubicBezTo>
                  <a:pt x="1156563" y="214411"/>
                  <a:pt x="1093665" y="257501"/>
                  <a:pt x="1157111" y="225778"/>
                </a:cubicBezTo>
                <a:lnTo>
                  <a:pt x="1157111" y="225778"/>
                </a:lnTo>
                <a:lnTo>
                  <a:pt x="70555" y="268112"/>
                </a:lnTo>
              </a:path>
            </a:pathLst>
          </a:custGeom>
          <a:solidFill>
            <a:schemeClr val="tx1"/>
          </a:solidFill>
          <a:ln>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000000"/>
              </a:solidFill>
            </a:endParaRPr>
          </a:p>
        </p:txBody>
      </p:sp>
      <p:sp>
        <p:nvSpPr>
          <p:cNvPr id="6" name="Rectangle 5"/>
          <p:cNvSpPr/>
          <p:nvPr/>
        </p:nvSpPr>
        <p:spPr>
          <a:xfrm>
            <a:off x="-272134" y="-246202"/>
            <a:ext cx="9757920" cy="7269416"/>
          </a:xfrm>
          <a:custGeom>
            <a:avLst/>
            <a:gdLst/>
            <a:ahLst/>
            <a:cxnLst/>
            <a:rect l="l" t="t" r="r" b="b"/>
            <a:pathLst>
              <a:path w="9144000" h="6858000">
                <a:moveTo>
                  <a:pt x="4794728" y="3109910"/>
                </a:moveTo>
                <a:cubicBezTo>
                  <a:pt x="4665340" y="3131474"/>
                  <a:pt x="4767572" y="3110282"/>
                  <a:pt x="4639223" y="3148784"/>
                </a:cubicBezTo>
                <a:cubicBezTo>
                  <a:pt x="4622164" y="3153901"/>
                  <a:pt x="4604513" y="3156849"/>
                  <a:pt x="4587388" y="3161742"/>
                </a:cubicBezTo>
                <a:cubicBezTo>
                  <a:pt x="4574254" y="3165494"/>
                  <a:pt x="4561646" y="3170948"/>
                  <a:pt x="4548512" y="3174700"/>
                </a:cubicBezTo>
                <a:cubicBezTo>
                  <a:pt x="4434610" y="3207242"/>
                  <a:pt x="4551012" y="3169547"/>
                  <a:pt x="4457801" y="3200616"/>
                </a:cubicBezTo>
                <a:cubicBezTo>
                  <a:pt x="4457801" y="3200616"/>
                  <a:pt x="4189747" y="3214739"/>
                  <a:pt x="4056081" y="3226532"/>
                </a:cubicBezTo>
                <a:cubicBezTo>
                  <a:pt x="4019181" y="3229788"/>
                  <a:pt x="4014730" y="3241965"/>
                  <a:pt x="3991287" y="3265406"/>
                </a:cubicBezTo>
                <a:cubicBezTo>
                  <a:pt x="3974009" y="3269725"/>
                  <a:pt x="3955382" y="3270399"/>
                  <a:pt x="3939452" y="3278364"/>
                </a:cubicBezTo>
                <a:cubicBezTo>
                  <a:pt x="3883378" y="3306399"/>
                  <a:pt x="3887246" y="3317980"/>
                  <a:pt x="3861700" y="3369069"/>
                </a:cubicBezTo>
                <a:cubicBezTo>
                  <a:pt x="3847770" y="3396928"/>
                  <a:pt x="3824992" y="3419589"/>
                  <a:pt x="3809865" y="3446817"/>
                </a:cubicBezTo>
                <a:cubicBezTo>
                  <a:pt x="3803231" y="3458757"/>
                  <a:pt x="3802287" y="3473136"/>
                  <a:pt x="3796906" y="3485691"/>
                </a:cubicBezTo>
                <a:cubicBezTo>
                  <a:pt x="3789296" y="3503446"/>
                  <a:pt x="3779628" y="3520246"/>
                  <a:pt x="3770989" y="3537523"/>
                </a:cubicBezTo>
                <a:cubicBezTo>
                  <a:pt x="3758772" y="3561957"/>
                  <a:pt x="3756166" y="3590308"/>
                  <a:pt x="3745071" y="3615271"/>
                </a:cubicBezTo>
                <a:cubicBezTo>
                  <a:pt x="3725125" y="3660147"/>
                  <a:pt x="3720166" y="3646399"/>
                  <a:pt x="3693236" y="3680060"/>
                </a:cubicBezTo>
                <a:cubicBezTo>
                  <a:pt x="3683507" y="3692221"/>
                  <a:pt x="3675958" y="3705976"/>
                  <a:pt x="3667319" y="3718934"/>
                </a:cubicBezTo>
                <a:cubicBezTo>
                  <a:pt x="3650376" y="3744347"/>
                  <a:pt x="3622638" y="3760738"/>
                  <a:pt x="3602525" y="3783724"/>
                </a:cubicBezTo>
                <a:cubicBezTo>
                  <a:pt x="3592269" y="3795444"/>
                  <a:pt x="3585247" y="3809640"/>
                  <a:pt x="3576608" y="3822598"/>
                </a:cubicBezTo>
                <a:cubicBezTo>
                  <a:pt x="3489126" y="3880916"/>
                  <a:pt x="3594229" y="3807181"/>
                  <a:pt x="3472938" y="3913304"/>
                </a:cubicBezTo>
                <a:cubicBezTo>
                  <a:pt x="3461217" y="3923559"/>
                  <a:pt x="3445075" y="3928208"/>
                  <a:pt x="3434062" y="3939220"/>
                </a:cubicBezTo>
                <a:cubicBezTo>
                  <a:pt x="3423049" y="3950232"/>
                  <a:pt x="3417874" y="3965933"/>
                  <a:pt x="3408145" y="3978094"/>
                </a:cubicBezTo>
                <a:cubicBezTo>
                  <a:pt x="3400513" y="3987634"/>
                  <a:pt x="3390866" y="3995371"/>
                  <a:pt x="3382227" y="4004009"/>
                </a:cubicBezTo>
                <a:cubicBezTo>
                  <a:pt x="3371214" y="4015021"/>
                  <a:pt x="3356310" y="4021286"/>
                  <a:pt x="3343351" y="4029925"/>
                </a:cubicBezTo>
                <a:cubicBezTo>
                  <a:pt x="3255433" y="4088534"/>
                  <a:pt x="3287625" y="4059733"/>
                  <a:pt x="3239681" y="4107673"/>
                </a:cubicBezTo>
                <a:cubicBezTo>
                  <a:pt x="3171255" y="4130480"/>
                  <a:pt x="3212171" y="4113054"/>
                  <a:pt x="3123053" y="4172463"/>
                </a:cubicBezTo>
                <a:cubicBezTo>
                  <a:pt x="3110094" y="4176782"/>
                  <a:pt x="3096036" y="4178644"/>
                  <a:pt x="3084176" y="4185421"/>
                </a:cubicBezTo>
                <a:cubicBezTo>
                  <a:pt x="3043063" y="4208913"/>
                  <a:pt x="3033596" y="4230147"/>
                  <a:pt x="2993465" y="4250211"/>
                </a:cubicBezTo>
                <a:cubicBezTo>
                  <a:pt x="2974874" y="4259506"/>
                  <a:pt x="2919363" y="4271975"/>
                  <a:pt x="2902754" y="4276127"/>
                </a:cubicBezTo>
                <a:cubicBezTo>
                  <a:pt x="2561508" y="4280446"/>
                  <a:pt x="2220196" y="4281151"/>
                  <a:pt x="1879015" y="4289085"/>
                </a:cubicBezTo>
                <a:cubicBezTo>
                  <a:pt x="1848479" y="4289795"/>
                  <a:pt x="1818639" y="4298475"/>
                  <a:pt x="1788304" y="4302043"/>
                </a:cubicBezTo>
                <a:lnTo>
                  <a:pt x="1658717" y="4315000"/>
                </a:lnTo>
                <a:cubicBezTo>
                  <a:pt x="1493009" y="4318452"/>
                  <a:pt x="1089596" y="4301806"/>
                  <a:pt x="855276" y="4353874"/>
                </a:cubicBezTo>
                <a:cubicBezTo>
                  <a:pt x="836418" y="4358064"/>
                  <a:pt x="820719" y="4371151"/>
                  <a:pt x="803441" y="4379790"/>
                </a:cubicBezTo>
                <a:cubicBezTo>
                  <a:pt x="677916" y="4395480"/>
                  <a:pt x="733920" y="4385918"/>
                  <a:pt x="634978" y="4405706"/>
                </a:cubicBezTo>
                <a:cubicBezTo>
                  <a:pt x="608189" y="4411064"/>
                  <a:pt x="583729" y="4424996"/>
                  <a:pt x="557225" y="4431622"/>
                </a:cubicBezTo>
                <a:cubicBezTo>
                  <a:pt x="531735" y="4437994"/>
                  <a:pt x="504400" y="4436272"/>
                  <a:pt x="479473" y="4444580"/>
                </a:cubicBezTo>
                <a:cubicBezTo>
                  <a:pt x="461105" y="4450702"/>
                  <a:pt x="427547" y="4480328"/>
                  <a:pt x="414679" y="4496412"/>
                </a:cubicBezTo>
                <a:cubicBezTo>
                  <a:pt x="404950" y="4508573"/>
                  <a:pt x="390021" y="4519763"/>
                  <a:pt x="388762" y="4535286"/>
                </a:cubicBezTo>
                <a:cubicBezTo>
                  <a:pt x="376888" y="4681726"/>
                  <a:pt x="380123" y="4828999"/>
                  <a:pt x="375803" y="4975856"/>
                </a:cubicBezTo>
                <a:lnTo>
                  <a:pt x="388762" y="5014730"/>
                </a:lnTo>
                <a:lnTo>
                  <a:pt x="401720" y="5053604"/>
                </a:lnTo>
                <a:cubicBezTo>
                  <a:pt x="410359" y="5079520"/>
                  <a:pt x="419788" y="5105186"/>
                  <a:pt x="427638" y="5131352"/>
                </a:cubicBezTo>
                <a:cubicBezTo>
                  <a:pt x="443178" y="5183149"/>
                  <a:pt x="434914" y="5187619"/>
                  <a:pt x="466514" y="5235016"/>
                </a:cubicBezTo>
                <a:cubicBezTo>
                  <a:pt x="513949" y="5306164"/>
                  <a:pt x="475311" y="5209570"/>
                  <a:pt x="505390" y="5299805"/>
                </a:cubicBezTo>
                <a:cubicBezTo>
                  <a:pt x="518349" y="5308444"/>
                  <a:pt x="534537" y="5313560"/>
                  <a:pt x="544266" y="5325721"/>
                </a:cubicBezTo>
                <a:cubicBezTo>
                  <a:pt x="580034" y="5370429"/>
                  <a:pt x="565139" y="5368058"/>
                  <a:pt x="555229" y="5363795"/>
                </a:cubicBezTo>
                <a:lnTo>
                  <a:pt x="551591" y="5361955"/>
                </a:lnTo>
                <a:lnTo>
                  <a:pt x="551058" y="5361628"/>
                </a:lnTo>
                <a:cubicBezTo>
                  <a:pt x="548812" y="5360343"/>
                  <a:pt x="548616" y="5360352"/>
                  <a:pt x="549601" y="5360948"/>
                </a:cubicBezTo>
                <a:lnTo>
                  <a:pt x="551591" y="5361955"/>
                </a:lnTo>
                <a:lnTo>
                  <a:pt x="564820" y="5370070"/>
                </a:lnTo>
                <a:cubicBezTo>
                  <a:pt x="572037" y="5374649"/>
                  <a:pt x="582174" y="5381227"/>
                  <a:pt x="596101" y="5390511"/>
                </a:cubicBezTo>
                <a:lnTo>
                  <a:pt x="634978" y="5403469"/>
                </a:lnTo>
                <a:lnTo>
                  <a:pt x="712730" y="5429385"/>
                </a:lnTo>
                <a:cubicBezTo>
                  <a:pt x="952236" y="5455995"/>
                  <a:pt x="711751" y="5424006"/>
                  <a:pt x="933028" y="5468259"/>
                </a:cubicBezTo>
                <a:cubicBezTo>
                  <a:pt x="962979" y="5474249"/>
                  <a:pt x="993550" y="5476573"/>
                  <a:pt x="1023739" y="5481217"/>
                </a:cubicBezTo>
                <a:lnTo>
                  <a:pt x="1101492" y="5494175"/>
                </a:lnTo>
                <a:cubicBezTo>
                  <a:pt x="1252677" y="5502814"/>
                  <a:pt x="1404085" y="5508174"/>
                  <a:pt x="1555047" y="5520091"/>
                </a:cubicBezTo>
                <a:cubicBezTo>
                  <a:pt x="1568664" y="5521166"/>
                  <a:pt x="1580357" y="5531453"/>
                  <a:pt x="1593923" y="5533049"/>
                </a:cubicBezTo>
                <a:cubicBezTo>
                  <a:pt x="1654136" y="5540132"/>
                  <a:pt x="1714945" y="5540755"/>
                  <a:pt x="1775345" y="5546007"/>
                </a:cubicBezTo>
                <a:cubicBezTo>
                  <a:pt x="1814314" y="5549395"/>
                  <a:pt x="1853098" y="5554646"/>
                  <a:pt x="1891974" y="5558965"/>
                </a:cubicBezTo>
                <a:cubicBezTo>
                  <a:pt x="1909252" y="5561125"/>
                  <a:pt x="1918143" y="5556424"/>
                  <a:pt x="1995644" y="5571923"/>
                </a:cubicBezTo>
                <a:cubicBezTo>
                  <a:pt x="2228901" y="5576242"/>
                  <a:pt x="2462118" y="5584880"/>
                  <a:pt x="2695415" y="5584880"/>
                </a:cubicBezTo>
                <a:cubicBezTo>
                  <a:pt x="2713225" y="5584880"/>
                  <a:pt x="2730574" y="5578176"/>
                  <a:pt x="2747250" y="5571923"/>
                </a:cubicBezTo>
                <a:cubicBezTo>
                  <a:pt x="2765337" y="5565141"/>
                  <a:pt x="2781806" y="5554646"/>
                  <a:pt x="2799084" y="5546007"/>
                </a:cubicBezTo>
                <a:cubicBezTo>
                  <a:pt x="2916650" y="5516617"/>
                  <a:pt x="2771378" y="5551044"/>
                  <a:pt x="2941630" y="5520091"/>
                </a:cubicBezTo>
                <a:cubicBezTo>
                  <a:pt x="2959153" y="5516905"/>
                  <a:pt x="2975942" y="5510319"/>
                  <a:pt x="2993465" y="5507133"/>
                </a:cubicBezTo>
                <a:cubicBezTo>
                  <a:pt x="3023516" y="5501669"/>
                  <a:pt x="3054225" y="5500165"/>
                  <a:pt x="3084176" y="5494175"/>
                </a:cubicBezTo>
                <a:cubicBezTo>
                  <a:pt x="3097571" y="5491496"/>
                  <a:pt x="3109718" y="5484180"/>
                  <a:pt x="3123053" y="5481217"/>
                </a:cubicBezTo>
                <a:cubicBezTo>
                  <a:pt x="3148702" y="5475518"/>
                  <a:pt x="3175040" y="5473412"/>
                  <a:pt x="3200805" y="5468259"/>
                </a:cubicBezTo>
                <a:cubicBezTo>
                  <a:pt x="3218269" y="5464766"/>
                  <a:pt x="3235117" y="5458487"/>
                  <a:pt x="3252640" y="5455301"/>
                </a:cubicBezTo>
                <a:cubicBezTo>
                  <a:pt x="3312455" y="5444426"/>
                  <a:pt x="3341552" y="5457100"/>
                  <a:pt x="3382227" y="5416427"/>
                </a:cubicBezTo>
                <a:cubicBezTo>
                  <a:pt x="3416927" y="5381730"/>
                  <a:pt x="3421390" y="5331195"/>
                  <a:pt x="3434062" y="5286847"/>
                </a:cubicBezTo>
                <a:cubicBezTo>
                  <a:pt x="3437815" y="5273714"/>
                  <a:pt x="3442225" y="5260763"/>
                  <a:pt x="3447021" y="5247974"/>
                </a:cubicBezTo>
                <a:cubicBezTo>
                  <a:pt x="3463984" y="5202743"/>
                  <a:pt x="3479216" y="5178115"/>
                  <a:pt x="3485897" y="5131352"/>
                </a:cubicBezTo>
                <a:cubicBezTo>
                  <a:pt x="3492036" y="5088380"/>
                  <a:pt x="3494536" y="5044965"/>
                  <a:pt x="3498856" y="5001772"/>
                </a:cubicBezTo>
                <a:cubicBezTo>
                  <a:pt x="3529932" y="4908545"/>
                  <a:pt x="3492221" y="5024988"/>
                  <a:pt x="3524773" y="4911067"/>
                </a:cubicBezTo>
                <a:cubicBezTo>
                  <a:pt x="3528526" y="4897934"/>
                  <a:pt x="3533412" y="4885151"/>
                  <a:pt x="3537732" y="4872193"/>
                </a:cubicBezTo>
                <a:cubicBezTo>
                  <a:pt x="3548996" y="4838403"/>
                  <a:pt x="3547719" y="4800387"/>
                  <a:pt x="3563649" y="4768529"/>
                </a:cubicBezTo>
                <a:cubicBezTo>
                  <a:pt x="3570614" y="4754599"/>
                  <a:pt x="3592796" y="4754774"/>
                  <a:pt x="3602525" y="4742613"/>
                </a:cubicBezTo>
                <a:cubicBezTo>
                  <a:pt x="3611058" y="4731947"/>
                  <a:pt x="3611164" y="4716697"/>
                  <a:pt x="3615484" y="4703739"/>
                </a:cubicBezTo>
                <a:cubicBezTo>
                  <a:pt x="3628443" y="4695100"/>
                  <a:pt x="3642198" y="4687552"/>
                  <a:pt x="3654360" y="4677823"/>
                </a:cubicBezTo>
                <a:cubicBezTo>
                  <a:pt x="3718484" y="4626527"/>
                  <a:pt x="3638837" y="4680388"/>
                  <a:pt x="3706195" y="4613034"/>
                </a:cubicBezTo>
                <a:cubicBezTo>
                  <a:pt x="3717208" y="4602022"/>
                  <a:pt x="3732112" y="4595757"/>
                  <a:pt x="3745071" y="4587118"/>
                </a:cubicBezTo>
                <a:cubicBezTo>
                  <a:pt x="3842787" y="4554548"/>
                  <a:pt x="3722343" y="4598482"/>
                  <a:pt x="3822824" y="4548244"/>
                </a:cubicBezTo>
                <a:cubicBezTo>
                  <a:pt x="3835042" y="4542136"/>
                  <a:pt x="3851033" y="4543819"/>
                  <a:pt x="3861700" y="4535286"/>
                </a:cubicBezTo>
                <a:cubicBezTo>
                  <a:pt x="3873861" y="4525557"/>
                  <a:pt x="3878978" y="4509370"/>
                  <a:pt x="3887617" y="4496412"/>
                </a:cubicBezTo>
                <a:cubicBezTo>
                  <a:pt x="3926658" y="4470387"/>
                  <a:pt x="3932297" y="4464307"/>
                  <a:pt x="3978328" y="4444580"/>
                </a:cubicBezTo>
                <a:cubicBezTo>
                  <a:pt x="3990884" y="4439199"/>
                  <a:pt x="4006538" y="4440155"/>
                  <a:pt x="4017205" y="4431622"/>
                </a:cubicBezTo>
                <a:cubicBezTo>
                  <a:pt x="4047542" y="4407354"/>
                  <a:pt x="4057025" y="4342031"/>
                  <a:pt x="4069040" y="4315000"/>
                </a:cubicBezTo>
                <a:cubicBezTo>
                  <a:pt x="4075365" y="4300769"/>
                  <a:pt x="4087230" y="4289648"/>
                  <a:pt x="4094957" y="4276127"/>
                </a:cubicBezTo>
                <a:cubicBezTo>
                  <a:pt x="4119168" y="4233760"/>
                  <a:pt x="4128280" y="4205780"/>
                  <a:pt x="4146792" y="4159505"/>
                </a:cubicBezTo>
                <a:cubicBezTo>
                  <a:pt x="4196681" y="4109619"/>
                  <a:pt x="4175502" y="4135879"/>
                  <a:pt x="4211585" y="4081757"/>
                </a:cubicBezTo>
                <a:cubicBezTo>
                  <a:pt x="4228528" y="4056344"/>
                  <a:pt x="4254781" y="4038564"/>
                  <a:pt x="4276379" y="4016967"/>
                </a:cubicBezTo>
                <a:cubicBezTo>
                  <a:pt x="4311849" y="3999233"/>
                  <a:pt x="4336564" y="3989554"/>
                  <a:pt x="4367090" y="3965136"/>
                </a:cubicBezTo>
                <a:cubicBezTo>
                  <a:pt x="4376630" y="3957504"/>
                  <a:pt x="4384369" y="3947859"/>
                  <a:pt x="4393008" y="3939220"/>
                </a:cubicBezTo>
                <a:lnTo>
                  <a:pt x="4431884" y="3926262"/>
                </a:lnTo>
                <a:cubicBezTo>
                  <a:pt x="4466451" y="3914740"/>
                  <a:pt x="4522301" y="3893916"/>
                  <a:pt x="4561471" y="3887388"/>
                </a:cubicBezTo>
                <a:cubicBezTo>
                  <a:pt x="4595823" y="3881663"/>
                  <a:pt x="4630720" y="3879725"/>
                  <a:pt x="4665141" y="3874430"/>
                </a:cubicBezTo>
                <a:cubicBezTo>
                  <a:pt x="4707913" y="3867850"/>
                  <a:pt x="4740495" y="3858832"/>
                  <a:pt x="4781769" y="3848514"/>
                </a:cubicBezTo>
                <a:lnTo>
                  <a:pt x="4833604" y="3835556"/>
                </a:lnTo>
                <a:cubicBezTo>
                  <a:pt x="4952383" y="3805863"/>
                  <a:pt x="4917515" y="3839277"/>
                  <a:pt x="4963191" y="3770766"/>
                </a:cubicBezTo>
                <a:cubicBezTo>
                  <a:pt x="4976150" y="3766447"/>
                  <a:pt x="4991401" y="3766341"/>
                  <a:pt x="5002068" y="3757808"/>
                </a:cubicBezTo>
                <a:cubicBezTo>
                  <a:pt x="5014229" y="3748080"/>
                  <a:pt x="5018256" y="3731095"/>
                  <a:pt x="5027985" y="3718934"/>
                </a:cubicBezTo>
                <a:cubicBezTo>
                  <a:pt x="5060128" y="3678758"/>
                  <a:pt x="5053229" y="3707324"/>
                  <a:pt x="5079820" y="3654145"/>
                </a:cubicBezTo>
                <a:cubicBezTo>
                  <a:pt x="5085929" y="3641928"/>
                  <a:pt x="5086670" y="3627488"/>
                  <a:pt x="5092779" y="3615271"/>
                </a:cubicBezTo>
                <a:cubicBezTo>
                  <a:pt x="5099744" y="3601342"/>
                  <a:pt x="5115989" y="3591734"/>
                  <a:pt x="5118696" y="3576397"/>
                </a:cubicBezTo>
                <a:cubicBezTo>
                  <a:pt x="5129232" y="3516695"/>
                  <a:pt x="5131655" y="3455610"/>
                  <a:pt x="5131655" y="3394985"/>
                </a:cubicBezTo>
                <a:cubicBezTo>
                  <a:pt x="5131655" y="3377176"/>
                  <a:pt x="5123016" y="3360431"/>
                  <a:pt x="5118696" y="3343154"/>
                </a:cubicBezTo>
                <a:cubicBezTo>
                  <a:pt x="5108725" y="3328198"/>
                  <a:pt x="5101591" y="3317411"/>
                  <a:pt x="5096596" y="3309805"/>
                </a:cubicBezTo>
                <a:lnTo>
                  <a:pt x="5090574" y="3300530"/>
                </a:lnTo>
                <a:lnTo>
                  <a:pt x="5090563" y="3300511"/>
                </a:lnTo>
                <a:cubicBezTo>
                  <a:pt x="5087440" y="3295362"/>
                  <a:pt x="5084503" y="3291067"/>
                  <a:pt x="5087331" y="3295537"/>
                </a:cubicBezTo>
                <a:lnTo>
                  <a:pt x="5090574" y="3300530"/>
                </a:lnTo>
                <a:lnTo>
                  <a:pt x="5094687" y="3307887"/>
                </a:lnTo>
                <a:cubicBezTo>
                  <a:pt x="5097555" y="3313925"/>
                  <a:pt x="5094559" y="3312984"/>
                  <a:pt x="5066861" y="3278364"/>
                </a:cubicBezTo>
                <a:cubicBezTo>
                  <a:pt x="5057132" y="3266203"/>
                  <a:pt x="5050673" y="3251651"/>
                  <a:pt x="5040944" y="3239490"/>
                </a:cubicBezTo>
                <a:cubicBezTo>
                  <a:pt x="5033312" y="3229950"/>
                  <a:pt x="5022658" y="3223114"/>
                  <a:pt x="5015026" y="3213574"/>
                </a:cubicBezTo>
                <a:cubicBezTo>
                  <a:pt x="4985087" y="3176153"/>
                  <a:pt x="4997960" y="3176597"/>
                  <a:pt x="4963191" y="3148784"/>
                </a:cubicBezTo>
                <a:cubicBezTo>
                  <a:pt x="4951029" y="3139055"/>
                  <a:pt x="4939490" y="3126370"/>
                  <a:pt x="4924315" y="3122868"/>
                </a:cubicBezTo>
                <a:cubicBezTo>
                  <a:pt x="4882016" y="3113107"/>
                  <a:pt x="4837924" y="3114229"/>
                  <a:pt x="4794728" y="3109910"/>
                </a:cubicBezTo>
                <a:close/>
                <a:moveTo>
                  <a:pt x="0" y="0"/>
                </a:moveTo>
                <a:lnTo>
                  <a:pt x="9144000" y="0"/>
                </a:lnTo>
                <a:lnTo>
                  <a:pt x="9144000" y="6858000"/>
                </a:lnTo>
                <a:lnTo>
                  <a:pt x="0" y="6858000"/>
                </a:lnTo>
                <a:close/>
              </a:path>
            </a:pathLst>
          </a:custGeom>
          <a:solidFill>
            <a:schemeClr val="tx1">
              <a:alpha val="85000"/>
            </a:schemeClr>
          </a:solidFill>
          <a:ln w="57150" cmpd="sng">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27" name="TextBox 26"/>
          <p:cNvSpPr txBox="1"/>
          <p:nvPr/>
        </p:nvSpPr>
        <p:spPr>
          <a:xfrm>
            <a:off x="554568" y="1076345"/>
            <a:ext cx="2612614" cy="584776"/>
          </a:xfrm>
          <a:prstGeom prst="rect">
            <a:avLst/>
          </a:prstGeom>
          <a:noFill/>
        </p:spPr>
        <p:txBody>
          <a:bodyPr wrap="none" rtlCol="0">
            <a:spAutoFit/>
          </a:bodyPr>
          <a:lstStyle/>
          <a:p>
            <a:r>
              <a:rPr lang="en-US" sz="3200" dirty="0" smtClean="0">
                <a:solidFill>
                  <a:schemeClr val="bg1"/>
                </a:solidFill>
                <a:latin typeface="Segoe UI Semibold"/>
                <a:cs typeface="Segoe UI Semibold"/>
              </a:rPr>
              <a:t>Data Sources</a:t>
            </a:r>
            <a:endParaRPr lang="en-US" sz="3200" dirty="0">
              <a:solidFill>
                <a:schemeClr val="bg1"/>
              </a:solidFill>
              <a:latin typeface="Segoe UI Semibold"/>
              <a:cs typeface="Segoe UI Semibold"/>
            </a:endParaRPr>
          </a:p>
        </p:txBody>
      </p:sp>
      <p:sp>
        <p:nvSpPr>
          <p:cNvPr id="7" name="Freeform 6"/>
          <p:cNvSpPr/>
          <p:nvPr/>
        </p:nvSpPr>
        <p:spPr>
          <a:xfrm>
            <a:off x="4819190" y="1865946"/>
            <a:ext cx="843773" cy="945931"/>
          </a:xfrm>
          <a:custGeom>
            <a:avLst/>
            <a:gdLst>
              <a:gd name="connsiteX0" fmla="*/ 843773 w 843773"/>
              <a:gd name="connsiteY0" fmla="*/ 0 h 945931"/>
              <a:gd name="connsiteX1" fmla="*/ 843773 w 843773"/>
              <a:gd name="connsiteY1" fmla="*/ 0 h 945931"/>
              <a:gd name="connsiteX2" fmla="*/ 662350 w 843773"/>
              <a:gd name="connsiteY2" fmla="*/ 116622 h 945931"/>
              <a:gd name="connsiteX3" fmla="*/ 623474 w 843773"/>
              <a:gd name="connsiteY3" fmla="*/ 142538 h 945931"/>
              <a:gd name="connsiteX4" fmla="*/ 571639 w 843773"/>
              <a:gd name="connsiteY4" fmla="*/ 207328 h 945931"/>
              <a:gd name="connsiteX5" fmla="*/ 493887 w 843773"/>
              <a:gd name="connsiteY5" fmla="*/ 285075 h 945931"/>
              <a:gd name="connsiteX6" fmla="*/ 442052 w 843773"/>
              <a:gd name="connsiteY6" fmla="*/ 349865 h 945931"/>
              <a:gd name="connsiteX7" fmla="*/ 416135 w 843773"/>
              <a:gd name="connsiteY7" fmla="*/ 388739 h 945931"/>
              <a:gd name="connsiteX8" fmla="*/ 390217 w 843773"/>
              <a:gd name="connsiteY8" fmla="*/ 414655 h 945931"/>
              <a:gd name="connsiteX9" fmla="*/ 351341 w 843773"/>
              <a:gd name="connsiteY9" fmla="*/ 466487 h 945931"/>
              <a:gd name="connsiteX10" fmla="*/ 312465 w 843773"/>
              <a:gd name="connsiteY10" fmla="*/ 505361 h 945931"/>
              <a:gd name="connsiteX11" fmla="*/ 247671 w 843773"/>
              <a:gd name="connsiteY11" fmla="*/ 583108 h 945931"/>
              <a:gd name="connsiteX12" fmla="*/ 208795 w 843773"/>
              <a:gd name="connsiteY12" fmla="*/ 660856 h 945931"/>
              <a:gd name="connsiteX13" fmla="*/ 169919 w 843773"/>
              <a:gd name="connsiteY13" fmla="*/ 686772 h 945931"/>
              <a:gd name="connsiteX14" fmla="*/ 144001 w 843773"/>
              <a:gd name="connsiteY14" fmla="*/ 764520 h 945931"/>
              <a:gd name="connsiteX15" fmla="*/ 131043 w 843773"/>
              <a:gd name="connsiteY15" fmla="*/ 803394 h 945931"/>
              <a:gd name="connsiteX16" fmla="*/ 79208 w 843773"/>
              <a:gd name="connsiteY16" fmla="*/ 868183 h 945931"/>
              <a:gd name="connsiteX17" fmla="*/ 53290 w 843773"/>
              <a:gd name="connsiteY17" fmla="*/ 894099 h 945931"/>
              <a:gd name="connsiteX18" fmla="*/ 40332 w 843773"/>
              <a:gd name="connsiteY18" fmla="*/ 932973 h 945931"/>
              <a:gd name="connsiteX19" fmla="*/ 27373 w 843773"/>
              <a:gd name="connsiteY19" fmla="*/ 894099 h 945931"/>
              <a:gd name="connsiteX20" fmla="*/ 14414 w 843773"/>
              <a:gd name="connsiteY20" fmla="*/ 570150 h 945931"/>
              <a:gd name="connsiteX21" fmla="*/ 14414 w 843773"/>
              <a:gd name="connsiteY21" fmla="*/ 842268 h 945931"/>
              <a:gd name="connsiteX22" fmla="*/ 66249 w 843773"/>
              <a:gd name="connsiteY22" fmla="*/ 945931 h 945931"/>
              <a:gd name="connsiteX23" fmla="*/ 105125 w 843773"/>
              <a:gd name="connsiteY23" fmla="*/ 932973 h 945931"/>
              <a:gd name="connsiteX24" fmla="*/ 208795 w 843773"/>
              <a:gd name="connsiteY24" fmla="*/ 881141 h 945931"/>
              <a:gd name="connsiteX25" fmla="*/ 131043 w 843773"/>
              <a:gd name="connsiteY25" fmla="*/ 881141 h 945931"/>
              <a:gd name="connsiteX26" fmla="*/ 66249 w 843773"/>
              <a:gd name="connsiteY26" fmla="*/ 894099 h 945931"/>
              <a:gd name="connsiteX27" fmla="*/ 14414 w 843773"/>
              <a:gd name="connsiteY27" fmla="*/ 907057 h 945931"/>
              <a:gd name="connsiteX28" fmla="*/ 27373 w 843773"/>
              <a:gd name="connsiteY28" fmla="*/ 868183 h 945931"/>
              <a:gd name="connsiteX29" fmla="*/ 66249 w 843773"/>
              <a:gd name="connsiteY29" fmla="*/ 855225 h 945931"/>
              <a:gd name="connsiteX30" fmla="*/ 105125 w 843773"/>
              <a:gd name="connsiteY30" fmla="*/ 712688 h 945931"/>
              <a:gd name="connsiteX31" fmla="*/ 156960 w 843773"/>
              <a:gd name="connsiteY31" fmla="*/ 596066 h 945931"/>
              <a:gd name="connsiteX32" fmla="*/ 182878 w 843773"/>
              <a:gd name="connsiteY32" fmla="*/ 570150 h 945931"/>
              <a:gd name="connsiteX33" fmla="*/ 195836 w 843773"/>
              <a:gd name="connsiteY33" fmla="*/ 531276 h 945931"/>
              <a:gd name="connsiteX34" fmla="*/ 221754 w 843773"/>
              <a:gd name="connsiteY34" fmla="*/ 505361 h 945931"/>
              <a:gd name="connsiteX35" fmla="*/ 247671 w 843773"/>
              <a:gd name="connsiteY35" fmla="*/ 466487 h 945931"/>
              <a:gd name="connsiteX36" fmla="*/ 273589 w 843773"/>
              <a:gd name="connsiteY36" fmla="*/ 440571 h 945931"/>
              <a:gd name="connsiteX37" fmla="*/ 325424 w 843773"/>
              <a:gd name="connsiteY37" fmla="*/ 375781 h 945931"/>
              <a:gd name="connsiteX38" fmla="*/ 338382 w 843773"/>
              <a:gd name="connsiteY38" fmla="*/ 336907 h 945931"/>
              <a:gd name="connsiteX39" fmla="*/ 377259 w 843773"/>
              <a:gd name="connsiteY39" fmla="*/ 323949 h 945931"/>
              <a:gd name="connsiteX40" fmla="*/ 416135 w 843773"/>
              <a:gd name="connsiteY40" fmla="*/ 298033 h 945931"/>
              <a:gd name="connsiteX41" fmla="*/ 467970 w 843773"/>
              <a:gd name="connsiteY41" fmla="*/ 233243 h 945931"/>
              <a:gd name="connsiteX42" fmla="*/ 493887 w 843773"/>
              <a:gd name="connsiteY42" fmla="*/ 194370 h 945931"/>
              <a:gd name="connsiteX43" fmla="*/ 532763 w 843773"/>
              <a:gd name="connsiteY43" fmla="*/ 168454 h 945931"/>
              <a:gd name="connsiteX44" fmla="*/ 597557 w 843773"/>
              <a:gd name="connsiteY44" fmla="*/ 103664 h 945931"/>
              <a:gd name="connsiteX45" fmla="*/ 675309 w 843773"/>
              <a:gd name="connsiteY45" fmla="*/ 51832 h 945931"/>
              <a:gd name="connsiteX46" fmla="*/ 701227 w 843773"/>
              <a:gd name="connsiteY46" fmla="*/ 25916 h 945931"/>
              <a:gd name="connsiteX47" fmla="*/ 778979 w 843773"/>
              <a:gd name="connsiteY47" fmla="*/ 0 h 945931"/>
              <a:gd name="connsiteX48" fmla="*/ 843773 w 843773"/>
              <a:gd name="connsiteY48" fmla="*/ 0 h 94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43773" h="945931">
                <a:moveTo>
                  <a:pt x="843773" y="0"/>
                </a:moveTo>
                <a:lnTo>
                  <a:pt x="843773" y="0"/>
                </a:lnTo>
                <a:cubicBezTo>
                  <a:pt x="688175" y="99011"/>
                  <a:pt x="748064" y="59483"/>
                  <a:pt x="662350" y="116622"/>
                </a:cubicBezTo>
                <a:cubicBezTo>
                  <a:pt x="649391" y="125261"/>
                  <a:pt x="633203" y="130377"/>
                  <a:pt x="623474" y="142538"/>
                </a:cubicBezTo>
                <a:cubicBezTo>
                  <a:pt x="606196" y="164135"/>
                  <a:pt x="590244" y="186863"/>
                  <a:pt x="571639" y="207328"/>
                </a:cubicBezTo>
                <a:cubicBezTo>
                  <a:pt x="546984" y="234447"/>
                  <a:pt x="514218" y="254579"/>
                  <a:pt x="493887" y="285075"/>
                </a:cubicBezTo>
                <a:cubicBezTo>
                  <a:pt x="414118" y="404723"/>
                  <a:pt x="515912" y="257545"/>
                  <a:pt x="442052" y="349865"/>
                </a:cubicBezTo>
                <a:cubicBezTo>
                  <a:pt x="432323" y="362026"/>
                  <a:pt x="425864" y="376578"/>
                  <a:pt x="416135" y="388739"/>
                </a:cubicBezTo>
                <a:cubicBezTo>
                  <a:pt x="408503" y="398279"/>
                  <a:pt x="398039" y="405270"/>
                  <a:pt x="390217" y="414655"/>
                </a:cubicBezTo>
                <a:cubicBezTo>
                  <a:pt x="376390" y="431246"/>
                  <a:pt x="365397" y="450090"/>
                  <a:pt x="351341" y="466487"/>
                </a:cubicBezTo>
                <a:cubicBezTo>
                  <a:pt x="339414" y="480401"/>
                  <a:pt x="324197" y="491283"/>
                  <a:pt x="312465" y="505361"/>
                </a:cubicBezTo>
                <a:cubicBezTo>
                  <a:pt x="222256" y="613603"/>
                  <a:pt x="361249" y="469536"/>
                  <a:pt x="247671" y="583108"/>
                </a:cubicBezTo>
                <a:cubicBezTo>
                  <a:pt x="237131" y="614728"/>
                  <a:pt x="233917" y="635735"/>
                  <a:pt x="208795" y="660856"/>
                </a:cubicBezTo>
                <a:cubicBezTo>
                  <a:pt x="197782" y="671868"/>
                  <a:pt x="182878" y="678133"/>
                  <a:pt x="169919" y="686772"/>
                </a:cubicBezTo>
                <a:lnTo>
                  <a:pt x="144001" y="764520"/>
                </a:lnTo>
                <a:cubicBezTo>
                  <a:pt x="139681" y="777478"/>
                  <a:pt x="140702" y="793736"/>
                  <a:pt x="131043" y="803394"/>
                </a:cubicBezTo>
                <a:cubicBezTo>
                  <a:pt x="68463" y="865969"/>
                  <a:pt x="144598" y="786452"/>
                  <a:pt x="79208" y="868183"/>
                </a:cubicBezTo>
                <a:cubicBezTo>
                  <a:pt x="71576" y="877723"/>
                  <a:pt x="61929" y="885460"/>
                  <a:pt x="53290" y="894099"/>
                </a:cubicBezTo>
                <a:cubicBezTo>
                  <a:pt x="48971" y="907057"/>
                  <a:pt x="53991" y="932973"/>
                  <a:pt x="40332" y="932973"/>
                </a:cubicBezTo>
                <a:cubicBezTo>
                  <a:pt x="26673" y="932973"/>
                  <a:pt x="28346" y="907723"/>
                  <a:pt x="27373" y="894099"/>
                </a:cubicBezTo>
                <a:cubicBezTo>
                  <a:pt x="19673" y="786304"/>
                  <a:pt x="18734" y="678133"/>
                  <a:pt x="14414" y="570150"/>
                </a:cubicBezTo>
                <a:cubicBezTo>
                  <a:pt x="-5323" y="708312"/>
                  <a:pt x="-4281" y="655321"/>
                  <a:pt x="14414" y="842268"/>
                </a:cubicBezTo>
                <a:cubicBezTo>
                  <a:pt x="23282" y="930943"/>
                  <a:pt x="9455" y="908070"/>
                  <a:pt x="66249" y="945931"/>
                </a:cubicBezTo>
                <a:cubicBezTo>
                  <a:pt x="79208" y="941612"/>
                  <a:pt x="93412" y="940000"/>
                  <a:pt x="105125" y="932973"/>
                </a:cubicBezTo>
                <a:cubicBezTo>
                  <a:pt x="163892" y="897715"/>
                  <a:pt x="89197" y="888615"/>
                  <a:pt x="208795" y="881141"/>
                </a:cubicBezTo>
                <a:cubicBezTo>
                  <a:pt x="511079" y="862249"/>
                  <a:pt x="485312" y="865039"/>
                  <a:pt x="131043" y="881141"/>
                </a:cubicBezTo>
                <a:cubicBezTo>
                  <a:pt x="109445" y="885460"/>
                  <a:pt x="87750" y="889321"/>
                  <a:pt x="66249" y="894099"/>
                </a:cubicBezTo>
                <a:cubicBezTo>
                  <a:pt x="48863" y="897962"/>
                  <a:pt x="29233" y="916936"/>
                  <a:pt x="14414" y="907057"/>
                </a:cubicBezTo>
                <a:cubicBezTo>
                  <a:pt x="3049" y="899481"/>
                  <a:pt x="17714" y="877841"/>
                  <a:pt x="27373" y="868183"/>
                </a:cubicBezTo>
                <a:cubicBezTo>
                  <a:pt x="37032" y="858525"/>
                  <a:pt x="53290" y="859544"/>
                  <a:pt x="66249" y="855225"/>
                </a:cubicBezTo>
                <a:cubicBezTo>
                  <a:pt x="118495" y="776864"/>
                  <a:pt x="74560" y="855315"/>
                  <a:pt x="105125" y="712688"/>
                </a:cubicBezTo>
                <a:cubicBezTo>
                  <a:pt x="115650" y="663573"/>
                  <a:pt x="127472" y="632923"/>
                  <a:pt x="156960" y="596066"/>
                </a:cubicBezTo>
                <a:cubicBezTo>
                  <a:pt x="164592" y="586526"/>
                  <a:pt x="174239" y="578789"/>
                  <a:pt x="182878" y="570150"/>
                </a:cubicBezTo>
                <a:cubicBezTo>
                  <a:pt x="187197" y="557192"/>
                  <a:pt x="188808" y="542988"/>
                  <a:pt x="195836" y="531276"/>
                </a:cubicBezTo>
                <a:cubicBezTo>
                  <a:pt x="202122" y="520800"/>
                  <a:pt x="214122" y="514901"/>
                  <a:pt x="221754" y="505361"/>
                </a:cubicBezTo>
                <a:cubicBezTo>
                  <a:pt x="231483" y="493200"/>
                  <a:pt x="237942" y="478648"/>
                  <a:pt x="247671" y="466487"/>
                </a:cubicBezTo>
                <a:cubicBezTo>
                  <a:pt x="255303" y="456947"/>
                  <a:pt x="265957" y="450111"/>
                  <a:pt x="273589" y="440571"/>
                </a:cubicBezTo>
                <a:cubicBezTo>
                  <a:pt x="338979" y="358839"/>
                  <a:pt x="262844" y="438356"/>
                  <a:pt x="325424" y="375781"/>
                </a:cubicBezTo>
                <a:cubicBezTo>
                  <a:pt x="329743" y="362823"/>
                  <a:pt x="328723" y="346565"/>
                  <a:pt x="338382" y="336907"/>
                </a:cubicBezTo>
                <a:cubicBezTo>
                  <a:pt x="348041" y="327248"/>
                  <a:pt x="365041" y="330058"/>
                  <a:pt x="377259" y="323949"/>
                </a:cubicBezTo>
                <a:cubicBezTo>
                  <a:pt x="391189" y="316984"/>
                  <a:pt x="403176" y="306672"/>
                  <a:pt x="416135" y="298033"/>
                </a:cubicBezTo>
                <a:cubicBezTo>
                  <a:pt x="495896" y="178395"/>
                  <a:pt x="394116" y="325554"/>
                  <a:pt x="467970" y="233243"/>
                </a:cubicBezTo>
                <a:cubicBezTo>
                  <a:pt x="477699" y="221082"/>
                  <a:pt x="482875" y="205382"/>
                  <a:pt x="493887" y="194370"/>
                </a:cubicBezTo>
                <a:cubicBezTo>
                  <a:pt x="504900" y="183358"/>
                  <a:pt x="521042" y="178709"/>
                  <a:pt x="532763" y="168454"/>
                </a:cubicBezTo>
                <a:cubicBezTo>
                  <a:pt x="555750" y="148342"/>
                  <a:pt x="572143" y="120606"/>
                  <a:pt x="597557" y="103664"/>
                </a:cubicBezTo>
                <a:cubicBezTo>
                  <a:pt x="623474" y="86387"/>
                  <a:pt x="653283" y="73856"/>
                  <a:pt x="675309" y="51832"/>
                </a:cubicBezTo>
                <a:cubicBezTo>
                  <a:pt x="683948" y="43193"/>
                  <a:pt x="690299" y="31380"/>
                  <a:pt x="701227" y="25916"/>
                </a:cubicBezTo>
                <a:cubicBezTo>
                  <a:pt x="725662" y="13699"/>
                  <a:pt x="778979" y="0"/>
                  <a:pt x="778979" y="0"/>
                </a:cubicBezTo>
                <a:lnTo>
                  <a:pt x="843773" y="0"/>
                </a:lnTo>
                <a:close/>
              </a:path>
            </a:pathLst>
          </a:custGeom>
          <a:solidFill>
            <a:schemeClr val="accent6"/>
          </a:solidFill>
          <a:ln>
            <a:solidFill>
              <a:srgbClr val="F79646"/>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8" name="TextBox 7"/>
          <p:cNvSpPr txBox="1"/>
          <p:nvPr/>
        </p:nvSpPr>
        <p:spPr>
          <a:xfrm rot="596132">
            <a:off x="4363575" y="1390858"/>
            <a:ext cx="3084949" cy="461665"/>
          </a:xfrm>
          <a:prstGeom prst="rect">
            <a:avLst/>
          </a:prstGeom>
          <a:noFill/>
        </p:spPr>
        <p:txBody>
          <a:bodyPr wrap="none" rtlCol="0">
            <a:spAutoFit/>
          </a:bodyPr>
          <a:lstStyle/>
          <a:p>
            <a:r>
              <a:rPr lang="en-US" sz="2400" dirty="0" smtClean="0">
                <a:solidFill>
                  <a:schemeClr val="accent6"/>
                </a:solidFill>
                <a:latin typeface="Segoe Print"/>
                <a:cs typeface="Segoe Print"/>
              </a:rPr>
              <a:t>This talk is about…</a:t>
            </a:r>
            <a:endParaRPr lang="en-US" sz="2400" dirty="0">
              <a:solidFill>
                <a:schemeClr val="accent6"/>
              </a:solidFill>
              <a:latin typeface="Segoe Print"/>
              <a:cs typeface="Segoe Print"/>
            </a:endParaRPr>
          </a:p>
        </p:txBody>
      </p:sp>
      <p:sp>
        <p:nvSpPr>
          <p:cNvPr id="41" name="TextBox 40"/>
          <p:cNvSpPr txBox="1"/>
          <p:nvPr/>
        </p:nvSpPr>
        <p:spPr>
          <a:xfrm>
            <a:off x="3984701" y="3292156"/>
            <a:ext cx="893694" cy="461665"/>
          </a:xfrm>
          <a:prstGeom prst="rect">
            <a:avLst/>
          </a:prstGeom>
          <a:noFill/>
        </p:spPr>
        <p:txBody>
          <a:bodyPr wrap="none" rtlCol="0">
            <a:spAutoFit/>
          </a:bodyPr>
          <a:lstStyle/>
          <a:p>
            <a:r>
              <a:rPr lang="en-US" sz="2400" dirty="0" smtClean="0">
                <a:latin typeface="Segoe Print"/>
                <a:cs typeface="Segoe Print"/>
              </a:rPr>
              <a:t>data</a:t>
            </a:r>
            <a:endParaRPr lang="en-US" sz="2400" dirty="0">
              <a:latin typeface="Segoe Print"/>
              <a:cs typeface="Segoe Print"/>
            </a:endParaRPr>
          </a:p>
        </p:txBody>
      </p:sp>
    </p:spTree>
    <p:extLst>
      <p:ext uri="{BB962C8B-B14F-4D97-AF65-F5344CB8AC3E}">
        <p14:creationId xmlns:p14="http://schemas.microsoft.com/office/powerpoint/2010/main" val="2810776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rot="20091310">
            <a:off x="-3298284" y="206975"/>
            <a:ext cx="8162328" cy="564477"/>
          </a:xfrm>
          <a:prstGeom prst="rect">
            <a:avLst/>
          </a:prstGeom>
          <a:solidFill>
            <a:schemeClr val="bg1">
              <a:lumMod val="95000"/>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smtClean="0">
                <a:solidFill>
                  <a:schemeClr val="tx1"/>
                </a:solidFill>
                <a:latin typeface="Segoe Print"/>
                <a:cs typeface="Segoe Print"/>
              </a:rPr>
              <a:t>Take 2</a:t>
            </a:r>
          </a:p>
        </p:txBody>
      </p:sp>
      <p:pic>
        <p:nvPicPr>
          <p:cNvPr id="4" name="Picture 3" descr="IMG_7674.JPG"/>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17116" t="38109" r="51570" b="35372"/>
          <a:stretch/>
        </p:blipFill>
        <p:spPr>
          <a:xfrm>
            <a:off x="0" y="1248796"/>
            <a:ext cx="2438400" cy="1371600"/>
          </a:xfrm>
          <a:prstGeom prst="rect">
            <a:avLst/>
          </a:prstGeom>
        </p:spPr>
      </p:pic>
      <p:pic>
        <p:nvPicPr>
          <p:cNvPr id="8" name="Picture 7"/>
          <p:cNvPicPr>
            <a:picLocks noChangeAspect="1"/>
          </p:cNvPicPr>
          <p:nvPr/>
        </p:nvPicPr>
        <p:blipFill rotWithShape="1">
          <a:blip r:embed="rId5"/>
          <a:srcRect l="2855" t="21371" r="47818" b="34234"/>
          <a:stretch/>
        </p:blipFill>
        <p:spPr>
          <a:xfrm>
            <a:off x="6705600" y="1248796"/>
            <a:ext cx="2438400" cy="1371600"/>
          </a:xfrm>
          <a:prstGeom prst="rect">
            <a:avLst/>
          </a:prstGeom>
        </p:spPr>
      </p:pic>
      <p:pic>
        <p:nvPicPr>
          <p:cNvPr id="9" name="Picture 8"/>
          <p:cNvPicPr>
            <a:picLocks noChangeAspect="1"/>
          </p:cNvPicPr>
          <p:nvPr/>
        </p:nvPicPr>
        <p:blipFill rotWithShape="1">
          <a:blip r:embed="rId6"/>
          <a:srcRect l="22113" t="22675" r="42642" b="44510"/>
          <a:stretch/>
        </p:blipFill>
        <p:spPr>
          <a:xfrm>
            <a:off x="6705600" y="2615291"/>
            <a:ext cx="2438400" cy="1371600"/>
          </a:xfrm>
          <a:prstGeom prst="rect">
            <a:avLst/>
          </a:prstGeom>
        </p:spPr>
      </p:pic>
      <p:pic>
        <p:nvPicPr>
          <p:cNvPr id="10" name="Picture 9"/>
          <p:cNvPicPr>
            <a:picLocks noChangeAspect="1"/>
          </p:cNvPicPr>
          <p:nvPr/>
        </p:nvPicPr>
        <p:blipFill rotWithShape="1">
          <a:blip r:embed="rId7"/>
          <a:srcRect l="11725" t="29411" r="37573" b="24958"/>
          <a:stretch/>
        </p:blipFill>
        <p:spPr>
          <a:xfrm>
            <a:off x="6705600" y="3986891"/>
            <a:ext cx="2438400" cy="1371600"/>
          </a:xfrm>
          <a:prstGeom prst="rect">
            <a:avLst/>
          </a:prstGeom>
        </p:spPr>
      </p:pic>
      <p:sp>
        <p:nvSpPr>
          <p:cNvPr id="11" name="TextBox 10"/>
          <p:cNvSpPr txBox="1"/>
          <p:nvPr/>
        </p:nvSpPr>
        <p:spPr>
          <a:xfrm>
            <a:off x="2553045" y="112422"/>
            <a:ext cx="1983235" cy="584775"/>
          </a:xfrm>
          <a:prstGeom prst="rect">
            <a:avLst/>
          </a:prstGeom>
          <a:noFill/>
        </p:spPr>
        <p:txBody>
          <a:bodyPr wrap="none" rtlCol="0">
            <a:spAutoFit/>
          </a:bodyPr>
          <a:lstStyle/>
          <a:p>
            <a:pPr algn="ctr"/>
            <a:r>
              <a:rPr lang="en-US" sz="1600" dirty="0" smtClean="0">
                <a:latin typeface="Segoe UI Light"/>
                <a:cs typeface="Segoe UI Light"/>
              </a:rPr>
              <a:t># Bus </a:t>
            </a:r>
            <a:r>
              <a:rPr lang="en-US" sz="1600" dirty="0">
                <a:latin typeface="Segoe UI Light"/>
                <a:cs typeface="Segoe UI Light"/>
              </a:rPr>
              <a:t>S</a:t>
            </a:r>
            <a:r>
              <a:rPr lang="en-US" sz="1600" dirty="0" smtClean="0">
                <a:latin typeface="Segoe UI Light"/>
                <a:cs typeface="Segoe UI Light"/>
              </a:rPr>
              <a:t>top </a:t>
            </a:r>
            <a:r>
              <a:rPr lang="en-US" sz="1600" dirty="0">
                <a:latin typeface="Segoe UI Light"/>
                <a:cs typeface="Segoe UI Light"/>
              </a:rPr>
              <a:t>S</a:t>
            </a:r>
            <a:r>
              <a:rPr lang="en-US" sz="1600" dirty="0" smtClean="0">
                <a:latin typeface="Segoe UI Light"/>
                <a:cs typeface="Segoe UI Light"/>
              </a:rPr>
              <a:t>igns in</a:t>
            </a:r>
            <a:br>
              <a:rPr lang="en-US" sz="1600" dirty="0" smtClean="0">
                <a:latin typeface="Segoe UI Light"/>
                <a:cs typeface="Segoe UI Light"/>
              </a:rPr>
            </a:br>
            <a:r>
              <a:rPr lang="en-US" sz="1600" dirty="0" smtClean="0">
                <a:latin typeface="Segoe UI Semibold" panose="020B0702040204020203" pitchFamily="34" charset="0"/>
                <a:cs typeface="Segoe UI Semibold" panose="020B0702040204020203" pitchFamily="34" charset="0"/>
              </a:rPr>
              <a:t>Physical Audit Data</a:t>
            </a:r>
            <a:endParaRPr lang="en-US" sz="1600" dirty="0">
              <a:latin typeface="Segoe UI Semibold" panose="020B0702040204020203" pitchFamily="34" charset="0"/>
              <a:cs typeface="Segoe UI Semibold" panose="020B0702040204020203" pitchFamily="34" charset="0"/>
            </a:endParaRPr>
          </a:p>
        </p:txBody>
      </p:sp>
      <p:sp>
        <p:nvSpPr>
          <p:cNvPr id="12" name="TextBox 11"/>
          <p:cNvSpPr txBox="1"/>
          <p:nvPr/>
        </p:nvSpPr>
        <p:spPr>
          <a:xfrm>
            <a:off x="4706236" y="99973"/>
            <a:ext cx="1832553" cy="584775"/>
          </a:xfrm>
          <a:prstGeom prst="rect">
            <a:avLst/>
          </a:prstGeom>
          <a:noFill/>
        </p:spPr>
        <p:txBody>
          <a:bodyPr wrap="none" rtlCol="0">
            <a:spAutoFit/>
          </a:bodyPr>
          <a:lstStyle/>
          <a:p>
            <a:pPr algn="ctr"/>
            <a:r>
              <a:rPr lang="en-US" sz="1600" dirty="0" smtClean="0">
                <a:latin typeface="Segoe UI Light"/>
                <a:cs typeface="Segoe UI Light"/>
              </a:rPr>
              <a:t># Bus </a:t>
            </a:r>
            <a:r>
              <a:rPr lang="en-US" sz="1600" dirty="0">
                <a:latin typeface="Segoe UI Light"/>
                <a:cs typeface="Segoe UI Light"/>
              </a:rPr>
              <a:t>S</a:t>
            </a:r>
            <a:r>
              <a:rPr lang="en-US" sz="1600" dirty="0" smtClean="0">
                <a:latin typeface="Segoe UI Light"/>
                <a:cs typeface="Segoe UI Light"/>
              </a:rPr>
              <a:t>top </a:t>
            </a:r>
            <a:r>
              <a:rPr lang="en-US" sz="1600" dirty="0">
                <a:latin typeface="Segoe UI Light"/>
                <a:cs typeface="Segoe UI Light"/>
              </a:rPr>
              <a:t>S</a:t>
            </a:r>
            <a:r>
              <a:rPr lang="en-US" sz="1600" dirty="0" smtClean="0">
                <a:latin typeface="Segoe UI Light"/>
                <a:cs typeface="Segoe UI Light"/>
              </a:rPr>
              <a:t>igns in</a:t>
            </a:r>
            <a:br>
              <a:rPr lang="en-US" sz="1600" dirty="0" smtClean="0">
                <a:latin typeface="Segoe UI Light"/>
                <a:cs typeface="Segoe UI Light"/>
              </a:rPr>
            </a:br>
            <a:r>
              <a:rPr lang="en-US" sz="1600" dirty="0" smtClean="0">
                <a:latin typeface="Segoe UI Semibold" panose="020B0702040204020203" pitchFamily="34" charset="0"/>
                <a:cs typeface="Segoe UI Semibold" panose="020B0702040204020203" pitchFamily="34" charset="0"/>
              </a:rPr>
              <a:t>GSV Images</a:t>
            </a:r>
            <a:endParaRPr lang="en-US" sz="1600" dirty="0">
              <a:latin typeface="Segoe UI Semibold" panose="020B0702040204020203" pitchFamily="34" charset="0"/>
              <a:cs typeface="Segoe UI Semibold" panose="020B0702040204020203" pitchFamily="34" charset="0"/>
            </a:endParaRPr>
          </a:p>
        </p:txBody>
      </p:sp>
      <p:pic>
        <p:nvPicPr>
          <p:cNvPr id="13" name="Picture 12"/>
          <p:cNvPicPr>
            <a:picLocks noChangeAspect="1"/>
          </p:cNvPicPr>
          <p:nvPr/>
        </p:nvPicPr>
        <p:blipFill rotWithShape="1">
          <a:blip r:embed="rId8">
            <a:extLst>
              <a:ext uri="{28A0092B-C50C-407E-A947-70E740481C1C}">
                <a14:useLocalDpi xmlns:a14="http://schemas.microsoft.com/office/drawing/2010/main" val="0"/>
              </a:ext>
            </a:extLst>
          </a:blip>
          <a:srcRect l="557" t="9888" r="30113" b="20800"/>
          <a:stretch/>
        </p:blipFill>
        <p:spPr>
          <a:xfrm>
            <a:off x="0" y="2615291"/>
            <a:ext cx="2438400" cy="1371600"/>
          </a:xfrm>
          <a:prstGeom prst="rect">
            <a:avLst/>
          </a:prstGeom>
        </p:spPr>
      </p:pic>
      <p:pic>
        <p:nvPicPr>
          <p:cNvPr id="14" name="Picture 13"/>
          <p:cNvPicPr>
            <a:picLocks noChangeAspect="1"/>
          </p:cNvPicPr>
          <p:nvPr/>
        </p:nvPicPr>
        <p:blipFill rotWithShape="1">
          <a:blip r:embed="rId9">
            <a:extLst>
              <a:ext uri="{28A0092B-C50C-407E-A947-70E740481C1C}">
                <a14:useLocalDpi xmlns:a14="http://schemas.microsoft.com/office/drawing/2010/main" val="0"/>
              </a:ext>
            </a:extLst>
          </a:blip>
          <a:srcRect l="3509" t="28443" r="47895" b="35110"/>
          <a:stretch/>
        </p:blipFill>
        <p:spPr>
          <a:xfrm>
            <a:off x="0" y="3993566"/>
            <a:ext cx="2438400" cy="1371600"/>
          </a:xfrm>
          <a:prstGeom prst="rect">
            <a:avLst/>
          </a:prstGeom>
        </p:spPr>
      </p:pic>
      <p:cxnSp>
        <p:nvCxnSpPr>
          <p:cNvPr id="16" name="Straight Connector 15"/>
          <p:cNvCxnSpPr/>
          <p:nvPr/>
        </p:nvCxnSpPr>
        <p:spPr>
          <a:xfrm flipV="1">
            <a:off x="4572000" y="-208547"/>
            <a:ext cx="0" cy="7218948"/>
          </a:xfrm>
          <a:prstGeom prst="line">
            <a:avLst/>
          </a:prstGeom>
          <a:ln w="12700">
            <a:solidFill>
              <a:schemeClr val="bg1">
                <a:lumMod val="75000"/>
              </a:schemeClr>
            </a:solidFill>
            <a:prstDash val="dash"/>
          </a:ln>
          <a:effectLst/>
        </p:spPr>
        <p:style>
          <a:lnRef idx="2">
            <a:schemeClr val="accent1"/>
          </a:lnRef>
          <a:fillRef idx="0">
            <a:schemeClr val="accent1"/>
          </a:fillRef>
          <a:effectRef idx="1">
            <a:schemeClr val="accent1"/>
          </a:effectRef>
          <a:fontRef idx="minor">
            <a:schemeClr val="tx1"/>
          </a:fontRef>
        </p:style>
      </p:cxnSp>
      <p:grpSp>
        <p:nvGrpSpPr>
          <p:cNvPr id="38" name="Group 37"/>
          <p:cNvGrpSpPr/>
          <p:nvPr/>
        </p:nvGrpSpPr>
        <p:grpSpPr>
          <a:xfrm>
            <a:off x="2493404" y="856184"/>
            <a:ext cx="2078595" cy="400110"/>
            <a:chOff x="2493405" y="856184"/>
            <a:chExt cx="1384544" cy="400110"/>
          </a:xfrm>
        </p:grpSpPr>
        <p:sp>
          <p:nvSpPr>
            <p:cNvPr id="5" name="TextBox 4"/>
            <p:cNvSpPr txBox="1"/>
            <p:nvPr/>
          </p:nvSpPr>
          <p:spPr>
            <a:xfrm>
              <a:off x="2493405" y="856184"/>
              <a:ext cx="418704" cy="400110"/>
            </a:xfrm>
            <a:prstGeom prst="rect">
              <a:avLst/>
            </a:prstGeom>
            <a:noFill/>
          </p:spPr>
          <p:txBody>
            <a:bodyPr wrap="none" rtlCol="0">
              <a:spAutoFit/>
            </a:bodyPr>
            <a:lstStyle/>
            <a:p>
              <a:pPr algn="ctr"/>
              <a:r>
                <a:rPr lang="en-US" sz="2000" dirty="0" smtClean="0">
                  <a:latin typeface="Segoe UI Light"/>
                  <a:cs typeface="Segoe UI Light"/>
                </a:rPr>
                <a:t>R1</a:t>
              </a:r>
              <a:endParaRPr lang="en-US" sz="2000" dirty="0">
                <a:latin typeface="Segoe UI Light"/>
                <a:cs typeface="Segoe UI Light"/>
              </a:endParaRPr>
            </a:p>
          </p:txBody>
        </p:sp>
        <p:sp>
          <p:nvSpPr>
            <p:cNvPr id="6" name="TextBox 5"/>
            <p:cNvSpPr txBox="1"/>
            <p:nvPr/>
          </p:nvSpPr>
          <p:spPr>
            <a:xfrm>
              <a:off x="2936249" y="856184"/>
              <a:ext cx="458780" cy="400110"/>
            </a:xfrm>
            <a:prstGeom prst="rect">
              <a:avLst/>
            </a:prstGeom>
            <a:noFill/>
          </p:spPr>
          <p:txBody>
            <a:bodyPr wrap="none" rtlCol="0">
              <a:spAutoFit/>
            </a:bodyPr>
            <a:lstStyle/>
            <a:p>
              <a:pPr algn="ctr"/>
              <a:r>
                <a:rPr lang="en-US" sz="2000" dirty="0" smtClean="0">
                  <a:latin typeface="Segoe UI Light"/>
                  <a:cs typeface="Segoe UI Light"/>
                </a:rPr>
                <a:t>R2</a:t>
              </a:r>
              <a:endParaRPr lang="en-US" sz="2000" dirty="0">
                <a:latin typeface="Segoe UI Light"/>
                <a:cs typeface="Segoe UI Light"/>
              </a:endParaRPr>
            </a:p>
          </p:txBody>
        </p:sp>
        <p:sp>
          <p:nvSpPr>
            <p:cNvPr id="7" name="TextBox 6"/>
            <p:cNvSpPr txBox="1"/>
            <p:nvPr/>
          </p:nvSpPr>
          <p:spPr>
            <a:xfrm>
              <a:off x="3419169" y="856184"/>
              <a:ext cx="458780" cy="400110"/>
            </a:xfrm>
            <a:prstGeom prst="rect">
              <a:avLst/>
            </a:prstGeom>
            <a:noFill/>
          </p:spPr>
          <p:txBody>
            <a:bodyPr wrap="none" rtlCol="0">
              <a:spAutoFit/>
            </a:bodyPr>
            <a:lstStyle/>
            <a:p>
              <a:pPr algn="ctr"/>
              <a:r>
                <a:rPr lang="en-US" sz="2000" dirty="0" smtClean="0">
                  <a:latin typeface="Segoe UI Light"/>
                  <a:cs typeface="Segoe UI Light"/>
                </a:rPr>
                <a:t>R3</a:t>
              </a:r>
              <a:endParaRPr lang="en-US" sz="2000" dirty="0">
                <a:latin typeface="Segoe UI Light"/>
                <a:cs typeface="Segoe UI Light"/>
              </a:endParaRPr>
            </a:p>
          </p:txBody>
        </p:sp>
      </p:grpSp>
      <p:cxnSp>
        <p:nvCxnSpPr>
          <p:cNvPr id="19" name="Straight Connector 18"/>
          <p:cNvCxnSpPr/>
          <p:nvPr/>
        </p:nvCxnSpPr>
        <p:spPr>
          <a:xfrm flipH="1" flipV="1">
            <a:off x="-16800" y="1248797"/>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flipV="1">
            <a:off x="-8400" y="2607855"/>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H="1" flipV="1">
            <a:off x="-12978" y="3980571"/>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H="1" flipV="1">
            <a:off x="-13953" y="5354970"/>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nvGrpSpPr>
          <p:cNvPr id="39" name="Group 38"/>
          <p:cNvGrpSpPr/>
          <p:nvPr/>
        </p:nvGrpSpPr>
        <p:grpSpPr>
          <a:xfrm>
            <a:off x="4572000" y="856184"/>
            <a:ext cx="2078595" cy="400110"/>
            <a:chOff x="2493405" y="856184"/>
            <a:chExt cx="1384544" cy="400110"/>
          </a:xfrm>
        </p:grpSpPr>
        <p:sp>
          <p:nvSpPr>
            <p:cNvPr id="40" name="TextBox 39"/>
            <p:cNvSpPr txBox="1"/>
            <p:nvPr/>
          </p:nvSpPr>
          <p:spPr>
            <a:xfrm>
              <a:off x="2493405" y="856184"/>
              <a:ext cx="418704" cy="400110"/>
            </a:xfrm>
            <a:prstGeom prst="rect">
              <a:avLst/>
            </a:prstGeom>
            <a:noFill/>
          </p:spPr>
          <p:txBody>
            <a:bodyPr wrap="none" rtlCol="0">
              <a:spAutoFit/>
            </a:bodyPr>
            <a:lstStyle/>
            <a:p>
              <a:pPr algn="ctr"/>
              <a:r>
                <a:rPr lang="en-US" sz="2000" dirty="0" smtClean="0">
                  <a:latin typeface="Segoe UI Light"/>
                  <a:cs typeface="Segoe UI Light"/>
                </a:rPr>
                <a:t>R1</a:t>
              </a:r>
              <a:endParaRPr lang="en-US" sz="2000" dirty="0">
                <a:latin typeface="Segoe UI Light"/>
                <a:cs typeface="Segoe UI Light"/>
              </a:endParaRPr>
            </a:p>
          </p:txBody>
        </p:sp>
        <p:sp>
          <p:nvSpPr>
            <p:cNvPr id="41" name="TextBox 40"/>
            <p:cNvSpPr txBox="1"/>
            <p:nvPr/>
          </p:nvSpPr>
          <p:spPr>
            <a:xfrm>
              <a:off x="2936249" y="856184"/>
              <a:ext cx="458780" cy="400110"/>
            </a:xfrm>
            <a:prstGeom prst="rect">
              <a:avLst/>
            </a:prstGeom>
            <a:noFill/>
          </p:spPr>
          <p:txBody>
            <a:bodyPr wrap="none" rtlCol="0">
              <a:spAutoFit/>
            </a:bodyPr>
            <a:lstStyle/>
            <a:p>
              <a:pPr algn="ctr"/>
              <a:r>
                <a:rPr lang="en-US" sz="2000" dirty="0" smtClean="0">
                  <a:latin typeface="Segoe UI Light"/>
                  <a:cs typeface="Segoe UI Light"/>
                </a:rPr>
                <a:t>R2</a:t>
              </a:r>
              <a:endParaRPr lang="en-US" sz="2000" dirty="0">
                <a:latin typeface="Segoe UI Light"/>
                <a:cs typeface="Segoe UI Light"/>
              </a:endParaRPr>
            </a:p>
          </p:txBody>
        </p:sp>
        <p:sp>
          <p:nvSpPr>
            <p:cNvPr id="42" name="TextBox 41"/>
            <p:cNvSpPr txBox="1"/>
            <p:nvPr/>
          </p:nvSpPr>
          <p:spPr>
            <a:xfrm>
              <a:off x="3419169" y="856184"/>
              <a:ext cx="458780" cy="400110"/>
            </a:xfrm>
            <a:prstGeom prst="rect">
              <a:avLst/>
            </a:prstGeom>
            <a:noFill/>
          </p:spPr>
          <p:txBody>
            <a:bodyPr wrap="none" rtlCol="0">
              <a:spAutoFit/>
            </a:bodyPr>
            <a:lstStyle/>
            <a:p>
              <a:pPr algn="ctr"/>
              <a:r>
                <a:rPr lang="en-US" sz="2000" dirty="0" smtClean="0">
                  <a:latin typeface="Segoe UI Light"/>
                  <a:cs typeface="Segoe UI Light"/>
                </a:rPr>
                <a:t>R3</a:t>
              </a:r>
              <a:endParaRPr lang="en-US" sz="2000" dirty="0">
                <a:latin typeface="Segoe UI Light"/>
                <a:cs typeface="Segoe UI Light"/>
              </a:endParaRPr>
            </a:p>
          </p:txBody>
        </p:sp>
      </p:grpSp>
      <p:grpSp>
        <p:nvGrpSpPr>
          <p:cNvPr id="43" name="Group 42"/>
          <p:cNvGrpSpPr/>
          <p:nvPr/>
        </p:nvGrpSpPr>
        <p:grpSpPr>
          <a:xfrm>
            <a:off x="2663186" y="1727470"/>
            <a:ext cx="1707175" cy="400110"/>
            <a:chOff x="2607086" y="856184"/>
            <a:chExt cx="1137143" cy="400110"/>
          </a:xfrm>
        </p:grpSpPr>
        <p:sp>
          <p:nvSpPr>
            <p:cNvPr id="44" name="TextBox 43"/>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45" name="TextBox 44"/>
            <p:cNvSpPr txBox="1"/>
            <p:nvPr/>
          </p:nvSpPr>
          <p:spPr>
            <a:xfrm>
              <a:off x="3069968"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46" name="TextBox 45"/>
            <p:cNvSpPr txBox="1"/>
            <p:nvPr/>
          </p:nvSpPr>
          <p:spPr>
            <a:xfrm>
              <a:off x="3552887"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grpSp>
      <p:grpSp>
        <p:nvGrpSpPr>
          <p:cNvPr id="47" name="Group 46"/>
          <p:cNvGrpSpPr/>
          <p:nvPr/>
        </p:nvGrpSpPr>
        <p:grpSpPr>
          <a:xfrm>
            <a:off x="4766082" y="1727470"/>
            <a:ext cx="1707175" cy="400110"/>
            <a:chOff x="2607086" y="856184"/>
            <a:chExt cx="1137143" cy="400110"/>
          </a:xfrm>
        </p:grpSpPr>
        <p:sp>
          <p:nvSpPr>
            <p:cNvPr id="48" name="TextBox 47"/>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49" name="TextBox 48"/>
            <p:cNvSpPr txBox="1"/>
            <p:nvPr/>
          </p:nvSpPr>
          <p:spPr>
            <a:xfrm>
              <a:off x="3069968"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50" name="TextBox 49"/>
            <p:cNvSpPr txBox="1"/>
            <p:nvPr/>
          </p:nvSpPr>
          <p:spPr>
            <a:xfrm>
              <a:off x="3552887"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grpSp>
      <p:grpSp>
        <p:nvGrpSpPr>
          <p:cNvPr id="51" name="Group 50"/>
          <p:cNvGrpSpPr/>
          <p:nvPr/>
        </p:nvGrpSpPr>
        <p:grpSpPr>
          <a:xfrm>
            <a:off x="2663186" y="3091090"/>
            <a:ext cx="1707175" cy="400110"/>
            <a:chOff x="2607086" y="856184"/>
            <a:chExt cx="1137143" cy="400110"/>
          </a:xfrm>
        </p:grpSpPr>
        <p:sp>
          <p:nvSpPr>
            <p:cNvPr id="52" name="TextBox 51"/>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53" name="TextBox 52"/>
            <p:cNvSpPr txBox="1"/>
            <p:nvPr/>
          </p:nvSpPr>
          <p:spPr>
            <a:xfrm>
              <a:off x="3069968"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54" name="TextBox 53"/>
            <p:cNvSpPr txBox="1"/>
            <p:nvPr/>
          </p:nvSpPr>
          <p:spPr>
            <a:xfrm>
              <a:off x="3552887"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grpSp>
      <p:grpSp>
        <p:nvGrpSpPr>
          <p:cNvPr id="55" name="Group 54"/>
          <p:cNvGrpSpPr/>
          <p:nvPr/>
        </p:nvGrpSpPr>
        <p:grpSpPr>
          <a:xfrm>
            <a:off x="4766082" y="3091090"/>
            <a:ext cx="1707175" cy="400110"/>
            <a:chOff x="2607086" y="856184"/>
            <a:chExt cx="1137143" cy="400110"/>
          </a:xfrm>
        </p:grpSpPr>
        <p:sp>
          <p:nvSpPr>
            <p:cNvPr id="56" name="TextBox 55"/>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57" name="TextBox 56"/>
            <p:cNvSpPr txBox="1"/>
            <p:nvPr/>
          </p:nvSpPr>
          <p:spPr>
            <a:xfrm>
              <a:off x="3069968"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58" name="TextBox 57"/>
            <p:cNvSpPr txBox="1"/>
            <p:nvPr/>
          </p:nvSpPr>
          <p:spPr>
            <a:xfrm>
              <a:off x="3552887"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grpSp>
      <p:grpSp>
        <p:nvGrpSpPr>
          <p:cNvPr id="59" name="Group 58"/>
          <p:cNvGrpSpPr/>
          <p:nvPr/>
        </p:nvGrpSpPr>
        <p:grpSpPr>
          <a:xfrm>
            <a:off x="2643149" y="4473515"/>
            <a:ext cx="1707177" cy="400110"/>
            <a:chOff x="2607086" y="856184"/>
            <a:chExt cx="1137144" cy="400110"/>
          </a:xfrm>
        </p:grpSpPr>
        <p:sp>
          <p:nvSpPr>
            <p:cNvPr id="60" name="TextBox 59"/>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61" name="TextBox 60"/>
            <p:cNvSpPr txBox="1"/>
            <p:nvPr/>
          </p:nvSpPr>
          <p:spPr>
            <a:xfrm>
              <a:off x="3069969"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62" name="TextBox 61"/>
            <p:cNvSpPr txBox="1"/>
            <p:nvPr/>
          </p:nvSpPr>
          <p:spPr>
            <a:xfrm>
              <a:off x="3552888"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grpSp>
      <p:grpSp>
        <p:nvGrpSpPr>
          <p:cNvPr id="63" name="Group 62"/>
          <p:cNvGrpSpPr/>
          <p:nvPr/>
        </p:nvGrpSpPr>
        <p:grpSpPr>
          <a:xfrm>
            <a:off x="4766083" y="4473515"/>
            <a:ext cx="1707177" cy="400110"/>
            <a:chOff x="2607086" y="856184"/>
            <a:chExt cx="1137144" cy="400110"/>
          </a:xfrm>
        </p:grpSpPr>
        <p:sp>
          <p:nvSpPr>
            <p:cNvPr id="64" name="TextBox 63"/>
            <p:cNvSpPr txBox="1"/>
            <p:nvPr/>
          </p:nvSpPr>
          <p:spPr>
            <a:xfrm>
              <a:off x="2607086"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65" name="TextBox 64"/>
            <p:cNvSpPr txBox="1"/>
            <p:nvPr/>
          </p:nvSpPr>
          <p:spPr>
            <a:xfrm>
              <a:off x="3069969"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66" name="TextBox 65"/>
            <p:cNvSpPr txBox="1"/>
            <p:nvPr/>
          </p:nvSpPr>
          <p:spPr>
            <a:xfrm>
              <a:off x="3552888" y="856184"/>
              <a:ext cx="19134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grpSp>
      <p:sp>
        <p:nvSpPr>
          <p:cNvPr id="2" name="TextBox 1"/>
          <p:cNvSpPr txBox="1"/>
          <p:nvPr/>
        </p:nvSpPr>
        <p:spPr>
          <a:xfrm rot="5400000">
            <a:off x="2351964" y="5393697"/>
            <a:ext cx="338554" cy="369332"/>
          </a:xfrm>
          <a:prstGeom prst="rect">
            <a:avLst/>
          </a:prstGeom>
          <a:noFill/>
        </p:spPr>
        <p:txBody>
          <a:bodyPr wrap="none" rtlCol="0">
            <a:spAutoFit/>
          </a:bodyPr>
          <a:lstStyle/>
          <a:p>
            <a:r>
              <a:rPr lang="en-US" dirty="0" smtClean="0">
                <a:latin typeface="Segoe UI Light"/>
                <a:cs typeface="Segoe UI Light"/>
              </a:rPr>
              <a:t>…</a:t>
            </a:r>
            <a:endParaRPr lang="en-US" dirty="0">
              <a:latin typeface="Segoe UI Light"/>
              <a:cs typeface="Segoe UI Light"/>
            </a:endParaRPr>
          </a:p>
        </p:txBody>
      </p:sp>
      <p:sp>
        <p:nvSpPr>
          <p:cNvPr id="71" name="TextBox 70"/>
          <p:cNvSpPr txBox="1"/>
          <p:nvPr/>
        </p:nvSpPr>
        <p:spPr>
          <a:xfrm rot="5400000">
            <a:off x="6617786" y="5393697"/>
            <a:ext cx="338554" cy="369332"/>
          </a:xfrm>
          <a:prstGeom prst="rect">
            <a:avLst/>
          </a:prstGeom>
          <a:noFill/>
        </p:spPr>
        <p:txBody>
          <a:bodyPr wrap="none" rtlCol="0">
            <a:spAutoFit/>
          </a:bodyPr>
          <a:lstStyle/>
          <a:p>
            <a:r>
              <a:rPr lang="en-US" dirty="0" smtClean="0">
                <a:latin typeface="Segoe UI Light"/>
                <a:cs typeface="Segoe UI Light"/>
              </a:rPr>
              <a:t>…</a:t>
            </a:r>
            <a:endParaRPr lang="en-US" dirty="0">
              <a:latin typeface="Segoe UI Light"/>
              <a:cs typeface="Segoe UI Light"/>
            </a:endParaRPr>
          </a:p>
        </p:txBody>
      </p:sp>
      <p:sp>
        <p:nvSpPr>
          <p:cNvPr id="73" name="TextBox 72"/>
          <p:cNvSpPr txBox="1"/>
          <p:nvPr/>
        </p:nvSpPr>
        <p:spPr>
          <a:xfrm>
            <a:off x="1535458" y="5716773"/>
            <a:ext cx="1734770" cy="523220"/>
          </a:xfrm>
          <a:prstGeom prst="rect">
            <a:avLst/>
          </a:prstGeom>
          <a:noFill/>
        </p:spPr>
        <p:txBody>
          <a:bodyPr wrap="none" rtlCol="0">
            <a:spAutoFit/>
          </a:bodyPr>
          <a:lstStyle/>
          <a:p>
            <a:r>
              <a:rPr lang="el-GR" sz="2800" b="1" dirty="0" smtClean="0">
                <a:latin typeface="Segoe UI Semibold" panose="020B0702040204020203" pitchFamily="34" charset="0"/>
                <a:cs typeface="Segoe UI Semibold" panose="020B0702040204020203" pitchFamily="34" charset="0"/>
              </a:rPr>
              <a:t>α</a:t>
            </a:r>
            <a:r>
              <a:rPr lang="en-US" sz="2800" b="1" dirty="0" smtClean="0">
                <a:latin typeface="Segoe UI Semibold" panose="020B0702040204020203" pitchFamily="34" charset="0"/>
                <a:cs typeface="Segoe UI Semibold" panose="020B0702040204020203" pitchFamily="34" charset="0"/>
              </a:rPr>
              <a:t> = 0.972</a:t>
            </a:r>
            <a:endParaRPr lang="en-US" sz="2800" dirty="0">
              <a:latin typeface="Segoe UI Semibold" panose="020B0702040204020203" pitchFamily="34" charset="0"/>
              <a:cs typeface="Segoe UI Semibold" panose="020B0702040204020203" pitchFamily="34" charset="0"/>
            </a:endParaRPr>
          </a:p>
        </p:txBody>
      </p:sp>
      <p:sp>
        <p:nvSpPr>
          <p:cNvPr id="67" name="TextBox 66"/>
          <p:cNvSpPr txBox="1"/>
          <p:nvPr/>
        </p:nvSpPr>
        <p:spPr>
          <a:xfrm>
            <a:off x="5784532" y="5716773"/>
            <a:ext cx="1688283" cy="523220"/>
          </a:xfrm>
          <a:prstGeom prst="rect">
            <a:avLst/>
          </a:prstGeom>
          <a:noFill/>
        </p:spPr>
        <p:txBody>
          <a:bodyPr wrap="none" rtlCol="0">
            <a:spAutoFit/>
          </a:bodyPr>
          <a:lstStyle/>
          <a:p>
            <a:r>
              <a:rPr lang="el-GR" sz="2800" b="1" dirty="0" smtClean="0">
                <a:latin typeface="Segoe UI Semibold" panose="020B0702040204020203" pitchFamily="34" charset="0"/>
                <a:cs typeface="Segoe UI Semibold" panose="020B0702040204020203" pitchFamily="34" charset="0"/>
              </a:rPr>
              <a:t>α</a:t>
            </a:r>
            <a:r>
              <a:rPr lang="en-US" sz="2800" b="1" dirty="0" smtClean="0">
                <a:latin typeface="Segoe UI Semibold" panose="020B0702040204020203" pitchFamily="34" charset="0"/>
                <a:cs typeface="Segoe UI Semibold" panose="020B0702040204020203" pitchFamily="34" charset="0"/>
              </a:rPr>
              <a:t> = 0.916</a:t>
            </a:r>
            <a:endParaRPr lang="en-US" sz="2800"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795136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par>
                                <p:cTn id="8" presetID="10" presetClass="entr" presetSubtype="0"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fade">
                                      <p:cBhvr>
                                        <p:cTn id="10" dur="500"/>
                                        <p:tgtEl>
                                          <p:spTgt spid="4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51"/>
                                        </p:tgtEl>
                                        <p:attrNameLst>
                                          <p:attrName>style.visibility</p:attrName>
                                        </p:attrNameLst>
                                      </p:cBhvr>
                                      <p:to>
                                        <p:strVal val="visible"/>
                                      </p:to>
                                    </p:set>
                                    <p:animEffect transition="in" filter="fade">
                                      <p:cBhvr>
                                        <p:cTn id="14" dur="500"/>
                                        <p:tgtEl>
                                          <p:spTgt spid="51"/>
                                        </p:tgtEl>
                                      </p:cBhvr>
                                    </p:animEffect>
                                  </p:childTnLst>
                                </p:cTn>
                              </p:par>
                              <p:par>
                                <p:cTn id="15" presetID="10" presetClass="entr" presetSubtype="0" fill="hold" nodeType="with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fade">
                                      <p:cBhvr>
                                        <p:cTn id="17" dur="500"/>
                                        <p:tgtEl>
                                          <p:spTgt spid="55"/>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59"/>
                                        </p:tgtEl>
                                        <p:attrNameLst>
                                          <p:attrName>style.visibility</p:attrName>
                                        </p:attrNameLst>
                                      </p:cBhvr>
                                      <p:to>
                                        <p:strVal val="visible"/>
                                      </p:to>
                                    </p:set>
                                    <p:animEffect transition="in" filter="fade">
                                      <p:cBhvr>
                                        <p:cTn id="21" dur="500"/>
                                        <p:tgtEl>
                                          <p:spTgt spid="59"/>
                                        </p:tgtEl>
                                      </p:cBhvr>
                                    </p:animEffect>
                                  </p:childTnLst>
                                </p:cTn>
                              </p:par>
                              <p:par>
                                <p:cTn id="22" presetID="10" presetClass="entr" presetSubtype="0" fill="hold" nodeType="withEffect">
                                  <p:stCondLst>
                                    <p:cond delay="0"/>
                                  </p:stCondLst>
                                  <p:childTnLst>
                                    <p:set>
                                      <p:cBhvr>
                                        <p:cTn id="23" dur="1" fill="hold">
                                          <p:stCondLst>
                                            <p:cond delay="0"/>
                                          </p:stCondLst>
                                        </p:cTn>
                                        <p:tgtEl>
                                          <p:spTgt spid="63"/>
                                        </p:tgtEl>
                                        <p:attrNameLst>
                                          <p:attrName>style.visibility</p:attrName>
                                        </p:attrNameLst>
                                      </p:cBhvr>
                                      <p:to>
                                        <p:strVal val="visible"/>
                                      </p:to>
                                    </p:set>
                                    <p:animEffect transition="in" filter="fade">
                                      <p:cBhvr>
                                        <p:cTn id="24" dur="500"/>
                                        <p:tgtEl>
                                          <p:spTgt spid="63"/>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73"/>
                                        </p:tgtEl>
                                        <p:attrNameLst>
                                          <p:attrName>style.visibility</p:attrName>
                                        </p:attrNameLst>
                                      </p:cBhvr>
                                      <p:to>
                                        <p:strVal val="visible"/>
                                      </p:to>
                                    </p:set>
                                    <p:animEffect transition="in" filter="fade">
                                      <p:cBhvr>
                                        <p:cTn id="28" dur="500"/>
                                        <p:tgtEl>
                                          <p:spTgt spid="7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7"/>
                                        </p:tgtEl>
                                        <p:attrNameLst>
                                          <p:attrName>style.visibility</p:attrName>
                                        </p:attrNameLst>
                                      </p:cBhvr>
                                      <p:to>
                                        <p:strVal val="visible"/>
                                      </p:to>
                                    </p:set>
                                    <p:animEffect transition="in" filter="fade">
                                      <p:cBhvr>
                                        <p:cTn id="31"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67"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13-10-11 at 2.40.32 AM (2).png"/>
          <p:cNvPicPr>
            <a:picLocks noChangeAspect="1"/>
          </p:cNvPicPr>
          <p:nvPr/>
        </p:nvPicPr>
        <p:blipFill rotWithShape="1">
          <a:blip r:embed="rId3">
            <a:extLst>
              <a:ext uri="{28A0092B-C50C-407E-A947-70E740481C1C}">
                <a14:useLocalDpi xmlns:a14="http://schemas.microsoft.com/office/drawing/2010/main" val="0"/>
              </a:ext>
            </a:extLst>
          </a:blip>
          <a:srcRect l="25467" t="32499" r="37254" b="3280"/>
          <a:stretch/>
        </p:blipFill>
        <p:spPr>
          <a:xfrm>
            <a:off x="-90045" y="0"/>
            <a:ext cx="3184653" cy="3429000"/>
          </a:xfrm>
          <a:prstGeom prst="rect">
            <a:avLst/>
          </a:prstGeom>
        </p:spPr>
      </p:pic>
      <p:pic>
        <p:nvPicPr>
          <p:cNvPr id="10" name="Picture 9" descr="Screen Shot 2013-10-11 at 2.36.02 AM (2).png"/>
          <p:cNvPicPr>
            <a:picLocks noChangeAspect="1"/>
          </p:cNvPicPr>
          <p:nvPr/>
        </p:nvPicPr>
        <p:blipFill rotWithShape="1">
          <a:blip r:embed="rId4">
            <a:extLst>
              <a:ext uri="{28A0092B-C50C-407E-A947-70E740481C1C}">
                <a14:useLocalDpi xmlns:a14="http://schemas.microsoft.com/office/drawing/2010/main" val="0"/>
              </a:ext>
            </a:extLst>
          </a:blip>
          <a:srcRect l="40781" t="28083" r="38827" b="35746"/>
          <a:stretch/>
        </p:blipFill>
        <p:spPr>
          <a:xfrm>
            <a:off x="3107546" y="-16"/>
            <a:ext cx="3093057" cy="3429000"/>
          </a:xfrm>
          <a:prstGeom prst="rect">
            <a:avLst/>
          </a:prstGeom>
        </p:spPr>
      </p:pic>
      <p:pic>
        <p:nvPicPr>
          <p:cNvPr id="11" name="Picture 10" descr="Screen Shot 2013-10-11 at 2.45.53 AM (2).png"/>
          <p:cNvPicPr>
            <a:picLocks noChangeAspect="1"/>
          </p:cNvPicPr>
          <p:nvPr/>
        </p:nvPicPr>
        <p:blipFill rotWithShape="1">
          <a:blip r:embed="rId5">
            <a:extLst>
              <a:ext uri="{28A0092B-C50C-407E-A947-70E740481C1C}">
                <a14:useLocalDpi xmlns:a14="http://schemas.microsoft.com/office/drawing/2010/main" val="0"/>
              </a:ext>
            </a:extLst>
          </a:blip>
          <a:srcRect l="28842" t="54510" r="55020" b="16633"/>
          <a:stretch/>
        </p:blipFill>
        <p:spPr>
          <a:xfrm>
            <a:off x="6200428" y="0"/>
            <a:ext cx="3068053" cy="3429000"/>
          </a:xfrm>
          <a:prstGeom prst="rect">
            <a:avLst/>
          </a:prstGeom>
        </p:spPr>
      </p:pic>
      <p:pic>
        <p:nvPicPr>
          <p:cNvPr id="12" name="Picture 11" descr="Screen Shot 2013-10-11 at 2.28.12 AM (2).png"/>
          <p:cNvPicPr>
            <a:picLocks noChangeAspect="1"/>
          </p:cNvPicPr>
          <p:nvPr/>
        </p:nvPicPr>
        <p:blipFill rotWithShape="1">
          <a:blip r:embed="rId6">
            <a:extLst>
              <a:ext uri="{28A0092B-C50C-407E-A947-70E740481C1C}">
                <a14:useLocalDpi xmlns:a14="http://schemas.microsoft.com/office/drawing/2010/main" val="0"/>
              </a:ext>
            </a:extLst>
          </a:blip>
          <a:srcRect l="41529" t="35519" r="43117" b="37306"/>
          <a:stretch/>
        </p:blipFill>
        <p:spPr>
          <a:xfrm>
            <a:off x="1" y="3434962"/>
            <a:ext cx="3099975" cy="3429000"/>
          </a:xfrm>
          <a:prstGeom prst="rect">
            <a:avLst/>
          </a:prstGeom>
        </p:spPr>
      </p:pic>
      <p:pic>
        <p:nvPicPr>
          <p:cNvPr id="13" name="Picture 12" descr="Screen Shot 2013-10-11 at 3.10.39 AM (2).png"/>
          <p:cNvPicPr>
            <a:picLocks noChangeAspect="1"/>
          </p:cNvPicPr>
          <p:nvPr/>
        </p:nvPicPr>
        <p:blipFill rotWithShape="1">
          <a:blip r:embed="rId7">
            <a:extLst>
              <a:ext uri="{28A0092B-C50C-407E-A947-70E740481C1C}">
                <a14:useLocalDpi xmlns:a14="http://schemas.microsoft.com/office/drawing/2010/main" val="0"/>
              </a:ext>
            </a:extLst>
          </a:blip>
          <a:srcRect l="34039" t="36614" r="36496" b="10734"/>
          <a:stretch/>
        </p:blipFill>
        <p:spPr>
          <a:xfrm>
            <a:off x="3093056" y="3395207"/>
            <a:ext cx="3101010" cy="3463450"/>
          </a:xfrm>
          <a:prstGeom prst="rect">
            <a:avLst/>
          </a:prstGeom>
        </p:spPr>
      </p:pic>
      <p:pic>
        <p:nvPicPr>
          <p:cNvPr id="14" name="Picture 13" descr="Screen Shot 2013-10-11 at 3.05.39 AM (2).png"/>
          <p:cNvPicPr>
            <a:picLocks noChangeAspect="1"/>
          </p:cNvPicPr>
          <p:nvPr/>
        </p:nvPicPr>
        <p:blipFill rotWithShape="1">
          <a:blip r:embed="rId8">
            <a:extLst>
              <a:ext uri="{28A0092B-C50C-407E-A947-70E740481C1C}">
                <a14:useLocalDpi xmlns:a14="http://schemas.microsoft.com/office/drawing/2010/main" val="0"/>
              </a:ext>
            </a:extLst>
          </a:blip>
          <a:srcRect l="40574" t="38711" r="42036" b="31376"/>
          <a:stretch/>
        </p:blipFill>
        <p:spPr>
          <a:xfrm>
            <a:off x="6188721" y="3395207"/>
            <a:ext cx="3124863" cy="3359426"/>
          </a:xfrm>
          <a:prstGeom prst="rect">
            <a:avLst/>
          </a:prstGeom>
        </p:spPr>
      </p:pic>
      <p:cxnSp>
        <p:nvCxnSpPr>
          <p:cNvPr id="24" name="Straight Connector 23"/>
          <p:cNvCxnSpPr/>
          <p:nvPr/>
        </p:nvCxnSpPr>
        <p:spPr>
          <a:xfrm>
            <a:off x="9525899" y="4286434"/>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9199"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Bus Stop Sign</a:t>
            </a:r>
            <a:endParaRPr lang="en-US" sz="1600" dirty="0">
              <a:solidFill>
                <a:schemeClr val="bg1"/>
              </a:solidFill>
              <a:latin typeface="Segoe Condensed"/>
              <a:cs typeface="Segoe Condensed"/>
            </a:endParaRPr>
          </a:p>
        </p:txBody>
      </p:sp>
      <p:sp>
        <p:nvSpPr>
          <p:cNvPr id="26" name="Rectangle 25"/>
          <p:cNvSpPr/>
          <p:nvPr/>
        </p:nvSpPr>
        <p:spPr>
          <a:xfrm>
            <a:off x="3079761"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Bus Stop Shelter</a:t>
            </a:r>
            <a:endParaRPr lang="en-US" sz="1600" dirty="0">
              <a:solidFill>
                <a:schemeClr val="bg1"/>
              </a:solidFill>
              <a:latin typeface="Segoe Condensed"/>
              <a:cs typeface="Segoe Condensed"/>
            </a:endParaRPr>
          </a:p>
        </p:txBody>
      </p:sp>
      <p:sp>
        <p:nvSpPr>
          <p:cNvPr id="27" name="Rectangle 26"/>
          <p:cNvSpPr/>
          <p:nvPr/>
        </p:nvSpPr>
        <p:spPr>
          <a:xfrm>
            <a:off x="6121797"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Bench</a:t>
            </a:r>
            <a:endParaRPr lang="en-US" sz="1600" dirty="0">
              <a:solidFill>
                <a:schemeClr val="bg1"/>
              </a:solidFill>
              <a:latin typeface="Segoe Condensed"/>
              <a:cs typeface="Segoe Condensed"/>
            </a:endParaRPr>
          </a:p>
        </p:txBody>
      </p:sp>
      <p:sp>
        <p:nvSpPr>
          <p:cNvPr id="28" name="Rectangle 27"/>
          <p:cNvSpPr/>
          <p:nvPr/>
        </p:nvSpPr>
        <p:spPr>
          <a:xfrm>
            <a:off x="1" y="6519446"/>
            <a:ext cx="3157836"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Trash Can</a:t>
            </a:r>
            <a:endParaRPr lang="en-US" sz="1600" dirty="0">
              <a:solidFill>
                <a:schemeClr val="bg1"/>
              </a:solidFill>
              <a:latin typeface="Segoe Condensed"/>
              <a:cs typeface="Segoe Condensed"/>
            </a:endParaRPr>
          </a:p>
        </p:txBody>
      </p:sp>
      <p:sp>
        <p:nvSpPr>
          <p:cNvPr id="29" name="Rectangle 28"/>
          <p:cNvSpPr/>
          <p:nvPr/>
        </p:nvSpPr>
        <p:spPr>
          <a:xfrm>
            <a:off x="3141934" y="6519446"/>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Newspaper Box</a:t>
            </a:r>
            <a:endParaRPr lang="en-US" sz="1600" dirty="0">
              <a:solidFill>
                <a:schemeClr val="bg1"/>
              </a:solidFill>
              <a:latin typeface="Segoe Condensed"/>
              <a:cs typeface="Segoe Condensed"/>
            </a:endParaRPr>
          </a:p>
        </p:txBody>
      </p:sp>
      <p:sp>
        <p:nvSpPr>
          <p:cNvPr id="30" name="Rectangle 29"/>
          <p:cNvSpPr/>
          <p:nvPr/>
        </p:nvSpPr>
        <p:spPr>
          <a:xfrm>
            <a:off x="6250894" y="6519446"/>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Traffic Sign</a:t>
            </a:r>
            <a:endParaRPr lang="en-US" sz="1600" dirty="0">
              <a:solidFill>
                <a:schemeClr val="bg1"/>
              </a:solidFill>
              <a:latin typeface="Segoe Condensed"/>
              <a:cs typeface="Segoe Condensed"/>
            </a:endParaRPr>
          </a:p>
        </p:txBody>
      </p:sp>
      <p:cxnSp>
        <p:nvCxnSpPr>
          <p:cNvPr id="6" name="Straight Connector 5"/>
          <p:cNvCxnSpPr/>
          <p:nvPr/>
        </p:nvCxnSpPr>
        <p:spPr>
          <a:xfrm>
            <a:off x="-76930" y="6519446"/>
            <a:ext cx="9962985" cy="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3093056" y="-71562"/>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V="1">
            <a:off x="6203184" y="-22529"/>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4195989"/>
      </p:ext>
    </p:extLst>
  </p:cSld>
  <p:clrMapOvr>
    <a:masterClrMapping/>
  </p:clrMapOvr>
  <mc:AlternateContent xmlns:mc="http://schemas.openxmlformats.org/markup-compatibility/2006" xmlns:p14="http://schemas.microsoft.com/office/powerpoint/2010/main">
    <mc:Choice Requires="p14">
      <p:transition spd="slow" p14:dur="2000" advTm="500"/>
    </mc:Choice>
    <mc:Fallback xmlns="">
      <p:transition xmlns:p14="http://schemas.microsoft.com/office/powerpoint/2010/main" spd="slow" advTm="500"/>
    </mc:Fallback>
  </mc:AlternateContent>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13-10-11 at 2.40.32 AM (2).png"/>
          <p:cNvPicPr>
            <a:picLocks noChangeAspect="1"/>
          </p:cNvPicPr>
          <p:nvPr/>
        </p:nvPicPr>
        <p:blipFill rotWithShape="1">
          <a:blip r:embed="rId3">
            <a:extLst>
              <a:ext uri="{28A0092B-C50C-407E-A947-70E740481C1C}">
                <a14:useLocalDpi xmlns:a14="http://schemas.microsoft.com/office/drawing/2010/main" val="0"/>
              </a:ext>
            </a:extLst>
          </a:blip>
          <a:srcRect l="25467" t="32499" r="37254" b="3280"/>
          <a:stretch/>
        </p:blipFill>
        <p:spPr>
          <a:xfrm>
            <a:off x="-90045" y="0"/>
            <a:ext cx="3184653" cy="3429000"/>
          </a:xfrm>
          <a:prstGeom prst="rect">
            <a:avLst/>
          </a:prstGeom>
        </p:spPr>
      </p:pic>
      <p:pic>
        <p:nvPicPr>
          <p:cNvPr id="10" name="Picture 9" descr="Screen Shot 2013-10-11 at 2.36.02 AM (2).png"/>
          <p:cNvPicPr>
            <a:picLocks noChangeAspect="1"/>
          </p:cNvPicPr>
          <p:nvPr/>
        </p:nvPicPr>
        <p:blipFill rotWithShape="1">
          <a:blip r:embed="rId4">
            <a:extLst>
              <a:ext uri="{28A0092B-C50C-407E-A947-70E740481C1C}">
                <a14:useLocalDpi xmlns:a14="http://schemas.microsoft.com/office/drawing/2010/main" val="0"/>
              </a:ext>
            </a:extLst>
          </a:blip>
          <a:srcRect l="40781" t="28083" r="38827" b="35746"/>
          <a:stretch/>
        </p:blipFill>
        <p:spPr>
          <a:xfrm>
            <a:off x="3107546" y="-16"/>
            <a:ext cx="3093057" cy="3429000"/>
          </a:xfrm>
          <a:prstGeom prst="rect">
            <a:avLst/>
          </a:prstGeom>
        </p:spPr>
      </p:pic>
      <p:pic>
        <p:nvPicPr>
          <p:cNvPr id="11" name="Picture 10" descr="Screen Shot 2013-10-11 at 2.45.53 AM (2).png"/>
          <p:cNvPicPr>
            <a:picLocks noChangeAspect="1"/>
          </p:cNvPicPr>
          <p:nvPr/>
        </p:nvPicPr>
        <p:blipFill rotWithShape="1">
          <a:blip r:embed="rId5">
            <a:extLst>
              <a:ext uri="{28A0092B-C50C-407E-A947-70E740481C1C}">
                <a14:useLocalDpi xmlns:a14="http://schemas.microsoft.com/office/drawing/2010/main" val="0"/>
              </a:ext>
            </a:extLst>
          </a:blip>
          <a:srcRect l="28842" t="54510" r="55020" b="16633"/>
          <a:stretch/>
        </p:blipFill>
        <p:spPr>
          <a:xfrm>
            <a:off x="6200428" y="0"/>
            <a:ext cx="3068053" cy="3429000"/>
          </a:xfrm>
          <a:prstGeom prst="rect">
            <a:avLst/>
          </a:prstGeom>
        </p:spPr>
      </p:pic>
      <p:pic>
        <p:nvPicPr>
          <p:cNvPr id="12" name="Picture 11" descr="Screen Shot 2013-10-11 at 2.28.12 AM (2).png"/>
          <p:cNvPicPr>
            <a:picLocks noChangeAspect="1"/>
          </p:cNvPicPr>
          <p:nvPr/>
        </p:nvPicPr>
        <p:blipFill rotWithShape="1">
          <a:blip r:embed="rId6">
            <a:extLst>
              <a:ext uri="{28A0092B-C50C-407E-A947-70E740481C1C}">
                <a14:useLocalDpi xmlns:a14="http://schemas.microsoft.com/office/drawing/2010/main" val="0"/>
              </a:ext>
            </a:extLst>
          </a:blip>
          <a:srcRect l="41529" t="35519" r="43117" b="37306"/>
          <a:stretch/>
        </p:blipFill>
        <p:spPr>
          <a:xfrm>
            <a:off x="1" y="3434962"/>
            <a:ext cx="3099975" cy="3429000"/>
          </a:xfrm>
          <a:prstGeom prst="rect">
            <a:avLst/>
          </a:prstGeom>
        </p:spPr>
      </p:pic>
      <p:pic>
        <p:nvPicPr>
          <p:cNvPr id="13" name="Picture 12" descr="Screen Shot 2013-10-11 at 3.10.39 AM (2).png"/>
          <p:cNvPicPr>
            <a:picLocks noChangeAspect="1"/>
          </p:cNvPicPr>
          <p:nvPr/>
        </p:nvPicPr>
        <p:blipFill rotWithShape="1">
          <a:blip r:embed="rId7">
            <a:extLst>
              <a:ext uri="{28A0092B-C50C-407E-A947-70E740481C1C}">
                <a14:useLocalDpi xmlns:a14="http://schemas.microsoft.com/office/drawing/2010/main" val="0"/>
              </a:ext>
            </a:extLst>
          </a:blip>
          <a:srcRect l="34039" t="36614" r="36496" b="10734"/>
          <a:stretch/>
        </p:blipFill>
        <p:spPr>
          <a:xfrm>
            <a:off x="3093056" y="3395207"/>
            <a:ext cx="3101010" cy="3463450"/>
          </a:xfrm>
          <a:prstGeom prst="rect">
            <a:avLst/>
          </a:prstGeom>
        </p:spPr>
      </p:pic>
      <p:pic>
        <p:nvPicPr>
          <p:cNvPr id="14" name="Picture 13" descr="Screen Shot 2013-10-11 at 3.05.39 AM (2).png"/>
          <p:cNvPicPr>
            <a:picLocks noChangeAspect="1"/>
          </p:cNvPicPr>
          <p:nvPr/>
        </p:nvPicPr>
        <p:blipFill rotWithShape="1">
          <a:blip r:embed="rId8">
            <a:extLst>
              <a:ext uri="{28A0092B-C50C-407E-A947-70E740481C1C}">
                <a14:useLocalDpi xmlns:a14="http://schemas.microsoft.com/office/drawing/2010/main" val="0"/>
              </a:ext>
            </a:extLst>
          </a:blip>
          <a:srcRect l="40574" t="38711" r="42036" b="31376"/>
          <a:stretch/>
        </p:blipFill>
        <p:spPr>
          <a:xfrm>
            <a:off x="6202016" y="3427312"/>
            <a:ext cx="3124863" cy="3359426"/>
          </a:xfrm>
          <a:prstGeom prst="rect">
            <a:avLst/>
          </a:prstGeom>
        </p:spPr>
      </p:pic>
      <p:cxnSp>
        <p:nvCxnSpPr>
          <p:cNvPr id="24" name="Straight Connector 23"/>
          <p:cNvCxnSpPr/>
          <p:nvPr/>
        </p:nvCxnSpPr>
        <p:spPr>
          <a:xfrm>
            <a:off x="7685531" y="4286434"/>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9199"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Bus Stop Sign</a:t>
            </a:r>
            <a:endParaRPr lang="en-US" sz="1600" dirty="0">
              <a:solidFill>
                <a:schemeClr val="bg1"/>
              </a:solidFill>
              <a:latin typeface="Segoe Condensed"/>
              <a:cs typeface="Segoe Condensed"/>
            </a:endParaRPr>
          </a:p>
        </p:txBody>
      </p:sp>
      <p:sp>
        <p:nvSpPr>
          <p:cNvPr id="26" name="Rectangle 25"/>
          <p:cNvSpPr/>
          <p:nvPr/>
        </p:nvSpPr>
        <p:spPr>
          <a:xfrm>
            <a:off x="3079761"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Bus Stop Shelter</a:t>
            </a:r>
            <a:endParaRPr lang="en-US" sz="1600" dirty="0">
              <a:solidFill>
                <a:schemeClr val="bg1"/>
              </a:solidFill>
              <a:latin typeface="Segoe Condensed"/>
              <a:cs typeface="Segoe Condensed"/>
            </a:endParaRPr>
          </a:p>
        </p:txBody>
      </p:sp>
      <p:sp>
        <p:nvSpPr>
          <p:cNvPr id="27" name="Rectangle 26"/>
          <p:cNvSpPr/>
          <p:nvPr/>
        </p:nvSpPr>
        <p:spPr>
          <a:xfrm>
            <a:off x="6121797"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Bench</a:t>
            </a:r>
            <a:endParaRPr lang="en-US" sz="1600" dirty="0">
              <a:solidFill>
                <a:schemeClr val="bg1"/>
              </a:solidFill>
              <a:latin typeface="Segoe Condensed"/>
              <a:cs typeface="Segoe Condensed"/>
            </a:endParaRPr>
          </a:p>
        </p:txBody>
      </p:sp>
      <p:sp>
        <p:nvSpPr>
          <p:cNvPr id="28" name="Rectangle 27"/>
          <p:cNvSpPr/>
          <p:nvPr/>
        </p:nvSpPr>
        <p:spPr>
          <a:xfrm>
            <a:off x="-91372" y="6519446"/>
            <a:ext cx="3157836"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Trash Can</a:t>
            </a:r>
            <a:endParaRPr lang="en-US" sz="1600" dirty="0">
              <a:solidFill>
                <a:schemeClr val="bg1"/>
              </a:solidFill>
              <a:latin typeface="Segoe Condensed"/>
              <a:cs typeface="Segoe Condensed"/>
            </a:endParaRPr>
          </a:p>
        </p:txBody>
      </p:sp>
      <p:sp>
        <p:nvSpPr>
          <p:cNvPr id="29" name="Rectangle 28"/>
          <p:cNvSpPr/>
          <p:nvPr/>
        </p:nvSpPr>
        <p:spPr>
          <a:xfrm>
            <a:off x="3050561" y="6519446"/>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Newspaper Box</a:t>
            </a:r>
            <a:endParaRPr lang="en-US" sz="1600" dirty="0">
              <a:solidFill>
                <a:schemeClr val="bg1"/>
              </a:solidFill>
              <a:latin typeface="Segoe Condensed"/>
              <a:cs typeface="Segoe Condensed"/>
            </a:endParaRPr>
          </a:p>
        </p:txBody>
      </p:sp>
      <p:sp>
        <p:nvSpPr>
          <p:cNvPr id="30" name="Rectangle 29"/>
          <p:cNvSpPr/>
          <p:nvPr/>
        </p:nvSpPr>
        <p:spPr>
          <a:xfrm>
            <a:off x="6159521" y="6519446"/>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Traffic Sign</a:t>
            </a:r>
            <a:endParaRPr lang="en-US" sz="1600" dirty="0">
              <a:solidFill>
                <a:schemeClr val="bg1"/>
              </a:solidFill>
              <a:latin typeface="Segoe Condensed"/>
              <a:cs typeface="Segoe Condensed"/>
            </a:endParaRPr>
          </a:p>
        </p:txBody>
      </p:sp>
      <p:cxnSp>
        <p:nvCxnSpPr>
          <p:cNvPr id="6" name="Straight Connector 5"/>
          <p:cNvCxnSpPr/>
          <p:nvPr/>
        </p:nvCxnSpPr>
        <p:spPr>
          <a:xfrm>
            <a:off x="-168303" y="6519446"/>
            <a:ext cx="9962985" cy="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2" name="Rectangle 1"/>
          <p:cNvSpPr/>
          <p:nvPr/>
        </p:nvSpPr>
        <p:spPr>
          <a:xfrm>
            <a:off x="-90045" y="-71562"/>
            <a:ext cx="9480535" cy="3167970"/>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19" name="Rectangle 18"/>
          <p:cNvSpPr/>
          <p:nvPr/>
        </p:nvSpPr>
        <p:spPr>
          <a:xfrm>
            <a:off x="-106027" y="3431213"/>
            <a:ext cx="9480535" cy="3167970"/>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cxnSp>
        <p:nvCxnSpPr>
          <p:cNvPr id="32" name="Straight Connector 31"/>
          <p:cNvCxnSpPr/>
          <p:nvPr/>
        </p:nvCxnSpPr>
        <p:spPr>
          <a:xfrm flipV="1">
            <a:off x="3093056" y="-71562"/>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V="1">
            <a:off x="6203184" y="-22529"/>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318170" y="-79474"/>
            <a:ext cx="9780340" cy="731520"/>
          </a:xfrm>
          <a:prstGeom prst="rect">
            <a:avLst/>
          </a:prstGeom>
          <a:solidFill>
            <a:schemeClr val="tx1"/>
          </a:solidFill>
        </p:spPr>
        <p:txBody>
          <a:bodyPr wrap="square" rtlCol="0" anchor="ctr">
            <a:spAutoFit/>
          </a:bodyPr>
          <a:lstStyle/>
          <a:p>
            <a:pPr algn="ctr"/>
            <a:r>
              <a:rPr lang="en-US" sz="3600" b="1" dirty="0" smtClean="0">
                <a:solidFill>
                  <a:schemeClr val="bg1"/>
                </a:solidFill>
                <a:latin typeface="Segoe UI Semibold" panose="020B0702040204020203" pitchFamily="34" charset="0"/>
                <a:cs typeface="Segoe UI Semibold" panose="020B0702040204020203" pitchFamily="34" charset="0"/>
              </a:rPr>
              <a:t>(</a:t>
            </a:r>
            <a:r>
              <a:rPr lang="el-GR" sz="3600" b="1" dirty="0">
                <a:solidFill>
                  <a:schemeClr val="bg1"/>
                </a:solidFill>
                <a:latin typeface="Segoe UI Semibold" panose="020B0702040204020203" pitchFamily="34" charset="0"/>
                <a:cs typeface="Segoe UI Semibold" panose="020B0702040204020203" pitchFamily="34" charset="0"/>
              </a:rPr>
              <a:t>α </a:t>
            </a:r>
            <a:r>
              <a:rPr lang="en-US" sz="2000" b="1" dirty="0" smtClean="0">
                <a:solidFill>
                  <a:schemeClr val="bg1"/>
                </a:solidFill>
                <a:latin typeface="Segoe UI Semibold" panose="020B0702040204020203" pitchFamily="34" charset="0"/>
                <a:cs typeface="Segoe UI Semibold" panose="020B0702040204020203" pitchFamily="34" charset="0"/>
              </a:rPr>
              <a:t>Physical Audit</a:t>
            </a:r>
            <a:r>
              <a:rPr lang="en-US" sz="3600" b="1" dirty="0" smtClean="0">
                <a:solidFill>
                  <a:schemeClr val="bg1"/>
                </a:solidFill>
                <a:latin typeface="Segoe UI Semibold" panose="020B0702040204020203" pitchFamily="34" charset="0"/>
                <a:cs typeface="Segoe UI Semibold" panose="020B0702040204020203" pitchFamily="34" charset="0"/>
              </a:rPr>
              <a:t>, </a:t>
            </a:r>
            <a:r>
              <a:rPr lang="el-GR" sz="3600" b="1" dirty="0">
                <a:solidFill>
                  <a:schemeClr val="bg1"/>
                </a:solidFill>
                <a:latin typeface="Segoe UI Semibold" panose="020B0702040204020203" pitchFamily="34" charset="0"/>
                <a:cs typeface="Segoe UI Semibold" panose="020B0702040204020203" pitchFamily="34" charset="0"/>
              </a:rPr>
              <a:t>α </a:t>
            </a:r>
            <a:r>
              <a:rPr lang="en-US" sz="2000" b="1" dirty="0" smtClean="0">
                <a:solidFill>
                  <a:schemeClr val="bg1"/>
                </a:solidFill>
                <a:latin typeface="Segoe UI Semibold" panose="020B0702040204020203" pitchFamily="34" charset="0"/>
                <a:cs typeface="Segoe UI Semibold" panose="020B0702040204020203" pitchFamily="34" charset="0"/>
              </a:rPr>
              <a:t>GSV</a:t>
            </a:r>
            <a:r>
              <a:rPr lang="en-US" sz="3600" b="1" dirty="0" smtClean="0">
                <a:solidFill>
                  <a:schemeClr val="bg1"/>
                </a:solidFill>
                <a:latin typeface="Segoe UI Semibold" panose="020B0702040204020203" pitchFamily="34" charset="0"/>
                <a:cs typeface="Segoe UI Semibold" panose="020B0702040204020203" pitchFamily="34" charset="0"/>
              </a:rPr>
              <a:t>)</a:t>
            </a:r>
            <a:endParaRPr lang="en-US" sz="3600" dirty="0">
              <a:solidFill>
                <a:schemeClr val="bg1"/>
              </a:solidFill>
              <a:latin typeface="Segoe UI Semibold" panose="020B0702040204020203" pitchFamily="34" charset="0"/>
              <a:cs typeface="Segoe UI Semibold" panose="020B0702040204020203" pitchFamily="34" charset="0"/>
            </a:endParaRPr>
          </a:p>
        </p:txBody>
      </p:sp>
      <p:sp>
        <p:nvSpPr>
          <p:cNvPr id="21" name="TextBox 20"/>
          <p:cNvSpPr txBox="1"/>
          <p:nvPr/>
        </p:nvSpPr>
        <p:spPr>
          <a:xfrm>
            <a:off x="872456" y="1552950"/>
            <a:ext cx="1808508"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0.972, 0.916</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22" name="TextBox 21"/>
          <p:cNvSpPr txBox="1"/>
          <p:nvPr/>
        </p:nvSpPr>
        <p:spPr>
          <a:xfrm>
            <a:off x="3814141" y="1552950"/>
            <a:ext cx="1814920"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0.991, 0.955</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23" name="TextBox 22"/>
          <p:cNvSpPr txBox="1"/>
          <p:nvPr/>
        </p:nvSpPr>
        <p:spPr>
          <a:xfrm>
            <a:off x="6754026" y="1552950"/>
            <a:ext cx="1863011"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0.940, 0.870</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1" name="TextBox 30"/>
          <p:cNvSpPr txBox="1"/>
          <p:nvPr/>
        </p:nvSpPr>
        <p:spPr>
          <a:xfrm>
            <a:off x="841999" y="4640922"/>
            <a:ext cx="1869423"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0.886, 0.946</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3" name="TextBox 32"/>
          <p:cNvSpPr txBox="1"/>
          <p:nvPr/>
        </p:nvSpPr>
        <p:spPr>
          <a:xfrm>
            <a:off x="3793302" y="4640922"/>
            <a:ext cx="1856598"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0.957, 0.938</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5" name="TextBox 34"/>
          <p:cNvSpPr txBox="1"/>
          <p:nvPr/>
        </p:nvSpPr>
        <p:spPr>
          <a:xfrm>
            <a:off x="6754026" y="4640922"/>
            <a:ext cx="1863011"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0.866, 0.874</a:t>
            </a:r>
            <a:endParaRPr lang="en-US" sz="2400" dirty="0">
              <a:solidFill>
                <a:schemeClr val="bg1"/>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2421494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Straight Connector 33"/>
          <p:cNvCxnSpPr/>
          <p:nvPr/>
        </p:nvCxnSpPr>
        <p:spPr>
          <a:xfrm flipV="1">
            <a:off x="6203184" y="-22529"/>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3093056" y="-71562"/>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pic>
        <p:nvPicPr>
          <p:cNvPr id="9" name="Picture 8" descr="Screen Shot 2013-10-11 at 2.40.32 AM (2).png"/>
          <p:cNvPicPr>
            <a:picLocks noChangeAspect="1"/>
          </p:cNvPicPr>
          <p:nvPr/>
        </p:nvPicPr>
        <p:blipFill rotWithShape="1">
          <a:blip r:embed="rId3">
            <a:extLst>
              <a:ext uri="{28A0092B-C50C-407E-A947-70E740481C1C}">
                <a14:useLocalDpi xmlns:a14="http://schemas.microsoft.com/office/drawing/2010/main" val="0"/>
              </a:ext>
            </a:extLst>
          </a:blip>
          <a:srcRect l="25467" t="32499" r="37254" b="3280"/>
          <a:stretch/>
        </p:blipFill>
        <p:spPr>
          <a:xfrm>
            <a:off x="-90045" y="0"/>
            <a:ext cx="3184653" cy="3429000"/>
          </a:xfrm>
          <a:prstGeom prst="rect">
            <a:avLst/>
          </a:prstGeom>
        </p:spPr>
      </p:pic>
      <p:pic>
        <p:nvPicPr>
          <p:cNvPr id="10" name="Picture 9" descr="Screen Shot 2013-10-11 at 2.36.02 AM (2).png"/>
          <p:cNvPicPr>
            <a:picLocks noChangeAspect="1"/>
          </p:cNvPicPr>
          <p:nvPr/>
        </p:nvPicPr>
        <p:blipFill rotWithShape="1">
          <a:blip r:embed="rId4">
            <a:extLst>
              <a:ext uri="{28A0092B-C50C-407E-A947-70E740481C1C}">
                <a14:useLocalDpi xmlns:a14="http://schemas.microsoft.com/office/drawing/2010/main" val="0"/>
              </a:ext>
            </a:extLst>
          </a:blip>
          <a:srcRect l="40781" t="28083" r="38827" b="35746"/>
          <a:stretch/>
        </p:blipFill>
        <p:spPr>
          <a:xfrm>
            <a:off x="3107546" y="-16"/>
            <a:ext cx="3093057" cy="3429000"/>
          </a:xfrm>
          <a:prstGeom prst="rect">
            <a:avLst/>
          </a:prstGeom>
        </p:spPr>
      </p:pic>
      <p:pic>
        <p:nvPicPr>
          <p:cNvPr id="11" name="Picture 10" descr="Screen Shot 2013-10-11 at 2.45.53 AM (2).png"/>
          <p:cNvPicPr>
            <a:picLocks noChangeAspect="1"/>
          </p:cNvPicPr>
          <p:nvPr/>
        </p:nvPicPr>
        <p:blipFill rotWithShape="1">
          <a:blip r:embed="rId5">
            <a:extLst>
              <a:ext uri="{28A0092B-C50C-407E-A947-70E740481C1C}">
                <a14:useLocalDpi xmlns:a14="http://schemas.microsoft.com/office/drawing/2010/main" val="0"/>
              </a:ext>
            </a:extLst>
          </a:blip>
          <a:srcRect l="28842" t="54510" r="55020" b="16633"/>
          <a:stretch/>
        </p:blipFill>
        <p:spPr>
          <a:xfrm>
            <a:off x="6200428" y="0"/>
            <a:ext cx="3068053" cy="3429000"/>
          </a:xfrm>
          <a:prstGeom prst="rect">
            <a:avLst/>
          </a:prstGeom>
        </p:spPr>
      </p:pic>
      <p:pic>
        <p:nvPicPr>
          <p:cNvPr id="12" name="Picture 11" descr="Screen Shot 2013-10-11 at 2.28.12 AM (2).png"/>
          <p:cNvPicPr>
            <a:picLocks noChangeAspect="1"/>
          </p:cNvPicPr>
          <p:nvPr/>
        </p:nvPicPr>
        <p:blipFill rotWithShape="1">
          <a:blip r:embed="rId6">
            <a:extLst>
              <a:ext uri="{28A0092B-C50C-407E-A947-70E740481C1C}">
                <a14:useLocalDpi xmlns:a14="http://schemas.microsoft.com/office/drawing/2010/main" val="0"/>
              </a:ext>
            </a:extLst>
          </a:blip>
          <a:srcRect l="41529" t="35519" r="43117" b="37306"/>
          <a:stretch/>
        </p:blipFill>
        <p:spPr>
          <a:xfrm>
            <a:off x="1" y="3434962"/>
            <a:ext cx="3099975" cy="3429000"/>
          </a:xfrm>
          <a:prstGeom prst="rect">
            <a:avLst/>
          </a:prstGeom>
        </p:spPr>
      </p:pic>
      <p:pic>
        <p:nvPicPr>
          <p:cNvPr id="13" name="Picture 12" descr="Screen Shot 2013-10-11 at 3.10.39 AM (2).png"/>
          <p:cNvPicPr>
            <a:picLocks noChangeAspect="1"/>
          </p:cNvPicPr>
          <p:nvPr/>
        </p:nvPicPr>
        <p:blipFill rotWithShape="1">
          <a:blip r:embed="rId7">
            <a:extLst>
              <a:ext uri="{28A0092B-C50C-407E-A947-70E740481C1C}">
                <a14:useLocalDpi xmlns:a14="http://schemas.microsoft.com/office/drawing/2010/main" val="0"/>
              </a:ext>
            </a:extLst>
          </a:blip>
          <a:srcRect l="34039" t="36614" r="36496" b="10734"/>
          <a:stretch/>
        </p:blipFill>
        <p:spPr>
          <a:xfrm>
            <a:off x="3093056" y="3395207"/>
            <a:ext cx="3101010" cy="3463450"/>
          </a:xfrm>
          <a:prstGeom prst="rect">
            <a:avLst/>
          </a:prstGeom>
        </p:spPr>
      </p:pic>
      <p:pic>
        <p:nvPicPr>
          <p:cNvPr id="14" name="Picture 13" descr="Screen Shot 2013-10-11 at 3.05.39 AM (2).png"/>
          <p:cNvPicPr>
            <a:picLocks noChangeAspect="1"/>
          </p:cNvPicPr>
          <p:nvPr/>
        </p:nvPicPr>
        <p:blipFill rotWithShape="1">
          <a:blip r:embed="rId8">
            <a:extLst>
              <a:ext uri="{28A0092B-C50C-407E-A947-70E740481C1C}">
                <a14:useLocalDpi xmlns:a14="http://schemas.microsoft.com/office/drawing/2010/main" val="0"/>
              </a:ext>
            </a:extLst>
          </a:blip>
          <a:srcRect l="40574" t="38711" r="42036" b="31376"/>
          <a:stretch/>
        </p:blipFill>
        <p:spPr>
          <a:xfrm>
            <a:off x="6202016" y="3514476"/>
            <a:ext cx="3124863" cy="3359426"/>
          </a:xfrm>
          <a:prstGeom prst="rect">
            <a:avLst/>
          </a:prstGeom>
        </p:spPr>
      </p:pic>
      <p:cxnSp>
        <p:nvCxnSpPr>
          <p:cNvPr id="24" name="Straight Connector 23"/>
          <p:cNvCxnSpPr/>
          <p:nvPr/>
        </p:nvCxnSpPr>
        <p:spPr>
          <a:xfrm>
            <a:off x="7685531" y="4286434"/>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9199"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Bus Stop Sign</a:t>
            </a:r>
            <a:endParaRPr lang="en-US" sz="1600" dirty="0">
              <a:solidFill>
                <a:schemeClr val="tx1">
                  <a:lumMod val="50000"/>
                  <a:lumOff val="50000"/>
                </a:schemeClr>
              </a:solidFill>
              <a:latin typeface="Segoe Condensed"/>
              <a:cs typeface="Segoe Condensed"/>
            </a:endParaRPr>
          </a:p>
        </p:txBody>
      </p:sp>
      <p:sp>
        <p:nvSpPr>
          <p:cNvPr id="26" name="Rectangle 25"/>
          <p:cNvSpPr/>
          <p:nvPr/>
        </p:nvSpPr>
        <p:spPr>
          <a:xfrm>
            <a:off x="3079761"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Bus Stop Shelter</a:t>
            </a:r>
            <a:endParaRPr lang="en-US" sz="1600" dirty="0">
              <a:solidFill>
                <a:schemeClr val="tx1">
                  <a:lumMod val="50000"/>
                  <a:lumOff val="50000"/>
                </a:schemeClr>
              </a:solidFill>
              <a:latin typeface="Segoe Condensed"/>
              <a:cs typeface="Segoe Condensed"/>
            </a:endParaRPr>
          </a:p>
        </p:txBody>
      </p:sp>
      <p:sp>
        <p:nvSpPr>
          <p:cNvPr id="27" name="Rectangle 26"/>
          <p:cNvSpPr/>
          <p:nvPr/>
        </p:nvSpPr>
        <p:spPr>
          <a:xfrm>
            <a:off x="6121797"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Bench</a:t>
            </a:r>
            <a:endParaRPr lang="en-US" sz="1600" dirty="0">
              <a:solidFill>
                <a:schemeClr val="tx1">
                  <a:lumMod val="50000"/>
                  <a:lumOff val="50000"/>
                </a:schemeClr>
              </a:solidFill>
              <a:latin typeface="Segoe Condensed"/>
              <a:cs typeface="Segoe Condensed"/>
            </a:endParaRPr>
          </a:p>
        </p:txBody>
      </p:sp>
      <p:sp>
        <p:nvSpPr>
          <p:cNvPr id="28" name="Rectangle 27"/>
          <p:cNvSpPr/>
          <p:nvPr/>
        </p:nvSpPr>
        <p:spPr>
          <a:xfrm>
            <a:off x="-42339" y="3436912"/>
            <a:ext cx="3157836"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Trash Can</a:t>
            </a:r>
            <a:endParaRPr lang="en-US" sz="1600" dirty="0">
              <a:solidFill>
                <a:schemeClr val="tx1">
                  <a:lumMod val="50000"/>
                  <a:lumOff val="50000"/>
                </a:schemeClr>
              </a:solidFill>
              <a:latin typeface="Segoe Condensed"/>
              <a:cs typeface="Segoe Condensed"/>
            </a:endParaRPr>
          </a:p>
        </p:txBody>
      </p:sp>
      <p:sp>
        <p:nvSpPr>
          <p:cNvPr id="29" name="Rectangle 28"/>
          <p:cNvSpPr/>
          <p:nvPr/>
        </p:nvSpPr>
        <p:spPr>
          <a:xfrm>
            <a:off x="3099594" y="3436912"/>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Newspaper Box</a:t>
            </a:r>
            <a:endParaRPr lang="en-US" sz="1600" dirty="0">
              <a:solidFill>
                <a:schemeClr val="tx1">
                  <a:lumMod val="50000"/>
                  <a:lumOff val="50000"/>
                </a:schemeClr>
              </a:solidFill>
              <a:latin typeface="Segoe Condensed"/>
              <a:cs typeface="Segoe Condensed"/>
            </a:endParaRPr>
          </a:p>
        </p:txBody>
      </p:sp>
      <p:sp>
        <p:nvSpPr>
          <p:cNvPr id="30" name="Rectangle 29"/>
          <p:cNvSpPr/>
          <p:nvPr/>
        </p:nvSpPr>
        <p:spPr>
          <a:xfrm>
            <a:off x="6208554" y="3436912"/>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Traffic Sign</a:t>
            </a:r>
            <a:endParaRPr lang="en-US" sz="1600" dirty="0">
              <a:solidFill>
                <a:schemeClr val="tx1">
                  <a:lumMod val="50000"/>
                  <a:lumOff val="50000"/>
                </a:schemeClr>
              </a:solidFill>
              <a:latin typeface="Segoe Condensed"/>
              <a:cs typeface="Segoe Condensed"/>
            </a:endParaRPr>
          </a:p>
        </p:txBody>
      </p:sp>
      <p:cxnSp>
        <p:nvCxnSpPr>
          <p:cNvPr id="6" name="Straight Connector 5"/>
          <p:cNvCxnSpPr/>
          <p:nvPr/>
        </p:nvCxnSpPr>
        <p:spPr>
          <a:xfrm>
            <a:off x="-119270" y="3436912"/>
            <a:ext cx="9962985" cy="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318170" y="-868522"/>
            <a:ext cx="9780340" cy="731520"/>
          </a:xfrm>
          <a:prstGeom prst="rect">
            <a:avLst/>
          </a:prstGeom>
          <a:solidFill>
            <a:schemeClr val="tx1"/>
          </a:solidFill>
        </p:spPr>
        <p:txBody>
          <a:bodyPr wrap="square" rtlCol="0" anchor="ctr">
            <a:spAutoFit/>
          </a:bodyPr>
          <a:lstStyle/>
          <a:p>
            <a:pPr algn="ctr"/>
            <a:r>
              <a:rPr lang="en-US" sz="3600" b="1" dirty="0" smtClean="0">
                <a:solidFill>
                  <a:schemeClr val="bg1"/>
                </a:solidFill>
                <a:latin typeface="Segoe UI Semibold" panose="020B0702040204020203" pitchFamily="34" charset="0"/>
                <a:cs typeface="Segoe UI Semibold" panose="020B0702040204020203" pitchFamily="34" charset="0"/>
              </a:rPr>
              <a:t>(</a:t>
            </a:r>
            <a:r>
              <a:rPr lang="el-GR" sz="3600" b="1" dirty="0">
                <a:solidFill>
                  <a:schemeClr val="bg1"/>
                </a:solidFill>
                <a:latin typeface="Segoe UI Semibold" panose="020B0702040204020203" pitchFamily="34" charset="0"/>
                <a:cs typeface="Segoe UI Semibold" panose="020B0702040204020203" pitchFamily="34" charset="0"/>
              </a:rPr>
              <a:t>α </a:t>
            </a:r>
            <a:r>
              <a:rPr lang="en-US" sz="2000" b="1" dirty="0" smtClean="0">
                <a:solidFill>
                  <a:schemeClr val="bg1"/>
                </a:solidFill>
                <a:latin typeface="Segoe UI Semibold" panose="020B0702040204020203" pitchFamily="34" charset="0"/>
                <a:cs typeface="Segoe UI Semibold" panose="020B0702040204020203" pitchFamily="34" charset="0"/>
              </a:rPr>
              <a:t>Physical Audit</a:t>
            </a:r>
            <a:r>
              <a:rPr lang="en-US" sz="3600" b="1" dirty="0" smtClean="0">
                <a:solidFill>
                  <a:schemeClr val="bg1"/>
                </a:solidFill>
                <a:latin typeface="Segoe UI Semibold" panose="020B0702040204020203" pitchFamily="34" charset="0"/>
                <a:cs typeface="Segoe UI Semibold" panose="020B0702040204020203" pitchFamily="34" charset="0"/>
              </a:rPr>
              <a:t>, </a:t>
            </a:r>
            <a:r>
              <a:rPr lang="el-GR" sz="3600" b="1" dirty="0">
                <a:solidFill>
                  <a:schemeClr val="bg1"/>
                </a:solidFill>
                <a:latin typeface="Segoe UI Semibold" panose="020B0702040204020203" pitchFamily="34" charset="0"/>
                <a:cs typeface="Segoe UI Semibold" panose="020B0702040204020203" pitchFamily="34" charset="0"/>
              </a:rPr>
              <a:t>α </a:t>
            </a:r>
            <a:r>
              <a:rPr lang="en-US" sz="2000" b="1" dirty="0" smtClean="0">
                <a:solidFill>
                  <a:schemeClr val="bg1"/>
                </a:solidFill>
                <a:latin typeface="Segoe UI Semibold" panose="020B0702040204020203" pitchFamily="34" charset="0"/>
                <a:cs typeface="Segoe UI Semibold" panose="020B0702040204020203" pitchFamily="34" charset="0"/>
              </a:rPr>
              <a:t>GSV</a:t>
            </a:r>
            <a:r>
              <a:rPr lang="en-US" sz="3600" b="1" dirty="0" smtClean="0">
                <a:solidFill>
                  <a:schemeClr val="bg1"/>
                </a:solidFill>
                <a:latin typeface="Segoe UI Semibold" panose="020B0702040204020203" pitchFamily="34" charset="0"/>
                <a:cs typeface="Segoe UI Semibold" panose="020B0702040204020203" pitchFamily="34" charset="0"/>
              </a:rPr>
              <a:t>)</a:t>
            </a:r>
            <a:endParaRPr lang="en-US" sz="3600" dirty="0">
              <a:solidFill>
                <a:schemeClr val="bg1"/>
              </a:solidFill>
              <a:latin typeface="Segoe UI Semibold" panose="020B0702040204020203" pitchFamily="34" charset="0"/>
              <a:cs typeface="Segoe UI Semibold" panose="020B0702040204020203" pitchFamily="34" charset="0"/>
            </a:endParaRPr>
          </a:p>
        </p:txBody>
      </p:sp>
      <p:sp>
        <p:nvSpPr>
          <p:cNvPr id="2" name="Rectangle 1"/>
          <p:cNvSpPr/>
          <p:nvPr/>
        </p:nvSpPr>
        <p:spPr>
          <a:xfrm>
            <a:off x="-90045" y="-71562"/>
            <a:ext cx="9480535" cy="6945464"/>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 name="TextBox 2"/>
          <p:cNvSpPr txBox="1"/>
          <p:nvPr/>
        </p:nvSpPr>
        <p:spPr>
          <a:xfrm>
            <a:off x="1512674" y="3096408"/>
            <a:ext cx="6554078" cy="1569660"/>
          </a:xfrm>
          <a:prstGeom prst="rect">
            <a:avLst/>
          </a:prstGeom>
          <a:noFill/>
        </p:spPr>
        <p:txBody>
          <a:bodyPr wrap="square" rtlCol="0">
            <a:spAutoFit/>
          </a:bodyPr>
          <a:lstStyle/>
          <a:p>
            <a:r>
              <a:rPr lang="en-US" sz="3200" dirty="0" smtClean="0">
                <a:solidFill>
                  <a:schemeClr val="bg1"/>
                </a:solidFill>
                <a:latin typeface="Segoe UI Light"/>
                <a:cs typeface="Segoe UI Light"/>
              </a:rPr>
              <a:t>We obtained </a:t>
            </a:r>
            <a:r>
              <a:rPr lang="en-US" sz="3200" dirty="0" smtClean="0">
                <a:solidFill>
                  <a:schemeClr val="accent3"/>
                </a:solidFill>
                <a:latin typeface="Segoe UI Semibold" panose="020B0702040204020203" pitchFamily="34" charset="0"/>
                <a:cs typeface="Segoe UI Semibold" panose="020B0702040204020203" pitchFamily="34" charset="0"/>
              </a:rPr>
              <a:t>high quality landmark count data </a:t>
            </a:r>
            <a:r>
              <a:rPr lang="en-US" sz="3200" dirty="0">
                <a:solidFill>
                  <a:srgbClr val="FFFFFF"/>
                </a:solidFill>
                <a:latin typeface="Segoe UI Light"/>
                <a:cs typeface="Segoe UI Light"/>
              </a:rPr>
              <a:t>f</a:t>
            </a:r>
            <a:r>
              <a:rPr lang="en-US" sz="3200" dirty="0" smtClean="0">
                <a:solidFill>
                  <a:srgbClr val="FFFFFF"/>
                </a:solidFill>
                <a:latin typeface="Segoe UI Light"/>
                <a:cs typeface="Segoe UI Light"/>
              </a:rPr>
              <a:t>or</a:t>
            </a:r>
            <a:r>
              <a:rPr lang="en-US" sz="3200" dirty="0" smtClean="0">
                <a:solidFill>
                  <a:schemeClr val="bg1"/>
                </a:solidFill>
                <a:latin typeface="Segoe UI Light"/>
                <a:cs typeface="Segoe UI Light"/>
              </a:rPr>
              <a:t> both GSV and physical audit data (</a:t>
            </a:r>
            <a:r>
              <a:rPr lang="el-GR" sz="3200" b="1" dirty="0" smtClean="0">
                <a:solidFill>
                  <a:schemeClr val="bg1"/>
                </a:solidFill>
                <a:latin typeface="Segoe UI Light"/>
                <a:cs typeface="Segoe UI Light"/>
              </a:rPr>
              <a:t>α</a:t>
            </a:r>
            <a:r>
              <a:rPr lang="en-US" sz="3200" b="1" dirty="0" smtClean="0">
                <a:solidFill>
                  <a:schemeClr val="bg1"/>
                </a:solidFill>
                <a:latin typeface="Segoe UI Light"/>
                <a:cs typeface="Segoe UI Light"/>
              </a:rPr>
              <a:t> &gt; .866</a:t>
            </a:r>
            <a:r>
              <a:rPr lang="en-US" sz="3200" dirty="0" smtClean="0">
                <a:solidFill>
                  <a:schemeClr val="bg1"/>
                </a:solidFill>
                <a:latin typeface="Segoe UI Light"/>
                <a:cs typeface="Segoe UI Light"/>
              </a:rPr>
              <a:t>)</a:t>
            </a:r>
            <a:endParaRPr lang="en-US" sz="3200" dirty="0">
              <a:solidFill>
                <a:schemeClr val="bg1"/>
              </a:solidFill>
              <a:latin typeface="Segoe UI Light"/>
              <a:cs typeface="Segoe UI Light"/>
            </a:endParaRPr>
          </a:p>
        </p:txBody>
      </p:sp>
      <p:sp>
        <p:nvSpPr>
          <p:cNvPr id="36" name="Rectangle 35"/>
          <p:cNvSpPr/>
          <p:nvPr/>
        </p:nvSpPr>
        <p:spPr>
          <a:xfrm>
            <a:off x="0" y="0"/>
            <a:ext cx="9162892" cy="4664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2: Bus Stop Audit. Inter-rater agreement</a:t>
            </a:r>
          </a:p>
        </p:txBody>
      </p:sp>
      <p:sp>
        <p:nvSpPr>
          <p:cNvPr id="5" name="TextBox 4"/>
          <p:cNvSpPr txBox="1"/>
          <p:nvPr/>
        </p:nvSpPr>
        <p:spPr>
          <a:xfrm>
            <a:off x="1512674" y="2228769"/>
            <a:ext cx="1602823" cy="707886"/>
          </a:xfrm>
          <a:prstGeom prst="rect">
            <a:avLst/>
          </a:prstGeom>
          <a:noFill/>
        </p:spPr>
        <p:txBody>
          <a:bodyPr wrap="none" rtlCol="0">
            <a:spAutoFit/>
          </a:bodyPr>
          <a:lstStyle/>
          <a:p>
            <a:r>
              <a:rPr lang="en-US" sz="4000" dirty="0" smtClean="0">
                <a:solidFill>
                  <a:srgbClr val="FFFFFF"/>
                </a:solidFill>
                <a:latin typeface="Segoe UI Semibold"/>
                <a:cs typeface="Segoe UI Semibold"/>
              </a:rPr>
              <a:t>Result</a:t>
            </a:r>
            <a:endParaRPr lang="en-US" sz="4000" dirty="0">
              <a:solidFill>
                <a:srgbClr val="FFFFFF"/>
              </a:solidFill>
              <a:latin typeface="Segoe UI Semibold"/>
              <a:cs typeface="Segoe UI Semibold"/>
            </a:endParaRPr>
          </a:p>
        </p:txBody>
      </p:sp>
    </p:spTree>
    <p:extLst>
      <p:ext uri="{BB962C8B-B14F-4D97-AF65-F5344CB8AC3E}">
        <p14:creationId xmlns:p14="http://schemas.microsoft.com/office/powerpoint/2010/main" val="1095600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1823685" y="3943262"/>
            <a:ext cx="1353575" cy="1811258"/>
          </a:xfrm>
          <a:prstGeom prst="rect">
            <a:avLst/>
          </a:prstGeom>
        </p:spPr>
      </p:pic>
      <p:grpSp>
        <p:nvGrpSpPr>
          <p:cNvPr id="5" name="Group 4"/>
          <p:cNvGrpSpPr/>
          <p:nvPr/>
        </p:nvGrpSpPr>
        <p:grpSpPr>
          <a:xfrm>
            <a:off x="-9597179" y="6405321"/>
            <a:ext cx="9144000" cy="338554"/>
            <a:chOff x="-16962" y="6274776"/>
            <a:chExt cx="9160962" cy="338554"/>
          </a:xfrm>
        </p:grpSpPr>
        <p:sp>
          <p:nvSpPr>
            <p:cNvPr id="6" name="Rectangle 5"/>
            <p:cNvSpPr/>
            <p:nvPr/>
          </p:nvSpPr>
          <p:spPr>
            <a:xfrm>
              <a:off x="-16962" y="6274776"/>
              <a:ext cx="9160962" cy="33855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7" name="Rectangle 6"/>
            <p:cNvSpPr/>
            <p:nvPr/>
          </p:nvSpPr>
          <p:spPr>
            <a:xfrm>
              <a:off x="-16962" y="6274776"/>
              <a:ext cx="9144000" cy="300082"/>
            </a:xfrm>
            <a:prstGeom prst="rect">
              <a:avLst/>
            </a:prstGeom>
            <a:noFill/>
          </p:spPr>
          <p:txBody>
            <a:bodyPr wrap="square" rtlCol="0">
              <a:spAutoFit/>
            </a:bodyPr>
            <a:lstStyle/>
            <a:p>
              <a:r>
                <a:rPr lang="en-US" sz="1350" b="1" dirty="0" err="1" smtClean="0">
                  <a:solidFill>
                    <a:prstClr val="white">
                      <a:lumMod val="65000"/>
                    </a:prstClr>
                  </a:solidFill>
                  <a:latin typeface="HelveticaNeueLT Com 25 UltLt" pitchFamily="34" charset="0"/>
                </a:rPr>
                <a:t>Golledge</a:t>
              </a:r>
              <a:r>
                <a:rPr lang="en-US" sz="1350" b="1" dirty="0" smtClean="0">
                  <a:solidFill>
                    <a:prstClr val="white">
                      <a:lumMod val="65000"/>
                    </a:prstClr>
                  </a:solidFill>
                  <a:latin typeface="HelveticaNeueLT Com 25 UltLt" pitchFamily="34" charset="0"/>
                </a:rPr>
                <a:t> </a:t>
              </a:r>
              <a:r>
                <a:rPr lang="en-US" sz="1350" b="1" i="1" dirty="0" smtClean="0">
                  <a:solidFill>
                    <a:prstClr val="white">
                      <a:lumMod val="65000"/>
                    </a:prstClr>
                  </a:solidFill>
                  <a:latin typeface="HelveticaNeueLT Com 25 UltLt" pitchFamily="34" charset="0"/>
                </a:rPr>
                <a:t>et al.,</a:t>
              </a:r>
              <a:r>
                <a:rPr lang="en-US" sz="1350" b="1" dirty="0">
                  <a:solidFill>
                    <a:prstClr val="white">
                      <a:lumMod val="65000"/>
                    </a:prstClr>
                  </a:solidFill>
                  <a:latin typeface="HelveticaNeueLT Com 25 UltLt" pitchFamily="34" charset="0"/>
                </a:rPr>
                <a:t> </a:t>
              </a:r>
              <a:r>
                <a:rPr lang="en-US" sz="1350" dirty="0">
                  <a:solidFill>
                    <a:prstClr val="white">
                      <a:lumMod val="65000"/>
                    </a:prstClr>
                  </a:solidFill>
                  <a:latin typeface="HelveticaNeueLT Com 25 UltLt" pitchFamily="34" charset="0"/>
                </a:rPr>
                <a:t>Attitudes of Visually Impaired Persons Toward the Use of Public </a:t>
              </a:r>
              <a:r>
                <a:rPr lang="en-US" sz="1350" dirty="0" smtClean="0">
                  <a:solidFill>
                    <a:prstClr val="white">
                      <a:lumMod val="65000"/>
                    </a:prstClr>
                  </a:solidFill>
                  <a:latin typeface="HelveticaNeueLT Com 25 UltLt" pitchFamily="34" charset="0"/>
                </a:rPr>
                <a:t>Transportation, J. of Vision Impaired &amp; Blind, 1997</a:t>
              </a:r>
              <a:endParaRPr lang="en-US" sz="1350" dirty="0">
                <a:solidFill>
                  <a:prstClr val="white">
                    <a:lumMod val="65000"/>
                  </a:prstClr>
                </a:solidFill>
                <a:latin typeface="Segoe UI Light" pitchFamily="34" charset="0"/>
              </a:endParaRPr>
            </a:p>
          </p:txBody>
        </p:sp>
      </p:grpSp>
      <p:sp>
        <p:nvSpPr>
          <p:cNvPr id="4" name="Rounded Rectangular Callout 3"/>
          <p:cNvSpPr/>
          <p:nvPr/>
        </p:nvSpPr>
        <p:spPr>
          <a:xfrm>
            <a:off x="933450" y="-3733800"/>
            <a:ext cx="6934200" cy="2209800"/>
          </a:xfrm>
          <a:prstGeom prst="wedgeRoundRectCallout">
            <a:avLst>
              <a:gd name="adj1" fmla="val -20833"/>
              <a:gd name="adj2" fmla="val 90812"/>
              <a:gd name="adj3" fmla="val 16667"/>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prstClr val="white"/>
              </a:solidFill>
              <a:latin typeface="Segoe UI Light" pitchFamily="34" charset="0"/>
            </a:endParaRPr>
          </a:p>
        </p:txBody>
      </p:sp>
      <p:sp>
        <p:nvSpPr>
          <p:cNvPr id="12" name="TextBox 11"/>
          <p:cNvSpPr txBox="1"/>
          <p:nvPr/>
        </p:nvSpPr>
        <p:spPr>
          <a:xfrm>
            <a:off x="6915150" y="1295400"/>
            <a:ext cx="1905000" cy="4508927"/>
          </a:xfrm>
          <a:prstGeom prst="rect">
            <a:avLst/>
          </a:prstGeom>
          <a:noFill/>
        </p:spPr>
        <p:txBody>
          <a:bodyPr wrap="square" rtlCol="0">
            <a:spAutoFit/>
          </a:bodyPr>
          <a:lstStyle/>
          <a:p>
            <a:pPr algn="ctr"/>
            <a:r>
              <a:rPr lang="en-US" sz="28700" b="1" dirty="0" smtClean="0">
                <a:solidFill>
                  <a:prstClr val="black">
                    <a:lumMod val="85000"/>
                    <a:lumOff val="15000"/>
                  </a:prstClr>
                </a:solidFill>
                <a:latin typeface="HelveticaNeueLT Com 107 XBlkCn" pitchFamily="34" charset="0"/>
                <a:cs typeface="Times New Roman" pitchFamily="18" charset="0"/>
              </a:rPr>
              <a:t>”</a:t>
            </a:r>
          </a:p>
        </p:txBody>
      </p:sp>
      <p:sp>
        <p:nvSpPr>
          <p:cNvPr id="13" name="TextBox 12"/>
          <p:cNvSpPr txBox="1"/>
          <p:nvPr/>
        </p:nvSpPr>
        <p:spPr>
          <a:xfrm>
            <a:off x="609600" y="-457200"/>
            <a:ext cx="1905000" cy="4508927"/>
          </a:xfrm>
          <a:prstGeom prst="rect">
            <a:avLst/>
          </a:prstGeom>
          <a:noFill/>
        </p:spPr>
        <p:txBody>
          <a:bodyPr wrap="square" rtlCol="0">
            <a:spAutoFit/>
          </a:bodyPr>
          <a:lstStyle/>
          <a:p>
            <a:pPr algn="ctr"/>
            <a:r>
              <a:rPr lang="en-US" sz="28700" b="1" dirty="0" smtClean="0">
                <a:solidFill>
                  <a:prstClr val="black">
                    <a:lumMod val="85000"/>
                    <a:lumOff val="15000"/>
                  </a:prstClr>
                </a:solidFill>
                <a:latin typeface="HelveticaNeueLT Com 107 XBlkCn" pitchFamily="34" charset="0"/>
                <a:cs typeface="Times New Roman" pitchFamily="18" charset="0"/>
              </a:rPr>
              <a:t>“</a:t>
            </a:r>
          </a:p>
        </p:txBody>
      </p:sp>
      <p:sp>
        <p:nvSpPr>
          <p:cNvPr id="10" name="Rectangle 9"/>
          <p:cNvSpPr/>
          <p:nvPr/>
        </p:nvSpPr>
        <p:spPr>
          <a:xfrm>
            <a:off x="1009650" y="762000"/>
            <a:ext cx="7753350" cy="2554545"/>
          </a:xfrm>
          <a:prstGeom prst="rect">
            <a:avLst/>
          </a:prstGeom>
        </p:spPr>
        <p:txBody>
          <a:bodyPr wrap="square">
            <a:spAutoFit/>
          </a:bodyPr>
          <a:lstStyle/>
          <a:p>
            <a:r>
              <a:rPr lang="en-US" sz="4000" dirty="0" smtClean="0">
                <a:solidFill>
                  <a:prstClr val="white"/>
                </a:solidFill>
                <a:latin typeface="Segoe UI Light" pitchFamily="34" charset="0"/>
              </a:rPr>
              <a:t>In </a:t>
            </a:r>
            <a:r>
              <a:rPr lang="en-US" sz="4000" dirty="0">
                <a:solidFill>
                  <a:prstClr val="white"/>
                </a:solidFill>
                <a:latin typeface="Segoe UI Light" pitchFamily="34" charset="0"/>
              </a:rPr>
              <a:t>a survey of 55 persons with visual impairments, </a:t>
            </a:r>
            <a:r>
              <a:rPr lang="en-US" sz="4000" dirty="0">
                <a:solidFill>
                  <a:srgbClr val="FFC000"/>
                </a:solidFill>
                <a:latin typeface="Segoe UI Semibold"/>
                <a:cs typeface="Segoe UI Semibold"/>
              </a:rPr>
              <a:t>85% reported difficulties</a:t>
            </a:r>
            <a:r>
              <a:rPr lang="en-US" sz="4000" dirty="0">
                <a:solidFill>
                  <a:prstClr val="white"/>
                </a:solidFill>
                <a:latin typeface="Segoe UI Light" pitchFamily="34" charset="0"/>
              </a:rPr>
              <a:t> in finding public transit pick-up points such as bus stops </a:t>
            </a:r>
            <a:endParaRPr lang="en-US" sz="4000" dirty="0">
              <a:solidFill>
                <a:srgbClr val="FFC000"/>
              </a:solidFill>
              <a:latin typeface="Segoe UI Semibold"/>
              <a:cs typeface="Segoe UI Semibold"/>
            </a:endParaRPr>
          </a:p>
        </p:txBody>
      </p:sp>
      <p:pic>
        <p:nvPicPr>
          <p:cNvPr id="3" name="Picture 2"/>
          <p:cNvPicPr>
            <a:picLocks noChangeAspect="1"/>
          </p:cNvPicPr>
          <p:nvPr/>
        </p:nvPicPr>
        <p:blipFill>
          <a:blip r:embed="rId3"/>
          <a:stretch>
            <a:fillRect/>
          </a:stretch>
        </p:blipFill>
        <p:spPr>
          <a:xfrm>
            <a:off x="-6019800" y="-24992"/>
            <a:ext cx="5125065" cy="6858000"/>
          </a:xfrm>
          <a:prstGeom prst="rect">
            <a:avLst/>
          </a:prstGeom>
        </p:spPr>
      </p:pic>
      <p:sp>
        <p:nvSpPr>
          <p:cNvPr id="2" name="TextBox 1"/>
          <p:cNvSpPr txBox="1"/>
          <p:nvPr/>
        </p:nvSpPr>
        <p:spPr>
          <a:xfrm>
            <a:off x="2514600" y="4956300"/>
            <a:ext cx="1967205" cy="369332"/>
          </a:xfrm>
          <a:prstGeom prst="rect">
            <a:avLst/>
          </a:prstGeom>
          <a:noFill/>
        </p:spPr>
        <p:txBody>
          <a:bodyPr wrap="none" rtlCol="0">
            <a:spAutoFit/>
          </a:bodyPr>
          <a:lstStyle/>
          <a:p>
            <a:r>
              <a:rPr lang="en-US" b="1" dirty="0" smtClean="0">
                <a:solidFill>
                  <a:prstClr val="white">
                    <a:lumMod val="65000"/>
                  </a:prstClr>
                </a:solidFill>
                <a:latin typeface="HelveticaNeueLT Com 25 UltLt" pitchFamily="34" charset="0"/>
              </a:rPr>
              <a:t>R.G. </a:t>
            </a:r>
            <a:r>
              <a:rPr lang="en-US" b="1" dirty="0" err="1" smtClean="0">
                <a:solidFill>
                  <a:prstClr val="white">
                    <a:lumMod val="65000"/>
                  </a:prstClr>
                </a:solidFill>
                <a:latin typeface="HelveticaNeueLT Com 25 UltLt" pitchFamily="34" charset="0"/>
              </a:rPr>
              <a:t>Golledge</a:t>
            </a:r>
            <a:r>
              <a:rPr lang="en-US" b="1" dirty="0" smtClean="0">
                <a:solidFill>
                  <a:prstClr val="white">
                    <a:lumMod val="65000"/>
                  </a:prstClr>
                </a:solidFill>
                <a:latin typeface="HelveticaNeueLT Com 25 UltLt" pitchFamily="34" charset="0"/>
              </a:rPr>
              <a:t> </a:t>
            </a:r>
            <a:r>
              <a:rPr lang="en-US" b="1" i="1" dirty="0">
                <a:solidFill>
                  <a:prstClr val="white">
                    <a:lumMod val="65000"/>
                  </a:prstClr>
                </a:solidFill>
                <a:latin typeface="HelveticaNeueLT Com 25 UltLt" pitchFamily="34" charset="0"/>
              </a:rPr>
              <a:t>et al</a:t>
            </a:r>
            <a:endParaRPr lang="en-US" dirty="0">
              <a:solidFill>
                <a:prstClr val="black"/>
              </a:solidFill>
              <a:latin typeface="Segoe UI Light"/>
              <a:cs typeface="Segoe UI Light"/>
            </a:endParaRPr>
          </a:p>
        </p:txBody>
      </p:sp>
      <p:sp>
        <p:nvSpPr>
          <p:cNvPr id="11" name="TextBox 10"/>
          <p:cNvSpPr txBox="1"/>
          <p:nvPr/>
        </p:nvSpPr>
        <p:spPr>
          <a:xfrm>
            <a:off x="2514600" y="5325632"/>
            <a:ext cx="7282798" cy="369332"/>
          </a:xfrm>
          <a:prstGeom prst="rect">
            <a:avLst/>
          </a:prstGeom>
          <a:noFill/>
        </p:spPr>
        <p:txBody>
          <a:bodyPr wrap="none" rtlCol="0">
            <a:spAutoFit/>
          </a:bodyPr>
          <a:lstStyle/>
          <a:p>
            <a:r>
              <a:rPr lang="en-US" dirty="0">
                <a:solidFill>
                  <a:prstClr val="white">
                    <a:lumMod val="65000"/>
                  </a:prstClr>
                </a:solidFill>
                <a:latin typeface="HelveticaNeueLT Com 25 UltLt" pitchFamily="34" charset="0"/>
              </a:rPr>
              <a:t>Attitudes of Visually Impaired Persons Toward the Use of Public Transportation</a:t>
            </a:r>
            <a:endParaRPr lang="en-US" dirty="0">
              <a:solidFill>
                <a:prstClr val="black"/>
              </a:solidFill>
              <a:latin typeface="Segoe UI Light"/>
              <a:cs typeface="Segoe UI Light"/>
            </a:endParaRPr>
          </a:p>
        </p:txBody>
      </p:sp>
      <p:sp>
        <p:nvSpPr>
          <p:cNvPr id="14" name="TextBox 13"/>
          <p:cNvSpPr txBox="1"/>
          <p:nvPr/>
        </p:nvSpPr>
        <p:spPr>
          <a:xfrm>
            <a:off x="2514600" y="5804327"/>
            <a:ext cx="3357650" cy="369332"/>
          </a:xfrm>
          <a:prstGeom prst="rect">
            <a:avLst/>
          </a:prstGeom>
          <a:noFill/>
        </p:spPr>
        <p:txBody>
          <a:bodyPr wrap="none" rtlCol="0">
            <a:spAutoFit/>
          </a:bodyPr>
          <a:lstStyle/>
          <a:p>
            <a:r>
              <a:rPr lang="en-US" dirty="0">
                <a:solidFill>
                  <a:prstClr val="white">
                    <a:lumMod val="65000"/>
                  </a:prstClr>
                </a:solidFill>
                <a:latin typeface="HelveticaNeueLT Com 25 UltLt" pitchFamily="34" charset="0"/>
              </a:rPr>
              <a:t>J. of Vision Impaired &amp; Blind, 1997</a:t>
            </a:r>
            <a:endParaRPr lang="en-US" dirty="0">
              <a:solidFill>
                <a:prstClr val="black"/>
              </a:solidFill>
              <a:latin typeface="Segoe UI Light"/>
              <a:cs typeface="Segoe UI Light"/>
            </a:endParaRPr>
          </a:p>
        </p:txBody>
      </p:sp>
    </p:spTree>
    <p:extLst>
      <p:ext uri="{BB962C8B-B14F-4D97-AF65-F5344CB8AC3E}">
        <p14:creationId xmlns:p14="http://schemas.microsoft.com/office/powerpoint/2010/main" val="9523103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2513008" y="3167390"/>
            <a:ext cx="2680642" cy="523220"/>
          </a:xfrm>
          <a:prstGeom prst="rect">
            <a:avLst/>
          </a:prstGeom>
          <a:noFill/>
        </p:spPr>
        <p:txBody>
          <a:bodyPr wrap="none" rtlCol="0">
            <a:spAutoFit/>
          </a:bodyPr>
          <a:lstStyle/>
          <a:p>
            <a:r>
              <a:rPr lang="en-US" sz="2800" dirty="0" smtClean="0">
                <a:solidFill>
                  <a:prstClr val="black"/>
                </a:solidFill>
                <a:latin typeface="Segoe UI Light"/>
                <a:cs typeface="Segoe UI Light"/>
              </a:rPr>
              <a:t>So for example…</a:t>
            </a:r>
            <a:endParaRPr lang="en-US" sz="2800" dirty="0">
              <a:solidFill>
                <a:srgbClr val="F79646"/>
              </a:solidFill>
              <a:latin typeface="Segoe UI Light"/>
              <a:cs typeface="Segoe UI Light"/>
            </a:endParaRPr>
          </a:p>
        </p:txBody>
      </p:sp>
    </p:spTree>
    <p:extLst>
      <p:ext uri="{BB962C8B-B14F-4D97-AF65-F5344CB8AC3E}">
        <p14:creationId xmlns:p14="http://schemas.microsoft.com/office/powerpoint/2010/main" val="30221022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Story</a:t>
            </a:r>
            <a:endParaRPr lang="en-US" dirty="0"/>
          </a:p>
        </p:txBody>
      </p:sp>
      <p:sp>
        <p:nvSpPr>
          <p:cNvPr id="3" name="Content Placeholder 2"/>
          <p:cNvSpPr>
            <a:spLocks noGrp="1"/>
          </p:cNvSpPr>
          <p:nvPr>
            <p:ph idx="1"/>
          </p:nvPr>
        </p:nvSpPr>
        <p:spPr/>
        <p:txBody>
          <a:bodyPr>
            <a:normAutofit lnSpcReduction="10000"/>
          </a:bodyPr>
          <a:lstStyle/>
          <a:p>
            <a:r>
              <a:rPr lang="en-US" dirty="0" smtClean="0"/>
              <a:t>How having information about bus stop landmarks help blind bus riders? </a:t>
            </a:r>
            <a:r>
              <a:rPr lang="en-US" dirty="0" smtClean="0">
                <a:solidFill>
                  <a:srgbClr val="C00000"/>
                </a:solidFill>
              </a:rPr>
              <a:t>(Need animation)</a:t>
            </a:r>
          </a:p>
          <a:p>
            <a:r>
              <a:rPr lang="en-US" dirty="0"/>
              <a:t>The challenge of locating and identifying a bus stop is exacerbated when traveling to an unfamiliar location where both the bus stop placement and the position and type of surrounding landmarks are not known </a:t>
            </a:r>
            <a:r>
              <a:rPr lang="en-US" i="1" dirty="0"/>
              <a:t>a priori</a:t>
            </a:r>
            <a:r>
              <a:rPr lang="en-US" dirty="0"/>
              <a:t>. </a:t>
            </a:r>
          </a:p>
          <a:p>
            <a:endParaRPr lang="en-US" dirty="0"/>
          </a:p>
        </p:txBody>
      </p:sp>
    </p:spTree>
    <p:extLst>
      <p:ext uri="{BB962C8B-B14F-4D97-AF65-F5344CB8AC3E}">
        <p14:creationId xmlns:p14="http://schemas.microsoft.com/office/powerpoint/2010/main" val="21825491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 name="Picture 15" descr="Ca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2659" y="3305308"/>
            <a:ext cx="1230102" cy="1227607"/>
          </a:xfrm>
          <a:prstGeom prst="rect">
            <a:avLst/>
          </a:prstGeom>
        </p:spPr>
      </p:pic>
      <p:sp>
        <p:nvSpPr>
          <p:cNvPr id="41" name="Oval 40"/>
          <p:cNvSpPr/>
          <p:nvPr/>
        </p:nvSpPr>
        <p:spPr>
          <a:xfrm>
            <a:off x="847963" y="398893"/>
            <a:ext cx="1203664" cy="1350886"/>
          </a:xfrm>
          <a:custGeom>
            <a:avLst/>
            <a:gdLst/>
            <a:ahLst/>
            <a:cxnLst/>
            <a:rect l="l" t="t" r="r" b="b"/>
            <a:pathLst>
              <a:path w="1720865" h="1931346">
                <a:moveTo>
                  <a:pt x="620292" y="0"/>
                </a:moveTo>
                <a:lnTo>
                  <a:pt x="562788" y="63270"/>
                </a:lnTo>
                <a:cubicBezTo>
                  <a:pt x="419592" y="236785"/>
                  <a:pt x="333571" y="459235"/>
                  <a:pt x="333571" y="701776"/>
                </a:cubicBezTo>
                <a:cubicBezTo>
                  <a:pt x="333571" y="1256156"/>
                  <a:pt x="782984" y="1705569"/>
                  <a:pt x="1337364" y="1705569"/>
                </a:cubicBezTo>
                <a:cubicBezTo>
                  <a:pt x="1441310" y="1705569"/>
                  <a:pt x="1541566" y="1689769"/>
                  <a:pt x="1635862" y="1660441"/>
                </a:cubicBezTo>
                <a:lnTo>
                  <a:pt x="1720865" y="1629329"/>
                </a:lnTo>
                <a:lnTo>
                  <a:pt x="1713582" y="1637342"/>
                </a:lnTo>
                <a:cubicBezTo>
                  <a:pt x="1531931" y="1818993"/>
                  <a:pt x="1280983" y="1931346"/>
                  <a:pt x="1003793" y="1931346"/>
                </a:cubicBezTo>
                <a:cubicBezTo>
                  <a:pt x="449413" y="1931346"/>
                  <a:pt x="0" y="1481933"/>
                  <a:pt x="0" y="927553"/>
                </a:cubicBezTo>
                <a:cubicBezTo>
                  <a:pt x="0" y="511768"/>
                  <a:pt x="252795" y="155027"/>
                  <a:pt x="613071" y="2643"/>
                </a:cubicBezTo>
                <a:close/>
              </a:path>
            </a:pathLst>
          </a:cu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prstClr val="white"/>
              </a:solidFill>
              <a:latin typeface="Segoe UI Light"/>
              <a:cs typeface="Segoe UI Light"/>
            </a:endParaRPr>
          </a:p>
        </p:txBody>
      </p:sp>
      <p:pic>
        <p:nvPicPr>
          <p:cNvPr id="43" name="Picture 42" descr="Bu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97771" y="3347904"/>
            <a:ext cx="2378582" cy="1310968"/>
          </a:xfrm>
          <a:prstGeom prst="rect">
            <a:avLst/>
          </a:prstGeom>
        </p:spPr>
      </p:pic>
      <p:grpSp>
        <p:nvGrpSpPr>
          <p:cNvPr id="55" name="Group 54"/>
          <p:cNvGrpSpPr/>
          <p:nvPr/>
        </p:nvGrpSpPr>
        <p:grpSpPr>
          <a:xfrm>
            <a:off x="-143924" y="3252357"/>
            <a:ext cx="21171929" cy="1437950"/>
            <a:chOff x="-3617707" y="3307847"/>
            <a:chExt cx="21171929" cy="1437950"/>
          </a:xfrm>
        </p:grpSpPr>
        <p:grpSp>
          <p:nvGrpSpPr>
            <p:cNvPr id="40" name="Group 39"/>
            <p:cNvGrpSpPr/>
            <p:nvPr/>
          </p:nvGrpSpPr>
          <p:grpSpPr>
            <a:xfrm>
              <a:off x="-3617707" y="3307847"/>
              <a:ext cx="21171929" cy="1437950"/>
              <a:chOff x="-7497594" y="3361344"/>
              <a:chExt cx="21171929" cy="1437950"/>
            </a:xfrm>
          </p:grpSpPr>
          <p:grpSp>
            <p:nvGrpSpPr>
              <p:cNvPr id="25" name="Group 24"/>
              <p:cNvGrpSpPr/>
              <p:nvPr/>
            </p:nvGrpSpPr>
            <p:grpSpPr>
              <a:xfrm>
                <a:off x="3398123" y="4471166"/>
                <a:ext cx="124168" cy="85700"/>
                <a:chOff x="-245652" y="4922137"/>
                <a:chExt cx="124168" cy="85700"/>
              </a:xfrm>
            </p:grpSpPr>
            <p:cxnSp>
              <p:nvCxnSpPr>
                <p:cNvPr id="26" name="Straight Connector 25"/>
                <p:cNvCxnSpPr/>
                <p:nvPr/>
              </p:nvCxnSpPr>
              <p:spPr>
                <a:xfrm>
                  <a:off x="-245652" y="4953804"/>
                  <a:ext cx="35700" cy="51672"/>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H="1">
                  <a:off x="-145246" y="4948804"/>
                  <a:ext cx="23762" cy="57686"/>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179696" y="4922137"/>
                  <a:ext cx="1412" cy="8570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39" name="Group 38"/>
              <p:cNvGrpSpPr/>
              <p:nvPr/>
            </p:nvGrpSpPr>
            <p:grpSpPr>
              <a:xfrm>
                <a:off x="-7497594" y="3361344"/>
                <a:ext cx="21171929" cy="1437950"/>
                <a:chOff x="-7497594" y="3361344"/>
                <a:chExt cx="21171929" cy="1437950"/>
              </a:xfrm>
            </p:grpSpPr>
            <p:grpSp>
              <p:nvGrpSpPr>
                <p:cNvPr id="32" name="Group 31"/>
                <p:cNvGrpSpPr/>
                <p:nvPr/>
              </p:nvGrpSpPr>
              <p:grpSpPr>
                <a:xfrm>
                  <a:off x="-7497594" y="3361344"/>
                  <a:ext cx="21171929" cy="1416049"/>
                  <a:chOff x="-308231" y="3380892"/>
                  <a:chExt cx="21171929" cy="1416049"/>
                </a:xfrm>
              </p:grpSpPr>
              <p:grpSp>
                <p:nvGrpSpPr>
                  <p:cNvPr id="12" name="Group 11"/>
                  <p:cNvGrpSpPr/>
                  <p:nvPr/>
                </p:nvGrpSpPr>
                <p:grpSpPr>
                  <a:xfrm>
                    <a:off x="-308231" y="4570568"/>
                    <a:ext cx="21171929" cy="226373"/>
                    <a:chOff x="-727451" y="4570568"/>
                    <a:chExt cx="21171929" cy="226373"/>
                  </a:xfrm>
                </p:grpSpPr>
                <p:cxnSp>
                  <p:nvCxnSpPr>
                    <p:cNvPr id="5" name="Straight Connector 4"/>
                    <p:cNvCxnSpPr/>
                    <p:nvPr/>
                  </p:nvCxnSpPr>
                  <p:spPr>
                    <a:xfrm>
                      <a:off x="1424859" y="4582897"/>
                      <a:ext cx="10812208" cy="0"/>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727451" y="4796941"/>
                      <a:ext cx="21171929" cy="0"/>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441353" y="4570568"/>
                      <a:ext cx="0" cy="225409"/>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grpSp>
              <p:pic>
                <p:nvPicPr>
                  <p:cNvPr id="13" name="Picture 12"/>
                  <p:cNvPicPr>
                    <a:picLocks noChangeAspect="1"/>
                  </p:cNvPicPr>
                  <p:nvPr/>
                </p:nvPicPr>
                <p:blipFill>
                  <a:blip r:embed="rId5"/>
                  <a:stretch>
                    <a:fillRect/>
                  </a:stretch>
                </p:blipFill>
                <p:spPr>
                  <a:xfrm>
                    <a:off x="100322" y="3992172"/>
                    <a:ext cx="789051" cy="804769"/>
                  </a:xfrm>
                  <a:prstGeom prst="rect">
                    <a:avLst/>
                  </a:prstGeom>
                </p:spPr>
              </p:pic>
              <p:grpSp>
                <p:nvGrpSpPr>
                  <p:cNvPr id="17" name="Group 16"/>
                  <p:cNvGrpSpPr/>
                  <p:nvPr/>
                </p:nvGrpSpPr>
                <p:grpSpPr>
                  <a:xfrm>
                    <a:off x="6491116" y="4480215"/>
                    <a:ext cx="124168" cy="85700"/>
                    <a:chOff x="1915529" y="4910604"/>
                    <a:chExt cx="124168" cy="85700"/>
                  </a:xfrm>
                </p:grpSpPr>
                <p:cxnSp>
                  <p:nvCxnSpPr>
                    <p:cNvPr id="18" name="Straight Connector 17"/>
                    <p:cNvCxnSpPr/>
                    <p:nvPr/>
                  </p:nvCxnSpPr>
                  <p:spPr>
                    <a:xfrm>
                      <a:off x="1915529" y="4942271"/>
                      <a:ext cx="35700" cy="51672"/>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2015935" y="4937271"/>
                      <a:ext cx="23762" cy="57686"/>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1981485" y="4910604"/>
                      <a:ext cx="1412" cy="8570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grpSp>
              <p:pic>
                <p:nvPicPr>
                  <p:cNvPr id="29" name="Picture 28" descr="BusStopSign_SingleLeg.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34512" y="3380892"/>
                    <a:ext cx="1222560" cy="1222560"/>
                  </a:xfrm>
                  <a:prstGeom prst="rect">
                    <a:avLst/>
                  </a:prstGeom>
                </p:spPr>
              </p:pic>
              <p:pic>
                <p:nvPicPr>
                  <p:cNvPr id="31" name="Picture 30" descr="Bench2.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7282" y="3755094"/>
                    <a:ext cx="1036003" cy="1036003"/>
                  </a:xfrm>
                  <a:prstGeom prst="rect">
                    <a:avLst/>
                  </a:prstGeom>
                </p:spPr>
              </p:pic>
            </p:grpSp>
            <p:cxnSp>
              <p:nvCxnSpPr>
                <p:cNvPr id="36" name="Straight Connector 35"/>
                <p:cNvCxnSpPr/>
                <p:nvPr/>
              </p:nvCxnSpPr>
              <p:spPr>
                <a:xfrm>
                  <a:off x="5466924" y="4563349"/>
                  <a:ext cx="0" cy="213080"/>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38" name="Picture 37"/>
                <p:cNvPicPr>
                  <a:picLocks noChangeAspect="1"/>
                </p:cNvPicPr>
                <p:nvPr/>
              </p:nvPicPr>
              <p:blipFill>
                <a:blip r:embed="rId5"/>
                <a:stretch>
                  <a:fillRect/>
                </a:stretch>
              </p:blipFill>
              <p:spPr>
                <a:xfrm>
                  <a:off x="5780866" y="3994525"/>
                  <a:ext cx="789051" cy="804769"/>
                </a:xfrm>
                <a:prstGeom prst="rect">
                  <a:avLst/>
                </a:prstGeom>
              </p:spPr>
            </p:pic>
          </p:grpSp>
        </p:grpSp>
        <p:cxnSp>
          <p:nvCxnSpPr>
            <p:cNvPr id="45" name="Straight Connector 44"/>
            <p:cNvCxnSpPr/>
            <p:nvPr/>
          </p:nvCxnSpPr>
          <p:spPr>
            <a:xfrm>
              <a:off x="13874723" y="4515510"/>
              <a:ext cx="3679499" cy="0"/>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13894160" y="4509853"/>
              <a:ext cx="0" cy="208199"/>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2" name="TextBox 1"/>
          <p:cNvSpPr txBox="1"/>
          <p:nvPr/>
        </p:nvSpPr>
        <p:spPr>
          <a:xfrm>
            <a:off x="7220618" y="2875996"/>
            <a:ext cx="293720" cy="523220"/>
          </a:xfrm>
          <a:prstGeom prst="rect">
            <a:avLst/>
          </a:prstGeom>
          <a:noFill/>
        </p:spPr>
        <p:txBody>
          <a:bodyPr wrap="none" rtlCol="0">
            <a:spAutoFit/>
          </a:bodyPr>
          <a:lstStyle/>
          <a:p>
            <a:r>
              <a:rPr lang="en-US" sz="2800" dirty="0" smtClean="0">
                <a:solidFill>
                  <a:prstClr val="black"/>
                </a:solidFill>
                <a:latin typeface="Segoe UI Semibold"/>
                <a:cs typeface="Segoe UI Semibold"/>
              </a:rPr>
              <a:t>!</a:t>
            </a:r>
            <a:endParaRPr lang="en-US" sz="2800" dirty="0">
              <a:solidFill>
                <a:prstClr val="black"/>
              </a:solidFill>
              <a:latin typeface="Segoe UI Semibold"/>
              <a:cs typeface="Segoe UI Semibold"/>
            </a:endParaRPr>
          </a:p>
        </p:txBody>
      </p:sp>
      <p:sp>
        <p:nvSpPr>
          <p:cNvPr id="30" name="TextBox 29"/>
          <p:cNvSpPr txBox="1"/>
          <p:nvPr/>
        </p:nvSpPr>
        <p:spPr>
          <a:xfrm>
            <a:off x="7142020" y="2778541"/>
            <a:ext cx="618980" cy="646331"/>
          </a:xfrm>
          <a:prstGeom prst="rect">
            <a:avLst/>
          </a:prstGeom>
          <a:noFill/>
        </p:spPr>
        <p:txBody>
          <a:bodyPr wrap="none" rtlCol="0">
            <a:spAutoFit/>
          </a:bodyPr>
          <a:lstStyle/>
          <a:p>
            <a:r>
              <a:rPr lang="en-US" sz="3600" i="1" dirty="0" smtClean="0">
                <a:solidFill>
                  <a:srgbClr val="FF0000"/>
                </a:solidFill>
                <a:latin typeface="Segoe UI Semibold"/>
                <a:cs typeface="Segoe UI Semibold"/>
              </a:rPr>
              <a:t>!!</a:t>
            </a:r>
            <a:endParaRPr lang="en-US" sz="2800" i="1" dirty="0">
              <a:solidFill>
                <a:srgbClr val="FF0000"/>
              </a:solidFill>
              <a:latin typeface="Segoe UI Semibold"/>
              <a:cs typeface="Segoe UI Semibold"/>
            </a:endParaRPr>
          </a:p>
        </p:txBody>
      </p:sp>
      <p:grpSp>
        <p:nvGrpSpPr>
          <p:cNvPr id="33" name="Group 32"/>
          <p:cNvGrpSpPr/>
          <p:nvPr/>
        </p:nvGrpSpPr>
        <p:grpSpPr>
          <a:xfrm>
            <a:off x="1715425" y="2277156"/>
            <a:ext cx="2981116" cy="973132"/>
            <a:chOff x="1599962" y="2011113"/>
            <a:chExt cx="2981116" cy="973132"/>
          </a:xfrm>
        </p:grpSpPr>
        <p:sp>
          <p:nvSpPr>
            <p:cNvPr id="34" name="TextBox 33"/>
            <p:cNvSpPr txBox="1"/>
            <p:nvPr/>
          </p:nvSpPr>
          <p:spPr>
            <a:xfrm>
              <a:off x="1599962" y="2011113"/>
              <a:ext cx="2981116" cy="646331"/>
            </a:xfrm>
            <a:prstGeom prst="rect">
              <a:avLst/>
            </a:prstGeom>
            <a:noFill/>
          </p:spPr>
          <p:txBody>
            <a:bodyPr wrap="square" rtlCol="0">
              <a:spAutoFit/>
            </a:bodyPr>
            <a:lstStyle/>
            <a:p>
              <a:pPr algn="ctr"/>
              <a:r>
                <a:rPr lang="en-US" sz="3600" dirty="0" smtClean="0">
                  <a:solidFill>
                    <a:srgbClr val="0090FF"/>
                  </a:solidFill>
                  <a:latin typeface="Segoe UI Light"/>
                  <a:cs typeface="Segoe UI Light"/>
                </a:rPr>
                <a:t>Bob, Blind</a:t>
              </a:r>
              <a:endParaRPr lang="en-US" sz="3600" dirty="0">
                <a:solidFill>
                  <a:srgbClr val="0090FF"/>
                </a:solidFill>
                <a:latin typeface="Segoe UI Light"/>
                <a:cs typeface="Segoe UI Light"/>
              </a:endParaRPr>
            </a:p>
          </p:txBody>
        </p:sp>
        <p:cxnSp>
          <p:nvCxnSpPr>
            <p:cNvPr id="35" name="Straight Connector 34"/>
            <p:cNvCxnSpPr/>
            <p:nvPr/>
          </p:nvCxnSpPr>
          <p:spPr>
            <a:xfrm>
              <a:off x="3090247" y="2635442"/>
              <a:ext cx="547" cy="348803"/>
            </a:xfrm>
            <a:prstGeom prst="line">
              <a:avLst/>
            </a:prstGeom>
            <a:ln>
              <a:solidFill>
                <a:srgbClr val="0090FF"/>
              </a:solidFill>
              <a:headEnd type="none"/>
              <a:tailEnd type="triangle" w="lg" len="lg"/>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4392371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down)">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3"/>
                                        </p:tgtEl>
                                      </p:cBhvr>
                                    </p:animEffect>
                                    <p:set>
                                      <p:cBhvr>
                                        <p:cTn id="12" dur="1" fill="hold">
                                          <p:stCondLst>
                                            <p:cond delay="499"/>
                                          </p:stCondLst>
                                        </p:cTn>
                                        <p:tgtEl>
                                          <p:spTgt spid="3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0.00018 -3.4291E-6 L -0.23342 -0.00092 " pathEditMode="relative" rAng="0" ptsTypes="AA">
                                      <p:cBhvr>
                                        <p:cTn id="16" dur="2000" fill="hold"/>
                                        <p:tgtEl>
                                          <p:spTgt spid="55"/>
                                        </p:tgtEl>
                                        <p:attrNameLst>
                                          <p:attrName>ppt_x</p:attrName>
                                          <p:attrName>ppt_y</p:attrName>
                                        </p:attrNameLst>
                                      </p:cBhvr>
                                      <p:rCtr x="-11671" y="-46"/>
                                    </p:animMotion>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nodeType="clickEffect">
                                  <p:stCondLst>
                                    <p:cond delay="0"/>
                                  </p:stCondLst>
                                  <p:childTnLst>
                                    <p:animMotion origin="layout" path="M -0.23342 -0.00092 L -0.51633 -0.00092 " pathEditMode="relative" rAng="0" ptsTypes="AA">
                                      <p:cBhvr>
                                        <p:cTn id="20" dur="2000" fill="hold"/>
                                        <p:tgtEl>
                                          <p:spTgt spid="55"/>
                                        </p:tgtEl>
                                        <p:attrNameLst>
                                          <p:attrName>ppt_x</p:attrName>
                                          <p:attrName>ppt_y</p:attrName>
                                        </p:attrNameLst>
                                      </p:cBhvr>
                                      <p:rCtr x="-14154" y="0"/>
                                    </p:animMotion>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4.85942E-8 1.42857E-6 L 0.45522 0.00139 " pathEditMode="relative" rAng="0" ptsTypes="AA">
                                      <p:cBhvr>
                                        <p:cTn id="24" dur="2000" fill="hold"/>
                                        <p:tgtEl>
                                          <p:spTgt spid="16"/>
                                        </p:tgtEl>
                                        <p:attrNameLst>
                                          <p:attrName>ppt_x</p:attrName>
                                          <p:attrName>ppt_y</p:attrName>
                                        </p:attrNameLst>
                                      </p:cBhvr>
                                      <p:rCtr x="22753" y="69"/>
                                    </p:animMotion>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down)">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path" presetSubtype="0" accel="50000" decel="50000" fill="hold" nodeType="clickEffect">
                                  <p:stCondLst>
                                    <p:cond delay="0"/>
                                  </p:stCondLst>
                                  <p:childTnLst>
                                    <p:animMotion origin="layout" path="M -4.34405E-7 -3.79782E-6 L -1.4848 -0.0044 " pathEditMode="relative" rAng="0" ptsTypes="AA">
                                      <p:cBhvr>
                                        <p:cTn id="33" dur="3000" fill="hold"/>
                                        <p:tgtEl>
                                          <p:spTgt spid="43"/>
                                        </p:tgtEl>
                                        <p:attrNameLst>
                                          <p:attrName>ppt_x</p:attrName>
                                          <p:attrName>ppt_y</p:attrName>
                                        </p:attrNameLst>
                                      </p:cBhvr>
                                      <p:rCtr x="-74248" y="-232"/>
                                    </p:animMotion>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2"/>
                                        </p:tgtEl>
                                        <p:attrNameLst>
                                          <p:attrName>style.visibility</p:attrName>
                                        </p:attrNameLst>
                                      </p:cBhvr>
                                      <p:to>
                                        <p:strVal val="hidden"/>
                                      </p:to>
                                    </p:set>
                                  </p:childTnLst>
                                </p:cTn>
                              </p:par>
                              <p:par>
                                <p:cTn id="38" presetID="22" presetClass="entr" presetSubtype="4" fill="hold" grpId="0" nodeType="with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down)">
                                      <p:cBhvr>
                                        <p:cTn id="4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0" grpId="0"/>
    </p:bldLst>
  </p:timing>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 name="Picture 15" descr="Ca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2659" y="3320988"/>
            <a:ext cx="1230102" cy="1227607"/>
          </a:xfrm>
          <a:prstGeom prst="rect">
            <a:avLst/>
          </a:prstGeom>
        </p:spPr>
      </p:pic>
      <p:sp>
        <p:nvSpPr>
          <p:cNvPr id="41" name="Oval 40"/>
          <p:cNvSpPr/>
          <p:nvPr/>
        </p:nvSpPr>
        <p:spPr>
          <a:xfrm>
            <a:off x="847963" y="398893"/>
            <a:ext cx="1203664" cy="1350886"/>
          </a:xfrm>
          <a:custGeom>
            <a:avLst/>
            <a:gdLst/>
            <a:ahLst/>
            <a:cxnLst/>
            <a:rect l="l" t="t" r="r" b="b"/>
            <a:pathLst>
              <a:path w="1720865" h="1931346">
                <a:moveTo>
                  <a:pt x="620292" y="0"/>
                </a:moveTo>
                <a:lnTo>
                  <a:pt x="562788" y="63270"/>
                </a:lnTo>
                <a:cubicBezTo>
                  <a:pt x="419592" y="236785"/>
                  <a:pt x="333571" y="459235"/>
                  <a:pt x="333571" y="701776"/>
                </a:cubicBezTo>
                <a:cubicBezTo>
                  <a:pt x="333571" y="1256156"/>
                  <a:pt x="782984" y="1705569"/>
                  <a:pt x="1337364" y="1705569"/>
                </a:cubicBezTo>
                <a:cubicBezTo>
                  <a:pt x="1441310" y="1705569"/>
                  <a:pt x="1541566" y="1689769"/>
                  <a:pt x="1635862" y="1660441"/>
                </a:cubicBezTo>
                <a:lnTo>
                  <a:pt x="1720865" y="1629329"/>
                </a:lnTo>
                <a:lnTo>
                  <a:pt x="1713582" y="1637342"/>
                </a:lnTo>
                <a:cubicBezTo>
                  <a:pt x="1531931" y="1818993"/>
                  <a:pt x="1280983" y="1931346"/>
                  <a:pt x="1003793" y="1931346"/>
                </a:cubicBezTo>
                <a:cubicBezTo>
                  <a:pt x="449413" y="1931346"/>
                  <a:pt x="0" y="1481933"/>
                  <a:pt x="0" y="927553"/>
                </a:cubicBezTo>
                <a:cubicBezTo>
                  <a:pt x="0" y="511768"/>
                  <a:pt x="252795" y="155027"/>
                  <a:pt x="613071" y="2643"/>
                </a:cubicBezTo>
                <a:close/>
              </a:path>
            </a:pathLst>
          </a:cu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prstClr val="white"/>
              </a:solidFill>
              <a:latin typeface="Segoe UI Light"/>
              <a:cs typeface="Segoe UI Light"/>
            </a:endParaRPr>
          </a:p>
        </p:txBody>
      </p:sp>
      <p:pic>
        <p:nvPicPr>
          <p:cNvPr id="43" name="Picture 42" descr="Bu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27289" y="5746229"/>
            <a:ext cx="2378582" cy="1310968"/>
          </a:xfrm>
          <a:prstGeom prst="rect">
            <a:avLst/>
          </a:prstGeom>
        </p:spPr>
      </p:pic>
      <p:grpSp>
        <p:nvGrpSpPr>
          <p:cNvPr id="55" name="Group 54"/>
          <p:cNvGrpSpPr/>
          <p:nvPr/>
        </p:nvGrpSpPr>
        <p:grpSpPr>
          <a:xfrm>
            <a:off x="-143924" y="3268789"/>
            <a:ext cx="21171929" cy="1421518"/>
            <a:chOff x="-3617707" y="3324279"/>
            <a:chExt cx="21171929" cy="1421518"/>
          </a:xfrm>
        </p:grpSpPr>
        <p:grpSp>
          <p:nvGrpSpPr>
            <p:cNvPr id="40" name="Group 39"/>
            <p:cNvGrpSpPr/>
            <p:nvPr/>
          </p:nvGrpSpPr>
          <p:grpSpPr>
            <a:xfrm>
              <a:off x="-3617707" y="3324279"/>
              <a:ext cx="21171929" cy="1421518"/>
              <a:chOff x="-7497594" y="3377776"/>
              <a:chExt cx="21171929" cy="1421518"/>
            </a:xfrm>
          </p:grpSpPr>
          <p:grpSp>
            <p:nvGrpSpPr>
              <p:cNvPr id="25" name="Group 24"/>
              <p:cNvGrpSpPr/>
              <p:nvPr/>
            </p:nvGrpSpPr>
            <p:grpSpPr>
              <a:xfrm>
                <a:off x="5559304" y="4459633"/>
                <a:ext cx="124168" cy="85700"/>
                <a:chOff x="1915529" y="4910604"/>
                <a:chExt cx="124168" cy="85700"/>
              </a:xfrm>
            </p:grpSpPr>
            <p:cxnSp>
              <p:nvCxnSpPr>
                <p:cNvPr id="26" name="Straight Connector 25"/>
                <p:cNvCxnSpPr/>
                <p:nvPr/>
              </p:nvCxnSpPr>
              <p:spPr>
                <a:xfrm>
                  <a:off x="1915529" y="4942271"/>
                  <a:ext cx="35700" cy="51672"/>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H="1">
                  <a:off x="2015935" y="4937271"/>
                  <a:ext cx="23762" cy="57686"/>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1981485" y="4910604"/>
                  <a:ext cx="1412" cy="8570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39" name="Group 38"/>
              <p:cNvGrpSpPr/>
              <p:nvPr/>
            </p:nvGrpSpPr>
            <p:grpSpPr>
              <a:xfrm>
                <a:off x="-7497594" y="3377776"/>
                <a:ext cx="21171929" cy="1421518"/>
                <a:chOff x="-7497594" y="3377776"/>
                <a:chExt cx="21171929" cy="1421518"/>
              </a:xfrm>
            </p:grpSpPr>
            <p:grpSp>
              <p:nvGrpSpPr>
                <p:cNvPr id="32" name="Group 31"/>
                <p:cNvGrpSpPr/>
                <p:nvPr/>
              </p:nvGrpSpPr>
              <p:grpSpPr>
                <a:xfrm>
                  <a:off x="-7497594" y="3377776"/>
                  <a:ext cx="21171929" cy="1421518"/>
                  <a:chOff x="-308231" y="3397324"/>
                  <a:chExt cx="21171929" cy="1421518"/>
                </a:xfrm>
              </p:grpSpPr>
              <p:grpSp>
                <p:nvGrpSpPr>
                  <p:cNvPr id="12" name="Group 11"/>
                  <p:cNvGrpSpPr/>
                  <p:nvPr/>
                </p:nvGrpSpPr>
                <p:grpSpPr>
                  <a:xfrm>
                    <a:off x="-308231" y="4570568"/>
                    <a:ext cx="21171929" cy="226373"/>
                    <a:chOff x="-727451" y="4570568"/>
                    <a:chExt cx="21171929" cy="226373"/>
                  </a:xfrm>
                </p:grpSpPr>
                <p:cxnSp>
                  <p:nvCxnSpPr>
                    <p:cNvPr id="5" name="Straight Connector 4"/>
                    <p:cNvCxnSpPr/>
                    <p:nvPr/>
                  </p:nvCxnSpPr>
                  <p:spPr>
                    <a:xfrm>
                      <a:off x="1424859" y="4582897"/>
                      <a:ext cx="13196547" cy="0"/>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727451" y="4796941"/>
                      <a:ext cx="21171929" cy="0"/>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V="1">
                      <a:off x="1441353" y="4570568"/>
                      <a:ext cx="0" cy="225409"/>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grpSp>
              <p:pic>
                <p:nvPicPr>
                  <p:cNvPr id="13" name="Picture 12"/>
                  <p:cNvPicPr>
                    <a:picLocks noChangeAspect="1"/>
                  </p:cNvPicPr>
                  <p:nvPr/>
                </p:nvPicPr>
                <p:blipFill>
                  <a:blip r:embed="rId4"/>
                  <a:stretch>
                    <a:fillRect/>
                  </a:stretch>
                </p:blipFill>
                <p:spPr>
                  <a:xfrm>
                    <a:off x="100322" y="3992172"/>
                    <a:ext cx="789051" cy="804769"/>
                  </a:xfrm>
                  <a:prstGeom prst="rect">
                    <a:avLst/>
                  </a:prstGeom>
                </p:spPr>
              </p:pic>
              <p:grpSp>
                <p:nvGrpSpPr>
                  <p:cNvPr id="17" name="Group 16"/>
                  <p:cNvGrpSpPr/>
                  <p:nvPr/>
                </p:nvGrpSpPr>
                <p:grpSpPr>
                  <a:xfrm>
                    <a:off x="6491116" y="4480215"/>
                    <a:ext cx="124168" cy="85700"/>
                    <a:chOff x="1915529" y="4910604"/>
                    <a:chExt cx="124168" cy="85700"/>
                  </a:xfrm>
                </p:grpSpPr>
                <p:cxnSp>
                  <p:nvCxnSpPr>
                    <p:cNvPr id="18" name="Straight Connector 17"/>
                    <p:cNvCxnSpPr/>
                    <p:nvPr/>
                  </p:nvCxnSpPr>
                  <p:spPr>
                    <a:xfrm>
                      <a:off x="1915529" y="4942271"/>
                      <a:ext cx="35700" cy="51672"/>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2015935" y="4937271"/>
                      <a:ext cx="23762" cy="57686"/>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1981485" y="4910604"/>
                      <a:ext cx="1412" cy="8570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grpSp>
              <p:pic>
                <p:nvPicPr>
                  <p:cNvPr id="29" name="Picture 28" descr="BusStopSign_SingleLeg.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9623" y="3397324"/>
                    <a:ext cx="1222560" cy="1222560"/>
                  </a:xfrm>
                  <a:prstGeom prst="rect">
                    <a:avLst/>
                  </a:prstGeom>
                </p:spPr>
              </p:pic>
              <p:pic>
                <p:nvPicPr>
                  <p:cNvPr id="31" name="Picture 30" descr="Bench2.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35805" y="3782839"/>
                    <a:ext cx="1036003" cy="1036003"/>
                  </a:xfrm>
                  <a:prstGeom prst="rect">
                    <a:avLst/>
                  </a:prstGeom>
                </p:spPr>
              </p:pic>
            </p:grpSp>
            <p:cxnSp>
              <p:nvCxnSpPr>
                <p:cNvPr id="36" name="Straight Connector 35"/>
                <p:cNvCxnSpPr/>
                <p:nvPr/>
              </p:nvCxnSpPr>
              <p:spPr>
                <a:xfrm>
                  <a:off x="7833458" y="4563349"/>
                  <a:ext cx="0" cy="213080"/>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38" name="Picture 37"/>
                <p:cNvPicPr>
                  <a:picLocks noChangeAspect="1"/>
                </p:cNvPicPr>
                <p:nvPr/>
              </p:nvPicPr>
              <p:blipFill>
                <a:blip r:embed="rId4"/>
                <a:stretch>
                  <a:fillRect/>
                </a:stretch>
              </p:blipFill>
              <p:spPr>
                <a:xfrm>
                  <a:off x="7964645" y="3966780"/>
                  <a:ext cx="789051" cy="804769"/>
                </a:xfrm>
                <a:prstGeom prst="rect">
                  <a:avLst/>
                </a:prstGeom>
              </p:spPr>
            </p:pic>
          </p:grpSp>
        </p:grpSp>
        <p:cxnSp>
          <p:nvCxnSpPr>
            <p:cNvPr id="45" name="Straight Connector 44"/>
            <p:cNvCxnSpPr/>
            <p:nvPr/>
          </p:nvCxnSpPr>
          <p:spPr>
            <a:xfrm>
              <a:off x="13874723" y="4515510"/>
              <a:ext cx="3679499" cy="0"/>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13894160" y="4509853"/>
              <a:ext cx="0" cy="208199"/>
            </a:xfrm>
            <a:prstGeom prst="line">
              <a:avLst/>
            </a:pr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1191647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White Can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0" y="0"/>
            <a:ext cx="9144000" cy="6858000"/>
          </a:xfrm>
          <a:prstGeom prst="rect">
            <a:avLst/>
          </a:prstGeom>
          <a:solidFill>
            <a:schemeClr val="tx1">
              <a:alpha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 name="TextBox 2"/>
          <p:cNvSpPr txBox="1"/>
          <p:nvPr/>
        </p:nvSpPr>
        <p:spPr>
          <a:xfrm>
            <a:off x="829830" y="3075057"/>
            <a:ext cx="7484340" cy="707886"/>
          </a:xfrm>
          <a:prstGeom prst="rect">
            <a:avLst/>
          </a:prstGeom>
          <a:noFill/>
        </p:spPr>
        <p:txBody>
          <a:bodyPr wrap="none" rtlCol="0">
            <a:spAutoFit/>
          </a:bodyPr>
          <a:lstStyle/>
          <a:p>
            <a:pPr algn="ctr"/>
            <a:r>
              <a:rPr lang="en-US" sz="4000" dirty="0">
                <a:solidFill>
                  <a:schemeClr val="bg1"/>
                </a:solidFill>
                <a:latin typeface="Segoe UI Semibold"/>
                <a:cs typeface="Segoe UI Semibold"/>
              </a:rPr>
              <a:t>Background </a:t>
            </a:r>
            <a:r>
              <a:rPr lang="en-US" sz="4000" dirty="0" smtClean="0">
                <a:solidFill>
                  <a:schemeClr val="bg1"/>
                </a:solidFill>
                <a:latin typeface="Segoe UI Semibold"/>
                <a:cs typeface="Segoe UI Semibold"/>
              </a:rPr>
              <a:t>and </a:t>
            </a:r>
            <a:r>
              <a:rPr lang="en-US" sz="4000" dirty="0">
                <a:solidFill>
                  <a:schemeClr val="bg1"/>
                </a:solidFill>
                <a:latin typeface="Segoe UI Semibold"/>
                <a:cs typeface="Segoe UI Semibold"/>
              </a:rPr>
              <a:t>Related </a:t>
            </a:r>
            <a:r>
              <a:rPr lang="en-US" sz="4000" dirty="0" smtClean="0">
                <a:solidFill>
                  <a:schemeClr val="bg1"/>
                </a:solidFill>
                <a:latin typeface="Segoe UI Semibold"/>
                <a:cs typeface="Segoe UI Semibold"/>
              </a:rPr>
              <a:t>Work</a:t>
            </a:r>
            <a:endParaRPr lang="en-US" sz="4000" dirty="0">
              <a:solidFill>
                <a:schemeClr val="bg1"/>
              </a:solidFill>
              <a:latin typeface="Segoe UI Semibold"/>
              <a:cs typeface="Segoe UI Semibold"/>
            </a:endParaRPr>
          </a:p>
        </p:txBody>
      </p:sp>
    </p:spTree>
    <p:extLst>
      <p:ext uri="{BB962C8B-B14F-4D97-AF65-F5344CB8AC3E}">
        <p14:creationId xmlns:p14="http://schemas.microsoft.com/office/powerpoint/2010/main" val="35410885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_DSC113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7207" y="0"/>
            <a:ext cx="12493312" cy="7029570"/>
          </a:xfrm>
          <a:prstGeom prst="rect">
            <a:avLst/>
          </a:prstGeom>
        </p:spPr>
      </p:pic>
      <p:sp>
        <p:nvSpPr>
          <p:cNvPr id="5" name="Title 1"/>
          <p:cNvSpPr txBox="1">
            <a:spLocks/>
          </p:cNvSpPr>
          <p:nvPr/>
        </p:nvSpPr>
        <p:spPr>
          <a:xfrm>
            <a:off x="0" y="345310"/>
            <a:ext cx="9144000" cy="914400"/>
          </a:xfrm>
          <a:prstGeom prst="rect">
            <a:avLst/>
          </a:prstGeom>
          <a:solidFill>
            <a:schemeClr val="tx1">
              <a:alpha val="85000"/>
            </a:schemeClr>
          </a:solidFill>
        </p:spPr>
        <p:txBody>
          <a:bodyPr>
            <a:noAutofit/>
          </a:bodyPr>
          <a:lstStyle>
            <a:lvl1pPr algn="ctr" defTabSz="457200" rtl="0" eaLnBrk="1" latinLnBrk="0" hangingPunct="1">
              <a:spcBef>
                <a:spcPct val="0"/>
              </a:spcBef>
              <a:buNone/>
              <a:defRPr sz="4400" kern="1200">
                <a:solidFill>
                  <a:schemeClr val="tx1"/>
                </a:solidFill>
                <a:latin typeface="Segoe UI Light"/>
                <a:ea typeface="+mj-ea"/>
                <a:cs typeface="Segoe UI Light"/>
              </a:defRPr>
            </a:lvl1pPr>
          </a:lstStyle>
          <a:p>
            <a:r>
              <a:rPr lang="en-US" sz="2400" b="1" dirty="0" smtClean="0">
                <a:solidFill>
                  <a:schemeClr val="bg1"/>
                </a:solidFill>
              </a:rPr>
              <a:t>What landmarks are useful for </a:t>
            </a:r>
            <a:br>
              <a:rPr lang="en-US" sz="2400" b="1" dirty="0" smtClean="0">
                <a:solidFill>
                  <a:schemeClr val="bg1"/>
                </a:solidFill>
              </a:rPr>
            </a:br>
            <a:r>
              <a:rPr lang="en-US" sz="2400" b="1" dirty="0" smtClean="0">
                <a:solidFill>
                  <a:schemeClr val="bg1"/>
                </a:solidFill>
              </a:rPr>
              <a:t>people with visual impairment to find bus stops?</a:t>
            </a:r>
            <a:endParaRPr lang="en-US" sz="2400" b="1" dirty="0">
              <a:solidFill>
                <a:schemeClr val="bg1"/>
              </a:solidFill>
            </a:endParaRPr>
          </a:p>
        </p:txBody>
      </p:sp>
    </p:spTree>
    <p:extLst>
      <p:ext uri="{BB962C8B-B14F-4D97-AF65-F5344CB8AC3E}">
        <p14:creationId xmlns:p14="http://schemas.microsoft.com/office/powerpoint/2010/main" val="1253527194"/>
      </p:ext>
    </p:extLst>
  </p:cSld>
  <p:clrMapOvr>
    <a:masterClrMapping/>
  </p:clrMapOvr>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White Can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0" y="0"/>
            <a:ext cx="9144000" cy="6858000"/>
          </a:xfrm>
          <a:prstGeom prst="rect">
            <a:avLst/>
          </a:prstGeom>
          <a:solidFill>
            <a:schemeClr val="tx1">
              <a:alpha val="8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Segoe UI Light"/>
              <a:cs typeface="Segoe UI Light"/>
            </a:endParaRPr>
          </a:p>
        </p:txBody>
      </p:sp>
      <p:pic>
        <p:nvPicPr>
          <p:cNvPr id="6" name="Picture 5" descr="Azenkot_EnhancingIndependenceAndSafetyForBlindAndDeafBlindPublicTransitRiders_CHI2011.pdf__page_1_of_10_.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196105">
            <a:off x="345955" y="1260039"/>
            <a:ext cx="3876907" cy="5035193"/>
          </a:xfrm>
          <a:prstGeom prst="rect">
            <a:avLst/>
          </a:prstGeom>
          <a:ln>
            <a:solidFill>
              <a:schemeClr val="bg1">
                <a:lumMod val="75000"/>
              </a:schemeClr>
            </a:solidFill>
          </a:ln>
          <a:effectLst>
            <a:outerShdw blurRad="50800" dist="38100" dir="2700000" algn="tl" rotWithShape="0">
              <a:srgbClr val="000000">
                <a:alpha val="43000"/>
              </a:srgbClr>
            </a:outerShdw>
          </a:effectLst>
        </p:spPr>
      </p:pic>
      <p:pic>
        <p:nvPicPr>
          <p:cNvPr id="7" name="Picture 6" descr="Golledge_AttitudesOfVisuallyImpairedPersonsTowardTheUseOfPublicTransportation_UCalTechReport1997.pdf__page_5_of_18_.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12825">
            <a:off x="1948384" y="1070445"/>
            <a:ext cx="3748475" cy="5035193"/>
          </a:xfrm>
          <a:prstGeom prst="rect">
            <a:avLst/>
          </a:prstGeom>
          <a:ln>
            <a:solidFill>
              <a:srgbClr val="BFBFBF"/>
            </a:solidFill>
          </a:ln>
          <a:effectLst>
            <a:outerShdw blurRad="50800" dist="38100" dir="2700000" algn="tl" rotWithShape="0">
              <a:srgbClr val="000000">
                <a:alpha val="43000"/>
              </a:srgbClr>
            </a:outerShdw>
          </a:effectLst>
        </p:spPr>
      </p:pic>
      <p:pic>
        <p:nvPicPr>
          <p:cNvPr id="8" name="Picture 7" descr="Yoo_UnderstandingTheSpaceForCodesignInRidersInteractionsWithATransitService_CHI2010.pdf__page_1_of_10_.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23028">
            <a:off x="3517416" y="1709828"/>
            <a:ext cx="3888503" cy="5027414"/>
          </a:xfrm>
          <a:prstGeom prst="rect">
            <a:avLst/>
          </a:prstGeom>
          <a:ln>
            <a:solidFill>
              <a:srgbClr val="BFBFBF"/>
            </a:solidFill>
          </a:ln>
          <a:effectLst>
            <a:outerShdw blurRad="50800" dist="38100" dir="2700000" algn="tl" rotWithShape="0">
              <a:srgbClr val="000000">
                <a:alpha val="43000"/>
              </a:srgbClr>
            </a:outerShdw>
          </a:effectLst>
        </p:spPr>
      </p:pic>
      <p:pic>
        <p:nvPicPr>
          <p:cNvPr id="9" name="Picture 8" descr="Marston_TheHiddenDemandForParticipationInActivitiesAndTravelByPersonsWhoAreVisuallyImpaired_JournalOfVisualImpairmentAndBlindness2003.pdf__page_1_of_14_-2.png"/>
          <p:cNvPicPr>
            <a:picLocks noChangeAspect="1"/>
          </p:cNvPicPr>
          <p:nvPr/>
        </p:nvPicPr>
        <p:blipFill rotWithShape="1">
          <a:blip r:embed="rId7">
            <a:extLst>
              <a:ext uri="{28A0092B-C50C-407E-A947-70E740481C1C}">
                <a14:useLocalDpi xmlns:a14="http://schemas.microsoft.com/office/drawing/2010/main" val="0"/>
              </a:ext>
            </a:extLst>
          </a:blip>
          <a:srcRect b="3441"/>
          <a:stretch/>
        </p:blipFill>
        <p:spPr>
          <a:xfrm rot="495154">
            <a:off x="5022613" y="1560185"/>
            <a:ext cx="4022548" cy="5035193"/>
          </a:xfrm>
          <a:prstGeom prst="rect">
            <a:avLst/>
          </a:prstGeom>
          <a:ln>
            <a:solidFill>
              <a:srgbClr val="BFBFBF"/>
            </a:solidFill>
          </a:ln>
        </p:spPr>
      </p:pic>
      <p:sp>
        <p:nvSpPr>
          <p:cNvPr id="5" name="Rectangle 4"/>
          <p:cNvSpPr/>
          <p:nvPr/>
        </p:nvSpPr>
        <p:spPr>
          <a:xfrm>
            <a:off x="0" y="552252"/>
            <a:ext cx="9144000" cy="507831"/>
          </a:xfrm>
          <a:prstGeom prst="rect">
            <a:avLst/>
          </a:prstGeom>
          <a:solidFill>
            <a:schemeClr val="tx1">
              <a:alpha val="70000"/>
            </a:schemeClr>
          </a:solidFill>
        </p:spPr>
        <p:txBody>
          <a:bodyPr wrap="square">
            <a:spAutoFit/>
          </a:bodyPr>
          <a:lstStyle/>
          <a:p>
            <a:pPr algn="ctr"/>
            <a:r>
              <a:rPr lang="en-US" sz="2700" dirty="0" smtClean="0">
                <a:solidFill>
                  <a:schemeClr val="bg1"/>
                </a:solidFill>
                <a:latin typeface="Segoe UI Light"/>
                <a:cs typeface="Segoe UI Light"/>
              </a:rPr>
              <a:t>What are the </a:t>
            </a:r>
            <a:r>
              <a:rPr lang="en-US" sz="2700" dirty="0" smtClean="0">
                <a:solidFill>
                  <a:schemeClr val="accent2"/>
                </a:solidFill>
                <a:latin typeface="Segoe UI Light"/>
                <a:cs typeface="Segoe UI Light"/>
              </a:rPr>
              <a:t>challenges </a:t>
            </a:r>
            <a:r>
              <a:rPr lang="en-US" sz="2700" dirty="0" smtClean="0">
                <a:solidFill>
                  <a:schemeClr val="bg1"/>
                </a:solidFill>
                <a:latin typeface="Segoe UI Light"/>
                <a:cs typeface="Segoe UI Light"/>
              </a:rPr>
              <a:t>for using public transit? </a:t>
            </a:r>
            <a:endParaRPr lang="en-US" sz="2700" dirty="0">
              <a:solidFill>
                <a:schemeClr val="bg1"/>
              </a:solidFill>
              <a:latin typeface="Segoe UI Light"/>
              <a:cs typeface="Segoe UI Light"/>
            </a:endParaRPr>
          </a:p>
        </p:txBody>
      </p:sp>
    </p:spTree>
    <p:extLst>
      <p:ext uri="{BB962C8B-B14F-4D97-AF65-F5344CB8AC3E}">
        <p14:creationId xmlns:p14="http://schemas.microsoft.com/office/powerpoint/2010/main" val="18422654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10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15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White Can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5" name="Group 4"/>
          <p:cNvGrpSpPr/>
          <p:nvPr/>
        </p:nvGrpSpPr>
        <p:grpSpPr>
          <a:xfrm>
            <a:off x="450274" y="457201"/>
            <a:ext cx="4274126" cy="2514600"/>
            <a:chOff x="-362197" y="1524001"/>
            <a:chExt cx="5049958" cy="2971046"/>
          </a:xfrm>
        </p:grpSpPr>
        <p:sp>
          <p:nvSpPr>
            <p:cNvPr id="8" name="Rounded Rectangle 7"/>
            <p:cNvSpPr/>
            <p:nvPr/>
          </p:nvSpPr>
          <p:spPr>
            <a:xfrm>
              <a:off x="-362197" y="1524001"/>
              <a:ext cx="4959926" cy="2971046"/>
            </a:xfrm>
            <a:prstGeom prst="roundRect">
              <a:avLst>
                <a:gd name="adj" fmla="val 5278"/>
              </a:avLst>
            </a:prstGeom>
            <a:solidFill>
              <a:schemeClr val="tx1">
                <a:alpha val="80000"/>
              </a:schemeClr>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63982" y="1636306"/>
              <a:ext cx="4951743" cy="2563688"/>
            </a:xfrm>
            <a:prstGeom prst="rect">
              <a:avLst/>
            </a:prstGeom>
          </p:spPr>
          <p:txBody>
            <a:bodyPr wrap="square">
              <a:spAutoFit/>
            </a:bodyPr>
            <a:lstStyle/>
            <a:p>
              <a:r>
                <a:rPr lang="en-US" sz="2700" dirty="0" smtClean="0">
                  <a:solidFill>
                    <a:srgbClr val="FFC000"/>
                  </a:solidFill>
                  <a:latin typeface="Segoe UI Semibold" pitchFamily="34" charset="0"/>
                </a:rPr>
                <a:t>Navigating to a Bus Stop</a:t>
              </a:r>
            </a:p>
            <a:p>
              <a:pPr marL="514350" indent="-514350">
                <a:buAutoNum type="arabicParenR"/>
              </a:pPr>
              <a:r>
                <a:rPr lang="en-US" sz="2700" dirty="0" smtClean="0">
                  <a:solidFill>
                    <a:schemeClr val="bg1"/>
                  </a:solidFill>
                  <a:latin typeface="Segoe UI Light"/>
                  <a:cs typeface="Segoe UI Light"/>
                </a:rPr>
                <a:t>Determine bus route</a:t>
              </a:r>
            </a:p>
            <a:p>
              <a:pPr marL="514350" indent="-514350">
                <a:buAutoNum type="arabicParenR"/>
              </a:pPr>
              <a:r>
                <a:rPr lang="en-US" sz="2700" dirty="0" smtClean="0">
                  <a:solidFill>
                    <a:schemeClr val="bg1"/>
                  </a:solidFill>
                  <a:latin typeface="Segoe UI Light"/>
                  <a:cs typeface="Segoe UI Light"/>
                </a:rPr>
                <a:t>Find appropriate stop</a:t>
              </a:r>
            </a:p>
            <a:p>
              <a:pPr marL="514350" indent="-514350">
                <a:buAutoNum type="arabicParenR"/>
              </a:pPr>
              <a:r>
                <a:rPr lang="en-US" sz="2700" dirty="0" smtClean="0">
                  <a:solidFill>
                    <a:schemeClr val="bg1"/>
                  </a:solidFill>
                  <a:latin typeface="Segoe UI Light"/>
                  <a:cs typeface="Segoe UI Light"/>
                </a:rPr>
                <a:t>Get on correct bus</a:t>
              </a:r>
            </a:p>
            <a:p>
              <a:pPr marL="514350" indent="-514350">
                <a:buAutoNum type="arabicParenR"/>
              </a:pPr>
              <a:r>
                <a:rPr lang="en-US" sz="2700" dirty="0" smtClean="0">
                  <a:solidFill>
                    <a:schemeClr val="bg1"/>
                  </a:solidFill>
                  <a:latin typeface="Segoe UI Light"/>
                  <a:cs typeface="Segoe UI Light"/>
                </a:rPr>
                <a:t>Get off at correct stop</a:t>
              </a:r>
              <a:endParaRPr lang="en-US" sz="2700" dirty="0">
                <a:solidFill>
                  <a:schemeClr val="bg1"/>
                </a:solidFill>
                <a:latin typeface="Segoe UI Light"/>
                <a:cs typeface="Segoe UI Light"/>
              </a:endParaRPr>
            </a:p>
          </p:txBody>
        </p:sp>
      </p:grpSp>
    </p:spTree>
    <p:extLst>
      <p:ext uri="{BB962C8B-B14F-4D97-AF65-F5344CB8AC3E}">
        <p14:creationId xmlns:p14="http://schemas.microsoft.com/office/powerpoint/2010/main" val="30930127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White Can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5" name="Group 4"/>
          <p:cNvGrpSpPr/>
          <p:nvPr/>
        </p:nvGrpSpPr>
        <p:grpSpPr>
          <a:xfrm>
            <a:off x="450274" y="457201"/>
            <a:ext cx="4274126" cy="2514600"/>
            <a:chOff x="-362197" y="1524001"/>
            <a:chExt cx="5049958" cy="2971046"/>
          </a:xfrm>
        </p:grpSpPr>
        <p:sp>
          <p:nvSpPr>
            <p:cNvPr id="8" name="Rounded Rectangle 7"/>
            <p:cNvSpPr/>
            <p:nvPr/>
          </p:nvSpPr>
          <p:spPr>
            <a:xfrm>
              <a:off x="-362197" y="1524001"/>
              <a:ext cx="4959926" cy="2971046"/>
            </a:xfrm>
            <a:prstGeom prst="roundRect">
              <a:avLst>
                <a:gd name="adj" fmla="val 5278"/>
              </a:avLst>
            </a:prstGeom>
            <a:solidFill>
              <a:schemeClr val="tx1">
                <a:alpha val="80000"/>
              </a:schemeClr>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63982" y="1636306"/>
              <a:ext cx="4951743" cy="2563688"/>
            </a:xfrm>
            <a:prstGeom prst="rect">
              <a:avLst/>
            </a:prstGeom>
          </p:spPr>
          <p:txBody>
            <a:bodyPr wrap="square">
              <a:spAutoFit/>
            </a:bodyPr>
            <a:lstStyle/>
            <a:p>
              <a:r>
                <a:rPr lang="en-US" sz="2700" dirty="0" smtClean="0">
                  <a:solidFill>
                    <a:srgbClr val="FFC000"/>
                  </a:solidFill>
                  <a:latin typeface="Segoe UI Semibold" pitchFamily="34" charset="0"/>
                </a:rPr>
                <a:t>Navigating to a Bus Stop</a:t>
              </a:r>
            </a:p>
            <a:p>
              <a:pPr marL="514350" indent="-514350">
                <a:buAutoNum type="arabicParenR"/>
              </a:pPr>
              <a:r>
                <a:rPr lang="en-US" sz="2700" dirty="0" smtClean="0">
                  <a:solidFill>
                    <a:srgbClr val="404040"/>
                  </a:solidFill>
                  <a:latin typeface="Segoe UI Light"/>
                  <a:cs typeface="Segoe UI Light"/>
                </a:rPr>
                <a:t>Determine bus route</a:t>
              </a:r>
            </a:p>
            <a:p>
              <a:pPr marL="514350" indent="-514350">
                <a:buAutoNum type="arabicParenR"/>
              </a:pPr>
              <a:r>
                <a:rPr lang="en-US" sz="2700" dirty="0" smtClean="0">
                  <a:solidFill>
                    <a:srgbClr val="404040"/>
                  </a:solidFill>
                  <a:latin typeface="Segoe UI Light"/>
                  <a:cs typeface="Segoe UI Light"/>
                </a:rPr>
                <a:t>Find appropriate stop</a:t>
              </a:r>
            </a:p>
            <a:p>
              <a:pPr marL="514350" indent="-514350">
                <a:buAutoNum type="arabicParenR"/>
              </a:pPr>
              <a:r>
                <a:rPr lang="en-US" sz="2700" dirty="0" smtClean="0">
                  <a:solidFill>
                    <a:schemeClr val="bg1"/>
                  </a:solidFill>
                  <a:latin typeface="Segoe UI Light"/>
                  <a:cs typeface="Segoe UI Light"/>
                </a:rPr>
                <a:t>Get on correct bus</a:t>
              </a:r>
            </a:p>
            <a:p>
              <a:pPr marL="514350" indent="-514350">
                <a:buAutoNum type="arabicParenR"/>
              </a:pPr>
              <a:r>
                <a:rPr lang="en-US" sz="2700" dirty="0" smtClean="0">
                  <a:solidFill>
                    <a:schemeClr val="bg1"/>
                  </a:solidFill>
                  <a:latin typeface="Segoe UI Light"/>
                  <a:cs typeface="Segoe UI Light"/>
                </a:rPr>
                <a:t>Get off at correct stop</a:t>
              </a:r>
              <a:endParaRPr lang="en-US" sz="2700" dirty="0">
                <a:solidFill>
                  <a:schemeClr val="bg1"/>
                </a:solidFill>
                <a:latin typeface="Segoe UI Light"/>
                <a:cs typeface="Segoe UI Light"/>
              </a:endParaRPr>
            </a:p>
          </p:txBody>
        </p:sp>
      </p:grpSp>
    </p:spTree>
    <p:extLst>
      <p:ext uri="{BB962C8B-B14F-4D97-AF65-F5344CB8AC3E}">
        <p14:creationId xmlns:p14="http://schemas.microsoft.com/office/powerpoint/2010/main" val="39478920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WMATA_Metrobus_5A_at_Rosslyn.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0972800" cy="8229600"/>
          </a:xfrm>
          <a:prstGeom prst="rect">
            <a:avLst/>
          </a:prstGeom>
        </p:spPr>
      </p:pic>
      <p:sp>
        <p:nvSpPr>
          <p:cNvPr id="5" name="Rounded Rectangular Callout 4"/>
          <p:cNvSpPr/>
          <p:nvPr/>
        </p:nvSpPr>
        <p:spPr>
          <a:xfrm>
            <a:off x="304800" y="228600"/>
            <a:ext cx="3810000" cy="1909168"/>
          </a:xfrm>
          <a:prstGeom prst="wedgeRoundRectCallout">
            <a:avLst>
              <a:gd name="adj1" fmla="val 51017"/>
              <a:gd name="adj2" fmla="val 79356"/>
              <a:gd name="adj3" fmla="val 16667"/>
            </a:avLst>
          </a:prstGeom>
          <a:solidFill>
            <a:schemeClr val="tx1">
              <a:alpha val="85000"/>
            </a:schemeClr>
          </a:solidFill>
          <a:ln>
            <a:solidFill>
              <a:schemeClr val="bg1">
                <a:lumMod val="95000"/>
              </a:schemeClr>
            </a:solidFill>
          </a:ln>
        </p:spPr>
        <p:txBody>
          <a:bodyPr wrap="square" rtlCol="0" anchor="ctr">
            <a:noAutofit/>
          </a:bodyPr>
          <a:lstStyle/>
          <a:p>
            <a:pPr algn="ctr"/>
            <a:r>
              <a:rPr lang="en-US" sz="2800" dirty="0" smtClean="0">
                <a:solidFill>
                  <a:schemeClr val="bg1"/>
                </a:solidFill>
                <a:latin typeface="Segoe UI Light" pitchFamily="34" charset="0"/>
              </a:rPr>
              <a:t>“20</a:t>
            </a:r>
            <a:r>
              <a:rPr lang="en-US" sz="2800" baseline="30000" dirty="0" smtClean="0">
                <a:solidFill>
                  <a:schemeClr val="bg1"/>
                </a:solidFill>
                <a:latin typeface="Segoe UI Light" pitchFamily="34" charset="0"/>
              </a:rPr>
              <a:t>th</a:t>
            </a:r>
            <a:r>
              <a:rPr lang="en-US" sz="2800" dirty="0" smtClean="0">
                <a:solidFill>
                  <a:schemeClr val="bg1"/>
                </a:solidFill>
                <a:latin typeface="Segoe UI Light" pitchFamily="34" charset="0"/>
              </a:rPr>
              <a:t> St. North and Broadway Towards Dulles Airport”</a:t>
            </a:r>
            <a:endParaRPr lang="en-US" sz="2800" dirty="0">
              <a:solidFill>
                <a:schemeClr val="bg1"/>
              </a:solidFill>
              <a:latin typeface="Segoe UI Light" pitchFamily="34" charset="0"/>
            </a:endParaRPr>
          </a:p>
        </p:txBody>
      </p:sp>
      <p:grpSp>
        <p:nvGrpSpPr>
          <p:cNvPr id="6" name="Group 5"/>
          <p:cNvGrpSpPr/>
          <p:nvPr/>
        </p:nvGrpSpPr>
        <p:grpSpPr>
          <a:xfrm>
            <a:off x="0" y="6274776"/>
            <a:ext cx="9144000" cy="338554"/>
            <a:chOff x="-16962" y="6274776"/>
            <a:chExt cx="9160962" cy="338554"/>
          </a:xfrm>
        </p:grpSpPr>
        <p:sp>
          <p:nvSpPr>
            <p:cNvPr id="7" name="Rectangle 6"/>
            <p:cNvSpPr/>
            <p:nvPr/>
          </p:nvSpPr>
          <p:spPr>
            <a:xfrm>
              <a:off x="-16962" y="6274776"/>
              <a:ext cx="9160962" cy="338554"/>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Rectangle 7"/>
            <p:cNvSpPr/>
            <p:nvPr/>
          </p:nvSpPr>
          <p:spPr>
            <a:xfrm>
              <a:off x="-16962" y="6274776"/>
              <a:ext cx="9144000" cy="338554"/>
            </a:xfrm>
            <a:prstGeom prst="rect">
              <a:avLst/>
            </a:prstGeom>
            <a:noFill/>
          </p:spPr>
          <p:txBody>
            <a:bodyPr wrap="square" rtlCol="0">
              <a:spAutoFit/>
            </a:bodyPr>
            <a:lstStyle/>
            <a:p>
              <a:r>
                <a:rPr lang="en-US" sz="1600" b="1" dirty="0" smtClean="0">
                  <a:solidFill>
                    <a:schemeClr val="bg1">
                      <a:lumMod val="75000"/>
                    </a:schemeClr>
                  </a:solidFill>
                  <a:latin typeface="HelveticaNeueLT Com 25 UltLt" pitchFamily="34" charset="0"/>
                </a:rPr>
                <a:t>See also:</a:t>
              </a:r>
              <a:r>
                <a:rPr lang="en-US" sz="1600" b="1" i="1" dirty="0" smtClean="0">
                  <a:solidFill>
                    <a:schemeClr val="bg1">
                      <a:lumMod val="75000"/>
                    </a:schemeClr>
                  </a:solidFill>
                  <a:latin typeface="HelveticaNeueLT Com 25 UltLt" pitchFamily="34" charset="0"/>
                </a:rPr>
                <a:t>, </a:t>
              </a:r>
              <a:r>
                <a:rPr lang="en-US" sz="1600" b="1" dirty="0" err="1">
                  <a:solidFill>
                    <a:schemeClr val="bg1">
                      <a:lumMod val="75000"/>
                    </a:schemeClr>
                  </a:solidFill>
                  <a:latin typeface="HelveticaNeueLT Com 25 UltLt" pitchFamily="34" charset="0"/>
                </a:rPr>
                <a:t>Banâtre</a:t>
              </a:r>
              <a:r>
                <a:rPr lang="en-US" sz="1600" b="1" dirty="0">
                  <a:solidFill>
                    <a:schemeClr val="bg1">
                      <a:lumMod val="75000"/>
                    </a:schemeClr>
                  </a:solidFill>
                  <a:latin typeface="HelveticaNeueLT Com 25 UltLt" pitchFamily="34" charset="0"/>
                </a:rPr>
                <a:t> </a:t>
              </a:r>
              <a:r>
                <a:rPr lang="en-US" sz="1600" b="1" i="1" dirty="0" smtClean="0">
                  <a:solidFill>
                    <a:schemeClr val="bg1">
                      <a:lumMod val="75000"/>
                    </a:schemeClr>
                  </a:solidFill>
                  <a:latin typeface="HelveticaNeueLT Com 25 UltLt" pitchFamily="34" charset="0"/>
                </a:rPr>
                <a:t>et al., </a:t>
              </a:r>
              <a:r>
                <a:rPr lang="en-US" sz="1600" b="1" dirty="0" smtClean="0">
                  <a:solidFill>
                    <a:schemeClr val="bg1">
                      <a:lumMod val="75000"/>
                    </a:schemeClr>
                  </a:solidFill>
                  <a:latin typeface="HelveticaNeueLT Com 25 UltLt" pitchFamily="34" charset="0"/>
                </a:rPr>
                <a:t>MobileHCI’04; Noor </a:t>
              </a:r>
              <a:r>
                <a:rPr lang="en-US" sz="1600" b="1" i="1" dirty="0" smtClean="0">
                  <a:solidFill>
                    <a:schemeClr val="bg1">
                      <a:lumMod val="75000"/>
                    </a:schemeClr>
                  </a:solidFill>
                  <a:latin typeface="HelveticaNeueLT Com 25 UltLt" pitchFamily="34" charset="0"/>
                </a:rPr>
                <a:t>et al., </a:t>
              </a:r>
              <a:r>
                <a:rPr lang="en-US" sz="1600" b="1" dirty="0" smtClean="0">
                  <a:solidFill>
                    <a:schemeClr val="bg1">
                      <a:lumMod val="75000"/>
                    </a:schemeClr>
                  </a:solidFill>
                  <a:latin typeface="HelveticaNeueLT Com 25 UltLt" pitchFamily="34" charset="0"/>
                </a:rPr>
                <a:t>CSPA’09 </a:t>
              </a:r>
              <a:endParaRPr lang="en-US" sz="1600" dirty="0">
                <a:solidFill>
                  <a:schemeClr val="bg1">
                    <a:lumMod val="75000"/>
                  </a:schemeClr>
                </a:solidFill>
                <a:latin typeface="Segoe UI Light" pitchFamily="34" charset="0"/>
              </a:endParaRPr>
            </a:p>
          </p:txBody>
        </p:sp>
      </p:grpSp>
    </p:spTree>
    <p:extLst>
      <p:ext uri="{BB962C8B-B14F-4D97-AF65-F5344CB8AC3E}">
        <p14:creationId xmlns:p14="http://schemas.microsoft.com/office/powerpoint/2010/main" val="22974517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White Can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5" name="Group 4"/>
          <p:cNvGrpSpPr/>
          <p:nvPr/>
        </p:nvGrpSpPr>
        <p:grpSpPr>
          <a:xfrm>
            <a:off x="450274" y="457201"/>
            <a:ext cx="4274126" cy="2514600"/>
            <a:chOff x="-362197" y="1524001"/>
            <a:chExt cx="5049958" cy="2971046"/>
          </a:xfrm>
        </p:grpSpPr>
        <p:sp>
          <p:nvSpPr>
            <p:cNvPr id="8" name="Rounded Rectangle 7"/>
            <p:cNvSpPr/>
            <p:nvPr/>
          </p:nvSpPr>
          <p:spPr>
            <a:xfrm>
              <a:off x="-362197" y="1524001"/>
              <a:ext cx="4959926" cy="2971046"/>
            </a:xfrm>
            <a:prstGeom prst="roundRect">
              <a:avLst>
                <a:gd name="adj" fmla="val 5278"/>
              </a:avLst>
            </a:prstGeom>
            <a:solidFill>
              <a:schemeClr val="tx1">
                <a:alpha val="80000"/>
              </a:schemeClr>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63982" y="1636306"/>
              <a:ext cx="4951743" cy="2563688"/>
            </a:xfrm>
            <a:prstGeom prst="rect">
              <a:avLst/>
            </a:prstGeom>
          </p:spPr>
          <p:txBody>
            <a:bodyPr wrap="square">
              <a:spAutoFit/>
            </a:bodyPr>
            <a:lstStyle/>
            <a:p>
              <a:r>
                <a:rPr lang="en-US" sz="2700" dirty="0" smtClean="0">
                  <a:solidFill>
                    <a:srgbClr val="FFC000"/>
                  </a:solidFill>
                  <a:latin typeface="Segoe UI Semibold" pitchFamily="34" charset="0"/>
                </a:rPr>
                <a:t>Navigating to a Bus Stop</a:t>
              </a:r>
            </a:p>
            <a:p>
              <a:pPr marL="514350" indent="-514350">
                <a:buAutoNum type="arabicParenR"/>
              </a:pPr>
              <a:r>
                <a:rPr lang="en-US" sz="2700" dirty="0" smtClean="0">
                  <a:solidFill>
                    <a:srgbClr val="404040"/>
                  </a:solidFill>
                  <a:latin typeface="Segoe UI Light"/>
                  <a:cs typeface="Segoe UI Light"/>
                </a:rPr>
                <a:t>Determine bus route</a:t>
              </a:r>
            </a:p>
            <a:p>
              <a:pPr marL="514350" indent="-514350">
                <a:buAutoNum type="arabicParenR"/>
              </a:pPr>
              <a:r>
                <a:rPr lang="en-US" sz="2700" dirty="0" smtClean="0">
                  <a:solidFill>
                    <a:srgbClr val="404040"/>
                  </a:solidFill>
                  <a:latin typeface="Segoe UI Light"/>
                  <a:cs typeface="Segoe UI Light"/>
                </a:rPr>
                <a:t>Find appropriate stop</a:t>
              </a:r>
            </a:p>
            <a:p>
              <a:pPr marL="514350" indent="-514350">
                <a:buAutoNum type="arabicParenR"/>
              </a:pPr>
              <a:r>
                <a:rPr lang="en-US" sz="2700" dirty="0" smtClean="0">
                  <a:solidFill>
                    <a:schemeClr val="bg1"/>
                  </a:solidFill>
                  <a:latin typeface="Segoe UI Light"/>
                  <a:cs typeface="Segoe UI Light"/>
                </a:rPr>
                <a:t>Get on correct bus</a:t>
              </a:r>
            </a:p>
            <a:p>
              <a:pPr marL="514350" indent="-514350">
                <a:buAutoNum type="arabicParenR"/>
              </a:pPr>
              <a:r>
                <a:rPr lang="en-US" sz="2700" dirty="0" smtClean="0">
                  <a:solidFill>
                    <a:schemeClr val="bg1"/>
                  </a:solidFill>
                  <a:latin typeface="Segoe UI Light"/>
                  <a:cs typeface="Segoe UI Light"/>
                </a:rPr>
                <a:t>Get off at correct stop</a:t>
              </a:r>
              <a:endParaRPr lang="en-US" sz="2700" dirty="0">
                <a:solidFill>
                  <a:schemeClr val="bg1"/>
                </a:solidFill>
                <a:latin typeface="Segoe UI Light"/>
                <a:cs typeface="Segoe UI Light"/>
              </a:endParaRPr>
            </a:p>
          </p:txBody>
        </p:sp>
      </p:grpSp>
    </p:spTree>
    <p:extLst>
      <p:ext uri="{BB962C8B-B14F-4D97-AF65-F5344CB8AC3E}">
        <p14:creationId xmlns:p14="http://schemas.microsoft.com/office/powerpoint/2010/main" val="18394081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White Can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5" name="Group 4"/>
          <p:cNvGrpSpPr/>
          <p:nvPr/>
        </p:nvGrpSpPr>
        <p:grpSpPr>
          <a:xfrm>
            <a:off x="450274" y="457201"/>
            <a:ext cx="4274126" cy="2514600"/>
            <a:chOff x="-362197" y="1524001"/>
            <a:chExt cx="5049958" cy="2971046"/>
          </a:xfrm>
        </p:grpSpPr>
        <p:sp>
          <p:nvSpPr>
            <p:cNvPr id="8" name="Rounded Rectangle 7"/>
            <p:cNvSpPr/>
            <p:nvPr/>
          </p:nvSpPr>
          <p:spPr>
            <a:xfrm>
              <a:off x="-362197" y="1524001"/>
              <a:ext cx="4959926" cy="2971046"/>
            </a:xfrm>
            <a:prstGeom prst="roundRect">
              <a:avLst>
                <a:gd name="adj" fmla="val 5278"/>
              </a:avLst>
            </a:prstGeom>
            <a:solidFill>
              <a:schemeClr val="tx1">
                <a:alpha val="80000"/>
              </a:schemeClr>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63982" y="1636306"/>
              <a:ext cx="4951743" cy="2563688"/>
            </a:xfrm>
            <a:prstGeom prst="rect">
              <a:avLst/>
            </a:prstGeom>
          </p:spPr>
          <p:txBody>
            <a:bodyPr wrap="square">
              <a:spAutoFit/>
            </a:bodyPr>
            <a:lstStyle/>
            <a:p>
              <a:r>
                <a:rPr lang="en-US" sz="2700" dirty="0" smtClean="0">
                  <a:solidFill>
                    <a:srgbClr val="FFC000"/>
                  </a:solidFill>
                  <a:latin typeface="Segoe UI Semibold" pitchFamily="34" charset="0"/>
                </a:rPr>
                <a:t>Navigating to a Bus Stop</a:t>
              </a:r>
            </a:p>
            <a:p>
              <a:pPr marL="514350" indent="-514350">
                <a:buAutoNum type="arabicParenR"/>
              </a:pPr>
              <a:r>
                <a:rPr lang="en-US" sz="2700" dirty="0" smtClean="0">
                  <a:solidFill>
                    <a:schemeClr val="tx1">
                      <a:lumMod val="75000"/>
                      <a:lumOff val="25000"/>
                    </a:schemeClr>
                  </a:solidFill>
                  <a:latin typeface="Segoe UI Light"/>
                  <a:cs typeface="Segoe UI Light"/>
                </a:rPr>
                <a:t>Determine bus route</a:t>
              </a:r>
            </a:p>
            <a:p>
              <a:pPr marL="514350" indent="-514350">
                <a:buAutoNum type="arabicParenR"/>
              </a:pPr>
              <a:r>
                <a:rPr lang="en-US" sz="2700" dirty="0" smtClean="0">
                  <a:solidFill>
                    <a:schemeClr val="bg1"/>
                  </a:solidFill>
                  <a:latin typeface="Segoe UI Light"/>
                  <a:cs typeface="Segoe UI Light"/>
                </a:rPr>
                <a:t>Find appropriate stop</a:t>
              </a:r>
            </a:p>
            <a:p>
              <a:pPr marL="514350" indent="-514350">
                <a:buAutoNum type="arabicParenR"/>
              </a:pPr>
              <a:r>
                <a:rPr lang="en-US" sz="2700" dirty="0" smtClean="0">
                  <a:solidFill>
                    <a:srgbClr val="404040"/>
                  </a:solidFill>
                  <a:latin typeface="Segoe UI Light"/>
                  <a:cs typeface="Segoe UI Light"/>
                </a:rPr>
                <a:t>Get on correct bus</a:t>
              </a:r>
            </a:p>
            <a:p>
              <a:pPr marL="514350" indent="-514350">
                <a:buAutoNum type="arabicParenR"/>
              </a:pPr>
              <a:r>
                <a:rPr lang="en-US" sz="2700" dirty="0" smtClean="0">
                  <a:solidFill>
                    <a:srgbClr val="404040"/>
                  </a:solidFill>
                  <a:latin typeface="Segoe UI Light"/>
                  <a:cs typeface="Segoe UI Light"/>
                </a:rPr>
                <a:t>Get off at correct stop</a:t>
              </a:r>
              <a:endParaRPr lang="en-US" sz="2700" dirty="0">
                <a:solidFill>
                  <a:srgbClr val="404040"/>
                </a:solidFill>
                <a:latin typeface="Segoe UI Light"/>
                <a:cs typeface="Segoe UI Light"/>
              </a:endParaRPr>
            </a:p>
          </p:txBody>
        </p:sp>
      </p:grpSp>
    </p:spTree>
    <p:extLst>
      <p:ext uri="{BB962C8B-B14F-4D97-AF65-F5344CB8AC3E}">
        <p14:creationId xmlns:p14="http://schemas.microsoft.com/office/powerpoint/2010/main" val="25073003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Mobile Crowdsourcing</a:t>
            </a:r>
            <a:endParaRPr lang="en-US" dirty="0"/>
          </a:p>
        </p:txBody>
      </p:sp>
      <p:pic>
        <p:nvPicPr>
          <p:cNvPr id="4" name="Picture 3" descr="Prasain_StopFinderImprovingTheExperienceOfBlindPublicTransitRidersWithCrowdsourcing_SeniorThesis.pdf__page_11_of_17_.png"/>
          <p:cNvPicPr>
            <a:picLocks noChangeAspect="1"/>
          </p:cNvPicPr>
          <p:nvPr/>
        </p:nvPicPr>
        <p:blipFill rotWithShape="1">
          <a:blip r:embed="rId3">
            <a:extLst>
              <a:ext uri="{28A0092B-C50C-407E-A947-70E740481C1C}">
                <a14:useLocalDpi xmlns:a14="http://schemas.microsoft.com/office/drawing/2010/main" val="0"/>
              </a:ext>
            </a:extLst>
          </a:blip>
          <a:srcRect l="2788" t="1825" r="60525" b="1269"/>
          <a:stretch/>
        </p:blipFill>
        <p:spPr>
          <a:xfrm>
            <a:off x="3718230" y="1735052"/>
            <a:ext cx="1850194" cy="3522385"/>
          </a:xfrm>
          <a:prstGeom prst="rect">
            <a:avLst/>
          </a:prstGeom>
          <a:effectLst>
            <a:reflection stA="25000" endPos="25000" dist="12700" dir="5400000" sy="-100000" algn="bl" rotWithShape="0"/>
          </a:effectLst>
        </p:spPr>
      </p:pic>
      <p:pic>
        <p:nvPicPr>
          <p:cNvPr id="9" name="Picture 8" descr="Prasain_StopFinderImprovingTheExperienceOfBlindPublicTransitRidersWithCrowdsourcing_SeniorThesis.pdf__page_11_of_17_.png"/>
          <p:cNvPicPr>
            <a:picLocks noChangeAspect="1"/>
          </p:cNvPicPr>
          <p:nvPr/>
        </p:nvPicPr>
        <p:blipFill rotWithShape="1">
          <a:blip r:embed="rId3">
            <a:extLst>
              <a:ext uri="{28A0092B-C50C-407E-A947-70E740481C1C}">
                <a14:useLocalDpi xmlns:a14="http://schemas.microsoft.com/office/drawing/2010/main" val="0"/>
              </a:ext>
            </a:extLst>
          </a:blip>
          <a:srcRect l="2788" t="1825" r="60525" b="1269"/>
          <a:stretch/>
        </p:blipFill>
        <p:spPr>
          <a:xfrm>
            <a:off x="1727654" y="1735052"/>
            <a:ext cx="1850194" cy="3522385"/>
          </a:xfrm>
          <a:prstGeom prst="rect">
            <a:avLst/>
          </a:prstGeom>
          <a:effectLst>
            <a:reflection stA="25000" endPos="25000" dist="12700" dir="5400000" sy="-100000" algn="bl" rotWithShape="0"/>
          </a:effectLst>
        </p:spPr>
      </p:pic>
      <p:pic>
        <p:nvPicPr>
          <p:cNvPr id="11" name="Picture 10" descr="Prasain_StopFinderImprovingTheExperienceOfBlindPublicTransitRidersWithCrowdsourcing_SeniorThesis.pdf__page_11_of_17_.png"/>
          <p:cNvPicPr>
            <a:picLocks noChangeAspect="1"/>
          </p:cNvPicPr>
          <p:nvPr/>
        </p:nvPicPr>
        <p:blipFill rotWithShape="1">
          <a:blip r:embed="rId3">
            <a:extLst>
              <a:ext uri="{28A0092B-C50C-407E-A947-70E740481C1C}">
                <a14:useLocalDpi xmlns:a14="http://schemas.microsoft.com/office/drawing/2010/main" val="0"/>
              </a:ext>
            </a:extLst>
          </a:blip>
          <a:srcRect l="61616" t="940" r="1697" b="2155"/>
          <a:stretch/>
        </p:blipFill>
        <p:spPr>
          <a:xfrm>
            <a:off x="5708806" y="1735052"/>
            <a:ext cx="1850194" cy="3522385"/>
          </a:xfrm>
          <a:prstGeom prst="rect">
            <a:avLst/>
          </a:prstGeom>
          <a:effectLst>
            <a:reflection stA="25000" endPos="25000" dist="12700" dir="5400000" sy="-100000" algn="bl" rotWithShape="0"/>
          </a:effectLst>
        </p:spPr>
      </p:pic>
      <p:pic>
        <p:nvPicPr>
          <p:cNvPr id="13" name="Picture 12" descr="OneBusAway_for_iPhone__iPad__and_iPod_touch_on_the_iTunes_App_Store.png"/>
          <p:cNvPicPr>
            <a:picLocks noChangeAspect="1"/>
          </p:cNvPicPr>
          <p:nvPr/>
        </p:nvPicPr>
        <p:blipFill rotWithShape="1">
          <a:blip r:embed="rId4">
            <a:extLst>
              <a:ext uri="{28A0092B-C50C-407E-A947-70E740481C1C}">
                <a14:useLocalDpi xmlns:a14="http://schemas.microsoft.com/office/drawing/2010/main" val="0"/>
              </a:ext>
            </a:extLst>
          </a:blip>
          <a:srcRect r="49824" b="7599"/>
          <a:stretch/>
        </p:blipFill>
        <p:spPr>
          <a:xfrm>
            <a:off x="1878559" y="2398952"/>
            <a:ext cx="1584338" cy="2278006"/>
          </a:xfrm>
          <a:prstGeom prst="rect">
            <a:avLst/>
          </a:prstGeom>
        </p:spPr>
      </p:pic>
      <p:grpSp>
        <p:nvGrpSpPr>
          <p:cNvPr id="14" name="Group 13"/>
          <p:cNvGrpSpPr/>
          <p:nvPr/>
        </p:nvGrpSpPr>
        <p:grpSpPr>
          <a:xfrm>
            <a:off x="0" y="6274776"/>
            <a:ext cx="9144000" cy="515526"/>
            <a:chOff x="-16962" y="6274776"/>
            <a:chExt cx="9160962" cy="515526"/>
          </a:xfrm>
        </p:grpSpPr>
        <p:sp>
          <p:nvSpPr>
            <p:cNvPr id="15" name="Rectangle 14"/>
            <p:cNvSpPr/>
            <p:nvPr/>
          </p:nvSpPr>
          <p:spPr>
            <a:xfrm>
              <a:off x="-16962" y="6274776"/>
              <a:ext cx="9160962" cy="33855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6" name="Rectangle 15"/>
            <p:cNvSpPr/>
            <p:nvPr/>
          </p:nvSpPr>
          <p:spPr>
            <a:xfrm>
              <a:off x="-16962" y="6274776"/>
              <a:ext cx="9144000" cy="515526"/>
            </a:xfrm>
            <a:prstGeom prst="rect">
              <a:avLst/>
            </a:prstGeom>
            <a:noFill/>
          </p:spPr>
          <p:txBody>
            <a:bodyPr wrap="square" rtlCol="0">
              <a:spAutoFit/>
            </a:bodyPr>
            <a:lstStyle/>
            <a:p>
              <a:r>
                <a:rPr lang="en-US" sz="1350" dirty="0" err="1" smtClean="0">
                  <a:solidFill>
                    <a:schemeClr val="bg1">
                      <a:lumMod val="65000"/>
                    </a:schemeClr>
                  </a:solidFill>
                  <a:latin typeface="HelveticaNeueLT Com 25 UltLt" pitchFamily="34" charset="0"/>
                </a:rPr>
                <a:t>Asenkot</a:t>
              </a:r>
              <a:r>
                <a:rPr lang="en-US" sz="1350" dirty="0" smtClean="0">
                  <a:solidFill>
                    <a:schemeClr val="bg1">
                      <a:lumMod val="65000"/>
                    </a:schemeClr>
                  </a:solidFill>
                  <a:latin typeface="HelveticaNeueLT Com 25 UltLt" pitchFamily="34" charset="0"/>
                </a:rPr>
                <a:t> </a:t>
              </a:r>
              <a:r>
                <a:rPr lang="en-US" sz="1350" i="1" dirty="0" smtClean="0">
                  <a:solidFill>
                    <a:schemeClr val="bg1">
                      <a:lumMod val="65000"/>
                    </a:schemeClr>
                  </a:solidFill>
                  <a:latin typeface="HelveticaNeueLT Com 25 UltLt" pitchFamily="34" charset="0"/>
                </a:rPr>
                <a:t>et al</a:t>
              </a:r>
              <a:r>
                <a:rPr lang="en-US" sz="1350" dirty="0" smtClean="0">
                  <a:solidFill>
                    <a:schemeClr val="bg1">
                      <a:lumMod val="65000"/>
                    </a:schemeClr>
                  </a:solidFill>
                  <a:latin typeface="HelveticaNeueLT Com 25 UltLt" pitchFamily="34" charset="0"/>
                </a:rPr>
                <a:t>. </a:t>
              </a:r>
              <a:r>
                <a:rPr lang="en-US" sz="1350" dirty="0" err="1" smtClean="0">
                  <a:solidFill>
                    <a:schemeClr val="bg1">
                      <a:lumMod val="65000"/>
                    </a:schemeClr>
                  </a:solidFill>
                  <a:latin typeface="HelveticaNeueLT Com 25 UltLt" pitchFamily="34" charset="0"/>
                </a:rPr>
                <a:t>GoBraille</a:t>
              </a:r>
              <a:r>
                <a:rPr lang="en-US" sz="1350" dirty="0" smtClean="0">
                  <a:solidFill>
                    <a:schemeClr val="bg1">
                      <a:lumMod val="65000"/>
                    </a:schemeClr>
                  </a:solidFill>
                  <a:latin typeface="HelveticaNeueLT Com 25 UltLt" pitchFamily="34" charset="0"/>
                </a:rPr>
                <a:t>, CHI2011</a:t>
              </a:r>
              <a:r>
                <a:rPr lang="en-US" sz="1350" dirty="0">
                  <a:solidFill>
                    <a:schemeClr val="bg1">
                      <a:lumMod val="65000"/>
                    </a:schemeClr>
                  </a:solidFill>
                  <a:latin typeface="HelveticaNeueLT Com 25 UltLt" pitchFamily="34" charset="0"/>
                </a:rPr>
                <a:t>; </a:t>
              </a:r>
              <a:r>
                <a:rPr lang="en-US" sz="1350" dirty="0" err="1" smtClean="0">
                  <a:solidFill>
                    <a:schemeClr val="bg1">
                      <a:lumMod val="65000"/>
                    </a:schemeClr>
                  </a:solidFill>
                  <a:latin typeface="HelveticaNeueLT Com 25 UltLt" pitchFamily="34" charset="0"/>
                </a:rPr>
                <a:t>Prasain</a:t>
              </a:r>
              <a:r>
                <a:rPr lang="en-US" sz="1350" dirty="0" smtClean="0">
                  <a:solidFill>
                    <a:schemeClr val="bg1">
                      <a:lumMod val="65000"/>
                    </a:schemeClr>
                  </a:solidFill>
                  <a:latin typeface="HelveticaNeueLT Com 25 UltLt" pitchFamily="34" charset="0"/>
                </a:rPr>
                <a:t> </a:t>
              </a:r>
              <a:r>
                <a:rPr lang="en-US" sz="1350" i="1" dirty="0" smtClean="0">
                  <a:solidFill>
                    <a:schemeClr val="bg1">
                      <a:lumMod val="65000"/>
                    </a:schemeClr>
                  </a:solidFill>
                  <a:latin typeface="HelveticaNeueLT Com 25 UltLt" pitchFamily="34" charset="0"/>
                </a:rPr>
                <a:t>et al.</a:t>
              </a:r>
              <a:r>
                <a:rPr lang="en-US" sz="1350" dirty="0" smtClean="0">
                  <a:solidFill>
                    <a:schemeClr val="bg1">
                      <a:lumMod val="65000"/>
                    </a:schemeClr>
                  </a:solidFill>
                  <a:latin typeface="HelveticaNeueLT Com 25 UltLt" pitchFamily="34" charset="0"/>
                </a:rPr>
                <a:t>, </a:t>
              </a:r>
              <a:r>
                <a:rPr lang="en-US" sz="1350" dirty="0" err="1" smtClean="0">
                  <a:solidFill>
                    <a:schemeClr val="bg1">
                      <a:lumMod val="65000"/>
                    </a:schemeClr>
                  </a:solidFill>
                  <a:latin typeface="HelveticaNeueLT Com 25 UltLt" pitchFamily="34" charset="0"/>
                </a:rPr>
                <a:t>StopFinder</a:t>
              </a:r>
              <a:r>
                <a:rPr lang="en-US" sz="1350" dirty="0" smtClean="0">
                  <a:solidFill>
                    <a:schemeClr val="bg1">
                      <a:lumMod val="65000"/>
                    </a:schemeClr>
                  </a:solidFill>
                  <a:latin typeface="HelveticaNeueLT Com 25 UltLt" pitchFamily="34" charset="0"/>
                </a:rPr>
                <a:t>, ASSETS2011 </a:t>
              </a:r>
              <a:r>
                <a:rPr lang="en-US" sz="1400" dirty="0" smtClean="0"/>
                <a:t> </a:t>
              </a:r>
              <a:endParaRPr lang="en-US" sz="1400" dirty="0"/>
            </a:p>
            <a:p>
              <a:endParaRPr lang="en-US" sz="1350" dirty="0">
                <a:solidFill>
                  <a:schemeClr val="bg1">
                    <a:lumMod val="65000"/>
                  </a:schemeClr>
                </a:solidFill>
                <a:latin typeface="Segoe UI Light" pitchFamily="34" charset="0"/>
              </a:endParaRPr>
            </a:p>
          </p:txBody>
        </p:sp>
      </p:grpSp>
    </p:spTree>
    <p:extLst>
      <p:ext uri="{BB962C8B-B14F-4D97-AF65-F5344CB8AC3E}">
        <p14:creationId xmlns:p14="http://schemas.microsoft.com/office/powerpoint/2010/main" val="32070870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GoogleStreetView5.mp4">
            <a:hlinkClick r:id="" action="ppaction://media"/>
          </p:cNvPr>
          <p:cNvPicPr>
            <a:picLocks noChangeAspect="1"/>
          </p:cNvPicPr>
          <p:nvPr>
            <a:videoFile r:link="rId1"/>
            <p:extLst>
              <p:ext uri="{DAA4B4D4-6D71-4841-9C94-3DE7FCFB9230}">
                <p14:media xmlns:p14="http://schemas.microsoft.com/office/powerpoint/2010/main" r:embed="rId2">
                  <p14:trim st="6401.6524" end="25786.9386"/>
                </p14:media>
              </p:ext>
            </p:extLst>
          </p:nvPr>
        </p:nvPicPr>
        <p:blipFill>
          <a:blip r:embed="rId5"/>
          <a:stretch>
            <a:fillRect/>
          </a:stretch>
        </p:blipFill>
        <p:spPr>
          <a:xfrm>
            <a:off x="-1883391" y="-2183645"/>
            <a:ext cx="14098969" cy="10574227"/>
          </a:xfrm>
          <a:prstGeom prst="rect">
            <a:avLst/>
          </a:prstGeom>
        </p:spPr>
      </p:pic>
      <p:sp>
        <p:nvSpPr>
          <p:cNvPr id="7" name="Right Arrow 6"/>
          <p:cNvSpPr/>
          <p:nvPr/>
        </p:nvSpPr>
        <p:spPr>
          <a:xfrm>
            <a:off x="-773761" y="457014"/>
            <a:ext cx="6874310" cy="894706"/>
          </a:xfrm>
          <a:prstGeom prst="rightArrow">
            <a:avLst>
              <a:gd name="adj1" fmla="val 100000"/>
              <a:gd name="adj2" fmla="val 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solidFill>
                <a:prstClr val="white"/>
              </a:solidFill>
              <a:latin typeface="Gill Sans"/>
              <a:cs typeface="Gill Sans"/>
            </a:endParaRPr>
          </a:p>
        </p:txBody>
      </p:sp>
      <p:sp>
        <p:nvSpPr>
          <p:cNvPr id="8" name="Title 8"/>
          <p:cNvSpPr txBox="1">
            <a:spLocks/>
          </p:cNvSpPr>
          <p:nvPr/>
        </p:nvSpPr>
        <p:spPr>
          <a:xfrm>
            <a:off x="162340" y="559558"/>
            <a:ext cx="6248400" cy="639762"/>
          </a:xfrm>
          <a:prstGeom prst="rect">
            <a:avLst/>
          </a:prstGeom>
        </p:spPr>
        <p:txBody>
          <a:bodyPr vert="horz" lIns="91369" tIns="45685" rIns="91369" bIns="45685" rtlCol="0" anchor="ctr">
            <a:noAutofit/>
          </a:bodyPr>
          <a:lstStyle/>
          <a:p>
            <a:pPr>
              <a:spcBef>
                <a:spcPct val="0"/>
              </a:spcBef>
              <a:defRPr/>
            </a:pPr>
            <a:r>
              <a:rPr lang="en-US" sz="2800" dirty="0" smtClean="0">
                <a:solidFill>
                  <a:prstClr val="white">
                    <a:lumMod val="95000"/>
                  </a:prstClr>
                </a:solidFill>
                <a:latin typeface="Segoe UI Light"/>
                <a:ea typeface="Segoe UI" pitchFamily="34" charset="0"/>
                <a:cs typeface="Segoe UI Light"/>
              </a:rPr>
              <a:t>Omnidirectional Streetscape Imagery </a:t>
            </a:r>
          </a:p>
          <a:p>
            <a:pPr>
              <a:spcBef>
                <a:spcPct val="0"/>
              </a:spcBef>
              <a:defRPr/>
            </a:pPr>
            <a:r>
              <a:rPr lang="en-US" sz="1400" dirty="0" smtClean="0">
                <a:solidFill>
                  <a:srgbClr val="F79646"/>
                </a:solidFill>
                <a:latin typeface="Segoe UI Light"/>
                <a:ea typeface="Segoe UI" pitchFamily="34" charset="0"/>
                <a:cs typeface="Segoe UI Light"/>
              </a:rPr>
              <a:t>Clarke </a:t>
            </a:r>
            <a:r>
              <a:rPr lang="en-US" sz="1400" i="1" dirty="0" smtClean="0">
                <a:solidFill>
                  <a:srgbClr val="F79646"/>
                </a:solidFill>
                <a:latin typeface="Segoe UI Light"/>
                <a:ea typeface="Segoe UI" pitchFamily="34" charset="0"/>
                <a:cs typeface="Segoe UI Light"/>
              </a:rPr>
              <a:t>et al., </a:t>
            </a:r>
            <a:r>
              <a:rPr lang="en-US" sz="1400" dirty="0" smtClean="0">
                <a:solidFill>
                  <a:srgbClr val="F79646"/>
                </a:solidFill>
                <a:latin typeface="Segoe UI Light"/>
                <a:ea typeface="Segoe UI" pitchFamily="34" charset="0"/>
                <a:cs typeface="Segoe UI Light"/>
              </a:rPr>
              <a:t>2010; Rundle </a:t>
            </a:r>
            <a:r>
              <a:rPr lang="en-US" sz="1400" i="1" dirty="0" smtClean="0">
                <a:solidFill>
                  <a:srgbClr val="F79646"/>
                </a:solidFill>
                <a:latin typeface="Segoe UI Light"/>
                <a:ea typeface="Segoe UI" pitchFamily="34" charset="0"/>
                <a:cs typeface="Segoe UI Light"/>
              </a:rPr>
              <a:t>et al., </a:t>
            </a:r>
            <a:r>
              <a:rPr lang="en-US" sz="1400" dirty="0" smtClean="0">
                <a:solidFill>
                  <a:srgbClr val="F79646"/>
                </a:solidFill>
                <a:latin typeface="Segoe UI Light"/>
                <a:ea typeface="Segoe UI" pitchFamily="34" charset="0"/>
                <a:cs typeface="Segoe UI Light"/>
              </a:rPr>
              <a:t>2011; Taylor </a:t>
            </a:r>
            <a:r>
              <a:rPr lang="en-US" sz="1400" i="1" dirty="0" smtClean="0">
                <a:solidFill>
                  <a:srgbClr val="F79646"/>
                </a:solidFill>
                <a:latin typeface="Segoe UI Light"/>
                <a:ea typeface="Segoe UI" pitchFamily="34" charset="0"/>
                <a:cs typeface="Segoe UI Light"/>
              </a:rPr>
              <a:t>et al., </a:t>
            </a:r>
            <a:r>
              <a:rPr lang="en-US" sz="1400" dirty="0" smtClean="0">
                <a:solidFill>
                  <a:srgbClr val="F79646"/>
                </a:solidFill>
                <a:latin typeface="Segoe UI Light"/>
                <a:ea typeface="Segoe UI" pitchFamily="34" charset="0"/>
                <a:cs typeface="Segoe UI Light"/>
              </a:rPr>
              <a:t>2011; Guy &amp; Truong, 2011</a:t>
            </a:r>
            <a:endParaRPr lang="en-US" sz="1400" dirty="0">
              <a:solidFill>
                <a:srgbClr val="F79646"/>
              </a:solidFill>
              <a:latin typeface="Segoe UI Light"/>
              <a:ea typeface="Segoe UI" pitchFamily="34" charset="0"/>
              <a:cs typeface="Segoe UI Light"/>
            </a:endParaRPr>
          </a:p>
        </p:txBody>
      </p:sp>
    </p:spTree>
    <p:extLst>
      <p:ext uri="{BB962C8B-B14F-4D97-AF65-F5344CB8AC3E}">
        <p14:creationId xmlns:p14="http://schemas.microsoft.com/office/powerpoint/2010/main" val="41821506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9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96067">
            <a:off x="94286" y="-896936"/>
            <a:ext cx="5571671" cy="7435044"/>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717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2331"/>
          <a:stretch/>
        </p:blipFill>
        <p:spPr bwMode="auto">
          <a:xfrm rot="21345795">
            <a:off x="-7169940" y="137731"/>
            <a:ext cx="5678091" cy="8117669"/>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76027" y="600496"/>
            <a:ext cx="5826403" cy="7590438"/>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7174"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t="4099"/>
          <a:stretch/>
        </p:blipFill>
        <p:spPr bwMode="auto">
          <a:xfrm rot="21391921">
            <a:off x="1860699" y="768185"/>
            <a:ext cx="5763927" cy="7255601"/>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717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79332" y="2140920"/>
            <a:ext cx="5382782" cy="7834217"/>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0399931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300"/>
                                  </p:stCondLst>
                                  <p:childTnLst>
                                    <p:set>
                                      <p:cBhvr>
                                        <p:cTn id="6" dur="1" fill="hold">
                                          <p:stCondLst>
                                            <p:cond delay="0"/>
                                          </p:stCondLst>
                                        </p:cTn>
                                        <p:tgtEl>
                                          <p:spTgt spid="7174"/>
                                        </p:tgtEl>
                                        <p:attrNameLst>
                                          <p:attrName>style.visibility</p:attrName>
                                        </p:attrNameLst>
                                      </p:cBhvr>
                                      <p:to>
                                        <p:strVal val="visible"/>
                                      </p:to>
                                    </p:set>
                                    <p:animEffect transition="in" filter="fade">
                                      <p:cBhvr>
                                        <p:cTn id="7" dur="500"/>
                                        <p:tgtEl>
                                          <p:spTgt spid="7174"/>
                                        </p:tgtEl>
                                      </p:cBhvr>
                                    </p:animEffect>
                                    <p:anim calcmode="lin" valueType="num">
                                      <p:cBhvr>
                                        <p:cTn id="8" dur="500" fill="hold"/>
                                        <p:tgtEl>
                                          <p:spTgt spid="7174"/>
                                        </p:tgtEl>
                                        <p:attrNameLst>
                                          <p:attrName>ppt_x</p:attrName>
                                        </p:attrNameLst>
                                      </p:cBhvr>
                                      <p:tavLst>
                                        <p:tav tm="0">
                                          <p:val>
                                            <p:strVal val="#ppt_x"/>
                                          </p:val>
                                        </p:tav>
                                        <p:tav tm="100000">
                                          <p:val>
                                            <p:strVal val="#ppt_x"/>
                                          </p:val>
                                        </p:tav>
                                      </p:tavLst>
                                    </p:anim>
                                    <p:anim calcmode="lin" valueType="num">
                                      <p:cBhvr>
                                        <p:cTn id="9" dur="500" fill="hold"/>
                                        <p:tgtEl>
                                          <p:spTgt spid="717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600"/>
                                  </p:stCondLst>
                                  <p:childTnLst>
                                    <p:set>
                                      <p:cBhvr>
                                        <p:cTn id="11" dur="1" fill="hold">
                                          <p:stCondLst>
                                            <p:cond delay="0"/>
                                          </p:stCondLst>
                                        </p:cTn>
                                        <p:tgtEl>
                                          <p:spTgt spid="7173"/>
                                        </p:tgtEl>
                                        <p:attrNameLst>
                                          <p:attrName>style.visibility</p:attrName>
                                        </p:attrNameLst>
                                      </p:cBhvr>
                                      <p:to>
                                        <p:strVal val="visible"/>
                                      </p:to>
                                    </p:set>
                                    <p:animEffect transition="in" filter="fade">
                                      <p:cBhvr>
                                        <p:cTn id="12" dur="500"/>
                                        <p:tgtEl>
                                          <p:spTgt spid="7173"/>
                                        </p:tgtEl>
                                      </p:cBhvr>
                                    </p:animEffect>
                                    <p:anim calcmode="lin" valueType="num">
                                      <p:cBhvr>
                                        <p:cTn id="13" dur="500" fill="hold"/>
                                        <p:tgtEl>
                                          <p:spTgt spid="7173"/>
                                        </p:tgtEl>
                                        <p:attrNameLst>
                                          <p:attrName>ppt_x</p:attrName>
                                        </p:attrNameLst>
                                      </p:cBhvr>
                                      <p:tavLst>
                                        <p:tav tm="0">
                                          <p:val>
                                            <p:strVal val="#ppt_x"/>
                                          </p:val>
                                        </p:tav>
                                        <p:tav tm="100000">
                                          <p:val>
                                            <p:strVal val="#ppt_x"/>
                                          </p:val>
                                        </p:tav>
                                      </p:tavLst>
                                    </p:anim>
                                    <p:anim calcmode="lin" valueType="num">
                                      <p:cBhvr>
                                        <p:cTn id="14" dur="500" fill="hold"/>
                                        <p:tgtEl>
                                          <p:spTgt spid="71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96067">
            <a:off x="94286" y="-896936"/>
            <a:ext cx="5571671" cy="7435044"/>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717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2331"/>
          <a:stretch/>
        </p:blipFill>
        <p:spPr bwMode="auto">
          <a:xfrm rot="21345795">
            <a:off x="-7169940" y="137731"/>
            <a:ext cx="5678091" cy="8117669"/>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76027" y="600496"/>
            <a:ext cx="5826403" cy="7590438"/>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7174"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t="4099"/>
          <a:stretch/>
        </p:blipFill>
        <p:spPr bwMode="auto">
          <a:xfrm rot="21391921">
            <a:off x="1860699" y="768185"/>
            <a:ext cx="5763927" cy="7255601"/>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717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79332" y="2140920"/>
            <a:ext cx="5382782" cy="7834217"/>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3" name="Rectangle 2"/>
          <p:cNvSpPr/>
          <p:nvPr/>
        </p:nvSpPr>
        <p:spPr>
          <a:xfrm>
            <a:off x="-423081" y="-245660"/>
            <a:ext cx="9935571" cy="7656394"/>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solidFill>
                <a:prstClr val="white"/>
              </a:solidFill>
              <a:latin typeface="Gill Sans"/>
              <a:cs typeface="Gill Sans"/>
            </a:endParaRPr>
          </a:p>
        </p:txBody>
      </p:sp>
      <p:sp>
        <p:nvSpPr>
          <p:cNvPr id="5" name="TextBox 4"/>
          <p:cNvSpPr txBox="1"/>
          <p:nvPr/>
        </p:nvSpPr>
        <p:spPr>
          <a:xfrm>
            <a:off x="2115409" y="1719643"/>
            <a:ext cx="6078236" cy="1569660"/>
          </a:xfrm>
          <a:prstGeom prst="rect">
            <a:avLst/>
          </a:prstGeom>
          <a:noFill/>
        </p:spPr>
        <p:txBody>
          <a:bodyPr wrap="square" rtlCol="0">
            <a:spAutoFit/>
          </a:bodyPr>
          <a:lstStyle/>
          <a:p>
            <a:r>
              <a:rPr lang="en-US" sz="9600" dirty="0" smtClean="0">
                <a:solidFill>
                  <a:schemeClr val="bg1">
                    <a:lumMod val="95000"/>
                  </a:schemeClr>
                </a:solidFill>
                <a:latin typeface="Segoe UI Semibold" pitchFamily="34" charset="0"/>
              </a:rPr>
              <a:t>Key Point</a:t>
            </a:r>
            <a:endParaRPr lang="en-US" sz="9600" dirty="0">
              <a:solidFill>
                <a:schemeClr val="bg1">
                  <a:lumMod val="95000"/>
                </a:schemeClr>
              </a:solidFill>
              <a:latin typeface="Segoe UI Semibold" pitchFamily="34" charset="0"/>
            </a:endParaRPr>
          </a:p>
        </p:txBody>
      </p:sp>
      <p:pic>
        <p:nvPicPr>
          <p:cNvPr id="8195" name="Picture 3" descr="C:\Users\jonf\Dropbox\ProjectSidewalk\CHI Presentation\Images\Misc\key.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4848" y="1526796"/>
            <a:ext cx="2074460" cy="207446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76823" y="3220893"/>
            <a:ext cx="5873519" cy="2308324"/>
          </a:xfrm>
          <a:prstGeom prst="rect">
            <a:avLst/>
          </a:prstGeom>
          <a:noFill/>
        </p:spPr>
        <p:txBody>
          <a:bodyPr wrap="square" rtlCol="0">
            <a:spAutoFit/>
          </a:bodyPr>
          <a:lstStyle/>
          <a:p>
            <a:r>
              <a:rPr lang="en-US" sz="3600" dirty="0" smtClean="0">
                <a:solidFill>
                  <a:schemeClr val="bg1">
                    <a:lumMod val="95000"/>
                  </a:schemeClr>
                </a:solidFill>
                <a:latin typeface="Segoe UI Light" pitchFamily="34" charset="0"/>
              </a:rPr>
              <a:t>High-level </a:t>
            </a:r>
            <a:r>
              <a:rPr lang="en-US" sz="3600" dirty="0">
                <a:solidFill>
                  <a:schemeClr val="bg1">
                    <a:lumMod val="95000"/>
                  </a:schemeClr>
                </a:solidFill>
                <a:latin typeface="Segoe UI Light" pitchFamily="34" charset="0"/>
              </a:rPr>
              <a:t>of concordance between physical audit and Street View based audit.</a:t>
            </a:r>
          </a:p>
          <a:p>
            <a:endParaRPr lang="en-US" sz="3600" dirty="0">
              <a:solidFill>
                <a:schemeClr val="bg1">
                  <a:lumMod val="95000"/>
                </a:schemeClr>
              </a:solidFill>
              <a:latin typeface="Segoe UI Light" pitchFamily="34" charset="0"/>
            </a:endParaRPr>
          </a:p>
        </p:txBody>
      </p:sp>
      <p:sp>
        <p:nvSpPr>
          <p:cNvPr id="2" name="TextBox 1"/>
          <p:cNvSpPr txBox="1"/>
          <p:nvPr/>
        </p:nvSpPr>
        <p:spPr>
          <a:xfrm>
            <a:off x="950598" y="5757003"/>
            <a:ext cx="6459671" cy="461665"/>
          </a:xfrm>
          <a:prstGeom prst="rect">
            <a:avLst/>
          </a:prstGeom>
          <a:noFill/>
        </p:spPr>
        <p:txBody>
          <a:bodyPr wrap="none" rtlCol="0">
            <a:spAutoFit/>
          </a:bodyPr>
          <a:lstStyle/>
          <a:p>
            <a:r>
              <a:rPr lang="en-US" sz="2400" dirty="0" smtClean="0">
                <a:solidFill>
                  <a:srgbClr val="C00000"/>
                </a:solidFill>
                <a:latin typeface="Segoe Print" panose="02000600000000000000" pitchFamily="2" charset="0"/>
                <a:cs typeface="Segoe UI Light"/>
              </a:rPr>
              <a:t>Is it also true for bus stop environment?</a:t>
            </a:r>
            <a:endParaRPr lang="en-US" sz="2400" dirty="0">
              <a:solidFill>
                <a:srgbClr val="C00000"/>
              </a:solidFill>
              <a:latin typeface="Segoe Print" panose="02000600000000000000" pitchFamily="2" charset="0"/>
              <a:cs typeface="Segoe UI Light"/>
            </a:endParaRPr>
          </a:p>
        </p:txBody>
      </p:sp>
      <p:sp>
        <p:nvSpPr>
          <p:cNvPr id="11" name="Freeform 10"/>
          <p:cNvSpPr/>
          <p:nvPr/>
        </p:nvSpPr>
        <p:spPr>
          <a:xfrm>
            <a:off x="1490141" y="4698766"/>
            <a:ext cx="472611" cy="986319"/>
          </a:xfrm>
          <a:custGeom>
            <a:avLst/>
            <a:gdLst>
              <a:gd name="connsiteX0" fmla="*/ 0 w 472611"/>
              <a:gd name="connsiteY0" fmla="*/ 986319 h 986319"/>
              <a:gd name="connsiteX1" fmla="*/ 0 w 472611"/>
              <a:gd name="connsiteY1" fmla="*/ 986319 h 986319"/>
              <a:gd name="connsiteX2" fmla="*/ 10274 w 472611"/>
              <a:gd name="connsiteY2" fmla="*/ 595901 h 986319"/>
              <a:gd name="connsiteX3" fmla="*/ 30822 w 472611"/>
              <a:gd name="connsiteY3" fmla="*/ 565078 h 986319"/>
              <a:gd name="connsiteX4" fmla="*/ 102741 w 472611"/>
              <a:gd name="connsiteY4" fmla="*/ 431514 h 986319"/>
              <a:gd name="connsiteX5" fmla="*/ 123290 w 472611"/>
              <a:gd name="connsiteY5" fmla="*/ 400692 h 986319"/>
              <a:gd name="connsiteX6" fmla="*/ 184934 w 472611"/>
              <a:gd name="connsiteY6" fmla="*/ 297950 h 986319"/>
              <a:gd name="connsiteX7" fmla="*/ 226031 w 472611"/>
              <a:gd name="connsiteY7" fmla="*/ 256854 h 986319"/>
              <a:gd name="connsiteX8" fmla="*/ 246579 w 472611"/>
              <a:gd name="connsiteY8" fmla="*/ 226031 h 986319"/>
              <a:gd name="connsiteX9" fmla="*/ 287676 w 472611"/>
              <a:gd name="connsiteY9" fmla="*/ 195209 h 986319"/>
              <a:gd name="connsiteX10" fmla="*/ 380143 w 472611"/>
              <a:gd name="connsiteY10" fmla="*/ 123290 h 986319"/>
              <a:gd name="connsiteX11" fmla="*/ 421240 w 472611"/>
              <a:gd name="connsiteY11" fmla="*/ 113016 h 986319"/>
              <a:gd name="connsiteX12" fmla="*/ 441788 w 472611"/>
              <a:gd name="connsiteY12" fmla="*/ 92467 h 986319"/>
              <a:gd name="connsiteX13" fmla="*/ 472611 w 472611"/>
              <a:gd name="connsiteY13" fmla="*/ 71919 h 986319"/>
              <a:gd name="connsiteX14" fmla="*/ 441788 w 472611"/>
              <a:gd name="connsiteY14" fmla="*/ 61645 h 986319"/>
              <a:gd name="connsiteX15" fmla="*/ 400692 w 472611"/>
              <a:gd name="connsiteY15" fmla="*/ 51371 h 986319"/>
              <a:gd name="connsiteX16" fmla="*/ 339047 w 472611"/>
              <a:gd name="connsiteY16" fmla="*/ 30822 h 986319"/>
              <a:gd name="connsiteX17" fmla="*/ 308224 w 472611"/>
              <a:gd name="connsiteY17" fmla="*/ 20548 h 986319"/>
              <a:gd name="connsiteX18" fmla="*/ 226031 w 472611"/>
              <a:gd name="connsiteY18" fmla="*/ 10274 h 986319"/>
              <a:gd name="connsiteX19" fmla="*/ 174660 w 472611"/>
              <a:gd name="connsiteY19" fmla="*/ 0 h 986319"/>
              <a:gd name="connsiteX20" fmla="*/ 267128 w 472611"/>
              <a:gd name="connsiteY20" fmla="*/ 20548 h 986319"/>
              <a:gd name="connsiteX21" fmla="*/ 328773 w 472611"/>
              <a:gd name="connsiteY21" fmla="*/ 30822 h 986319"/>
              <a:gd name="connsiteX22" fmla="*/ 431514 w 472611"/>
              <a:gd name="connsiteY22" fmla="*/ 71919 h 986319"/>
              <a:gd name="connsiteX23" fmla="*/ 472611 w 472611"/>
              <a:gd name="connsiteY23" fmla="*/ 92467 h 986319"/>
              <a:gd name="connsiteX24" fmla="*/ 462337 w 472611"/>
              <a:gd name="connsiteY24" fmla="*/ 154112 h 986319"/>
              <a:gd name="connsiteX25" fmla="*/ 441788 w 472611"/>
              <a:gd name="connsiteY25" fmla="*/ 215757 h 986319"/>
              <a:gd name="connsiteX26" fmla="*/ 431514 w 472611"/>
              <a:gd name="connsiteY26" fmla="*/ 30822 h 986319"/>
              <a:gd name="connsiteX27" fmla="*/ 256854 w 472611"/>
              <a:gd name="connsiteY27" fmla="*/ 20548 h 986319"/>
              <a:gd name="connsiteX28" fmla="*/ 143838 w 472611"/>
              <a:gd name="connsiteY28" fmla="*/ 10274 h 986319"/>
              <a:gd name="connsiteX29" fmla="*/ 236305 w 472611"/>
              <a:gd name="connsiteY29" fmla="*/ 20548 h 986319"/>
              <a:gd name="connsiteX30" fmla="*/ 421240 w 472611"/>
              <a:gd name="connsiteY30" fmla="*/ 41096 h 986319"/>
              <a:gd name="connsiteX31" fmla="*/ 441788 w 472611"/>
              <a:gd name="connsiteY31" fmla="*/ 61645 h 986319"/>
              <a:gd name="connsiteX32" fmla="*/ 421240 w 472611"/>
              <a:gd name="connsiteY32" fmla="*/ 195209 h 986319"/>
              <a:gd name="connsiteX33" fmla="*/ 400692 w 472611"/>
              <a:gd name="connsiteY33" fmla="*/ 61645 h 986319"/>
              <a:gd name="connsiteX34" fmla="*/ 390418 w 472611"/>
              <a:gd name="connsiteY34" fmla="*/ 30822 h 986319"/>
              <a:gd name="connsiteX35" fmla="*/ 328773 w 472611"/>
              <a:gd name="connsiteY35" fmla="*/ 61645 h 986319"/>
              <a:gd name="connsiteX36" fmla="*/ 277402 w 472611"/>
              <a:gd name="connsiteY36" fmla="*/ 113016 h 986319"/>
              <a:gd name="connsiteX37" fmla="*/ 246579 w 472611"/>
              <a:gd name="connsiteY37" fmla="*/ 184935 h 986319"/>
              <a:gd name="connsiteX38" fmla="*/ 236305 w 472611"/>
              <a:gd name="connsiteY38" fmla="*/ 215757 h 986319"/>
              <a:gd name="connsiteX39" fmla="*/ 205483 w 472611"/>
              <a:gd name="connsiteY39" fmla="*/ 246580 h 986319"/>
              <a:gd name="connsiteX40" fmla="*/ 174660 w 472611"/>
              <a:gd name="connsiteY40" fmla="*/ 308225 h 986319"/>
              <a:gd name="connsiteX41" fmla="*/ 154112 w 472611"/>
              <a:gd name="connsiteY41" fmla="*/ 369869 h 986319"/>
              <a:gd name="connsiteX42" fmla="*/ 123290 w 472611"/>
              <a:gd name="connsiteY42" fmla="*/ 462337 h 986319"/>
              <a:gd name="connsiteX43" fmla="*/ 113015 w 472611"/>
              <a:gd name="connsiteY43" fmla="*/ 493159 h 986319"/>
              <a:gd name="connsiteX44" fmla="*/ 92467 w 472611"/>
              <a:gd name="connsiteY44" fmla="*/ 534256 h 986319"/>
              <a:gd name="connsiteX45" fmla="*/ 82193 w 472611"/>
              <a:gd name="connsiteY45" fmla="*/ 565078 h 986319"/>
              <a:gd name="connsiteX46" fmla="*/ 61645 w 472611"/>
              <a:gd name="connsiteY46" fmla="*/ 595901 h 986319"/>
              <a:gd name="connsiteX47" fmla="*/ 41096 w 472611"/>
              <a:gd name="connsiteY47" fmla="*/ 657546 h 986319"/>
              <a:gd name="connsiteX48" fmla="*/ 20548 w 472611"/>
              <a:gd name="connsiteY48" fmla="*/ 873303 h 986319"/>
              <a:gd name="connsiteX49" fmla="*/ 20548 w 472611"/>
              <a:gd name="connsiteY49" fmla="*/ 924674 h 986319"/>
              <a:gd name="connsiteX50" fmla="*/ 20548 w 472611"/>
              <a:gd name="connsiteY50" fmla="*/ 924674 h 986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72611" h="986319">
                <a:moveTo>
                  <a:pt x="0" y="986319"/>
                </a:moveTo>
                <a:lnTo>
                  <a:pt x="0" y="986319"/>
                </a:lnTo>
                <a:cubicBezTo>
                  <a:pt x="3425" y="856180"/>
                  <a:pt x="774" y="725738"/>
                  <a:pt x="10274" y="595901"/>
                </a:cubicBezTo>
                <a:cubicBezTo>
                  <a:pt x="11175" y="583586"/>
                  <a:pt x="24909" y="575918"/>
                  <a:pt x="30822" y="565078"/>
                </a:cubicBezTo>
                <a:cubicBezTo>
                  <a:pt x="96148" y="445313"/>
                  <a:pt x="46186" y="522002"/>
                  <a:pt x="102741" y="431514"/>
                </a:cubicBezTo>
                <a:cubicBezTo>
                  <a:pt x="109285" y="421043"/>
                  <a:pt x="116937" y="411280"/>
                  <a:pt x="123290" y="400692"/>
                </a:cubicBezTo>
                <a:cubicBezTo>
                  <a:pt x="124916" y="397983"/>
                  <a:pt x="169462" y="316000"/>
                  <a:pt x="184934" y="297950"/>
                </a:cubicBezTo>
                <a:cubicBezTo>
                  <a:pt x="197542" y="283241"/>
                  <a:pt x="213423" y="271563"/>
                  <a:pt x="226031" y="256854"/>
                </a:cubicBezTo>
                <a:cubicBezTo>
                  <a:pt x="234067" y="247479"/>
                  <a:pt x="237848" y="234762"/>
                  <a:pt x="246579" y="226031"/>
                </a:cubicBezTo>
                <a:cubicBezTo>
                  <a:pt x="258687" y="213923"/>
                  <a:pt x="274878" y="206585"/>
                  <a:pt x="287676" y="195209"/>
                </a:cubicBezTo>
                <a:cubicBezTo>
                  <a:pt x="339189" y="149420"/>
                  <a:pt x="324146" y="144288"/>
                  <a:pt x="380143" y="123290"/>
                </a:cubicBezTo>
                <a:cubicBezTo>
                  <a:pt x="393365" y="118332"/>
                  <a:pt x="407541" y="116441"/>
                  <a:pt x="421240" y="113016"/>
                </a:cubicBezTo>
                <a:cubicBezTo>
                  <a:pt x="428089" y="106166"/>
                  <a:pt x="434224" y="98518"/>
                  <a:pt x="441788" y="92467"/>
                </a:cubicBezTo>
                <a:cubicBezTo>
                  <a:pt x="451430" y="84753"/>
                  <a:pt x="472611" y="84267"/>
                  <a:pt x="472611" y="71919"/>
                </a:cubicBezTo>
                <a:cubicBezTo>
                  <a:pt x="472611" y="61089"/>
                  <a:pt x="452201" y="64620"/>
                  <a:pt x="441788" y="61645"/>
                </a:cubicBezTo>
                <a:cubicBezTo>
                  <a:pt x="428211" y="57766"/>
                  <a:pt x="414217" y="55429"/>
                  <a:pt x="400692" y="51371"/>
                </a:cubicBezTo>
                <a:cubicBezTo>
                  <a:pt x="379946" y="45147"/>
                  <a:pt x="359595" y="37672"/>
                  <a:pt x="339047" y="30822"/>
                </a:cubicBezTo>
                <a:cubicBezTo>
                  <a:pt x="328773" y="27397"/>
                  <a:pt x="318970" y="21891"/>
                  <a:pt x="308224" y="20548"/>
                </a:cubicBezTo>
                <a:cubicBezTo>
                  <a:pt x="280826" y="17123"/>
                  <a:pt x="253321" y="14472"/>
                  <a:pt x="226031" y="10274"/>
                </a:cubicBezTo>
                <a:cubicBezTo>
                  <a:pt x="208771" y="7619"/>
                  <a:pt x="157197" y="0"/>
                  <a:pt x="174660" y="0"/>
                </a:cubicBezTo>
                <a:cubicBezTo>
                  <a:pt x="241391" y="0"/>
                  <a:pt x="219452" y="9953"/>
                  <a:pt x="267128" y="20548"/>
                </a:cubicBezTo>
                <a:cubicBezTo>
                  <a:pt x="287464" y="25067"/>
                  <a:pt x="308225" y="27397"/>
                  <a:pt x="328773" y="30822"/>
                </a:cubicBezTo>
                <a:cubicBezTo>
                  <a:pt x="384995" y="87047"/>
                  <a:pt x="294136" y="3231"/>
                  <a:pt x="431514" y="71919"/>
                </a:cubicBezTo>
                <a:lnTo>
                  <a:pt x="472611" y="92467"/>
                </a:lnTo>
                <a:cubicBezTo>
                  <a:pt x="469186" y="113015"/>
                  <a:pt x="467390" y="133902"/>
                  <a:pt x="462337" y="154112"/>
                </a:cubicBezTo>
                <a:cubicBezTo>
                  <a:pt x="457084" y="175125"/>
                  <a:pt x="441788" y="215757"/>
                  <a:pt x="441788" y="215757"/>
                </a:cubicBezTo>
                <a:cubicBezTo>
                  <a:pt x="438363" y="154112"/>
                  <a:pt x="473975" y="75642"/>
                  <a:pt x="431514" y="30822"/>
                </a:cubicBezTo>
                <a:cubicBezTo>
                  <a:pt x="391404" y="-11516"/>
                  <a:pt x="315026" y="24703"/>
                  <a:pt x="256854" y="20548"/>
                </a:cubicBezTo>
                <a:cubicBezTo>
                  <a:pt x="219123" y="17853"/>
                  <a:pt x="181665" y="10274"/>
                  <a:pt x="143838" y="10274"/>
                </a:cubicBezTo>
                <a:cubicBezTo>
                  <a:pt x="112826" y="10274"/>
                  <a:pt x="205433" y="17608"/>
                  <a:pt x="236305" y="20548"/>
                </a:cubicBezTo>
                <a:cubicBezTo>
                  <a:pt x="404364" y="36553"/>
                  <a:pt x="306789" y="22021"/>
                  <a:pt x="421240" y="41096"/>
                </a:cubicBezTo>
                <a:cubicBezTo>
                  <a:pt x="428089" y="47946"/>
                  <a:pt x="440984" y="51992"/>
                  <a:pt x="441788" y="61645"/>
                </a:cubicBezTo>
                <a:cubicBezTo>
                  <a:pt x="447085" y="125214"/>
                  <a:pt x="437159" y="147451"/>
                  <a:pt x="421240" y="195209"/>
                </a:cubicBezTo>
                <a:cubicBezTo>
                  <a:pt x="399404" y="348060"/>
                  <a:pt x="417451" y="254381"/>
                  <a:pt x="400692" y="61645"/>
                </a:cubicBezTo>
                <a:cubicBezTo>
                  <a:pt x="399754" y="50856"/>
                  <a:pt x="393843" y="41096"/>
                  <a:pt x="390418" y="30822"/>
                </a:cubicBezTo>
                <a:cubicBezTo>
                  <a:pt x="361316" y="40522"/>
                  <a:pt x="353288" y="40194"/>
                  <a:pt x="328773" y="61645"/>
                </a:cubicBezTo>
                <a:cubicBezTo>
                  <a:pt x="310548" y="77592"/>
                  <a:pt x="277402" y="113016"/>
                  <a:pt x="277402" y="113016"/>
                </a:cubicBezTo>
                <a:cubicBezTo>
                  <a:pt x="253308" y="185299"/>
                  <a:pt x="284667" y="96065"/>
                  <a:pt x="246579" y="184935"/>
                </a:cubicBezTo>
                <a:cubicBezTo>
                  <a:pt x="242313" y="194889"/>
                  <a:pt x="242312" y="206746"/>
                  <a:pt x="236305" y="215757"/>
                </a:cubicBezTo>
                <a:cubicBezTo>
                  <a:pt x="228245" y="227847"/>
                  <a:pt x="215757" y="236306"/>
                  <a:pt x="205483" y="246580"/>
                </a:cubicBezTo>
                <a:cubicBezTo>
                  <a:pt x="168015" y="358985"/>
                  <a:pt x="227771" y="188726"/>
                  <a:pt x="174660" y="308225"/>
                </a:cubicBezTo>
                <a:cubicBezTo>
                  <a:pt x="165863" y="328018"/>
                  <a:pt x="160961" y="349321"/>
                  <a:pt x="154112" y="369869"/>
                </a:cubicBezTo>
                <a:lnTo>
                  <a:pt x="123290" y="462337"/>
                </a:lnTo>
                <a:cubicBezTo>
                  <a:pt x="119865" y="472611"/>
                  <a:pt x="117858" y="483472"/>
                  <a:pt x="113015" y="493159"/>
                </a:cubicBezTo>
                <a:cubicBezTo>
                  <a:pt x="106166" y="506858"/>
                  <a:pt x="98500" y="520178"/>
                  <a:pt x="92467" y="534256"/>
                </a:cubicBezTo>
                <a:cubicBezTo>
                  <a:pt x="88201" y="544210"/>
                  <a:pt x="87036" y="555392"/>
                  <a:pt x="82193" y="565078"/>
                </a:cubicBezTo>
                <a:cubicBezTo>
                  <a:pt x="76671" y="576123"/>
                  <a:pt x="66660" y="584617"/>
                  <a:pt x="61645" y="595901"/>
                </a:cubicBezTo>
                <a:cubicBezTo>
                  <a:pt x="52848" y="615694"/>
                  <a:pt x="41096" y="657546"/>
                  <a:pt x="41096" y="657546"/>
                </a:cubicBezTo>
                <a:cubicBezTo>
                  <a:pt x="29115" y="753397"/>
                  <a:pt x="26744" y="761777"/>
                  <a:pt x="20548" y="873303"/>
                </a:cubicBezTo>
                <a:cubicBezTo>
                  <a:pt x="19598" y="890400"/>
                  <a:pt x="20548" y="907550"/>
                  <a:pt x="20548" y="924674"/>
                </a:cubicBezTo>
                <a:lnTo>
                  <a:pt x="20548" y="924674"/>
                </a:lnTo>
              </a:path>
            </a:pathLst>
          </a:cu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18862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UsingGoogleStreetView_150x">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2638"/>
            <a:ext cx="9144000" cy="6858000"/>
          </a:xfrm>
          <a:prstGeom prst="rect">
            <a:avLst/>
          </a:prstGeom>
        </p:spPr>
      </p:pic>
      <p:sp>
        <p:nvSpPr>
          <p:cNvPr id="7" name="Title 1"/>
          <p:cNvSpPr txBox="1">
            <a:spLocks/>
          </p:cNvSpPr>
          <p:nvPr/>
        </p:nvSpPr>
        <p:spPr>
          <a:xfrm>
            <a:off x="0" y="369462"/>
            <a:ext cx="9144000" cy="914400"/>
          </a:xfrm>
          <a:prstGeom prst="rect">
            <a:avLst/>
          </a:prstGeom>
          <a:solidFill>
            <a:schemeClr val="tx1">
              <a:alpha val="85000"/>
            </a:schemeClr>
          </a:solid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Segoe UI Light"/>
                <a:ea typeface="+mj-ea"/>
                <a:cs typeface="Segoe UI Light"/>
              </a:defRPr>
            </a:lvl1pPr>
          </a:lstStyle>
          <a:p>
            <a:r>
              <a:rPr lang="en-US" sz="2400" dirty="0" smtClean="0">
                <a:solidFill>
                  <a:schemeClr val="bg1"/>
                </a:solidFill>
              </a:rPr>
              <a:t>Can we use Google Street View to find bus stops and </a:t>
            </a:r>
            <a:br>
              <a:rPr lang="en-US" sz="2400" dirty="0" smtClean="0">
                <a:solidFill>
                  <a:schemeClr val="bg1"/>
                </a:solidFill>
              </a:rPr>
            </a:br>
            <a:r>
              <a:rPr lang="en-US" sz="2400" dirty="0" smtClean="0">
                <a:solidFill>
                  <a:schemeClr val="bg1"/>
                </a:solidFill>
              </a:rPr>
              <a:t>identify surrounding bus stop landmarks?</a:t>
            </a:r>
            <a:endParaRPr lang="en-US" sz="2400" dirty="0">
              <a:solidFill>
                <a:schemeClr val="bg1"/>
              </a:solidFill>
            </a:endParaRPr>
          </a:p>
        </p:txBody>
      </p:sp>
      <p:sp>
        <p:nvSpPr>
          <p:cNvPr id="8" name="Title 1"/>
          <p:cNvSpPr txBox="1">
            <a:spLocks/>
          </p:cNvSpPr>
          <p:nvPr/>
        </p:nvSpPr>
        <p:spPr>
          <a:xfrm>
            <a:off x="0" y="1427281"/>
            <a:ext cx="9144000" cy="914400"/>
          </a:xfrm>
          <a:prstGeom prst="rect">
            <a:avLst/>
          </a:prstGeom>
          <a:solidFill>
            <a:schemeClr val="tx1">
              <a:alpha val="85000"/>
            </a:schemeClr>
          </a:solid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Segoe UI Light"/>
                <a:ea typeface="+mj-ea"/>
                <a:cs typeface="Segoe UI Light"/>
              </a:defRPr>
            </a:lvl1pPr>
          </a:lstStyle>
          <a:p>
            <a:r>
              <a:rPr lang="en-US" sz="2400" dirty="0" smtClean="0">
                <a:solidFill>
                  <a:schemeClr val="bg1"/>
                </a:solidFill>
              </a:rPr>
              <a:t>Can </a:t>
            </a:r>
            <a:r>
              <a:rPr lang="en-US" sz="2400" dirty="0" smtClean="0">
                <a:solidFill>
                  <a:schemeClr val="bg1"/>
                </a:solidFill>
                <a:latin typeface="Segoe UI Semibold"/>
                <a:cs typeface="Segoe UI Semibold"/>
              </a:rPr>
              <a:t>crowd workers </a:t>
            </a:r>
            <a:r>
              <a:rPr lang="en-US" sz="2400" dirty="0" smtClean="0">
                <a:solidFill>
                  <a:schemeClr val="bg1"/>
                </a:solidFill>
              </a:rPr>
              <a:t>find bus stops and landmarks?</a:t>
            </a:r>
            <a:endParaRPr lang="en-US" sz="2400" dirty="0">
              <a:solidFill>
                <a:schemeClr val="bg1"/>
              </a:solidFill>
            </a:endParaRPr>
          </a:p>
        </p:txBody>
      </p:sp>
    </p:spTree>
    <p:extLst>
      <p:ext uri="{BB962C8B-B14F-4D97-AF65-F5344CB8AC3E}">
        <p14:creationId xmlns:p14="http://schemas.microsoft.com/office/powerpoint/2010/main" val="19942561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966"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bldLst>
      <p:bldP spid="7" grpId="0" animBg="1"/>
      <p:bldP spid="8" grpId="0" animBg="1"/>
    </p:bldLst>
  </p:timing>
</p:sld>
</file>

<file path=ppt/slides/slide1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449580" y="3198168"/>
            <a:ext cx="8244840" cy="461665"/>
          </a:xfrm>
          <a:prstGeom prst="rect">
            <a:avLst/>
          </a:prstGeom>
        </p:spPr>
        <p:txBody>
          <a:bodyPr wrap="square">
            <a:spAutoFit/>
          </a:bodyPr>
          <a:lstStyle/>
          <a:p>
            <a:r>
              <a:rPr lang="en-US" sz="2400" dirty="0" smtClean="0">
                <a:solidFill>
                  <a:srgbClr val="FFFFFF"/>
                </a:solidFill>
                <a:latin typeface="Segoe UI Light"/>
                <a:cs typeface="Segoe UI Light"/>
              </a:rPr>
              <a:t>Information about landmarks is useful</a:t>
            </a:r>
            <a:r>
              <a:rPr lang="en-US" sz="2400" dirty="0" smtClean="0">
                <a:solidFill>
                  <a:prstClr val="black">
                    <a:lumMod val="85000"/>
                    <a:lumOff val="15000"/>
                  </a:prstClr>
                </a:solidFill>
                <a:latin typeface="Segoe UI Light"/>
                <a:cs typeface="Segoe UI Light"/>
              </a:rPr>
              <a:t>, but not readily available</a:t>
            </a:r>
            <a:endParaRPr lang="en-US" sz="2400" dirty="0">
              <a:solidFill>
                <a:prstClr val="black">
                  <a:lumMod val="85000"/>
                  <a:lumOff val="15000"/>
                </a:prstClr>
              </a:solidFill>
              <a:latin typeface="Segoe UI Light"/>
              <a:cs typeface="Segoe UI Light"/>
            </a:endParaRPr>
          </a:p>
        </p:txBody>
      </p:sp>
      <p:sp>
        <p:nvSpPr>
          <p:cNvPr id="6" name="TextBox 5"/>
          <p:cNvSpPr txBox="1"/>
          <p:nvPr/>
        </p:nvSpPr>
        <p:spPr>
          <a:xfrm>
            <a:off x="3035393" y="3931636"/>
            <a:ext cx="2504212" cy="461665"/>
          </a:xfrm>
          <a:prstGeom prst="rect">
            <a:avLst/>
          </a:prstGeom>
          <a:noFill/>
        </p:spPr>
        <p:txBody>
          <a:bodyPr wrap="none" rtlCol="0">
            <a:spAutoFit/>
          </a:bodyPr>
          <a:lstStyle/>
          <a:p>
            <a:pPr algn="ctr"/>
            <a:r>
              <a:rPr lang="en-US" sz="2400" dirty="0" smtClean="0">
                <a:solidFill>
                  <a:srgbClr val="F79646"/>
                </a:solidFill>
                <a:latin typeface="Segoe Print" panose="02000600000000000000" pitchFamily="2" charset="0"/>
              </a:rPr>
              <a:t>, </a:t>
            </a:r>
            <a:r>
              <a:rPr lang="en-US" sz="2400" smtClean="0">
                <a:solidFill>
                  <a:srgbClr val="F79646"/>
                </a:solidFill>
                <a:latin typeface="Segoe Print" panose="02000600000000000000" pitchFamily="2" charset="0"/>
              </a:rPr>
              <a:t>for example…</a:t>
            </a:r>
            <a:endParaRPr lang="en-US" sz="2400" dirty="0" smtClean="0">
              <a:solidFill>
                <a:srgbClr val="F79646"/>
              </a:solidFill>
              <a:latin typeface="Segoe Print" panose="02000600000000000000" pitchFamily="2" charset="0"/>
            </a:endParaRPr>
          </a:p>
        </p:txBody>
      </p:sp>
      <p:sp>
        <p:nvSpPr>
          <p:cNvPr id="3" name="Freeform 2"/>
          <p:cNvSpPr/>
          <p:nvPr/>
        </p:nvSpPr>
        <p:spPr>
          <a:xfrm>
            <a:off x="4150896" y="3589268"/>
            <a:ext cx="216568" cy="312821"/>
          </a:xfrm>
          <a:custGeom>
            <a:avLst/>
            <a:gdLst>
              <a:gd name="connsiteX0" fmla="*/ 12032 w 963099"/>
              <a:gd name="connsiteY0" fmla="*/ 830179 h 842536"/>
              <a:gd name="connsiteX1" fmla="*/ 12032 w 963099"/>
              <a:gd name="connsiteY1" fmla="*/ 830179 h 842536"/>
              <a:gd name="connsiteX2" fmla="*/ 108284 w 963099"/>
              <a:gd name="connsiteY2" fmla="*/ 697831 h 842536"/>
              <a:gd name="connsiteX3" fmla="*/ 132347 w 963099"/>
              <a:gd name="connsiteY3" fmla="*/ 649705 h 842536"/>
              <a:gd name="connsiteX4" fmla="*/ 180474 w 963099"/>
              <a:gd name="connsiteY4" fmla="*/ 589547 h 842536"/>
              <a:gd name="connsiteX5" fmla="*/ 372979 w 963099"/>
              <a:gd name="connsiteY5" fmla="*/ 336884 h 842536"/>
              <a:gd name="connsiteX6" fmla="*/ 469232 w 963099"/>
              <a:gd name="connsiteY6" fmla="*/ 204537 h 842536"/>
              <a:gd name="connsiteX7" fmla="*/ 565484 w 963099"/>
              <a:gd name="connsiteY7" fmla="*/ 60158 h 842536"/>
              <a:gd name="connsiteX8" fmla="*/ 625642 w 963099"/>
              <a:gd name="connsiteY8" fmla="*/ 0 h 842536"/>
              <a:gd name="connsiteX9" fmla="*/ 661737 w 963099"/>
              <a:gd name="connsiteY9" fmla="*/ 84221 h 842536"/>
              <a:gd name="connsiteX10" fmla="*/ 733926 w 963099"/>
              <a:gd name="connsiteY10" fmla="*/ 252663 h 842536"/>
              <a:gd name="connsiteX11" fmla="*/ 830179 w 963099"/>
              <a:gd name="connsiteY11" fmla="*/ 469231 h 842536"/>
              <a:gd name="connsiteX12" fmla="*/ 854242 w 963099"/>
              <a:gd name="connsiteY12" fmla="*/ 553452 h 842536"/>
              <a:gd name="connsiteX13" fmla="*/ 890337 w 963099"/>
              <a:gd name="connsiteY13" fmla="*/ 613610 h 842536"/>
              <a:gd name="connsiteX14" fmla="*/ 902368 w 963099"/>
              <a:gd name="connsiteY14" fmla="*/ 673768 h 842536"/>
              <a:gd name="connsiteX15" fmla="*/ 926432 w 963099"/>
              <a:gd name="connsiteY15" fmla="*/ 721895 h 842536"/>
              <a:gd name="connsiteX16" fmla="*/ 938463 w 963099"/>
              <a:gd name="connsiteY16" fmla="*/ 770021 h 842536"/>
              <a:gd name="connsiteX17" fmla="*/ 938463 w 963099"/>
              <a:gd name="connsiteY17" fmla="*/ 806116 h 842536"/>
              <a:gd name="connsiteX18" fmla="*/ 890337 w 963099"/>
              <a:gd name="connsiteY18" fmla="*/ 721895 h 842536"/>
              <a:gd name="connsiteX19" fmla="*/ 878305 w 963099"/>
              <a:gd name="connsiteY19" fmla="*/ 685800 h 842536"/>
              <a:gd name="connsiteX20" fmla="*/ 842210 w 963099"/>
              <a:gd name="connsiteY20" fmla="*/ 637674 h 842536"/>
              <a:gd name="connsiteX21" fmla="*/ 818147 w 963099"/>
              <a:gd name="connsiteY21" fmla="*/ 577516 h 842536"/>
              <a:gd name="connsiteX22" fmla="*/ 770021 w 963099"/>
              <a:gd name="connsiteY22" fmla="*/ 493295 h 842536"/>
              <a:gd name="connsiteX23" fmla="*/ 721895 w 963099"/>
              <a:gd name="connsiteY23" fmla="*/ 421105 h 842536"/>
              <a:gd name="connsiteX24" fmla="*/ 697832 w 963099"/>
              <a:gd name="connsiteY24" fmla="*/ 385010 h 842536"/>
              <a:gd name="connsiteX25" fmla="*/ 673768 w 963099"/>
              <a:gd name="connsiteY25" fmla="*/ 300789 h 842536"/>
              <a:gd name="connsiteX26" fmla="*/ 649705 w 963099"/>
              <a:gd name="connsiteY26" fmla="*/ 264695 h 842536"/>
              <a:gd name="connsiteX27" fmla="*/ 625642 w 963099"/>
              <a:gd name="connsiteY27" fmla="*/ 168442 h 842536"/>
              <a:gd name="connsiteX28" fmla="*/ 613610 w 963099"/>
              <a:gd name="connsiteY28" fmla="*/ 132347 h 842536"/>
              <a:gd name="connsiteX29" fmla="*/ 601579 w 963099"/>
              <a:gd name="connsiteY29" fmla="*/ 72189 h 842536"/>
              <a:gd name="connsiteX30" fmla="*/ 541421 w 963099"/>
              <a:gd name="connsiteY30" fmla="*/ 120316 h 842536"/>
              <a:gd name="connsiteX31" fmla="*/ 517358 w 963099"/>
              <a:gd name="connsiteY31" fmla="*/ 168442 h 842536"/>
              <a:gd name="connsiteX32" fmla="*/ 469232 w 963099"/>
              <a:gd name="connsiteY32" fmla="*/ 216568 h 842536"/>
              <a:gd name="connsiteX33" fmla="*/ 433137 w 963099"/>
              <a:gd name="connsiteY33" fmla="*/ 288758 h 842536"/>
              <a:gd name="connsiteX34" fmla="*/ 421105 w 963099"/>
              <a:gd name="connsiteY34" fmla="*/ 324852 h 842536"/>
              <a:gd name="connsiteX35" fmla="*/ 397042 w 963099"/>
              <a:gd name="connsiteY35" fmla="*/ 360947 h 842536"/>
              <a:gd name="connsiteX36" fmla="*/ 385010 w 963099"/>
              <a:gd name="connsiteY36" fmla="*/ 397042 h 842536"/>
              <a:gd name="connsiteX37" fmla="*/ 360947 w 963099"/>
              <a:gd name="connsiteY37" fmla="*/ 433137 h 842536"/>
              <a:gd name="connsiteX38" fmla="*/ 288758 w 963099"/>
              <a:gd name="connsiteY38" fmla="*/ 565484 h 842536"/>
              <a:gd name="connsiteX39" fmla="*/ 252663 w 963099"/>
              <a:gd name="connsiteY39" fmla="*/ 589547 h 842536"/>
              <a:gd name="connsiteX40" fmla="*/ 216568 w 963099"/>
              <a:gd name="connsiteY40" fmla="*/ 637674 h 842536"/>
              <a:gd name="connsiteX41" fmla="*/ 168442 w 963099"/>
              <a:gd name="connsiteY41" fmla="*/ 709863 h 842536"/>
              <a:gd name="connsiteX42" fmla="*/ 132347 w 963099"/>
              <a:gd name="connsiteY42" fmla="*/ 721895 h 842536"/>
              <a:gd name="connsiteX43" fmla="*/ 48126 w 963099"/>
              <a:gd name="connsiteY43" fmla="*/ 782052 h 842536"/>
              <a:gd name="connsiteX44" fmla="*/ 0 w 963099"/>
              <a:gd name="connsiteY44" fmla="*/ 806116 h 842536"/>
              <a:gd name="connsiteX45" fmla="*/ 48126 w 963099"/>
              <a:gd name="connsiteY45" fmla="*/ 709863 h 842536"/>
              <a:gd name="connsiteX46" fmla="*/ 120316 w 963099"/>
              <a:gd name="connsiteY46" fmla="*/ 613610 h 842536"/>
              <a:gd name="connsiteX47" fmla="*/ 132347 w 963099"/>
              <a:gd name="connsiteY47" fmla="*/ 577516 h 842536"/>
              <a:gd name="connsiteX48" fmla="*/ 156410 w 963099"/>
              <a:gd name="connsiteY48" fmla="*/ 553452 h 842536"/>
              <a:gd name="connsiteX49" fmla="*/ 204537 w 963099"/>
              <a:gd name="connsiteY49" fmla="*/ 481263 h 842536"/>
              <a:gd name="connsiteX50" fmla="*/ 312821 w 963099"/>
              <a:gd name="connsiteY50" fmla="*/ 336884 h 842536"/>
              <a:gd name="connsiteX51" fmla="*/ 385010 w 963099"/>
              <a:gd name="connsiteY51" fmla="*/ 264695 h 842536"/>
              <a:gd name="connsiteX52" fmla="*/ 421105 w 963099"/>
              <a:gd name="connsiteY52" fmla="*/ 240631 h 842536"/>
              <a:gd name="connsiteX53" fmla="*/ 469232 w 963099"/>
              <a:gd name="connsiteY53" fmla="*/ 168442 h 842536"/>
              <a:gd name="connsiteX54" fmla="*/ 553453 w 963099"/>
              <a:gd name="connsiteY54" fmla="*/ 60158 h 842536"/>
              <a:gd name="connsiteX55" fmla="*/ 601579 w 963099"/>
              <a:gd name="connsiteY55" fmla="*/ 36095 h 842536"/>
              <a:gd name="connsiteX56" fmla="*/ 938463 w 963099"/>
              <a:gd name="connsiteY56" fmla="*/ 830179 h 842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963099" h="842536">
                <a:moveTo>
                  <a:pt x="12032" y="830179"/>
                </a:moveTo>
                <a:lnTo>
                  <a:pt x="12032" y="830179"/>
                </a:lnTo>
                <a:cubicBezTo>
                  <a:pt x="137837" y="578567"/>
                  <a:pt x="-6949" y="832271"/>
                  <a:pt x="108284" y="697831"/>
                </a:cubicBezTo>
                <a:cubicBezTo>
                  <a:pt x="119956" y="684213"/>
                  <a:pt x="122398" y="664628"/>
                  <a:pt x="132347" y="649705"/>
                </a:cubicBezTo>
                <a:cubicBezTo>
                  <a:pt x="146592" y="628338"/>
                  <a:pt x="164817" y="609902"/>
                  <a:pt x="180474" y="589547"/>
                </a:cubicBezTo>
                <a:cubicBezTo>
                  <a:pt x="245031" y="505623"/>
                  <a:pt x="309450" y="421589"/>
                  <a:pt x="372979" y="336884"/>
                </a:cubicBezTo>
                <a:cubicBezTo>
                  <a:pt x="405708" y="293245"/>
                  <a:pt x="469232" y="204537"/>
                  <a:pt x="469232" y="204537"/>
                </a:cubicBezTo>
                <a:cubicBezTo>
                  <a:pt x="499368" y="114124"/>
                  <a:pt x="460333" y="217887"/>
                  <a:pt x="565484" y="60158"/>
                </a:cubicBezTo>
                <a:cubicBezTo>
                  <a:pt x="597568" y="12031"/>
                  <a:pt x="577515" y="32084"/>
                  <a:pt x="625642" y="0"/>
                </a:cubicBezTo>
                <a:cubicBezTo>
                  <a:pt x="650356" y="74139"/>
                  <a:pt x="622089" y="-4988"/>
                  <a:pt x="661737" y="84221"/>
                </a:cubicBezTo>
                <a:cubicBezTo>
                  <a:pt x="686546" y="140043"/>
                  <a:pt x="711997" y="195648"/>
                  <a:pt x="733926" y="252663"/>
                </a:cubicBezTo>
                <a:cubicBezTo>
                  <a:pt x="802479" y="430900"/>
                  <a:pt x="765344" y="361174"/>
                  <a:pt x="830179" y="469231"/>
                </a:cubicBezTo>
                <a:cubicBezTo>
                  <a:pt x="838200" y="497305"/>
                  <a:pt x="843012" y="526501"/>
                  <a:pt x="854242" y="553452"/>
                </a:cubicBezTo>
                <a:cubicBezTo>
                  <a:pt x="863236" y="575038"/>
                  <a:pt x="881652" y="591897"/>
                  <a:pt x="890337" y="613610"/>
                </a:cubicBezTo>
                <a:cubicBezTo>
                  <a:pt x="897932" y="632597"/>
                  <a:pt x="895901" y="654368"/>
                  <a:pt x="902368" y="673768"/>
                </a:cubicBezTo>
                <a:cubicBezTo>
                  <a:pt x="908040" y="690784"/>
                  <a:pt x="918411" y="705853"/>
                  <a:pt x="926432" y="721895"/>
                </a:cubicBezTo>
                <a:cubicBezTo>
                  <a:pt x="930442" y="737937"/>
                  <a:pt x="933712" y="754183"/>
                  <a:pt x="938463" y="770021"/>
                </a:cubicBezTo>
                <a:cubicBezTo>
                  <a:pt x="961892" y="848117"/>
                  <a:pt x="979564" y="867767"/>
                  <a:pt x="938463" y="806116"/>
                </a:cubicBezTo>
                <a:cubicBezTo>
                  <a:pt x="910879" y="723359"/>
                  <a:pt x="948607" y="823866"/>
                  <a:pt x="890337" y="721895"/>
                </a:cubicBezTo>
                <a:cubicBezTo>
                  <a:pt x="884045" y="710884"/>
                  <a:pt x="884597" y="696811"/>
                  <a:pt x="878305" y="685800"/>
                </a:cubicBezTo>
                <a:cubicBezTo>
                  <a:pt x="868356" y="668390"/>
                  <a:pt x="851948" y="655203"/>
                  <a:pt x="842210" y="637674"/>
                </a:cubicBezTo>
                <a:cubicBezTo>
                  <a:pt x="831721" y="618795"/>
                  <a:pt x="827806" y="596833"/>
                  <a:pt x="818147" y="577516"/>
                </a:cubicBezTo>
                <a:cubicBezTo>
                  <a:pt x="803687" y="548596"/>
                  <a:pt x="786967" y="520832"/>
                  <a:pt x="770021" y="493295"/>
                </a:cubicBezTo>
                <a:cubicBezTo>
                  <a:pt x="754864" y="468665"/>
                  <a:pt x="737937" y="445168"/>
                  <a:pt x="721895" y="421105"/>
                </a:cubicBezTo>
                <a:lnTo>
                  <a:pt x="697832" y="385010"/>
                </a:lnTo>
                <a:cubicBezTo>
                  <a:pt x="693977" y="369590"/>
                  <a:pt x="682398" y="318050"/>
                  <a:pt x="673768" y="300789"/>
                </a:cubicBezTo>
                <a:cubicBezTo>
                  <a:pt x="667301" y="287856"/>
                  <a:pt x="657726" y="276726"/>
                  <a:pt x="649705" y="264695"/>
                </a:cubicBezTo>
                <a:cubicBezTo>
                  <a:pt x="641684" y="232611"/>
                  <a:pt x="634344" y="200348"/>
                  <a:pt x="625642" y="168442"/>
                </a:cubicBezTo>
                <a:cubicBezTo>
                  <a:pt x="622305" y="156206"/>
                  <a:pt x="616686" y="144651"/>
                  <a:pt x="613610" y="132347"/>
                </a:cubicBezTo>
                <a:cubicBezTo>
                  <a:pt x="608650" y="112508"/>
                  <a:pt x="605589" y="92242"/>
                  <a:pt x="601579" y="72189"/>
                </a:cubicBezTo>
                <a:cubicBezTo>
                  <a:pt x="582268" y="85063"/>
                  <a:pt x="555138" y="99741"/>
                  <a:pt x="541421" y="120316"/>
                </a:cubicBezTo>
                <a:cubicBezTo>
                  <a:pt x="531472" y="135239"/>
                  <a:pt x="528119" y="154094"/>
                  <a:pt x="517358" y="168442"/>
                </a:cubicBezTo>
                <a:cubicBezTo>
                  <a:pt x="503746" y="186591"/>
                  <a:pt x="485274" y="200526"/>
                  <a:pt x="469232" y="216568"/>
                </a:cubicBezTo>
                <a:cubicBezTo>
                  <a:pt x="438990" y="307291"/>
                  <a:pt x="479783" y="195467"/>
                  <a:pt x="433137" y="288758"/>
                </a:cubicBezTo>
                <a:cubicBezTo>
                  <a:pt x="427465" y="300101"/>
                  <a:pt x="426777" y="313509"/>
                  <a:pt x="421105" y="324852"/>
                </a:cubicBezTo>
                <a:cubicBezTo>
                  <a:pt x="414638" y="337786"/>
                  <a:pt x="403509" y="348013"/>
                  <a:pt x="397042" y="360947"/>
                </a:cubicBezTo>
                <a:cubicBezTo>
                  <a:pt x="391370" y="372291"/>
                  <a:pt x="390682" y="385698"/>
                  <a:pt x="385010" y="397042"/>
                </a:cubicBezTo>
                <a:cubicBezTo>
                  <a:pt x="378543" y="409976"/>
                  <a:pt x="367414" y="420203"/>
                  <a:pt x="360947" y="433137"/>
                </a:cubicBezTo>
                <a:cubicBezTo>
                  <a:pt x="341146" y="472739"/>
                  <a:pt x="328774" y="538807"/>
                  <a:pt x="288758" y="565484"/>
                </a:cubicBezTo>
                <a:lnTo>
                  <a:pt x="252663" y="589547"/>
                </a:lnTo>
                <a:cubicBezTo>
                  <a:pt x="240631" y="605589"/>
                  <a:pt x="228068" y="621246"/>
                  <a:pt x="216568" y="637674"/>
                </a:cubicBezTo>
                <a:cubicBezTo>
                  <a:pt x="199983" y="661366"/>
                  <a:pt x="195878" y="700717"/>
                  <a:pt x="168442" y="709863"/>
                </a:cubicBezTo>
                <a:cubicBezTo>
                  <a:pt x="156410" y="713874"/>
                  <a:pt x="143691" y="716223"/>
                  <a:pt x="132347" y="721895"/>
                </a:cubicBezTo>
                <a:cubicBezTo>
                  <a:pt x="106905" y="734616"/>
                  <a:pt x="69911" y="768437"/>
                  <a:pt x="48126" y="782052"/>
                </a:cubicBezTo>
                <a:cubicBezTo>
                  <a:pt x="32917" y="791558"/>
                  <a:pt x="16042" y="798095"/>
                  <a:pt x="0" y="806116"/>
                </a:cubicBezTo>
                <a:cubicBezTo>
                  <a:pt x="18943" y="711404"/>
                  <a:pt x="-5402" y="775286"/>
                  <a:pt x="48126" y="709863"/>
                </a:cubicBezTo>
                <a:cubicBezTo>
                  <a:pt x="73522" y="678823"/>
                  <a:pt x="120316" y="613610"/>
                  <a:pt x="120316" y="613610"/>
                </a:cubicBezTo>
                <a:cubicBezTo>
                  <a:pt x="124326" y="601579"/>
                  <a:pt x="125822" y="588391"/>
                  <a:pt x="132347" y="577516"/>
                </a:cubicBezTo>
                <a:cubicBezTo>
                  <a:pt x="138183" y="567789"/>
                  <a:pt x="149604" y="562527"/>
                  <a:pt x="156410" y="553452"/>
                </a:cubicBezTo>
                <a:cubicBezTo>
                  <a:pt x="173762" y="530316"/>
                  <a:pt x="188495" y="505326"/>
                  <a:pt x="204537" y="481263"/>
                </a:cubicBezTo>
                <a:cubicBezTo>
                  <a:pt x="237144" y="432352"/>
                  <a:pt x="272912" y="376793"/>
                  <a:pt x="312821" y="336884"/>
                </a:cubicBezTo>
                <a:cubicBezTo>
                  <a:pt x="336884" y="312821"/>
                  <a:pt x="356695" y="283572"/>
                  <a:pt x="385010" y="264695"/>
                </a:cubicBezTo>
                <a:lnTo>
                  <a:pt x="421105" y="240631"/>
                </a:lnTo>
                <a:cubicBezTo>
                  <a:pt x="479294" y="124253"/>
                  <a:pt x="414110" y="241937"/>
                  <a:pt x="469232" y="168442"/>
                </a:cubicBezTo>
                <a:cubicBezTo>
                  <a:pt x="513955" y="108812"/>
                  <a:pt x="504463" y="100983"/>
                  <a:pt x="553453" y="60158"/>
                </a:cubicBezTo>
                <a:cubicBezTo>
                  <a:pt x="584999" y="33870"/>
                  <a:pt x="577274" y="36095"/>
                  <a:pt x="601579" y="36095"/>
                </a:cubicBezTo>
                <a:lnTo>
                  <a:pt x="938463" y="830179"/>
                </a:lnTo>
              </a:path>
            </a:pathLst>
          </a:custGeom>
          <a:noFill/>
          <a:ln>
            <a:solidFill>
              <a:schemeClr val="accent6"/>
            </a:solidFill>
          </a:ln>
        </p:spPr>
        <p:txBody>
          <a:bodyPr rtlCol="0" anchor="ctr"/>
          <a:lstStyle/>
          <a:p>
            <a:pPr algn="ctr"/>
            <a:endParaRPr lang="en-US">
              <a:solidFill>
                <a:prstClr val="black"/>
              </a:solidFill>
              <a:latin typeface="Calibri"/>
            </a:endParaRPr>
          </a:p>
        </p:txBody>
      </p:sp>
    </p:spTree>
    <p:extLst>
      <p:ext uri="{BB962C8B-B14F-4D97-AF65-F5344CB8AC3E}">
        <p14:creationId xmlns:p14="http://schemas.microsoft.com/office/powerpoint/2010/main" val="19403396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449580" y="3198168"/>
            <a:ext cx="8244840" cy="461665"/>
          </a:xfrm>
          <a:prstGeom prst="rect">
            <a:avLst/>
          </a:prstGeom>
        </p:spPr>
        <p:txBody>
          <a:bodyPr wrap="square">
            <a:spAutoFit/>
          </a:bodyPr>
          <a:lstStyle/>
          <a:p>
            <a:r>
              <a:rPr lang="en-US" sz="2400" dirty="0" smtClean="0">
                <a:solidFill>
                  <a:srgbClr val="FFFFFF"/>
                </a:solidFill>
                <a:latin typeface="Segoe UI Light"/>
                <a:cs typeface="Segoe UI Light"/>
              </a:rPr>
              <a:t>Information about landmarks is useful, but not readily available</a:t>
            </a:r>
            <a:endParaRPr lang="en-US" sz="2400" dirty="0">
              <a:solidFill>
                <a:srgbClr val="FFFFFF"/>
              </a:solidFill>
              <a:latin typeface="Segoe UI Light"/>
              <a:cs typeface="Segoe UI Light"/>
            </a:endParaRPr>
          </a:p>
        </p:txBody>
      </p:sp>
      <p:sp>
        <p:nvSpPr>
          <p:cNvPr id="5" name="Freeform 4"/>
          <p:cNvSpPr/>
          <p:nvPr/>
        </p:nvSpPr>
        <p:spPr>
          <a:xfrm>
            <a:off x="2874658" y="3589276"/>
            <a:ext cx="1412839" cy="70557"/>
          </a:xfrm>
          <a:custGeom>
            <a:avLst/>
            <a:gdLst>
              <a:gd name="connsiteX0" fmla="*/ 0 w 1412839"/>
              <a:gd name="connsiteY0" fmla="*/ 63042 h 70557"/>
              <a:gd name="connsiteX1" fmla="*/ 0 w 1412839"/>
              <a:gd name="connsiteY1" fmla="*/ 63042 h 70557"/>
              <a:gd name="connsiteX2" fmla="*/ 180362 w 1412839"/>
              <a:gd name="connsiteY2" fmla="*/ 25469 h 70557"/>
              <a:gd name="connsiteX3" fmla="*/ 232968 w 1412839"/>
              <a:gd name="connsiteY3" fmla="*/ 25469 h 70557"/>
              <a:gd name="connsiteX4" fmla="*/ 278059 w 1412839"/>
              <a:gd name="connsiteY4" fmla="*/ 32984 h 70557"/>
              <a:gd name="connsiteX5" fmla="*/ 345695 w 1412839"/>
              <a:gd name="connsiteY5" fmla="*/ 40499 h 70557"/>
              <a:gd name="connsiteX6" fmla="*/ 368240 w 1412839"/>
              <a:gd name="connsiteY6" fmla="*/ 48013 h 70557"/>
              <a:gd name="connsiteX7" fmla="*/ 428361 w 1412839"/>
              <a:gd name="connsiteY7" fmla="*/ 63042 h 70557"/>
              <a:gd name="connsiteX8" fmla="*/ 533572 w 1412839"/>
              <a:gd name="connsiteY8" fmla="*/ 63042 h 70557"/>
              <a:gd name="connsiteX9" fmla="*/ 653814 w 1412839"/>
              <a:gd name="connsiteY9" fmla="*/ 70557 h 70557"/>
              <a:gd name="connsiteX10" fmla="*/ 736480 w 1412839"/>
              <a:gd name="connsiteY10" fmla="*/ 55528 h 70557"/>
              <a:gd name="connsiteX11" fmla="*/ 774055 w 1412839"/>
              <a:gd name="connsiteY11" fmla="*/ 63042 h 70557"/>
              <a:gd name="connsiteX12" fmla="*/ 789086 w 1412839"/>
              <a:gd name="connsiteY12" fmla="*/ 48013 h 70557"/>
              <a:gd name="connsiteX13" fmla="*/ 856722 w 1412839"/>
              <a:gd name="connsiteY13" fmla="*/ 40499 h 70557"/>
              <a:gd name="connsiteX14" fmla="*/ 886782 w 1412839"/>
              <a:gd name="connsiteY14" fmla="*/ 32984 h 70557"/>
              <a:gd name="connsiteX15" fmla="*/ 954418 w 1412839"/>
              <a:gd name="connsiteY15" fmla="*/ 40499 h 70557"/>
              <a:gd name="connsiteX16" fmla="*/ 976963 w 1412839"/>
              <a:gd name="connsiteY16" fmla="*/ 32984 h 70557"/>
              <a:gd name="connsiteX17" fmla="*/ 1029569 w 1412839"/>
              <a:gd name="connsiteY17" fmla="*/ 40499 h 70557"/>
              <a:gd name="connsiteX18" fmla="*/ 1112235 w 1412839"/>
              <a:gd name="connsiteY18" fmla="*/ 40499 h 70557"/>
              <a:gd name="connsiteX19" fmla="*/ 1134780 w 1412839"/>
              <a:gd name="connsiteY19" fmla="*/ 25469 h 70557"/>
              <a:gd name="connsiteX20" fmla="*/ 1202416 w 1412839"/>
              <a:gd name="connsiteY20" fmla="*/ 17955 h 70557"/>
              <a:gd name="connsiteX21" fmla="*/ 1255022 w 1412839"/>
              <a:gd name="connsiteY21" fmla="*/ 10440 h 70557"/>
              <a:gd name="connsiteX22" fmla="*/ 1285082 w 1412839"/>
              <a:gd name="connsiteY22" fmla="*/ 2926 h 70557"/>
              <a:gd name="connsiteX23" fmla="*/ 1330173 w 1412839"/>
              <a:gd name="connsiteY23" fmla="*/ 10440 h 70557"/>
              <a:gd name="connsiteX24" fmla="*/ 1382779 w 1412839"/>
              <a:gd name="connsiteY24" fmla="*/ 10440 h 70557"/>
              <a:gd name="connsiteX25" fmla="*/ 1292597 w 1412839"/>
              <a:gd name="connsiteY25" fmla="*/ 25469 h 70557"/>
              <a:gd name="connsiteX26" fmla="*/ 1270052 w 1412839"/>
              <a:gd name="connsiteY26" fmla="*/ 32984 h 70557"/>
              <a:gd name="connsiteX27" fmla="*/ 1142295 w 1412839"/>
              <a:gd name="connsiteY27" fmla="*/ 32984 h 70557"/>
              <a:gd name="connsiteX28" fmla="*/ 1112235 w 1412839"/>
              <a:gd name="connsiteY28" fmla="*/ 25469 h 70557"/>
              <a:gd name="connsiteX29" fmla="*/ 1037084 w 1412839"/>
              <a:gd name="connsiteY29" fmla="*/ 32984 h 70557"/>
              <a:gd name="connsiteX30" fmla="*/ 1014539 w 1412839"/>
              <a:gd name="connsiteY30" fmla="*/ 25469 h 70557"/>
              <a:gd name="connsiteX31" fmla="*/ 954418 w 1412839"/>
              <a:gd name="connsiteY31" fmla="*/ 32984 h 70557"/>
              <a:gd name="connsiteX32" fmla="*/ 924357 w 1412839"/>
              <a:gd name="connsiteY32" fmla="*/ 25469 h 70557"/>
              <a:gd name="connsiteX33" fmla="*/ 856722 w 1412839"/>
              <a:gd name="connsiteY33" fmla="*/ 25469 h 70557"/>
              <a:gd name="connsiteX34" fmla="*/ 789086 w 1412839"/>
              <a:gd name="connsiteY34" fmla="*/ 32984 h 70557"/>
              <a:gd name="connsiteX35" fmla="*/ 766540 w 1412839"/>
              <a:gd name="connsiteY35" fmla="*/ 25469 h 70557"/>
              <a:gd name="connsiteX36" fmla="*/ 661329 w 1412839"/>
              <a:gd name="connsiteY36" fmla="*/ 32984 h 70557"/>
              <a:gd name="connsiteX37" fmla="*/ 556117 w 1412839"/>
              <a:gd name="connsiteY37" fmla="*/ 32984 h 70557"/>
              <a:gd name="connsiteX38" fmla="*/ 526057 w 1412839"/>
              <a:gd name="connsiteY38" fmla="*/ 25469 h 70557"/>
              <a:gd name="connsiteX39" fmla="*/ 480966 w 1412839"/>
              <a:gd name="connsiteY39" fmla="*/ 32984 h 70557"/>
              <a:gd name="connsiteX40" fmla="*/ 458421 w 1412839"/>
              <a:gd name="connsiteY40" fmla="*/ 25469 h 70557"/>
              <a:gd name="connsiteX41" fmla="*/ 405815 w 1412839"/>
              <a:gd name="connsiteY41" fmla="*/ 32984 h 70557"/>
              <a:gd name="connsiteX42" fmla="*/ 375755 w 1412839"/>
              <a:gd name="connsiteY42" fmla="*/ 25469 h 70557"/>
              <a:gd name="connsiteX43" fmla="*/ 315634 w 1412839"/>
              <a:gd name="connsiteY43" fmla="*/ 25469 h 70557"/>
              <a:gd name="connsiteX44" fmla="*/ 263028 w 1412839"/>
              <a:gd name="connsiteY44" fmla="*/ 32984 h 70557"/>
              <a:gd name="connsiteX45" fmla="*/ 210423 w 1412839"/>
              <a:gd name="connsiteY45" fmla="*/ 32984 h 70557"/>
              <a:gd name="connsiteX46" fmla="*/ 187877 w 1412839"/>
              <a:gd name="connsiteY46" fmla="*/ 25469 h 70557"/>
              <a:gd name="connsiteX47" fmla="*/ 135272 w 1412839"/>
              <a:gd name="connsiteY47" fmla="*/ 25469 h 70557"/>
              <a:gd name="connsiteX48" fmla="*/ 75151 w 1412839"/>
              <a:gd name="connsiteY48" fmla="*/ 32984 h 70557"/>
              <a:gd name="connsiteX49" fmla="*/ 127757 w 1412839"/>
              <a:gd name="connsiteY49" fmla="*/ 40499 h 70557"/>
              <a:gd name="connsiteX50" fmla="*/ 195393 w 1412839"/>
              <a:gd name="connsiteY50" fmla="*/ 48013 h 70557"/>
              <a:gd name="connsiteX51" fmla="*/ 285574 w 1412839"/>
              <a:gd name="connsiteY51" fmla="*/ 48013 h 70557"/>
              <a:gd name="connsiteX52" fmla="*/ 315634 w 1412839"/>
              <a:gd name="connsiteY52" fmla="*/ 40499 h 70557"/>
              <a:gd name="connsiteX53" fmla="*/ 405815 w 1412839"/>
              <a:gd name="connsiteY53" fmla="*/ 48013 h 70557"/>
              <a:gd name="connsiteX54" fmla="*/ 428361 w 1412839"/>
              <a:gd name="connsiteY54" fmla="*/ 40499 h 70557"/>
              <a:gd name="connsiteX55" fmla="*/ 473451 w 1412839"/>
              <a:gd name="connsiteY55" fmla="*/ 55528 h 70557"/>
              <a:gd name="connsiteX56" fmla="*/ 511027 w 1412839"/>
              <a:gd name="connsiteY56" fmla="*/ 48013 h 70557"/>
              <a:gd name="connsiteX57" fmla="*/ 616238 w 1412839"/>
              <a:gd name="connsiteY57" fmla="*/ 48013 h 70557"/>
              <a:gd name="connsiteX58" fmla="*/ 774055 w 1412839"/>
              <a:gd name="connsiteY58" fmla="*/ 55528 h 70557"/>
              <a:gd name="connsiteX59" fmla="*/ 796601 w 1412839"/>
              <a:gd name="connsiteY59" fmla="*/ 48013 h 70557"/>
              <a:gd name="connsiteX60" fmla="*/ 924357 w 1412839"/>
              <a:gd name="connsiteY60" fmla="*/ 55528 h 70557"/>
              <a:gd name="connsiteX61" fmla="*/ 946903 w 1412839"/>
              <a:gd name="connsiteY61" fmla="*/ 48013 h 70557"/>
              <a:gd name="connsiteX62" fmla="*/ 1044599 w 1412839"/>
              <a:gd name="connsiteY62" fmla="*/ 48013 h 70557"/>
              <a:gd name="connsiteX63" fmla="*/ 1112235 w 1412839"/>
              <a:gd name="connsiteY63" fmla="*/ 55528 h 70557"/>
              <a:gd name="connsiteX64" fmla="*/ 1157326 w 1412839"/>
              <a:gd name="connsiteY64" fmla="*/ 40499 h 70557"/>
              <a:gd name="connsiteX65" fmla="*/ 1202416 w 1412839"/>
              <a:gd name="connsiteY65" fmla="*/ 48013 h 70557"/>
              <a:gd name="connsiteX66" fmla="*/ 1224961 w 1412839"/>
              <a:gd name="connsiteY66" fmla="*/ 40499 h 70557"/>
              <a:gd name="connsiteX67" fmla="*/ 1292597 w 1412839"/>
              <a:gd name="connsiteY67" fmla="*/ 48013 h 70557"/>
              <a:gd name="connsiteX68" fmla="*/ 1345203 w 1412839"/>
              <a:gd name="connsiteY68" fmla="*/ 32984 h 70557"/>
              <a:gd name="connsiteX69" fmla="*/ 1375264 w 1412839"/>
              <a:gd name="connsiteY69" fmla="*/ 40499 h 70557"/>
              <a:gd name="connsiteX70" fmla="*/ 1412839 w 1412839"/>
              <a:gd name="connsiteY70" fmla="*/ 32984 h 70557"/>
              <a:gd name="connsiteX71" fmla="*/ 1345203 w 1412839"/>
              <a:gd name="connsiteY71" fmla="*/ 32984 h 70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412839" h="70557">
                <a:moveTo>
                  <a:pt x="0" y="63042"/>
                </a:moveTo>
                <a:lnTo>
                  <a:pt x="0" y="63042"/>
                </a:lnTo>
                <a:cubicBezTo>
                  <a:pt x="160430" y="30959"/>
                  <a:pt x="100735" y="45376"/>
                  <a:pt x="180362" y="25469"/>
                </a:cubicBezTo>
                <a:cubicBezTo>
                  <a:pt x="274340" y="48963"/>
                  <a:pt x="157498" y="25469"/>
                  <a:pt x="232968" y="25469"/>
                </a:cubicBezTo>
                <a:cubicBezTo>
                  <a:pt x="248206" y="25469"/>
                  <a:pt x="262955" y="30970"/>
                  <a:pt x="278059" y="32984"/>
                </a:cubicBezTo>
                <a:cubicBezTo>
                  <a:pt x="300544" y="35982"/>
                  <a:pt x="323150" y="37994"/>
                  <a:pt x="345695" y="40499"/>
                </a:cubicBezTo>
                <a:cubicBezTo>
                  <a:pt x="353210" y="43004"/>
                  <a:pt x="360555" y="46092"/>
                  <a:pt x="368240" y="48013"/>
                </a:cubicBezTo>
                <a:lnTo>
                  <a:pt x="428361" y="63042"/>
                </a:lnTo>
                <a:cubicBezTo>
                  <a:pt x="478226" y="46422"/>
                  <a:pt x="439276" y="56058"/>
                  <a:pt x="533572" y="63042"/>
                </a:cubicBezTo>
                <a:cubicBezTo>
                  <a:pt x="573621" y="66008"/>
                  <a:pt x="613733" y="68052"/>
                  <a:pt x="653814" y="70557"/>
                </a:cubicBezTo>
                <a:cubicBezTo>
                  <a:pt x="680127" y="63979"/>
                  <a:pt x="709547" y="55528"/>
                  <a:pt x="736480" y="55528"/>
                </a:cubicBezTo>
                <a:cubicBezTo>
                  <a:pt x="749253" y="55528"/>
                  <a:pt x="761530" y="60537"/>
                  <a:pt x="774055" y="63042"/>
                </a:cubicBezTo>
                <a:cubicBezTo>
                  <a:pt x="779065" y="58032"/>
                  <a:pt x="782250" y="49877"/>
                  <a:pt x="789086" y="48013"/>
                </a:cubicBezTo>
                <a:cubicBezTo>
                  <a:pt x="810971" y="42045"/>
                  <a:pt x="834302" y="43948"/>
                  <a:pt x="856722" y="40499"/>
                </a:cubicBezTo>
                <a:cubicBezTo>
                  <a:pt x="866930" y="38929"/>
                  <a:pt x="876762" y="35489"/>
                  <a:pt x="886782" y="32984"/>
                </a:cubicBezTo>
                <a:cubicBezTo>
                  <a:pt x="909327" y="35489"/>
                  <a:pt x="931734" y="40499"/>
                  <a:pt x="954418" y="40499"/>
                </a:cubicBezTo>
                <a:cubicBezTo>
                  <a:pt x="962340" y="40499"/>
                  <a:pt x="969041" y="32984"/>
                  <a:pt x="976963" y="32984"/>
                </a:cubicBezTo>
                <a:cubicBezTo>
                  <a:pt x="994676" y="32984"/>
                  <a:pt x="1012034" y="37994"/>
                  <a:pt x="1029569" y="40499"/>
                </a:cubicBezTo>
                <a:cubicBezTo>
                  <a:pt x="1095021" y="18682"/>
                  <a:pt x="983709" y="52183"/>
                  <a:pt x="1112235" y="40499"/>
                </a:cubicBezTo>
                <a:cubicBezTo>
                  <a:pt x="1121230" y="39681"/>
                  <a:pt x="1127265" y="30479"/>
                  <a:pt x="1134780" y="25469"/>
                </a:cubicBezTo>
                <a:cubicBezTo>
                  <a:pt x="1206082" y="39729"/>
                  <a:pt x="1140987" y="34707"/>
                  <a:pt x="1202416" y="17955"/>
                </a:cubicBezTo>
                <a:cubicBezTo>
                  <a:pt x="1219505" y="13295"/>
                  <a:pt x="1237594" y="13608"/>
                  <a:pt x="1255022" y="10440"/>
                </a:cubicBezTo>
                <a:cubicBezTo>
                  <a:pt x="1265184" y="8593"/>
                  <a:pt x="1275062" y="5431"/>
                  <a:pt x="1285082" y="2926"/>
                </a:cubicBezTo>
                <a:cubicBezTo>
                  <a:pt x="1300112" y="5431"/>
                  <a:pt x="1314935" y="10440"/>
                  <a:pt x="1330173" y="10440"/>
                </a:cubicBezTo>
                <a:cubicBezTo>
                  <a:pt x="1405643" y="10440"/>
                  <a:pt x="1288801" y="-13051"/>
                  <a:pt x="1382779" y="10440"/>
                </a:cubicBezTo>
                <a:cubicBezTo>
                  <a:pt x="1418710" y="64334"/>
                  <a:pt x="1401378" y="25469"/>
                  <a:pt x="1292597" y="25469"/>
                </a:cubicBezTo>
                <a:cubicBezTo>
                  <a:pt x="1284675" y="25469"/>
                  <a:pt x="1277567" y="30479"/>
                  <a:pt x="1270052" y="32984"/>
                </a:cubicBezTo>
                <a:cubicBezTo>
                  <a:pt x="1208690" y="12530"/>
                  <a:pt x="1279646" y="32984"/>
                  <a:pt x="1142295" y="32984"/>
                </a:cubicBezTo>
                <a:cubicBezTo>
                  <a:pt x="1131967" y="32984"/>
                  <a:pt x="1122255" y="27974"/>
                  <a:pt x="1112235" y="25469"/>
                </a:cubicBezTo>
                <a:cubicBezTo>
                  <a:pt x="1087185" y="27974"/>
                  <a:pt x="1062259" y="32984"/>
                  <a:pt x="1037084" y="32984"/>
                </a:cubicBezTo>
                <a:cubicBezTo>
                  <a:pt x="1029162" y="32984"/>
                  <a:pt x="1022461" y="25469"/>
                  <a:pt x="1014539" y="25469"/>
                </a:cubicBezTo>
                <a:cubicBezTo>
                  <a:pt x="994343" y="25469"/>
                  <a:pt x="974458" y="30479"/>
                  <a:pt x="954418" y="32984"/>
                </a:cubicBezTo>
                <a:cubicBezTo>
                  <a:pt x="944398" y="30479"/>
                  <a:pt x="934686" y="25469"/>
                  <a:pt x="924357" y="25469"/>
                </a:cubicBezTo>
                <a:cubicBezTo>
                  <a:pt x="845001" y="25469"/>
                  <a:pt x="907474" y="42386"/>
                  <a:pt x="856722" y="25469"/>
                </a:cubicBezTo>
                <a:cubicBezTo>
                  <a:pt x="834177" y="27974"/>
                  <a:pt x="811770" y="32984"/>
                  <a:pt x="789086" y="32984"/>
                </a:cubicBezTo>
                <a:cubicBezTo>
                  <a:pt x="781164" y="32984"/>
                  <a:pt x="774462" y="25469"/>
                  <a:pt x="766540" y="25469"/>
                </a:cubicBezTo>
                <a:cubicBezTo>
                  <a:pt x="731380" y="25469"/>
                  <a:pt x="696399" y="30479"/>
                  <a:pt x="661329" y="32984"/>
                </a:cubicBezTo>
                <a:cubicBezTo>
                  <a:pt x="605464" y="14362"/>
                  <a:pt x="671369" y="32984"/>
                  <a:pt x="556117" y="32984"/>
                </a:cubicBezTo>
                <a:cubicBezTo>
                  <a:pt x="545789" y="32984"/>
                  <a:pt x="536077" y="27974"/>
                  <a:pt x="526057" y="25469"/>
                </a:cubicBezTo>
                <a:cubicBezTo>
                  <a:pt x="511027" y="27974"/>
                  <a:pt x="496204" y="32984"/>
                  <a:pt x="480966" y="32984"/>
                </a:cubicBezTo>
                <a:cubicBezTo>
                  <a:pt x="473044" y="32984"/>
                  <a:pt x="466343" y="25469"/>
                  <a:pt x="458421" y="25469"/>
                </a:cubicBezTo>
                <a:cubicBezTo>
                  <a:pt x="440708" y="25469"/>
                  <a:pt x="423350" y="30479"/>
                  <a:pt x="405815" y="32984"/>
                </a:cubicBezTo>
                <a:cubicBezTo>
                  <a:pt x="395795" y="30479"/>
                  <a:pt x="386083" y="25469"/>
                  <a:pt x="375755" y="25469"/>
                </a:cubicBezTo>
                <a:cubicBezTo>
                  <a:pt x="303206" y="25469"/>
                  <a:pt x="367169" y="42647"/>
                  <a:pt x="315634" y="25469"/>
                </a:cubicBezTo>
                <a:cubicBezTo>
                  <a:pt x="298099" y="27974"/>
                  <a:pt x="280741" y="32984"/>
                  <a:pt x="263028" y="32984"/>
                </a:cubicBezTo>
                <a:cubicBezTo>
                  <a:pt x="187560" y="32984"/>
                  <a:pt x="304395" y="9491"/>
                  <a:pt x="210423" y="32984"/>
                </a:cubicBezTo>
                <a:cubicBezTo>
                  <a:pt x="202908" y="30479"/>
                  <a:pt x="195799" y="25469"/>
                  <a:pt x="187877" y="25469"/>
                </a:cubicBezTo>
                <a:cubicBezTo>
                  <a:pt x="121823" y="25469"/>
                  <a:pt x="189327" y="43487"/>
                  <a:pt x="135272" y="25469"/>
                </a:cubicBezTo>
                <a:cubicBezTo>
                  <a:pt x="115232" y="27974"/>
                  <a:pt x="84183" y="14920"/>
                  <a:pt x="75151" y="32984"/>
                </a:cubicBezTo>
                <a:cubicBezTo>
                  <a:pt x="67229" y="48827"/>
                  <a:pt x="110180" y="38302"/>
                  <a:pt x="127757" y="40499"/>
                </a:cubicBezTo>
                <a:cubicBezTo>
                  <a:pt x="150266" y="43312"/>
                  <a:pt x="172848" y="45508"/>
                  <a:pt x="195393" y="48013"/>
                </a:cubicBezTo>
                <a:cubicBezTo>
                  <a:pt x="248248" y="30397"/>
                  <a:pt x="184896" y="48013"/>
                  <a:pt x="285574" y="48013"/>
                </a:cubicBezTo>
                <a:cubicBezTo>
                  <a:pt x="295902" y="48013"/>
                  <a:pt x="305614" y="43004"/>
                  <a:pt x="315634" y="40499"/>
                </a:cubicBezTo>
                <a:cubicBezTo>
                  <a:pt x="345694" y="43004"/>
                  <a:pt x="375651" y="48013"/>
                  <a:pt x="405815" y="48013"/>
                </a:cubicBezTo>
                <a:cubicBezTo>
                  <a:pt x="413737" y="48013"/>
                  <a:pt x="420488" y="39624"/>
                  <a:pt x="428361" y="40499"/>
                </a:cubicBezTo>
                <a:cubicBezTo>
                  <a:pt x="444107" y="42249"/>
                  <a:pt x="473451" y="55528"/>
                  <a:pt x="473451" y="55528"/>
                </a:cubicBezTo>
                <a:cubicBezTo>
                  <a:pt x="485976" y="53023"/>
                  <a:pt x="498254" y="48013"/>
                  <a:pt x="511027" y="48013"/>
                </a:cubicBezTo>
                <a:cubicBezTo>
                  <a:pt x="626278" y="48013"/>
                  <a:pt x="560373" y="66635"/>
                  <a:pt x="616238" y="48013"/>
                </a:cubicBezTo>
                <a:cubicBezTo>
                  <a:pt x="668844" y="50518"/>
                  <a:pt x="721390" y="55528"/>
                  <a:pt x="774055" y="55528"/>
                </a:cubicBezTo>
                <a:cubicBezTo>
                  <a:pt x="781977" y="55528"/>
                  <a:pt x="788679" y="48013"/>
                  <a:pt x="796601" y="48013"/>
                </a:cubicBezTo>
                <a:cubicBezTo>
                  <a:pt x="839260" y="48013"/>
                  <a:pt x="881772" y="53023"/>
                  <a:pt x="924357" y="55528"/>
                </a:cubicBezTo>
                <a:cubicBezTo>
                  <a:pt x="931872" y="53023"/>
                  <a:pt x="938981" y="48013"/>
                  <a:pt x="946903" y="48013"/>
                </a:cubicBezTo>
                <a:cubicBezTo>
                  <a:pt x="1054846" y="48013"/>
                  <a:pt x="990333" y="66102"/>
                  <a:pt x="1044599" y="48013"/>
                </a:cubicBezTo>
                <a:cubicBezTo>
                  <a:pt x="1067144" y="50518"/>
                  <a:pt x="1089601" y="57037"/>
                  <a:pt x="1112235" y="55528"/>
                </a:cubicBezTo>
                <a:cubicBezTo>
                  <a:pt x="1128043" y="54474"/>
                  <a:pt x="1157326" y="40499"/>
                  <a:pt x="1157326" y="40499"/>
                </a:cubicBezTo>
                <a:cubicBezTo>
                  <a:pt x="1172356" y="43004"/>
                  <a:pt x="1187179" y="48013"/>
                  <a:pt x="1202416" y="48013"/>
                </a:cubicBezTo>
                <a:cubicBezTo>
                  <a:pt x="1210337" y="48013"/>
                  <a:pt x="1217040" y="40499"/>
                  <a:pt x="1224961" y="40499"/>
                </a:cubicBezTo>
                <a:cubicBezTo>
                  <a:pt x="1247645" y="40499"/>
                  <a:pt x="1270052" y="45508"/>
                  <a:pt x="1292597" y="48013"/>
                </a:cubicBezTo>
                <a:cubicBezTo>
                  <a:pt x="1303225" y="44471"/>
                  <a:pt x="1335772" y="32984"/>
                  <a:pt x="1345203" y="32984"/>
                </a:cubicBezTo>
                <a:cubicBezTo>
                  <a:pt x="1355532" y="32984"/>
                  <a:pt x="1365244" y="37994"/>
                  <a:pt x="1375264" y="40499"/>
                </a:cubicBezTo>
                <a:cubicBezTo>
                  <a:pt x="1402562" y="31400"/>
                  <a:pt x="1389887" y="32984"/>
                  <a:pt x="1412839" y="32984"/>
                </a:cubicBezTo>
                <a:lnTo>
                  <a:pt x="1345203" y="32984"/>
                </a:lnTo>
              </a:path>
            </a:pathLst>
          </a:custGeom>
          <a:solidFill>
            <a:schemeClr val="accent6"/>
          </a:solidFill>
          <a:ln>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alibri"/>
            </a:endParaRPr>
          </a:p>
        </p:txBody>
      </p:sp>
      <p:sp>
        <p:nvSpPr>
          <p:cNvPr id="6" name="TextBox 5"/>
          <p:cNvSpPr txBox="1"/>
          <p:nvPr/>
        </p:nvSpPr>
        <p:spPr>
          <a:xfrm>
            <a:off x="2804374" y="3682682"/>
            <a:ext cx="1601721" cy="461665"/>
          </a:xfrm>
          <a:prstGeom prst="rect">
            <a:avLst/>
          </a:prstGeom>
          <a:noFill/>
        </p:spPr>
        <p:txBody>
          <a:bodyPr wrap="none" rtlCol="0">
            <a:spAutoFit/>
          </a:bodyPr>
          <a:lstStyle/>
          <a:p>
            <a:pPr algn="ctr"/>
            <a:r>
              <a:rPr lang="en-US" sz="2400" dirty="0" smtClean="0">
                <a:solidFill>
                  <a:srgbClr val="F79646"/>
                </a:solidFill>
                <a:latin typeface="Segoe Print" panose="02000600000000000000" pitchFamily="2" charset="0"/>
              </a:rPr>
              <a:t>Such as…</a:t>
            </a:r>
          </a:p>
        </p:txBody>
      </p:sp>
    </p:spTree>
    <p:extLst>
      <p:ext uri="{BB962C8B-B14F-4D97-AF65-F5344CB8AC3E}">
        <p14:creationId xmlns:p14="http://schemas.microsoft.com/office/powerpoint/2010/main" val="21581487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 name="Picture 14" descr="2013-03-30 10.02.28.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3438734"/>
            <a:ext cx="4571999" cy="3414889"/>
          </a:xfrm>
          <a:prstGeom prst="rect">
            <a:avLst/>
          </a:prstGeom>
        </p:spPr>
      </p:pic>
      <p:pic>
        <p:nvPicPr>
          <p:cNvPr id="16" name="Picture 15" descr="2013-03-30 10.03.0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43110"/>
            <a:ext cx="4572000" cy="3414889"/>
          </a:xfrm>
          <a:prstGeom prst="rect">
            <a:avLst/>
          </a:prstGeom>
        </p:spPr>
      </p:pic>
      <p:pic>
        <p:nvPicPr>
          <p:cNvPr id="4" name="Picture 3" descr="IMG_7691.JPG"/>
          <p:cNvPicPr>
            <a:picLocks noChangeAspect="1"/>
          </p:cNvPicPr>
          <p:nvPr/>
        </p:nvPicPr>
        <p:blipFill rotWithShape="1">
          <a:blip r:embed="rId4">
            <a:extLst>
              <a:ext uri="{28A0092B-C50C-407E-A947-70E740481C1C}">
                <a14:useLocalDpi xmlns:a14="http://schemas.microsoft.com/office/drawing/2010/main" val="0"/>
              </a:ext>
            </a:extLst>
          </a:blip>
          <a:srcRect r="11111"/>
          <a:stretch/>
        </p:blipFill>
        <p:spPr>
          <a:xfrm>
            <a:off x="0" y="14111"/>
            <a:ext cx="4572000" cy="3429000"/>
          </a:xfrm>
          <a:prstGeom prst="rect">
            <a:avLst/>
          </a:prstGeom>
        </p:spPr>
      </p:pic>
      <p:pic>
        <p:nvPicPr>
          <p:cNvPr id="5" name="Picture 4" descr="2013-03-22 11.59.55.jpg"/>
          <p:cNvPicPr>
            <a:picLocks noChangeAspect="1"/>
          </p:cNvPicPr>
          <p:nvPr/>
        </p:nvPicPr>
        <p:blipFill rotWithShape="1">
          <a:blip r:embed="rId5">
            <a:extLst>
              <a:ext uri="{28A0092B-C50C-407E-A947-70E740481C1C}">
                <a14:useLocalDpi xmlns:a14="http://schemas.microsoft.com/office/drawing/2010/main" val="0"/>
              </a:ext>
            </a:extLst>
          </a:blip>
          <a:srcRect l="730" t="31776" r="-1" b="12615"/>
          <a:stretch/>
        </p:blipFill>
        <p:spPr>
          <a:xfrm>
            <a:off x="4572000" y="-1"/>
            <a:ext cx="4590892" cy="3443112"/>
          </a:xfrm>
          <a:prstGeom prst="rect">
            <a:avLst/>
          </a:prstGeom>
        </p:spPr>
      </p:pic>
      <p:cxnSp>
        <p:nvCxnSpPr>
          <p:cNvPr id="9" name="Straight Connector 8"/>
          <p:cNvCxnSpPr/>
          <p:nvPr/>
        </p:nvCxnSpPr>
        <p:spPr>
          <a:xfrm>
            <a:off x="0" y="3443111"/>
            <a:ext cx="9162892" cy="0"/>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4572000" y="-60117"/>
            <a:ext cx="0" cy="7056198"/>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2" name="Rectangle 1"/>
          <p:cNvSpPr/>
          <p:nvPr/>
        </p:nvSpPr>
        <p:spPr>
          <a:xfrm>
            <a:off x="0" y="-1"/>
            <a:ext cx="9162892" cy="6858001"/>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prstClr val="white"/>
              </a:solidFill>
              <a:latin typeface="Segoe UI Light"/>
              <a:cs typeface="Segoe UI Light"/>
            </a:endParaRPr>
          </a:p>
        </p:txBody>
      </p:sp>
      <p:sp>
        <p:nvSpPr>
          <p:cNvPr id="3" name="Rectangle 2"/>
          <p:cNvSpPr/>
          <p:nvPr/>
        </p:nvSpPr>
        <p:spPr>
          <a:xfrm>
            <a:off x="1111750" y="2426606"/>
            <a:ext cx="6605283" cy="1200328"/>
          </a:xfrm>
          <a:prstGeom prst="rect">
            <a:avLst/>
          </a:prstGeom>
        </p:spPr>
        <p:txBody>
          <a:bodyPr wrap="square">
            <a:spAutoFit/>
          </a:bodyPr>
          <a:lstStyle/>
          <a:p>
            <a:r>
              <a:rPr lang="en-US" sz="2400" dirty="0" smtClean="0">
                <a:solidFill>
                  <a:srgbClr val="FFFFFF"/>
                </a:solidFill>
                <a:latin typeface="Segoe UI Light"/>
                <a:cs typeface="Segoe UI Light"/>
              </a:rPr>
              <a:t>Two groups of our research team </a:t>
            </a:r>
            <a:r>
              <a:rPr lang="en-US" sz="2400" dirty="0" smtClean="0">
                <a:solidFill>
                  <a:srgbClr val="F79646"/>
                </a:solidFill>
                <a:latin typeface="Segoe UI Light"/>
                <a:cs typeface="Segoe UI Light"/>
              </a:rPr>
              <a:t>visited and took pictures of bus stops </a:t>
            </a:r>
            <a:r>
              <a:rPr lang="en-US" sz="2400" dirty="0" smtClean="0">
                <a:solidFill>
                  <a:srgbClr val="FFFFFF"/>
                </a:solidFill>
                <a:latin typeface="Segoe UI Light"/>
                <a:cs typeface="Segoe UI Light"/>
              </a:rPr>
              <a:t>across</a:t>
            </a:r>
            <a:r>
              <a:rPr lang="en-US" sz="2400" dirty="0">
                <a:solidFill>
                  <a:srgbClr val="FFFFFF"/>
                </a:solidFill>
                <a:latin typeface="Segoe UI Light"/>
                <a:cs typeface="Segoe UI Light"/>
              </a:rPr>
              <a:t> </a:t>
            </a:r>
            <a:r>
              <a:rPr lang="en-US" sz="2400" dirty="0" smtClean="0">
                <a:solidFill>
                  <a:srgbClr val="FFFFFF"/>
                </a:solidFill>
                <a:latin typeface="Segoe UI Light"/>
                <a:cs typeface="Segoe UI Light"/>
              </a:rPr>
              <a:t>4 areas in 2 major cities in the US</a:t>
            </a:r>
            <a:endParaRPr lang="en-US" sz="2400" dirty="0">
              <a:solidFill>
                <a:srgbClr val="FFFFFF"/>
              </a:solidFill>
              <a:latin typeface="Segoe UI Light"/>
              <a:cs typeface="Segoe UI Light"/>
            </a:endParaRPr>
          </a:p>
        </p:txBody>
      </p:sp>
      <p:sp>
        <p:nvSpPr>
          <p:cNvPr id="8" name="TextBox 7"/>
          <p:cNvSpPr txBox="1"/>
          <p:nvPr/>
        </p:nvSpPr>
        <p:spPr>
          <a:xfrm>
            <a:off x="1111750" y="1798220"/>
            <a:ext cx="4932210" cy="523220"/>
          </a:xfrm>
          <a:prstGeom prst="rect">
            <a:avLst/>
          </a:prstGeom>
          <a:noFill/>
        </p:spPr>
        <p:txBody>
          <a:bodyPr wrap="none" rtlCol="0">
            <a:spAutoFit/>
          </a:bodyPr>
          <a:lstStyle/>
          <a:p>
            <a:r>
              <a:rPr lang="en-US" sz="2800" dirty="0" smtClean="0">
                <a:solidFill>
                  <a:srgbClr val="FFFFFF"/>
                </a:solidFill>
                <a:latin typeface="Segoe UI Semibold"/>
                <a:cs typeface="Segoe UI Semibold"/>
              </a:rPr>
              <a:t>1. Collecting bus stop picture</a:t>
            </a:r>
            <a:endParaRPr lang="en-US" sz="2800" dirty="0">
              <a:solidFill>
                <a:srgbClr val="FFFFFF"/>
              </a:solidFill>
              <a:latin typeface="Segoe UI Semibold"/>
              <a:cs typeface="Segoe UI Semibold"/>
            </a:endParaRPr>
          </a:p>
        </p:txBody>
      </p:sp>
      <p:sp>
        <p:nvSpPr>
          <p:cNvPr id="11" name="TextBox 10"/>
          <p:cNvSpPr txBox="1"/>
          <p:nvPr/>
        </p:nvSpPr>
        <p:spPr>
          <a:xfrm>
            <a:off x="1111750" y="783625"/>
            <a:ext cx="3160015" cy="646331"/>
          </a:xfrm>
          <a:prstGeom prst="rect">
            <a:avLst/>
          </a:prstGeom>
          <a:noFill/>
        </p:spPr>
        <p:txBody>
          <a:bodyPr wrap="none" rtlCol="0">
            <a:spAutoFit/>
          </a:bodyPr>
          <a:lstStyle/>
          <a:p>
            <a:r>
              <a:rPr lang="en-US" sz="3600" dirty="0" smtClean="0">
                <a:solidFill>
                  <a:srgbClr val="FFFFFF"/>
                </a:solidFill>
                <a:latin typeface="Segoe UI Semibold"/>
                <a:cs typeface="Segoe UI Semibold"/>
              </a:rPr>
              <a:t>Study Method</a:t>
            </a:r>
            <a:endParaRPr lang="en-US" sz="3600" dirty="0">
              <a:solidFill>
                <a:srgbClr val="FFFFFF"/>
              </a:solidFill>
              <a:latin typeface="Segoe UI Semibold"/>
              <a:cs typeface="Segoe UI Semibold"/>
            </a:endParaRPr>
          </a:p>
        </p:txBody>
      </p:sp>
      <p:sp>
        <p:nvSpPr>
          <p:cNvPr id="12" name="TextBox 11"/>
          <p:cNvSpPr txBox="1"/>
          <p:nvPr/>
        </p:nvSpPr>
        <p:spPr>
          <a:xfrm>
            <a:off x="1111750" y="3933409"/>
            <a:ext cx="5021627" cy="523220"/>
          </a:xfrm>
          <a:prstGeom prst="rect">
            <a:avLst/>
          </a:prstGeom>
          <a:noFill/>
        </p:spPr>
        <p:txBody>
          <a:bodyPr wrap="none" rtlCol="0">
            <a:spAutoFit/>
          </a:bodyPr>
          <a:lstStyle/>
          <a:p>
            <a:r>
              <a:rPr lang="en-US" sz="2800" dirty="0">
                <a:solidFill>
                  <a:srgbClr val="FFFFFF"/>
                </a:solidFill>
                <a:latin typeface="Segoe UI Semibold"/>
                <a:cs typeface="Segoe UI Semibold"/>
              </a:rPr>
              <a:t>2</a:t>
            </a:r>
            <a:r>
              <a:rPr lang="en-US" sz="2800" dirty="0" smtClean="0">
                <a:solidFill>
                  <a:srgbClr val="FFFFFF"/>
                </a:solidFill>
                <a:latin typeface="Segoe UI Semibold"/>
                <a:cs typeface="Segoe UI Semibold"/>
              </a:rPr>
              <a:t>. Coding bus stop landmarks</a:t>
            </a:r>
            <a:endParaRPr lang="en-US" sz="2800" dirty="0">
              <a:solidFill>
                <a:srgbClr val="FFFFFF"/>
              </a:solidFill>
              <a:latin typeface="Segoe UI Semibold"/>
              <a:cs typeface="Segoe UI Semibold"/>
            </a:endParaRPr>
          </a:p>
        </p:txBody>
      </p:sp>
      <p:sp>
        <p:nvSpPr>
          <p:cNvPr id="14" name="Rectangle 13"/>
          <p:cNvSpPr/>
          <p:nvPr/>
        </p:nvSpPr>
        <p:spPr>
          <a:xfrm>
            <a:off x="1111750" y="4507507"/>
            <a:ext cx="6605283" cy="1200328"/>
          </a:xfrm>
          <a:prstGeom prst="rect">
            <a:avLst/>
          </a:prstGeom>
        </p:spPr>
        <p:txBody>
          <a:bodyPr wrap="square">
            <a:spAutoFit/>
          </a:bodyPr>
          <a:lstStyle/>
          <a:p>
            <a:r>
              <a:rPr lang="en-US" sz="2400" dirty="0" smtClean="0">
                <a:solidFill>
                  <a:srgbClr val="FFFFFF"/>
                </a:solidFill>
                <a:latin typeface="Segoe UI Light"/>
                <a:cs typeface="Segoe UI Light"/>
              </a:rPr>
              <a:t>Three members of our research team </a:t>
            </a:r>
            <a:r>
              <a:rPr lang="en-US" sz="2400" dirty="0" smtClean="0">
                <a:solidFill>
                  <a:prstClr val="white"/>
                </a:solidFill>
                <a:latin typeface="Segoe UI Light"/>
                <a:cs typeface="Segoe UI Light"/>
              </a:rPr>
              <a:t>inspected bus stops in </a:t>
            </a:r>
            <a:r>
              <a:rPr lang="en-US" sz="2400" dirty="0" smtClean="0">
                <a:solidFill>
                  <a:srgbClr val="F79646"/>
                </a:solidFill>
                <a:latin typeface="Segoe UI Light"/>
                <a:cs typeface="Segoe UI Light"/>
              </a:rPr>
              <a:t>Street View images </a:t>
            </a:r>
            <a:r>
              <a:rPr lang="en-US" sz="2400" dirty="0" smtClean="0">
                <a:solidFill>
                  <a:srgbClr val="FFFFFF"/>
                </a:solidFill>
                <a:latin typeface="Segoe UI Light"/>
                <a:cs typeface="Segoe UI Light"/>
              </a:rPr>
              <a:t>and</a:t>
            </a:r>
            <a:r>
              <a:rPr lang="en-US" sz="2400" dirty="0" smtClean="0">
                <a:solidFill>
                  <a:srgbClr val="F79646"/>
                </a:solidFill>
                <a:latin typeface="Segoe UI Light"/>
                <a:cs typeface="Segoe UI Light"/>
              </a:rPr>
              <a:t> physical audit pictures</a:t>
            </a:r>
            <a:r>
              <a:rPr lang="en-US" sz="2400" dirty="0" smtClean="0">
                <a:solidFill>
                  <a:srgbClr val="FFFFFF"/>
                </a:solidFill>
                <a:latin typeface="Segoe UI Light"/>
                <a:cs typeface="Segoe UI Light"/>
              </a:rPr>
              <a:t>, and </a:t>
            </a:r>
            <a:r>
              <a:rPr lang="en-US" sz="2400" dirty="0" smtClean="0">
                <a:solidFill>
                  <a:srgbClr val="F79646"/>
                </a:solidFill>
                <a:latin typeface="Segoe UI Light"/>
                <a:cs typeface="Segoe UI Light"/>
              </a:rPr>
              <a:t>counted number of landmarks </a:t>
            </a:r>
            <a:endParaRPr lang="en-US" sz="2400" dirty="0">
              <a:solidFill>
                <a:srgbClr val="F79646"/>
              </a:solidFill>
              <a:latin typeface="Segoe UI Light"/>
              <a:cs typeface="Segoe UI Light"/>
            </a:endParaRPr>
          </a:p>
        </p:txBody>
      </p:sp>
      <p:sp>
        <p:nvSpPr>
          <p:cNvPr id="17" name="Freeform 16"/>
          <p:cNvSpPr/>
          <p:nvPr/>
        </p:nvSpPr>
        <p:spPr>
          <a:xfrm>
            <a:off x="3606085" y="3329841"/>
            <a:ext cx="419312" cy="384472"/>
          </a:xfrm>
          <a:custGeom>
            <a:avLst/>
            <a:gdLst>
              <a:gd name="connsiteX0" fmla="*/ 95842 w 419312"/>
              <a:gd name="connsiteY0" fmla="*/ 1059 h 384472"/>
              <a:gd name="connsiteX1" fmla="*/ 95842 w 419312"/>
              <a:gd name="connsiteY1" fmla="*/ 1059 h 384472"/>
              <a:gd name="connsiteX2" fmla="*/ 143764 w 419312"/>
              <a:gd name="connsiteY2" fmla="*/ 108894 h 384472"/>
              <a:gd name="connsiteX3" fmla="*/ 155744 w 419312"/>
              <a:gd name="connsiteY3" fmla="*/ 144839 h 384472"/>
              <a:gd name="connsiteX4" fmla="*/ 191685 w 419312"/>
              <a:gd name="connsiteY4" fmla="*/ 168802 h 384472"/>
              <a:gd name="connsiteX5" fmla="*/ 227626 w 419312"/>
              <a:gd name="connsiteY5" fmla="*/ 204747 h 384472"/>
              <a:gd name="connsiteX6" fmla="*/ 263567 w 419312"/>
              <a:gd name="connsiteY6" fmla="*/ 252674 h 384472"/>
              <a:gd name="connsiteX7" fmla="*/ 383371 w 419312"/>
              <a:gd name="connsiteY7" fmla="*/ 360509 h 384472"/>
              <a:gd name="connsiteX8" fmla="*/ 419312 w 419312"/>
              <a:gd name="connsiteY8" fmla="*/ 372491 h 384472"/>
              <a:gd name="connsiteX9" fmla="*/ 383371 w 419312"/>
              <a:gd name="connsiteY9" fmla="*/ 384472 h 384472"/>
              <a:gd name="connsiteX10" fmla="*/ 251587 w 419312"/>
              <a:gd name="connsiteY10" fmla="*/ 348527 h 384472"/>
              <a:gd name="connsiteX11" fmla="*/ 203665 w 419312"/>
              <a:gd name="connsiteY11" fmla="*/ 276637 h 384472"/>
              <a:gd name="connsiteX12" fmla="*/ 179705 w 419312"/>
              <a:gd name="connsiteY12" fmla="*/ 240692 h 384472"/>
              <a:gd name="connsiteX13" fmla="*/ 143764 w 419312"/>
              <a:gd name="connsiteY13" fmla="*/ 204747 h 384472"/>
              <a:gd name="connsiteX14" fmla="*/ 119803 w 419312"/>
              <a:gd name="connsiteY14" fmla="*/ 156821 h 384472"/>
              <a:gd name="connsiteX15" fmla="*/ 95842 w 419312"/>
              <a:gd name="connsiteY15" fmla="*/ 132857 h 384472"/>
              <a:gd name="connsiteX16" fmla="*/ 59901 w 419312"/>
              <a:gd name="connsiteY16" fmla="*/ 84931 h 384472"/>
              <a:gd name="connsiteX17" fmla="*/ 35941 w 419312"/>
              <a:gd name="connsiteY17" fmla="*/ 13041 h 384472"/>
              <a:gd name="connsiteX18" fmla="*/ 47921 w 419312"/>
              <a:gd name="connsiteY18" fmla="*/ 108894 h 384472"/>
              <a:gd name="connsiteX19" fmla="*/ 71882 w 419312"/>
              <a:gd name="connsiteY19" fmla="*/ 144839 h 384472"/>
              <a:gd name="connsiteX20" fmla="*/ 107823 w 419312"/>
              <a:gd name="connsiteY20" fmla="*/ 180784 h 384472"/>
              <a:gd name="connsiteX21" fmla="*/ 143764 w 419312"/>
              <a:gd name="connsiteY21" fmla="*/ 192766 h 384472"/>
              <a:gd name="connsiteX22" fmla="*/ 179705 w 419312"/>
              <a:gd name="connsiteY22" fmla="*/ 216729 h 384472"/>
              <a:gd name="connsiteX23" fmla="*/ 239606 w 419312"/>
              <a:gd name="connsiteY23" fmla="*/ 276637 h 384472"/>
              <a:gd name="connsiteX24" fmla="*/ 299508 w 419312"/>
              <a:gd name="connsiteY24" fmla="*/ 336546 h 384472"/>
              <a:gd name="connsiteX25" fmla="*/ 347430 w 419312"/>
              <a:gd name="connsiteY25" fmla="*/ 360509 h 384472"/>
              <a:gd name="connsiteX26" fmla="*/ 383371 w 419312"/>
              <a:gd name="connsiteY26" fmla="*/ 372491 h 384472"/>
              <a:gd name="connsiteX27" fmla="*/ 311489 w 419312"/>
              <a:gd name="connsiteY27" fmla="*/ 324564 h 384472"/>
              <a:gd name="connsiteX28" fmla="*/ 287528 w 419312"/>
              <a:gd name="connsiteY28" fmla="*/ 288619 h 384472"/>
              <a:gd name="connsiteX29" fmla="*/ 239606 w 419312"/>
              <a:gd name="connsiteY29" fmla="*/ 252674 h 384472"/>
              <a:gd name="connsiteX30" fmla="*/ 215646 w 419312"/>
              <a:gd name="connsiteY30" fmla="*/ 204747 h 384472"/>
              <a:gd name="connsiteX31" fmla="*/ 191685 w 419312"/>
              <a:gd name="connsiteY31" fmla="*/ 168802 h 384472"/>
              <a:gd name="connsiteX32" fmla="*/ 179705 w 419312"/>
              <a:gd name="connsiteY32" fmla="*/ 120876 h 384472"/>
              <a:gd name="connsiteX33" fmla="*/ 143764 w 419312"/>
              <a:gd name="connsiteY33" fmla="*/ 108894 h 384472"/>
              <a:gd name="connsiteX34" fmla="*/ 107823 w 419312"/>
              <a:gd name="connsiteY34" fmla="*/ 72949 h 384472"/>
              <a:gd name="connsiteX35" fmla="*/ 95842 w 419312"/>
              <a:gd name="connsiteY35" fmla="*/ 37004 h 384472"/>
              <a:gd name="connsiteX36" fmla="*/ 71882 w 419312"/>
              <a:gd name="connsiteY36" fmla="*/ 1059 h 384472"/>
              <a:gd name="connsiteX37" fmla="*/ 143764 w 419312"/>
              <a:gd name="connsiteY37" fmla="*/ 25023 h 384472"/>
              <a:gd name="connsiteX38" fmla="*/ 179705 w 419312"/>
              <a:gd name="connsiteY38" fmla="*/ 37004 h 384472"/>
              <a:gd name="connsiteX39" fmla="*/ 215646 w 419312"/>
              <a:gd name="connsiteY39" fmla="*/ 48986 h 384472"/>
              <a:gd name="connsiteX40" fmla="*/ 251587 w 419312"/>
              <a:gd name="connsiteY40" fmla="*/ 60967 h 384472"/>
              <a:gd name="connsiteX41" fmla="*/ 47921 w 419312"/>
              <a:gd name="connsiteY41" fmla="*/ 48986 h 384472"/>
              <a:gd name="connsiteX42" fmla="*/ 23960 w 419312"/>
              <a:gd name="connsiteY42" fmla="*/ 84931 h 384472"/>
              <a:gd name="connsiteX43" fmla="*/ 0 w 419312"/>
              <a:gd name="connsiteY43" fmla="*/ 144839 h 384472"/>
              <a:gd name="connsiteX44" fmla="*/ 11980 w 419312"/>
              <a:gd name="connsiteY44" fmla="*/ 72949 h 384472"/>
              <a:gd name="connsiteX45" fmla="*/ 23960 w 419312"/>
              <a:gd name="connsiteY45" fmla="*/ 25023 h 384472"/>
              <a:gd name="connsiteX46" fmla="*/ 23960 w 419312"/>
              <a:gd name="connsiteY46" fmla="*/ 25023 h 384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19312" h="384472">
                <a:moveTo>
                  <a:pt x="95842" y="1059"/>
                </a:moveTo>
                <a:lnTo>
                  <a:pt x="95842" y="1059"/>
                </a:lnTo>
                <a:cubicBezTo>
                  <a:pt x="111816" y="37004"/>
                  <a:pt x="128637" y="72585"/>
                  <a:pt x="143764" y="108894"/>
                </a:cubicBezTo>
                <a:cubicBezTo>
                  <a:pt x="148621" y="120552"/>
                  <a:pt x="147855" y="134976"/>
                  <a:pt x="155744" y="144839"/>
                </a:cubicBezTo>
                <a:cubicBezTo>
                  <a:pt x="164738" y="156083"/>
                  <a:pt x="180624" y="159583"/>
                  <a:pt x="191685" y="168802"/>
                </a:cubicBezTo>
                <a:cubicBezTo>
                  <a:pt x="204701" y="179650"/>
                  <a:pt x="216600" y="191882"/>
                  <a:pt x="227626" y="204747"/>
                </a:cubicBezTo>
                <a:cubicBezTo>
                  <a:pt x="240621" y="219909"/>
                  <a:pt x="250135" y="237898"/>
                  <a:pt x="263567" y="252674"/>
                </a:cubicBezTo>
                <a:cubicBezTo>
                  <a:pt x="289439" y="281136"/>
                  <a:pt x="339364" y="338503"/>
                  <a:pt x="383371" y="360509"/>
                </a:cubicBezTo>
                <a:cubicBezTo>
                  <a:pt x="394666" y="366157"/>
                  <a:pt x="407332" y="368497"/>
                  <a:pt x="419312" y="372491"/>
                </a:cubicBezTo>
                <a:cubicBezTo>
                  <a:pt x="407332" y="376485"/>
                  <a:pt x="395999" y="384472"/>
                  <a:pt x="383371" y="384472"/>
                </a:cubicBezTo>
                <a:cubicBezTo>
                  <a:pt x="329062" y="384472"/>
                  <a:pt x="299703" y="367776"/>
                  <a:pt x="251587" y="348527"/>
                </a:cubicBezTo>
                <a:cubicBezTo>
                  <a:pt x="230531" y="285356"/>
                  <a:pt x="253523" y="336473"/>
                  <a:pt x="203665" y="276637"/>
                </a:cubicBezTo>
                <a:cubicBezTo>
                  <a:pt x="194447" y="265574"/>
                  <a:pt x="188923" y="251755"/>
                  <a:pt x="179705" y="240692"/>
                </a:cubicBezTo>
                <a:cubicBezTo>
                  <a:pt x="168859" y="227675"/>
                  <a:pt x="153612" y="218535"/>
                  <a:pt x="143764" y="204747"/>
                </a:cubicBezTo>
                <a:cubicBezTo>
                  <a:pt x="133383" y="190213"/>
                  <a:pt x="129710" y="171682"/>
                  <a:pt x="119803" y="156821"/>
                </a:cubicBezTo>
                <a:cubicBezTo>
                  <a:pt x="113538" y="147422"/>
                  <a:pt x="103073" y="141535"/>
                  <a:pt x="95842" y="132857"/>
                </a:cubicBezTo>
                <a:cubicBezTo>
                  <a:pt x="83059" y="117516"/>
                  <a:pt x="71881" y="100906"/>
                  <a:pt x="59901" y="84931"/>
                </a:cubicBezTo>
                <a:cubicBezTo>
                  <a:pt x="51914" y="60968"/>
                  <a:pt x="32808" y="-12023"/>
                  <a:pt x="35941" y="13041"/>
                </a:cubicBezTo>
                <a:cubicBezTo>
                  <a:pt x="39934" y="44992"/>
                  <a:pt x="39450" y="77829"/>
                  <a:pt x="47921" y="108894"/>
                </a:cubicBezTo>
                <a:cubicBezTo>
                  <a:pt x="51709" y="122786"/>
                  <a:pt x="62664" y="133776"/>
                  <a:pt x="71882" y="144839"/>
                </a:cubicBezTo>
                <a:cubicBezTo>
                  <a:pt x="82728" y="157856"/>
                  <a:pt x="93726" y="171385"/>
                  <a:pt x="107823" y="180784"/>
                </a:cubicBezTo>
                <a:cubicBezTo>
                  <a:pt x="118330" y="187790"/>
                  <a:pt x="132469" y="187118"/>
                  <a:pt x="143764" y="192766"/>
                </a:cubicBezTo>
                <a:cubicBezTo>
                  <a:pt x="156643" y="199206"/>
                  <a:pt x="167725" y="208741"/>
                  <a:pt x="179705" y="216729"/>
                </a:cubicBezTo>
                <a:cubicBezTo>
                  <a:pt x="227626" y="288620"/>
                  <a:pt x="175711" y="220722"/>
                  <a:pt x="239606" y="276637"/>
                </a:cubicBezTo>
                <a:cubicBezTo>
                  <a:pt x="260858" y="295234"/>
                  <a:pt x="274250" y="323916"/>
                  <a:pt x="299508" y="336546"/>
                </a:cubicBezTo>
                <a:cubicBezTo>
                  <a:pt x="315482" y="344534"/>
                  <a:pt x="331015" y="353473"/>
                  <a:pt x="347430" y="360509"/>
                </a:cubicBezTo>
                <a:cubicBezTo>
                  <a:pt x="359037" y="365484"/>
                  <a:pt x="392300" y="381421"/>
                  <a:pt x="383371" y="372491"/>
                </a:cubicBezTo>
                <a:cubicBezTo>
                  <a:pt x="363009" y="352126"/>
                  <a:pt x="311489" y="324564"/>
                  <a:pt x="311489" y="324564"/>
                </a:cubicBezTo>
                <a:cubicBezTo>
                  <a:pt x="303502" y="312582"/>
                  <a:pt x="297710" y="298802"/>
                  <a:pt x="287528" y="288619"/>
                </a:cubicBezTo>
                <a:cubicBezTo>
                  <a:pt x="273409" y="274499"/>
                  <a:pt x="252600" y="267836"/>
                  <a:pt x="239606" y="252674"/>
                </a:cubicBezTo>
                <a:cubicBezTo>
                  <a:pt x="227983" y="239112"/>
                  <a:pt x="224507" y="220255"/>
                  <a:pt x="215646" y="204747"/>
                </a:cubicBezTo>
                <a:cubicBezTo>
                  <a:pt x="208502" y="192244"/>
                  <a:pt x="199672" y="180784"/>
                  <a:pt x="191685" y="168802"/>
                </a:cubicBezTo>
                <a:cubicBezTo>
                  <a:pt x="187692" y="152827"/>
                  <a:pt x="189991" y="133735"/>
                  <a:pt x="179705" y="120876"/>
                </a:cubicBezTo>
                <a:cubicBezTo>
                  <a:pt x="171817" y="111014"/>
                  <a:pt x="154271" y="115900"/>
                  <a:pt x="143764" y="108894"/>
                </a:cubicBezTo>
                <a:cubicBezTo>
                  <a:pt x="129667" y="99495"/>
                  <a:pt x="119803" y="84931"/>
                  <a:pt x="107823" y="72949"/>
                </a:cubicBezTo>
                <a:cubicBezTo>
                  <a:pt x="103829" y="60967"/>
                  <a:pt x="101490" y="48301"/>
                  <a:pt x="95842" y="37004"/>
                </a:cubicBezTo>
                <a:cubicBezTo>
                  <a:pt x="89403" y="24124"/>
                  <a:pt x="57912" y="4552"/>
                  <a:pt x="71882" y="1059"/>
                </a:cubicBezTo>
                <a:cubicBezTo>
                  <a:pt x="96385" y="-5067"/>
                  <a:pt x="119803" y="17035"/>
                  <a:pt x="143764" y="25023"/>
                </a:cubicBezTo>
                <a:lnTo>
                  <a:pt x="179705" y="37004"/>
                </a:lnTo>
                <a:lnTo>
                  <a:pt x="215646" y="48986"/>
                </a:lnTo>
                <a:cubicBezTo>
                  <a:pt x="227626" y="52980"/>
                  <a:pt x="264194" y="61709"/>
                  <a:pt x="251587" y="60967"/>
                </a:cubicBezTo>
                <a:lnTo>
                  <a:pt x="47921" y="48986"/>
                </a:lnTo>
                <a:cubicBezTo>
                  <a:pt x="39934" y="60968"/>
                  <a:pt x="27748" y="71039"/>
                  <a:pt x="23960" y="84931"/>
                </a:cubicBezTo>
                <a:cubicBezTo>
                  <a:pt x="1608" y="166896"/>
                  <a:pt x="25615" y="221694"/>
                  <a:pt x="0" y="144839"/>
                </a:cubicBezTo>
                <a:cubicBezTo>
                  <a:pt x="3993" y="120876"/>
                  <a:pt x="6711" y="96664"/>
                  <a:pt x="11980" y="72949"/>
                </a:cubicBezTo>
                <a:cubicBezTo>
                  <a:pt x="25223" y="13348"/>
                  <a:pt x="23960" y="55916"/>
                  <a:pt x="23960" y="25023"/>
                </a:cubicBezTo>
                <a:lnTo>
                  <a:pt x="23960" y="25023"/>
                </a:lnTo>
              </a:path>
            </a:pathLst>
          </a:custGeom>
          <a:solidFill>
            <a:schemeClr val="accent6"/>
          </a:solidFill>
          <a:ln>
            <a:solidFill>
              <a:srgbClr val="FF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18" name="TextBox 17"/>
          <p:cNvSpPr txBox="1"/>
          <p:nvPr/>
        </p:nvSpPr>
        <p:spPr>
          <a:xfrm>
            <a:off x="4025397" y="3479055"/>
            <a:ext cx="3001393" cy="461665"/>
          </a:xfrm>
          <a:prstGeom prst="rect">
            <a:avLst/>
          </a:prstGeom>
          <a:noFill/>
        </p:spPr>
        <p:txBody>
          <a:bodyPr wrap="none" rtlCol="0">
            <a:spAutoFit/>
          </a:bodyPr>
          <a:lstStyle/>
          <a:p>
            <a:r>
              <a:rPr lang="en-US" sz="2400" dirty="0" smtClean="0">
                <a:solidFill>
                  <a:srgbClr val="F79646"/>
                </a:solidFill>
                <a:latin typeface="Segoe UI Light"/>
                <a:cs typeface="Segoe UI Light"/>
              </a:rPr>
              <a:t>Physical audit pictures</a:t>
            </a:r>
            <a:endParaRPr lang="en-US" sz="2400" dirty="0">
              <a:solidFill>
                <a:srgbClr val="F79646"/>
              </a:solidFill>
              <a:latin typeface="Segoe UI Light"/>
              <a:cs typeface="Segoe UI Light"/>
            </a:endParaRPr>
          </a:p>
        </p:txBody>
      </p:sp>
    </p:spTree>
    <p:extLst>
      <p:ext uri="{BB962C8B-B14F-4D97-AF65-F5344CB8AC3E}">
        <p14:creationId xmlns:p14="http://schemas.microsoft.com/office/powerpoint/2010/main" val="36196325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7" grpId="0" animBg="1"/>
      <p:bldP spid="18" grpId="0"/>
    </p:bldLst>
  </p:timing>
</p:sld>
</file>

<file path=ppt/slides/slide1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2013-03-30 10.02.2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3438734"/>
            <a:ext cx="4571999" cy="3414889"/>
          </a:xfrm>
          <a:prstGeom prst="rect">
            <a:avLst/>
          </a:prstGeom>
        </p:spPr>
      </p:pic>
      <p:pic>
        <p:nvPicPr>
          <p:cNvPr id="2" name="Picture 1" descr="2013-03-30 10.03.08.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43110"/>
            <a:ext cx="4572000" cy="3414889"/>
          </a:xfrm>
          <a:prstGeom prst="rect">
            <a:avLst/>
          </a:prstGeom>
        </p:spPr>
      </p:pic>
      <p:pic>
        <p:nvPicPr>
          <p:cNvPr id="4" name="Picture 3" descr="IMG_7691.JPG"/>
          <p:cNvPicPr>
            <a:picLocks noChangeAspect="1"/>
          </p:cNvPicPr>
          <p:nvPr/>
        </p:nvPicPr>
        <p:blipFill rotWithShape="1">
          <a:blip r:embed="rId5">
            <a:extLst>
              <a:ext uri="{28A0092B-C50C-407E-A947-70E740481C1C}">
                <a14:useLocalDpi xmlns:a14="http://schemas.microsoft.com/office/drawing/2010/main" val="0"/>
              </a:ext>
            </a:extLst>
          </a:blip>
          <a:srcRect r="11111"/>
          <a:stretch/>
        </p:blipFill>
        <p:spPr>
          <a:xfrm>
            <a:off x="0" y="14111"/>
            <a:ext cx="4572000" cy="3429000"/>
          </a:xfrm>
          <a:prstGeom prst="rect">
            <a:avLst/>
          </a:prstGeom>
        </p:spPr>
      </p:pic>
      <p:pic>
        <p:nvPicPr>
          <p:cNvPr id="5" name="Picture 4" descr="2013-03-22 11.59.55.jpg"/>
          <p:cNvPicPr>
            <a:picLocks noChangeAspect="1"/>
          </p:cNvPicPr>
          <p:nvPr/>
        </p:nvPicPr>
        <p:blipFill rotWithShape="1">
          <a:blip r:embed="rId6">
            <a:extLst>
              <a:ext uri="{28A0092B-C50C-407E-A947-70E740481C1C}">
                <a14:useLocalDpi xmlns:a14="http://schemas.microsoft.com/office/drawing/2010/main" val="0"/>
              </a:ext>
            </a:extLst>
          </a:blip>
          <a:srcRect l="730" t="31776" r="-1" b="12615"/>
          <a:stretch/>
        </p:blipFill>
        <p:spPr>
          <a:xfrm>
            <a:off x="4572000" y="-1"/>
            <a:ext cx="4590892" cy="3443112"/>
          </a:xfrm>
          <a:prstGeom prst="rect">
            <a:avLst/>
          </a:prstGeom>
        </p:spPr>
      </p:pic>
      <p:cxnSp>
        <p:nvCxnSpPr>
          <p:cNvPr id="9" name="Straight Connector 8"/>
          <p:cNvCxnSpPr/>
          <p:nvPr/>
        </p:nvCxnSpPr>
        <p:spPr>
          <a:xfrm>
            <a:off x="0" y="3443111"/>
            <a:ext cx="9162892" cy="0"/>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4572000" y="-60117"/>
            <a:ext cx="0" cy="7056198"/>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8" name="Title 1"/>
          <p:cNvSpPr txBox="1">
            <a:spLocks/>
          </p:cNvSpPr>
          <p:nvPr/>
        </p:nvSpPr>
        <p:spPr>
          <a:xfrm>
            <a:off x="-29200" y="5760872"/>
            <a:ext cx="4785397" cy="821846"/>
          </a:xfrm>
          <a:prstGeom prst="rect">
            <a:avLst/>
          </a:prstGeom>
          <a:solidFill>
            <a:srgbClr val="000000">
              <a:alpha val="88000"/>
            </a:srgbClr>
          </a:solidFill>
        </p:spPr>
        <p:txBody>
          <a:bodyPr vert="horz" lIns="182880" tIns="45720" rIns="182880" bIns="45720" rtlCol="0" anchor="ctr">
            <a:noAutofit/>
          </a:bodyPr>
          <a:lstStyle>
            <a:lvl1pPr algn="l" defTabSz="457200" rtl="0" eaLnBrk="1" latinLnBrk="0" hangingPunct="1">
              <a:spcBef>
                <a:spcPct val="0"/>
              </a:spcBef>
              <a:buNone/>
              <a:defRPr sz="2400" kern="1200">
                <a:solidFill>
                  <a:schemeClr val="tx1"/>
                </a:solidFill>
                <a:latin typeface="Segoe UI Light"/>
                <a:ea typeface="+mj-ea"/>
                <a:cs typeface="Segoe UI Light"/>
              </a:defRPr>
            </a:lvl1pPr>
          </a:lstStyle>
          <a:p>
            <a:r>
              <a:rPr lang="en-US" sz="2800" dirty="0" smtClean="0">
                <a:solidFill>
                  <a:srgbClr val="FFFFFF"/>
                </a:solidFill>
              </a:rPr>
              <a:t>Collecting bus stop pictures</a:t>
            </a:r>
            <a:endParaRPr lang="en-US" sz="2800" dirty="0">
              <a:solidFill>
                <a:srgbClr val="FFFFFF"/>
              </a:solidFill>
            </a:endParaRPr>
          </a:p>
        </p:txBody>
      </p:sp>
    </p:spTree>
    <p:extLst>
      <p:ext uri="{BB962C8B-B14F-4D97-AF65-F5344CB8AC3E}">
        <p14:creationId xmlns:p14="http://schemas.microsoft.com/office/powerpoint/2010/main" val="13619561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435058" y="152401"/>
            <a:ext cx="3276600" cy="3310120"/>
          </a:xfrm>
          <a:prstGeom prst="rect">
            <a:avLst/>
          </a:prstGeom>
        </p:spPr>
      </p:pic>
      <p:sp>
        <p:nvSpPr>
          <p:cNvPr id="9" name="TextBox 8"/>
          <p:cNvSpPr txBox="1"/>
          <p:nvPr/>
        </p:nvSpPr>
        <p:spPr>
          <a:xfrm>
            <a:off x="0" y="61480"/>
            <a:ext cx="2438399" cy="1631216"/>
          </a:xfrm>
          <a:prstGeom prst="rect">
            <a:avLst/>
          </a:prstGeom>
          <a:noFill/>
        </p:spPr>
        <p:txBody>
          <a:bodyPr wrap="square" rtlCol="0">
            <a:spAutoFit/>
          </a:bodyPr>
          <a:lstStyle/>
          <a:p>
            <a:pPr algn="r"/>
            <a:r>
              <a:rPr lang="en-US" sz="3600" dirty="0" smtClean="0">
                <a:solidFill>
                  <a:srgbClr val="0D0D0D"/>
                </a:solidFill>
                <a:latin typeface="Segoe UI Semibold"/>
                <a:cs typeface="Segoe UI Semibold"/>
              </a:rPr>
              <a:t>Four Audit Areas</a:t>
            </a:r>
          </a:p>
          <a:p>
            <a:pPr algn="r"/>
            <a:endParaRPr lang="en-US" sz="2800" dirty="0">
              <a:solidFill>
                <a:srgbClr val="0D0D0D"/>
              </a:solidFill>
              <a:latin typeface="Segoe UI Semibold"/>
              <a:cs typeface="Segoe UI Semibold"/>
            </a:endParaRPr>
          </a:p>
        </p:txBody>
      </p:sp>
      <p:sp>
        <p:nvSpPr>
          <p:cNvPr id="2" name="Rectangle 1"/>
          <p:cNvSpPr/>
          <p:nvPr/>
        </p:nvSpPr>
        <p:spPr>
          <a:xfrm>
            <a:off x="0" y="0"/>
            <a:ext cx="9144000" cy="6858000"/>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rgbClr val="FFFFFF"/>
              </a:solidFill>
              <a:latin typeface="Segoe UI Light"/>
              <a:cs typeface="Segoe UI Light"/>
            </a:endParaRPr>
          </a:p>
        </p:txBody>
      </p:sp>
      <p:sp>
        <p:nvSpPr>
          <p:cNvPr id="3" name="TextBox 2"/>
          <p:cNvSpPr txBox="1"/>
          <p:nvPr/>
        </p:nvSpPr>
        <p:spPr>
          <a:xfrm>
            <a:off x="1269999" y="3160889"/>
            <a:ext cx="6297875" cy="646331"/>
          </a:xfrm>
          <a:prstGeom prst="rect">
            <a:avLst/>
          </a:prstGeom>
          <a:noFill/>
        </p:spPr>
        <p:txBody>
          <a:bodyPr wrap="square" rtlCol="0">
            <a:spAutoFit/>
          </a:bodyPr>
          <a:lstStyle/>
          <a:p>
            <a:r>
              <a:rPr lang="en-US" dirty="0" smtClean="0">
                <a:solidFill>
                  <a:srgbClr val="FFFFFF"/>
                </a:solidFill>
                <a:latin typeface="Segoe UI Light"/>
                <a:cs typeface="Segoe UI Light"/>
              </a:rPr>
              <a:t>Two </a:t>
            </a:r>
            <a:r>
              <a:rPr lang="en-US" dirty="0">
                <a:solidFill>
                  <a:srgbClr val="FFFFFF"/>
                </a:solidFill>
                <a:latin typeface="Segoe UI Light"/>
                <a:cs typeface="Segoe UI Light"/>
              </a:rPr>
              <a:t>see the effect of potentially different design, environment, we walked through 4 areas in 2 major cities in the </a:t>
            </a:r>
            <a:r>
              <a:rPr lang="en-US" dirty="0" smtClean="0">
                <a:solidFill>
                  <a:srgbClr val="FFFFFF"/>
                </a:solidFill>
                <a:latin typeface="Segoe UI Light"/>
                <a:cs typeface="Segoe UI Light"/>
              </a:rPr>
              <a:t>US</a:t>
            </a:r>
            <a:endParaRPr lang="en-US" dirty="0">
              <a:solidFill>
                <a:srgbClr val="FFFFFF"/>
              </a:solidFill>
              <a:latin typeface="Segoe UI Light"/>
              <a:cs typeface="Segoe UI Light"/>
            </a:endParaRPr>
          </a:p>
        </p:txBody>
      </p:sp>
    </p:spTree>
    <p:extLst>
      <p:ext uri="{BB962C8B-B14F-4D97-AF65-F5344CB8AC3E}">
        <p14:creationId xmlns:p14="http://schemas.microsoft.com/office/powerpoint/2010/main" val="23482534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435058" y="152401"/>
            <a:ext cx="3276600" cy="3310120"/>
          </a:xfrm>
          <a:prstGeom prst="rect">
            <a:avLst/>
          </a:prstGeom>
        </p:spPr>
      </p:pic>
      <p:pic>
        <p:nvPicPr>
          <p:cNvPr id="6" name="Picture 5"/>
          <p:cNvPicPr>
            <a:picLocks noChangeAspect="1"/>
          </p:cNvPicPr>
          <p:nvPr/>
        </p:nvPicPr>
        <p:blipFill>
          <a:blip r:embed="rId3"/>
          <a:stretch>
            <a:fillRect/>
          </a:stretch>
        </p:blipFill>
        <p:spPr>
          <a:xfrm>
            <a:off x="5711658" y="152400"/>
            <a:ext cx="3276600" cy="3276600"/>
          </a:xfrm>
          <a:prstGeom prst="rect">
            <a:avLst/>
          </a:prstGeom>
        </p:spPr>
      </p:pic>
      <p:pic>
        <p:nvPicPr>
          <p:cNvPr id="7" name="Picture 6"/>
          <p:cNvPicPr>
            <a:picLocks noChangeAspect="1"/>
          </p:cNvPicPr>
          <p:nvPr/>
        </p:nvPicPr>
        <p:blipFill>
          <a:blip r:embed="rId4"/>
          <a:stretch>
            <a:fillRect/>
          </a:stretch>
        </p:blipFill>
        <p:spPr>
          <a:xfrm>
            <a:off x="2435058" y="3429000"/>
            <a:ext cx="3270926" cy="3270926"/>
          </a:xfrm>
          <a:prstGeom prst="rect">
            <a:avLst/>
          </a:prstGeom>
        </p:spPr>
      </p:pic>
      <p:pic>
        <p:nvPicPr>
          <p:cNvPr id="8" name="Picture 7"/>
          <p:cNvPicPr>
            <a:picLocks noChangeAspect="1"/>
          </p:cNvPicPr>
          <p:nvPr/>
        </p:nvPicPr>
        <p:blipFill>
          <a:blip r:embed="rId5"/>
          <a:stretch>
            <a:fillRect/>
          </a:stretch>
        </p:blipFill>
        <p:spPr>
          <a:xfrm>
            <a:off x="5711658" y="3429000"/>
            <a:ext cx="3279942" cy="3288288"/>
          </a:xfrm>
          <a:prstGeom prst="rect">
            <a:avLst/>
          </a:prstGeom>
        </p:spPr>
      </p:pic>
      <p:sp>
        <p:nvSpPr>
          <p:cNvPr id="9" name="TextBox 8"/>
          <p:cNvSpPr txBox="1"/>
          <p:nvPr/>
        </p:nvSpPr>
        <p:spPr>
          <a:xfrm>
            <a:off x="0" y="61480"/>
            <a:ext cx="2438399" cy="2739212"/>
          </a:xfrm>
          <a:prstGeom prst="rect">
            <a:avLst/>
          </a:prstGeom>
          <a:noFill/>
        </p:spPr>
        <p:txBody>
          <a:bodyPr wrap="square" rtlCol="0">
            <a:spAutoFit/>
          </a:bodyPr>
          <a:lstStyle/>
          <a:p>
            <a:pPr algn="r"/>
            <a:r>
              <a:rPr lang="en-US" sz="3600" dirty="0" smtClean="0">
                <a:solidFill>
                  <a:srgbClr val="0D0D0D"/>
                </a:solidFill>
                <a:latin typeface="Segoe UI Semibold"/>
                <a:cs typeface="Segoe UI Semibold"/>
              </a:rPr>
              <a:t>Four Audit Areas</a:t>
            </a:r>
          </a:p>
          <a:p>
            <a:pPr algn="r"/>
            <a:endParaRPr lang="en-US" sz="2800" dirty="0">
              <a:solidFill>
                <a:srgbClr val="0D0D0D"/>
              </a:solidFill>
              <a:latin typeface="Segoe UI Semibold"/>
              <a:cs typeface="Segoe UI Semibold"/>
            </a:endParaRPr>
          </a:p>
          <a:p>
            <a:pPr algn="r"/>
            <a:r>
              <a:rPr lang="en-US" dirty="0" smtClean="0">
                <a:solidFill>
                  <a:srgbClr val="0D0D0D"/>
                </a:solidFill>
                <a:latin typeface="Segoe UI Light"/>
                <a:cs typeface="Segoe UI Light"/>
              </a:rPr>
              <a:t>Linear km: 42.2</a:t>
            </a:r>
            <a:br>
              <a:rPr lang="en-US" dirty="0" smtClean="0">
                <a:solidFill>
                  <a:srgbClr val="0D0D0D"/>
                </a:solidFill>
                <a:latin typeface="Segoe UI Light"/>
                <a:cs typeface="Segoe UI Light"/>
              </a:rPr>
            </a:br>
            <a:r>
              <a:rPr lang="en-US" dirty="0" smtClean="0">
                <a:solidFill>
                  <a:srgbClr val="0D0D0D"/>
                </a:solidFill>
                <a:latin typeface="Segoe UI Light"/>
                <a:cs typeface="Segoe UI Light"/>
              </a:rPr>
              <a:t>Bus </a:t>
            </a:r>
            <a:r>
              <a:rPr lang="en-US" dirty="0">
                <a:solidFill>
                  <a:srgbClr val="0D0D0D"/>
                </a:solidFill>
                <a:latin typeface="Segoe UI Light"/>
                <a:cs typeface="Segoe UI Light"/>
              </a:rPr>
              <a:t>Stops: 179</a:t>
            </a:r>
          </a:p>
          <a:p>
            <a:pPr algn="r"/>
            <a:r>
              <a:rPr lang="en-US" dirty="0">
                <a:solidFill>
                  <a:srgbClr val="0D0D0D"/>
                </a:solidFill>
                <a:latin typeface="Segoe UI Light"/>
                <a:cs typeface="Segoe UI Light"/>
              </a:rPr>
              <a:t>GSV </a:t>
            </a:r>
            <a:r>
              <a:rPr lang="en-US" dirty="0" err="1">
                <a:solidFill>
                  <a:srgbClr val="0D0D0D"/>
                </a:solidFill>
                <a:latin typeface="Segoe UI Light"/>
                <a:cs typeface="Segoe UI Light"/>
              </a:rPr>
              <a:t>avg</a:t>
            </a:r>
            <a:r>
              <a:rPr lang="en-US" dirty="0">
                <a:solidFill>
                  <a:srgbClr val="0D0D0D"/>
                </a:solidFill>
                <a:latin typeface="Segoe UI Light"/>
                <a:cs typeface="Segoe UI Light"/>
              </a:rPr>
              <a:t> age: 1.75 </a:t>
            </a:r>
            <a:r>
              <a:rPr lang="en-US" dirty="0" err="1">
                <a:solidFill>
                  <a:srgbClr val="0D0D0D"/>
                </a:solidFill>
                <a:latin typeface="Segoe UI Light"/>
                <a:cs typeface="Segoe UI Light"/>
              </a:rPr>
              <a:t>yrs</a:t>
            </a:r>
            <a:endParaRPr lang="en-US" sz="2000" dirty="0">
              <a:solidFill>
                <a:srgbClr val="0D0D0D"/>
              </a:solidFill>
              <a:latin typeface="Segoe UI Light"/>
              <a:cs typeface="Segoe UI Light"/>
            </a:endParaRPr>
          </a:p>
          <a:p>
            <a:pPr algn="r"/>
            <a:endParaRPr lang="en-US" dirty="0" smtClean="0">
              <a:solidFill>
                <a:srgbClr val="0D0D0D"/>
              </a:solidFill>
              <a:latin typeface="Segoe UI Light"/>
              <a:cs typeface="Segoe UI Light"/>
            </a:endParaRPr>
          </a:p>
        </p:txBody>
      </p:sp>
      <p:sp>
        <p:nvSpPr>
          <p:cNvPr id="10" name="Title 1"/>
          <p:cNvSpPr txBox="1">
            <a:spLocks/>
          </p:cNvSpPr>
          <p:nvPr/>
        </p:nvSpPr>
        <p:spPr>
          <a:xfrm>
            <a:off x="-29200" y="5760872"/>
            <a:ext cx="4785397" cy="821846"/>
          </a:xfrm>
          <a:prstGeom prst="rect">
            <a:avLst/>
          </a:prstGeom>
          <a:solidFill>
            <a:srgbClr val="000000">
              <a:alpha val="88000"/>
            </a:srgbClr>
          </a:solidFill>
        </p:spPr>
        <p:txBody>
          <a:bodyPr vert="horz" lIns="182880" tIns="45720" rIns="182880" bIns="45720" rtlCol="0" anchor="ctr">
            <a:noAutofit/>
          </a:bodyPr>
          <a:lstStyle>
            <a:lvl1pPr algn="l" defTabSz="457200" rtl="0" eaLnBrk="1" latinLnBrk="0" hangingPunct="1">
              <a:spcBef>
                <a:spcPct val="0"/>
              </a:spcBef>
              <a:buNone/>
              <a:defRPr sz="2400" kern="1200">
                <a:solidFill>
                  <a:schemeClr val="tx1"/>
                </a:solidFill>
                <a:latin typeface="Segoe UI Light"/>
                <a:ea typeface="+mj-ea"/>
                <a:cs typeface="Segoe UI Light"/>
              </a:defRPr>
            </a:lvl1pPr>
          </a:lstStyle>
          <a:p>
            <a:r>
              <a:rPr lang="en-US" sz="2800" dirty="0" smtClean="0">
                <a:solidFill>
                  <a:srgbClr val="FFFFFF"/>
                </a:solidFill>
              </a:rPr>
              <a:t>Collecting bus stop pictures</a:t>
            </a:r>
            <a:endParaRPr lang="en-US" sz="2800" dirty="0">
              <a:solidFill>
                <a:srgbClr val="FFFFFF"/>
              </a:solidFill>
            </a:endParaRPr>
          </a:p>
        </p:txBody>
      </p:sp>
    </p:spTree>
    <p:extLst>
      <p:ext uri="{BB962C8B-B14F-4D97-AF65-F5344CB8AC3E}">
        <p14:creationId xmlns:p14="http://schemas.microsoft.com/office/powerpoint/2010/main" val="19497639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pic>
        <p:nvPicPr>
          <p:cNvPr id="6" name="Picture 5" descr="IMG_7603.JPG"/>
          <p:cNvPicPr>
            <a:picLocks noChangeAspect="1"/>
          </p:cNvPicPr>
          <p:nvPr/>
        </p:nvPicPr>
        <p:blipFill rotWithShape="1">
          <a:blip r:embed="rId3" cstate="print">
            <a:extLst>
              <a:ext uri="{28A0092B-C50C-407E-A947-70E740481C1C}">
                <a14:useLocalDpi xmlns:a14="http://schemas.microsoft.com/office/drawing/2010/main"/>
              </a:ext>
            </a:extLst>
          </a:blip>
          <a:srcRect r="9756"/>
          <a:stretch/>
        </p:blipFill>
        <p:spPr>
          <a:xfrm>
            <a:off x="7703421" y="5852916"/>
            <a:ext cx="1856675" cy="1371600"/>
          </a:xfrm>
          <a:prstGeom prst="rect">
            <a:avLst/>
          </a:prstGeom>
        </p:spPr>
      </p:pic>
      <p:pic>
        <p:nvPicPr>
          <p:cNvPr id="7" name="Picture 6" descr="IMG_7629.JPG"/>
          <p:cNvPicPr>
            <a:picLocks noChangeAspect="1"/>
          </p:cNvPicPr>
          <p:nvPr/>
        </p:nvPicPr>
        <p:blipFill rotWithShape="1">
          <a:blip r:embed="rId4" cstate="print">
            <a:extLst>
              <a:ext uri="{28A0092B-C50C-407E-A947-70E740481C1C}">
                <a14:useLocalDpi xmlns:a14="http://schemas.microsoft.com/office/drawing/2010/main"/>
              </a:ext>
            </a:extLst>
          </a:blip>
          <a:srcRect l="11111"/>
          <a:stretch/>
        </p:blipFill>
        <p:spPr>
          <a:xfrm>
            <a:off x="-18989" y="69091"/>
            <a:ext cx="1828800" cy="1371600"/>
          </a:xfrm>
          <a:prstGeom prst="rect">
            <a:avLst/>
          </a:prstGeom>
        </p:spPr>
      </p:pic>
      <p:pic>
        <p:nvPicPr>
          <p:cNvPr id="8" name="Picture 7" descr="IMG_7676.JPG"/>
          <p:cNvPicPr>
            <a:picLocks noChangeAspect="1"/>
          </p:cNvPicPr>
          <p:nvPr/>
        </p:nvPicPr>
        <p:blipFill rotWithShape="1">
          <a:blip r:embed="rId5" cstate="print">
            <a:extLst>
              <a:ext uri="{28A0092B-C50C-407E-A947-70E740481C1C}">
                <a14:useLocalDpi xmlns:a14="http://schemas.microsoft.com/office/drawing/2010/main"/>
              </a:ext>
            </a:extLst>
          </a:blip>
          <a:srcRect r="11062"/>
          <a:stretch/>
        </p:blipFill>
        <p:spPr>
          <a:xfrm>
            <a:off x="5763163" y="5852916"/>
            <a:ext cx="1829824" cy="1371600"/>
          </a:xfrm>
          <a:prstGeom prst="rect">
            <a:avLst/>
          </a:prstGeom>
        </p:spPr>
      </p:pic>
      <p:pic>
        <p:nvPicPr>
          <p:cNvPr id="9" name="Picture 8" descr="IMG_7796.JPG"/>
          <p:cNvPicPr>
            <a:picLocks noChangeAspect="1"/>
          </p:cNvPicPr>
          <p:nvPr/>
        </p:nvPicPr>
        <p:blipFill rotWithShape="1">
          <a:blip r:embed="rId6" cstate="print">
            <a:extLst>
              <a:ext uri="{28A0092B-C50C-407E-A947-70E740481C1C}">
                <a14:useLocalDpi xmlns:a14="http://schemas.microsoft.com/office/drawing/2010/main"/>
              </a:ext>
            </a:extLst>
          </a:blip>
          <a:srcRect l="6648" t="-1394" r="5598" b="1394"/>
          <a:stretch/>
        </p:blipFill>
        <p:spPr>
          <a:xfrm>
            <a:off x="1917449" y="4358238"/>
            <a:ext cx="1805457" cy="1371600"/>
          </a:xfrm>
          <a:prstGeom prst="rect">
            <a:avLst/>
          </a:prstGeom>
        </p:spPr>
      </p:pic>
      <p:pic>
        <p:nvPicPr>
          <p:cNvPr id="10" name="Picture 9" descr="IMG_7803.JPG"/>
          <p:cNvPicPr>
            <a:picLocks noChangeAspect="1"/>
          </p:cNvPicPr>
          <p:nvPr/>
        </p:nvPicPr>
        <p:blipFill rotWithShape="1">
          <a:blip r:embed="rId7" cstate="print">
            <a:extLst>
              <a:ext uri="{28A0092B-C50C-407E-A947-70E740481C1C}">
                <a14:useLocalDpi xmlns:a14="http://schemas.microsoft.com/office/drawing/2010/main"/>
              </a:ext>
            </a:extLst>
          </a:blip>
          <a:srcRect b="10375"/>
          <a:stretch/>
        </p:blipFill>
        <p:spPr>
          <a:xfrm rot="16200000">
            <a:off x="4076962" y="2697620"/>
            <a:ext cx="1360331" cy="1828800"/>
          </a:xfrm>
          <a:prstGeom prst="rect">
            <a:avLst/>
          </a:prstGeom>
        </p:spPr>
      </p:pic>
      <p:pic>
        <p:nvPicPr>
          <p:cNvPr id="12" name="Picture 11" descr="IMG_7940.JPG"/>
          <p:cNvPicPr>
            <a:picLocks noChangeAspect="1"/>
          </p:cNvPicPr>
          <p:nvPr/>
        </p:nvPicPr>
        <p:blipFill rotWithShape="1">
          <a:blip r:embed="rId8" cstate="print">
            <a:extLst>
              <a:ext uri="{28A0092B-C50C-407E-A947-70E740481C1C}">
                <a14:useLocalDpi xmlns:a14="http://schemas.microsoft.com/office/drawing/2010/main"/>
              </a:ext>
            </a:extLst>
          </a:blip>
          <a:srcRect l="31440" t="24113" r="25356" b="28404"/>
          <a:stretch/>
        </p:blipFill>
        <p:spPr>
          <a:xfrm>
            <a:off x="7703421" y="2931854"/>
            <a:ext cx="1856675" cy="1360333"/>
          </a:xfrm>
          <a:prstGeom prst="rect">
            <a:avLst/>
          </a:prstGeom>
        </p:spPr>
      </p:pic>
      <p:pic>
        <p:nvPicPr>
          <p:cNvPr id="13" name="Picture 12" descr="IMG_7949.JPG"/>
          <p:cNvPicPr>
            <a:picLocks noChangeAspect="1"/>
          </p:cNvPicPr>
          <p:nvPr/>
        </p:nvPicPr>
        <p:blipFill rotWithShape="1">
          <a:blip r:embed="rId9" cstate="print">
            <a:extLst>
              <a:ext uri="{28A0092B-C50C-407E-A947-70E740481C1C}">
                <a14:useLocalDpi xmlns:a14="http://schemas.microsoft.com/office/drawing/2010/main"/>
              </a:ext>
            </a:extLst>
          </a:blip>
          <a:srcRect l="11111"/>
          <a:stretch/>
        </p:blipFill>
        <p:spPr>
          <a:xfrm>
            <a:off x="-18989" y="1500472"/>
            <a:ext cx="1828800" cy="1371600"/>
          </a:xfrm>
          <a:prstGeom prst="rect">
            <a:avLst/>
          </a:prstGeom>
        </p:spPr>
      </p:pic>
      <p:pic>
        <p:nvPicPr>
          <p:cNvPr id="14" name="Picture 13" descr="IMG_8015.JPG"/>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820229" y="5320056"/>
            <a:ext cx="2057400" cy="1371600"/>
          </a:xfrm>
          <a:prstGeom prst="rect">
            <a:avLst/>
          </a:prstGeom>
        </p:spPr>
      </p:pic>
      <p:pic>
        <p:nvPicPr>
          <p:cNvPr id="15" name="Picture 14" descr="IMG_2636.JPG"/>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911613" y="1500472"/>
            <a:ext cx="1828800" cy="1371600"/>
          </a:xfrm>
          <a:prstGeom prst="rect">
            <a:avLst/>
          </a:prstGeom>
        </p:spPr>
      </p:pic>
      <p:pic>
        <p:nvPicPr>
          <p:cNvPr id="16" name="Picture 15" descr="_DSC1096.JPG"/>
          <p:cNvPicPr>
            <a:picLocks noChangeAspect="1"/>
          </p:cNvPicPr>
          <p:nvPr/>
        </p:nvPicPr>
        <p:blipFill rotWithShape="1">
          <a:blip r:embed="rId12" cstate="print">
            <a:extLst>
              <a:ext uri="{28A0092B-C50C-407E-A947-70E740481C1C}">
                <a14:useLocalDpi xmlns:a14="http://schemas.microsoft.com/office/drawing/2010/main"/>
              </a:ext>
            </a:extLst>
          </a:blip>
          <a:srcRect l="8302" r="16634"/>
          <a:stretch/>
        </p:blipFill>
        <p:spPr>
          <a:xfrm>
            <a:off x="3829520" y="69091"/>
            <a:ext cx="1829824" cy="1371600"/>
          </a:xfrm>
          <a:prstGeom prst="rect">
            <a:avLst/>
          </a:prstGeom>
        </p:spPr>
      </p:pic>
      <p:pic>
        <p:nvPicPr>
          <p:cNvPr id="18" name="Picture 17" descr="_DSC1226.JPG"/>
          <p:cNvPicPr>
            <a:picLocks noChangeAspect="1"/>
          </p:cNvPicPr>
          <p:nvPr/>
        </p:nvPicPr>
        <p:blipFill rotWithShape="1">
          <a:blip r:embed="rId13" cstate="print">
            <a:extLst>
              <a:ext uri="{28A0092B-C50C-407E-A947-70E740481C1C}">
                <a14:useLocalDpi xmlns:a14="http://schemas.microsoft.com/office/drawing/2010/main"/>
              </a:ext>
            </a:extLst>
          </a:blip>
          <a:srcRect l="13136" r="11799"/>
          <a:stretch/>
        </p:blipFill>
        <p:spPr>
          <a:xfrm>
            <a:off x="1911357" y="2931854"/>
            <a:ext cx="1829824" cy="1371600"/>
          </a:xfrm>
          <a:prstGeom prst="rect">
            <a:avLst/>
          </a:prstGeom>
        </p:spPr>
      </p:pic>
      <p:pic>
        <p:nvPicPr>
          <p:cNvPr id="19" name="Picture 18" descr="_DSC1288.JPG"/>
          <p:cNvPicPr>
            <a:picLocks noChangeAspect="1"/>
          </p:cNvPicPr>
          <p:nvPr/>
        </p:nvPicPr>
        <p:blipFill rotWithShape="1">
          <a:blip r:embed="rId14" cstate="print">
            <a:extLst>
              <a:ext uri="{28A0092B-C50C-407E-A947-70E740481C1C}">
                <a14:useLocalDpi xmlns:a14="http://schemas.microsoft.com/office/drawing/2010/main"/>
              </a:ext>
            </a:extLst>
          </a:blip>
          <a:srcRect l="15482" r="10454"/>
          <a:stretch/>
        </p:blipFill>
        <p:spPr>
          <a:xfrm>
            <a:off x="1916937" y="69091"/>
            <a:ext cx="1805457" cy="1371600"/>
          </a:xfrm>
          <a:prstGeom prst="rect">
            <a:avLst/>
          </a:prstGeom>
        </p:spPr>
      </p:pic>
      <p:pic>
        <p:nvPicPr>
          <p:cNvPr id="20" name="Picture 19" descr="_DSC1263.JPG"/>
          <p:cNvPicPr>
            <a:picLocks noChangeAspect="1"/>
          </p:cNvPicPr>
          <p:nvPr/>
        </p:nvPicPr>
        <p:blipFill rotWithShape="1">
          <a:blip r:embed="rId15" cstate="print">
            <a:extLst>
              <a:ext uri="{28A0092B-C50C-407E-A947-70E740481C1C}">
                <a14:useLocalDpi xmlns:a14="http://schemas.microsoft.com/office/drawing/2010/main"/>
              </a:ext>
            </a:extLst>
          </a:blip>
          <a:srcRect l="15196" t="-2964" r="9939" b="2964"/>
          <a:stretch/>
        </p:blipFill>
        <p:spPr>
          <a:xfrm>
            <a:off x="7703421" y="1500472"/>
            <a:ext cx="1824957" cy="1371600"/>
          </a:xfrm>
          <a:prstGeom prst="rect">
            <a:avLst/>
          </a:prstGeom>
        </p:spPr>
      </p:pic>
      <p:pic>
        <p:nvPicPr>
          <p:cNvPr id="21" name="Picture 20" descr="_DSC1201.JPG"/>
          <p:cNvPicPr>
            <a:picLocks noChangeAspect="1"/>
          </p:cNvPicPr>
          <p:nvPr/>
        </p:nvPicPr>
        <p:blipFill rotWithShape="1">
          <a:blip r:embed="rId16" cstate="print">
            <a:extLst>
              <a:ext uri="{28A0092B-C50C-407E-A947-70E740481C1C}">
                <a14:useLocalDpi xmlns:a14="http://schemas.microsoft.com/office/drawing/2010/main"/>
              </a:ext>
            </a:extLst>
          </a:blip>
          <a:srcRect l="6345" t="-1503" r="18591" b="1503"/>
          <a:stretch/>
        </p:blipFill>
        <p:spPr>
          <a:xfrm>
            <a:off x="7703421" y="69091"/>
            <a:ext cx="1829824" cy="1371600"/>
          </a:xfrm>
          <a:prstGeom prst="rect">
            <a:avLst/>
          </a:prstGeom>
        </p:spPr>
      </p:pic>
      <p:pic>
        <p:nvPicPr>
          <p:cNvPr id="22" name="Picture 21" descr="_DSC1104.JPG"/>
          <p:cNvPicPr>
            <a:picLocks noChangeAspect="1"/>
          </p:cNvPicPr>
          <p:nvPr/>
        </p:nvPicPr>
        <p:blipFill rotWithShape="1">
          <a:blip r:embed="rId17" cstate="print">
            <a:extLst>
              <a:ext uri="{28A0092B-C50C-407E-A947-70E740481C1C}">
                <a14:useLocalDpi xmlns:a14="http://schemas.microsoft.com/office/drawing/2010/main"/>
              </a:ext>
            </a:extLst>
          </a:blip>
          <a:srcRect l="24978"/>
          <a:stretch/>
        </p:blipFill>
        <p:spPr>
          <a:xfrm>
            <a:off x="-18989" y="2931854"/>
            <a:ext cx="1828800" cy="1371600"/>
          </a:xfrm>
          <a:prstGeom prst="rect">
            <a:avLst/>
          </a:prstGeom>
        </p:spPr>
      </p:pic>
      <p:pic>
        <p:nvPicPr>
          <p:cNvPr id="23" name="Picture 22" descr="2-2_3.JPG"/>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5768006" y="4358238"/>
            <a:ext cx="1828800" cy="1371600"/>
          </a:xfrm>
          <a:prstGeom prst="rect">
            <a:avLst/>
          </a:prstGeom>
        </p:spPr>
      </p:pic>
      <p:pic>
        <p:nvPicPr>
          <p:cNvPr id="25" name="Picture 24" descr="2-6_2.JPG"/>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5772819" y="1500472"/>
            <a:ext cx="1828800" cy="1371600"/>
          </a:xfrm>
          <a:prstGeom prst="rect">
            <a:avLst/>
          </a:prstGeom>
        </p:spPr>
      </p:pic>
      <p:pic>
        <p:nvPicPr>
          <p:cNvPr id="26" name="Picture 25" descr="2-15_3.JPG"/>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3823930" y="5852916"/>
            <a:ext cx="1828800" cy="1371600"/>
          </a:xfrm>
          <a:prstGeom prst="rect">
            <a:avLst/>
          </a:prstGeom>
        </p:spPr>
      </p:pic>
      <p:pic>
        <p:nvPicPr>
          <p:cNvPr id="27" name="Picture 26" descr="2-22_11.jpg"/>
          <p:cNvPicPr>
            <a:picLocks noChangeAspect="1"/>
          </p:cNvPicPr>
          <p:nvPr/>
        </p:nvPicPr>
        <p:blipFill rotWithShape="1">
          <a:blip r:embed="rId21" cstate="print">
            <a:extLst>
              <a:ext uri="{28A0092B-C50C-407E-A947-70E740481C1C}">
                <a14:useLocalDpi xmlns:a14="http://schemas.microsoft.com/office/drawing/2010/main"/>
              </a:ext>
            </a:extLst>
          </a:blip>
          <a:srcRect l="25000"/>
          <a:stretch/>
        </p:blipFill>
        <p:spPr>
          <a:xfrm>
            <a:off x="-18989" y="4358238"/>
            <a:ext cx="1828800" cy="1371600"/>
          </a:xfrm>
          <a:prstGeom prst="rect">
            <a:avLst/>
          </a:prstGeom>
        </p:spPr>
      </p:pic>
      <p:pic>
        <p:nvPicPr>
          <p:cNvPr id="28" name="Picture 27" descr="2-27_2.jpg"/>
          <p:cNvPicPr>
            <a:picLocks noChangeAspect="1"/>
          </p:cNvPicPr>
          <p:nvPr/>
        </p:nvPicPr>
        <p:blipFill rotWithShape="1">
          <a:blip r:embed="rId22" cstate="print">
            <a:extLst>
              <a:ext uri="{28A0092B-C50C-407E-A947-70E740481C1C}">
                <a14:useLocalDpi xmlns:a14="http://schemas.microsoft.com/office/drawing/2010/main"/>
              </a:ext>
            </a:extLst>
          </a:blip>
          <a:srcRect r="26458"/>
          <a:stretch/>
        </p:blipFill>
        <p:spPr>
          <a:xfrm>
            <a:off x="1920244" y="5852916"/>
            <a:ext cx="1793253" cy="1371600"/>
          </a:xfrm>
          <a:prstGeom prst="rect">
            <a:avLst/>
          </a:prstGeom>
        </p:spPr>
      </p:pic>
      <p:pic>
        <p:nvPicPr>
          <p:cNvPr id="29" name="Picture 28" descr="2-30_3.jpg"/>
          <p:cNvPicPr>
            <a:picLocks noChangeAspect="1"/>
          </p:cNvPicPr>
          <p:nvPr/>
        </p:nvPicPr>
        <p:blipFill rotWithShape="1">
          <a:blip r:embed="rId23" cstate="print">
            <a:extLst>
              <a:ext uri="{28A0092B-C50C-407E-A947-70E740481C1C}">
                <a14:useLocalDpi xmlns:a14="http://schemas.microsoft.com/office/drawing/2010/main"/>
              </a:ext>
            </a:extLst>
          </a:blip>
          <a:srcRect l="10710" t="-72" r="14249" b="72"/>
          <a:stretch/>
        </p:blipFill>
        <p:spPr>
          <a:xfrm>
            <a:off x="3830544" y="4358238"/>
            <a:ext cx="1829824" cy="1371600"/>
          </a:xfrm>
          <a:prstGeom prst="rect">
            <a:avLst/>
          </a:prstGeom>
        </p:spPr>
      </p:pic>
      <p:pic>
        <p:nvPicPr>
          <p:cNvPr id="30" name="Picture 29" descr="1-2_8.jpg"/>
          <p:cNvPicPr>
            <a:picLocks noChangeAspect="1"/>
          </p:cNvPicPr>
          <p:nvPr/>
        </p:nvPicPr>
        <p:blipFill rotWithShape="1">
          <a:blip r:embed="rId24" cstate="print">
            <a:extLst>
              <a:ext uri="{28A0092B-C50C-407E-A947-70E740481C1C}">
                <a14:useLocalDpi xmlns:a14="http://schemas.microsoft.com/office/drawing/2010/main"/>
              </a:ext>
            </a:extLst>
          </a:blip>
          <a:srcRect l="17466" r="7493"/>
          <a:stretch/>
        </p:blipFill>
        <p:spPr>
          <a:xfrm>
            <a:off x="5766470" y="69091"/>
            <a:ext cx="1829824" cy="1371600"/>
          </a:xfrm>
          <a:prstGeom prst="rect">
            <a:avLst/>
          </a:prstGeom>
        </p:spPr>
      </p:pic>
      <p:pic>
        <p:nvPicPr>
          <p:cNvPr id="31" name="Picture 30" descr="1-6_8.jpg"/>
          <p:cNvPicPr>
            <a:picLocks noChangeAspect="1"/>
          </p:cNvPicPr>
          <p:nvPr/>
        </p:nvPicPr>
        <p:blipFill rotWithShape="1">
          <a:blip r:embed="rId25" cstate="print">
            <a:extLst>
              <a:ext uri="{28A0092B-C50C-407E-A947-70E740481C1C}">
                <a14:useLocalDpi xmlns:a14="http://schemas.microsoft.com/office/drawing/2010/main"/>
              </a:ext>
            </a:extLst>
          </a:blip>
          <a:srcRect l="25000"/>
          <a:stretch/>
        </p:blipFill>
        <p:spPr>
          <a:xfrm>
            <a:off x="5773075" y="2931854"/>
            <a:ext cx="1828800" cy="1371600"/>
          </a:xfrm>
          <a:prstGeom prst="rect">
            <a:avLst/>
          </a:prstGeom>
        </p:spPr>
      </p:pic>
      <p:pic>
        <p:nvPicPr>
          <p:cNvPr id="32" name="Picture 31" descr="1-10_6.jpg"/>
          <p:cNvPicPr>
            <a:picLocks noChangeAspect="1"/>
          </p:cNvPicPr>
          <p:nvPr/>
        </p:nvPicPr>
        <p:blipFill>
          <a:blip r:embed="rId26" cstate="print">
            <a:extLst>
              <a:ext uri="{28A0092B-C50C-407E-A947-70E740481C1C}">
                <a14:useLocalDpi xmlns:a14="http://schemas.microsoft.com/office/drawing/2010/main"/>
              </a:ext>
            </a:extLst>
          </a:blip>
          <a:stretch>
            <a:fillRect/>
          </a:stretch>
        </p:blipFill>
        <p:spPr>
          <a:xfrm>
            <a:off x="7704445" y="4363235"/>
            <a:ext cx="1828800" cy="1371600"/>
          </a:xfrm>
          <a:prstGeom prst="rect">
            <a:avLst/>
          </a:prstGeom>
        </p:spPr>
      </p:pic>
      <p:pic>
        <p:nvPicPr>
          <p:cNvPr id="33" name="Picture 32" descr="1-16_2.jpg"/>
          <p:cNvPicPr>
            <a:picLocks noChangeAspect="1"/>
          </p:cNvPicPr>
          <p:nvPr/>
        </p:nvPicPr>
        <p:blipFill rotWithShape="1">
          <a:blip r:embed="rId27" cstate="print">
            <a:extLst>
              <a:ext uri="{28A0092B-C50C-407E-A947-70E740481C1C}">
                <a14:useLocalDpi xmlns:a14="http://schemas.microsoft.com/office/drawing/2010/main"/>
              </a:ext>
            </a:extLst>
          </a:blip>
          <a:srcRect/>
          <a:stretch/>
        </p:blipFill>
        <p:spPr>
          <a:xfrm>
            <a:off x="3842216" y="1500472"/>
            <a:ext cx="1828800" cy="1371600"/>
          </a:xfrm>
          <a:prstGeom prst="rect">
            <a:avLst/>
          </a:prstGeom>
        </p:spPr>
      </p:pic>
      <p:pic>
        <p:nvPicPr>
          <p:cNvPr id="34" name="Picture 33" descr="1-22_1.jpg"/>
          <p:cNvPicPr>
            <a:picLocks noChangeAspect="1"/>
          </p:cNvPicPr>
          <p:nvPr/>
        </p:nvPicPr>
        <p:blipFill rotWithShape="1">
          <a:blip r:embed="rId28" cstate="print">
            <a:extLst>
              <a:ext uri="{28A0092B-C50C-407E-A947-70E740481C1C}">
                <a14:useLocalDpi xmlns:a14="http://schemas.microsoft.com/office/drawing/2010/main"/>
              </a:ext>
            </a:extLst>
          </a:blip>
          <a:srcRect l="24186" b="24186"/>
          <a:stretch/>
        </p:blipFill>
        <p:spPr>
          <a:xfrm>
            <a:off x="-18989" y="5852916"/>
            <a:ext cx="1828800" cy="1371600"/>
          </a:xfrm>
          <a:prstGeom prst="rect">
            <a:avLst/>
          </a:prstGeom>
        </p:spPr>
      </p:pic>
      <p:sp>
        <p:nvSpPr>
          <p:cNvPr id="2" name="Rectangle 1"/>
          <p:cNvSpPr/>
          <p:nvPr/>
        </p:nvSpPr>
        <p:spPr>
          <a:xfrm>
            <a:off x="-18989" y="0"/>
            <a:ext cx="9579085" cy="6978208"/>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prstClr val="white"/>
              </a:solidFill>
              <a:latin typeface="Segoe UI Light"/>
              <a:cs typeface="Segoe UI Light"/>
            </a:endParaRPr>
          </a:p>
        </p:txBody>
      </p:sp>
      <p:sp>
        <p:nvSpPr>
          <p:cNvPr id="36" name="TextBox 35"/>
          <p:cNvSpPr txBox="1"/>
          <p:nvPr/>
        </p:nvSpPr>
        <p:spPr>
          <a:xfrm>
            <a:off x="1111750" y="1798220"/>
            <a:ext cx="5041316" cy="523220"/>
          </a:xfrm>
          <a:prstGeom prst="rect">
            <a:avLst/>
          </a:prstGeom>
          <a:noFill/>
        </p:spPr>
        <p:txBody>
          <a:bodyPr wrap="none" rtlCol="0">
            <a:spAutoFit/>
          </a:bodyPr>
          <a:lstStyle/>
          <a:p>
            <a:r>
              <a:rPr lang="en-US" sz="2800" dirty="0" smtClean="0">
                <a:solidFill>
                  <a:srgbClr val="FFFFFF"/>
                </a:solidFill>
                <a:latin typeface="Segoe UI Semibold"/>
                <a:cs typeface="Segoe UI Semibold"/>
              </a:rPr>
              <a:t>1. Collecting bus stop pictures</a:t>
            </a:r>
            <a:endParaRPr lang="en-US" sz="2800" dirty="0">
              <a:solidFill>
                <a:srgbClr val="FFFFFF"/>
              </a:solidFill>
              <a:latin typeface="Segoe UI Semibold"/>
              <a:cs typeface="Segoe UI Semibold"/>
            </a:endParaRPr>
          </a:p>
        </p:txBody>
      </p:sp>
      <p:sp>
        <p:nvSpPr>
          <p:cNvPr id="37" name="TextBox 36"/>
          <p:cNvSpPr txBox="1"/>
          <p:nvPr/>
        </p:nvSpPr>
        <p:spPr>
          <a:xfrm>
            <a:off x="1111750" y="783625"/>
            <a:ext cx="3160015" cy="646331"/>
          </a:xfrm>
          <a:prstGeom prst="rect">
            <a:avLst/>
          </a:prstGeom>
          <a:noFill/>
        </p:spPr>
        <p:txBody>
          <a:bodyPr wrap="none" rtlCol="0">
            <a:spAutoFit/>
          </a:bodyPr>
          <a:lstStyle/>
          <a:p>
            <a:r>
              <a:rPr lang="en-US" sz="3600" dirty="0" smtClean="0">
                <a:solidFill>
                  <a:srgbClr val="FFFFFF"/>
                </a:solidFill>
                <a:latin typeface="Segoe UI Semibold"/>
                <a:cs typeface="Segoe UI Semibold"/>
              </a:rPr>
              <a:t>Study Method</a:t>
            </a:r>
            <a:endParaRPr lang="en-US" sz="3600" dirty="0">
              <a:solidFill>
                <a:srgbClr val="FFFFFF"/>
              </a:solidFill>
              <a:latin typeface="Segoe UI Semibold"/>
              <a:cs typeface="Segoe UI Semibold"/>
            </a:endParaRPr>
          </a:p>
        </p:txBody>
      </p:sp>
      <p:sp>
        <p:nvSpPr>
          <p:cNvPr id="40" name="Freeform 39"/>
          <p:cNvSpPr/>
          <p:nvPr/>
        </p:nvSpPr>
        <p:spPr>
          <a:xfrm>
            <a:off x="4234915" y="2306534"/>
            <a:ext cx="419312" cy="384472"/>
          </a:xfrm>
          <a:custGeom>
            <a:avLst/>
            <a:gdLst>
              <a:gd name="connsiteX0" fmla="*/ 95842 w 419312"/>
              <a:gd name="connsiteY0" fmla="*/ 1059 h 384472"/>
              <a:gd name="connsiteX1" fmla="*/ 95842 w 419312"/>
              <a:gd name="connsiteY1" fmla="*/ 1059 h 384472"/>
              <a:gd name="connsiteX2" fmla="*/ 143764 w 419312"/>
              <a:gd name="connsiteY2" fmla="*/ 108894 h 384472"/>
              <a:gd name="connsiteX3" fmla="*/ 155744 w 419312"/>
              <a:gd name="connsiteY3" fmla="*/ 144839 h 384472"/>
              <a:gd name="connsiteX4" fmla="*/ 191685 w 419312"/>
              <a:gd name="connsiteY4" fmla="*/ 168802 h 384472"/>
              <a:gd name="connsiteX5" fmla="*/ 227626 w 419312"/>
              <a:gd name="connsiteY5" fmla="*/ 204747 h 384472"/>
              <a:gd name="connsiteX6" fmla="*/ 263567 w 419312"/>
              <a:gd name="connsiteY6" fmla="*/ 252674 h 384472"/>
              <a:gd name="connsiteX7" fmla="*/ 383371 w 419312"/>
              <a:gd name="connsiteY7" fmla="*/ 360509 h 384472"/>
              <a:gd name="connsiteX8" fmla="*/ 419312 w 419312"/>
              <a:gd name="connsiteY8" fmla="*/ 372491 h 384472"/>
              <a:gd name="connsiteX9" fmla="*/ 383371 w 419312"/>
              <a:gd name="connsiteY9" fmla="*/ 384472 h 384472"/>
              <a:gd name="connsiteX10" fmla="*/ 251587 w 419312"/>
              <a:gd name="connsiteY10" fmla="*/ 348527 h 384472"/>
              <a:gd name="connsiteX11" fmla="*/ 203665 w 419312"/>
              <a:gd name="connsiteY11" fmla="*/ 276637 h 384472"/>
              <a:gd name="connsiteX12" fmla="*/ 179705 w 419312"/>
              <a:gd name="connsiteY12" fmla="*/ 240692 h 384472"/>
              <a:gd name="connsiteX13" fmla="*/ 143764 w 419312"/>
              <a:gd name="connsiteY13" fmla="*/ 204747 h 384472"/>
              <a:gd name="connsiteX14" fmla="*/ 119803 w 419312"/>
              <a:gd name="connsiteY14" fmla="*/ 156821 h 384472"/>
              <a:gd name="connsiteX15" fmla="*/ 95842 w 419312"/>
              <a:gd name="connsiteY15" fmla="*/ 132857 h 384472"/>
              <a:gd name="connsiteX16" fmla="*/ 59901 w 419312"/>
              <a:gd name="connsiteY16" fmla="*/ 84931 h 384472"/>
              <a:gd name="connsiteX17" fmla="*/ 35941 w 419312"/>
              <a:gd name="connsiteY17" fmla="*/ 13041 h 384472"/>
              <a:gd name="connsiteX18" fmla="*/ 47921 w 419312"/>
              <a:gd name="connsiteY18" fmla="*/ 108894 h 384472"/>
              <a:gd name="connsiteX19" fmla="*/ 71882 w 419312"/>
              <a:gd name="connsiteY19" fmla="*/ 144839 h 384472"/>
              <a:gd name="connsiteX20" fmla="*/ 107823 w 419312"/>
              <a:gd name="connsiteY20" fmla="*/ 180784 h 384472"/>
              <a:gd name="connsiteX21" fmla="*/ 143764 w 419312"/>
              <a:gd name="connsiteY21" fmla="*/ 192766 h 384472"/>
              <a:gd name="connsiteX22" fmla="*/ 179705 w 419312"/>
              <a:gd name="connsiteY22" fmla="*/ 216729 h 384472"/>
              <a:gd name="connsiteX23" fmla="*/ 239606 w 419312"/>
              <a:gd name="connsiteY23" fmla="*/ 276637 h 384472"/>
              <a:gd name="connsiteX24" fmla="*/ 299508 w 419312"/>
              <a:gd name="connsiteY24" fmla="*/ 336546 h 384472"/>
              <a:gd name="connsiteX25" fmla="*/ 347430 w 419312"/>
              <a:gd name="connsiteY25" fmla="*/ 360509 h 384472"/>
              <a:gd name="connsiteX26" fmla="*/ 383371 w 419312"/>
              <a:gd name="connsiteY26" fmla="*/ 372491 h 384472"/>
              <a:gd name="connsiteX27" fmla="*/ 311489 w 419312"/>
              <a:gd name="connsiteY27" fmla="*/ 324564 h 384472"/>
              <a:gd name="connsiteX28" fmla="*/ 287528 w 419312"/>
              <a:gd name="connsiteY28" fmla="*/ 288619 h 384472"/>
              <a:gd name="connsiteX29" fmla="*/ 239606 w 419312"/>
              <a:gd name="connsiteY29" fmla="*/ 252674 h 384472"/>
              <a:gd name="connsiteX30" fmla="*/ 215646 w 419312"/>
              <a:gd name="connsiteY30" fmla="*/ 204747 h 384472"/>
              <a:gd name="connsiteX31" fmla="*/ 191685 w 419312"/>
              <a:gd name="connsiteY31" fmla="*/ 168802 h 384472"/>
              <a:gd name="connsiteX32" fmla="*/ 179705 w 419312"/>
              <a:gd name="connsiteY32" fmla="*/ 120876 h 384472"/>
              <a:gd name="connsiteX33" fmla="*/ 143764 w 419312"/>
              <a:gd name="connsiteY33" fmla="*/ 108894 h 384472"/>
              <a:gd name="connsiteX34" fmla="*/ 107823 w 419312"/>
              <a:gd name="connsiteY34" fmla="*/ 72949 h 384472"/>
              <a:gd name="connsiteX35" fmla="*/ 95842 w 419312"/>
              <a:gd name="connsiteY35" fmla="*/ 37004 h 384472"/>
              <a:gd name="connsiteX36" fmla="*/ 71882 w 419312"/>
              <a:gd name="connsiteY36" fmla="*/ 1059 h 384472"/>
              <a:gd name="connsiteX37" fmla="*/ 143764 w 419312"/>
              <a:gd name="connsiteY37" fmla="*/ 25023 h 384472"/>
              <a:gd name="connsiteX38" fmla="*/ 179705 w 419312"/>
              <a:gd name="connsiteY38" fmla="*/ 37004 h 384472"/>
              <a:gd name="connsiteX39" fmla="*/ 215646 w 419312"/>
              <a:gd name="connsiteY39" fmla="*/ 48986 h 384472"/>
              <a:gd name="connsiteX40" fmla="*/ 251587 w 419312"/>
              <a:gd name="connsiteY40" fmla="*/ 60967 h 384472"/>
              <a:gd name="connsiteX41" fmla="*/ 47921 w 419312"/>
              <a:gd name="connsiteY41" fmla="*/ 48986 h 384472"/>
              <a:gd name="connsiteX42" fmla="*/ 23960 w 419312"/>
              <a:gd name="connsiteY42" fmla="*/ 84931 h 384472"/>
              <a:gd name="connsiteX43" fmla="*/ 0 w 419312"/>
              <a:gd name="connsiteY43" fmla="*/ 144839 h 384472"/>
              <a:gd name="connsiteX44" fmla="*/ 11980 w 419312"/>
              <a:gd name="connsiteY44" fmla="*/ 72949 h 384472"/>
              <a:gd name="connsiteX45" fmla="*/ 23960 w 419312"/>
              <a:gd name="connsiteY45" fmla="*/ 25023 h 384472"/>
              <a:gd name="connsiteX46" fmla="*/ 23960 w 419312"/>
              <a:gd name="connsiteY46" fmla="*/ 25023 h 384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19312" h="384472">
                <a:moveTo>
                  <a:pt x="95842" y="1059"/>
                </a:moveTo>
                <a:lnTo>
                  <a:pt x="95842" y="1059"/>
                </a:lnTo>
                <a:cubicBezTo>
                  <a:pt x="111816" y="37004"/>
                  <a:pt x="128637" y="72585"/>
                  <a:pt x="143764" y="108894"/>
                </a:cubicBezTo>
                <a:cubicBezTo>
                  <a:pt x="148621" y="120552"/>
                  <a:pt x="147855" y="134976"/>
                  <a:pt x="155744" y="144839"/>
                </a:cubicBezTo>
                <a:cubicBezTo>
                  <a:pt x="164738" y="156083"/>
                  <a:pt x="180624" y="159583"/>
                  <a:pt x="191685" y="168802"/>
                </a:cubicBezTo>
                <a:cubicBezTo>
                  <a:pt x="204701" y="179650"/>
                  <a:pt x="216600" y="191882"/>
                  <a:pt x="227626" y="204747"/>
                </a:cubicBezTo>
                <a:cubicBezTo>
                  <a:pt x="240621" y="219909"/>
                  <a:pt x="250135" y="237898"/>
                  <a:pt x="263567" y="252674"/>
                </a:cubicBezTo>
                <a:cubicBezTo>
                  <a:pt x="289439" y="281136"/>
                  <a:pt x="339364" y="338503"/>
                  <a:pt x="383371" y="360509"/>
                </a:cubicBezTo>
                <a:cubicBezTo>
                  <a:pt x="394666" y="366157"/>
                  <a:pt x="407332" y="368497"/>
                  <a:pt x="419312" y="372491"/>
                </a:cubicBezTo>
                <a:cubicBezTo>
                  <a:pt x="407332" y="376485"/>
                  <a:pt x="395999" y="384472"/>
                  <a:pt x="383371" y="384472"/>
                </a:cubicBezTo>
                <a:cubicBezTo>
                  <a:pt x="329062" y="384472"/>
                  <a:pt x="299703" y="367776"/>
                  <a:pt x="251587" y="348527"/>
                </a:cubicBezTo>
                <a:cubicBezTo>
                  <a:pt x="230531" y="285356"/>
                  <a:pt x="253523" y="336473"/>
                  <a:pt x="203665" y="276637"/>
                </a:cubicBezTo>
                <a:cubicBezTo>
                  <a:pt x="194447" y="265574"/>
                  <a:pt x="188923" y="251755"/>
                  <a:pt x="179705" y="240692"/>
                </a:cubicBezTo>
                <a:cubicBezTo>
                  <a:pt x="168859" y="227675"/>
                  <a:pt x="153612" y="218535"/>
                  <a:pt x="143764" y="204747"/>
                </a:cubicBezTo>
                <a:cubicBezTo>
                  <a:pt x="133383" y="190213"/>
                  <a:pt x="129710" y="171682"/>
                  <a:pt x="119803" y="156821"/>
                </a:cubicBezTo>
                <a:cubicBezTo>
                  <a:pt x="113538" y="147422"/>
                  <a:pt x="103073" y="141535"/>
                  <a:pt x="95842" y="132857"/>
                </a:cubicBezTo>
                <a:cubicBezTo>
                  <a:pt x="83059" y="117516"/>
                  <a:pt x="71881" y="100906"/>
                  <a:pt x="59901" y="84931"/>
                </a:cubicBezTo>
                <a:cubicBezTo>
                  <a:pt x="51914" y="60968"/>
                  <a:pt x="32808" y="-12023"/>
                  <a:pt x="35941" y="13041"/>
                </a:cubicBezTo>
                <a:cubicBezTo>
                  <a:pt x="39934" y="44992"/>
                  <a:pt x="39450" y="77829"/>
                  <a:pt x="47921" y="108894"/>
                </a:cubicBezTo>
                <a:cubicBezTo>
                  <a:pt x="51709" y="122786"/>
                  <a:pt x="62664" y="133776"/>
                  <a:pt x="71882" y="144839"/>
                </a:cubicBezTo>
                <a:cubicBezTo>
                  <a:pt x="82728" y="157856"/>
                  <a:pt x="93726" y="171385"/>
                  <a:pt x="107823" y="180784"/>
                </a:cubicBezTo>
                <a:cubicBezTo>
                  <a:pt x="118330" y="187790"/>
                  <a:pt x="132469" y="187118"/>
                  <a:pt x="143764" y="192766"/>
                </a:cubicBezTo>
                <a:cubicBezTo>
                  <a:pt x="156643" y="199206"/>
                  <a:pt x="167725" y="208741"/>
                  <a:pt x="179705" y="216729"/>
                </a:cubicBezTo>
                <a:cubicBezTo>
                  <a:pt x="227626" y="288620"/>
                  <a:pt x="175711" y="220722"/>
                  <a:pt x="239606" y="276637"/>
                </a:cubicBezTo>
                <a:cubicBezTo>
                  <a:pt x="260858" y="295234"/>
                  <a:pt x="274250" y="323916"/>
                  <a:pt x="299508" y="336546"/>
                </a:cubicBezTo>
                <a:cubicBezTo>
                  <a:pt x="315482" y="344534"/>
                  <a:pt x="331015" y="353473"/>
                  <a:pt x="347430" y="360509"/>
                </a:cubicBezTo>
                <a:cubicBezTo>
                  <a:pt x="359037" y="365484"/>
                  <a:pt x="392300" y="381421"/>
                  <a:pt x="383371" y="372491"/>
                </a:cubicBezTo>
                <a:cubicBezTo>
                  <a:pt x="363009" y="352126"/>
                  <a:pt x="311489" y="324564"/>
                  <a:pt x="311489" y="324564"/>
                </a:cubicBezTo>
                <a:cubicBezTo>
                  <a:pt x="303502" y="312582"/>
                  <a:pt x="297710" y="298802"/>
                  <a:pt x="287528" y="288619"/>
                </a:cubicBezTo>
                <a:cubicBezTo>
                  <a:pt x="273409" y="274499"/>
                  <a:pt x="252600" y="267836"/>
                  <a:pt x="239606" y="252674"/>
                </a:cubicBezTo>
                <a:cubicBezTo>
                  <a:pt x="227983" y="239112"/>
                  <a:pt x="224507" y="220255"/>
                  <a:pt x="215646" y="204747"/>
                </a:cubicBezTo>
                <a:cubicBezTo>
                  <a:pt x="208502" y="192244"/>
                  <a:pt x="199672" y="180784"/>
                  <a:pt x="191685" y="168802"/>
                </a:cubicBezTo>
                <a:cubicBezTo>
                  <a:pt x="187692" y="152827"/>
                  <a:pt x="189991" y="133735"/>
                  <a:pt x="179705" y="120876"/>
                </a:cubicBezTo>
                <a:cubicBezTo>
                  <a:pt x="171817" y="111014"/>
                  <a:pt x="154271" y="115900"/>
                  <a:pt x="143764" y="108894"/>
                </a:cubicBezTo>
                <a:cubicBezTo>
                  <a:pt x="129667" y="99495"/>
                  <a:pt x="119803" y="84931"/>
                  <a:pt x="107823" y="72949"/>
                </a:cubicBezTo>
                <a:cubicBezTo>
                  <a:pt x="103829" y="60967"/>
                  <a:pt x="101490" y="48301"/>
                  <a:pt x="95842" y="37004"/>
                </a:cubicBezTo>
                <a:cubicBezTo>
                  <a:pt x="89403" y="24124"/>
                  <a:pt x="57912" y="4552"/>
                  <a:pt x="71882" y="1059"/>
                </a:cubicBezTo>
                <a:cubicBezTo>
                  <a:pt x="96385" y="-5067"/>
                  <a:pt x="119803" y="17035"/>
                  <a:pt x="143764" y="25023"/>
                </a:cubicBezTo>
                <a:lnTo>
                  <a:pt x="179705" y="37004"/>
                </a:lnTo>
                <a:lnTo>
                  <a:pt x="215646" y="48986"/>
                </a:lnTo>
                <a:cubicBezTo>
                  <a:pt x="227626" y="52980"/>
                  <a:pt x="264194" y="61709"/>
                  <a:pt x="251587" y="60967"/>
                </a:cubicBezTo>
                <a:lnTo>
                  <a:pt x="47921" y="48986"/>
                </a:lnTo>
                <a:cubicBezTo>
                  <a:pt x="39934" y="60968"/>
                  <a:pt x="27748" y="71039"/>
                  <a:pt x="23960" y="84931"/>
                </a:cubicBezTo>
                <a:cubicBezTo>
                  <a:pt x="1608" y="166896"/>
                  <a:pt x="25615" y="221694"/>
                  <a:pt x="0" y="144839"/>
                </a:cubicBezTo>
                <a:cubicBezTo>
                  <a:pt x="3993" y="120876"/>
                  <a:pt x="6711" y="96664"/>
                  <a:pt x="11980" y="72949"/>
                </a:cubicBezTo>
                <a:cubicBezTo>
                  <a:pt x="25223" y="13348"/>
                  <a:pt x="23960" y="55916"/>
                  <a:pt x="23960" y="25023"/>
                </a:cubicBezTo>
                <a:lnTo>
                  <a:pt x="23960" y="25023"/>
                </a:lnTo>
              </a:path>
            </a:pathLst>
          </a:custGeom>
          <a:solidFill>
            <a:schemeClr val="accent6"/>
          </a:solidFill>
          <a:ln>
            <a:solidFill>
              <a:srgbClr val="FF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41" name="TextBox 40"/>
          <p:cNvSpPr txBox="1"/>
          <p:nvPr/>
        </p:nvSpPr>
        <p:spPr>
          <a:xfrm>
            <a:off x="4654227" y="2455748"/>
            <a:ext cx="3696846" cy="461665"/>
          </a:xfrm>
          <a:prstGeom prst="rect">
            <a:avLst/>
          </a:prstGeom>
          <a:noFill/>
        </p:spPr>
        <p:txBody>
          <a:bodyPr wrap="none" rtlCol="0">
            <a:spAutoFit/>
          </a:bodyPr>
          <a:lstStyle/>
          <a:p>
            <a:r>
              <a:rPr lang="en-US" sz="2400" dirty="0" smtClean="0">
                <a:solidFill>
                  <a:srgbClr val="F79646">
                    <a:lumMod val="75000"/>
                  </a:srgbClr>
                </a:solidFill>
                <a:latin typeface="Segoe Print" panose="02000600000000000000" pitchFamily="2" charset="0"/>
                <a:cs typeface="Segoe UI Light"/>
              </a:rPr>
              <a:t>Physical audit pictures</a:t>
            </a:r>
            <a:endParaRPr lang="en-US" sz="2400" dirty="0">
              <a:solidFill>
                <a:srgbClr val="F79646">
                  <a:lumMod val="75000"/>
                </a:srgbClr>
              </a:solidFill>
              <a:latin typeface="Segoe Print" panose="02000600000000000000" pitchFamily="2" charset="0"/>
              <a:cs typeface="Segoe UI Light"/>
            </a:endParaRPr>
          </a:p>
        </p:txBody>
      </p:sp>
    </p:spTree>
    <p:extLst>
      <p:ext uri="{BB962C8B-B14F-4D97-AF65-F5344CB8AC3E}">
        <p14:creationId xmlns:p14="http://schemas.microsoft.com/office/powerpoint/2010/main" val="12039175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p:bldLst>
  </p:timing>
</p:sld>
</file>

<file path=ppt/slides/slide137.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pic>
        <p:nvPicPr>
          <p:cNvPr id="6" name="Picture 5" descr="IMG_7603.JPG"/>
          <p:cNvPicPr>
            <a:picLocks noChangeAspect="1"/>
          </p:cNvPicPr>
          <p:nvPr/>
        </p:nvPicPr>
        <p:blipFill rotWithShape="1">
          <a:blip r:embed="rId3" cstate="print">
            <a:extLst>
              <a:ext uri="{28A0092B-C50C-407E-A947-70E740481C1C}">
                <a14:useLocalDpi xmlns:a14="http://schemas.microsoft.com/office/drawing/2010/main"/>
              </a:ext>
            </a:extLst>
          </a:blip>
          <a:srcRect r="9756"/>
          <a:stretch/>
        </p:blipFill>
        <p:spPr>
          <a:xfrm>
            <a:off x="7703421" y="5852916"/>
            <a:ext cx="1856675" cy="1371600"/>
          </a:xfrm>
          <a:prstGeom prst="rect">
            <a:avLst/>
          </a:prstGeom>
        </p:spPr>
      </p:pic>
      <p:pic>
        <p:nvPicPr>
          <p:cNvPr id="7" name="Picture 6" descr="IMG_7629.JPG"/>
          <p:cNvPicPr>
            <a:picLocks noChangeAspect="1"/>
          </p:cNvPicPr>
          <p:nvPr/>
        </p:nvPicPr>
        <p:blipFill rotWithShape="1">
          <a:blip r:embed="rId4" cstate="print">
            <a:extLst>
              <a:ext uri="{28A0092B-C50C-407E-A947-70E740481C1C}">
                <a14:useLocalDpi xmlns:a14="http://schemas.microsoft.com/office/drawing/2010/main"/>
              </a:ext>
            </a:extLst>
          </a:blip>
          <a:srcRect l="11111"/>
          <a:stretch/>
        </p:blipFill>
        <p:spPr>
          <a:xfrm>
            <a:off x="-18989" y="69091"/>
            <a:ext cx="1828800" cy="1371600"/>
          </a:xfrm>
          <a:prstGeom prst="rect">
            <a:avLst/>
          </a:prstGeom>
        </p:spPr>
      </p:pic>
      <p:pic>
        <p:nvPicPr>
          <p:cNvPr id="8" name="Picture 7" descr="IMG_7676.JPG"/>
          <p:cNvPicPr>
            <a:picLocks noChangeAspect="1"/>
          </p:cNvPicPr>
          <p:nvPr/>
        </p:nvPicPr>
        <p:blipFill rotWithShape="1">
          <a:blip r:embed="rId5" cstate="print">
            <a:extLst>
              <a:ext uri="{28A0092B-C50C-407E-A947-70E740481C1C}">
                <a14:useLocalDpi xmlns:a14="http://schemas.microsoft.com/office/drawing/2010/main"/>
              </a:ext>
            </a:extLst>
          </a:blip>
          <a:srcRect r="11062"/>
          <a:stretch/>
        </p:blipFill>
        <p:spPr>
          <a:xfrm>
            <a:off x="5763163" y="5852916"/>
            <a:ext cx="1829824" cy="1371600"/>
          </a:xfrm>
          <a:prstGeom prst="rect">
            <a:avLst/>
          </a:prstGeom>
        </p:spPr>
      </p:pic>
      <p:pic>
        <p:nvPicPr>
          <p:cNvPr id="9" name="Picture 8" descr="IMG_7796.JPG"/>
          <p:cNvPicPr>
            <a:picLocks noChangeAspect="1"/>
          </p:cNvPicPr>
          <p:nvPr/>
        </p:nvPicPr>
        <p:blipFill rotWithShape="1">
          <a:blip r:embed="rId6" cstate="print">
            <a:extLst>
              <a:ext uri="{28A0092B-C50C-407E-A947-70E740481C1C}">
                <a14:useLocalDpi xmlns:a14="http://schemas.microsoft.com/office/drawing/2010/main"/>
              </a:ext>
            </a:extLst>
          </a:blip>
          <a:srcRect l="6648" t="-1394" r="5598" b="1394"/>
          <a:stretch/>
        </p:blipFill>
        <p:spPr>
          <a:xfrm>
            <a:off x="1917449" y="4358238"/>
            <a:ext cx="1805457" cy="1371600"/>
          </a:xfrm>
          <a:prstGeom prst="rect">
            <a:avLst/>
          </a:prstGeom>
        </p:spPr>
      </p:pic>
      <p:pic>
        <p:nvPicPr>
          <p:cNvPr id="10" name="Picture 9" descr="IMG_7803.JPG"/>
          <p:cNvPicPr>
            <a:picLocks noChangeAspect="1"/>
          </p:cNvPicPr>
          <p:nvPr/>
        </p:nvPicPr>
        <p:blipFill rotWithShape="1">
          <a:blip r:embed="rId7" cstate="print">
            <a:extLst>
              <a:ext uri="{28A0092B-C50C-407E-A947-70E740481C1C}">
                <a14:useLocalDpi xmlns:a14="http://schemas.microsoft.com/office/drawing/2010/main"/>
              </a:ext>
            </a:extLst>
          </a:blip>
          <a:srcRect b="10375"/>
          <a:stretch/>
        </p:blipFill>
        <p:spPr>
          <a:xfrm rot="16200000">
            <a:off x="4076962" y="2697620"/>
            <a:ext cx="1360331" cy="1828800"/>
          </a:xfrm>
          <a:prstGeom prst="rect">
            <a:avLst/>
          </a:prstGeom>
        </p:spPr>
      </p:pic>
      <p:pic>
        <p:nvPicPr>
          <p:cNvPr id="12" name="Picture 11" descr="IMG_7940.JPG"/>
          <p:cNvPicPr>
            <a:picLocks noChangeAspect="1"/>
          </p:cNvPicPr>
          <p:nvPr/>
        </p:nvPicPr>
        <p:blipFill rotWithShape="1">
          <a:blip r:embed="rId8" cstate="print">
            <a:extLst>
              <a:ext uri="{28A0092B-C50C-407E-A947-70E740481C1C}">
                <a14:useLocalDpi xmlns:a14="http://schemas.microsoft.com/office/drawing/2010/main"/>
              </a:ext>
            </a:extLst>
          </a:blip>
          <a:srcRect l="31440" t="24113" r="25356" b="28404"/>
          <a:stretch/>
        </p:blipFill>
        <p:spPr>
          <a:xfrm>
            <a:off x="7703421" y="2931854"/>
            <a:ext cx="1856675" cy="1360333"/>
          </a:xfrm>
          <a:prstGeom prst="rect">
            <a:avLst/>
          </a:prstGeom>
        </p:spPr>
      </p:pic>
      <p:pic>
        <p:nvPicPr>
          <p:cNvPr id="13" name="Picture 12" descr="IMG_7949.JPG"/>
          <p:cNvPicPr>
            <a:picLocks noChangeAspect="1"/>
          </p:cNvPicPr>
          <p:nvPr/>
        </p:nvPicPr>
        <p:blipFill rotWithShape="1">
          <a:blip r:embed="rId9" cstate="print">
            <a:extLst>
              <a:ext uri="{28A0092B-C50C-407E-A947-70E740481C1C}">
                <a14:useLocalDpi xmlns:a14="http://schemas.microsoft.com/office/drawing/2010/main"/>
              </a:ext>
            </a:extLst>
          </a:blip>
          <a:srcRect l="11111"/>
          <a:stretch/>
        </p:blipFill>
        <p:spPr>
          <a:xfrm>
            <a:off x="-18989" y="1500472"/>
            <a:ext cx="1828800" cy="1371600"/>
          </a:xfrm>
          <a:prstGeom prst="rect">
            <a:avLst/>
          </a:prstGeom>
        </p:spPr>
      </p:pic>
      <p:pic>
        <p:nvPicPr>
          <p:cNvPr id="14" name="Picture 13" descr="IMG_8015.JPG"/>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820229" y="5320056"/>
            <a:ext cx="2057400" cy="1371600"/>
          </a:xfrm>
          <a:prstGeom prst="rect">
            <a:avLst/>
          </a:prstGeom>
        </p:spPr>
      </p:pic>
      <p:pic>
        <p:nvPicPr>
          <p:cNvPr id="15" name="Picture 14" descr="IMG_2636.JPG"/>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911613" y="1500472"/>
            <a:ext cx="1828800" cy="1371600"/>
          </a:xfrm>
          <a:prstGeom prst="rect">
            <a:avLst/>
          </a:prstGeom>
        </p:spPr>
      </p:pic>
      <p:pic>
        <p:nvPicPr>
          <p:cNvPr id="16" name="Picture 15" descr="_DSC1096.JPG"/>
          <p:cNvPicPr>
            <a:picLocks noChangeAspect="1"/>
          </p:cNvPicPr>
          <p:nvPr/>
        </p:nvPicPr>
        <p:blipFill rotWithShape="1">
          <a:blip r:embed="rId12" cstate="print">
            <a:extLst>
              <a:ext uri="{28A0092B-C50C-407E-A947-70E740481C1C}">
                <a14:useLocalDpi xmlns:a14="http://schemas.microsoft.com/office/drawing/2010/main"/>
              </a:ext>
            </a:extLst>
          </a:blip>
          <a:srcRect l="8302" r="16634"/>
          <a:stretch/>
        </p:blipFill>
        <p:spPr>
          <a:xfrm>
            <a:off x="3829520" y="69091"/>
            <a:ext cx="1829824" cy="1371600"/>
          </a:xfrm>
          <a:prstGeom prst="rect">
            <a:avLst/>
          </a:prstGeom>
        </p:spPr>
      </p:pic>
      <p:pic>
        <p:nvPicPr>
          <p:cNvPr id="18" name="Picture 17" descr="_DSC1226.JPG"/>
          <p:cNvPicPr>
            <a:picLocks noChangeAspect="1"/>
          </p:cNvPicPr>
          <p:nvPr/>
        </p:nvPicPr>
        <p:blipFill rotWithShape="1">
          <a:blip r:embed="rId13" cstate="print">
            <a:extLst>
              <a:ext uri="{28A0092B-C50C-407E-A947-70E740481C1C}">
                <a14:useLocalDpi xmlns:a14="http://schemas.microsoft.com/office/drawing/2010/main"/>
              </a:ext>
            </a:extLst>
          </a:blip>
          <a:srcRect l="13136" r="11799"/>
          <a:stretch/>
        </p:blipFill>
        <p:spPr>
          <a:xfrm>
            <a:off x="1911357" y="2931854"/>
            <a:ext cx="1829824" cy="1371600"/>
          </a:xfrm>
          <a:prstGeom prst="rect">
            <a:avLst/>
          </a:prstGeom>
        </p:spPr>
      </p:pic>
      <p:pic>
        <p:nvPicPr>
          <p:cNvPr id="19" name="Picture 18" descr="_DSC1288.JPG"/>
          <p:cNvPicPr>
            <a:picLocks noChangeAspect="1"/>
          </p:cNvPicPr>
          <p:nvPr/>
        </p:nvPicPr>
        <p:blipFill rotWithShape="1">
          <a:blip r:embed="rId14" cstate="print">
            <a:extLst>
              <a:ext uri="{28A0092B-C50C-407E-A947-70E740481C1C}">
                <a14:useLocalDpi xmlns:a14="http://schemas.microsoft.com/office/drawing/2010/main"/>
              </a:ext>
            </a:extLst>
          </a:blip>
          <a:srcRect l="15482" r="10454"/>
          <a:stretch/>
        </p:blipFill>
        <p:spPr>
          <a:xfrm>
            <a:off x="1916937" y="69091"/>
            <a:ext cx="1805457" cy="1371600"/>
          </a:xfrm>
          <a:prstGeom prst="rect">
            <a:avLst/>
          </a:prstGeom>
        </p:spPr>
      </p:pic>
      <p:pic>
        <p:nvPicPr>
          <p:cNvPr id="20" name="Picture 19" descr="_DSC1263.JPG"/>
          <p:cNvPicPr>
            <a:picLocks noChangeAspect="1"/>
          </p:cNvPicPr>
          <p:nvPr/>
        </p:nvPicPr>
        <p:blipFill rotWithShape="1">
          <a:blip r:embed="rId15" cstate="print">
            <a:extLst>
              <a:ext uri="{28A0092B-C50C-407E-A947-70E740481C1C}">
                <a14:useLocalDpi xmlns:a14="http://schemas.microsoft.com/office/drawing/2010/main"/>
              </a:ext>
            </a:extLst>
          </a:blip>
          <a:srcRect l="15196" t="-2964" r="9939" b="2964"/>
          <a:stretch/>
        </p:blipFill>
        <p:spPr>
          <a:xfrm>
            <a:off x="7703421" y="1500472"/>
            <a:ext cx="1824957" cy="1371600"/>
          </a:xfrm>
          <a:prstGeom prst="rect">
            <a:avLst/>
          </a:prstGeom>
        </p:spPr>
      </p:pic>
      <p:pic>
        <p:nvPicPr>
          <p:cNvPr id="21" name="Picture 20" descr="_DSC1201.JPG"/>
          <p:cNvPicPr>
            <a:picLocks noChangeAspect="1"/>
          </p:cNvPicPr>
          <p:nvPr/>
        </p:nvPicPr>
        <p:blipFill rotWithShape="1">
          <a:blip r:embed="rId16" cstate="print">
            <a:extLst>
              <a:ext uri="{28A0092B-C50C-407E-A947-70E740481C1C}">
                <a14:useLocalDpi xmlns:a14="http://schemas.microsoft.com/office/drawing/2010/main"/>
              </a:ext>
            </a:extLst>
          </a:blip>
          <a:srcRect l="6345" t="-1503" r="18591" b="1503"/>
          <a:stretch/>
        </p:blipFill>
        <p:spPr>
          <a:xfrm>
            <a:off x="7703421" y="69091"/>
            <a:ext cx="1829824" cy="1371600"/>
          </a:xfrm>
          <a:prstGeom prst="rect">
            <a:avLst/>
          </a:prstGeom>
        </p:spPr>
      </p:pic>
      <p:pic>
        <p:nvPicPr>
          <p:cNvPr id="22" name="Picture 21" descr="_DSC1104.JPG"/>
          <p:cNvPicPr>
            <a:picLocks noChangeAspect="1"/>
          </p:cNvPicPr>
          <p:nvPr/>
        </p:nvPicPr>
        <p:blipFill rotWithShape="1">
          <a:blip r:embed="rId17" cstate="print">
            <a:extLst>
              <a:ext uri="{28A0092B-C50C-407E-A947-70E740481C1C}">
                <a14:useLocalDpi xmlns:a14="http://schemas.microsoft.com/office/drawing/2010/main"/>
              </a:ext>
            </a:extLst>
          </a:blip>
          <a:srcRect l="24978"/>
          <a:stretch/>
        </p:blipFill>
        <p:spPr>
          <a:xfrm>
            <a:off x="-18989" y="2931854"/>
            <a:ext cx="1828800" cy="1371600"/>
          </a:xfrm>
          <a:prstGeom prst="rect">
            <a:avLst/>
          </a:prstGeom>
        </p:spPr>
      </p:pic>
      <p:pic>
        <p:nvPicPr>
          <p:cNvPr id="23" name="Picture 22" descr="2-2_3.JPG"/>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5768006" y="4358238"/>
            <a:ext cx="1828800" cy="1371600"/>
          </a:xfrm>
          <a:prstGeom prst="rect">
            <a:avLst/>
          </a:prstGeom>
        </p:spPr>
      </p:pic>
      <p:pic>
        <p:nvPicPr>
          <p:cNvPr id="25" name="Picture 24" descr="2-6_2.JPG"/>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5772819" y="1500472"/>
            <a:ext cx="1828800" cy="1371600"/>
          </a:xfrm>
          <a:prstGeom prst="rect">
            <a:avLst/>
          </a:prstGeom>
        </p:spPr>
      </p:pic>
      <p:pic>
        <p:nvPicPr>
          <p:cNvPr id="26" name="Picture 25" descr="2-15_3.JPG"/>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3823930" y="5852916"/>
            <a:ext cx="1828800" cy="1371600"/>
          </a:xfrm>
          <a:prstGeom prst="rect">
            <a:avLst/>
          </a:prstGeom>
        </p:spPr>
      </p:pic>
      <p:pic>
        <p:nvPicPr>
          <p:cNvPr id="27" name="Picture 26" descr="2-22_11.jpg"/>
          <p:cNvPicPr>
            <a:picLocks noChangeAspect="1"/>
          </p:cNvPicPr>
          <p:nvPr/>
        </p:nvPicPr>
        <p:blipFill rotWithShape="1">
          <a:blip r:embed="rId21" cstate="print">
            <a:extLst>
              <a:ext uri="{28A0092B-C50C-407E-A947-70E740481C1C}">
                <a14:useLocalDpi xmlns:a14="http://schemas.microsoft.com/office/drawing/2010/main"/>
              </a:ext>
            </a:extLst>
          </a:blip>
          <a:srcRect l="25000"/>
          <a:stretch/>
        </p:blipFill>
        <p:spPr>
          <a:xfrm>
            <a:off x="-18989" y="4358238"/>
            <a:ext cx="1828800" cy="1371600"/>
          </a:xfrm>
          <a:prstGeom prst="rect">
            <a:avLst/>
          </a:prstGeom>
        </p:spPr>
      </p:pic>
      <p:pic>
        <p:nvPicPr>
          <p:cNvPr id="28" name="Picture 27" descr="2-27_2.jpg"/>
          <p:cNvPicPr>
            <a:picLocks noChangeAspect="1"/>
          </p:cNvPicPr>
          <p:nvPr/>
        </p:nvPicPr>
        <p:blipFill rotWithShape="1">
          <a:blip r:embed="rId22" cstate="print">
            <a:extLst>
              <a:ext uri="{28A0092B-C50C-407E-A947-70E740481C1C}">
                <a14:useLocalDpi xmlns:a14="http://schemas.microsoft.com/office/drawing/2010/main"/>
              </a:ext>
            </a:extLst>
          </a:blip>
          <a:srcRect r="26458"/>
          <a:stretch/>
        </p:blipFill>
        <p:spPr>
          <a:xfrm>
            <a:off x="1920244" y="5852916"/>
            <a:ext cx="1793253" cy="1371600"/>
          </a:xfrm>
          <a:prstGeom prst="rect">
            <a:avLst/>
          </a:prstGeom>
        </p:spPr>
      </p:pic>
      <p:pic>
        <p:nvPicPr>
          <p:cNvPr id="29" name="Picture 28" descr="2-30_3.jpg"/>
          <p:cNvPicPr>
            <a:picLocks noChangeAspect="1"/>
          </p:cNvPicPr>
          <p:nvPr/>
        </p:nvPicPr>
        <p:blipFill rotWithShape="1">
          <a:blip r:embed="rId23" cstate="print">
            <a:extLst>
              <a:ext uri="{28A0092B-C50C-407E-A947-70E740481C1C}">
                <a14:useLocalDpi xmlns:a14="http://schemas.microsoft.com/office/drawing/2010/main"/>
              </a:ext>
            </a:extLst>
          </a:blip>
          <a:srcRect l="10710" t="-72" r="14249" b="72"/>
          <a:stretch/>
        </p:blipFill>
        <p:spPr>
          <a:xfrm>
            <a:off x="3830544" y="4358238"/>
            <a:ext cx="1829824" cy="1371600"/>
          </a:xfrm>
          <a:prstGeom prst="rect">
            <a:avLst/>
          </a:prstGeom>
        </p:spPr>
      </p:pic>
      <p:pic>
        <p:nvPicPr>
          <p:cNvPr id="30" name="Picture 29" descr="1-2_8.jpg"/>
          <p:cNvPicPr>
            <a:picLocks noChangeAspect="1"/>
          </p:cNvPicPr>
          <p:nvPr/>
        </p:nvPicPr>
        <p:blipFill rotWithShape="1">
          <a:blip r:embed="rId24" cstate="print">
            <a:extLst>
              <a:ext uri="{28A0092B-C50C-407E-A947-70E740481C1C}">
                <a14:useLocalDpi xmlns:a14="http://schemas.microsoft.com/office/drawing/2010/main"/>
              </a:ext>
            </a:extLst>
          </a:blip>
          <a:srcRect l="17466" r="7493"/>
          <a:stretch/>
        </p:blipFill>
        <p:spPr>
          <a:xfrm>
            <a:off x="5766470" y="69091"/>
            <a:ext cx="1829824" cy="1371600"/>
          </a:xfrm>
          <a:prstGeom prst="rect">
            <a:avLst/>
          </a:prstGeom>
        </p:spPr>
      </p:pic>
      <p:pic>
        <p:nvPicPr>
          <p:cNvPr id="31" name="Picture 30" descr="1-6_8.jpg"/>
          <p:cNvPicPr>
            <a:picLocks noChangeAspect="1"/>
          </p:cNvPicPr>
          <p:nvPr/>
        </p:nvPicPr>
        <p:blipFill rotWithShape="1">
          <a:blip r:embed="rId25" cstate="print">
            <a:extLst>
              <a:ext uri="{28A0092B-C50C-407E-A947-70E740481C1C}">
                <a14:useLocalDpi xmlns:a14="http://schemas.microsoft.com/office/drawing/2010/main"/>
              </a:ext>
            </a:extLst>
          </a:blip>
          <a:srcRect l="25000"/>
          <a:stretch/>
        </p:blipFill>
        <p:spPr>
          <a:xfrm>
            <a:off x="5773075" y="2931854"/>
            <a:ext cx="1828800" cy="1371600"/>
          </a:xfrm>
          <a:prstGeom prst="rect">
            <a:avLst/>
          </a:prstGeom>
        </p:spPr>
      </p:pic>
      <p:pic>
        <p:nvPicPr>
          <p:cNvPr id="32" name="Picture 31" descr="1-10_6.jpg"/>
          <p:cNvPicPr>
            <a:picLocks noChangeAspect="1"/>
          </p:cNvPicPr>
          <p:nvPr/>
        </p:nvPicPr>
        <p:blipFill>
          <a:blip r:embed="rId26" cstate="print">
            <a:extLst>
              <a:ext uri="{28A0092B-C50C-407E-A947-70E740481C1C}">
                <a14:useLocalDpi xmlns:a14="http://schemas.microsoft.com/office/drawing/2010/main"/>
              </a:ext>
            </a:extLst>
          </a:blip>
          <a:stretch>
            <a:fillRect/>
          </a:stretch>
        </p:blipFill>
        <p:spPr>
          <a:xfrm>
            <a:off x="7704445" y="4363235"/>
            <a:ext cx="1828800" cy="1371600"/>
          </a:xfrm>
          <a:prstGeom prst="rect">
            <a:avLst/>
          </a:prstGeom>
        </p:spPr>
      </p:pic>
      <p:pic>
        <p:nvPicPr>
          <p:cNvPr id="33" name="Picture 32" descr="1-16_2.jpg"/>
          <p:cNvPicPr>
            <a:picLocks noChangeAspect="1"/>
          </p:cNvPicPr>
          <p:nvPr/>
        </p:nvPicPr>
        <p:blipFill rotWithShape="1">
          <a:blip r:embed="rId27" cstate="print">
            <a:extLst>
              <a:ext uri="{28A0092B-C50C-407E-A947-70E740481C1C}">
                <a14:useLocalDpi xmlns:a14="http://schemas.microsoft.com/office/drawing/2010/main"/>
              </a:ext>
            </a:extLst>
          </a:blip>
          <a:srcRect/>
          <a:stretch/>
        </p:blipFill>
        <p:spPr>
          <a:xfrm>
            <a:off x="3842216" y="1500472"/>
            <a:ext cx="1828800" cy="1371600"/>
          </a:xfrm>
          <a:prstGeom prst="rect">
            <a:avLst/>
          </a:prstGeom>
        </p:spPr>
      </p:pic>
      <p:pic>
        <p:nvPicPr>
          <p:cNvPr id="34" name="Picture 33" descr="1-22_1.jpg"/>
          <p:cNvPicPr>
            <a:picLocks noChangeAspect="1"/>
          </p:cNvPicPr>
          <p:nvPr/>
        </p:nvPicPr>
        <p:blipFill rotWithShape="1">
          <a:blip r:embed="rId28" cstate="print">
            <a:extLst>
              <a:ext uri="{28A0092B-C50C-407E-A947-70E740481C1C}">
                <a14:useLocalDpi xmlns:a14="http://schemas.microsoft.com/office/drawing/2010/main"/>
              </a:ext>
            </a:extLst>
          </a:blip>
          <a:srcRect l="24186" b="24186"/>
          <a:stretch/>
        </p:blipFill>
        <p:spPr>
          <a:xfrm>
            <a:off x="-18989" y="5852916"/>
            <a:ext cx="1828800" cy="1371600"/>
          </a:xfrm>
          <a:prstGeom prst="rect">
            <a:avLst/>
          </a:prstGeom>
        </p:spPr>
      </p:pic>
      <p:sp>
        <p:nvSpPr>
          <p:cNvPr id="2" name="Rectangle 1"/>
          <p:cNvSpPr/>
          <p:nvPr/>
        </p:nvSpPr>
        <p:spPr>
          <a:xfrm>
            <a:off x="-18989" y="0"/>
            <a:ext cx="9579085" cy="6978208"/>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prstClr val="white"/>
              </a:solidFill>
              <a:latin typeface="Segoe UI Light"/>
              <a:cs typeface="Segoe UI Light"/>
            </a:endParaRPr>
          </a:p>
        </p:txBody>
      </p:sp>
      <p:sp>
        <p:nvSpPr>
          <p:cNvPr id="36" name="TextBox 35"/>
          <p:cNvSpPr txBox="1"/>
          <p:nvPr/>
        </p:nvSpPr>
        <p:spPr>
          <a:xfrm>
            <a:off x="1111750" y="1798220"/>
            <a:ext cx="5041316" cy="523220"/>
          </a:xfrm>
          <a:prstGeom prst="rect">
            <a:avLst/>
          </a:prstGeom>
          <a:noFill/>
        </p:spPr>
        <p:txBody>
          <a:bodyPr wrap="none" rtlCol="0">
            <a:spAutoFit/>
          </a:bodyPr>
          <a:lstStyle/>
          <a:p>
            <a:r>
              <a:rPr lang="en-US" sz="2800" dirty="0" smtClean="0">
                <a:solidFill>
                  <a:srgbClr val="FFFFFF"/>
                </a:solidFill>
                <a:latin typeface="Segoe UI Semibold"/>
                <a:cs typeface="Segoe UI Semibold"/>
              </a:rPr>
              <a:t>1. Collecting bus stop pictures</a:t>
            </a:r>
            <a:endParaRPr lang="en-US" sz="2800" dirty="0">
              <a:solidFill>
                <a:srgbClr val="FFFFFF"/>
              </a:solidFill>
              <a:latin typeface="Segoe UI Semibold"/>
              <a:cs typeface="Segoe UI Semibold"/>
            </a:endParaRPr>
          </a:p>
        </p:txBody>
      </p:sp>
      <p:sp>
        <p:nvSpPr>
          <p:cNvPr id="37" name="TextBox 36"/>
          <p:cNvSpPr txBox="1"/>
          <p:nvPr/>
        </p:nvSpPr>
        <p:spPr>
          <a:xfrm>
            <a:off x="1111750" y="783625"/>
            <a:ext cx="3160015" cy="646331"/>
          </a:xfrm>
          <a:prstGeom prst="rect">
            <a:avLst/>
          </a:prstGeom>
          <a:noFill/>
        </p:spPr>
        <p:txBody>
          <a:bodyPr wrap="none" rtlCol="0">
            <a:spAutoFit/>
          </a:bodyPr>
          <a:lstStyle/>
          <a:p>
            <a:r>
              <a:rPr lang="en-US" sz="3600" dirty="0" smtClean="0">
                <a:solidFill>
                  <a:srgbClr val="FFFFFF"/>
                </a:solidFill>
                <a:latin typeface="Segoe UI Semibold"/>
                <a:cs typeface="Segoe UI Semibold"/>
              </a:rPr>
              <a:t>Study Method</a:t>
            </a:r>
            <a:endParaRPr lang="en-US" sz="3600" dirty="0">
              <a:solidFill>
                <a:srgbClr val="FFFFFF"/>
              </a:solidFill>
              <a:latin typeface="Segoe UI Semibold"/>
              <a:cs typeface="Segoe UI Semibold"/>
            </a:endParaRPr>
          </a:p>
        </p:txBody>
      </p:sp>
      <p:sp>
        <p:nvSpPr>
          <p:cNvPr id="38" name="TextBox 37"/>
          <p:cNvSpPr txBox="1"/>
          <p:nvPr/>
        </p:nvSpPr>
        <p:spPr>
          <a:xfrm>
            <a:off x="1111750" y="2922431"/>
            <a:ext cx="5021627" cy="523220"/>
          </a:xfrm>
          <a:prstGeom prst="rect">
            <a:avLst/>
          </a:prstGeom>
          <a:noFill/>
        </p:spPr>
        <p:txBody>
          <a:bodyPr wrap="none" rtlCol="0">
            <a:spAutoFit/>
          </a:bodyPr>
          <a:lstStyle/>
          <a:p>
            <a:r>
              <a:rPr lang="en-US" sz="2800" dirty="0">
                <a:solidFill>
                  <a:srgbClr val="FFFFFF"/>
                </a:solidFill>
                <a:latin typeface="Segoe UI Semibold"/>
                <a:cs typeface="Segoe UI Semibold"/>
              </a:rPr>
              <a:t>2</a:t>
            </a:r>
            <a:r>
              <a:rPr lang="en-US" sz="2800" dirty="0" smtClean="0">
                <a:solidFill>
                  <a:srgbClr val="FFFFFF"/>
                </a:solidFill>
                <a:latin typeface="Segoe UI Semibold"/>
                <a:cs typeface="Segoe UI Semibold"/>
              </a:rPr>
              <a:t>. Coding bus stop landmarks</a:t>
            </a:r>
            <a:endParaRPr lang="en-US" sz="2800" dirty="0">
              <a:solidFill>
                <a:srgbClr val="FFFFFF"/>
              </a:solidFill>
              <a:latin typeface="Segoe UI Semibold"/>
              <a:cs typeface="Segoe UI Semibold"/>
            </a:endParaRPr>
          </a:p>
        </p:txBody>
      </p:sp>
      <p:sp>
        <p:nvSpPr>
          <p:cNvPr id="40" name="Freeform 39"/>
          <p:cNvSpPr/>
          <p:nvPr/>
        </p:nvSpPr>
        <p:spPr>
          <a:xfrm>
            <a:off x="4234915" y="2306534"/>
            <a:ext cx="419312" cy="384472"/>
          </a:xfrm>
          <a:custGeom>
            <a:avLst/>
            <a:gdLst>
              <a:gd name="connsiteX0" fmla="*/ 95842 w 419312"/>
              <a:gd name="connsiteY0" fmla="*/ 1059 h 384472"/>
              <a:gd name="connsiteX1" fmla="*/ 95842 w 419312"/>
              <a:gd name="connsiteY1" fmla="*/ 1059 h 384472"/>
              <a:gd name="connsiteX2" fmla="*/ 143764 w 419312"/>
              <a:gd name="connsiteY2" fmla="*/ 108894 h 384472"/>
              <a:gd name="connsiteX3" fmla="*/ 155744 w 419312"/>
              <a:gd name="connsiteY3" fmla="*/ 144839 h 384472"/>
              <a:gd name="connsiteX4" fmla="*/ 191685 w 419312"/>
              <a:gd name="connsiteY4" fmla="*/ 168802 h 384472"/>
              <a:gd name="connsiteX5" fmla="*/ 227626 w 419312"/>
              <a:gd name="connsiteY5" fmla="*/ 204747 h 384472"/>
              <a:gd name="connsiteX6" fmla="*/ 263567 w 419312"/>
              <a:gd name="connsiteY6" fmla="*/ 252674 h 384472"/>
              <a:gd name="connsiteX7" fmla="*/ 383371 w 419312"/>
              <a:gd name="connsiteY7" fmla="*/ 360509 h 384472"/>
              <a:gd name="connsiteX8" fmla="*/ 419312 w 419312"/>
              <a:gd name="connsiteY8" fmla="*/ 372491 h 384472"/>
              <a:gd name="connsiteX9" fmla="*/ 383371 w 419312"/>
              <a:gd name="connsiteY9" fmla="*/ 384472 h 384472"/>
              <a:gd name="connsiteX10" fmla="*/ 251587 w 419312"/>
              <a:gd name="connsiteY10" fmla="*/ 348527 h 384472"/>
              <a:gd name="connsiteX11" fmla="*/ 203665 w 419312"/>
              <a:gd name="connsiteY11" fmla="*/ 276637 h 384472"/>
              <a:gd name="connsiteX12" fmla="*/ 179705 w 419312"/>
              <a:gd name="connsiteY12" fmla="*/ 240692 h 384472"/>
              <a:gd name="connsiteX13" fmla="*/ 143764 w 419312"/>
              <a:gd name="connsiteY13" fmla="*/ 204747 h 384472"/>
              <a:gd name="connsiteX14" fmla="*/ 119803 w 419312"/>
              <a:gd name="connsiteY14" fmla="*/ 156821 h 384472"/>
              <a:gd name="connsiteX15" fmla="*/ 95842 w 419312"/>
              <a:gd name="connsiteY15" fmla="*/ 132857 h 384472"/>
              <a:gd name="connsiteX16" fmla="*/ 59901 w 419312"/>
              <a:gd name="connsiteY16" fmla="*/ 84931 h 384472"/>
              <a:gd name="connsiteX17" fmla="*/ 35941 w 419312"/>
              <a:gd name="connsiteY17" fmla="*/ 13041 h 384472"/>
              <a:gd name="connsiteX18" fmla="*/ 47921 w 419312"/>
              <a:gd name="connsiteY18" fmla="*/ 108894 h 384472"/>
              <a:gd name="connsiteX19" fmla="*/ 71882 w 419312"/>
              <a:gd name="connsiteY19" fmla="*/ 144839 h 384472"/>
              <a:gd name="connsiteX20" fmla="*/ 107823 w 419312"/>
              <a:gd name="connsiteY20" fmla="*/ 180784 h 384472"/>
              <a:gd name="connsiteX21" fmla="*/ 143764 w 419312"/>
              <a:gd name="connsiteY21" fmla="*/ 192766 h 384472"/>
              <a:gd name="connsiteX22" fmla="*/ 179705 w 419312"/>
              <a:gd name="connsiteY22" fmla="*/ 216729 h 384472"/>
              <a:gd name="connsiteX23" fmla="*/ 239606 w 419312"/>
              <a:gd name="connsiteY23" fmla="*/ 276637 h 384472"/>
              <a:gd name="connsiteX24" fmla="*/ 299508 w 419312"/>
              <a:gd name="connsiteY24" fmla="*/ 336546 h 384472"/>
              <a:gd name="connsiteX25" fmla="*/ 347430 w 419312"/>
              <a:gd name="connsiteY25" fmla="*/ 360509 h 384472"/>
              <a:gd name="connsiteX26" fmla="*/ 383371 w 419312"/>
              <a:gd name="connsiteY26" fmla="*/ 372491 h 384472"/>
              <a:gd name="connsiteX27" fmla="*/ 311489 w 419312"/>
              <a:gd name="connsiteY27" fmla="*/ 324564 h 384472"/>
              <a:gd name="connsiteX28" fmla="*/ 287528 w 419312"/>
              <a:gd name="connsiteY28" fmla="*/ 288619 h 384472"/>
              <a:gd name="connsiteX29" fmla="*/ 239606 w 419312"/>
              <a:gd name="connsiteY29" fmla="*/ 252674 h 384472"/>
              <a:gd name="connsiteX30" fmla="*/ 215646 w 419312"/>
              <a:gd name="connsiteY30" fmla="*/ 204747 h 384472"/>
              <a:gd name="connsiteX31" fmla="*/ 191685 w 419312"/>
              <a:gd name="connsiteY31" fmla="*/ 168802 h 384472"/>
              <a:gd name="connsiteX32" fmla="*/ 179705 w 419312"/>
              <a:gd name="connsiteY32" fmla="*/ 120876 h 384472"/>
              <a:gd name="connsiteX33" fmla="*/ 143764 w 419312"/>
              <a:gd name="connsiteY33" fmla="*/ 108894 h 384472"/>
              <a:gd name="connsiteX34" fmla="*/ 107823 w 419312"/>
              <a:gd name="connsiteY34" fmla="*/ 72949 h 384472"/>
              <a:gd name="connsiteX35" fmla="*/ 95842 w 419312"/>
              <a:gd name="connsiteY35" fmla="*/ 37004 h 384472"/>
              <a:gd name="connsiteX36" fmla="*/ 71882 w 419312"/>
              <a:gd name="connsiteY36" fmla="*/ 1059 h 384472"/>
              <a:gd name="connsiteX37" fmla="*/ 143764 w 419312"/>
              <a:gd name="connsiteY37" fmla="*/ 25023 h 384472"/>
              <a:gd name="connsiteX38" fmla="*/ 179705 w 419312"/>
              <a:gd name="connsiteY38" fmla="*/ 37004 h 384472"/>
              <a:gd name="connsiteX39" fmla="*/ 215646 w 419312"/>
              <a:gd name="connsiteY39" fmla="*/ 48986 h 384472"/>
              <a:gd name="connsiteX40" fmla="*/ 251587 w 419312"/>
              <a:gd name="connsiteY40" fmla="*/ 60967 h 384472"/>
              <a:gd name="connsiteX41" fmla="*/ 47921 w 419312"/>
              <a:gd name="connsiteY41" fmla="*/ 48986 h 384472"/>
              <a:gd name="connsiteX42" fmla="*/ 23960 w 419312"/>
              <a:gd name="connsiteY42" fmla="*/ 84931 h 384472"/>
              <a:gd name="connsiteX43" fmla="*/ 0 w 419312"/>
              <a:gd name="connsiteY43" fmla="*/ 144839 h 384472"/>
              <a:gd name="connsiteX44" fmla="*/ 11980 w 419312"/>
              <a:gd name="connsiteY44" fmla="*/ 72949 h 384472"/>
              <a:gd name="connsiteX45" fmla="*/ 23960 w 419312"/>
              <a:gd name="connsiteY45" fmla="*/ 25023 h 384472"/>
              <a:gd name="connsiteX46" fmla="*/ 23960 w 419312"/>
              <a:gd name="connsiteY46" fmla="*/ 25023 h 384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19312" h="384472">
                <a:moveTo>
                  <a:pt x="95842" y="1059"/>
                </a:moveTo>
                <a:lnTo>
                  <a:pt x="95842" y="1059"/>
                </a:lnTo>
                <a:cubicBezTo>
                  <a:pt x="111816" y="37004"/>
                  <a:pt x="128637" y="72585"/>
                  <a:pt x="143764" y="108894"/>
                </a:cubicBezTo>
                <a:cubicBezTo>
                  <a:pt x="148621" y="120552"/>
                  <a:pt x="147855" y="134976"/>
                  <a:pt x="155744" y="144839"/>
                </a:cubicBezTo>
                <a:cubicBezTo>
                  <a:pt x="164738" y="156083"/>
                  <a:pt x="180624" y="159583"/>
                  <a:pt x="191685" y="168802"/>
                </a:cubicBezTo>
                <a:cubicBezTo>
                  <a:pt x="204701" y="179650"/>
                  <a:pt x="216600" y="191882"/>
                  <a:pt x="227626" y="204747"/>
                </a:cubicBezTo>
                <a:cubicBezTo>
                  <a:pt x="240621" y="219909"/>
                  <a:pt x="250135" y="237898"/>
                  <a:pt x="263567" y="252674"/>
                </a:cubicBezTo>
                <a:cubicBezTo>
                  <a:pt x="289439" y="281136"/>
                  <a:pt x="339364" y="338503"/>
                  <a:pt x="383371" y="360509"/>
                </a:cubicBezTo>
                <a:cubicBezTo>
                  <a:pt x="394666" y="366157"/>
                  <a:pt x="407332" y="368497"/>
                  <a:pt x="419312" y="372491"/>
                </a:cubicBezTo>
                <a:cubicBezTo>
                  <a:pt x="407332" y="376485"/>
                  <a:pt x="395999" y="384472"/>
                  <a:pt x="383371" y="384472"/>
                </a:cubicBezTo>
                <a:cubicBezTo>
                  <a:pt x="329062" y="384472"/>
                  <a:pt x="299703" y="367776"/>
                  <a:pt x="251587" y="348527"/>
                </a:cubicBezTo>
                <a:cubicBezTo>
                  <a:pt x="230531" y="285356"/>
                  <a:pt x="253523" y="336473"/>
                  <a:pt x="203665" y="276637"/>
                </a:cubicBezTo>
                <a:cubicBezTo>
                  <a:pt x="194447" y="265574"/>
                  <a:pt x="188923" y="251755"/>
                  <a:pt x="179705" y="240692"/>
                </a:cubicBezTo>
                <a:cubicBezTo>
                  <a:pt x="168859" y="227675"/>
                  <a:pt x="153612" y="218535"/>
                  <a:pt x="143764" y="204747"/>
                </a:cubicBezTo>
                <a:cubicBezTo>
                  <a:pt x="133383" y="190213"/>
                  <a:pt x="129710" y="171682"/>
                  <a:pt x="119803" y="156821"/>
                </a:cubicBezTo>
                <a:cubicBezTo>
                  <a:pt x="113538" y="147422"/>
                  <a:pt x="103073" y="141535"/>
                  <a:pt x="95842" y="132857"/>
                </a:cubicBezTo>
                <a:cubicBezTo>
                  <a:pt x="83059" y="117516"/>
                  <a:pt x="71881" y="100906"/>
                  <a:pt x="59901" y="84931"/>
                </a:cubicBezTo>
                <a:cubicBezTo>
                  <a:pt x="51914" y="60968"/>
                  <a:pt x="32808" y="-12023"/>
                  <a:pt x="35941" y="13041"/>
                </a:cubicBezTo>
                <a:cubicBezTo>
                  <a:pt x="39934" y="44992"/>
                  <a:pt x="39450" y="77829"/>
                  <a:pt x="47921" y="108894"/>
                </a:cubicBezTo>
                <a:cubicBezTo>
                  <a:pt x="51709" y="122786"/>
                  <a:pt x="62664" y="133776"/>
                  <a:pt x="71882" y="144839"/>
                </a:cubicBezTo>
                <a:cubicBezTo>
                  <a:pt x="82728" y="157856"/>
                  <a:pt x="93726" y="171385"/>
                  <a:pt x="107823" y="180784"/>
                </a:cubicBezTo>
                <a:cubicBezTo>
                  <a:pt x="118330" y="187790"/>
                  <a:pt x="132469" y="187118"/>
                  <a:pt x="143764" y="192766"/>
                </a:cubicBezTo>
                <a:cubicBezTo>
                  <a:pt x="156643" y="199206"/>
                  <a:pt x="167725" y="208741"/>
                  <a:pt x="179705" y="216729"/>
                </a:cubicBezTo>
                <a:cubicBezTo>
                  <a:pt x="227626" y="288620"/>
                  <a:pt x="175711" y="220722"/>
                  <a:pt x="239606" y="276637"/>
                </a:cubicBezTo>
                <a:cubicBezTo>
                  <a:pt x="260858" y="295234"/>
                  <a:pt x="274250" y="323916"/>
                  <a:pt x="299508" y="336546"/>
                </a:cubicBezTo>
                <a:cubicBezTo>
                  <a:pt x="315482" y="344534"/>
                  <a:pt x="331015" y="353473"/>
                  <a:pt x="347430" y="360509"/>
                </a:cubicBezTo>
                <a:cubicBezTo>
                  <a:pt x="359037" y="365484"/>
                  <a:pt x="392300" y="381421"/>
                  <a:pt x="383371" y="372491"/>
                </a:cubicBezTo>
                <a:cubicBezTo>
                  <a:pt x="363009" y="352126"/>
                  <a:pt x="311489" y="324564"/>
                  <a:pt x="311489" y="324564"/>
                </a:cubicBezTo>
                <a:cubicBezTo>
                  <a:pt x="303502" y="312582"/>
                  <a:pt x="297710" y="298802"/>
                  <a:pt x="287528" y="288619"/>
                </a:cubicBezTo>
                <a:cubicBezTo>
                  <a:pt x="273409" y="274499"/>
                  <a:pt x="252600" y="267836"/>
                  <a:pt x="239606" y="252674"/>
                </a:cubicBezTo>
                <a:cubicBezTo>
                  <a:pt x="227983" y="239112"/>
                  <a:pt x="224507" y="220255"/>
                  <a:pt x="215646" y="204747"/>
                </a:cubicBezTo>
                <a:cubicBezTo>
                  <a:pt x="208502" y="192244"/>
                  <a:pt x="199672" y="180784"/>
                  <a:pt x="191685" y="168802"/>
                </a:cubicBezTo>
                <a:cubicBezTo>
                  <a:pt x="187692" y="152827"/>
                  <a:pt x="189991" y="133735"/>
                  <a:pt x="179705" y="120876"/>
                </a:cubicBezTo>
                <a:cubicBezTo>
                  <a:pt x="171817" y="111014"/>
                  <a:pt x="154271" y="115900"/>
                  <a:pt x="143764" y="108894"/>
                </a:cubicBezTo>
                <a:cubicBezTo>
                  <a:pt x="129667" y="99495"/>
                  <a:pt x="119803" y="84931"/>
                  <a:pt x="107823" y="72949"/>
                </a:cubicBezTo>
                <a:cubicBezTo>
                  <a:pt x="103829" y="60967"/>
                  <a:pt x="101490" y="48301"/>
                  <a:pt x="95842" y="37004"/>
                </a:cubicBezTo>
                <a:cubicBezTo>
                  <a:pt x="89403" y="24124"/>
                  <a:pt x="57912" y="4552"/>
                  <a:pt x="71882" y="1059"/>
                </a:cubicBezTo>
                <a:cubicBezTo>
                  <a:pt x="96385" y="-5067"/>
                  <a:pt x="119803" y="17035"/>
                  <a:pt x="143764" y="25023"/>
                </a:cubicBezTo>
                <a:lnTo>
                  <a:pt x="179705" y="37004"/>
                </a:lnTo>
                <a:lnTo>
                  <a:pt x="215646" y="48986"/>
                </a:lnTo>
                <a:cubicBezTo>
                  <a:pt x="227626" y="52980"/>
                  <a:pt x="264194" y="61709"/>
                  <a:pt x="251587" y="60967"/>
                </a:cubicBezTo>
                <a:lnTo>
                  <a:pt x="47921" y="48986"/>
                </a:lnTo>
                <a:cubicBezTo>
                  <a:pt x="39934" y="60968"/>
                  <a:pt x="27748" y="71039"/>
                  <a:pt x="23960" y="84931"/>
                </a:cubicBezTo>
                <a:cubicBezTo>
                  <a:pt x="1608" y="166896"/>
                  <a:pt x="25615" y="221694"/>
                  <a:pt x="0" y="144839"/>
                </a:cubicBezTo>
                <a:cubicBezTo>
                  <a:pt x="3993" y="120876"/>
                  <a:pt x="6711" y="96664"/>
                  <a:pt x="11980" y="72949"/>
                </a:cubicBezTo>
                <a:cubicBezTo>
                  <a:pt x="25223" y="13348"/>
                  <a:pt x="23960" y="55916"/>
                  <a:pt x="23960" y="25023"/>
                </a:cubicBezTo>
                <a:lnTo>
                  <a:pt x="23960" y="25023"/>
                </a:lnTo>
              </a:path>
            </a:pathLst>
          </a:custGeom>
          <a:solidFill>
            <a:schemeClr val="accent6"/>
          </a:solidFill>
          <a:ln>
            <a:solidFill>
              <a:srgbClr val="FF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41" name="TextBox 40"/>
          <p:cNvSpPr txBox="1"/>
          <p:nvPr/>
        </p:nvSpPr>
        <p:spPr>
          <a:xfrm>
            <a:off x="4654227" y="2455748"/>
            <a:ext cx="3696846" cy="461665"/>
          </a:xfrm>
          <a:prstGeom prst="rect">
            <a:avLst/>
          </a:prstGeom>
          <a:noFill/>
        </p:spPr>
        <p:txBody>
          <a:bodyPr wrap="none" rtlCol="0">
            <a:spAutoFit/>
          </a:bodyPr>
          <a:lstStyle/>
          <a:p>
            <a:r>
              <a:rPr lang="en-US" sz="2400" dirty="0" smtClean="0">
                <a:solidFill>
                  <a:srgbClr val="F79646">
                    <a:lumMod val="75000"/>
                  </a:srgbClr>
                </a:solidFill>
                <a:latin typeface="Segoe Print" panose="02000600000000000000" pitchFamily="2" charset="0"/>
                <a:cs typeface="Segoe UI Light"/>
              </a:rPr>
              <a:t>Physical audit pictures</a:t>
            </a:r>
            <a:endParaRPr lang="en-US" sz="2400" dirty="0">
              <a:solidFill>
                <a:srgbClr val="F79646">
                  <a:lumMod val="75000"/>
                </a:srgbClr>
              </a:solidFill>
              <a:latin typeface="Segoe Print" panose="02000600000000000000" pitchFamily="2" charset="0"/>
              <a:cs typeface="Segoe UI Light"/>
            </a:endParaRPr>
          </a:p>
        </p:txBody>
      </p:sp>
    </p:spTree>
    <p:extLst>
      <p:ext uri="{BB962C8B-B14F-4D97-AF65-F5344CB8AC3E}">
        <p14:creationId xmlns:p14="http://schemas.microsoft.com/office/powerpoint/2010/main" val="26152965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516" y="-32273"/>
            <a:ext cx="9170331" cy="6858000"/>
          </a:xfrm>
          <a:prstGeom prst="rect">
            <a:avLst/>
          </a:prstGeom>
        </p:spPr>
      </p:pic>
      <p:sp>
        <p:nvSpPr>
          <p:cNvPr id="7" name="Rectangle 6"/>
          <p:cNvSpPr/>
          <p:nvPr/>
        </p:nvSpPr>
        <p:spPr>
          <a:xfrm>
            <a:off x="0" y="0"/>
            <a:ext cx="9144000" cy="6858000"/>
          </a:xfrm>
          <a:custGeom>
            <a:avLst/>
            <a:gdLst/>
            <a:ahLst/>
            <a:cxnLst/>
            <a:rect l="l" t="t" r="r" b="b"/>
            <a:pathLst>
              <a:path w="9144000" h="6858000">
                <a:moveTo>
                  <a:pt x="282211" y="1708234"/>
                </a:moveTo>
                <a:lnTo>
                  <a:pt x="282211" y="6008525"/>
                </a:lnTo>
                <a:lnTo>
                  <a:pt x="6696519" y="6008525"/>
                </a:lnTo>
                <a:lnTo>
                  <a:pt x="6696519" y="1708234"/>
                </a:lnTo>
                <a:close/>
                <a:moveTo>
                  <a:pt x="0" y="0"/>
                </a:moveTo>
                <a:lnTo>
                  <a:pt x="9144000" y="0"/>
                </a:lnTo>
                <a:lnTo>
                  <a:pt x="9144000" y="6858000"/>
                </a:lnTo>
                <a:lnTo>
                  <a:pt x="0" y="6858000"/>
                </a:lnTo>
                <a:close/>
              </a:path>
            </a:pathLst>
          </a:custGeom>
          <a:solidFill>
            <a:schemeClr val="tx1">
              <a:alpha val="9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prstClr val="white"/>
              </a:solidFill>
              <a:latin typeface="Segoe UI Light"/>
              <a:cs typeface="Segoe UI Light"/>
            </a:endParaRPr>
          </a:p>
        </p:txBody>
      </p:sp>
      <p:sp>
        <p:nvSpPr>
          <p:cNvPr id="10" name="TextBox 9"/>
          <p:cNvSpPr txBox="1"/>
          <p:nvPr/>
        </p:nvSpPr>
        <p:spPr>
          <a:xfrm>
            <a:off x="21516" y="6141318"/>
            <a:ext cx="9144000" cy="584776"/>
          </a:xfrm>
          <a:prstGeom prst="rect">
            <a:avLst/>
          </a:prstGeom>
          <a:solidFill>
            <a:srgbClr val="000000"/>
          </a:solidFill>
        </p:spPr>
        <p:txBody>
          <a:bodyPr wrap="square" rtlCol="0">
            <a:spAutoFit/>
          </a:bodyPr>
          <a:lstStyle/>
          <a:p>
            <a:pPr algn="ctr"/>
            <a:r>
              <a:rPr lang="en-US" sz="3200" dirty="0" smtClean="0">
                <a:solidFill>
                  <a:srgbClr val="FFFFFF"/>
                </a:solidFill>
                <a:latin typeface="Segoe UI Semibold"/>
                <a:cs typeface="Segoe UI Semibold"/>
              </a:rPr>
              <a:t>What bus stop landmarks exist in this image?</a:t>
            </a:r>
            <a:endParaRPr lang="en-US" sz="3200" dirty="0">
              <a:solidFill>
                <a:srgbClr val="FFFFFF"/>
              </a:solidFill>
              <a:latin typeface="Segoe UI Semibold"/>
              <a:cs typeface="Segoe UI Semibold"/>
            </a:endParaRPr>
          </a:p>
        </p:txBody>
      </p:sp>
      <p:pic>
        <p:nvPicPr>
          <p:cNvPr id="8" name="Picture 7" descr="Screen Shot 2013-10-11 at 2.40.32 AM (2).png"/>
          <p:cNvPicPr>
            <a:picLocks noChangeAspect="1"/>
          </p:cNvPicPr>
          <p:nvPr/>
        </p:nvPicPr>
        <p:blipFill rotWithShape="1">
          <a:blip r:embed="rId3">
            <a:extLst>
              <a:ext uri="{28A0092B-C50C-407E-A947-70E740481C1C}">
                <a14:useLocalDpi xmlns:a14="http://schemas.microsoft.com/office/drawing/2010/main" val="0"/>
              </a:ext>
            </a:extLst>
          </a:blip>
          <a:srcRect l="32046" t="41347" r="30675" b="12311"/>
          <a:stretch/>
        </p:blipFill>
        <p:spPr>
          <a:xfrm>
            <a:off x="-29198" y="-5"/>
            <a:ext cx="1536192" cy="1193560"/>
          </a:xfrm>
          <a:prstGeom prst="rect">
            <a:avLst/>
          </a:prstGeom>
        </p:spPr>
      </p:pic>
      <p:pic>
        <p:nvPicPr>
          <p:cNvPr id="9" name="Picture 8" descr="Screen Shot 2013-10-11 at 2.36.02 AM (2).png"/>
          <p:cNvPicPr>
            <a:picLocks noChangeAspect="1"/>
          </p:cNvPicPr>
          <p:nvPr/>
        </p:nvPicPr>
        <p:blipFill rotWithShape="1">
          <a:blip r:embed="rId4">
            <a:extLst>
              <a:ext uri="{28A0092B-C50C-407E-A947-70E740481C1C}">
                <a14:useLocalDpi xmlns:a14="http://schemas.microsoft.com/office/drawing/2010/main" val="0"/>
              </a:ext>
            </a:extLst>
          </a:blip>
          <a:srcRect l="41402" t="35212" r="40172" b="41882"/>
          <a:stretch/>
        </p:blipFill>
        <p:spPr>
          <a:xfrm>
            <a:off x="1500213" y="-4"/>
            <a:ext cx="1536192" cy="1193560"/>
          </a:xfrm>
          <a:prstGeom prst="rect">
            <a:avLst/>
          </a:prstGeom>
        </p:spPr>
      </p:pic>
      <p:pic>
        <p:nvPicPr>
          <p:cNvPr id="11" name="Picture 10" descr="Screen Shot 2013-10-11 at 2.45.53 AM (2).png"/>
          <p:cNvPicPr>
            <a:picLocks noChangeAspect="1"/>
          </p:cNvPicPr>
          <p:nvPr/>
        </p:nvPicPr>
        <p:blipFill rotWithShape="1">
          <a:blip r:embed="rId5">
            <a:extLst>
              <a:ext uri="{28A0092B-C50C-407E-A947-70E740481C1C}">
                <a14:useLocalDpi xmlns:a14="http://schemas.microsoft.com/office/drawing/2010/main" val="0"/>
              </a:ext>
            </a:extLst>
          </a:blip>
          <a:srcRect l="28842" t="54510" r="55020" b="25429"/>
          <a:stretch/>
        </p:blipFill>
        <p:spPr>
          <a:xfrm>
            <a:off x="3029624" y="-5"/>
            <a:ext cx="1536192" cy="1193560"/>
          </a:xfrm>
          <a:prstGeom prst="rect">
            <a:avLst/>
          </a:prstGeom>
        </p:spPr>
      </p:pic>
      <p:pic>
        <p:nvPicPr>
          <p:cNvPr id="12" name="Picture 11" descr="Screen Shot 2013-10-11 at 2.28.12 AM (2).png"/>
          <p:cNvPicPr>
            <a:picLocks noChangeAspect="1"/>
          </p:cNvPicPr>
          <p:nvPr/>
        </p:nvPicPr>
        <p:blipFill rotWithShape="1">
          <a:blip r:embed="rId6">
            <a:extLst>
              <a:ext uri="{28A0092B-C50C-407E-A947-70E740481C1C}">
                <a14:useLocalDpi xmlns:a14="http://schemas.microsoft.com/office/drawing/2010/main" val="0"/>
              </a:ext>
            </a:extLst>
          </a:blip>
          <a:srcRect l="41529" t="43607" r="43117" b="37306"/>
          <a:stretch/>
        </p:blipFill>
        <p:spPr>
          <a:xfrm>
            <a:off x="4559035" y="0"/>
            <a:ext cx="1536192" cy="1193551"/>
          </a:xfrm>
          <a:prstGeom prst="rect">
            <a:avLst/>
          </a:prstGeom>
        </p:spPr>
      </p:pic>
      <p:pic>
        <p:nvPicPr>
          <p:cNvPr id="13" name="Picture 12" descr="Screen Shot 2013-10-11 at 3.10.39 AM (2).png"/>
          <p:cNvPicPr>
            <a:picLocks noChangeAspect="1"/>
          </p:cNvPicPr>
          <p:nvPr/>
        </p:nvPicPr>
        <p:blipFill rotWithShape="1">
          <a:blip r:embed="rId7">
            <a:extLst>
              <a:ext uri="{28A0092B-C50C-407E-A947-70E740481C1C}">
                <a14:useLocalDpi xmlns:a14="http://schemas.microsoft.com/office/drawing/2010/main" val="0"/>
              </a:ext>
            </a:extLst>
          </a:blip>
          <a:srcRect l="33121" t="43116" r="37339" b="20162"/>
          <a:stretch/>
        </p:blipFill>
        <p:spPr>
          <a:xfrm>
            <a:off x="6088446" y="-5"/>
            <a:ext cx="1536192" cy="1193560"/>
          </a:xfrm>
          <a:prstGeom prst="rect">
            <a:avLst/>
          </a:prstGeom>
        </p:spPr>
      </p:pic>
      <p:pic>
        <p:nvPicPr>
          <p:cNvPr id="14" name="Picture 13" descr="Screen Shot 2013-10-11 at 3.05.39 AM (2).png"/>
          <p:cNvPicPr>
            <a:picLocks noChangeAspect="1"/>
          </p:cNvPicPr>
          <p:nvPr/>
        </p:nvPicPr>
        <p:blipFill rotWithShape="1">
          <a:blip r:embed="rId8">
            <a:extLst>
              <a:ext uri="{28A0092B-C50C-407E-A947-70E740481C1C}">
                <a14:useLocalDpi xmlns:a14="http://schemas.microsoft.com/office/drawing/2010/main" val="0"/>
              </a:ext>
            </a:extLst>
          </a:blip>
          <a:srcRect l="40466" t="44141" r="42233" b="34350"/>
          <a:stretch/>
        </p:blipFill>
        <p:spPr>
          <a:xfrm>
            <a:off x="7617858" y="0"/>
            <a:ext cx="1536192" cy="1193560"/>
          </a:xfrm>
          <a:prstGeom prst="rect">
            <a:avLst/>
          </a:prstGeom>
        </p:spPr>
      </p:pic>
      <p:cxnSp>
        <p:nvCxnSpPr>
          <p:cNvPr id="15" name="Straight Connector 14"/>
          <p:cNvCxnSpPr/>
          <p:nvPr/>
        </p:nvCxnSpPr>
        <p:spPr>
          <a:xfrm>
            <a:off x="-29198" y="1405996"/>
            <a:ext cx="9183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500213" y="0"/>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036405"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565816"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095227"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609633" y="-5"/>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29198"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Bus Stop Sign</a:t>
            </a:r>
            <a:endParaRPr lang="en-US" sz="1600" dirty="0">
              <a:solidFill>
                <a:prstClr val="white"/>
              </a:solidFill>
              <a:latin typeface="Segoe Condensed"/>
              <a:cs typeface="Segoe Condensed"/>
            </a:endParaRPr>
          </a:p>
        </p:txBody>
      </p:sp>
      <p:sp>
        <p:nvSpPr>
          <p:cNvPr id="22" name="Rectangle 21"/>
          <p:cNvSpPr/>
          <p:nvPr/>
        </p:nvSpPr>
        <p:spPr>
          <a:xfrm>
            <a:off x="1500213" y="1067442"/>
            <a:ext cx="1536192"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Bus Stop Shelter</a:t>
            </a:r>
            <a:endParaRPr lang="en-US" sz="1600" dirty="0">
              <a:solidFill>
                <a:prstClr val="white"/>
              </a:solidFill>
              <a:latin typeface="Segoe Condensed"/>
              <a:cs typeface="Segoe Condensed"/>
            </a:endParaRPr>
          </a:p>
        </p:txBody>
      </p:sp>
      <p:sp>
        <p:nvSpPr>
          <p:cNvPr id="23" name="Rectangle 22"/>
          <p:cNvSpPr/>
          <p:nvPr/>
        </p:nvSpPr>
        <p:spPr>
          <a:xfrm>
            <a:off x="3036405"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Bench</a:t>
            </a:r>
            <a:endParaRPr lang="en-US" sz="1600" dirty="0">
              <a:solidFill>
                <a:prstClr val="white"/>
              </a:solidFill>
              <a:latin typeface="Segoe Condensed"/>
              <a:cs typeface="Segoe Condensed"/>
            </a:endParaRPr>
          </a:p>
        </p:txBody>
      </p:sp>
      <p:sp>
        <p:nvSpPr>
          <p:cNvPr id="24" name="Rectangle 23"/>
          <p:cNvSpPr/>
          <p:nvPr/>
        </p:nvSpPr>
        <p:spPr>
          <a:xfrm>
            <a:off x="4565816"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Trash Can</a:t>
            </a:r>
            <a:endParaRPr lang="en-US" sz="1600" dirty="0">
              <a:solidFill>
                <a:prstClr val="white"/>
              </a:solidFill>
              <a:latin typeface="Segoe Condensed"/>
              <a:cs typeface="Segoe Condensed"/>
            </a:endParaRPr>
          </a:p>
        </p:txBody>
      </p:sp>
      <p:sp>
        <p:nvSpPr>
          <p:cNvPr id="25" name="Rectangle 24"/>
          <p:cNvSpPr/>
          <p:nvPr/>
        </p:nvSpPr>
        <p:spPr>
          <a:xfrm>
            <a:off x="6095227"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Newspaper Box</a:t>
            </a:r>
            <a:endParaRPr lang="en-US" sz="1600" dirty="0">
              <a:solidFill>
                <a:prstClr val="white"/>
              </a:solidFill>
              <a:latin typeface="Segoe Condensed"/>
              <a:cs typeface="Segoe Condensed"/>
            </a:endParaRPr>
          </a:p>
        </p:txBody>
      </p:sp>
      <p:sp>
        <p:nvSpPr>
          <p:cNvPr id="26" name="Rectangle 25"/>
          <p:cNvSpPr/>
          <p:nvPr/>
        </p:nvSpPr>
        <p:spPr>
          <a:xfrm>
            <a:off x="7624639"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Traffic Sign</a:t>
            </a:r>
            <a:endParaRPr lang="en-US" sz="1600" dirty="0">
              <a:solidFill>
                <a:prstClr val="white"/>
              </a:solidFill>
              <a:latin typeface="Segoe Condensed"/>
              <a:cs typeface="Segoe Condensed"/>
            </a:endParaRPr>
          </a:p>
        </p:txBody>
      </p:sp>
    </p:spTree>
    <p:extLst>
      <p:ext uri="{BB962C8B-B14F-4D97-AF65-F5344CB8AC3E}">
        <p14:creationId xmlns:p14="http://schemas.microsoft.com/office/powerpoint/2010/main" val="34044636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pic>
        <p:nvPicPr>
          <p:cNvPr id="6" name="Picture 5" descr="IMG_7603.JPG"/>
          <p:cNvPicPr>
            <a:picLocks noChangeAspect="1"/>
          </p:cNvPicPr>
          <p:nvPr/>
        </p:nvPicPr>
        <p:blipFill rotWithShape="1">
          <a:blip r:embed="rId3" cstate="print">
            <a:extLst>
              <a:ext uri="{28A0092B-C50C-407E-A947-70E740481C1C}">
                <a14:useLocalDpi xmlns:a14="http://schemas.microsoft.com/office/drawing/2010/main"/>
              </a:ext>
            </a:extLst>
          </a:blip>
          <a:srcRect r="9756"/>
          <a:stretch/>
        </p:blipFill>
        <p:spPr>
          <a:xfrm>
            <a:off x="7703421" y="5852916"/>
            <a:ext cx="1856675" cy="1371600"/>
          </a:xfrm>
          <a:prstGeom prst="rect">
            <a:avLst/>
          </a:prstGeom>
        </p:spPr>
      </p:pic>
      <p:pic>
        <p:nvPicPr>
          <p:cNvPr id="7" name="Picture 6" descr="IMG_7629.JPG"/>
          <p:cNvPicPr>
            <a:picLocks noChangeAspect="1"/>
          </p:cNvPicPr>
          <p:nvPr/>
        </p:nvPicPr>
        <p:blipFill rotWithShape="1">
          <a:blip r:embed="rId4" cstate="print">
            <a:extLst>
              <a:ext uri="{28A0092B-C50C-407E-A947-70E740481C1C}">
                <a14:useLocalDpi xmlns:a14="http://schemas.microsoft.com/office/drawing/2010/main"/>
              </a:ext>
            </a:extLst>
          </a:blip>
          <a:srcRect l="11111"/>
          <a:stretch/>
        </p:blipFill>
        <p:spPr>
          <a:xfrm>
            <a:off x="-18989" y="69091"/>
            <a:ext cx="1828800" cy="1371600"/>
          </a:xfrm>
          <a:prstGeom prst="rect">
            <a:avLst/>
          </a:prstGeom>
        </p:spPr>
      </p:pic>
      <p:pic>
        <p:nvPicPr>
          <p:cNvPr id="8" name="Picture 7" descr="IMG_7676.JPG"/>
          <p:cNvPicPr>
            <a:picLocks noChangeAspect="1"/>
          </p:cNvPicPr>
          <p:nvPr/>
        </p:nvPicPr>
        <p:blipFill rotWithShape="1">
          <a:blip r:embed="rId5" cstate="print">
            <a:extLst>
              <a:ext uri="{28A0092B-C50C-407E-A947-70E740481C1C}">
                <a14:useLocalDpi xmlns:a14="http://schemas.microsoft.com/office/drawing/2010/main"/>
              </a:ext>
            </a:extLst>
          </a:blip>
          <a:srcRect r="11062"/>
          <a:stretch/>
        </p:blipFill>
        <p:spPr>
          <a:xfrm>
            <a:off x="5763163" y="5852916"/>
            <a:ext cx="1829824" cy="1371600"/>
          </a:xfrm>
          <a:prstGeom prst="rect">
            <a:avLst/>
          </a:prstGeom>
        </p:spPr>
      </p:pic>
      <p:pic>
        <p:nvPicPr>
          <p:cNvPr id="9" name="Picture 8" descr="IMG_7796.JPG"/>
          <p:cNvPicPr>
            <a:picLocks noChangeAspect="1"/>
          </p:cNvPicPr>
          <p:nvPr/>
        </p:nvPicPr>
        <p:blipFill rotWithShape="1">
          <a:blip r:embed="rId6" cstate="print">
            <a:extLst>
              <a:ext uri="{28A0092B-C50C-407E-A947-70E740481C1C}">
                <a14:useLocalDpi xmlns:a14="http://schemas.microsoft.com/office/drawing/2010/main"/>
              </a:ext>
            </a:extLst>
          </a:blip>
          <a:srcRect l="6648" t="-1394" r="5598" b="1394"/>
          <a:stretch/>
        </p:blipFill>
        <p:spPr>
          <a:xfrm>
            <a:off x="1917449" y="4358238"/>
            <a:ext cx="1805457" cy="1371600"/>
          </a:xfrm>
          <a:prstGeom prst="rect">
            <a:avLst/>
          </a:prstGeom>
        </p:spPr>
      </p:pic>
      <p:pic>
        <p:nvPicPr>
          <p:cNvPr id="10" name="Picture 9" descr="IMG_7803.JPG"/>
          <p:cNvPicPr>
            <a:picLocks noChangeAspect="1"/>
          </p:cNvPicPr>
          <p:nvPr/>
        </p:nvPicPr>
        <p:blipFill rotWithShape="1">
          <a:blip r:embed="rId7" cstate="print">
            <a:extLst>
              <a:ext uri="{28A0092B-C50C-407E-A947-70E740481C1C}">
                <a14:useLocalDpi xmlns:a14="http://schemas.microsoft.com/office/drawing/2010/main"/>
              </a:ext>
            </a:extLst>
          </a:blip>
          <a:srcRect b="10375"/>
          <a:stretch/>
        </p:blipFill>
        <p:spPr>
          <a:xfrm rot="16200000">
            <a:off x="4076962" y="2697620"/>
            <a:ext cx="1360331" cy="1828800"/>
          </a:xfrm>
          <a:prstGeom prst="rect">
            <a:avLst/>
          </a:prstGeom>
        </p:spPr>
      </p:pic>
      <p:pic>
        <p:nvPicPr>
          <p:cNvPr id="12" name="Picture 11" descr="IMG_7940.JPG"/>
          <p:cNvPicPr>
            <a:picLocks noChangeAspect="1"/>
          </p:cNvPicPr>
          <p:nvPr/>
        </p:nvPicPr>
        <p:blipFill rotWithShape="1">
          <a:blip r:embed="rId8" cstate="print">
            <a:extLst>
              <a:ext uri="{28A0092B-C50C-407E-A947-70E740481C1C}">
                <a14:useLocalDpi xmlns:a14="http://schemas.microsoft.com/office/drawing/2010/main"/>
              </a:ext>
            </a:extLst>
          </a:blip>
          <a:srcRect l="31440" t="24113" r="25356" b="28404"/>
          <a:stretch/>
        </p:blipFill>
        <p:spPr>
          <a:xfrm>
            <a:off x="7703421" y="2931854"/>
            <a:ext cx="1856675" cy="1360333"/>
          </a:xfrm>
          <a:prstGeom prst="rect">
            <a:avLst/>
          </a:prstGeom>
        </p:spPr>
      </p:pic>
      <p:pic>
        <p:nvPicPr>
          <p:cNvPr id="13" name="Picture 12" descr="IMG_7949.JPG"/>
          <p:cNvPicPr>
            <a:picLocks noChangeAspect="1"/>
          </p:cNvPicPr>
          <p:nvPr/>
        </p:nvPicPr>
        <p:blipFill rotWithShape="1">
          <a:blip r:embed="rId9" cstate="print">
            <a:extLst>
              <a:ext uri="{28A0092B-C50C-407E-A947-70E740481C1C}">
                <a14:useLocalDpi xmlns:a14="http://schemas.microsoft.com/office/drawing/2010/main"/>
              </a:ext>
            </a:extLst>
          </a:blip>
          <a:srcRect l="11111"/>
          <a:stretch/>
        </p:blipFill>
        <p:spPr>
          <a:xfrm>
            <a:off x="-18989" y="1500472"/>
            <a:ext cx="1828800" cy="1371600"/>
          </a:xfrm>
          <a:prstGeom prst="rect">
            <a:avLst/>
          </a:prstGeom>
        </p:spPr>
      </p:pic>
      <p:pic>
        <p:nvPicPr>
          <p:cNvPr id="14" name="Picture 13" descr="IMG_8015.JPG"/>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820229" y="5320056"/>
            <a:ext cx="2057400" cy="1371600"/>
          </a:xfrm>
          <a:prstGeom prst="rect">
            <a:avLst/>
          </a:prstGeom>
        </p:spPr>
      </p:pic>
      <p:pic>
        <p:nvPicPr>
          <p:cNvPr id="15" name="Picture 14" descr="IMG_2636.JPG"/>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911613" y="1500472"/>
            <a:ext cx="1828800" cy="1371600"/>
          </a:xfrm>
          <a:prstGeom prst="rect">
            <a:avLst/>
          </a:prstGeom>
        </p:spPr>
      </p:pic>
      <p:pic>
        <p:nvPicPr>
          <p:cNvPr id="16" name="Picture 15" descr="_DSC1096.JPG"/>
          <p:cNvPicPr>
            <a:picLocks noChangeAspect="1"/>
          </p:cNvPicPr>
          <p:nvPr/>
        </p:nvPicPr>
        <p:blipFill rotWithShape="1">
          <a:blip r:embed="rId12" cstate="print">
            <a:extLst>
              <a:ext uri="{28A0092B-C50C-407E-A947-70E740481C1C}">
                <a14:useLocalDpi xmlns:a14="http://schemas.microsoft.com/office/drawing/2010/main"/>
              </a:ext>
            </a:extLst>
          </a:blip>
          <a:srcRect l="8302" r="16634"/>
          <a:stretch/>
        </p:blipFill>
        <p:spPr>
          <a:xfrm>
            <a:off x="3829520" y="69091"/>
            <a:ext cx="1829824" cy="1371600"/>
          </a:xfrm>
          <a:prstGeom prst="rect">
            <a:avLst/>
          </a:prstGeom>
        </p:spPr>
      </p:pic>
      <p:pic>
        <p:nvPicPr>
          <p:cNvPr id="18" name="Picture 17" descr="_DSC1226.JPG"/>
          <p:cNvPicPr>
            <a:picLocks noChangeAspect="1"/>
          </p:cNvPicPr>
          <p:nvPr/>
        </p:nvPicPr>
        <p:blipFill rotWithShape="1">
          <a:blip r:embed="rId13" cstate="print">
            <a:extLst>
              <a:ext uri="{28A0092B-C50C-407E-A947-70E740481C1C}">
                <a14:useLocalDpi xmlns:a14="http://schemas.microsoft.com/office/drawing/2010/main"/>
              </a:ext>
            </a:extLst>
          </a:blip>
          <a:srcRect l="13136" r="11799"/>
          <a:stretch/>
        </p:blipFill>
        <p:spPr>
          <a:xfrm>
            <a:off x="1911357" y="2931854"/>
            <a:ext cx="1829824" cy="1371600"/>
          </a:xfrm>
          <a:prstGeom prst="rect">
            <a:avLst/>
          </a:prstGeom>
        </p:spPr>
      </p:pic>
      <p:pic>
        <p:nvPicPr>
          <p:cNvPr id="19" name="Picture 18" descr="_DSC1288.JPG"/>
          <p:cNvPicPr>
            <a:picLocks noChangeAspect="1"/>
          </p:cNvPicPr>
          <p:nvPr/>
        </p:nvPicPr>
        <p:blipFill rotWithShape="1">
          <a:blip r:embed="rId14" cstate="print">
            <a:extLst>
              <a:ext uri="{28A0092B-C50C-407E-A947-70E740481C1C}">
                <a14:useLocalDpi xmlns:a14="http://schemas.microsoft.com/office/drawing/2010/main"/>
              </a:ext>
            </a:extLst>
          </a:blip>
          <a:srcRect l="15482" r="10454"/>
          <a:stretch/>
        </p:blipFill>
        <p:spPr>
          <a:xfrm>
            <a:off x="1916937" y="69091"/>
            <a:ext cx="1805457" cy="1371600"/>
          </a:xfrm>
          <a:prstGeom prst="rect">
            <a:avLst/>
          </a:prstGeom>
        </p:spPr>
      </p:pic>
      <p:pic>
        <p:nvPicPr>
          <p:cNvPr id="20" name="Picture 19" descr="_DSC1263.JPG"/>
          <p:cNvPicPr>
            <a:picLocks noChangeAspect="1"/>
          </p:cNvPicPr>
          <p:nvPr/>
        </p:nvPicPr>
        <p:blipFill rotWithShape="1">
          <a:blip r:embed="rId15" cstate="print">
            <a:extLst>
              <a:ext uri="{28A0092B-C50C-407E-A947-70E740481C1C}">
                <a14:useLocalDpi xmlns:a14="http://schemas.microsoft.com/office/drawing/2010/main"/>
              </a:ext>
            </a:extLst>
          </a:blip>
          <a:srcRect l="15196" t="-2964" r="9939" b="2964"/>
          <a:stretch/>
        </p:blipFill>
        <p:spPr>
          <a:xfrm>
            <a:off x="7703421" y="1500472"/>
            <a:ext cx="1824957" cy="1371600"/>
          </a:xfrm>
          <a:prstGeom prst="rect">
            <a:avLst/>
          </a:prstGeom>
        </p:spPr>
      </p:pic>
      <p:pic>
        <p:nvPicPr>
          <p:cNvPr id="21" name="Picture 20" descr="_DSC1201.JPG"/>
          <p:cNvPicPr>
            <a:picLocks noChangeAspect="1"/>
          </p:cNvPicPr>
          <p:nvPr/>
        </p:nvPicPr>
        <p:blipFill rotWithShape="1">
          <a:blip r:embed="rId16" cstate="print">
            <a:extLst>
              <a:ext uri="{28A0092B-C50C-407E-A947-70E740481C1C}">
                <a14:useLocalDpi xmlns:a14="http://schemas.microsoft.com/office/drawing/2010/main"/>
              </a:ext>
            </a:extLst>
          </a:blip>
          <a:srcRect l="6345" t="-1503" r="18591" b="1503"/>
          <a:stretch/>
        </p:blipFill>
        <p:spPr>
          <a:xfrm>
            <a:off x="7703421" y="69091"/>
            <a:ext cx="1829824" cy="1371600"/>
          </a:xfrm>
          <a:prstGeom prst="rect">
            <a:avLst/>
          </a:prstGeom>
        </p:spPr>
      </p:pic>
      <p:pic>
        <p:nvPicPr>
          <p:cNvPr id="22" name="Picture 21" descr="_DSC1104.JPG"/>
          <p:cNvPicPr>
            <a:picLocks noChangeAspect="1"/>
          </p:cNvPicPr>
          <p:nvPr/>
        </p:nvPicPr>
        <p:blipFill rotWithShape="1">
          <a:blip r:embed="rId17" cstate="print">
            <a:extLst>
              <a:ext uri="{28A0092B-C50C-407E-A947-70E740481C1C}">
                <a14:useLocalDpi xmlns:a14="http://schemas.microsoft.com/office/drawing/2010/main"/>
              </a:ext>
            </a:extLst>
          </a:blip>
          <a:srcRect l="24978"/>
          <a:stretch/>
        </p:blipFill>
        <p:spPr>
          <a:xfrm>
            <a:off x="-18989" y="2931854"/>
            <a:ext cx="1828800" cy="1371600"/>
          </a:xfrm>
          <a:prstGeom prst="rect">
            <a:avLst/>
          </a:prstGeom>
        </p:spPr>
      </p:pic>
      <p:pic>
        <p:nvPicPr>
          <p:cNvPr id="23" name="Picture 22" descr="2-2_3.JPG"/>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5768006" y="4358238"/>
            <a:ext cx="1828800" cy="1371600"/>
          </a:xfrm>
          <a:prstGeom prst="rect">
            <a:avLst/>
          </a:prstGeom>
        </p:spPr>
      </p:pic>
      <p:pic>
        <p:nvPicPr>
          <p:cNvPr id="25" name="Picture 24" descr="2-6_2.JPG"/>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5772819" y="1500472"/>
            <a:ext cx="1828800" cy="1371600"/>
          </a:xfrm>
          <a:prstGeom prst="rect">
            <a:avLst/>
          </a:prstGeom>
        </p:spPr>
      </p:pic>
      <p:pic>
        <p:nvPicPr>
          <p:cNvPr id="26" name="Picture 25" descr="2-15_3.JPG"/>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3823930" y="5852916"/>
            <a:ext cx="1828800" cy="1371600"/>
          </a:xfrm>
          <a:prstGeom prst="rect">
            <a:avLst/>
          </a:prstGeom>
        </p:spPr>
      </p:pic>
      <p:pic>
        <p:nvPicPr>
          <p:cNvPr id="27" name="Picture 26" descr="2-22_11.jpg"/>
          <p:cNvPicPr>
            <a:picLocks noChangeAspect="1"/>
          </p:cNvPicPr>
          <p:nvPr/>
        </p:nvPicPr>
        <p:blipFill rotWithShape="1">
          <a:blip r:embed="rId21" cstate="print">
            <a:extLst>
              <a:ext uri="{28A0092B-C50C-407E-A947-70E740481C1C}">
                <a14:useLocalDpi xmlns:a14="http://schemas.microsoft.com/office/drawing/2010/main"/>
              </a:ext>
            </a:extLst>
          </a:blip>
          <a:srcRect l="25000"/>
          <a:stretch/>
        </p:blipFill>
        <p:spPr>
          <a:xfrm>
            <a:off x="-18989" y="4358238"/>
            <a:ext cx="1828800" cy="1371600"/>
          </a:xfrm>
          <a:prstGeom prst="rect">
            <a:avLst/>
          </a:prstGeom>
        </p:spPr>
      </p:pic>
      <p:pic>
        <p:nvPicPr>
          <p:cNvPr id="28" name="Picture 27" descr="2-27_2.jpg"/>
          <p:cNvPicPr>
            <a:picLocks noChangeAspect="1"/>
          </p:cNvPicPr>
          <p:nvPr/>
        </p:nvPicPr>
        <p:blipFill rotWithShape="1">
          <a:blip r:embed="rId22" cstate="print">
            <a:extLst>
              <a:ext uri="{28A0092B-C50C-407E-A947-70E740481C1C}">
                <a14:useLocalDpi xmlns:a14="http://schemas.microsoft.com/office/drawing/2010/main"/>
              </a:ext>
            </a:extLst>
          </a:blip>
          <a:srcRect r="26458"/>
          <a:stretch/>
        </p:blipFill>
        <p:spPr>
          <a:xfrm>
            <a:off x="1920244" y="5852916"/>
            <a:ext cx="1793253" cy="1371600"/>
          </a:xfrm>
          <a:prstGeom prst="rect">
            <a:avLst/>
          </a:prstGeom>
        </p:spPr>
      </p:pic>
      <p:pic>
        <p:nvPicPr>
          <p:cNvPr id="29" name="Picture 28" descr="2-30_3.jpg"/>
          <p:cNvPicPr>
            <a:picLocks noChangeAspect="1"/>
          </p:cNvPicPr>
          <p:nvPr/>
        </p:nvPicPr>
        <p:blipFill rotWithShape="1">
          <a:blip r:embed="rId23" cstate="print">
            <a:extLst>
              <a:ext uri="{28A0092B-C50C-407E-A947-70E740481C1C}">
                <a14:useLocalDpi xmlns:a14="http://schemas.microsoft.com/office/drawing/2010/main"/>
              </a:ext>
            </a:extLst>
          </a:blip>
          <a:srcRect l="10710" t="-72" r="14249" b="72"/>
          <a:stretch/>
        </p:blipFill>
        <p:spPr>
          <a:xfrm>
            <a:off x="3830544" y="4358238"/>
            <a:ext cx="1829824" cy="1371600"/>
          </a:xfrm>
          <a:prstGeom prst="rect">
            <a:avLst/>
          </a:prstGeom>
        </p:spPr>
      </p:pic>
      <p:pic>
        <p:nvPicPr>
          <p:cNvPr id="30" name="Picture 29" descr="1-2_8.jpg"/>
          <p:cNvPicPr>
            <a:picLocks noChangeAspect="1"/>
          </p:cNvPicPr>
          <p:nvPr/>
        </p:nvPicPr>
        <p:blipFill rotWithShape="1">
          <a:blip r:embed="rId24" cstate="print">
            <a:extLst>
              <a:ext uri="{28A0092B-C50C-407E-A947-70E740481C1C}">
                <a14:useLocalDpi xmlns:a14="http://schemas.microsoft.com/office/drawing/2010/main"/>
              </a:ext>
            </a:extLst>
          </a:blip>
          <a:srcRect l="17466" r="7493"/>
          <a:stretch/>
        </p:blipFill>
        <p:spPr>
          <a:xfrm>
            <a:off x="5766470" y="69091"/>
            <a:ext cx="1829824" cy="1371600"/>
          </a:xfrm>
          <a:prstGeom prst="rect">
            <a:avLst/>
          </a:prstGeom>
        </p:spPr>
      </p:pic>
      <p:pic>
        <p:nvPicPr>
          <p:cNvPr id="31" name="Picture 30" descr="1-6_8.jpg"/>
          <p:cNvPicPr>
            <a:picLocks noChangeAspect="1"/>
          </p:cNvPicPr>
          <p:nvPr/>
        </p:nvPicPr>
        <p:blipFill rotWithShape="1">
          <a:blip r:embed="rId25" cstate="print">
            <a:extLst>
              <a:ext uri="{28A0092B-C50C-407E-A947-70E740481C1C}">
                <a14:useLocalDpi xmlns:a14="http://schemas.microsoft.com/office/drawing/2010/main"/>
              </a:ext>
            </a:extLst>
          </a:blip>
          <a:srcRect l="25000"/>
          <a:stretch/>
        </p:blipFill>
        <p:spPr>
          <a:xfrm>
            <a:off x="5773075" y="2931854"/>
            <a:ext cx="1828800" cy="1371600"/>
          </a:xfrm>
          <a:prstGeom prst="rect">
            <a:avLst/>
          </a:prstGeom>
        </p:spPr>
      </p:pic>
      <p:pic>
        <p:nvPicPr>
          <p:cNvPr id="32" name="Picture 31" descr="1-10_6.jpg"/>
          <p:cNvPicPr>
            <a:picLocks noChangeAspect="1"/>
          </p:cNvPicPr>
          <p:nvPr/>
        </p:nvPicPr>
        <p:blipFill>
          <a:blip r:embed="rId26" cstate="print">
            <a:extLst>
              <a:ext uri="{28A0092B-C50C-407E-A947-70E740481C1C}">
                <a14:useLocalDpi xmlns:a14="http://schemas.microsoft.com/office/drawing/2010/main"/>
              </a:ext>
            </a:extLst>
          </a:blip>
          <a:stretch>
            <a:fillRect/>
          </a:stretch>
        </p:blipFill>
        <p:spPr>
          <a:xfrm>
            <a:off x="7704445" y="4363235"/>
            <a:ext cx="1828800" cy="1371600"/>
          </a:xfrm>
          <a:prstGeom prst="rect">
            <a:avLst/>
          </a:prstGeom>
        </p:spPr>
      </p:pic>
      <p:pic>
        <p:nvPicPr>
          <p:cNvPr id="33" name="Picture 32" descr="1-16_2.jpg"/>
          <p:cNvPicPr>
            <a:picLocks noChangeAspect="1"/>
          </p:cNvPicPr>
          <p:nvPr/>
        </p:nvPicPr>
        <p:blipFill rotWithShape="1">
          <a:blip r:embed="rId27" cstate="print">
            <a:extLst>
              <a:ext uri="{28A0092B-C50C-407E-A947-70E740481C1C}">
                <a14:useLocalDpi xmlns:a14="http://schemas.microsoft.com/office/drawing/2010/main"/>
              </a:ext>
            </a:extLst>
          </a:blip>
          <a:srcRect/>
          <a:stretch/>
        </p:blipFill>
        <p:spPr>
          <a:xfrm>
            <a:off x="3842216" y="1500472"/>
            <a:ext cx="1828800" cy="1371600"/>
          </a:xfrm>
          <a:prstGeom prst="rect">
            <a:avLst/>
          </a:prstGeom>
        </p:spPr>
      </p:pic>
      <p:pic>
        <p:nvPicPr>
          <p:cNvPr id="34" name="Picture 33" descr="1-22_1.jpg"/>
          <p:cNvPicPr>
            <a:picLocks noChangeAspect="1"/>
          </p:cNvPicPr>
          <p:nvPr/>
        </p:nvPicPr>
        <p:blipFill rotWithShape="1">
          <a:blip r:embed="rId28" cstate="print">
            <a:extLst>
              <a:ext uri="{28A0092B-C50C-407E-A947-70E740481C1C}">
                <a14:useLocalDpi xmlns:a14="http://schemas.microsoft.com/office/drawing/2010/main"/>
              </a:ext>
            </a:extLst>
          </a:blip>
          <a:srcRect l="24186" b="24186"/>
          <a:stretch/>
        </p:blipFill>
        <p:spPr>
          <a:xfrm>
            <a:off x="-18989" y="5852916"/>
            <a:ext cx="1828800" cy="1371600"/>
          </a:xfrm>
          <a:prstGeom prst="rect">
            <a:avLst/>
          </a:prstGeom>
        </p:spPr>
      </p:pic>
      <p:sp>
        <p:nvSpPr>
          <p:cNvPr id="2" name="Rectangle 1"/>
          <p:cNvSpPr/>
          <p:nvPr/>
        </p:nvSpPr>
        <p:spPr>
          <a:xfrm>
            <a:off x="-18989" y="0"/>
            <a:ext cx="9579085" cy="6978208"/>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prstClr val="white"/>
              </a:solidFill>
              <a:latin typeface="Segoe UI Light"/>
              <a:cs typeface="Segoe UI Light"/>
            </a:endParaRPr>
          </a:p>
        </p:txBody>
      </p:sp>
      <p:sp>
        <p:nvSpPr>
          <p:cNvPr id="36" name="TextBox 35"/>
          <p:cNvSpPr txBox="1"/>
          <p:nvPr/>
        </p:nvSpPr>
        <p:spPr>
          <a:xfrm>
            <a:off x="1111750" y="1798220"/>
            <a:ext cx="5041316" cy="523220"/>
          </a:xfrm>
          <a:prstGeom prst="rect">
            <a:avLst/>
          </a:prstGeom>
          <a:noFill/>
        </p:spPr>
        <p:txBody>
          <a:bodyPr wrap="none" rtlCol="0">
            <a:spAutoFit/>
          </a:bodyPr>
          <a:lstStyle/>
          <a:p>
            <a:r>
              <a:rPr lang="en-US" sz="2800" dirty="0" smtClean="0">
                <a:solidFill>
                  <a:srgbClr val="FFFFFF"/>
                </a:solidFill>
                <a:latin typeface="Segoe UI Semibold"/>
                <a:cs typeface="Segoe UI Semibold"/>
              </a:rPr>
              <a:t>1. Collecting bus stop pictures</a:t>
            </a:r>
            <a:endParaRPr lang="en-US" sz="2800" dirty="0">
              <a:solidFill>
                <a:srgbClr val="FFFFFF"/>
              </a:solidFill>
              <a:latin typeface="Segoe UI Semibold"/>
              <a:cs typeface="Segoe UI Semibold"/>
            </a:endParaRPr>
          </a:p>
        </p:txBody>
      </p:sp>
      <p:sp>
        <p:nvSpPr>
          <p:cNvPr id="37" name="TextBox 36"/>
          <p:cNvSpPr txBox="1"/>
          <p:nvPr/>
        </p:nvSpPr>
        <p:spPr>
          <a:xfrm>
            <a:off x="1111750" y="783625"/>
            <a:ext cx="3160015" cy="646331"/>
          </a:xfrm>
          <a:prstGeom prst="rect">
            <a:avLst/>
          </a:prstGeom>
          <a:noFill/>
        </p:spPr>
        <p:txBody>
          <a:bodyPr wrap="none" rtlCol="0">
            <a:spAutoFit/>
          </a:bodyPr>
          <a:lstStyle/>
          <a:p>
            <a:r>
              <a:rPr lang="en-US" sz="3600" dirty="0" smtClean="0">
                <a:solidFill>
                  <a:srgbClr val="FFFFFF"/>
                </a:solidFill>
                <a:latin typeface="Segoe UI Semibold"/>
                <a:cs typeface="Segoe UI Semibold"/>
              </a:rPr>
              <a:t>Study Method</a:t>
            </a:r>
            <a:endParaRPr lang="en-US" sz="3600" dirty="0">
              <a:solidFill>
                <a:srgbClr val="FFFFFF"/>
              </a:solidFill>
              <a:latin typeface="Segoe UI Semibold"/>
              <a:cs typeface="Segoe UI Semibold"/>
            </a:endParaRPr>
          </a:p>
        </p:txBody>
      </p:sp>
      <p:sp>
        <p:nvSpPr>
          <p:cNvPr id="38" name="TextBox 37"/>
          <p:cNvSpPr txBox="1"/>
          <p:nvPr/>
        </p:nvSpPr>
        <p:spPr>
          <a:xfrm>
            <a:off x="1111750" y="2433753"/>
            <a:ext cx="5021627" cy="523220"/>
          </a:xfrm>
          <a:prstGeom prst="rect">
            <a:avLst/>
          </a:prstGeom>
          <a:noFill/>
        </p:spPr>
        <p:txBody>
          <a:bodyPr wrap="none" rtlCol="0">
            <a:spAutoFit/>
          </a:bodyPr>
          <a:lstStyle/>
          <a:p>
            <a:r>
              <a:rPr lang="en-US" sz="2800" dirty="0">
                <a:solidFill>
                  <a:srgbClr val="FFFFFF"/>
                </a:solidFill>
                <a:latin typeface="Segoe UI Semibold"/>
                <a:cs typeface="Segoe UI Semibold"/>
              </a:rPr>
              <a:t>2</a:t>
            </a:r>
            <a:r>
              <a:rPr lang="en-US" sz="2800" dirty="0" smtClean="0">
                <a:solidFill>
                  <a:srgbClr val="FFFFFF"/>
                </a:solidFill>
                <a:latin typeface="Segoe UI Semibold"/>
                <a:cs typeface="Segoe UI Semibold"/>
              </a:rPr>
              <a:t>. Coding bus stop landmarks</a:t>
            </a:r>
            <a:endParaRPr lang="en-US" sz="2800" dirty="0">
              <a:solidFill>
                <a:srgbClr val="FFFFFF"/>
              </a:solidFill>
              <a:latin typeface="Segoe UI Semibold"/>
              <a:cs typeface="Segoe UI Semibold"/>
            </a:endParaRPr>
          </a:p>
        </p:txBody>
      </p:sp>
      <p:sp>
        <p:nvSpPr>
          <p:cNvPr id="39" name="Rectangle 38"/>
          <p:cNvSpPr/>
          <p:nvPr/>
        </p:nvSpPr>
        <p:spPr>
          <a:xfrm>
            <a:off x="1099162" y="3048413"/>
            <a:ext cx="6605283" cy="1569660"/>
          </a:xfrm>
          <a:prstGeom prst="rect">
            <a:avLst/>
          </a:prstGeom>
        </p:spPr>
        <p:txBody>
          <a:bodyPr wrap="square">
            <a:spAutoFit/>
          </a:bodyPr>
          <a:lstStyle/>
          <a:p>
            <a:r>
              <a:rPr lang="en-US" sz="2400" dirty="0" smtClean="0">
                <a:solidFill>
                  <a:srgbClr val="FFFFFF"/>
                </a:solidFill>
                <a:latin typeface="Segoe UI Light"/>
                <a:cs typeface="Segoe UI Light"/>
              </a:rPr>
              <a:t>Based on a codebook, three members of our research team </a:t>
            </a:r>
            <a:r>
              <a:rPr lang="en-US" sz="2400" dirty="0" smtClean="0">
                <a:solidFill>
                  <a:prstClr val="white"/>
                </a:solidFill>
                <a:latin typeface="Segoe UI Light"/>
                <a:cs typeface="Segoe UI Light"/>
              </a:rPr>
              <a:t>inspected and </a:t>
            </a:r>
            <a:r>
              <a:rPr lang="en-US" sz="2400" dirty="0">
                <a:solidFill>
                  <a:srgbClr val="F79646"/>
                </a:solidFill>
                <a:latin typeface="Segoe UI Semibold" panose="020B0702040204020203" pitchFamily="34" charset="0"/>
                <a:cs typeface="Segoe UI Semibold" panose="020B0702040204020203" pitchFamily="34" charset="0"/>
              </a:rPr>
              <a:t>counted number of </a:t>
            </a:r>
            <a:r>
              <a:rPr lang="en-US" sz="2400" dirty="0" smtClean="0">
                <a:solidFill>
                  <a:srgbClr val="F79646"/>
                </a:solidFill>
                <a:latin typeface="Segoe UI Semibold" panose="020B0702040204020203" pitchFamily="34" charset="0"/>
                <a:cs typeface="Segoe UI Semibold" panose="020B0702040204020203" pitchFamily="34" charset="0"/>
              </a:rPr>
              <a:t>bus stop landmarks</a:t>
            </a:r>
            <a:r>
              <a:rPr lang="en-US" sz="2400" dirty="0" smtClean="0">
                <a:solidFill>
                  <a:srgbClr val="F79646">
                    <a:lumMod val="75000"/>
                  </a:srgbClr>
                </a:solidFill>
                <a:latin typeface="Segoe UI Semibold" panose="020B0702040204020203" pitchFamily="34" charset="0"/>
                <a:cs typeface="Segoe UI Semibold" panose="020B0702040204020203" pitchFamily="34" charset="0"/>
              </a:rPr>
              <a:t> </a:t>
            </a:r>
            <a:r>
              <a:rPr lang="en-US" sz="2400" dirty="0" smtClean="0">
                <a:solidFill>
                  <a:prstClr val="white"/>
                </a:solidFill>
                <a:latin typeface="Segoe UI Light"/>
                <a:cs typeface="Segoe UI Light"/>
              </a:rPr>
              <a:t>in Street View images and physical audit pictures</a:t>
            </a:r>
            <a:endParaRPr lang="en-US" sz="2400" dirty="0">
              <a:solidFill>
                <a:prstClr val="white"/>
              </a:solidFill>
              <a:latin typeface="Segoe UI Light"/>
              <a:cs typeface="Segoe UI Light"/>
            </a:endParaRPr>
          </a:p>
        </p:txBody>
      </p:sp>
      <p:sp>
        <p:nvSpPr>
          <p:cNvPr id="3" name="TextBox 2"/>
          <p:cNvSpPr txBox="1"/>
          <p:nvPr/>
        </p:nvSpPr>
        <p:spPr>
          <a:xfrm>
            <a:off x="1111750" y="4679718"/>
            <a:ext cx="5383655" cy="830997"/>
          </a:xfrm>
          <a:prstGeom prst="rect">
            <a:avLst/>
          </a:prstGeom>
          <a:noFill/>
        </p:spPr>
        <p:txBody>
          <a:bodyPr wrap="none" rtlCol="0">
            <a:spAutoFit/>
          </a:bodyPr>
          <a:lstStyle/>
          <a:p>
            <a:r>
              <a:rPr lang="en-US" sz="2400" dirty="0" smtClean="0">
                <a:solidFill>
                  <a:prstClr val="white"/>
                </a:solidFill>
                <a:latin typeface="Segoe UI Light"/>
                <a:cs typeface="Segoe UI Light"/>
              </a:rPr>
              <a:t>Used </a:t>
            </a:r>
            <a:r>
              <a:rPr lang="en-US" sz="2400" dirty="0" err="1" smtClean="0">
                <a:solidFill>
                  <a:prstClr val="white"/>
                </a:solidFill>
                <a:latin typeface="Segoe UI Light"/>
                <a:cs typeface="Segoe UI Light"/>
              </a:rPr>
              <a:t>Krippendorf’s</a:t>
            </a:r>
            <a:r>
              <a:rPr lang="en-US" sz="2400" dirty="0" smtClean="0">
                <a:solidFill>
                  <a:prstClr val="white"/>
                </a:solidFill>
                <a:latin typeface="Segoe UI Light"/>
                <a:cs typeface="Segoe UI Light"/>
              </a:rPr>
              <a:t> alpha (</a:t>
            </a:r>
            <a:r>
              <a:rPr lang="el-GR" sz="2400" dirty="0" smtClean="0">
                <a:solidFill>
                  <a:prstClr val="white"/>
                </a:solidFill>
                <a:latin typeface="Segoe UI Light"/>
                <a:cs typeface="Segoe UI Light"/>
              </a:rPr>
              <a:t>α</a:t>
            </a:r>
            <a:r>
              <a:rPr lang="en-US" sz="2400" dirty="0" smtClean="0">
                <a:solidFill>
                  <a:prstClr val="white"/>
                </a:solidFill>
                <a:latin typeface="Segoe UI Light"/>
                <a:cs typeface="Segoe UI Light"/>
              </a:rPr>
              <a:t>) to measure </a:t>
            </a:r>
            <a:br>
              <a:rPr lang="en-US" sz="2400" dirty="0" smtClean="0">
                <a:solidFill>
                  <a:prstClr val="white"/>
                </a:solidFill>
                <a:latin typeface="Segoe UI Light"/>
                <a:cs typeface="Segoe UI Light"/>
              </a:rPr>
            </a:br>
            <a:r>
              <a:rPr lang="en-US" sz="2400" dirty="0" smtClean="0">
                <a:solidFill>
                  <a:prstClr val="white"/>
                </a:solidFill>
                <a:latin typeface="Segoe UI Light"/>
                <a:cs typeface="Segoe UI Light"/>
              </a:rPr>
              <a:t>inter-rater agreements</a:t>
            </a:r>
            <a:endParaRPr lang="en-US" sz="2400" dirty="0">
              <a:solidFill>
                <a:prstClr val="white"/>
              </a:solidFill>
              <a:latin typeface="Segoe UI Light"/>
              <a:cs typeface="Segoe UI Light"/>
            </a:endParaRPr>
          </a:p>
        </p:txBody>
      </p:sp>
      <p:sp>
        <p:nvSpPr>
          <p:cNvPr id="42" name="TextBox 41"/>
          <p:cNvSpPr txBox="1"/>
          <p:nvPr/>
        </p:nvSpPr>
        <p:spPr>
          <a:xfrm>
            <a:off x="1111750" y="5540989"/>
            <a:ext cx="6102752" cy="830997"/>
          </a:xfrm>
          <a:prstGeom prst="rect">
            <a:avLst/>
          </a:prstGeom>
          <a:noFill/>
        </p:spPr>
        <p:txBody>
          <a:bodyPr wrap="none" rtlCol="0">
            <a:spAutoFit/>
          </a:bodyPr>
          <a:lstStyle/>
          <a:p>
            <a:r>
              <a:rPr lang="en-US" sz="2400" dirty="0" smtClean="0">
                <a:solidFill>
                  <a:prstClr val="white"/>
                </a:solidFill>
                <a:latin typeface="Segoe UI Light"/>
                <a:cs typeface="Segoe UI Light"/>
              </a:rPr>
              <a:t>Compared number of landmarks between</a:t>
            </a:r>
            <a:br>
              <a:rPr lang="en-US" sz="2400" dirty="0" smtClean="0">
                <a:solidFill>
                  <a:prstClr val="white"/>
                </a:solidFill>
                <a:latin typeface="Segoe UI Light"/>
                <a:cs typeface="Segoe UI Light"/>
              </a:rPr>
            </a:br>
            <a:r>
              <a:rPr lang="en-US" sz="2400" dirty="0" smtClean="0">
                <a:solidFill>
                  <a:prstClr val="white"/>
                </a:solidFill>
                <a:latin typeface="Segoe UI Light"/>
                <a:cs typeface="Segoe UI Light"/>
              </a:rPr>
              <a:t>Street View images and physical audit pictures</a:t>
            </a:r>
            <a:endParaRPr lang="en-US" sz="2400" dirty="0">
              <a:solidFill>
                <a:prstClr val="white"/>
              </a:solidFill>
              <a:latin typeface="Segoe UI Light"/>
              <a:cs typeface="Segoe UI Light"/>
            </a:endParaRPr>
          </a:p>
        </p:txBody>
      </p:sp>
    </p:spTree>
    <p:extLst>
      <p:ext uri="{BB962C8B-B14F-4D97-AF65-F5344CB8AC3E}">
        <p14:creationId xmlns:p14="http://schemas.microsoft.com/office/powerpoint/2010/main" val="28830864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3" grpId="0"/>
      <p:bldP spid="4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usStopCSI_v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620" y="0"/>
            <a:ext cx="9144000" cy="6858000"/>
          </a:xfrm>
          <a:prstGeom prst="rect">
            <a:avLst/>
          </a:prstGeom>
        </p:spPr>
      </p:pic>
    </p:spTree>
    <p:extLst>
      <p:ext uri="{BB962C8B-B14F-4D97-AF65-F5344CB8AC3E}">
        <p14:creationId xmlns:p14="http://schemas.microsoft.com/office/powerpoint/2010/main" val="42058315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1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pic>
        <p:nvPicPr>
          <p:cNvPr id="6" name="Picture 5" descr="IMG_7603.JPG"/>
          <p:cNvPicPr>
            <a:picLocks noChangeAspect="1"/>
          </p:cNvPicPr>
          <p:nvPr/>
        </p:nvPicPr>
        <p:blipFill rotWithShape="1">
          <a:blip r:embed="rId2" cstate="print">
            <a:extLst>
              <a:ext uri="{28A0092B-C50C-407E-A947-70E740481C1C}">
                <a14:useLocalDpi xmlns:a14="http://schemas.microsoft.com/office/drawing/2010/main"/>
              </a:ext>
            </a:extLst>
          </a:blip>
          <a:srcRect r="9756"/>
          <a:stretch/>
        </p:blipFill>
        <p:spPr>
          <a:xfrm>
            <a:off x="7703421" y="5852916"/>
            <a:ext cx="1856675" cy="1371600"/>
          </a:xfrm>
          <a:prstGeom prst="rect">
            <a:avLst/>
          </a:prstGeom>
        </p:spPr>
      </p:pic>
      <p:pic>
        <p:nvPicPr>
          <p:cNvPr id="7" name="Picture 6" descr="IMG_7629.JPG"/>
          <p:cNvPicPr>
            <a:picLocks noChangeAspect="1"/>
          </p:cNvPicPr>
          <p:nvPr/>
        </p:nvPicPr>
        <p:blipFill rotWithShape="1">
          <a:blip r:embed="rId3" cstate="print">
            <a:extLst>
              <a:ext uri="{28A0092B-C50C-407E-A947-70E740481C1C}">
                <a14:useLocalDpi xmlns:a14="http://schemas.microsoft.com/office/drawing/2010/main"/>
              </a:ext>
            </a:extLst>
          </a:blip>
          <a:srcRect l="11111"/>
          <a:stretch/>
        </p:blipFill>
        <p:spPr>
          <a:xfrm>
            <a:off x="-18989" y="69091"/>
            <a:ext cx="1828800" cy="1371600"/>
          </a:xfrm>
          <a:prstGeom prst="rect">
            <a:avLst/>
          </a:prstGeom>
        </p:spPr>
      </p:pic>
      <p:pic>
        <p:nvPicPr>
          <p:cNvPr id="8" name="Picture 7" descr="IMG_7676.JPG"/>
          <p:cNvPicPr>
            <a:picLocks noChangeAspect="1"/>
          </p:cNvPicPr>
          <p:nvPr/>
        </p:nvPicPr>
        <p:blipFill rotWithShape="1">
          <a:blip r:embed="rId4" cstate="print">
            <a:extLst>
              <a:ext uri="{28A0092B-C50C-407E-A947-70E740481C1C}">
                <a14:useLocalDpi xmlns:a14="http://schemas.microsoft.com/office/drawing/2010/main"/>
              </a:ext>
            </a:extLst>
          </a:blip>
          <a:srcRect r="11062"/>
          <a:stretch/>
        </p:blipFill>
        <p:spPr>
          <a:xfrm>
            <a:off x="5763163" y="5852916"/>
            <a:ext cx="1829824" cy="1371600"/>
          </a:xfrm>
          <a:prstGeom prst="rect">
            <a:avLst/>
          </a:prstGeom>
        </p:spPr>
      </p:pic>
      <p:pic>
        <p:nvPicPr>
          <p:cNvPr id="9" name="Picture 8" descr="IMG_7796.JPG"/>
          <p:cNvPicPr>
            <a:picLocks noChangeAspect="1"/>
          </p:cNvPicPr>
          <p:nvPr/>
        </p:nvPicPr>
        <p:blipFill rotWithShape="1">
          <a:blip r:embed="rId5" cstate="print">
            <a:extLst>
              <a:ext uri="{28A0092B-C50C-407E-A947-70E740481C1C}">
                <a14:useLocalDpi xmlns:a14="http://schemas.microsoft.com/office/drawing/2010/main"/>
              </a:ext>
            </a:extLst>
          </a:blip>
          <a:srcRect l="6648" t="-1394" r="5598" b="1394"/>
          <a:stretch/>
        </p:blipFill>
        <p:spPr>
          <a:xfrm>
            <a:off x="1917449" y="4358238"/>
            <a:ext cx="1805457" cy="1371600"/>
          </a:xfrm>
          <a:prstGeom prst="rect">
            <a:avLst/>
          </a:prstGeom>
        </p:spPr>
      </p:pic>
      <p:pic>
        <p:nvPicPr>
          <p:cNvPr id="10" name="Picture 9" descr="IMG_7803.JPG"/>
          <p:cNvPicPr>
            <a:picLocks noChangeAspect="1"/>
          </p:cNvPicPr>
          <p:nvPr/>
        </p:nvPicPr>
        <p:blipFill rotWithShape="1">
          <a:blip r:embed="rId6" cstate="print">
            <a:extLst>
              <a:ext uri="{28A0092B-C50C-407E-A947-70E740481C1C}">
                <a14:useLocalDpi xmlns:a14="http://schemas.microsoft.com/office/drawing/2010/main"/>
              </a:ext>
            </a:extLst>
          </a:blip>
          <a:srcRect b="10375"/>
          <a:stretch/>
        </p:blipFill>
        <p:spPr>
          <a:xfrm rot="16200000">
            <a:off x="4076962" y="2697620"/>
            <a:ext cx="1360331" cy="1828800"/>
          </a:xfrm>
          <a:prstGeom prst="rect">
            <a:avLst/>
          </a:prstGeom>
        </p:spPr>
      </p:pic>
      <p:pic>
        <p:nvPicPr>
          <p:cNvPr id="12" name="Picture 11" descr="IMG_7940.JPG"/>
          <p:cNvPicPr>
            <a:picLocks noChangeAspect="1"/>
          </p:cNvPicPr>
          <p:nvPr/>
        </p:nvPicPr>
        <p:blipFill rotWithShape="1">
          <a:blip r:embed="rId7" cstate="print">
            <a:extLst>
              <a:ext uri="{28A0092B-C50C-407E-A947-70E740481C1C}">
                <a14:useLocalDpi xmlns:a14="http://schemas.microsoft.com/office/drawing/2010/main"/>
              </a:ext>
            </a:extLst>
          </a:blip>
          <a:srcRect l="31440" t="24113" r="25356" b="28404"/>
          <a:stretch/>
        </p:blipFill>
        <p:spPr>
          <a:xfrm>
            <a:off x="7703421" y="2931854"/>
            <a:ext cx="1856675" cy="1360333"/>
          </a:xfrm>
          <a:prstGeom prst="rect">
            <a:avLst/>
          </a:prstGeom>
        </p:spPr>
      </p:pic>
      <p:pic>
        <p:nvPicPr>
          <p:cNvPr id="13" name="Picture 12" descr="IMG_7949.JPG"/>
          <p:cNvPicPr>
            <a:picLocks noChangeAspect="1"/>
          </p:cNvPicPr>
          <p:nvPr/>
        </p:nvPicPr>
        <p:blipFill rotWithShape="1">
          <a:blip r:embed="rId8" cstate="print">
            <a:extLst>
              <a:ext uri="{28A0092B-C50C-407E-A947-70E740481C1C}">
                <a14:useLocalDpi xmlns:a14="http://schemas.microsoft.com/office/drawing/2010/main"/>
              </a:ext>
            </a:extLst>
          </a:blip>
          <a:srcRect l="11111"/>
          <a:stretch/>
        </p:blipFill>
        <p:spPr>
          <a:xfrm>
            <a:off x="-18989" y="1500472"/>
            <a:ext cx="1828800" cy="1371600"/>
          </a:xfrm>
          <a:prstGeom prst="rect">
            <a:avLst/>
          </a:prstGeom>
        </p:spPr>
      </p:pic>
      <p:pic>
        <p:nvPicPr>
          <p:cNvPr id="14" name="Picture 13" descr="IMG_8015.JPG"/>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820229" y="5320056"/>
            <a:ext cx="2057400" cy="1371600"/>
          </a:xfrm>
          <a:prstGeom prst="rect">
            <a:avLst/>
          </a:prstGeom>
        </p:spPr>
      </p:pic>
      <p:pic>
        <p:nvPicPr>
          <p:cNvPr id="15" name="Picture 14" descr="IMG_2636.JPG"/>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911613" y="1500472"/>
            <a:ext cx="1828800" cy="1371600"/>
          </a:xfrm>
          <a:prstGeom prst="rect">
            <a:avLst/>
          </a:prstGeom>
        </p:spPr>
      </p:pic>
      <p:pic>
        <p:nvPicPr>
          <p:cNvPr id="16" name="Picture 15" descr="_DSC1096.JPG"/>
          <p:cNvPicPr>
            <a:picLocks noChangeAspect="1"/>
          </p:cNvPicPr>
          <p:nvPr/>
        </p:nvPicPr>
        <p:blipFill rotWithShape="1">
          <a:blip r:embed="rId11" cstate="print">
            <a:extLst>
              <a:ext uri="{28A0092B-C50C-407E-A947-70E740481C1C}">
                <a14:useLocalDpi xmlns:a14="http://schemas.microsoft.com/office/drawing/2010/main"/>
              </a:ext>
            </a:extLst>
          </a:blip>
          <a:srcRect l="8302" r="16634"/>
          <a:stretch/>
        </p:blipFill>
        <p:spPr>
          <a:xfrm>
            <a:off x="3829520" y="69091"/>
            <a:ext cx="1829824" cy="1371600"/>
          </a:xfrm>
          <a:prstGeom prst="rect">
            <a:avLst/>
          </a:prstGeom>
        </p:spPr>
      </p:pic>
      <p:pic>
        <p:nvPicPr>
          <p:cNvPr id="18" name="Picture 17" descr="_DSC1226.JPG"/>
          <p:cNvPicPr>
            <a:picLocks noChangeAspect="1"/>
          </p:cNvPicPr>
          <p:nvPr/>
        </p:nvPicPr>
        <p:blipFill rotWithShape="1">
          <a:blip r:embed="rId12" cstate="print">
            <a:extLst>
              <a:ext uri="{28A0092B-C50C-407E-A947-70E740481C1C}">
                <a14:useLocalDpi xmlns:a14="http://schemas.microsoft.com/office/drawing/2010/main"/>
              </a:ext>
            </a:extLst>
          </a:blip>
          <a:srcRect l="13136" r="11799"/>
          <a:stretch/>
        </p:blipFill>
        <p:spPr>
          <a:xfrm>
            <a:off x="1911357" y="2931854"/>
            <a:ext cx="1829824" cy="1371600"/>
          </a:xfrm>
          <a:prstGeom prst="rect">
            <a:avLst/>
          </a:prstGeom>
        </p:spPr>
      </p:pic>
      <p:pic>
        <p:nvPicPr>
          <p:cNvPr id="19" name="Picture 18" descr="_DSC1288.JPG"/>
          <p:cNvPicPr>
            <a:picLocks noChangeAspect="1"/>
          </p:cNvPicPr>
          <p:nvPr/>
        </p:nvPicPr>
        <p:blipFill rotWithShape="1">
          <a:blip r:embed="rId13" cstate="print">
            <a:extLst>
              <a:ext uri="{28A0092B-C50C-407E-A947-70E740481C1C}">
                <a14:useLocalDpi xmlns:a14="http://schemas.microsoft.com/office/drawing/2010/main"/>
              </a:ext>
            </a:extLst>
          </a:blip>
          <a:srcRect l="15482" r="10454"/>
          <a:stretch/>
        </p:blipFill>
        <p:spPr>
          <a:xfrm>
            <a:off x="1916937" y="69091"/>
            <a:ext cx="1805457" cy="1371600"/>
          </a:xfrm>
          <a:prstGeom prst="rect">
            <a:avLst/>
          </a:prstGeom>
        </p:spPr>
      </p:pic>
      <p:pic>
        <p:nvPicPr>
          <p:cNvPr id="20" name="Picture 19" descr="_DSC1263.JPG"/>
          <p:cNvPicPr>
            <a:picLocks noChangeAspect="1"/>
          </p:cNvPicPr>
          <p:nvPr/>
        </p:nvPicPr>
        <p:blipFill rotWithShape="1">
          <a:blip r:embed="rId14" cstate="print">
            <a:extLst>
              <a:ext uri="{28A0092B-C50C-407E-A947-70E740481C1C}">
                <a14:useLocalDpi xmlns:a14="http://schemas.microsoft.com/office/drawing/2010/main"/>
              </a:ext>
            </a:extLst>
          </a:blip>
          <a:srcRect l="15196" t="-2964" r="9939" b="2964"/>
          <a:stretch/>
        </p:blipFill>
        <p:spPr>
          <a:xfrm>
            <a:off x="7703421" y="1500472"/>
            <a:ext cx="1824957" cy="1371600"/>
          </a:xfrm>
          <a:prstGeom prst="rect">
            <a:avLst/>
          </a:prstGeom>
        </p:spPr>
      </p:pic>
      <p:pic>
        <p:nvPicPr>
          <p:cNvPr id="21" name="Picture 20" descr="_DSC1201.JPG"/>
          <p:cNvPicPr>
            <a:picLocks noChangeAspect="1"/>
          </p:cNvPicPr>
          <p:nvPr/>
        </p:nvPicPr>
        <p:blipFill rotWithShape="1">
          <a:blip r:embed="rId15" cstate="print">
            <a:extLst>
              <a:ext uri="{28A0092B-C50C-407E-A947-70E740481C1C}">
                <a14:useLocalDpi xmlns:a14="http://schemas.microsoft.com/office/drawing/2010/main"/>
              </a:ext>
            </a:extLst>
          </a:blip>
          <a:srcRect l="6345" t="-1503" r="18591" b="1503"/>
          <a:stretch/>
        </p:blipFill>
        <p:spPr>
          <a:xfrm>
            <a:off x="7703421" y="69091"/>
            <a:ext cx="1829824" cy="1371600"/>
          </a:xfrm>
          <a:prstGeom prst="rect">
            <a:avLst/>
          </a:prstGeom>
        </p:spPr>
      </p:pic>
      <p:pic>
        <p:nvPicPr>
          <p:cNvPr id="22" name="Picture 21" descr="_DSC1104.JPG"/>
          <p:cNvPicPr>
            <a:picLocks noChangeAspect="1"/>
          </p:cNvPicPr>
          <p:nvPr/>
        </p:nvPicPr>
        <p:blipFill rotWithShape="1">
          <a:blip r:embed="rId16" cstate="print">
            <a:extLst>
              <a:ext uri="{28A0092B-C50C-407E-A947-70E740481C1C}">
                <a14:useLocalDpi xmlns:a14="http://schemas.microsoft.com/office/drawing/2010/main"/>
              </a:ext>
            </a:extLst>
          </a:blip>
          <a:srcRect l="24978"/>
          <a:stretch/>
        </p:blipFill>
        <p:spPr>
          <a:xfrm>
            <a:off x="-18989" y="2931854"/>
            <a:ext cx="1828800" cy="1371600"/>
          </a:xfrm>
          <a:prstGeom prst="rect">
            <a:avLst/>
          </a:prstGeom>
        </p:spPr>
      </p:pic>
      <p:pic>
        <p:nvPicPr>
          <p:cNvPr id="23" name="Picture 22" descr="2-2_3.JPG"/>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5768006" y="4358238"/>
            <a:ext cx="1828800" cy="1371600"/>
          </a:xfrm>
          <a:prstGeom prst="rect">
            <a:avLst/>
          </a:prstGeom>
        </p:spPr>
      </p:pic>
      <p:pic>
        <p:nvPicPr>
          <p:cNvPr id="25" name="Picture 24" descr="2-6_2.JPG"/>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5772819" y="1500472"/>
            <a:ext cx="1828800" cy="1371600"/>
          </a:xfrm>
          <a:prstGeom prst="rect">
            <a:avLst/>
          </a:prstGeom>
        </p:spPr>
      </p:pic>
      <p:pic>
        <p:nvPicPr>
          <p:cNvPr id="26" name="Picture 25" descr="2-15_3.JPG"/>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3823930" y="5852916"/>
            <a:ext cx="1828800" cy="1371600"/>
          </a:xfrm>
          <a:prstGeom prst="rect">
            <a:avLst/>
          </a:prstGeom>
        </p:spPr>
      </p:pic>
      <p:pic>
        <p:nvPicPr>
          <p:cNvPr id="27" name="Picture 26" descr="2-22_11.jpg"/>
          <p:cNvPicPr>
            <a:picLocks noChangeAspect="1"/>
          </p:cNvPicPr>
          <p:nvPr/>
        </p:nvPicPr>
        <p:blipFill rotWithShape="1">
          <a:blip r:embed="rId20" cstate="print">
            <a:extLst>
              <a:ext uri="{28A0092B-C50C-407E-A947-70E740481C1C}">
                <a14:useLocalDpi xmlns:a14="http://schemas.microsoft.com/office/drawing/2010/main"/>
              </a:ext>
            </a:extLst>
          </a:blip>
          <a:srcRect l="25000"/>
          <a:stretch/>
        </p:blipFill>
        <p:spPr>
          <a:xfrm>
            <a:off x="-18989" y="4358238"/>
            <a:ext cx="1828800" cy="1371600"/>
          </a:xfrm>
          <a:prstGeom prst="rect">
            <a:avLst/>
          </a:prstGeom>
        </p:spPr>
      </p:pic>
      <p:pic>
        <p:nvPicPr>
          <p:cNvPr id="28" name="Picture 27" descr="2-27_2.jpg"/>
          <p:cNvPicPr>
            <a:picLocks noChangeAspect="1"/>
          </p:cNvPicPr>
          <p:nvPr/>
        </p:nvPicPr>
        <p:blipFill rotWithShape="1">
          <a:blip r:embed="rId21" cstate="print">
            <a:extLst>
              <a:ext uri="{28A0092B-C50C-407E-A947-70E740481C1C}">
                <a14:useLocalDpi xmlns:a14="http://schemas.microsoft.com/office/drawing/2010/main"/>
              </a:ext>
            </a:extLst>
          </a:blip>
          <a:srcRect r="26458"/>
          <a:stretch/>
        </p:blipFill>
        <p:spPr>
          <a:xfrm>
            <a:off x="1920244" y="5852916"/>
            <a:ext cx="1793253" cy="1371600"/>
          </a:xfrm>
          <a:prstGeom prst="rect">
            <a:avLst/>
          </a:prstGeom>
        </p:spPr>
      </p:pic>
      <p:pic>
        <p:nvPicPr>
          <p:cNvPr id="29" name="Picture 28" descr="2-30_3.jpg"/>
          <p:cNvPicPr>
            <a:picLocks noChangeAspect="1"/>
          </p:cNvPicPr>
          <p:nvPr/>
        </p:nvPicPr>
        <p:blipFill rotWithShape="1">
          <a:blip r:embed="rId22" cstate="print">
            <a:extLst>
              <a:ext uri="{28A0092B-C50C-407E-A947-70E740481C1C}">
                <a14:useLocalDpi xmlns:a14="http://schemas.microsoft.com/office/drawing/2010/main"/>
              </a:ext>
            </a:extLst>
          </a:blip>
          <a:srcRect l="10710" t="-72" r="14249" b="72"/>
          <a:stretch/>
        </p:blipFill>
        <p:spPr>
          <a:xfrm>
            <a:off x="3830544" y="4358238"/>
            <a:ext cx="1829824" cy="1371600"/>
          </a:xfrm>
          <a:prstGeom prst="rect">
            <a:avLst/>
          </a:prstGeom>
        </p:spPr>
      </p:pic>
      <p:pic>
        <p:nvPicPr>
          <p:cNvPr id="30" name="Picture 29" descr="1-2_8.jpg"/>
          <p:cNvPicPr>
            <a:picLocks noChangeAspect="1"/>
          </p:cNvPicPr>
          <p:nvPr/>
        </p:nvPicPr>
        <p:blipFill rotWithShape="1">
          <a:blip r:embed="rId23" cstate="print">
            <a:extLst>
              <a:ext uri="{28A0092B-C50C-407E-A947-70E740481C1C}">
                <a14:useLocalDpi xmlns:a14="http://schemas.microsoft.com/office/drawing/2010/main"/>
              </a:ext>
            </a:extLst>
          </a:blip>
          <a:srcRect l="17466" r="7493"/>
          <a:stretch/>
        </p:blipFill>
        <p:spPr>
          <a:xfrm>
            <a:off x="5766470" y="69091"/>
            <a:ext cx="1829824" cy="1371600"/>
          </a:xfrm>
          <a:prstGeom prst="rect">
            <a:avLst/>
          </a:prstGeom>
        </p:spPr>
      </p:pic>
      <p:pic>
        <p:nvPicPr>
          <p:cNvPr id="31" name="Picture 30" descr="1-6_8.jpg"/>
          <p:cNvPicPr>
            <a:picLocks noChangeAspect="1"/>
          </p:cNvPicPr>
          <p:nvPr/>
        </p:nvPicPr>
        <p:blipFill rotWithShape="1">
          <a:blip r:embed="rId24" cstate="print">
            <a:extLst>
              <a:ext uri="{28A0092B-C50C-407E-A947-70E740481C1C}">
                <a14:useLocalDpi xmlns:a14="http://schemas.microsoft.com/office/drawing/2010/main"/>
              </a:ext>
            </a:extLst>
          </a:blip>
          <a:srcRect l="25000"/>
          <a:stretch/>
        </p:blipFill>
        <p:spPr>
          <a:xfrm>
            <a:off x="5773075" y="2931854"/>
            <a:ext cx="1828800" cy="1371600"/>
          </a:xfrm>
          <a:prstGeom prst="rect">
            <a:avLst/>
          </a:prstGeom>
        </p:spPr>
      </p:pic>
      <p:pic>
        <p:nvPicPr>
          <p:cNvPr id="32" name="Picture 31" descr="1-10_6.jpg"/>
          <p:cNvPicPr>
            <a:picLocks noChangeAspect="1"/>
          </p:cNvPicPr>
          <p:nvPr/>
        </p:nvPicPr>
        <p:blipFill>
          <a:blip r:embed="rId25" cstate="print">
            <a:extLst>
              <a:ext uri="{28A0092B-C50C-407E-A947-70E740481C1C}">
                <a14:useLocalDpi xmlns:a14="http://schemas.microsoft.com/office/drawing/2010/main"/>
              </a:ext>
            </a:extLst>
          </a:blip>
          <a:stretch>
            <a:fillRect/>
          </a:stretch>
        </p:blipFill>
        <p:spPr>
          <a:xfrm>
            <a:off x="7704445" y="4363235"/>
            <a:ext cx="1828800" cy="1371600"/>
          </a:xfrm>
          <a:prstGeom prst="rect">
            <a:avLst/>
          </a:prstGeom>
        </p:spPr>
      </p:pic>
      <p:pic>
        <p:nvPicPr>
          <p:cNvPr id="33" name="Picture 32" descr="1-16_2.jpg"/>
          <p:cNvPicPr>
            <a:picLocks noChangeAspect="1"/>
          </p:cNvPicPr>
          <p:nvPr/>
        </p:nvPicPr>
        <p:blipFill rotWithShape="1">
          <a:blip r:embed="rId26" cstate="print">
            <a:extLst>
              <a:ext uri="{28A0092B-C50C-407E-A947-70E740481C1C}">
                <a14:useLocalDpi xmlns:a14="http://schemas.microsoft.com/office/drawing/2010/main"/>
              </a:ext>
            </a:extLst>
          </a:blip>
          <a:srcRect/>
          <a:stretch/>
        </p:blipFill>
        <p:spPr>
          <a:xfrm>
            <a:off x="3842216" y="1500472"/>
            <a:ext cx="1828800" cy="1371600"/>
          </a:xfrm>
          <a:prstGeom prst="rect">
            <a:avLst/>
          </a:prstGeom>
        </p:spPr>
      </p:pic>
      <p:pic>
        <p:nvPicPr>
          <p:cNvPr id="34" name="Picture 33" descr="1-22_1.jpg"/>
          <p:cNvPicPr>
            <a:picLocks noChangeAspect="1"/>
          </p:cNvPicPr>
          <p:nvPr/>
        </p:nvPicPr>
        <p:blipFill rotWithShape="1">
          <a:blip r:embed="rId27" cstate="print">
            <a:extLst>
              <a:ext uri="{28A0092B-C50C-407E-A947-70E740481C1C}">
                <a14:useLocalDpi xmlns:a14="http://schemas.microsoft.com/office/drawing/2010/main"/>
              </a:ext>
            </a:extLst>
          </a:blip>
          <a:srcRect l="24186" b="24186"/>
          <a:stretch/>
        </p:blipFill>
        <p:spPr>
          <a:xfrm>
            <a:off x="-18989" y="5852916"/>
            <a:ext cx="1828800" cy="1371600"/>
          </a:xfrm>
          <a:prstGeom prst="rect">
            <a:avLst/>
          </a:prstGeom>
        </p:spPr>
      </p:pic>
      <p:sp>
        <p:nvSpPr>
          <p:cNvPr id="2" name="Rectangle 1"/>
          <p:cNvSpPr/>
          <p:nvPr/>
        </p:nvSpPr>
        <p:spPr>
          <a:xfrm>
            <a:off x="-18989" y="0"/>
            <a:ext cx="9579085" cy="6978208"/>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prstClr val="white"/>
              </a:solidFill>
              <a:latin typeface="Segoe UI Light"/>
              <a:cs typeface="Segoe UI Light"/>
            </a:endParaRPr>
          </a:p>
        </p:txBody>
      </p:sp>
      <p:sp>
        <p:nvSpPr>
          <p:cNvPr id="36" name="TextBox 35"/>
          <p:cNvSpPr txBox="1"/>
          <p:nvPr/>
        </p:nvSpPr>
        <p:spPr>
          <a:xfrm>
            <a:off x="1111750" y="1798220"/>
            <a:ext cx="5041316" cy="523220"/>
          </a:xfrm>
          <a:prstGeom prst="rect">
            <a:avLst/>
          </a:prstGeom>
          <a:noFill/>
        </p:spPr>
        <p:txBody>
          <a:bodyPr wrap="none" rtlCol="0">
            <a:spAutoFit/>
          </a:bodyPr>
          <a:lstStyle/>
          <a:p>
            <a:r>
              <a:rPr lang="en-US" sz="2800" dirty="0" smtClean="0">
                <a:solidFill>
                  <a:srgbClr val="FFFFFF"/>
                </a:solidFill>
                <a:latin typeface="Segoe UI Semibold"/>
                <a:cs typeface="Segoe UI Semibold"/>
              </a:rPr>
              <a:t>1. Collecting bus stop pictures</a:t>
            </a:r>
            <a:endParaRPr lang="en-US" sz="2800" dirty="0">
              <a:solidFill>
                <a:srgbClr val="FFFFFF"/>
              </a:solidFill>
              <a:latin typeface="Segoe UI Semibold"/>
              <a:cs typeface="Segoe UI Semibold"/>
            </a:endParaRPr>
          </a:p>
        </p:txBody>
      </p:sp>
      <p:sp>
        <p:nvSpPr>
          <p:cNvPr id="37" name="TextBox 36"/>
          <p:cNvSpPr txBox="1"/>
          <p:nvPr/>
        </p:nvSpPr>
        <p:spPr>
          <a:xfrm>
            <a:off x="1111750" y="783625"/>
            <a:ext cx="3160015" cy="646331"/>
          </a:xfrm>
          <a:prstGeom prst="rect">
            <a:avLst/>
          </a:prstGeom>
          <a:noFill/>
        </p:spPr>
        <p:txBody>
          <a:bodyPr wrap="none" rtlCol="0">
            <a:spAutoFit/>
          </a:bodyPr>
          <a:lstStyle/>
          <a:p>
            <a:r>
              <a:rPr lang="en-US" sz="3600" dirty="0" smtClean="0">
                <a:solidFill>
                  <a:srgbClr val="FFFFFF"/>
                </a:solidFill>
                <a:latin typeface="Segoe UI Semibold"/>
                <a:cs typeface="Segoe UI Semibold"/>
              </a:rPr>
              <a:t>Study Method</a:t>
            </a:r>
            <a:endParaRPr lang="en-US" sz="3600" dirty="0">
              <a:solidFill>
                <a:srgbClr val="FFFFFF"/>
              </a:solidFill>
              <a:latin typeface="Segoe UI Semibold"/>
              <a:cs typeface="Segoe UI Semibold"/>
            </a:endParaRPr>
          </a:p>
        </p:txBody>
      </p:sp>
      <p:sp>
        <p:nvSpPr>
          <p:cNvPr id="38" name="TextBox 37"/>
          <p:cNvSpPr txBox="1"/>
          <p:nvPr/>
        </p:nvSpPr>
        <p:spPr>
          <a:xfrm>
            <a:off x="1111750" y="2922431"/>
            <a:ext cx="5021627" cy="523220"/>
          </a:xfrm>
          <a:prstGeom prst="rect">
            <a:avLst/>
          </a:prstGeom>
          <a:noFill/>
        </p:spPr>
        <p:txBody>
          <a:bodyPr wrap="none" rtlCol="0">
            <a:spAutoFit/>
          </a:bodyPr>
          <a:lstStyle/>
          <a:p>
            <a:r>
              <a:rPr lang="en-US" sz="2800" dirty="0">
                <a:solidFill>
                  <a:srgbClr val="FFFFFF"/>
                </a:solidFill>
                <a:latin typeface="Segoe UI Semibold"/>
                <a:cs typeface="Segoe UI Semibold"/>
              </a:rPr>
              <a:t>2</a:t>
            </a:r>
            <a:r>
              <a:rPr lang="en-US" sz="2800" dirty="0" smtClean="0">
                <a:solidFill>
                  <a:srgbClr val="FFFFFF"/>
                </a:solidFill>
                <a:latin typeface="Segoe UI Semibold"/>
                <a:cs typeface="Segoe UI Semibold"/>
              </a:rPr>
              <a:t>. Coding bus stop landmarks</a:t>
            </a:r>
            <a:endParaRPr lang="en-US" sz="2800" dirty="0">
              <a:solidFill>
                <a:srgbClr val="FFFFFF"/>
              </a:solidFill>
              <a:latin typeface="Segoe UI Semibold"/>
              <a:cs typeface="Segoe UI Semibold"/>
            </a:endParaRPr>
          </a:p>
        </p:txBody>
      </p:sp>
      <p:sp>
        <p:nvSpPr>
          <p:cNvPr id="39" name="Rectangle 38"/>
          <p:cNvSpPr/>
          <p:nvPr/>
        </p:nvSpPr>
        <p:spPr>
          <a:xfrm>
            <a:off x="1111750" y="3397897"/>
            <a:ext cx="6605283" cy="1200328"/>
          </a:xfrm>
          <a:prstGeom prst="rect">
            <a:avLst/>
          </a:prstGeom>
        </p:spPr>
        <p:txBody>
          <a:bodyPr wrap="square">
            <a:spAutoFit/>
          </a:bodyPr>
          <a:lstStyle/>
          <a:p>
            <a:r>
              <a:rPr lang="en-US" sz="2400" dirty="0" smtClean="0">
                <a:solidFill>
                  <a:srgbClr val="FFFFFF"/>
                </a:solidFill>
                <a:latin typeface="Segoe UI Light"/>
                <a:cs typeface="Segoe UI Light"/>
              </a:rPr>
              <a:t>Three members of our research team </a:t>
            </a:r>
            <a:r>
              <a:rPr lang="en-US" sz="2400" dirty="0" smtClean="0">
                <a:solidFill>
                  <a:prstClr val="white"/>
                </a:solidFill>
                <a:latin typeface="Segoe UI Light"/>
                <a:cs typeface="Segoe UI Light"/>
              </a:rPr>
              <a:t>inspected and </a:t>
            </a:r>
            <a:r>
              <a:rPr lang="en-US" sz="2400" dirty="0">
                <a:solidFill>
                  <a:srgbClr val="F79646"/>
                </a:solidFill>
                <a:latin typeface="Segoe UI Semibold" panose="020B0702040204020203" pitchFamily="34" charset="0"/>
                <a:cs typeface="Segoe UI Semibold" panose="020B0702040204020203" pitchFamily="34" charset="0"/>
              </a:rPr>
              <a:t>counted number of </a:t>
            </a:r>
            <a:r>
              <a:rPr lang="en-US" sz="2400" dirty="0" smtClean="0">
                <a:solidFill>
                  <a:srgbClr val="F79646"/>
                </a:solidFill>
                <a:latin typeface="Segoe UI Semibold" panose="020B0702040204020203" pitchFamily="34" charset="0"/>
                <a:cs typeface="Segoe UI Semibold" panose="020B0702040204020203" pitchFamily="34" charset="0"/>
              </a:rPr>
              <a:t>bus stop landmarks </a:t>
            </a:r>
            <a:r>
              <a:rPr lang="en-US" sz="2400" dirty="0" smtClean="0">
                <a:solidFill>
                  <a:prstClr val="white"/>
                </a:solidFill>
                <a:latin typeface="Segoe UI Light"/>
                <a:cs typeface="Segoe UI Light"/>
              </a:rPr>
              <a:t>in Street View images and physical audit pictures</a:t>
            </a:r>
            <a:endParaRPr lang="en-US" sz="2400" dirty="0">
              <a:solidFill>
                <a:prstClr val="white"/>
              </a:solidFill>
              <a:latin typeface="Segoe UI Light"/>
              <a:cs typeface="Segoe UI Light"/>
            </a:endParaRPr>
          </a:p>
        </p:txBody>
      </p:sp>
      <p:sp>
        <p:nvSpPr>
          <p:cNvPr id="40" name="Freeform 39"/>
          <p:cNvSpPr/>
          <p:nvPr/>
        </p:nvSpPr>
        <p:spPr>
          <a:xfrm>
            <a:off x="4234915" y="2306534"/>
            <a:ext cx="419312" cy="384472"/>
          </a:xfrm>
          <a:custGeom>
            <a:avLst/>
            <a:gdLst>
              <a:gd name="connsiteX0" fmla="*/ 95842 w 419312"/>
              <a:gd name="connsiteY0" fmla="*/ 1059 h 384472"/>
              <a:gd name="connsiteX1" fmla="*/ 95842 w 419312"/>
              <a:gd name="connsiteY1" fmla="*/ 1059 h 384472"/>
              <a:gd name="connsiteX2" fmla="*/ 143764 w 419312"/>
              <a:gd name="connsiteY2" fmla="*/ 108894 h 384472"/>
              <a:gd name="connsiteX3" fmla="*/ 155744 w 419312"/>
              <a:gd name="connsiteY3" fmla="*/ 144839 h 384472"/>
              <a:gd name="connsiteX4" fmla="*/ 191685 w 419312"/>
              <a:gd name="connsiteY4" fmla="*/ 168802 h 384472"/>
              <a:gd name="connsiteX5" fmla="*/ 227626 w 419312"/>
              <a:gd name="connsiteY5" fmla="*/ 204747 h 384472"/>
              <a:gd name="connsiteX6" fmla="*/ 263567 w 419312"/>
              <a:gd name="connsiteY6" fmla="*/ 252674 h 384472"/>
              <a:gd name="connsiteX7" fmla="*/ 383371 w 419312"/>
              <a:gd name="connsiteY7" fmla="*/ 360509 h 384472"/>
              <a:gd name="connsiteX8" fmla="*/ 419312 w 419312"/>
              <a:gd name="connsiteY8" fmla="*/ 372491 h 384472"/>
              <a:gd name="connsiteX9" fmla="*/ 383371 w 419312"/>
              <a:gd name="connsiteY9" fmla="*/ 384472 h 384472"/>
              <a:gd name="connsiteX10" fmla="*/ 251587 w 419312"/>
              <a:gd name="connsiteY10" fmla="*/ 348527 h 384472"/>
              <a:gd name="connsiteX11" fmla="*/ 203665 w 419312"/>
              <a:gd name="connsiteY11" fmla="*/ 276637 h 384472"/>
              <a:gd name="connsiteX12" fmla="*/ 179705 w 419312"/>
              <a:gd name="connsiteY12" fmla="*/ 240692 h 384472"/>
              <a:gd name="connsiteX13" fmla="*/ 143764 w 419312"/>
              <a:gd name="connsiteY13" fmla="*/ 204747 h 384472"/>
              <a:gd name="connsiteX14" fmla="*/ 119803 w 419312"/>
              <a:gd name="connsiteY14" fmla="*/ 156821 h 384472"/>
              <a:gd name="connsiteX15" fmla="*/ 95842 w 419312"/>
              <a:gd name="connsiteY15" fmla="*/ 132857 h 384472"/>
              <a:gd name="connsiteX16" fmla="*/ 59901 w 419312"/>
              <a:gd name="connsiteY16" fmla="*/ 84931 h 384472"/>
              <a:gd name="connsiteX17" fmla="*/ 35941 w 419312"/>
              <a:gd name="connsiteY17" fmla="*/ 13041 h 384472"/>
              <a:gd name="connsiteX18" fmla="*/ 47921 w 419312"/>
              <a:gd name="connsiteY18" fmla="*/ 108894 h 384472"/>
              <a:gd name="connsiteX19" fmla="*/ 71882 w 419312"/>
              <a:gd name="connsiteY19" fmla="*/ 144839 h 384472"/>
              <a:gd name="connsiteX20" fmla="*/ 107823 w 419312"/>
              <a:gd name="connsiteY20" fmla="*/ 180784 h 384472"/>
              <a:gd name="connsiteX21" fmla="*/ 143764 w 419312"/>
              <a:gd name="connsiteY21" fmla="*/ 192766 h 384472"/>
              <a:gd name="connsiteX22" fmla="*/ 179705 w 419312"/>
              <a:gd name="connsiteY22" fmla="*/ 216729 h 384472"/>
              <a:gd name="connsiteX23" fmla="*/ 239606 w 419312"/>
              <a:gd name="connsiteY23" fmla="*/ 276637 h 384472"/>
              <a:gd name="connsiteX24" fmla="*/ 299508 w 419312"/>
              <a:gd name="connsiteY24" fmla="*/ 336546 h 384472"/>
              <a:gd name="connsiteX25" fmla="*/ 347430 w 419312"/>
              <a:gd name="connsiteY25" fmla="*/ 360509 h 384472"/>
              <a:gd name="connsiteX26" fmla="*/ 383371 w 419312"/>
              <a:gd name="connsiteY26" fmla="*/ 372491 h 384472"/>
              <a:gd name="connsiteX27" fmla="*/ 311489 w 419312"/>
              <a:gd name="connsiteY27" fmla="*/ 324564 h 384472"/>
              <a:gd name="connsiteX28" fmla="*/ 287528 w 419312"/>
              <a:gd name="connsiteY28" fmla="*/ 288619 h 384472"/>
              <a:gd name="connsiteX29" fmla="*/ 239606 w 419312"/>
              <a:gd name="connsiteY29" fmla="*/ 252674 h 384472"/>
              <a:gd name="connsiteX30" fmla="*/ 215646 w 419312"/>
              <a:gd name="connsiteY30" fmla="*/ 204747 h 384472"/>
              <a:gd name="connsiteX31" fmla="*/ 191685 w 419312"/>
              <a:gd name="connsiteY31" fmla="*/ 168802 h 384472"/>
              <a:gd name="connsiteX32" fmla="*/ 179705 w 419312"/>
              <a:gd name="connsiteY32" fmla="*/ 120876 h 384472"/>
              <a:gd name="connsiteX33" fmla="*/ 143764 w 419312"/>
              <a:gd name="connsiteY33" fmla="*/ 108894 h 384472"/>
              <a:gd name="connsiteX34" fmla="*/ 107823 w 419312"/>
              <a:gd name="connsiteY34" fmla="*/ 72949 h 384472"/>
              <a:gd name="connsiteX35" fmla="*/ 95842 w 419312"/>
              <a:gd name="connsiteY35" fmla="*/ 37004 h 384472"/>
              <a:gd name="connsiteX36" fmla="*/ 71882 w 419312"/>
              <a:gd name="connsiteY36" fmla="*/ 1059 h 384472"/>
              <a:gd name="connsiteX37" fmla="*/ 143764 w 419312"/>
              <a:gd name="connsiteY37" fmla="*/ 25023 h 384472"/>
              <a:gd name="connsiteX38" fmla="*/ 179705 w 419312"/>
              <a:gd name="connsiteY38" fmla="*/ 37004 h 384472"/>
              <a:gd name="connsiteX39" fmla="*/ 215646 w 419312"/>
              <a:gd name="connsiteY39" fmla="*/ 48986 h 384472"/>
              <a:gd name="connsiteX40" fmla="*/ 251587 w 419312"/>
              <a:gd name="connsiteY40" fmla="*/ 60967 h 384472"/>
              <a:gd name="connsiteX41" fmla="*/ 47921 w 419312"/>
              <a:gd name="connsiteY41" fmla="*/ 48986 h 384472"/>
              <a:gd name="connsiteX42" fmla="*/ 23960 w 419312"/>
              <a:gd name="connsiteY42" fmla="*/ 84931 h 384472"/>
              <a:gd name="connsiteX43" fmla="*/ 0 w 419312"/>
              <a:gd name="connsiteY43" fmla="*/ 144839 h 384472"/>
              <a:gd name="connsiteX44" fmla="*/ 11980 w 419312"/>
              <a:gd name="connsiteY44" fmla="*/ 72949 h 384472"/>
              <a:gd name="connsiteX45" fmla="*/ 23960 w 419312"/>
              <a:gd name="connsiteY45" fmla="*/ 25023 h 384472"/>
              <a:gd name="connsiteX46" fmla="*/ 23960 w 419312"/>
              <a:gd name="connsiteY46" fmla="*/ 25023 h 384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19312" h="384472">
                <a:moveTo>
                  <a:pt x="95842" y="1059"/>
                </a:moveTo>
                <a:lnTo>
                  <a:pt x="95842" y="1059"/>
                </a:lnTo>
                <a:cubicBezTo>
                  <a:pt x="111816" y="37004"/>
                  <a:pt x="128637" y="72585"/>
                  <a:pt x="143764" y="108894"/>
                </a:cubicBezTo>
                <a:cubicBezTo>
                  <a:pt x="148621" y="120552"/>
                  <a:pt x="147855" y="134976"/>
                  <a:pt x="155744" y="144839"/>
                </a:cubicBezTo>
                <a:cubicBezTo>
                  <a:pt x="164738" y="156083"/>
                  <a:pt x="180624" y="159583"/>
                  <a:pt x="191685" y="168802"/>
                </a:cubicBezTo>
                <a:cubicBezTo>
                  <a:pt x="204701" y="179650"/>
                  <a:pt x="216600" y="191882"/>
                  <a:pt x="227626" y="204747"/>
                </a:cubicBezTo>
                <a:cubicBezTo>
                  <a:pt x="240621" y="219909"/>
                  <a:pt x="250135" y="237898"/>
                  <a:pt x="263567" y="252674"/>
                </a:cubicBezTo>
                <a:cubicBezTo>
                  <a:pt x="289439" y="281136"/>
                  <a:pt x="339364" y="338503"/>
                  <a:pt x="383371" y="360509"/>
                </a:cubicBezTo>
                <a:cubicBezTo>
                  <a:pt x="394666" y="366157"/>
                  <a:pt x="407332" y="368497"/>
                  <a:pt x="419312" y="372491"/>
                </a:cubicBezTo>
                <a:cubicBezTo>
                  <a:pt x="407332" y="376485"/>
                  <a:pt x="395999" y="384472"/>
                  <a:pt x="383371" y="384472"/>
                </a:cubicBezTo>
                <a:cubicBezTo>
                  <a:pt x="329062" y="384472"/>
                  <a:pt x="299703" y="367776"/>
                  <a:pt x="251587" y="348527"/>
                </a:cubicBezTo>
                <a:cubicBezTo>
                  <a:pt x="230531" y="285356"/>
                  <a:pt x="253523" y="336473"/>
                  <a:pt x="203665" y="276637"/>
                </a:cubicBezTo>
                <a:cubicBezTo>
                  <a:pt x="194447" y="265574"/>
                  <a:pt x="188923" y="251755"/>
                  <a:pt x="179705" y="240692"/>
                </a:cubicBezTo>
                <a:cubicBezTo>
                  <a:pt x="168859" y="227675"/>
                  <a:pt x="153612" y="218535"/>
                  <a:pt x="143764" y="204747"/>
                </a:cubicBezTo>
                <a:cubicBezTo>
                  <a:pt x="133383" y="190213"/>
                  <a:pt x="129710" y="171682"/>
                  <a:pt x="119803" y="156821"/>
                </a:cubicBezTo>
                <a:cubicBezTo>
                  <a:pt x="113538" y="147422"/>
                  <a:pt x="103073" y="141535"/>
                  <a:pt x="95842" y="132857"/>
                </a:cubicBezTo>
                <a:cubicBezTo>
                  <a:pt x="83059" y="117516"/>
                  <a:pt x="71881" y="100906"/>
                  <a:pt x="59901" y="84931"/>
                </a:cubicBezTo>
                <a:cubicBezTo>
                  <a:pt x="51914" y="60968"/>
                  <a:pt x="32808" y="-12023"/>
                  <a:pt x="35941" y="13041"/>
                </a:cubicBezTo>
                <a:cubicBezTo>
                  <a:pt x="39934" y="44992"/>
                  <a:pt x="39450" y="77829"/>
                  <a:pt x="47921" y="108894"/>
                </a:cubicBezTo>
                <a:cubicBezTo>
                  <a:pt x="51709" y="122786"/>
                  <a:pt x="62664" y="133776"/>
                  <a:pt x="71882" y="144839"/>
                </a:cubicBezTo>
                <a:cubicBezTo>
                  <a:pt x="82728" y="157856"/>
                  <a:pt x="93726" y="171385"/>
                  <a:pt x="107823" y="180784"/>
                </a:cubicBezTo>
                <a:cubicBezTo>
                  <a:pt x="118330" y="187790"/>
                  <a:pt x="132469" y="187118"/>
                  <a:pt x="143764" y="192766"/>
                </a:cubicBezTo>
                <a:cubicBezTo>
                  <a:pt x="156643" y="199206"/>
                  <a:pt x="167725" y="208741"/>
                  <a:pt x="179705" y="216729"/>
                </a:cubicBezTo>
                <a:cubicBezTo>
                  <a:pt x="227626" y="288620"/>
                  <a:pt x="175711" y="220722"/>
                  <a:pt x="239606" y="276637"/>
                </a:cubicBezTo>
                <a:cubicBezTo>
                  <a:pt x="260858" y="295234"/>
                  <a:pt x="274250" y="323916"/>
                  <a:pt x="299508" y="336546"/>
                </a:cubicBezTo>
                <a:cubicBezTo>
                  <a:pt x="315482" y="344534"/>
                  <a:pt x="331015" y="353473"/>
                  <a:pt x="347430" y="360509"/>
                </a:cubicBezTo>
                <a:cubicBezTo>
                  <a:pt x="359037" y="365484"/>
                  <a:pt x="392300" y="381421"/>
                  <a:pt x="383371" y="372491"/>
                </a:cubicBezTo>
                <a:cubicBezTo>
                  <a:pt x="363009" y="352126"/>
                  <a:pt x="311489" y="324564"/>
                  <a:pt x="311489" y="324564"/>
                </a:cubicBezTo>
                <a:cubicBezTo>
                  <a:pt x="303502" y="312582"/>
                  <a:pt x="297710" y="298802"/>
                  <a:pt x="287528" y="288619"/>
                </a:cubicBezTo>
                <a:cubicBezTo>
                  <a:pt x="273409" y="274499"/>
                  <a:pt x="252600" y="267836"/>
                  <a:pt x="239606" y="252674"/>
                </a:cubicBezTo>
                <a:cubicBezTo>
                  <a:pt x="227983" y="239112"/>
                  <a:pt x="224507" y="220255"/>
                  <a:pt x="215646" y="204747"/>
                </a:cubicBezTo>
                <a:cubicBezTo>
                  <a:pt x="208502" y="192244"/>
                  <a:pt x="199672" y="180784"/>
                  <a:pt x="191685" y="168802"/>
                </a:cubicBezTo>
                <a:cubicBezTo>
                  <a:pt x="187692" y="152827"/>
                  <a:pt x="189991" y="133735"/>
                  <a:pt x="179705" y="120876"/>
                </a:cubicBezTo>
                <a:cubicBezTo>
                  <a:pt x="171817" y="111014"/>
                  <a:pt x="154271" y="115900"/>
                  <a:pt x="143764" y="108894"/>
                </a:cubicBezTo>
                <a:cubicBezTo>
                  <a:pt x="129667" y="99495"/>
                  <a:pt x="119803" y="84931"/>
                  <a:pt x="107823" y="72949"/>
                </a:cubicBezTo>
                <a:cubicBezTo>
                  <a:pt x="103829" y="60967"/>
                  <a:pt x="101490" y="48301"/>
                  <a:pt x="95842" y="37004"/>
                </a:cubicBezTo>
                <a:cubicBezTo>
                  <a:pt x="89403" y="24124"/>
                  <a:pt x="57912" y="4552"/>
                  <a:pt x="71882" y="1059"/>
                </a:cubicBezTo>
                <a:cubicBezTo>
                  <a:pt x="96385" y="-5067"/>
                  <a:pt x="119803" y="17035"/>
                  <a:pt x="143764" y="25023"/>
                </a:cubicBezTo>
                <a:lnTo>
                  <a:pt x="179705" y="37004"/>
                </a:lnTo>
                <a:lnTo>
                  <a:pt x="215646" y="48986"/>
                </a:lnTo>
                <a:cubicBezTo>
                  <a:pt x="227626" y="52980"/>
                  <a:pt x="264194" y="61709"/>
                  <a:pt x="251587" y="60967"/>
                </a:cubicBezTo>
                <a:lnTo>
                  <a:pt x="47921" y="48986"/>
                </a:lnTo>
                <a:cubicBezTo>
                  <a:pt x="39934" y="60968"/>
                  <a:pt x="27748" y="71039"/>
                  <a:pt x="23960" y="84931"/>
                </a:cubicBezTo>
                <a:cubicBezTo>
                  <a:pt x="1608" y="166896"/>
                  <a:pt x="25615" y="221694"/>
                  <a:pt x="0" y="144839"/>
                </a:cubicBezTo>
                <a:cubicBezTo>
                  <a:pt x="3993" y="120876"/>
                  <a:pt x="6711" y="96664"/>
                  <a:pt x="11980" y="72949"/>
                </a:cubicBezTo>
                <a:cubicBezTo>
                  <a:pt x="25223" y="13348"/>
                  <a:pt x="23960" y="55916"/>
                  <a:pt x="23960" y="25023"/>
                </a:cubicBezTo>
                <a:lnTo>
                  <a:pt x="23960" y="25023"/>
                </a:lnTo>
              </a:path>
            </a:pathLst>
          </a:custGeom>
          <a:solidFill>
            <a:schemeClr val="accent6"/>
          </a:solidFill>
          <a:ln>
            <a:solidFill>
              <a:srgbClr val="FF66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41" name="TextBox 40"/>
          <p:cNvSpPr txBox="1"/>
          <p:nvPr/>
        </p:nvSpPr>
        <p:spPr>
          <a:xfrm>
            <a:off x="4654227" y="2455748"/>
            <a:ext cx="3696846" cy="461665"/>
          </a:xfrm>
          <a:prstGeom prst="rect">
            <a:avLst/>
          </a:prstGeom>
          <a:noFill/>
        </p:spPr>
        <p:txBody>
          <a:bodyPr wrap="none" rtlCol="0">
            <a:spAutoFit/>
          </a:bodyPr>
          <a:lstStyle/>
          <a:p>
            <a:r>
              <a:rPr lang="en-US" sz="2400" dirty="0" smtClean="0">
                <a:solidFill>
                  <a:srgbClr val="F79646"/>
                </a:solidFill>
                <a:latin typeface="Segoe Print" panose="02000600000000000000" pitchFamily="2" charset="0"/>
                <a:cs typeface="Segoe UI Light"/>
              </a:rPr>
              <a:t>Physical audit pictures</a:t>
            </a:r>
            <a:endParaRPr lang="en-US" sz="2400" dirty="0">
              <a:solidFill>
                <a:srgbClr val="F79646"/>
              </a:solidFill>
              <a:latin typeface="Segoe Print" panose="02000600000000000000" pitchFamily="2" charset="0"/>
              <a:cs typeface="Segoe UI Light"/>
            </a:endParaRPr>
          </a:p>
        </p:txBody>
      </p:sp>
      <p:sp>
        <p:nvSpPr>
          <p:cNvPr id="3" name="TextBox 2"/>
          <p:cNvSpPr txBox="1"/>
          <p:nvPr/>
        </p:nvSpPr>
        <p:spPr>
          <a:xfrm>
            <a:off x="1111750" y="4679718"/>
            <a:ext cx="5383655" cy="830997"/>
          </a:xfrm>
          <a:prstGeom prst="rect">
            <a:avLst/>
          </a:prstGeom>
          <a:noFill/>
        </p:spPr>
        <p:txBody>
          <a:bodyPr wrap="none" rtlCol="0">
            <a:spAutoFit/>
          </a:bodyPr>
          <a:lstStyle/>
          <a:p>
            <a:r>
              <a:rPr lang="en-US" sz="2400" dirty="0" smtClean="0">
                <a:solidFill>
                  <a:prstClr val="white"/>
                </a:solidFill>
                <a:latin typeface="Segoe UI Light"/>
                <a:cs typeface="Segoe UI Light"/>
              </a:rPr>
              <a:t>Used </a:t>
            </a:r>
            <a:r>
              <a:rPr lang="en-US" sz="2400" dirty="0" err="1" smtClean="0">
                <a:solidFill>
                  <a:prstClr val="white"/>
                </a:solidFill>
                <a:latin typeface="Segoe UI Light"/>
                <a:cs typeface="Segoe UI Light"/>
              </a:rPr>
              <a:t>Krippendorf’s</a:t>
            </a:r>
            <a:r>
              <a:rPr lang="en-US" sz="2400" dirty="0" smtClean="0">
                <a:solidFill>
                  <a:prstClr val="white"/>
                </a:solidFill>
                <a:latin typeface="Segoe UI Light"/>
                <a:cs typeface="Segoe UI Light"/>
              </a:rPr>
              <a:t> alpha (</a:t>
            </a:r>
            <a:r>
              <a:rPr lang="el-GR" sz="2400" dirty="0" smtClean="0">
                <a:solidFill>
                  <a:prstClr val="white"/>
                </a:solidFill>
                <a:latin typeface="Segoe UI Light"/>
                <a:cs typeface="Segoe UI Light"/>
              </a:rPr>
              <a:t>α</a:t>
            </a:r>
            <a:r>
              <a:rPr lang="en-US" sz="2400" dirty="0" smtClean="0">
                <a:solidFill>
                  <a:prstClr val="white"/>
                </a:solidFill>
                <a:latin typeface="Segoe UI Light"/>
                <a:cs typeface="Segoe UI Light"/>
              </a:rPr>
              <a:t>) to measure </a:t>
            </a:r>
            <a:br>
              <a:rPr lang="en-US" sz="2400" dirty="0" smtClean="0">
                <a:solidFill>
                  <a:prstClr val="white"/>
                </a:solidFill>
                <a:latin typeface="Segoe UI Light"/>
                <a:cs typeface="Segoe UI Light"/>
              </a:rPr>
            </a:br>
            <a:r>
              <a:rPr lang="en-US" sz="2400" dirty="0" smtClean="0">
                <a:solidFill>
                  <a:prstClr val="white"/>
                </a:solidFill>
                <a:latin typeface="Segoe UI Light"/>
                <a:cs typeface="Segoe UI Light"/>
              </a:rPr>
              <a:t>inter-rater agreements</a:t>
            </a:r>
            <a:endParaRPr lang="en-US" sz="2400" dirty="0">
              <a:solidFill>
                <a:prstClr val="white"/>
              </a:solidFill>
              <a:latin typeface="Segoe UI Light"/>
              <a:cs typeface="Segoe UI Light"/>
            </a:endParaRPr>
          </a:p>
        </p:txBody>
      </p:sp>
      <p:sp>
        <p:nvSpPr>
          <p:cNvPr id="42" name="TextBox 41"/>
          <p:cNvSpPr txBox="1"/>
          <p:nvPr/>
        </p:nvSpPr>
        <p:spPr>
          <a:xfrm>
            <a:off x="1111750" y="5540989"/>
            <a:ext cx="4377971" cy="461665"/>
          </a:xfrm>
          <a:prstGeom prst="rect">
            <a:avLst/>
          </a:prstGeom>
          <a:noFill/>
        </p:spPr>
        <p:txBody>
          <a:bodyPr wrap="none" rtlCol="0">
            <a:spAutoFit/>
          </a:bodyPr>
          <a:lstStyle/>
          <a:p>
            <a:r>
              <a:rPr lang="en-US" sz="2400" dirty="0" smtClean="0">
                <a:solidFill>
                  <a:prstClr val="white"/>
                </a:solidFill>
                <a:latin typeface="Segoe UI Light"/>
                <a:cs typeface="Segoe UI Light"/>
              </a:rPr>
              <a:t>Compared number of landmarks</a:t>
            </a:r>
            <a:endParaRPr lang="en-US" sz="2400" dirty="0">
              <a:solidFill>
                <a:prstClr val="white"/>
              </a:solidFill>
              <a:latin typeface="Segoe UI Light"/>
              <a:cs typeface="Segoe UI Light"/>
            </a:endParaRPr>
          </a:p>
        </p:txBody>
      </p:sp>
    </p:spTree>
    <p:extLst>
      <p:ext uri="{BB962C8B-B14F-4D97-AF65-F5344CB8AC3E}">
        <p14:creationId xmlns:p14="http://schemas.microsoft.com/office/powerpoint/2010/main" val="26301743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fade">
                                      <p:cBhvr>
                                        <p:cTn id="25"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animBg="1"/>
      <p:bldP spid="41" grpId="0"/>
      <p:bldP spid="3" grpId="0"/>
      <p:bldP spid="42" grpId="0"/>
    </p:bldLst>
  </p:timing>
</p:sld>
</file>

<file path=ppt/slides/slide1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Onboarding_DC_1_v1.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41094481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2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Onboarding_DC_2_v1.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0"/>
            <a:ext cx="9144001" cy="6858000"/>
          </a:xfrm>
          <a:prstGeom prst="rect">
            <a:avLst/>
          </a:prstGeom>
        </p:spPr>
      </p:pic>
    </p:spTree>
    <p:extLst>
      <p:ext uri="{BB962C8B-B14F-4D97-AF65-F5344CB8AC3E}">
        <p14:creationId xmlns:p14="http://schemas.microsoft.com/office/powerpoint/2010/main" val="2819728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1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Onboarding_DC_3_v1.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9144000" cy="6858001"/>
          </a:xfrm>
          <a:prstGeom prst="rect">
            <a:avLst/>
          </a:prstGeom>
        </p:spPr>
      </p:pic>
    </p:spTree>
    <p:extLst>
      <p:ext uri="{BB962C8B-B14F-4D97-AF65-F5344CB8AC3E}">
        <p14:creationId xmlns:p14="http://schemas.microsoft.com/office/powerpoint/2010/main" val="24556049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5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Onboarding_DC_4_v1.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9144000" cy="6858001"/>
          </a:xfrm>
          <a:prstGeom prst="rect">
            <a:avLst/>
          </a:prstGeom>
        </p:spPr>
      </p:pic>
    </p:spTree>
    <p:extLst>
      <p:ext uri="{BB962C8B-B14F-4D97-AF65-F5344CB8AC3E}">
        <p14:creationId xmlns:p14="http://schemas.microsoft.com/office/powerpoint/2010/main" val="19441287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5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r="25990" b="7079"/>
          <a:stretch/>
        </p:blipFill>
        <p:spPr>
          <a:xfrm>
            <a:off x="0" y="0"/>
            <a:ext cx="9305365" cy="7046259"/>
          </a:xfrm>
          <a:prstGeom prst="rect">
            <a:avLst/>
          </a:prstGeom>
        </p:spPr>
      </p:pic>
      <p:sp>
        <p:nvSpPr>
          <p:cNvPr id="2" name="Rectangle 1"/>
          <p:cNvSpPr/>
          <p:nvPr/>
        </p:nvSpPr>
        <p:spPr>
          <a:xfrm>
            <a:off x="0" y="0"/>
            <a:ext cx="9402184" cy="7164593"/>
          </a:xfrm>
          <a:prstGeom prst="rect">
            <a:avLst/>
          </a:prstGeom>
          <a:solidFill>
            <a:schemeClr val="tx1">
              <a:alpha val="9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 name="TextBox 2"/>
          <p:cNvSpPr txBox="1"/>
          <p:nvPr/>
        </p:nvSpPr>
        <p:spPr>
          <a:xfrm>
            <a:off x="1163781" y="2072451"/>
            <a:ext cx="5794525" cy="646331"/>
          </a:xfrm>
          <a:prstGeom prst="rect">
            <a:avLst/>
          </a:prstGeom>
          <a:noFill/>
        </p:spPr>
        <p:txBody>
          <a:bodyPr wrap="none" rtlCol="0">
            <a:spAutoFit/>
          </a:bodyPr>
          <a:lstStyle/>
          <a:p>
            <a:r>
              <a:rPr lang="en-US" sz="3600" dirty="0" smtClean="0">
                <a:solidFill>
                  <a:schemeClr val="bg1"/>
                </a:solidFill>
                <a:latin typeface="Segoe UI Semibold" panose="020B0702040204020203" pitchFamily="34" charset="0"/>
                <a:cs typeface="Segoe UI Semibold" panose="020B0702040204020203" pitchFamily="34" charset="0"/>
              </a:rPr>
              <a:t>Turker Accuracy Evaluation</a:t>
            </a:r>
            <a:endParaRPr lang="en-US" sz="3600" dirty="0">
              <a:solidFill>
                <a:schemeClr val="bg1"/>
              </a:solidFill>
              <a:latin typeface="Segoe UI Semibold" panose="020B0702040204020203" pitchFamily="34" charset="0"/>
              <a:cs typeface="Segoe UI Semibold" panose="020B0702040204020203" pitchFamily="34" charset="0"/>
            </a:endParaRPr>
          </a:p>
        </p:txBody>
      </p:sp>
      <p:sp>
        <p:nvSpPr>
          <p:cNvPr id="5" name="TextBox 4"/>
          <p:cNvSpPr txBox="1"/>
          <p:nvPr/>
        </p:nvSpPr>
        <p:spPr>
          <a:xfrm>
            <a:off x="1163781" y="3224925"/>
            <a:ext cx="7330285" cy="523220"/>
          </a:xfrm>
          <a:prstGeom prst="rect">
            <a:avLst/>
          </a:prstGeom>
          <a:noFill/>
        </p:spPr>
        <p:txBody>
          <a:bodyPr wrap="square" rtlCol="0">
            <a:spAutoFit/>
          </a:bodyPr>
          <a:lstStyle/>
          <a:p>
            <a:r>
              <a:rPr lang="en-US" sz="2800" dirty="0" smtClean="0">
                <a:solidFill>
                  <a:schemeClr val="bg1"/>
                </a:solidFill>
                <a:latin typeface="Segoe UI Light" panose="020B0502040204020203" pitchFamily="34" charset="0"/>
                <a:cs typeface="Segoe UI Light" panose="020B0502040204020203" pitchFamily="34" charset="0"/>
              </a:rPr>
              <a:t>We used 150 </a:t>
            </a:r>
            <a:r>
              <a:rPr lang="en-US" sz="2800" dirty="0">
                <a:solidFill>
                  <a:schemeClr val="bg1"/>
                </a:solidFill>
                <a:latin typeface="Segoe UI Light" panose="020B0502040204020203" pitchFamily="34" charset="0"/>
                <a:cs typeface="Segoe UI Light" panose="020B0502040204020203" pitchFamily="34" charset="0"/>
              </a:rPr>
              <a:t>out of </a:t>
            </a:r>
            <a:r>
              <a:rPr lang="en-US" sz="2800" dirty="0" smtClean="0">
                <a:solidFill>
                  <a:schemeClr val="bg1"/>
                </a:solidFill>
                <a:latin typeface="Segoe UI Light" panose="020B0502040204020203" pitchFamily="34" charset="0"/>
                <a:cs typeface="Segoe UI Light" panose="020B0502040204020203" pitchFamily="34" charset="0"/>
              </a:rPr>
              <a:t>179 bus stops </a:t>
            </a:r>
            <a:r>
              <a:rPr lang="en-US" sz="2800" dirty="0">
                <a:solidFill>
                  <a:schemeClr val="bg1"/>
                </a:solidFill>
                <a:latin typeface="Segoe UI Light" panose="020B0502040204020203" pitchFamily="34" charset="0"/>
                <a:cs typeface="Segoe UI Light" panose="020B0502040204020203" pitchFamily="34" charset="0"/>
              </a:rPr>
              <a:t>we </a:t>
            </a:r>
            <a:r>
              <a:rPr lang="en-US" sz="2800" dirty="0" smtClean="0">
                <a:solidFill>
                  <a:schemeClr val="bg1"/>
                </a:solidFill>
                <a:latin typeface="Segoe UI Light" panose="020B0502040204020203" pitchFamily="34" charset="0"/>
                <a:cs typeface="Segoe UI Light" panose="020B0502040204020203" pitchFamily="34" charset="0"/>
              </a:rPr>
              <a:t>visited</a:t>
            </a:r>
            <a:endParaRPr lang="en-US" sz="2800" dirty="0">
              <a:solidFill>
                <a:schemeClr val="bg1"/>
              </a:solidFill>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9586828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r="25990" b="7079"/>
          <a:stretch/>
        </p:blipFill>
        <p:spPr>
          <a:xfrm>
            <a:off x="0" y="0"/>
            <a:ext cx="9305365" cy="7046259"/>
          </a:xfrm>
          <a:prstGeom prst="rect">
            <a:avLst/>
          </a:prstGeom>
        </p:spPr>
      </p:pic>
      <p:sp>
        <p:nvSpPr>
          <p:cNvPr id="2" name="Rectangle 1"/>
          <p:cNvSpPr/>
          <p:nvPr/>
        </p:nvSpPr>
        <p:spPr>
          <a:xfrm>
            <a:off x="0" y="0"/>
            <a:ext cx="9402184" cy="7164593"/>
          </a:xfrm>
          <a:prstGeom prst="rect">
            <a:avLst/>
          </a:prstGeom>
          <a:solidFill>
            <a:schemeClr val="tx1">
              <a:alpha val="9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 name="TextBox 2"/>
          <p:cNvSpPr txBox="1"/>
          <p:nvPr/>
        </p:nvSpPr>
        <p:spPr>
          <a:xfrm>
            <a:off x="1163781" y="2072451"/>
            <a:ext cx="1774845" cy="646331"/>
          </a:xfrm>
          <a:prstGeom prst="rect">
            <a:avLst/>
          </a:prstGeom>
          <a:noFill/>
        </p:spPr>
        <p:txBody>
          <a:bodyPr wrap="none" rtlCol="0">
            <a:spAutoFit/>
          </a:bodyPr>
          <a:lstStyle/>
          <a:p>
            <a:r>
              <a:rPr lang="en-US" sz="3600" dirty="0" smtClean="0">
                <a:solidFill>
                  <a:schemeClr val="bg1"/>
                </a:solidFill>
                <a:latin typeface="Segoe UI Semibold" panose="020B0702040204020203" pitchFamily="34" charset="0"/>
                <a:cs typeface="Segoe UI Semibold" panose="020B0702040204020203" pitchFamily="34" charset="0"/>
              </a:rPr>
              <a:t>Dataset</a:t>
            </a:r>
            <a:endParaRPr lang="en-US" sz="3600" dirty="0">
              <a:solidFill>
                <a:schemeClr val="bg1"/>
              </a:solidFill>
              <a:latin typeface="Segoe UI Semibold" panose="020B0702040204020203" pitchFamily="34" charset="0"/>
              <a:cs typeface="Segoe UI Semibold" panose="020B0702040204020203" pitchFamily="34" charset="0"/>
            </a:endParaRPr>
          </a:p>
        </p:txBody>
      </p:sp>
      <p:sp>
        <p:nvSpPr>
          <p:cNvPr id="5" name="TextBox 4"/>
          <p:cNvSpPr txBox="1"/>
          <p:nvPr/>
        </p:nvSpPr>
        <p:spPr>
          <a:xfrm>
            <a:off x="1163781" y="3224925"/>
            <a:ext cx="7330285" cy="523220"/>
          </a:xfrm>
          <a:prstGeom prst="rect">
            <a:avLst/>
          </a:prstGeom>
          <a:noFill/>
        </p:spPr>
        <p:txBody>
          <a:bodyPr wrap="square" rtlCol="0">
            <a:spAutoFit/>
          </a:bodyPr>
          <a:lstStyle/>
          <a:p>
            <a:r>
              <a:rPr lang="en-US" sz="2800" dirty="0" smtClean="0">
                <a:solidFill>
                  <a:schemeClr val="bg1"/>
                </a:solidFill>
                <a:latin typeface="Segoe UI Light" panose="020B0502040204020203" pitchFamily="34" charset="0"/>
                <a:cs typeface="Segoe UI Light" panose="020B0502040204020203" pitchFamily="34" charset="0"/>
              </a:rPr>
              <a:t>We used 150 </a:t>
            </a:r>
            <a:r>
              <a:rPr lang="en-US" sz="2800" dirty="0">
                <a:solidFill>
                  <a:schemeClr val="bg1"/>
                </a:solidFill>
                <a:latin typeface="Segoe UI Light" panose="020B0502040204020203" pitchFamily="34" charset="0"/>
                <a:cs typeface="Segoe UI Light" panose="020B0502040204020203" pitchFamily="34" charset="0"/>
              </a:rPr>
              <a:t>out of </a:t>
            </a:r>
            <a:r>
              <a:rPr lang="en-US" sz="2800" dirty="0" smtClean="0">
                <a:solidFill>
                  <a:schemeClr val="bg1"/>
                </a:solidFill>
                <a:latin typeface="Segoe UI Light" panose="020B0502040204020203" pitchFamily="34" charset="0"/>
                <a:cs typeface="Segoe UI Light" panose="020B0502040204020203" pitchFamily="34" charset="0"/>
              </a:rPr>
              <a:t>179 bus stops </a:t>
            </a:r>
            <a:r>
              <a:rPr lang="en-US" sz="2800" dirty="0">
                <a:solidFill>
                  <a:schemeClr val="bg1"/>
                </a:solidFill>
                <a:latin typeface="Segoe UI Light" panose="020B0502040204020203" pitchFamily="34" charset="0"/>
                <a:cs typeface="Segoe UI Light" panose="020B0502040204020203" pitchFamily="34" charset="0"/>
              </a:rPr>
              <a:t>we </a:t>
            </a:r>
            <a:r>
              <a:rPr lang="en-US" sz="2800" dirty="0" smtClean="0">
                <a:solidFill>
                  <a:schemeClr val="bg1"/>
                </a:solidFill>
                <a:latin typeface="Segoe UI Light" panose="020B0502040204020203" pitchFamily="34" charset="0"/>
                <a:cs typeface="Segoe UI Light" panose="020B0502040204020203" pitchFamily="34" charset="0"/>
              </a:rPr>
              <a:t>visited</a:t>
            </a:r>
            <a:endParaRPr lang="en-US" sz="2800" dirty="0">
              <a:solidFill>
                <a:schemeClr val="bg1"/>
              </a:solidFill>
              <a:latin typeface="Segoe UI Light" panose="020B0502040204020203" pitchFamily="34" charset="0"/>
              <a:cs typeface="Segoe UI Light" panose="020B0502040204020203" pitchFamily="34" charset="0"/>
            </a:endParaRPr>
          </a:p>
        </p:txBody>
      </p:sp>
      <p:sp>
        <p:nvSpPr>
          <p:cNvPr id="6" name="Freeform 5"/>
          <p:cNvSpPr/>
          <p:nvPr/>
        </p:nvSpPr>
        <p:spPr>
          <a:xfrm>
            <a:off x="2669266" y="3734306"/>
            <a:ext cx="2163634" cy="56054"/>
          </a:xfrm>
          <a:custGeom>
            <a:avLst/>
            <a:gdLst>
              <a:gd name="connsiteX0" fmla="*/ 0 w 2069563"/>
              <a:gd name="connsiteY0" fmla="*/ 0 h 98931"/>
              <a:gd name="connsiteX1" fmla="*/ 0 w 2069563"/>
              <a:gd name="connsiteY1" fmla="*/ 0 h 98931"/>
              <a:gd name="connsiteX2" fmla="*/ 1034782 w 2069563"/>
              <a:gd name="connsiteY2" fmla="*/ 11758 h 98931"/>
              <a:gd name="connsiteX3" fmla="*/ 1258200 w 2069563"/>
              <a:gd name="connsiteY3" fmla="*/ 35275 h 98931"/>
              <a:gd name="connsiteX4" fmla="*/ 2069563 w 2069563"/>
              <a:gd name="connsiteY4" fmla="*/ 47033 h 98931"/>
              <a:gd name="connsiteX5" fmla="*/ 1810868 w 2069563"/>
              <a:gd name="connsiteY5" fmla="*/ 35275 h 98931"/>
              <a:gd name="connsiteX6" fmla="*/ 1658002 w 2069563"/>
              <a:gd name="connsiteY6" fmla="*/ 11758 h 98931"/>
              <a:gd name="connsiteX7" fmla="*/ 1422825 w 2069563"/>
              <a:gd name="connsiteY7" fmla="*/ 23516 h 98931"/>
              <a:gd name="connsiteX8" fmla="*/ 1387548 w 2069563"/>
              <a:gd name="connsiteY8" fmla="*/ 35275 h 98931"/>
              <a:gd name="connsiteX9" fmla="*/ 1293477 w 2069563"/>
              <a:gd name="connsiteY9" fmla="*/ 47033 h 98931"/>
              <a:gd name="connsiteX10" fmla="*/ 905434 w 2069563"/>
              <a:gd name="connsiteY10" fmla="*/ 35275 h 98931"/>
              <a:gd name="connsiteX11" fmla="*/ 846639 w 2069563"/>
              <a:gd name="connsiteY11" fmla="*/ 23516 h 98931"/>
              <a:gd name="connsiteX12" fmla="*/ 105830 w 2069563"/>
              <a:gd name="connsiteY12" fmla="*/ 35275 h 98931"/>
              <a:gd name="connsiteX13" fmla="*/ 47036 w 2069563"/>
              <a:gd name="connsiteY13" fmla="*/ 47033 h 98931"/>
              <a:gd name="connsiteX14" fmla="*/ 188142 w 2069563"/>
              <a:gd name="connsiteY14" fmla="*/ 23516 h 98931"/>
              <a:gd name="connsiteX15" fmla="*/ 399802 w 2069563"/>
              <a:gd name="connsiteY15" fmla="*/ 0 h 98931"/>
              <a:gd name="connsiteX16" fmla="*/ 811363 w 2069563"/>
              <a:gd name="connsiteY16" fmla="*/ 11758 h 98931"/>
              <a:gd name="connsiteX17" fmla="*/ 917193 w 2069563"/>
              <a:gd name="connsiteY17" fmla="*/ 23516 h 98931"/>
              <a:gd name="connsiteX18" fmla="*/ 2046045 w 2069563"/>
              <a:gd name="connsiteY18" fmla="*/ 35275 h 98931"/>
              <a:gd name="connsiteX19" fmla="*/ 0 w 2069563"/>
              <a:gd name="connsiteY19" fmla="*/ 0 h 9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69563" h="98931">
                <a:moveTo>
                  <a:pt x="0" y="0"/>
                </a:moveTo>
                <a:lnTo>
                  <a:pt x="0" y="0"/>
                </a:lnTo>
                <a:lnTo>
                  <a:pt x="1034782" y="11758"/>
                </a:lnTo>
                <a:cubicBezTo>
                  <a:pt x="1087107" y="12815"/>
                  <a:pt x="1200362" y="28045"/>
                  <a:pt x="1258200" y="35275"/>
                </a:cubicBezTo>
                <a:cubicBezTo>
                  <a:pt x="1545288" y="150100"/>
                  <a:pt x="1351189" y="81239"/>
                  <a:pt x="2069563" y="47033"/>
                </a:cubicBezTo>
                <a:lnTo>
                  <a:pt x="1810868" y="35275"/>
                </a:lnTo>
                <a:cubicBezTo>
                  <a:pt x="1759913" y="27436"/>
                  <a:pt x="1709533" y="13320"/>
                  <a:pt x="1658002" y="11758"/>
                </a:cubicBezTo>
                <a:cubicBezTo>
                  <a:pt x="1579548" y="9381"/>
                  <a:pt x="1501020" y="16717"/>
                  <a:pt x="1422825" y="23516"/>
                </a:cubicBezTo>
                <a:cubicBezTo>
                  <a:pt x="1410477" y="24590"/>
                  <a:pt x="1399743" y="33058"/>
                  <a:pt x="1387548" y="35275"/>
                </a:cubicBezTo>
                <a:cubicBezTo>
                  <a:pt x="1356457" y="40928"/>
                  <a:pt x="1324834" y="43114"/>
                  <a:pt x="1293477" y="47033"/>
                </a:cubicBezTo>
                <a:cubicBezTo>
                  <a:pt x="1164129" y="43114"/>
                  <a:pt x="1034662" y="42076"/>
                  <a:pt x="905434" y="35275"/>
                </a:cubicBezTo>
                <a:cubicBezTo>
                  <a:pt x="885475" y="34225"/>
                  <a:pt x="866625" y="23516"/>
                  <a:pt x="846639" y="23516"/>
                </a:cubicBezTo>
                <a:cubicBezTo>
                  <a:pt x="599672" y="23516"/>
                  <a:pt x="352766" y="31355"/>
                  <a:pt x="105830" y="35275"/>
                </a:cubicBezTo>
                <a:cubicBezTo>
                  <a:pt x="86232" y="39194"/>
                  <a:pt x="27050" y="47033"/>
                  <a:pt x="47036" y="47033"/>
                </a:cubicBezTo>
                <a:cubicBezTo>
                  <a:pt x="85476" y="47033"/>
                  <a:pt x="148074" y="30194"/>
                  <a:pt x="188142" y="23516"/>
                </a:cubicBezTo>
                <a:cubicBezTo>
                  <a:pt x="273965" y="9213"/>
                  <a:pt x="304315" y="8680"/>
                  <a:pt x="399802" y="0"/>
                </a:cubicBezTo>
                <a:lnTo>
                  <a:pt x="811363" y="11758"/>
                </a:lnTo>
                <a:cubicBezTo>
                  <a:pt x="846820" y="13370"/>
                  <a:pt x="881706" y="22820"/>
                  <a:pt x="917193" y="23516"/>
                </a:cubicBezTo>
                <a:lnTo>
                  <a:pt x="2046045" y="35275"/>
                </a:lnTo>
                <a:lnTo>
                  <a:pt x="0" y="0"/>
                </a:lnTo>
                <a:close/>
              </a:path>
            </a:pathLst>
          </a:cu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 name="TextBox 6"/>
          <p:cNvSpPr txBox="1"/>
          <p:nvPr/>
        </p:nvSpPr>
        <p:spPr>
          <a:xfrm>
            <a:off x="2555460" y="3853080"/>
            <a:ext cx="2401519" cy="523220"/>
          </a:xfrm>
          <a:prstGeom prst="rect">
            <a:avLst/>
          </a:prstGeom>
          <a:noFill/>
        </p:spPr>
        <p:txBody>
          <a:bodyPr wrap="none" rtlCol="0">
            <a:spAutoFit/>
          </a:bodyPr>
          <a:lstStyle/>
          <a:p>
            <a:r>
              <a:rPr lang="en-US" sz="2800" dirty="0" smtClean="0">
                <a:solidFill>
                  <a:srgbClr val="F79646"/>
                </a:solidFill>
                <a:latin typeface="Segoe Print"/>
                <a:cs typeface="Segoe Print"/>
              </a:rPr>
              <a:t>Why subset?</a:t>
            </a:r>
            <a:endParaRPr lang="en-US" sz="2800" dirty="0">
              <a:solidFill>
                <a:srgbClr val="F79646"/>
              </a:solidFill>
              <a:latin typeface="Segoe Print"/>
              <a:cs typeface="Segoe Print"/>
            </a:endParaRPr>
          </a:p>
        </p:txBody>
      </p:sp>
    </p:spTree>
    <p:extLst>
      <p:ext uri="{BB962C8B-B14F-4D97-AF65-F5344CB8AC3E}">
        <p14:creationId xmlns:p14="http://schemas.microsoft.com/office/powerpoint/2010/main" val="11444227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1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r="26115" b="7917"/>
          <a:stretch/>
        </p:blipFill>
        <p:spPr>
          <a:xfrm>
            <a:off x="0" y="0"/>
            <a:ext cx="9289473" cy="6982691"/>
          </a:xfrm>
          <a:prstGeom prst="rect">
            <a:avLst/>
          </a:prstGeom>
        </p:spPr>
      </p:pic>
      <p:sp>
        <p:nvSpPr>
          <p:cNvPr id="2" name="Freeform 1"/>
          <p:cNvSpPr/>
          <p:nvPr/>
        </p:nvSpPr>
        <p:spPr>
          <a:xfrm>
            <a:off x="3433409" y="3151078"/>
            <a:ext cx="595752" cy="518021"/>
          </a:xfrm>
          <a:custGeom>
            <a:avLst/>
            <a:gdLst>
              <a:gd name="connsiteX0" fmla="*/ 0 w 595752"/>
              <a:gd name="connsiteY0" fmla="*/ 518021 h 518021"/>
              <a:gd name="connsiteX1" fmla="*/ 0 w 595752"/>
              <a:gd name="connsiteY1" fmla="*/ 518021 h 518021"/>
              <a:gd name="connsiteX2" fmla="*/ 125422 w 595752"/>
              <a:gd name="connsiteY2" fmla="*/ 423941 h 518021"/>
              <a:gd name="connsiteX3" fmla="*/ 156777 w 595752"/>
              <a:gd name="connsiteY3" fmla="*/ 376901 h 518021"/>
              <a:gd name="connsiteX4" fmla="*/ 250843 w 595752"/>
              <a:gd name="connsiteY4" fmla="*/ 329862 h 518021"/>
              <a:gd name="connsiteX5" fmla="*/ 282198 w 595752"/>
              <a:gd name="connsiteY5" fmla="*/ 282822 h 518021"/>
              <a:gd name="connsiteX6" fmla="*/ 329231 w 595752"/>
              <a:gd name="connsiteY6" fmla="*/ 267142 h 518021"/>
              <a:gd name="connsiteX7" fmla="*/ 376264 w 595752"/>
              <a:gd name="connsiteY7" fmla="*/ 235782 h 518021"/>
              <a:gd name="connsiteX8" fmla="*/ 407620 w 595752"/>
              <a:gd name="connsiteY8" fmla="*/ 204422 h 518021"/>
              <a:gd name="connsiteX9" fmla="*/ 470330 w 595752"/>
              <a:gd name="connsiteY9" fmla="*/ 157383 h 518021"/>
              <a:gd name="connsiteX10" fmla="*/ 501686 w 595752"/>
              <a:gd name="connsiteY10" fmla="*/ 126023 h 518021"/>
              <a:gd name="connsiteX11" fmla="*/ 564396 w 595752"/>
              <a:gd name="connsiteY11" fmla="*/ 94663 h 518021"/>
              <a:gd name="connsiteX12" fmla="*/ 423297 w 595752"/>
              <a:gd name="connsiteY12" fmla="*/ 173063 h 518021"/>
              <a:gd name="connsiteX13" fmla="*/ 376264 w 595752"/>
              <a:gd name="connsiteY13" fmla="*/ 204422 h 518021"/>
              <a:gd name="connsiteX14" fmla="*/ 313554 w 595752"/>
              <a:gd name="connsiteY14" fmla="*/ 220102 h 518021"/>
              <a:gd name="connsiteX15" fmla="*/ 219488 w 595752"/>
              <a:gd name="connsiteY15" fmla="*/ 267142 h 518021"/>
              <a:gd name="connsiteX16" fmla="*/ 156777 w 595752"/>
              <a:gd name="connsiteY16" fmla="*/ 345542 h 518021"/>
              <a:gd name="connsiteX17" fmla="*/ 109744 w 595752"/>
              <a:gd name="connsiteY17" fmla="*/ 392581 h 518021"/>
              <a:gd name="connsiteX18" fmla="*/ 62711 w 595752"/>
              <a:gd name="connsiteY18" fmla="*/ 423941 h 518021"/>
              <a:gd name="connsiteX19" fmla="*/ 125422 w 595752"/>
              <a:gd name="connsiteY19" fmla="*/ 361222 h 518021"/>
              <a:gd name="connsiteX20" fmla="*/ 235165 w 595752"/>
              <a:gd name="connsiteY20" fmla="*/ 251462 h 518021"/>
              <a:gd name="connsiteX21" fmla="*/ 313554 w 595752"/>
              <a:gd name="connsiteY21" fmla="*/ 204422 h 518021"/>
              <a:gd name="connsiteX22" fmla="*/ 360587 w 595752"/>
              <a:gd name="connsiteY22" fmla="*/ 173063 h 518021"/>
              <a:gd name="connsiteX23" fmla="*/ 470330 w 595752"/>
              <a:gd name="connsiteY23" fmla="*/ 126023 h 518021"/>
              <a:gd name="connsiteX24" fmla="*/ 501686 w 595752"/>
              <a:gd name="connsiteY24" fmla="*/ 94663 h 518021"/>
              <a:gd name="connsiteX25" fmla="*/ 548719 w 595752"/>
              <a:gd name="connsiteY25" fmla="*/ 78983 h 518021"/>
              <a:gd name="connsiteX26" fmla="*/ 595752 w 595752"/>
              <a:gd name="connsiteY26" fmla="*/ 47623 h 518021"/>
              <a:gd name="connsiteX27" fmla="*/ 235165 w 595752"/>
              <a:gd name="connsiteY27" fmla="*/ 16264 h 518021"/>
              <a:gd name="connsiteX28" fmla="*/ 188132 w 595752"/>
              <a:gd name="connsiteY28" fmla="*/ 584 h 518021"/>
              <a:gd name="connsiteX29" fmla="*/ 376264 w 595752"/>
              <a:gd name="connsiteY29" fmla="*/ 16264 h 518021"/>
              <a:gd name="connsiteX30" fmla="*/ 533041 w 595752"/>
              <a:gd name="connsiteY30" fmla="*/ 47623 h 518021"/>
              <a:gd name="connsiteX31" fmla="*/ 595752 w 595752"/>
              <a:gd name="connsiteY31" fmla="*/ 63303 h 518021"/>
              <a:gd name="connsiteX32" fmla="*/ 564396 w 595752"/>
              <a:gd name="connsiteY32" fmla="*/ 188743 h 518021"/>
              <a:gd name="connsiteX33" fmla="*/ 548719 w 595752"/>
              <a:gd name="connsiteY33" fmla="*/ 361222 h 518021"/>
              <a:gd name="connsiteX34" fmla="*/ 564396 w 595752"/>
              <a:gd name="connsiteY34" fmla="*/ 16264 h 518021"/>
              <a:gd name="connsiteX35" fmla="*/ 470330 w 595752"/>
              <a:gd name="connsiteY35" fmla="*/ 16264 h 518021"/>
              <a:gd name="connsiteX36" fmla="*/ 297876 w 595752"/>
              <a:gd name="connsiteY36" fmla="*/ 31943 h 518021"/>
              <a:gd name="connsiteX37" fmla="*/ 548719 w 595752"/>
              <a:gd name="connsiteY37" fmla="*/ 47623 h 518021"/>
              <a:gd name="connsiteX38" fmla="*/ 548719 w 595752"/>
              <a:gd name="connsiteY38" fmla="*/ 47623 h 51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95752" h="518021">
                <a:moveTo>
                  <a:pt x="0" y="518021"/>
                </a:moveTo>
                <a:lnTo>
                  <a:pt x="0" y="518021"/>
                </a:lnTo>
                <a:cubicBezTo>
                  <a:pt x="41807" y="486661"/>
                  <a:pt x="86579" y="458905"/>
                  <a:pt x="125422" y="423941"/>
                </a:cubicBezTo>
                <a:cubicBezTo>
                  <a:pt x="139428" y="411334"/>
                  <a:pt x="143453" y="390227"/>
                  <a:pt x="156777" y="376901"/>
                </a:cubicBezTo>
                <a:cubicBezTo>
                  <a:pt x="187167" y="346507"/>
                  <a:pt x="212590" y="342615"/>
                  <a:pt x="250843" y="329862"/>
                </a:cubicBezTo>
                <a:cubicBezTo>
                  <a:pt x="261295" y="314182"/>
                  <a:pt x="267484" y="294595"/>
                  <a:pt x="282198" y="282822"/>
                </a:cubicBezTo>
                <a:cubicBezTo>
                  <a:pt x="295102" y="272497"/>
                  <a:pt x="314450" y="274534"/>
                  <a:pt x="329231" y="267142"/>
                </a:cubicBezTo>
                <a:cubicBezTo>
                  <a:pt x="346084" y="258714"/>
                  <a:pt x="361551" y="247554"/>
                  <a:pt x="376264" y="235782"/>
                </a:cubicBezTo>
                <a:cubicBezTo>
                  <a:pt x="387806" y="226547"/>
                  <a:pt x="396265" y="213886"/>
                  <a:pt x="407620" y="204422"/>
                </a:cubicBezTo>
                <a:cubicBezTo>
                  <a:pt x="427693" y="187692"/>
                  <a:pt x="450257" y="174113"/>
                  <a:pt x="470330" y="157383"/>
                </a:cubicBezTo>
                <a:cubicBezTo>
                  <a:pt x="481685" y="147919"/>
                  <a:pt x="489387" y="134224"/>
                  <a:pt x="501686" y="126023"/>
                </a:cubicBezTo>
                <a:cubicBezTo>
                  <a:pt x="521131" y="113058"/>
                  <a:pt x="580921" y="78136"/>
                  <a:pt x="564396" y="94663"/>
                </a:cubicBezTo>
                <a:cubicBezTo>
                  <a:pt x="465529" y="193543"/>
                  <a:pt x="502157" y="133628"/>
                  <a:pt x="423297" y="173063"/>
                </a:cubicBezTo>
                <a:cubicBezTo>
                  <a:pt x="406444" y="181491"/>
                  <a:pt x="393583" y="196999"/>
                  <a:pt x="376264" y="204422"/>
                </a:cubicBezTo>
                <a:cubicBezTo>
                  <a:pt x="356460" y="212911"/>
                  <a:pt x="334272" y="214182"/>
                  <a:pt x="313554" y="220102"/>
                </a:cubicBezTo>
                <a:cubicBezTo>
                  <a:pt x="268475" y="232984"/>
                  <a:pt x="257660" y="236600"/>
                  <a:pt x="219488" y="267142"/>
                </a:cubicBezTo>
                <a:cubicBezTo>
                  <a:pt x="173873" y="303639"/>
                  <a:pt x="197522" y="296641"/>
                  <a:pt x="156777" y="345542"/>
                </a:cubicBezTo>
                <a:cubicBezTo>
                  <a:pt x="142583" y="362577"/>
                  <a:pt x="126777" y="378385"/>
                  <a:pt x="109744" y="392581"/>
                </a:cubicBezTo>
                <a:cubicBezTo>
                  <a:pt x="95269" y="404645"/>
                  <a:pt x="62711" y="423941"/>
                  <a:pt x="62711" y="423941"/>
                </a:cubicBezTo>
                <a:cubicBezTo>
                  <a:pt x="104522" y="298491"/>
                  <a:pt x="41804" y="444852"/>
                  <a:pt x="125422" y="361222"/>
                </a:cubicBezTo>
                <a:cubicBezTo>
                  <a:pt x="251207" y="235418"/>
                  <a:pt x="128740" y="286942"/>
                  <a:pt x="235165" y="251462"/>
                </a:cubicBezTo>
                <a:cubicBezTo>
                  <a:pt x="296410" y="190209"/>
                  <a:pt x="232146" y="245131"/>
                  <a:pt x="313554" y="204422"/>
                </a:cubicBezTo>
                <a:cubicBezTo>
                  <a:pt x="330407" y="195994"/>
                  <a:pt x="344227" y="182413"/>
                  <a:pt x="360587" y="173063"/>
                </a:cubicBezTo>
                <a:cubicBezTo>
                  <a:pt x="414834" y="142061"/>
                  <a:pt x="417561" y="143615"/>
                  <a:pt x="470330" y="126023"/>
                </a:cubicBezTo>
                <a:cubicBezTo>
                  <a:pt x="480782" y="115570"/>
                  <a:pt x="489011" y="102269"/>
                  <a:pt x="501686" y="94663"/>
                </a:cubicBezTo>
                <a:cubicBezTo>
                  <a:pt x="515856" y="86160"/>
                  <a:pt x="533938" y="86375"/>
                  <a:pt x="548719" y="78983"/>
                </a:cubicBezTo>
                <a:cubicBezTo>
                  <a:pt x="565572" y="70555"/>
                  <a:pt x="580074" y="58076"/>
                  <a:pt x="595752" y="47623"/>
                </a:cubicBezTo>
                <a:cubicBezTo>
                  <a:pt x="419928" y="3661"/>
                  <a:pt x="631405" y="52290"/>
                  <a:pt x="235165" y="16264"/>
                </a:cubicBezTo>
                <a:cubicBezTo>
                  <a:pt x="218707" y="14768"/>
                  <a:pt x="171606" y="584"/>
                  <a:pt x="188132" y="584"/>
                </a:cubicBezTo>
                <a:cubicBezTo>
                  <a:pt x="251060" y="584"/>
                  <a:pt x="313553" y="11037"/>
                  <a:pt x="376264" y="16264"/>
                </a:cubicBezTo>
                <a:cubicBezTo>
                  <a:pt x="472857" y="48464"/>
                  <a:pt x="374506" y="18794"/>
                  <a:pt x="533041" y="47623"/>
                </a:cubicBezTo>
                <a:cubicBezTo>
                  <a:pt x="554241" y="51478"/>
                  <a:pt x="574848" y="58076"/>
                  <a:pt x="595752" y="63303"/>
                </a:cubicBezTo>
                <a:cubicBezTo>
                  <a:pt x="578687" y="114504"/>
                  <a:pt x="571963" y="128195"/>
                  <a:pt x="564396" y="188743"/>
                </a:cubicBezTo>
                <a:cubicBezTo>
                  <a:pt x="557237" y="246027"/>
                  <a:pt x="548719" y="418952"/>
                  <a:pt x="548719" y="361222"/>
                </a:cubicBezTo>
                <a:cubicBezTo>
                  <a:pt x="548719" y="246117"/>
                  <a:pt x="559170" y="131250"/>
                  <a:pt x="564396" y="16264"/>
                </a:cubicBezTo>
                <a:cubicBezTo>
                  <a:pt x="476600" y="-13006"/>
                  <a:pt x="558126" y="3720"/>
                  <a:pt x="470330" y="16264"/>
                </a:cubicBezTo>
                <a:cubicBezTo>
                  <a:pt x="413189" y="24428"/>
                  <a:pt x="355361" y="26717"/>
                  <a:pt x="297876" y="31943"/>
                </a:cubicBezTo>
                <a:cubicBezTo>
                  <a:pt x="432632" y="58898"/>
                  <a:pt x="349617" y="47623"/>
                  <a:pt x="548719" y="47623"/>
                </a:cubicBezTo>
                <a:lnTo>
                  <a:pt x="548719" y="47623"/>
                </a:lnTo>
              </a:path>
            </a:pathLst>
          </a:custGeom>
          <a:solidFill>
            <a:srgbClr val="FF0000"/>
          </a:solidFill>
          <a:ln>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 name="TextBox 2"/>
          <p:cNvSpPr txBox="1"/>
          <p:nvPr/>
        </p:nvSpPr>
        <p:spPr>
          <a:xfrm>
            <a:off x="2053290" y="3543659"/>
            <a:ext cx="2157562" cy="646331"/>
          </a:xfrm>
          <a:prstGeom prst="rect">
            <a:avLst/>
          </a:prstGeom>
          <a:noFill/>
        </p:spPr>
        <p:txBody>
          <a:bodyPr wrap="none" rtlCol="0">
            <a:spAutoFit/>
          </a:bodyPr>
          <a:lstStyle/>
          <a:p>
            <a:r>
              <a:rPr lang="en-US" sz="3600" dirty="0" smtClean="0">
                <a:solidFill>
                  <a:srgbClr val="FF0000"/>
                </a:solidFill>
                <a:latin typeface="Segoe Print"/>
                <a:cs typeface="Segoe Print"/>
              </a:rPr>
              <a:t>Bus stop</a:t>
            </a:r>
            <a:endParaRPr lang="en-US" sz="3600" dirty="0">
              <a:solidFill>
                <a:srgbClr val="FF0000"/>
              </a:solidFill>
              <a:latin typeface="Segoe Print"/>
              <a:cs typeface="Segoe Print"/>
            </a:endParaRPr>
          </a:p>
        </p:txBody>
      </p:sp>
    </p:spTree>
    <p:extLst>
      <p:ext uri="{BB962C8B-B14F-4D97-AF65-F5344CB8AC3E}">
        <p14:creationId xmlns:p14="http://schemas.microsoft.com/office/powerpoint/2010/main" val="16354554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r="26115" b="7917"/>
          <a:stretch/>
        </p:blipFill>
        <p:spPr>
          <a:xfrm>
            <a:off x="0" y="0"/>
            <a:ext cx="9289473" cy="6982691"/>
          </a:xfrm>
          <a:prstGeom prst="rect">
            <a:avLst/>
          </a:prstGeom>
        </p:spPr>
      </p:pic>
    </p:spTree>
    <p:extLst>
      <p:ext uri="{BB962C8B-B14F-4D97-AF65-F5344CB8AC3E}">
        <p14:creationId xmlns:p14="http://schemas.microsoft.com/office/powerpoint/2010/main" val="802218890"/>
      </p:ext>
    </p:extLst>
  </p:cSld>
  <p:clrMapOvr>
    <a:masterClrMapping/>
  </p:clrMapOvr>
  <mc:AlternateContent xmlns:mc="http://schemas.openxmlformats.org/markup-compatibility/2006">
    <mc:Choice xmlns:p14="http://schemas.microsoft.com/office/powerpoint/2010/main" Requires="p14">
      <p:transition spd="slow" p14:dur="2000" advTm="1000"/>
    </mc:Choice>
    <mc:Fallback>
      <p:transition xmlns:p14="http://schemas.microsoft.com/office/powerpoint/2010/main" spd="slow" advTm="100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2000" fill="hold"/>
                                        <p:tgtEl>
                                          <p:spTgt spid="4"/>
                                        </p:tgtEl>
                                      </p:cBhvr>
                                      <p:by x="400000" y="400000"/>
                                    </p:animScale>
                                  </p:childTnLst>
                                </p:cTn>
                              </p:par>
                              <p:par>
                                <p:cTn id="7" presetID="42" presetClass="path" presetSubtype="0" fill="hold" nodeType="withEffect">
                                  <p:stCondLst>
                                    <p:cond delay="0"/>
                                  </p:stCondLst>
                                  <p:childTnLst>
                                    <p:animMotion origin="layout" path="M 2.54561E-6 -3.92998E-6 L -0.00643 -1.30605 " pathEditMode="relative" rAng="0" ptsTypes="AA">
                                      <p:cBhvr>
                                        <p:cTn id="8" dur="2000" fill="hold"/>
                                        <p:tgtEl>
                                          <p:spTgt spid="4"/>
                                        </p:tgtEl>
                                        <p:attrNameLst>
                                          <p:attrName>ppt_x</p:attrName>
                                          <p:attrName>ppt_y</p:attrName>
                                        </p:attrNameLst>
                                      </p:cBhvr>
                                      <p:rCtr x="-330" y="-6529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descr="Screen Shot 2013-10-13 at 12.58.46 AM.png"/>
          <p:cNvPicPr>
            <a:picLocks noChangeAspect="1"/>
          </p:cNvPicPr>
          <p:nvPr/>
        </p:nvPicPr>
        <p:blipFill rotWithShape="1">
          <a:blip r:embed="rId2">
            <a:extLst>
              <a:ext uri="{28A0092B-C50C-407E-A947-70E740481C1C}">
                <a14:useLocalDpi xmlns:a14="http://schemas.microsoft.com/office/drawing/2010/main" val="0"/>
              </a:ext>
            </a:extLst>
          </a:blip>
          <a:srcRect l="8649" r="8649"/>
          <a:stretch/>
        </p:blipFill>
        <p:spPr>
          <a:xfrm>
            <a:off x="1" y="-1"/>
            <a:ext cx="9144000" cy="6910263"/>
          </a:xfrm>
          <a:prstGeom prst="rect">
            <a:avLst/>
          </a:prstGeom>
        </p:spPr>
      </p:pic>
      <p:sp>
        <p:nvSpPr>
          <p:cNvPr id="3" name="Rectangle 2"/>
          <p:cNvSpPr/>
          <p:nvPr/>
        </p:nvSpPr>
        <p:spPr>
          <a:xfrm>
            <a:off x="0" y="-1"/>
            <a:ext cx="9144001" cy="6910263"/>
          </a:xfrm>
          <a:custGeom>
            <a:avLst/>
            <a:gdLst/>
            <a:ahLst/>
            <a:cxnLst/>
            <a:rect l="l" t="t" r="r" b="b"/>
            <a:pathLst>
              <a:path w="9144001" h="6910263">
                <a:moveTo>
                  <a:pt x="6008249" y="4522950"/>
                </a:moveTo>
                <a:cubicBezTo>
                  <a:pt x="5852732" y="4554063"/>
                  <a:pt x="5824745" y="4553002"/>
                  <a:pt x="5667575" y="4615888"/>
                </a:cubicBezTo>
                <a:cubicBezTo>
                  <a:pt x="5624709" y="4633039"/>
                  <a:pt x="5586129" y="4659654"/>
                  <a:pt x="5543694" y="4677846"/>
                </a:cubicBezTo>
                <a:cubicBezTo>
                  <a:pt x="5513688" y="4690709"/>
                  <a:pt x="5477944" y="4690712"/>
                  <a:pt x="5450783" y="4708825"/>
                </a:cubicBezTo>
                <a:cubicBezTo>
                  <a:pt x="5367827" y="4764144"/>
                  <a:pt x="5188612" y="5027505"/>
                  <a:pt x="5172049" y="5049595"/>
                </a:cubicBezTo>
                <a:cubicBezTo>
                  <a:pt x="5127382" y="5109167"/>
                  <a:pt x="5064665" y="5162862"/>
                  <a:pt x="5048168" y="5235470"/>
                </a:cubicBezTo>
                <a:cubicBezTo>
                  <a:pt x="4961787" y="5615658"/>
                  <a:pt x="5002829" y="5673645"/>
                  <a:pt x="5079138" y="5978968"/>
                </a:cubicBezTo>
                <a:lnTo>
                  <a:pt x="5141079" y="6040927"/>
                </a:lnTo>
                <a:cubicBezTo>
                  <a:pt x="5187252" y="6087113"/>
                  <a:pt x="5165068" y="6173653"/>
                  <a:pt x="5203020" y="6226801"/>
                </a:cubicBezTo>
                <a:cubicBezTo>
                  <a:pt x="5221992" y="6253369"/>
                  <a:pt x="5272850" y="6234692"/>
                  <a:pt x="5295931" y="6257780"/>
                </a:cubicBezTo>
                <a:cubicBezTo>
                  <a:pt x="5319018" y="6280873"/>
                  <a:pt x="5316578" y="6319739"/>
                  <a:pt x="5326901" y="6350718"/>
                </a:cubicBezTo>
                <a:cubicBezTo>
                  <a:pt x="5357871" y="6371371"/>
                  <a:pt x="5386519" y="6396025"/>
                  <a:pt x="5419812" y="6412676"/>
                </a:cubicBezTo>
                <a:cubicBezTo>
                  <a:pt x="5449010" y="6427279"/>
                  <a:pt x="5480189" y="6440943"/>
                  <a:pt x="5512723" y="6443655"/>
                </a:cubicBezTo>
                <a:cubicBezTo>
                  <a:pt x="5729011" y="6461684"/>
                  <a:pt x="5946308" y="6464308"/>
                  <a:pt x="6163101" y="6474634"/>
                </a:cubicBezTo>
                <a:lnTo>
                  <a:pt x="6132131" y="6443655"/>
                </a:lnTo>
                <a:cubicBezTo>
                  <a:pt x="6220891" y="6354870"/>
                  <a:pt x="6217190" y="6401114"/>
                  <a:pt x="6317953" y="6350718"/>
                </a:cubicBezTo>
                <a:cubicBezTo>
                  <a:pt x="6351246" y="6334067"/>
                  <a:pt x="6377571" y="6305411"/>
                  <a:pt x="6410864" y="6288760"/>
                </a:cubicBezTo>
                <a:cubicBezTo>
                  <a:pt x="6440062" y="6274157"/>
                  <a:pt x="6476614" y="6275893"/>
                  <a:pt x="6503775" y="6257780"/>
                </a:cubicBezTo>
                <a:cubicBezTo>
                  <a:pt x="6575314" y="6210073"/>
                  <a:pt x="6612925" y="6140477"/>
                  <a:pt x="6658627" y="6071906"/>
                </a:cubicBezTo>
                <a:cubicBezTo>
                  <a:pt x="6689597" y="6051253"/>
                  <a:pt x="6725220" y="6036274"/>
                  <a:pt x="6751538" y="6009948"/>
                </a:cubicBezTo>
                <a:cubicBezTo>
                  <a:pt x="6801841" y="5959630"/>
                  <a:pt x="6843034" y="5849784"/>
                  <a:pt x="6875419" y="5793094"/>
                </a:cubicBezTo>
                <a:cubicBezTo>
                  <a:pt x="6940826" y="5678599"/>
                  <a:pt x="6951373" y="5720412"/>
                  <a:pt x="6968330" y="5576240"/>
                </a:cubicBezTo>
                <a:cubicBezTo>
                  <a:pt x="6984057" y="5442523"/>
                  <a:pt x="6988977" y="5307755"/>
                  <a:pt x="6999301" y="5173512"/>
                </a:cubicBezTo>
                <a:lnTo>
                  <a:pt x="6937360" y="5111553"/>
                </a:lnTo>
                <a:cubicBezTo>
                  <a:pt x="6914274" y="5088460"/>
                  <a:pt x="6916713" y="5049595"/>
                  <a:pt x="6906390" y="5018616"/>
                </a:cubicBezTo>
                <a:cubicBezTo>
                  <a:pt x="6885743" y="4956658"/>
                  <a:pt x="6870967" y="4892424"/>
                  <a:pt x="6844449" y="4832742"/>
                </a:cubicBezTo>
                <a:cubicBezTo>
                  <a:pt x="6829332" y="4798720"/>
                  <a:pt x="6803155" y="4770783"/>
                  <a:pt x="6782508" y="4739804"/>
                </a:cubicBezTo>
                <a:cubicBezTo>
                  <a:pt x="6751538" y="4719151"/>
                  <a:pt x="6715915" y="4704172"/>
                  <a:pt x="6689597" y="4677846"/>
                </a:cubicBezTo>
                <a:cubicBezTo>
                  <a:pt x="6663276" y="4651517"/>
                  <a:pt x="6656724" y="4608170"/>
                  <a:pt x="6627656" y="4584909"/>
                </a:cubicBezTo>
                <a:cubicBezTo>
                  <a:pt x="6602166" y="4564511"/>
                  <a:pt x="6567229" y="4557179"/>
                  <a:pt x="6534745" y="4553930"/>
                </a:cubicBezTo>
                <a:cubicBezTo>
                  <a:pt x="6359816" y="4536432"/>
                  <a:pt x="6183748" y="4533277"/>
                  <a:pt x="6008249" y="4522950"/>
                </a:cubicBezTo>
                <a:close/>
                <a:moveTo>
                  <a:pt x="0" y="0"/>
                </a:moveTo>
                <a:lnTo>
                  <a:pt x="9144001" y="0"/>
                </a:lnTo>
                <a:lnTo>
                  <a:pt x="9144001" y="6910263"/>
                </a:lnTo>
                <a:lnTo>
                  <a:pt x="0" y="6910263"/>
                </a:lnTo>
                <a:close/>
              </a:path>
            </a:pathLst>
          </a:cu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5" name="Freeform 4"/>
          <p:cNvSpPr/>
          <p:nvPr/>
        </p:nvSpPr>
        <p:spPr>
          <a:xfrm>
            <a:off x="5343231" y="5181556"/>
            <a:ext cx="964066" cy="857199"/>
          </a:xfrm>
          <a:custGeom>
            <a:avLst/>
            <a:gdLst>
              <a:gd name="connsiteX0" fmla="*/ 200722 w 334537"/>
              <a:gd name="connsiteY0" fmla="*/ 312234 h 324603"/>
              <a:gd name="connsiteX1" fmla="*/ 200722 w 334537"/>
              <a:gd name="connsiteY1" fmla="*/ 312234 h 324603"/>
              <a:gd name="connsiteX2" fmla="*/ 100361 w 334537"/>
              <a:gd name="connsiteY2" fmla="*/ 289932 h 324603"/>
              <a:gd name="connsiteX3" fmla="*/ 22303 w 334537"/>
              <a:gd name="connsiteY3" fmla="*/ 245327 h 324603"/>
              <a:gd name="connsiteX4" fmla="*/ 22303 w 334537"/>
              <a:gd name="connsiteY4" fmla="*/ 55756 h 324603"/>
              <a:gd name="connsiteX5" fmla="*/ 44605 w 334537"/>
              <a:gd name="connsiteY5" fmla="*/ 22303 h 324603"/>
              <a:gd name="connsiteX6" fmla="*/ 111512 w 334537"/>
              <a:gd name="connsiteY6" fmla="*/ 0 h 324603"/>
              <a:gd name="connsiteX7" fmla="*/ 256478 w 334537"/>
              <a:gd name="connsiteY7" fmla="*/ 22303 h 324603"/>
              <a:gd name="connsiteX8" fmla="*/ 278781 w 334537"/>
              <a:gd name="connsiteY8" fmla="*/ 44605 h 324603"/>
              <a:gd name="connsiteX9" fmla="*/ 323386 w 334537"/>
              <a:gd name="connsiteY9" fmla="*/ 111512 h 324603"/>
              <a:gd name="connsiteX10" fmla="*/ 334537 w 334537"/>
              <a:gd name="connsiteY10" fmla="*/ 144966 h 324603"/>
              <a:gd name="connsiteX11" fmla="*/ 323386 w 334537"/>
              <a:gd name="connsiteY11" fmla="*/ 245327 h 324603"/>
              <a:gd name="connsiteX12" fmla="*/ 301083 w 334537"/>
              <a:gd name="connsiteY12" fmla="*/ 267629 h 324603"/>
              <a:gd name="connsiteX13" fmla="*/ 223025 w 334537"/>
              <a:gd name="connsiteY13" fmla="*/ 301083 h 324603"/>
              <a:gd name="connsiteX14" fmla="*/ 189571 w 334537"/>
              <a:gd name="connsiteY14" fmla="*/ 323385 h 324603"/>
              <a:gd name="connsiteX15" fmla="*/ 89210 w 334537"/>
              <a:gd name="connsiteY15" fmla="*/ 312234 h 324603"/>
              <a:gd name="connsiteX16" fmla="*/ 55756 w 334537"/>
              <a:gd name="connsiteY16" fmla="*/ 301083 h 324603"/>
              <a:gd name="connsiteX17" fmla="*/ 44605 w 334537"/>
              <a:gd name="connsiteY17" fmla="*/ 267629 h 324603"/>
              <a:gd name="connsiteX18" fmla="*/ 0 w 334537"/>
              <a:gd name="connsiteY18" fmla="*/ 200722 h 324603"/>
              <a:gd name="connsiteX19" fmla="*/ 11151 w 334537"/>
              <a:gd name="connsiteY19" fmla="*/ 100361 h 324603"/>
              <a:gd name="connsiteX20" fmla="*/ 22303 w 334537"/>
              <a:gd name="connsiteY20" fmla="*/ 66907 h 324603"/>
              <a:gd name="connsiteX21" fmla="*/ 55756 w 334537"/>
              <a:gd name="connsiteY21" fmla="*/ 44605 h 324603"/>
              <a:gd name="connsiteX22" fmla="*/ 122664 w 334537"/>
              <a:gd name="connsiteY22" fmla="*/ 22303 h 324603"/>
              <a:gd name="connsiteX23" fmla="*/ 234176 w 334537"/>
              <a:gd name="connsiteY23" fmla="*/ 33454 h 324603"/>
              <a:gd name="connsiteX24" fmla="*/ 289932 w 334537"/>
              <a:gd name="connsiteY24" fmla="*/ 89210 h 324603"/>
              <a:gd name="connsiteX25" fmla="*/ 323386 w 334537"/>
              <a:gd name="connsiteY25" fmla="*/ 156117 h 324603"/>
              <a:gd name="connsiteX26" fmla="*/ 278781 w 334537"/>
              <a:gd name="connsiteY26" fmla="*/ 323385 h 324603"/>
              <a:gd name="connsiteX27" fmla="*/ 200722 w 334537"/>
              <a:gd name="connsiteY27" fmla="*/ 312234 h 3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34537" h="324603">
                <a:moveTo>
                  <a:pt x="200722" y="312234"/>
                </a:moveTo>
                <a:lnTo>
                  <a:pt x="200722" y="312234"/>
                </a:lnTo>
                <a:cubicBezTo>
                  <a:pt x="167268" y="304800"/>
                  <a:pt x="133115" y="300010"/>
                  <a:pt x="100361" y="289932"/>
                </a:cubicBezTo>
                <a:cubicBezTo>
                  <a:pt x="74088" y="281848"/>
                  <a:pt x="45144" y="260555"/>
                  <a:pt x="22303" y="245327"/>
                </a:cubicBezTo>
                <a:cubicBezTo>
                  <a:pt x="-2751" y="170170"/>
                  <a:pt x="-1214" y="189017"/>
                  <a:pt x="22303" y="55756"/>
                </a:cubicBezTo>
                <a:cubicBezTo>
                  <a:pt x="24632" y="42558"/>
                  <a:pt x="33240" y="29406"/>
                  <a:pt x="44605" y="22303"/>
                </a:cubicBezTo>
                <a:cubicBezTo>
                  <a:pt x="64540" y="9843"/>
                  <a:pt x="111512" y="0"/>
                  <a:pt x="111512" y="0"/>
                </a:cubicBezTo>
                <a:cubicBezTo>
                  <a:pt x="117962" y="645"/>
                  <a:pt x="224325" y="3011"/>
                  <a:pt x="256478" y="22303"/>
                </a:cubicBezTo>
                <a:cubicBezTo>
                  <a:pt x="265493" y="27712"/>
                  <a:pt x="272473" y="36194"/>
                  <a:pt x="278781" y="44605"/>
                </a:cubicBezTo>
                <a:cubicBezTo>
                  <a:pt x="294864" y="66048"/>
                  <a:pt x="323386" y="111512"/>
                  <a:pt x="323386" y="111512"/>
                </a:cubicBezTo>
                <a:cubicBezTo>
                  <a:pt x="327103" y="122663"/>
                  <a:pt x="334537" y="133211"/>
                  <a:pt x="334537" y="144966"/>
                </a:cubicBezTo>
                <a:cubicBezTo>
                  <a:pt x="334537" y="178626"/>
                  <a:pt x="332243" y="212854"/>
                  <a:pt x="323386" y="245327"/>
                </a:cubicBezTo>
                <a:cubicBezTo>
                  <a:pt x="320620" y="255470"/>
                  <a:pt x="309831" y="261797"/>
                  <a:pt x="301083" y="267629"/>
                </a:cubicBezTo>
                <a:cubicBezTo>
                  <a:pt x="231467" y="314039"/>
                  <a:pt x="282500" y="271346"/>
                  <a:pt x="223025" y="301083"/>
                </a:cubicBezTo>
                <a:cubicBezTo>
                  <a:pt x="211038" y="307077"/>
                  <a:pt x="200722" y="315951"/>
                  <a:pt x="189571" y="323385"/>
                </a:cubicBezTo>
                <a:cubicBezTo>
                  <a:pt x="156117" y="319668"/>
                  <a:pt x="122412" y="317767"/>
                  <a:pt x="89210" y="312234"/>
                </a:cubicBezTo>
                <a:cubicBezTo>
                  <a:pt x="77615" y="310302"/>
                  <a:pt x="64068" y="309395"/>
                  <a:pt x="55756" y="301083"/>
                </a:cubicBezTo>
                <a:cubicBezTo>
                  <a:pt x="47444" y="292771"/>
                  <a:pt x="50313" y="277904"/>
                  <a:pt x="44605" y="267629"/>
                </a:cubicBezTo>
                <a:cubicBezTo>
                  <a:pt x="31588" y="244198"/>
                  <a:pt x="0" y="200722"/>
                  <a:pt x="0" y="200722"/>
                </a:cubicBezTo>
                <a:cubicBezTo>
                  <a:pt x="3717" y="167268"/>
                  <a:pt x="5617" y="133563"/>
                  <a:pt x="11151" y="100361"/>
                </a:cubicBezTo>
                <a:cubicBezTo>
                  <a:pt x="13083" y="88766"/>
                  <a:pt x="14960" y="76086"/>
                  <a:pt x="22303" y="66907"/>
                </a:cubicBezTo>
                <a:cubicBezTo>
                  <a:pt x="30675" y="56442"/>
                  <a:pt x="43509" y="50048"/>
                  <a:pt x="55756" y="44605"/>
                </a:cubicBezTo>
                <a:cubicBezTo>
                  <a:pt x="77239" y="35057"/>
                  <a:pt x="122664" y="22303"/>
                  <a:pt x="122664" y="22303"/>
                </a:cubicBezTo>
                <a:cubicBezTo>
                  <a:pt x="159835" y="26020"/>
                  <a:pt x="197649" y="25627"/>
                  <a:pt x="234176" y="33454"/>
                </a:cubicBezTo>
                <a:cubicBezTo>
                  <a:pt x="293471" y="46160"/>
                  <a:pt x="270572" y="50488"/>
                  <a:pt x="289932" y="89210"/>
                </a:cubicBezTo>
                <a:cubicBezTo>
                  <a:pt x="333169" y="175686"/>
                  <a:pt x="295352" y="72021"/>
                  <a:pt x="323386" y="156117"/>
                </a:cubicBezTo>
                <a:cubicBezTo>
                  <a:pt x="321602" y="179311"/>
                  <a:pt x="349684" y="311568"/>
                  <a:pt x="278781" y="323385"/>
                </a:cubicBezTo>
                <a:cubicBezTo>
                  <a:pt x="245782" y="328885"/>
                  <a:pt x="213732" y="314093"/>
                  <a:pt x="200722" y="312234"/>
                </a:cubicBezTo>
                <a:close/>
              </a:path>
            </a:pathLst>
          </a:custGeom>
          <a:solidFill>
            <a:srgbClr val="C00000">
              <a:alpha val="85000"/>
            </a:srgb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6" name="Freeform 5"/>
          <p:cNvSpPr/>
          <p:nvPr/>
        </p:nvSpPr>
        <p:spPr>
          <a:xfrm>
            <a:off x="6082991" y="3695952"/>
            <a:ext cx="345688" cy="1427356"/>
          </a:xfrm>
          <a:custGeom>
            <a:avLst/>
            <a:gdLst>
              <a:gd name="connsiteX0" fmla="*/ 211873 w 345688"/>
              <a:gd name="connsiteY0" fmla="*/ 0 h 1427356"/>
              <a:gd name="connsiteX1" fmla="*/ 211873 w 345688"/>
              <a:gd name="connsiteY1" fmla="*/ 0 h 1427356"/>
              <a:gd name="connsiteX2" fmla="*/ 301083 w 345688"/>
              <a:gd name="connsiteY2" fmla="*/ 156117 h 1427356"/>
              <a:gd name="connsiteX3" fmla="*/ 323385 w 345688"/>
              <a:gd name="connsiteY3" fmla="*/ 211873 h 1427356"/>
              <a:gd name="connsiteX4" fmla="*/ 334536 w 345688"/>
              <a:gd name="connsiteY4" fmla="*/ 267629 h 1427356"/>
              <a:gd name="connsiteX5" fmla="*/ 323385 w 345688"/>
              <a:gd name="connsiteY5" fmla="*/ 657921 h 1427356"/>
              <a:gd name="connsiteX6" fmla="*/ 312234 w 345688"/>
              <a:gd name="connsiteY6" fmla="*/ 769434 h 1427356"/>
              <a:gd name="connsiteX7" fmla="*/ 289932 w 345688"/>
              <a:gd name="connsiteY7" fmla="*/ 836341 h 1427356"/>
              <a:gd name="connsiteX8" fmla="*/ 267629 w 345688"/>
              <a:gd name="connsiteY8" fmla="*/ 914400 h 1427356"/>
              <a:gd name="connsiteX9" fmla="*/ 245327 w 345688"/>
              <a:gd name="connsiteY9" fmla="*/ 947853 h 1427356"/>
              <a:gd name="connsiteX10" fmla="*/ 223024 w 345688"/>
              <a:gd name="connsiteY10" fmla="*/ 1014761 h 1427356"/>
              <a:gd name="connsiteX11" fmla="*/ 178419 w 345688"/>
              <a:gd name="connsiteY11" fmla="*/ 1092819 h 1427356"/>
              <a:gd name="connsiteX12" fmla="*/ 144966 w 345688"/>
              <a:gd name="connsiteY12" fmla="*/ 1159726 h 1427356"/>
              <a:gd name="connsiteX13" fmla="*/ 111512 w 345688"/>
              <a:gd name="connsiteY13" fmla="*/ 1226634 h 1427356"/>
              <a:gd name="connsiteX14" fmla="*/ 89210 w 345688"/>
              <a:gd name="connsiteY14" fmla="*/ 1293541 h 1427356"/>
              <a:gd name="connsiteX15" fmla="*/ 78058 w 345688"/>
              <a:gd name="connsiteY15" fmla="*/ 1326995 h 1427356"/>
              <a:gd name="connsiteX16" fmla="*/ 0 w 345688"/>
              <a:gd name="connsiteY16" fmla="*/ 1416204 h 1427356"/>
              <a:gd name="connsiteX17" fmla="*/ 11151 w 345688"/>
              <a:gd name="connsiteY17" fmla="*/ 1193180 h 1427356"/>
              <a:gd name="connsiteX18" fmla="*/ 22302 w 345688"/>
              <a:gd name="connsiteY18" fmla="*/ 1237785 h 1427356"/>
              <a:gd name="connsiteX19" fmla="*/ 33454 w 345688"/>
              <a:gd name="connsiteY19" fmla="*/ 1416204 h 1427356"/>
              <a:gd name="connsiteX20" fmla="*/ 178419 w 345688"/>
              <a:gd name="connsiteY20" fmla="*/ 1405053 h 1427356"/>
              <a:gd name="connsiteX21" fmla="*/ 133815 w 345688"/>
              <a:gd name="connsiteY21" fmla="*/ 1416204 h 1427356"/>
              <a:gd name="connsiteX22" fmla="*/ 78058 w 345688"/>
              <a:gd name="connsiteY22" fmla="*/ 1427356 h 1427356"/>
              <a:gd name="connsiteX23" fmla="*/ 44605 w 345688"/>
              <a:gd name="connsiteY23" fmla="*/ 1405053 h 1427356"/>
              <a:gd name="connsiteX24" fmla="*/ 78058 w 345688"/>
              <a:gd name="connsiteY24" fmla="*/ 1371600 h 1427356"/>
              <a:gd name="connsiteX25" fmla="*/ 111512 w 345688"/>
              <a:gd name="connsiteY25" fmla="*/ 1248936 h 1427356"/>
              <a:gd name="connsiteX26" fmla="*/ 133815 w 345688"/>
              <a:gd name="connsiteY26" fmla="*/ 1170878 h 1427356"/>
              <a:gd name="connsiteX27" fmla="*/ 156117 w 345688"/>
              <a:gd name="connsiteY27" fmla="*/ 1148575 h 1427356"/>
              <a:gd name="connsiteX28" fmla="*/ 167268 w 345688"/>
              <a:gd name="connsiteY28" fmla="*/ 1115121 h 1427356"/>
              <a:gd name="connsiteX29" fmla="*/ 189571 w 345688"/>
              <a:gd name="connsiteY29" fmla="*/ 1092819 h 1427356"/>
              <a:gd name="connsiteX30" fmla="*/ 211873 w 345688"/>
              <a:gd name="connsiteY30" fmla="*/ 1025912 h 1427356"/>
              <a:gd name="connsiteX31" fmla="*/ 234175 w 345688"/>
              <a:gd name="connsiteY31" fmla="*/ 959004 h 1427356"/>
              <a:gd name="connsiteX32" fmla="*/ 245327 w 345688"/>
              <a:gd name="connsiteY32" fmla="*/ 925551 h 1427356"/>
              <a:gd name="connsiteX33" fmla="*/ 278780 w 345688"/>
              <a:gd name="connsiteY33" fmla="*/ 814039 h 1427356"/>
              <a:gd name="connsiteX34" fmla="*/ 301083 w 345688"/>
              <a:gd name="connsiteY34" fmla="*/ 780585 h 1427356"/>
              <a:gd name="connsiteX35" fmla="*/ 323385 w 345688"/>
              <a:gd name="connsiteY35" fmla="*/ 657921 h 1427356"/>
              <a:gd name="connsiteX36" fmla="*/ 345688 w 345688"/>
              <a:gd name="connsiteY36" fmla="*/ 546409 h 1427356"/>
              <a:gd name="connsiteX37" fmla="*/ 334536 w 345688"/>
              <a:gd name="connsiteY37" fmla="*/ 178419 h 1427356"/>
              <a:gd name="connsiteX38" fmla="*/ 312234 w 345688"/>
              <a:gd name="connsiteY38" fmla="*/ 133814 h 1427356"/>
              <a:gd name="connsiteX39" fmla="*/ 289932 w 345688"/>
              <a:gd name="connsiteY39" fmla="*/ 55756 h 1427356"/>
              <a:gd name="connsiteX40" fmla="*/ 211873 w 345688"/>
              <a:gd name="connsiteY40" fmla="*/ 0 h 142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45688" h="1427356">
                <a:moveTo>
                  <a:pt x="211873" y="0"/>
                </a:moveTo>
                <a:lnTo>
                  <a:pt x="211873" y="0"/>
                </a:lnTo>
                <a:cubicBezTo>
                  <a:pt x="257810" y="73499"/>
                  <a:pt x="268326" y="84051"/>
                  <a:pt x="301083" y="156117"/>
                </a:cubicBezTo>
                <a:cubicBezTo>
                  <a:pt x="309366" y="174340"/>
                  <a:pt x="317633" y="192700"/>
                  <a:pt x="323385" y="211873"/>
                </a:cubicBezTo>
                <a:cubicBezTo>
                  <a:pt x="328831" y="230027"/>
                  <a:pt x="330819" y="249044"/>
                  <a:pt x="334536" y="267629"/>
                </a:cubicBezTo>
                <a:cubicBezTo>
                  <a:pt x="330819" y="397726"/>
                  <a:pt x="329164" y="527899"/>
                  <a:pt x="323385" y="657921"/>
                </a:cubicBezTo>
                <a:cubicBezTo>
                  <a:pt x="321726" y="695241"/>
                  <a:pt x="319118" y="732717"/>
                  <a:pt x="312234" y="769434"/>
                </a:cubicBezTo>
                <a:cubicBezTo>
                  <a:pt x="307902" y="792540"/>
                  <a:pt x="295634" y="813534"/>
                  <a:pt x="289932" y="836341"/>
                </a:cubicBezTo>
                <a:cubicBezTo>
                  <a:pt x="286360" y="850628"/>
                  <a:pt x="275626" y="898406"/>
                  <a:pt x="267629" y="914400"/>
                </a:cubicBezTo>
                <a:cubicBezTo>
                  <a:pt x="261636" y="926387"/>
                  <a:pt x="250770" y="935606"/>
                  <a:pt x="245327" y="947853"/>
                </a:cubicBezTo>
                <a:cubicBezTo>
                  <a:pt x="235779" y="969336"/>
                  <a:pt x="236065" y="995200"/>
                  <a:pt x="223024" y="1014761"/>
                </a:cubicBezTo>
                <a:cubicBezTo>
                  <a:pt x="200627" y="1048356"/>
                  <a:pt x="195396" y="1053207"/>
                  <a:pt x="178419" y="1092819"/>
                </a:cubicBezTo>
                <a:cubicBezTo>
                  <a:pt x="150717" y="1157457"/>
                  <a:pt x="187827" y="1095435"/>
                  <a:pt x="144966" y="1159726"/>
                </a:cubicBezTo>
                <a:cubicBezTo>
                  <a:pt x="104300" y="1281727"/>
                  <a:pt x="169156" y="1096936"/>
                  <a:pt x="111512" y="1226634"/>
                </a:cubicBezTo>
                <a:cubicBezTo>
                  <a:pt x="101964" y="1248117"/>
                  <a:pt x="96644" y="1271239"/>
                  <a:pt x="89210" y="1293541"/>
                </a:cubicBezTo>
                <a:cubicBezTo>
                  <a:pt x="85493" y="1304692"/>
                  <a:pt x="86370" y="1318683"/>
                  <a:pt x="78058" y="1326995"/>
                </a:cubicBezTo>
                <a:cubicBezTo>
                  <a:pt x="12825" y="1392228"/>
                  <a:pt x="36882" y="1360882"/>
                  <a:pt x="0" y="1416204"/>
                </a:cubicBezTo>
                <a:cubicBezTo>
                  <a:pt x="3717" y="1341863"/>
                  <a:pt x="1919" y="1267039"/>
                  <a:pt x="11151" y="1193180"/>
                </a:cubicBezTo>
                <a:cubicBezTo>
                  <a:pt x="13052" y="1177972"/>
                  <a:pt x="20777" y="1222535"/>
                  <a:pt x="22302" y="1237785"/>
                </a:cubicBezTo>
                <a:cubicBezTo>
                  <a:pt x="28231" y="1297078"/>
                  <a:pt x="29737" y="1356731"/>
                  <a:pt x="33454" y="1416204"/>
                </a:cubicBezTo>
                <a:cubicBezTo>
                  <a:pt x="81776" y="1412487"/>
                  <a:pt x="129955" y="1405053"/>
                  <a:pt x="178419" y="1405053"/>
                </a:cubicBezTo>
                <a:cubicBezTo>
                  <a:pt x="193745" y="1405053"/>
                  <a:pt x="148776" y="1412879"/>
                  <a:pt x="133815" y="1416204"/>
                </a:cubicBezTo>
                <a:cubicBezTo>
                  <a:pt x="115313" y="1420316"/>
                  <a:pt x="96644" y="1423639"/>
                  <a:pt x="78058" y="1427356"/>
                </a:cubicBezTo>
                <a:cubicBezTo>
                  <a:pt x="-42687" y="1407230"/>
                  <a:pt x="11663" y="1427014"/>
                  <a:pt x="44605" y="1405053"/>
                </a:cubicBezTo>
                <a:cubicBezTo>
                  <a:pt x="57726" y="1396306"/>
                  <a:pt x="66907" y="1382751"/>
                  <a:pt x="78058" y="1371600"/>
                </a:cubicBezTo>
                <a:cubicBezTo>
                  <a:pt x="103289" y="1270681"/>
                  <a:pt x="71729" y="1394809"/>
                  <a:pt x="111512" y="1248936"/>
                </a:cubicBezTo>
                <a:cubicBezTo>
                  <a:pt x="113944" y="1240019"/>
                  <a:pt x="126690" y="1182753"/>
                  <a:pt x="133815" y="1170878"/>
                </a:cubicBezTo>
                <a:cubicBezTo>
                  <a:pt x="139224" y="1161863"/>
                  <a:pt x="148683" y="1156009"/>
                  <a:pt x="156117" y="1148575"/>
                </a:cubicBezTo>
                <a:cubicBezTo>
                  <a:pt x="159834" y="1137424"/>
                  <a:pt x="161220" y="1125200"/>
                  <a:pt x="167268" y="1115121"/>
                </a:cubicBezTo>
                <a:cubicBezTo>
                  <a:pt x="172677" y="1106106"/>
                  <a:pt x="184869" y="1102223"/>
                  <a:pt x="189571" y="1092819"/>
                </a:cubicBezTo>
                <a:cubicBezTo>
                  <a:pt x="200084" y="1071792"/>
                  <a:pt x="204439" y="1048214"/>
                  <a:pt x="211873" y="1025912"/>
                </a:cubicBezTo>
                <a:lnTo>
                  <a:pt x="234175" y="959004"/>
                </a:lnTo>
                <a:cubicBezTo>
                  <a:pt x="237892" y="947853"/>
                  <a:pt x="242476" y="936954"/>
                  <a:pt x="245327" y="925551"/>
                </a:cubicBezTo>
                <a:cubicBezTo>
                  <a:pt x="251560" y="900617"/>
                  <a:pt x="267921" y="830328"/>
                  <a:pt x="278780" y="814039"/>
                </a:cubicBezTo>
                <a:lnTo>
                  <a:pt x="301083" y="780585"/>
                </a:lnTo>
                <a:cubicBezTo>
                  <a:pt x="324823" y="685623"/>
                  <a:pt x="299409" y="793782"/>
                  <a:pt x="323385" y="657921"/>
                </a:cubicBezTo>
                <a:cubicBezTo>
                  <a:pt x="329973" y="620591"/>
                  <a:pt x="345688" y="546409"/>
                  <a:pt x="345688" y="546409"/>
                </a:cubicBezTo>
                <a:cubicBezTo>
                  <a:pt x="341971" y="423746"/>
                  <a:pt x="344454" y="300737"/>
                  <a:pt x="334536" y="178419"/>
                </a:cubicBezTo>
                <a:cubicBezTo>
                  <a:pt x="333193" y="161850"/>
                  <a:pt x="318071" y="149379"/>
                  <a:pt x="312234" y="133814"/>
                </a:cubicBezTo>
                <a:cubicBezTo>
                  <a:pt x="307374" y="120854"/>
                  <a:pt x="298918" y="70733"/>
                  <a:pt x="289932" y="55756"/>
                </a:cubicBezTo>
                <a:cubicBezTo>
                  <a:pt x="277855" y="35627"/>
                  <a:pt x="224883" y="9293"/>
                  <a:pt x="211873" y="0"/>
                </a:cubicBezTo>
                <a:close/>
              </a:path>
            </a:pathLst>
          </a:custGeom>
          <a:solidFill>
            <a:srgbClr val="C00000">
              <a:alpha val="85000"/>
            </a:srgb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 name="TextBox 6"/>
          <p:cNvSpPr txBox="1"/>
          <p:nvPr/>
        </p:nvSpPr>
        <p:spPr>
          <a:xfrm>
            <a:off x="1118957" y="2645627"/>
            <a:ext cx="5653669" cy="954107"/>
          </a:xfrm>
          <a:prstGeom prst="rect">
            <a:avLst/>
          </a:prstGeom>
          <a:noFill/>
        </p:spPr>
        <p:txBody>
          <a:bodyPr wrap="square" rtlCol="0">
            <a:spAutoFit/>
          </a:bodyPr>
          <a:lstStyle/>
          <a:p>
            <a:r>
              <a:rPr lang="en-US" sz="2800" dirty="0" smtClean="0">
                <a:solidFill>
                  <a:srgbClr val="C00000"/>
                </a:solidFill>
                <a:latin typeface="Segoe Print" panose="02000600000000000000" pitchFamily="2" charset="0"/>
                <a:cs typeface="Segoe UI Light"/>
              </a:rPr>
              <a:t>We collect bus stop locations from Google’s Transit data,</a:t>
            </a:r>
            <a:endParaRPr lang="en-US" sz="2800" dirty="0">
              <a:solidFill>
                <a:srgbClr val="C00000"/>
              </a:solidFill>
              <a:latin typeface="Segoe Print" panose="02000600000000000000" pitchFamily="2" charset="0"/>
              <a:cs typeface="Segoe UI Light"/>
            </a:endParaRPr>
          </a:p>
        </p:txBody>
      </p:sp>
      <p:sp>
        <p:nvSpPr>
          <p:cNvPr id="8" name="TextBox 7"/>
          <p:cNvSpPr txBox="1"/>
          <p:nvPr/>
        </p:nvSpPr>
        <p:spPr>
          <a:xfrm>
            <a:off x="1118957" y="3691446"/>
            <a:ext cx="5653669" cy="954107"/>
          </a:xfrm>
          <a:prstGeom prst="rect">
            <a:avLst/>
          </a:prstGeom>
          <a:noFill/>
        </p:spPr>
        <p:txBody>
          <a:bodyPr wrap="square" rtlCol="0">
            <a:spAutoFit/>
          </a:bodyPr>
          <a:lstStyle/>
          <a:p>
            <a:r>
              <a:rPr lang="en-US" sz="2800" dirty="0" smtClean="0">
                <a:solidFill>
                  <a:srgbClr val="C00000"/>
                </a:solidFill>
                <a:latin typeface="Segoe Print" panose="02000600000000000000" pitchFamily="2" charset="0"/>
                <a:cs typeface="Segoe UI Light"/>
              </a:rPr>
              <a:t>and automatically drop turkers to nearby locations.</a:t>
            </a:r>
            <a:endParaRPr lang="en-US" sz="2800" dirty="0">
              <a:solidFill>
                <a:srgbClr val="C00000"/>
              </a:solidFill>
              <a:latin typeface="Segoe Print" panose="02000600000000000000" pitchFamily="2" charset="0"/>
              <a:cs typeface="Segoe UI Light"/>
            </a:endParaRPr>
          </a:p>
        </p:txBody>
      </p:sp>
    </p:spTree>
    <p:extLst>
      <p:ext uri="{BB962C8B-B14F-4D97-AF65-F5344CB8AC3E}">
        <p14:creationId xmlns:p14="http://schemas.microsoft.com/office/powerpoint/2010/main" val="10112690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rip_Planner_-_Stop_Information.png"/>
          <p:cNvPicPr>
            <a:picLocks noChangeAspect="1"/>
          </p:cNvPicPr>
          <p:nvPr/>
        </p:nvPicPr>
        <p:blipFill rotWithShape="1">
          <a:blip r:embed="rId3">
            <a:extLst>
              <a:ext uri="{28A0092B-C50C-407E-A947-70E740481C1C}">
                <a14:useLocalDpi xmlns:a14="http://schemas.microsoft.com/office/drawing/2010/main" val="0"/>
              </a:ext>
            </a:extLst>
          </a:blip>
          <a:srcRect t="11102" r="46886"/>
          <a:stretch/>
        </p:blipFill>
        <p:spPr>
          <a:xfrm>
            <a:off x="1093086" y="0"/>
            <a:ext cx="6957828" cy="6858000"/>
          </a:xfrm>
          <a:prstGeom prst="rect">
            <a:avLst/>
          </a:prstGeom>
        </p:spPr>
      </p:pic>
      <p:sp>
        <p:nvSpPr>
          <p:cNvPr id="5" name="Right Arrow 4"/>
          <p:cNvSpPr/>
          <p:nvPr/>
        </p:nvSpPr>
        <p:spPr>
          <a:xfrm>
            <a:off x="-773761" y="5492747"/>
            <a:ext cx="7224199" cy="894706"/>
          </a:xfrm>
          <a:prstGeom prst="rightArrow">
            <a:avLst>
              <a:gd name="adj1" fmla="val 100000"/>
              <a:gd name="adj2" fmla="val 0"/>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solidFill>
                <a:prstClr val="white"/>
              </a:solidFill>
              <a:latin typeface="Gill Sans"/>
              <a:cs typeface="Gill Sans"/>
            </a:endParaRPr>
          </a:p>
        </p:txBody>
      </p:sp>
      <p:sp>
        <p:nvSpPr>
          <p:cNvPr id="6" name="Title 8"/>
          <p:cNvSpPr txBox="1">
            <a:spLocks/>
          </p:cNvSpPr>
          <p:nvPr/>
        </p:nvSpPr>
        <p:spPr>
          <a:xfrm>
            <a:off x="162340" y="5595291"/>
            <a:ext cx="6288098" cy="639762"/>
          </a:xfrm>
          <a:prstGeom prst="rect">
            <a:avLst/>
          </a:prstGeom>
        </p:spPr>
        <p:txBody>
          <a:bodyPr vert="horz" lIns="91369" tIns="45685" rIns="91369" bIns="45685" rtlCol="0" anchor="ctr">
            <a:noAutofit/>
          </a:bodyPr>
          <a:lstStyle/>
          <a:p>
            <a:pPr>
              <a:spcBef>
                <a:spcPct val="0"/>
              </a:spcBef>
              <a:defRPr/>
            </a:pPr>
            <a:r>
              <a:rPr lang="en-US" sz="2800" dirty="0" smtClean="0">
                <a:solidFill>
                  <a:prstClr val="white">
                    <a:lumMod val="95000"/>
                  </a:prstClr>
                </a:solidFill>
                <a:latin typeface="Segoe UI Light"/>
                <a:ea typeface="Segoe UI" pitchFamily="34" charset="0"/>
                <a:cs typeface="Segoe UI Light"/>
              </a:rPr>
              <a:t>Online Trip Planner</a:t>
            </a:r>
          </a:p>
          <a:p>
            <a:pPr>
              <a:spcBef>
                <a:spcPct val="0"/>
              </a:spcBef>
              <a:defRPr/>
            </a:pPr>
            <a:r>
              <a:rPr lang="en-US" sz="1600" dirty="0" smtClean="0">
                <a:solidFill>
                  <a:srgbClr val="F79646"/>
                </a:solidFill>
                <a:latin typeface="Segoe UI Light"/>
                <a:ea typeface="Segoe UI" pitchFamily="34" charset="0"/>
                <a:cs typeface="Segoe UI Light"/>
              </a:rPr>
              <a:t>King County Metro Transit</a:t>
            </a:r>
            <a:endParaRPr lang="en-US" sz="1600" dirty="0">
              <a:solidFill>
                <a:srgbClr val="F79646"/>
              </a:solidFill>
              <a:latin typeface="Segoe UI Light"/>
              <a:ea typeface="Segoe UI" pitchFamily="34" charset="0"/>
              <a:cs typeface="Segoe UI Light"/>
            </a:endParaRPr>
          </a:p>
        </p:txBody>
      </p:sp>
    </p:spTree>
    <p:extLst>
      <p:ext uri="{BB962C8B-B14F-4D97-AF65-F5344CB8AC3E}">
        <p14:creationId xmlns:p14="http://schemas.microsoft.com/office/powerpoint/2010/main" val="42530476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r="25231" b="9579"/>
          <a:stretch/>
        </p:blipFill>
        <p:spPr>
          <a:xfrm>
            <a:off x="0" y="0"/>
            <a:ext cx="9527458" cy="6961239"/>
          </a:xfrm>
          <a:prstGeom prst="rect">
            <a:avLst/>
          </a:prstGeom>
        </p:spPr>
      </p:pic>
      <p:sp>
        <p:nvSpPr>
          <p:cNvPr id="8" name="Freeform 7"/>
          <p:cNvSpPr/>
          <p:nvPr/>
        </p:nvSpPr>
        <p:spPr>
          <a:xfrm>
            <a:off x="4900669" y="4048928"/>
            <a:ext cx="595752" cy="518021"/>
          </a:xfrm>
          <a:custGeom>
            <a:avLst/>
            <a:gdLst>
              <a:gd name="connsiteX0" fmla="*/ 0 w 595752"/>
              <a:gd name="connsiteY0" fmla="*/ 518021 h 518021"/>
              <a:gd name="connsiteX1" fmla="*/ 0 w 595752"/>
              <a:gd name="connsiteY1" fmla="*/ 518021 h 518021"/>
              <a:gd name="connsiteX2" fmla="*/ 125422 w 595752"/>
              <a:gd name="connsiteY2" fmla="*/ 423941 h 518021"/>
              <a:gd name="connsiteX3" fmla="*/ 156777 w 595752"/>
              <a:gd name="connsiteY3" fmla="*/ 376901 h 518021"/>
              <a:gd name="connsiteX4" fmla="*/ 250843 w 595752"/>
              <a:gd name="connsiteY4" fmla="*/ 329862 h 518021"/>
              <a:gd name="connsiteX5" fmla="*/ 282198 w 595752"/>
              <a:gd name="connsiteY5" fmla="*/ 282822 h 518021"/>
              <a:gd name="connsiteX6" fmla="*/ 329231 w 595752"/>
              <a:gd name="connsiteY6" fmla="*/ 267142 h 518021"/>
              <a:gd name="connsiteX7" fmla="*/ 376264 w 595752"/>
              <a:gd name="connsiteY7" fmla="*/ 235782 h 518021"/>
              <a:gd name="connsiteX8" fmla="*/ 407620 w 595752"/>
              <a:gd name="connsiteY8" fmla="*/ 204422 h 518021"/>
              <a:gd name="connsiteX9" fmla="*/ 470330 w 595752"/>
              <a:gd name="connsiteY9" fmla="*/ 157383 h 518021"/>
              <a:gd name="connsiteX10" fmla="*/ 501686 w 595752"/>
              <a:gd name="connsiteY10" fmla="*/ 126023 h 518021"/>
              <a:gd name="connsiteX11" fmla="*/ 564396 w 595752"/>
              <a:gd name="connsiteY11" fmla="*/ 94663 h 518021"/>
              <a:gd name="connsiteX12" fmla="*/ 423297 w 595752"/>
              <a:gd name="connsiteY12" fmla="*/ 173063 h 518021"/>
              <a:gd name="connsiteX13" fmla="*/ 376264 w 595752"/>
              <a:gd name="connsiteY13" fmla="*/ 204422 h 518021"/>
              <a:gd name="connsiteX14" fmla="*/ 313554 w 595752"/>
              <a:gd name="connsiteY14" fmla="*/ 220102 h 518021"/>
              <a:gd name="connsiteX15" fmla="*/ 219488 w 595752"/>
              <a:gd name="connsiteY15" fmla="*/ 267142 h 518021"/>
              <a:gd name="connsiteX16" fmla="*/ 156777 w 595752"/>
              <a:gd name="connsiteY16" fmla="*/ 345542 h 518021"/>
              <a:gd name="connsiteX17" fmla="*/ 109744 w 595752"/>
              <a:gd name="connsiteY17" fmla="*/ 392581 h 518021"/>
              <a:gd name="connsiteX18" fmla="*/ 62711 w 595752"/>
              <a:gd name="connsiteY18" fmla="*/ 423941 h 518021"/>
              <a:gd name="connsiteX19" fmla="*/ 125422 w 595752"/>
              <a:gd name="connsiteY19" fmla="*/ 361222 h 518021"/>
              <a:gd name="connsiteX20" fmla="*/ 235165 w 595752"/>
              <a:gd name="connsiteY20" fmla="*/ 251462 h 518021"/>
              <a:gd name="connsiteX21" fmla="*/ 313554 w 595752"/>
              <a:gd name="connsiteY21" fmla="*/ 204422 h 518021"/>
              <a:gd name="connsiteX22" fmla="*/ 360587 w 595752"/>
              <a:gd name="connsiteY22" fmla="*/ 173063 h 518021"/>
              <a:gd name="connsiteX23" fmla="*/ 470330 w 595752"/>
              <a:gd name="connsiteY23" fmla="*/ 126023 h 518021"/>
              <a:gd name="connsiteX24" fmla="*/ 501686 w 595752"/>
              <a:gd name="connsiteY24" fmla="*/ 94663 h 518021"/>
              <a:gd name="connsiteX25" fmla="*/ 548719 w 595752"/>
              <a:gd name="connsiteY25" fmla="*/ 78983 h 518021"/>
              <a:gd name="connsiteX26" fmla="*/ 595752 w 595752"/>
              <a:gd name="connsiteY26" fmla="*/ 47623 h 518021"/>
              <a:gd name="connsiteX27" fmla="*/ 235165 w 595752"/>
              <a:gd name="connsiteY27" fmla="*/ 16264 h 518021"/>
              <a:gd name="connsiteX28" fmla="*/ 188132 w 595752"/>
              <a:gd name="connsiteY28" fmla="*/ 584 h 518021"/>
              <a:gd name="connsiteX29" fmla="*/ 376264 w 595752"/>
              <a:gd name="connsiteY29" fmla="*/ 16264 h 518021"/>
              <a:gd name="connsiteX30" fmla="*/ 533041 w 595752"/>
              <a:gd name="connsiteY30" fmla="*/ 47623 h 518021"/>
              <a:gd name="connsiteX31" fmla="*/ 595752 w 595752"/>
              <a:gd name="connsiteY31" fmla="*/ 63303 h 518021"/>
              <a:gd name="connsiteX32" fmla="*/ 564396 w 595752"/>
              <a:gd name="connsiteY32" fmla="*/ 188743 h 518021"/>
              <a:gd name="connsiteX33" fmla="*/ 548719 w 595752"/>
              <a:gd name="connsiteY33" fmla="*/ 361222 h 518021"/>
              <a:gd name="connsiteX34" fmla="*/ 564396 w 595752"/>
              <a:gd name="connsiteY34" fmla="*/ 16264 h 518021"/>
              <a:gd name="connsiteX35" fmla="*/ 470330 w 595752"/>
              <a:gd name="connsiteY35" fmla="*/ 16264 h 518021"/>
              <a:gd name="connsiteX36" fmla="*/ 297876 w 595752"/>
              <a:gd name="connsiteY36" fmla="*/ 31943 h 518021"/>
              <a:gd name="connsiteX37" fmla="*/ 548719 w 595752"/>
              <a:gd name="connsiteY37" fmla="*/ 47623 h 518021"/>
              <a:gd name="connsiteX38" fmla="*/ 548719 w 595752"/>
              <a:gd name="connsiteY38" fmla="*/ 47623 h 51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95752" h="518021">
                <a:moveTo>
                  <a:pt x="0" y="518021"/>
                </a:moveTo>
                <a:lnTo>
                  <a:pt x="0" y="518021"/>
                </a:lnTo>
                <a:cubicBezTo>
                  <a:pt x="41807" y="486661"/>
                  <a:pt x="86579" y="458905"/>
                  <a:pt x="125422" y="423941"/>
                </a:cubicBezTo>
                <a:cubicBezTo>
                  <a:pt x="139428" y="411334"/>
                  <a:pt x="143453" y="390227"/>
                  <a:pt x="156777" y="376901"/>
                </a:cubicBezTo>
                <a:cubicBezTo>
                  <a:pt x="187167" y="346507"/>
                  <a:pt x="212590" y="342615"/>
                  <a:pt x="250843" y="329862"/>
                </a:cubicBezTo>
                <a:cubicBezTo>
                  <a:pt x="261295" y="314182"/>
                  <a:pt x="267484" y="294595"/>
                  <a:pt x="282198" y="282822"/>
                </a:cubicBezTo>
                <a:cubicBezTo>
                  <a:pt x="295102" y="272497"/>
                  <a:pt x="314450" y="274534"/>
                  <a:pt x="329231" y="267142"/>
                </a:cubicBezTo>
                <a:cubicBezTo>
                  <a:pt x="346084" y="258714"/>
                  <a:pt x="361551" y="247554"/>
                  <a:pt x="376264" y="235782"/>
                </a:cubicBezTo>
                <a:cubicBezTo>
                  <a:pt x="387806" y="226547"/>
                  <a:pt x="396265" y="213886"/>
                  <a:pt x="407620" y="204422"/>
                </a:cubicBezTo>
                <a:cubicBezTo>
                  <a:pt x="427693" y="187692"/>
                  <a:pt x="450257" y="174113"/>
                  <a:pt x="470330" y="157383"/>
                </a:cubicBezTo>
                <a:cubicBezTo>
                  <a:pt x="481685" y="147919"/>
                  <a:pt x="489387" y="134224"/>
                  <a:pt x="501686" y="126023"/>
                </a:cubicBezTo>
                <a:cubicBezTo>
                  <a:pt x="521131" y="113058"/>
                  <a:pt x="580921" y="78136"/>
                  <a:pt x="564396" y="94663"/>
                </a:cubicBezTo>
                <a:cubicBezTo>
                  <a:pt x="465529" y="193543"/>
                  <a:pt x="502157" y="133628"/>
                  <a:pt x="423297" y="173063"/>
                </a:cubicBezTo>
                <a:cubicBezTo>
                  <a:pt x="406444" y="181491"/>
                  <a:pt x="393583" y="196999"/>
                  <a:pt x="376264" y="204422"/>
                </a:cubicBezTo>
                <a:cubicBezTo>
                  <a:pt x="356460" y="212911"/>
                  <a:pt x="334272" y="214182"/>
                  <a:pt x="313554" y="220102"/>
                </a:cubicBezTo>
                <a:cubicBezTo>
                  <a:pt x="268475" y="232984"/>
                  <a:pt x="257660" y="236600"/>
                  <a:pt x="219488" y="267142"/>
                </a:cubicBezTo>
                <a:cubicBezTo>
                  <a:pt x="173873" y="303639"/>
                  <a:pt x="197522" y="296641"/>
                  <a:pt x="156777" y="345542"/>
                </a:cubicBezTo>
                <a:cubicBezTo>
                  <a:pt x="142583" y="362577"/>
                  <a:pt x="126777" y="378385"/>
                  <a:pt x="109744" y="392581"/>
                </a:cubicBezTo>
                <a:cubicBezTo>
                  <a:pt x="95269" y="404645"/>
                  <a:pt x="62711" y="423941"/>
                  <a:pt x="62711" y="423941"/>
                </a:cubicBezTo>
                <a:cubicBezTo>
                  <a:pt x="104522" y="298491"/>
                  <a:pt x="41804" y="444852"/>
                  <a:pt x="125422" y="361222"/>
                </a:cubicBezTo>
                <a:cubicBezTo>
                  <a:pt x="251207" y="235418"/>
                  <a:pt x="128740" y="286942"/>
                  <a:pt x="235165" y="251462"/>
                </a:cubicBezTo>
                <a:cubicBezTo>
                  <a:pt x="296410" y="190209"/>
                  <a:pt x="232146" y="245131"/>
                  <a:pt x="313554" y="204422"/>
                </a:cubicBezTo>
                <a:cubicBezTo>
                  <a:pt x="330407" y="195994"/>
                  <a:pt x="344227" y="182413"/>
                  <a:pt x="360587" y="173063"/>
                </a:cubicBezTo>
                <a:cubicBezTo>
                  <a:pt x="414834" y="142061"/>
                  <a:pt x="417561" y="143615"/>
                  <a:pt x="470330" y="126023"/>
                </a:cubicBezTo>
                <a:cubicBezTo>
                  <a:pt x="480782" y="115570"/>
                  <a:pt x="489011" y="102269"/>
                  <a:pt x="501686" y="94663"/>
                </a:cubicBezTo>
                <a:cubicBezTo>
                  <a:pt x="515856" y="86160"/>
                  <a:pt x="533938" y="86375"/>
                  <a:pt x="548719" y="78983"/>
                </a:cubicBezTo>
                <a:cubicBezTo>
                  <a:pt x="565572" y="70555"/>
                  <a:pt x="580074" y="58076"/>
                  <a:pt x="595752" y="47623"/>
                </a:cubicBezTo>
                <a:cubicBezTo>
                  <a:pt x="419928" y="3661"/>
                  <a:pt x="631405" y="52290"/>
                  <a:pt x="235165" y="16264"/>
                </a:cubicBezTo>
                <a:cubicBezTo>
                  <a:pt x="218707" y="14768"/>
                  <a:pt x="171606" y="584"/>
                  <a:pt x="188132" y="584"/>
                </a:cubicBezTo>
                <a:cubicBezTo>
                  <a:pt x="251060" y="584"/>
                  <a:pt x="313553" y="11037"/>
                  <a:pt x="376264" y="16264"/>
                </a:cubicBezTo>
                <a:cubicBezTo>
                  <a:pt x="472857" y="48464"/>
                  <a:pt x="374506" y="18794"/>
                  <a:pt x="533041" y="47623"/>
                </a:cubicBezTo>
                <a:cubicBezTo>
                  <a:pt x="554241" y="51478"/>
                  <a:pt x="574848" y="58076"/>
                  <a:pt x="595752" y="63303"/>
                </a:cubicBezTo>
                <a:cubicBezTo>
                  <a:pt x="578687" y="114504"/>
                  <a:pt x="571963" y="128195"/>
                  <a:pt x="564396" y="188743"/>
                </a:cubicBezTo>
                <a:cubicBezTo>
                  <a:pt x="557237" y="246027"/>
                  <a:pt x="548719" y="418952"/>
                  <a:pt x="548719" y="361222"/>
                </a:cubicBezTo>
                <a:cubicBezTo>
                  <a:pt x="548719" y="246117"/>
                  <a:pt x="559170" y="131250"/>
                  <a:pt x="564396" y="16264"/>
                </a:cubicBezTo>
                <a:cubicBezTo>
                  <a:pt x="476600" y="-13006"/>
                  <a:pt x="558126" y="3720"/>
                  <a:pt x="470330" y="16264"/>
                </a:cubicBezTo>
                <a:cubicBezTo>
                  <a:pt x="413189" y="24428"/>
                  <a:pt x="355361" y="26717"/>
                  <a:pt x="297876" y="31943"/>
                </a:cubicBezTo>
                <a:cubicBezTo>
                  <a:pt x="432632" y="58898"/>
                  <a:pt x="349617" y="47623"/>
                  <a:pt x="548719" y="47623"/>
                </a:cubicBezTo>
                <a:lnTo>
                  <a:pt x="548719" y="47623"/>
                </a:lnTo>
              </a:path>
            </a:pathLst>
          </a:custGeom>
          <a:solidFill>
            <a:srgbClr val="FF0000"/>
          </a:solidFill>
          <a:ln>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TextBox 9"/>
          <p:cNvSpPr txBox="1"/>
          <p:nvPr/>
        </p:nvSpPr>
        <p:spPr>
          <a:xfrm>
            <a:off x="2743107" y="4182499"/>
            <a:ext cx="2157562" cy="646331"/>
          </a:xfrm>
          <a:prstGeom prst="rect">
            <a:avLst/>
          </a:prstGeom>
          <a:noFill/>
        </p:spPr>
        <p:txBody>
          <a:bodyPr wrap="none" rtlCol="0">
            <a:spAutoFit/>
          </a:bodyPr>
          <a:lstStyle/>
          <a:p>
            <a:r>
              <a:rPr lang="en-US" sz="3600" dirty="0" smtClean="0">
                <a:solidFill>
                  <a:srgbClr val="FF0000"/>
                </a:solidFill>
                <a:latin typeface="Segoe Print"/>
                <a:cs typeface="Segoe Print"/>
              </a:rPr>
              <a:t>Bus stop</a:t>
            </a:r>
            <a:endParaRPr lang="en-US" sz="3600" dirty="0">
              <a:solidFill>
                <a:srgbClr val="FF0000"/>
              </a:solidFill>
              <a:latin typeface="Segoe Print"/>
              <a:cs typeface="Segoe Print"/>
            </a:endParaRPr>
          </a:p>
        </p:txBody>
      </p:sp>
    </p:spTree>
    <p:extLst>
      <p:ext uri="{BB962C8B-B14F-4D97-AF65-F5344CB8AC3E}">
        <p14:creationId xmlns:p14="http://schemas.microsoft.com/office/powerpoint/2010/main" val="1475138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r="25231" b="9579"/>
          <a:stretch/>
        </p:blipFill>
        <p:spPr>
          <a:xfrm>
            <a:off x="0" y="0"/>
            <a:ext cx="9527458" cy="6961239"/>
          </a:xfrm>
          <a:prstGeom prst="rect">
            <a:avLst/>
          </a:prstGeom>
        </p:spPr>
      </p:pic>
    </p:spTree>
    <p:extLst>
      <p:ext uri="{BB962C8B-B14F-4D97-AF65-F5344CB8AC3E}">
        <p14:creationId xmlns:p14="http://schemas.microsoft.com/office/powerpoint/2010/main" val="3259395297"/>
      </p:ext>
    </p:extLst>
  </p:cSld>
  <p:clrMapOvr>
    <a:masterClrMapping/>
  </p:clrMapOvr>
  <mc:AlternateContent xmlns:mc="http://schemas.openxmlformats.org/markup-compatibility/2006">
    <mc:Choice xmlns:p14="http://schemas.microsoft.com/office/powerpoint/2010/main" Requires="p14">
      <p:transition spd="slow" p14:dur="2000" advTm="1000"/>
    </mc:Choice>
    <mc:Fallback>
      <p:transition xmlns:p14="http://schemas.microsoft.com/office/powerpoint/2010/main" spd="slow" advTm="100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2000" fill="hold"/>
                                        <p:tgtEl>
                                          <p:spTgt spid="2"/>
                                        </p:tgtEl>
                                      </p:cBhvr>
                                      <p:by x="400000" y="400000"/>
                                    </p:animScale>
                                  </p:childTnLst>
                                </p:cTn>
                              </p:par>
                              <p:par>
                                <p:cTn id="7" presetID="42" presetClass="path" presetSubtype="0" fill="hold" nodeType="withEffect">
                                  <p:stCondLst>
                                    <p:cond delay="0"/>
                                  </p:stCondLst>
                                  <p:childTnLst>
                                    <p:animMotion origin="layout" path="M -3.86242E-6 4.94465E-6 L -0.43788 -1.25277 " pathEditMode="relative" rAng="0" ptsTypes="AA">
                                      <p:cBhvr>
                                        <p:cTn id="8" dur="2000" fill="hold"/>
                                        <p:tgtEl>
                                          <p:spTgt spid="2"/>
                                        </p:tgtEl>
                                        <p:attrNameLst>
                                          <p:attrName>ppt_x</p:attrName>
                                          <p:attrName>ppt_y</p:attrName>
                                        </p:attrNameLst>
                                      </p:cBhvr>
                                      <p:rCtr x="-21903" y="-626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Screen Shot 2013-10-13 at 1.06.43 AM.png"/>
          <p:cNvPicPr>
            <a:picLocks noChangeAspect="1"/>
          </p:cNvPicPr>
          <p:nvPr/>
        </p:nvPicPr>
        <p:blipFill rotWithShape="1">
          <a:blip r:embed="rId2">
            <a:extLst>
              <a:ext uri="{28A0092B-C50C-407E-A947-70E740481C1C}">
                <a14:useLocalDpi xmlns:a14="http://schemas.microsoft.com/office/drawing/2010/main" val="0"/>
              </a:ext>
            </a:extLst>
          </a:blip>
          <a:srcRect l="8418" r="8248"/>
          <a:stretch/>
        </p:blipFill>
        <p:spPr>
          <a:xfrm>
            <a:off x="-1" y="0"/>
            <a:ext cx="9144001" cy="6858000"/>
          </a:xfrm>
          <a:prstGeom prst="rect">
            <a:avLst/>
          </a:prstGeom>
        </p:spPr>
      </p:pic>
      <p:sp>
        <p:nvSpPr>
          <p:cNvPr id="4" name="Rectangle 3"/>
          <p:cNvSpPr/>
          <p:nvPr/>
        </p:nvSpPr>
        <p:spPr>
          <a:xfrm>
            <a:off x="-1" y="0"/>
            <a:ext cx="9144001" cy="6858000"/>
          </a:xfrm>
          <a:custGeom>
            <a:avLst/>
            <a:gdLst/>
            <a:ahLst/>
            <a:cxnLst/>
            <a:rect l="l" t="t" r="r" b="b"/>
            <a:pathLst>
              <a:path w="9144001" h="6858000">
                <a:moveTo>
                  <a:pt x="8058266" y="4783366"/>
                </a:moveTo>
                <a:cubicBezTo>
                  <a:pt x="8057667" y="4782398"/>
                  <a:pt x="8057770" y="4782478"/>
                  <a:pt x="8059126" y="4784617"/>
                </a:cubicBezTo>
                <a:lnTo>
                  <a:pt x="8059450" y="4785143"/>
                </a:lnTo>
                <a:close/>
                <a:moveTo>
                  <a:pt x="5271354" y="4037818"/>
                </a:moveTo>
                <a:cubicBezTo>
                  <a:pt x="5256144" y="4037818"/>
                  <a:pt x="5182014" y="4059502"/>
                  <a:pt x="5163531" y="4064682"/>
                </a:cubicBezTo>
                <a:lnTo>
                  <a:pt x="4804120" y="4078113"/>
                </a:lnTo>
                <a:cubicBezTo>
                  <a:pt x="4771207" y="4079343"/>
                  <a:pt x="4740365" y="4096675"/>
                  <a:pt x="4708277" y="4104977"/>
                </a:cubicBezTo>
                <a:cubicBezTo>
                  <a:pt x="4655892" y="4118530"/>
                  <a:pt x="4536869" y="4139848"/>
                  <a:pt x="4504612" y="4145272"/>
                </a:cubicBezTo>
                <a:cubicBezTo>
                  <a:pt x="4472772" y="4150627"/>
                  <a:pt x="4440950" y="4157593"/>
                  <a:pt x="4408769" y="4158703"/>
                </a:cubicBezTo>
                <a:lnTo>
                  <a:pt x="3725889" y="4172135"/>
                </a:lnTo>
                <a:cubicBezTo>
                  <a:pt x="3713909" y="4167658"/>
                  <a:pt x="3702373" y="4161236"/>
                  <a:pt x="3689948" y="4158703"/>
                </a:cubicBezTo>
                <a:cubicBezTo>
                  <a:pt x="3658271" y="4152246"/>
                  <a:pt x="3626286" y="4146400"/>
                  <a:pt x="3594105" y="4145272"/>
                </a:cubicBezTo>
                <a:lnTo>
                  <a:pt x="2923206" y="4131840"/>
                </a:lnTo>
                <a:cubicBezTo>
                  <a:pt x="2779231" y="4147982"/>
                  <a:pt x="2842990" y="4137876"/>
                  <a:pt x="2731520" y="4158703"/>
                </a:cubicBezTo>
                <a:cubicBezTo>
                  <a:pt x="2719063" y="4161030"/>
                  <a:pt x="2707559" y="4167658"/>
                  <a:pt x="2695579" y="4172135"/>
                </a:cubicBezTo>
                <a:lnTo>
                  <a:pt x="2587756" y="4212430"/>
                </a:lnTo>
                <a:cubicBezTo>
                  <a:pt x="2511880" y="4216908"/>
                  <a:pt x="2434986" y="4211266"/>
                  <a:pt x="2360129" y="4225861"/>
                </a:cubicBezTo>
                <a:cubicBezTo>
                  <a:pt x="2340456" y="4229697"/>
                  <a:pt x="2326327" y="4250328"/>
                  <a:pt x="2312208" y="4266156"/>
                </a:cubicBezTo>
                <a:cubicBezTo>
                  <a:pt x="2274032" y="4308958"/>
                  <a:pt x="2277611" y="4323962"/>
                  <a:pt x="2252306" y="4373610"/>
                </a:cubicBezTo>
                <a:cubicBezTo>
                  <a:pt x="2245162" y="4387627"/>
                  <a:pt x="2236333" y="4400473"/>
                  <a:pt x="2228346" y="4413905"/>
                </a:cubicBezTo>
                <a:cubicBezTo>
                  <a:pt x="2090913" y="4567986"/>
                  <a:pt x="2125564" y="4507933"/>
                  <a:pt x="2024680" y="4722834"/>
                </a:cubicBezTo>
                <a:cubicBezTo>
                  <a:pt x="2014664" y="4744170"/>
                  <a:pt x="2003232" y="4766047"/>
                  <a:pt x="2000719" y="4789992"/>
                </a:cubicBezTo>
                <a:cubicBezTo>
                  <a:pt x="1987155" y="4919248"/>
                  <a:pt x="1984745" y="5049670"/>
                  <a:pt x="1976758" y="5179510"/>
                </a:cubicBezTo>
                <a:cubicBezTo>
                  <a:pt x="1984745" y="5206373"/>
                  <a:pt x="1991339" y="5233809"/>
                  <a:pt x="2000719" y="5260100"/>
                </a:cubicBezTo>
                <a:cubicBezTo>
                  <a:pt x="2059929" y="5426055"/>
                  <a:pt x="1998101" y="5224429"/>
                  <a:pt x="2036660" y="5354122"/>
                </a:cubicBezTo>
                <a:cubicBezTo>
                  <a:pt x="2044647" y="5367554"/>
                  <a:pt x="2054182" y="5379978"/>
                  <a:pt x="2060621" y="5394417"/>
                </a:cubicBezTo>
                <a:cubicBezTo>
                  <a:pt x="2078195" y="5433823"/>
                  <a:pt x="2078274" y="5489844"/>
                  <a:pt x="2084581" y="5528733"/>
                </a:cubicBezTo>
                <a:cubicBezTo>
                  <a:pt x="2091822" y="5573383"/>
                  <a:pt x="2108022" y="5621007"/>
                  <a:pt x="2120522" y="5663050"/>
                </a:cubicBezTo>
                <a:cubicBezTo>
                  <a:pt x="2130935" y="5698076"/>
                  <a:pt x="2136496" y="5734685"/>
                  <a:pt x="2144483" y="5770503"/>
                </a:cubicBezTo>
                <a:cubicBezTo>
                  <a:pt x="2157359" y="5780127"/>
                  <a:pt x="2166588" y="5787105"/>
                  <a:pt x="2173076" y="5792057"/>
                </a:cubicBezTo>
                <a:lnTo>
                  <a:pt x="2184747" y="5801093"/>
                </a:lnTo>
                <a:lnTo>
                  <a:pt x="2186335" y="5802422"/>
                </a:lnTo>
                <a:cubicBezTo>
                  <a:pt x="2187198" y="5803094"/>
                  <a:pt x="2187128" y="5802979"/>
                  <a:pt x="2185219" y="5801458"/>
                </a:cubicBezTo>
                <a:lnTo>
                  <a:pt x="2184747" y="5801093"/>
                </a:lnTo>
                <a:lnTo>
                  <a:pt x="2181850" y="5798667"/>
                </a:lnTo>
                <a:cubicBezTo>
                  <a:pt x="2174544" y="5792166"/>
                  <a:pt x="2166764" y="5782993"/>
                  <a:pt x="2216365" y="5810798"/>
                </a:cubicBezTo>
                <a:cubicBezTo>
                  <a:pt x="2237192" y="5822474"/>
                  <a:pt x="2256300" y="5837661"/>
                  <a:pt x="2276267" y="5851093"/>
                </a:cubicBezTo>
                <a:cubicBezTo>
                  <a:pt x="2292241" y="5855570"/>
                  <a:pt x="2309461" y="5856269"/>
                  <a:pt x="2324188" y="5864524"/>
                </a:cubicBezTo>
                <a:cubicBezTo>
                  <a:pt x="2334291" y="5870187"/>
                  <a:pt x="2338046" y="5885725"/>
                  <a:pt x="2348149" y="5891388"/>
                </a:cubicBezTo>
                <a:cubicBezTo>
                  <a:pt x="2362876" y="5899643"/>
                  <a:pt x="2380653" y="5898337"/>
                  <a:pt x="2396070" y="5904819"/>
                </a:cubicBezTo>
                <a:cubicBezTo>
                  <a:pt x="2412793" y="5911850"/>
                  <a:pt x="2428018" y="5922728"/>
                  <a:pt x="2443992" y="5931683"/>
                </a:cubicBezTo>
                <a:cubicBezTo>
                  <a:pt x="2463959" y="5936161"/>
                  <a:pt x="2483620" y="5942983"/>
                  <a:pt x="2503894" y="5945114"/>
                </a:cubicBezTo>
                <a:cubicBezTo>
                  <a:pt x="2979359" y="5995089"/>
                  <a:pt x="2912413" y="5968800"/>
                  <a:pt x="3546184" y="5945114"/>
                </a:cubicBezTo>
                <a:cubicBezTo>
                  <a:pt x="3612115" y="5957434"/>
                  <a:pt x="3643943" y="5964508"/>
                  <a:pt x="3713909" y="5971978"/>
                </a:cubicBezTo>
                <a:lnTo>
                  <a:pt x="3869653" y="5985409"/>
                </a:lnTo>
                <a:cubicBezTo>
                  <a:pt x="4081306" y="5989886"/>
                  <a:pt x="4293031" y="5991189"/>
                  <a:pt x="4504612" y="5998841"/>
                </a:cubicBezTo>
                <a:cubicBezTo>
                  <a:pt x="4583822" y="6001707"/>
                  <a:pt x="4597832" y="6008180"/>
                  <a:pt x="4660356" y="6025704"/>
                </a:cubicBezTo>
                <a:cubicBezTo>
                  <a:pt x="4708277" y="6030182"/>
                  <a:pt x="4756362" y="6032837"/>
                  <a:pt x="4804120" y="6039136"/>
                </a:cubicBezTo>
                <a:cubicBezTo>
                  <a:pt x="4824343" y="6041804"/>
                  <a:pt x="4844267" y="6047032"/>
                  <a:pt x="4864022" y="6052568"/>
                </a:cubicBezTo>
                <a:cubicBezTo>
                  <a:pt x="4876273" y="6056002"/>
                  <a:pt x="4887344" y="6065466"/>
                  <a:pt x="4899963" y="6065999"/>
                </a:cubicBezTo>
                <a:lnTo>
                  <a:pt x="5498980" y="6079431"/>
                </a:lnTo>
                <a:cubicBezTo>
                  <a:pt x="5526460" y="6048623"/>
                  <a:pt x="5529682" y="6041007"/>
                  <a:pt x="5558882" y="6039136"/>
                </a:cubicBezTo>
                <a:cubicBezTo>
                  <a:pt x="5686526" y="6030958"/>
                  <a:pt x="5814463" y="6030182"/>
                  <a:pt x="5942253" y="6025704"/>
                </a:cubicBezTo>
                <a:cubicBezTo>
                  <a:pt x="6193865" y="6044510"/>
                  <a:pt x="6043452" y="6026629"/>
                  <a:pt x="6193841" y="6052568"/>
                </a:cubicBezTo>
                <a:cubicBezTo>
                  <a:pt x="6221750" y="6057382"/>
                  <a:pt x="6250014" y="6059791"/>
                  <a:pt x="6277703" y="6065999"/>
                </a:cubicBezTo>
                <a:cubicBezTo>
                  <a:pt x="6290086" y="6068776"/>
                  <a:pt x="6301501" y="6075541"/>
                  <a:pt x="6313644" y="6079431"/>
                </a:cubicBezTo>
                <a:cubicBezTo>
                  <a:pt x="6329476" y="6084503"/>
                  <a:pt x="6345365" y="6089561"/>
                  <a:pt x="6361565" y="6092863"/>
                </a:cubicBezTo>
                <a:cubicBezTo>
                  <a:pt x="6476016" y="6116193"/>
                  <a:pt x="6430323" y="6098119"/>
                  <a:pt x="6565231" y="6119726"/>
                </a:cubicBezTo>
                <a:cubicBezTo>
                  <a:pt x="6581531" y="6122337"/>
                  <a:pt x="6597179" y="6128681"/>
                  <a:pt x="6613153" y="6133158"/>
                </a:cubicBezTo>
                <a:cubicBezTo>
                  <a:pt x="6724969" y="6137636"/>
                  <a:pt x="6836714" y="6146589"/>
                  <a:pt x="6948602" y="6146589"/>
                </a:cubicBezTo>
                <a:cubicBezTo>
                  <a:pt x="7031551" y="6146589"/>
                  <a:pt x="7069040" y="6135703"/>
                  <a:pt x="7140288" y="6119726"/>
                </a:cubicBezTo>
                <a:cubicBezTo>
                  <a:pt x="7272072" y="6115249"/>
                  <a:pt x="7404226" y="6118240"/>
                  <a:pt x="7535639" y="6106294"/>
                </a:cubicBezTo>
                <a:cubicBezTo>
                  <a:pt x="7553440" y="6104675"/>
                  <a:pt x="7566839" y="6086462"/>
                  <a:pt x="7583561" y="6079431"/>
                </a:cubicBezTo>
                <a:cubicBezTo>
                  <a:pt x="7598978" y="6072950"/>
                  <a:pt x="7616065" y="6072481"/>
                  <a:pt x="7631482" y="6065999"/>
                </a:cubicBezTo>
                <a:cubicBezTo>
                  <a:pt x="7648204" y="6058968"/>
                  <a:pt x="7662989" y="6047024"/>
                  <a:pt x="7679404" y="6039136"/>
                </a:cubicBezTo>
                <a:cubicBezTo>
                  <a:pt x="7718509" y="6020347"/>
                  <a:pt x="7723536" y="6030658"/>
                  <a:pt x="7763266" y="5998841"/>
                </a:cubicBezTo>
                <a:cubicBezTo>
                  <a:pt x="7777053" y="5987800"/>
                  <a:pt x="7787227" y="5971978"/>
                  <a:pt x="7799207" y="5958546"/>
                </a:cubicBezTo>
                <a:lnTo>
                  <a:pt x="7847128" y="5931683"/>
                </a:lnTo>
                <a:cubicBezTo>
                  <a:pt x="7900553" y="5901735"/>
                  <a:pt x="7962681" y="5774489"/>
                  <a:pt x="7990893" y="5730208"/>
                </a:cubicBezTo>
                <a:cubicBezTo>
                  <a:pt x="8005755" y="5706880"/>
                  <a:pt x="8035297" y="5691444"/>
                  <a:pt x="8038814" y="5663050"/>
                </a:cubicBezTo>
                <a:cubicBezTo>
                  <a:pt x="8055853" y="5525503"/>
                  <a:pt x="8046801" y="5385462"/>
                  <a:pt x="8050794" y="5246668"/>
                </a:cubicBezTo>
                <a:cubicBezTo>
                  <a:pt x="8050794" y="5246668"/>
                  <a:pt x="8072322" y="5194262"/>
                  <a:pt x="8074755" y="5166078"/>
                </a:cubicBezTo>
                <a:cubicBezTo>
                  <a:pt x="8084379" y="5054579"/>
                  <a:pt x="8082742" y="4942217"/>
                  <a:pt x="8086735" y="4830287"/>
                </a:cubicBezTo>
                <a:cubicBezTo>
                  <a:pt x="8078152" y="4815852"/>
                  <a:pt x="8071928" y="4805505"/>
                  <a:pt x="8067511" y="4798231"/>
                </a:cubicBezTo>
                <a:lnTo>
                  <a:pt x="8059450" y="4785143"/>
                </a:lnTo>
                <a:lnTo>
                  <a:pt x="8061615" y="4788394"/>
                </a:lnTo>
                <a:cubicBezTo>
                  <a:pt x="8067413" y="4796584"/>
                  <a:pt x="8075594" y="4805305"/>
                  <a:pt x="8050794" y="4749697"/>
                </a:cubicBezTo>
                <a:cubicBezTo>
                  <a:pt x="8044355" y="4735258"/>
                  <a:pt x="8034821" y="4722834"/>
                  <a:pt x="8026834" y="4709402"/>
                </a:cubicBezTo>
                <a:cubicBezTo>
                  <a:pt x="8007021" y="4676082"/>
                  <a:pt x="7996910" y="4636539"/>
                  <a:pt x="7978912" y="4601949"/>
                </a:cubicBezTo>
                <a:cubicBezTo>
                  <a:pt x="7968851" y="4582612"/>
                  <a:pt x="7952877" y="4567658"/>
                  <a:pt x="7942971" y="4548221"/>
                </a:cubicBezTo>
                <a:cubicBezTo>
                  <a:pt x="7935334" y="4533238"/>
                  <a:pt x="7921602" y="4465825"/>
                  <a:pt x="7919010" y="4454201"/>
                </a:cubicBezTo>
                <a:cubicBezTo>
                  <a:pt x="7907030" y="4449723"/>
                  <a:pt x="7895212" y="4444658"/>
                  <a:pt x="7883069" y="4440768"/>
                </a:cubicBezTo>
                <a:cubicBezTo>
                  <a:pt x="7867237" y="4435697"/>
                  <a:pt x="7850565" y="4433818"/>
                  <a:pt x="7835148" y="4427336"/>
                </a:cubicBezTo>
                <a:cubicBezTo>
                  <a:pt x="7766587" y="4398511"/>
                  <a:pt x="7810778" y="4403715"/>
                  <a:pt x="7751286" y="4387041"/>
                </a:cubicBezTo>
                <a:cubicBezTo>
                  <a:pt x="7658387" y="4361003"/>
                  <a:pt x="7723177" y="4391434"/>
                  <a:pt x="7643463" y="4346746"/>
                </a:cubicBezTo>
                <a:cubicBezTo>
                  <a:pt x="7623496" y="4342269"/>
                  <a:pt x="7602879" y="4340535"/>
                  <a:pt x="7583561" y="4333315"/>
                </a:cubicBezTo>
                <a:cubicBezTo>
                  <a:pt x="7540120" y="4317081"/>
                  <a:pt x="7536503" y="4303168"/>
                  <a:pt x="7499698" y="4279588"/>
                </a:cubicBezTo>
                <a:cubicBezTo>
                  <a:pt x="7484192" y="4269655"/>
                  <a:pt x="7468192" y="4260613"/>
                  <a:pt x="7451777" y="4252725"/>
                </a:cubicBezTo>
                <a:cubicBezTo>
                  <a:pt x="7427714" y="4241163"/>
                  <a:pt x="7392235" y="4232678"/>
                  <a:pt x="7367915" y="4225861"/>
                </a:cubicBezTo>
                <a:cubicBezTo>
                  <a:pt x="7059467" y="4210826"/>
                  <a:pt x="7181558" y="4237429"/>
                  <a:pt x="6996524" y="4185567"/>
                </a:cubicBezTo>
                <a:cubicBezTo>
                  <a:pt x="6816273" y="4163112"/>
                  <a:pt x="6924371" y="4178801"/>
                  <a:pt x="6673054" y="4131840"/>
                </a:cubicBezTo>
                <a:cubicBezTo>
                  <a:pt x="6600515" y="4127056"/>
                  <a:pt x="6423506" y="4117819"/>
                  <a:pt x="6337605" y="4104977"/>
                </a:cubicBezTo>
                <a:cubicBezTo>
                  <a:pt x="6321284" y="4102538"/>
                  <a:pt x="6305657" y="4096023"/>
                  <a:pt x="6289683" y="4091545"/>
                </a:cubicBezTo>
                <a:cubicBezTo>
                  <a:pt x="6250174" y="4080471"/>
                  <a:pt x="6210428" y="4068944"/>
                  <a:pt x="6169880" y="4064682"/>
                </a:cubicBezTo>
                <a:cubicBezTo>
                  <a:pt x="6082317" y="4055479"/>
                  <a:pt x="5994168" y="4055728"/>
                  <a:pt x="5906312" y="4051250"/>
                </a:cubicBezTo>
                <a:cubicBezTo>
                  <a:pt x="5694659" y="4046773"/>
                  <a:pt x="5483044" y="4037818"/>
                  <a:pt x="5271354" y="4037818"/>
                </a:cubicBezTo>
                <a:close/>
                <a:moveTo>
                  <a:pt x="0" y="0"/>
                </a:moveTo>
                <a:lnTo>
                  <a:pt x="9144001" y="0"/>
                </a:lnTo>
                <a:lnTo>
                  <a:pt x="9144001" y="6858000"/>
                </a:lnTo>
                <a:lnTo>
                  <a:pt x="0" y="6858000"/>
                </a:lnTo>
                <a:close/>
              </a:path>
            </a:pathLst>
          </a:cu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 name="Freeform 6"/>
          <p:cNvSpPr/>
          <p:nvPr/>
        </p:nvSpPr>
        <p:spPr>
          <a:xfrm>
            <a:off x="2337487" y="4354172"/>
            <a:ext cx="4094858" cy="1260396"/>
          </a:xfrm>
          <a:custGeom>
            <a:avLst/>
            <a:gdLst>
              <a:gd name="connsiteX0" fmla="*/ 877488 w 1275521"/>
              <a:gd name="connsiteY0" fmla="*/ 376518 h 392605"/>
              <a:gd name="connsiteX1" fmla="*/ 877488 w 1275521"/>
              <a:gd name="connsiteY1" fmla="*/ 376518 h 392605"/>
              <a:gd name="connsiteX2" fmla="*/ 544001 w 1275521"/>
              <a:gd name="connsiteY2" fmla="*/ 365760 h 392605"/>
              <a:gd name="connsiteX3" fmla="*/ 479455 w 1275521"/>
              <a:gd name="connsiteY3" fmla="*/ 355002 h 392605"/>
              <a:gd name="connsiteX4" fmla="*/ 382636 w 1275521"/>
              <a:gd name="connsiteY4" fmla="*/ 344245 h 392605"/>
              <a:gd name="connsiteX5" fmla="*/ 296575 w 1275521"/>
              <a:gd name="connsiteY5" fmla="*/ 322729 h 392605"/>
              <a:gd name="connsiteX6" fmla="*/ 178241 w 1275521"/>
              <a:gd name="connsiteY6" fmla="*/ 301214 h 392605"/>
              <a:gd name="connsiteX7" fmla="*/ 102937 w 1275521"/>
              <a:gd name="connsiteY7" fmla="*/ 258184 h 392605"/>
              <a:gd name="connsiteX8" fmla="*/ 81422 w 1275521"/>
              <a:gd name="connsiteY8" fmla="*/ 225911 h 392605"/>
              <a:gd name="connsiteX9" fmla="*/ 59907 w 1275521"/>
              <a:gd name="connsiteY9" fmla="*/ 204395 h 392605"/>
              <a:gd name="connsiteX10" fmla="*/ 49149 w 1275521"/>
              <a:gd name="connsiteY10" fmla="*/ 172122 h 392605"/>
              <a:gd name="connsiteX11" fmla="*/ 59907 w 1275521"/>
              <a:gd name="connsiteY11" fmla="*/ 64546 h 392605"/>
              <a:gd name="connsiteX12" fmla="*/ 102937 w 1275521"/>
              <a:gd name="connsiteY12" fmla="*/ 32273 h 392605"/>
              <a:gd name="connsiteX13" fmla="*/ 145968 w 1275521"/>
              <a:gd name="connsiteY13" fmla="*/ 21515 h 392605"/>
              <a:gd name="connsiteX14" fmla="*/ 328848 w 1275521"/>
              <a:gd name="connsiteY14" fmla="*/ 0 h 392605"/>
              <a:gd name="connsiteX15" fmla="*/ 1103398 w 1275521"/>
              <a:gd name="connsiteY15" fmla="*/ 10758 h 392605"/>
              <a:gd name="connsiteX16" fmla="*/ 1178702 w 1275521"/>
              <a:gd name="connsiteY16" fmla="*/ 75304 h 392605"/>
              <a:gd name="connsiteX17" fmla="*/ 1221732 w 1275521"/>
              <a:gd name="connsiteY17" fmla="*/ 129092 h 392605"/>
              <a:gd name="connsiteX18" fmla="*/ 1232490 w 1275521"/>
              <a:gd name="connsiteY18" fmla="*/ 161365 h 392605"/>
              <a:gd name="connsiteX19" fmla="*/ 1264763 w 1275521"/>
              <a:gd name="connsiteY19" fmla="*/ 225911 h 392605"/>
              <a:gd name="connsiteX20" fmla="*/ 1254005 w 1275521"/>
              <a:gd name="connsiteY20" fmla="*/ 344245 h 392605"/>
              <a:gd name="connsiteX21" fmla="*/ 1221732 w 1275521"/>
              <a:gd name="connsiteY21" fmla="*/ 365760 h 392605"/>
              <a:gd name="connsiteX22" fmla="*/ 985064 w 1275521"/>
              <a:gd name="connsiteY22" fmla="*/ 376518 h 392605"/>
              <a:gd name="connsiteX23" fmla="*/ 780669 w 1275521"/>
              <a:gd name="connsiteY23" fmla="*/ 376518 h 392605"/>
              <a:gd name="connsiteX24" fmla="*/ 651577 w 1275521"/>
              <a:gd name="connsiteY24" fmla="*/ 365760 h 392605"/>
              <a:gd name="connsiteX25" fmla="*/ 232029 w 1275521"/>
              <a:gd name="connsiteY25" fmla="*/ 344245 h 392605"/>
              <a:gd name="connsiteX26" fmla="*/ 188998 w 1275521"/>
              <a:gd name="connsiteY26" fmla="*/ 333487 h 392605"/>
              <a:gd name="connsiteX27" fmla="*/ 92179 w 1275521"/>
              <a:gd name="connsiteY27" fmla="*/ 290456 h 392605"/>
              <a:gd name="connsiteX28" fmla="*/ 59907 w 1275521"/>
              <a:gd name="connsiteY28" fmla="*/ 279699 h 392605"/>
              <a:gd name="connsiteX29" fmla="*/ 27634 w 1275521"/>
              <a:gd name="connsiteY29" fmla="*/ 268941 h 392605"/>
              <a:gd name="connsiteX30" fmla="*/ 16876 w 1275521"/>
              <a:gd name="connsiteY30" fmla="*/ 236668 h 392605"/>
              <a:gd name="connsiteX31" fmla="*/ 16876 w 1275521"/>
              <a:gd name="connsiteY31" fmla="*/ 53788 h 392605"/>
              <a:gd name="connsiteX32" fmla="*/ 113695 w 1275521"/>
              <a:gd name="connsiteY32" fmla="*/ 0 h 392605"/>
              <a:gd name="connsiteX33" fmla="*/ 888245 w 1275521"/>
              <a:gd name="connsiteY33" fmla="*/ 10758 h 392605"/>
              <a:gd name="connsiteX34" fmla="*/ 995822 w 1275521"/>
              <a:gd name="connsiteY34" fmla="*/ 21515 h 392605"/>
              <a:gd name="connsiteX35" fmla="*/ 1028095 w 1275521"/>
              <a:gd name="connsiteY35" fmla="*/ 32273 h 392605"/>
              <a:gd name="connsiteX36" fmla="*/ 1146429 w 1275521"/>
              <a:gd name="connsiteY36" fmla="*/ 53788 h 392605"/>
              <a:gd name="connsiteX37" fmla="*/ 1243248 w 1275521"/>
              <a:gd name="connsiteY37" fmla="*/ 129092 h 392605"/>
              <a:gd name="connsiteX38" fmla="*/ 1264763 w 1275521"/>
              <a:gd name="connsiteY38" fmla="*/ 193638 h 392605"/>
              <a:gd name="connsiteX39" fmla="*/ 1275521 w 1275521"/>
              <a:gd name="connsiteY39" fmla="*/ 225911 h 392605"/>
              <a:gd name="connsiteX40" fmla="*/ 1264763 w 1275521"/>
              <a:gd name="connsiteY40" fmla="*/ 301214 h 392605"/>
              <a:gd name="connsiteX41" fmla="*/ 1200217 w 1275521"/>
              <a:gd name="connsiteY41" fmla="*/ 355002 h 392605"/>
              <a:gd name="connsiteX42" fmla="*/ 931276 w 1275521"/>
              <a:gd name="connsiteY42" fmla="*/ 365760 h 392605"/>
              <a:gd name="connsiteX43" fmla="*/ 877488 w 1275521"/>
              <a:gd name="connsiteY43" fmla="*/ 376518 h 392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75521" h="392605">
                <a:moveTo>
                  <a:pt x="877488" y="376518"/>
                </a:moveTo>
                <a:lnTo>
                  <a:pt x="877488" y="376518"/>
                </a:lnTo>
                <a:cubicBezTo>
                  <a:pt x="766326" y="372932"/>
                  <a:pt x="655059" y="371763"/>
                  <a:pt x="544001" y="365760"/>
                </a:cubicBezTo>
                <a:cubicBezTo>
                  <a:pt x="522221" y="364583"/>
                  <a:pt x="501076" y="357885"/>
                  <a:pt x="479455" y="355002"/>
                </a:cubicBezTo>
                <a:cubicBezTo>
                  <a:pt x="447268" y="350711"/>
                  <a:pt x="414909" y="347831"/>
                  <a:pt x="382636" y="344245"/>
                </a:cubicBezTo>
                <a:cubicBezTo>
                  <a:pt x="353949" y="337073"/>
                  <a:pt x="325511" y="328821"/>
                  <a:pt x="296575" y="322729"/>
                </a:cubicBezTo>
                <a:cubicBezTo>
                  <a:pt x="257344" y="314470"/>
                  <a:pt x="216979" y="311544"/>
                  <a:pt x="178241" y="301214"/>
                </a:cubicBezTo>
                <a:cubicBezTo>
                  <a:pt x="155492" y="295148"/>
                  <a:pt x="122878" y="271478"/>
                  <a:pt x="102937" y="258184"/>
                </a:cubicBezTo>
                <a:cubicBezTo>
                  <a:pt x="95765" y="247426"/>
                  <a:pt x="89499" y="236007"/>
                  <a:pt x="81422" y="225911"/>
                </a:cubicBezTo>
                <a:cubicBezTo>
                  <a:pt x="75086" y="217991"/>
                  <a:pt x="65125" y="213092"/>
                  <a:pt x="59907" y="204395"/>
                </a:cubicBezTo>
                <a:cubicBezTo>
                  <a:pt x="54073" y="194671"/>
                  <a:pt x="52735" y="182880"/>
                  <a:pt x="49149" y="172122"/>
                </a:cubicBezTo>
                <a:cubicBezTo>
                  <a:pt x="52735" y="136263"/>
                  <a:pt x="46970" y="98181"/>
                  <a:pt x="59907" y="64546"/>
                </a:cubicBezTo>
                <a:cubicBezTo>
                  <a:pt x="66343" y="47812"/>
                  <a:pt x="86901" y="40291"/>
                  <a:pt x="102937" y="32273"/>
                </a:cubicBezTo>
                <a:cubicBezTo>
                  <a:pt x="116161" y="25661"/>
                  <a:pt x="131752" y="25577"/>
                  <a:pt x="145968" y="21515"/>
                </a:cubicBezTo>
                <a:cubicBezTo>
                  <a:pt x="243766" y="-6427"/>
                  <a:pt x="88025" y="17202"/>
                  <a:pt x="328848" y="0"/>
                </a:cubicBezTo>
                <a:cubicBezTo>
                  <a:pt x="587031" y="3586"/>
                  <a:pt x="845396" y="438"/>
                  <a:pt x="1103398" y="10758"/>
                </a:cubicBezTo>
                <a:cubicBezTo>
                  <a:pt x="1120064" y="11425"/>
                  <a:pt x="1177496" y="73495"/>
                  <a:pt x="1178702" y="75304"/>
                </a:cubicBezTo>
                <a:cubicBezTo>
                  <a:pt x="1205843" y="116015"/>
                  <a:pt x="1191075" y="98434"/>
                  <a:pt x="1221732" y="129092"/>
                </a:cubicBezTo>
                <a:cubicBezTo>
                  <a:pt x="1225318" y="139850"/>
                  <a:pt x="1227419" y="151223"/>
                  <a:pt x="1232490" y="161365"/>
                </a:cubicBezTo>
                <a:cubicBezTo>
                  <a:pt x="1274198" y="244781"/>
                  <a:pt x="1237722" y="144792"/>
                  <a:pt x="1264763" y="225911"/>
                </a:cubicBezTo>
                <a:cubicBezTo>
                  <a:pt x="1261177" y="265356"/>
                  <a:pt x="1265653" y="306389"/>
                  <a:pt x="1254005" y="344245"/>
                </a:cubicBezTo>
                <a:cubicBezTo>
                  <a:pt x="1250203" y="356602"/>
                  <a:pt x="1234569" y="364220"/>
                  <a:pt x="1221732" y="365760"/>
                </a:cubicBezTo>
                <a:cubicBezTo>
                  <a:pt x="1143324" y="375169"/>
                  <a:pt x="1063953" y="372932"/>
                  <a:pt x="985064" y="376518"/>
                </a:cubicBezTo>
                <a:cubicBezTo>
                  <a:pt x="899053" y="405186"/>
                  <a:pt x="960061" y="389332"/>
                  <a:pt x="780669" y="376518"/>
                </a:cubicBezTo>
                <a:cubicBezTo>
                  <a:pt x="737599" y="373442"/>
                  <a:pt x="694608" y="369346"/>
                  <a:pt x="651577" y="365760"/>
                </a:cubicBezTo>
                <a:cubicBezTo>
                  <a:pt x="494045" y="313248"/>
                  <a:pt x="661903" y="365738"/>
                  <a:pt x="232029" y="344245"/>
                </a:cubicBezTo>
                <a:cubicBezTo>
                  <a:pt x="217262" y="343507"/>
                  <a:pt x="203342" y="337073"/>
                  <a:pt x="188998" y="333487"/>
                </a:cubicBezTo>
                <a:cubicBezTo>
                  <a:pt x="137856" y="299393"/>
                  <a:pt x="168989" y="316060"/>
                  <a:pt x="92179" y="290456"/>
                </a:cubicBezTo>
                <a:lnTo>
                  <a:pt x="59907" y="279699"/>
                </a:lnTo>
                <a:lnTo>
                  <a:pt x="27634" y="268941"/>
                </a:lnTo>
                <a:cubicBezTo>
                  <a:pt x="24048" y="258183"/>
                  <a:pt x="19991" y="247571"/>
                  <a:pt x="16876" y="236668"/>
                </a:cubicBezTo>
                <a:cubicBezTo>
                  <a:pt x="-380" y="176274"/>
                  <a:pt x="-10328" y="119853"/>
                  <a:pt x="16876" y="53788"/>
                </a:cubicBezTo>
                <a:cubicBezTo>
                  <a:pt x="28645" y="25206"/>
                  <a:pt x="84173" y="9841"/>
                  <a:pt x="113695" y="0"/>
                </a:cubicBezTo>
                <a:lnTo>
                  <a:pt x="888245" y="10758"/>
                </a:lnTo>
                <a:cubicBezTo>
                  <a:pt x="924272" y="11637"/>
                  <a:pt x="960203" y="16035"/>
                  <a:pt x="995822" y="21515"/>
                </a:cubicBezTo>
                <a:cubicBezTo>
                  <a:pt x="1007030" y="23239"/>
                  <a:pt x="1016976" y="30049"/>
                  <a:pt x="1028095" y="32273"/>
                </a:cubicBezTo>
                <a:cubicBezTo>
                  <a:pt x="1220877" y="70831"/>
                  <a:pt x="1018832" y="21891"/>
                  <a:pt x="1146429" y="53788"/>
                </a:cubicBezTo>
                <a:cubicBezTo>
                  <a:pt x="1223633" y="105258"/>
                  <a:pt x="1192690" y="78534"/>
                  <a:pt x="1243248" y="129092"/>
                </a:cubicBezTo>
                <a:lnTo>
                  <a:pt x="1264763" y="193638"/>
                </a:lnTo>
                <a:lnTo>
                  <a:pt x="1275521" y="225911"/>
                </a:lnTo>
                <a:cubicBezTo>
                  <a:pt x="1271935" y="251012"/>
                  <a:pt x="1274180" y="277672"/>
                  <a:pt x="1264763" y="301214"/>
                </a:cubicBezTo>
                <a:cubicBezTo>
                  <a:pt x="1261672" y="308941"/>
                  <a:pt x="1212579" y="353677"/>
                  <a:pt x="1200217" y="355002"/>
                </a:cubicBezTo>
                <a:cubicBezTo>
                  <a:pt x="1111009" y="364560"/>
                  <a:pt x="1020923" y="362174"/>
                  <a:pt x="931276" y="365760"/>
                </a:cubicBezTo>
                <a:cubicBezTo>
                  <a:pt x="885395" y="381054"/>
                  <a:pt x="886453" y="374725"/>
                  <a:pt x="877488" y="376518"/>
                </a:cubicBezTo>
                <a:close/>
              </a:path>
            </a:pathLst>
          </a:custGeom>
          <a:solidFill>
            <a:srgbClr val="C00000">
              <a:alpha val="85000"/>
            </a:srgb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8" name="TextBox 7"/>
          <p:cNvSpPr txBox="1"/>
          <p:nvPr/>
        </p:nvSpPr>
        <p:spPr>
          <a:xfrm>
            <a:off x="816634" y="2520629"/>
            <a:ext cx="7994215" cy="523220"/>
          </a:xfrm>
          <a:prstGeom prst="rect">
            <a:avLst/>
          </a:prstGeom>
          <a:noFill/>
        </p:spPr>
        <p:txBody>
          <a:bodyPr wrap="square" rtlCol="0">
            <a:spAutoFit/>
          </a:bodyPr>
          <a:lstStyle/>
          <a:p>
            <a:r>
              <a:rPr lang="en-US" sz="2800" dirty="0">
                <a:solidFill>
                  <a:srgbClr val="C00000"/>
                </a:solidFill>
                <a:latin typeface="Segoe Print" panose="02000600000000000000" pitchFamily="2" charset="0"/>
                <a:cs typeface="Segoe UI Light"/>
              </a:rPr>
              <a:t>S</a:t>
            </a:r>
            <a:r>
              <a:rPr lang="en-US" sz="2800" dirty="0" smtClean="0">
                <a:solidFill>
                  <a:srgbClr val="C00000"/>
                </a:solidFill>
                <a:latin typeface="Segoe Print" panose="02000600000000000000" pitchFamily="2" charset="0"/>
                <a:cs typeface="Segoe UI Light"/>
              </a:rPr>
              <a:t>ometimes bus stop locations are missing</a:t>
            </a:r>
            <a:endParaRPr lang="en-US" sz="2800" dirty="0">
              <a:solidFill>
                <a:srgbClr val="C00000"/>
              </a:solidFill>
              <a:latin typeface="Segoe Print" panose="02000600000000000000" pitchFamily="2" charset="0"/>
              <a:cs typeface="Segoe UI Light"/>
            </a:endParaRPr>
          </a:p>
        </p:txBody>
      </p:sp>
      <p:sp>
        <p:nvSpPr>
          <p:cNvPr id="9" name="Freeform 8"/>
          <p:cNvSpPr/>
          <p:nvPr/>
        </p:nvSpPr>
        <p:spPr>
          <a:xfrm rot="20407132" flipH="1">
            <a:off x="1358598" y="3097596"/>
            <a:ext cx="588591" cy="1554866"/>
          </a:xfrm>
          <a:custGeom>
            <a:avLst/>
            <a:gdLst>
              <a:gd name="connsiteX0" fmla="*/ 211873 w 345688"/>
              <a:gd name="connsiteY0" fmla="*/ 0 h 1427356"/>
              <a:gd name="connsiteX1" fmla="*/ 211873 w 345688"/>
              <a:gd name="connsiteY1" fmla="*/ 0 h 1427356"/>
              <a:gd name="connsiteX2" fmla="*/ 301083 w 345688"/>
              <a:gd name="connsiteY2" fmla="*/ 156117 h 1427356"/>
              <a:gd name="connsiteX3" fmla="*/ 323385 w 345688"/>
              <a:gd name="connsiteY3" fmla="*/ 211873 h 1427356"/>
              <a:gd name="connsiteX4" fmla="*/ 334536 w 345688"/>
              <a:gd name="connsiteY4" fmla="*/ 267629 h 1427356"/>
              <a:gd name="connsiteX5" fmla="*/ 323385 w 345688"/>
              <a:gd name="connsiteY5" fmla="*/ 657921 h 1427356"/>
              <a:gd name="connsiteX6" fmla="*/ 312234 w 345688"/>
              <a:gd name="connsiteY6" fmla="*/ 769434 h 1427356"/>
              <a:gd name="connsiteX7" fmla="*/ 289932 w 345688"/>
              <a:gd name="connsiteY7" fmla="*/ 836341 h 1427356"/>
              <a:gd name="connsiteX8" fmla="*/ 267629 w 345688"/>
              <a:gd name="connsiteY8" fmla="*/ 914400 h 1427356"/>
              <a:gd name="connsiteX9" fmla="*/ 245327 w 345688"/>
              <a:gd name="connsiteY9" fmla="*/ 947853 h 1427356"/>
              <a:gd name="connsiteX10" fmla="*/ 223024 w 345688"/>
              <a:gd name="connsiteY10" fmla="*/ 1014761 h 1427356"/>
              <a:gd name="connsiteX11" fmla="*/ 178419 w 345688"/>
              <a:gd name="connsiteY11" fmla="*/ 1092819 h 1427356"/>
              <a:gd name="connsiteX12" fmla="*/ 144966 w 345688"/>
              <a:gd name="connsiteY12" fmla="*/ 1159726 h 1427356"/>
              <a:gd name="connsiteX13" fmla="*/ 111512 w 345688"/>
              <a:gd name="connsiteY13" fmla="*/ 1226634 h 1427356"/>
              <a:gd name="connsiteX14" fmla="*/ 89210 w 345688"/>
              <a:gd name="connsiteY14" fmla="*/ 1293541 h 1427356"/>
              <a:gd name="connsiteX15" fmla="*/ 78058 w 345688"/>
              <a:gd name="connsiteY15" fmla="*/ 1326995 h 1427356"/>
              <a:gd name="connsiteX16" fmla="*/ 0 w 345688"/>
              <a:gd name="connsiteY16" fmla="*/ 1416204 h 1427356"/>
              <a:gd name="connsiteX17" fmla="*/ 11151 w 345688"/>
              <a:gd name="connsiteY17" fmla="*/ 1193180 h 1427356"/>
              <a:gd name="connsiteX18" fmla="*/ 22302 w 345688"/>
              <a:gd name="connsiteY18" fmla="*/ 1237785 h 1427356"/>
              <a:gd name="connsiteX19" fmla="*/ 33454 w 345688"/>
              <a:gd name="connsiteY19" fmla="*/ 1416204 h 1427356"/>
              <a:gd name="connsiteX20" fmla="*/ 178419 w 345688"/>
              <a:gd name="connsiteY20" fmla="*/ 1405053 h 1427356"/>
              <a:gd name="connsiteX21" fmla="*/ 133815 w 345688"/>
              <a:gd name="connsiteY21" fmla="*/ 1416204 h 1427356"/>
              <a:gd name="connsiteX22" fmla="*/ 78058 w 345688"/>
              <a:gd name="connsiteY22" fmla="*/ 1427356 h 1427356"/>
              <a:gd name="connsiteX23" fmla="*/ 44605 w 345688"/>
              <a:gd name="connsiteY23" fmla="*/ 1405053 h 1427356"/>
              <a:gd name="connsiteX24" fmla="*/ 78058 w 345688"/>
              <a:gd name="connsiteY24" fmla="*/ 1371600 h 1427356"/>
              <a:gd name="connsiteX25" fmla="*/ 111512 w 345688"/>
              <a:gd name="connsiteY25" fmla="*/ 1248936 h 1427356"/>
              <a:gd name="connsiteX26" fmla="*/ 133815 w 345688"/>
              <a:gd name="connsiteY26" fmla="*/ 1170878 h 1427356"/>
              <a:gd name="connsiteX27" fmla="*/ 156117 w 345688"/>
              <a:gd name="connsiteY27" fmla="*/ 1148575 h 1427356"/>
              <a:gd name="connsiteX28" fmla="*/ 167268 w 345688"/>
              <a:gd name="connsiteY28" fmla="*/ 1115121 h 1427356"/>
              <a:gd name="connsiteX29" fmla="*/ 189571 w 345688"/>
              <a:gd name="connsiteY29" fmla="*/ 1092819 h 1427356"/>
              <a:gd name="connsiteX30" fmla="*/ 211873 w 345688"/>
              <a:gd name="connsiteY30" fmla="*/ 1025912 h 1427356"/>
              <a:gd name="connsiteX31" fmla="*/ 234175 w 345688"/>
              <a:gd name="connsiteY31" fmla="*/ 959004 h 1427356"/>
              <a:gd name="connsiteX32" fmla="*/ 245327 w 345688"/>
              <a:gd name="connsiteY32" fmla="*/ 925551 h 1427356"/>
              <a:gd name="connsiteX33" fmla="*/ 278780 w 345688"/>
              <a:gd name="connsiteY33" fmla="*/ 814039 h 1427356"/>
              <a:gd name="connsiteX34" fmla="*/ 301083 w 345688"/>
              <a:gd name="connsiteY34" fmla="*/ 780585 h 1427356"/>
              <a:gd name="connsiteX35" fmla="*/ 323385 w 345688"/>
              <a:gd name="connsiteY35" fmla="*/ 657921 h 1427356"/>
              <a:gd name="connsiteX36" fmla="*/ 345688 w 345688"/>
              <a:gd name="connsiteY36" fmla="*/ 546409 h 1427356"/>
              <a:gd name="connsiteX37" fmla="*/ 334536 w 345688"/>
              <a:gd name="connsiteY37" fmla="*/ 178419 h 1427356"/>
              <a:gd name="connsiteX38" fmla="*/ 312234 w 345688"/>
              <a:gd name="connsiteY38" fmla="*/ 133814 h 1427356"/>
              <a:gd name="connsiteX39" fmla="*/ 289932 w 345688"/>
              <a:gd name="connsiteY39" fmla="*/ 55756 h 1427356"/>
              <a:gd name="connsiteX40" fmla="*/ 211873 w 345688"/>
              <a:gd name="connsiteY40" fmla="*/ 0 h 142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45688" h="1427356">
                <a:moveTo>
                  <a:pt x="211873" y="0"/>
                </a:moveTo>
                <a:lnTo>
                  <a:pt x="211873" y="0"/>
                </a:lnTo>
                <a:cubicBezTo>
                  <a:pt x="257810" y="73499"/>
                  <a:pt x="268326" y="84051"/>
                  <a:pt x="301083" y="156117"/>
                </a:cubicBezTo>
                <a:cubicBezTo>
                  <a:pt x="309366" y="174340"/>
                  <a:pt x="317633" y="192700"/>
                  <a:pt x="323385" y="211873"/>
                </a:cubicBezTo>
                <a:cubicBezTo>
                  <a:pt x="328831" y="230027"/>
                  <a:pt x="330819" y="249044"/>
                  <a:pt x="334536" y="267629"/>
                </a:cubicBezTo>
                <a:cubicBezTo>
                  <a:pt x="330819" y="397726"/>
                  <a:pt x="329164" y="527899"/>
                  <a:pt x="323385" y="657921"/>
                </a:cubicBezTo>
                <a:cubicBezTo>
                  <a:pt x="321726" y="695241"/>
                  <a:pt x="319118" y="732717"/>
                  <a:pt x="312234" y="769434"/>
                </a:cubicBezTo>
                <a:cubicBezTo>
                  <a:pt x="307902" y="792540"/>
                  <a:pt x="295634" y="813534"/>
                  <a:pt x="289932" y="836341"/>
                </a:cubicBezTo>
                <a:cubicBezTo>
                  <a:pt x="286360" y="850628"/>
                  <a:pt x="275626" y="898406"/>
                  <a:pt x="267629" y="914400"/>
                </a:cubicBezTo>
                <a:cubicBezTo>
                  <a:pt x="261636" y="926387"/>
                  <a:pt x="250770" y="935606"/>
                  <a:pt x="245327" y="947853"/>
                </a:cubicBezTo>
                <a:cubicBezTo>
                  <a:pt x="235779" y="969336"/>
                  <a:pt x="236065" y="995200"/>
                  <a:pt x="223024" y="1014761"/>
                </a:cubicBezTo>
                <a:cubicBezTo>
                  <a:pt x="200627" y="1048356"/>
                  <a:pt x="195396" y="1053207"/>
                  <a:pt x="178419" y="1092819"/>
                </a:cubicBezTo>
                <a:cubicBezTo>
                  <a:pt x="150717" y="1157457"/>
                  <a:pt x="187827" y="1095435"/>
                  <a:pt x="144966" y="1159726"/>
                </a:cubicBezTo>
                <a:cubicBezTo>
                  <a:pt x="104300" y="1281727"/>
                  <a:pt x="169156" y="1096936"/>
                  <a:pt x="111512" y="1226634"/>
                </a:cubicBezTo>
                <a:cubicBezTo>
                  <a:pt x="101964" y="1248117"/>
                  <a:pt x="96644" y="1271239"/>
                  <a:pt x="89210" y="1293541"/>
                </a:cubicBezTo>
                <a:cubicBezTo>
                  <a:pt x="85493" y="1304692"/>
                  <a:pt x="86370" y="1318683"/>
                  <a:pt x="78058" y="1326995"/>
                </a:cubicBezTo>
                <a:cubicBezTo>
                  <a:pt x="12825" y="1392228"/>
                  <a:pt x="36882" y="1360882"/>
                  <a:pt x="0" y="1416204"/>
                </a:cubicBezTo>
                <a:cubicBezTo>
                  <a:pt x="3717" y="1341863"/>
                  <a:pt x="1919" y="1267039"/>
                  <a:pt x="11151" y="1193180"/>
                </a:cubicBezTo>
                <a:cubicBezTo>
                  <a:pt x="13052" y="1177972"/>
                  <a:pt x="20777" y="1222535"/>
                  <a:pt x="22302" y="1237785"/>
                </a:cubicBezTo>
                <a:cubicBezTo>
                  <a:pt x="28231" y="1297078"/>
                  <a:pt x="29737" y="1356731"/>
                  <a:pt x="33454" y="1416204"/>
                </a:cubicBezTo>
                <a:cubicBezTo>
                  <a:pt x="81776" y="1412487"/>
                  <a:pt x="129955" y="1405053"/>
                  <a:pt x="178419" y="1405053"/>
                </a:cubicBezTo>
                <a:cubicBezTo>
                  <a:pt x="193745" y="1405053"/>
                  <a:pt x="148776" y="1412879"/>
                  <a:pt x="133815" y="1416204"/>
                </a:cubicBezTo>
                <a:cubicBezTo>
                  <a:pt x="115313" y="1420316"/>
                  <a:pt x="96644" y="1423639"/>
                  <a:pt x="78058" y="1427356"/>
                </a:cubicBezTo>
                <a:cubicBezTo>
                  <a:pt x="-42687" y="1407230"/>
                  <a:pt x="11663" y="1427014"/>
                  <a:pt x="44605" y="1405053"/>
                </a:cubicBezTo>
                <a:cubicBezTo>
                  <a:pt x="57726" y="1396306"/>
                  <a:pt x="66907" y="1382751"/>
                  <a:pt x="78058" y="1371600"/>
                </a:cubicBezTo>
                <a:cubicBezTo>
                  <a:pt x="103289" y="1270681"/>
                  <a:pt x="71729" y="1394809"/>
                  <a:pt x="111512" y="1248936"/>
                </a:cubicBezTo>
                <a:cubicBezTo>
                  <a:pt x="113944" y="1240019"/>
                  <a:pt x="126690" y="1182753"/>
                  <a:pt x="133815" y="1170878"/>
                </a:cubicBezTo>
                <a:cubicBezTo>
                  <a:pt x="139224" y="1161863"/>
                  <a:pt x="148683" y="1156009"/>
                  <a:pt x="156117" y="1148575"/>
                </a:cubicBezTo>
                <a:cubicBezTo>
                  <a:pt x="159834" y="1137424"/>
                  <a:pt x="161220" y="1125200"/>
                  <a:pt x="167268" y="1115121"/>
                </a:cubicBezTo>
                <a:cubicBezTo>
                  <a:pt x="172677" y="1106106"/>
                  <a:pt x="184869" y="1102223"/>
                  <a:pt x="189571" y="1092819"/>
                </a:cubicBezTo>
                <a:cubicBezTo>
                  <a:pt x="200084" y="1071792"/>
                  <a:pt x="204439" y="1048214"/>
                  <a:pt x="211873" y="1025912"/>
                </a:cubicBezTo>
                <a:lnTo>
                  <a:pt x="234175" y="959004"/>
                </a:lnTo>
                <a:cubicBezTo>
                  <a:pt x="237892" y="947853"/>
                  <a:pt x="242476" y="936954"/>
                  <a:pt x="245327" y="925551"/>
                </a:cubicBezTo>
                <a:cubicBezTo>
                  <a:pt x="251560" y="900617"/>
                  <a:pt x="267921" y="830328"/>
                  <a:pt x="278780" y="814039"/>
                </a:cubicBezTo>
                <a:lnTo>
                  <a:pt x="301083" y="780585"/>
                </a:lnTo>
                <a:cubicBezTo>
                  <a:pt x="324823" y="685623"/>
                  <a:pt x="299409" y="793782"/>
                  <a:pt x="323385" y="657921"/>
                </a:cubicBezTo>
                <a:cubicBezTo>
                  <a:pt x="329973" y="620591"/>
                  <a:pt x="345688" y="546409"/>
                  <a:pt x="345688" y="546409"/>
                </a:cubicBezTo>
                <a:cubicBezTo>
                  <a:pt x="341971" y="423746"/>
                  <a:pt x="344454" y="300737"/>
                  <a:pt x="334536" y="178419"/>
                </a:cubicBezTo>
                <a:cubicBezTo>
                  <a:pt x="333193" y="161850"/>
                  <a:pt x="318071" y="149379"/>
                  <a:pt x="312234" y="133814"/>
                </a:cubicBezTo>
                <a:cubicBezTo>
                  <a:pt x="307374" y="120854"/>
                  <a:pt x="298918" y="70733"/>
                  <a:pt x="289932" y="55756"/>
                </a:cubicBezTo>
                <a:cubicBezTo>
                  <a:pt x="277855" y="35627"/>
                  <a:pt x="224883" y="9293"/>
                  <a:pt x="211873" y="0"/>
                </a:cubicBezTo>
                <a:close/>
              </a:path>
            </a:pathLst>
          </a:custGeom>
          <a:solidFill>
            <a:srgbClr val="C00000">
              <a:alpha val="85000"/>
            </a:srgb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pic>
        <p:nvPicPr>
          <p:cNvPr id="10" name="Picture 9" descr="Icon_GoogleMapBusStop.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9632" y="4588624"/>
            <a:ext cx="676515" cy="676515"/>
          </a:xfrm>
          <a:prstGeom prst="rect">
            <a:avLst/>
          </a:prstGeom>
        </p:spPr>
      </p:pic>
      <p:sp>
        <p:nvSpPr>
          <p:cNvPr id="12" name="TextBox 11"/>
          <p:cNvSpPr txBox="1"/>
          <p:nvPr/>
        </p:nvSpPr>
        <p:spPr>
          <a:xfrm>
            <a:off x="1996907" y="3043849"/>
            <a:ext cx="6469034" cy="954107"/>
          </a:xfrm>
          <a:prstGeom prst="rect">
            <a:avLst/>
          </a:prstGeom>
          <a:noFill/>
        </p:spPr>
        <p:txBody>
          <a:bodyPr wrap="square" rtlCol="0">
            <a:spAutoFit/>
          </a:bodyPr>
          <a:lstStyle/>
          <a:p>
            <a:r>
              <a:rPr lang="en-US" sz="2800" dirty="0" smtClean="0">
                <a:solidFill>
                  <a:srgbClr val="C00000"/>
                </a:solidFill>
                <a:latin typeface="Segoe Print" panose="02000600000000000000" pitchFamily="2" charset="0"/>
                <a:cs typeface="Segoe UI Light"/>
              </a:rPr>
              <a:t>We cannot automatically situate turkers in these cases</a:t>
            </a:r>
            <a:endParaRPr lang="en-US" sz="2800" dirty="0">
              <a:solidFill>
                <a:srgbClr val="C00000"/>
              </a:solidFill>
              <a:latin typeface="Segoe Print" panose="02000600000000000000" pitchFamily="2" charset="0"/>
              <a:cs typeface="Segoe UI Light"/>
            </a:endParaRPr>
          </a:p>
        </p:txBody>
      </p:sp>
    </p:spTree>
    <p:extLst>
      <p:ext uri="{BB962C8B-B14F-4D97-AF65-F5344CB8AC3E}">
        <p14:creationId xmlns:p14="http://schemas.microsoft.com/office/powerpoint/2010/main" val="42014206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0"/>
                            </p:stCondLst>
                            <p:childTnLst>
                              <p:par>
                                <p:cTn id="8" presetID="35" presetClass="emph" presetSubtype="0" repeatCount="3000" fill="hold" nodeType="afterEffect">
                                  <p:stCondLst>
                                    <p:cond delay="0"/>
                                  </p:stCondLst>
                                  <p:childTnLst>
                                    <p:anim calcmode="discrete" valueType="str">
                                      <p:cBhvr>
                                        <p:cTn id="9" dur="1000" fill="hold"/>
                                        <p:tgtEl>
                                          <p:spTgt spid="10"/>
                                        </p:tgtEl>
                                        <p:attrNameLst>
                                          <p:attrName>style.visibility</p:attrName>
                                        </p:attrNameLst>
                                      </p:cBhvr>
                                      <p:tavLst>
                                        <p:tav tm="0">
                                          <p:val>
                                            <p:strVal val="hidden"/>
                                          </p:val>
                                        </p:tav>
                                        <p:tav tm="50000">
                                          <p:val>
                                            <p:strVal val="visible"/>
                                          </p:val>
                                        </p:tav>
                                      </p:tavLst>
                                    </p:anim>
                                  </p:childTnLst>
                                </p:cTn>
                              </p:par>
                            </p:childTnLst>
                          </p:cTn>
                        </p:par>
                        <p:par>
                          <p:cTn id="10" fill="hold">
                            <p:stCondLst>
                              <p:cond delay="3000"/>
                            </p:stCondLst>
                            <p:childTnLst>
                              <p:par>
                                <p:cTn id="11" presetID="1" presetClass="exit" presetSubtype="0" fill="hold" nodeType="afterEffect">
                                  <p:stCondLst>
                                    <p:cond delay="0"/>
                                  </p:stCondLst>
                                  <p:childTnLst>
                                    <p:set>
                                      <p:cBhvr>
                                        <p:cTn id="12" dur="1" fill="hold">
                                          <p:stCondLst>
                                            <p:cond delay="0"/>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28067" t="61622" r="48470" b="9029"/>
          <a:stretch/>
        </p:blipFill>
        <p:spPr>
          <a:xfrm>
            <a:off x="0" y="1"/>
            <a:ext cx="9143999" cy="6898293"/>
          </a:xfrm>
          <a:prstGeom prst="rect">
            <a:avLst/>
          </a:prstGeom>
        </p:spPr>
      </p:pic>
      <p:pic>
        <p:nvPicPr>
          <p:cNvPr id="3" name="Picture 2"/>
          <p:cNvPicPr>
            <a:picLocks noChangeAspect="1"/>
          </p:cNvPicPr>
          <p:nvPr/>
        </p:nvPicPr>
        <p:blipFill rotWithShape="1">
          <a:blip r:embed="rId3"/>
          <a:srcRect l="17912" t="16422" r="44600" b="42637"/>
          <a:stretch/>
        </p:blipFill>
        <p:spPr>
          <a:xfrm>
            <a:off x="4962662" y="1"/>
            <a:ext cx="4181337" cy="2754085"/>
          </a:xfrm>
          <a:prstGeom prst="rect">
            <a:avLst/>
          </a:prstGeom>
        </p:spPr>
      </p:pic>
    </p:spTree>
    <p:extLst>
      <p:ext uri="{BB962C8B-B14F-4D97-AF65-F5344CB8AC3E}">
        <p14:creationId xmlns:p14="http://schemas.microsoft.com/office/powerpoint/2010/main" val="2270589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r="26115" b="7917"/>
          <a:stretch/>
        </p:blipFill>
        <p:spPr>
          <a:xfrm>
            <a:off x="0" y="0"/>
            <a:ext cx="9289473" cy="6982691"/>
          </a:xfrm>
          <a:prstGeom prst="rect">
            <a:avLst/>
          </a:prstGeom>
        </p:spPr>
      </p:pic>
      <p:sp>
        <p:nvSpPr>
          <p:cNvPr id="5" name="Freeform 4"/>
          <p:cNvSpPr/>
          <p:nvPr/>
        </p:nvSpPr>
        <p:spPr>
          <a:xfrm>
            <a:off x="0" y="0"/>
            <a:ext cx="9289473" cy="6982691"/>
          </a:xfrm>
          <a:custGeom>
            <a:avLst/>
            <a:gdLst>
              <a:gd name="connsiteX0" fmla="*/ 4705815 w 9289473"/>
              <a:gd name="connsiteY0" fmla="*/ 5430644 h 6982691"/>
              <a:gd name="connsiteX1" fmla="*/ 4549698 w 9289473"/>
              <a:gd name="connsiteY1" fmla="*/ 5452946 h 6982691"/>
              <a:gd name="connsiteX2" fmla="*/ 4449337 w 9289473"/>
              <a:gd name="connsiteY2" fmla="*/ 5464098 h 6982691"/>
              <a:gd name="connsiteX3" fmla="*/ 4382429 w 9289473"/>
              <a:gd name="connsiteY3" fmla="*/ 5519854 h 6982691"/>
              <a:gd name="connsiteX4" fmla="*/ 4348976 w 9289473"/>
              <a:gd name="connsiteY4" fmla="*/ 5542156 h 6982691"/>
              <a:gd name="connsiteX5" fmla="*/ 4337824 w 9289473"/>
              <a:gd name="connsiteY5" fmla="*/ 5575610 h 6982691"/>
              <a:gd name="connsiteX6" fmla="*/ 4304371 w 9289473"/>
              <a:gd name="connsiteY6" fmla="*/ 5620215 h 6982691"/>
              <a:gd name="connsiteX7" fmla="*/ 4259766 w 9289473"/>
              <a:gd name="connsiteY7" fmla="*/ 5687122 h 6982691"/>
              <a:gd name="connsiteX8" fmla="*/ 4248615 w 9289473"/>
              <a:gd name="connsiteY8" fmla="*/ 5731727 h 6982691"/>
              <a:gd name="connsiteX9" fmla="*/ 4237463 w 9289473"/>
              <a:gd name="connsiteY9" fmla="*/ 6133171 h 6982691"/>
              <a:gd name="connsiteX10" fmla="*/ 4304371 w 9289473"/>
              <a:gd name="connsiteY10" fmla="*/ 6289288 h 6982691"/>
              <a:gd name="connsiteX11" fmla="*/ 4348976 w 9289473"/>
              <a:gd name="connsiteY11" fmla="*/ 6378498 h 6982691"/>
              <a:gd name="connsiteX12" fmla="*/ 4404732 w 9289473"/>
              <a:gd name="connsiteY12" fmla="*/ 6434254 h 6982691"/>
              <a:gd name="connsiteX13" fmla="*/ 4605454 w 9289473"/>
              <a:gd name="connsiteY13" fmla="*/ 6590371 h 6982691"/>
              <a:gd name="connsiteX14" fmla="*/ 4683512 w 9289473"/>
              <a:gd name="connsiteY14" fmla="*/ 6634976 h 6982691"/>
              <a:gd name="connsiteX15" fmla="*/ 4995746 w 9289473"/>
              <a:gd name="connsiteY15" fmla="*/ 6679580 h 6982691"/>
              <a:gd name="connsiteX16" fmla="*/ 5029200 w 9289473"/>
              <a:gd name="connsiteY16" fmla="*/ 6668429 h 6982691"/>
              <a:gd name="connsiteX17" fmla="*/ 5096107 w 9289473"/>
              <a:gd name="connsiteY17" fmla="*/ 6646127 h 6982691"/>
              <a:gd name="connsiteX18" fmla="*/ 5185317 w 9289473"/>
              <a:gd name="connsiteY18" fmla="*/ 6601522 h 6982691"/>
              <a:gd name="connsiteX19" fmla="*/ 5263376 w 9289473"/>
              <a:gd name="connsiteY19" fmla="*/ 6545766 h 6982691"/>
              <a:gd name="connsiteX20" fmla="*/ 5330283 w 9289473"/>
              <a:gd name="connsiteY20" fmla="*/ 6490010 h 6982691"/>
              <a:gd name="connsiteX21" fmla="*/ 5363737 w 9289473"/>
              <a:gd name="connsiteY21" fmla="*/ 6467707 h 6982691"/>
              <a:gd name="connsiteX22" fmla="*/ 5430644 w 9289473"/>
              <a:gd name="connsiteY22" fmla="*/ 6367346 h 6982691"/>
              <a:gd name="connsiteX23" fmla="*/ 5452946 w 9289473"/>
              <a:gd name="connsiteY23" fmla="*/ 6322741 h 6982691"/>
              <a:gd name="connsiteX24" fmla="*/ 5464098 w 9289473"/>
              <a:gd name="connsiteY24" fmla="*/ 6077415 h 6982691"/>
              <a:gd name="connsiteX25" fmla="*/ 5430644 w 9289473"/>
              <a:gd name="connsiteY25" fmla="*/ 5943600 h 6982691"/>
              <a:gd name="connsiteX26" fmla="*/ 5386039 w 9289473"/>
              <a:gd name="connsiteY26" fmla="*/ 5832088 h 6982691"/>
              <a:gd name="connsiteX27" fmla="*/ 5363737 w 9289473"/>
              <a:gd name="connsiteY27" fmla="*/ 5765180 h 6982691"/>
              <a:gd name="connsiteX28" fmla="*/ 5296829 w 9289473"/>
              <a:gd name="connsiteY28" fmla="*/ 5664820 h 6982691"/>
              <a:gd name="connsiteX29" fmla="*/ 5274527 w 9289473"/>
              <a:gd name="connsiteY29" fmla="*/ 5631366 h 6982691"/>
              <a:gd name="connsiteX30" fmla="*/ 5163015 w 9289473"/>
              <a:gd name="connsiteY30" fmla="*/ 5542156 h 6982691"/>
              <a:gd name="connsiteX31" fmla="*/ 5029200 w 9289473"/>
              <a:gd name="connsiteY31" fmla="*/ 5464098 h 6982691"/>
              <a:gd name="connsiteX32" fmla="*/ 4984595 w 9289473"/>
              <a:gd name="connsiteY32" fmla="*/ 5452946 h 6982691"/>
              <a:gd name="connsiteX33" fmla="*/ 4705815 w 9289473"/>
              <a:gd name="connsiteY33" fmla="*/ 5430644 h 6982691"/>
              <a:gd name="connsiteX34" fmla="*/ 0 w 9289473"/>
              <a:gd name="connsiteY34" fmla="*/ 0 h 6982691"/>
              <a:gd name="connsiteX35" fmla="*/ 9289473 w 9289473"/>
              <a:gd name="connsiteY35" fmla="*/ 0 h 6982691"/>
              <a:gd name="connsiteX36" fmla="*/ 9289473 w 9289473"/>
              <a:gd name="connsiteY36" fmla="*/ 6982691 h 6982691"/>
              <a:gd name="connsiteX37" fmla="*/ 0 w 9289473"/>
              <a:gd name="connsiteY37" fmla="*/ 6982691 h 698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289473" h="6982691">
                <a:moveTo>
                  <a:pt x="4705815" y="5430644"/>
                </a:moveTo>
                <a:cubicBezTo>
                  <a:pt x="4705815" y="5430644"/>
                  <a:pt x="4601824" y="5446147"/>
                  <a:pt x="4549698" y="5452946"/>
                </a:cubicBezTo>
                <a:cubicBezTo>
                  <a:pt x="4516321" y="5457300"/>
                  <a:pt x="4481508" y="5454199"/>
                  <a:pt x="4449337" y="5464098"/>
                </a:cubicBezTo>
                <a:cubicBezTo>
                  <a:pt x="4418497" y="5473587"/>
                  <a:pt x="4405329" y="5501534"/>
                  <a:pt x="4382429" y="5519854"/>
                </a:cubicBezTo>
                <a:cubicBezTo>
                  <a:pt x="4371964" y="5528226"/>
                  <a:pt x="4357348" y="5531691"/>
                  <a:pt x="4348976" y="5542156"/>
                </a:cubicBezTo>
                <a:cubicBezTo>
                  <a:pt x="4341633" y="5551335"/>
                  <a:pt x="4341541" y="5564459"/>
                  <a:pt x="4337824" y="5575610"/>
                </a:cubicBezTo>
                <a:cubicBezTo>
                  <a:pt x="4326673" y="5590478"/>
                  <a:pt x="4316269" y="5605937"/>
                  <a:pt x="4304371" y="5620215"/>
                </a:cubicBezTo>
                <a:cubicBezTo>
                  <a:pt x="4273431" y="5657343"/>
                  <a:pt x="4281840" y="5628257"/>
                  <a:pt x="4259766" y="5687122"/>
                </a:cubicBezTo>
                <a:cubicBezTo>
                  <a:pt x="4254385" y="5701472"/>
                  <a:pt x="4250046" y="5716468"/>
                  <a:pt x="4248615" y="5731727"/>
                </a:cubicBezTo>
                <a:cubicBezTo>
                  <a:pt x="4219813" y="6038943"/>
                  <a:pt x="4214623" y="5950450"/>
                  <a:pt x="4237463" y="6133171"/>
                </a:cubicBezTo>
                <a:cubicBezTo>
                  <a:pt x="4237463" y="6133171"/>
                  <a:pt x="4280943" y="6237746"/>
                  <a:pt x="4304371" y="6289288"/>
                </a:cubicBezTo>
                <a:cubicBezTo>
                  <a:pt x="4318129" y="6319555"/>
                  <a:pt x="4330052" y="6351163"/>
                  <a:pt x="4348976" y="6378498"/>
                </a:cubicBezTo>
                <a:cubicBezTo>
                  <a:pt x="4363937" y="6400108"/>
                  <a:pt x="4386147" y="6415669"/>
                  <a:pt x="4404732" y="6434254"/>
                </a:cubicBezTo>
                <a:cubicBezTo>
                  <a:pt x="4458956" y="6488478"/>
                  <a:pt x="4536484" y="6547928"/>
                  <a:pt x="4605454" y="6590371"/>
                </a:cubicBezTo>
                <a:cubicBezTo>
                  <a:pt x="4630976" y="6606077"/>
                  <a:pt x="4657493" y="6620108"/>
                  <a:pt x="4683512" y="6634976"/>
                </a:cubicBezTo>
                <a:cubicBezTo>
                  <a:pt x="4836966" y="6678819"/>
                  <a:pt x="4734632" y="6654712"/>
                  <a:pt x="4995746" y="6679580"/>
                </a:cubicBezTo>
                <a:cubicBezTo>
                  <a:pt x="5001322" y="6677721"/>
                  <a:pt x="5004270" y="6693361"/>
                  <a:pt x="5029200" y="6668429"/>
                </a:cubicBezTo>
                <a:cubicBezTo>
                  <a:pt x="5029200" y="6668429"/>
                  <a:pt x="5073590" y="6652882"/>
                  <a:pt x="5096107" y="6646127"/>
                </a:cubicBezTo>
                <a:cubicBezTo>
                  <a:pt x="5165702" y="6625249"/>
                  <a:pt x="5120012" y="6650501"/>
                  <a:pt x="5185317" y="6601522"/>
                </a:cubicBezTo>
                <a:cubicBezTo>
                  <a:pt x="5238719" y="6583722"/>
                  <a:pt x="5210459" y="6598683"/>
                  <a:pt x="5263376" y="6545766"/>
                </a:cubicBezTo>
                <a:cubicBezTo>
                  <a:pt x="5327269" y="6524468"/>
                  <a:pt x="5269524" y="6550769"/>
                  <a:pt x="5330283" y="6490010"/>
                </a:cubicBezTo>
                <a:cubicBezTo>
                  <a:pt x="5339760" y="6480533"/>
                  <a:pt x="5354260" y="6477184"/>
                  <a:pt x="5363737" y="6467707"/>
                </a:cubicBezTo>
                <a:cubicBezTo>
                  <a:pt x="5384687" y="6446757"/>
                  <a:pt x="5417374" y="6391232"/>
                  <a:pt x="5430644" y="6367346"/>
                </a:cubicBezTo>
                <a:cubicBezTo>
                  <a:pt x="5438717" y="6352815"/>
                  <a:pt x="5451041" y="6339255"/>
                  <a:pt x="5452946" y="6322741"/>
                </a:cubicBezTo>
                <a:cubicBezTo>
                  <a:pt x="5462329" y="6241421"/>
                  <a:pt x="5460381" y="6159190"/>
                  <a:pt x="5464098" y="6077415"/>
                </a:cubicBezTo>
                <a:cubicBezTo>
                  <a:pt x="5464098" y="6077415"/>
                  <a:pt x="5442950" y="5987900"/>
                  <a:pt x="5430644" y="5943600"/>
                </a:cubicBezTo>
                <a:cubicBezTo>
                  <a:pt x="5397022" y="5822561"/>
                  <a:pt x="5423141" y="5924846"/>
                  <a:pt x="5386039" y="5832088"/>
                </a:cubicBezTo>
                <a:cubicBezTo>
                  <a:pt x="5377308" y="5810260"/>
                  <a:pt x="5373465" y="5786582"/>
                  <a:pt x="5363737" y="5765180"/>
                </a:cubicBezTo>
                <a:cubicBezTo>
                  <a:pt x="5344882" y="5723699"/>
                  <a:pt x="5322570" y="5700857"/>
                  <a:pt x="5296829" y="5664820"/>
                </a:cubicBezTo>
                <a:cubicBezTo>
                  <a:pt x="5289039" y="5653914"/>
                  <a:pt x="5283249" y="5641542"/>
                  <a:pt x="5274527" y="5631366"/>
                </a:cubicBezTo>
                <a:cubicBezTo>
                  <a:pt x="5232156" y="5581933"/>
                  <a:pt x="5220409" y="5580419"/>
                  <a:pt x="5163015" y="5542156"/>
                </a:cubicBezTo>
                <a:cubicBezTo>
                  <a:pt x="5120049" y="5513512"/>
                  <a:pt x="5075388" y="5487192"/>
                  <a:pt x="5029200" y="5464098"/>
                </a:cubicBezTo>
                <a:cubicBezTo>
                  <a:pt x="5015492" y="5457244"/>
                  <a:pt x="4999840" y="5454523"/>
                  <a:pt x="4984595" y="5452946"/>
                </a:cubicBezTo>
                <a:cubicBezTo>
                  <a:pt x="4891866" y="5443353"/>
                  <a:pt x="4798742" y="5438078"/>
                  <a:pt x="4705815" y="5430644"/>
                </a:cubicBezTo>
                <a:close/>
                <a:moveTo>
                  <a:pt x="0" y="0"/>
                </a:moveTo>
                <a:lnTo>
                  <a:pt x="9289473" y="0"/>
                </a:lnTo>
                <a:lnTo>
                  <a:pt x="9289473" y="6982691"/>
                </a:lnTo>
                <a:lnTo>
                  <a:pt x="0" y="6982691"/>
                </a:lnTo>
                <a:close/>
              </a:path>
            </a:pathLst>
          </a:custGeom>
          <a:solidFill>
            <a:schemeClr val="tx1">
              <a:alpha val="9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6" name="Freeform 5"/>
          <p:cNvSpPr/>
          <p:nvPr/>
        </p:nvSpPr>
        <p:spPr>
          <a:xfrm>
            <a:off x="4783873" y="6099717"/>
            <a:ext cx="334537" cy="324603"/>
          </a:xfrm>
          <a:custGeom>
            <a:avLst/>
            <a:gdLst>
              <a:gd name="connsiteX0" fmla="*/ 200722 w 334537"/>
              <a:gd name="connsiteY0" fmla="*/ 312234 h 324603"/>
              <a:gd name="connsiteX1" fmla="*/ 200722 w 334537"/>
              <a:gd name="connsiteY1" fmla="*/ 312234 h 324603"/>
              <a:gd name="connsiteX2" fmla="*/ 100361 w 334537"/>
              <a:gd name="connsiteY2" fmla="*/ 289932 h 324603"/>
              <a:gd name="connsiteX3" fmla="*/ 22303 w 334537"/>
              <a:gd name="connsiteY3" fmla="*/ 245327 h 324603"/>
              <a:gd name="connsiteX4" fmla="*/ 22303 w 334537"/>
              <a:gd name="connsiteY4" fmla="*/ 55756 h 324603"/>
              <a:gd name="connsiteX5" fmla="*/ 44605 w 334537"/>
              <a:gd name="connsiteY5" fmla="*/ 22303 h 324603"/>
              <a:gd name="connsiteX6" fmla="*/ 111512 w 334537"/>
              <a:gd name="connsiteY6" fmla="*/ 0 h 324603"/>
              <a:gd name="connsiteX7" fmla="*/ 256478 w 334537"/>
              <a:gd name="connsiteY7" fmla="*/ 22303 h 324603"/>
              <a:gd name="connsiteX8" fmla="*/ 278781 w 334537"/>
              <a:gd name="connsiteY8" fmla="*/ 44605 h 324603"/>
              <a:gd name="connsiteX9" fmla="*/ 323386 w 334537"/>
              <a:gd name="connsiteY9" fmla="*/ 111512 h 324603"/>
              <a:gd name="connsiteX10" fmla="*/ 334537 w 334537"/>
              <a:gd name="connsiteY10" fmla="*/ 144966 h 324603"/>
              <a:gd name="connsiteX11" fmla="*/ 323386 w 334537"/>
              <a:gd name="connsiteY11" fmla="*/ 245327 h 324603"/>
              <a:gd name="connsiteX12" fmla="*/ 301083 w 334537"/>
              <a:gd name="connsiteY12" fmla="*/ 267629 h 324603"/>
              <a:gd name="connsiteX13" fmla="*/ 223025 w 334537"/>
              <a:gd name="connsiteY13" fmla="*/ 301083 h 324603"/>
              <a:gd name="connsiteX14" fmla="*/ 189571 w 334537"/>
              <a:gd name="connsiteY14" fmla="*/ 323385 h 324603"/>
              <a:gd name="connsiteX15" fmla="*/ 89210 w 334537"/>
              <a:gd name="connsiteY15" fmla="*/ 312234 h 324603"/>
              <a:gd name="connsiteX16" fmla="*/ 55756 w 334537"/>
              <a:gd name="connsiteY16" fmla="*/ 301083 h 324603"/>
              <a:gd name="connsiteX17" fmla="*/ 44605 w 334537"/>
              <a:gd name="connsiteY17" fmla="*/ 267629 h 324603"/>
              <a:gd name="connsiteX18" fmla="*/ 0 w 334537"/>
              <a:gd name="connsiteY18" fmla="*/ 200722 h 324603"/>
              <a:gd name="connsiteX19" fmla="*/ 11151 w 334537"/>
              <a:gd name="connsiteY19" fmla="*/ 100361 h 324603"/>
              <a:gd name="connsiteX20" fmla="*/ 22303 w 334537"/>
              <a:gd name="connsiteY20" fmla="*/ 66907 h 324603"/>
              <a:gd name="connsiteX21" fmla="*/ 55756 w 334537"/>
              <a:gd name="connsiteY21" fmla="*/ 44605 h 324603"/>
              <a:gd name="connsiteX22" fmla="*/ 122664 w 334537"/>
              <a:gd name="connsiteY22" fmla="*/ 22303 h 324603"/>
              <a:gd name="connsiteX23" fmla="*/ 234176 w 334537"/>
              <a:gd name="connsiteY23" fmla="*/ 33454 h 324603"/>
              <a:gd name="connsiteX24" fmla="*/ 289932 w 334537"/>
              <a:gd name="connsiteY24" fmla="*/ 89210 h 324603"/>
              <a:gd name="connsiteX25" fmla="*/ 323386 w 334537"/>
              <a:gd name="connsiteY25" fmla="*/ 156117 h 324603"/>
              <a:gd name="connsiteX26" fmla="*/ 278781 w 334537"/>
              <a:gd name="connsiteY26" fmla="*/ 323385 h 324603"/>
              <a:gd name="connsiteX27" fmla="*/ 200722 w 334537"/>
              <a:gd name="connsiteY27" fmla="*/ 312234 h 324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34537" h="324603">
                <a:moveTo>
                  <a:pt x="200722" y="312234"/>
                </a:moveTo>
                <a:lnTo>
                  <a:pt x="200722" y="312234"/>
                </a:lnTo>
                <a:cubicBezTo>
                  <a:pt x="167268" y="304800"/>
                  <a:pt x="133115" y="300010"/>
                  <a:pt x="100361" y="289932"/>
                </a:cubicBezTo>
                <a:cubicBezTo>
                  <a:pt x="74088" y="281848"/>
                  <a:pt x="45144" y="260555"/>
                  <a:pt x="22303" y="245327"/>
                </a:cubicBezTo>
                <a:cubicBezTo>
                  <a:pt x="-2751" y="170170"/>
                  <a:pt x="-1214" y="189017"/>
                  <a:pt x="22303" y="55756"/>
                </a:cubicBezTo>
                <a:cubicBezTo>
                  <a:pt x="24632" y="42558"/>
                  <a:pt x="33240" y="29406"/>
                  <a:pt x="44605" y="22303"/>
                </a:cubicBezTo>
                <a:cubicBezTo>
                  <a:pt x="64540" y="9843"/>
                  <a:pt x="111512" y="0"/>
                  <a:pt x="111512" y="0"/>
                </a:cubicBezTo>
                <a:cubicBezTo>
                  <a:pt x="117962" y="645"/>
                  <a:pt x="224325" y="3011"/>
                  <a:pt x="256478" y="22303"/>
                </a:cubicBezTo>
                <a:cubicBezTo>
                  <a:pt x="265493" y="27712"/>
                  <a:pt x="272473" y="36194"/>
                  <a:pt x="278781" y="44605"/>
                </a:cubicBezTo>
                <a:cubicBezTo>
                  <a:pt x="294864" y="66048"/>
                  <a:pt x="323386" y="111512"/>
                  <a:pt x="323386" y="111512"/>
                </a:cubicBezTo>
                <a:cubicBezTo>
                  <a:pt x="327103" y="122663"/>
                  <a:pt x="334537" y="133211"/>
                  <a:pt x="334537" y="144966"/>
                </a:cubicBezTo>
                <a:cubicBezTo>
                  <a:pt x="334537" y="178626"/>
                  <a:pt x="332243" y="212854"/>
                  <a:pt x="323386" y="245327"/>
                </a:cubicBezTo>
                <a:cubicBezTo>
                  <a:pt x="320620" y="255470"/>
                  <a:pt x="309831" y="261797"/>
                  <a:pt x="301083" y="267629"/>
                </a:cubicBezTo>
                <a:cubicBezTo>
                  <a:pt x="231467" y="314039"/>
                  <a:pt x="282500" y="271346"/>
                  <a:pt x="223025" y="301083"/>
                </a:cubicBezTo>
                <a:cubicBezTo>
                  <a:pt x="211038" y="307077"/>
                  <a:pt x="200722" y="315951"/>
                  <a:pt x="189571" y="323385"/>
                </a:cubicBezTo>
                <a:cubicBezTo>
                  <a:pt x="156117" y="319668"/>
                  <a:pt x="122412" y="317767"/>
                  <a:pt x="89210" y="312234"/>
                </a:cubicBezTo>
                <a:cubicBezTo>
                  <a:pt x="77615" y="310302"/>
                  <a:pt x="64068" y="309395"/>
                  <a:pt x="55756" y="301083"/>
                </a:cubicBezTo>
                <a:cubicBezTo>
                  <a:pt x="47444" y="292771"/>
                  <a:pt x="50313" y="277904"/>
                  <a:pt x="44605" y="267629"/>
                </a:cubicBezTo>
                <a:cubicBezTo>
                  <a:pt x="31588" y="244198"/>
                  <a:pt x="0" y="200722"/>
                  <a:pt x="0" y="200722"/>
                </a:cubicBezTo>
                <a:cubicBezTo>
                  <a:pt x="3717" y="167268"/>
                  <a:pt x="5617" y="133563"/>
                  <a:pt x="11151" y="100361"/>
                </a:cubicBezTo>
                <a:cubicBezTo>
                  <a:pt x="13083" y="88766"/>
                  <a:pt x="14960" y="76086"/>
                  <a:pt x="22303" y="66907"/>
                </a:cubicBezTo>
                <a:cubicBezTo>
                  <a:pt x="30675" y="56442"/>
                  <a:pt x="43509" y="50048"/>
                  <a:pt x="55756" y="44605"/>
                </a:cubicBezTo>
                <a:cubicBezTo>
                  <a:pt x="77239" y="35057"/>
                  <a:pt x="122664" y="22303"/>
                  <a:pt x="122664" y="22303"/>
                </a:cubicBezTo>
                <a:cubicBezTo>
                  <a:pt x="159835" y="26020"/>
                  <a:pt x="197649" y="25627"/>
                  <a:pt x="234176" y="33454"/>
                </a:cubicBezTo>
                <a:cubicBezTo>
                  <a:pt x="293471" y="46160"/>
                  <a:pt x="270572" y="50488"/>
                  <a:pt x="289932" y="89210"/>
                </a:cubicBezTo>
                <a:cubicBezTo>
                  <a:pt x="333169" y="175686"/>
                  <a:pt x="295352" y="72021"/>
                  <a:pt x="323386" y="156117"/>
                </a:cubicBezTo>
                <a:cubicBezTo>
                  <a:pt x="321602" y="179311"/>
                  <a:pt x="349684" y="311568"/>
                  <a:pt x="278781" y="323385"/>
                </a:cubicBezTo>
                <a:cubicBezTo>
                  <a:pt x="245782" y="328885"/>
                  <a:pt x="213732" y="314093"/>
                  <a:pt x="200722" y="312234"/>
                </a:cubicBezTo>
                <a:close/>
              </a:path>
            </a:pathLst>
          </a:custGeom>
          <a:solidFill>
            <a:srgbClr val="C00000">
              <a:alpha val="85000"/>
            </a:srgb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 name="Freeform 6"/>
          <p:cNvSpPr/>
          <p:nvPr/>
        </p:nvSpPr>
        <p:spPr>
          <a:xfrm>
            <a:off x="5073805" y="4650059"/>
            <a:ext cx="345688" cy="1427356"/>
          </a:xfrm>
          <a:custGeom>
            <a:avLst/>
            <a:gdLst>
              <a:gd name="connsiteX0" fmla="*/ 211873 w 345688"/>
              <a:gd name="connsiteY0" fmla="*/ 0 h 1427356"/>
              <a:gd name="connsiteX1" fmla="*/ 211873 w 345688"/>
              <a:gd name="connsiteY1" fmla="*/ 0 h 1427356"/>
              <a:gd name="connsiteX2" fmla="*/ 301083 w 345688"/>
              <a:gd name="connsiteY2" fmla="*/ 156117 h 1427356"/>
              <a:gd name="connsiteX3" fmla="*/ 323385 w 345688"/>
              <a:gd name="connsiteY3" fmla="*/ 211873 h 1427356"/>
              <a:gd name="connsiteX4" fmla="*/ 334536 w 345688"/>
              <a:gd name="connsiteY4" fmla="*/ 267629 h 1427356"/>
              <a:gd name="connsiteX5" fmla="*/ 323385 w 345688"/>
              <a:gd name="connsiteY5" fmla="*/ 657921 h 1427356"/>
              <a:gd name="connsiteX6" fmla="*/ 312234 w 345688"/>
              <a:gd name="connsiteY6" fmla="*/ 769434 h 1427356"/>
              <a:gd name="connsiteX7" fmla="*/ 289932 w 345688"/>
              <a:gd name="connsiteY7" fmla="*/ 836341 h 1427356"/>
              <a:gd name="connsiteX8" fmla="*/ 267629 w 345688"/>
              <a:gd name="connsiteY8" fmla="*/ 914400 h 1427356"/>
              <a:gd name="connsiteX9" fmla="*/ 245327 w 345688"/>
              <a:gd name="connsiteY9" fmla="*/ 947853 h 1427356"/>
              <a:gd name="connsiteX10" fmla="*/ 223024 w 345688"/>
              <a:gd name="connsiteY10" fmla="*/ 1014761 h 1427356"/>
              <a:gd name="connsiteX11" fmla="*/ 178419 w 345688"/>
              <a:gd name="connsiteY11" fmla="*/ 1092819 h 1427356"/>
              <a:gd name="connsiteX12" fmla="*/ 144966 w 345688"/>
              <a:gd name="connsiteY12" fmla="*/ 1159726 h 1427356"/>
              <a:gd name="connsiteX13" fmla="*/ 111512 w 345688"/>
              <a:gd name="connsiteY13" fmla="*/ 1226634 h 1427356"/>
              <a:gd name="connsiteX14" fmla="*/ 89210 w 345688"/>
              <a:gd name="connsiteY14" fmla="*/ 1293541 h 1427356"/>
              <a:gd name="connsiteX15" fmla="*/ 78058 w 345688"/>
              <a:gd name="connsiteY15" fmla="*/ 1326995 h 1427356"/>
              <a:gd name="connsiteX16" fmla="*/ 0 w 345688"/>
              <a:gd name="connsiteY16" fmla="*/ 1416204 h 1427356"/>
              <a:gd name="connsiteX17" fmla="*/ 11151 w 345688"/>
              <a:gd name="connsiteY17" fmla="*/ 1193180 h 1427356"/>
              <a:gd name="connsiteX18" fmla="*/ 22302 w 345688"/>
              <a:gd name="connsiteY18" fmla="*/ 1237785 h 1427356"/>
              <a:gd name="connsiteX19" fmla="*/ 33454 w 345688"/>
              <a:gd name="connsiteY19" fmla="*/ 1416204 h 1427356"/>
              <a:gd name="connsiteX20" fmla="*/ 178419 w 345688"/>
              <a:gd name="connsiteY20" fmla="*/ 1405053 h 1427356"/>
              <a:gd name="connsiteX21" fmla="*/ 133815 w 345688"/>
              <a:gd name="connsiteY21" fmla="*/ 1416204 h 1427356"/>
              <a:gd name="connsiteX22" fmla="*/ 78058 w 345688"/>
              <a:gd name="connsiteY22" fmla="*/ 1427356 h 1427356"/>
              <a:gd name="connsiteX23" fmla="*/ 44605 w 345688"/>
              <a:gd name="connsiteY23" fmla="*/ 1405053 h 1427356"/>
              <a:gd name="connsiteX24" fmla="*/ 78058 w 345688"/>
              <a:gd name="connsiteY24" fmla="*/ 1371600 h 1427356"/>
              <a:gd name="connsiteX25" fmla="*/ 111512 w 345688"/>
              <a:gd name="connsiteY25" fmla="*/ 1248936 h 1427356"/>
              <a:gd name="connsiteX26" fmla="*/ 133815 w 345688"/>
              <a:gd name="connsiteY26" fmla="*/ 1170878 h 1427356"/>
              <a:gd name="connsiteX27" fmla="*/ 156117 w 345688"/>
              <a:gd name="connsiteY27" fmla="*/ 1148575 h 1427356"/>
              <a:gd name="connsiteX28" fmla="*/ 167268 w 345688"/>
              <a:gd name="connsiteY28" fmla="*/ 1115121 h 1427356"/>
              <a:gd name="connsiteX29" fmla="*/ 189571 w 345688"/>
              <a:gd name="connsiteY29" fmla="*/ 1092819 h 1427356"/>
              <a:gd name="connsiteX30" fmla="*/ 211873 w 345688"/>
              <a:gd name="connsiteY30" fmla="*/ 1025912 h 1427356"/>
              <a:gd name="connsiteX31" fmla="*/ 234175 w 345688"/>
              <a:gd name="connsiteY31" fmla="*/ 959004 h 1427356"/>
              <a:gd name="connsiteX32" fmla="*/ 245327 w 345688"/>
              <a:gd name="connsiteY32" fmla="*/ 925551 h 1427356"/>
              <a:gd name="connsiteX33" fmla="*/ 278780 w 345688"/>
              <a:gd name="connsiteY33" fmla="*/ 814039 h 1427356"/>
              <a:gd name="connsiteX34" fmla="*/ 301083 w 345688"/>
              <a:gd name="connsiteY34" fmla="*/ 780585 h 1427356"/>
              <a:gd name="connsiteX35" fmla="*/ 323385 w 345688"/>
              <a:gd name="connsiteY35" fmla="*/ 657921 h 1427356"/>
              <a:gd name="connsiteX36" fmla="*/ 345688 w 345688"/>
              <a:gd name="connsiteY36" fmla="*/ 546409 h 1427356"/>
              <a:gd name="connsiteX37" fmla="*/ 334536 w 345688"/>
              <a:gd name="connsiteY37" fmla="*/ 178419 h 1427356"/>
              <a:gd name="connsiteX38" fmla="*/ 312234 w 345688"/>
              <a:gd name="connsiteY38" fmla="*/ 133814 h 1427356"/>
              <a:gd name="connsiteX39" fmla="*/ 289932 w 345688"/>
              <a:gd name="connsiteY39" fmla="*/ 55756 h 1427356"/>
              <a:gd name="connsiteX40" fmla="*/ 211873 w 345688"/>
              <a:gd name="connsiteY40" fmla="*/ 0 h 142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45688" h="1427356">
                <a:moveTo>
                  <a:pt x="211873" y="0"/>
                </a:moveTo>
                <a:lnTo>
                  <a:pt x="211873" y="0"/>
                </a:lnTo>
                <a:cubicBezTo>
                  <a:pt x="257810" y="73499"/>
                  <a:pt x="268326" y="84051"/>
                  <a:pt x="301083" y="156117"/>
                </a:cubicBezTo>
                <a:cubicBezTo>
                  <a:pt x="309366" y="174340"/>
                  <a:pt x="317633" y="192700"/>
                  <a:pt x="323385" y="211873"/>
                </a:cubicBezTo>
                <a:cubicBezTo>
                  <a:pt x="328831" y="230027"/>
                  <a:pt x="330819" y="249044"/>
                  <a:pt x="334536" y="267629"/>
                </a:cubicBezTo>
                <a:cubicBezTo>
                  <a:pt x="330819" y="397726"/>
                  <a:pt x="329164" y="527899"/>
                  <a:pt x="323385" y="657921"/>
                </a:cubicBezTo>
                <a:cubicBezTo>
                  <a:pt x="321726" y="695241"/>
                  <a:pt x="319118" y="732717"/>
                  <a:pt x="312234" y="769434"/>
                </a:cubicBezTo>
                <a:cubicBezTo>
                  <a:pt x="307902" y="792540"/>
                  <a:pt x="295634" y="813534"/>
                  <a:pt x="289932" y="836341"/>
                </a:cubicBezTo>
                <a:cubicBezTo>
                  <a:pt x="286360" y="850628"/>
                  <a:pt x="275626" y="898406"/>
                  <a:pt x="267629" y="914400"/>
                </a:cubicBezTo>
                <a:cubicBezTo>
                  <a:pt x="261636" y="926387"/>
                  <a:pt x="250770" y="935606"/>
                  <a:pt x="245327" y="947853"/>
                </a:cubicBezTo>
                <a:cubicBezTo>
                  <a:pt x="235779" y="969336"/>
                  <a:pt x="236065" y="995200"/>
                  <a:pt x="223024" y="1014761"/>
                </a:cubicBezTo>
                <a:cubicBezTo>
                  <a:pt x="200627" y="1048356"/>
                  <a:pt x="195396" y="1053207"/>
                  <a:pt x="178419" y="1092819"/>
                </a:cubicBezTo>
                <a:cubicBezTo>
                  <a:pt x="150717" y="1157457"/>
                  <a:pt x="187827" y="1095435"/>
                  <a:pt x="144966" y="1159726"/>
                </a:cubicBezTo>
                <a:cubicBezTo>
                  <a:pt x="104300" y="1281727"/>
                  <a:pt x="169156" y="1096936"/>
                  <a:pt x="111512" y="1226634"/>
                </a:cubicBezTo>
                <a:cubicBezTo>
                  <a:pt x="101964" y="1248117"/>
                  <a:pt x="96644" y="1271239"/>
                  <a:pt x="89210" y="1293541"/>
                </a:cubicBezTo>
                <a:cubicBezTo>
                  <a:pt x="85493" y="1304692"/>
                  <a:pt x="86370" y="1318683"/>
                  <a:pt x="78058" y="1326995"/>
                </a:cubicBezTo>
                <a:cubicBezTo>
                  <a:pt x="12825" y="1392228"/>
                  <a:pt x="36882" y="1360882"/>
                  <a:pt x="0" y="1416204"/>
                </a:cubicBezTo>
                <a:cubicBezTo>
                  <a:pt x="3717" y="1341863"/>
                  <a:pt x="1919" y="1267039"/>
                  <a:pt x="11151" y="1193180"/>
                </a:cubicBezTo>
                <a:cubicBezTo>
                  <a:pt x="13052" y="1177972"/>
                  <a:pt x="20777" y="1222535"/>
                  <a:pt x="22302" y="1237785"/>
                </a:cubicBezTo>
                <a:cubicBezTo>
                  <a:pt x="28231" y="1297078"/>
                  <a:pt x="29737" y="1356731"/>
                  <a:pt x="33454" y="1416204"/>
                </a:cubicBezTo>
                <a:cubicBezTo>
                  <a:pt x="81776" y="1412487"/>
                  <a:pt x="129955" y="1405053"/>
                  <a:pt x="178419" y="1405053"/>
                </a:cubicBezTo>
                <a:cubicBezTo>
                  <a:pt x="193745" y="1405053"/>
                  <a:pt x="148776" y="1412879"/>
                  <a:pt x="133815" y="1416204"/>
                </a:cubicBezTo>
                <a:cubicBezTo>
                  <a:pt x="115313" y="1420316"/>
                  <a:pt x="96644" y="1423639"/>
                  <a:pt x="78058" y="1427356"/>
                </a:cubicBezTo>
                <a:cubicBezTo>
                  <a:pt x="-42687" y="1407230"/>
                  <a:pt x="11663" y="1427014"/>
                  <a:pt x="44605" y="1405053"/>
                </a:cubicBezTo>
                <a:cubicBezTo>
                  <a:pt x="57726" y="1396306"/>
                  <a:pt x="66907" y="1382751"/>
                  <a:pt x="78058" y="1371600"/>
                </a:cubicBezTo>
                <a:cubicBezTo>
                  <a:pt x="103289" y="1270681"/>
                  <a:pt x="71729" y="1394809"/>
                  <a:pt x="111512" y="1248936"/>
                </a:cubicBezTo>
                <a:cubicBezTo>
                  <a:pt x="113944" y="1240019"/>
                  <a:pt x="126690" y="1182753"/>
                  <a:pt x="133815" y="1170878"/>
                </a:cubicBezTo>
                <a:cubicBezTo>
                  <a:pt x="139224" y="1161863"/>
                  <a:pt x="148683" y="1156009"/>
                  <a:pt x="156117" y="1148575"/>
                </a:cubicBezTo>
                <a:cubicBezTo>
                  <a:pt x="159834" y="1137424"/>
                  <a:pt x="161220" y="1125200"/>
                  <a:pt x="167268" y="1115121"/>
                </a:cubicBezTo>
                <a:cubicBezTo>
                  <a:pt x="172677" y="1106106"/>
                  <a:pt x="184869" y="1102223"/>
                  <a:pt x="189571" y="1092819"/>
                </a:cubicBezTo>
                <a:cubicBezTo>
                  <a:pt x="200084" y="1071792"/>
                  <a:pt x="204439" y="1048214"/>
                  <a:pt x="211873" y="1025912"/>
                </a:cubicBezTo>
                <a:lnTo>
                  <a:pt x="234175" y="959004"/>
                </a:lnTo>
                <a:cubicBezTo>
                  <a:pt x="237892" y="947853"/>
                  <a:pt x="242476" y="936954"/>
                  <a:pt x="245327" y="925551"/>
                </a:cubicBezTo>
                <a:cubicBezTo>
                  <a:pt x="251560" y="900617"/>
                  <a:pt x="267921" y="830328"/>
                  <a:pt x="278780" y="814039"/>
                </a:cubicBezTo>
                <a:lnTo>
                  <a:pt x="301083" y="780585"/>
                </a:lnTo>
                <a:cubicBezTo>
                  <a:pt x="324823" y="685623"/>
                  <a:pt x="299409" y="793782"/>
                  <a:pt x="323385" y="657921"/>
                </a:cubicBezTo>
                <a:cubicBezTo>
                  <a:pt x="329973" y="620591"/>
                  <a:pt x="345688" y="546409"/>
                  <a:pt x="345688" y="546409"/>
                </a:cubicBezTo>
                <a:cubicBezTo>
                  <a:pt x="341971" y="423746"/>
                  <a:pt x="344454" y="300737"/>
                  <a:pt x="334536" y="178419"/>
                </a:cubicBezTo>
                <a:cubicBezTo>
                  <a:pt x="333193" y="161850"/>
                  <a:pt x="318071" y="149379"/>
                  <a:pt x="312234" y="133814"/>
                </a:cubicBezTo>
                <a:cubicBezTo>
                  <a:pt x="307374" y="120854"/>
                  <a:pt x="298918" y="70733"/>
                  <a:pt x="289932" y="55756"/>
                </a:cubicBezTo>
                <a:cubicBezTo>
                  <a:pt x="277855" y="35627"/>
                  <a:pt x="224883" y="9293"/>
                  <a:pt x="211873" y="0"/>
                </a:cubicBezTo>
                <a:close/>
              </a:path>
            </a:pathLst>
          </a:custGeom>
          <a:solidFill>
            <a:srgbClr val="C00000">
              <a:alpha val="85000"/>
            </a:srgb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8" name="TextBox 7"/>
          <p:cNvSpPr txBox="1"/>
          <p:nvPr/>
        </p:nvSpPr>
        <p:spPr>
          <a:xfrm>
            <a:off x="1583472" y="3695952"/>
            <a:ext cx="5653669" cy="954107"/>
          </a:xfrm>
          <a:prstGeom prst="rect">
            <a:avLst/>
          </a:prstGeom>
          <a:noFill/>
        </p:spPr>
        <p:txBody>
          <a:bodyPr wrap="square" rtlCol="0">
            <a:spAutoFit/>
          </a:bodyPr>
          <a:lstStyle/>
          <a:p>
            <a:r>
              <a:rPr lang="en-US" sz="2800" dirty="0" smtClean="0">
                <a:solidFill>
                  <a:srgbClr val="C00000"/>
                </a:solidFill>
                <a:latin typeface="Segoe Print" panose="02000600000000000000" pitchFamily="2" charset="0"/>
                <a:cs typeface="Segoe UI Light"/>
              </a:rPr>
              <a:t>We collect bus stop locations based on these data</a:t>
            </a:r>
            <a:endParaRPr lang="en-US" sz="2800" dirty="0">
              <a:solidFill>
                <a:srgbClr val="C00000"/>
              </a:solidFill>
              <a:latin typeface="Segoe Print" panose="02000600000000000000" pitchFamily="2" charset="0"/>
              <a:cs typeface="Segoe UI Light"/>
            </a:endParaRPr>
          </a:p>
        </p:txBody>
      </p:sp>
    </p:spTree>
    <p:extLst>
      <p:ext uri="{BB962C8B-B14F-4D97-AF65-F5344CB8AC3E}">
        <p14:creationId xmlns:p14="http://schemas.microsoft.com/office/powerpoint/2010/main" val="35371210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r="25231" b="9579"/>
          <a:stretch/>
        </p:blipFill>
        <p:spPr>
          <a:xfrm>
            <a:off x="0" y="0"/>
            <a:ext cx="9527458" cy="6961239"/>
          </a:xfrm>
          <a:prstGeom prst="rect">
            <a:avLst/>
          </a:prstGeom>
        </p:spPr>
      </p:pic>
      <p:sp>
        <p:nvSpPr>
          <p:cNvPr id="6" name="Rectangle 5"/>
          <p:cNvSpPr/>
          <p:nvPr/>
        </p:nvSpPr>
        <p:spPr>
          <a:xfrm>
            <a:off x="-674831" y="4381027"/>
            <a:ext cx="5518673" cy="1667435"/>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 name="Freeform 2"/>
          <p:cNvSpPr/>
          <p:nvPr/>
        </p:nvSpPr>
        <p:spPr>
          <a:xfrm>
            <a:off x="4953157" y="5852160"/>
            <a:ext cx="1275521" cy="392605"/>
          </a:xfrm>
          <a:custGeom>
            <a:avLst/>
            <a:gdLst>
              <a:gd name="connsiteX0" fmla="*/ 877488 w 1275521"/>
              <a:gd name="connsiteY0" fmla="*/ 376518 h 392605"/>
              <a:gd name="connsiteX1" fmla="*/ 877488 w 1275521"/>
              <a:gd name="connsiteY1" fmla="*/ 376518 h 392605"/>
              <a:gd name="connsiteX2" fmla="*/ 544001 w 1275521"/>
              <a:gd name="connsiteY2" fmla="*/ 365760 h 392605"/>
              <a:gd name="connsiteX3" fmla="*/ 479455 w 1275521"/>
              <a:gd name="connsiteY3" fmla="*/ 355002 h 392605"/>
              <a:gd name="connsiteX4" fmla="*/ 382636 w 1275521"/>
              <a:gd name="connsiteY4" fmla="*/ 344245 h 392605"/>
              <a:gd name="connsiteX5" fmla="*/ 296575 w 1275521"/>
              <a:gd name="connsiteY5" fmla="*/ 322729 h 392605"/>
              <a:gd name="connsiteX6" fmla="*/ 178241 w 1275521"/>
              <a:gd name="connsiteY6" fmla="*/ 301214 h 392605"/>
              <a:gd name="connsiteX7" fmla="*/ 102937 w 1275521"/>
              <a:gd name="connsiteY7" fmla="*/ 258184 h 392605"/>
              <a:gd name="connsiteX8" fmla="*/ 81422 w 1275521"/>
              <a:gd name="connsiteY8" fmla="*/ 225911 h 392605"/>
              <a:gd name="connsiteX9" fmla="*/ 59907 w 1275521"/>
              <a:gd name="connsiteY9" fmla="*/ 204395 h 392605"/>
              <a:gd name="connsiteX10" fmla="*/ 49149 w 1275521"/>
              <a:gd name="connsiteY10" fmla="*/ 172122 h 392605"/>
              <a:gd name="connsiteX11" fmla="*/ 59907 w 1275521"/>
              <a:gd name="connsiteY11" fmla="*/ 64546 h 392605"/>
              <a:gd name="connsiteX12" fmla="*/ 102937 w 1275521"/>
              <a:gd name="connsiteY12" fmla="*/ 32273 h 392605"/>
              <a:gd name="connsiteX13" fmla="*/ 145968 w 1275521"/>
              <a:gd name="connsiteY13" fmla="*/ 21515 h 392605"/>
              <a:gd name="connsiteX14" fmla="*/ 328848 w 1275521"/>
              <a:gd name="connsiteY14" fmla="*/ 0 h 392605"/>
              <a:gd name="connsiteX15" fmla="*/ 1103398 w 1275521"/>
              <a:gd name="connsiteY15" fmla="*/ 10758 h 392605"/>
              <a:gd name="connsiteX16" fmla="*/ 1178702 w 1275521"/>
              <a:gd name="connsiteY16" fmla="*/ 75304 h 392605"/>
              <a:gd name="connsiteX17" fmla="*/ 1221732 w 1275521"/>
              <a:gd name="connsiteY17" fmla="*/ 129092 h 392605"/>
              <a:gd name="connsiteX18" fmla="*/ 1232490 w 1275521"/>
              <a:gd name="connsiteY18" fmla="*/ 161365 h 392605"/>
              <a:gd name="connsiteX19" fmla="*/ 1264763 w 1275521"/>
              <a:gd name="connsiteY19" fmla="*/ 225911 h 392605"/>
              <a:gd name="connsiteX20" fmla="*/ 1254005 w 1275521"/>
              <a:gd name="connsiteY20" fmla="*/ 344245 h 392605"/>
              <a:gd name="connsiteX21" fmla="*/ 1221732 w 1275521"/>
              <a:gd name="connsiteY21" fmla="*/ 365760 h 392605"/>
              <a:gd name="connsiteX22" fmla="*/ 985064 w 1275521"/>
              <a:gd name="connsiteY22" fmla="*/ 376518 h 392605"/>
              <a:gd name="connsiteX23" fmla="*/ 780669 w 1275521"/>
              <a:gd name="connsiteY23" fmla="*/ 376518 h 392605"/>
              <a:gd name="connsiteX24" fmla="*/ 651577 w 1275521"/>
              <a:gd name="connsiteY24" fmla="*/ 365760 h 392605"/>
              <a:gd name="connsiteX25" fmla="*/ 232029 w 1275521"/>
              <a:gd name="connsiteY25" fmla="*/ 344245 h 392605"/>
              <a:gd name="connsiteX26" fmla="*/ 188998 w 1275521"/>
              <a:gd name="connsiteY26" fmla="*/ 333487 h 392605"/>
              <a:gd name="connsiteX27" fmla="*/ 92179 w 1275521"/>
              <a:gd name="connsiteY27" fmla="*/ 290456 h 392605"/>
              <a:gd name="connsiteX28" fmla="*/ 59907 w 1275521"/>
              <a:gd name="connsiteY28" fmla="*/ 279699 h 392605"/>
              <a:gd name="connsiteX29" fmla="*/ 27634 w 1275521"/>
              <a:gd name="connsiteY29" fmla="*/ 268941 h 392605"/>
              <a:gd name="connsiteX30" fmla="*/ 16876 w 1275521"/>
              <a:gd name="connsiteY30" fmla="*/ 236668 h 392605"/>
              <a:gd name="connsiteX31" fmla="*/ 16876 w 1275521"/>
              <a:gd name="connsiteY31" fmla="*/ 53788 h 392605"/>
              <a:gd name="connsiteX32" fmla="*/ 113695 w 1275521"/>
              <a:gd name="connsiteY32" fmla="*/ 0 h 392605"/>
              <a:gd name="connsiteX33" fmla="*/ 888245 w 1275521"/>
              <a:gd name="connsiteY33" fmla="*/ 10758 h 392605"/>
              <a:gd name="connsiteX34" fmla="*/ 995822 w 1275521"/>
              <a:gd name="connsiteY34" fmla="*/ 21515 h 392605"/>
              <a:gd name="connsiteX35" fmla="*/ 1028095 w 1275521"/>
              <a:gd name="connsiteY35" fmla="*/ 32273 h 392605"/>
              <a:gd name="connsiteX36" fmla="*/ 1146429 w 1275521"/>
              <a:gd name="connsiteY36" fmla="*/ 53788 h 392605"/>
              <a:gd name="connsiteX37" fmla="*/ 1243248 w 1275521"/>
              <a:gd name="connsiteY37" fmla="*/ 129092 h 392605"/>
              <a:gd name="connsiteX38" fmla="*/ 1264763 w 1275521"/>
              <a:gd name="connsiteY38" fmla="*/ 193638 h 392605"/>
              <a:gd name="connsiteX39" fmla="*/ 1275521 w 1275521"/>
              <a:gd name="connsiteY39" fmla="*/ 225911 h 392605"/>
              <a:gd name="connsiteX40" fmla="*/ 1264763 w 1275521"/>
              <a:gd name="connsiteY40" fmla="*/ 301214 h 392605"/>
              <a:gd name="connsiteX41" fmla="*/ 1200217 w 1275521"/>
              <a:gd name="connsiteY41" fmla="*/ 355002 h 392605"/>
              <a:gd name="connsiteX42" fmla="*/ 931276 w 1275521"/>
              <a:gd name="connsiteY42" fmla="*/ 365760 h 392605"/>
              <a:gd name="connsiteX43" fmla="*/ 877488 w 1275521"/>
              <a:gd name="connsiteY43" fmla="*/ 376518 h 392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75521" h="392605">
                <a:moveTo>
                  <a:pt x="877488" y="376518"/>
                </a:moveTo>
                <a:lnTo>
                  <a:pt x="877488" y="376518"/>
                </a:lnTo>
                <a:cubicBezTo>
                  <a:pt x="766326" y="372932"/>
                  <a:pt x="655059" y="371763"/>
                  <a:pt x="544001" y="365760"/>
                </a:cubicBezTo>
                <a:cubicBezTo>
                  <a:pt x="522221" y="364583"/>
                  <a:pt x="501076" y="357885"/>
                  <a:pt x="479455" y="355002"/>
                </a:cubicBezTo>
                <a:cubicBezTo>
                  <a:pt x="447268" y="350711"/>
                  <a:pt x="414909" y="347831"/>
                  <a:pt x="382636" y="344245"/>
                </a:cubicBezTo>
                <a:cubicBezTo>
                  <a:pt x="353949" y="337073"/>
                  <a:pt x="325511" y="328821"/>
                  <a:pt x="296575" y="322729"/>
                </a:cubicBezTo>
                <a:cubicBezTo>
                  <a:pt x="257344" y="314470"/>
                  <a:pt x="216979" y="311544"/>
                  <a:pt x="178241" y="301214"/>
                </a:cubicBezTo>
                <a:cubicBezTo>
                  <a:pt x="155492" y="295148"/>
                  <a:pt x="122878" y="271478"/>
                  <a:pt x="102937" y="258184"/>
                </a:cubicBezTo>
                <a:cubicBezTo>
                  <a:pt x="95765" y="247426"/>
                  <a:pt x="89499" y="236007"/>
                  <a:pt x="81422" y="225911"/>
                </a:cubicBezTo>
                <a:cubicBezTo>
                  <a:pt x="75086" y="217991"/>
                  <a:pt x="65125" y="213092"/>
                  <a:pt x="59907" y="204395"/>
                </a:cubicBezTo>
                <a:cubicBezTo>
                  <a:pt x="54073" y="194671"/>
                  <a:pt x="52735" y="182880"/>
                  <a:pt x="49149" y="172122"/>
                </a:cubicBezTo>
                <a:cubicBezTo>
                  <a:pt x="52735" y="136263"/>
                  <a:pt x="46970" y="98181"/>
                  <a:pt x="59907" y="64546"/>
                </a:cubicBezTo>
                <a:cubicBezTo>
                  <a:pt x="66343" y="47812"/>
                  <a:pt x="86901" y="40291"/>
                  <a:pt x="102937" y="32273"/>
                </a:cubicBezTo>
                <a:cubicBezTo>
                  <a:pt x="116161" y="25661"/>
                  <a:pt x="131752" y="25577"/>
                  <a:pt x="145968" y="21515"/>
                </a:cubicBezTo>
                <a:cubicBezTo>
                  <a:pt x="243766" y="-6427"/>
                  <a:pt x="88025" y="17202"/>
                  <a:pt x="328848" y="0"/>
                </a:cubicBezTo>
                <a:cubicBezTo>
                  <a:pt x="587031" y="3586"/>
                  <a:pt x="845396" y="438"/>
                  <a:pt x="1103398" y="10758"/>
                </a:cubicBezTo>
                <a:cubicBezTo>
                  <a:pt x="1120064" y="11425"/>
                  <a:pt x="1177496" y="73495"/>
                  <a:pt x="1178702" y="75304"/>
                </a:cubicBezTo>
                <a:cubicBezTo>
                  <a:pt x="1205843" y="116015"/>
                  <a:pt x="1191075" y="98434"/>
                  <a:pt x="1221732" y="129092"/>
                </a:cubicBezTo>
                <a:cubicBezTo>
                  <a:pt x="1225318" y="139850"/>
                  <a:pt x="1227419" y="151223"/>
                  <a:pt x="1232490" y="161365"/>
                </a:cubicBezTo>
                <a:cubicBezTo>
                  <a:pt x="1274198" y="244781"/>
                  <a:pt x="1237722" y="144792"/>
                  <a:pt x="1264763" y="225911"/>
                </a:cubicBezTo>
                <a:cubicBezTo>
                  <a:pt x="1261177" y="265356"/>
                  <a:pt x="1265653" y="306389"/>
                  <a:pt x="1254005" y="344245"/>
                </a:cubicBezTo>
                <a:cubicBezTo>
                  <a:pt x="1250203" y="356602"/>
                  <a:pt x="1234569" y="364220"/>
                  <a:pt x="1221732" y="365760"/>
                </a:cubicBezTo>
                <a:cubicBezTo>
                  <a:pt x="1143324" y="375169"/>
                  <a:pt x="1063953" y="372932"/>
                  <a:pt x="985064" y="376518"/>
                </a:cubicBezTo>
                <a:cubicBezTo>
                  <a:pt x="899053" y="405186"/>
                  <a:pt x="960061" y="389332"/>
                  <a:pt x="780669" y="376518"/>
                </a:cubicBezTo>
                <a:cubicBezTo>
                  <a:pt x="737599" y="373442"/>
                  <a:pt x="694608" y="369346"/>
                  <a:pt x="651577" y="365760"/>
                </a:cubicBezTo>
                <a:cubicBezTo>
                  <a:pt x="494045" y="313248"/>
                  <a:pt x="661903" y="365738"/>
                  <a:pt x="232029" y="344245"/>
                </a:cubicBezTo>
                <a:cubicBezTo>
                  <a:pt x="217262" y="343507"/>
                  <a:pt x="203342" y="337073"/>
                  <a:pt x="188998" y="333487"/>
                </a:cubicBezTo>
                <a:cubicBezTo>
                  <a:pt x="137856" y="299393"/>
                  <a:pt x="168989" y="316060"/>
                  <a:pt x="92179" y="290456"/>
                </a:cubicBezTo>
                <a:lnTo>
                  <a:pt x="59907" y="279699"/>
                </a:lnTo>
                <a:lnTo>
                  <a:pt x="27634" y="268941"/>
                </a:lnTo>
                <a:cubicBezTo>
                  <a:pt x="24048" y="258183"/>
                  <a:pt x="19991" y="247571"/>
                  <a:pt x="16876" y="236668"/>
                </a:cubicBezTo>
                <a:cubicBezTo>
                  <a:pt x="-380" y="176274"/>
                  <a:pt x="-10328" y="119853"/>
                  <a:pt x="16876" y="53788"/>
                </a:cubicBezTo>
                <a:cubicBezTo>
                  <a:pt x="28645" y="25206"/>
                  <a:pt x="84173" y="9841"/>
                  <a:pt x="113695" y="0"/>
                </a:cubicBezTo>
                <a:lnTo>
                  <a:pt x="888245" y="10758"/>
                </a:lnTo>
                <a:cubicBezTo>
                  <a:pt x="924272" y="11637"/>
                  <a:pt x="960203" y="16035"/>
                  <a:pt x="995822" y="21515"/>
                </a:cubicBezTo>
                <a:cubicBezTo>
                  <a:pt x="1007030" y="23239"/>
                  <a:pt x="1016976" y="30049"/>
                  <a:pt x="1028095" y="32273"/>
                </a:cubicBezTo>
                <a:cubicBezTo>
                  <a:pt x="1220877" y="70831"/>
                  <a:pt x="1018832" y="21891"/>
                  <a:pt x="1146429" y="53788"/>
                </a:cubicBezTo>
                <a:cubicBezTo>
                  <a:pt x="1223633" y="105258"/>
                  <a:pt x="1192690" y="78534"/>
                  <a:pt x="1243248" y="129092"/>
                </a:cubicBezTo>
                <a:lnTo>
                  <a:pt x="1264763" y="193638"/>
                </a:lnTo>
                <a:lnTo>
                  <a:pt x="1275521" y="225911"/>
                </a:lnTo>
                <a:cubicBezTo>
                  <a:pt x="1271935" y="251012"/>
                  <a:pt x="1274180" y="277672"/>
                  <a:pt x="1264763" y="301214"/>
                </a:cubicBezTo>
                <a:cubicBezTo>
                  <a:pt x="1261672" y="308941"/>
                  <a:pt x="1212579" y="353677"/>
                  <a:pt x="1200217" y="355002"/>
                </a:cubicBezTo>
                <a:cubicBezTo>
                  <a:pt x="1111009" y="364560"/>
                  <a:pt x="1020923" y="362174"/>
                  <a:pt x="931276" y="365760"/>
                </a:cubicBezTo>
                <a:cubicBezTo>
                  <a:pt x="885395" y="381054"/>
                  <a:pt x="886453" y="374725"/>
                  <a:pt x="877488" y="376518"/>
                </a:cubicBezTo>
                <a:close/>
              </a:path>
            </a:pathLst>
          </a:custGeom>
          <a:solidFill>
            <a:srgbClr val="C00000">
              <a:alpha val="85000"/>
            </a:srgb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4" name="Freeform 3"/>
          <p:cNvSpPr/>
          <p:nvPr/>
        </p:nvSpPr>
        <p:spPr>
          <a:xfrm rot="18668252" flipH="1">
            <a:off x="4067485" y="5126496"/>
            <a:ext cx="286134" cy="1219060"/>
          </a:xfrm>
          <a:custGeom>
            <a:avLst/>
            <a:gdLst>
              <a:gd name="connsiteX0" fmla="*/ 211873 w 345688"/>
              <a:gd name="connsiteY0" fmla="*/ 0 h 1427356"/>
              <a:gd name="connsiteX1" fmla="*/ 211873 w 345688"/>
              <a:gd name="connsiteY1" fmla="*/ 0 h 1427356"/>
              <a:gd name="connsiteX2" fmla="*/ 301083 w 345688"/>
              <a:gd name="connsiteY2" fmla="*/ 156117 h 1427356"/>
              <a:gd name="connsiteX3" fmla="*/ 323385 w 345688"/>
              <a:gd name="connsiteY3" fmla="*/ 211873 h 1427356"/>
              <a:gd name="connsiteX4" fmla="*/ 334536 w 345688"/>
              <a:gd name="connsiteY4" fmla="*/ 267629 h 1427356"/>
              <a:gd name="connsiteX5" fmla="*/ 323385 w 345688"/>
              <a:gd name="connsiteY5" fmla="*/ 657921 h 1427356"/>
              <a:gd name="connsiteX6" fmla="*/ 312234 w 345688"/>
              <a:gd name="connsiteY6" fmla="*/ 769434 h 1427356"/>
              <a:gd name="connsiteX7" fmla="*/ 289932 w 345688"/>
              <a:gd name="connsiteY7" fmla="*/ 836341 h 1427356"/>
              <a:gd name="connsiteX8" fmla="*/ 267629 w 345688"/>
              <a:gd name="connsiteY8" fmla="*/ 914400 h 1427356"/>
              <a:gd name="connsiteX9" fmla="*/ 245327 w 345688"/>
              <a:gd name="connsiteY9" fmla="*/ 947853 h 1427356"/>
              <a:gd name="connsiteX10" fmla="*/ 223024 w 345688"/>
              <a:gd name="connsiteY10" fmla="*/ 1014761 h 1427356"/>
              <a:gd name="connsiteX11" fmla="*/ 178419 w 345688"/>
              <a:gd name="connsiteY11" fmla="*/ 1092819 h 1427356"/>
              <a:gd name="connsiteX12" fmla="*/ 144966 w 345688"/>
              <a:gd name="connsiteY12" fmla="*/ 1159726 h 1427356"/>
              <a:gd name="connsiteX13" fmla="*/ 111512 w 345688"/>
              <a:gd name="connsiteY13" fmla="*/ 1226634 h 1427356"/>
              <a:gd name="connsiteX14" fmla="*/ 89210 w 345688"/>
              <a:gd name="connsiteY14" fmla="*/ 1293541 h 1427356"/>
              <a:gd name="connsiteX15" fmla="*/ 78058 w 345688"/>
              <a:gd name="connsiteY15" fmla="*/ 1326995 h 1427356"/>
              <a:gd name="connsiteX16" fmla="*/ 0 w 345688"/>
              <a:gd name="connsiteY16" fmla="*/ 1416204 h 1427356"/>
              <a:gd name="connsiteX17" fmla="*/ 11151 w 345688"/>
              <a:gd name="connsiteY17" fmla="*/ 1193180 h 1427356"/>
              <a:gd name="connsiteX18" fmla="*/ 22302 w 345688"/>
              <a:gd name="connsiteY18" fmla="*/ 1237785 h 1427356"/>
              <a:gd name="connsiteX19" fmla="*/ 33454 w 345688"/>
              <a:gd name="connsiteY19" fmla="*/ 1416204 h 1427356"/>
              <a:gd name="connsiteX20" fmla="*/ 178419 w 345688"/>
              <a:gd name="connsiteY20" fmla="*/ 1405053 h 1427356"/>
              <a:gd name="connsiteX21" fmla="*/ 133815 w 345688"/>
              <a:gd name="connsiteY21" fmla="*/ 1416204 h 1427356"/>
              <a:gd name="connsiteX22" fmla="*/ 78058 w 345688"/>
              <a:gd name="connsiteY22" fmla="*/ 1427356 h 1427356"/>
              <a:gd name="connsiteX23" fmla="*/ 44605 w 345688"/>
              <a:gd name="connsiteY23" fmla="*/ 1405053 h 1427356"/>
              <a:gd name="connsiteX24" fmla="*/ 78058 w 345688"/>
              <a:gd name="connsiteY24" fmla="*/ 1371600 h 1427356"/>
              <a:gd name="connsiteX25" fmla="*/ 111512 w 345688"/>
              <a:gd name="connsiteY25" fmla="*/ 1248936 h 1427356"/>
              <a:gd name="connsiteX26" fmla="*/ 133815 w 345688"/>
              <a:gd name="connsiteY26" fmla="*/ 1170878 h 1427356"/>
              <a:gd name="connsiteX27" fmla="*/ 156117 w 345688"/>
              <a:gd name="connsiteY27" fmla="*/ 1148575 h 1427356"/>
              <a:gd name="connsiteX28" fmla="*/ 167268 w 345688"/>
              <a:gd name="connsiteY28" fmla="*/ 1115121 h 1427356"/>
              <a:gd name="connsiteX29" fmla="*/ 189571 w 345688"/>
              <a:gd name="connsiteY29" fmla="*/ 1092819 h 1427356"/>
              <a:gd name="connsiteX30" fmla="*/ 211873 w 345688"/>
              <a:gd name="connsiteY30" fmla="*/ 1025912 h 1427356"/>
              <a:gd name="connsiteX31" fmla="*/ 234175 w 345688"/>
              <a:gd name="connsiteY31" fmla="*/ 959004 h 1427356"/>
              <a:gd name="connsiteX32" fmla="*/ 245327 w 345688"/>
              <a:gd name="connsiteY32" fmla="*/ 925551 h 1427356"/>
              <a:gd name="connsiteX33" fmla="*/ 278780 w 345688"/>
              <a:gd name="connsiteY33" fmla="*/ 814039 h 1427356"/>
              <a:gd name="connsiteX34" fmla="*/ 301083 w 345688"/>
              <a:gd name="connsiteY34" fmla="*/ 780585 h 1427356"/>
              <a:gd name="connsiteX35" fmla="*/ 323385 w 345688"/>
              <a:gd name="connsiteY35" fmla="*/ 657921 h 1427356"/>
              <a:gd name="connsiteX36" fmla="*/ 345688 w 345688"/>
              <a:gd name="connsiteY36" fmla="*/ 546409 h 1427356"/>
              <a:gd name="connsiteX37" fmla="*/ 334536 w 345688"/>
              <a:gd name="connsiteY37" fmla="*/ 178419 h 1427356"/>
              <a:gd name="connsiteX38" fmla="*/ 312234 w 345688"/>
              <a:gd name="connsiteY38" fmla="*/ 133814 h 1427356"/>
              <a:gd name="connsiteX39" fmla="*/ 289932 w 345688"/>
              <a:gd name="connsiteY39" fmla="*/ 55756 h 1427356"/>
              <a:gd name="connsiteX40" fmla="*/ 211873 w 345688"/>
              <a:gd name="connsiteY40" fmla="*/ 0 h 142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45688" h="1427356">
                <a:moveTo>
                  <a:pt x="211873" y="0"/>
                </a:moveTo>
                <a:lnTo>
                  <a:pt x="211873" y="0"/>
                </a:lnTo>
                <a:cubicBezTo>
                  <a:pt x="257810" y="73499"/>
                  <a:pt x="268326" y="84051"/>
                  <a:pt x="301083" y="156117"/>
                </a:cubicBezTo>
                <a:cubicBezTo>
                  <a:pt x="309366" y="174340"/>
                  <a:pt x="317633" y="192700"/>
                  <a:pt x="323385" y="211873"/>
                </a:cubicBezTo>
                <a:cubicBezTo>
                  <a:pt x="328831" y="230027"/>
                  <a:pt x="330819" y="249044"/>
                  <a:pt x="334536" y="267629"/>
                </a:cubicBezTo>
                <a:cubicBezTo>
                  <a:pt x="330819" y="397726"/>
                  <a:pt x="329164" y="527899"/>
                  <a:pt x="323385" y="657921"/>
                </a:cubicBezTo>
                <a:cubicBezTo>
                  <a:pt x="321726" y="695241"/>
                  <a:pt x="319118" y="732717"/>
                  <a:pt x="312234" y="769434"/>
                </a:cubicBezTo>
                <a:cubicBezTo>
                  <a:pt x="307902" y="792540"/>
                  <a:pt x="295634" y="813534"/>
                  <a:pt x="289932" y="836341"/>
                </a:cubicBezTo>
                <a:cubicBezTo>
                  <a:pt x="286360" y="850628"/>
                  <a:pt x="275626" y="898406"/>
                  <a:pt x="267629" y="914400"/>
                </a:cubicBezTo>
                <a:cubicBezTo>
                  <a:pt x="261636" y="926387"/>
                  <a:pt x="250770" y="935606"/>
                  <a:pt x="245327" y="947853"/>
                </a:cubicBezTo>
                <a:cubicBezTo>
                  <a:pt x="235779" y="969336"/>
                  <a:pt x="236065" y="995200"/>
                  <a:pt x="223024" y="1014761"/>
                </a:cubicBezTo>
                <a:cubicBezTo>
                  <a:pt x="200627" y="1048356"/>
                  <a:pt x="195396" y="1053207"/>
                  <a:pt x="178419" y="1092819"/>
                </a:cubicBezTo>
                <a:cubicBezTo>
                  <a:pt x="150717" y="1157457"/>
                  <a:pt x="187827" y="1095435"/>
                  <a:pt x="144966" y="1159726"/>
                </a:cubicBezTo>
                <a:cubicBezTo>
                  <a:pt x="104300" y="1281727"/>
                  <a:pt x="169156" y="1096936"/>
                  <a:pt x="111512" y="1226634"/>
                </a:cubicBezTo>
                <a:cubicBezTo>
                  <a:pt x="101964" y="1248117"/>
                  <a:pt x="96644" y="1271239"/>
                  <a:pt x="89210" y="1293541"/>
                </a:cubicBezTo>
                <a:cubicBezTo>
                  <a:pt x="85493" y="1304692"/>
                  <a:pt x="86370" y="1318683"/>
                  <a:pt x="78058" y="1326995"/>
                </a:cubicBezTo>
                <a:cubicBezTo>
                  <a:pt x="12825" y="1392228"/>
                  <a:pt x="36882" y="1360882"/>
                  <a:pt x="0" y="1416204"/>
                </a:cubicBezTo>
                <a:cubicBezTo>
                  <a:pt x="3717" y="1341863"/>
                  <a:pt x="1919" y="1267039"/>
                  <a:pt x="11151" y="1193180"/>
                </a:cubicBezTo>
                <a:cubicBezTo>
                  <a:pt x="13052" y="1177972"/>
                  <a:pt x="20777" y="1222535"/>
                  <a:pt x="22302" y="1237785"/>
                </a:cubicBezTo>
                <a:cubicBezTo>
                  <a:pt x="28231" y="1297078"/>
                  <a:pt x="29737" y="1356731"/>
                  <a:pt x="33454" y="1416204"/>
                </a:cubicBezTo>
                <a:cubicBezTo>
                  <a:pt x="81776" y="1412487"/>
                  <a:pt x="129955" y="1405053"/>
                  <a:pt x="178419" y="1405053"/>
                </a:cubicBezTo>
                <a:cubicBezTo>
                  <a:pt x="193745" y="1405053"/>
                  <a:pt x="148776" y="1412879"/>
                  <a:pt x="133815" y="1416204"/>
                </a:cubicBezTo>
                <a:cubicBezTo>
                  <a:pt x="115313" y="1420316"/>
                  <a:pt x="96644" y="1423639"/>
                  <a:pt x="78058" y="1427356"/>
                </a:cubicBezTo>
                <a:cubicBezTo>
                  <a:pt x="-42687" y="1407230"/>
                  <a:pt x="11663" y="1427014"/>
                  <a:pt x="44605" y="1405053"/>
                </a:cubicBezTo>
                <a:cubicBezTo>
                  <a:pt x="57726" y="1396306"/>
                  <a:pt x="66907" y="1382751"/>
                  <a:pt x="78058" y="1371600"/>
                </a:cubicBezTo>
                <a:cubicBezTo>
                  <a:pt x="103289" y="1270681"/>
                  <a:pt x="71729" y="1394809"/>
                  <a:pt x="111512" y="1248936"/>
                </a:cubicBezTo>
                <a:cubicBezTo>
                  <a:pt x="113944" y="1240019"/>
                  <a:pt x="126690" y="1182753"/>
                  <a:pt x="133815" y="1170878"/>
                </a:cubicBezTo>
                <a:cubicBezTo>
                  <a:pt x="139224" y="1161863"/>
                  <a:pt x="148683" y="1156009"/>
                  <a:pt x="156117" y="1148575"/>
                </a:cubicBezTo>
                <a:cubicBezTo>
                  <a:pt x="159834" y="1137424"/>
                  <a:pt x="161220" y="1125200"/>
                  <a:pt x="167268" y="1115121"/>
                </a:cubicBezTo>
                <a:cubicBezTo>
                  <a:pt x="172677" y="1106106"/>
                  <a:pt x="184869" y="1102223"/>
                  <a:pt x="189571" y="1092819"/>
                </a:cubicBezTo>
                <a:cubicBezTo>
                  <a:pt x="200084" y="1071792"/>
                  <a:pt x="204439" y="1048214"/>
                  <a:pt x="211873" y="1025912"/>
                </a:cubicBezTo>
                <a:lnTo>
                  <a:pt x="234175" y="959004"/>
                </a:lnTo>
                <a:cubicBezTo>
                  <a:pt x="237892" y="947853"/>
                  <a:pt x="242476" y="936954"/>
                  <a:pt x="245327" y="925551"/>
                </a:cubicBezTo>
                <a:cubicBezTo>
                  <a:pt x="251560" y="900617"/>
                  <a:pt x="267921" y="830328"/>
                  <a:pt x="278780" y="814039"/>
                </a:cubicBezTo>
                <a:lnTo>
                  <a:pt x="301083" y="780585"/>
                </a:lnTo>
                <a:cubicBezTo>
                  <a:pt x="324823" y="685623"/>
                  <a:pt x="299409" y="793782"/>
                  <a:pt x="323385" y="657921"/>
                </a:cubicBezTo>
                <a:cubicBezTo>
                  <a:pt x="329973" y="620591"/>
                  <a:pt x="345688" y="546409"/>
                  <a:pt x="345688" y="546409"/>
                </a:cubicBezTo>
                <a:cubicBezTo>
                  <a:pt x="341971" y="423746"/>
                  <a:pt x="344454" y="300737"/>
                  <a:pt x="334536" y="178419"/>
                </a:cubicBezTo>
                <a:cubicBezTo>
                  <a:pt x="333193" y="161850"/>
                  <a:pt x="318071" y="149379"/>
                  <a:pt x="312234" y="133814"/>
                </a:cubicBezTo>
                <a:cubicBezTo>
                  <a:pt x="307374" y="120854"/>
                  <a:pt x="298918" y="70733"/>
                  <a:pt x="289932" y="55756"/>
                </a:cubicBezTo>
                <a:cubicBezTo>
                  <a:pt x="277855" y="35627"/>
                  <a:pt x="224883" y="9293"/>
                  <a:pt x="211873" y="0"/>
                </a:cubicBezTo>
                <a:close/>
              </a:path>
            </a:pathLst>
          </a:custGeom>
          <a:solidFill>
            <a:srgbClr val="C00000">
              <a:alpha val="85000"/>
            </a:srgb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5" name="TextBox 4"/>
          <p:cNvSpPr txBox="1"/>
          <p:nvPr/>
        </p:nvSpPr>
        <p:spPr>
          <a:xfrm>
            <a:off x="169696" y="4737690"/>
            <a:ext cx="4380789" cy="954107"/>
          </a:xfrm>
          <a:prstGeom prst="rect">
            <a:avLst/>
          </a:prstGeom>
          <a:noFill/>
        </p:spPr>
        <p:txBody>
          <a:bodyPr wrap="square" rtlCol="0">
            <a:spAutoFit/>
          </a:bodyPr>
          <a:lstStyle/>
          <a:p>
            <a:r>
              <a:rPr lang="en-US" sz="2800" dirty="0" smtClean="0">
                <a:solidFill>
                  <a:srgbClr val="C00000"/>
                </a:solidFill>
                <a:latin typeface="Segoe Print" panose="02000600000000000000" pitchFamily="2" charset="0"/>
                <a:cs typeface="Segoe UI Light"/>
              </a:rPr>
              <a:t>But sometimes data is</a:t>
            </a:r>
            <a:br>
              <a:rPr lang="en-US" sz="2800" dirty="0" smtClean="0">
                <a:solidFill>
                  <a:srgbClr val="C00000"/>
                </a:solidFill>
                <a:latin typeface="Segoe Print" panose="02000600000000000000" pitchFamily="2" charset="0"/>
                <a:cs typeface="Segoe UI Light"/>
              </a:rPr>
            </a:br>
            <a:r>
              <a:rPr lang="en-US" sz="2800" dirty="0" smtClean="0">
                <a:solidFill>
                  <a:srgbClr val="C00000"/>
                </a:solidFill>
                <a:latin typeface="Segoe Print" panose="02000600000000000000" pitchFamily="2" charset="0"/>
                <a:cs typeface="Segoe UI Light"/>
              </a:rPr>
              <a:t>missing</a:t>
            </a:r>
            <a:endParaRPr lang="en-US" sz="2800" dirty="0">
              <a:solidFill>
                <a:srgbClr val="C00000"/>
              </a:solidFill>
              <a:latin typeface="Segoe Print" panose="02000600000000000000" pitchFamily="2" charset="0"/>
              <a:cs typeface="Segoe UI Light"/>
            </a:endParaRPr>
          </a:p>
        </p:txBody>
      </p:sp>
      <p:sp>
        <p:nvSpPr>
          <p:cNvPr id="9" name="Freeform 8"/>
          <p:cNvSpPr/>
          <p:nvPr/>
        </p:nvSpPr>
        <p:spPr>
          <a:xfrm rot="13877524">
            <a:off x="4463840" y="3627706"/>
            <a:ext cx="476074" cy="1219060"/>
          </a:xfrm>
          <a:custGeom>
            <a:avLst/>
            <a:gdLst>
              <a:gd name="connsiteX0" fmla="*/ 211873 w 345688"/>
              <a:gd name="connsiteY0" fmla="*/ 0 h 1427356"/>
              <a:gd name="connsiteX1" fmla="*/ 211873 w 345688"/>
              <a:gd name="connsiteY1" fmla="*/ 0 h 1427356"/>
              <a:gd name="connsiteX2" fmla="*/ 301083 w 345688"/>
              <a:gd name="connsiteY2" fmla="*/ 156117 h 1427356"/>
              <a:gd name="connsiteX3" fmla="*/ 323385 w 345688"/>
              <a:gd name="connsiteY3" fmla="*/ 211873 h 1427356"/>
              <a:gd name="connsiteX4" fmla="*/ 334536 w 345688"/>
              <a:gd name="connsiteY4" fmla="*/ 267629 h 1427356"/>
              <a:gd name="connsiteX5" fmla="*/ 323385 w 345688"/>
              <a:gd name="connsiteY5" fmla="*/ 657921 h 1427356"/>
              <a:gd name="connsiteX6" fmla="*/ 312234 w 345688"/>
              <a:gd name="connsiteY6" fmla="*/ 769434 h 1427356"/>
              <a:gd name="connsiteX7" fmla="*/ 289932 w 345688"/>
              <a:gd name="connsiteY7" fmla="*/ 836341 h 1427356"/>
              <a:gd name="connsiteX8" fmla="*/ 267629 w 345688"/>
              <a:gd name="connsiteY8" fmla="*/ 914400 h 1427356"/>
              <a:gd name="connsiteX9" fmla="*/ 245327 w 345688"/>
              <a:gd name="connsiteY9" fmla="*/ 947853 h 1427356"/>
              <a:gd name="connsiteX10" fmla="*/ 223024 w 345688"/>
              <a:gd name="connsiteY10" fmla="*/ 1014761 h 1427356"/>
              <a:gd name="connsiteX11" fmla="*/ 178419 w 345688"/>
              <a:gd name="connsiteY11" fmla="*/ 1092819 h 1427356"/>
              <a:gd name="connsiteX12" fmla="*/ 144966 w 345688"/>
              <a:gd name="connsiteY12" fmla="*/ 1159726 h 1427356"/>
              <a:gd name="connsiteX13" fmla="*/ 111512 w 345688"/>
              <a:gd name="connsiteY13" fmla="*/ 1226634 h 1427356"/>
              <a:gd name="connsiteX14" fmla="*/ 89210 w 345688"/>
              <a:gd name="connsiteY14" fmla="*/ 1293541 h 1427356"/>
              <a:gd name="connsiteX15" fmla="*/ 78058 w 345688"/>
              <a:gd name="connsiteY15" fmla="*/ 1326995 h 1427356"/>
              <a:gd name="connsiteX16" fmla="*/ 0 w 345688"/>
              <a:gd name="connsiteY16" fmla="*/ 1416204 h 1427356"/>
              <a:gd name="connsiteX17" fmla="*/ 11151 w 345688"/>
              <a:gd name="connsiteY17" fmla="*/ 1193180 h 1427356"/>
              <a:gd name="connsiteX18" fmla="*/ 22302 w 345688"/>
              <a:gd name="connsiteY18" fmla="*/ 1237785 h 1427356"/>
              <a:gd name="connsiteX19" fmla="*/ 33454 w 345688"/>
              <a:gd name="connsiteY19" fmla="*/ 1416204 h 1427356"/>
              <a:gd name="connsiteX20" fmla="*/ 178419 w 345688"/>
              <a:gd name="connsiteY20" fmla="*/ 1405053 h 1427356"/>
              <a:gd name="connsiteX21" fmla="*/ 133815 w 345688"/>
              <a:gd name="connsiteY21" fmla="*/ 1416204 h 1427356"/>
              <a:gd name="connsiteX22" fmla="*/ 78058 w 345688"/>
              <a:gd name="connsiteY22" fmla="*/ 1427356 h 1427356"/>
              <a:gd name="connsiteX23" fmla="*/ 44605 w 345688"/>
              <a:gd name="connsiteY23" fmla="*/ 1405053 h 1427356"/>
              <a:gd name="connsiteX24" fmla="*/ 78058 w 345688"/>
              <a:gd name="connsiteY24" fmla="*/ 1371600 h 1427356"/>
              <a:gd name="connsiteX25" fmla="*/ 111512 w 345688"/>
              <a:gd name="connsiteY25" fmla="*/ 1248936 h 1427356"/>
              <a:gd name="connsiteX26" fmla="*/ 133815 w 345688"/>
              <a:gd name="connsiteY26" fmla="*/ 1170878 h 1427356"/>
              <a:gd name="connsiteX27" fmla="*/ 156117 w 345688"/>
              <a:gd name="connsiteY27" fmla="*/ 1148575 h 1427356"/>
              <a:gd name="connsiteX28" fmla="*/ 167268 w 345688"/>
              <a:gd name="connsiteY28" fmla="*/ 1115121 h 1427356"/>
              <a:gd name="connsiteX29" fmla="*/ 189571 w 345688"/>
              <a:gd name="connsiteY29" fmla="*/ 1092819 h 1427356"/>
              <a:gd name="connsiteX30" fmla="*/ 211873 w 345688"/>
              <a:gd name="connsiteY30" fmla="*/ 1025912 h 1427356"/>
              <a:gd name="connsiteX31" fmla="*/ 234175 w 345688"/>
              <a:gd name="connsiteY31" fmla="*/ 959004 h 1427356"/>
              <a:gd name="connsiteX32" fmla="*/ 245327 w 345688"/>
              <a:gd name="connsiteY32" fmla="*/ 925551 h 1427356"/>
              <a:gd name="connsiteX33" fmla="*/ 278780 w 345688"/>
              <a:gd name="connsiteY33" fmla="*/ 814039 h 1427356"/>
              <a:gd name="connsiteX34" fmla="*/ 301083 w 345688"/>
              <a:gd name="connsiteY34" fmla="*/ 780585 h 1427356"/>
              <a:gd name="connsiteX35" fmla="*/ 323385 w 345688"/>
              <a:gd name="connsiteY35" fmla="*/ 657921 h 1427356"/>
              <a:gd name="connsiteX36" fmla="*/ 345688 w 345688"/>
              <a:gd name="connsiteY36" fmla="*/ 546409 h 1427356"/>
              <a:gd name="connsiteX37" fmla="*/ 334536 w 345688"/>
              <a:gd name="connsiteY37" fmla="*/ 178419 h 1427356"/>
              <a:gd name="connsiteX38" fmla="*/ 312234 w 345688"/>
              <a:gd name="connsiteY38" fmla="*/ 133814 h 1427356"/>
              <a:gd name="connsiteX39" fmla="*/ 289932 w 345688"/>
              <a:gd name="connsiteY39" fmla="*/ 55756 h 1427356"/>
              <a:gd name="connsiteX40" fmla="*/ 211873 w 345688"/>
              <a:gd name="connsiteY40" fmla="*/ 0 h 142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45688" h="1427356">
                <a:moveTo>
                  <a:pt x="211873" y="0"/>
                </a:moveTo>
                <a:lnTo>
                  <a:pt x="211873" y="0"/>
                </a:lnTo>
                <a:cubicBezTo>
                  <a:pt x="257810" y="73499"/>
                  <a:pt x="268326" y="84051"/>
                  <a:pt x="301083" y="156117"/>
                </a:cubicBezTo>
                <a:cubicBezTo>
                  <a:pt x="309366" y="174340"/>
                  <a:pt x="317633" y="192700"/>
                  <a:pt x="323385" y="211873"/>
                </a:cubicBezTo>
                <a:cubicBezTo>
                  <a:pt x="328831" y="230027"/>
                  <a:pt x="330819" y="249044"/>
                  <a:pt x="334536" y="267629"/>
                </a:cubicBezTo>
                <a:cubicBezTo>
                  <a:pt x="330819" y="397726"/>
                  <a:pt x="329164" y="527899"/>
                  <a:pt x="323385" y="657921"/>
                </a:cubicBezTo>
                <a:cubicBezTo>
                  <a:pt x="321726" y="695241"/>
                  <a:pt x="319118" y="732717"/>
                  <a:pt x="312234" y="769434"/>
                </a:cubicBezTo>
                <a:cubicBezTo>
                  <a:pt x="307902" y="792540"/>
                  <a:pt x="295634" y="813534"/>
                  <a:pt x="289932" y="836341"/>
                </a:cubicBezTo>
                <a:cubicBezTo>
                  <a:pt x="286360" y="850628"/>
                  <a:pt x="275626" y="898406"/>
                  <a:pt x="267629" y="914400"/>
                </a:cubicBezTo>
                <a:cubicBezTo>
                  <a:pt x="261636" y="926387"/>
                  <a:pt x="250770" y="935606"/>
                  <a:pt x="245327" y="947853"/>
                </a:cubicBezTo>
                <a:cubicBezTo>
                  <a:pt x="235779" y="969336"/>
                  <a:pt x="236065" y="995200"/>
                  <a:pt x="223024" y="1014761"/>
                </a:cubicBezTo>
                <a:cubicBezTo>
                  <a:pt x="200627" y="1048356"/>
                  <a:pt x="195396" y="1053207"/>
                  <a:pt x="178419" y="1092819"/>
                </a:cubicBezTo>
                <a:cubicBezTo>
                  <a:pt x="150717" y="1157457"/>
                  <a:pt x="187827" y="1095435"/>
                  <a:pt x="144966" y="1159726"/>
                </a:cubicBezTo>
                <a:cubicBezTo>
                  <a:pt x="104300" y="1281727"/>
                  <a:pt x="169156" y="1096936"/>
                  <a:pt x="111512" y="1226634"/>
                </a:cubicBezTo>
                <a:cubicBezTo>
                  <a:pt x="101964" y="1248117"/>
                  <a:pt x="96644" y="1271239"/>
                  <a:pt x="89210" y="1293541"/>
                </a:cubicBezTo>
                <a:cubicBezTo>
                  <a:pt x="85493" y="1304692"/>
                  <a:pt x="86370" y="1318683"/>
                  <a:pt x="78058" y="1326995"/>
                </a:cubicBezTo>
                <a:cubicBezTo>
                  <a:pt x="12825" y="1392228"/>
                  <a:pt x="36882" y="1360882"/>
                  <a:pt x="0" y="1416204"/>
                </a:cubicBezTo>
                <a:cubicBezTo>
                  <a:pt x="3717" y="1341863"/>
                  <a:pt x="1919" y="1267039"/>
                  <a:pt x="11151" y="1193180"/>
                </a:cubicBezTo>
                <a:cubicBezTo>
                  <a:pt x="13052" y="1177972"/>
                  <a:pt x="20777" y="1222535"/>
                  <a:pt x="22302" y="1237785"/>
                </a:cubicBezTo>
                <a:cubicBezTo>
                  <a:pt x="28231" y="1297078"/>
                  <a:pt x="29737" y="1356731"/>
                  <a:pt x="33454" y="1416204"/>
                </a:cubicBezTo>
                <a:cubicBezTo>
                  <a:pt x="81776" y="1412487"/>
                  <a:pt x="129955" y="1405053"/>
                  <a:pt x="178419" y="1405053"/>
                </a:cubicBezTo>
                <a:cubicBezTo>
                  <a:pt x="193745" y="1405053"/>
                  <a:pt x="148776" y="1412879"/>
                  <a:pt x="133815" y="1416204"/>
                </a:cubicBezTo>
                <a:cubicBezTo>
                  <a:pt x="115313" y="1420316"/>
                  <a:pt x="96644" y="1423639"/>
                  <a:pt x="78058" y="1427356"/>
                </a:cubicBezTo>
                <a:cubicBezTo>
                  <a:pt x="-42687" y="1407230"/>
                  <a:pt x="11663" y="1427014"/>
                  <a:pt x="44605" y="1405053"/>
                </a:cubicBezTo>
                <a:cubicBezTo>
                  <a:pt x="57726" y="1396306"/>
                  <a:pt x="66907" y="1382751"/>
                  <a:pt x="78058" y="1371600"/>
                </a:cubicBezTo>
                <a:cubicBezTo>
                  <a:pt x="103289" y="1270681"/>
                  <a:pt x="71729" y="1394809"/>
                  <a:pt x="111512" y="1248936"/>
                </a:cubicBezTo>
                <a:cubicBezTo>
                  <a:pt x="113944" y="1240019"/>
                  <a:pt x="126690" y="1182753"/>
                  <a:pt x="133815" y="1170878"/>
                </a:cubicBezTo>
                <a:cubicBezTo>
                  <a:pt x="139224" y="1161863"/>
                  <a:pt x="148683" y="1156009"/>
                  <a:pt x="156117" y="1148575"/>
                </a:cubicBezTo>
                <a:cubicBezTo>
                  <a:pt x="159834" y="1137424"/>
                  <a:pt x="161220" y="1125200"/>
                  <a:pt x="167268" y="1115121"/>
                </a:cubicBezTo>
                <a:cubicBezTo>
                  <a:pt x="172677" y="1106106"/>
                  <a:pt x="184869" y="1102223"/>
                  <a:pt x="189571" y="1092819"/>
                </a:cubicBezTo>
                <a:cubicBezTo>
                  <a:pt x="200084" y="1071792"/>
                  <a:pt x="204439" y="1048214"/>
                  <a:pt x="211873" y="1025912"/>
                </a:cubicBezTo>
                <a:lnTo>
                  <a:pt x="234175" y="959004"/>
                </a:lnTo>
                <a:cubicBezTo>
                  <a:pt x="237892" y="947853"/>
                  <a:pt x="242476" y="936954"/>
                  <a:pt x="245327" y="925551"/>
                </a:cubicBezTo>
                <a:cubicBezTo>
                  <a:pt x="251560" y="900617"/>
                  <a:pt x="267921" y="830328"/>
                  <a:pt x="278780" y="814039"/>
                </a:cubicBezTo>
                <a:lnTo>
                  <a:pt x="301083" y="780585"/>
                </a:lnTo>
                <a:cubicBezTo>
                  <a:pt x="324823" y="685623"/>
                  <a:pt x="299409" y="793782"/>
                  <a:pt x="323385" y="657921"/>
                </a:cubicBezTo>
                <a:cubicBezTo>
                  <a:pt x="329973" y="620591"/>
                  <a:pt x="345688" y="546409"/>
                  <a:pt x="345688" y="546409"/>
                </a:cubicBezTo>
                <a:cubicBezTo>
                  <a:pt x="341971" y="423746"/>
                  <a:pt x="344454" y="300737"/>
                  <a:pt x="334536" y="178419"/>
                </a:cubicBezTo>
                <a:cubicBezTo>
                  <a:pt x="333193" y="161850"/>
                  <a:pt x="318071" y="149379"/>
                  <a:pt x="312234" y="133814"/>
                </a:cubicBezTo>
                <a:cubicBezTo>
                  <a:pt x="307374" y="120854"/>
                  <a:pt x="298918" y="70733"/>
                  <a:pt x="289932" y="55756"/>
                </a:cubicBezTo>
                <a:cubicBezTo>
                  <a:pt x="277855" y="35627"/>
                  <a:pt x="224883" y="9293"/>
                  <a:pt x="211873" y="0"/>
                </a:cubicBezTo>
                <a:close/>
              </a:path>
            </a:pathLst>
          </a:custGeom>
          <a:solidFill>
            <a:srgbClr val="C00000">
              <a:alpha val="85000"/>
            </a:srgbClr>
          </a:solidFill>
          <a:ln>
            <a:solidFill>
              <a:srgbClr val="C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Tree>
    <p:extLst>
      <p:ext uri="{BB962C8B-B14F-4D97-AF65-F5344CB8AC3E}">
        <p14:creationId xmlns:p14="http://schemas.microsoft.com/office/powerpoint/2010/main" val="34713867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618" t="25416" r="26264" b="11341"/>
          <a:stretch/>
        </p:blipFill>
        <p:spPr>
          <a:xfrm>
            <a:off x="5089" y="769172"/>
            <a:ext cx="9138911" cy="6088828"/>
          </a:xfrm>
          <a:prstGeom prst="rect">
            <a:avLst/>
          </a:prstGeom>
        </p:spPr>
      </p:pic>
    </p:spTree>
    <p:extLst>
      <p:ext uri="{BB962C8B-B14F-4D97-AF65-F5344CB8AC3E}">
        <p14:creationId xmlns:p14="http://schemas.microsoft.com/office/powerpoint/2010/main" val="1888523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1451377" y="2798918"/>
            <a:ext cx="6585870" cy="369332"/>
          </a:xfrm>
          <a:prstGeom prst="rect">
            <a:avLst/>
          </a:prstGeom>
          <a:noFill/>
        </p:spPr>
        <p:txBody>
          <a:bodyPr wrap="none" rtlCol="0">
            <a:spAutoFit/>
          </a:bodyPr>
          <a:lstStyle/>
          <a:p>
            <a:r>
              <a:rPr lang="en-US" dirty="0" smtClean="0">
                <a:latin typeface="Segoe UI Light"/>
                <a:cs typeface="Segoe UI Light"/>
              </a:rPr>
              <a:t>Count rather than placement. I’ll come back to this in future work.</a:t>
            </a:r>
            <a:endParaRPr lang="en-US" dirty="0">
              <a:latin typeface="Segoe UI Light"/>
              <a:cs typeface="Segoe UI Light"/>
            </a:endParaRPr>
          </a:p>
        </p:txBody>
      </p:sp>
    </p:spTree>
    <p:extLst>
      <p:ext uri="{BB962C8B-B14F-4D97-AF65-F5344CB8AC3E}">
        <p14:creationId xmlns:p14="http://schemas.microsoft.com/office/powerpoint/2010/main" val="35576290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Street_View_Walker__1st_prototype.png"/>
          <p:cNvPicPr>
            <a:picLocks noChangeAspect="1"/>
          </p:cNvPicPr>
          <p:nvPr/>
        </p:nvPicPr>
        <p:blipFill rotWithShape="1">
          <a:blip r:embed="rId2">
            <a:extLst>
              <a:ext uri="{28A0092B-C50C-407E-A947-70E740481C1C}">
                <a14:useLocalDpi xmlns:a14="http://schemas.microsoft.com/office/drawing/2010/main" val="0"/>
              </a:ext>
            </a:extLst>
          </a:blip>
          <a:srcRect l="8516" t="25756" r="29643" b="11744"/>
          <a:stretch/>
        </p:blipFill>
        <p:spPr>
          <a:xfrm>
            <a:off x="0" y="367687"/>
            <a:ext cx="9144190" cy="6122626"/>
          </a:xfrm>
          <a:prstGeom prst="rect">
            <a:avLst/>
          </a:prstGeom>
        </p:spPr>
      </p:pic>
      <p:grpSp>
        <p:nvGrpSpPr>
          <p:cNvPr id="23" name="Group 22"/>
          <p:cNvGrpSpPr/>
          <p:nvPr/>
        </p:nvGrpSpPr>
        <p:grpSpPr>
          <a:xfrm>
            <a:off x="555873" y="3235048"/>
            <a:ext cx="816199" cy="1076275"/>
            <a:chOff x="1258324" y="4128411"/>
            <a:chExt cx="816199" cy="1076275"/>
          </a:xfrm>
        </p:grpSpPr>
        <p:cxnSp>
          <p:nvCxnSpPr>
            <p:cNvPr id="24" name="Straight Arrow Connector 23"/>
            <p:cNvCxnSpPr>
              <a:stCxn id="25" idx="0"/>
            </p:cNvCxnSpPr>
            <p:nvPr/>
          </p:nvCxnSpPr>
          <p:spPr>
            <a:xfrm flipV="1">
              <a:off x="1666424" y="4128411"/>
              <a:ext cx="126239" cy="553055"/>
            </a:xfrm>
            <a:prstGeom prst="straightConnector1">
              <a:avLst/>
            </a:prstGeom>
            <a:ln w="57150" cmpd="sng">
              <a:solidFill>
                <a:srgbClr val="FF000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258324" y="4681466"/>
              <a:ext cx="816199" cy="523220"/>
            </a:xfrm>
            <a:prstGeom prst="rect">
              <a:avLst/>
            </a:prstGeom>
            <a:solidFill>
              <a:schemeClr val="bg1"/>
            </a:solidFill>
            <a:ln w="19050" cmpd="sng">
              <a:solidFill>
                <a:srgbClr val="FF0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FF0000"/>
                  </a:solidFill>
                </a:rPr>
                <a:t>Pole</a:t>
              </a:r>
            </a:p>
          </p:txBody>
        </p:sp>
      </p:grpSp>
      <p:grpSp>
        <p:nvGrpSpPr>
          <p:cNvPr id="26" name="Group 25"/>
          <p:cNvGrpSpPr/>
          <p:nvPr/>
        </p:nvGrpSpPr>
        <p:grpSpPr>
          <a:xfrm>
            <a:off x="971719" y="4181584"/>
            <a:ext cx="2163072" cy="1091404"/>
            <a:chOff x="1372072" y="2563213"/>
            <a:chExt cx="2163072" cy="1091404"/>
          </a:xfrm>
        </p:grpSpPr>
        <p:cxnSp>
          <p:nvCxnSpPr>
            <p:cNvPr id="27" name="Straight Arrow Connector 26"/>
            <p:cNvCxnSpPr/>
            <p:nvPr/>
          </p:nvCxnSpPr>
          <p:spPr>
            <a:xfrm flipV="1">
              <a:off x="2453608" y="2563213"/>
              <a:ext cx="163109" cy="628094"/>
            </a:xfrm>
            <a:prstGeom prst="straightConnector1">
              <a:avLst/>
            </a:prstGeom>
            <a:ln w="57150" cmpd="sng">
              <a:solidFill>
                <a:srgbClr val="00800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1372072" y="3131397"/>
              <a:ext cx="2163072" cy="523220"/>
            </a:xfrm>
            <a:prstGeom prst="rect">
              <a:avLst/>
            </a:prstGeom>
            <a:solidFill>
              <a:schemeClr val="bg1"/>
            </a:solidFill>
            <a:ln w="19050" cmpd="sng">
              <a:solidFill>
                <a:srgbClr val="008000"/>
              </a:solidFill>
            </a:ln>
          </p:spPr>
          <p:txBody>
            <a:bodyPr wrap="none" rtlCol="0">
              <a:spAutoFit/>
            </a:bodyPr>
            <a:lstStyle/>
            <a:p>
              <a:r>
                <a:rPr lang="en-US" sz="2800" dirty="0" smtClean="0">
                  <a:solidFill>
                    <a:srgbClr val="008000"/>
                  </a:solidFill>
                  <a:latin typeface="Segoe UI Light"/>
                  <a:cs typeface="Segoe UI Light"/>
                </a:rPr>
                <a:t>Bus stop sign</a:t>
              </a:r>
              <a:endParaRPr lang="en-US" sz="2800" dirty="0">
                <a:solidFill>
                  <a:srgbClr val="008000"/>
                </a:solidFill>
                <a:latin typeface="Segoe UI Light"/>
                <a:cs typeface="Segoe UI Light"/>
              </a:endParaRPr>
            </a:p>
          </p:txBody>
        </p:sp>
      </p:grpSp>
      <p:grpSp>
        <p:nvGrpSpPr>
          <p:cNvPr id="29" name="Group 28"/>
          <p:cNvGrpSpPr/>
          <p:nvPr/>
        </p:nvGrpSpPr>
        <p:grpSpPr>
          <a:xfrm>
            <a:off x="500233" y="1899562"/>
            <a:ext cx="2549671" cy="1335486"/>
            <a:chOff x="4063417" y="1972510"/>
            <a:chExt cx="2549671" cy="1335486"/>
          </a:xfrm>
        </p:grpSpPr>
        <p:cxnSp>
          <p:nvCxnSpPr>
            <p:cNvPr id="30" name="Straight Arrow Connector 29"/>
            <p:cNvCxnSpPr/>
            <p:nvPr/>
          </p:nvCxnSpPr>
          <p:spPr>
            <a:xfrm>
              <a:off x="5616439" y="2373426"/>
              <a:ext cx="845989" cy="934570"/>
            </a:xfrm>
            <a:prstGeom prst="straightConnector1">
              <a:avLst/>
            </a:prstGeom>
            <a:ln w="57150" cmpd="sng">
              <a:solidFill>
                <a:srgbClr val="00800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4063417" y="1972510"/>
              <a:ext cx="2549671" cy="523220"/>
            </a:xfrm>
            <a:prstGeom prst="rect">
              <a:avLst/>
            </a:prstGeom>
            <a:solidFill>
              <a:schemeClr val="bg1"/>
            </a:solidFill>
            <a:ln w="19050" cmpd="sng">
              <a:solidFill>
                <a:srgbClr val="008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008000"/>
                  </a:solidFill>
                </a:rPr>
                <a:t>Bus stop shelter</a:t>
              </a:r>
            </a:p>
          </p:txBody>
        </p:sp>
      </p:grpSp>
      <p:grpSp>
        <p:nvGrpSpPr>
          <p:cNvPr id="32" name="Group 31"/>
          <p:cNvGrpSpPr/>
          <p:nvPr/>
        </p:nvGrpSpPr>
        <p:grpSpPr>
          <a:xfrm>
            <a:off x="3837139" y="4269063"/>
            <a:ext cx="1104965" cy="980169"/>
            <a:chOff x="3765259" y="4436811"/>
            <a:chExt cx="1104965" cy="980169"/>
          </a:xfrm>
        </p:grpSpPr>
        <p:cxnSp>
          <p:nvCxnSpPr>
            <p:cNvPr id="33" name="Straight Arrow Connector 32"/>
            <p:cNvCxnSpPr/>
            <p:nvPr/>
          </p:nvCxnSpPr>
          <p:spPr>
            <a:xfrm flipH="1" flipV="1">
              <a:off x="4136652" y="4436811"/>
              <a:ext cx="92429" cy="482456"/>
            </a:xfrm>
            <a:prstGeom prst="straightConnector1">
              <a:avLst/>
            </a:prstGeom>
            <a:ln w="57150" cmpd="sng">
              <a:solidFill>
                <a:srgbClr val="FF000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3765259" y="4893760"/>
              <a:ext cx="1104965" cy="523220"/>
            </a:xfrm>
            <a:prstGeom prst="rect">
              <a:avLst/>
            </a:prstGeom>
            <a:solidFill>
              <a:schemeClr val="bg1"/>
            </a:solidFill>
            <a:ln w="19050" cmpd="sng">
              <a:solidFill>
                <a:srgbClr val="FF0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FF0000"/>
                  </a:solidFill>
                </a:rPr>
                <a:t>Bench</a:t>
              </a:r>
            </a:p>
          </p:txBody>
        </p:sp>
      </p:grpSp>
      <p:grpSp>
        <p:nvGrpSpPr>
          <p:cNvPr id="35" name="Group 34"/>
          <p:cNvGrpSpPr/>
          <p:nvPr/>
        </p:nvGrpSpPr>
        <p:grpSpPr>
          <a:xfrm>
            <a:off x="5119150" y="4795696"/>
            <a:ext cx="2512331" cy="774009"/>
            <a:chOff x="6551761" y="2840920"/>
            <a:chExt cx="2512331" cy="774009"/>
          </a:xfrm>
        </p:grpSpPr>
        <p:cxnSp>
          <p:nvCxnSpPr>
            <p:cNvPr id="36" name="Straight Arrow Connector 35"/>
            <p:cNvCxnSpPr/>
            <p:nvPr/>
          </p:nvCxnSpPr>
          <p:spPr>
            <a:xfrm flipV="1">
              <a:off x="7775246" y="2840920"/>
              <a:ext cx="491623" cy="418090"/>
            </a:xfrm>
            <a:prstGeom prst="straightConnector1">
              <a:avLst/>
            </a:prstGeom>
            <a:ln w="57150" cmpd="sng">
              <a:solidFill>
                <a:srgbClr val="008000"/>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7775247" y="3091709"/>
              <a:ext cx="1288845" cy="167302"/>
            </a:xfrm>
            <a:prstGeom prst="straightConnector1">
              <a:avLst/>
            </a:prstGeom>
            <a:ln w="57150" cmpd="sng">
              <a:solidFill>
                <a:srgbClr val="00800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6551761" y="3091709"/>
              <a:ext cx="1715108" cy="523220"/>
            </a:xfrm>
            <a:prstGeom prst="rect">
              <a:avLst/>
            </a:prstGeom>
            <a:solidFill>
              <a:schemeClr val="bg1"/>
            </a:solidFill>
            <a:ln w="19050" cmpd="sng">
              <a:solidFill>
                <a:srgbClr val="008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008000"/>
                  </a:solidFill>
                </a:rPr>
                <a:t>Trash cans</a:t>
              </a:r>
            </a:p>
          </p:txBody>
        </p:sp>
      </p:grpSp>
      <p:grpSp>
        <p:nvGrpSpPr>
          <p:cNvPr id="42" name="Group 41"/>
          <p:cNvGrpSpPr/>
          <p:nvPr/>
        </p:nvGrpSpPr>
        <p:grpSpPr>
          <a:xfrm>
            <a:off x="3956294" y="3588424"/>
            <a:ext cx="550297" cy="587951"/>
            <a:chOff x="10550987" y="2555012"/>
            <a:chExt cx="235399" cy="251506"/>
          </a:xfrm>
        </p:grpSpPr>
        <p:sp>
          <p:nvSpPr>
            <p:cNvPr id="43" name="Freeform 42"/>
            <p:cNvSpPr/>
            <p:nvPr/>
          </p:nvSpPr>
          <p:spPr>
            <a:xfrm>
              <a:off x="10577220" y="2613516"/>
              <a:ext cx="168619" cy="193002"/>
            </a:xfrm>
            <a:custGeom>
              <a:avLst/>
              <a:gdLst>
                <a:gd name="connsiteX0" fmla="*/ 48533 w 393442"/>
                <a:gd name="connsiteY0" fmla="*/ 99317 h 450334"/>
                <a:gd name="connsiteX1" fmla="*/ 158277 w 393442"/>
                <a:gd name="connsiteY1" fmla="*/ 209077 h 450334"/>
                <a:gd name="connsiteX2" fmla="*/ 205310 w 393442"/>
                <a:gd name="connsiteY2" fmla="*/ 256116 h 450334"/>
                <a:gd name="connsiteX3" fmla="*/ 268020 w 393442"/>
                <a:gd name="connsiteY3" fmla="*/ 318836 h 450334"/>
                <a:gd name="connsiteX4" fmla="*/ 299376 w 393442"/>
                <a:gd name="connsiteY4" fmla="*/ 350196 h 450334"/>
                <a:gd name="connsiteX5" fmla="*/ 330731 w 393442"/>
                <a:gd name="connsiteY5" fmla="*/ 397235 h 450334"/>
                <a:gd name="connsiteX6" fmla="*/ 393442 w 393442"/>
                <a:gd name="connsiteY6" fmla="*/ 412915 h 450334"/>
                <a:gd name="connsiteX7" fmla="*/ 377764 w 393442"/>
                <a:gd name="connsiteY7" fmla="*/ 365876 h 450334"/>
                <a:gd name="connsiteX8" fmla="*/ 299376 w 393442"/>
                <a:gd name="connsiteY8" fmla="*/ 256116 h 450334"/>
                <a:gd name="connsiteX9" fmla="*/ 236665 w 393442"/>
                <a:gd name="connsiteY9" fmla="*/ 162037 h 450334"/>
                <a:gd name="connsiteX10" fmla="*/ 173954 w 393442"/>
                <a:gd name="connsiteY10" fmla="*/ 83637 h 450334"/>
                <a:gd name="connsiteX11" fmla="*/ 32855 w 393442"/>
                <a:gd name="connsiteY11" fmla="*/ 52278 h 450334"/>
                <a:gd name="connsiteX12" fmla="*/ 48533 w 393442"/>
                <a:gd name="connsiteY12" fmla="*/ 99317 h 450334"/>
                <a:gd name="connsiteX13" fmla="*/ 158277 w 393442"/>
                <a:gd name="connsiteY13" fmla="*/ 146357 h 450334"/>
                <a:gd name="connsiteX14" fmla="*/ 220987 w 393442"/>
                <a:gd name="connsiteY14" fmla="*/ 209077 h 450334"/>
                <a:gd name="connsiteX15" fmla="*/ 283698 w 393442"/>
                <a:gd name="connsiteY15" fmla="*/ 303156 h 450334"/>
                <a:gd name="connsiteX16" fmla="*/ 315053 w 393442"/>
                <a:gd name="connsiteY16" fmla="*/ 350196 h 450334"/>
                <a:gd name="connsiteX17" fmla="*/ 346409 w 393442"/>
                <a:gd name="connsiteY17" fmla="*/ 381556 h 450334"/>
                <a:gd name="connsiteX18" fmla="*/ 315053 w 393442"/>
                <a:gd name="connsiteY18" fmla="*/ 334516 h 450334"/>
                <a:gd name="connsiteX19" fmla="*/ 205310 w 393442"/>
                <a:gd name="connsiteY19" fmla="*/ 224757 h 450334"/>
                <a:gd name="connsiteX20" fmla="*/ 173954 w 393442"/>
                <a:gd name="connsiteY20" fmla="*/ 193397 h 450334"/>
                <a:gd name="connsiteX21" fmla="*/ 79888 w 393442"/>
                <a:gd name="connsiteY21" fmla="*/ 67957 h 450334"/>
                <a:gd name="connsiteX22" fmla="*/ 32855 w 393442"/>
                <a:gd name="connsiteY22" fmla="*/ 52278 h 450334"/>
                <a:gd name="connsiteX23" fmla="*/ 1500 w 393442"/>
                <a:gd name="connsiteY23" fmla="*/ 5238 h 450334"/>
                <a:gd name="connsiteX24" fmla="*/ 48533 w 393442"/>
                <a:gd name="connsiteY24" fmla="*/ 20918 h 450334"/>
                <a:gd name="connsiteX25" fmla="*/ 79888 w 393442"/>
                <a:gd name="connsiteY25" fmla="*/ 67957 h 450334"/>
                <a:gd name="connsiteX26" fmla="*/ 111244 w 393442"/>
                <a:gd name="connsiteY26" fmla="*/ 99317 h 450334"/>
                <a:gd name="connsiteX27" fmla="*/ 158277 w 393442"/>
                <a:gd name="connsiteY27" fmla="*/ 177717 h 450334"/>
                <a:gd name="connsiteX28" fmla="*/ 268020 w 393442"/>
                <a:gd name="connsiteY28" fmla="*/ 287476 h 450334"/>
                <a:gd name="connsiteX29" fmla="*/ 330731 w 393442"/>
                <a:gd name="connsiteY29" fmla="*/ 350196 h 450334"/>
                <a:gd name="connsiteX30" fmla="*/ 346409 w 393442"/>
                <a:gd name="connsiteY30" fmla="*/ 397235 h 450334"/>
                <a:gd name="connsiteX31" fmla="*/ 377764 w 393442"/>
                <a:gd name="connsiteY31" fmla="*/ 428595 h 4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3442" h="450334">
                  <a:moveTo>
                    <a:pt x="48533" y="99317"/>
                  </a:moveTo>
                  <a:lnTo>
                    <a:pt x="158277" y="209077"/>
                  </a:lnTo>
                  <a:lnTo>
                    <a:pt x="205310" y="256116"/>
                  </a:lnTo>
                  <a:cubicBezTo>
                    <a:pt x="233180" y="339743"/>
                    <a:pt x="198340" y="277022"/>
                    <a:pt x="268020" y="318836"/>
                  </a:cubicBezTo>
                  <a:cubicBezTo>
                    <a:pt x="280695" y="326442"/>
                    <a:pt x="290142" y="338652"/>
                    <a:pt x="299376" y="350196"/>
                  </a:cubicBezTo>
                  <a:cubicBezTo>
                    <a:pt x="311147" y="364911"/>
                    <a:pt x="315053" y="386781"/>
                    <a:pt x="330731" y="397235"/>
                  </a:cubicBezTo>
                  <a:cubicBezTo>
                    <a:pt x="348659" y="409188"/>
                    <a:pt x="372538" y="407688"/>
                    <a:pt x="393442" y="412915"/>
                  </a:cubicBezTo>
                  <a:cubicBezTo>
                    <a:pt x="388216" y="397235"/>
                    <a:pt x="385155" y="380659"/>
                    <a:pt x="377764" y="365876"/>
                  </a:cubicBezTo>
                  <a:cubicBezTo>
                    <a:pt x="366300" y="342946"/>
                    <a:pt x="310031" y="270325"/>
                    <a:pt x="299376" y="256116"/>
                  </a:cubicBezTo>
                  <a:cubicBezTo>
                    <a:pt x="271823" y="173449"/>
                    <a:pt x="301909" y="240342"/>
                    <a:pt x="236665" y="162037"/>
                  </a:cubicBezTo>
                  <a:cubicBezTo>
                    <a:pt x="215303" y="136399"/>
                    <a:pt x="204363" y="101885"/>
                    <a:pt x="173954" y="83637"/>
                  </a:cubicBezTo>
                  <a:cubicBezTo>
                    <a:pt x="144264" y="65821"/>
                    <a:pt x="51856" y="55445"/>
                    <a:pt x="32855" y="52278"/>
                  </a:cubicBezTo>
                  <a:cubicBezTo>
                    <a:pt x="38081" y="67958"/>
                    <a:pt x="36847" y="87629"/>
                    <a:pt x="48533" y="99317"/>
                  </a:cubicBezTo>
                  <a:cubicBezTo>
                    <a:pt x="67906" y="118693"/>
                    <a:pt x="130167" y="136986"/>
                    <a:pt x="158277" y="146357"/>
                  </a:cubicBezTo>
                  <a:cubicBezTo>
                    <a:pt x="200084" y="271801"/>
                    <a:pt x="137372" y="125451"/>
                    <a:pt x="220987" y="209077"/>
                  </a:cubicBezTo>
                  <a:cubicBezTo>
                    <a:pt x="247635" y="235728"/>
                    <a:pt x="262794" y="271796"/>
                    <a:pt x="283698" y="303156"/>
                  </a:cubicBezTo>
                  <a:cubicBezTo>
                    <a:pt x="294150" y="318836"/>
                    <a:pt x="301729" y="336870"/>
                    <a:pt x="315053" y="350196"/>
                  </a:cubicBezTo>
                  <a:cubicBezTo>
                    <a:pt x="325505" y="360649"/>
                    <a:pt x="346409" y="396338"/>
                    <a:pt x="346409" y="381556"/>
                  </a:cubicBezTo>
                  <a:cubicBezTo>
                    <a:pt x="346409" y="362712"/>
                    <a:pt x="327658" y="348524"/>
                    <a:pt x="315053" y="334516"/>
                  </a:cubicBezTo>
                  <a:cubicBezTo>
                    <a:pt x="280445" y="296058"/>
                    <a:pt x="241891" y="261343"/>
                    <a:pt x="205310" y="224757"/>
                  </a:cubicBezTo>
                  <a:cubicBezTo>
                    <a:pt x="194858" y="214304"/>
                    <a:pt x="182153" y="205697"/>
                    <a:pt x="173954" y="193397"/>
                  </a:cubicBezTo>
                  <a:cubicBezTo>
                    <a:pt x="168768" y="185617"/>
                    <a:pt x="112114" y="87295"/>
                    <a:pt x="79888" y="67957"/>
                  </a:cubicBezTo>
                  <a:cubicBezTo>
                    <a:pt x="65718" y="59454"/>
                    <a:pt x="48533" y="57504"/>
                    <a:pt x="32855" y="52278"/>
                  </a:cubicBezTo>
                  <a:cubicBezTo>
                    <a:pt x="22403" y="36598"/>
                    <a:pt x="-6926" y="22093"/>
                    <a:pt x="1500" y="5238"/>
                  </a:cubicBezTo>
                  <a:cubicBezTo>
                    <a:pt x="8890" y="-9544"/>
                    <a:pt x="35629" y="10593"/>
                    <a:pt x="48533" y="20918"/>
                  </a:cubicBezTo>
                  <a:cubicBezTo>
                    <a:pt x="63247" y="32691"/>
                    <a:pt x="68117" y="53242"/>
                    <a:pt x="79888" y="67957"/>
                  </a:cubicBezTo>
                  <a:cubicBezTo>
                    <a:pt x="89122" y="79501"/>
                    <a:pt x="100792" y="88864"/>
                    <a:pt x="111244" y="99317"/>
                  </a:cubicBezTo>
                  <a:cubicBezTo>
                    <a:pt x="141219" y="189260"/>
                    <a:pt x="106627" y="108840"/>
                    <a:pt x="158277" y="177717"/>
                  </a:cubicBezTo>
                  <a:cubicBezTo>
                    <a:pt x="242133" y="289541"/>
                    <a:pt x="179980" y="258125"/>
                    <a:pt x="268020" y="287476"/>
                  </a:cubicBezTo>
                  <a:cubicBezTo>
                    <a:pt x="309830" y="412922"/>
                    <a:pt x="247114" y="266569"/>
                    <a:pt x="330731" y="350196"/>
                  </a:cubicBezTo>
                  <a:cubicBezTo>
                    <a:pt x="342417" y="361884"/>
                    <a:pt x="339018" y="382452"/>
                    <a:pt x="346409" y="397235"/>
                  </a:cubicBezTo>
                  <a:cubicBezTo>
                    <a:pt x="380663" y="465752"/>
                    <a:pt x="377764" y="458368"/>
                    <a:pt x="377764" y="428595"/>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44" name="Freeform 43"/>
            <p:cNvSpPr/>
            <p:nvPr/>
          </p:nvSpPr>
          <p:spPr>
            <a:xfrm>
              <a:off x="10550987" y="2555012"/>
              <a:ext cx="235399" cy="215879"/>
            </a:xfrm>
            <a:custGeom>
              <a:avLst/>
              <a:gdLst>
                <a:gd name="connsiteX0" fmla="*/ 454653 w 549260"/>
                <a:gd name="connsiteY0" fmla="*/ 126067 h 503713"/>
                <a:gd name="connsiteX1" fmla="*/ 391942 w 549260"/>
                <a:gd name="connsiteY1" fmla="*/ 204466 h 503713"/>
                <a:gd name="connsiteX2" fmla="*/ 329231 w 549260"/>
                <a:gd name="connsiteY2" fmla="*/ 235826 h 503713"/>
                <a:gd name="connsiteX3" fmla="*/ 219488 w 549260"/>
                <a:gd name="connsiteY3" fmla="*/ 314226 h 503713"/>
                <a:gd name="connsiteX4" fmla="*/ 188132 w 549260"/>
                <a:gd name="connsiteY4" fmla="*/ 345586 h 503713"/>
                <a:gd name="connsiteX5" fmla="*/ 94066 w 549260"/>
                <a:gd name="connsiteY5" fmla="*/ 408305 h 503713"/>
                <a:gd name="connsiteX6" fmla="*/ 156777 w 549260"/>
                <a:gd name="connsiteY6" fmla="*/ 392625 h 503713"/>
                <a:gd name="connsiteX7" fmla="*/ 250843 w 549260"/>
                <a:gd name="connsiteY7" fmla="*/ 329906 h 503713"/>
                <a:gd name="connsiteX8" fmla="*/ 297876 w 549260"/>
                <a:gd name="connsiteY8" fmla="*/ 267186 h 503713"/>
                <a:gd name="connsiteX9" fmla="*/ 344909 w 549260"/>
                <a:gd name="connsiteY9" fmla="*/ 220146 h 503713"/>
                <a:gd name="connsiteX10" fmla="*/ 376264 w 549260"/>
                <a:gd name="connsiteY10" fmla="*/ 173107 h 503713"/>
                <a:gd name="connsiteX11" fmla="*/ 423297 w 549260"/>
                <a:gd name="connsiteY11" fmla="*/ 126067 h 503713"/>
                <a:gd name="connsiteX12" fmla="*/ 454653 w 549260"/>
                <a:gd name="connsiteY12" fmla="*/ 79027 h 503713"/>
                <a:gd name="connsiteX13" fmla="*/ 548719 w 549260"/>
                <a:gd name="connsiteY13" fmla="*/ 628 h 503713"/>
                <a:gd name="connsiteX14" fmla="*/ 438975 w 549260"/>
                <a:gd name="connsiteY14" fmla="*/ 31987 h 503713"/>
                <a:gd name="connsiteX15" fmla="*/ 391942 w 549260"/>
                <a:gd name="connsiteY15" fmla="*/ 79027 h 503713"/>
                <a:gd name="connsiteX16" fmla="*/ 297876 w 549260"/>
                <a:gd name="connsiteY16" fmla="*/ 157427 h 503713"/>
                <a:gd name="connsiteX17" fmla="*/ 266521 w 549260"/>
                <a:gd name="connsiteY17" fmla="*/ 220146 h 503713"/>
                <a:gd name="connsiteX18" fmla="*/ 141099 w 549260"/>
                <a:gd name="connsiteY18" fmla="*/ 314226 h 503713"/>
                <a:gd name="connsiteX19" fmla="*/ 0 w 549260"/>
                <a:gd name="connsiteY19" fmla="*/ 439665 h 503713"/>
                <a:gd name="connsiteX20" fmla="*/ 15678 w 549260"/>
                <a:gd name="connsiteY20" fmla="*/ 502385 h 503713"/>
                <a:gd name="connsiteX21" fmla="*/ 109744 w 549260"/>
                <a:gd name="connsiteY21" fmla="*/ 471025 h 503713"/>
                <a:gd name="connsiteX22" fmla="*/ 172455 w 549260"/>
                <a:gd name="connsiteY22" fmla="*/ 392625 h 503713"/>
                <a:gd name="connsiteX23" fmla="*/ 203810 w 549260"/>
                <a:gd name="connsiteY23" fmla="*/ 345586 h 503713"/>
                <a:gd name="connsiteX24" fmla="*/ 250843 w 549260"/>
                <a:gd name="connsiteY24" fmla="*/ 298546 h 503713"/>
                <a:gd name="connsiteX25" fmla="*/ 313554 w 549260"/>
                <a:gd name="connsiteY25" fmla="*/ 220146 h 503713"/>
                <a:gd name="connsiteX26" fmla="*/ 329231 w 549260"/>
                <a:gd name="connsiteY26" fmla="*/ 173107 h 503713"/>
                <a:gd name="connsiteX27" fmla="*/ 376264 w 549260"/>
                <a:gd name="connsiteY27" fmla="*/ 141747 h 503713"/>
                <a:gd name="connsiteX28" fmla="*/ 407620 w 549260"/>
                <a:gd name="connsiteY28" fmla="*/ 110387 h 503713"/>
                <a:gd name="connsiteX29" fmla="*/ 454653 w 549260"/>
                <a:gd name="connsiteY29" fmla="*/ 47667 h 50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9260" h="503713">
                  <a:moveTo>
                    <a:pt x="454653" y="126067"/>
                  </a:moveTo>
                  <a:cubicBezTo>
                    <a:pt x="433749" y="152200"/>
                    <a:pt x="417125" y="182428"/>
                    <a:pt x="391942" y="204466"/>
                  </a:cubicBezTo>
                  <a:cubicBezTo>
                    <a:pt x="374354" y="219858"/>
                    <a:pt x="349523" y="224229"/>
                    <a:pt x="329231" y="235826"/>
                  </a:cubicBezTo>
                  <a:cubicBezTo>
                    <a:pt x="303311" y="250640"/>
                    <a:pt x="237843" y="298927"/>
                    <a:pt x="219488" y="314226"/>
                  </a:cubicBezTo>
                  <a:cubicBezTo>
                    <a:pt x="208133" y="323690"/>
                    <a:pt x="199957" y="336716"/>
                    <a:pt x="188132" y="345586"/>
                  </a:cubicBezTo>
                  <a:cubicBezTo>
                    <a:pt x="157985" y="368199"/>
                    <a:pt x="94066" y="408305"/>
                    <a:pt x="94066" y="408305"/>
                  </a:cubicBezTo>
                  <a:cubicBezTo>
                    <a:pt x="66366" y="491422"/>
                    <a:pt x="68405" y="456905"/>
                    <a:pt x="156777" y="392625"/>
                  </a:cubicBezTo>
                  <a:cubicBezTo>
                    <a:pt x="187253" y="370457"/>
                    <a:pt x="228234" y="360056"/>
                    <a:pt x="250843" y="329906"/>
                  </a:cubicBezTo>
                  <a:cubicBezTo>
                    <a:pt x="266521" y="308999"/>
                    <a:pt x="280871" y="287028"/>
                    <a:pt x="297876" y="267186"/>
                  </a:cubicBezTo>
                  <a:cubicBezTo>
                    <a:pt x="312305" y="250350"/>
                    <a:pt x="330715" y="237181"/>
                    <a:pt x="344909" y="220146"/>
                  </a:cubicBezTo>
                  <a:cubicBezTo>
                    <a:pt x="356972" y="205669"/>
                    <a:pt x="364201" y="187584"/>
                    <a:pt x="376264" y="173107"/>
                  </a:cubicBezTo>
                  <a:cubicBezTo>
                    <a:pt x="390458" y="156072"/>
                    <a:pt x="409103" y="143102"/>
                    <a:pt x="423297" y="126067"/>
                  </a:cubicBezTo>
                  <a:cubicBezTo>
                    <a:pt x="435360" y="111590"/>
                    <a:pt x="441329" y="92353"/>
                    <a:pt x="454653" y="79027"/>
                  </a:cubicBezTo>
                  <a:cubicBezTo>
                    <a:pt x="461567" y="72112"/>
                    <a:pt x="557280" y="17752"/>
                    <a:pt x="548719" y="628"/>
                  </a:cubicBezTo>
                  <a:cubicBezTo>
                    <a:pt x="545907" y="-4996"/>
                    <a:pt x="448213" y="28907"/>
                    <a:pt x="438975" y="31987"/>
                  </a:cubicBezTo>
                  <a:cubicBezTo>
                    <a:pt x="423297" y="47667"/>
                    <a:pt x="408975" y="64831"/>
                    <a:pt x="391942" y="79027"/>
                  </a:cubicBezTo>
                  <a:cubicBezTo>
                    <a:pt x="343407" y="119479"/>
                    <a:pt x="338291" y="100838"/>
                    <a:pt x="297876" y="157427"/>
                  </a:cubicBezTo>
                  <a:cubicBezTo>
                    <a:pt x="284292" y="176448"/>
                    <a:pt x="279485" y="200697"/>
                    <a:pt x="266521" y="220146"/>
                  </a:cubicBezTo>
                  <a:cubicBezTo>
                    <a:pt x="238708" y="261871"/>
                    <a:pt x="170499" y="284822"/>
                    <a:pt x="141099" y="314226"/>
                  </a:cubicBezTo>
                  <a:cubicBezTo>
                    <a:pt x="33710" y="421630"/>
                    <a:pt x="83930" y="383704"/>
                    <a:pt x="0" y="439665"/>
                  </a:cubicBezTo>
                  <a:cubicBezTo>
                    <a:pt x="5226" y="460572"/>
                    <a:pt x="-5043" y="496464"/>
                    <a:pt x="15678" y="502385"/>
                  </a:cubicBezTo>
                  <a:cubicBezTo>
                    <a:pt x="47458" y="511466"/>
                    <a:pt x="109744" y="471025"/>
                    <a:pt x="109744" y="471025"/>
                  </a:cubicBezTo>
                  <a:cubicBezTo>
                    <a:pt x="206246" y="326250"/>
                    <a:pt x="83102" y="504331"/>
                    <a:pt x="172455" y="392625"/>
                  </a:cubicBezTo>
                  <a:cubicBezTo>
                    <a:pt x="184226" y="377910"/>
                    <a:pt x="191747" y="360063"/>
                    <a:pt x="203810" y="345586"/>
                  </a:cubicBezTo>
                  <a:cubicBezTo>
                    <a:pt x="218004" y="328551"/>
                    <a:pt x="236649" y="315581"/>
                    <a:pt x="250843" y="298546"/>
                  </a:cubicBezTo>
                  <a:cubicBezTo>
                    <a:pt x="349722" y="179873"/>
                    <a:pt x="222336" y="311375"/>
                    <a:pt x="313554" y="220146"/>
                  </a:cubicBezTo>
                  <a:cubicBezTo>
                    <a:pt x="318780" y="204466"/>
                    <a:pt x="318907" y="186014"/>
                    <a:pt x="329231" y="173107"/>
                  </a:cubicBezTo>
                  <a:cubicBezTo>
                    <a:pt x="341001" y="158392"/>
                    <a:pt x="361551" y="153519"/>
                    <a:pt x="376264" y="141747"/>
                  </a:cubicBezTo>
                  <a:cubicBezTo>
                    <a:pt x="387806" y="132512"/>
                    <a:pt x="397168" y="120840"/>
                    <a:pt x="407620" y="110387"/>
                  </a:cubicBezTo>
                  <a:cubicBezTo>
                    <a:pt x="426992" y="52260"/>
                    <a:pt x="408514" y="70739"/>
                    <a:pt x="454653" y="47667"/>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grpSp>
        <p:nvGrpSpPr>
          <p:cNvPr id="45" name="Group 44"/>
          <p:cNvGrpSpPr/>
          <p:nvPr/>
        </p:nvGrpSpPr>
        <p:grpSpPr>
          <a:xfrm>
            <a:off x="815063" y="2638709"/>
            <a:ext cx="550297" cy="587951"/>
            <a:chOff x="10550987" y="2555012"/>
            <a:chExt cx="235399" cy="251506"/>
          </a:xfrm>
        </p:grpSpPr>
        <p:sp>
          <p:nvSpPr>
            <p:cNvPr id="46" name="Freeform 45"/>
            <p:cNvSpPr/>
            <p:nvPr/>
          </p:nvSpPr>
          <p:spPr>
            <a:xfrm>
              <a:off x="10577220" y="2613516"/>
              <a:ext cx="168619" cy="193002"/>
            </a:xfrm>
            <a:custGeom>
              <a:avLst/>
              <a:gdLst>
                <a:gd name="connsiteX0" fmla="*/ 48533 w 393442"/>
                <a:gd name="connsiteY0" fmla="*/ 99317 h 450334"/>
                <a:gd name="connsiteX1" fmla="*/ 158277 w 393442"/>
                <a:gd name="connsiteY1" fmla="*/ 209077 h 450334"/>
                <a:gd name="connsiteX2" fmla="*/ 205310 w 393442"/>
                <a:gd name="connsiteY2" fmla="*/ 256116 h 450334"/>
                <a:gd name="connsiteX3" fmla="*/ 268020 w 393442"/>
                <a:gd name="connsiteY3" fmla="*/ 318836 h 450334"/>
                <a:gd name="connsiteX4" fmla="*/ 299376 w 393442"/>
                <a:gd name="connsiteY4" fmla="*/ 350196 h 450334"/>
                <a:gd name="connsiteX5" fmla="*/ 330731 w 393442"/>
                <a:gd name="connsiteY5" fmla="*/ 397235 h 450334"/>
                <a:gd name="connsiteX6" fmla="*/ 393442 w 393442"/>
                <a:gd name="connsiteY6" fmla="*/ 412915 h 450334"/>
                <a:gd name="connsiteX7" fmla="*/ 377764 w 393442"/>
                <a:gd name="connsiteY7" fmla="*/ 365876 h 450334"/>
                <a:gd name="connsiteX8" fmla="*/ 299376 w 393442"/>
                <a:gd name="connsiteY8" fmla="*/ 256116 h 450334"/>
                <a:gd name="connsiteX9" fmla="*/ 236665 w 393442"/>
                <a:gd name="connsiteY9" fmla="*/ 162037 h 450334"/>
                <a:gd name="connsiteX10" fmla="*/ 173954 w 393442"/>
                <a:gd name="connsiteY10" fmla="*/ 83637 h 450334"/>
                <a:gd name="connsiteX11" fmla="*/ 32855 w 393442"/>
                <a:gd name="connsiteY11" fmla="*/ 52278 h 450334"/>
                <a:gd name="connsiteX12" fmla="*/ 48533 w 393442"/>
                <a:gd name="connsiteY12" fmla="*/ 99317 h 450334"/>
                <a:gd name="connsiteX13" fmla="*/ 158277 w 393442"/>
                <a:gd name="connsiteY13" fmla="*/ 146357 h 450334"/>
                <a:gd name="connsiteX14" fmla="*/ 220987 w 393442"/>
                <a:gd name="connsiteY14" fmla="*/ 209077 h 450334"/>
                <a:gd name="connsiteX15" fmla="*/ 283698 w 393442"/>
                <a:gd name="connsiteY15" fmla="*/ 303156 h 450334"/>
                <a:gd name="connsiteX16" fmla="*/ 315053 w 393442"/>
                <a:gd name="connsiteY16" fmla="*/ 350196 h 450334"/>
                <a:gd name="connsiteX17" fmla="*/ 346409 w 393442"/>
                <a:gd name="connsiteY17" fmla="*/ 381556 h 450334"/>
                <a:gd name="connsiteX18" fmla="*/ 315053 w 393442"/>
                <a:gd name="connsiteY18" fmla="*/ 334516 h 450334"/>
                <a:gd name="connsiteX19" fmla="*/ 205310 w 393442"/>
                <a:gd name="connsiteY19" fmla="*/ 224757 h 450334"/>
                <a:gd name="connsiteX20" fmla="*/ 173954 w 393442"/>
                <a:gd name="connsiteY20" fmla="*/ 193397 h 450334"/>
                <a:gd name="connsiteX21" fmla="*/ 79888 w 393442"/>
                <a:gd name="connsiteY21" fmla="*/ 67957 h 450334"/>
                <a:gd name="connsiteX22" fmla="*/ 32855 w 393442"/>
                <a:gd name="connsiteY22" fmla="*/ 52278 h 450334"/>
                <a:gd name="connsiteX23" fmla="*/ 1500 w 393442"/>
                <a:gd name="connsiteY23" fmla="*/ 5238 h 450334"/>
                <a:gd name="connsiteX24" fmla="*/ 48533 w 393442"/>
                <a:gd name="connsiteY24" fmla="*/ 20918 h 450334"/>
                <a:gd name="connsiteX25" fmla="*/ 79888 w 393442"/>
                <a:gd name="connsiteY25" fmla="*/ 67957 h 450334"/>
                <a:gd name="connsiteX26" fmla="*/ 111244 w 393442"/>
                <a:gd name="connsiteY26" fmla="*/ 99317 h 450334"/>
                <a:gd name="connsiteX27" fmla="*/ 158277 w 393442"/>
                <a:gd name="connsiteY27" fmla="*/ 177717 h 450334"/>
                <a:gd name="connsiteX28" fmla="*/ 268020 w 393442"/>
                <a:gd name="connsiteY28" fmla="*/ 287476 h 450334"/>
                <a:gd name="connsiteX29" fmla="*/ 330731 w 393442"/>
                <a:gd name="connsiteY29" fmla="*/ 350196 h 450334"/>
                <a:gd name="connsiteX30" fmla="*/ 346409 w 393442"/>
                <a:gd name="connsiteY30" fmla="*/ 397235 h 450334"/>
                <a:gd name="connsiteX31" fmla="*/ 377764 w 393442"/>
                <a:gd name="connsiteY31" fmla="*/ 428595 h 4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3442" h="450334">
                  <a:moveTo>
                    <a:pt x="48533" y="99317"/>
                  </a:moveTo>
                  <a:lnTo>
                    <a:pt x="158277" y="209077"/>
                  </a:lnTo>
                  <a:lnTo>
                    <a:pt x="205310" y="256116"/>
                  </a:lnTo>
                  <a:cubicBezTo>
                    <a:pt x="233180" y="339743"/>
                    <a:pt x="198340" y="277022"/>
                    <a:pt x="268020" y="318836"/>
                  </a:cubicBezTo>
                  <a:cubicBezTo>
                    <a:pt x="280695" y="326442"/>
                    <a:pt x="290142" y="338652"/>
                    <a:pt x="299376" y="350196"/>
                  </a:cubicBezTo>
                  <a:cubicBezTo>
                    <a:pt x="311147" y="364911"/>
                    <a:pt x="315053" y="386781"/>
                    <a:pt x="330731" y="397235"/>
                  </a:cubicBezTo>
                  <a:cubicBezTo>
                    <a:pt x="348659" y="409188"/>
                    <a:pt x="372538" y="407688"/>
                    <a:pt x="393442" y="412915"/>
                  </a:cubicBezTo>
                  <a:cubicBezTo>
                    <a:pt x="388216" y="397235"/>
                    <a:pt x="385155" y="380659"/>
                    <a:pt x="377764" y="365876"/>
                  </a:cubicBezTo>
                  <a:cubicBezTo>
                    <a:pt x="366300" y="342946"/>
                    <a:pt x="310031" y="270325"/>
                    <a:pt x="299376" y="256116"/>
                  </a:cubicBezTo>
                  <a:cubicBezTo>
                    <a:pt x="271823" y="173449"/>
                    <a:pt x="301909" y="240342"/>
                    <a:pt x="236665" y="162037"/>
                  </a:cubicBezTo>
                  <a:cubicBezTo>
                    <a:pt x="215303" y="136399"/>
                    <a:pt x="204363" y="101885"/>
                    <a:pt x="173954" y="83637"/>
                  </a:cubicBezTo>
                  <a:cubicBezTo>
                    <a:pt x="144264" y="65821"/>
                    <a:pt x="51856" y="55445"/>
                    <a:pt x="32855" y="52278"/>
                  </a:cubicBezTo>
                  <a:cubicBezTo>
                    <a:pt x="38081" y="67958"/>
                    <a:pt x="36847" y="87629"/>
                    <a:pt x="48533" y="99317"/>
                  </a:cubicBezTo>
                  <a:cubicBezTo>
                    <a:pt x="67906" y="118693"/>
                    <a:pt x="130167" y="136986"/>
                    <a:pt x="158277" y="146357"/>
                  </a:cubicBezTo>
                  <a:cubicBezTo>
                    <a:pt x="200084" y="271801"/>
                    <a:pt x="137372" y="125451"/>
                    <a:pt x="220987" y="209077"/>
                  </a:cubicBezTo>
                  <a:cubicBezTo>
                    <a:pt x="247635" y="235728"/>
                    <a:pt x="262794" y="271796"/>
                    <a:pt x="283698" y="303156"/>
                  </a:cubicBezTo>
                  <a:cubicBezTo>
                    <a:pt x="294150" y="318836"/>
                    <a:pt x="301729" y="336870"/>
                    <a:pt x="315053" y="350196"/>
                  </a:cubicBezTo>
                  <a:cubicBezTo>
                    <a:pt x="325505" y="360649"/>
                    <a:pt x="346409" y="396338"/>
                    <a:pt x="346409" y="381556"/>
                  </a:cubicBezTo>
                  <a:cubicBezTo>
                    <a:pt x="346409" y="362712"/>
                    <a:pt x="327658" y="348524"/>
                    <a:pt x="315053" y="334516"/>
                  </a:cubicBezTo>
                  <a:cubicBezTo>
                    <a:pt x="280445" y="296058"/>
                    <a:pt x="241891" y="261343"/>
                    <a:pt x="205310" y="224757"/>
                  </a:cubicBezTo>
                  <a:cubicBezTo>
                    <a:pt x="194858" y="214304"/>
                    <a:pt x="182153" y="205697"/>
                    <a:pt x="173954" y="193397"/>
                  </a:cubicBezTo>
                  <a:cubicBezTo>
                    <a:pt x="168768" y="185617"/>
                    <a:pt x="112114" y="87295"/>
                    <a:pt x="79888" y="67957"/>
                  </a:cubicBezTo>
                  <a:cubicBezTo>
                    <a:pt x="65718" y="59454"/>
                    <a:pt x="48533" y="57504"/>
                    <a:pt x="32855" y="52278"/>
                  </a:cubicBezTo>
                  <a:cubicBezTo>
                    <a:pt x="22403" y="36598"/>
                    <a:pt x="-6926" y="22093"/>
                    <a:pt x="1500" y="5238"/>
                  </a:cubicBezTo>
                  <a:cubicBezTo>
                    <a:pt x="8890" y="-9544"/>
                    <a:pt x="35629" y="10593"/>
                    <a:pt x="48533" y="20918"/>
                  </a:cubicBezTo>
                  <a:cubicBezTo>
                    <a:pt x="63247" y="32691"/>
                    <a:pt x="68117" y="53242"/>
                    <a:pt x="79888" y="67957"/>
                  </a:cubicBezTo>
                  <a:cubicBezTo>
                    <a:pt x="89122" y="79501"/>
                    <a:pt x="100792" y="88864"/>
                    <a:pt x="111244" y="99317"/>
                  </a:cubicBezTo>
                  <a:cubicBezTo>
                    <a:pt x="141219" y="189260"/>
                    <a:pt x="106627" y="108840"/>
                    <a:pt x="158277" y="177717"/>
                  </a:cubicBezTo>
                  <a:cubicBezTo>
                    <a:pt x="242133" y="289541"/>
                    <a:pt x="179980" y="258125"/>
                    <a:pt x="268020" y="287476"/>
                  </a:cubicBezTo>
                  <a:cubicBezTo>
                    <a:pt x="309830" y="412922"/>
                    <a:pt x="247114" y="266569"/>
                    <a:pt x="330731" y="350196"/>
                  </a:cubicBezTo>
                  <a:cubicBezTo>
                    <a:pt x="342417" y="361884"/>
                    <a:pt x="339018" y="382452"/>
                    <a:pt x="346409" y="397235"/>
                  </a:cubicBezTo>
                  <a:cubicBezTo>
                    <a:pt x="380663" y="465752"/>
                    <a:pt x="377764" y="458368"/>
                    <a:pt x="377764" y="428595"/>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47" name="Freeform 46"/>
            <p:cNvSpPr/>
            <p:nvPr/>
          </p:nvSpPr>
          <p:spPr>
            <a:xfrm>
              <a:off x="10550987" y="2555012"/>
              <a:ext cx="235399" cy="215879"/>
            </a:xfrm>
            <a:custGeom>
              <a:avLst/>
              <a:gdLst>
                <a:gd name="connsiteX0" fmla="*/ 454653 w 549260"/>
                <a:gd name="connsiteY0" fmla="*/ 126067 h 503713"/>
                <a:gd name="connsiteX1" fmla="*/ 391942 w 549260"/>
                <a:gd name="connsiteY1" fmla="*/ 204466 h 503713"/>
                <a:gd name="connsiteX2" fmla="*/ 329231 w 549260"/>
                <a:gd name="connsiteY2" fmla="*/ 235826 h 503713"/>
                <a:gd name="connsiteX3" fmla="*/ 219488 w 549260"/>
                <a:gd name="connsiteY3" fmla="*/ 314226 h 503713"/>
                <a:gd name="connsiteX4" fmla="*/ 188132 w 549260"/>
                <a:gd name="connsiteY4" fmla="*/ 345586 h 503713"/>
                <a:gd name="connsiteX5" fmla="*/ 94066 w 549260"/>
                <a:gd name="connsiteY5" fmla="*/ 408305 h 503713"/>
                <a:gd name="connsiteX6" fmla="*/ 156777 w 549260"/>
                <a:gd name="connsiteY6" fmla="*/ 392625 h 503713"/>
                <a:gd name="connsiteX7" fmla="*/ 250843 w 549260"/>
                <a:gd name="connsiteY7" fmla="*/ 329906 h 503713"/>
                <a:gd name="connsiteX8" fmla="*/ 297876 w 549260"/>
                <a:gd name="connsiteY8" fmla="*/ 267186 h 503713"/>
                <a:gd name="connsiteX9" fmla="*/ 344909 w 549260"/>
                <a:gd name="connsiteY9" fmla="*/ 220146 h 503713"/>
                <a:gd name="connsiteX10" fmla="*/ 376264 w 549260"/>
                <a:gd name="connsiteY10" fmla="*/ 173107 h 503713"/>
                <a:gd name="connsiteX11" fmla="*/ 423297 w 549260"/>
                <a:gd name="connsiteY11" fmla="*/ 126067 h 503713"/>
                <a:gd name="connsiteX12" fmla="*/ 454653 w 549260"/>
                <a:gd name="connsiteY12" fmla="*/ 79027 h 503713"/>
                <a:gd name="connsiteX13" fmla="*/ 548719 w 549260"/>
                <a:gd name="connsiteY13" fmla="*/ 628 h 503713"/>
                <a:gd name="connsiteX14" fmla="*/ 438975 w 549260"/>
                <a:gd name="connsiteY14" fmla="*/ 31987 h 503713"/>
                <a:gd name="connsiteX15" fmla="*/ 391942 w 549260"/>
                <a:gd name="connsiteY15" fmla="*/ 79027 h 503713"/>
                <a:gd name="connsiteX16" fmla="*/ 297876 w 549260"/>
                <a:gd name="connsiteY16" fmla="*/ 157427 h 503713"/>
                <a:gd name="connsiteX17" fmla="*/ 266521 w 549260"/>
                <a:gd name="connsiteY17" fmla="*/ 220146 h 503713"/>
                <a:gd name="connsiteX18" fmla="*/ 141099 w 549260"/>
                <a:gd name="connsiteY18" fmla="*/ 314226 h 503713"/>
                <a:gd name="connsiteX19" fmla="*/ 0 w 549260"/>
                <a:gd name="connsiteY19" fmla="*/ 439665 h 503713"/>
                <a:gd name="connsiteX20" fmla="*/ 15678 w 549260"/>
                <a:gd name="connsiteY20" fmla="*/ 502385 h 503713"/>
                <a:gd name="connsiteX21" fmla="*/ 109744 w 549260"/>
                <a:gd name="connsiteY21" fmla="*/ 471025 h 503713"/>
                <a:gd name="connsiteX22" fmla="*/ 172455 w 549260"/>
                <a:gd name="connsiteY22" fmla="*/ 392625 h 503713"/>
                <a:gd name="connsiteX23" fmla="*/ 203810 w 549260"/>
                <a:gd name="connsiteY23" fmla="*/ 345586 h 503713"/>
                <a:gd name="connsiteX24" fmla="*/ 250843 w 549260"/>
                <a:gd name="connsiteY24" fmla="*/ 298546 h 503713"/>
                <a:gd name="connsiteX25" fmla="*/ 313554 w 549260"/>
                <a:gd name="connsiteY25" fmla="*/ 220146 h 503713"/>
                <a:gd name="connsiteX26" fmla="*/ 329231 w 549260"/>
                <a:gd name="connsiteY26" fmla="*/ 173107 h 503713"/>
                <a:gd name="connsiteX27" fmla="*/ 376264 w 549260"/>
                <a:gd name="connsiteY27" fmla="*/ 141747 h 503713"/>
                <a:gd name="connsiteX28" fmla="*/ 407620 w 549260"/>
                <a:gd name="connsiteY28" fmla="*/ 110387 h 503713"/>
                <a:gd name="connsiteX29" fmla="*/ 454653 w 549260"/>
                <a:gd name="connsiteY29" fmla="*/ 47667 h 50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9260" h="503713">
                  <a:moveTo>
                    <a:pt x="454653" y="126067"/>
                  </a:moveTo>
                  <a:cubicBezTo>
                    <a:pt x="433749" y="152200"/>
                    <a:pt x="417125" y="182428"/>
                    <a:pt x="391942" y="204466"/>
                  </a:cubicBezTo>
                  <a:cubicBezTo>
                    <a:pt x="374354" y="219858"/>
                    <a:pt x="349523" y="224229"/>
                    <a:pt x="329231" y="235826"/>
                  </a:cubicBezTo>
                  <a:cubicBezTo>
                    <a:pt x="303311" y="250640"/>
                    <a:pt x="237843" y="298927"/>
                    <a:pt x="219488" y="314226"/>
                  </a:cubicBezTo>
                  <a:cubicBezTo>
                    <a:pt x="208133" y="323690"/>
                    <a:pt x="199957" y="336716"/>
                    <a:pt x="188132" y="345586"/>
                  </a:cubicBezTo>
                  <a:cubicBezTo>
                    <a:pt x="157985" y="368199"/>
                    <a:pt x="94066" y="408305"/>
                    <a:pt x="94066" y="408305"/>
                  </a:cubicBezTo>
                  <a:cubicBezTo>
                    <a:pt x="66366" y="491422"/>
                    <a:pt x="68405" y="456905"/>
                    <a:pt x="156777" y="392625"/>
                  </a:cubicBezTo>
                  <a:cubicBezTo>
                    <a:pt x="187253" y="370457"/>
                    <a:pt x="228234" y="360056"/>
                    <a:pt x="250843" y="329906"/>
                  </a:cubicBezTo>
                  <a:cubicBezTo>
                    <a:pt x="266521" y="308999"/>
                    <a:pt x="280871" y="287028"/>
                    <a:pt x="297876" y="267186"/>
                  </a:cubicBezTo>
                  <a:cubicBezTo>
                    <a:pt x="312305" y="250350"/>
                    <a:pt x="330715" y="237181"/>
                    <a:pt x="344909" y="220146"/>
                  </a:cubicBezTo>
                  <a:cubicBezTo>
                    <a:pt x="356972" y="205669"/>
                    <a:pt x="364201" y="187584"/>
                    <a:pt x="376264" y="173107"/>
                  </a:cubicBezTo>
                  <a:cubicBezTo>
                    <a:pt x="390458" y="156072"/>
                    <a:pt x="409103" y="143102"/>
                    <a:pt x="423297" y="126067"/>
                  </a:cubicBezTo>
                  <a:cubicBezTo>
                    <a:pt x="435360" y="111590"/>
                    <a:pt x="441329" y="92353"/>
                    <a:pt x="454653" y="79027"/>
                  </a:cubicBezTo>
                  <a:cubicBezTo>
                    <a:pt x="461567" y="72112"/>
                    <a:pt x="557280" y="17752"/>
                    <a:pt x="548719" y="628"/>
                  </a:cubicBezTo>
                  <a:cubicBezTo>
                    <a:pt x="545907" y="-4996"/>
                    <a:pt x="448213" y="28907"/>
                    <a:pt x="438975" y="31987"/>
                  </a:cubicBezTo>
                  <a:cubicBezTo>
                    <a:pt x="423297" y="47667"/>
                    <a:pt x="408975" y="64831"/>
                    <a:pt x="391942" y="79027"/>
                  </a:cubicBezTo>
                  <a:cubicBezTo>
                    <a:pt x="343407" y="119479"/>
                    <a:pt x="338291" y="100838"/>
                    <a:pt x="297876" y="157427"/>
                  </a:cubicBezTo>
                  <a:cubicBezTo>
                    <a:pt x="284292" y="176448"/>
                    <a:pt x="279485" y="200697"/>
                    <a:pt x="266521" y="220146"/>
                  </a:cubicBezTo>
                  <a:cubicBezTo>
                    <a:pt x="238708" y="261871"/>
                    <a:pt x="170499" y="284822"/>
                    <a:pt x="141099" y="314226"/>
                  </a:cubicBezTo>
                  <a:cubicBezTo>
                    <a:pt x="33710" y="421630"/>
                    <a:pt x="83930" y="383704"/>
                    <a:pt x="0" y="439665"/>
                  </a:cubicBezTo>
                  <a:cubicBezTo>
                    <a:pt x="5226" y="460572"/>
                    <a:pt x="-5043" y="496464"/>
                    <a:pt x="15678" y="502385"/>
                  </a:cubicBezTo>
                  <a:cubicBezTo>
                    <a:pt x="47458" y="511466"/>
                    <a:pt x="109744" y="471025"/>
                    <a:pt x="109744" y="471025"/>
                  </a:cubicBezTo>
                  <a:cubicBezTo>
                    <a:pt x="206246" y="326250"/>
                    <a:pt x="83102" y="504331"/>
                    <a:pt x="172455" y="392625"/>
                  </a:cubicBezTo>
                  <a:cubicBezTo>
                    <a:pt x="184226" y="377910"/>
                    <a:pt x="191747" y="360063"/>
                    <a:pt x="203810" y="345586"/>
                  </a:cubicBezTo>
                  <a:cubicBezTo>
                    <a:pt x="218004" y="328551"/>
                    <a:pt x="236649" y="315581"/>
                    <a:pt x="250843" y="298546"/>
                  </a:cubicBezTo>
                  <a:cubicBezTo>
                    <a:pt x="349722" y="179873"/>
                    <a:pt x="222336" y="311375"/>
                    <a:pt x="313554" y="220146"/>
                  </a:cubicBezTo>
                  <a:cubicBezTo>
                    <a:pt x="318780" y="204466"/>
                    <a:pt x="318907" y="186014"/>
                    <a:pt x="329231" y="173107"/>
                  </a:cubicBezTo>
                  <a:cubicBezTo>
                    <a:pt x="341001" y="158392"/>
                    <a:pt x="361551" y="153519"/>
                    <a:pt x="376264" y="141747"/>
                  </a:cubicBezTo>
                  <a:cubicBezTo>
                    <a:pt x="387806" y="132512"/>
                    <a:pt x="397168" y="120840"/>
                    <a:pt x="407620" y="110387"/>
                  </a:cubicBezTo>
                  <a:cubicBezTo>
                    <a:pt x="426992" y="52260"/>
                    <a:pt x="408514" y="70739"/>
                    <a:pt x="454653" y="47667"/>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sp>
        <p:nvSpPr>
          <p:cNvPr id="39" name="Rectangle 38"/>
          <p:cNvSpPr/>
          <p:nvPr/>
        </p:nvSpPr>
        <p:spPr>
          <a:xfrm>
            <a:off x="2053255" y="26873"/>
            <a:ext cx="7094597" cy="1872689"/>
          </a:xfrm>
          <a:prstGeom prst="rect">
            <a:avLst/>
          </a:prstGeom>
          <a:solidFill>
            <a:schemeClr val="tx1">
              <a:alpha val="9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40" name="TextBox 39"/>
          <p:cNvSpPr txBox="1"/>
          <p:nvPr/>
        </p:nvSpPr>
        <p:spPr>
          <a:xfrm>
            <a:off x="4677637" y="-24692"/>
            <a:ext cx="914400"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Bus Stop </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Sign</a:t>
            </a:r>
            <a:endParaRPr lang="en-US" dirty="0">
              <a:solidFill>
                <a:schemeClr val="bg1"/>
              </a:solidFill>
              <a:latin typeface="Segoe Condensed"/>
              <a:cs typeface="Segoe Condensed"/>
            </a:endParaRPr>
          </a:p>
        </p:txBody>
      </p:sp>
      <p:sp>
        <p:nvSpPr>
          <p:cNvPr id="41" name="TextBox 40"/>
          <p:cNvSpPr txBox="1"/>
          <p:nvPr/>
        </p:nvSpPr>
        <p:spPr>
          <a:xfrm>
            <a:off x="2195475" y="617661"/>
            <a:ext cx="2538951" cy="400110"/>
          </a:xfrm>
          <a:prstGeom prst="rect">
            <a:avLst/>
          </a:prstGeom>
          <a:noFill/>
          <a:ln>
            <a:noFill/>
          </a:ln>
        </p:spPr>
        <p:txBody>
          <a:bodyPr wrap="none" rtlCol="0">
            <a:spAutoFit/>
          </a:bodyPr>
          <a:lstStyle/>
          <a:p>
            <a:r>
              <a:rPr lang="en-US" sz="2000" dirty="0" smtClean="0">
                <a:solidFill>
                  <a:srgbClr val="558ED5"/>
                </a:solidFill>
                <a:latin typeface="Segoe UI Semibold"/>
                <a:cs typeface="Segoe UI Semibold"/>
              </a:rPr>
              <a:t>Ground Truth Labels</a:t>
            </a:r>
            <a:endParaRPr lang="en-US" sz="2000" dirty="0">
              <a:solidFill>
                <a:srgbClr val="558ED5"/>
              </a:solidFill>
              <a:latin typeface="Segoe UI Semibold"/>
              <a:cs typeface="Segoe UI Semibold"/>
            </a:endParaRPr>
          </a:p>
        </p:txBody>
      </p:sp>
      <p:cxnSp>
        <p:nvCxnSpPr>
          <p:cNvPr id="48" name="Straight Connector 47"/>
          <p:cNvCxnSpPr/>
          <p:nvPr/>
        </p:nvCxnSpPr>
        <p:spPr>
          <a:xfrm>
            <a:off x="2053255" y="617661"/>
            <a:ext cx="7090745" cy="0"/>
          </a:xfrm>
          <a:prstGeom prst="line">
            <a:avLst/>
          </a:prstGeom>
          <a:ln w="38100" cmpd="dbl">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49" name="Freeform 48"/>
          <p:cNvSpPr/>
          <p:nvPr/>
        </p:nvSpPr>
        <p:spPr>
          <a:xfrm>
            <a:off x="4935903"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50" name="TextBox 49"/>
          <p:cNvSpPr txBox="1"/>
          <p:nvPr/>
        </p:nvSpPr>
        <p:spPr>
          <a:xfrm>
            <a:off x="5485352" y="-24692"/>
            <a:ext cx="914400"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Bus Stop </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Shelter</a:t>
            </a:r>
            <a:endParaRPr lang="en-US" dirty="0">
              <a:solidFill>
                <a:schemeClr val="bg1"/>
              </a:solidFill>
              <a:latin typeface="Segoe Condensed"/>
              <a:cs typeface="Segoe Condensed"/>
            </a:endParaRPr>
          </a:p>
        </p:txBody>
      </p:sp>
      <p:sp>
        <p:nvSpPr>
          <p:cNvPr id="51" name="TextBox 50"/>
          <p:cNvSpPr txBox="1"/>
          <p:nvPr/>
        </p:nvSpPr>
        <p:spPr>
          <a:xfrm>
            <a:off x="6400294" y="120050"/>
            <a:ext cx="686907" cy="369332"/>
          </a:xfrm>
          <a:prstGeom prst="rect">
            <a:avLst/>
          </a:prstGeom>
          <a:noFill/>
        </p:spPr>
        <p:txBody>
          <a:bodyPr wrap="none" rtlCol="0">
            <a:spAutoFit/>
          </a:bodyPr>
          <a:lstStyle/>
          <a:p>
            <a:pPr algn="ctr"/>
            <a:r>
              <a:rPr lang="en-US" dirty="0" smtClean="0">
                <a:solidFill>
                  <a:schemeClr val="bg1"/>
                </a:solidFill>
                <a:latin typeface="Segoe Condensed"/>
                <a:cs typeface="Segoe Condensed"/>
              </a:rPr>
              <a:t>Bench</a:t>
            </a:r>
            <a:endParaRPr lang="en-US" dirty="0">
              <a:solidFill>
                <a:schemeClr val="bg1"/>
              </a:solidFill>
              <a:latin typeface="Segoe Condensed"/>
              <a:cs typeface="Segoe Condensed"/>
            </a:endParaRPr>
          </a:p>
        </p:txBody>
      </p:sp>
      <p:sp>
        <p:nvSpPr>
          <p:cNvPr id="52" name="TextBox 51"/>
          <p:cNvSpPr txBox="1"/>
          <p:nvPr/>
        </p:nvSpPr>
        <p:spPr>
          <a:xfrm>
            <a:off x="7238199" y="-16750"/>
            <a:ext cx="612405"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Trash</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Can</a:t>
            </a:r>
            <a:endParaRPr lang="en-US" dirty="0">
              <a:solidFill>
                <a:schemeClr val="bg1"/>
              </a:solidFill>
              <a:latin typeface="Segoe Condensed"/>
              <a:cs typeface="Segoe Condensed"/>
            </a:endParaRPr>
          </a:p>
        </p:txBody>
      </p:sp>
      <p:sp>
        <p:nvSpPr>
          <p:cNvPr id="53" name="TextBox 52"/>
          <p:cNvSpPr txBox="1"/>
          <p:nvPr/>
        </p:nvSpPr>
        <p:spPr>
          <a:xfrm>
            <a:off x="7898383" y="-22197"/>
            <a:ext cx="536776"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Mail</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Box</a:t>
            </a:r>
            <a:endParaRPr lang="en-US" dirty="0">
              <a:solidFill>
                <a:schemeClr val="bg1"/>
              </a:solidFill>
              <a:latin typeface="Segoe Condensed"/>
              <a:cs typeface="Segoe Condensed"/>
            </a:endParaRPr>
          </a:p>
        </p:txBody>
      </p:sp>
      <p:sp>
        <p:nvSpPr>
          <p:cNvPr id="54" name="TextBox 53"/>
          <p:cNvSpPr txBox="1"/>
          <p:nvPr/>
        </p:nvSpPr>
        <p:spPr>
          <a:xfrm>
            <a:off x="8499848" y="97618"/>
            <a:ext cx="537903" cy="369332"/>
          </a:xfrm>
          <a:prstGeom prst="rect">
            <a:avLst/>
          </a:prstGeom>
          <a:noFill/>
        </p:spPr>
        <p:txBody>
          <a:bodyPr wrap="none" rtlCol="0">
            <a:spAutoFit/>
          </a:bodyPr>
          <a:lstStyle/>
          <a:p>
            <a:pPr algn="ctr"/>
            <a:r>
              <a:rPr lang="en-US" dirty="0" smtClean="0">
                <a:solidFill>
                  <a:schemeClr val="bg1"/>
                </a:solidFill>
                <a:latin typeface="Segoe Condensed"/>
                <a:cs typeface="Segoe Condensed"/>
              </a:rPr>
              <a:t>Pole</a:t>
            </a:r>
            <a:endParaRPr lang="en-US" dirty="0">
              <a:solidFill>
                <a:schemeClr val="bg1"/>
              </a:solidFill>
              <a:latin typeface="Segoe Condensed"/>
              <a:cs typeface="Segoe Condensed"/>
            </a:endParaRPr>
          </a:p>
        </p:txBody>
      </p:sp>
      <p:sp>
        <p:nvSpPr>
          <p:cNvPr id="55" name="Freeform 54"/>
          <p:cNvSpPr/>
          <p:nvPr/>
        </p:nvSpPr>
        <p:spPr>
          <a:xfrm>
            <a:off x="5747222"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56" name="Freeform 55"/>
          <p:cNvSpPr/>
          <p:nvPr/>
        </p:nvSpPr>
        <p:spPr>
          <a:xfrm>
            <a:off x="6606630"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57" name="Freeform 56"/>
          <p:cNvSpPr/>
          <p:nvPr/>
        </p:nvSpPr>
        <p:spPr>
          <a:xfrm>
            <a:off x="7367913"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58" name="Freeform 57"/>
          <p:cNvSpPr/>
          <p:nvPr/>
        </p:nvSpPr>
        <p:spPr>
          <a:xfrm>
            <a:off x="8622505"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cxnSp>
        <p:nvCxnSpPr>
          <p:cNvPr id="59" name="Straight Connector 58"/>
          <p:cNvCxnSpPr/>
          <p:nvPr/>
        </p:nvCxnSpPr>
        <p:spPr>
          <a:xfrm>
            <a:off x="2036905" y="1065699"/>
            <a:ext cx="7090745" cy="0"/>
          </a:xfrm>
          <a:prstGeom prst="line">
            <a:avLst/>
          </a:prstGeom>
          <a:ln w="3175" cmpd="sng">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3018831" y="1053717"/>
            <a:ext cx="1710023" cy="400110"/>
          </a:xfrm>
          <a:prstGeom prst="rect">
            <a:avLst/>
          </a:prstGeom>
          <a:noFill/>
        </p:spPr>
        <p:txBody>
          <a:bodyPr wrap="none" rtlCol="0">
            <a:spAutoFit/>
          </a:bodyPr>
          <a:lstStyle/>
          <a:p>
            <a:r>
              <a:rPr lang="en-US" sz="2000" dirty="0" smtClean="0">
                <a:solidFill>
                  <a:schemeClr val="accent6"/>
                </a:solidFill>
                <a:latin typeface="Segoe UI Semibold"/>
                <a:cs typeface="Segoe UI Semibold"/>
              </a:rPr>
              <a:t>Turker Labels</a:t>
            </a:r>
            <a:endParaRPr lang="en-US" sz="2000" dirty="0">
              <a:solidFill>
                <a:schemeClr val="accent6"/>
              </a:solidFill>
              <a:latin typeface="Segoe UI Semibold"/>
              <a:cs typeface="Segoe UI Semibold"/>
            </a:endParaRPr>
          </a:p>
        </p:txBody>
      </p:sp>
      <p:sp>
        <p:nvSpPr>
          <p:cNvPr id="61" name="Freeform 60"/>
          <p:cNvSpPr/>
          <p:nvPr/>
        </p:nvSpPr>
        <p:spPr>
          <a:xfrm>
            <a:off x="4935903" y="1187135"/>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62" name="Freeform 61"/>
          <p:cNvSpPr/>
          <p:nvPr/>
        </p:nvSpPr>
        <p:spPr>
          <a:xfrm>
            <a:off x="5747222" y="1187135"/>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cxnSp>
        <p:nvCxnSpPr>
          <p:cNvPr id="63" name="Straight Connector 62"/>
          <p:cNvCxnSpPr/>
          <p:nvPr/>
        </p:nvCxnSpPr>
        <p:spPr>
          <a:xfrm>
            <a:off x="2098764" y="1470673"/>
            <a:ext cx="7090745" cy="0"/>
          </a:xfrm>
          <a:prstGeom prst="line">
            <a:avLst/>
          </a:prstGeom>
          <a:ln w="3175" cmpd="sng">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64" name="Freeform 63"/>
          <p:cNvSpPr/>
          <p:nvPr/>
        </p:nvSpPr>
        <p:spPr>
          <a:xfrm>
            <a:off x="7391873" y="1184725"/>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grpSp>
        <p:nvGrpSpPr>
          <p:cNvPr id="66" name="Group 65"/>
          <p:cNvGrpSpPr/>
          <p:nvPr/>
        </p:nvGrpSpPr>
        <p:grpSpPr>
          <a:xfrm>
            <a:off x="6626049" y="1565655"/>
            <a:ext cx="271988" cy="290599"/>
            <a:chOff x="10550987" y="2555012"/>
            <a:chExt cx="235399" cy="251506"/>
          </a:xfrm>
        </p:grpSpPr>
        <p:sp>
          <p:nvSpPr>
            <p:cNvPr id="67" name="Freeform 66"/>
            <p:cNvSpPr/>
            <p:nvPr/>
          </p:nvSpPr>
          <p:spPr>
            <a:xfrm>
              <a:off x="10577220" y="2613516"/>
              <a:ext cx="168619" cy="193002"/>
            </a:xfrm>
            <a:custGeom>
              <a:avLst/>
              <a:gdLst>
                <a:gd name="connsiteX0" fmla="*/ 48533 w 393442"/>
                <a:gd name="connsiteY0" fmla="*/ 99317 h 450334"/>
                <a:gd name="connsiteX1" fmla="*/ 158277 w 393442"/>
                <a:gd name="connsiteY1" fmla="*/ 209077 h 450334"/>
                <a:gd name="connsiteX2" fmla="*/ 205310 w 393442"/>
                <a:gd name="connsiteY2" fmla="*/ 256116 h 450334"/>
                <a:gd name="connsiteX3" fmla="*/ 268020 w 393442"/>
                <a:gd name="connsiteY3" fmla="*/ 318836 h 450334"/>
                <a:gd name="connsiteX4" fmla="*/ 299376 w 393442"/>
                <a:gd name="connsiteY4" fmla="*/ 350196 h 450334"/>
                <a:gd name="connsiteX5" fmla="*/ 330731 w 393442"/>
                <a:gd name="connsiteY5" fmla="*/ 397235 h 450334"/>
                <a:gd name="connsiteX6" fmla="*/ 393442 w 393442"/>
                <a:gd name="connsiteY6" fmla="*/ 412915 h 450334"/>
                <a:gd name="connsiteX7" fmla="*/ 377764 w 393442"/>
                <a:gd name="connsiteY7" fmla="*/ 365876 h 450334"/>
                <a:gd name="connsiteX8" fmla="*/ 299376 w 393442"/>
                <a:gd name="connsiteY8" fmla="*/ 256116 h 450334"/>
                <a:gd name="connsiteX9" fmla="*/ 236665 w 393442"/>
                <a:gd name="connsiteY9" fmla="*/ 162037 h 450334"/>
                <a:gd name="connsiteX10" fmla="*/ 173954 w 393442"/>
                <a:gd name="connsiteY10" fmla="*/ 83637 h 450334"/>
                <a:gd name="connsiteX11" fmla="*/ 32855 w 393442"/>
                <a:gd name="connsiteY11" fmla="*/ 52278 h 450334"/>
                <a:gd name="connsiteX12" fmla="*/ 48533 w 393442"/>
                <a:gd name="connsiteY12" fmla="*/ 99317 h 450334"/>
                <a:gd name="connsiteX13" fmla="*/ 158277 w 393442"/>
                <a:gd name="connsiteY13" fmla="*/ 146357 h 450334"/>
                <a:gd name="connsiteX14" fmla="*/ 220987 w 393442"/>
                <a:gd name="connsiteY14" fmla="*/ 209077 h 450334"/>
                <a:gd name="connsiteX15" fmla="*/ 283698 w 393442"/>
                <a:gd name="connsiteY15" fmla="*/ 303156 h 450334"/>
                <a:gd name="connsiteX16" fmla="*/ 315053 w 393442"/>
                <a:gd name="connsiteY16" fmla="*/ 350196 h 450334"/>
                <a:gd name="connsiteX17" fmla="*/ 346409 w 393442"/>
                <a:gd name="connsiteY17" fmla="*/ 381556 h 450334"/>
                <a:gd name="connsiteX18" fmla="*/ 315053 w 393442"/>
                <a:gd name="connsiteY18" fmla="*/ 334516 h 450334"/>
                <a:gd name="connsiteX19" fmla="*/ 205310 w 393442"/>
                <a:gd name="connsiteY19" fmla="*/ 224757 h 450334"/>
                <a:gd name="connsiteX20" fmla="*/ 173954 w 393442"/>
                <a:gd name="connsiteY20" fmla="*/ 193397 h 450334"/>
                <a:gd name="connsiteX21" fmla="*/ 79888 w 393442"/>
                <a:gd name="connsiteY21" fmla="*/ 67957 h 450334"/>
                <a:gd name="connsiteX22" fmla="*/ 32855 w 393442"/>
                <a:gd name="connsiteY22" fmla="*/ 52278 h 450334"/>
                <a:gd name="connsiteX23" fmla="*/ 1500 w 393442"/>
                <a:gd name="connsiteY23" fmla="*/ 5238 h 450334"/>
                <a:gd name="connsiteX24" fmla="*/ 48533 w 393442"/>
                <a:gd name="connsiteY24" fmla="*/ 20918 h 450334"/>
                <a:gd name="connsiteX25" fmla="*/ 79888 w 393442"/>
                <a:gd name="connsiteY25" fmla="*/ 67957 h 450334"/>
                <a:gd name="connsiteX26" fmla="*/ 111244 w 393442"/>
                <a:gd name="connsiteY26" fmla="*/ 99317 h 450334"/>
                <a:gd name="connsiteX27" fmla="*/ 158277 w 393442"/>
                <a:gd name="connsiteY27" fmla="*/ 177717 h 450334"/>
                <a:gd name="connsiteX28" fmla="*/ 268020 w 393442"/>
                <a:gd name="connsiteY28" fmla="*/ 287476 h 450334"/>
                <a:gd name="connsiteX29" fmla="*/ 330731 w 393442"/>
                <a:gd name="connsiteY29" fmla="*/ 350196 h 450334"/>
                <a:gd name="connsiteX30" fmla="*/ 346409 w 393442"/>
                <a:gd name="connsiteY30" fmla="*/ 397235 h 450334"/>
                <a:gd name="connsiteX31" fmla="*/ 377764 w 393442"/>
                <a:gd name="connsiteY31" fmla="*/ 428595 h 4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3442" h="450334">
                  <a:moveTo>
                    <a:pt x="48533" y="99317"/>
                  </a:moveTo>
                  <a:lnTo>
                    <a:pt x="158277" y="209077"/>
                  </a:lnTo>
                  <a:lnTo>
                    <a:pt x="205310" y="256116"/>
                  </a:lnTo>
                  <a:cubicBezTo>
                    <a:pt x="233180" y="339743"/>
                    <a:pt x="198340" y="277022"/>
                    <a:pt x="268020" y="318836"/>
                  </a:cubicBezTo>
                  <a:cubicBezTo>
                    <a:pt x="280695" y="326442"/>
                    <a:pt x="290142" y="338652"/>
                    <a:pt x="299376" y="350196"/>
                  </a:cubicBezTo>
                  <a:cubicBezTo>
                    <a:pt x="311147" y="364911"/>
                    <a:pt x="315053" y="386781"/>
                    <a:pt x="330731" y="397235"/>
                  </a:cubicBezTo>
                  <a:cubicBezTo>
                    <a:pt x="348659" y="409188"/>
                    <a:pt x="372538" y="407688"/>
                    <a:pt x="393442" y="412915"/>
                  </a:cubicBezTo>
                  <a:cubicBezTo>
                    <a:pt x="388216" y="397235"/>
                    <a:pt x="385155" y="380659"/>
                    <a:pt x="377764" y="365876"/>
                  </a:cubicBezTo>
                  <a:cubicBezTo>
                    <a:pt x="366300" y="342946"/>
                    <a:pt x="310031" y="270325"/>
                    <a:pt x="299376" y="256116"/>
                  </a:cubicBezTo>
                  <a:cubicBezTo>
                    <a:pt x="271823" y="173449"/>
                    <a:pt x="301909" y="240342"/>
                    <a:pt x="236665" y="162037"/>
                  </a:cubicBezTo>
                  <a:cubicBezTo>
                    <a:pt x="215303" y="136399"/>
                    <a:pt x="204363" y="101885"/>
                    <a:pt x="173954" y="83637"/>
                  </a:cubicBezTo>
                  <a:cubicBezTo>
                    <a:pt x="144264" y="65821"/>
                    <a:pt x="51856" y="55445"/>
                    <a:pt x="32855" y="52278"/>
                  </a:cubicBezTo>
                  <a:cubicBezTo>
                    <a:pt x="38081" y="67958"/>
                    <a:pt x="36847" y="87629"/>
                    <a:pt x="48533" y="99317"/>
                  </a:cubicBezTo>
                  <a:cubicBezTo>
                    <a:pt x="67906" y="118693"/>
                    <a:pt x="130167" y="136986"/>
                    <a:pt x="158277" y="146357"/>
                  </a:cubicBezTo>
                  <a:cubicBezTo>
                    <a:pt x="200084" y="271801"/>
                    <a:pt x="137372" y="125451"/>
                    <a:pt x="220987" y="209077"/>
                  </a:cubicBezTo>
                  <a:cubicBezTo>
                    <a:pt x="247635" y="235728"/>
                    <a:pt x="262794" y="271796"/>
                    <a:pt x="283698" y="303156"/>
                  </a:cubicBezTo>
                  <a:cubicBezTo>
                    <a:pt x="294150" y="318836"/>
                    <a:pt x="301729" y="336870"/>
                    <a:pt x="315053" y="350196"/>
                  </a:cubicBezTo>
                  <a:cubicBezTo>
                    <a:pt x="325505" y="360649"/>
                    <a:pt x="346409" y="396338"/>
                    <a:pt x="346409" y="381556"/>
                  </a:cubicBezTo>
                  <a:cubicBezTo>
                    <a:pt x="346409" y="362712"/>
                    <a:pt x="327658" y="348524"/>
                    <a:pt x="315053" y="334516"/>
                  </a:cubicBezTo>
                  <a:cubicBezTo>
                    <a:pt x="280445" y="296058"/>
                    <a:pt x="241891" y="261343"/>
                    <a:pt x="205310" y="224757"/>
                  </a:cubicBezTo>
                  <a:cubicBezTo>
                    <a:pt x="194858" y="214304"/>
                    <a:pt x="182153" y="205697"/>
                    <a:pt x="173954" y="193397"/>
                  </a:cubicBezTo>
                  <a:cubicBezTo>
                    <a:pt x="168768" y="185617"/>
                    <a:pt x="112114" y="87295"/>
                    <a:pt x="79888" y="67957"/>
                  </a:cubicBezTo>
                  <a:cubicBezTo>
                    <a:pt x="65718" y="59454"/>
                    <a:pt x="48533" y="57504"/>
                    <a:pt x="32855" y="52278"/>
                  </a:cubicBezTo>
                  <a:cubicBezTo>
                    <a:pt x="22403" y="36598"/>
                    <a:pt x="-6926" y="22093"/>
                    <a:pt x="1500" y="5238"/>
                  </a:cubicBezTo>
                  <a:cubicBezTo>
                    <a:pt x="8890" y="-9544"/>
                    <a:pt x="35629" y="10593"/>
                    <a:pt x="48533" y="20918"/>
                  </a:cubicBezTo>
                  <a:cubicBezTo>
                    <a:pt x="63247" y="32691"/>
                    <a:pt x="68117" y="53242"/>
                    <a:pt x="79888" y="67957"/>
                  </a:cubicBezTo>
                  <a:cubicBezTo>
                    <a:pt x="89122" y="79501"/>
                    <a:pt x="100792" y="88864"/>
                    <a:pt x="111244" y="99317"/>
                  </a:cubicBezTo>
                  <a:cubicBezTo>
                    <a:pt x="141219" y="189260"/>
                    <a:pt x="106627" y="108840"/>
                    <a:pt x="158277" y="177717"/>
                  </a:cubicBezTo>
                  <a:cubicBezTo>
                    <a:pt x="242133" y="289541"/>
                    <a:pt x="179980" y="258125"/>
                    <a:pt x="268020" y="287476"/>
                  </a:cubicBezTo>
                  <a:cubicBezTo>
                    <a:pt x="309830" y="412922"/>
                    <a:pt x="247114" y="266569"/>
                    <a:pt x="330731" y="350196"/>
                  </a:cubicBezTo>
                  <a:cubicBezTo>
                    <a:pt x="342417" y="361884"/>
                    <a:pt x="339018" y="382452"/>
                    <a:pt x="346409" y="397235"/>
                  </a:cubicBezTo>
                  <a:cubicBezTo>
                    <a:pt x="380663" y="465752"/>
                    <a:pt x="377764" y="458368"/>
                    <a:pt x="377764" y="428595"/>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68" name="Freeform 67"/>
            <p:cNvSpPr/>
            <p:nvPr/>
          </p:nvSpPr>
          <p:spPr>
            <a:xfrm>
              <a:off x="10550987" y="2555012"/>
              <a:ext cx="235399" cy="215879"/>
            </a:xfrm>
            <a:custGeom>
              <a:avLst/>
              <a:gdLst>
                <a:gd name="connsiteX0" fmla="*/ 454653 w 549260"/>
                <a:gd name="connsiteY0" fmla="*/ 126067 h 503713"/>
                <a:gd name="connsiteX1" fmla="*/ 391942 w 549260"/>
                <a:gd name="connsiteY1" fmla="*/ 204466 h 503713"/>
                <a:gd name="connsiteX2" fmla="*/ 329231 w 549260"/>
                <a:gd name="connsiteY2" fmla="*/ 235826 h 503713"/>
                <a:gd name="connsiteX3" fmla="*/ 219488 w 549260"/>
                <a:gd name="connsiteY3" fmla="*/ 314226 h 503713"/>
                <a:gd name="connsiteX4" fmla="*/ 188132 w 549260"/>
                <a:gd name="connsiteY4" fmla="*/ 345586 h 503713"/>
                <a:gd name="connsiteX5" fmla="*/ 94066 w 549260"/>
                <a:gd name="connsiteY5" fmla="*/ 408305 h 503713"/>
                <a:gd name="connsiteX6" fmla="*/ 156777 w 549260"/>
                <a:gd name="connsiteY6" fmla="*/ 392625 h 503713"/>
                <a:gd name="connsiteX7" fmla="*/ 250843 w 549260"/>
                <a:gd name="connsiteY7" fmla="*/ 329906 h 503713"/>
                <a:gd name="connsiteX8" fmla="*/ 297876 w 549260"/>
                <a:gd name="connsiteY8" fmla="*/ 267186 h 503713"/>
                <a:gd name="connsiteX9" fmla="*/ 344909 w 549260"/>
                <a:gd name="connsiteY9" fmla="*/ 220146 h 503713"/>
                <a:gd name="connsiteX10" fmla="*/ 376264 w 549260"/>
                <a:gd name="connsiteY10" fmla="*/ 173107 h 503713"/>
                <a:gd name="connsiteX11" fmla="*/ 423297 w 549260"/>
                <a:gd name="connsiteY11" fmla="*/ 126067 h 503713"/>
                <a:gd name="connsiteX12" fmla="*/ 454653 w 549260"/>
                <a:gd name="connsiteY12" fmla="*/ 79027 h 503713"/>
                <a:gd name="connsiteX13" fmla="*/ 548719 w 549260"/>
                <a:gd name="connsiteY13" fmla="*/ 628 h 503713"/>
                <a:gd name="connsiteX14" fmla="*/ 438975 w 549260"/>
                <a:gd name="connsiteY14" fmla="*/ 31987 h 503713"/>
                <a:gd name="connsiteX15" fmla="*/ 391942 w 549260"/>
                <a:gd name="connsiteY15" fmla="*/ 79027 h 503713"/>
                <a:gd name="connsiteX16" fmla="*/ 297876 w 549260"/>
                <a:gd name="connsiteY16" fmla="*/ 157427 h 503713"/>
                <a:gd name="connsiteX17" fmla="*/ 266521 w 549260"/>
                <a:gd name="connsiteY17" fmla="*/ 220146 h 503713"/>
                <a:gd name="connsiteX18" fmla="*/ 141099 w 549260"/>
                <a:gd name="connsiteY18" fmla="*/ 314226 h 503713"/>
                <a:gd name="connsiteX19" fmla="*/ 0 w 549260"/>
                <a:gd name="connsiteY19" fmla="*/ 439665 h 503713"/>
                <a:gd name="connsiteX20" fmla="*/ 15678 w 549260"/>
                <a:gd name="connsiteY20" fmla="*/ 502385 h 503713"/>
                <a:gd name="connsiteX21" fmla="*/ 109744 w 549260"/>
                <a:gd name="connsiteY21" fmla="*/ 471025 h 503713"/>
                <a:gd name="connsiteX22" fmla="*/ 172455 w 549260"/>
                <a:gd name="connsiteY22" fmla="*/ 392625 h 503713"/>
                <a:gd name="connsiteX23" fmla="*/ 203810 w 549260"/>
                <a:gd name="connsiteY23" fmla="*/ 345586 h 503713"/>
                <a:gd name="connsiteX24" fmla="*/ 250843 w 549260"/>
                <a:gd name="connsiteY24" fmla="*/ 298546 h 503713"/>
                <a:gd name="connsiteX25" fmla="*/ 313554 w 549260"/>
                <a:gd name="connsiteY25" fmla="*/ 220146 h 503713"/>
                <a:gd name="connsiteX26" fmla="*/ 329231 w 549260"/>
                <a:gd name="connsiteY26" fmla="*/ 173107 h 503713"/>
                <a:gd name="connsiteX27" fmla="*/ 376264 w 549260"/>
                <a:gd name="connsiteY27" fmla="*/ 141747 h 503713"/>
                <a:gd name="connsiteX28" fmla="*/ 407620 w 549260"/>
                <a:gd name="connsiteY28" fmla="*/ 110387 h 503713"/>
                <a:gd name="connsiteX29" fmla="*/ 454653 w 549260"/>
                <a:gd name="connsiteY29" fmla="*/ 47667 h 50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9260" h="503713">
                  <a:moveTo>
                    <a:pt x="454653" y="126067"/>
                  </a:moveTo>
                  <a:cubicBezTo>
                    <a:pt x="433749" y="152200"/>
                    <a:pt x="417125" y="182428"/>
                    <a:pt x="391942" y="204466"/>
                  </a:cubicBezTo>
                  <a:cubicBezTo>
                    <a:pt x="374354" y="219858"/>
                    <a:pt x="349523" y="224229"/>
                    <a:pt x="329231" y="235826"/>
                  </a:cubicBezTo>
                  <a:cubicBezTo>
                    <a:pt x="303311" y="250640"/>
                    <a:pt x="237843" y="298927"/>
                    <a:pt x="219488" y="314226"/>
                  </a:cubicBezTo>
                  <a:cubicBezTo>
                    <a:pt x="208133" y="323690"/>
                    <a:pt x="199957" y="336716"/>
                    <a:pt x="188132" y="345586"/>
                  </a:cubicBezTo>
                  <a:cubicBezTo>
                    <a:pt x="157985" y="368199"/>
                    <a:pt x="94066" y="408305"/>
                    <a:pt x="94066" y="408305"/>
                  </a:cubicBezTo>
                  <a:cubicBezTo>
                    <a:pt x="66366" y="491422"/>
                    <a:pt x="68405" y="456905"/>
                    <a:pt x="156777" y="392625"/>
                  </a:cubicBezTo>
                  <a:cubicBezTo>
                    <a:pt x="187253" y="370457"/>
                    <a:pt x="228234" y="360056"/>
                    <a:pt x="250843" y="329906"/>
                  </a:cubicBezTo>
                  <a:cubicBezTo>
                    <a:pt x="266521" y="308999"/>
                    <a:pt x="280871" y="287028"/>
                    <a:pt x="297876" y="267186"/>
                  </a:cubicBezTo>
                  <a:cubicBezTo>
                    <a:pt x="312305" y="250350"/>
                    <a:pt x="330715" y="237181"/>
                    <a:pt x="344909" y="220146"/>
                  </a:cubicBezTo>
                  <a:cubicBezTo>
                    <a:pt x="356972" y="205669"/>
                    <a:pt x="364201" y="187584"/>
                    <a:pt x="376264" y="173107"/>
                  </a:cubicBezTo>
                  <a:cubicBezTo>
                    <a:pt x="390458" y="156072"/>
                    <a:pt x="409103" y="143102"/>
                    <a:pt x="423297" y="126067"/>
                  </a:cubicBezTo>
                  <a:cubicBezTo>
                    <a:pt x="435360" y="111590"/>
                    <a:pt x="441329" y="92353"/>
                    <a:pt x="454653" y="79027"/>
                  </a:cubicBezTo>
                  <a:cubicBezTo>
                    <a:pt x="461567" y="72112"/>
                    <a:pt x="557280" y="17752"/>
                    <a:pt x="548719" y="628"/>
                  </a:cubicBezTo>
                  <a:cubicBezTo>
                    <a:pt x="545907" y="-4996"/>
                    <a:pt x="448213" y="28907"/>
                    <a:pt x="438975" y="31987"/>
                  </a:cubicBezTo>
                  <a:cubicBezTo>
                    <a:pt x="423297" y="47667"/>
                    <a:pt x="408975" y="64831"/>
                    <a:pt x="391942" y="79027"/>
                  </a:cubicBezTo>
                  <a:cubicBezTo>
                    <a:pt x="343407" y="119479"/>
                    <a:pt x="338291" y="100838"/>
                    <a:pt x="297876" y="157427"/>
                  </a:cubicBezTo>
                  <a:cubicBezTo>
                    <a:pt x="284292" y="176448"/>
                    <a:pt x="279485" y="200697"/>
                    <a:pt x="266521" y="220146"/>
                  </a:cubicBezTo>
                  <a:cubicBezTo>
                    <a:pt x="238708" y="261871"/>
                    <a:pt x="170499" y="284822"/>
                    <a:pt x="141099" y="314226"/>
                  </a:cubicBezTo>
                  <a:cubicBezTo>
                    <a:pt x="33710" y="421630"/>
                    <a:pt x="83930" y="383704"/>
                    <a:pt x="0" y="439665"/>
                  </a:cubicBezTo>
                  <a:cubicBezTo>
                    <a:pt x="5226" y="460572"/>
                    <a:pt x="-5043" y="496464"/>
                    <a:pt x="15678" y="502385"/>
                  </a:cubicBezTo>
                  <a:cubicBezTo>
                    <a:pt x="47458" y="511466"/>
                    <a:pt x="109744" y="471025"/>
                    <a:pt x="109744" y="471025"/>
                  </a:cubicBezTo>
                  <a:cubicBezTo>
                    <a:pt x="206246" y="326250"/>
                    <a:pt x="83102" y="504331"/>
                    <a:pt x="172455" y="392625"/>
                  </a:cubicBezTo>
                  <a:cubicBezTo>
                    <a:pt x="184226" y="377910"/>
                    <a:pt x="191747" y="360063"/>
                    <a:pt x="203810" y="345586"/>
                  </a:cubicBezTo>
                  <a:cubicBezTo>
                    <a:pt x="218004" y="328551"/>
                    <a:pt x="236649" y="315581"/>
                    <a:pt x="250843" y="298546"/>
                  </a:cubicBezTo>
                  <a:cubicBezTo>
                    <a:pt x="349722" y="179873"/>
                    <a:pt x="222336" y="311375"/>
                    <a:pt x="313554" y="220146"/>
                  </a:cubicBezTo>
                  <a:cubicBezTo>
                    <a:pt x="318780" y="204466"/>
                    <a:pt x="318907" y="186014"/>
                    <a:pt x="329231" y="173107"/>
                  </a:cubicBezTo>
                  <a:cubicBezTo>
                    <a:pt x="341001" y="158392"/>
                    <a:pt x="361551" y="153519"/>
                    <a:pt x="376264" y="141747"/>
                  </a:cubicBezTo>
                  <a:cubicBezTo>
                    <a:pt x="387806" y="132512"/>
                    <a:pt x="397168" y="120840"/>
                    <a:pt x="407620" y="110387"/>
                  </a:cubicBezTo>
                  <a:cubicBezTo>
                    <a:pt x="426992" y="52260"/>
                    <a:pt x="408514" y="70739"/>
                    <a:pt x="454653" y="47667"/>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grpSp>
        <p:nvGrpSpPr>
          <p:cNvPr id="69" name="Group 68"/>
          <p:cNvGrpSpPr/>
          <p:nvPr/>
        </p:nvGrpSpPr>
        <p:grpSpPr>
          <a:xfrm>
            <a:off x="8663904" y="1552771"/>
            <a:ext cx="271988" cy="290599"/>
            <a:chOff x="10550987" y="2555012"/>
            <a:chExt cx="235399" cy="251506"/>
          </a:xfrm>
        </p:grpSpPr>
        <p:sp>
          <p:nvSpPr>
            <p:cNvPr id="70" name="Freeform 69"/>
            <p:cNvSpPr/>
            <p:nvPr/>
          </p:nvSpPr>
          <p:spPr>
            <a:xfrm>
              <a:off x="10577220" y="2613516"/>
              <a:ext cx="168619" cy="193002"/>
            </a:xfrm>
            <a:custGeom>
              <a:avLst/>
              <a:gdLst>
                <a:gd name="connsiteX0" fmla="*/ 48533 w 393442"/>
                <a:gd name="connsiteY0" fmla="*/ 99317 h 450334"/>
                <a:gd name="connsiteX1" fmla="*/ 158277 w 393442"/>
                <a:gd name="connsiteY1" fmla="*/ 209077 h 450334"/>
                <a:gd name="connsiteX2" fmla="*/ 205310 w 393442"/>
                <a:gd name="connsiteY2" fmla="*/ 256116 h 450334"/>
                <a:gd name="connsiteX3" fmla="*/ 268020 w 393442"/>
                <a:gd name="connsiteY3" fmla="*/ 318836 h 450334"/>
                <a:gd name="connsiteX4" fmla="*/ 299376 w 393442"/>
                <a:gd name="connsiteY4" fmla="*/ 350196 h 450334"/>
                <a:gd name="connsiteX5" fmla="*/ 330731 w 393442"/>
                <a:gd name="connsiteY5" fmla="*/ 397235 h 450334"/>
                <a:gd name="connsiteX6" fmla="*/ 393442 w 393442"/>
                <a:gd name="connsiteY6" fmla="*/ 412915 h 450334"/>
                <a:gd name="connsiteX7" fmla="*/ 377764 w 393442"/>
                <a:gd name="connsiteY7" fmla="*/ 365876 h 450334"/>
                <a:gd name="connsiteX8" fmla="*/ 299376 w 393442"/>
                <a:gd name="connsiteY8" fmla="*/ 256116 h 450334"/>
                <a:gd name="connsiteX9" fmla="*/ 236665 w 393442"/>
                <a:gd name="connsiteY9" fmla="*/ 162037 h 450334"/>
                <a:gd name="connsiteX10" fmla="*/ 173954 w 393442"/>
                <a:gd name="connsiteY10" fmla="*/ 83637 h 450334"/>
                <a:gd name="connsiteX11" fmla="*/ 32855 w 393442"/>
                <a:gd name="connsiteY11" fmla="*/ 52278 h 450334"/>
                <a:gd name="connsiteX12" fmla="*/ 48533 w 393442"/>
                <a:gd name="connsiteY12" fmla="*/ 99317 h 450334"/>
                <a:gd name="connsiteX13" fmla="*/ 158277 w 393442"/>
                <a:gd name="connsiteY13" fmla="*/ 146357 h 450334"/>
                <a:gd name="connsiteX14" fmla="*/ 220987 w 393442"/>
                <a:gd name="connsiteY14" fmla="*/ 209077 h 450334"/>
                <a:gd name="connsiteX15" fmla="*/ 283698 w 393442"/>
                <a:gd name="connsiteY15" fmla="*/ 303156 h 450334"/>
                <a:gd name="connsiteX16" fmla="*/ 315053 w 393442"/>
                <a:gd name="connsiteY16" fmla="*/ 350196 h 450334"/>
                <a:gd name="connsiteX17" fmla="*/ 346409 w 393442"/>
                <a:gd name="connsiteY17" fmla="*/ 381556 h 450334"/>
                <a:gd name="connsiteX18" fmla="*/ 315053 w 393442"/>
                <a:gd name="connsiteY18" fmla="*/ 334516 h 450334"/>
                <a:gd name="connsiteX19" fmla="*/ 205310 w 393442"/>
                <a:gd name="connsiteY19" fmla="*/ 224757 h 450334"/>
                <a:gd name="connsiteX20" fmla="*/ 173954 w 393442"/>
                <a:gd name="connsiteY20" fmla="*/ 193397 h 450334"/>
                <a:gd name="connsiteX21" fmla="*/ 79888 w 393442"/>
                <a:gd name="connsiteY21" fmla="*/ 67957 h 450334"/>
                <a:gd name="connsiteX22" fmla="*/ 32855 w 393442"/>
                <a:gd name="connsiteY22" fmla="*/ 52278 h 450334"/>
                <a:gd name="connsiteX23" fmla="*/ 1500 w 393442"/>
                <a:gd name="connsiteY23" fmla="*/ 5238 h 450334"/>
                <a:gd name="connsiteX24" fmla="*/ 48533 w 393442"/>
                <a:gd name="connsiteY24" fmla="*/ 20918 h 450334"/>
                <a:gd name="connsiteX25" fmla="*/ 79888 w 393442"/>
                <a:gd name="connsiteY25" fmla="*/ 67957 h 450334"/>
                <a:gd name="connsiteX26" fmla="*/ 111244 w 393442"/>
                <a:gd name="connsiteY26" fmla="*/ 99317 h 450334"/>
                <a:gd name="connsiteX27" fmla="*/ 158277 w 393442"/>
                <a:gd name="connsiteY27" fmla="*/ 177717 h 450334"/>
                <a:gd name="connsiteX28" fmla="*/ 268020 w 393442"/>
                <a:gd name="connsiteY28" fmla="*/ 287476 h 450334"/>
                <a:gd name="connsiteX29" fmla="*/ 330731 w 393442"/>
                <a:gd name="connsiteY29" fmla="*/ 350196 h 450334"/>
                <a:gd name="connsiteX30" fmla="*/ 346409 w 393442"/>
                <a:gd name="connsiteY30" fmla="*/ 397235 h 450334"/>
                <a:gd name="connsiteX31" fmla="*/ 377764 w 393442"/>
                <a:gd name="connsiteY31" fmla="*/ 428595 h 4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3442" h="450334">
                  <a:moveTo>
                    <a:pt x="48533" y="99317"/>
                  </a:moveTo>
                  <a:lnTo>
                    <a:pt x="158277" y="209077"/>
                  </a:lnTo>
                  <a:lnTo>
                    <a:pt x="205310" y="256116"/>
                  </a:lnTo>
                  <a:cubicBezTo>
                    <a:pt x="233180" y="339743"/>
                    <a:pt x="198340" y="277022"/>
                    <a:pt x="268020" y="318836"/>
                  </a:cubicBezTo>
                  <a:cubicBezTo>
                    <a:pt x="280695" y="326442"/>
                    <a:pt x="290142" y="338652"/>
                    <a:pt x="299376" y="350196"/>
                  </a:cubicBezTo>
                  <a:cubicBezTo>
                    <a:pt x="311147" y="364911"/>
                    <a:pt x="315053" y="386781"/>
                    <a:pt x="330731" y="397235"/>
                  </a:cubicBezTo>
                  <a:cubicBezTo>
                    <a:pt x="348659" y="409188"/>
                    <a:pt x="372538" y="407688"/>
                    <a:pt x="393442" y="412915"/>
                  </a:cubicBezTo>
                  <a:cubicBezTo>
                    <a:pt x="388216" y="397235"/>
                    <a:pt x="385155" y="380659"/>
                    <a:pt x="377764" y="365876"/>
                  </a:cubicBezTo>
                  <a:cubicBezTo>
                    <a:pt x="366300" y="342946"/>
                    <a:pt x="310031" y="270325"/>
                    <a:pt x="299376" y="256116"/>
                  </a:cubicBezTo>
                  <a:cubicBezTo>
                    <a:pt x="271823" y="173449"/>
                    <a:pt x="301909" y="240342"/>
                    <a:pt x="236665" y="162037"/>
                  </a:cubicBezTo>
                  <a:cubicBezTo>
                    <a:pt x="215303" y="136399"/>
                    <a:pt x="204363" y="101885"/>
                    <a:pt x="173954" y="83637"/>
                  </a:cubicBezTo>
                  <a:cubicBezTo>
                    <a:pt x="144264" y="65821"/>
                    <a:pt x="51856" y="55445"/>
                    <a:pt x="32855" y="52278"/>
                  </a:cubicBezTo>
                  <a:cubicBezTo>
                    <a:pt x="38081" y="67958"/>
                    <a:pt x="36847" y="87629"/>
                    <a:pt x="48533" y="99317"/>
                  </a:cubicBezTo>
                  <a:cubicBezTo>
                    <a:pt x="67906" y="118693"/>
                    <a:pt x="130167" y="136986"/>
                    <a:pt x="158277" y="146357"/>
                  </a:cubicBezTo>
                  <a:cubicBezTo>
                    <a:pt x="200084" y="271801"/>
                    <a:pt x="137372" y="125451"/>
                    <a:pt x="220987" y="209077"/>
                  </a:cubicBezTo>
                  <a:cubicBezTo>
                    <a:pt x="247635" y="235728"/>
                    <a:pt x="262794" y="271796"/>
                    <a:pt x="283698" y="303156"/>
                  </a:cubicBezTo>
                  <a:cubicBezTo>
                    <a:pt x="294150" y="318836"/>
                    <a:pt x="301729" y="336870"/>
                    <a:pt x="315053" y="350196"/>
                  </a:cubicBezTo>
                  <a:cubicBezTo>
                    <a:pt x="325505" y="360649"/>
                    <a:pt x="346409" y="396338"/>
                    <a:pt x="346409" y="381556"/>
                  </a:cubicBezTo>
                  <a:cubicBezTo>
                    <a:pt x="346409" y="362712"/>
                    <a:pt x="327658" y="348524"/>
                    <a:pt x="315053" y="334516"/>
                  </a:cubicBezTo>
                  <a:cubicBezTo>
                    <a:pt x="280445" y="296058"/>
                    <a:pt x="241891" y="261343"/>
                    <a:pt x="205310" y="224757"/>
                  </a:cubicBezTo>
                  <a:cubicBezTo>
                    <a:pt x="194858" y="214304"/>
                    <a:pt x="182153" y="205697"/>
                    <a:pt x="173954" y="193397"/>
                  </a:cubicBezTo>
                  <a:cubicBezTo>
                    <a:pt x="168768" y="185617"/>
                    <a:pt x="112114" y="87295"/>
                    <a:pt x="79888" y="67957"/>
                  </a:cubicBezTo>
                  <a:cubicBezTo>
                    <a:pt x="65718" y="59454"/>
                    <a:pt x="48533" y="57504"/>
                    <a:pt x="32855" y="52278"/>
                  </a:cubicBezTo>
                  <a:cubicBezTo>
                    <a:pt x="22403" y="36598"/>
                    <a:pt x="-6926" y="22093"/>
                    <a:pt x="1500" y="5238"/>
                  </a:cubicBezTo>
                  <a:cubicBezTo>
                    <a:pt x="8890" y="-9544"/>
                    <a:pt x="35629" y="10593"/>
                    <a:pt x="48533" y="20918"/>
                  </a:cubicBezTo>
                  <a:cubicBezTo>
                    <a:pt x="63247" y="32691"/>
                    <a:pt x="68117" y="53242"/>
                    <a:pt x="79888" y="67957"/>
                  </a:cubicBezTo>
                  <a:cubicBezTo>
                    <a:pt x="89122" y="79501"/>
                    <a:pt x="100792" y="88864"/>
                    <a:pt x="111244" y="99317"/>
                  </a:cubicBezTo>
                  <a:cubicBezTo>
                    <a:pt x="141219" y="189260"/>
                    <a:pt x="106627" y="108840"/>
                    <a:pt x="158277" y="177717"/>
                  </a:cubicBezTo>
                  <a:cubicBezTo>
                    <a:pt x="242133" y="289541"/>
                    <a:pt x="179980" y="258125"/>
                    <a:pt x="268020" y="287476"/>
                  </a:cubicBezTo>
                  <a:cubicBezTo>
                    <a:pt x="309830" y="412922"/>
                    <a:pt x="247114" y="266569"/>
                    <a:pt x="330731" y="350196"/>
                  </a:cubicBezTo>
                  <a:cubicBezTo>
                    <a:pt x="342417" y="361884"/>
                    <a:pt x="339018" y="382452"/>
                    <a:pt x="346409" y="397235"/>
                  </a:cubicBezTo>
                  <a:cubicBezTo>
                    <a:pt x="380663" y="465752"/>
                    <a:pt x="377764" y="458368"/>
                    <a:pt x="377764" y="428595"/>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71" name="Freeform 70"/>
            <p:cNvSpPr/>
            <p:nvPr/>
          </p:nvSpPr>
          <p:spPr>
            <a:xfrm>
              <a:off x="10550987" y="2555012"/>
              <a:ext cx="235399" cy="215879"/>
            </a:xfrm>
            <a:custGeom>
              <a:avLst/>
              <a:gdLst>
                <a:gd name="connsiteX0" fmla="*/ 454653 w 549260"/>
                <a:gd name="connsiteY0" fmla="*/ 126067 h 503713"/>
                <a:gd name="connsiteX1" fmla="*/ 391942 w 549260"/>
                <a:gd name="connsiteY1" fmla="*/ 204466 h 503713"/>
                <a:gd name="connsiteX2" fmla="*/ 329231 w 549260"/>
                <a:gd name="connsiteY2" fmla="*/ 235826 h 503713"/>
                <a:gd name="connsiteX3" fmla="*/ 219488 w 549260"/>
                <a:gd name="connsiteY3" fmla="*/ 314226 h 503713"/>
                <a:gd name="connsiteX4" fmla="*/ 188132 w 549260"/>
                <a:gd name="connsiteY4" fmla="*/ 345586 h 503713"/>
                <a:gd name="connsiteX5" fmla="*/ 94066 w 549260"/>
                <a:gd name="connsiteY5" fmla="*/ 408305 h 503713"/>
                <a:gd name="connsiteX6" fmla="*/ 156777 w 549260"/>
                <a:gd name="connsiteY6" fmla="*/ 392625 h 503713"/>
                <a:gd name="connsiteX7" fmla="*/ 250843 w 549260"/>
                <a:gd name="connsiteY7" fmla="*/ 329906 h 503713"/>
                <a:gd name="connsiteX8" fmla="*/ 297876 w 549260"/>
                <a:gd name="connsiteY8" fmla="*/ 267186 h 503713"/>
                <a:gd name="connsiteX9" fmla="*/ 344909 w 549260"/>
                <a:gd name="connsiteY9" fmla="*/ 220146 h 503713"/>
                <a:gd name="connsiteX10" fmla="*/ 376264 w 549260"/>
                <a:gd name="connsiteY10" fmla="*/ 173107 h 503713"/>
                <a:gd name="connsiteX11" fmla="*/ 423297 w 549260"/>
                <a:gd name="connsiteY11" fmla="*/ 126067 h 503713"/>
                <a:gd name="connsiteX12" fmla="*/ 454653 w 549260"/>
                <a:gd name="connsiteY12" fmla="*/ 79027 h 503713"/>
                <a:gd name="connsiteX13" fmla="*/ 548719 w 549260"/>
                <a:gd name="connsiteY13" fmla="*/ 628 h 503713"/>
                <a:gd name="connsiteX14" fmla="*/ 438975 w 549260"/>
                <a:gd name="connsiteY14" fmla="*/ 31987 h 503713"/>
                <a:gd name="connsiteX15" fmla="*/ 391942 w 549260"/>
                <a:gd name="connsiteY15" fmla="*/ 79027 h 503713"/>
                <a:gd name="connsiteX16" fmla="*/ 297876 w 549260"/>
                <a:gd name="connsiteY16" fmla="*/ 157427 h 503713"/>
                <a:gd name="connsiteX17" fmla="*/ 266521 w 549260"/>
                <a:gd name="connsiteY17" fmla="*/ 220146 h 503713"/>
                <a:gd name="connsiteX18" fmla="*/ 141099 w 549260"/>
                <a:gd name="connsiteY18" fmla="*/ 314226 h 503713"/>
                <a:gd name="connsiteX19" fmla="*/ 0 w 549260"/>
                <a:gd name="connsiteY19" fmla="*/ 439665 h 503713"/>
                <a:gd name="connsiteX20" fmla="*/ 15678 w 549260"/>
                <a:gd name="connsiteY20" fmla="*/ 502385 h 503713"/>
                <a:gd name="connsiteX21" fmla="*/ 109744 w 549260"/>
                <a:gd name="connsiteY21" fmla="*/ 471025 h 503713"/>
                <a:gd name="connsiteX22" fmla="*/ 172455 w 549260"/>
                <a:gd name="connsiteY22" fmla="*/ 392625 h 503713"/>
                <a:gd name="connsiteX23" fmla="*/ 203810 w 549260"/>
                <a:gd name="connsiteY23" fmla="*/ 345586 h 503713"/>
                <a:gd name="connsiteX24" fmla="*/ 250843 w 549260"/>
                <a:gd name="connsiteY24" fmla="*/ 298546 h 503713"/>
                <a:gd name="connsiteX25" fmla="*/ 313554 w 549260"/>
                <a:gd name="connsiteY25" fmla="*/ 220146 h 503713"/>
                <a:gd name="connsiteX26" fmla="*/ 329231 w 549260"/>
                <a:gd name="connsiteY26" fmla="*/ 173107 h 503713"/>
                <a:gd name="connsiteX27" fmla="*/ 376264 w 549260"/>
                <a:gd name="connsiteY27" fmla="*/ 141747 h 503713"/>
                <a:gd name="connsiteX28" fmla="*/ 407620 w 549260"/>
                <a:gd name="connsiteY28" fmla="*/ 110387 h 503713"/>
                <a:gd name="connsiteX29" fmla="*/ 454653 w 549260"/>
                <a:gd name="connsiteY29" fmla="*/ 47667 h 50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9260" h="503713">
                  <a:moveTo>
                    <a:pt x="454653" y="126067"/>
                  </a:moveTo>
                  <a:cubicBezTo>
                    <a:pt x="433749" y="152200"/>
                    <a:pt x="417125" y="182428"/>
                    <a:pt x="391942" y="204466"/>
                  </a:cubicBezTo>
                  <a:cubicBezTo>
                    <a:pt x="374354" y="219858"/>
                    <a:pt x="349523" y="224229"/>
                    <a:pt x="329231" y="235826"/>
                  </a:cubicBezTo>
                  <a:cubicBezTo>
                    <a:pt x="303311" y="250640"/>
                    <a:pt x="237843" y="298927"/>
                    <a:pt x="219488" y="314226"/>
                  </a:cubicBezTo>
                  <a:cubicBezTo>
                    <a:pt x="208133" y="323690"/>
                    <a:pt x="199957" y="336716"/>
                    <a:pt x="188132" y="345586"/>
                  </a:cubicBezTo>
                  <a:cubicBezTo>
                    <a:pt x="157985" y="368199"/>
                    <a:pt x="94066" y="408305"/>
                    <a:pt x="94066" y="408305"/>
                  </a:cubicBezTo>
                  <a:cubicBezTo>
                    <a:pt x="66366" y="491422"/>
                    <a:pt x="68405" y="456905"/>
                    <a:pt x="156777" y="392625"/>
                  </a:cubicBezTo>
                  <a:cubicBezTo>
                    <a:pt x="187253" y="370457"/>
                    <a:pt x="228234" y="360056"/>
                    <a:pt x="250843" y="329906"/>
                  </a:cubicBezTo>
                  <a:cubicBezTo>
                    <a:pt x="266521" y="308999"/>
                    <a:pt x="280871" y="287028"/>
                    <a:pt x="297876" y="267186"/>
                  </a:cubicBezTo>
                  <a:cubicBezTo>
                    <a:pt x="312305" y="250350"/>
                    <a:pt x="330715" y="237181"/>
                    <a:pt x="344909" y="220146"/>
                  </a:cubicBezTo>
                  <a:cubicBezTo>
                    <a:pt x="356972" y="205669"/>
                    <a:pt x="364201" y="187584"/>
                    <a:pt x="376264" y="173107"/>
                  </a:cubicBezTo>
                  <a:cubicBezTo>
                    <a:pt x="390458" y="156072"/>
                    <a:pt x="409103" y="143102"/>
                    <a:pt x="423297" y="126067"/>
                  </a:cubicBezTo>
                  <a:cubicBezTo>
                    <a:pt x="435360" y="111590"/>
                    <a:pt x="441329" y="92353"/>
                    <a:pt x="454653" y="79027"/>
                  </a:cubicBezTo>
                  <a:cubicBezTo>
                    <a:pt x="461567" y="72112"/>
                    <a:pt x="557280" y="17752"/>
                    <a:pt x="548719" y="628"/>
                  </a:cubicBezTo>
                  <a:cubicBezTo>
                    <a:pt x="545907" y="-4996"/>
                    <a:pt x="448213" y="28907"/>
                    <a:pt x="438975" y="31987"/>
                  </a:cubicBezTo>
                  <a:cubicBezTo>
                    <a:pt x="423297" y="47667"/>
                    <a:pt x="408975" y="64831"/>
                    <a:pt x="391942" y="79027"/>
                  </a:cubicBezTo>
                  <a:cubicBezTo>
                    <a:pt x="343407" y="119479"/>
                    <a:pt x="338291" y="100838"/>
                    <a:pt x="297876" y="157427"/>
                  </a:cubicBezTo>
                  <a:cubicBezTo>
                    <a:pt x="284292" y="176448"/>
                    <a:pt x="279485" y="200697"/>
                    <a:pt x="266521" y="220146"/>
                  </a:cubicBezTo>
                  <a:cubicBezTo>
                    <a:pt x="238708" y="261871"/>
                    <a:pt x="170499" y="284822"/>
                    <a:pt x="141099" y="314226"/>
                  </a:cubicBezTo>
                  <a:cubicBezTo>
                    <a:pt x="33710" y="421630"/>
                    <a:pt x="83930" y="383704"/>
                    <a:pt x="0" y="439665"/>
                  </a:cubicBezTo>
                  <a:cubicBezTo>
                    <a:pt x="5226" y="460572"/>
                    <a:pt x="-5043" y="496464"/>
                    <a:pt x="15678" y="502385"/>
                  </a:cubicBezTo>
                  <a:cubicBezTo>
                    <a:pt x="47458" y="511466"/>
                    <a:pt x="109744" y="471025"/>
                    <a:pt x="109744" y="471025"/>
                  </a:cubicBezTo>
                  <a:cubicBezTo>
                    <a:pt x="206246" y="326250"/>
                    <a:pt x="83102" y="504331"/>
                    <a:pt x="172455" y="392625"/>
                  </a:cubicBezTo>
                  <a:cubicBezTo>
                    <a:pt x="184226" y="377910"/>
                    <a:pt x="191747" y="360063"/>
                    <a:pt x="203810" y="345586"/>
                  </a:cubicBezTo>
                  <a:cubicBezTo>
                    <a:pt x="218004" y="328551"/>
                    <a:pt x="236649" y="315581"/>
                    <a:pt x="250843" y="298546"/>
                  </a:cubicBezTo>
                  <a:cubicBezTo>
                    <a:pt x="349722" y="179873"/>
                    <a:pt x="222336" y="311375"/>
                    <a:pt x="313554" y="220146"/>
                  </a:cubicBezTo>
                  <a:cubicBezTo>
                    <a:pt x="318780" y="204466"/>
                    <a:pt x="318907" y="186014"/>
                    <a:pt x="329231" y="173107"/>
                  </a:cubicBezTo>
                  <a:cubicBezTo>
                    <a:pt x="341001" y="158392"/>
                    <a:pt x="361551" y="153519"/>
                    <a:pt x="376264" y="141747"/>
                  </a:cubicBezTo>
                  <a:cubicBezTo>
                    <a:pt x="387806" y="132512"/>
                    <a:pt x="397168" y="120840"/>
                    <a:pt x="407620" y="110387"/>
                  </a:cubicBezTo>
                  <a:cubicBezTo>
                    <a:pt x="426992" y="52260"/>
                    <a:pt x="408514" y="70739"/>
                    <a:pt x="454653" y="47667"/>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sp>
        <p:nvSpPr>
          <p:cNvPr id="7" name="Freeform 6"/>
          <p:cNvSpPr/>
          <p:nvPr/>
        </p:nvSpPr>
        <p:spPr>
          <a:xfrm>
            <a:off x="4935903" y="1470674"/>
            <a:ext cx="350904" cy="370822"/>
          </a:xfrm>
          <a:custGeom>
            <a:avLst/>
            <a:gdLst>
              <a:gd name="connsiteX0" fmla="*/ 0 w 306792"/>
              <a:gd name="connsiteY0" fmla="*/ 171227 h 293317"/>
              <a:gd name="connsiteX1" fmla="*/ 0 w 306792"/>
              <a:gd name="connsiteY1" fmla="*/ 171227 h 293317"/>
              <a:gd name="connsiteX2" fmla="*/ 57078 w 306792"/>
              <a:gd name="connsiteY2" fmla="*/ 199765 h 293317"/>
              <a:gd name="connsiteX3" fmla="*/ 78482 w 306792"/>
              <a:gd name="connsiteY3" fmla="*/ 221168 h 293317"/>
              <a:gd name="connsiteX4" fmla="*/ 99886 w 306792"/>
              <a:gd name="connsiteY4" fmla="*/ 235437 h 293317"/>
              <a:gd name="connsiteX5" fmla="*/ 107021 w 306792"/>
              <a:gd name="connsiteY5" fmla="*/ 206899 h 293317"/>
              <a:gd name="connsiteX6" fmla="*/ 156963 w 306792"/>
              <a:gd name="connsiteY6" fmla="*/ 221168 h 293317"/>
              <a:gd name="connsiteX7" fmla="*/ 164098 w 306792"/>
              <a:gd name="connsiteY7" fmla="*/ 185496 h 293317"/>
              <a:gd name="connsiteX8" fmla="*/ 171233 w 306792"/>
              <a:gd name="connsiteY8" fmla="*/ 164092 h 293317"/>
              <a:gd name="connsiteX9" fmla="*/ 178368 w 306792"/>
              <a:gd name="connsiteY9" fmla="*/ 128420 h 293317"/>
              <a:gd name="connsiteX10" fmla="*/ 192637 w 306792"/>
              <a:gd name="connsiteY10" fmla="*/ 99882 h 293317"/>
              <a:gd name="connsiteX11" fmla="*/ 199772 w 306792"/>
              <a:gd name="connsiteY11" fmla="*/ 71344 h 293317"/>
              <a:gd name="connsiteX12" fmla="*/ 242580 w 306792"/>
              <a:gd name="connsiteY12" fmla="*/ 42807 h 293317"/>
              <a:gd name="connsiteX13" fmla="*/ 263984 w 306792"/>
              <a:gd name="connsiteY13" fmla="*/ 28538 h 293317"/>
              <a:gd name="connsiteX14" fmla="*/ 285388 w 306792"/>
              <a:gd name="connsiteY14" fmla="*/ 21403 h 293317"/>
              <a:gd name="connsiteX15" fmla="*/ 221176 w 306792"/>
              <a:gd name="connsiteY15" fmla="*/ 35672 h 293317"/>
              <a:gd name="connsiteX16" fmla="*/ 185502 w 306792"/>
              <a:gd name="connsiteY16" fmla="*/ 64210 h 293317"/>
              <a:gd name="connsiteX17" fmla="*/ 164098 w 306792"/>
              <a:gd name="connsiteY17" fmla="*/ 92748 h 293317"/>
              <a:gd name="connsiteX18" fmla="*/ 149829 w 306792"/>
              <a:gd name="connsiteY18" fmla="*/ 114151 h 293317"/>
              <a:gd name="connsiteX19" fmla="*/ 135559 w 306792"/>
              <a:gd name="connsiteY19" fmla="*/ 128420 h 293317"/>
              <a:gd name="connsiteX20" fmla="*/ 92751 w 306792"/>
              <a:gd name="connsiteY20" fmla="*/ 185496 h 293317"/>
              <a:gd name="connsiteX21" fmla="*/ 78482 w 306792"/>
              <a:gd name="connsiteY21" fmla="*/ 228303 h 293317"/>
              <a:gd name="connsiteX22" fmla="*/ 71347 w 306792"/>
              <a:gd name="connsiteY22" fmla="*/ 249706 h 293317"/>
              <a:gd name="connsiteX23" fmla="*/ 71347 w 306792"/>
              <a:gd name="connsiteY23" fmla="*/ 292513 h 293317"/>
              <a:gd name="connsiteX24" fmla="*/ 49943 w 306792"/>
              <a:gd name="connsiteY24" fmla="*/ 285378 h 293317"/>
              <a:gd name="connsiteX25" fmla="*/ 28539 w 306792"/>
              <a:gd name="connsiteY25" fmla="*/ 242572 h 293317"/>
              <a:gd name="connsiteX26" fmla="*/ 21404 w 306792"/>
              <a:gd name="connsiteY26" fmla="*/ 199765 h 293317"/>
              <a:gd name="connsiteX27" fmla="*/ 0 w 306792"/>
              <a:gd name="connsiteY27" fmla="*/ 178361 h 293317"/>
              <a:gd name="connsiteX28" fmla="*/ 21404 w 306792"/>
              <a:gd name="connsiteY28" fmla="*/ 171227 h 293317"/>
              <a:gd name="connsiteX29" fmla="*/ 49943 w 306792"/>
              <a:gd name="connsiteY29" fmla="*/ 178361 h 293317"/>
              <a:gd name="connsiteX30" fmla="*/ 71347 w 306792"/>
              <a:gd name="connsiteY30" fmla="*/ 192630 h 293317"/>
              <a:gd name="connsiteX31" fmla="*/ 99886 w 306792"/>
              <a:gd name="connsiteY31" fmla="*/ 228303 h 293317"/>
              <a:gd name="connsiteX32" fmla="*/ 107021 w 306792"/>
              <a:gd name="connsiteY32" fmla="*/ 249706 h 293317"/>
              <a:gd name="connsiteX33" fmla="*/ 114155 w 306792"/>
              <a:gd name="connsiteY33" fmla="*/ 135555 h 293317"/>
              <a:gd name="connsiteX34" fmla="*/ 149829 w 306792"/>
              <a:gd name="connsiteY34" fmla="*/ 92748 h 293317"/>
              <a:gd name="connsiteX35" fmla="*/ 171233 w 306792"/>
              <a:gd name="connsiteY35" fmla="*/ 85613 h 293317"/>
              <a:gd name="connsiteX36" fmla="*/ 214041 w 306792"/>
              <a:gd name="connsiteY36" fmla="*/ 57076 h 293317"/>
              <a:gd name="connsiteX37" fmla="*/ 235445 w 306792"/>
              <a:gd name="connsiteY37" fmla="*/ 42807 h 293317"/>
              <a:gd name="connsiteX38" fmla="*/ 263984 w 306792"/>
              <a:gd name="connsiteY38" fmla="*/ 28538 h 293317"/>
              <a:gd name="connsiteX39" fmla="*/ 299657 w 306792"/>
              <a:gd name="connsiteY39" fmla="*/ 0 h 293317"/>
              <a:gd name="connsiteX40" fmla="*/ 306792 w 306792"/>
              <a:gd name="connsiteY40" fmla="*/ 7134 h 293317"/>
              <a:gd name="connsiteX41" fmla="*/ 71347 w 306792"/>
              <a:gd name="connsiteY41" fmla="*/ 256840 h 293317"/>
              <a:gd name="connsiteX42" fmla="*/ 0 w 306792"/>
              <a:gd name="connsiteY42" fmla="*/ 171227 h 29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6792" h="293317">
                <a:moveTo>
                  <a:pt x="0" y="171227"/>
                </a:moveTo>
                <a:lnTo>
                  <a:pt x="0" y="171227"/>
                </a:lnTo>
                <a:cubicBezTo>
                  <a:pt x="19026" y="180740"/>
                  <a:pt x="39132" y="188345"/>
                  <a:pt x="57078" y="199765"/>
                </a:cubicBezTo>
                <a:cubicBezTo>
                  <a:pt x="65590" y="205182"/>
                  <a:pt x="70731" y="214709"/>
                  <a:pt x="78482" y="221168"/>
                </a:cubicBezTo>
                <a:cubicBezTo>
                  <a:pt x="85069" y="226657"/>
                  <a:pt x="92751" y="230681"/>
                  <a:pt x="99886" y="235437"/>
                </a:cubicBezTo>
                <a:cubicBezTo>
                  <a:pt x="102264" y="225924"/>
                  <a:pt x="98613" y="211944"/>
                  <a:pt x="107021" y="206899"/>
                </a:cubicBezTo>
                <a:cubicBezTo>
                  <a:pt x="110219" y="204980"/>
                  <a:pt x="151288" y="219276"/>
                  <a:pt x="156963" y="221168"/>
                </a:cubicBezTo>
                <a:cubicBezTo>
                  <a:pt x="159341" y="209277"/>
                  <a:pt x="161157" y="197260"/>
                  <a:pt x="164098" y="185496"/>
                </a:cubicBezTo>
                <a:cubicBezTo>
                  <a:pt x="165922" y="178200"/>
                  <a:pt x="169409" y="171388"/>
                  <a:pt x="171233" y="164092"/>
                </a:cubicBezTo>
                <a:cubicBezTo>
                  <a:pt x="174174" y="152328"/>
                  <a:pt x="174533" y="139924"/>
                  <a:pt x="178368" y="128420"/>
                </a:cubicBezTo>
                <a:cubicBezTo>
                  <a:pt x="181731" y="118330"/>
                  <a:pt x="188903" y="109840"/>
                  <a:pt x="192637" y="99882"/>
                </a:cubicBezTo>
                <a:cubicBezTo>
                  <a:pt x="196080" y="90701"/>
                  <a:pt x="193315" y="78723"/>
                  <a:pt x="199772" y="71344"/>
                </a:cubicBezTo>
                <a:cubicBezTo>
                  <a:pt x="211065" y="58438"/>
                  <a:pt x="228311" y="52319"/>
                  <a:pt x="242580" y="42807"/>
                </a:cubicBezTo>
                <a:cubicBezTo>
                  <a:pt x="249715" y="38051"/>
                  <a:pt x="255849" y="31250"/>
                  <a:pt x="263984" y="28538"/>
                </a:cubicBezTo>
                <a:cubicBezTo>
                  <a:pt x="271119" y="26160"/>
                  <a:pt x="292909" y="21403"/>
                  <a:pt x="285388" y="21403"/>
                </a:cubicBezTo>
                <a:cubicBezTo>
                  <a:pt x="260278" y="21403"/>
                  <a:pt x="243247" y="28316"/>
                  <a:pt x="221176" y="35672"/>
                </a:cubicBezTo>
                <a:cubicBezTo>
                  <a:pt x="203896" y="47191"/>
                  <a:pt x="198209" y="48962"/>
                  <a:pt x="185502" y="64210"/>
                </a:cubicBezTo>
                <a:cubicBezTo>
                  <a:pt x="177889" y="73345"/>
                  <a:pt x="171010" y="83072"/>
                  <a:pt x="164098" y="92748"/>
                </a:cubicBezTo>
                <a:cubicBezTo>
                  <a:pt x="159114" y="99725"/>
                  <a:pt x="155186" y="107456"/>
                  <a:pt x="149829" y="114151"/>
                </a:cubicBezTo>
                <a:cubicBezTo>
                  <a:pt x="145627" y="119404"/>
                  <a:pt x="139595" y="123039"/>
                  <a:pt x="135559" y="128420"/>
                </a:cubicBezTo>
                <a:cubicBezTo>
                  <a:pt x="87154" y="192959"/>
                  <a:pt x="125477" y="152772"/>
                  <a:pt x="92751" y="185496"/>
                </a:cubicBezTo>
                <a:lnTo>
                  <a:pt x="78482" y="228303"/>
                </a:lnTo>
                <a:lnTo>
                  <a:pt x="71347" y="249706"/>
                </a:lnTo>
                <a:cubicBezTo>
                  <a:pt x="74065" y="257860"/>
                  <a:pt x="87656" y="284359"/>
                  <a:pt x="71347" y="292513"/>
                </a:cubicBezTo>
                <a:cubicBezTo>
                  <a:pt x="64620" y="295876"/>
                  <a:pt x="57078" y="287756"/>
                  <a:pt x="49943" y="285378"/>
                </a:cubicBezTo>
                <a:cubicBezTo>
                  <a:pt x="37116" y="266138"/>
                  <a:pt x="33462" y="264724"/>
                  <a:pt x="28539" y="242572"/>
                </a:cubicBezTo>
                <a:cubicBezTo>
                  <a:pt x="25401" y="228451"/>
                  <a:pt x="27279" y="212984"/>
                  <a:pt x="21404" y="199765"/>
                </a:cubicBezTo>
                <a:cubicBezTo>
                  <a:pt x="17306" y="190545"/>
                  <a:pt x="7135" y="185496"/>
                  <a:pt x="0" y="178361"/>
                </a:cubicBezTo>
                <a:cubicBezTo>
                  <a:pt x="7135" y="175983"/>
                  <a:pt x="13883" y="171227"/>
                  <a:pt x="21404" y="171227"/>
                </a:cubicBezTo>
                <a:cubicBezTo>
                  <a:pt x="31210" y="171227"/>
                  <a:pt x="40930" y="174499"/>
                  <a:pt x="49943" y="178361"/>
                </a:cubicBezTo>
                <a:cubicBezTo>
                  <a:pt x="57824" y="181739"/>
                  <a:pt x="64651" y="187274"/>
                  <a:pt x="71347" y="192630"/>
                </a:cubicBezTo>
                <a:cubicBezTo>
                  <a:pt x="82409" y="201480"/>
                  <a:pt x="93704" y="215939"/>
                  <a:pt x="99886" y="228303"/>
                </a:cubicBezTo>
                <a:cubicBezTo>
                  <a:pt x="103249" y="235029"/>
                  <a:pt x="104643" y="242572"/>
                  <a:pt x="107021" y="249706"/>
                </a:cubicBezTo>
                <a:cubicBezTo>
                  <a:pt x="109399" y="211656"/>
                  <a:pt x="108209" y="173213"/>
                  <a:pt x="114155" y="135555"/>
                </a:cubicBezTo>
                <a:cubicBezTo>
                  <a:pt x="115703" y="125749"/>
                  <a:pt x="143916" y="96690"/>
                  <a:pt x="149829" y="92748"/>
                </a:cubicBezTo>
                <a:cubicBezTo>
                  <a:pt x="156087" y="88576"/>
                  <a:pt x="164659" y="89265"/>
                  <a:pt x="171233" y="85613"/>
                </a:cubicBezTo>
                <a:cubicBezTo>
                  <a:pt x="186224" y="77285"/>
                  <a:pt x="199772" y="66588"/>
                  <a:pt x="214041" y="57076"/>
                </a:cubicBezTo>
                <a:cubicBezTo>
                  <a:pt x="221176" y="52320"/>
                  <a:pt x="227775" y="46642"/>
                  <a:pt x="235445" y="42807"/>
                </a:cubicBezTo>
                <a:lnTo>
                  <a:pt x="263984" y="28538"/>
                </a:lnTo>
                <a:cubicBezTo>
                  <a:pt x="274941" y="12102"/>
                  <a:pt x="276682" y="0"/>
                  <a:pt x="299657" y="0"/>
                </a:cubicBezTo>
                <a:cubicBezTo>
                  <a:pt x="303020" y="0"/>
                  <a:pt x="304414" y="4756"/>
                  <a:pt x="306792" y="7134"/>
                </a:cubicBezTo>
                <a:lnTo>
                  <a:pt x="71347" y="256840"/>
                </a:lnTo>
                <a:lnTo>
                  <a:pt x="0" y="171227"/>
                </a:lnTo>
                <a:close/>
              </a:path>
            </a:pathLst>
          </a:cu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2" name="Freeform 71"/>
          <p:cNvSpPr/>
          <p:nvPr/>
        </p:nvSpPr>
        <p:spPr>
          <a:xfrm>
            <a:off x="5695559" y="1485432"/>
            <a:ext cx="350904" cy="370822"/>
          </a:xfrm>
          <a:custGeom>
            <a:avLst/>
            <a:gdLst>
              <a:gd name="connsiteX0" fmla="*/ 0 w 306792"/>
              <a:gd name="connsiteY0" fmla="*/ 171227 h 293317"/>
              <a:gd name="connsiteX1" fmla="*/ 0 w 306792"/>
              <a:gd name="connsiteY1" fmla="*/ 171227 h 293317"/>
              <a:gd name="connsiteX2" fmla="*/ 57078 w 306792"/>
              <a:gd name="connsiteY2" fmla="*/ 199765 h 293317"/>
              <a:gd name="connsiteX3" fmla="*/ 78482 w 306792"/>
              <a:gd name="connsiteY3" fmla="*/ 221168 h 293317"/>
              <a:gd name="connsiteX4" fmla="*/ 99886 w 306792"/>
              <a:gd name="connsiteY4" fmla="*/ 235437 h 293317"/>
              <a:gd name="connsiteX5" fmla="*/ 107021 w 306792"/>
              <a:gd name="connsiteY5" fmla="*/ 206899 h 293317"/>
              <a:gd name="connsiteX6" fmla="*/ 156963 w 306792"/>
              <a:gd name="connsiteY6" fmla="*/ 221168 h 293317"/>
              <a:gd name="connsiteX7" fmla="*/ 164098 w 306792"/>
              <a:gd name="connsiteY7" fmla="*/ 185496 h 293317"/>
              <a:gd name="connsiteX8" fmla="*/ 171233 w 306792"/>
              <a:gd name="connsiteY8" fmla="*/ 164092 h 293317"/>
              <a:gd name="connsiteX9" fmla="*/ 178368 w 306792"/>
              <a:gd name="connsiteY9" fmla="*/ 128420 h 293317"/>
              <a:gd name="connsiteX10" fmla="*/ 192637 w 306792"/>
              <a:gd name="connsiteY10" fmla="*/ 99882 h 293317"/>
              <a:gd name="connsiteX11" fmla="*/ 199772 w 306792"/>
              <a:gd name="connsiteY11" fmla="*/ 71344 h 293317"/>
              <a:gd name="connsiteX12" fmla="*/ 242580 w 306792"/>
              <a:gd name="connsiteY12" fmla="*/ 42807 h 293317"/>
              <a:gd name="connsiteX13" fmla="*/ 263984 w 306792"/>
              <a:gd name="connsiteY13" fmla="*/ 28538 h 293317"/>
              <a:gd name="connsiteX14" fmla="*/ 285388 w 306792"/>
              <a:gd name="connsiteY14" fmla="*/ 21403 h 293317"/>
              <a:gd name="connsiteX15" fmla="*/ 221176 w 306792"/>
              <a:gd name="connsiteY15" fmla="*/ 35672 h 293317"/>
              <a:gd name="connsiteX16" fmla="*/ 185502 w 306792"/>
              <a:gd name="connsiteY16" fmla="*/ 64210 h 293317"/>
              <a:gd name="connsiteX17" fmla="*/ 164098 w 306792"/>
              <a:gd name="connsiteY17" fmla="*/ 92748 h 293317"/>
              <a:gd name="connsiteX18" fmla="*/ 149829 w 306792"/>
              <a:gd name="connsiteY18" fmla="*/ 114151 h 293317"/>
              <a:gd name="connsiteX19" fmla="*/ 135559 w 306792"/>
              <a:gd name="connsiteY19" fmla="*/ 128420 h 293317"/>
              <a:gd name="connsiteX20" fmla="*/ 92751 w 306792"/>
              <a:gd name="connsiteY20" fmla="*/ 185496 h 293317"/>
              <a:gd name="connsiteX21" fmla="*/ 78482 w 306792"/>
              <a:gd name="connsiteY21" fmla="*/ 228303 h 293317"/>
              <a:gd name="connsiteX22" fmla="*/ 71347 w 306792"/>
              <a:gd name="connsiteY22" fmla="*/ 249706 h 293317"/>
              <a:gd name="connsiteX23" fmla="*/ 71347 w 306792"/>
              <a:gd name="connsiteY23" fmla="*/ 292513 h 293317"/>
              <a:gd name="connsiteX24" fmla="*/ 49943 w 306792"/>
              <a:gd name="connsiteY24" fmla="*/ 285378 h 293317"/>
              <a:gd name="connsiteX25" fmla="*/ 28539 w 306792"/>
              <a:gd name="connsiteY25" fmla="*/ 242572 h 293317"/>
              <a:gd name="connsiteX26" fmla="*/ 21404 w 306792"/>
              <a:gd name="connsiteY26" fmla="*/ 199765 h 293317"/>
              <a:gd name="connsiteX27" fmla="*/ 0 w 306792"/>
              <a:gd name="connsiteY27" fmla="*/ 178361 h 293317"/>
              <a:gd name="connsiteX28" fmla="*/ 21404 w 306792"/>
              <a:gd name="connsiteY28" fmla="*/ 171227 h 293317"/>
              <a:gd name="connsiteX29" fmla="*/ 49943 w 306792"/>
              <a:gd name="connsiteY29" fmla="*/ 178361 h 293317"/>
              <a:gd name="connsiteX30" fmla="*/ 71347 w 306792"/>
              <a:gd name="connsiteY30" fmla="*/ 192630 h 293317"/>
              <a:gd name="connsiteX31" fmla="*/ 99886 w 306792"/>
              <a:gd name="connsiteY31" fmla="*/ 228303 h 293317"/>
              <a:gd name="connsiteX32" fmla="*/ 107021 w 306792"/>
              <a:gd name="connsiteY32" fmla="*/ 249706 h 293317"/>
              <a:gd name="connsiteX33" fmla="*/ 114155 w 306792"/>
              <a:gd name="connsiteY33" fmla="*/ 135555 h 293317"/>
              <a:gd name="connsiteX34" fmla="*/ 149829 w 306792"/>
              <a:gd name="connsiteY34" fmla="*/ 92748 h 293317"/>
              <a:gd name="connsiteX35" fmla="*/ 171233 w 306792"/>
              <a:gd name="connsiteY35" fmla="*/ 85613 h 293317"/>
              <a:gd name="connsiteX36" fmla="*/ 214041 w 306792"/>
              <a:gd name="connsiteY36" fmla="*/ 57076 h 293317"/>
              <a:gd name="connsiteX37" fmla="*/ 235445 w 306792"/>
              <a:gd name="connsiteY37" fmla="*/ 42807 h 293317"/>
              <a:gd name="connsiteX38" fmla="*/ 263984 w 306792"/>
              <a:gd name="connsiteY38" fmla="*/ 28538 h 293317"/>
              <a:gd name="connsiteX39" fmla="*/ 299657 w 306792"/>
              <a:gd name="connsiteY39" fmla="*/ 0 h 293317"/>
              <a:gd name="connsiteX40" fmla="*/ 306792 w 306792"/>
              <a:gd name="connsiteY40" fmla="*/ 7134 h 293317"/>
              <a:gd name="connsiteX41" fmla="*/ 71347 w 306792"/>
              <a:gd name="connsiteY41" fmla="*/ 256840 h 293317"/>
              <a:gd name="connsiteX42" fmla="*/ 0 w 306792"/>
              <a:gd name="connsiteY42" fmla="*/ 171227 h 29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6792" h="293317">
                <a:moveTo>
                  <a:pt x="0" y="171227"/>
                </a:moveTo>
                <a:lnTo>
                  <a:pt x="0" y="171227"/>
                </a:lnTo>
                <a:cubicBezTo>
                  <a:pt x="19026" y="180740"/>
                  <a:pt x="39132" y="188345"/>
                  <a:pt x="57078" y="199765"/>
                </a:cubicBezTo>
                <a:cubicBezTo>
                  <a:pt x="65590" y="205182"/>
                  <a:pt x="70731" y="214709"/>
                  <a:pt x="78482" y="221168"/>
                </a:cubicBezTo>
                <a:cubicBezTo>
                  <a:pt x="85069" y="226657"/>
                  <a:pt x="92751" y="230681"/>
                  <a:pt x="99886" y="235437"/>
                </a:cubicBezTo>
                <a:cubicBezTo>
                  <a:pt x="102264" y="225924"/>
                  <a:pt x="98613" y="211944"/>
                  <a:pt x="107021" y="206899"/>
                </a:cubicBezTo>
                <a:cubicBezTo>
                  <a:pt x="110219" y="204980"/>
                  <a:pt x="151288" y="219276"/>
                  <a:pt x="156963" y="221168"/>
                </a:cubicBezTo>
                <a:cubicBezTo>
                  <a:pt x="159341" y="209277"/>
                  <a:pt x="161157" y="197260"/>
                  <a:pt x="164098" y="185496"/>
                </a:cubicBezTo>
                <a:cubicBezTo>
                  <a:pt x="165922" y="178200"/>
                  <a:pt x="169409" y="171388"/>
                  <a:pt x="171233" y="164092"/>
                </a:cubicBezTo>
                <a:cubicBezTo>
                  <a:pt x="174174" y="152328"/>
                  <a:pt x="174533" y="139924"/>
                  <a:pt x="178368" y="128420"/>
                </a:cubicBezTo>
                <a:cubicBezTo>
                  <a:pt x="181731" y="118330"/>
                  <a:pt x="188903" y="109840"/>
                  <a:pt x="192637" y="99882"/>
                </a:cubicBezTo>
                <a:cubicBezTo>
                  <a:pt x="196080" y="90701"/>
                  <a:pt x="193315" y="78723"/>
                  <a:pt x="199772" y="71344"/>
                </a:cubicBezTo>
                <a:cubicBezTo>
                  <a:pt x="211065" y="58438"/>
                  <a:pt x="228311" y="52319"/>
                  <a:pt x="242580" y="42807"/>
                </a:cubicBezTo>
                <a:cubicBezTo>
                  <a:pt x="249715" y="38051"/>
                  <a:pt x="255849" y="31250"/>
                  <a:pt x="263984" y="28538"/>
                </a:cubicBezTo>
                <a:cubicBezTo>
                  <a:pt x="271119" y="26160"/>
                  <a:pt x="292909" y="21403"/>
                  <a:pt x="285388" y="21403"/>
                </a:cubicBezTo>
                <a:cubicBezTo>
                  <a:pt x="260278" y="21403"/>
                  <a:pt x="243247" y="28316"/>
                  <a:pt x="221176" y="35672"/>
                </a:cubicBezTo>
                <a:cubicBezTo>
                  <a:pt x="203896" y="47191"/>
                  <a:pt x="198209" y="48962"/>
                  <a:pt x="185502" y="64210"/>
                </a:cubicBezTo>
                <a:cubicBezTo>
                  <a:pt x="177889" y="73345"/>
                  <a:pt x="171010" y="83072"/>
                  <a:pt x="164098" y="92748"/>
                </a:cubicBezTo>
                <a:cubicBezTo>
                  <a:pt x="159114" y="99725"/>
                  <a:pt x="155186" y="107456"/>
                  <a:pt x="149829" y="114151"/>
                </a:cubicBezTo>
                <a:cubicBezTo>
                  <a:pt x="145627" y="119404"/>
                  <a:pt x="139595" y="123039"/>
                  <a:pt x="135559" y="128420"/>
                </a:cubicBezTo>
                <a:cubicBezTo>
                  <a:pt x="87154" y="192959"/>
                  <a:pt x="125477" y="152772"/>
                  <a:pt x="92751" y="185496"/>
                </a:cubicBezTo>
                <a:lnTo>
                  <a:pt x="78482" y="228303"/>
                </a:lnTo>
                <a:lnTo>
                  <a:pt x="71347" y="249706"/>
                </a:lnTo>
                <a:cubicBezTo>
                  <a:pt x="74065" y="257860"/>
                  <a:pt x="87656" y="284359"/>
                  <a:pt x="71347" y="292513"/>
                </a:cubicBezTo>
                <a:cubicBezTo>
                  <a:pt x="64620" y="295876"/>
                  <a:pt x="57078" y="287756"/>
                  <a:pt x="49943" y="285378"/>
                </a:cubicBezTo>
                <a:cubicBezTo>
                  <a:pt x="37116" y="266138"/>
                  <a:pt x="33462" y="264724"/>
                  <a:pt x="28539" y="242572"/>
                </a:cubicBezTo>
                <a:cubicBezTo>
                  <a:pt x="25401" y="228451"/>
                  <a:pt x="27279" y="212984"/>
                  <a:pt x="21404" y="199765"/>
                </a:cubicBezTo>
                <a:cubicBezTo>
                  <a:pt x="17306" y="190545"/>
                  <a:pt x="7135" y="185496"/>
                  <a:pt x="0" y="178361"/>
                </a:cubicBezTo>
                <a:cubicBezTo>
                  <a:pt x="7135" y="175983"/>
                  <a:pt x="13883" y="171227"/>
                  <a:pt x="21404" y="171227"/>
                </a:cubicBezTo>
                <a:cubicBezTo>
                  <a:pt x="31210" y="171227"/>
                  <a:pt x="40930" y="174499"/>
                  <a:pt x="49943" y="178361"/>
                </a:cubicBezTo>
                <a:cubicBezTo>
                  <a:pt x="57824" y="181739"/>
                  <a:pt x="64651" y="187274"/>
                  <a:pt x="71347" y="192630"/>
                </a:cubicBezTo>
                <a:cubicBezTo>
                  <a:pt x="82409" y="201480"/>
                  <a:pt x="93704" y="215939"/>
                  <a:pt x="99886" y="228303"/>
                </a:cubicBezTo>
                <a:cubicBezTo>
                  <a:pt x="103249" y="235029"/>
                  <a:pt x="104643" y="242572"/>
                  <a:pt x="107021" y="249706"/>
                </a:cubicBezTo>
                <a:cubicBezTo>
                  <a:pt x="109399" y="211656"/>
                  <a:pt x="108209" y="173213"/>
                  <a:pt x="114155" y="135555"/>
                </a:cubicBezTo>
                <a:cubicBezTo>
                  <a:pt x="115703" y="125749"/>
                  <a:pt x="143916" y="96690"/>
                  <a:pt x="149829" y="92748"/>
                </a:cubicBezTo>
                <a:cubicBezTo>
                  <a:pt x="156087" y="88576"/>
                  <a:pt x="164659" y="89265"/>
                  <a:pt x="171233" y="85613"/>
                </a:cubicBezTo>
                <a:cubicBezTo>
                  <a:pt x="186224" y="77285"/>
                  <a:pt x="199772" y="66588"/>
                  <a:pt x="214041" y="57076"/>
                </a:cubicBezTo>
                <a:cubicBezTo>
                  <a:pt x="221176" y="52320"/>
                  <a:pt x="227775" y="46642"/>
                  <a:pt x="235445" y="42807"/>
                </a:cubicBezTo>
                <a:lnTo>
                  <a:pt x="263984" y="28538"/>
                </a:lnTo>
                <a:cubicBezTo>
                  <a:pt x="274941" y="12102"/>
                  <a:pt x="276682" y="0"/>
                  <a:pt x="299657" y="0"/>
                </a:cubicBezTo>
                <a:cubicBezTo>
                  <a:pt x="303020" y="0"/>
                  <a:pt x="304414" y="4756"/>
                  <a:pt x="306792" y="7134"/>
                </a:cubicBezTo>
                <a:lnTo>
                  <a:pt x="71347" y="256840"/>
                </a:lnTo>
                <a:lnTo>
                  <a:pt x="0" y="171227"/>
                </a:lnTo>
                <a:close/>
              </a:path>
            </a:pathLst>
          </a:cu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3" name="Freeform 72"/>
          <p:cNvSpPr/>
          <p:nvPr/>
        </p:nvSpPr>
        <p:spPr>
          <a:xfrm>
            <a:off x="7358200" y="1470673"/>
            <a:ext cx="350904" cy="370822"/>
          </a:xfrm>
          <a:custGeom>
            <a:avLst/>
            <a:gdLst>
              <a:gd name="connsiteX0" fmla="*/ 0 w 306792"/>
              <a:gd name="connsiteY0" fmla="*/ 171227 h 293317"/>
              <a:gd name="connsiteX1" fmla="*/ 0 w 306792"/>
              <a:gd name="connsiteY1" fmla="*/ 171227 h 293317"/>
              <a:gd name="connsiteX2" fmla="*/ 57078 w 306792"/>
              <a:gd name="connsiteY2" fmla="*/ 199765 h 293317"/>
              <a:gd name="connsiteX3" fmla="*/ 78482 w 306792"/>
              <a:gd name="connsiteY3" fmla="*/ 221168 h 293317"/>
              <a:gd name="connsiteX4" fmla="*/ 99886 w 306792"/>
              <a:gd name="connsiteY4" fmla="*/ 235437 h 293317"/>
              <a:gd name="connsiteX5" fmla="*/ 107021 w 306792"/>
              <a:gd name="connsiteY5" fmla="*/ 206899 h 293317"/>
              <a:gd name="connsiteX6" fmla="*/ 156963 w 306792"/>
              <a:gd name="connsiteY6" fmla="*/ 221168 h 293317"/>
              <a:gd name="connsiteX7" fmla="*/ 164098 w 306792"/>
              <a:gd name="connsiteY7" fmla="*/ 185496 h 293317"/>
              <a:gd name="connsiteX8" fmla="*/ 171233 w 306792"/>
              <a:gd name="connsiteY8" fmla="*/ 164092 h 293317"/>
              <a:gd name="connsiteX9" fmla="*/ 178368 w 306792"/>
              <a:gd name="connsiteY9" fmla="*/ 128420 h 293317"/>
              <a:gd name="connsiteX10" fmla="*/ 192637 w 306792"/>
              <a:gd name="connsiteY10" fmla="*/ 99882 h 293317"/>
              <a:gd name="connsiteX11" fmla="*/ 199772 w 306792"/>
              <a:gd name="connsiteY11" fmla="*/ 71344 h 293317"/>
              <a:gd name="connsiteX12" fmla="*/ 242580 w 306792"/>
              <a:gd name="connsiteY12" fmla="*/ 42807 h 293317"/>
              <a:gd name="connsiteX13" fmla="*/ 263984 w 306792"/>
              <a:gd name="connsiteY13" fmla="*/ 28538 h 293317"/>
              <a:gd name="connsiteX14" fmla="*/ 285388 w 306792"/>
              <a:gd name="connsiteY14" fmla="*/ 21403 h 293317"/>
              <a:gd name="connsiteX15" fmla="*/ 221176 w 306792"/>
              <a:gd name="connsiteY15" fmla="*/ 35672 h 293317"/>
              <a:gd name="connsiteX16" fmla="*/ 185502 w 306792"/>
              <a:gd name="connsiteY16" fmla="*/ 64210 h 293317"/>
              <a:gd name="connsiteX17" fmla="*/ 164098 w 306792"/>
              <a:gd name="connsiteY17" fmla="*/ 92748 h 293317"/>
              <a:gd name="connsiteX18" fmla="*/ 149829 w 306792"/>
              <a:gd name="connsiteY18" fmla="*/ 114151 h 293317"/>
              <a:gd name="connsiteX19" fmla="*/ 135559 w 306792"/>
              <a:gd name="connsiteY19" fmla="*/ 128420 h 293317"/>
              <a:gd name="connsiteX20" fmla="*/ 92751 w 306792"/>
              <a:gd name="connsiteY20" fmla="*/ 185496 h 293317"/>
              <a:gd name="connsiteX21" fmla="*/ 78482 w 306792"/>
              <a:gd name="connsiteY21" fmla="*/ 228303 h 293317"/>
              <a:gd name="connsiteX22" fmla="*/ 71347 w 306792"/>
              <a:gd name="connsiteY22" fmla="*/ 249706 h 293317"/>
              <a:gd name="connsiteX23" fmla="*/ 71347 w 306792"/>
              <a:gd name="connsiteY23" fmla="*/ 292513 h 293317"/>
              <a:gd name="connsiteX24" fmla="*/ 49943 w 306792"/>
              <a:gd name="connsiteY24" fmla="*/ 285378 h 293317"/>
              <a:gd name="connsiteX25" fmla="*/ 28539 w 306792"/>
              <a:gd name="connsiteY25" fmla="*/ 242572 h 293317"/>
              <a:gd name="connsiteX26" fmla="*/ 21404 w 306792"/>
              <a:gd name="connsiteY26" fmla="*/ 199765 h 293317"/>
              <a:gd name="connsiteX27" fmla="*/ 0 w 306792"/>
              <a:gd name="connsiteY27" fmla="*/ 178361 h 293317"/>
              <a:gd name="connsiteX28" fmla="*/ 21404 w 306792"/>
              <a:gd name="connsiteY28" fmla="*/ 171227 h 293317"/>
              <a:gd name="connsiteX29" fmla="*/ 49943 w 306792"/>
              <a:gd name="connsiteY29" fmla="*/ 178361 h 293317"/>
              <a:gd name="connsiteX30" fmla="*/ 71347 w 306792"/>
              <a:gd name="connsiteY30" fmla="*/ 192630 h 293317"/>
              <a:gd name="connsiteX31" fmla="*/ 99886 w 306792"/>
              <a:gd name="connsiteY31" fmla="*/ 228303 h 293317"/>
              <a:gd name="connsiteX32" fmla="*/ 107021 w 306792"/>
              <a:gd name="connsiteY32" fmla="*/ 249706 h 293317"/>
              <a:gd name="connsiteX33" fmla="*/ 114155 w 306792"/>
              <a:gd name="connsiteY33" fmla="*/ 135555 h 293317"/>
              <a:gd name="connsiteX34" fmla="*/ 149829 w 306792"/>
              <a:gd name="connsiteY34" fmla="*/ 92748 h 293317"/>
              <a:gd name="connsiteX35" fmla="*/ 171233 w 306792"/>
              <a:gd name="connsiteY35" fmla="*/ 85613 h 293317"/>
              <a:gd name="connsiteX36" fmla="*/ 214041 w 306792"/>
              <a:gd name="connsiteY36" fmla="*/ 57076 h 293317"/>
              <a:gd name="connsiteX37" fmla="*/ 235445 w 306792"/>
              <a:gd name="connsiteY37" fmla="*/ 42807 h 293317"/>
              <a:gd name="connsiteX38" fmla="*/ 263984 w 306792"/>
              <a:gd name="connsiteY38" fmla="*/ 28538 h 293317"/>
              <a:gd name="connsiteX39" fmla="*/ 299657 w 306792"/>
              <a:gd name="connsiteY39" fmla="*/ 0 h 293317"/>
              <a:gd name="connsiteX40" fmla="*/ 306792 w 306792"/>
              <a:gd name="connsiteY40" fmla="*/ 7134 h 293317"/>
              <a:gd name="connsiteX41" fmla="*/ 71347 w 306792"/>
              <a:gd name="connsiteY41" fmla="*/ 256840 h 293317"/>
              <a:gd name="connsiteX42" fmla="*/ 0 w 306792"/>
              <a:gd name="connsiteY42" fmla="*/ 171227 h 29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6792" h="293317">
                <a:moveTo>
                  <a:pt x="0" y="171227"/>
                </a:moveTo>
                <a:lnTo>
                  <a:pt x="0" y="171227"/>
                </a:lnTo>
                <a:cubicBezTo>
                  <a:pt x="19026" y="180740"/>
                  <a:pt x="39132" y="188345"/>
                  <a:pt x="57078" y="199765"/>
                </a:cubicBezTo>
                <a:cubicBezTo>
                  <a:pt x="65590" y="205182"/>
                  <a:pt x="70731" y="214709"/>
                  <a:pt x="78482" y="221168"/>
                </a:cubicBezTo>
                <a:cubicBezTo>
                  <a:pt x="85069" y="226657"/>
                  <a:pt x="92751" y="230681"/>
                  <a:pt x="99886" y="235437"/>
                </a:cubicBezTo>
                <a:cubicBezTo>
                  <a:pt x="102264" y="225924"/>
                  <a:pt x="98613" y="211944"/>
                  <a:pt x="107021" y="206899"/>
                </a:cubicBezTo>
                <a:cubicBezTo>
                  <a:pt x="110219" y="204980"/>
                  <a:pt x="151288" y="219276"/>
                  <a:pt x="156963" y="221168"/>
                </a:cubicBezTo>
                <a:cubicBezTo>
                  <a:pt x="159341" y="209277"/>
                  <a:pt x="161157" y="197260"/>
                  <a:pt x="164098" y="185496"/>
                </a:cubicBezTo>
                <a:cubicBezTo>
                  <a:pt x="165922" y="178200"/>
                  <a:pt x="169409" y="171388"/>
                  <a:pt x="171233" y="164092"/>
                </a:cubicBezTo>
                <a:cubicBezTo>
                  <a:pt x="174174" y="152328"/>
                  <a:pt x="174533" y="139924"/>
                  <a:pt x="178368" y="128420"/>
                </a:cubicBezTo>
                <a:cubicBezTo>
                  <a:pt x="181731" y="118330"/>
                  <a:pt x="188903" y="109840"/>
                  <a:pt x="192637" y="99882"/>
                </a:cubicBezTo>
                <a:cubicBezTo>
                  <a:pt x="196080" y="90701"/>
                  <a:pt x="193315" y="78723"/>
                  <a:pt x="199772" y="71344"/>
                </a:cubicBezTo>
                <a:cubicBezTo>
                  <a:pt x="211065" y="58438"/>
                  <a:pt x="228311" y="52319"/>
                  <a:pt x="242580" y="42807"/>
                </a:cubicBezTo>
                <a:cubicBezTo>
                  <a:pt x="249715" y="38051"/>
                  <a:pt x="255849" y="31250"/>
                  <a:pt x="263984" y="28538"/>
                </a:cubicBezTo>
                <a:cubicBezTo>
                  <a:pt x="271119" y="26160"/>
                  <a:pt x="292909" y="21403"/>
                  <a:pt x="285388" y="21403"/>
                </a:cubicBezTo>
                <a:cubicBezTo>
                  <a:pt x="260278" y="21403"/>
                  <a:pt x="243247" y="28316"/>
                  <a:pt x="221176" y="35672"/>
                </a:cubicBezTo>
                <a:cubicBezTo>
                  <a:pt x="203896" y="47191"/>
                  <a:pt x="198209" y="48962"/>
                  <a:pt x="185502" y="64210"/>
                </a:cubicBezTo>
                <a:cubicBezTo>
                  <a:pt x="177889" y="73345"/>
                  <a:pt x="171010" y="83072"/>
                  <a:pt x="164098" y="92748"/>
                </a:cubicBezTo>
                <a:cubicBezTo>
                  <a:pt x="159114" y="99725"/>
                  <a:pt x="155186" y="107456"/>
                  <a:pt x="149829" y="114151"/>
                </a:cubicBezTo>
                <a:cubicBezTo>
                  <a:pt x="145627" y="119404"/>
                  <a:pt x="139595" y="123039"/>
                  <a:pt x="135559" y="128420"/>
                </a:cubicBezTo>
                <a:cubicBezTo>
                  <a:pt x="87154" y="192959"/>
                  <a:pt x="125477" y="152772"/>
                  <a:pt x="92751" y="185496"/>
                </a:cubicBezTo>
                <a:lnTo>
                  <a:pt x="78482" y="228303"/>
                </a:lnTo>
                <a:lnTo>
                  <a:pt x="71347" y="249706"/>
                </a:lnTo>
                <a:cubicBezTo>
                  <a:pt x="74065" y="257860"/>
                  <a:pt x="87656" y="284359"/>
                  <a:pt x="71347" y="292513"/>
                </a:cubicBezTo>
                <a:cubicBezTo>
                  <a:pt x="64620" y="295876"/>
                  <a:pt x="57078" y="287756"/>
                  <a:pt x="49943" y="285378"/>
                </a:cubicBezTo>
                <a:cubicBezTo>
                  <a:pt x="37116" y="266138"/>
                  <a:pt x="33462" y="264724"/>
                  <a:pt x="28539" y="242572"/>
                </a:cubicBezTo>
                <a:cubicBezTo>
                  <a:pt x="25401" y="228451"/>
                  <a:pt x="27279" y="212984"/>
                  <a:pt x="21404" y="199765"/>
                </a:cubicBezTo>
                <a:cubicBezTo>
                  <a:pt x="17306" y="190545"/>
                  <a:pt x="7135" y="185496"/>
                  <a:pt x="0" y="178361"/>
                </a:cubicBezTo>
                <a:cubicBezTo>
                  <a:pt x="7135" y="175983"/>
                  <a:pt x="13883" y="171227"/>
                  <a:pt x="21404" y="171227"/>
                </a:cubicBezTo>
                <a:cubicBezTo>
                  <a:pt x="31210" y="171227"/>
                  <a:pt x="40930" y="174499"/>
                  <a:pt x="49943" y="178361"/>
                </a:cubicBezTo>
                <a:cubicBezTo>
                  <a:pt x="57824" y="181739"/>
                  <a:pt x="64651" y="187274"/>
                  <a:pt x="71347" y="192630"/>
                </a:cubicBezTo>
                <a:cubicBezTo>
                  <a:pt x="82409" y="201480"/>
                  <a:pt x="93704" y="215939"/>
                  <a:pt x="99886" y="228303"/>
                </a:cubicBezTo>
                <a:cubicBezTo>
                  <a:pt x="103249" y="235029"/>
                  <a:pt x="104643" y="242572"/>
                  <a:pt x="107021" y="249706"/>
                </a:cubicBezTo>
                <a:cubicBezTo>
                  <a:pt x="109399" y="211656"/>
                  <a:pt x="108209" y="173213"/>
                  <a:pt x="114155" y="135555"/>
                </a:cubicBezTo>
                <a:cubicBezTo>
                  <a:pt x="115703" y="125749"/>
                  <a:pt x="143916" y="96690"/>
                  <a:pt x="149829" y="92748"/>
                </a:cubicBezTo>
                <a:cubicBezTo>
                  <a:pt x="156087" y="88576"/>
                  <a:pt x="164659" y="89265"/>
                  <a:pt x="171233" y="85613"/>
                </a:cubicBezTo>
                <a:cubicBezTo>
                  <a:pt x="186224" y="77285"/>
                  <a:pt x="199772" y="66588"/>
                  <a:pt x="214041" y="57076"/>
                </a:cubicBezTo>
                <a:cubicBezTo>
                  <a:pt x="221176" y="52320"/>
                  <a:pt x="227775" y="46642"/>
                  <a:pt x="235445" y="42807"/>
                </a:cubicBezTo>
                <a:lnTo>
                  <a:pt x="263984" y="28538"/>
                </a:lnTo>
                <a:cubicBezTo>
                  <a:pt x="274941" y="12102"/>
                  <a:pt x="276682" y="0"/>
                  <a:pt x="299657" y="0"/>
                </a:cubicBezTo>
                <a:cubicBezTo>
                  <a:pt x="303020" y="0"/>
                  <a:pt x="304414" y="4756"/>
                  <a:pt x="306792" y="7134"/>
                </a:cubicBezTo>
                <a:lnTo>
                  <a:pt x="71347" y="256840"/>
                </a:lnTo>
                <a:lnTo>
                  <a:pt x="0" y="171227"/>
                </a:lnTo>
                <a:close/>
              </a:path>
            </a:pathLst>
          </a:cu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4" name="Freeform 73"/>
          <p:cNvSpPr/>
          <p:nvPr/>
        </p:nvSpPr>
        <p:spPr>
          <a:xfrm>
            <a:off x="8060737" y="1488625"/>
            <a:ext cx="350904" cy="370822"/>
          </a:xfrm>
          <a:custGeom>
            <a:avLst/>
            <a:gdLst>
              <a:gd name="connsiteX0" fmla="*/ 0 w 306792"/>
              <a:gd name="connsiteY0" fmla="*/ 171227 h 293317"/>
              <a:gd name="connsiteX1" fmla="*/ 0 w 306792"/>
              <a:gd name="connsiteY1" fmla="*/ 171227 h 293317"/>
              <a:gd name="connsiteX2" fmla="*/ 57078 w 306792"/>
              <a:gd name="connsiteY2" fmla="*/ 199765 h 293317"/>
              <a:gd name="connsiteX3" fmla="*/ 78482 w 306792"/>
              <a:gd name="connsiteY3" fmla="*/ 221168 h 293317"/>
              <a:gd name="connsiteX4" fmla="*/ 99886 w 306792"/>
              <a:gd name="connsiteY4" fmla="*/ 235437 h 293317"/>
              <a:gd name="connsiteX5" fmla="*/ 107021 w 306792"/>
              <a:gd name="connsiteY5" fmla="*/ 206899 h 293317"/>
              <a:gd name="connsiteX6" fmla="*/ 156963 w 306792"/>
              <a:gd name="connsiteY6" fmla="*/ 221168 h 293317"/>
              <a:gd name="connsiteX7" fmla="*/ 164098 w 306792"/>
              <a:gd name="connsiteY7" fmla="*/ 185496 h 293317"/>
              <a:gd name="connsiteX8" fmla="*/ 171233 w 306792"/>
              <a:gd name="connsiteY8" fmla="*/ 164092 h 293317"/>
              <a:gd name="connsiteX9" fmla="*/ 178368 w 306792"/>
              <a:gd name="connsiteY9" fmla="*/ 128420 h 293317"/>
              <a:gd name="connsiteX10" fmla="*/ 192637 w 306792"/>
              <a:gd name="connsiteY10" fmla="*/ 99882 h 293317"/>
              <a:gd name="connsiteX11" fmla="*/ 199772 w 306792"/>
              <a:gd name="connsiteY11" fmla="*/ 71344 h 293317"/>
              <a:gd name="connsiteX12" fmla="*/ 242580 w 306792"/>
              <a:gd name="connsiteY12" fmla="*/ 42807 h 293317"/>
              <a:gd name="connsiteX13" fmla="*/ 263984 w 306792"/>
              <a:gd name="connsiteY13" fmla="*/ 28538 h 293317"/>
              <a:gd name="connsiteX14" fmla="*/ 285388 w 306792"/>
              <a:gd name="connsiteY14" fmla="*/ 21403 h 293317"/>
              <a:gd name="connsiteX15" fmla="*/ 221176 w 306792"/>
              <a:gd name="connsiteY15" fmla="*/ 35672 h 293317"/>
              <a:gd name="connsiteX16" fmla="*/ 185502 w 306792"/>
              <a:gd name="connsiteY16" fmla="*/ 64210 h 293317"/>
              <a:gd name="connsiteX17" fmla="*/ 164098 w 306792"/>
              <a:gd name="connsiteY17" fmla="*/ 92748 h 293317"/>
              <a:gd name="connsiteX18" fmla="*/ 149829 w 306792"/>
              <a:gd name="connsiteY18" fmla="*/ 114151 h 293317"/>
              <a:gd name="connsiteX19" fmla="*/ 135559 w 306792"/>
              <a:gd name="connsiteY19" fmla="*/ 128420 h 293317"/>
              <a:gd name="connsiteX20" fmla="*/ 92751 w 306792"/>
              <a:gd name="connsiteY20" fmla="*/ 185496 h 293317"/>
              <a:gd name="connsiteX21" fmla="*/ 78482 w 306792"/>
              <a:gd name="connsiteY21" fmla="*/ 228303 h 293317"/>
              <a:gd name="connsiteX22" fmla="*/ 71347 w 306792"/>
              <a:gd name="connsiteY22" fmla="*/ 249706 h 293317"/>
              <a:gd name="connsiteX23" fmla="*/ 71347 w 306792"/>
              <a:gd name="connsiteY23" fmla="*/ 292513 h 293317"/>
              <a:gd name="connsiteX24" fmla="*/ 49943 w 306792"/>
              <a:gd name="connsiteY24" fmla="*/ 285378 h 293317"/>
              <a:gd name="connsiteX25" fmla="*/ 28539 w 306792"/>
              <a:gd name="connsiteY25" fmla="*/ 242572 h 293317"/>
              <a:gd name="connsiteX26" fmla="*/ 21404 w 306792"/>
              <a:gd name="connsiteY26" fmla="*/ 199765 h 293317"/>
              <a:gd name="connsiteX27" fmla="*/ 0 w 306792"/>
              <a:gd name="connsiteY27" fmla="*/ 178361 h 293317"/>
              <a:gd name="connsiteX28" fmla="*/ 21404 w 306792"/>
              <a:gd name="connsiteY28" fmla="*/ 171227 h 293317"/>
              <a:gd name="connsiteX29" fmla="*/ 49943 w 306792"/>
              <a:gd name="connsiteY29" fmla="*/ 178361 h 293317"/>
              <a:gd name="connsiteX30" fmla="*/ 71347 w 306792"/>
              <a:gd name="connsiteY30" fmla="*/ 192630 h 293317"/>
              <a:gd name="connsiteX31" fmla="*/ 99886 w 306792"/>
              <a:gd name="connsiteY31" fmla="*/ 228303 h 293317"/>
              <a:gd name="connsiteX32" fmla="*/ 107021 w 306792"/>
              <a:gd name="connsiteY32" fmla="*/ 249706 h 293317"/>
              <a:gd name="connsiteX33" fmla="*/ 114155 w 306792"/>
              <a:gd name="connsiteY33" fmla="*/ 135555 h 293317"/>
              <a:gd name="connsiteX34" fmla="*/ 149829 w 306792"/>
              <a:gd name="connsiteY34" fmla="*/ 92748 h 293317"/>
              <a:gd name="connsiteX35" fmla="*/ 171233 w 306792"/>
              <a:gd name="connsiteY35" fmla="*/ 85613 h 293317"/>
              <a:gd name="connsiteX36" fmla="*/ 214041 w 306792"/>
              <a:gd name="connsiteY36" fmla="*/ 57076 h 293317"/>
              <a:gd name="connsiteX37" fmla="*/ 235445 w 306792"/>
              <a:gd name="connsiteY37" fmla="*/ 42807 h 293317"/>
              <a:gd name="connsiteX38" fmla="*/ 263984 w 306792"/>
              <a:gd name="connsiteY38" fmla="*/ 28538 h 293317"/>
              <a:gd name="connsiteX39" fmla="*/ 299657 w 306792"/>
              <a:gd name="connsiteY39" fmla="*/ 0 h 293317"/>
              <a:gd name="connsiteX40" fmla="*/ 306792 w 306792"/>
              <a:gd name="connsiteY40" fmla="*/ 7134 h 293317"/>
              <a:gd name="connsiteX41" fmla="*/ 71347 w 306792"/>
              <a:gd name="connsiteY41" fmla="*/ 256840 h 293317"/>
              <a:gd name="connsiteX42" fmla="*/ 0 w 306792"/>
              <a:gd name="connsiteY42" fmla="*/ 171227 h 29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6792" h="293317">
                <a:moveTo>
                  <a:pt x="0" y="171227"/>
                </a:moveTo>
                <a:lnTo>
                  <a:pt x="0" y="171227"/>
                </a:lnTo>
                <a:cubicBezTo>
                  <a:pt x="19026" y="180740"/>
                  <a:pt x="39132" y="188345"/>
                  <a:pt x="57078" y="199765"/>
                </a:cubicBezTo>
                <a:cubicBezTo>
                  <a:pt x="65590" y="205182"/>
                  <a:pt x="70731" y="214709"/>
                  <a:pt x="78482" y="221168"/>
                </a:cubicBezTo>
                <a:cubicBezTo>
                  <a:pt x="85069" y="226657"/>
                  <a:pt x="92751" y="230681"/>
                  <a:pt x="99886" y="235437"/>
                </a:cubicBezTo>
                <a:cubicBezTo>
                  <a:pt x="102264" y="225924"/>
                  <a:pt x="98613" y="211944"/>
                  <a:pt x="107021" y="206899"/>
                </a:cubicBezTo>
                <a:cubicBezTo>
                  <a:pt x="110219" y="204980"/>
                  <a:pt x="151288" y="219276"/>
                  <a:pt x="156963" y="221168"/>
                </a:cubicBezTo>
                <a:cubicBezTo>
                  <a:pt x="159341" y="209277"/>
                  <a:pt x="161157" y="197260"/>
                  <a:pt x="164098" y="185496"/>
                </a:cubicBezTo>
                <a:cubicBezTo>
                  <a:pt x="165922" y="178200"/>
                  <a:pt x="169409" y="171388"/>
                  <a:pt x="171233" y="164092"/>
                </a:cubicBezTo>
                <a:cubicBezTo>
                  <a:pt x="174174" y="152328"/>
                  <a:pt x="174533" y="139924"/>
                  <a:pt x="178368" y="128420"/>
                </a:cubicBezTo>
                <a:cubicBezTo>
                  <a:pt x="181731" y="118330"/>
                  <a:pt x="188903" y="109840"/>
                  <a:pt x="192637" y="99882"/>
                </a:cubicBezTo>
                <a:cubicBezTo>
                  <a:pt x="196080" y="90701"/>
                  <a:pt x="193315" y="78723"/>
                  <a:pt x="199772" y="71344"/>
                </a:cubicBezTo>
                <a:cubicBezTo>
                  <a:pt x="211065" y="58438"/>
                  <a:pt x="228311" y="52319"/>
                  <a:pt x="242580" y="42807"/>
                </a:cubicBezTo>
                <a:cubicBezTo>
                  <a:pt x="249715" y="38051"/>
                  <a:pt x="255849" y="31250"/>
                  <a:pt x="263984" y="28538"/>
                </a:cubicBezTo>
                <a:cubicBezTo>
                  <a:pt x="271119" y="26160"/>
                  <a:pt x="292909" y="21403"/>
                  <a:pt x="285388" y="21403"/>
                </a:cubicBezTo>
                <a:cubicBezTo>
                  <a:pt x="260278" y="21403"/>
                  <a:pt x="243247" y="28316"/>
                  <a:pt x="221176" y="35672"/>
                </a:cubicBezTo>
                <a:cubicBezTo>
                  <a:pt x="203896" y="47191"/>
                  <a:pt x="198209" y="48962"/>
                  <a:pt x="185502" y="64210"/>
                </a:cubicBezTo>
                <a:cubicBezTo>
                  <a:pt x="177889" y="73345"/>
                  <a:pt x="171010" y="83072"/>
                  <a:pt x="164098" y="92748"/>
                </a:cubicBezTo>
                <a:cubicBezTo>
                  <a:pt x="159114" y="99725"/>
                  <a:pt x="155186" y="107456"/>
                  <a:pt x="149829" y="114151"/>
                </a:cubicBezTo>
                <a:cubicBezTo>
                  <a:pt x="145627" y="119404"/>
                  <a:pt x="139595" y="123039"/>
                  <a:pt x="135559" y="128420"/>
                </a:cubicBezTo>
                <a:cubicBezTo>
                  <a:pt x="87154" y="192959"/>
                  <a:pt x="125477" y="152772"/>
                  <a:pt x="92751" y="185496"/>
                </a:cubicBezTo>
                <a:lnTo>
                  <a:pt x="78482" y="228303"/>
                </a:lnTo>
                <a:lnTo>
                  <a:pt x="71347" y="249706"/>
                </a:lnTo>
                <a:cubicBezTo>
                  <a:pt x="74065" y="257860"/>
                  <a:pt x="87656" y="284359"/>
                  <a:pt x="71347" y="292513"/>
                </a:cubicBezTo>
                <a:cubicBezTo>
                  <a:pt x="64620" y="295876"/>
                  <a:pt x="57078" y="287756"/>
                  <a:pt x="49943" y="285378"/>
                </a:cubicBezTo>
                <a:cubicBezTo>
                  <a:pt x="37116" y="266138"/>
                  <a:pt x="33462" y="264724"/>
                  <a:pt x="28539" y="242572"/>
                </a:cubicBezTo>
                <a:cubicBezTo>
                  <a:pt x="25401" y="228451"/>
                  <a:pt x="27279" y="212984"/>
                  <a:pt x="21404" y="199765"/>
                </a:cubicBezTo>
                <a:cubicBezTo>
                  <a:pt x="17306" y="190545"/>
                  <a:pt x="7135" y="185496"/>
                  <a:pt x="0" y="178361"/>
                </a:cubicBezTo>
                <a:cubicBezTo>
                  <a:pt x="7135" y="175983"/>
                  <a:pt x="13883" y="171227"/>
                  <a:pt x="21404" y="171227"/>
                </a:cubicBezTo>
                <a:cubicBezTo>
                  <a:pt x="31210" y="171227"/>
                  <a:pt x="40930" y="174499"/>
                  <a:pt x="49943" y="178361"/>
                </a:cubicBezTo>
                <a:cubicBezTo>
                  <a:pt x="57824" y="181739"/>
                  <a:pt x="64651" y="187274"/>
                  <a:pt x="71347" y="192630"/>
                </a:cubicBezTo>
                <a:cubicBezTo>
                  <a:pt x="82409" y="201480"/>
                  <a:pt x="93704" y="215939"/>
                  <a:pt x="99886" y="228303"/>
                </a:cubicBezTo>
                <a:cubicBezTo>
                  <a:pt x="103249" y="235029"/>
                  <a:pt x="104643" y="242572"/>
                  <a:pt x="107021" y="249706"/>
                </a:cubicBezTo>
                <a:cubicBezTo>
                  <a:pt x="109399" y="211656"/>
                  <a:pt x="108209" y="173213"/>
                  <a:pt x="114155" y="135555"/>
                </a:cubicBezTo>
                <a:cubicBezTo>
                  <a:pt x="115703" y="125749"/>
                  <a:pt x="143916" y="96690"/>
                  <a:pt x="149829" y="92748"/>
                </a:cubicBezTo>
                <a:cubicBezTo>
                  <a:pt x="156087" y="88576"/>
                  <a:pt x="164659" y="89265"/>
                  <a:pt x="171233" y="85613"/>
                </a:cubicBezTo>
                <a:cubicBezTo>
                  <a:pt x="186224" y="77285"/>
                  <a:pt x="199772" y="66588"/>
                  <a:pt x="214041" y="57076"/>
                </a:cubicBezTo>
                <a:cubicBezTo>
                  <a:pt x="221176" y="52320"/>
                  <a:pt x="227775" y="46642"/>
                  <a:pt x="235445" y="42807"/>
                </a:cubicBezTo>
                <a:lnTo>
                  <a:pt x="263984" y="28538"/>
                </a:lnTo>
                <a:cubicBezTo>
                  <a:pt x="274941" y="12102"/>
                  <a:pt x="276682" y="0"/>
                  <a:pt x="299657" y="0"/>
                </a:cubicBezTo>
                <a:cubicBezTo>
                  <a:pt x="303020" y="0"/>
                  <a:pt x="304414" y="4756"/>
                  <a:pt x="306792" y="7134"/>
                </a:cubicBezTo>
                <a:lnTo>
                  <a:pt x="71347" y="256840"/>
                </a:lnTo>
                <a:lnTo>
                  <a:pt x="0" y="171227"/>
                </a:lnTo>
                <a:close/>
              </a:path>
            </a:pathLst>
          </a:cu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2" name="Rectangle 1"/>
          <p:cNvSpPr/>
          <p:nvPr/>
        </p:nvSpPr>
        <p:spPr>
          <a:xfrm>
            <a:off x="2049734" y="1904257"/>
            <a:ext cx="7107180" cy="949715"/>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dirty="0" smtClean="0">
                <a:latin typeface="Segoe UI Light"/>
                <a:cs typeface="Segoe UI Light"/>
              </a:rPr>
              <a:t>4/6 correct overall</a:t>
            </a:r>
          </a:p>
        </p:txBody>
      </p:sp>
      <p:cxnSp>
        <p:nvCxnSpPr>
          <p:cNvPr id="65" name="Straight Connector 64"/>
          <p:cNvCxnSpPr/>
          <p:nvPr/>
        </p:nvCxnSpPr>
        <p:spPr>
          <a:xfrm>
            <a:off x="2049734" y="1925218"/>
            <a:ext cx="7090745" cy="0"/>
          </a:xfrm>
          <a:prstGeom prst="line">
            <a:avLst/>
          </a:prstGeom>
          <a:ln w="38100" cmpd="dbl">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34988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34" name="Straight Connector 33"/>
          <p:cNvCxnSpPr/>
          <p:nvPr/>
        </p:nvCxnSpPr>
        <p:spPr>
          <a:xfrm flipV="1">
            <a:off x="6203184" y="-22529"/>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3093056" y="-71562"/>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pic>
        <p:nvPicPr>
          <p:cNvPr id="9" name="Picture 8" descr="Screen Shot 2013-10-11 at 2.40.32 AM (2).png"/>
          <p:cNvPicPr>
            <a:picLocks noChangeAspect="1"/>
          </p:cNvPicPr>
          <p:nvPr/>
        </p:nvPicPr>
        <p:blipFill rotWithShape="1">
          <a:blip r:embed="rId3">
            <a:extLst>
              <a:ext uri="{28A0092B-C50C-407E-A947-70E740481C1C}">
                <a14:useLocalDpi xmlns:a14="http://schemas.microsoft.com/office/drawing/2010/main" val="0"/>
              </a:ext>
            </a:extLst>
          </a:blip>
          <a:srcRect l="25467" t="32499" r="37254" b="3280"/>
          <a:stretch/>
        </p:blipFill>
        <p:spPr>
          <a:xfrm>
            <a:off x="-90045" y="0"/>
            <a:ext cx="3184653" cy="3429000"/>
          </a:xfrm>
          <a:prstGeom prst="rect">
            <a:avLst/>
          </a:prstGeom>
        </p:spPr>
      </p:pic>
      <p:pic>
        <p:nvPicPr>
          <p:cNvPr id="10" name="Picture 9" descr="Screen Shot 2013-10-11 at 2.36.02 AM (2).png"/>
          <p:cNvPicPr>
            <a:picLocks noChangeAspect="1"/>
          </p:cNvPicPr>
          <p:nvPr/>
        </p:nvPicPr>
        <p:blipFill rotWithShape="1">
          <a:blip r:embed="rId4">
            <a:extLst>
              <a:ext uri="{28A0092B-C50C-407E-A947-70E740481C1C}">
                <a14:useLocalDpi xmlns:a14="http://schemas.microsoft.com/office/drawing/2010/main" val="0"/>
              </a:ext>
            </a:extLst>
          </a:blip>
          <a:srcRect l="40781" t="28083" r="38827" b="35746"/>
          <a:stretch/>
        </p:blipFill>
        <p:spPr>
          <a:xfrm>
            <a:off x="3107546" y="-16"/>
            <a:ext cx="3093057" cy="3429000"/>
          </a:xfrm>
          <a:prstGeom prst="rect">
            <a:avLst/>
          </a:prstGeom>
        </p:spPr>
      </p:pic>
      <p:pic>
        <p:nvPicPr>
          <p:cNvPr id="11" name="Picture 10" descr="Screen Shot 2013-10-11 at 2.45.53 AM (2).png"/>
          <p:cNvPicPr>
            <a:picLocks noChangeAspect="1"/>
          </p:cNvPicPr>
          <p:nvPr/>
        </p:nvPicPr>
        <p:blipFill rotWithShape="1">
          <a:blip r:embed="rId5">
            <a:extLst>
              <a:ext uri="{28A0092B-C50C-407E-A947-70E740481C1C}">
                <a14:useLocalDpi xmlns:a14="http://schemas.microsoft.com/office/drawing/2010/main" val="0"/>
              </a:ext>
            </a:extLst>
          </a:blip>
          <a:srcRect l="28842" t="54510" r="55020" b="16633"/>
          <a:stretch/>
        </p:blipFill>
        <p:spPr>
          <a:xfrm>
            <a:off x="6200428" y="0"/>
            <a:ext cx="3068053" cy="3429000"/>
          </a:xfrm>
          <a:prstGeom prst="rect">
            <a:avLst/>
          </a:prstGeom>
        </p:spPr>
      </p:pic>
      <p:pic>
        <p:nvPicPr>
          <p:cNvPr id="12" name="Picture 11" descr="Screen Shot 2013-10-11 at 2.28.12 AM (2).png"/>
          <p:cNvPicPr>
            <a:picLocks noChangeAspect="1"/>
          </p:cNvPicPr>
          <p:nvPr/>
        </p:nvPicPr>
        <p:blipFill rotWithShape="1">
          <a:blip r:embed="rId6">
            <a:extLst>
              <a:ext uri="{28A0092B-C50C-407E-A947-70E740481C1C}">
                <a14:useLocalDpi xmlns:a14="http://schemas.microsoft.com/office/drawing/2010/main" val="0"/>
              </a:ext>
            </a:extLst>
          </a:blip>
          <a:srcRect l="41529" t="35519" r="43117" b="37306"/>
          <a:stretch/>
        </p:blipFill>
        <p:spPr>
          <a:xfrm>
            <a:off x="1" y="3434962"/>
            <a:ext cx="3099975" cy="3429000"/>
          </a:xfrm>
          <a:prstGeom prst="rect">
            <a:avLst/>
          </a:prstGeom>
        </p:spPr>
      </p:pic>
      <p:pic>
        <p:nvPicPr>
          <p:cNvPr id="13" name="Picture 12" descr="Screen Shot 2013-10-11 at 3.10.39 AM (2).png"/>
          <p:cNvPicPr>
            <a:picLocks noChangeAspect="1"/>
          </p:cNvPicPr>
          <p:nvPr/>
        </p:nvPicPr>
        <p:blipFill rotWithShape="1">
          <a:blip r:embed="rId7">
            <a:extLst>
              <a:ext uri="{28A0092B-C50C-407E-A947-70E740481C1C}">
                <a14:useLocalDpi xmlns:a14="http://schemas.microsoft.com/office/drawing/2010/main" val="0"/>
              </a:ext>
            </a:extLst>
          </a:blip>
          <a:srcRect l="34039" t="36614" r="36496" b="10734"/>
          <a:stretch/>
        </p:blipFill>
        <p:spPr>
          <a:xfrm>
            <a:off x="3093056" y="3395207"/>
            <a:ext cx="3101010" cy="3463450"/>
          </a:xfrm>
          <a:prstGeom prst="rect">
            <a:avLst/>
          </a:prstGeom>
        </p:spPr>
      </p:pic>
      <p:pic>
        <p:nvPicPr>
          <p:cNvPr id="14" name="Picture 13" descr="Screen Shot 2013-10-11 at 3.05.39 AM (2).png"/>
          <p:cNvPicPr>
            <a:picLocks noChangeAspect="1"/>
          </p:cNvPicPr>
          <p:nvPr/>
        </p:nvPicPr>
        <p:blipFill rotWithShape="1">
          <a:blip r:embed="rId8">
            <a:extLst>
              <a:ext uri="{28A0092B-C50C-407E-A947-70E740481C1C}">
                <a14:useLocalDpi xmlns:a14="http://schemas.microsoft.com/office/drawing/2010/main" val="0"/>
              </a:ext>
            </a:extLst>
          </a:blip>
          <a:srcRect l="40574" t="38711" r="42036" b="31376"/>
          <a:stretch/>
        </p:blipFill>
        <p:spPr>
          <a:xfrm>
            <a:off x="6202016" y="3514476"/>
            <a:ext cx="3124863" cy="3359426"/>
          </a:xfrm>
          <a:prstGeom prst="rect">
            <a:avLst/>
          </a:prstGeom>
        </p:spPr>
      </p:pic>
      <p:cxnSp>
        <p:nvCxnSpPr>
          <p:cNvPr id="24" name="Straight Connector 23"/>
          <p:cNvCxnSpPr/>
          <p:nvPr/>
        </p:nvCxnSpPr>
        <p:spPr>
          <a:xfrm>
            <a:off x="7685531" y="4286434"/>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9199"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Bus Stop Sign</a:t>
            </a:r>
            <a:endParaRPr lang="en-US" sz="1600" dirty="0">
              <a:solidFill>
                <a:schemeClr val="tx1">
                  <a:lumMod val="50000"/>
                  <a:lumOff val="50000"/>
                </a:schemeClr>
              </a:solidFill>
              <a:latin typeface="Segoe Condensed"/>
              <a:cs typeface="Segoe Condensed"/>
            </a:endParaRPr>
          </a:p>
        </p:txBody>
      </p:sp>
      <p:sp>
        <p:nvSpPr>
          <p:cNvPr id="26" name="Rectangle 25"/>
          <p:cNvSpPr/>
          <p:nvPr/>
        </p:nvSpPr>
        <p:spPr>
          <a:xfrm>
            <a:off x="3079761"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Bus Stop Shelter</a:t>
            </a:r>
            <a:endParaRPr lang="en-US" sz="1600" dirty="0">
              <a:solidFill>
                <a:schemeClr val="tx1">
                  <a:lumMod val="50000"/>
                  <a:lumOff val="50000"/>
                </a:schemeClr>
              </a:solidFill>
              <a:latin typeface="Segoe Condensed"/>
              <a:cs typeface="Segoe Condensed"/>
            </a:endParaRPr>
          </a:p>
        </p:txBody>
      </p:sp>
      <p:sp>
        <p:nvSpPr>
          <p:cNvPr id="27" name="Rectangle 26"/>
          <p:cNvSpPr/>
          <p:nvPr/>
        </p:nvSpPr>
        <p:spPr>
          <a:xfrm>
            <a:off x="6121797"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Bench</a:t>
            </a:r>
            <a:endParaRPr lang="en-US" sz="1600" dirty="0">
              <a:solidFill>
                <a:schemeClr val="tx1">
                  <a:lumMod val="50000"/>
                  <a:lumOff val="50000"/>
                </a:schemeClr>
              </a:solidFill>
              <a:latin typeface="Segoe Condensed"/>
              <a:cs typeface="Segoe Condensed"/>
            </a:endParaRPr>
          </a:p>
        </p:txBody>
      </p:sp>
      <p:sp>
        <p:nvSpPr>
          <p:cNvPr id="28" name="Rectangle 27"/>
          <p:cNvSpPr/>
          <p:nvPr/>
        </p:nvSpPr>
        <p:spPr>
          <a:xfrm>
            <a:off x="-42339" y="3436912"/>
            <a:ext cx="3157836"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Trash Can</a:t>
            </a:r>
            <a:endParaRPr lang="en-US" sz="1600" dirty="0">
              <a:solidFill>
                <a:schemeClr val="tx1">
                  <a:lumMod val="50000"/>
                  <a:lumOff val="50000"/>
                </a:schemeClr>
              </a:solidFill>
              <a:latin typeface="Segoe Condensed"/>
              <a:cs typeface="Segoe Condensed"/>
            </a:endParaRPr>
          </a:p>
        </p:txBody>
      </p:sp>
      <p:sp>
        <p:nvSpPr>
          <p:cNvPr id="29" name="Rectangle 28"/>
          <p:cNvSpPr/>
          <p:nvPr/>
        </p:nvSpPr>
        <p:spPr>
          <a:xfrm>
            <a:off x="3099594" y="3436912"/>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Newspaper Box</a:t>
            </a:r>
            <a:endParaRPr lang="en-US" sz="1600" dirty="0">
              <a:solidFill>
                <a:schemeClr val="tx1">
                  <a:lumMod val="50000"/>
                  <a:lumOff val="50000"/>
                </a:schemeClr>
              </a:solidFill>
              <a:latin typeface="Segoe Condensed"/>
              <a:cs typeface="Segoe Condensed"/>
            </a:endParaRPr>
          </a:p>
        </p:txBody>
      </p:sp>
      <p:sp>
        <p:nvSpPr>
          <p:cNvPr id="30" name="Rectangle 29"/>
          <p:cNvSpPr/>
          <p:nvPr/>
        </p:nvSpPr>
        <p:spPr>
          <a:xfrm>
            <a:off x="6208554" y="3436912"/>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Traffic Sign</a:t>
            </a:r>
            <a:endParaRPr lang="en-US" sz="1600" dirty="0">
              <a:solidFill>
                <a:schemeClr val="tx1">
                  <a:lumMod val="50000"/>
                  <a:lumOff val="50000"/>
                </a:schemeClr>
              </a:solidFill>
              <a:latin typeface="Segoe Condensed"/>
              <a:cs typeface="Segoe Condensed"/>
            </a:endParaRPr>
          </a:p>
        </p:txBody>
      </p:sp>
      <p:cxnSp>
        <p:nvCxnSpPr>
          <p:cNvPr id="6" name="Straight Connector 5"/>
          <p:cNvCxnSpPr/>
          <p:nvPr/>
        </p:nvCxnSpPr>
        <p:spPr>
          <a:xfrm>
            <a:off x="-119270" y="3436912"/>
            <a:ext cx="9962985" cy="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318170" y="-79474"/>
            <a:ext cx="9780340" cy="731520"/>
          </a:xfrm>
          <a:prstGeom prst="rect">
            <a:avLst/>
          </a:prstGeom>
          <a:solidFill>
            <a:schemeClr val="tx1"/>
          </a:solidFill>
        </p:spPr>
        <p:txBody>
          <a:bodyPr wrap="square" rtlCol="0" anchor="ctr">
            <a:spAutoFit/>
          </a:bodyPr>
          <a:lstStyle/>
          <a:p>
            <a:pPr algn="ctr"/>
            <a:r>
              <a:rPr lang="en-US" sz="3600" b="1" dirty="0" smtClean="0">
                <a:solidFill>
                  <a:schemeClr val="bg1"/>
                </a:solidFill>
                <a:latin typeface="Segoe UI Semibold" panose="020B0702040204020203" pitchFamily="34" charset="0"/>
                <a:cs typeface="Segoe UI Semibold" panose="020B0702040204020203" pitchFamily="34" charset="0"/>
              </a:rPr>
              <a:t>(</a:t>
            </a:r>
            <a:r>
              <a:rPr lang="el-GR" sz="3600" b="1" dirty="0">
                <a:solidFill>
                  <a:schemeClr val="bg1"/>
                </a:solidFill>
                <a:latin typeface="Segoe UI Semibold" panose="020B0702040204020203" pitchFamily="34" charset="0"/>
                <a:cs typeface="Segoe UI Semibold" panose="020B0702040204020203" pitchFamily="34" charset="0"/>
              </a:rPr>
              <a:t>α </a:t>
            </a:r>
            <a:r>
              <a:rPr lang="en-US" sz="2000" b="1" dirty="0" smtClean="0">
                <a:solidFill>
                  <a:schemeClr val="bg1"/>
                </a:solidFill>
                <a:latin typeface="Segoe UI Semibold" panose="020B0702040204020203" pitchFamily="34" charset="0"/>
                <a:cs typeface="Segoe UI Semibold" panose="020B0702040204020203" pitchFamily="34" charset="0"/>
              </a:rPr>
              <a:t>Physical Audit</a:t>
            </a:r>
            <a:r>
              <a:rPr lang="en-US" sz="3600" b="1" dirty="0" smtClean="0">
                <a:solidFill>
                  <a:schemeClr val="bg1"/>
                </a:solidFill>
                <a:latin typeface="Segoe UI Semibold" panose="020B0702040204020203" pitchFamily="34" charset="0"/>
                <a:cs typeface="Segoe UI Semibold" panose="020B0702040204020203" pitchFamily="34" charset="0"/>
              </a:rPr>
              <a:t>, </a:t>
            </a:r>
            <a:r>
              <a:rPr lang="el-GR" sz="3600" b="1" dirty="0">
                <a:solidFill>
                  <a:schemeClr val="bg1"/>
                </a:solidFill>
                <a:latin typeface="Segoe UI Semibold" panose="020B0702040204020203" pitchFamily="34" charset="0"/>
                <a:cs typeface="Segoe UI Semibold" panose="020B0702040204020203" pitchFamily="34" charset="0"/>
              </a:rPr>
              <a:t>α </a:t>
            </a:r>
            <a:r>
              <a:rPr lang="en-US" sz="2000" b="1" dirty="0" smtClean="0">
                <a:solidFill>
                  <a:schemeClr val="bg1"/>
                </a:solidFill>
                <a:latin typeface="Segoe UI Semibold" panose="020B0702040204020203" pitchFamily="34" charset="0"/>
                <a:cs typeface="Segoe UI Semibold" panose="020B0702040204020203" pitchFamily="34" charset="0"/>
              </a:rPr>
              <a:t>GSV</a:t>
            </a:r>
            <a:r>
              <a:rPr lang="en-US" sz="3600" b="1" dirty="0" smtClean="0">
                <a:solidFill>
                  <a:schemeClr val="bg1"/>
                </a:solidFill>
                <a:latin typeface="Segoe UI Semibold" panose="020B0702040204020203" pitchFamily="34" charset="0"/>
                <a:cs typeface="Segoe UI Semibold" panose="020B0702040204020203" pitchFamily="34" charset="0"/>
              </a:rPr>
              <a:t>)</a:t>
            </a:r>
            <a:endParaRPr lang="en-US" sz="3600" dirty="0">
              <a:solidFill>
                <a:schemeClr val="bg1"/>
              </a:solidFill>
              <a:latin typeface="Segoe UI Semibold" panose="020B0702040204020203" pitchFamily="34" charset="0"/>
              <a:cs typeface="Segoe UI Semibold" panose="020B0702040204020203" pitchFamily="34" charset="0"/>
            </a:endParaRPr>
          </a:p>
        </p:txBody>
      </p:sp>
      <p:sp>
        <p:nvSpPr>
          <p:cNvPr id="21" name="TextBox 20"/>
          <p:cNvSpPr txBox="1"/>
          <p:nvPr/>
        </p:nvSpPr>
        <p:spPr>
          <a:xfrm>
            <a:off x="872456" y="1552950"/>
            <a:ext cx="1808508"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0.972, 0.916</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22" name="TextBox 21"/>
          <p:cNvSpPr txBox="1"/>
          <p:nvPr/>
        </p:nvSpPr>
        <p:spPr>
          <a:xfrm>
            <a:off x="3814141" y="1552950"/>
            <a:ext cx="1814920"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0.991, 0.955</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23" name="TextBox 22"/>
          <p:cNvSpPr txBox="1"/>
          <p:nvPr/>
        </p:nvSpPr>
        <p:spPr>
          <a:xfrm>
            <a:off x="6754026" y="1552950"/>
            <a:ext cx="1863011"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0.940, 0.870</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1" name="TextBox 30"/>
          <p:cNvSpPr txBox="1"/>
          <p:nvPr/>
        </p:nvSpPr>
        <p:spPr>
          <a:xfrm>
            <a:off x="841999" y="5014482"/>
            <a:ext cx="1869423"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0.886, 0.946</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3" name="TextBox 32"/>
          <p:cNvSpPr txBox="1"/>
          <p:nvPr/>
        </p:nvSpPr>
        <p:spPr>
          <a:xfrm>
            <a:off x="3793302" y="5014482"/>
            <a:ext cx="1856598"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0.957, 0.938</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5" name="TextBox 34"/>
          <p:cNvSpPr txBox="1"/>
          <p:nvPr/>
        </p:nvSpPr>
        <p:spPr>
          <a:xfrm>
            <a:off x="6754026" y="5014482"/>
            <a:ext cx="1863011"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0.866, 0.874</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2" name="Rectangle 1"/>
          <p:cNvSpPr/>
          <p:nvPr/>
        </p:nvSpPr>
        <p:spPr>
          <a:xfrm>
            <a:off x="-90045" y="-71562"/>
            <a:ext cx="9480535" cy="6945464"/>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 name="TextBox 2"/>
          <p:cNvSpPr txBox="1"/>
          <p:nvPr/>
        </p:nvSpPr>
        <p:spPr>
          <a:xfrm>
            <a:off x="642395" y="2890391"/>
            <a:ext cx="7859242" cy="1077218"/>
          </a:xfrm>
          <a:prstGeom prst="rect">
            <a:avLst/>
          </a:prstGeom>
          <a:noFill/>
        </p:spPr>
        <p:txBody>
          <a:bodyPr wrap="none" rtlCol="0">
            <a:spAutoFit/>
          </a:bodyPr>
          <a:lstStyle/>
          <a:p>
            <a:pPr algn="ctr"/>
            <a:r>
              <a:rPr lang="en-US" sz="3200" dirty="0" smtClean="0">
                <a:solidFill>
                  <a:schemeClr val="bg1"/>
                </a:solidFill>
                <a:latin typeface="Segoe UI Light"/>
                <a:cs typeface="Segoe UI Light"/>
              </a:rPr>
              <a:t>We now compare </a:t>
            </a:r>
            <a:r>
              <a:rPr lang="en-US" sz="3200" dirty="0" smtClean="0">
                <a:solidFill>
                  <a:schemeClr val="bg1"/>
                </a:solidFill>
                <a:latin typeface="Segoe UI Semibold" panose="020B0702040204020203" pitchFamily="34" charset="0"/>
                <a:cs typeface="Segoe UI Semibold" panose="020B0702040204020203" pitchFamily="34" charset="0"/>
              </a:rPr>
              <a:t>physical audit data </a:t>
            </a:r>
            <a:r>
              <a:rPr lang="en-US" sz="3200" dirty="0" smtClean="0">
                <a:solidFill>
                  <a:schemeClr val="bg1"/>
                </a:solidFill>
                <a:latin typeface="Segoe UI Light"/>
                <a:cs typeface="Segoe UI Light"/>
              </a:rPr>
              <a:t>and</a:t>
            </a:r>
            <a:r>
              <a:rPr lang="en-US" sz="3200" dirty="0" smtClean="0">
                <a:solidFill>
                  <a:schemeClr val="bg1"/>
                </a:solidFill>
                <a:latin typeface="Segoe UI Semibold" panose="020B0702040204020203" pitchFamily="34" charset="0"/>
                <a:cs typeface="Segoe UI Semibold" panose="020B0702040204020203" pitchFamily="34" charset="0"/>
              </a:rPr>
              <a:t> </a:t>
            </a:r>
            <a:br>
              <a:rPr lang="en-US" sz="3200" dirty="0" smtClean="0">
                <a:solidFill>
                  <a:schemeClr val="bg1"/>
                </a:solidFill>
                <a:latin typeface="Segoe UI Semibold" panose="020B0702040204020203" pitchFamily="34" charset="0"/>
                <a:cs typeface="Segoe UI Semibold" panose="020B0702040204020203" pitchFamily="34" charset="0"/>
              </a:rPr>
            </a:br>
            <a:r>
              <a:rPr lang="en-US" sz="3200" dirty="0" smtClean="0">
                <a:solidFill>
                  <a:schemeClr val="bg1"/>
                </a:solidFill>
                <a:latin typeface="Segoe UI Semibold" panose="020B0702040204020203" pitchFamily="34" charset="0"/>
                <a:cs typeface="Segoe UI Semibold" panose="020B0702040204020203" pitchFamily="34" charset="0"/>
              </a:rPr>
              <a:t>Google Street View data</a:t>
            </a:r>
            <a:endParaRPr lang="en-US" sz="3200" dirty="0">
              <a:solidFill>
                <a:schemeClr val="bg1"/>
              </a:solidFill>
              <a:latin typeface="Segoe UI Semibold" panose="020B0702040204020203" pitchFamily="34" charset="0"/>
              <a:cs typeface="Segoe UI Semibold" panose="020B0702040204020203" pitchFamily="34" charset="0"/>
            </a:endParaRPr>
          </a:p>
        </p:txBody>
      </p:sp>
      <p:sp>
        <p:nvSpPr>
          <p:cNvPr id="4" name="TextBox 3"/>
          <p:cNvSpPr txBox="1"/>
          <p:nvPr/>
        </p:nvSpPr>
        <p:spPr>
          <a:xfrm>
            <a:off x="6754026" y="3419596"/>
            <a:ext cx="1210513" cy="523220"/>
          </a:xfrm>
          <a:prstGeom prst="rect">
            <a:avLst/>
          </a:prstGeom>
          <a:noFill/>
        </p:spPr>
        <p:txBody>
          <a:bodyPr wrap="none" rtlCol="0">
            <a:spAutoFit/>
          </a:bodyPr>
          <a:lstStyle/>
          <a:p>
            <a:r>
              <a:rPr lang="en-US" sz="2800" dirty="0" smtClean="0">
                <a:solidFill>
                  <a:schemeClr val="accent6"/>
                </a:solidFill>
                <a:latin typeface="Segoe UI Light"/>
                <a:cs typeface="Segoe UI Light"/>
              </a:rPr>
              <a:t>, </a:t>
            </a:r>
            <a:r>
              <a:rPr lang="en-US" sz="2800" dirty="0" smtClean="0">
                <a:solidFill>
                  <a:schemeClr val="accent6"/>
                </a:solidFill>
                <a:latin typeface="Segoe UI Semibold"/>
                <a:cs typeface="Segoe UI Semibold"/>
              </a:rPr>
              <a:t>but…</a:t>
            </a:r>
            <a:endParaRPr lang="en-US" sz="2800" dirty="0">
              <a:solidFill>
                <a:schemeClr val="accent6"/>
              </a:solidFill>
              <a:latin typeface="Segoe UI Semibold"/>
              <a:cs typeface="Segoe UI Semibold"/>
            </a:endParaRPr>
          </a:p>
        </p:txBody>
      </p:sp>
      <p:sp>
        <p:nvSpPr>
          <p:cNvPr id="36" name="Rectangle 35"/>
          <p:cNvSpPr/>
          <p:nvPr/>
        </p:nvSpPr>
        <p:spPr>
          <a:xfrm>
            <a:off x="0" y="0"/>
            <a:ext cx="9162892" cy="466487"/>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2. Bus Stop Audit</a:t>
            </a:r>
          </a:p>
        </p:txBody>
      </p:sp>
    </p:spTree>
    <p:extLst>
      <p:ext uri="{BB962C8B-B14F-4D97-AF65-F5344CB8AC3E}">
        <p14:creationId xmlns:p14="http://schemas.microsoft.com/office/powerpoint/2010/main" val="23518790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rip_Planner_-_Stop_Information.png"/>
          <p:cNvPicPr>
            <a:picLocks noChangeAspect="1"/>
          </p:cNvPicPr>
          <p:nvPr/>
        </p:nvPicPr>
        <p:blipFill rotWithShape="1">
          <a:blip r:embed="rId3">
            <a:extLst>
              <a:ext uri="{28A0092B-C50C-407E-A947-70E740481C1C}">
                <a14:useLocalDpi xmlns:a14="http://schemas.microsoft.com/office/drawing/2010/main" val="0"/>
              </a:ext>
            </a:extLst>
          </a:blip>
          <a:srcRect t="11102" r="46886"/>
          <a:stretch/>
        </p:blipFill>
        <p:spPr>
          <a:xfrm>
            <a:off x="1093086" y="0"/>
            <a:ext cx="6957828" cy="6858000"/>
          </a:xfrm>
          <a:prstGeom prst="rect">
            <a:avLst/>
          </a:prstGeom>
        </p:spPr>
      </p:pic>
      <p:sp>
        <p:nvSpPr>
          <p:cNvPr id="3" name="Rectangle 2"/>
          <p:cNvSpPr/>
          <p:nvPr/>
        </p:nvSpPr>
        <p:spPr>
          <a:xfrm>
            <a:off x="-173789" y="0"/>
            <a:ext cx="10213473" cy="7005053"/>
          </a:xfrm>
          <a:custGeom>
            <a:avLst/>
            <a:gdLst/>
            <a:ahLst/>
            <a:cxnLst/>
            <a:rect l="l" t="t" r="r" b="b"/>
            <a:pathLst>
              <a:path w="10213473" h="7005053">
                <a:moveTo>
                  <a:pt x="2929269" y="3762240"/>
                </a:moveTo>
                <a:lnTo>
                  <a:pt x="2929269" y="5691286"/>
                </a:lnTo>
                <a:lnTo>
                  <a:pt x="7433879" y="5691286"/>
                </a:lnTo>
                <a:lnTo>
                  <a:pt x="7433879" y="3762240"/>
                </a:lnTo>
                <a:close/>
                <a:moveTo>
                  <a:pt x="0" y="0"/>
                </a:moveTo>
                <a:lnTo>
                  <a:pt x="10213473" y="0"/>
                </a:lnTo>
                <a:lnTo>
                  <a:pt x="10213473" y="7005053"/>
                </a:lnTo>
                <a:lnTo>
                  <a:pt x="0" y="7005053"/>
                </a:lnTo>
                <a:close/>
              </a:path>
            </a:pathLst>
          </a:cu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Tree>
    <p:extLst>
      <p:ext uri="{BB962C8B-B14F-4D97-AF65-F5344CB8AC3E}">
        <p14:creationId xmlns:p14="http://schemas.microsoft.com/office/powerpoint/2010/main" val="1837264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IMG_7674.JPG"/>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17116" t="38109" r="51570" b="35372"/>
          <a:stretch/>
        </p:blipFill>
        <p:spPr>
          <a:xfrm>
            <a:off x="0" y="1248796"/>
            <a:ext cx="2438400" cy="1371600"/>
          </a:xfrm>
          <a:prstGeom prst="rect">
            <a:avLst/>
          </a:prstGeom>
        </p:spPr>
      </p:pic>
      <p:pic>
        <p:nvPicPr>
          <p:cNvPr id="8" name="Picture 7"/>
          <p:cNvPicPr>
            <a:picLocks noChangeAspect="1"/>
          </p:cNvPicPr>
          <p:nvPr/>
        </p:nvPicPr>
        <p:blipFill rotWithShape="1">
          <a:blip r:embed="rId5"/>
          <a:srcRect l="2855" t="21371" r="47818" b="34234"/>
          <a:stretch/>
        </p:blipFill>
        <p:spPr>
          <a:xfrm>
            <a:off x="6705600" y="1248796"/>
            <a:ext cx="2438400" cy="1371600"/>
          </a:xfrm>
          <a:prstGeom prst="rect">
            <a:avLst/>
          </a:prstGeom>
        </p:spPr>
      </p:pic>
      <p:pic>
        <p:nvPicPr>
          <p:cNvPr id="9" name="Picture 8"/>
          <p:cNvPicPr>
            <a:picLocks noChangeAspect="1"/>
          </p:cNvPicPr>
          <p:nvPr/>
        </p:nvPicPr>
        <p:blipFill rotWithShape="1">
          <a:blip r:embed="rId6"/>
          <a:srcRect l="22113" t="22675" r="42642" b="44510"/>
          <a:stretch/>
        </p:blipFill>
        <p:spPr>
          <a:xfrm>
            <a:off x="6705600" y="2615291"/>
            <a:ext cx="2438400" cy="1371600"/>
          </a:xfrm>
          <a:prstGeom prst="rect">
            <a:avLst/>
          </a:prstGeom>
        </p:spPr>
      </p:pic>
      <p:pic>
        <p:nvPicPr>
          <p:cNvPr id="10" name="Picture 9"/>
          <p:cNvPicPr>
            <a:picLocks noChangeAspect="1"/>
          </p:cNvPicPr>
          <p:nvPr/>
        </p:nvPicPr>
        <p:blipFill rotWithShape="1">
          <a:blip r:embed="rId7"/>
          <a:srcRect l="11725" t="29411" r="37573" b="24958"/>
          <a:stretch/>
        </p:blipFill>
        <p:spPr>
          <a:xfrm>
            <a:off x="6705600" y="3986891"/>
            <a:ext cx="2438400" cy="1371600"/>
          </a:xfrm>
          <a:prstGeom prst="rect">
            <a:avLst/>
          </a:prstGeom>
        </p:spPr>
      </p:pic>
      <p:sp>
        <p:nvSpPr>
          <p:cNvPr id="11" name="TextBox 10"/>
          <p:cNvSpPr txBox="1"/>
          <p:nvPr/>
        </p:nvSpPr>
        <p:spPr>
          <a:xfrm>
            <a:off x="2553045" y="112422"/>
            <a:ext cx="1983235" cy="584775"/>
          </a:xfrm>
          <a:prstGeom prst="rect">
            <a:avLst/>
          </a:prstGeom>
          <a:noFill/>
        </p:spPr>
        <p:txBody>
          <a:bodyPr wrap="none" rtlCol="0">
            <a:spAutoFit/>
          </a:bodyPr>
          <a:lstStyle/>
          <a:p>
            <a:pPr algn="ctr"/>
            <a:r>
              <a:rPr lang="en-US" sz="1600" dirty="0" smtClean="0">
                <a:latin typeface="Segoe UI Light"/>
                <a:cs typeface="Segoe UI Light"/>
              </a:rPr>
              <a:t># Bus </a:t>
            </a:r>
            <a:r>
              <a:rPr lang="en-US" sz="1600" dirty="0">
                <a:latin typeface="Segoe UI Light"/>
                <a:cs typeface="Segoe UI Light"/>
              </a:rPr>
              <a:t>S</a:t>
            </a:r>
            <a:r>
              <a:rPr lang="en-US" sz="1600" dirty="0" smtClean="0">
                <a:latin typeface="Segoe UI Light"/>
                <a:cs typeface="Segoe UI Light"/>
              </a:rPr>
              <a:t>top </a:t>
            </a:r>
            <a:r>
              <a:rPr lang="en-US" sz="1600" dirty="0">
                <a:latin typeface="Segoe UI Light"/>
                <a:cs typeface="Segoe UI Light"/>
              </a:rPr>
              <a:t>S</a:t>
            </a:r>
            <a:r>
              <a:rPr lang="en-US" sz="1600" dirty="0" smtClean="0">
                <a:latin typeface="Segoe UI Light"/>
                <a:cs typeface="Segoe UI Light"/>
              </a:rPr>
              <a:t>igns in</a:t>
            </a:r>
            <a:br>
              <a:rPr lang="en-US" sz="1600" dirty="0" smtClean="0">
                <a:latin typeface="Segoe UI Light"/>
                <a:cs typeface="Segoe UI Light"/>
              </a:rPr>
            </a:br>
            <a:r>
              <a:rPr lang="en-US" sz="1600" dirty="0" smtClean="0">
                <a:latin typeface="Segoe UI Semibold" panose="020B0702040204020203" pitchFamily="34" charset="0"/>
                <a:cs typeface="Segoe UI Semibold" panose="020B0702040204020203" pitchFamily="34" charset="0"/>
              </a:rPr>
              <a:t>Physical Audit Data</a:t>
            </a:r>
            <a:endParaRPr lang="en-US" sz="1600" dirty="0">
              <a:latin typeface="Segoe UI Semibold" panose="020B0702040204020203" pitchFamily="34" charset="0"/>
              <a:cs typeface="Segoe UI Semibold" panose="020B0702040204020203" pitchFamily="34" charset="0"/>
            </a:endParaRPr>
          </a:p>
        </p:txBody>
      </p:sp>
      <p:sp>
        <p:nvSpPr>
          <p:cNvPr id="12" name="TextBox 11"/>
          <p:cNvSpPr txBox="1"/>
          <p:nvPr/>
        </p:nvSpPr>
        <p:spPr>
          <a:xfrm>
            <a:off x="4706236" y="99973"/>
            <a:ext cx="1832553" cy="584775"/>
          </a:xfrm>
          <a:prstGeom prst="rect">
            <a:avLst/>
          </a:prstGeom>
          <a:noFill/>
        </p:spPr>
        <p:txBody>
          <a:bodyPr wrap="none" rtlCol="0">
            <a:spAutoFit/>
          </a:bodyPr>
          <a:lstStyle/>
          <a:p>
            <a:pPr algn="ctr"/>
            <a:r>
              <a:rPr lang="en-US" sz="1600" dirty="0" smtClean="0">
                <a:latin typeface="Segoe UI Light"/>
                <a:cs typeface="Segoe UI Light"/>
              </a:rPr>
              <a:t># Bus </a:t>
            </a:r>
            <a:r>
              <a:rPr lang="en-US" sz="1600" dirty="0">
                <a:latin typeface="Segoe UI Light"/>
                <a:cs typeface="Segoe UI Light"/>
              </a:rPr>
              <a:t>S</a:t>
            </a:r>
            <a:r>
              <a:rPr lang="en-US" sz="1600" dirty="0" smtClean="0">
                <a:latin typeface="Segoe UI Light"/>
                <a:cs typeface="Segoe UI Light"/>
              </a:rPr>
              <a:t>top </a:t>
            </a:r>
            <a:r>
              <a:rPr lang="en-US" sz="1600" dirty="0">
                <a:latin typeface="Segoe UI Light"/>
                <a:cs typeface="Segoe UI Light"/>
              </a:rPr>
              <a:t>S</a:t>
            </a:r>
            <a:r>
              <a:rPr lang="en-US" sz="1600" dirty="0" smtClean="0">
                <a:latin typeface="Segoe UI Light"/>
                <a:cs typeface="Segoe UI Light"/>
              </a:rPr>
              <a:t>igns in</a:t>
            </a:r>
            <a:br>
              <a:rPr lang="en-US" sz="1600" dirty="0" smtClean="0">
                <a:latin typeface="Segoe UI Light"/>
                <a:cs typeface="Segoe UI Light"/>
              </a:rPr>
            </a:br>
            <a:r>
              <a:rPr lang="en-US" sz="1600" dirty="0" smtClean="0">
                <a:latin typeface="Segoe UI Semibold" panose="020B0702040204020203" pitchFamily="34" charset="0"/>
                <a:cs typeface="Segoe UI Semibold" panose="020B0702040204020203" pitchFamily="34" charset="0"/>
              </a:rPr>
              <a:t>GSV Images</a:t>
            </a:r>
            <a:endParaRPr lang="en-US" sz="1600" dirty="0">
              <a:latin typeface="Segoe UI Semibold" panose="020B0702040204020203" pitchFamily="34" charset="0"/>
              <a:cs typeface="Segoe UI Semibold" panose="020B0702040204020203" pitchFamily="34" charset="0"/>
            </a:endParaRPr>
          </a:p>
        </p:txBody>
      </p:sp>
      <p:pic>
        <p:nvPicPr>
          <p:cNvPr id="13" name="Picture 12"/>
          <p:cNvPicPr>
            <a:picLocks noChangeAspect="1"/>
          </p:cNvPicPr>
          <p:nvPr/>
        </p:nvPicPr>
        <p:blipFill rotWithShape="1">
          <a:blip r:embed="rId8">
            <a:extLst>
              <a:ext uri="{28A0092B-C50C-407E-A947-70E740481C1C}">
                <a14:useLocalDpi xmlns:a14="http://schemas.microsoft.com/office/drawing/2010/main" val="0"/>
              </a:ext>
            </a:extLst>
          </a:blip>
          <a:srcRect l="557" t="9888" r="30113" b="20800"/>
          <a:stretch/>
        </p:blipFill>
        <p:spPr>
          <a:xfrm>
            <a:off x="0" y="2615291"/>
            <a:ext cx="2438400" cy="1371600"/>
          </a:xfrm>
          <a:prstGeom prst="rect">
            <a:avLst/>
          </a:prstGeom>
        </p:spPr>
      </p:pic>
      <p:pic>
        <p:nvPicPr>
          <p:cNvPr id="14" name="Picture 13"/>
          <p:cNvPicPr>
            <a:picLocks noChangeAspect="1"/>
          </p:cNvPicPr>
          <p:nvPr/>
        </p:nvPicPr>
        <p:blipFill rotWithShape="1">
          <a:blip r:embed="rId9">
            <a:extLst>
              <a:ext uri="{28A0092B-C50C-407E-A947-70E740481C1C}">
                <a14:useLocalDpi xmlns:a14="http://schemas.microsoft.com/office/drawing/2010/main" val="0"/>
              </a:ext>
            </a:extLst>
          </a:blip>
          <a:srcRect l="3509" t="28443" r="47895" b="35110"/>
          <a:stretch/>
        </p:blipFill>
        <p:spPr>
          <a:xfrm>
            <a:off x="0" y="3993566"/>
            <a:ext cx="2438400" cy="1371600"/>
          </a:xfrm>
          <a:prstGeom prst="rect">
            <a:avLst/>
          </a:prstGeom>
        </p:spPr>
      </p:pic>
      <p:cxnSp>
        <p:nvCxnSpPr>
          <p:cNvPr id="16" name="Straight Connector 15"/>
          <p:cNvCxnSpPr/>
          <p:nvPr/>
        </p:nvCxnSpPr>
        <p:spPr>
          <a:xfrm flipV="1">
            <a:off x="4572000" y="-208547"/>
            <a:ext cx="0" cy="7218948"/>
          </a:xfrm>
          <a:prstGeom prst="line">
            <a:avLst/>
          </a:prstGeom>
          <a:ln w="12700">
            <a:solidFill>
              <a:schemeClr val="bg1">
                <a:lumMod val="75000"/>
              </a:schemeClr>
            </a:solidFill>
            <a:prstDash val="dash"/>
          </a:ln>
          <a:effectLst/>
        </p:spPr>
        <p:style>
          <a:lnRef idx="2">
            <a:schemeClr val="accent1"/>
          </a:lnRef>
          <a:fillRef idx="0">
            <a:schemeClr val="accent1"/>
          </a:fillRef>
          <a:effectRef idx="1">
            <a:schemeClr val="accent1"/>
          </a:effectRef>
          <a:fontRef idx="minor">
            <a:schemeClr val="tx1"/>
          </a:fontRef>
        </p:style>
      </p:cxnSp>
      <p:grpSp>
        <p:nvGrpSpPr>
          <p:cNvPr id="38" name="Group 37"/>
          <p:cNvGrpSpPr/>
          <p:nvPr/>
        </p:nvGrpSpPr>
        <p:grpSpPr>
          <a:xfrm>
            <a:off x="2493405" y="856184"/>
            <a:ext cx="1055290" cy="400110"/>
            <a:chOff x="2493405" y="856184"/>
            <a:chExt cx="1384544" cy="400110"/>
          </a:xfrm>
        </p:grpSpPr>
        <p:sp>
          <p:nvSpPr>
            <p:cNvPr id="5" name="TextBox 4"/>
            <p:cNvSpPr txBox="1"/>
            <p:nvPr/>
          </p:nvSpPr>
          <p:spPr>
            <a:xfrm>
              <a:off x="2493405" y="856184"/>
              <a:ext cx="418704" cy="400110"/>
            </a:xfrm>
            <a:prstGeom prst="rect">
              <a:avLst/>
            </a:prstGeom>
            <a:noFill/>
          </p:spPr>
          <p:txBody>
            <a:bodyPr wrap="none" rtlCol="0">
              <a:spAutoFit/>
            </a:bodyPr>
            <a:lstStyle/>
            <a:p>
              <a:pPr algn="ctr"/>
              <a:r>
                <a:rPr lang="en-US" sz="2000" dirty="0" smtClean="0">
                  <a:latin typeface="Segoe UI Light"/>
                  <a:cs typeface="Segoe UI Light"/>
                </a:rPr>
                <a:t>R1</a:t>
              </a:r>
              <a:endParaRPr lang="en-US" sz="2000" dirty="0">
                <a:latin typeface="Segoe UI Light"/>
                <a:cs typeface="Segoe UI Light"/>
              </a:endParaRPr>
            </a:p>
          </p:txBody>
        </p:sp>
        <p:sp>
          <p:nvSpPr>
            <p:cNvPr id="6" name="TextBox 5"/>
            <p:cNvSpPr txBox="1"/>
            <p:nvPr/>
          </p:nvSpPr>
          <p:spPr>
            <a:xfrm>
              <a:off x="2936249" y="856184"/>
              <a:ext cx="458780" cy="400110"/>
            </a:xfrm>
            <a:prstGeom prst="rect">
              <a:avLst/>
            </a:prstGeom>
            <a:noFill/>
          </p:spPr>
          <p:txBody>
            <a:bodyPr wrap="none" rtlCol="0">
              <a:spAutoFit/>
            </a:bodyPr>
            <a:lstStyle/>
            <a:p>
              <a:pPr algn="ctr"/>
              <a:r>
                <a:rPr lang="en-US" sz="2000" dirty="0" smtClean="0">
                  <a:latin typeface="Segoe UI Light"/>
                  <a:cs typeface="Segoe UI Light"/>
                </a:rPr>
                <a:t>R2</a:t>
              </a:r>
              <a:endParaRPr lang="en-US" sz="2000" dirty="0">
                <a:latin typeface="Segoe UI Light"/>
                <a:cs typeface="Segoe UI Light"/>
              </a:endParaRPr>
            </a:p>
          </p:txBody>
        </p:sp>
        <p:sp>
          <p:nvSpPr>
            <p:cNvPr id="7" name="TextBox 6"/>
            <p:cNvSpPr txBox="1"/>
            <p:nvPr/>
          </p:nvSpPr>
          <p:spPr>
            <a:xfrm>
              <a:off x="3419169" y="856184"/>
              <a:ext cx="458780" cy="400110"/>
            </a:xfrm>
            <a:prstGeom prst="rect">
              <a:avLst/>
            </a:prstGeom>
            <a:noFill/>
          </p:spPr>
          <p:txBody>
            <a:bodyPr wrap="none" rtlCol="0">
              <a:spAutoFit/>
            </a:bodyPr>
            <a:lstStyle/>
            <a:p>
              <a:pPr algn="ctr"/>
              <a:r>
                <a:rPr lang="en-US" sz="2000" dirty="0" smtClean="0">
                  <a:latin typeface="Segoe UI Light"/>
                  <a:cs typeface="Segoe UI Light"/>
                </a:rPr>
                <a:t>R3</a:t>
              </a:r>
              <a:endParaRPr lang="en-US" sz="2000" dirty="0">
                <a:latin typeface="Segoe UI Light"/>
                <a:cs typeface="Segoe UI Light"/>
              </a:endParaRPr>
            </a:p>
          </p:txBody>
        </p:sp>
      </p:grpSp>
      <p:cxnSp>
        <p:nvCxnSpPr>
          <p:cNvPr id="19" name="Straight Connector 18"/>
          <p:cNvCxnSpPr/>
          <p:nvPr/>
        </p:nvCxnSpPr>
        <p:spPr>
          <a:xfrm flipH="1" flipV="1">
            <a:off x="-16800" y="1248797"/>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flipV="1">
            <a:off x="-8400" y="2607855"/>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H="1" flipV="1">
            <a:off x="-12978" y="3980571"/>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H="1" flipV="1">
            <a:off x="-13953" y="5354970"/>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nvGrpSpPr>
          <p:cNvPr id="39" name="Group 38"/>
          <p:cNvGrpSpPr/>
          <p:nvPr/>
        </p:nvGrpSpPr>
        <p:grpSpPr>
          <a:xfrm>
            <a:off x="4572002" y="856184"/>
            <a:ext cx="1178574" cy="400110"/>
            <a:chOff x="2493405" y="856184"/>
            <a:chExt cx="1384544" cy="400110"/>
          </a:xfrm>
        </p:grpSpPr>
        <p:sp>
          <p:nvSpPr>
            <p:cNvPr id="40" name="TextBox 39"/>
            <p:cNvSpPr txBox="1"/>
            <p:nvPr/>
          </p:nvSpPr>
          <p:spPr>
            <a:xfrm>
              <a:off x="2493405" y="856184"/>
              <a:ext cx="418704" cy="400110"/>
            </a:xfrm>
            <a:prstGeom prst="rect">
              <a:avLst/>
            </a:prstGeom>
            <a:noFill/>
          </p:spPr>
          <p:txBody>
            <a:bodyPr wrap="none" rtlCol="0">
              <a:spAutoFit/>
            </a:bodyPr>
            <a:lstStyle/>
            <a:p>
              <a:pPr algn="ctr"/>
              <a:r>
                <a:rPr lang="en-US" sz="2000" dirty="0" smtClean="0">
                  <a:latin typeface="Segoe UI Light"/>
                  <a:cs typeface="Segoe UI Light"/>
                </a:rPr>
                <a:t>R1</a:t>
              </a:r>
              <a:endParaRPr lang="en-US" sz="2000" dirty="0">
                <a:latin typeface="Segoe UI Light"/>
                <a:cs typeface="Segoe UI Light"/>
              </a:endParaRPr>
            </a:p>
          </p:txBody>
        </p:sp>
        <p:sp>
          <p:nvSpPr>
            <p:cNvPr id="41" name="TextBox 40"/>
            <p:cNvSpPr txBox="1"/>
            <p:nvPr/>
          </p:nvSpPr>
          <p:spPr>
            <a:xfrm>
              <a:off x="2936249" y="856184"/>
              <a:ext cx="458780" cy="400110"/>
            </a:xfrm>
            <a:prstGeom prst="rect">
              <a:avLst/>
            </a:prstGeom>
            <a:noFill/>
          </p:spPr>
          <p:txBody>
            <a:bodyPr wrap="none" rtlCol="0">
              <a:spAutoFit/>
            </a:bodyPr>
            <a:lstStyle/>
            <a:p>
              <a:pPr algn="ctr"/>
              <a:r>
                <a:rPr lang="en-US" sz="2000" dirty="0" smtClean="0">
                  <a:latin typeface="Segoe UI Light"/>
                  <a:cs typeface="Segoe UI Light"/>
                </a:rPr>
                <a:t>R2</a:t>
              </a:r>
              <a:endParaRPr lang="en-US" sz="2000" dirty="0">
                <a:latin typeface="Segoe UI Light"/>
                <a:cs typeface="Segoe UI Light"/>
              </a:endParaRPr>
            </a:p>
          </p:txBody>
        </p:sp>
        <p:sp>
          <p:nvSpPr>
            <p:cNvPr id="42" name="TextBox 41"/>
            <p:cNvSpPr txBox="1"/>
            <p:nvPr/>
          </p:nvSpPr>
          <p:spPr>
            <a:xfrm>
              <a:off x="3419169" y="856184"/>
              <a:ext cx="458780" cy="400110"/>
            </a:xfrm>
            <a:prstGeom prst="rect">
              <a:avLst/>
            </a:prstGeom>
            <a:noFill/>
          </p:spPr>
          <p:txBody>
            <a:bodyPr wrap="none" rtlCol="0">
              <a:spAutoFit/>
            </a:bodyPr>
            <a:lstStyle/>
            <a:p>
              <a:pPr algn="ctr"/>
              <a:r>
                <a:rPr lang="en-US" sz="2000" dirty="0" smtClean="0">
                  <a:latin typeface="Segoe UI Light"/>
                  <a:cs typeface="Segoe UI Light"/>
                </a:rPr>
                <a:t>R3</a:t>
              </a:r>
              <a:endParaRPr lang="en-US" sz="2000" dirty="0">
                <a:latin typeface="Segoe UI Light"/>
                <a:cs typeface="Segoe UI Light"/>
              </a:endParaRPr>
            </a:p>
          </p:txBody>
        </p:sp>
      </p:grpSp>
      <p:grpSp>
        <p:nvGrpSpPr>
          <p:cNvPr id="43" name="Group 42"/>
          <p:cNvGrpSpPr/>
          <p:nvPr/>
        </p:nvGrpSpPr>
        <p:grpSpPr>
          <a:xfrm>
            <a:off x="2501852" y="1727470"/>
            <a:ext cx="996921" cy="400110"/>
            <a:chOff x="2521676" y="856184"/>
            <a:chExt cx="1307964" cy="400110"/>
          </a:xfrm>
        </p:grpSpPr>
        <p:sp>
          <p:nvSpPr>
            <p:cNvPr id="44" name="TextBox 43"/>
            <p:cNvSpPr txBox="1"/>
            <p:nvPr/>
          </p:nvSpPr>
          <p:spPr>
            <a:xfrm>
              <a:off x="2521676"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45" name="TextBox 44"/>
            <p:cNvSpPr txBox="1"/>
            <p:nvPr/>
          </p:nvSpPr>
          <p:spPr>
            <a:xfrm>
              <a:off x="2984558"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46" name="TextBox 45"/>
            <p:cNvSpPr txBox="1"/>
            <p:nvPr/>
          </p:nvSpPr>
          <p:spPr>
            <a:xfrm>
              <a:off x="3467477"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47" name="Group 46"/>
          <p:cNvGrpSpPr/>
          <p:nvPr/>
        </p:nvGrpSpPr>
        <p:grpSpPr>
          <a:xfrm>
            <a:off x="4610445" y="1727470"/>
            <a:ext cx="1081138" cy="400110"/>
            <a:chOff x="2540618" y="856184"/>
            <a:chExt cx="1270080" cy="400110"/>
          </a:xfrm>
        </p:grpSpPr>
        <p:sp>
          <p:nvSpPr>
            <p:cNvPr id="48" name="TextBox 47"/>
            <p:cNvSpPr txBox="1"/>
            <p:nvPr/>
          </p:nvSpPr>
          <p:spPr>
            <a:xfrm>
              <a:off x="2540618"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49" name="TextBox 48"/>
            <p:cNvSpPr txBox="1"/>
            <p:nvPr/>
          </p:nvSpPr>
          <p:spPr>
            <a:xfrm>
              <a:off x="3003500"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0" name="TextBox 49"/>
            <p:cNvSpPr txBox="1"/>
            <p:nvPr/>
          </p:nvSpPr>
          <p:spPr>
            <a:xfrm>
              <a:off x="3486419"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51" name="Group 50"/>
          <p:cNvGrpSpPr/>
          <p:nvPr/>
        </p:nvGrpSpPr>
        <p:grpSpPr>
          <a:xfrm>
            <a:off x="2501852" y="3091090"/>
            <a:ext cx="996921" cy="400110"/>
            <a:chOff x="2521676" y="856184"/>
            <a:chExt cx="1307964" cy="400110"/>
          </a:xfrm>
        </p:grpSpPr>
        <p:sp>
          <p:nvSpPr>
            <p:cNvPr id="52" name="TextBox 51"/>
            <p:cNvSpPr txBox="1"/>
            <p:nvPr/>
          </p:nvSpPr>
          <p:spPr>
            <a:xfrm>
              <a:off x="2521676"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3" name="TextBox 52"/>
            <p:cNvSpPr txBox="1"/>
            <p:nvPr/>
          </p:nvSpPr>
          <p:spPr>
            <a:xfrm>
              <a:off x="2984558"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4" name="TextBox 53"/>
            <p:cNvSpPr txBox="1"/>
            <p:nvPr/>
          </p:nvSpPr>
          <p:spPr>
            <a:xfrm>
              <a:off x="3467477"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55" name="Group 54"/>
          <p:cNvGrpSpPr/>
          <p:nvPr/>
        </p:nvGrpSpPr>
        <p:grpSpPr>
          <a:xfrm>
            <a:off x="4610445" y="3091090"/>
            <a:ext cx="1081138" cy="400110"/>
            <a:chOff x="2540618" y="856184"/>
            <a:chExt cx="1270080" cy="400110"/>
          </a:xfrm>
        </p:grpSpPr>
        <p:sp>
          <p:nvSpPr>
            <p:cNvPr id="56" name="TextBox 55"/>
            <p:cNvSpPr txBox="1"/>
            <p:nvPr/>
          </p:nvSpPr>
          <p:spPr>
            <a:xfrm>
              <a:off x="2540618"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7" name="TextBox 56"/>
            <p:cNvSpPr txBox="1"/>
            <p:nvPr/>
          </p:nvSpPr>
          <p:spPr>
            <a:xfrm>
              <a:off x="3003500"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8" name="TextBox 57"/>
            <p:cNvSpPr txBox="1"/>
            <p:nvPr/>
          </p:nvSpPr>
          <p:spPr>
            <a:xfrm>
              <a:off x="3486419"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59" name="Group 58"/>
          <p:cNvGrpSpPr/>
          <p:nvPr/>
        </p:nvGrpSpPr>
        <p:grpSpPr>
          <a:xfrm>
            <a:off x="2501852" y="4473515"/>
            <a:ext cx="996923" cy="400110"/>
            <a:chOff x="2521676" y="856184"/>
            <a:chExt cx="1307965" cy="400110"/>
          </a:xfrm>
        </p:grpSpPr>
        <p:sp>
          <p:nvSpPr>
            <p:cNvPr id="60" name="TextBox 59"/>
            <p:cNvSpPr txBox="1"/>
            <p:nvPr/>
          </p:nvSpPr>
          <p:spPr>
            <a:xfrm>
              <a:off x="2521676"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61" name="TextBox 60"/>
            <p:cNvSpPr txBox="1"/>
            <p:nvPr/>
          </p:nvSpPr>
          <p:spPr>
            <a:xfrm>
              <a:off x="2984558"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62" name="TextBox 61"/>
            <p:cNvSpPr txBox="1"/>
            <p:nvPr/>
          </p:nvSpPr>
          <p:spPr>
            <a:xfrm>
              <a:off x="3467478"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63" name="Group 62"/>
          <p:cNvGrpSpPr/>
          <p:nvPr/>
        </p:nvGrpSpPr>
        <p:grpSpPr>
          <a:xfrm>
            <a:off x="4610444" y="4473515"/>
            <a:ext cx="1081139" cy="400110"/>
            <a:chOff x="2540618" y="856184"/>
            <a:chExt cx="1270081" cy="400110"/>
          </a:xfrm>
        </p:grpSpPr>
        <p:sp>
          <p:nvSpPr>
            <p:cNvPr id="64" name="TextBox 63"/>
            <p:cNvSpPr txBox="1"/>
            <p:nvPr/>
          </p:nvSpPr>
          <p:spPr>
            <a:xfrm>
              <a:off x="2540618"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65" name="TextBox 64"/>
            <p:cNvSpPr txBox="1"/>
            <p:nvPr/>
          </p:nvSpPr>
          <p:spPr>
            <a:xfrm>
              <a:off x="3003501"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66" name="TextBox 65"/>
            <p:cNvSpPr txBox="1"/>
            <p:nvPr/>
          </p:nvSpPr>
          <p:spPr>
            <a:xfrm>
              <a:off x="3486420"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sp>
        <p:nvSpPr>
          <p:cNvPr id="2" name="TextBox 1"/>
          <p:cNvSpPr txBox="1"/>
          <p:nvPr/>
        </p:nvSpPr>
        <p:spPr>
          <a:xfrm rot="5400000">
            <a:off x="2351964" y="5393697"/>
            <a:ext cx="338554" cy="369332"/>
          </a:xfrm>
          <a:prstGeom prst="rect">
            <a:avLst/>
          </a:prstGeom>
          <a:noFill/>
        </p:spPr>
        <p:txBody>
          <a:bodyPr wrap="none" rtlCol="0">
            <a:spAutoFit/>
          </a:bodyPr>
          <a:lstStyle/>
          <a:p>
            <a:r>
              <a:rPr lang="en-US" dirty="0" smtClean="0">
                <a:latin typeface="Segoe UI Light" panose="020B0502040204020203" pitchFamily="34" charset="0"/>
                <a:cs typeface="Segoe UI Light" panose="020B0502040204020203" pitchFamily="34" charset="0"/>
              </a:rPr>
              <a:t>…</a:t>
            </a:r>
            <a:endParaRPr lang="en-US" dirty="0">
              <a:latin typeface="Segoe UI Light" panose="020B0502040204020203" pitchFamily="34" charset="0"/>
              <a:cs typeface="Segoe UI Light" panose="020B0502040204020203" pitchFamily="34" charset="0"/>
            </a:endParaRPr>
          </a:p>
        </p:txBody>
      </p:sp>
      <p:sp>
        <p:nvSpPr>
          <p:cNvPr id="71" name="TextBox 70"/>
          <p:cNvSpPr txBox="1"/>
          <p:nvPr/>
        </p:nvSpPr>
        <p:spPr>
          <a:xfrm rot="5400000">
            <a:off x="6617786" y="5393697"/>
            <a:ext cx="338554" cy="369332"/>
          </a:xfrm>
          <a:prstGeom prst="rect">
            <a:avLst/>
          </a:prstGeom>
          <a:noFill/>
        </p:spPr>
        <p:txBody>
          <a:bodyPr wrap="none" rtlCol="0">
            <a:spAutoFit/>
          </a:bodyPr>
          <a:lstStyle/>
          <a:p>
            <a:r>
              <a:rPr lang="en-US" dirty="0" smtClean="0">
                <a:latin typeface="Segoe UI Light"/>
                <a:cs typeface="Segoe UI Light"/>
              </a:rPr>
              <a:t>…</a:t>
            </a:r>
            <a:endParaRPr lang="en-US" dirty="0">
              <a:latin typeface="Segoe UI Light"/>
              <a:cs typeface="Segoe UI Light"/>
            </a:endParaRPr>
          </a:p>
        </p:txBody>
      </p:sp>
      <p:sp>
        <p:nvSpPr>
          <p:cNvPr id="68" name="TextBox 67"/>
          <p:cNvSpPr txBox="1"/>
          <p:nvPr/>
        </p:nvSpPr>
        <p:spPr>
          <a:xfrm>
            <a:off x="3492288" y="843189"/>
            <a:ext cx="106311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Median</a:t>
            </a:r>
            <a:endParaRPr lang="en-US" sz="2000" dirty="0">
              <a:latin typeface="Segoe UI Semibold" panose="020B0702040204020203" pitchFamily="34" charset="0"/>
              <a:cs typeface="Segoe UI Semibold" panose="020B0702040204020203" pitchFamily="34" charset="0"/>
            </a:endParaRPr>
          </a:p>
        </p:txBody>
      </p:sp>
      <p:sp>
        <p:nvSpPr>
          <p:cNvPr id="69" name="TextBox 68"/>
          <p:cNvSpPr txBox="1"/>
          <p:nvPr/>
        </p:nvSpPr>
        <p:spPr>
          <a:xfrm>
            <a:off x="5651550" y="843189"/>
            <a:ext cx="106311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Median</a:t>
            </a:r>
            <a:endParaRPr lang="en-US" sz="2000" dirty="0">
              <a:latin typeface="Segoe UI Semibold" panose="020B0702040204020203" pitchFamily="34" charset="0"/>
              <a:cs typeface="Segoe UI Semibold" panose="020B0702040204020203" pitchFamily="34" charset="0"/>
            </a:endParaRPr>
          </a:p>
        </p:txBody>
      </p:sp>
      <p:sp>
        <p:nvSpPr>
          <p:cNvPr id="67" name="Rectangle 66"/>
          <p:cNvSpPr/>
          <p:nvPr/>
        </p:nvSpPr>
        <p:spPr>
          <a:xfrm>
            <a:off x="-90045" y="-71562"/>
            <a:ext cx="9480535" cy="6945464"/>
          </a:xfrm>
          <a:prstGeom prst="rect">
            <a:avLst/>
          </a:prstGeom>
          <a:solidFill>
            <a:schemeClr val="tx1">
              <a:alpha val="9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3" name="TextBox 72"/>
          <p:cNvSpPr txBox="1"/>
          <p:nvPr/>
        </p:nvSpPr>
        <p:spPr>
          <a:xfrm>
            <a:off x="789656" y="2890391"/>
            <a:ext cx="7564691" cy="1077218"/>
          </a:xfrm>
          <a:prstGeom prst="rect">
            <a:avLst/>
          </a:prstGeom>
          <a:noFill/>
        </p:spPr>
        <p:txBody>
          <a:bodyPr wrap="none" rtlCol="0">
            <a:spAutoFit/>
          </a:bodyPr>
          <a:lstStyle/>
          <a:p>
            <a:pPr algn="ctr"/>
            <a:r>
              <a:rPr lang="en-US" sz="3200" dirty="0" smtClean="0">
                <a:solidFill>
                  <a:schemeClr val="bg1"/>
                </a:solidFill>
                <a:latin typeface="Segoe UI Light"/>
                <a:cs typeface="Segoe UI Light"/>
              </a:rPr>
              <a:t>We first need to combine three researchers </a:t>
            </a:r>
            <a:br>
              <a:rPr lang="en-US" sz="3200" dirty="0" smtClean="0">
                <a:solidFill>
                  <a:schemeClr val="bg1"/>
                </a:solidFill>
                <a:latin typeface="Segoe UI Light"/>
                <a:cs typeface="Segoe UI Light"/>
              </a:rPr>
            </a:br>
            <a:r>
              <a:rPr lang="en-US" sz="3200" dirty="0" smtClean="0">
                <a:solidFill>
                  <a:schemeClr val="bg1"/>
                </a:solidFill>
                <a:latin typeface="Segoe UI Light"/>
                <a:cs typeface="Segoe UI Light"/>
              </a:rPr>
              <a:t>count data into one</a:t>
            </a:r>
            <a:endParaRPr lang="en-US" sz="3200" dirty="0">
              <a:solidFill>
                <a:schemeClr val="bg1"/>
              </a:solidFill>
              <a:latin typeface="Segoe UI Semibold" panose="020B0702040204020203" pitchFamily="34" charset="0"/>
              <a:cs typeface="Segoe UI Semibold" panose="020B0702040204020203" pitchFamily="34" charset="0"/>
            </a:endParaRPr>
          </a:p>
        </p:txBody>
      </p:sp>
      <p:sp>
        <p:nvSpPr>
          <p:cNvPr id="70" name="Rectangle 69"/>
          <p:cNvSpPr/>
          <p:nvPr/>
        </p:nvSpPr>
        <p:spPr>
          <a:xfrm>
            <a:off x="0" y="0"/>
            <a:ext cx="9162892" cy="466487"/>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2. Bus Stop Audit</a:t>
            </a:r>
          </a:p>
        </p:txBody>
      </p:sp>
    </p:spTree>
    <p:extLst>
      <p:ext uri="{BB962C8B-B14F-4D97-AF65-F5344CB8AC3E}">
        <p14:creationId xmlns:p14="http://schemas.microsoft.com/office/powerpoint/2010/main" val="24860492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IMG_7674.JPG"/>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17116" t="38109" r="51570" b="35372"/>
          <a:stretch/>
        </p:blipFill>
        <p:spPr>
          <a:xfrm>
            <a:off x="0" y="1248796"/>
            <a:ext cx="2438400" cy="1371600"/>
          </a:xfrm>
          <a:prstGeom prst="rect">
            <a:avLst/>
          </a:prstGeom>
        </p:spPr>
      </p:pic>
      <p:pic>
        <p:nvPicPr>
          <p:cNvPr id="8" name="Picture 7"/>
          <p:cNvPicPr>
            <a:picLocks noChangeAspect="1"/>
          </p:cNvPicPr>
          <p:nvPr/>
        </p:nvPicPr>
        <p:blipFill rotWithShape="1">
          <a:blip r:embed="rId5"/>
          <a:srcRect l="2855" t="21371" r="47818" b="34234"/>
          <a:stretch/>
        </p:blipFill>
        <p:spPr>
          <a:xfrm>
            <a:off x="6705600" y="1248796"/>
            <a:ext cx="2438400" cy="1371600"/>
          </a:xfrm>
          <a:prstGeom prst="rect">
            <a:avLst/>
          </a:prstGeom>
        </p:spPr>
      </p:pic>
      <p:pic>
        <p:nvPicPr>
          <p:cNvPr id="9" name="Picture 8"/>
          <p:cNvPicPr>
            <a:picLocks noChangeAspect="1"/>
          </p:cNvPicPr>
          <p:nvPr/>
        </p:nvPicPr>
        <p:blipFill rotWithShape="1">
          <a:blip r:embed="rId6"/>
          <a:srcRect l="22113" t="22675" r="42642" b="44510"/>
          <a:stretch/>
        </p:blipFill>
        <p:spPr>
          <a:xfrm>
            <a:off x="6705600" y="2615291"/>
            <a:ext cx="2438400" cy="1371600"/>
          </a:xfrm>
          <a:prstGeom prst="rect">
            <a:avLst/>
          </a:prstGeom>
        </p:spPr>
      </p:pic>
      <p:pic>
        <p:nvPicPr>
          <p:cNvPr id="10" name="Picture 9"/>
          <p:cNvPicPr>
            <a:picLocks noChangeAspect="1"/>
          </p:cNvPicPr>
          <p:nvPr/>
        </p:nvPicPr>
        <p:blipFill rotWithShape="1">
          <a:blip r:embed="rId7"/>
          <a:srcRect l="11725" t="29411" r="37573" b="24958"/>
          <a:stretch/>
        </p:blipFill>
        <p:spPr>
          <a:xfrm>
            <a:off x="6705600" y="3986891"/>
            <a:ext cx="2438400" cy="1371600"/>
          </a:xfrm>
          <a:prstGeom prst="rect">
            <a:avLst/>
          </a:prstGeom>
        </p:spPr>
      </p:pic>
      <p:sp>
        <p:nvSpPr>
          <p:cNvPr id="11" name="TextBox 10"/>
          <p:cNvSpPr txBox="1"/>
          <p:nvPr/>
        </p:nvSpPr>
        <p:spPr>
          <a:xfrm>
            <a:off x="2553045" y="112422"/>
            <a:ext cx="1983235" cy="584775"/>
          </a:xfrm>
          <a:prstGeom prst="rect">
            <a:avLst/>
          </a:prstGeom>
          <a:noFill/>
        </p:spPr>
        <p:txBody>
          <a:bodyPr wrap="none" rtlCol="0">
            <a:spAutoFit/>
          </a:bodyPr>
          <a:lstStyle/>
          <a:p>
            <a:pPr algn="ctr"/>
            <a:r>
              <a:rPr lang="en-US" sz="1600" dirty="0" smtClean="0">
                <a:latin typeface="Segoe UI Light"/>
                <a:cs typeface="Segoe UI Light"/>
              </a:rPr>
              <a:t># Bus </a:t>
            </a:r>
            <a:r>
              <a:rPr lang="en-US" sz="1600" dirty="0">
                <a:latin typeface="Segoe UI Light"/>
                <a:cs typeface="Segoe UI Light"/>
              </a:rPr>
              <a:t>S</a:t>
            </a:r>
            <a:r>
              <a:rPr lang="en-US" sz="1600" dirty="0" smtClean="0">
                <a:latin typeface="Segoe UI Light"/>
                <a:cs typeface="Segoe UI Light"/>
              </a:rPr>
              <a:t>top </a:t>
            </a:r>
            <a:r>
              <a:rPr lang="en-US" sz="1600" dirty="0">
                <a:latin typeface="Segoe UI Light"/>
                <a:cs typeface="Segoe UI Light"/>
              </a:rPr>
              <a:t>S</a:t>
            </a:r>
            <a:r>
              <a:rPr lang="en-US" sz="1600" dirty="0" smtClean="0">
                <a:latin typeface="Segoe UI Light"/>
                <a:cs typeface="Segoe UI Light"/>
              </a:rPr>
              <a:t>igns in</a:t>
            </a:r>
            <a:br>
              <a:rPr lang="en-US" sz="1600" dirty="0" smtClean="0">
                <a:latin typeface="Segoe UI Light"/>
                <a:cs typeface="Segoe UI Light"/>
              </a:rPr>
            </a:br>
            <a:r>
              <a:rPr lang="en-US" sz="1600" dirty="0" smtClean="0">
                <a:latin typeface="Segoe UI Semibold" panose="020B0702040204020203" pitchFamily="34" charset="0"/>
                <a:cs typeface="Segoe UI Semibold" panose="020B0702040204020203" pitchFamily="34" charset="0"/>
              </a:rPr>
              <a:t>Physical Audit Data</a:t>
            </a:r>
            <a:endParaRPr lang="en-US" sz="1600" dirty="0">
              <a:latin typeface="Segoe UI Semibold" panose="020B0702040204020203" pitchFamily="34" charset="0"/>
              <a:cs typeface="Segoe UI Semibold" panose="020B0702040204020203" pitchFamily="34" charset="0"/>
            </a:endParaRPr>
          </a:p>
        </p:txBody>
      </p:sp>
      <p:sp>
        <p:nvSpPr>
          <p:cNvPr id="12" name="TextBox 11"/>
          <p:cNvSpPr txBox="1"/>
          <p:nvPr/>
        </p:nvSpPr>
        <p:spPr>
          <a:xfrm>
            <a:off x="4706236" y="99973"/>
            <a:ext cx="1832553" cy="584775"/>
          </a:xfrm>
          <a:prstGeom prst="rect">
            <a:avLst/>
          </a:prstGeom>
          <a:noFill/>
        </p:spPr>
        <p:txBody>
          <a:bodyPr wrap="none" rtlCol="0">
            <a:spAutoFit/>
          </a:bodyPr>
          <a:lstStyle/>
          <a:p>
            <a:pPr algn="ctr"/>
            <a:r>
              <a:rPr lang="en-US" sz="1600" dirty="0" smtClean="0">
                <a:latin typeface="Segoe UI Light"/>
                <a:cs typeface="Segoe UI Light"/>
              </a:rPr>
              <a:t># Bus </a:t>
            </a:r>
            <a:r>
              <a:rPr lang="en-US" sz="1600" dirty="0">
                <a:latin typeface="Segoe UI Light"/>
                <a:cs typeface="Segoe UI Light"/>
              </a:rPr>
              <a:t>S</a:t>
            </a:r>
            <a:r>
              <a:rPr lang="en-US" sz="1600" dirty="0" smtClean="0">
                <a:latin typeface="Segoe UI Light"/>
                <a:cs typeface="Segoe UI Light"/>
              </a:rPr>
              <a:t>top </a:t>
            </a:r>
            <a:r>
              <a:rPr lang="en-US" sz="1600" dirty="0">
                <a:latin typeface="Segoe UI Light"/>
                <a:cs typeface="Segoe UI Light"/>
              </a:rPr>
              <a:t>S</a:t>
            </a:r>
            <a:r>
              <a:rPr lang="en-US" sz="1600" dirty="0" smtClean="0">
                <a:latin typeface="Segoe UI Light"/>
                <a:cs typeface="Segoe UI Light"/>
              </a:rPr>
              <a:t>igns in</a:t>
            </a:r>
            <a:br>
              <a:rPr lang="en-US" sz="1600" dirty="0" smtClean="0">
                <a:latin typeface="Segoe UI Light"/>
                <a:cs typeface="Segoe UI Light"/>
              </a:rPr>
            </a:br>
            <a:r>
              <a:rPr lang="en-US" sz="1600" dirty="0" smtClean="0">
                <a:latin typeface="Segoe UI Semibold" panose="020B0702040204020203" pitchFamily="34" charset="0"/>
                <a:cs typeface="Segoe UI Semibold" panose="020B0702040204020203" pitchFamily="34" charset="0"/>
              </a:rPr>
              <a:t>GSV Images</a:t>
            </a:r>
            <a:endParaRPr lang="en-US" sz="1600" dirty="0">
              <a:latin typeface="Segoe UI Semibold" panose="020B0702040204020203" pitchFamily="34" charset="0"/>
              <a:cs typeface="Segoe UI Semibold" panose="020B0702040204020203" pitchFamily="34" charset="0"/>
            </a:endParaRPr>
          </a:p>
        </p:txBody>
      </p:sp>
      <p:pic>
        <p:nvPicPr>
          <p:cNvPr id="13" name="Picture 12"/>
          <p:cNvPicPr>
            <a:picLocks noChangeAspect="1"/>
          </p:cNvPicPr>
          <p:nvPr/>
        </p:nvPicPr>
        <p:blipFill rotWithShape="1">
          <a:blip r:embed="rId8">
            <a:extLst>
              <a:ext uri="{28A0092B-C50C-407E-A947-70E740481C1C}">
                <a14:useLocalDpi xmlns:a14="http://schemas.microsoft.com/office/drawing/2010/main" val="0"/>
              </a:ext>
            </a:extLst>
          </a:blip>
          <a:srcRect l="557" t="9888" r="30113" b="20800"/>
          <a:stretch/>
        </p:blipFill>
        <p:spPr>
          <a:xfrm>
            <a:off x="0" y="2615291"/>
            <a:ext cx="2438400" cy="1371600"/>
          </a:xfrm>
          <a:prstGeom prst="rect">
            <a:avLst/>
          </a:prstGeom>
        </p:spPr>
      </p:pic>
      <p:pic>
        <p:nvPicPr>
          <p:cNvPr id="14" name="Picture 13"/>
          <p:cNvPicPr>
            <a:picLocks noChangeAspect="1"/>
          </p:cNvPicPr>
          <p:nvPr/>
        </p:nvPicPr>
        <p:blipFill rotWithShape="1">
          <a:blip r:embed="rId9">
            <a:extLst>
              <a:ext uri="{28A0092B-C50C-407E-A947-70E740481C1C}">
                <a14:useLocalDpi xmlns:a14="http://schemas.microsoft.com/office/drawing/2010/main" val="0"/>
              </a:ext>
            </a:extLst>
          </a:blip>
          <a:srcRect l="3509" t="28443" r="47895" b="35110"/>
          <a:stretch/>
        </p:blipFill>
        <p:spPr>
          <a:xfrm>
            <a:off x="0" y="3993566"/>
            <a:ext cx="2438400" cy="1371600"/>
          </a:xfrm>
          <a:prstGeom prst="rect">
            <a:avLst/>
          </a:prstGeom>
        </p:spPr>
      </p:pic>
      <p:cxnSp>
        <p:nvCxnSpPr>
          <p:cNvPr id="16" name="Straight Connector 15"/>
          <p:cNvCxnSpPr/>
          <p:nvPr/>
        </p:nvCxnSpPr>
        <p:spPr>
          <a:xfrm flipV="1">
            <a:off x="4572000" y="-208547"/>
            <a:ext cx="0" cy="7218948"/>
          </a:xfrm>
          <a:prstGeom prst="line">
            <a:avLst/>
          </a:prstGeom>
          <a:ln w="12700">
            <a:solidFill>
              <a:schemeClr val="bg1">
                <a:lumMod val="75000"/>
              </a:schemeClr>
            </a:solidFill>
            <a:prstDash val="dash"/>
          </a:ln>
          <a:effectLst/>
        </p:spPr>
        <p:style>
          <a:lnRef idx="2">
            <a:schemeClr val="accent1"/>
          </a:lnRef>
          <a:fillRef idx="0">
            <a:schemeClr val="accent1"/>
          </a:fillRef>
          <a:effectRef idx="1">
            <a:schemeClr val="accent1"/>
          </a:effectRef>
          <a:fontRef idx="minor">
            <a:schemeClr val="tx1"/>
          </a:fontRef>
        </p:style>
      </p:cxnSp>
      <p:grpSp>
        <p:nvGrpSpPr>
          <p:cNvPr id="38" name="Group 37"/>
          <p:cNvGrpSpPr/>
          <p:nvPr/>
        </p:nvGrpSpPr>
        <p:grpSpPr>
          <a:xfrm>
            <a:off x="2493405" y="856184"/>
            <a:ext cx="1055290" cy="400110"/>
            <a:chOff x="2493405" y="856184"/>
            <a:chExt cx="1384544" cy="400110"/>
          </a:xfrm>
        </p:grpSpPr>
        <p:sp>
          <p:nvSpPr>
            <p:cNvPr id="5" name="TextBox 4"/>
            <p:cNvSpPr txBox="1"/>
            <p:nvPr/>
          </p:nvSpPr>
          <p:spPr>
            <a:xfrm>
              <a:off x="2493405" y="856184"/>
              <a:ext cx="418704" cy="400110"/>
            </a:xfrm>
            <a:prstGeom prst="rect">
              <a:avLst/>
            </a:prstGeom>
            <a:noFill/>
          </p:spPr>
          <p:txBody>
            <a:bodyPr wrap="none" rtlCol="0">
              <a:spAutoFit/>
            </a:bodyPr>
            <a:lstStyle/>
            <a:p>
              <a:pPr algn="ctr"/>
              <a:r>
                <a:rPr lang="en-US" sz="2000" dirty="0" smtClean="0">
                  <a:latin typeface="Segoe UI Light"/>
                  <a:cs typeface="Segoe UI Light"/>
                </a:rPr>
                <a:t>R1</a:t>
              </a:r>
              <a:endParaRPr lang="en-US" sz="2000" dirty="0">
                <a:latin typeface="Segoe UI Light"/>
                <a:cs typeface="Segoe UI Light"/>
              </a:endParaRPr>
            </a:p>
          </p:txBody>
        </p:sp>
        <p:sp>
          <p:nvSpPr>
            <p:cNvPr id="6" name="TextBox 5"/>
            <p:cNvSpPr txBox="1"/>
            <p:nvPr/>
          </p:nvSpPr>
          <p:spPr>
            <a:xfrm>
              <a:off x="2936249" y="856184"/>
              <a:ext cx="458780" cy="400110"/>
            </a:xfrm>
            <a:prstGeom prst="rect">
              <a:avLst/>
            </a:prstGeom>
            <a:noFill/>
          </p:spPr>
          <p:txBody>
            <a:bodyPr wrap="none" rtlCol="0">
              <a:spAutoFit/>
            </a:bodyPr>
            <a:lstStyle/>
            <a:p>
              <a:pPr algn="ctr"/>
              <a:r>
                <a:rPr lang="en-US" sz="2000" dirty="0" smtClean="0">
                  <a:latin typeface="Segoe UI Light"/>
                  <a:cs typeface="Segoe UI Light"/>
                </a:rPr>
                <a:t>R2</a:t>
              </a:r>
              <a:endParaRPr lang="en-US" sz="2000" dirty="0">
                <a:latin typeface="Segoe UI Light"/>
                <a:cs typeface="Segoe UI Light"/>
              </a:endParaRPr>
            </a:p>
          </p:txBody>
        </p:sp>
        <p:sp>
          <p:nvSpPr>
            <p:cNvPr id="7" name="TextBox 6"/>
            <p:cNvSpPr txBox="1"/>
            <p:nvPr/>
          </p:nvSpPr>
          <p:spPr>
            <a:xfrm>
              <a:off x="3419169" y="856184"/>
              <a:ext cx="458780" cy="400110"/>
            </a:xfrm>
            <a:prstGeom prst="rect">
              <a:avLst/>
            </a:prstGeom>
            <a:noFill/>
          </p:spPr>
          <p:txBody>
            <a:bodyPr wrap="none" rtlCol="0">
              <a:spAutoFit/>
            </a:bodyPr>
            <a:lstStyle/>
            <a:p>
              <a:pPr algn="ctr"/>
              <a:r>
                <a:rPr lang="en-US" sz="2000" dirty="0" smtClean="0">
                  <a:latin typeface="Segoe UI Light"/>
                  <a:cs typeface="Segoe UI Light"/>
                </a:rPr>
                <a:t>R3</a:t>
              </a:r>
              <a:endParaRPr lang="en-US" sz="2000" dirty="0">
                <a:latin typeface="Segoe UI Light"/>
                <a:cs typeface="Segoe UI Light"/>
              </a:endParaRPr>
            </a:p>
          </p:txBody>
        </p:sp>
      </p:grpSp>
      <p:cxnSp>
        <p:nvCxnSpPr>
          <p:cNvPr id="19" name="Straight Connector 18"/>
          <p:cNvCxnSpPr/>
          <p:nvPr/>
        </p:nvCxnSpPr>
        <p:spPr>
          <a:xfrm flipH="1" flipV="1">
            <a:off x="-16800" y="1248797"/>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flipV="1">
            <a:off x="-8400" y="2607855"/>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H="1" flipV="1">
            <a:off x="-12978" y="3980571"/>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H="1" flipV="1">
            <a:off x="-13953" y="5354970"/>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nvGrpSpPr>
          <p:cNvPr id="39" name="Group 38"/>
          <p:cNvGrpSpPr/>
          <p:nvPr/>
        </p:nvGrpSpPr>
        <p:grpSpPr>
          <a:xfrm>
            <a:off x="4572002" y="856184"/>
            <a:ext cx="1178574" cy="400110"/>
            <a:chOff x="2493405" y="856184"/>
            <a:chExt cx="1384544" cy="400110"/>
          </a:xfrm>
        </p:grpSpPr>
        <p:sp>
          <p:nvSpPr>
            <p:cNvPr id="40" name="TextBox 39"/>
            <p:cNvSpPr txBox="1"/>
            <p:nvPr/>
          </p:nvSpPr>
          <p:spPr>
            <a:xfrm>
              <a:off x="2493405" y="856184"/>
              <a:ext cx="418704" cy="400110"/>
            </a:xfrm>
            <a:prstGeom prst="rect">
              <a:avLst/>
            </a:prstGeom>
            <a:noFill/>
          </p:spPr>
          <p:txBody>
            <a:bodyPr wrap="none" rtlCol="0">
              <a:spAutoFit/>
            </a:bodyPr>
            <a:lstStyle/>
            <a:p>
              <a:pPr algn="ctr"/>
              <a:r>
                <a:rPr lang="en-US" sz="2000" dirty="0" smtClean="0">
                  <a:latin typeface="Segoe UI Light"/>
                  <a:cs typeface="Segoe UI Light"/>
                </a:rPr>
                <a:t>R1</a:t>
              </a:r>
              <a:endParaRPr lang="en-US" sz="2000" dirty="0">
                <a:latin typeface="Segoe UI Light"/>
                <a:cs typeface="Segoe UI Light"/>
              </a:endParaRPr>
            </a:p>
          </p:txBody>
        </p:sp>
        <p:sp>
          <p:nvSpPr>
            <p:cNvPr id="41" name="TextBox 40"/>
            <p:cNvSpPr txBox="1"/>
            <p:nvPr/>
          </p:nvSpPr>
          <p:spPr>
            <a:xfrm>
              <a:off x="2936249" y="856184"/>
              <a:ext cx="458780" cy="400110"/>
            </a:xfrm>
            <a:prstGeom prst="rect">
              <a:avLst/>
            </a:prstGeom>
            <a:noFill/>
          </p:spPr>
          <p:txBody>
            <a:bodyPr wrap="none" rtlCol="0">
              <a:spAutoFit/>
            </a:bodyPr>
            <a:lstStyle/>
            <a:p>
              <a:pPr algn="ctr"/>
              <a:r>
                <a:rPr lang="en-US" sz="2000" dirty="0" smtClean="0">
                  <a:latin typeface="Segoe UI Light"/>
                  <a:cs typeface="Segoe UI Light"/>
                </a:rPr>
                <a:t>R2</a:t>
              </a:r>
              <a:endParaRPr lang="en-US" sz="2000" dirty="0">
                <a:latin typeface="Segoe UI Light"/>
                <a:cs typeface="Segoe UI Light"/>
              </a:endParaRPr>
            </a:p>
          </p:txBody>
        </p:sp>
        <p:sp>
          <p:nvSpPr>
            <p:cNvPr id="42" name="TextBox 41"/>
            <p:cNvSpPr txBox="1"/>
            <p:nvPr/>
          </p:nvSpPr>
          <p:spPr>
            <a:xfrm>
              <a:off x="3419169" y="856184"/>
              <a:ext cx="458780" cy="400110"/>
            </a:xfrm>
            <a:prstGeom prst="rect">
              <a:avLst/>
            </a:prstGeom>
            <a:noFill/>
          </p:spPr>
          <p:txBody>
            <a:bodyPr wrap="none" rtlCol="0">
              <a:spAutoFit/>
            </a:bodyPr>
            <a:lstStyle/>
            <a:p>
              <a:pPr algn="ctr"/>
              <a:r>
                <a:rPr lang="en-US" sz="2000" dirty="0" smtClean="0">
                  <a:latin typeface="Segoe UI Light"/>
                  <a:cs typeface="Segoe UI Light"/>
                </a:rPr>
                <a:t>R3</a:t>
              </a:r>
              <a:endParaRPr lang="en-US" sz="2000" dirty="0">
                <a:latin typeface="Segoe UI Light"/>
                <a:cs typeface="Segoe UI Light"/>
              </a:endParaRPr>
            </a:p>
          </p:txBody>
        </p:sp>
      </p:grpSp>
      <p:grpSp>
        <p:nvGrpSpPr>
          <p:cNvPr id="43" name="Group 42"/>
          <p:cNvGrpSpPr/>
          <p:nvPr/>
        </p:nvGrpSpPr>
        <p:grpSpPr>
          <a:xfrm>
            <a:off x="2501852" y="1727470"/>
            <a:ext cx="996921" cy="400110"/>
            <a:chOff x="2521676" y="856184"/>
            <a:chExt cx="1307964" cy="400110"/>
          </a:xfrm>
        </p:grpSpPr>
        <p:sp>
          <p:nvSpPr>
            <p:cNvPr id="44" name="TextBox 43"/>
            <p:cNvSpPr txBox="1"/>
            <p:nvPr/>
          </p:nvSpPr>
          <p:spPr>
            <a:xfrm>
              <a:off x="2521676"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45" name="TextBox 44"/>
            <p:cNvSpPr txBox="1"/>
            <p:nvPr/>
          </p:nvSpPr>
          <p:spPr>
            <a:xfrm>
              <a:off x="2984558"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46" name="TextBox 45"/>
            <p:cNvSpPr txBox="1"/>
            <p:nvPr/>
          </p:nvSpPr>
          <p:spPr>
            <a:xfrm>
              <a:off x="3467477"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47" name="Group 46"/>
          <p:cNvGrpSpPr/>
          <p:nvPr/>
        </p:nvGrpSpPr>
        <p:grpSpPr>
          <a:xfrm>
            <a:off x="4610445" y="1727470"/>
            <a:ext cx="1081138" cy="400110"/>
            <a:chOff x="2540618" y="856184"/>
            <a:chExt cx="1270080" cy="400110"/>
          </a:xfrm>
        </p:grpSpPr>
        <p:sp>
          <p:nvSpPr>
            <p:cNvPr id="48" name="TextBox 47"/>
            <p:cNvSpPr txBox="1"/>
            <p:nvPr/>
          </p:nvSpPr>
          <p:spPr>
            <a:xfrm>
              <a:off x="2540618"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49" name="TextBox 48"/>
            <p:cNvSpPr txBox="1"/>
            <p:nvPr/>
          </p:nvSpPr>
          <p:spPr>
            <a:xfrm>
              <a:off x="3003500"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0" name="TextBox 49"/>
            <p:cNvSpPr txBox="1"/>
            <p:nvPr/>
          </p:nvSpPr>
          <p:spPr>
            <a:xfrm>
              <a:off x="3486419"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51" name="Group 50"/>
          <p:cNvGrpSpPr/>
          <p:nvPr/>
        </p:nvGrpSpPr>
        <p:grpSpPr>
          <a:xfrm>
            <a:off x="2501852" y="3091090"/>
            <a:ext cx="996921" cy="400110"/>
            <a:chOff x="2521676" y="856184"/>
            <a:chExt cx="1307964" cy="400110"/>
          </a:xfrm>
        </p:grpSpPr>
        <p:sp>
          <p:nvSpPr>
            <p:cNvPr id="52" name="TextBox 51"/>
            <p:cNvSpPr txBox="1"/>
            <p:nvPr/>
          </p:nvSpPr>
          <p:spPr>
            <a:xfrm>
              <a:off x="2521676"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3" name="TextBox 52"/>
            <p:cNvSpPr txBox="1"/>
            <p:nvPr/>
          </p:nvSpPr>
          <p:spPr>
            <a:xfrm>
              <a:off x="2984558"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4" name="TextBox 53"/>
            <p:cNvSpPr txBox="1"/>
            <p:nvPr/>
          </p:nvSpPr>
          <p:spPr>
            <a:xfrm>
              <a:off x="3467477"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55" name="Group 54"/>
          <p:cNvGrpSpPr/>
          <p:nvPr/>
        </p:nvGrpSpPr>
        <p:grpSpPr>
          <a:xfrm>
            <a:off x="4610445" y="3091090"/>
            <a:ext cx="1081138" cy="400110"/>
            <a:chOff x="2540618" y="856184"/>
            <a:chExt cx="1270080" cy="400110"/>
          </a:xfrm>
        </p:grpSpPr>
        <p:sp>
          <p:nvSpPr>
            <p:cNvPr id="56" name="TextBox 55"/>
            <p:cNvSpPr txBox="1"/>
            <p:nvPr/>
          </p:nvSpPr>
          <p:spPr>
            <a:xfrm>
              <a:off x="2540618"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7" name="TextBox 56"/>
            <p:cNvSpPr txBox="1"/>
            <p:nvPr/>
          </p:nvSpPr>
          <p:spPr>
            <a:xfrm>
              <a:off x="3003500"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8" name="TextBox 57"/>
            <p:cNvSpPr txBox="1"/>
            <p:nvPr/>
          </p:nvSpPr>
          <p:spPr>
            <a:xfrm>
              <a:off x="3486419"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59" name="Group 58"/>
          <p:cNvGrpSpPr/>
          <p:nvPr/>
        </p:nvGrpSpPr>
        <p:grpSpPr>
          <a:xfrm>
            <a:off x="2501852" y="4473515"/>
            <a:ext cx="996923" cy="400110"/>
            <a:chOff x="2521676" y="856184"/>
            <a:chExt cx="1307965" cy="400110"/>
          </a:xfrm>
        </p:grpSpPr>
        <p:sp>
          <p:nvSpPr>
            <p:cNvPr id="60" name="TextBox 59"/>
            <p:cNvSpPr txBox="1"/>
            <p:nvPr/>
          </p:nvSpPr>
          <p:spPr>
            <a:xfrm>
              <a:off x="2521676"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61" name="TextBox 60"/>
            <p:cNvSpPr txBox="1"/>
            <p:nvPr/>
          </p:nvSpPr>
          <p:spPr>
            <a:xfrm>
              <a:off x="2984558"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62" name="TextBox 61"/>
            <p:cNvSpPr txBox="1"/>
            <p:nvPr/>
          </p:nvSpPr>
          <p:spPr>
            <a:xfrm>
              <a:off x="3467478"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63" name="Group 62"/>
          <p:cNvGrpSpPr/>
          <p:nvPr/>
        </p:nvGrpSpPr>
        <p:grpSpPr>
          <a:xfrm>
            <a:off x="4610444" y="4473515"/>
            <a:ext cx="1081139" cy="400110"/>
            <a:chOff x="2540618" y="856184"/>
            <a:chExt cx="1270081" cy="400110"/>
          </a:xfrm>
        </p:grpSpPr>
        <p:sp>
          <p:nvSpPr>
            <p:cNvPr id="64" name="TextBox 63"/>
            <p:cNvSpPr txBox="1"/>
            <p:nvPr/>
          </p:nvSpPr>
          <p:spPr>
            <a:xfrm>
              <a:off x="2540618"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65" name="TextBox 64"/>
            <p:cNvSpPr txBox="1"/>
            <p:nvPr/>
          </p:nvSpPr>
          <p:spPr>
            <a:xfrm>
              <a:off x="3003501"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66" name="TextBox 65"/>
            <p:cNvSpPr txBox="1"/>
            <p:nvPr/>
          </p:nvSpPr>
          <p:spPr>
            <a:xfrm>
              <a:off x="3486420"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sp>
        <p:nvSpPr>
          <p:cNvPr id="2" name="TextBox 1"/>
          <p:cNvSpPr txBox="1"/>
          <p:nvPr/>
        </p:nvSpPr>
        <p:spPr>
          <a:xfrm rot="5400000">
            <a:off x="2351964" y="5393697"/>
            <a:ext cx="338554" cy="369332"/>
          </a:xfrm>
          <a:prstGeom prst="rect">
            <a:avLst/>
          </a:prstGeom>
          <a:noFill/>
        </p:spPr>
        <p:txBody>
          <a:bodyPr wrap="none" rtlCol="0">
            <a:spAutoFit/>
          </a:bodyPr>
          <a:lstStyle/>
          <a:p>
            <a:r>
              <a:rPr lang="en-US" dirty="0" smtClean="0">
                <a:latin typeface="Segoe UI Light" panose="020B0502040204020203" pitchFamily="34" charset="0"/>
                <a:cs typeface="Segoe UI Light" panose="020B0502040204020203" pitchFamily="34" charset="0"/>
              </a:rPr>
              <a:t>…</a:t>
            </a:r>
            <a:endParaRPr lang="en-US" dirty="0">
              <a:latin typeface="Segoe UI Light" panose="020B0502040204020203" pitchFamily="34" charset="0"/>
              <a:cs typeface="Segoe UI Light" panose="020B0502040204020203" pitchFamily="34" charset="0"/>
            </a:endParaRPr>
          </a:p>
        </p:txBody>
      </p:sp>
      <p:sp>
        <p:nvSpPr>
          <p:cNvPr id="71" name="TextBox 70"/>
          <p:cNvSpPr txBox="1"/>
          <p:nvPr/>
        </p:nvSpPr>
        <p:spPr>
          <a:xfrm rot="5400000">
            <a:off x="6617786" y="5393697"/>
            <a:ext cx="338554" cy="369332"/>
          </a:xfrm>
          <a:prstGeom prst="rect">
            <a:avLst/>
          </a:prstGeom>
          <a:noFill/>
        </p:spPr>
        <p:txBody>
          <a:bodyPr wrap="none" rtlCol="0">
            <a:spAutoFit/>
          </a:bodyPr>
          <a:lstStyle/>
          <a:p>
            <a:r>
              <a:rPr lang="en-US" dirty="0" smtClean="0">
                <a:latin typeface="Segoe UI Light"/>
                <a:cs typeface="Segoe UI Light"/>
              </a:rPr>
              <a:t>…</a:t>
            </a:r>
            <a:endParaRPr lang="en-US" dirty="0">
              <a:latin typeface="Segoe UI Light"/>
              <a:cs typeface="Segoe UI Light"/>
            </a:endParaRPr>
          </a:p>
        </p:txBody>
      </p:sp>
      <p:sp>
        <p:nvSpPr>
          <p:cNvPr id="68" name="TextBox 67"/>
          <p:cNvSpPr txBox="1"/>
          <p:nvPr/>
        </p:nvSpPr>
        <p:spPr>
          <a:xfrm>
            <a:off x="3492288" y="843189"/>
            <a:ext cx="106311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Median</a:t>
            </a:r>
            <a:endParaRPr lang="en-US" sz="2000" dirty="0">
              <a:latin typeface="Segoe UI Semibold" panose="020B0702040204020203" pitchFamily="34" charset="0"/>
              <a:cs typeface="Segoe UI Semibold" panose="020B0702040204020203" pitchFamily="34" charset="0"/>
            </a:endParaRPr>
          </a:p>
        </p:txBody>
      </p:sp>
      <p:sp>
        <p:nvSpPr>
          <p:cNvPr id="69" name="TextBox 68"/>
          <p:cNvSpPr txBox="1"/>
          <p:nvPr/>
        </p:nvSpPr>
        <p:spPr>
          <a:xfrm>
            <a:off x="5651550" y="843189"/>
            <a:ext cx="1063112"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Median</a:t>
            </a:r>
            <a:endParaRPr lang="en-US" sz="2000" dirty="0">
              <a:latin typeface="Segoe UI Semibold" panose="020B0702040204020203" pitchFamily="34" charset="0"/>
              <a:cs typeface="Segoe UI Semibold" panose="020B0702040204020203" pitchFamily="34" charset="0"/>
            </a:endParaRPr>
          </a:p>
        </p:txBody>
      </p:sp>
      <p:sp>
        <p:nvSpPr>
          <p:cNvPr id="70" name="TextBox 69"/>
          <p:cNvSpPr txBox="1"/>
          <p:nvPr/>
        </p:nvSpPr>
        <p:spPr>
          <a:xfrm>
            <a:off x="6012325" y="1727470"/>
            <a:ext cx="287259"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72" name="TextBox 71"/>
          <p:cNvSpPr txBox="1"/>
          <p:nvPr/>
        </p:nvSpPr>
        <p:spPr>
          <a:xfrm>
            <a:off x="3865665" y="3091090"/>
            <a:ext cx="287259"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74" name="TextBox 73"/>
          <p:cNvSpPr txBox="1"/>
          <p:nvPr/>
        </p:nvSpPr>
        <p:spPr>
          <a:xfrm>
            <a:off x="3865665" y="1727470"/>
            <a:ext cx="287259"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75" name="TextBox 74"/>
          <p:cNvSpPr txBox="1"/>
          <p:nvPr/>
        </p:nvSpPr>
        <p:spPr>
          <a:xfrm>
            <a:off x="6012325" y="3091090"/>
            <a:ext cx="287259"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76" name="TextBox 75"/>
          <p:cNvSpPr txBox="1"/>
          <p:nvPr/>
        </p:nvSpPr>
        <p:spPr>
          <a:xfrm>
            <a:off x="3865665" y="4473515"/>
            <a:ext cx="287259"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
        <p:nvSpPr>
          <p:cNvPr id="77" name="TextBox 76"/>
          <p:cNvSpPr txBox="1"/>
          <p:nvPr/>
        </p:nvSpPr>
        <p:spPr>
          <a:xfrm>
            <a:off x="6012325" y="4473515"/>
            <a:ext cx="287259" cy="400110"/>
          </a:xfrm>
          <a:prstGeom prst="rect">
            <a:avLst/>
          </a:prstGeom>
          <a:noFill/>
        </p:spPr>
        <p:txBody>
          <a:bodyPr wrap="none" rtlCol="0">
            <a:spAutoFit/>
          </a:bodyPr>
          <a:lstStyle/>
          <a:p>
            <a:pPr algn="ctr"/>
            <a:r>
              <a:rPr lang="en-US" sz="2000" dirty="0" smtClean="0">
                <a:latin typeface="Segoe UI Semibold" panose="020B0702040204020203" pitchFamily="34" charset="0"/>
                <a:cs typeface="Segoe UI Semibold" panose="020B0702040204020203" pitchFamily="34" charset="0"/>
              </a:rPr>
              <a:t>1</a:t>
            </a:r>
            <a:endParaRPr lang="en-US" sz="2000"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41162297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500"/>
                                        <p:tgtEl>
                                          <p:spTgt spid="6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fade">
                                      <p:cBhvr>
                                        <p:cTn id="10" dur="500"/>
                                        <p:tgtEl>
                                          <p:spTgt spid="6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4"/>
                                        </p:tgtEl>
                                        <p:attrNameLst>
                                          <p:attrName>style.visibility</p:attrName>
                                        </p:attrNameLst>
                                      </p:cBhvr>
                                      <p:to>
                                        <p:strVal val="visible"/>
                                      </p:to>
                                    </p:set>
                                    <p:animEffect transition="in" filter="fade">
                                      <p:cBhvr>
                                        <p:cTn id="15" dur="500"/>
                                        <p:tgtEl>
                                          <p:spTgt spid="7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0"/>
                                        </p:tgtEl>
                                        <p:attrNameLst>
                                          <p:attrName>style.visibility</p:attrName>
                                        </p:attrNameLst>
                                      </p:cBhvr>
                                      <p:to>
                                        <p:strVal val="visible"/>
                                      </p:to>
                                    </p:set>
                                    <p:animEffect transition="in" filter="fade">
                                      <p:cBhvr>
                                        <p:cTn id="18" dur="500"/>
                                        <p:tgtEl>
                                          <p:spTgt spid="70"/>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72"/>
                                        </p:tgtEl>
                                        <p:attrNameLst>
                                          <p:attrName>style.visibility</p:attrName>
                                        </p:attrNameLst>
                                      </p:cBhvr>
                                      <p:to>
                                        <p:strVal val="visible"/>
                                      </p:to>
                                    </p:set>
                                    <p:animEffect transition="in" filter="fade">
                                      <p:cBhvr>
                                        <p:cTn id="22" dur="500"/>
                                        <p:tgtEl>
                                          <p:spTgt spid="7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5"/>
                                        </p:tgtEl>
                                        <p:attrNameLst>
                                          <p:attrName>style.visibility</p:attrName>
                                        </p:attrNameLst>
                                      </p:cBhvr>
                                      <p:to>
                                        <p:strVal val="visible"/>
                                      </p:to>
                                    </p:set>
                                    <p:animEffect transition="in" filter="fade">
                                      <p:cBhvr>
                                        <p:cTn id="25" dur="500"/>
                                        <p:tgtEl>
                                          <p:spTgt spid="75"/>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76"/>
                                        </p:tgtEl>
                                        <p:attrNameLst>
                                          <p:attrName>style.visibility</p:attrName>
                                        </p:attrNameLst>
                                      </p:cBhvr>
                                      <p:to>
                                        <p:strVal val="visible"/>
                                      </p:to>
                                    </p:set>
                                    <p:animEffect transition="in" filter="fade">
                                      <p:cBhvr>
                                        <p:cTn id="29" dur="500"/>
                                        <p:tgtEl>
                                          <p:spTgt spid="7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7"/>
                                        </p:tgtEl>
                                        <p:attrNameLst>
                                          <p:attrName>style.visibility</p:attrName>
                                        </p:attrNameLst>
                                      </p:cBhvr>
                                      <p:to>
                                        <p:strVal val="visible"/>
                                      </p:to>
                                    </p:set>
                                    <p:animEffect transition="in" filter="fade">
                                      <p:cBhvr>
                                        <p:cTn id="32"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69" grpId="0"/>
      <p:bldP spid="70" grpId="0"/>
      <p:bldP spid="72" grpId="0"/>
      <p:bldP spid="74" grpId="0"/>
      <p:bldP spid="75" grpId="0"/>
      <p:bldP spid="76" grpId="0"/>
      <p:bldP spid="77" grpId="0"/>
    </p:bldLst>
  </p:timing>
</p:sld>
</file>

<file path=ppt/slides/slide1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IMG_7674.JPG"/>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17116" t="38109" r="51570" b="35372"/>
          <a:stretch/>
        </p:blipFill>
        <p:spPr>
          <a:xfrm>
            <a:off x="0" y="1248796"/>
            <a:ext cx="2438400" cy="1371600"/>
          </a:xfrm>
          <a:prstGeom prst="rect">
            <a:avLst/>
          </a:prstGeom>
        </p:spPr>
      </p:pic>
      <p:pic>
        <p:nvPicPr>
          <p:cNvPr id="8" name="Picture 7"/>
          <p:cNvPicPr>
            <a:picLocks noChangeAspect="1"/>
          </p:cNvPicPr>
          <p:nvPr/>
        </p:nvPicPr>
        <p:blipFill rotWithShape="1">
          <a:blip r:embed="rId5"/>
          <a:srcRect l="2855" t="21371" r="47818" b="34234"/>
          <a:stretch/>
        </p:blipFill>
        <p:spPr>
          <a:xfrm>
            <a:off x="6705600" y="1248796"/>
            <a:ext cx="2438400" cy="1371600"/>
          </a:xfrm>
          <a:prstGeom prst="rect">
            <a:avLst/>
          </a:prstGeom>
        </p:spPr>
      </p:pic>
      <p:pic>
        <p:nvPicPr>
          <p:cNvPr id="9" name="Picture 8"/>
          <p:cNvPicPr>
            <a:picLocks noChangeAspect="1"/>
          </p:cNvPicPr>
          <p:nvPr/>
        </p:nvPicPr>
        <p:blipFill rotWithShape="1">
          <a:blip r:embed="rId6"/>
          <a:srcRect l="22113" t="22675" r="42642" b="44510"/>
          <a:stretch/>
        </p:blipFill>
        <p:spPr>
          <a:xfrm>
            <a:off x="6705600" y="2615291"/>
            <a:ext cx="2438400" cy="1371600"/>
          </a:xfrm>
          <a:prstGeom prst="rect">
            <a:avLst/>
          </a:prstGeom>
        </p:spPr>
      </p:pic>
      <p:pic>
        <p:nvPicPr>
          <p:cNvPr id="10" name="Picture 9"/>
          <p:cNvPicPr>
            <a:picLocks noChangeAspect="1"/>
          </p:cNvPicPr>
          <p:nvPr/>
        </p:nvPicPr>
        <p:blipFill rotWithShape="1">
          <a:blip r:embed="rId7"/>
          <a:srcRect l="11725" t="29411" r="37573" b="24958"/>
          <a:stretch/>
        </p:blipFill>
        <p:spPr>
          <a:xfrm>
            <a:off x="6705600" y="3986891"/>
            <a:ext cx="2438400" cy="1371600"/>
          </a:xfrm>
          <a:prstGeom prst="rect">
            <a:avLst/>
          </a:prstGeom>
        </p:spPr>
      </p:pic>
      <p:sp>
        <p:nvSpPr>
          <p:cNvPr id="11" name="TextBox 10"/>
          <p:cNvSpPr txBox="1"/>
          <p:nvPr/>
        </p:nvSpPr>
        <p:spPr>
          <a:xfrm>
            <a:off x="2553045" y="563796"/>
            <a:ext cx="1983235" cy="584775"/>
          </a:xfrm>
          <a:prstGeom prst="rect">
            <a:avLst/>
          </a:prstGeom>
          <a:noFill/>
        </p:spPr>
        <p:txBody>
          <a:bodyPr wrap="none" rtlCol="0">
            <a:spAutoFit/>
          </a:bodyPr>
          <a:lstStyle/>
          <a:p>
            <a:pPr algn="ctr"/>
            <a:r>
              <a:rPr lang="en-US" sz="1600" dirty="0" smtClean="0">
                <a:latin typeface="Segoe UI Light"/>
                <a:cs typeface="Segoe UI Light"/>
              </a:rPr>
              <a:t># Bus </a:t>
            </a:r>
            <a:r>
              <a:rPr lang="en-US" sz="1600" dirty="0">
                <a:latin typeface="Segoe UI Light"/>
                <a:cs typeface="Segoe UI Light"/>
              </a:rPr>
              <a:t>S</a:t>
            </a:r>
            <a:r>
              <a:rPr lang="en-US" sz="1600" dirty="0" smtClean="0">
                <a:latin typeface="Segoe UI Light"/>
                <a:cs typeface="Segoe UI Light"/>
              </a:rPr>
              <a:t>top </a:t>
            </a:r>
            <a:r>
              <a:rPr lang="en-US" sz="1600" dirty="0">
                <a:latin typeface="Segoe UI Light"/>
                <a:cs typeface="Segoe UI Light"/>
              </a:rPr>
              <a:t>S</a:t>
            </a:r>
            <a:r>
              <a:rPr lang="en-US" sz="1600" dirty="0" smtClean="0">
                <a:latin typeface="Segoe UI Light"/>
                <a:cs typeface="Segoe UI Light"/>
              </a:rPr>
              <a:t>igns in</a:t>
            </a:r>
            <a:br>
              <a:rPr lang="en-US" sz="1600" dirty="0" smtClean="0">
                <a:latin typeface="Segoe UI Light"/>
                <a:cs typeface="Segoe UI Light"/>
              </a:rPr>
            </a:br>
            <a:r>
              <a:rPr lang="en-US" sz="1600" dirty="0" smtClean="0">
                <a:latin typeface="Segoe UI Semibold" panose="020B0702040204020203" pitchFamily="34" charset="0"/>
                <a:cs typeface="Segoe UI Semibold" panose="020B0702040204020203" pitchFamily="34" charset="0"/>
              </a:rPr>
              <a:t>Physical Audit Data</a:t>
            </a:r>
            <a:endParaRPr lang="en-US" sz="1600" dirty="0">
              <a:latin typeface="Segoe UI Semibold" panose="020B0702040204020203" pitchFamily="34" charset="0"/>
              <a:cs typeface="Segoe UI Semibold" panose="020B0702040204020203" pitchFamily="34" charset="0"/>
            </a:endParaRPr>
          </a:p>
        </p:txBody>
      </p:sp>
      <p:sp>
        <p:nvSpPr>
          <p:cNvPr id="12" name="TextBox 11"/>
          <p:cNvSpPr txBox="1"/>
          <p:nvPr/>
        </p:nvSpPr>
        <p:spPr>
          <a:xfrm>
            <a:off x="4706236" y="563796"/>
            <a:ext cx="1832553" cy="584775"/>
          </a:xfrm>
          <a:prstGeom prst="rect">
            <a:avLst/>
          </a:prstGeom>
          <a:noFill/>
        </p:spPr>
        <p:txBody>
          <a:bodyPr wrap="none" rtlCol="0">
            <a:spAutoFit/>
          </a:bodyPr>
          <a:lstStyle/>
          <a:p>
            <a:pPr algn="ctr"/>
            <a:r>
              <a:rPr lang="en-US" sz="1600" dirty="0" smtClean="0">
                <a:latin typeface="Segoe UI Light"/>
                <a:cs typeface="Segoe UI Light"/>
              </a:rPr>
              <a:t># Bus </a:t>
            </a:r>
            <a:r>
              <a:rPr lang="en-US" sz="1600" dirty="0">
                <a:latin typeface="Segoe UI Light"/>
                <a:cs typeface="Segoe UI Light"/>
              </a:rPr>
              <a:t>S</a:t>
            </a:r>
            <a:r>
              <a:rPr lang="en-US" sz="1600" dirty="0" smtClean="0">
                <a:latin typeface="Segoe UI Light"/>
                <a:cs typeface="Segoe UI Light"/>
              </a:rPr>
              <a:t>top </a:t>
            </a:r>
            <a:r>
              <a:rPr lang="en-US" sz="1600" dirty="0">
                <a:latin typeface="Segoe UI Light"/>
                <a:cs typeface="Segoe UI Light"/>
              </a:rPr>
              <a:t>S</a:t>
            </a:r>
            <a:r>
              <a:rPr lang="en-US" sz="1600" dirty="0" smtClean="0">
                <a:latin typeface="Segoe UI Light"/>
                <a:cs typeface="Segoe UI Light"/>
              </a:rPr>
              <a:t>igns in</a:t>
            </a:r>
            <a:br>
              <a:rPr lang="en-US" sz="1600" dirty="0" smtClean="0">
                <a:latin typeface="Segoe UI Light"/>
                <a:cs typeface="Segoe UI Light"/>
              </a:rPr>
            </a:br>
            <a:r>
              <a:rPr lang="en-US" sz="1600" dirty="0" smtClean="0">
                <a:latin typeface="Segoe UI Semibold" panose="020B0702040204020203" pitchFamily="34" charset="0"/>
                <a:cs typeface="Segoe UI Semibold" panose="020B0702040204020203" pitchFamily="34" charset="0"/>
              </a:rPr>
              <a:t>GSV Images</a:t>
            </a:r>
            <a:endParaRPr lang="en-US" sz="1600" dirty="0">
              <a:latin typeface="Segoe UI Semibold" panose="020B0702040204020203" pitchFamily="34" charset="0"/>
              <a:cs typeface="Segoe UI Semibold" panose="020B0702040204020203" pitchFamily="34" charset="0"/>
            </a:endParaRPr>
          </a:p>
        </p:txBody>
      </p:sp>
      <p:pic>
        <p:nvPicPr>
          <p:cNvPr id="13" name="Picture 12"/>
          <p:cNvPicPr>
            <a:picLocks noChangeAspect="1"/>
          </p:cNvPicPr>
          <p:nvPr/>
        </p:nvPicPr>
        <p:blipFill rotWithShape="1">
          <a:blip r:embed="rId8">
            <a:extLst>
              <a:ext uri="{28A0092B-C50C-407E-A947-70E740481C1C}">
                <a14:useLocalDpi xmlns:a14="http://schemas.microsoft.com/office/drawing/2010/main" val="0"/>
              </a:ext>
            </a:extLst>
          </a:blip>
          <a:srcRect l="557" t="9888" r="30113" b="20800"/>
          <a:stretch/>
        </p:blipFill>
        <p:spPr>
          <a:xfrm>
            <a:off x="0" y="2615291"/>
            <a:ext cx="2438400" cy="1371600"/>
          </a:xfrm>
          <a:prstGeom prst="rect">
            <a:avLst/>
          </a:prstGeom>
        </p:spPr>
      </p:pic>
      <p:pic>
        <p:nvPicPr>
          <p:cNvPr id="14" name="Picture 13"/>
          <p:cNvPicPr>
            <a:picLocks noChangeAspect="1"/>
          </p:cNvPicPr>
          <p:nvPr/>
        </p:nvPicPr>
        <p:blipFill rotWithShape="1">
          <a:blip r:embed="rId9">
            <a:extLst>
              <a:ext uri="{28A0092B-C50C-407E-A947-70E740481C1C}">
                <a14:useLocalDpi xmlns:a14="http://schemas.microsoft.com/office/drawing/2010/main" val="0"/>
              </a:ext>
            </a:extLst>
          </a:blip>
          <a:srcRect l="3509" t="28443" r="47895" b="35110"/>
          <a:stretch/>
        </p:blipFill>
        <p:spPr>
          <a:xfrm>
            <a:off x="0" y="3993566"/>
            <a:ext cx="2438400" cy="1371600"/>
          </a:xfrm>
          <a:prstGeom prst="rect">
            <a:avLst/>
          </a:prstGeom>
        </p:spPr>
      </p:pic>
      <p:cxnSp>
        <p:nvCxnSpPr>
          <p:cNvPr id="16" name="Straight Connector 15"/>
          <p:cNvCxnSpPr/>
          <p:nvPr/>
        </p:nvCxnSpPr>
        <p:spPr>
          <a:xfrm flipV="1">
            <a:off x="4572000" y="-208547"/>
            <a:ext cx="0" cy="7218948"/>
          </a:xfrm>
          <a:prstGeom prst="line">
            <a:avLst/>
          </a:prstGeom>
          <a:ln w="12700">
            <a:solidFill>
              <a:schemeClr val="bg1">
                <a:lumMod val="75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flipV="1">
            <a:off x="-16800" y="1248797"/>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flipV="1">
            <a:off x="-8400" y="2607855"/>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H="1" flipV="1">
            <a:off x="-12978" y="3980571"/>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H="1" flipV="1">
            <a:off x="-13953" y="5354970"/>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 name="TextBox 1"/>
          <p:cNvSpPr txBox="1"/>
          <p:nvPr/>
        </p:nvSpPr>
        <p:spPr>
          <a:xfrm rot="5400000">
            <a:off x="2351964" y="5393697"/>
            <a:ext cx="338554" cy="369332"/>
          </a:xfrm>
          <a:prstGeom prst="rect">
            <a:avLst/>
          </a:prstGeom>
          <a:noFill/>
        </p:spPr>
        <p:txBody>
          <a:bodyPr wrap="none" rtlCol="0">
            <a:spAutoFit/>
          </a:bodyPr>
          <a:lstStyle/>
          <a:p>
            <a:r>
              <a:rPr lang="en-US" dirty="0" smtClean="0">
                <a:latin typeface="Segoe UI Light" panose="020B0502040204020203" pitchFamily="34" charset="0"/>
                <a:cs typeface="Segoe UI Light" panose="020B0502040204020203" pitchFamily="34" charset="0"/>
              </a:rPr>
              <a:t>…</a:t>
            </a:r>
            <a:endParaRPr lang="en-US" dirty="0">
              <a:latin typeface="Segoe UI Light" panose="020B0502040204020203" pitchFamily="34" charset="0"/>
              <a:cs typeface="Segoe UI Light" panose="020B0502040204020203" pitchFamily="34" charset="0"/>
            </a:endParaRPr>
          </a:p>
        </p:txBody>
      </p:sp>
      <p:sp>
        <p:nvSpPr>
          <p:cNvPr id="71" name="TextBox 70"/>
          <p:cNvSpPr txBox="1"/>
          <p:nvPr/>
        </p:nvSpPr>
        <p:spPr>
          <a:xfrm rot="5400000">
            <a:off x="6617786" y="5393697"/>
            <a:ext cx="338554" cy="369332"/>
          </a:xfrm>
          <a:prstGeom prst="rect">
            <a:avLst/>
          </a:prstGeom>
          <a:noFill/>
        </p:spPr>
        <p:txBody>
          <a:bodyPr wrap="none" rtlCol="0">
            <a:spAutoFit/>
          </a:bodyPr>
          <a:lstStyle/>
          <a:p>
            <a:r>
              <a:rPr lang="en-US" dirty="0" smtClean="0">
                <a:latin typeface="Segoe UI Light"/>
                <a:cs typeface="Segoe UI Light"/>
              </a:rPr>
              <a:t>…</a:t>
            </a:r>
            <a:endParaRPr lang="en-US" dirty="0">
              <a:latin typeface="Segoe UI Light"/>
              <a:cs typeface="Segoe UI Light"/>
            </a:endParaRPr>
          </a:p>
        </p:txBody>
      </p:sp>
      <p:sp>
        <p:nvSpPr>
          <p:cNvPr id="70" name="TextBox 69"/>
          <p:cNvSpPr txBox="1"/>
          <p:nvPr/>
        </p:nvSpPr>
        <p:spPr>
          <a:xfrm>
            <a:off x="5418402" y="1727470"/>
            <a:ext cx="412493" cy="584776"/>
          </a:xfrm>
          <a:prstGeom prst="rect">
            <a:avLst/>
          </a:prstGeom>
          <a:noFill/>
        </p:spPr>
        <p:txBody>
          <a:bodyPr wrap="none" rtlCol="0">
            <a:spAutoFit/>
          </a:bodyPr>
          <a:lstStyle/>
          <a:p>
            <a:pPr algn="ctr"/>
            <a:r>
              <a:rPr lang="en-US" sz="3200" dirty="0" smtClean="0">
                <a:latin typeface="Segoe UI Semibold" panose="020B0702040204020203" pitchFamily="34" charset="0"/>
                <a:cs typeface="Segoe UI Semibold" panose="020B0702040204020203" pitchFamily="34" charset="0"/>
              </a:rPr>
              <a:t>1</a:t>
            </a:r>
            <a:endParaRPr lang="en-US" sz="3200" dirty="0">
              <a:latin typeface="Segoe UI Semibold" panose="020B0702040204020203" pitchFamily="34" charset="0"/>
              <a:cs typeface="Segoe UI Semibold" panose="020B0702040204020203" pitchFamily="34" charset="0"/>
            </a:endParaRPr>
          </a:p>
        </p:txBody>
      </p:sp>
      <p:sp>
        <p:nvSpPr>
          <p:cNvPr id="72" name="TextBox 71"/>
          <p:cNvSpPr txBox="1"/>
          <p:nvPr/>
        </p:nvSpPr>
        <p:spPr>
          <a:xfrm>
            <a:off x="3336535" y="3091090"/>
            <a:ext cx="412493" cy="584776"/>
          </a:xfrm>
          <a:prstGeom prst="rect">
            <a:avLst/>
          </a:prstGeom>
          <a:noFill/>
        </p:spPr>
        <p:txBody>
          <a:bodyPr wrap="none" rtlCol="0">
            <a:spAutoFit/>
          </a:bodyPr>
          <a:lstStyle/>
          <a:p>
            <a:pPr algn="ctr"/>
            <a:r>
              <a:rPr lang="en-US" sz="3200" dirty="0" smtClean="0">
                <a:latin typeface="Segoe UI Semibold" panose="020B0702040204020203" pitchFamily="34" charset="0"/>
                <a:cs typeface="Segoe UI Semibold" panose="020B0702040204020203" pitchFamily="34" charset="0"/>
              </a:rPr>
              <a:t>1</a:t>
            </a:r>
            <a:endParaRPr lang="en-US" sz="3200" dirty="0">
              <a:latin typeface="Segoe UI Semibold" panose="020B0702040204020203" pitchFamily="34" charset="0"/>
              <a:cs typeface="Segoe UI Semibold" panose="020B0702040204020203" pitchFamily="34" charset="0"/>
            </a:endParaRPr>
          </a:p>
        </p:txBody>
      </p:sp>
      <p:sp>
        <p:nvSpPr>
          <p:cNvPr id="74" name="TextBox 73"/>
          <p:cNvSpPr txBox="1"/>
          <p:nvPr/>
        </p:nvSpPr>
        <p:spPr>
          <a:xfrm>
            <a:off x="3336535" y="1727470"/>
            <a:ext cx="412493" cy="584776"/>
          </a:xfrm>
          <a:prstGeom prst="rect">
            <a:avLst/>
          </a:prstGeom>
          <a:noFill/>
        </p:spPr>
        <p:txBody>
          <a:bodyPr wrap="none" rtlCol="0">
            <a:spAutoFit/>
          </a:bodyPr>
          <a:lstStyle/>
          <a:p>
            <a:pPr algn="ctr"/>
            <a:r>
              <a:rPr lang="en-US" sz="3200" dirty="0" smtClean="0">
                <a:latin typeface="Segoe UI Semibold" panose="020B0702040204020203" pitchFamily="34" charset="0"/>
                <a:cs typeface="Segoe UI Semibold" panose="020B0702040204020203" pitchFamily="34" charset="0"/>
              </a:rPr>
              <a:t>1</a:t>
            </a:r>
            <a:endParaRPr lang="en-US" sz="3200" dirty="0">
              <a:latin typeface="Segoe UI Semibold" panose="020B0702040204020203" pitchFamily="34" charset="0"/>
              <a:cs typeface="Segoe UI Semibold" panose="020B0702040204020203" pitchFamily="34" charset="0"/>
            </a:endParaRPr>
          </a:p>
        </p:txBody>
      </p:sp>
      <p:sp>
        <p:nvSpPr>
          <p:cNvPr id="75" name="TextBox 74"/>
          <p:cNvSpPr txBox="1"/>
          <p:nvPr/>
        </p:nvSpPr>
        <p:spPr>
          <a:xfrm>
            <a:off x="5418402" y="3091090"/>
            <a:ext cx="412493" cy="584776"/>
          </a:xfrm>
          <a:prstGeom prst="rect">
            <a:avLst/>
          </a:prstGeom>
          <a:noFill/>
        </p:spPr>
        <p:txBody>
          <a:bodyPr wrap="none" rtlCol="0">
            <a:spAutoFit/>
          </a:bodyPr>
          <a:lstStyle/>
          <a:p>
            <a:pPr algn="ctr"/>
            <a:r>
              <a:rPr lang="en-US" sz="3200" dirty="0" smtClean="0">
                <a:latin typeface="Segoe UI Semibold" panose="020B0702040204020203" pitchFamily="34" charset="0"/>
                <a:cs typeface="Segoe UI Semibold" panose="020B0702040204020203" pitchFamily="34" charset="0"/>
              </a:rPr>
              <a:t>1</a:t>
            </a:r>
            <a:endParaRPr lang="en-US" sz="3200" dirty="0">
              <a:latin typeface="Segoe UI Semibold" panose="020B0702040204020203" pitchFamily="34" charset="0"/>
              <a:cs typeface="Segoe UI Semibold" panose="020B0702040204020203" pitchFamily="34" charset="0"/>
            </a:endParaRPr>
          </a:p>
        </p:txBody>
      </p:sp>
      <p:sp>
        <p:nvSpPr>
          <p:cNvPr id="76" name="TextBox 75"/>
          <p:cNvSpPr txBox="1"/>
          <p:nvPr/>
        </p:nvSpPr>
        <p:spPr>
          <a:xfrm>
            <a:off x="3336535" y="4473515"/>
            <a:ext cx="412493" cy="584776"/>
          </a:xfrm>
          <a:prstGeom prst="rect">
            <a:avLst/>
          </a:prstGeom>
          <a:noFill/>
        </p:spPr>
        <p:txBody>
          <a:bodyPr wrap="none" rtlCol="0">
            <a:spAutoFit/>
          </a:bodyPr>
          <a:lstStyle/>
          <a:p>
            <a:pPr algn="ctr"/>
            <a:r>
              <a:rPr lang="en-US" sz="3200" dirty="0" smtClean="0">
                <a:latin typeface="Segoe UI Semibold" panose="020B0702040204020203" pitchFamily="34" charset="0"/>
                <a:cs typeface="Segoe UI Semibold" panose="020B0702040204020203" pitchFamily="34" charset="0"/>
              </a:rPr>
              <a:t>1</a:t>
            </a:r>
            <a:endParaRPr lang="en-US" sz="3200" dirty="0">
              <a:latin typeface="Segoe UI Semibold" panose="020B0702040204020203" pitchFamily="34" charset="0"/>
              <a:cs typeface="Segoe UI Semibold" panose="020B0702040204020203" pitchFamily="34" charset="0"/>
            </a:endParaRPr>
          </a:p>
        </p:txBody>
      </p:sp>
      <p:sp>
        <p:nvSpPr>
          <p:cNvPr id="77" name="TextBox 76"/>
          <p:cNvSpPr txBox="1"/>
          <p:nvPr/>
        </p:nvSpPr>
        <p:spPr>
          <a:xfrm>
            <a:off x="5418402" y="4473515"/>
            <a:ext cx="412493" cy="584776"/>
          </a:xfrm>
          <a:prstGeom prst="rect">
            <a:avLst/>
          </a:prstGeom>
          <a:noFill/>
        </p:spPr>
        <p:txBody>
          <a:bodyPr wrap="none" rtlCol="0">
            <a:spAutoFit/>
          </a:bodyPr>
          <a:lstStyle/>
          <a:p>
            <a:pPr algn="ctr"/>
            <a:r>
              <a:rPr lang="en-US" sz="3200" dirty="0" smtClean="0">
                <a:latin typeface="Segoe UI Semibold" panose="020B0702040204020203" pitchFamily="34" charset="0"/>
                <a:cs typeface="Segoe UI Semibold" panose="020B0702040204020203" pitchFamily="34" charset="0"/>
              </a:rPr>
              <a:t>1</a:t>
            </a:r>
            <a:endParaRPr lang="en-US" sz="3200" dirty="0">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34937914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0"/>
                                        </p:tgtEl>
                                        <p:attrNameLst>
                                          <p:attrName>style.visibility</p:attrName>
                                        </p:attrNameLst>
                                      </p:cBhvr>
                                      <p:to>
                                        <p:strVal val="visible"/>
                                      </p:to>
                                    </p:set>
                                    <p:animEffect transition="in" filter="fade">
                                      <p:cBhvr>
                                        <p:cTn id="10" dur="500"/>
                                        <p:tgtEl>
                                          <p:spTgt spid="70"/>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72"/>
                                        </p:tgtEl>
                                        <p:attrNameLst>
                                          <p:attrName>style.visibility</p:attrName>
                                        </p:attrNameLst>
                                      </p:cBhvr>
                                      <p:to>
                                        <p:strVal val="visible"/>
                                      </p:to>
                                    </p:set>
                                    <p:animEffect transition="in" filter="fade">
                                      <p:cBhvr>
                                        <p:cTn id="14" dur="500"/>
                                        <p:tgtEl>
                                          <p:spTgt spid="7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5"/>
                                        </p:tgtEl>
                                        <p:attrNameLst>
                                          <p:attrName>style.visibility</p:attrName>
                                        </p:attrNameLst>
                                      </p:cBhvr>
                                      <p:to>
                                        <p:strVal val="visible"/>
                                      </p:to>
                                    </p:set>
                                    <p:animEffect transition="in" filter="fade">
                                      <p:cBhvr>
                                        <p:cTn id="17" dur="500"/>
                                        <p:tgtEl>
                                          <p:spTgt spid="75"/>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76"/>
                                        </p:tgtEl>
                                        <p:attrNameLst>
                                          <p:attrName>style.visibility</p:attrName>
                                        </p:attrNameLst>
                                      </p:cBhvr>
                                      <p:to>
                                        <p:strVal val="visible"/>
                                      </p:to>
                                    </p:set>
                                    <p:animEffect transition="in" filter="fade">
                                      <p:cBhvr>
                                        <p:cTn id="21" dur="500"/>
                                        <p:tgtEl>
                                          <p:spTgt spid="7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7"/>
                                        </p:tgtEl>
                                        <p:attrNameLst>
                                          <p:attrName>style.visibility</p:attrName>
                                        </p:attrNameLst>
                                      </p:cBhvr>
                                      <p:to>
                                        <p:strVal val="visible"/>
                                      </p:to>
                                    </p:set>
                                    <p:animEffect transition="in" filter="fade">
                                      <p:cBhvr>
                                        <p:cTn id="24"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2" grpId="0"/>
      <p:bldP spid="74" grpId="0"/>
      <p:bldP spid="75" grpId="0"/>
      <p:bldP spid="76" grpId="0"/>
      <p:bldP spid="77" grpId="0"/>
    </p:bldLst>
  </p:timing>
</p:sld>
</file>

<file path=ppt/slides/slide1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IMG_7674.JPG"/>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17116" t="38109" r="51570" b="35372"/>
          <a:stretch/>
        </p:blipFill>
        <p:spPr>
          <a:xfrm>
            <a:off x="0" y="1248796"/>
            <a:ext cx="2438400" cy="1371600"/>
          </a:xfrm>
          <a:prstGeom prst="rect">
            <a:avLst/>
          </a:prstGeom>
        </p:spPr>
      </p:pic>
      <p:pic>
        <p:nvPicPr>
          <p:cNvPr id="8" name="Picture 7"/>
          <p:cNvPicPr>
            <a:picLocks noChangeAspect="1"/>
          </p:cNvPicPr>
          <p:nvPr/>
        </p:nvPicPr>
        <p:blipFill rotWithShape="1">
          <a:blip r:embed="rId5"/>
          <a:srcRect l="2855" t="21371" r="47818" b="34234"/>
          <a:stretch/>
        </p:blipFill>
        <p:spPr>
          <a:xfrm>
            <a:off x="6705600" y="1248796"/>
            <a:ext cx="2438400" cy="1371600"/>
          </a:xfrm>
          <a:prstGeom prst="rect">
            <a:avLst/>
          </a:prstGeom>
        </p:spPr>
      </p:pic>
      <p:pic>
        <p:nvPicPr>
          <p:cNvPr id="9" name="Picture 8"/>
          <p:cNvPicPr>
            <a:picLocks noChangeAspect="1"/>
          </p:cNvPicPr>
          <p:nvPr/>
        </p:nvPicPr>
        <p:blipFill rotWithShape="1">
          <a:blip r:embed="rId6"/>
          <a:srcRect l="22113" t="22675" r="42642" b="44510"/>
          <a:stretch/>
        </p:blipFill>
        <p:spPr>
          <a:xfrm>
            <a:off x="6705600" y="2615291"/>
            <a:ext cx="2438400" cy="1371600"/>
          </a:xfrm>
          <a:prstGeom prst="rect">
            <a:avLst/>
          </a:prstGeom>
        </p:spPr>
      </p:pic>
      <p:pic>
        <p:nvPicPr>
          <p:cNvPr id="10" name="Picture 9"/>
          <p:cNvPicPr>
            <a:picLocks noChangeAspect="1"/>
          </p:cNvPicPr>
          <p:nvPr/>
        </p:nvPicPr>
        <p:blipFill rotWithShape="1">
          <a:blip r:embed="rId7"/>
          <a:srcRect l="11725" t="29411" r="37573" b="24958"/>
          <a:stretch/>
        </p:blipFill>
        <p:spPr>
          <a:xfrm>
            <a:off x="6705600" y="3986891"/>
            <a:ext cx="2438400" cy="1371600"/>
          </a:xfrm>
          <a:prstGeom prst="rect">
            <a:avLst/>
          </a:prstGeom>
        </p:spPr>
      </p:pic>
      <p:pic>
        <p:nvPicPr>
          <p:cNvPr id="13" name="Picture 12"/>
          <p:cNvPicPr>
            <a:picLocks noChangeAspect="1"/>
          </p:cNvPicPr>
          <p:nvPr/>
        </p:nvPicPr>
        <p:blipFill rotWithShape="1">
          <a:blip r:embed="rId8">
            <a:extLst>
              <a:ext uri="{28A0092B-C50C-407E-A947-70E740481C1C}">
                <a14:useLocalDpi xmlns:a14="http://schemas.microsoft.com/office/drawing/2010/main" val="0"/>
              </a:ext>
            </a:extLst>
          </a:blip>
          <a:srcRect l="557" t="9888" r="30113" b="20800"/>
          <a:stretch/>
        </p:blipFill>
        <p:spPr>
          <a:xfrm>
            <a:off x="0" y="2615291"/>
            <a:ext cx="2438400" cy="1371600"/>
          </a:xfrm>
          <a:prstGeom prst="rect">
            <a:avLst/>
          </a:prstGeom>
        </p:spPr>
      </p:pic>
      <p:pic>
        <p:nvPicPr>
          <p:cNvPr id="14" name="Picture 13"/>
          <p:cNvPicPr>
            <a:picLocks noChangeAspect="1"/>
          </p:cNvPicPr>
          <p:nvPr/>
        </p:nvPicPr>
        <p:blipFill rotWithShape="1">
          <a:blip r:embed="rId9">
            <a:extLst>
              <a:ext uri="{28A0092B-C50C-407E-A947-70E740481C1C}">
                <a14:useLocalDpi xmlns:a14="http://schemas.microsoft.com/office/drawing/2010/main" val="0"/>
              </a:ext>
            </a:extLst>
          </a:blip>
          <a:srcRect l="3509" t="28443" r="47895" b="35110"/>
          <a:stretch/>
        </p:blipFill>
        <p:spPr>
          <a:xfrm>
            <a:off x="0" y="3993566"/>
            <a:ext cx="2438400" cy="1371600"/>
          </a:xfrm>
          <a:prstGeom prst="rect">
            <a:avLst/>
          </a:prstGeom>
        </p:spPr>
      </p:pic>
      <p:grpSp>
        <p:nvGrpSpPr>
          <p:cNvPr id="38" name="Group 37"/>
          <p:cNvGrpSpPr/>
          <p:nvPr/>
        </p:nvGrpSpPr>
        <p:grpSpPr>
          <a:xfrm>
            <a:off x="2493405" y="856184"/>
            <a:ext cx="1055290" cy="400110"/>
            <a:chOff x="2493405" y="856184"/>
            <a:chExt cx="1384544" cy="400110"/>
          </a:xfrm>
        </p:grpSpPr>
        <p:sp>
          <p:nvSpPr>
            <p:cNvPr id="5" name="TextBox 4"/>
            <p:cNvSpPr txBox="1"/>
            <p:nvPr/>
          </p:nvSpPr>
          <p:spPr>
            <a:xfrm>
              <a:off x="2493405" y="856184"/>
              <a:ext cx="418704" cy="400110"/>
            </a:xfrm>
            <a:prstGeom prst="rect">
              <a:avLst/>
            </a:prstGeom>
            <a:noFill/>
          </p:spPr>
          <p:txBody>
            <a:bodyPr wrap="none" rtlCol="0">
              <a:spAutoFit/>
            </a:bodyPr>
            <a:lstStyle/>
            <a:p>
              <a:pPr algn="ctr"/>
              <a:r>
                <a:rPr lang="en-US" sz="2000" dirty="0" smtClean="0">
                  <a:latin typeface="Segoe UI Light"/>
                  <a:cs typeface="Segoe UI Light"/>
                </a:rPr>
                <a:t>R1</a:t>
              </a:r>
              <a:endParaRPr lang="en-US" sz="2000" dirty="0">
                <a:latin typeface="Segoe UI Light"/>
                <a:cs typeface="Segoe UI Light"/>
              </a:endParaRPr>
            </a:p>
          </p:txBody>
        </p:sp>
        <p:sp>
          <p:nvSpPr>
            <p:cNvPr id="6" name="TextBox 5"/>
            <p:cNvSpPr txBox="1"/>
            <p:nvPr/>
          </p:nvSpPr>
          <p:spPr>
            <a:xfrm>
              <a:off x="2936249" y="856184"/>
              <a:ext cx="458780" cy="400110"/>
            </a:xfrm>
            <a:prstGeom prst="rect">
              <a:avLst/>
            </a:prstGeom>
            <a:noFill/>
          </p:spPr>
          <p:txBody>
            <a:bodyPr wrap="none" rtlCol="0">
              <a:spAutoFit/>
            </a:bodyPr>
            <a:lstStyle/>
            <a:p>
              <a:pPr algn="ctr"/>
              <a:r>
                <a:rPr lang="en-US" sz="2000" dirty="0" smtClean="0">
                  <a:latin typeface="Segoe UI Light"/>
                  <a:cs typeface="Segoe UI Light"/>
                </a:rPr>
                <a:t>R2</a:t>
              </a:r>
              <a:endParaRPr lang="en-US" sz="2000" dirty="0">
                <a:latin typeface="Segoe UI Light"/>
                <a:cs typeface="Segoe UI Light"/>
              </a:endParaRPr>
            </a:p>
          </p:txBody>
        </p:sp>
        <p:sp>
          <p:nvSpPr>
            <p:cNvPr id="7" name="TextBox 6"/>
            <p:cNvSpPr txBox="1"/>
            <p:nvPr/>
          </p:nvSpPr>
          <p:spPr>
            <a:xfrm>
              <a:off x="3419169" y="856184"/>
              <a:ext cx="458780" cy="400110"/>
            </a:xfrm>
            <a:prstGeom prst="rect">
              <a:avLst/>
            </a:prstGeom>
            <a:noFill/>
          </p:spPr>
          <p:txBody>
            <a:bodyPr wrap="none" rtlCol="0">
              <a:spAutoFit/>
            </a:bodyPr>
            <a:lstStyle/>
            <a:p>
              <a:pPr algn="ctr"/>
              <a:r>
                <a:rPr lang="en-US" sz="2000" dirty="0" smtClean="0">
                  <a:latin typeface="Segoe UI Light"/>
                  <a:cs typeface="Segoe UI Light"/>
                </a:rPr>
                <a:t>R3</a:t>
              </a:r>
              <a:endParaRPr lang="en-US" sz="2000" dirty="0">
                <a:latin typeface="Segoe UI Light"/>
                <a:cs typeface="Segoe UI Light"/>
              </a:endParaRPr>
            </a:p>
          </p:txBody>
        </p:sp>
      </p:grpSp>
      <p:cxnSp>
        <p:nvCxnSpPr>
          <p:cNvPr id="19" name="Straight Connector 18"/>
          <p:cNvCxnSpPr/>
          <p:nvPr/>
        </p:nvCxnSpPr>
        <p:spPr>
          <a:xfrm flipH="1" flipV="1">
            <a:off x="-16800" y="1248797"/>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flipV="1">
            <a:off x="-8400" y="2607855"/>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H="1" flipV="1">
            <a:off x="-12978" y="3980571"/>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H="1" flipV="1">
            <a:off x="-13953" y="5354970"/>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nvGrpSpPr>
          <p:cNvPr id="39" name="Group 38"/>
          <p:cNvGrpSpPr/>
          <p:nvPr/>
        </p:nvGrpSpPr>
        <p:grpSpPr>
          <a:xfrm>
            <a:off x="4572002" y="856184"/>
            <a:ext cx="1178574" cy="400110"/>
            <a:chOff x="2493405" y="856184"/>
            <a:chExt cx="1384544" cy="400110"/>
          </a:xfrm>
        </p:grpSpPr>
        <p:sp>
          <p:nvSpPr>
            <p:cNvPr id="40" name="TextBox 39"/>
            <p:cNvSpPr txBox="1"/>
            <p:nvPr/>
          </p:nvSpPr>
          <p:spPr>
            <a:xfrm>
              <a:off x="2493405" y="856184"/>
              <a:ext cx="418704" cy="400110"/>
            </a:xfrm>
            <a:prstGeom prst="rect">
              <a:avLst/>
            </a:prstGeom>
            <a:noFill/>
          </p:spPr>
          <p:txBody>
            <a:bodyPr wrap="none" rtlCol="0">
              <a:spAutoFit/>
            </a:bodyPr>
            <a:lstStyle/>
            <a:p>
              <a:pPr algn="ctr"/>
              <a:r>
                <a:rPr lang="en-US" sz="2000" dirty="0" smtClean="0">
                  <a:latin typeface="Segoe UI Light"/>
                  <a:cs typeface="Segoe UI Light"/>
                </a:rPr>
                <a:t>R1</a:t>
              </a:r>
              <a:endParaRPr lang="en-US" sz="2000" dirty="0">
                <a:latin typeface="Segoe UI Light"/>
                <a:cs typeface="Segoe UI Light"/>
              </a:endParaRPr>
            </a:p>
          </p:txBody>
        </p:sp>
        <p:sp>
          <p:nvSpPr>
            <p:cNvPr id="41" name="TextBox 40"/>
            <p:cNvSpPr txBox="1"/>
            <p:nvPr/>
          </p:nvSpPr>
          <p:spPr>
            <a:xfrm>
              <a:off x="2936249" y="856184"/>
              <a:ext cx="458780" cy="400110"/>
            </a:xfrm>
            <a:prstGeom prst="rect">
              <a:avLst/>
            </a:prstGeom>
            <a:noFill/>
          </p:spPr>
          <p:txBody>
            <a:bodyPr wrap="none" rtlCol="0">
              <a:spAutoFit/>
            </a:bodyPr>
            <a:lstStyle/>
            <a:p>
              <a:pPr algn="ctr"/>
              <a:r>
                <a:rPr lang="en-US" sz="2000" dirty="0" smtClean="0">
                  <a:latin typeface="Segoe UI Light"/>
                  <a:cs typeface="Segoe UI Light"/>
                </a:rPr>
                <a:t>R2</a:t>
              </a:r>
              <a:endParaRPr lang="en-US" sz="2000" dirty="0">
                <a:latin typeface="Segoe UI Light"/>
                <a:cs typeface="Segoe UI Light"/>
              </a:endParaRPr>
            </a:p>
          </p:txBody>
        </p:sp>
        <p:sp>
          <p:nvSpPr>
            <p:cNvPr id="42" name="TextBox 41"/>
            <p:cNvSpPr txBox="1"/>
            <p:nvPr/>
          </p:nvSpPr>
          <p:spPr>
            <a:xfrm>
              <a:off x="3419169" y="856184"/>
              <a:ext cx="458780" cy="400110"/>
            </a:xfrm>
            <a:prstGeom prst="rect">
              <a:avLst/>
            </a:prstGeom>
            <a:noFill/>
          </p:spPr>
          <p:txBody>
            <a:bodyPr wrap="none" rtlCol="0">
              <a:spAutoFit/>
            </a:bodyPr>
            <a:lstStyle/>
            <a:p>
              <a:pPr algn="ctr"/>
              <a:r>
                <a:rPr lang="en-US" sz="2000" dirty="0" smtClean="0">
                  <a:latin typeface="Segoe UI Light"/>
                  <a:cs typeface="Segoe UI Light"/>
                </a:rPr>
                <a:t>R3</a:t>
              </a:r>
              <a:endParaRPr lang="en-US" sz="2000" dirty="0">
                <a:latin typeface="Segoe UI Light"/>
                <a:cs typeface="Segoe UI Light"/>
              </a:endParaRPr>
            </a:p>
          </p:txBody>
        </p:sp>
      </p:grpSp>
      <p:grpSp>
        <p:nvGrpSpPr>
          <p:cNvPr id="43" name="Group 42"/>
          <p:cNvGrpSpPr/>
          <p:nvPr/>
        </p:nvGrpSpPr>
        <p:grpSpPr>
          <a:xfrm>
            <a:off x="2501852" y="1727470"/>
            <a:ext cx="996921" cy="400110"/>
            <a:chOff x="2521676" y="856184"/>
            <a:chExt cx="1307964" cy="400110"/>
          </a:xfrm>
        </p:grpSpPr>
        <p:sp>
          <p:nvSpPr>
            <p:cNvPr id="44" name="TextBox 43"/>
            <p:cNvSpPr txBox="1"/>
            <p:nvPr/>
          </p:nvSpPr>
          <p:spPr>
            <a:xfrm>
              <a:off x="2521676"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45" name="TextBox 44"/>
            <p:cNvSpPr txBox="1"/>
            <p:nvPr/>
          </p:nvSpPr>
          <p:spPr>
            <a:xfrm>
              <a:off x="2984558"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46" name="TextBox 45"/>
            <p:cNvSpPr txBox="1"/>
            <p:nvPr/>
          </p:nvSpPr>
          <p:spPr>
            <a:xfrm>
              <a:off x="3467477"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47" name="Group 46"/>
          <p:cNvGrpSpPr/>
          <p:nvPr/>
        </p:nvGrpSpPr>
        <p:grpSpPr>
          <a:xfrm>
            <a:off x="4610445" y="1727470"/>
            <a:ext cx="1081138" cy="400110"/>
            <a:chOff x="2540618" y="856184"/>
            <a:chExt cx="1270080" cy="400110"/>
          </a:xfrm>
        </p:grpSpPr>
        <p:sp>
          <p:nvSpPr>
            <p:cNvPr id="48" name="TextBox 47"/>
            <p:cNvSpPr txBox="1"/>
            <p:nvPr/>
          </p:nvSpPr>
          <p:spPr>
            <a:xfrm>
              <a:off x="2540618"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49" name="TextBox 48"/>
            <p:cNvSpPr txBox="1"/>
            <p:nvPr/>
          </p:nvSpPr>
          <p:spPr>
            <a:xfrm>
              <a:off x="3003500"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0" name="TextBox 49"/>
            <p:cNvSpPr txBox="1"/>
            <p:nvPr/>
          </p:nvSpPr>
          <p:spPr>
            <a:xfrm>
              <a:off x="3486419"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51" name="Group 50"/>
          <p:cNvGrpSpPr/>
          <p:nvPr/>
        </p:nvGrpSpPr>
        <p:grpSpPr>
          <a:xfrm>
            <a:off x="2501852" y="3091090"/>
            <a:ext cx="996921" cy="400110"/>
            <a:chOff x="2521676" y="856184"/>
            <a:chExt cx="1307964" cy="400110"/>
          </a:xfrm>
        </p:grpSpPr>
        <p:sp>
          <p:nvSpPr>
            <p:cNvPr id="52" name="TextBox 51"/>
            <p:cNvSpPr txBox="1"/>
            <p:nvPr/>
          </p:nvSpPr>
          <p:spPr>
            <a:xfrm>
              <a:off x="2521676"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3" name="TextBox 52"/>
            <p:cNvSpPr txBox="1"/>
            <p:nvPr/>
          </p:nvSpPr>
          <p:spPr>
            <a:xfrm>
              <a:off x="2984558"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4" name="TextBox 53"/>
            <p:cNvSpPr txBox="1"/>
            <p:nvPr/>
          </p:nvSpPr>
          <p:spPr>
            <a:xfrm>
              <a:off x="3467477"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55" name="Group 54"/>
          <p:cNvGrpSpPr/>
          <p:nvPr/>
        </p:nvGrpSpPr>
        <p:grpSpPr>
          <a:xfrm>
            <a:off x="4610445" y="3091090"/>
            <a:ext cx="1081138" cy="400110"/>
            <a:chOff x="2540618" y="856184"/>
            <a:chExt cx="1270080" cy="400110"/>
          </a:xfrm>
        </p:grpSpPr>
        <p:sp>
          <p:nvSpPr>
            <p:cNvPr id="56" name="TextBox 55"/>
            <p:cNvSpPr txBox="1"/>
            <p:nvPr/>
          </p:nvSpPr>
          <p:spPr>
            <a:xfrm>
              <a:off x="2540618"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7" name="TextBox 56"/>
            <p:cNvSpPr txBox="1"/>
            <p:nvPr/>
          </p:nvSpPr>
          <p:spPr>
            <a:xfrm>
              <a:off x="3003500"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8" name="TextBox 57"/>
            <p:cNvSpPr txBox="1"/>
            <p:nvPr/>
          </p:nvSpPr>
          <p:spPr>
            <a:xfrm>
              <a:off x="3486419"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59" name="Group 58"/>
          <p:cNvGrpSpPr/>
          <p:nvPr/>
        </p:nvGrpSpPr>
        <p:grpSpPr>
          <a:xfrm>
            <a:off x="2501852" y="4473515"/>
            <a:ext cx="996923" cy="400110"/>
            <a:chOff x="2521676" y="856184"/>
            <a:chExt cx="1307965" cy="400110"/>
          </a:xfrm>
        </p:grpSpPr>
        <p:sp>
          <p:nvSpPr>
            <p:cNvPr id="60" name="TextBox 59"/>
            <p:cNvSpPr txBox="1"/>
            <p:nvPr/>
          </p:nvSpPr>
          <p:spPr>
            <a:xfrm>
              <a:off x="2521676"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61" name="TextBox 60"/>
            <p:cNvSpPr txBox="1"/>
            <p:nvPr/>
          </p:nvSpPr>
          <p:spPr>
            <a:xfrm>
              <a:off x="2984558"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62" name="TextBox 61"/>
            <p:cNvSpPr txBox="1"/>
            <p:nvPr/>
          </p:nvSpPr>
          <p:spPr>
            <a:xfrm>
              <a:off x="3467478"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63" name="Group 62"/>
          <p:cNvGrpSpPr/>
          <p:nvPr/>
        </p:nvGrpSpPr>
        <p:grpSpPr>
          <a:xfrm>
            <a:off x="4610444" y="4473515"/>
            <a:ext cx="1081139" cy="400110"/>
            <a:chOff x="2540618" y="856184"/>
            <a:chExt cx="1270081" cy="400110"/>
          </a:xfrm>
        </p:grpSpPr>
        <p:sp>
          <p:nvSpPr>
            <p:cNvPr id="64" name="TextBox 63"/>
            <p:cNvSpPr txBox="1"/>
            <p:nvPr/>
          </p:nvSpPr>
          <p:spPr>
            <a:xfrm>
              <a:off x="2540618"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65" name="TextBox 64"/>
            <p:cNvSpPr txBox="1"/>
            <p:nvPr/>
          </p:nvSpPr>
          <p:spPr>
            <a:xfrm>
              <a:off x="3003501"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66" name="TextBox 65"/>
            <p:cNvSpPr txBox="1"/>
            <p:nvPr/>
          </p:nvSpPr>
          <p:spPr>
            <a:xfrm>
              <a:off x="3486420"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sp>
        <p:nvSpPr>
          <p:cNvPr id="2" name="TextBox 1"/>
          <p:cNvSpPr txBox="1"/>
          <p:nvPr/>
        </p:nvSpPr>
        <p:spPr>
          <a:xfrm rot="5400000">
            <a:off x="2351964" y="5393697"/>
            <a:ext cx="338554" cy="369332"/>
          </a:xfrm>
          <a:prstGeom prst="rect">
            <a:avLst/>
          </a:prstGeom>
          <a:noFill/>
        </p:spPr>
        <p:txBody>
          <a:bodyPr wrap="none" rtlCol="0">
            <a:spAutoFit/>
          </a:bodyPr>
          <a:lstStyle/>
          <a:p>
            <a:r>
              <a:rPr lang="en-US" dirty="0" smtClean="0">
                <a:latin typeface="Segoe UI Light" panose="020B0502040204020203" pitchFamily="34" charset="0"/>
                <a:cs typeface="Segoe UI Light" panose="020B0502040204020203" pitchFamily="34" charset="0"/>
              </a:rPr>
              <a:t>…</a:t>
            </a:r>
            <a:endParaRPr lang="en-US" dirty="0">
              <a:latin typeface="Segoe UI Light" panose="020B0502040204020203" pitchFamily="34" charset="0"/>
              <a:cs typeface="Segoe UI Light" panose="020B0502040204020203" pitchFamily="34" charset="0"/>
            </a:endParaRPr>
          </a:p>
        </p:txBody>
      </p:sp>
      <p:sp>
        <p:nvSpPr>
          <p:cNvPr id="67" name="Rectangle 66"/>
          <p:cNvSpPr/>
          <p:nvPr/>
        </p:nvSpPr>
        <p:spPr>
          <a:xfrm>
            <a:off x="-90045" y="-71562"/>
            <a:ext cx="9480535" cy="6945464"/>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1" name="TextBox 70"/>
          <p:cNvSpPr txBox="1"/>
          <p:nvPr/>
        </p:nvSpPr>
        <p:spPr>
          <a:xfrm rot="5400000">
            <a:off x="6617786" y="5393697"/>
            <a:ext cx="338554" cy="369332"/>
          </a:xfrm>
          <a:prstGeom prst="rect">
            <a:avLst/>
          </a:prstGeom>
          <a:noFill/>
        </p:spPr>
        <p:txBody>
          <a:bodyPr wrap="none" rtlCol="0">
            <a:spAutoFit/>
          </a:bodyPr>
          <a:lstStyle/>
          <a:p>
            <a:r>
              <a:rPr lang="en-US" dirty="0" smtClean="0">
                <a:latin typeface="Segoe UI Light"/>
                <a:cs typeface="Segoe UI Light"/>
              </a:rPr>
              <a:t>…</a:t>
            </a:r>
            <a:endParaRPr lang="en-US" dirty="0">
              <a:latin typeface="Segoe UI Light"/>
              <a:cs typeface="Segoe UI Light"/>
            </a:endParaRPr>
          </a:p>
        </p:txBody>
      </p:sp>
      <p:sp>
        <p:nvSpPr>
          <p:cNvPr id="69" name="TextBox 68"/>
          <p:cNvSpPr txBox="1"/>
          <p:nvPr/>
        </p:nvSpPr>
        <p:spPr>
          <a:xfrm>
            <a:off x="5651550" y="843189"/>
            <a:ext cx="1063112" cy="400110"/>
          </a:xfrm>
          <a:prstGeom prst="rect">
            <a:avLst/>
          </a:prstGeom>
          <a:noFill/>
        </p:spPr>
        <p:txBody>
          <a:bodyPr wrap="none" rtlCol="0">
            <a:spAutoFit/>
          </a:bodyPr>
          <a:lstStyle/>
          <a:p>
            <a:pPr algn="ctr"/>
            <a:r>
              <a:rPr lang="en-US" sz="2000" dirty="0" smtClean="0">
                <a:solidFill>
                  <a:schemeClr val="bg1"/>
                </a:solidFill>
                <a:latin typeface="Segoe UI Semibold" panose="020B0702040204020203" pitchFamily="34" charset="0"/>
                <a:cs typeface="Segoe UI Semibold" panose="020B0702040204020203" pitchFamily="34" charset="0"/>
              </a:rPr>
              <a:t>Median</a:t>
            </a:r>
            <a:endParaRPr lang="en-US" sz="2000" dirty="0">
              <a:solidFill>
                <a:schemeClr val="bg1"/>
              </a:solidFill>
              <a:latin typeface="Segoe UI Semibold" panose="020B0702040204020203" pitchFamily="34" charset="0"/>
              <a:cs typeface="Segoe UI Semibold" panose="020B0702040204020203" pitchFamily="34" charset="0"/>
            </a:endParaRPr>
          </a:p>
        </p:txBody>
      </p:sp>
      <p:sp>
        <p:nvSpPr>
          <p:cNvPr id="70" name="TextBox 69"/>
          <p:cNvSpPr txBox="1"/>
          <p:nvPr/>
        </p:nvSpPr>
        <p:spPr>
          <a:xfrm>
            <a:off x="6012325" y="1727470"/>
            <a:ext cx="287259" cy="400110"/>
          </a:xfrm>
          <a:prstGeom prst="rect">
            <a:avLst/>
          </a:prstGeom>
          <a:noFill/>
        </p:spPr>
        <p:txBody>
          <a:bodyPr wrap="none" rtlCol="0">
            <a:spAutoFit/>
          </a:bodyPr>
          <a:lstStyle/>
          <a:p>
            <a:pPr algn="ctr"/>
            <a:r>
              <a:rPr lang="en-US" sz="2000" dirty="0" smtClean="0">
                <a:solidFill>
                  <a:schemeClr val="bg1"/>
                </a:solidFill>
                <a:latin typeface="Segoe UI Semibold" panose="020B0702040204020203" pitchFamily="34" charset="0"/>
                <a:cs typeface="Segoe UI Semibold" panose="020B0702040204020203" pitchFamily="34" charset="0"/>
              </a:rPr>
              <a:t>1</a:t>
            </a:r>
            <a:endParaRPr lang="en-US" sz="2000" dirty="0">
              <a:solidFill>
                <a:schemeClr val="bg1"/>
              </a:solidFill>
              <a:latin typeface="Segoe UI Semibold" panose="020B0702040204020203" pitchFamily="34" charset="0"/>
              <a:cs typeface="Segoe UI Semibold" panose="020B0702040204020203" pitchFamily="34" charset="0"/>
            </a:endParaRPr>
          </a:p>
        </p:txBody>
      </p:sp>
      <p:sp>
        <p:nvSpPr>
          <p:cNvPr id="75" name="TextBox 74"/>
          <p:cNvSpPr txBox="1"/>
          <p:nvPr/>
        </p:nvSpPr>
        <p:spPr>
          <a:xfrm>
            <a:off x="6012325" y="3091090"/>
            <a:ext cx="287259" cy="400110"/>
          </a:xfrm>
          <a:prstGeom prst="rect">
            <a:avLst/>
          </a:prstGeom>
          <a:noFill/>
        </p:spPr>
        <p:txBody>
          <a:bodyPr wrap="none" rtlCol="0">
            <a:spAutoFit/>
          </a:bodyPr>
          <a:lstStyle/>
          <a:p>
            <a:pPr algn="ctr"/>
            <a:r>
              <a:rPr lang="en-US" sz="2000" dirty="0" smtClean="0">
                <a:solidFill>
                  <a:schemeClr val="bg1"/>
                </a:solidFill>
                <a:latin typeface="Segoe UI Semibold" panose="020B0702040204020203" pitchFamily="34" charset="0"/>
                <a:cs typeface="Segoe UI Semibold" panose="020B0702040204020203" pitchFamily="34" charset="0"/>
              </a:rPr>
              <a:t>1</a:t>
            </a:r>
            <a:endParaRPr lang="en-US" sz="2000" dirty="0">
              <a:solidFill>
                <a:schemeClr val="bg1"/>
              </a:solidFill>
              <a:latin typeface="Segoe UI Semibold" panose="020B0702040204020203" pitchFamily="34" charset="0"/>
              <a:cs typeface="Segoe UI Semibold" panose="020B0702040204020203" pitchFamily="34" charset="0"/>
            </a:endParaRPr>
          </a:p>
        </p:txBody>
      </p:sp>
      <p:sp>
        <p:nvSpPr>
          <p:cNvPr id="77" name="TextBox 76"/>
          <p:cNvSpPr txBox="1"/>
          <p:nvPr/>
        </p:nvSpPr>
        <p:spPr>
          <a:xfrm>
            <a:off x="6012325" y="4473515"/>
            <a:ext cx="287259" cy="400110"/>
          </a:xfrm>
          <a:prstGeom prst="rect">
            <a:avLst/>
          </a:prstGeom>
          <a:noFill/>
        </p:spPr>
        <p:txBody>
          <a:bodyPr wrap="none" rtlCol="0">
            <a:spAutoFit/>
          </a:bodyPr>
          <a:lstStyle/>
          <a:p>
            <a:pPr algn="ctr"/>
            <a:r>
              <a:rPr lang="en-US" sz="2000" dirty="0" smtClean="0">
                <a:solidFill>
                  <a:schemeClr val="bg1"/>
                </a:solidFill>
                <a:latin typeface="Segoe UI Semibold" panose="020B0702040204020203" pitchFamily="34" charset="0"/>
                <a:cs typeface="Segoe UI Semibold" panose="020B0702040204020203" pitchFamily="34" charset="0"/>
              </a:rPr>
              <a:t>1</a:t>
            </a:r>
            <a:endParaRPr lang="en-US" sz="2000" dirty="0">
              <a:solidFill>
                <a:schemeClr val="bg1"/>
              </a:solidFill>
              <a:latin typeface="Segoe UI Semibold" panose="020B0702040204020203" pitchFamily="34" charset="0"/>
              <a:cs typeface="Segoe UI Semibold" panose="020B0702040204020203" pitchFamily="34" charset="0"/>
            </a:endParaRPr>
          </a:p>
        </p:txBody>
      </p:sp>
      <p:sp>
        <p:nvSpPr>
          <p:cNvPr id="68" name="TextBox 67"/>
          <p:cNvSpPr txBox="1"/>
          <p:nvPr/>
        </p:nvSpPr>
        <p:spPr>
          <a:xfrm>
            <a:off x="3492288" y="843189"/>
            <a:ext cx="1063112" cy="400110"/>
          </a:xfrm>
          <a:prstGeom prst="rect">
            <a:avLst/>
          </a:prstGeom>
          <a:noFill/>
        </p:spPr>
        <p:txBody>
          <a:bodyPr wrap="none" rtlCol="0">
            <a:spAutoFit/>
          </a:bodyPr>
          <a:lstStyle/>
          <a:p>
            <a:pPr algn="ctr"/>
            <a:r>
              <a:rPr lang="en-US" sz="2000" dirty="0" smtClean="0">
                <a:solidFill>
                  <a:schemeClr val="bg1"/>
                </a:solidFill>
                <a:latin typeface="Segoe UI Semibold" panose="020B0702040204020203" pitchFamily="34" charset="0"/>
                <a:cs typeface="Segoe UI Semibold" panose="020B0702040204020203" pitchFamily="34" charset="0"/>
              </a:rPr>
              <a:t>Median</a:t>
            </a:r>
            <a:endParaRPr lang="en-US" sz="2000" dirty="0">
              <a:solidFill>
                <a:schemeClr val="bg1"/>
              </a:solidFill>
              <a:latin typeface="Segoe UI Semibold" panose="020B0702040204020203" pitchFamily="34" charset="0"/>
              <a:cs typeface="Segoe UI Semibold" panose="020B0702040204020203" pitchFamily="34" charset="0"/>
            </a:endParaRPr>
          </a:p>
        </p:txBody>
      </p:sp>
      <p:sp>
        <p:nvSpPr>
          <p:cNvPr id="72" name="TextBox 71"/>
          <p:cNvSpPr txBox="1"/>
          <p:nvPr/>
        </p:nvSpPr>
        <p:spPr>
          <a:xfrm>
            <a:off x="3865665" y="3091090"/>
            <a:ext cx="287259" cy="400110"/>
          </a:xfrm>
          <a:prstGeom prst="rect">
            <a:avLst/>
          </a:prstGeom>
          <a:noFill/>
        </p:spPr>
        <p:txBody>
          <a:bodyPr wrap="none" rtlCol="0">
            <a:spAutoFit/>
          </a:bodyPr>
          <a:lstStyle/>
          <a:p>
            <a:pPr algn="ctr"/>
            <a:r>
              <a:rPr lang="en-US" sz="2000" dirty="0" smtClean="0">
                <a:solidFill>
                  <a:schemeClr val="bg1"/>
                </a:solidFill>
                <a:latin typeface="Segoe UI Semibold" panose="020B0702040204020203" pitchFamily="34" charset="0"/>
                <a:cs typeface="Segoe UI Semibold" panose="020B0702040204020203" pitchFamily="34" charset="0"/>
              </a:rPr>
              <a:t>1</a:t>
            </a:r>
            <a:endParaRPr lang="en-US" sz="2000" dirty="0">
              <a:solidFill>
                <a:schemeClr val="bg1"/>
              </a:solidFill>
              <a:latin typeface="Segoe UI Semibold" panose="020B0702040204020203" pitchFamily="34" charset="0"/>
              <a:cs typeface="Segoe UI Semibold" panose="020B0702040204020203" pitchFamily="34" charset="0"/>
            </a:endParaRPr>
          </a:p>
        </p:txBody>
      </p:sp>
      <p:sp>
        <p:nvSpPr>
          <p:cNvPr id="74" name="TextBox 73"/>
          <p:cNvSpPr txBox="1"/>
          <p:nvPr/>
        </p:nvSpPr>
        <p:spPr>
          <a:xfrm>
            <a:off x="3865665" y="1727470"/>
            <a:ext cx="287259" cy="400110"/>
          </a:xfrm>
          <a:prstGeom prst="rect">
            <a:avLst/>
          </a:prstGeom>
          <a:noFill/>
        </p:spPr>
        <p:txBody>
          <a:bodyPr wrap="none" rtlCol="0">
            <a:spAutoFit/>
          </a:bodyPr>
          <a:lstStyle/>
          <a:p>
            <a:pPr algn="ctr"/>
            <a:r>
              <a:rPr lang="en-US" sz="2000" dirty="0" smtClean="0">
                <a:solidFill>
                  <a:schemeClr val="bg1"/>
                </a:solidFill>
                <a:latin typeface="Segoe UI Semibold" panose="020B0702040204020203" pitchFamily="34" charset="0"/>
                <a:cs typeface="Segoe UI Semibold" panose="020B0702040204020203" pitchFamily="34" charset="0"/>
              </a:rPr>
              <a:t>1</a:t>
            </a:r>
            <a:endParaRPr lang="en-US" sz="2000" dirty="0">
              <a:solidFill>
                <a:schemeClr val="bg1"/>
              </a:solidFill>
              <a:latin typeface="Segoe UI Semibold" panose="020B0702040204020203" pitchFamily="34" charset="0"/>
              <a:cs typeface="Segoe UI Semibold" panose="020B0702040204020203" pitchFamily="34" charset="0"/>
            </a:endParaRPr>
          </a:p>
        </p:txBody>
      </p:sp>
      <p:sp>
        <p:nvSpPr>
          <p:cNvPr id="76" name="TextBox 75"/>
          <p:cNvSpPr txBox="1"/>
          <p:nvPr/>
        </p:nvSpPr>
        <p:spPr>
          <a:xfrm>
            <a:off x="3865665" y="4473515"/>
            <a:ext cx="287259" cy="400110"/>
          </a:xfrm>
          <a:prstGeom prst="rect">
            <a:avLst/>
          </a:prstGeom>
          <a:noFill/>
        </p:spPr>
        <p:txBody>
          <a:bodyPr wrap="none" rtlCol="0">
            <a:spAutoFit/>
          </a:bodyPr>
          <a:lstStyle/>
          <a:p>
            <a:pPr algn="ctr"/>
            <a:r>
              <a:rPr lang="en-US" sz="2000" dirty="0" smtClean="0">
                <a:solidFill>
                  <a:schemeClr val="bg1"/>
                </a:solidFill>
                <a:latin typeface="Segoe UI Semibold" panose="020B0702040204020203" pitchFamily="34" charset="0"/>
                <a:cs typeface="Segoe UI Semibold" panose="020B0702040204020203" pitchFamily="34" charset="0"/>
              </a:rPr>
              <a:t>1</a:t>
            </a:r>
            <a:endParaRPr lang="en-US" sz="2000" dirty="0">
              <a:solidFill>
                <a:schemeClr val="bg1"/>
              </a:solidFill>
              <a:latin typeface="Segoe UI Semibold" panose="020B0702040204020203" pitchFamily="34" charset="0"/>
              <a:cs typeface="Segoe UI Semibold" panose="020B0702040204020203" pitchFamily="34" charset="0"/>
            </a:endParaRPr>
          </a:p>
        </p:txBody>
      </p:sp>
      <p:cxnSp>
        <p:nvCxnSpPr>
          <p:cNvPr id="16" name="Straight Connector 15"/>
          <p:cNvCxnSpPr/>
          <p:nvPr/>
        </p:nvCxnSpPr>
        <p:spPr>
          <a:xfrm flipV="1">
            <a:off x="4572000" y="-208547"/>
            <a:ext cx="0" cy="7218948"/>
          </a:xfrm>
          <a:prstGeom prst="line">
            <a:avLst/>
          </a:prstGeom>
          <a:ln w="12700">
            <a:solidFill>
              <a:schemeClr val="bg1">
                <a:lumMod val="75000"/>
              </a:schemeClr>
            </a:solidFill>
            <a:prstDash val="dash"/>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2553045" y="112422"/>
            <a:ext cx="1983235" cy="584775"/>
          </a:xfrm>
          <a:prstGeom prst="rect">
            <a:avLst/>
          </a:prstGeom>
          <a:noFill/>
        </p:spPr>
        <p:txBody>
          <a:bodyPr wrap="none" rtlCol="0">
            <a:spAutoFit/>
          </a:bodyPr>
          <a:lstStyle/>
          <a:p>
            <a:pPr algn="ctr"/>
            <a:r>
              <a:rPr lang="en-US" sz="1600" dirty="0" smtClean="0">
                <a:solidFill>
                  <a:schemeClr val="bg1"/>
                </a:solidFill>
                <a:latin typeface="Segoe UI Light"/>
                <a:cs typeface="Segoe UI Light"/>
              </a:rPr>
              <a:t># Bus </a:t>
            </a:r>
            <a:r>
              <a:rPr lang="en-US" sz="1600" dirty="0">
                <a:solidFill>
                  <a:schemeClr val="bg1"/>
                </a:solidFill>
                <a:latin typeface="Segoe UI Light"/>
                <a:cs typeface="Segoe UI Light"/>
              </a:rPr>
              <a:t>S</a:t>
            </a:r>
            <a:r>
              <a:rPr lang="en-US" sz="1600" dirty="0" smtClean="0">
                <a:solidFill>
                  <a:schemeClr val="bg1"/>
                </a:solidFill>
                <a:latin typeface="Segoe UI Light"/>
                <a:cs typeface="Segoe UI Light"/>
              </a:rPr>
              <a:t>top </a:t>
            </a:r>
            <a:r>
              <a:rPr lang="en-US" sz="1600" dirty="0">
                <a:solidFill>
                  <a:schemeClr val="bg1"/>
                </a:solidFill>
                <a:latin typeface="Segoe UI Light"/>
                <a:cs typeface="Segoe UI Light"/>
              </a:rPr>
              <a:t>S</a:t>
            </a:r>
            <a:r>
              <a:rPr lang="en-US" sz="1600" dirty="0" smtClean="0">
                <a:solidFill>
                  <a:schemeClr val="bg1"/>
                </a:solidFill>
                <a:latin typeface="Segoe UI Light"/>
                <a:cs typeface="Segoe UI Light"/>
              </a:rPr>
              <a:t>igns in</a:t>
            </a:r>
            <a:br>
              <a:rPr lang="en-US" sz="1600" dirty="0" smtClean="0">
                <a:solidFill>
                  <a:schemeClr val="bg1"/>
                </a:solidFill>
                <a:latin typeface="Segoe UI Light"/>
                <a:cs typeface="Segoe UI Light"/>
              </a:rPr>
            </a:br>
            <a:r>
              <a:rPr lang="en-US" sz="1600" dirty="0" smtClean="0">
                <a:solidFill>
                  <a:schemeClr val="bg1"/>
                </a:solidFill>
                <a:latin typeface="Segoe UI Semibold" panose="020B0702040204020203" pitchFamily="34" charset="0"/>
                <a:cs typeface="Segoe UI Semibold" panose="020B0702040204020203" pitchFamily="34" charset="0"/>
              </a:rPr>
              <a:t>Physical Audit Data</a:t>
            </a:r>
            <a:endParaRPr lang="en-US" sz="1600" dirty="0">
              <a:solidFill>
                <a:schemeClr val="bg1"/>
              </a:solidFill>
              <a:latin typeface="Segoe UI Semibold" panose="020B0702040204020203" pitchFamily="34" charset="0"/>
              <a:cs typeface="Segoe UI Semibold" panose="020B0702040204020203" pitchFamily="34" charset="0"/>
            </a:endParaRPr>
          </a:p>
        </p:txBody>
      </p:sp>
      <p:sp>
        <p:nvSpPr>
          <p:cNvPr id="12" name="TextBox 11"/>
          <p:cNvSpPr txBox="1"/>
          <p:nvPr/>
        </p:nvSpPr>
        <p:spPr>
          <a:xfrm>
            <a:off x="4706236" y="99973"/>
            <a:ext cx="1832553" cy="584775"/>
          </a:xfrm>
          <a:prstGeom prst="rect">
            <a:avLst/>
          </a:prstGeom>
          <a:noFill/>
        </p:spPr>
        <p:txBody>
          <a:bodyPr wrap="none" rtlCol="0">
            <a:spAutoFit/>
          </a:bodyPr>
          <a:lstStyle/>
          <a:p>
            <a:pPr algn="ctr"/>
            <a:r>
              <a:rPr lang="en-US" sz="1600" dirty="0" smtClean="0">
                <a:solidFill>
                  <a:schemeClr val="bg1"/>
                </a:solidFill>
                <a:latin typeface="Segoe UI Light"/>
                <a:cs typeface="Segoe UI Light"/>
              </a:rPr>
              <a:t># Bus </a:t>
            </a:r>
            <a:r>
              <a:rPr lang="en-US" sz="1600" dirty="0">
                <a:solidFill>
                  <a:schemeClr val="bg1"/>
                </a:solidFill>
                <a:latin typeface="Segoe UI Light"/>
                <a:cs typeface="Segoe UI Light"/>
              </a:rPr>
              <a:t>S</a:t>
            </a:r>
            <a:r>
              <a:rPr lang="en-US" sz="1600" dirty="0" smtClean="0">
                <a:solidFill>
                  <a:schemeClr val="bg1"/>
                </a:solidFill>
                <a:latin typeface="Segoe UI Light"/>
                <a:cs typeface="Segoe UI Light"/>
              </a:rPr>
              <a:t>top </a:t>
            </a:r>
            <a:r>
              <a:rPr lang="en-US" sz="1600" dirty="0">
                <a:solidFill>
                  <a:schemeClr val="bg1"/>
                </a:solidFill>
                <a:latin typeface="Segoe UI Light"/>
                <a:cs typeface="Segoe UI Light"/>
              </a:rPr>
              <a:t>S</a:t>
            </a:r>
            <a:r>
              <a:rPr lang="en-US" sz="1600" dirty="0" smtClean="0">
                <a:solidFill>
                  <a:schemeClr val="bg1"/>
                </a:solidFill>
                <a:latin typeface="Segoe UI Light"/>
                <a:cs typeface="Segoe UI Light"/>
              </a:rPr>
              <a:t>igns in</a:t>
            </a:r>
            <a:br>
              <a:rPr lang="en-US" sz="1600" dirty="0" smtClean="0">
                <a:solidFill>
                  <a:schemeClr val="bg1"/>
                </a:solidFill>
                <a:latin typeface="Segoe UI Light"/>
                <a:cs typeface="Segoe UI Light"/>
              </a:rPr>
            </a:br>
            <a:r>
              <a:rPr lang="en-US" sz="1600" dirty="0" smtClean="0">
                <a:solidFill>
                  <a:schemeClr val="bg1"/>
                </a:solidFill>
                <a:latin typeface="Segoe UI Semibold" panose="020B0702040204020203" pitchFamily="34" charset="0"/>
                <a:cs typeface="Segoe UI Semibold" panose="020B0702040204020203" pitchFamily="34" charset="0"/>
              </a:rPr>
              <a:t>GSV Images</a:t>
            </a:r>
            <a:endParaRPr lang="en-US" sz="1600" dirty="0">
              <a:solidFill>
                <a:schemeClr val="bg1"/>
              </a:solidFill>
              <a:latin typeface="Segoe UI Semibold" panose="020B0702040204020203" pitchFamily="34" charset="0"/>
              <a:cs typeface="Segoe UI Semibold" panose="020B0702040204020203" pitchFamily="34" charset="0"/>
            </a:endParaRPr>
          </a:p>
        </p:txBody>
      </p:sp>
      <p:sp>
        <p:nvSpPr>
          <p:cNvPr id="3" name="TextBox 2"/>
          <p:cNvSpPr txBox="1"/>
          <p:nvPr/>
        </p:nvSpPr>
        <p:spPr>
          <a:xfrm>
            <a:off x="-283771" y="5387488"/>
            <a:ext cx="9711543" cy="830997"/>
          </a:xfrm>
          <a:prstGeom prst="rect">
            <a:avLst/>
          </a:prstGeom>
          <a:solidFill>
            <a:schemeClr val="tx1"/>
          </a:solidFill>
        </p:spPr>
        <p:txBody>
          <a:bodyPr wrap="square" rtlCol="0">
            <a:spAutoFit/>
          </a:bodyPr>
          <a:lstStyle/>
          <a:p>
            <a:pPr algn="ctr"/>
            <a:r>
              <a:rPr lang="en-US" sz="2400" dirty="0">
                <a:solidFill>
                  <a:schemeClr val="bg1"/>
                </a:solidFill>
                <a:latin typeface="Segoe UI Light" panose="020B0502040204020203" pitchFamily="34" charset="0"/>
                <a:cs typeface="Segoe UI Light" panose="020B0502040204020203" pitchFamily="34" charset="0"/>
              </a:rPr>
              <a:t>W</a:t>
            </a:r>
            <a:r>
              <a:rPr lang="en-US" sz="2400" dirty="0" smtClean="0">
                <a:solidFill>
                  <a:schemeClr val="bg1"/>
                </a:solidFill>
                <a:latin typeface="Segoe UI Light" panose="020B0502040204020203" pitchFamily="34" charset="0"/>
                <a:cs typeface="Segoe UI Light" panose="020B0502040204020203" pitchFamily="34" charset="0"/>
              </a:rPr>
              <a:t>e </a:t>
            </a:r>
            <a:r>
              <a:rPr lang="en-US" sz="2400" dirty="0">
                <a:solidFill>
                  <a:schemeClr val="bg1"/>
                </a:solidFill>
                <a:latin typeface="Segoe UI Light" panose="020B0502040204020203" pitchFamily="34" charset="0"/>
                <a:cs typeface="Segoe UI Light" panose="020B0502040204020203" pitchFamily="34" charset="0"/>
              </a:rPr>
              <a:t>calculate </a:t>
            </a:r>
            <a:r>
              <a:rPr lang="en-US" sz="2400" dirty="0" smtClean="0">
                <a:solidFill>
                  <a:schemeClr val="bg1"/>
                </a:solidFill>
                <a:latin typeface="Segoe UI Light" panose="020B0502040204020203" pitchFamily="34" charset="0"/>
                <a:cs typeface="Segoe UI Light" panose="020B0502040204020203" pitchFamily="34" charset="0"/>
              </a:rPr>
              <a:t>a Spearman </a:t>
            </a:r>
            <a:r>
              <a:rPr lang="en-US" sz="2400" dirty="0">
                <a:solidFill>
                  <a:schemeClr val="bg1"/>
                </a:solidFill>
                <a:latin typeface="Segoe UI Light" panose="020B0502040204020203" pitchFamily="34" charset="0"/>
                <a:cs typeface="Segoe UI Light" panose="020B0502040204020203" pitchFamily="34" charset="0"/>
              </a:rPr>
              <a:t>rank correlation between the two </a:t>
            </a:r>
            <a:r>
              <a:rPr lang="en-US" sz="2400" dirty="0" smtClean="0">
                <a:solidFill>
                  <a:schemeClr val="bg1"/>
                </a:solidFill>
                <a:latin typeface="Segoe UI Light" panose="020B0502040204020203" pitchFamily="34" charset="0"/>
                <a:cs typeface="Segoe UI Light" panose="020B0502040204020203" pitchFamily="34" charset="0"/>
              </a:rPr>
              <a:t>counts to </a:t>
            </a:r>
            <a:r>
              <a:rPr lang="en-US" sz="2400" dirty="0" smtClean="0">
                <a:solidFill>
                  <a:schemeClr val="bg1"/>
                </a:solidFill>
                <a:latin typeface="Segoe UI Semibold" panose="020B0702040204020203" pitchFamily="34" charset="0"/>
                <a:cs typeface="Segoe UI Semibold" panose="020B0702040204020203" pitchFamily="34" charset="0"/>
              </a:rPr>
              <a:t>investigate the concordance between physical and GSV</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73" name="Rectangle 72"/>
          <p:cNvSpPr/>
          <p:nvPr/>
        </p:nvSpPr>
        <p:spPr>
          <a:xfrm>
            <a:off x="0" y="6274776"/>
            <a:ext cx="9127069" cy="300082"/>
          </a:xfrm>
          <a:prstGeom prst="rect">
            <a:avLst/>
          </a:prstGeom>
          <a:noFill/>
        </p:spPr>
        <p:txBody>
          <a:bodyPr wrap="square" rtlCol="0">
            <a:spAutoFit/>
          </a:bodyPr>
          <a:lstStyle/>
          <a:p>
            <a:r>
              <a:rPr lang="en-US" sz="1350" b="1" dirty="0" smtClean="0">
                <a:solidFill>
                  <a:schemeClr val="bg1">
                    <a:lumMod val="65000"/>
                  </a:schemeClr>
                </a:solidFill>
                <a:latin typeface="HelveticaNeueLT Com 25 UltLt" pitchFamily="34" charset="0"/>
              </a:rPr>
              <a:t>Rundle </a:t>
            </a:r>
            <a:r>
              <a:rPr lang="en-US" sz="1350" b="1" i="1" dirty="0" smtClean="0">
                <a:solidFill>
                  <a:schemeClr val="bg1">
                    <a:lumMod val="65000"/>
                  </a:schemeClr>
                </a:solidFill>
                <a:latin typeface="HelveticaNeueLT Com 25 UltLt" pitchFamily="34" charset="0"/>
              </a:rPr>
              <a:t>et al.,</a:t>
            </a:r>
            <a:r>
              <a:rPr lang="en-US" sz="1350" b="1" dirty="0">
                <a:solidFill>
                  <a:schemeClr val="bg1">
                    <a:lumMod val="65000"/>
                  </a:schemeClr>
                </a:solidFill>
                <a:latin typeface="HelveticaNeueLT Com 25 UltLt" pitchFamily="34" charset="0"/>
              </a:rPr>
              <a:t> </a:t>
            </a:r>
            <a:r>
              <a:rPr lang="en-US" sz="1350" dirty="0" smtClean="0">
                <a:solidFill>
                  <a:schemeClr val="bg1">
                    <a:lumMod val="65000"/>
                  </a:schemeClr>
                </a:solidFill>
                <a:latin typeface="HelveticaNeueLT Com 25 UltLt" pitchFamily="34" charset="0"/>
              </a:rPr>
              <a:t>Using </a:t>
            </a:r>
            <a:r>
              <a:rPr lang="en-US" sz="1350" dirty="0">
                <a:solidFill>
                  <a:schemeClr val="bg1">
                    <a:lumMod val="65000"/>
                  </a:schemeClr>
                </a:solidFill>
                <a:latin typeface="HelveticaNeueLT Com 25 UltLt" pitchFamily="34" charset="0"/>
              </a:rPr>
              <a:t>Google Street View to audit </a:t>
            </a:r>
            <a:r>
              <a:rPr lang="en-US" sz="1350" dirty="0" smtClean="0">
                <a:solidFill>
                  <a:schemeClr val="bg1">
                    <a:lumMod val="65000"/>
                  </a:schemeClr>
                </a:solidFill>
                <a:latin typeface="HelveticaNeueLT Com 25 UltLt" pitchFamily="34" charset="0"/>
              </a:rPr>
              <a:t>neighborhood environments</a:t>
            </a:r>
            <a:r>
              <a:rPr lang="en-US" sz="1350" dirty="0">
                <a:solidFill>
                  <a:schemeClr val="bg1">
                    <a:lumMod val="65000"/>
                  </a:schemeClr>
                </a:solidFill>
                <a:latin typeface="HelveticaNeueLT Com 25 UltLt" pitchFamily="34" charset="0"/>
              </a:rPr>
              <a:t>. Amer. J. of Preventive Medicine 40, 1 (2011</a:t>
            </a:r>
            <a:r>
              <a:rPr lang="en-US" sz="1350" dirty="0" smtClean="0">
                <a:solidFill>
                  <a:schemeClr val="bg1">
                    <a:lumMod val="65000"/>
                  </a:schemeClr>
                </a:solidFill>
                <a:latin typeface="HelveticaNeueLT Com 25 UltLt" pitchFamily="34" charset="0"/>
              </a:rPr>
              <a:t>)</a:t>
            </a:r>
            <a:endParaRPr lang="en-US" sz="1350" dirty="0">
              <a:solidFill>
                <a:schemeClr val="bg1">
                  <a:lumMod val="65000"/>
                </a:schemeClr>
              </a:solidFill>
              <a:latin typeface="HelveticaNeueLT Com 25 UltLt" pitchFamily="34" charset="0"/>
            </a:endParaRPr>
          </a:p>
        </p:txBody>
      </p:sp>
    </p:spTree>
    <p:extLst>
      <p:ext uri="{BB962C8B-B14F-4D97-AF65-F5344CB8AC3E}">
        <p14:creationId xmlns:p14="http://schemas.microsoft.com/office/powerpoint/2010/main" val="25805912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IMG_7674.JPG"/>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17116" t="38109" r="51570" b="35372"/>
          <a:stretch/>
        </p:blipFill>
        <p:spPr>
          <a:xfrm>
            <a:off x="0" y="1248796"/>
            <a:ext cx="2438400" cy="1371600"/>
          </a:xfrm>
          <a:prstGeom prst="rect">
            <a:avLst/>
          </a:prstGeom>
        </p:spPr>
      </p:pic>
      <p:pic>
        <p:nvPicPr>
          <p:cNvPr id="8" name="Picture 7"/>
          <p:cNvPicPr>
            <a:picLocks noChangeAspect="1"/>
          </p:cNvPicPr>
          <p:nvPr/>
        </p:nvPicPr>
        <p:blipFill rotWithShape="1">
          <a:blip r:embed="rId5"/>
          <a:srcRect l="2855" t="21371" r="47818" b="34234"/>
          <a:stretch/>
        </p:blipFill>
        <p:spPr>
          <a:xfrm>
            <a:off x="6705600" y="1248796"/>
            <a:ext cx="2438400" cy="1371600"/>
          </a:xfrm>
          <a:prstGeom prst="rect">
            <a:avLst/>
          </a:prstGeom>
        </p:spPr>
      </p:pic>
      <p:pic>
        <p:nvPicPr>
          <p:cNvPr id="9" name="Picture 8"/>
          <p:cNvPicPr>
            <a:picLocks noChangeAspect="1"/>
          </p:cNvPicPr>
          <p:nvPr/>
        </p:nvPicPr>
        <p:blipFill rotWithShape="1">
          <a:blip r:embed="rId6"/>
          <a:srcRect l="22113" t="22675" r="42642" b="44510"/>
          <a:stretch/>
        </p:blipFill>
        <p:spPr>
          <a:xfrm>
            <a:off x="6705600" y="2615291"/>
            <a:ext cx="2438400" cy="1371600"/>
          </a:xfrm>
          <a:prstGeom prst="rect">
            <a:avLst/>
          </a:prstGeom>
        </p:spPr>
      </p:pic>
      <p:pic>
        <p:nvPicPr>
          <p:cNvPr id="10" name="Picture 9"/>
          <p:cNvPicPr>
            <a:picLocks noChangeAspect="1"/>
          </p:cNvPicPr>
          <p:nvPr/>
        </p:nvPicPr>
        <p:blipFill rotWithShape="1">
          <a:blip r:embed="rId7"/>
          <a:srcRect l="11725" t="29411" r="37573" b="24958"/>
          <a:stretch/>
        </p:blipFill>
        <p:spPr>
          <a:xfrm>
            <a:off x="6705600" y="3986891"/>
            <a:ext cx="2438400" cy="1371600"/>
          </a:xfrm>
          <a:prstGeom prst="rect">
            <a:avLst/>
          </a:prstGeom>
        </p:spPr>
      </p:pic>
      <p:pic>
        <p:nvPicPr>
          <p:cNvPr id="13" name="Picture 12"/>
          <p:cNvPicPr>
            <a:picLocks noChangeAspect="1"/>
          </p:cNvPicPr>
          <p:nvPr/>
        </p:nvPicPr>
        <p:blipFill rotWithShape="1">
          <a:blip r:embed="rId8">
            <a:extLst>
              <a:ext uri="{28A0092B-C50C-407E-A947-70E740481C1C}">
                <a14:useLocalDpi xmlns:a14="http://schemas.microsoft.com/office/drawing/2010/main" val="0"/>
              </a:ext>
            </a:extLst>
          </a:blip>
          <a:srcRect l="557" t="9888" r="30113" b="20800"/>
          <a:stretch/>
        </p:blipFill>
        <p:spPr>
          <a:xfrm>
            <a:off x="0" y="2615291"/>
            <a:ext cx="2438400" cy="1371600"/>
          </a:xfrm>
          <a:prstGeom prst="rect">
            <a:avLst/>
          </a:prstGeom>
        </p:spPr>
      </p:pic>
      <p:pic>
        <p:nvPicPr>
          <p:cNvPr id="14" name="Picture 13"/>
          <p:cNvPicPr>
            <a:picLocks noChangeAspect="1"/>
          </p:cNvPicPr>
          <p:nvPr/>
        </p:nvPicPr>
        <p:blipFill rotWithShape="1">
          <a:blip r:embed="rId9">
            <a:extLst>
              <a:ext uri="{28A0092B-C50C-407E-A947-70E740481C1C}">
                <a14:useLocalDpi xmlns:a14="http://schemas.microsoft.com/office/drawing/2010/main" val="0"/>
              </a:ext>
            </a:extLst>
          </a:blip>
          <a:srcRect l="3509" t="28443" r="47895" b="35110"/>
          <a:stretch/>
        </p:blipFill>
        <p:spPr>
          <a:xfrm>
            <a:off x="0" y="3993566"/>
            <a:ext cx="2438400" cy="1371600"/>
          </a:xfrm>
          <a:prstGeom prst="rect">
            <a:avLst/>
          </a:prstGeom>
        </p:spPr>
      </p:pic>
      <p:grpSp>
        <p:nvGrpSpPr>
          <p:cNvPr id="38" name="Group 37"/>
          <p:cNvGrpSpPr/>
          <p:nvPr/>
        </p:nvGrpSpPr>
        <p:grpSpPr>
          <a:xfrm>
            <a:off x="2493405" y="856184"/>
            <a:ext cx="1055290" cy="400110"/>
            <a:chOff x="2493405" y="856184"/>
            <a:chExt cx="1384544" cy="400110"/>
          </a:xfrm>
        </p:grpSpPr>
        <p:sp>
          <p:nvSpPr>
            <p:cNvPr id="5" name="TextBox 4"/>
            <p:cNvSpPr txBox="1"/>
            <p:nvPr/>
          </p:nvSpPr>
          <p:spPr>
            <a:xfrm>
              <a:off x="2493405" y="856184"/>
              <a:ext cx="418704" cy="400110"/>
            </a:xfrm>
            <a:prstGeom prst="rect">
              <a:avLst/>
            </a:prstGeom>
            <a:noFill/>
          </p:spPr>
          <p:txBody>
            <a:bodyPr wrap="none" rtlCol="0">
              <a:spAutoFit/>
            </a:bodyPr>
            <a:lstStyle/>
            <a:p>
              <a:pPr algn="ctr"/>
              <a:r>
                <a:rPr lang="en-US" sz="2000" dirty="0" smtClean="0">
                  <a:latin typeface="Segoe UI Light"/>
                  <a:cs typeface="Segoe UI Light"/>
                </a:rPr>
                <a:t>R1</a:t>
              </a:r>
              <a:endParaRPr lang="en-US" sz="2000" dirty="0">
                <a:latin typeface="Segoe UI Light"/>
                <a:cs typeface="Segoe UI Light"/>
              </a:endParaRPr>
            </a:p>
          </p:txBody>
        </p:sp>
        <p:sp>
          <p:nvSpPr>
            <p:cNvPr id="6" name="TextBox 5"/>
            <p:cNvSpPr txBox="1"/>
            <p:nvPr/>
          </p:nvSpPr>
          <p:spPr>
            <a:xfrm>
              <a:off x="2936249" y="856184"/>
              <a:ext cx="458780" cy="400110"/>
            </a:xfrm>
            <a:prstGeom prst="rect">
              <a:avLst/>
            </a:prstGeom>
            <a:noFill/>
          </p:spPr>
          <p:txBody>
            <a:bodyPr wrap="none" rtlCol="0">
              <a:spAutoFit/>
            </a:bodyPr>
            <a:lstStyle/>
            <a:p>
              <a:pPr algn="ctr"/>
              <a:r>
                <a:rPr lang="en-US" sz="2000" dirty="0" smtClean="0">
                  <a:latin typeface="Segoe UI Light"/>
                  <a:cs typeface="Segoe UI Light"/>
                </a:rPr>
                <a:t>R2</a:t>
              </a:r>
              <a:endParaRPr lang="en-US" sz="2000" dirty="0">
                <a:latin typeface="Segoe UI Light"/>
                <a:cs typeface="Segoe UI Light"/>
              </a:endParaRPr>
            </a:p>
          </p:txBody>
        </p:sp>
        <p:sp>
          <p:nvSpPr>
            <p:cNvPr id="7" name="TextBox 6"/>
            <p:cNvSpPr txBox="1"/>
            <p:nvPr/>
          </p:nvSpPr>
          <p:spPr>
            <a:xfrm>
              <a:off x="3419169" y="856184"/>
              <a:ext cx="458780" cy="400110"/>
            </a:xfrm>
            <a:prstGeom prst="rect">
              <a:avLst/>
            </a:prstGeom>
            <a:noFill/>
          </p:spPr>
          <p:txBody>
            <a:bodyPr wrap="none" rtlCol="0">
              <a:spAutoFit/>
            </a:bodyPr>
            <a:lstStyle/>
            <a:p>
              <a:pPr algn="ctr"/>
              <a:r>
                <a:rPr lang="en-US" sz="2000" dirty="0" smtClean="0">
                  <a:latin typeface="Segoe UI Light"/>
                  <a:cs typeface="Segoe UI Light"/>
                </a:rPr>
                <a:t>R3</a:t>
              </a:r>
              <a:endParaRPr lang="en-US" sz="2000" dirty="0">
                <a:latin typeface="Segoe UI Light"/>
                <a:cs typeface="Segoe UI Light"/>
              </a:endParaRPr>
            </a:p>
          </p:txBody>
        </p:sp>
      </p:grpSp>
      <p:cxnSp>
        <p:nvCxnSpPr>
          <p:cNvPr id="19" name="Straight Connector 18"/>
          <p:cNvCxnSpPr/>
          <p:nvPr/>
        </p:nvCxnSpPr>
        <p:spPr>
          <a:xfrm flipH="1" flipV="1">
            <a:off x="-16800" y="1248797"/>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flipV="1">
            <a:off x="-8400" y="2607855"/>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H="1" flipV="1">
            <a:off x="-12978" y="3980571"/>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H="1" flipV="1">
            <a:off x="-13953" y="5354970"/>
            <a:ext cx="9160800" cy="749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nvGrpSpPr>
          <p:cNvPr id="39" name="Group 38"/>
          <p:cNvGrpSpPr/>
          <p:nvPr/>
        </p:nvGrpSpPr>
        <p:grpSpPr>
          <a:xfrm>
            <a:off x="4572002" y="856184"/>
            <a:ext cx="1178574" cy="400110"/>
            <a:chOff x="2493405" y="856184"/>
            <a:chExt cx="1384544" cy="400110"/>
          </a:xfrm>
        </p:grpSpPr>
        <p:sp>
          <p:nvSpPr>
            <p:cNvPr id="40" name="TextBox 39"/>
            <p:cNvSpPr txBox="1"/>
            <p:nvPr/>
          </p:nvSpPr>
          <p:spPr>
            <a:xfrm>
              <a:off x="2493405" y="856184"/>
              <a:ext cx="418704" cy="400110"/>
            </a:xfrm>
            <a:prstGeom prst="rect">
              <a:avLst/>
            </a:prstGeom>
            <a:noFill/>
          </p:spPr>
          <p:txBody>
            <a:bodyPr wrap="none" rtlCol="0">
              <a:spAutoFit/>
            </a:bodyPr>
            <a:lstStyle/>
            <a:p>
              <a:pPr algn="ctr"/>
              <a:r>
                <a:rPr lang="en-US" sz="2000" dirty="0" smtClean="0">
                  <a:latin typeface="Segoe UI Light"/>
                  <a:cs typeface="Segoe UI Light"/>
                </a:rPr>
                <a:t>R1</a:t>
              </a:r>
              <a:endParaRPr lang="en-US" sz="2000" dirty="0">
                <a:latin typeface="Segoe UI Light"/>
                <a:cs typeface="Segoe UI Light"/>
              </a:endParaRPr>
            </a:p>
          </p:txBody>
        </p:sp>
        <p:sp>
          <p:nvSpPr>
            <p:cNvPr id="41" name="TextBox 40"/>
            <p:cNvSpPr txBox="1"/>
            <p:nvPr/>
          </p:nvSpPr>
          <p:spPr>
            <a:xfrm>
              <a:off x="2936249" y="856184"/>
              <a:ext cx="458780" cy="400110"/>
            </a:xfrm>
            <a:prstGeom prst="rect">
              <a:avLst/>
            </a:prstGeom>
            <a:noFill/>
          </p:spPr>
          <p:txBody>
            <a:bodyPr wrap="none" rtlCol="0">
              <a:spAutoFit/>
            </a:bodyPr>
            <a:lstStyle/>
            <a:p>
              <a:pPr algn="ctr"/>
              <a:r>
                <a:rPr lang="en-US" sz="2000" dirty="0" smtClean="0">
                  <a:latin typeface="Segoe UI Light"/>
                  <a:cs typeface="Segoe UI Light"/>
                </a:rPr>
                <a:t>R2</a:t>
              </a:r>
              <a:endParaRPr lang="en-US" sz="2000" dirty="0">
                <a:latin typeface="Segoe UI Light"/>
                <a:cs typeface="Segoe UI Light"/>
              </a:endParaRPr>
            </a:p>
          </p:txBody>
        </p:sp>
        <p:sp>
          <p:nvSpPr>
            <p:cNvPr id="42" name="TextBox 41"/>
            <p:cNvSpPr txBox="1"/>
            <p:nvPr/>
          </p:nvSpPr>
          <p:spPr>
            <a:xfrm>
              <a:off x="3419169" y="856184"/>
              <a:ext cx="458780" cy="400110"/>
            </a:xfrm>
            <a:prstGeom prst="rect">
              <a:avLst/>
            </a:prstGeom>
            <a:noFill/>
          </p:spPr>
          <p:txBody>
            <a:bodyPr wrap="none" rtlCol="0">
              <a:spAutoFit/>
            </a:bodyPr>
            <a:lstStyle/>
            <a:p>
              <a:pPr algn="ctr"/>
              <a:r>
                <a:rPr lang="en-US" sz="2000" dirty="0" smtClean="0">
                  <a:latin typeface="Segoe UI Light"/>
                  <a:cs typeface="Segoe UI Light"/>
                </a:rPr>
                <a:t>R3</a:t>
              </a:r>
              <a:endParaRPr lang="en-US" sz="2000" dirty="0">
                <a:latin typeface="Segoe UI Light"/>
                <a:cs typeface="Segoe UI Light"/>
              </a:endParaRPr>
            </a:p>
          </p:txBody>
        </p:sp>
      </p:grpSp>
      <p:grpSp>
        <p:nvGrpSpPr>
          <p:cNvPr id="43" name="Group 42"/>
          <p:cNvGrpSpPr/>
          <p:nvPr/>
        </p:nvGrpSpPr>
        <p:grpSpPr>
          <a:xfrm>
            <a:off x="2501852" y="1727470"/>
            <a:ext cx="996921" cy="400110"/>
            <a:chOff x="2521676" y="856184"/>
            <a:chExt cx="1307964" cy="400110"/>
          </a:xfrm>
        </p:grpSpPr>
        <p:sp>
          <p:nvSpPr>
            <p:cNvPr id="44" name="TextBox 43"/>
            <p:cNvSpPr txBox="1"/>
            <p:nvPr/>
          </p:nvSpPr>
          <p:spPr>
            <a:xfrm>
              <a:off x="2521676"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45" name="TextBox 44"/>
            <p:cNvSpPr txBox="1"/>
            <p:nvPr/>
          </p:nvSpPr>
          <p:spPr>
            <a:xfrm>
              <a:off x="2984558"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46" name="TextBox 45"/>
            <p:cNvSpPr txBox="1"/>
            <p:nvPr/>
          </p:nvSpPr>
          <p:spPr>
            <a:xfrm>
              <a:off x="3467477"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47" name="Group 46"/>
          <p:cNvGrpSpPr/>
          <p:nvPr/>
        </p:nvGrpSpPr>
        <p:grpSpPr>
          <a:xfrm>
            <a:off x="4610445" y="1727470"/>
            <a:ext cx="1081138" cy="400110"/>
            <a:chOff x="2540618" y="856184"/>
            <a:chExt cx="1270080" cy="400110"/>
          </a:xfrm>
        </p:grpSpPr>
        <p:sp>
          <p:nvSpPr>
            <p:cNvPr id="48" name="TextBox 47"/>
            <p:cNvSpPr txBox="1"/>
            <p:nvPr/>
          </p:nvSpPr>
          <p:spPr>
            <a:xfrm>
              <a:off x="2540618"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49" name="TextBox 48"/>
            <p:cNvSpPr txBox="1"/>
            <p:nvPr/>
          </p:nvSpPr>
          <p:spPr>
            <a:xfrm>
              <a:off x="3003500"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0" name="TextBox 49"/>
            <p:cNvSpPr txBox="1"/>
            <p:nvPr/>
          </p:nvSpPr>
          <p:spPr>
            <a:xfrm>
              <a:off x="3486419"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51" name="Group 50"/>
          <p:cNvGrpSpPr/>
          <p:nvPr/>
        </p:nvGrpSpPr>
        <p:grpSpPr>
          <a:xfrm>
            <a:off x="2501852" y="3091090"/>
            <a:ext cx="996921" cy="400110"/>
            <a:chOff x="2521676" y="856184"/>
            <a:chExt cx="1307964" cy="400110"/>
          </a:xfrm>
        </p:grpSpPr>
        <p:sp>
          <p:nvSpPr>
            <p:cNvPr id="52" name="TextBox 51"/>
            <p:cNvSpPr txBox="1"/>
            <p:nvPr/>
          </p:nvSpPr>
          <p:spPr>
            <a:xfrm>
              <a:off x="2521676"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3" name="TextBox 52"/>
            <p:cNvSpPr txBox="1"/>
            <p:nvPr/>
          </p:nvSpPr>
          <p:spPr>
            <a:xfrm>
              <a:off x="2984558"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4" name="TextBox 53"/>
            <p:cNvSpPr txBox="1"/>
            <p:nvPr/>
          </p:nvSpPr>
          <p:spPr>
            <a:xfrm>
              <a:off x="3467477"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55" name="Group 54"/>
          <p:cNvGrpSpPr/>
          <p:nvPr/>
        </p:nvGrpSpPr>
        <p:grpSpPr>
          <a:xfrm>
            <a:off x="4610445" y="3091090"/>
            <a:ext cx="1081138" cy="400110"/>
            <a:chOff x="2540618" y="856184"/>
            <a:chExt cx="1270080" cy="400110"/>
          </a:xfrm>
        </p:grpSpPr>
        <p:sp>
          <p:nvSpPr>
            <p:cNvPr id="56" name="TextBox 55"/>
            <p:cNvSpPr txBox="1"/>
            <p:nvPr/>
          </p:nvSpPr>
          <p:spPr>
            <a:xfrm>
              <a:off x="2540618"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7" name="TextBox 56"/>
            <p:cNvSpPr txBox="1"/>
            <p:nvPr/>
          </p:nvSpPr>
          <p:spPr>
            <a:xfrm>
              <a:off x="3003500"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58" name="TextBox 57"/>
            <p:cNvSpPr txBox="1"/>
            <p:nvPr/>
          </p:nvSpPr>
          <p:spPr>
            <a:xfrm>
              <a:off x="3486419"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59" name="Group 58"/>
          <p:cNvGrpSpPr/>
          <p:nvPr/>
        </p:nvGrpSpPr>
        <p:grpSpPr>
          <a:xfrm>
            <a:off x="2501852" y="4473515"/>
            <a:ext cx="996923" cy="400110"/>
            <a:chOff x="2521676" y="856184"/>
            <a:chExt cx="1307965" cy="400110"/>
          </a:xfrm>
        </p:grpSpPr>
        <p:sp>
          <p:nvSpPr>
            <p:cNvPr id="60" name="TextBox 59"/>
            <p:cNvSpPr txBox="1"/>
            <p:nvPr/>
          </p:nvSpPr>
          <p:spPr>
            <a:xfrm>
              <a:off x="2521676"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61" name="TextBox 60"/>
            <p:cNvSpPr txBox="1"/>
            <p:nvPr/>
          </p:nvSpPr>
          <p:spPr>
            <a:xfrm>
              <a:off x="2984558"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62" name="TextBox 61"/>
            <p:cNvSpPr txBox="1"/>
            <p:nvPr/>
          </p:nvSpPr>
          <p:spPr>
            <a:xfrm>
              <a:off x="3467478" y="856184"/>
              <a:ext cx="362163"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grpSp>
        <p:nvGrpSpPr>
          <p:cNvPr id="63" name="Group 62"/>
          <p:cNvGrpSpPr/>
          <p:nvPr/>
        </p:nvGrpSpPr>
        <p:grpSpPr>
          <a:xfrm>
            <a:off x="4610444" y="4473515"/>
            <a:ext cx="1081139" cy="400110"/>
            <a:chOff x="2540618" y="856184"/>
            <a:chExt cx="1270081" cy="400110"/>
          </a:xfrm>
        </p:grpSpPr>
        <p:sp>
          <p:nvSpPr>
            <p:cNvPr id="64" name="TextBox 63"/>
            <p:cNvSpPr txBox="1"/>
            <p:nvPr/>
          </p:nvSpPr>
          <p:spPr>
            <a:xfrm>
              <a:off x="2540618"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65" name="TextBox 64"/>
            <p:cNvSpPr txBox="1"/>
            <p:nvPr/>
          </p:nvSpPr>
          <p:spPr>
            <a:xfrm>
              <a:off x="3003501"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sp>
          <p:nvSpPr>
            <p:cNvPr id="66" name="TextBox 65"/>
            <p:cNvSpPr txBox="1"/>
            <p:nvPr/>
          </p:nvSpPr>
          <p:spPr>
            <a:xfrm>
              <a:off x="3486420" y="856184"/>
              <a:ext cx="324279" cy="400110"/>
            </a:xfrm>
            <a:prstGeom prst="rect">
              <a:avLst/>
            </a:prstGeom>
            <a:noFill/>
          </p:spPr>
          <p:txBody>
            <a:bodyPr wrap="none" rtlCol="0">
              <a:spAutoFit/>
            </a:bodyPr>
            <a:lstStyle/>
            <a:p>
              <a:pPr algn="ctr"/>
              <a:r>
                <a:rPr lang="en-US" sz="2000" dirty="0" smtClean="0">
                  <a:latin typeface="Segoe UI Light" panose="020B0502040204020203" pitchFamily="34" charset="0"/>
                  <a:cs typeface="Segoe UI Light" panose="020B0502040204020203" pitchFamily="34" charset="0"/>
                </a:rPr>
                <a:t>1</a:t>
              </a:r>
              <a:endParaRPr lang="en-US" sz="2000" dirty="0">
                <a:latin typeface="Segoe UI Light" panose="020B0502040204020203" pitchFamily="34" charset="0"/>
                <a:cs typeface="Segoe UI Light" panose="020B0502040204020203" pitchFamily="34" charset="0"/>
              </a:endParaRPr>
            </a:p>
          </p:txBody>
        </p:sp>
      </p:grpSp>
      <p:sp>
        <p:nvSpPr>
          <p:cNvPr id="2" name="TextBox 1"/>
          <p:cNvSpPr txBox="1"/>
          <p:nvPr/>
        </p:nvSpPr>
        <p:spPr>
          <a:xfrm rot="5400000">
            <a:off x="2351964" y="5393697"/>
            <a:ext cx="338554" cy="369332"/>
          </a:xfrm>
          <a:prstGeom prst="rect">
            <a:avLst/>
          </a:prstGeom>
          <a:noFill/>
        </p:spPr>
        <p:txBody>
          <a:bodyPr wrap="none" rtlCol="0">
            <a:spAutoFit/>
          </a:bodyPr>
          <a:lstStyle/>
          <a:p>
            <a:r>
              <a:rPr lang="en-US" dirty="0" smtClean="0">
                <a:latin typeface="Segoe UI Light" panose="020B0502040204020203" pitchFamily="34" charset="0"/>
                <a:cs typeface="Segoe UI Light" panose="020B0502040204020203" pitchFamily="34" charset="0"/>
              </a:rPr>
              <a:t>…</a:t>
            </a:r>
            <a:endParaRPr lang="en-US" dirty="0">
              <a:latin typeface="Segoe UI Light" panose="020B0502040204020203" pitchFamily="34" charset="0"/>
              <a:cs typeface="Segoe UI Light" panose="020B0502040204020203" pitchFamily="34" charset="0"/>
            </a:endParaRPr>
          </a:p>
        </p:txBody>
      </p:sp>
      <p:sp>
        <p:nvSpPr>
          <p:cNvPr id="67" name="Rectangle 66"/>
          <p:cNvSpPr/>
          <p:nvPr/>
        </p:nvSpPr>
        <p:spPr>
          <a:xfrm>
            <a:off x="-90045" y="-71562"/>
            <a:ext cx="9480535" cy="6945464"/>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1" name="TextBox 70"/>
          <p:cNvSpPr txBox="1"/>
          <p:nvPr/>
        </p:nvSpPr>
        <p:spPr>
          <a:xfrm rot="5400000">
            <a:off x="6617786" y="5393697"/>
            <a:ext cx="338554" cy="369332"/>
          </a:xfrm>
          <a:prstGeom prst="rect">
            <a:avLst/>
          </a:prstGeom>
          <a:noFill/>
        </p:spPr>
        <p:txBody>
          <a:bodyPr wrap="none" rtlCol="0">
            <a:spAutoFit/>
          </a:bodyPr>
          <a:lstStyle/>
          <a:p>
            <a:r>
              <a:rPr lang="en-US" dirty="0" smtClean="0">
                <a:latin typeface="Segoe UI Light"/>
                <a:cs typeface="Segoe UI Light"/>
              </a:rPr>
              <a:t>…</a:t>
            </a:r>
            <a:endParaRPr lang="en-US" dirty="0">
              <a:latin typeface="Segoe UI Light"/>
              <a:cs typeface="Segoe UI Light"/>
            </a:endParaRPr>
          </a:p>
        </p:txBody>
      </p:sp>
      <p:sp>
        <p:nvSpPr>
          <p:cNvPr id="69" name="TextBox 68"/>
          <p:cNvSpPr txBox="1"/>
          <p:nvPr/>
        </p:nvSpPr>
        <p:spPr>
          <a:xfrm>
            <a:off x="5651550" y="843189"/>
            <a:ext cx="1063112" cy="400110"/>
          </a:xfrm>
          <a:prstGeom prst="rect">
            <a:avLst/>
          </a:prstGeom>
          <a:noFill/>
        </p:spPr>
        <p:txBody>
          <a:bodyPr wrap="none" rtlCol="0">
            <a:spAutoFit/>
          </a:bodyPr>
          <a:lstStyle/>
          <a:p>
            <a:pPr algn="ctr"/>
            <a:r>
              <a:rPr lang="en-US" sz="2000" dirty="0" smtClean="0">
                <a:solidFill>
                  <a:schemeClr val="bg1"/>
                </a:solidFill>
                <a:latin typeface="Segoe UI Semibold" panose="020B0702040204020203" pitchFamily="34" charset="0"/>
                <a:cs typeface="Segoe UI Semibold" panose="020B0702040204020203" pitchFamily="34" charset="0"/>
              </a:rPr>
              <a:t>Median</a:t>
            </a:r>
            <a:endParaRPr lang="en-US" sz="2000" dirty="0">
              <a:solidFill>
                <a:schemeClr val="bg1"/>
              </a:solidFill>
              <a:latin typeface="Segoe UI Semibold" panose="020B0702040204020203" pitchFamily="34" charset="0"/>
              <a:cs typeface="Segoe UI Semibold" panose="020B0702040204020203" pitchFamily="34" charset="0"/>
            </a:endParaRPr>
          </a:p>
        </p:txBody>
      </p:sp>
      <p:sp>
        <p:nvSpPr>
          <p:cNvPr id="70" name="TextBox 69"/>
          <p:cNvSpPr txBox="1"/>
          <p:nvPr/>
        </p:nvSpPr>
        <p:spPr>
          <a:xfrm>
            <a:off x="6012325" y="1727470"/>
            <a:ext cx="287259" cy="400110"/>
          </a:xfrm>
          <a:prstGeom prst="rect">
            <a:avLst/>
          </a:prstGeom>
          <a:noFill/>
        </p:spPr>
        <p:txBody>
          <a:bodyPr wrap="none" rtlCol="0">
            <a:spAutoFit/>
          </a:bodyPr>
          <a:lstStyle/>
          <a:p>
            <a:pPr algn="ctr"/>
            <a:r>
              <a:rPr lang="en-US" sz="2000" dirty="0" smtClean="0">
                <a:solidFill>
                  <a:schemeClr val="bg1"/>
                </a:solidFill>
                <a:latin typeface="Segoe UI Semibold" panose="020B0702040204020203" pitchFamily="34" charset="0"/>
                <a:cs typeface="Segoe UI Semibold" panose="020B0702040204020203" pitchFamily="34" charset="0"/>
              </a:rPr>
              <a:t>1</a:t>
            </a:r>
            <a:endParaRPr lang="en-US" sz="2000" dirty="0">
              <a:solidFill>
                <a:schemeClr val="bg1"/>
              </a:solidFill>
              <a:latin typeface="Segoe UI Semibold" panose="020B0702040204020203" pitchFamily="34" charset="0"/>
              <a:cs typeface="Segoe UI Semibold" panose="020B0702040204020203" pitchFamily="34" charset="0"/>
            </a:endParaRPr>
          </a:p>
        </p:txBody>
      </p:sp>
      <p:sp>
        <p:nvSpPr>
          <p:cNvPr id="75" name="TextBox 74"/>
          <p:cNvSpPr txBox="1"/>
          <p:nvPr/>
        </p:nvSpPr>
        <p:spPr>
          <a:xfrm>
            <a:off x="6012325" y="3091090"/>
            <a:ext cx="287259" cy="400110"/>
          </a:xfrm>
          <a:prstGeom prst="rect">
            <a:avLst/>
          </a:prstGeom>
          <a:noFill/>
        </p:spPr>
        <p:txBody>
          <a:bodyPr wrap="none" rtlCol="0">
            <a:spAutoFit/>
          </a:bodyPr>
          <a:lstStyle/>
          <a:p>
            <a:pPr algn="ctr"/>
            <a:r>
              <a:rPr lang="en-US" sz="2000" dirty="0" smtClean="0">
                <a:solidFill>
                  <a:schemeClr val="bg1"/>
                </a:solidFill>
                <a:latin typeface="Segoe UI Semibold" panose="020B0702040204020203" pitchFamily="34" charset="0"/>
                <a:cs typeface="Segoe UI Semibold" panose="020B0702040204020203" pitchFamily="34" charset="0"/>
              </a:rPr>
              <a:t>1</a:t>
            </a:r>
            <a:endParaRPr lang="en-US" sz="2000" dirty="0">
              <a:solidFill>
                <a:schemeClr val="bg1"/>
              </a:solidFill>
              <a:latin typeface="Segoe UI Semibold" panose="020B0702040204020203" pitchFamily="34" charset="0"/>
              <a:cs typeface="Segoe UI Semibold" panose="020B0702040204020203" pitchFamily="34" charset="0"/>
            </a:endParaRPr>
          </a:p>
        </p:txBody>
      </p:sp>
      <p:sp>
        <p:nvSpPr>
          <p:cNvPr id="77" name="TextBox 76"/>
          <p:cNvSpPr txBox="1"/>
          <p:nvPr/>
        </p:nvSpPr>
        <p:spPr>
          <a:xfrm>
            <a:off x="6012325" y="4473515"/>
            <a:ext cx="287259" cy="400110"/>
          </a:xfrm>
          <a:prstGeom prst="rect">
            <a:avLst/>
          </a:prstGeom>
          <a:noFill/>
        </p:spPr>
        <p:txBody>
          <a:bodyPr wrap="none" rtlCol="0">
            <a:spAutoFit/>
          </a:bodyPr>
          <a:lstStyle/>
          <a:p>
            <a:pPr algn="ctr"/>
            <a:r>
              <a:rPr lang="en-US" sz="2000" dirty="0" smtClean="0">
                <a:solidFill>
                  <a:schemeClr val="bg1"/>
                </a:solidFill>
                <a:latin typeface="Segoe UI Semibold" panose="020B0702040204020203" pitchFamily="34" charset="0"/>
                <a:cs typeface="Segoe UI Semibold" panose="020B0702040204020203" pitchFamily="34" charset="0"/>
              </a:rPr>
              <a:t>1</a:t>
            </a:r>
            <a:endParaRPr lang="en-US" sz="2000" dirty="0">
              <a:solidFill>
                <a:schemeClr val="bg1"/>
              </a:solidFill>
              <a:latin typeface="Segoe UI Semibold" panose="020B0702040204020203" pitchFamily="34" charset="0"/>
              <a:cs typeface="Segoe UI Semibold" panose="020B0702040204020203" pitchFamily="34" charset="0"/>
            </a:endParaRPr>
          </a:p>
        </p:txBody>
      </p:sp>
      <p:sp>
        <p:nvSpPr>
          <p:cNvPr id="68" name="TextBox 67"/>
          <p:cNvSpPr txBox="1"/>
          <p:nvPr/>
        </p:nvSpPr>
        <p:spPr>
          <a:xfrm>
            <a:off x="3492288" y="843189"/>
            <a:ext cx="1063112" cy="400110"/>
          </a:xfrm>
          <a:prstGeom prst="rect">
            <a:avLst/>
          </a:prstGeom>
          <a:noFill/>
        </p:spPr>
        <p:txBody>
          <a:bodyPr wrap="none" rtlCol="0">
            <a:spAutoFit/>
          </a:bodyPr>
          <a:lstStyle/>
          <a:p>
            <a:pPr algn="ctr"/>
            <a:r>
              <a:rPr lang="en-US" sz="2000" dirty="0" smtClean="0">
                <a:solidFill>
                  <a:schemeClr val="bg1"/>
                </a:solidFill>
                <a:latin typeface="Segoe UI Semibold" panose="020B0702040204020203" pitchFamily="34" charset="0"/>
                <a:cs typeface="Segoe UI Semibold" panose="020B0702040204020203" pitchFamily="34" charset="0"/>
              </a:rPr>
              <a:t>Median</a:t>
            </a:r>
            <a:endParaRPr lang="en-US" sz="2000" dirty="0">
              <a:solidFill>
                <a:schemeClr val="bg1"/>
              </a:solidFill>
              <a:latin typeface="Segoe UI Semibold" panose="020B0702040204020203" pitchFamily="34" charset="0"/>
              <a:cs typeface="Segoe UI Semibold" panose="020B0702040204020203" pitchFamily="34" charset="0"/>
            </a:endParaRPr>
          </a:p>
        </p:txBody>
      </p:sp>
      <p:sp>
        <p:nvSpPr>
          <p:cNvPr id="72" name="TextBox 71"/>
          <p:cNvSpPr txBox="1"/>
          <p:nvPr/>
        </p:nvSpPr>
        <p:spPr>
          <a:xfrm>
            <a:off x="3865665" y="3091090"/>
            <a:ext cx="287259" cy="400110"/>
          </a:xfrm>
          <a:prstGeom prst="rect">
            <a:avLst/>
          </a:prstGeom>
          <a:noFill/>
        </p:spPr>
        <p:txBody>
          <a:bodyPr wrap="none" rtlCol="0">
            <a:spAutoFit/>
          </a:bodyPr>
          <a:lstStyle/>
          <a:p>
            <a:pPr algn="ctr"/>
            <a:r>
              <a:rPr lang="en-US" sz="2000" dirty="0" smtClean="0">
                <a:solidFill>
                  <a:schemeClr val="bg1"/>
                </a:solidFill>
                <a:latin typeface="Segoe UI Semibold" panose="020B0702040204020203" pitchFamily="34" charset="0"/>
                <a:cs typeface="Segoe UI Semibold" panose="020B0702040204020203" pitchFamily="34" charset="0"/>
              </a:rPr>
              <a:t>1</a:t>
            </a:r>
            <a:endParaRPr lang="en-US" sz="2000" dirty="0">
              <a:solidFill>
                <a:schemeClr val="bg1"/>
              </a:solidFill>
              <a:latin typeface="Segoe UI Semibold" panose="020B0702040204020203" pitchFamily="34" charset="0"/>
              <a:cs typeface="Segoe UI Semibold" panose="020B0702040204020203" pitchFamily="34" charset="0"/>
            </a:endParaRPr>
          </a:p>
        </p:txBody>
      </p:sp>
      <p:sp>
        <p:nvSpPr>
          <p:cNvPr id="74" name="TextBox 73"/>
          <p:cNvSpPr txBox="1"/>
          <p:nvPr/>
        </p:nvSpPr>
        <p:spPr>
          <a:xfrm>
            <a:off x="3865665" y="1727470"/>
            <a:ext cx="287259" cy="400110"/>
          </a:xfrm>
          <a:prstGeom prst="rect">
            <a:avLst/>
          </a:prstGeom>
          <a:noFill/>
        </p:spPr>
        <p:txBody>
          <a:bodyPr wrap="none" rtlCol="0">
            <a:spAutoFit/>
          </a:bodyPr>
          <a:lstStyle/>
          <a:p>
            <a:pPr algn="ctr"/>
            <a:r>
              <a:rPr lang="en-US" sz="2000" dirty="0" smtClean="0">
                <a:solidFill>
                  <a:schemeClr val="bg1"/>
                </a:solidFill>
                <a:latin typeface="Segoe UI Semibold" panose="020B0702040204020203" pitchFamily="34" charset="0"/>
                <a:cs typeface="Segoe UI Semibold" panose="020B0702040204020203" pitchFamily="34" charset="0"/>
              </a:rPr>
              <a:t>1</a:t>
            </a:r>
            <a:endParaRPr lang="en-US" sz="2000" dirty="0">
              <a:solidFill>
                <a:schemeClr val="bg1"/>
              </a:solidFill>
              <a:latin typeface="Segoe UI Semibold" panose="020B0702040204020203" pitchFamily="34" charset="0"/>
              <a:cs typeface="Segoe UI Semibold" panose="020B0702040204020203" pitchFamily="34" charset="0"/>
            </a:endParaRPr>
          </a:p>
        </p:txBody>
      </p:sp>
      <p:sp>
        <p:nvSpPr>
          <p:cNvPr id="76" name="TextBox 75"/>
          <p:cNvSpPr txBox="1"/>
          <p:nvPr/>
        </p:nvSpPr>
        <p:spPr>
          <a:xfrm>
            <a:off x="3865665" y="4473515"/>
            <a:ext cx="287259" cy="400110"/>
          </a:xfrm>
          <a:prstGeom prst="rect">
            <a:avLst/>
          </a:prstGeom>
          <a:noFill/>
        </p:spPr>
        <p:txBody>
          <a:bodyPr wrap="none" rtlCol="0">
            <a:spAutoFit/>
          </a:bodyPr>
          <a:lstStyle/>
          <a:p>
            <a:pPr algn="ctr"/>
            <a:r>
              <a:rPr lang="en-US" sz="2000" dirty="0" smtClean="0">
                <a:solidFill>
                  <a:schemeClr val="bg1"/>
                </a:solidFill>
                <a:latin typeface="Segoe UI Semibold" panose="020B0702040204020203" pitchFamily="34" charset="0"/>
                <a:cs typeface="Segoe UI Semibold" panose="020B0702040204020203" pitchFamily="34" charset="0"/>
              </a:rPr>
              <a:t>1</a:t>
            </a:r>
            <a:endParaRPr lang="en-US" sz="2000" dirty="0">
              <a:solidFill>
                <a:schemeClr val="bg1"/>
              </a:solidFill>
              <a:latin typeface="Segoe UI Semibold" panose="020B0702040204020203" pitchFamily="34" charset="0"/>
              <a:cs typeface="Segoe UI Semibold" panose="020B0702040204020203" pitchFamily="34" charset="0"/>
            </a:endParaRPr>
          </a:p>
        </p:txBody>
      </p:sp>
      <p:cxnSp>
        <p:nvCxnSpPr>
          <p:cNvPr id="16" name="Straight Connector 15"/>
          <p:cNvCxnSpPr/>
          <p:nvPr/>
        </p:nvCxnSpPr>
        <p:spPr>
          <a:xfrm flipV="1">
            <a:off x="4572000" y="-208547"/>
            <a:ext cx="0" cy="7218948"/>
          </a:xfrm>
          <a:prstGeom prst="line">
            <a:avLst/>
          </a:prstGeom>
          <a:ln w="12700">
            <a:solidFill>
              <a:schemeClr val="bg1">
                <a:lumMod val="75000"/>
              </a:schemeClr>
            </a:solidFill>
            <a:prstDash val="dash"/>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2553045" y="112422"/>
            <a:ext cx="1983235" cy="584775"/>
          </a:xfrm>
          <a:prstGeom prst="rect">
            <a:avLst/>
          </a:prstGeom>
          <a:noFill/>
        </p:spPr>
        <p:txBody>
          <a:bodyPr wrap="none" rtlCol="0">
            <a:spAutoFit/>
          </a:bodyPr>
          <a:lstStyle/>
          <a:p>
            <a:pPr algn="ctr"/>
            <a:r>
              <a:rPr lang="en-US" sz="1600" dirty="0" smtClean="0">
                <a:solidFill>
                  <a:schemeClr val="bg1"/>
                </a:solidFill>
                <a:latin typeface="Segoe UI Light"/>
                <a:cs typeface="Segoe UI Light"/>
              </a:rPr>
              <a:t># Bus </a:t>
            </a:r>
            <a:r>
              <a:rPr lang="en-US" sz="1600" dirty="0">
                <a:solidFill>
                  <a:schemeClr val="bg1"/>
                </a:solidFill>
                <a:latin typeface="Segoe UI Light"/>
                <a:cs typeface="Segoe UI Light"/>
              </a:rPr>
              <a:t>S</a:t>
            </a:r>
            <a:r>
              <a:rPr lang="en-US" sz="1600" dirty="0" smtClean="0">
                <a:solidFill>
                  <a:schemeClr val="bg1"/>
                </a:solidFill>
                <a:latin typeface="Segoe UI Light"/>
                <a:cs typeface="Segoe UI Light"/>
              </a:rPr>
              <a:t>top </a:t>
            </a:r>
            <a:r>
              <a:rPr lang="en-US" sz="1600" dirty="0">
                <a:solidFill>
                  <a:schemeClr val="bg1"/>
                </a:solidFill>
                <a:latin typeface="Segoe UI Light"/>
                <a:cs typeface="Segoe UI Light"/>
              </a:rPr>
              <a:t>S</a:t>
            </a:r>
            <a:r>
              <a:rPr lang="en-US" sz="1600" dirty="0" smtClean="0">
                <a:solidFill>
                  <a:schemeClr val="bg1"/>
                </a:solidFill>
                <a:latin typeface="Segoe UI Light"/>
                <a:cs typeface="Segoe UI Light"/>
              </a:rPr>
              <a:t>igns in</a:t>
            </a:r>
            <a:br>
              <a:rPr lang="en-US" sz="1600" dirty="0" smtClean="0">
                <a:solidFill>
                  <a:schemeClr val="bg1"/>
                </a:solidFill>
                <a:latin typeface="Segoe UI Light"/>
                <a:cs typeface="Segoe UI Light"/>
              </a:rPr>
            </a:br>
            <a:r>
              <a:rPr lang="en-US" sz="1600" dirty="0" smtClean="0">
                <a:solidFill>
                  <a:schemeClr val="bg1"/>
                </a:solidFill>
                <a:latin typeface="Segoe UI Semibold" panose="020B0702040204020203" pitchFamily="34" charset="0"/>
                <a:cs typeface="Segoe UI Semibold" panose="020B0702040204020203" pitchFamily="34" charset="0"/>
              </a:rPr>
              <a:t>Physical Audit Data</a:t>
            </a:r>
            <a:endParaRPr lang="en-US" sz="1600" dirty="0">
              <a:solidFill>
                <a:schemeClr val="bg1"/>
              </a:solidFill>
              <a:latin typeface="Segoe UI Semibold" panose="020B0702040204020203" pitchFamily="34" charset="0"/>
              <a:cs typeface="Segoe UI Semibold" panose="020B0702040204020203" pitchFamily="34" charset="0"/>
            </a:endParaRPr>
          </a:p>
        </p:txBody>
      </p:sp>
      <p:sp>
        <p:nvSpPr>
          <p:cNvPr id="12" name="TextBox 11"/>
          <p:cNvSpPr txBox="1"/>
          <p:nvPr/>
        </p:nvSpPr>
        <p:spPr>
          <a:xfrm>
            <a:off x="4706236" y="99973"/>
            <a:ext cx="1832553" cy="584775"/>
          </a:xfrm>
          <a:prstGeom prst="rect">
            <a:avLst/>
          </a:prstGeom>
          <a:noFill/>
        </p:spPr>
        <p:txBody>
          <a:bodyPr wrap="none" rtlCol="0">
            <a:spAutoFit/>
          </a:bodyPr>
          <a:lstStyle/>
          <a:p>
            <a:pPr algn="ctr"/>
            <a:r>
              <a:rPr lang="en-US" sz="1600" dirty="0" smtClean="0">
                <a:solidFill>
                  <a:schemeClr val="bg1"/>
                </a:solidFill>
                <a:latin typeface="Segoe UI Light"/>
                <a:cs typeface="Segoe UI Light"/>
              </a:rPr>
              <a:t># Bus </a:t>
            </a:r>
            <a:r>
              <a:rPr lang="en-US" sz="1600" dirty="0">
                <a:solidFill>
                  <a:schemeClr val="bg1"/>
                </a:solidFill>
                <a:latin typeface="Segoe UI Light"/>
                <a:cs typeface="Segoe UI Light"/>
              </a:rPr>
              <a:t>S</a:t>
            </a:r>
            <a:r>
              <a:rPr lang="en-US" sz="1600" dirty="0" smtClean="0">
                <a:solidFill>
                  <a:schemeClr val="bg1"/>
                </a:solidFill>
                <a:latin typeface="Segoe UI Light"/>
                <a:cs typeface="Segoe UI Light"/>
              </a:rPr>
              <a:t>top </a:t>
            </a:r>
            <a:r>
              <a:rPr lang="en-US" sz="1600" dirty="0">
                <a:solidFill>
                  <a:schemeClr val="bg1"/>
                </a:solidFill>
                <a:latin typeface="Segoe UI Light"/>
                <a:cs typeface="Segoe UI Light"/>
              </a:rPr>
              <a:t>S</a:t>
            </a:r>
            <a:r>
              <a:rPr lang="en-US" sz="1600" dirty="0" smtClean="0">
                <a:solidFill>
                  <a:schemeClr val="bg1"/>
                </a:solidFill>
                <a:latin typeface="Segoe UI Light"/>
                <a:cs typeface="Segoe UI Light"/>
              </a:rPr>
              <a:t>igns in</a:t>
            </a:r>
            <a:br>
              <a:rPr lang="en-US" sz="1600" dirty="0" smtClean="0">
                <a:solidFill>
                  <a:schemeClr val="bg1"/>
                </a:solidFill>
                <a:latin typeface="Segoe UI Light"/>
                <a:cs typeface="Segoe UI Light"/>
              </a:rPr>
            </a:br>
            <a:r>
              <a:rPr lang="en-US" sz="1600" dirty="0" smtClean="0">
                <a:solidFill>
                  <a:schemeClr val="bg1"/>
                </a:solidFill>
                <a:latin typeface="Segoe UI Semibold" panose="020B0702040204020203" pitchFamily="34" charset="0"/>
                <a:cs typeface="Segoe UI Semibold" panose="020B0702040204020203" pitchFamily="34" charset="0"/>
              </a:rPr>
              <a:t>GSV Images</a:t>
            </a:r>
            <a:endParaRPr lang="en-US" sz="1600" dirty="0">
              <a:solidFill>
                <a:schemeClr val="bg1"/>
              </a:solidFill>
              <a:latin typeface="Segoe UI Semibold" panose="020B0702040204020203" pitchFamily="34" charset="0"/>
              <a:cs typeface="Segoe UI Semibold" panose="020B0702040204020203" pitchFamily="34" charset="0"/>
            </a:endParaRPr>
          </a:p>
        </p:txBody>
      </p:sp>
      <p:sp>
        <p:nvSpPr>
          <p:cNvPr id="3" name="TextBox 2"/>
          <p:cNvSpPr txBox="1"/>
          <p:nvPr/>
        </p:nvSpPr>
        <p:spPr>
          <a:xfrm>
            <a:off x="-283771" y="5387488"/>
            <a:ext cx="9711543" cy="830997"/>
          </a:xfrm>
          <a:prstGeom prst="rect">
            <a:avLst/>
          </a:prstGeom>
          <a:solidFill>
            <a:schemeClr val="tx1"/>
          </a:solidFill>
        </p:spPr>
        <p:txBody>
          <a:bodyPr wrap="square" rtlCol="0">
            <a:spAutoFit/>
          </a:bodyPr>
          <a:lstStyle/>
          <a:p>
            <a:pPr algn="ctr"/>
            <a:r>
              <a:rPr lang="en-US" sz="2400" dirty="0">
                <a:solidFill>
                  <a:schemeClr val="bg1"/>
                </a:solidFill>
                <a:latin typeface="Segoe UI Light" panose="020B0502040204020203" pitchFamily="34" charset="0"/>
                <a:cs typeface="Segoe UI Light" panose="020B0502040204020203" pitchFamily="34" charset="0"/>
              </a:rPr>
              <a:t>W</a:t>
            </a:r>
            <a:r>
              <a:rPr lang="en-US" sz="2400" dirty="0" smtClean="0">
                <a:solidFill>
                  <a:schemeClr val="bg1"/>
                </a:solidFill>
                <a:latin typeface="Segoe UI Light" panose="020B0502040204020203" pitchFamily="34" charset="0"/>
                <a:cs typeface="Segoe UI Light" panose="020B0502040204020203" pitchFamily="34" charset="0"/>
              </a:rPr>
              <a:t>e </a:t>
            </a:r>
            <a:r>
              <a:rPr lang="en-US" sz="2400" dirty="0">
                <a:solidFill>
                  <a:schemeClr val="bg1"/>
                </a:solidFill>
                <a:latin typeface="Segoe UI Light" panose="020B0502040204020203" pitchFamily="34" charset="0"/>
                <a:cs typeface="Segoe UI Light" panose="020B0502040204020203" pitchFamily="34" charset="0"/>
              </a:rPr>
              <a:t>calculate </a:t>
            </a:r>
            <a:r>
              <a:rPr lang="en-US" sz="2400" dirty="0" smtClean="0">
                <a:solidFill>
                  <a:schemeClr val="bg1"/>
                </a:solidFill>
                <a:latin typeface="Segoe UI Light" panose="020B0502040204020203" pitchFamily="34" charset="0"/>
                <a:cs typeface="Segoe UI Light" panose="020B0502040204020203" pitchFamily="34" charset="0"/>
              </a:rPr>
              <a:t>a Spearman </a:t>
            </a:r>
            <a:r>
              <a:rPr lang="en-US" sz="2400" dirty="0">
                <a:solidFill>
                  <a:schemeClr val="bg1"/>
                </a:solidFill>
                <a:latin typeface="Segoe UI Light" panose="020B0502040204020203" pitchFamily="34" charset="0"/>
                <a:cs typeface="Segoe UI Light" panose="020B0502040204020203" pitchFamily="34" charset="0"/>
              </a:rPr>
              <a:t>rank correlation between the two </a:t>
            </a:r>
            <a:r>
              <a:rPr lang="en-US" sz="2400" dirty="0" smtClean="0">
                <a:solidFill>
                  <a:schemeClr val="bg1"/>
                </a:solidFill>
                <a:latin typeface="Segoe UI Light" panose="020B0502040204020203" pitchFamily="34" charset="0"/>
                <a:cs typeface="Segoe UI Light" panose="020B0502040204020203" pitchFamily="34" charset="0"/>
              </a:rPr>
              <a:t>counts to </a:t>
            </a:r>
            <a:r>
              <a:rPr lang="en-US" sz="2400" dirty="0" smtClean="0">
                <a:solidFill>
                  <a:schemeClr val="bg1"/>
                </a:solidFill>
                <a:latin typeface="Segoe UI Semibold" panose="020B0702040204020203" pitchFamily="34" charset="0"/>
                <a:cs typeface="Segoe UI Semibold" panose="020B0702040204020203" pitchFamily="34" charset="0"/>
              </a:rPr>
              <a:t>investigate the concordance between physical and GSV</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73" name="Rectangle 72"/>
          <p:cNvSpPr/>
          <p:nvPr/>
        </p:nvSpPr>
        <p:spPr>
          <a:xfrm>
            <a:off x="0" y="6274776"/>
            <a:ext cx="9127069" cy="300082"/>
          </a:xfrm>
          <a:prstGeom prst="rect">
            <a:avLst/>
          </a:prstGeom>
          <a:noFill/>
        </p:spPr>
        <p:txBody>
          <a:bodyPr wrap="square" rtlCol="0">
            <a:spAutoFit/>
          </a:bodyPr>
          <a:lstStyle/>
          <a:p>
            <a:r>
              <a:rPr lang="en-US" sz="1350" b="1" dirty="0" smtClean="0">
                <a:solidFill>
                  <a:schemeClr val="bg1">
                    <a:lumMod val="65000"/>
                  </a:schemeClr>
                </a:solidFill>
                <a:latin typeface="HelveticaNeueLT Com 25 UltLt" pitchFamily="34" charset="0"/>
              </a:rPr>
              <a:t>Rundle </a:t>
            </a:r>
            <a:r>
              <a:rPr lang="en-US" sz="1350" b="1" i="1" dirty="0" smtClean="0">
                <a:solidFill>
                  <a:schemeClr val="bg1">
                    <a:lumMod val="65000"/>
                  </a:schemeClr>
                </a:solidFill>
                <a:latin typeface="HelveticaNeueLT Com 25 UltLt" pitchFamily="34" charset="0"/>
              </a:rPr>
              <a:t>et al.,</a:t>
            </a:r>
            <a:r>
              <a:rPr lang="en-US" sz="1350" b="1" dirty="0">
                <a:solidFill>
                  <a:schemeClr val="bg1">
                    <a:lumMod val="65000"/>
                  </a:schemeClr>
                </a:solidFill>
                <a:latin typeface="HelveticaNeueLT Com 25 UltLt" pitchFamily="34" charset="0"/>
              </a:rPr>
              <a:t> </a:t>
            </a:r>
            <a:r>
              <a:rPr lang="en-US" sz="1350" dirty="0" smtClean="0">
                <a:solidFill>
                  <a:schemeClr val="bg1">
                    <a:lumMod val="65000"/>
                  </a:schemeClr>
                </a:solidFill>
                <a:latin typeface="HelveticaNeueLT Com 25 UltLt" pitchFamily="34" charset="0"/>
              </a:rPr>
              <a:t>Using </a:t>
            </a:r>
            <a:r>
              <a:rPr lang="en-US" sz="1350" dirty="0">
                <a:solidFill>
                  <a:schemeClr val="bg1">
                    <a:lumMod val="65000"/>
                  </a:schemeClr>
                </a:solidFill>
                <a:latin typeface="HelveticaNeueLT Com 25 UltLt" pitchFamily="34" charset="0"/>
              </a:rPr>
              <a:t>Google Street View to audit </a:t>
            </a:r>
            <a:r>
              <a:rPr lang="en-US" sz="1350" dirty="0" smtClean="0">
                <a:solidFill>
                  <a:schemeClr val="bg1">
                    <a:lumMod val="65000"/>
                  </a:schemeClr>
                </a:solidFill>
                <a:latin typeface="HelveticaNeueLT Com 25 UltLt" pitchFamily="34" charset="0"/>
              </a:rPr>
              <a:t>neighborhood environments</a:t>
            </a:r>
            <a:r>
              <a:rPr lang="en-US" sz="1350" dirty="0">
                <a:solidFill>
                  <a:schemeClr val="bg1">
                    <a:lumMod val="65000"/>
                  </a:schemeClr>
                </a:solidFill>
                <a:latin typeface="HelveticaNeueLT Com 25 UltLt" pitchFamily="34" charset="0"/>
              </a:rPr>
              <a:t>. Amer. J. of Preventive Medicine 40, 1 (2011</a:t>
            </a:r>
            <a:r>
              <a:rPr lang="en-US" sz="1350" dirty="0" smtClean="0">
                <a:solidFill>
                  <a:schemeClr val="bg1">
                    <a:lumMod val="65000"/>
                  </a:schemeClr>
                </a:solidFill>
                <a:latin typeface="HelveticaNeueLT Com 25 UltLt" pitchFamily="34" charset="0"/>
              </a:rPr>
              <a:t>)</a:t>
            </a:r>
            <a:endParaRPr lang="en-US" sz="1350" dirty="0">
              <a:solidFill>
                <a:schemeClr val="bg1">
                  <a:lumMod val="65000"/>
                </a:schemeClr>
              </a:solidFill>
              <a:latin typeface="HelveticaNeueLT Com 25 UltLt" pitchFamily="34" charset="0"/>
            </a:endParaRPr>
          </a:p>
        </p:txBody>
      </p:sp>
    </p:spTree>
    <p:extLst>
      <p:ext uri="{BB962C8B-B14F-4D97-AF65-F5344CB8AC3E}">
        <p14:creationId xmlns:p14="http://schemas.microsoft.com/office/powerpoint/2010/main" val="8836601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r="26115" b="7917"/>
          <a:stretch/>
        </p:blipFill>
        <p:spPr>
          <a:xfrm>
            <a:off x="0" y="0"/>
            <a:ext cx="9289473" cy="6982691"/>
          </a:xfrm>
          <a:prstGeom prst="rect">
            <a:avLst/>
          </a:prstGeom>
        </p:spPr>
      </p:pic>
      <p:sp>
        <p:nvSpPr>
          <p:cNvPr id="2" name="Freeform 1"/>
          <p:cNvSpPr/>
          <p:nvPr/>
        </p:nvSpPr>
        <p:spPr>
          <a:xfrm>
            <a:off x="3433409" y="3151078"/>
            <a:ext cx="595752" cy="518021"/>
          </a:xfrm>
          <a:custGeom>
            <a:avLst/>
            <a:gdLst>
              <a:gd name="connsiteX0" fmla="*/ 0 w 595752"/>
              <a:gd name="connsiteY0" fmla="*/ 518021 h 518021"/>
              <a:gd name="connsiteX1" fmla="*/ 0 w 595752"/>
              <a:gd name="connsiteY1" fmla="*/ 518021 h 518021"/>
              <a:gd name="connsiteX2" fmla="*/ 125422 w 595752"/>
              <a:gd name="connsiteY2" fmla="*/ 423941 h 518021"/>
              <a:gd name="connsiteX3" fmla="*/ 156777 w 595752"/>
              <a:gd name="connsiteY3" fmla="*/ 376901 h 518021"/>
              <a:gd name="connsiteX4" fmla="*/ 250843 w 595752"/>
              <a:gd name="connsiteY4" fmla="*/ 329862 h 518021"/>
              <a:gd name="connsiteX5" fmla="*/ 282198 w 595752"/>
              <a:gd name="connsiteY5" fmla="*/ 282822 h 518021"/>
              <a:gd name="connsiteX6" fmla="*/ 329231 w 595752"/>
              <a:gd name="connsiteY6" fmla="*/ 267142 h 518021"/>
              <a:gd name="connsiteX7" fmla="*/ 376264 w 595752"/>
              <a:gd name="connsiteY7" fmla="*/ 235782 h 518021"/>
              <a:gd name="connsiteX8" fmla="*/ 407620 w 595752"/>
              <a:gd name="connsiteY8" fmla="*/ 204422 h 518021"/>
              <a:gd name="connsiteX9" fmla="*/ 470330 w 595752"/>
              <a:gd name="connsiteY9" fmla="*/ 157383 h 518021"/>
              <a:gd name="connsiteX10" fmla="*/ 501686 w 595752"/>
              <a:gd name="connsiteY10" fmla="*/ 126023 h 518021"/>
              <a:gd name="connsiteX11" fmla="*/ 564396 w 595752"/>
              <a:gd name="connsiteY11" fmla="*/ 94663 h 518021"/>
              <a:gd name="connsiteX12" fmla="*/ 423297 w 595752"/>
              <a:gd name="connsiteY12" fmla="*/ 173063 h 518021"/>
              <a:gd name="connsiteX13" fmla="*/ 376264 w 595752"/>
              <a:gd name="connsiteY13" fmla="*/ 204422 h 518021"/>
              <a:gd name="connsiteX14" fmla="*/ 313554 w 595752"/>
              <a:gd name="connsiteY14" fmla="*/ 220102 h 518021"/>
              <a:gd name="connsiteX15" fmla="*/ 219488 w 595752"/>
              <a:gd name="connsiteY15" fmla="*/ 267142 h 518021"/>
              <a:gd name="connsiteX16" fmla="*/ 156777 w 595752"/>
              <a:gd name="connsiteY16" fmla="*/ 345542 h 518021"/>
              <a:gd name="connsiteX17" fmla="*/ 109744 w 595752"/>
              <a:gd name="connsiteY17" fmla="*/ 392581 h 518021"/>
              <a:gd name="connsiteX18" fmla="*/ 62711 w 595752"/>
              <a:gd name="connsiteY18" fmla="*/ 423941 h 518021"/>
              <a:gd name="connsiteX19" fmla="*/ 125422 w 595752"/>
              <a:gd name="connsiteY19" fmla="*/ 361222 h 518021"/>
              <a:gd name="connsiteX20" fmla="*/ 235165 w 595752"/>
              <a:gd name="connsiteY20" fmla="*/ 251462 h 518021"/>
              <a:gd name="connsiteX21" fmla="*/ 313554 w 595752"/>
              <a:gd name="connsiteY21" fmla="*/ 204422 h 518021"/>
              <a:gd name="connsiteX22" fmla="*/ 360587 w 595752"/>
              <a:gd name="connsiteY22" fmla="*/ 173063 h 518021"/>
              <a:gd name="connsiteX23" fmla="*/ 470330 w 595752"/>
              <a:gd name="connsiteY23" fmla="*/ 126023 h 518021"/>
              <a:gd name="connsiteX24" fmla="*/ 501686 w 595752"/>
              <a:gd name="connsiteY24" fmla="*/ 94663 h 518021"/>
              <a:gd name="connsiteX25" fmla="*/ 548719 w 595752"/>
              <a:gd name="connsiteY25" fmla="*/ 78983 h 518021"/>
              <a:gd name="connsiteX26" fmla="*/ 595752 w 595752"/>
              <a:gd name="connsiteY26" fmla="*/ 47623 h 518021"/>
              <a:gd name="connsiteX27" fmla="*/ 235165 w 595752"/>
              <a:gd name="connsiteY27" fmla="*/ 16264 h 518021"/>
              <a:gd name="connsiteX28" fmla="*/ 188132 w 595752"/>
              <a:gd name="connsiteY28" fmla="*/ 584 h 518021"/>
              <a:gd name="connsiteX29" fmla="*/ 376264 w 595752"/>
              <a:gd name="connsiteY29" fmla="*/ 16264 h 518021"/>
              <a:gd name="connsiteX30" fmla="*/ 533041 w 595752"/>
              <a:gd name="connsiteY30" fmla="*/ 47623 h 518021"/>
              <a:gd name="connsiteX31" fmla="*/ 595752 w 595752"/>
              <a:gd name="connsiteY31" fmla="*/ 63303 h 518021"/>
              <a:gd name="connsiteX32" fmla="*/ 564396 w 595752"/>
              <a:gd name="connsiteY32" fmla="*/ 188743 h 518021"/>
              <a:gd name="connsiteX33" fmla="*/ 548719 w 595752"/>
              <a:gd name="connsiteY33" fmla="*/ 361222 h 518021"/>
              <a:gd name="connsiteX34" fmla="*/ 564396 w 595752"/>
              <a:gd name="connsiteY34" fmla="*/ 16264 h 518021"/>
              <a:gd name="connsiteX35" fmla="*/ 470330 w 595752"/>
              <a:gd name="connsiteY35" fmla="*/ 16264 h 518021"/>
              <a:gd name="connsiteX36" fmla="*/ 297876 w 595752"/>
              <a:gd name="connsiteY36" fmla="*/ 31943 h 518021"/>
              <a:gd name="connsiteX37" fmla="*/ 548719 w 595752"/>
              <a:gd name="connsiteY37" fmla="*/ 47623 h 518021"/>
              <a:gd name="connsiteX38" fmla="*/ 548719 w 595752"/>
              <a:gd name="connsiteY38" fmla="*/ 47623 h 51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95752" h="518021">
                <a:moveTo>
                  <a:pt x="0" y="518021"/>
                </a:moveTo>
                <a:lnTo>
                  <a:pt x="0" y="518021"/>
                </a:lnTo>
                <a:cubicBezTo>
                  <a:pt x="41807" y="486661"/>
                  <a:pt x="86579" y="458905"/>
                  <a:pt x="125422" y="423941"/>
                </a:cubicBezTo>
                <a:cubicBezTo>
                  <a:pt x="139428" y="411334"/>
                  <a:pt x="143453" y="390227"/>
                  <a:pt x="156777" y="376901"/>
                </a:cubicBezTo>
                <a:cubicBezTo>
                  <a:pt x="187167" y="346507"/>
                  <a:pt x="212590" y="342615"/>
                  <a:pt x="250843" y="329862"/>
                </a:cubicBezTo>
                <a:cubicBezTo>
                  <a:pt x="261295" y="314182"/>
                  <a:pt x="267484" y="294595"/>
                  <a:pt x="282198" y="282822"/>
                </a:cubicBezTo>
                <a:cubicBezTo>
                  <a:pt x="295102" y="272497"/>
                  <a:pt x="314450" y="274534"/>
                  <a:pt x="329231" y="267142"/>
                </a:cubicBezTo>
                <a:cubicBezTo>
                  <a:pt x="346084" y="258714"/>
                  <a:pt x="361551" y="247554"/>
                  <a:pt x="376264" y="235782"/>
                </a:cubicBezTo>
                <a:cubicBezTo>
                  <a:pt x="387806" y="226547"/>
                  <a:pt x="396265" y="213886"/>
                  <a:pt x="407620" y="204422"/>
                </a:cubicBezTo>
                <a:cubicBezTo>
                  <a:pt x="427693" y="187692"/>
                  <a:pt x="450257" y="174113"/>
                  <a:pt x="470330" y="157383"/>
                </a:cubicBezTo>
                <a:cubicBezTo>
                  <a:pt x="481685" y="147919"/>
                  <a:pt x="489387" y="134224"/>
                  <a:pt x="501686" y="126023"/>
                </a:cubicBezTo>
                <a:cubicBezTo>
                  <a:pt x="521131" y="113058"/>
                  <a:pt x="580921" y="78136"/>
                  <a:pt x="564396" y="94663"/>
                </a:cubicBezTo>
                <a:cubicBezTo>
                  <a:pt x="465529" y="193543"/>
                  <a:pt x="502157" y="133628"/>
                  <a:pt x="423297" y="173063"/>
                </a:cubicBezTo>
                <a:cubicBezTo>
                  <a:pt x="406444" y="181491"/>
                  <a:pt x="393583" y="196999"/>
                  <a:pt x="376264" y="204422"/>
                </a:cubicBezTo>
                <a:cubicBezTo>
                  <a:pt x="356460" y="212911"/>
                  <a:pt x="334272" y="214182"/>
                  <a:pt x="313554" y="220102"/>
                </a:cubicBezTo>
                <a:cubicBezTo>
                  <a:pt x="268475" y="232984"/>
                  <a:pt x="257660" y="236600"/>
                  <a:pt x="219488" y="267142"/>
                </a:cubicBezTo>
                <a:cubicBezTo>
                  <a:pt x="173873" y="303639"/>
                  <a:pt x="197522" y="296641"/>
                  <a:pt x="156777" y="345542"/>
                </a:cubicBezTo>
                <a:cubicBezTo>
                  <a:pt x="142583" y="362577"/>
                  <a:pt x="126777" y="378385"/>
                  <a:pt x="109744" y="392581"/>
                </a:cubicBezTo>
                <a:cubicBezTo>
                  <a:pt x="95269" y="404645"/>
                  <a:pt x="62711" y="423941"/>
                  <a:pt x="62711" y="423941"/>
                </a:cubicBezTo>
                <a:cubicBezTo>
                  <a:pt x="104522" y="298491"/>
                  <a:pt x="41804" y="444852"/>
                  <a:pt x="125422" y="361222"/>
                </a:cubicBezTo>
                <a:cubicBezTo>
                  <a:pt x="251207" y="235418"/>
                  <a:pt x="128740" y="286942"/>
                  <a:pt x="235165" y="251462"/>
                </a:cubicBezTo>
                <a:cubicBezTo>
                  <a:pt x="296410" y="190209"/>
                  <a:pt x="232146" y="245131"/>
                  <a:pt x="313554" y="204422"/>
                </a:cubicBezTo>
                <a:cubicBezTo>
                  <a:pt x="330407" y="195994"/>
                  <a:pt x="344227" y="182413"/>
                  <a:pt x="360587" y="173063"/>
                </a:cubicBezTo>
                <a:cubicBezTo>
                  <a:pt x="414834" y="142061"/>
                  <a:pt x="417561" y="143615"/>
                  <a:pt x="470330" y="126023"/>
                </a:cubicBezTo>
                <a:cubicBezTo>
                  <a:pt x="480782" y="115570"/>
                  <a:pt x="489011" y="102269"/>
                  <a:pt x="501686" y="94663"/>
                </a:cubicBezTo>
                <a:cubicBezTo>
                  <a:pt x="515856" y="86160"/>
                  <a:pt x="533938" y="86375"/>
                  <a:pt x="548719" y="78983"/>
                </a:cubicBezTo>
                <a:cubicBezTo>
                  <a:pt x="565572" y="70555"/>
                  <a:pt x="580074" y="58076"/>
                  <a:pt x="595752" y="47623"/>
                </a:cubicBezTo>
                <a:cubicBezTo>
                  <a:pt x="419928" y="3661"/>
                  <a:pt x="631405" y="52290"/>
                  <a:pt x="235165" y="16264"/>
                </a:cubicBezTo>
                <a:cubicBezTo>
                  <a:pt x="218707" y="14768"/>
                  <a:pt x="171606" y="584"/>
                  <a:pt x="188132" y="584"/>
                </a:cubicBezTo>
                <a:cubicBezTo>
                  <a:pt x="251060" y="584"/>
                  <a:pt x="313553" y="11037"/>
                  <a:pt x="376264" y="16264"/>
                </a:cubicBezTo>
                <a:cubicBezTo>
                  <a:pt x="472857" y="48464"/>
                  <a:pt x="374506" y="18794"/>
                  <a:pt x="533041" y="47623"/>
                </a:cubicBezTo>
                <a:cubicBezTo>
                  <a:pt x="554241" y="51478"/>
                  <a:pt x="574848" y="58076"/>
                  <a:pt x="595752" y="63303"/>
                </a:cubicBezTo>
                <a:cubicBezTo>
                  <a:pt x="578687" y="114504"/>
                  <a:pt x="571963" y="128195"/>
                  <a:pt x="564396" y="188743"/>
                </a:cubicBezTo>
                <a:cubicBezTo>
                  <a:pt x="557237" y="246027"/>
                  <a:pt x="548719" y="418952"/>
                  <a:pt x="548719" y="361222"/>
                </a:cubicBezTo>
                <a:cubicBezTo>
                  <a:pt x="548719" y="246117"/>
                  <a:pt x="559170" y="131250"/>
                  <a:pt x="564396" y="16264"/>
                </a:cubicBezTo>
                <a:cubicBezTo>
                  <a:pt x="476600" y="-13006"/>
                  <a:pt x="558126" y="3720"/>
                  <a:pt x="470330" y="16264"/>
                </a:cubicBezTo>
                <a:cubicBezTo>
                  <a:pt x="413189" y="24428"/>
                  <a:pt x="355361" y="26717"/>
                  <a:pt x="297876" y="31943"/>
                </a:cubicBezTo>
                <a:cubicBezTo>
                  <a:pt x="432632" y="58898"/>
                  <a:pt x="349617" y="47623"/>
                  <a:pt x="548719" y="47623"/>
                </a:cubicBezTo>
                <a:lnTo>
                  <a:pt x="548719" y="47623"/>
                </a:lnTo>
              </a:path>
            </a:pathLst>
          </a:custGeom>
          <a:solidFill>
            <a:srgbClr val="FF0000"/>
          </a:solidFill>
          <a:ln>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 name="TextBox 2"/>
          <p:cNvSpPr txBox="1"/>
          <p:nvPr/>
        </p:nvSpPr>
        <p:spPr>
          <a:xfrm>
            <a:off x="2053290" y="3543659"/>
            <a:ext cx="2157562" cy="646331"/>
          </a:xfrm>
          <a:prstGeom prst="rect">
            <a:avLst/>
          </a:prstGeom>
          <a:noFill/>
        </p:spPr>
        <p:txBody>
          <a:bodyPr wrap="none" rtlCol="0">
            <a:spAutoFit/>
          </a:bodyPr>
          <a:lstStyle/>
          <a:p>
            <a:r>
              <a:rPr lang="en-US" sz="3600" dirty="0" smtClean="0">
                <a:solidFill>
                  <a:srgbClr val="FF0000"/>
                </a:solidFill>
                <a:latin typeface="Segoe Print"/>
                <a:cs typeface="Segoe Print"/>
              </a:rPr>
              <a:t>Bus stop</a:t>
            </a:r>
            <a:endParaRPr lang="en-US" sz="3600" dirty="0">
              <a:solidFill>
                <a:srgbClr val="FF0000"/>
              </a:solidFill>
              <a:latin typeface="Segoe Print"/>
              <a:cs typeface="Segoe Print"/>
            </a:endParaRPr>
          </a:p>
        </p:txBody>
      </p:sp>
      <p:sp>
        <p:nvSpPr>
          <p:cNvPr id="5" name="Rectangle 4"/>
          <p:cNvSpPr/>
          <p:nvPr/>
        </p:nvSpPr>
        <p:spPr>
          <a:xfrm>
            <a:off x="0" y="339934"/>
            <a:ext cx="6286299" cy="1090353"/>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dirty="0" smtClean="0">
                <a:latin typeface="Segoe UI Semibold"/>
                <a:cs typeface="Segoe UI Semibold"/>
              </a:rPr>
              <a:t>Limitation and Future Work</a:t>
            </a:r>
          </a:p>
        </p:txBody>
      </p:sp>
    </p:spTree>
    <p:extLst>
      <p:ext uri="{BB962C8B-B14F-4D97-AF65-F5344CB8AC3E}">
        <p14:creationId xmlns:p14="http://schemas.microsoft.com/office/powerpoint/2010/main" val="11886283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2449199" y="3252448"/>
            <a:ext cx="3464673" cy="369332"/>
          </a:xfrm>
          <a:prstGeom prst="rect">
            <a:avLst/>
          </a:prstGeom>
          <a:noFill/>
        </p:spPr>
        <p:txBody>
          <a:bodyPr wrap="none" rtlCol="0">
            <a:spAutoFit/>
          </a:bodyPr>
          <a:lstStyle/>
          <a:p>
            <a:r>
              <a:rPr lang="en-US" dirty="0" smtClean="0">
                <a:latin typeface="Segoe UI Light"/>
                <a:cs typeface="Segoe UI Light"/>
              </a:rPr>
              <a:t>Count data rather than placement</a:t>
            </a:r>
            <a:endParaRPr lang="en-US" dirty="0">
              <a:latin typeface="Segoe UI Light"/>
              <a:cs typeface="Segoe UI Light"/>
            </a:endParaRPr>
          </a:p>
        </p:txBody>
      </p:sp>
    </p:spTree>
    <p:extLst>
      <p:ext uri="{BB962C8B-B14F-4D97-AF65-F5344CB8AC3E}">
        <p14:creationId xmlns:p14="http://schemas.microsoft.com/office/powerpoint/2010/main" val="9501249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Screen Shot 2013-10-13 at 1.06.43 AM.png"/>
          <p:cNvPicPr>
            <a:picLocks noChangeAspect="1"/>
          </p:cNvPicPr>
          <p:nvPr/>
        </p:nvPicPr>
        <p:blipFill rotWithShape="1">
          <a:blip r:embed="rId3">
            <a:extLst>
              <a:ext uri="{28A0092B-C50C-407E-A947-70E740481C1C}">
                <a14:useLocalDpi xmlns:a14="http://schemas.microsoft.com/office/drawing/2010/main" val="0"/>
              </a:ext>
            </a:extLst>
          </a:blip>
          <a:srcRect l="8418" r="8248"/>
          <a:stretch/>
        </p:blipFill>
        <p:spPr>
          <a:xfrm>
            <a:off x="-1" y="0"/>
            <a:ext cx="9144001" cy="6858000"/>
          </a:xfrm>
          <a:prstGeom prst="rect">
            <a:avLst/>
          </a:prstGeom>
        </p:spPr>
      </p:pic>
      <p:sp>
        <p:nvSpPr>
          <p:cNvPr id="4" name="Rectangle 3"/>
          <p:cNvSpPr/>
          <p:nvPr/>
        </p:nvSpPr>
        <p:spPr>
          <a:xfrm>
            <a:off x="-1" y="0"/>
            <a:ext cx="9144001" cy="6858000"/>
          </a:xfrm>
          <a:custGeom>
            <a:avLst/>
            <a:gdLst/>
            <a:ahLst/>
            <a:cxnLst/>
            <a:rect l="l" t="t" r="r" b="b"/>
            <a:pathLst>
              <a:path w="9144001" h="6858000">
                <a:moveTo>
                  <a:pt x="8058266" y="4783366"/>
                </a:moveTo>
                <a:cubicBezTo>
                  <a:pt x="8057667" y="4782398"/>
                  <a:pt x="8057770" y="4782478"/>
                  <a:pt x="8059126" y="4784617"/>
                </a:cubicBezTo>
                <a:lnTo>
                  <a:pt x="8059450" y="4785143"/>
                </a:lnTo>
                <a:close/>
                <a:moveTo>
                  <a:pt x="5271354" y="4037818"/>
                </a:moveTo>
                <a:cubicBezTo>
                  <a:pt x="5256144" y="4037818"/>
                  <a:pt x="5182014" y="4059502"/>
                  <a:pt x="5163531" y="4064682"/>
                </a:cubicBezTo>
                <a:lnTo>
                  <a:pt x="4804120" y="4078113"/>
                </a:lnTo>
                <a:cubicBezTo>
                  <a:pt x="4771207" y="4079343"/>
                  <a:pt x="4740365" y="4096675"/>
                  <a:pt x="4708277" y="4104977"/>
                </a:cubicBezTo>
                <a:cubicBezTo>
                  <a:pt x="4655892" y="4118530"/>
                  <a:pt x="4536869" y="4139848"/>
                  <a:pt x="4504612" y="4145272"/>
                </a:cubicBezTo>
                <a:cubicBezTo>
                  <a:pt x="4472772" y="4150627"/>
                  <a:pt x="4440950" y="4157593"/>
                  <a:pt x="4408769" y="4158703"/>
                </a:cubicBezTo>
                <a:lnTo>
                  <a:pt x="3725889" y="4172135"/>
                </a:lnTo>
                <a:cubicBezTo>
                  <a:pt x="3713909" y="4167658"/>
                  <a:pt x="3702373" y="4161236"/>
                  <a:pt x="3689948" y="4158703"/>
                </a:cubicBezTo>
                <a:cubicBezTo>
                  <a:pt x="3658271" y="4152246"/>
                  <a:pt x="3626286" y="4146400"/>
                  <a:pt x="3594105" y="4145272"/>
                </a:cubicBezTo>
                <a:lnTo>
                  <a:pt x="2923206" y="4131840"/>
                </a:lnTo>
                <a:cubicBezTo>
                  <a:pt x="2779231" y="4147982"/>
                  <a:pt x="2842990" y="4137876"/>
                  <a:pt x="2731520" y="4158703"/>
                </a:cubicBezTo>
                <a:cubicBezTo>
                  <a:pt x="2719063" y="4161030"/>
                  <a:pt x="2707559" y="4167658"/>
                  <a:pt x="2695579" y="4172135"/>
                </a:cubicBezTo>
                <a:lnTo>
                  <a:pt x="2587756" y="4212430"/>
                </a:lnTo>
                <a:cubicBezTo>
                  <a:pt x="2511880" y="4216908"/>
                  <a:pt x="2434986" y="4211266"/>
                  <a:pt x="2360129" y="4225861"/>
                </a:cubicBezTo>
                <a:cubicBezTo>
                  <a:pt x="2340456" y="4229697"/>
                  <a:pt x="2326327" y="4250328"/>
                  <a:pt x="2312208" y="4266156"/>
                </a:cubicBezTo>
                <a:cubicBezTo>
                  <a:pt x="2274032" y="4308958"/>
                  <a:pt x="2277611" y="4323962"/>
                  <a:pt x="2252306" y="4373610"/>
                </a:cubicBezTo>
                <a:cubicBezTo>
                  <a:pt x="2245162" y="4387627"/>
                  <a:pt x="2236333" y="4400473"/>
                  <a:pt x="2228346" y="4413905"/>
                </a:cubicBezTo>
                <a:cubicBezTo>
                  <a:pt x="2090913" y="4567986"/>
                  <a:pt x="2125564" y="4507933"/>
                  <a:pt x="2024680" y="4722834"/>
                </a:cubicBezTo>
                <a:cubicBezTo>
                  <a:pt x="2014664" y="4744170"/>
                  <a:pt x="2003232" y="4766047"/>
                  <a:pt x="2000719" y="4789992"/>
                </a:cubicBezTo>
                <a:cubicBezTo>
                  <a:pt x="1987155" y="4919248"/>
                  <a:pt x="1984745" y="5049670"/>
                  <a:pt x="1976758" y="5179510"/>
                </a:cubicBezTo>
                <a:cubicBezTo>
                  <a:pt x="1984745" y="5206373"/>
                  <a:pt x="1991339" y="5233809"/>
                  <a:pt x="2000719" y="5260100"/>
                </a:cubicBezTo>
                <a:cubicBezTo>
                  <a:pt x="2059929" y="5426055"/>
                  <a:pt x="1998101" y="5224429"/>
                  <a:pt x="2036660" y="5354122"/>
                </a:cubicBezTo>
                <a:cubicBezTo>
                  <a:pt x="2044647" y="5367554"/>
                  <a:pt x="2054182" y="5379978"/>
                  <a:pt x="2060621" y="5394417"/>
                </a:cubicBezTo>
                <a:cubicBezTo>
                  <a:pt x="2078195" y="5433823"/>
                  <a:pt x="2078274" y="5489844"/>
                  <a:pt x="2084581" y="5528733"/>
                </a:cubicBezTo>
                <a:cubicBezTo>
                  <a:pt x="2091822" y="5573383"/>
                  <a:pt x="2108022" y="5621007"/>
                  <a:pt x="2120522" y="5663050"/>
                </a:cubicBezTo>
                <a:cubicBezTo>
                  <a:pt x="2130935" y="5698076"/>
                  <a:pt x="2136496" y="5734685"/>
                  <a:pt x="2144483" y="5770503"/>
                </a:cubicBezTo>
                <a:cubicBezTo>
                  <a:pt x="2157359" y="5780127"/>
                  <a:pt x="2166588" y="5787105"/>
                  <a:pt x="2173076" y="5792057"/>
                </a:cubicBezTo>
                <a:lnTo>
                  <a:pt x="2184747" y="5801093"/>
                </a:lnTo>
                <a:lnTo>
                  <a:pt x="2186335" y="5802422"/>
                </a:lnTo>
                <a:cubicBezTo>
                  <a:pt x="2187198" y="5803094"/>
                  <a:pt x="2187128" y="5802979"/>
                  <a:pt x="2185219" y="5801458"/>
                </a:cubicBezTo>
                <a:lnTo>
                  <a:pt x="2184747" y="5801093"/>
                </a:lnTo>
                <a:lnTo>
                  <a:pt x="2181850" y="5798667"/>
                </a:lnTo>
                <a:cubicBezTo>
                  <a:pt x="2174544" y="5792166"/>
                  <a:pt x="2166764" y="5782993"/>
                  <a:pt x="2216365" y="5810798"/>
                </a:cubicBezTo>
                <a:cubicBezTo>
                  <a:pt x="2237192" y="5822474"/>
                  <a:pt x="2256300" y="5837661"/>
                  <a:pt x="2276267" y="5851093"/>
                </a:cubicBezTo>
                <a:cubicBezTo>
                  <a:pt x="2292241" y="5855570"/>
                  <a:pt x="2309461" y="5856269"/>
                  <a:pt x="2324188" y="5864524"/>
                </a:cubicBezTo>
                <a:cubicBezTo>
                  <a:pt x="2334291" y="5870187"/>
                  <a:pt x="2338046" y="5885725"/>
                  <a:pt x="2348149" y="5891388"/>
                </a:cubicBezTo>
                <a:cubicBezTo>
                  <a:pt x="2362876" y="5899643"/>
                  <a:pt x="2380653" y="5898337"/>
                  <a:pt x="2396070" y="5904819"/>
                </a:cubicBezTo>
                <a:cubicBezTo>
                  <a:pt x="2412793" y="5911850"/>
                  <a:pt x="2428018" y="5922728"/>
                  <a:pt x="2443992" y="5931683"/>
                </a:cubicBezTo>
                <a:cubicBezTo>
                  <a:pt x="2463959" y="5936161"/>
                  <a:pt x="2483620" y="5942983"/>
                  <a:pt x="2503894" y="5945114"/>
                </a:cubicBezTo>
                <a:cubicBezTo>
                  <a:pt x="2979359" y="5995089"/>
                  <a:pt x="2912413" y="5968800"/>
                  <a:pt x="3546184" y="5945114"/>
                </a:cubicBezTo>
                <a:cubicBezTo>
                  <a:pt x="3612115" y="5957434"/>
                  <a:pt x="3643943" y="5964508"/>
                  <a:pt x="3713909" y="5971978"/>
                </a:cubicBezTo>
                <a:lnTo>
                  <a:pt x="3869653" y="5985409"/>
                </a:lnTo>
                <a:cubicBezTo>
                  <a:pt x="4081306" y="5989886"/>
                  <a:pt x="4293031" y="5991189"/>
                  <a:pt x="4504612" y="5998841"/>
                </a:cubicBezTo>
                <a:cubicBezTo>
                  <a:pt x="4583822" y="6001707"/>
                  <a:pt x="4597832" y="6008180"/>
                  <a:pt x="4660356" y="6025704"/>
                </a:cubicBezTo>
                <a:cubicBezTo>
                  <a:pt x="4708277" y="6030182"/>
                  <a:pt x="4756362" y="6032837"/>
                  <a:pt x="4804120" y="6039136"/>
                </a:cubicBezTo>
                <a:cubicBezTo>
                  <a:pt x="4824343" y="6041804"/>
                  <a:pt x="4844267" y="6047032"/>
                  <a:pt x="4864022" y="6052568"/>
                </a:cubicBezTo>
                <a:cubicBezTo>
                  <a:pt x="4876273" y="6056002"/>
                  <a:pt x="4887344" y="6065466"/>
                  <a:pt x="4899963" y="6065999"/>
                </a:cubicBezTo>
                <a:lnTo>
                  <a:pt x="5498980" y="6079431"/>
                </a:lnTo>
                <a:cubicBezTo>
                  <a:pt x="5526460" y="6048623"/>
                  <a:pt x="5529682" y="6041007"/>
                  <a:pt x="5558882" y="6039136"/>
                </a:cubicBezTo>
                <a:cubicBezTo>
                  <a:pt x="5686526" y="6030958"/>
                  <a:pt x="5814463" y="6030182"/>
                  <a:pt x="5942253" y="6025704"/>
                </a:cubicBezTo>
                <a:cubicBezTo>
                  <a:pt x="6193865" y="6044510"/>
                  <a:pt x="6043452" y="6026629"/>
                  <a:pt x="6193841" y="6052568"/>
                </a:cubicBezTo>
                <a:cubicBezTo>
                  <a:pt x="6221750" y="6057382"/>
                  <a:pt x="6250014" y="6059791"/>
                  <a:pt x="6277703" y="6065999"/>
                </a:cubicBezTo>
                <a:cubicBezTo>
                  <a:pt x="6290086" y="6068776"/>
                  <a:pt x="6301501" y="6075541"/>
                  <a:pt x="6313644" y="6079431"/>
                </a:cubicBezTo>
                <a:cubicBezTo>
                  <a:pt x="6329476" y="6084503"/>
                  <a:pt x="6345365" y="6089561"/>
                  <a:pt x="6361565" y="6092863"/>
                </a:cubicBezTo>
                <a:cubicBezTo>
                  <a:pt x="6476016" y="6116193"/>
                  <a:pt x="6430323" y="6098119"/>
                  <a:pt x="6565231" y="6119726"/>
                </a:cubicBezTo>
                <a:cubicBezTo>
                  <a:pt x="6581531" y="6122337"/>
                  <a:pt x="6597179" y="6128681"/>
                  <a:pt x="6613153" y="6133158"/>
                </a:cubicBezTo>
                <a:cubicBezTo>
                  <a:pt x="6724969" y="6137636"/>
                  <a:pt x="6836714" y="6146589"/>
                  <a:pt x="6948602" y="6146589"/>
                </a:cubicBezTo>
                <a:cubicBezTo>
                  <a:pt x="7031551" y="6146589"/>
                  <a:pt x="7069040" y="6135703"/>
                  <a:pt x="7140288" y="6119726"/>
                </a:cubicBezTo>
                <a:cubicBezTo>
                  <a:pt x="7272072" y="6115249"/>
                  <a:pt x="7404226" y="6118240"/>
                  <a:pt x="7535639" y="6106294"/>
                </a:cubicBezTo>
                <a:cubicBezTo>
                  <a:pt x="7553440" y="6104675"/>
                  <a:pt x="7566839" y="6086462"/>
                  <a:pt x="7583561" y="6079431"/>
                </a:cubicBezTo>
                <a:cubicBezTo>
                  <a:pt x="7598978" y="6072950"/>
                  <a:pt x="7616065" y="6072481"/>
                  <a:pt x="7631482" y="6065999"/>
                </a:cubicBezTo>
                <a:cubicBezTo>
                  <a:pt x="7648204" y="6058968"/>
                  <a:pt x="7662989" y="6047024"/>
                  <a:pt x="7679404" y="6039136"/>
                </a:cubicBezTo>
                <a:cubicBezTo>
                  <a:pt x="7718509" y="6020347"/>
                  <a:pt x="7723536" y="6030658"/>
                  <a:pt x="7763266" y="5998841"/>
                </a:cubicBezTo>
                <a:cubicBezTo>
                  <a:pt x="7777053" y="5987800"/>
                  <a:pt x="7787227" y="5971978"/>
                  <a:pt x="7799207" y="5958546"/>
                </a:cubicBezTo>
                <a:lnTo>
                  <a:pt x="7847128" y="5931683"/>
                </a:lnTo>
                <a:cubicBezTo>
                  <a:pt x="7900553" y="5901735"/>
                  <a:pt x="7962681" y="5774489"/>
                  <a:pt x="7990893" y="5730208"/>
                </a:cubicBezTo>
                <a:cubicBezTo>
                  <a:pt x="8005755" y="5706880"/>
                  <a:pt x="8035297" y="5691444"/>
                  <a:pt x="8038814" y="5663050"/>
                </a:cubicBezTo>
                <a:cubicBezTo>
                  <a:pt x="8055853" y="5525503"/>
                  <a:pt x="8046801" y="5385462"/>
                  <a:pt x="8050794" y="5246668"/>
                </a:cubicBezTo>
                <a:cubicBezTo>
                  <a:pt x="8050794" y="5246668"/>
                  <a:pt x="8072322" y="5194262"/>
                  <a:pt x="8074755" y="5166078"/>
                </a:cubicBezTo>
                <a:cubicBezTo>
                  <a:pt x="8084379" y="5054579"/>
                  <a:pt x="8082742" y="4942217"/>
                  <a:pt x="8086735" y="4830287"/>
                </a:cubicBezTo>
                <a:cubicBezTo>
                  <a:pt x="8078152" y="4815852"/>
                  <a:pt x="8071928" y="4805505"/>
                  <a:pt x="8067511" y="4798231"/>
                </a:cubicBezTo>
                <a:lnTo>
                  <a:pt x="8059450" y="4785143"/>
                </a:lnTo>
                <a:lnTo>
                  <a:pt x="8061615" y="4788394"/>
                </a:lnTo>
                <a:cubicBezTo>
                  <a:pt x="8067413" y="4796584"/>
                  <a:pt x="8075594" y="4805305"/>
                  <a:pt x="8050794" y="4749697"/>
                </a:cubicBezTo>
                <a:cubicBezTo>
                  <a:pt x="8044355" y="4735258"/>
                  <a:pt x="8034821" y="4722834"/>
                  <a:pt x="8026834" y="4709402"/>
                </a:cubicBezTo>
                <a:cubicBezTo>
                  <a:pt x="8007021" y="4676082"/>
                  <a:pt x="7996910" y="4636539"/>
                  <a:pt x="7978912" y="4601949"/>
                </a:cubicBezTo>
                <a:cubicBezTo>
                  <a:pt x="7968851" y="4582612"/>
                  <a:pt x="7952877" y="4567658"/>
                  <a:pt x="7942971" y="4548221"/>
                </a:cubicBezTo>
                <a:cubicBezTo>
                  <a:pt x="7935334" y="4533238"/>
                  <a:pt x="7921602" y="4465825"/>
                  <a:pt x="7919010" y="4454201"/>
                </a:cubicBezTo>
                <a:cubicBezTo>
                  <a:pt x="7907030" y="4449723"/>
                  <a:pt x="7895212" y="4444658"/>
                  <a:pt x="7883069" y="4440768"/>
                </a:cubicBezTo>
                <a:cubicBezTo>
                  <a:pt x="7867237" y="4435697"/>
                  <a:pt x="7850565" y="4433818"/>
                  <a:pt x="7835148" y="4427336"/>
                </a:cubicBezTo>
                <a:cubicBezTo>
                  <a:pt x="7766587" y="4398511"/>
                  <a:pt x="7810778" y="4403715"/>
                  <a:pt x="7751286" y="4387041"/>
                </a:cubicBezTo>
                <a:cubicBezTo>
                  <a:pt x="7658387" y="4361003"/>
                  <a:pt x="7723177" y="4391434"/>
                  <a:pt x="7643463" y="4346746"/>
                </a:cubicBezTo>
                <a:cubicBezTo>
                  <a:pt x="7623496" y="4342269"/>
                  <a:pt x="7602879" y="4340535"/>
                  <a:pt x="7583561" y="4333315"/>
                </a:cubicBezTo>
                <a:cubicBezTo>
                  <a:pt x="7540120" y="4317081"/>
                  <a:pt x="7536503" y="4303168"/>
                  <a:pt x="7499698" y="4279588"/>
                </a:cubicBezTo>
                <a:cubicBezTo>
                  <a:pt x="7484192" y="4269655"/>
                  <a:pt x="7468192" y="4260613"/>
                  <a:pt x="7451777" y="4252725"/>
                </a:cubicBezTo>
                <a:cubicBezTo>
                  <a:pt x="7427714" y="4241163"/>
                  <a:pt x="7392235" y="4232678"/>
                  <a:pt x="7367915" y="4225861"/>
                </a:cubicBezTo>
                <a:cubicBezTo>
                  <a:pt x="7059467" y="4210826"/>
                  <a:pt x="7181558" y="4237429"/>
                  <a:pt x="6996524" y="4185567"/>
                </a:cubicBezTo>
                <a:cubicBezTo>
                  <a:pt x="6816273" y="4163112"/>
                  <a:pt x="6924371" y="4178801"/>
                  <a:pt x="6673054" y="4131840"/>
                </a:cubicBezTo>
                <a:cubicBezTo>
                  <a:pt x="6600515" y="4127056"/>
                  <a:pt x="6423506" y="4117819"/>
                  <a:pt x="6337605" y="4104977"/>
                </a:cubicBezTo>
                <a:cubicBezTo>
                  <a:pt x="6321284" y="4102538"/>
                  <a:pt x="6305657" y="4096023"/>
                  <a:pt x="6289683" y="4091545"/>
                </a:cubicBezTo>
                <a:cubicBezTo>
                  <a:pt x="6250174" y="4080471"/>
                  <a:pt x="6210428" y="4068944"/>
                  <a:pt x="6169880" y="4064682"/>
                </a:cubicBezTo>
                <a:cubicBezTo>
                  <a:pt x="6082317" y="4055479"/>
                  <a:pt x="5994168" y="4055728"/>
                  <a:pt x="5906312" y="4051250"/>
                </a:cubicBezTo>
                <a:cubicBezTo>
                  <a:pt x="5694659" y="4046773"/>
                  <a:pt x="5483044" y="4037818"/>
                  <a:pt x="5271354" y="4037818"/>
                </a:cubicBezTo>
                <a:close/>
                <a:moveTo>
                  <a:pt x="0" y="0"/>
                </a:moveTo>
                <a:lnTo>
                  <a:pt x="9144001" y="0"/>
                </a:lnTo>
                <a:lnTo>
                  <a:pt x="9144001" y="6858000"/>
                </a:lnTo>
                <a:lnTo>
                  <a:pt x="0" y="6858000"/>
                </a:lnTo>
                <a:close/>
              </a:path>
            </a:pathLst>
          </a:cu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 name="Freeform 6"/>
          <p:cNvSpPr/>
          <p:nvPr/>
        </p:nvSpPr>
        <p:spPr>
          <a:xfrm>
            <a:off x="2337487" y="4354172"/>
            <a:ext cx="4094858" cy="1260396"/>
          </a:xfrm>
          <a:custGeom>
            <a:avLst/>
            <a:gdLst>
              <a:gd name="connsiteX0" fmla="*/ 877488 w 1275521"/>
              <a:gd name="connsiteY0" fmla="*/ 376518 h 392605"/>
              <a:gd name="connsiteX1" fmla="*/ 877488 w 1275521"/>
              <a:gd name="connsiteY1" fmla="*/ 376518 h 392605"/>
              <a:gd name="connsiteX2" fmla="*/ 544001 w 1275521"/>
              <a:gd name="connsiteY2" fmla="*/ 365760 h 392605"/>
              <a:gd name="connsiteX3" fmla="*/ 479455 w 1275521"/>
              <a:gd name="connsiteY3" fmla="*/ 355002 h 392605"/>
              <a:gd name="connsiteX4" fmla="*/ 382636 w 1275521"/>
              <a:gd name="connsiteY4" fmla="*/ 344245 h 392605"/>
              <a:gd name="connsiteX5" fmla="*/ 296575 w 1275521"/>
              <a:gd name="connsiteY5" fmla="*/ 322729 h 392605"/>
              <a:gd name="connsiteX6" fmla="*/ 178241 w 1275521"/>
              <a:gd name="connsiteY6" fmla="*/ 301214 h 392605"/>
              <a:gd name="connsiteX7" fmla="*/ 102937 w 1275521"/>
              <a:gd name="connsiteY7" fmla="*/ 258184 h 392605"/>
              <a:gd name="connsiteX8" fmla="*/ 81422 w 1275521"/>
              <a:gd name="connsiteY8" fmla="*/ 225911 h 392605"/>
              <a:gd name="connsiteX9" fmla="*/ 59907 w 1275521"/>
              <a:gd name="connsiteY9" fmla="*/ 204395 h 392605"/>
              <a:gd name="connsiteX10" fmla="*/ 49149 w 1275521"/>
              <a:gd name="connsiteY10" fmla="*/ 172122 h 392605"/>
              <a:gd name="connsiteX11" fmla="*/ 59907 w 1275521"/>
              <a:gd name="connsiteY11" fmla="*/ 64546 h 392605"/>
              <a:gd name="connsiteX12" fmla="*/ 102937 w 1275521"/>
              <a:gd name="connsiteY12" fmla="*/ 32273 h 392605"/>
              <a:gd name="connsiteX13" fmla="*/ 145968 w 1275521"/>
              <a:gd name="connsiteY13" fmla="*/ 21515 h 392605"/>
              <a:gd name="connsiteX14" fmla="*/ 328848 w 1275521"/>
              <a:gd name="connsiteY14" fmla="*/ 0 h 392605"/>
              <a:gd name="connsiteX15" fmla="*/ 1103398 w 1275521"/>
              <a:gd name="connsiteY15" fmla="*/ 10758 h 392605"/>
              <a:gd name="connsiteX16" fmla="*/ 1178702 w 1275521"/>
              <a:gd name="connsiteY16" fmla="*/ 75304 h 392605"/>
              <a:gd name="connsiteX17" fmla="*/ 1221732 w 1275521"/>
              <a:gd name="connsiteY17" fmla="*/ 129092 h 392605"/>
              <a:gd name="connsiteX18" fmla="*/ 1232490 w 1275521"/>
              <a:gd name="connsiteY18" fmla="*/ 161365 h 392605"/>
              <a:gd name="connsiteX19" fmla="*/ 1264763 w 1275521"/>
              <a:gd name="connsiteY19" fmla="*/ 225911 h 392605"/>
              <a:gd name="connsiteX20" fmla="*/ 1254005 w 1275521"/>
              <a:gd name="connsiteY20" fmla="*/ 344245 h 392605"/>
              <a:gd name="connsiteX21" fmla="*/ 1221732 w 1275521"/>
              <a:gd name="connsiteY21" fmla="*/ 365760 h 392605"/>
              <a:gd name="connsiteX22" fmla="*/ 985064 w 1275521"/>
              <a:gd name="connsiteY22" fmla="*/ 376518 h 392605"/>
              <a:gd name="connsiteX23" fmla="*/ 780669 w 1275521"/>
              <a:gd name="connsiteY23" fmla="*/ 376518 h 392605"/>
              <a:gd name="connsiteX24" fmla="*/ 651577 w 1275521"/>
              <a:gd name="connsiteY24" fmla="*/ 365760 h 392605"/>
              <a:gd name="connsiteX25" fmla="*/ 232029 w 1275521"/>
              <a:gd name="connsiteY25" fmla="*/ 344245 h 392605"/>
              <a:gd name="connsiteX26" fmla="*/ 188998 w 1275521"/>
              <a:gd name="connsiteY26" fmla="*/ 333487 h 392605"/>
              <a:gd name="connsiteX27" fmla="*/ 92179 w 1275521"/>
              <a:gd name="connsiteY27" fmla="*/ 290456 h 392605"/>
              <a:gd name="connsiteX28" fmla="*/ 59907 w 1275521"/>
              <a:gd name="connsiteY28" fmla="*/ 279699 h 392605"/>
              <a:gd name="connsiteX29" fmla="*/ 27634 w 1275521"/>
              <a:gd name="connsiteY29" fmla="*/ 268941 h 392605"/>
              <a:gd name="connsiteX30" fmla="*/ 16876 w 1275521"/>
              <a:gd name="connsiteY30" fmla="*/ 236668 h 392605"/>
              <a:gd name="connsiteX31" fmla="*/ 16876 w 1275521"/>
              <a:gd name="connsiteY31" fmla="*/ 53788 h 392605"/>
              <a:gd name="connsiteX32" fmla="*/ 113695 w 1275521"/>
              <a:gd name="connsiteY32" fmla="*/ 0 h 392605"/>
              <a:gd name="connsiteX33" fmla="*/ 888245 w 1275521"/>
              <a:gd name="connsiteY33" fmla="*/ 10758 h 392605"/>
              <a:gd name="connsiteX34" fmla="*/ 995822 w 1275521"/>
              <a:gd name="connsiteY34" fmla="*/ 21515 h 392605"/>
              <a:gd name="connsiteX35" fmla="*/ 1028095 w 1275521"/>
              <a:gd name="connsiteY35" fmla="*/ 32273 h 392605"/>
              <a:gd name="connsiteX36" fmla="*/ 1146429 w 1275521"/>
              <a:gd name="connsiteY36" fmla="*/ 53788 h 392605"/>
              <a:gd name="connsiteX37" fmla="*/ 1243248 w 1275521"/>
              <a:gd name="connsiteY37" fmla="*/ 129092 h 392605"/>
              <a:gd name="connsiteX38" fmla="*/ 1264763 w 1275521"/>
              <a:gd name="connsiteY38" fmla="*/ 193638 h 392605"/>
              <a:gd name="connsiteX39" fmla="*/ 1275521 w 1275521"/>
              <a:gd name="connsiteY39" fmla="*/ 225911 h 392605"/>
              <a:gd name="connsiteX40" fmla="*/ 1264763 w 1275521"/>
              <a:gd name="connsiteY40" fmla="*/ 301214 h 392605"/>
              <a:gd name="connsiteX41" fmla="*/ 1200217 w 1275521"/>
              <a:gd name="connsiteY41" fmla="*/ 355002 h 392605"/>
              <a:gd name="connsiteX42" fmla="*/ 931276 w 1275521"/>
              <a:gd name="connsiteY42" fmla="*/ 365760 h 392605"/>
              <a:gd name="connsiteX43" fmla="*/ 877488 w 1275521"/>
              <a:gd name="connsiteY43" fmla="*/ 376518 h 392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75521" h="392605">
                <a:moveTo>
                  <a:pt x="877488" y="376518"/>
                </a:moveTo>
                <a:lnTo>
                  <a:pt x="877488" y="376518"/>
                </a:lnTo>
                <a:cubicBezTo>
                  <a:pt x="766326" y="372932"/>
                  <a:pt x="655059" y="371763"/>
                  <a:pt x="544001" y="365760"/>
                </a:cubicBezTo>
                <a:cubicBezTo>
                  <a:pt x="522221" y="364583"/>
                  <a:pt x="501076" y="357885"/>
                  <a:pt x="479455" y="355002"/>
                </a:cubicBezTo>
                <a:cubicBezTo>
                  <a:pt x="447268" y="350711"/>
                  <a:pt x="414909" y="347831"/>
                  <a:pt x="382636" y="344245"/>
                </a:cubicBezTo>
                <a:cubicBezTo>
                  <a:pt x="353949" y="337073"/>
                  <a:pt x="325511" y="328821"/>
                  <a:pt x="296575" y="322729"/>
                </a:cubicBezTo>
                <a:cubicBezTo>
                  <a:pt x="257344" y="314470"/>
                  <a:pt x="216979" y="311544"/>
                  <a:pt x="178241" y="301214"/>
                </a:cubicBezTo>
                <a:cubicBezTo>
                  <a:pt x="155492" y="295148"/>
                  <a:pt x="122878" y="271478"/>
                  <a:pt x="102937" y="258184"/>
                </a:cubicBezTo>
                <a:cubicBezTo>
                  <a:pt x="95765" y="247426"/>
                  <a:pt x="89499" y="236007"/>
                  <a:pt x="81422" y="225911"/>
                </a:cubicBezTo>
                <a:cubicBezTo>
                  <a:pt x="75086" y="217991"/>
                  <a:pt x="65125" y="213092"/>
                  <a:pt x="59907" y="204395"/>
                </a:cubicBezTo>
                <a:cubicBezTo>
                  <a:pt x="54073" y="194671"/>
                  <a:pt x="52735" y="182880"/>
                  <a:pt x="49149" y="172122"/>
                </a:cubicBezTo>
                <a:cubicBezTo>
                  <a:pt x="52735" y="136263"/>
                  <a:pt x="46970" y="98181"/>
                  <a:pt x="59907" y="64546"/>
                </a:cubicBezTo>
                <a:cubicBezTo>
                  <a:pt x="66343" y="47812"/>
                  <a:pt x="86901" y="40291"/>
                  <a:pt x="102937" y="32273"/>
                </a:cubicBezTo>
                <a:cubicBezTo>
                  <a:pt x="116161" y="25661"/>
                  <a:pt x="131752" y="25577"/>
                  <a:pt x="145968" y="21515"/>
                </a:cubicBezTo>
                <a:cubicBezTo>
                  <a:pt x="243766" y="-6427"/>
                  <a:pt x="88025" y="17202"/>
                  <a:pt x="328848" y="0"/>
                </a:cubicBezTo>
                <a:cubicBezTo>
                  <a:pt x="587031" y="3586"/>
                  <a:pt x="845396" y="438"/>
                  <a:pt x="1103398" y="10758"/>
                </a:cubicBezTo>
                <a:cubicBezTo>
                  <a:pt x="1120064" y="11425"/>
                  <a:pt x="1177496" y="73495"/>
                  <a:pt x="1178702" y="75304"/>
                </a:cubicBezTo>
                <a:cubicBezTo>
                  <a:pt x="1205843" y="116015"/>
                  <a:pt x="1191075" y="98434"/>
                  <a:pt x="1221732" y="129092"/>
                </a:cubicBezTo>
                <a:cubicBezTo>
                  <a:pt x="1225318" y="139850"/>
                  <a:pt x="1227419" y="151223"/>
                  <a:pt x="1232490" y="161365"/>
                </a:cubicBezTo>
                <a:cubicBezTo>
                  <a:pt x="1274198" y="244781"/>
                  <a:pt x="1237722" y="144792"/>
                  <a:pt x="1264763" y="225911"/>
                </a:cubicBezTo>
                <a:cubicBezTo>
                  <a:pt x="1261177" y="265356"/>
                  <a:pt x="1265653" y="306389"/>
                  <a:pt x="1254005" y="344245"/>
                </a:cubicBezTo>
                <a:cubicBezTo>
                  <a:pt x="1250203" y="356602"/>
                  <a:pt x="1234569" y="364220"/>
                  <a:pt x="1221732" y="365760"/>
                </a:cubicBezTo>
                <a:cubicBezTo>
                  <a:pt x="1143324" y="375169"/>
                  <a:pt x="1063953" y="372932"/>
                  <a:pt x="985064" y="376518"/>
                </a:cubicBezTo>
                <a:cubicBezTo>
                  <a:pt x="899053" y="405186"/>
                  <a:pt x="960061" y="389332"/>
                  <a:pt x="780669" y="376518"/>
                </a:cubicBezTo>
                <a:cubicBezTo>
                  <a:pt x="737599" y="373442"/>
                  <a:pt x="694608" y="369346"/>
                  <a:pt x="651577" y="365760"/>
                </a:cubicBezTo>
                <a:cubicBezTo>
                  <a:pt x="494045" y="313248"/>
                  <a:pt x="661903" y="365738"/>
                  <a:pt x="232029" y="344245"/>
                </a:cubicBezTo>
                <a:cubicBezTo>
                  <a:pt x="217262" y="343507"/>
                  <a:pt x="203342" y="337073"/>
                  <a:pt x="188998" y="333487"/>
                </a:cubicBezTo>
                <a:cubicBezTo>
                  <a:pt x="137856" y="299393"/>
                  <a:pt x="168989" y="316060"/>
                  <a:pt x="92179" y="290456"/>
                </a:cubicBezTo>
                <a:lnTo>
                  <a:pt x="59907" y="279699"/>
                </a:lnTo>
                <a:lnTo>
                  <a:pt x="27634" y="268941"/>
                </a:lnTo>
                <a:cubicBezTo>
                  <a:pt x="24048" y="258183"/>
                  <a:pt x="19991" y="247571"/>
                  <a:pt x="16876" y="236668"/>
                </a:cubicBezTo>
                <a:cubicBezTo>
                  <a:pt x="-380" y="176274"/>
                  <a:pt x="-10328" y="119853"/>
                  <a:pt x="16876" y="53788"/>
                </a:cubicBezTo>
                <a:cubicBezTo>
                  <a:pt x="28645" y="25206"/>
                  <a:pt x="84173" y="9841"/>
                  <a:pt x="113695" y="0"/>
                </a:cubicBezTo>
                <a:lnTo>
                  <a:pt x="888245" y="10758"/>
                </a:lnTo>
                <a:cubicBezTo>
                  <a:pt x="924272" y="11637"/>
                  <a:pt x="960203" y="16035"/>
                  <a:pt x="995822" y="21515"/>
                </a:cubicBezTo>
                <a:cubicBezTo>
                  <a:pt x="1007030" y="23239"/>
                  <a:pt x="1016976" y="30049"/>
                  <a:pt x="1028095" y="32273"/>
                </a:cubicBezTo>
                <a:cubicBezTo>
                  <a:pt x="1220877" y="70831"/>
                  <a:pt x="1018832" y="21891"/>
                  <a:pt x="1146429" y="53788"/>
                </a:cubicBezTo>
                <a:cubicBezTo>
                  <a:pt x="1223633" y="105258"/>
                  <a:pt x="1192690" y="78534"/>
                  <a:pt x="1243248" y="129092"/>
                </a:cubicBezTo>
                <a:lnTo>
                  <a:pt x="1264763" y="193638"/>
                </a:lnTo>
                <a:lnTo>
                  <a:pt x="1275521" y="225911"/>
                </a:lnTo>
                <a:cubicBezTo>
                  <a:pt x="1271935" y="251012"/>
                  <a:pt x="1274180" y="277672"/>
                  <a:pt x="1264763" y="301214"/>
                </a:cubicBezTo>
                <a:cubicBezTo>
                  <a:pt x="1261672" y="308941"/>
                  <a:pt x="1212579" y="353677"/>
                  <a:pt x="1200217" y="355002"/>
                </a:cubicBezTo>
                <a:cubicBezTo>
                  <a:pt x="1111009" y="364560"/>
                  <a:pt x="1020923" y="362174"/>
                  <a:pt x="931276" y="365760"/>
                </a:cubicBezTo>
                <a:cubicBezTo>
                  <a:pt x="885395" y="381054"/>
                  <a:pt x="886453" y="374725"/>
                  <a:pt x="877488" y="376518"/>
                </a:cubicBezTo>
                <a:close/>
              </a:path>
            </a:pathLst>
          </a:custGeom>
          <a:solidFill>
            <a:srgbClr val="FF0000">
              <a:alpha val="85000"/>
            </a:srgb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8" name="TextBox 7"/>
          <p:cNvSpPr txBox="1"/>
          <p:nvPr/>
        </p:nvSpPr>
        <p:spPr>
          <a:xfrm>
            <a:off x="816634" y="2520629"/>
            <a:ext cx="7994215" cy="523220"/>
          </a:xfrm>
          <a:prstGeom prst="rect">
            <a:avLst/>
          </a:prstGeom>
          <a:noFill/>
        </p:spPr>
        <p:txBody>
          <a:bodyPr wrap="square" rtlCol="0">
            <a:spAutoFit/>
          </a:bodyPr>
          <a:lstStyle/>
          <a:p>
            <a:r>
              <a:rPr lang="en-US" sz="2800" dirty="0">
                <a:solidFill>
                  <a:srgbClr val="FF0000"/>
                </a:solidFill>
                <a:latin typeface="Segoe Print" panose="02000600000000000000" pitchFamily="2" charset="0"/>
                <a:cs typeface="Segoe UI Light"/>
              </a:rPr>
              <a:t>S</a:t>
            </a:r>
            <a:r>
              <a:rPr lang="en-US" sz="2800" dirty="0" smtClean="0">
                <a:solidFill>
                  <a:srgbClr val="FF0000"/>
                </a:solidFill>
                <a:latin typeface="Segoe Print" panose="02000600000000000000" pitchFamily="2" charset="0"/>
                <a:cs typeface="Segoe UI Light"/>
              </a:rPr>
              <a:t>ometimes bus stop locations are missing</a:t>
            </a:r>
            <a:endParaRPr lang="en-US" sz="2800" dirty="0">
              <a:solidFill>
                <a:srgbClr val="FF0000"/>
              </a:solidFill>
              <a:latin typeface="Segoe Print" panose="02000600000000000000" pitchFamily="2" charset="0"/>
              <a:cs typeface="Segoe UI Light"/>
            </a:endParaRPr>
          </a:p>
        </p:txBody>
      </p:sp>
      <p:sp>
        <p:nvSpPr>
          <p:cNvPr id="9" name="Freeform 8"/>
          <p:cNvSpPr/>
          <p:nvPr/>
        </p:nvSpPr>
        <p:spPr>
          <a:xfrm rot="20407132" flipH="1">
            <a:off x="1358598" y="3097596"/>
            <a:ext cx="588591" cy="1554866"/>
          </a:xfrm>
          <a:custGeom>
            <a:avLst/>
            <a:gdLst>
              <a:gd name="connsiteX0" fmla="*/ 211873 w 345688"/>
              <a:gd name="connsiteY0" fmla="*/ 0 h 1427356"/>
              <a:gd name="connsiteX1" fmla="*/ 211873 w 345688"/>
              <a:gd name="connsiteY1" fmla="*/ 0 h 1427356"/>
              <a:gd name="connsiteX2" fmla="*/ 301083 w 345688"/>
              <a:gd name="connsiteY2" fmla="*/ 156117 h 1427356"/>
              <a:gd name="connsiteX3" fmla="*/ 323385 w 345688"/>
              <a:gd name="connsiteY3" fmla="*/ 211873 h 1427356"/>
              <a:gd name="connsiteX4" fmla="*/ 334536 w 345688"/>
              <a:gd name="connsiteY4" fmla="*/ 267629 h 1427356"/>
              <a:gd name="connsiteX5" fmla="*/ 323385 w 345688"/>
              <a:gd name="connsiteY5" fmla="*/ 657921 h 1427356"/>
              <a:gd name="connsiteX6" fmla="*/ 312234 w 345688"/>
              <a:gd name="connsiteY6" fmla="*/ 769434 h 1427356"/>
              <a:gd name="connsiteX7" fmla="*/ 289932 w 345688"/>
              <a:gd name="connsiteY7" fmla="*/ 836341 h 1427356"/>
              <a:gd name="connsiteX8" fmla="*/ 267629 w 345688"/>
              <a:gd name="connsiteY8" fmla="*/ 914400 h 1427356"/>
              <a:gd name="connsiteX9" fmla="*/ 245327 w 345688"/>
              <a:gd name="connsiteY9" fmla="*/ 947853 h 1427356"/>
              <a:gd name="connsiteX10" fmla="*/ 223024 w 345688"/>
              <a:gd name="connsiteY10" fmla="*/ 1014761 h 1427356"/>
              <a:gd name="connsiteX11" fmla="*/ 178419 w 345688"/>
              <a:gd name="connsiteY11" fmla="*/ 1092819 h 1427356"/>
              <a:gd name="connsiteX12" fmla="*/ 144966 w 345688"/>
              <a:gd name="connsiteY12" fmla="*/ 1159726 h 1427356"/>
              <a:gd name="connsiteX13" fmla="*/ 111512 w 345688"/>
              <a:gd name="connsiteY13" fmla="*/ 1226634 h 1427356"/>
              <a:gd name="connsiteX14" fmla="*/ 89210 w 345688"/>
              <a:gd name="connsiteY14" fmla="*/ 1293541 h 1427356"/>
              <a:gd name="connsiteX15" fmla="*/ 78058 w 345688"/>
              <a:gd name="connsiteY15" fmla="*/ 1326995 h 1427356"/>
              <a:gd name="connsiteX16" fmla="*/ 0 w 345688"/>
              <a:gd name="connsiteY16" fmla="*/ 1416204 h 1427356"/>
              <a:gd name="connsiteX17" fmla="*/ 11151 w 345688"/>
              <a:gd name="connsiteY17" fmla="*/ 1193180 h 1427356"/>
              <a:gd name="connsiteX18" fmla="*/ 22302 w 345688"/>
              <a:gd name="connsiteY18" fmla="*/ 1237785 h 1427356"/>
              <a:gd name="connsiteX19" fmla="*/ 33454 w 345688"/>
              <a:gd name="connsiteY19" fmla="*/ 1416204 h 1427356"/>
              <a:gd name="connsiteX20" fmla="*/ 178419 w 345688"/>
              <a:gd name="connsiteY20" fmla="*/ 1405053 h 1427356"/>
              <a:gd name="connsiteX21" fmla="*/ 133815 w 345688"/>
              <a:gd name="connsiteY21" fmla="*/ 1416204 h 1427356"/>
              <a:gd name="connsiteX22" fmla="*/ 78058 w 345688"/>
              <a:gd name="connsiteY22" fmla="*/ 1427356 h 1427356"/>
              <a:gd name="connsiteX23" fmla="*/ 44605 w 345688"/>
              <a:gd name="connsiteY23" fmla="*/ 1405053 h 1427356"/>
              <a:gd name="connsiteX24" fmla="*/ 78058 w 345688"/>
              <a:gd name="connsiteY24" fmla="*/ 1371600 h 1427356"/>
              <a:gd name="connsiteX25" fmla="*/ 111512 w 345688"/>
              <a:gd name="connsiteY25" fmla="*/ 1248936 h 1427356"/>
              <a:gd name="connsiteX26" fmla="*/ 133815 w 345688"/>
              <a:gd name="connsiteY26" fmla="*/ 1170878 h 1427356"/>
              <a:gd name="connsiteX27" fmla="*/ 156117 w 345688"/>
              <a:gd name="connsiteY27" fmla="*/ 1148575 h 1427356"/>
              <a:gd name="connsiteX28" fmla="*/ 167268 w 345688"/>
              <a:gd name="connsiteY28" fmla="*/ 1115121 h 1427356"/>
              <a:gd name="connsiteX29" fmla="*/ 189571 w 345688"/>
              <a:gd name="connsiteY29" fmla="*/ 1092819 h 1427356"/>
              <a:gd name="connsiteX30" fmla="*/ 211873 w 345688"/>
              <a:gd name="connsiteY30" fmla="*/ 1025912 h 1427356"/>
              <a:gd name="connsiteX31" fmla="*/ 234175 w 345688"/>
              <a:gd name="connsiteY31" fmla="*/ 959004 h 1427356"/>
              <a:gd name="connsiteX32" fmla="*/ 245327 w 345688"/>
              <a:gd name="connsiteY32" fmla="*/ 925551 h 1427356"/>
              <a:gd name="connsiteX33" fmla="*/ 278780 w 345688"/>
              <a:gd name="connsiteY33" fmla="*/ 814039 h 1427356"/>
              <a:gd name="connsiteX34" fmla="*/ 301083 w 345688"/>
              <a:gd name="connsiteY34" fmla="*/ 780585 h 1427356"/>
              <a:gd name="connsiteX35" fmla="*/ 323385 w 345688"/>
              <a:gd name="connsiteY35" fmla="*/ 657921 h 1427356"/>
              <a:gd name="connsiteX36" fmla="*/ 345688 w 345688"/>
              <a:gd name="connsiteY36" fmla="*/ 546409 h 1427356"/>
              <a:gd name="connsiteX37" fmla="*/ 334536 w 345688"/>
              <a:gd name="connsiteY37" fmla="*/ 178419 h 1427356"/>
              <a:gd name="connsiteX38" fmla="*/ 312234 w 345688"/>
              <a:gd name="connsiteY38" fmla="*/ 133814 h 1427356"/>
              <a:gd name="connsiteX39" fmla="*/ 289932 w 345688"/>
              <a:gd name="connsiteY39" fmla="*/ 55756 h 1427356"/>
              <a:gd name="connsiteX40" fmla="*/ 211873 w 345688"/>
              <a:gd name="connsiteY40" fmla="*/ 0 h 142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45688" h="1427356">
                <a:moveTo>
                  <a:pt x="211873" y="0"/>
                </a:moveTo>
                <a:lnTo>
                  <a:pt x="211873" y="0"/>
                </a:lnTo>
                <a:cubicBezTo>
                  <a:pt x="257810" y="73499"/>
                  <a:pt x="268326" y="84051"/>
                  <a:pt x="301083" y="156117"/>
                </a:cubicBezTo>
                <a:cubicBezTo>
                  <a:pt x="309366" y="174340"/>
                  <a:pt x="317633" y="192700"/>
                  <a:pt x="323385" y="211873"/>
                </a:cubicBezTo>
                <a:cubicBezTo>
                  <a:pt x="328831" y="230027"/>
                  <a:pt x="330819" y="249044"/>
                  <a:pt x="334536" y="267629"/>
                </a:cubicBezTo>
                <a:cubicBezTo>
                  <a:pt x="330819" y="397726"/>
                  <a:pt x="329164" y="527899"/>
                  <a:pt x="323385" y="657921"/>
                </a:cubicBezTo>
                <a:cubicBezTo>
                  <a:pt x="321726" y="695241"/>
                  <a:pt x="319118" y="732717"/>
                  <a:pt x="312234" y="769434"/>
                </a:cubicBezTo>
                <a:cubicBezTo>
                  <a:pt x="307902" y="792540"/>
                  <a:pt x="295634" y="813534"/>
                  <a:pt x="289932" y="836341"/>
                </a:cubicBezTo>
                <a:cubicBezTo>
                  <a:pt x="286360" y="850628"/>
                  <a:pt x="275626" y="898406"/>
                  <a:pt x="267629" y="914400"/>
                </a:cubicBezTo>
                <a:cubicBezTo>
                  <a:pt x="261636" y="926387"/>
                  <a:pt x="250770" y="935606"/>
                  <a:pt x="245327" y="947853"/>
                </a:cubicBezTo>
                <a:cubicBezTo>
                  <a:pt x="235779" y="969336"/>
                  <a:pt x="236065" y="995200"/>
                  <a:pt x="223024" y="1014761"/>
                </a:cubicBezTo>
                <a:cubicBezTo>
                  <a:pt x="200627" y="1048356"/>
                  <a:pt x="195396" y="1053207"/>
                  <a:pt x="178419" y="1092819"/>
                </a:cubicBezTo>
                <a:cubicBezTo>
                  <a:pt x="150717" y="1157457"/>
                  <a:pt x="187827" y="1095435"/>
                  <a:pt x="144966" y="1159726"/>
                </a:cubicBezTo>
                <a:cubicBezTo>
                  <a:pt x="104300" y="1281727"/>
                  <a:pt x="169156" y="1096936"/>
                  <a:pt x="111512" y="1226634"/>
                </a:cubicBezTo>
                <a:cubicBezTo>
                  <a:pt x="101964" y="1248117"/>
                  <a:pt x="96644" y="1271239"/>
                  <a:pt x="89210" y="1293541"/>
                </a:cubicBezTo>
                <a:cubicBezTo>
                  <a:pt x="85493" y="1304692"/>
                  <a:pt x="86370" y="1318683"/>
                  <a:pt x="78058" y="1326995"/>
                </a:cubicBezTo>
                <a:cubicBezTo>
                  <a:pt x="12825" y="1392228"/>
                  <a:pt x="36882" y="1360882"/>
                  <a:pt x="0" y="1416204"/>
                </a:cubicBezTo>
                <a:cubicBezTo>
                  <a:pt x="3717" y="1341863"/>
                  <a:pt x="1919" y="1267039"/>
                  <a:pt x="11151" y="1193180"/>
                </a:cubicBezTo>
                <a:cubicBezTo>
                  <a:pt x="13052" y="1177972"/>
                  <a:pt x="20777" y="1222535"/>
                  <a:pt x="22302" y="1237785"/>
                </a:cubicBezTo>
                <a:cubicBezTo>
                  <a:pt x="28231" y="1297078"/>
                  <a:pt x="29737" y="1356731"/>
                  <a:pt x="33454" y="1416204"/>
                </a:cubicBezTo>
                <a:cubicBezTo>
                  <a:pt x="81776" y="1412487"/>
                  <a:pt x="129955" y="1405053"/>
                  <a:pt x="178419" y="1405053"/>
                </a:cubicBezTo>
                <a:cubicBezTo>
                  <a:pt x="193745" y="1405053"/>
                  <a:pt x="148776" y="1412879"/>
                  <a:pt x="133815" y="1416204"/>
                </a:cubicBezTo>
                <a:cubicBezTo>
                  <a:pt x="115313" y="1420316"/>
                  <a:pt x="96644" y="1423639"/>
                  <a:pt x="78058" y="1427356"/>
                </a:cubicBezTo>
                <a:cubicBezTo>
                  <a:pt x="-42687" y="1407230"/>
                  <a:pt x="11663" y="1427014"/>
                  <a:pt x="44605" y="1405053"/>
                </a:cubicBezTo>
                <a:cubicBezTo>
                  <a:pt x="57726" y="1396306"/>
                  <a:pt x="66907" y="1382751"/>
                  <a:pt x="78058" y="1371600"/>
                </a:cubicBezTo>
                <a:cubicBezTo>
                  <a:pt x="103289" y="1270681"/>
                  <a:pt x="71729" y="1394809"/>
                  <a:pt x="111512" y="1248936"/>
                </a:cubicBezTo>
                <a:cubicBezTo>
                  <a:pt x="113944" y="1240019"/>
                  <a:pt x="126690" y="1182753"/>
                  <a:pt x="133815" y="1170878"/>
                </a:cubicBezTo>
                <a:cubicBezTo>
                  <a:pt x="139224" y="1161863"/>
                  <a:pt x="148683" y="1156009"/>
                  <a:pt x="156117" y="1148575"/>
                </a:cubicBezTo>
                <a:cubicBezTo>
                  <a:pt x="159834" y="1137424"/>
                  <a:pt x="161220" y="1125200"/>
                  <a:pt x="167268" y="1115121"/>
                </a:cubicBezTo>
                <a:cubicBezTo>
                  <a:pt x="172677" y="1106106"/>
                  <a:pt x="184869" y="1102223"/>
                  <a:pt x="189571" y="1092819"/>
                </a:cubicBezTo>
                <a:cubicBezTo>
                  <a:pt x="200084" y="1071792"/>
                  <a:pt x="204439" y="1048214"/>
                  <a:pt x="211873" y="1025912"/>
                </a:cubicBezTo>
                <a:lnTo>
                  <a:pt x="234175" y="959004"/>
                </a:lnTo>
                <a:cubicBezTo>
                  <a:pt x="237892" y="947853"/>
                  <a:pt x="242476" y="936954"/>
                  <a:pt x="245327" y="925551"/>
                </a:cubicBezTo>
                <a:cubicBezTo>
                  <a:pt x="251560" y="900617"/>
                  <a:pt x="267921" y="830328"/>
                  <a:pt x="278780" y="814039"/>
                </a:cubicBezTo>
                <a:lnTo>
                  <a:pt x="301083" y="780585"/>
                </a:lnTo>
                <a:cubicBezTo>
                  <a:pt x="324823" y="685623"/>
                  <a:pt x="299409" y="793782"/>
                  <a:pt x="323385" y="657921"/>
                </a:cubicBezTo>
                <a:cubicBezTo>
                  <a:pt x="329973" y="620591"/>
                  <a:pt x="345688" y="546409"/>
                  <a:pt x="345688" y="546409"/>
                </a:cubicBezTo>
                <a:cubicBezTo>
                  <a:pt x="341971" y="423746"/>
                  <a:pt x="344454" y="300737"/>
                  <a:pt x="334536" y="178419"/>
                </a:cubicBezTo>
                <a:cubicBezTo>
                  <a:pt x="333193" y="161850"/>
                  <a:pt x="318071" y="149379"/>
                  <a:pt x="312234" y="133814"/>
                </a:cubicBezTo>
                <a:cubicBezTo>
                  <a:pt x="307374" y="120854"/>
                  <a:pt x="298918" y="70733"/>
                  <a:pt x="289932" y="55756"/>
                </a:cubicBezTo>
                <a:cubicBezTo>
                  <a:pt x="277855" y="35627"/>
                  <a:pt x="224883" y="9293"/>
                  <a:pt x="211873" y="0"/>
                </a:cubicBezTo>
                <a:close/>
              </a:path>
            </a:pathLst>
          </a:custGeom>
          <a:solidFill>
            <a:srgbClr val="FF0000">
              <a:alpha val="85000"/>
            </a:srgb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pic>
        <p:nvPicPr>
          <p:cNvPr id="10" name="Picture 9" descr="Icon_GoogleMapBusStop.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9632" y="4588624"/>
            <a:ext cx="676515" cy="676515"/>
          </a:xfrm>
          <a:prstGeom prst="rect">
            <a:avLst/>
          </a:prstGeom>
        </p:spPr>
      </p:pic>
      <p:sp>
        <p:nvSpPr>
          <p:cNvPr id="12" name="TextBox 11"/>
          <p:cNvSpPr txBox="1"/>
          <p:nvPr/>
        </p:nvSpPr>
        <p:spPr>
          <a:xfrm>
            <a:off x="1996907" y="3043849"/>
            <a:ext cx="6469034" cy="954107"/>
          </a:xfrm>
          <a:prstGeom prst="rect">
            <a:avLst/>
          </a:prstGeom>
          <a:noFill/>
        </p:spPr>
        <p:txBody>
          <a:bodyPr wrap="square" rtlCol="0">
            <a:spAutoFit/>
          </a:bodyPr>
          <a:lstStyle/>
          <a:p>
            <a:r>
              <a:rPr lang="en-US" sz="2800" dirty="0" smtClean="0">
                <a:solidFill>
                  <a:srgbClr val="FF0000"/>
                </a:solidFill>
                <a:latin typeface="Segoe Print" panose="02000600000000000000" pitchFamily="2" charset="0"/>
                <a:cs typeface="Segoe UI Light"/>
              </a:rPr>
              <a:t>We cannot automatically situate turkers in these cases</a:t>
            </a:r>
            <a:endParaRPr lang="en-US" sz="2800" dirty="0">
              <a:solidFill>
                <a:srgbClr val="FF0000"/>
              </a:solidFill>
              <a:latin typeface="Segoe Print" panose="02000600000000000000" pitchFamily="2" charset="0"/>
              <a:cs typeface="Segoe UI Light"/>
            </a:endParaRPr>
          </a:p>
        </p:txBody>
      </p:sp>
    </p:spTree>
    <p:extLst>
      <p:ext uri="{BB962C8B-B14F-4D97-AF65-F5344CB8AC3E}">
        <p14:creationId xmlns:p14="http://schemas.microsoft.com/office/powerpoint/2010/main" val="42850984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0"/>
                            </p:stCondLst>
                            <p:childTnLst>
                              <p:par>
                                <p:cTn id="8" presetID="35" presetClass="emph" presetSubtype="0" repeatCount="3000" fill="hold" nodeType="afterEffect">
                                  <p:stCondLst>
                                    <p:cond delay="0"/>
                                  </p:stCondLst>
                                  <p:childTnLst>
                                    <p:anim calcmode="discrete" valueType="str">
                                      <p:cBhvr>
                                        <p:cTn id="9" dur="1000" fill="hold"/>
                                        <p:tgtEl>
                                          <p:spTgt spid="10"/>
                                        </p:tgtEl>
                                        <p:attrNameLst>
                                          <p:attrName>style.visibility</p:attrName>
                                        </p:attrNameLst>
                                      </p:cBhvr>
                                      <p:tavLst>
                                        <p:tav tm="0">
                                          <p:val>
                                            <p:strVal val="hidden"/>
                                          </p:val>
                                        </p:tav>
                                        <p:tav tm="50000">
                                          <p:val>
                                            <p:strVal val="visible"/>
                                          </p:val>
                                        </p:tav>
                                      </p:tavLst>
                                    </p:anim>
                                  </p:childTnLst>
                                </p:cTn>
                              </p:par>
                            </p:childTnLst>
                          </p:cTn>
                        </p:par>
                        <p:par>
                          <p:cTn id="10" fill="hold">
                            <p:stCondLst>
                              <p:cond delay="3000"/>
                            </p:stCondLst>
                            <p:childTnLst>
                              <p:par>
                                <p:cTn id="11" presetID="1" presetClass="exit" presetSubtype="0" fill="hold" nodeType="afterEffect">
                                  <p:stCondLst>
                                    <p:cond delay="0"/>
                                  </p:stCondLst>
                                  <p:childTnLst>
                                    <p:set>
                                      <p:cBhvr>
                                        <p:cTn id="12" dur="1" fill="hold">
                                          <p:stCondLst>
                                            <p:cond delay="0"/>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 name="Picture 17" descr="Google_Maps.png"/>
          <p:cNvPicPr>
            <a:picLocks noChangeAspect="1"/>
          </p:cNvPicPr>
          <p:nvPr/>
        </p:nvPicPr>
        <p:blipFill rotWithShape="1">
          <a:blip r:embed="rId3">
            <a:extLst>
              <a:ext uri="{28A0092B-C50C-407E-A947-70E740481C1C}">
                <a14:useLocalDpi xmlns:a14="http://schemas.microsoft.com/office/drawing/2010/main" val="0"/>
              </a:ext>
            </a:extLst>
          </a:blip>
          <a:srcRect b="20330"/>
          <a:stretch/>
        </p:blipFill>
        <p:spPr>
          <a:xfrm>
            <a:off x="-1" y="2280601"/>
            <a:ext cx="9144000" cy="2243301"/>
          </a:xfrm>
          <a:prstGeom prst="rect">
            <a:avLst/>
          </a:prstGeom>
        </p:spPr>
      </p:pic>
      <p:pic>
        <p:nvPicPr>
          <p:cNvPr id="7" name="Picture 6" descr="_DSC1130.JPG"/>
          <p:cNvPicPr>
            <a:picLocks noChangeAspect="1"/>
          </p:cNvPicPr>
          <p:nvPr/>
        </p:nvPicPr>
        <p:blipFill rotWithShape="1">
          <a:blip r:embed="rId4">
            <a:extLst>
              <a:ext uri="{28A0092B-C50C-407E-A947-70E740481C1C}">
                <a14:useLocalDpi xmlns:a14="http://schemas.microsoft.com/office/drawing/2010/main" val="0"/>
              </a:ext>
            </a:extLst>
          </a:blip>
          <a:srcRect l="625" t="21268" r="2201" b="35658"/>
          <a:stretch/>
        </p:blipFill>
        <p:spPr>
          <a:xfrm>
            <a:off x="-1" y="0"/>
            <a:ext cx="9144001" cy="2280601"/>
          </a:xfrm>
          <a:prstGeom prst="rect">
            <a:avLst/>
          </a:prstGeom>
        </p:spPr>
      </p:pic>
      <p:pic>
        <p:nvPicPr>
          <p:cNvPr id="8" name="Picture 7"/>
          <p:cNvPicPr>
            <a:picLocks noChangeAspect="1"/>
          </p:cNvPicPr>
          <p:nvPr/>
        </p:nvPicPr>
        <p:blipFill>
          <a:blip r:embed="rId5"/>
          <a:stretch>
            <a:fillRect/>
          </a:stretch>
        </p:blipFill>
        <p:spPr>
          <a:xfrm>
            <a:off x="5236707" y="5575924"/>
            <a:ext cx="1631514" cy="821250"/>
          </a:xfrm>
          <a:prstGeom prst="rect">
            <a:avLst/>
          </a:prstGeom>
        </p:spPr>
      </p:pic>
      <p:pic>
        <p:nvPicPr>
          <p:cNvPr id="9" name="Picture 8"/>
          <p:cNvPicPr>
            <a:picLocks noChangeAspect="1"/>
          </p:cNvPicPr>
          <p:nvPr/>
        </p:nvPicPr>
        <p:blipFill>
          <a:blip r:embed="rId6"/>
          <a:stretch>
            <a:fillRect/>
          </a:stretch>
        </p:blipFill>
        <p:spPr>
          <a:xfrm>
            <a:off x="3272146" y="5027124"/>
            <a:ext cx="1830876" cy="1830876"/>
          </a:xfrm>
          <a:prstGeom prst="rect">
            <a:avLst/>
          </a:prstGeom>
        </p:spPr>
      </p:pic>
      <p:grpSp>
        <p:nvGrpSpPr>
          <p:cNvPr id="15" name="Group 14"/>
          <p:cNvGrpSpPr/>
          <p:nvPr/>
        </p:nvGrpSpPr>
        <p:grpSpPr>
          <a:xfrm>
            <a:off x="-441158" y="-2"/>
            <a:ext cx="10226842" cy="458074"/>
            <a:chOff x="-441158" y="1002630"/>
            <a:chExt cx="10226842" cy="458074"/>
          </a:xfrm>
        </p:grpSpPr>
        <p:sp>
          <p:nvSpPr>
            <p:cNvPr id="10" name="Rectangle 9"/>
            <p:cNvSpPr/>
            <p:nvPr/>
          </p:nvSpPr>
          <p:spPr>
            <a:xfrm>
              <a:off x="-441158" y="1002630"/>
              <a:ext cx="10226842" cy="458074"/>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2" name="TextBox 1"/>
            <p:cNvSpPr txBox="1"/>
            <p:nvPr/>
          </p:nvSpPr>
          <p:spPr>
            <a:xfrm>
              <a:off x="374316" y="1028879"/>
              <a:ext cx="6985657" cy="400110"/>
            </a:xfrm>
            <a:prstGeom prst="rect">
              <a:avLst/>
            </a:prstGeom>
            <a:noFill/>
          </p:spPr>
          <p:txBody>
            <a:bodyPr wrap="none" rtlCol="0">
              <a:spAutoFit/>
            </a:bodyPr>
            <a:lstStyle/>
            <a:p>
              <a:r>
                <a:rPr lang="en-US" sz="2000" dirty="0" smtClean="0">
                  <a:latin typeface="Segoe UI Semibold"/>
                  <a:cs typeface="Segoe UI Semibold"/>
                </a:rPr>
                <a:t>RQ1. What landmarks are important for finding bus stops?</a:t>
              </a:r>
              <a:endParaRPr lang="en-US" sz="2000" dirty="0">
                <a:latin typeface="Segoe UI Semibold"/>
                <a:cs typeface="Segoe UI Semibold"/>
              </a:endParaRPr>
            </a:p>
          </p:txBody>
        </p:sp>
      </p:grpSp>
      <p:grpSp>
        <p:nvGrpSpPr>
          <p:cNvPr id="16" name="Group 15"/>
          <p:cNvGrpSpPr/>
          <p:nvPr/>
        </p:nvGrpSpPr>
        <p:grpSpPr>
          <a:xfrm>
            <a:off x="-441158" y="2281668"/>
            <a:ext cx="10226842" cy="450161"/>
            <a:chOff x="-441158" y="3347718"/>
            <a:chExt cx="10226842" cy="664455"/>
          </a:xfrm>
        </p:grpSpPr>
        <p:sp>
          <p:nvSpPr>
            <p:cNvPr id="14" name="Rectangle 13"/>
            <p:cNvSpPr/>
            <p:nvPr/>
          </p:nvSpPr>
          <p:spPr>
            <a:xfrm>
              <a:off x="-441158" y="3354278"/>
              <a:ext cx="10226842" cy="657895"/>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5" name="TextBox 4"/>
            <p:cNvSpPr txBox="1"/>
            <p:nvPr/>
          </p:nvSpPr>
          <p:spPr>
            <a:xfrm>
              <a:off x="374316" y="3347718"/>
              <a:ext cx="8448645" cy="642805"/>
            </a:xfrm>
            <a:prstGeom prst="rect">
              <a:avLst/>
            </a:prstGeom>
            <a:noFill/>
          </p:spPr>
          <p:txBody>
            <a:bodyPr wrap="square" rtlCol="0">
              <a:spAutoFit/>
            </a:bodyPr>
            <a:lstStyle/>
            <a:p>
              <a:r>
                <a:rPr lang="en-US" sz="2000" dirty="0" smtClean="0">
                  <a:latin typeface="Segoe UI Semibold"/>
                  <a:cs typeface="Segoe UI Semibold"/>
                </a:rPr>
                <a:t>RQ2. Can we use Google Street View to find bus stops and landmarks?</a:t>
              </a:r>
              <a:endParaRPr lang="en-US" sz="2000" dirty="0">
                <a:latin typeface="Segoe UI Semibold"/>
                <a:cs typeface="Segoe UI Semibold"/>
              </a:endParaRPr>
            </a:p>
          </p:txBody>
        </p:sp>
      </p:grpSp>
      <p:grpSp>
        <p:nvGrpSpPr>
          <p:cNvPr id="17" name="Group 16"/>
          <p:cNvGrpSpPr/>
          <p:nvPr/>
        </p:nvGrpSpPr>
        <p:grpSpPr>
          <a:xfrm>
            <a:off x="-441158" y="4523900"/>
            <a:ext cx="10226842" cy="503222"/>
            <a:chOff x="-441158" y="4985567"/>
            <a:chExt cx="10226842" cy="757062"/>
          </a:xfrm>
        </p:grpSpPr>
        <p:sp>
          <p:nvSpPr>
            <p:cNvPr id="13" name="Rectangle 12"/>
            <p:cNvSpPr/>
            <p:nvPr/>
          </p:nvSpPr>
          <p:spPr>
            <a:xfrm>
              <a:off x="-441158" y="4985567"/>
              <a:ext cx="10226842" cy="757062"/>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6" name="TextBox 5"/>
            <p:cNvSpPr txBox="1"/>
            <p:nvPr/>
          </p:nvSpPr>
          <p:spPr>
            <a:xfrm>
              <a:off x="374316" y="5017650"/>
              <a:ext cx="8448842" cy="684473"/>
            </a:xfrm>
            <a:prstGeom prst="rect">
              <a:avLst/>
            </a:prstGeom>
            <a:noFill/>
          </p:spPr>
          <p:txBody>
            <a:bodyPr wrap="square" rtlCol="0">
              <a:spAutoFit/>
            </a:bodyPr>
            <a:lstStyle/>
            <a:p>
              <a:r>
                <a:rPr lang="en-US" sz="2000" dirty="0" smtClean="0">
                  <a:latin typeface="Segoe UI Semibold"/>
                  <a:cs typeface="Segoe UI Semibold"/>
                </a:rPr>
                <a:t>RQ3. Can crowd workers find bus stops and landmarks?</a:t>
              </a:r>
              <a:endParaRPr lang="en-US" sz="2000" dirty="0">
                <a:latin typeface="Segoe UI Semibold"/>
                <a:cs typeface="Segoe UI Semibold"/>
              </a:endParaRPr>
            </a:p>
          </p:txBody>
        </p:sp>
      </p:grpSp>
    </p:spTree>
    <p:extLst>
      <p:ext uri="{BB962C8B-B14F-4D97-AF65-F5344CB8AC3E}">
        <p14:creationId xmlns:p14="http://schemas.microsoft.com/office/powerpoint/2010/main" val="40753756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descr="_DSC1130.JPG"/>
          <p:cNvPicPr>
            <a:picLocks noChangeAspect="1"/>
          </p:cNvPicPr>
          <p:nvPr/>
        </p:nvPicPr>
        <p:blipFill rotWithShape="1">
          <a:blip r:embed="rId3">
            <a:extLst>
              <a:ext uri="{28A0092B-C50C-407E-A947-70E740481C1C}">
                <a14:useLocalDpi xmlns:a14="http://schemas.microsoft.com/office/drawing/2010/main" val="0"/>
              </a:ext>
            </a:extLst>
          </a:blip>
          <a:srcRect l="625" t="2272" r="2201" b="2129"/>
          <a:stretch/>
        </p:blipFill>
        <p:spPr>
          <a:xfrm>
            <a:off x="-2603581" y="-2"/>
            <a:ext cx="12389265" cy="6858002"/>
          </a:xfrm>
          <a:prstGeom prst="rect">
            <a:avLst/>
          </a:prstGeom>
        </p:spPr>
      </p:pic>
      <p:grpSp>
        <p:nvGrpSpPr>
          <p:cNvPr id="15" name="Group 14"/>
          <p:cNvGrpSpPr/>
          <p:nvPr/>
        </p:nvGrpSpPr>
        <p:grpSpPr>
          <a:xfrm>
            <a:off x="-387684" y="2352841"/>
            <a:ext cx="10226842" cy="2433054"/>
            <a:chOff x="-441158" y="1002629"/>
            <a:chExt cx="10226842" cy="2280603"/>
          </a:xfrm>
        </p:grpSpPr>
        <p:sp>
          <p:nvSpPr>
            <p:cNvPr id="10" name="Rectangle 9"/>
            <p:cNvSpPr/>
            <p:nvPr/>
          </p:nvSpPr>
          <p:spPr>
            <a:xfrm>
              <a:off x="-441158" y="1002629"/>
              <a:ext cx="10226842" cy="2280603"/>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2" name="TextBox 1"/>
            <p:cNvSpPr txBox="1"/>
            <p:nvPr/>
          </p:nvSpPr>
          <p:spPr>
            <a:xfrm>
              <a:off x="374316" y="1028879"/>
              <a:ext cx="6985657" cy="400110"/>
            </a:xfrm>
            <a:prstGeom prst="rect">
              <a:avLst/>
            </a:prstGeom>
            <a:noFill/>
          </p:spPr>
          <p:txBody>
            <a:bodyPr wrap="none" rtlCol="0">
              <a:spAutoFit/>
            </a:bodyPr>
            <a:lstStyle/>
            <a:p>
              <a:r>
                <a:rPr lang="en-US" sz="2000" dirty="0" smtClean="0">
                  <a:latin typeface="Segoe UI Semibold"/>
                  <a:cs typeface="Segoe UI Semibold"/>
                </a:rPr>
                <a:t>RQ1. What landmarks are important for finding bus stops?</a:t>
              </a:r>
              <a:endParaRPr lang="en-US" sz="2000" dirty="0">
                <a:latin typeface="Segoe UI Semibold"/>
                <a:cs typeface="Segoe UI Semibold"/>
              </a:endParaRPr>
            </a:p>
          </p:txBody>
        </p:sp>
      </p:grpSp>
      <p:sp>
        <p:nvSpPr>
          <p:cNvPr id="3" name="TextBox 2"/>
          <p:cNvSpPr txBox="1"/>
          <p:nvPr/>
        </p:nvSpPr>
        <p:spPr>
          <a:xfrm>
            <a:off x="524336" y="2948909"/>
            <a:ext cx="8673138" cy="1200328"/>
          </a:xfrm>
          <a:prstGeom prst="rect">
            <a:avLst/>
          </a:prstGeom>
          <a:noFill/>
        </p:spPr>
        <p:txBody>
          <a:bodyPr wrap="square" rtlCol="0">
            <a:spAutoFit/>
          </a:bodyPr>
          <a:lstStyle/>
          <a:p>
            <a:r>
              <a:rPr lang="en-US" sz="2400" dirty="0">
                <a:latin typeface="Segoe UI Light"/>
                <a:cs typeface="Segoe UI Light"/>
              </a:rPr>
              <a:t>P</a:t>
            </a:r>
            <a:r>
              <a:rPr lang="en-US" sz="2400" dirty="0" smtClean="0">
                <a:latin typeface="Segoe UI Light"/>
                <a:cs typeface="Segoe UI Light"/>
              </a:rPr>
              <a:t>eople with visual impairment use non-visual landmarks such as </a:t>
            </a:r>
            <a:r>
              <a:rPr lang="en-US" sz="2400" dirty="0" smtClean="0">
                <a:latin typeface="Segoe UI Semibold"/>
                <a:cs typeface="Segoe UI Semibold"/>
              </a:rPr>
              <a:t>bus stop signs, bus stop shelter, bench, trash can, mail box, and traffic sign </a:t>
            </a:r>
            <a:r>
              <a:rPr lang="en-US" sz="2400" dirty="0" smtClean="0">
                <a:latin typeface="Segoe UI Light"/>
                <a:cs typeface="Segoe UI Light"/>
              </a:rPr>
              <a:t>to locate bus stops</a:t>
            </a:r>
            <a:endParaRPr lang="en-US" sz="2400" dirty="0">
              <a:latin typeface="Segoe UI Light"/>
              <a:cs typeface="Segoe UI Light"/>
            </a:endParaRPr>
          </a:p>
        </p:txBody>
      </p:sp>
    </p:spTree>
    <p:extLst>
      <p:ext uri="{BB962C8B-B14F-4D97-AF65-F5344CB8AC3E}">
        <p14:creationId xmlns:p14="http://schemas.microsoft.com/office/powerpoint/2010/main" val="18116993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rip_Planner_-_Stop_Information.png"/>
          <p:cNvPicPr>
            <a:picLocks noChangeAspect="1"/>
          </p:cNvPicPr>
          <p:nvPr/>
        </p:nvPicPr>
        <p:blipFill rotWithShape="1">
          <a:blip r:embed="rId3">
            <a:extLst>
              <a:ext uri="{28A0092B-C50C-407E-A947-70E740481C1C}">
                <a14:useLocalDpi xmlns:a14="http://schemas.microsoft.com/office/drawing/2010/main" val="0"/>
              </a:ext>
            </a:extLst>
          </a:blip>
          <a:srcRect t="11102" r="46886"/>
          <a:stretch/>
        </p:blipFill>
        <p:spPr>
          <a:xfrm>
            <a:off x="1093086" y="0"/>
            <a:ext cx="6957828" cy="6858000"/>
          </a:xfrm>
          <a:prstGeom prst="rect">
            <a:avLst/>
          </a:prstGeom>
        </p:spPr>
      </p:pic>
      <p:sp>
        <p:nvSpPr>
          <p:cNvPr id="2" name="Rectangle 1"/>
          <p:cNvSpPr/>
          <p:nvPr/>
        </p:nvSpPr>
        <p:spPr>
          <a:xfrm>
            <a:off x="-320842" y="-66840"/>
            <a:ext cx="9865895" cy="7058526"/>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pic>
        <p:nvPicPr>
          <p:cNvPr id="6" name="Picture 5" descr="Trip_Planner_-_Stop_Information.png"/>
          <p:cNvPicPr>
            <a:picLocks noChangeAspect="1"/>
          </p:cNvPicPr>
          <p:nvPr/>
        </p:nvPicPr>
        <p:blipFill rotWithShape="1">
          <a:blip r:embed="rId3">
            <a:extLst>
              <a:ext uri="{28A0092B-C50C-407E-A947-70E740481C1C}">
                <a14:useLocalDpi xmlns:a14="http://schemas.microsoft.com/office/drawing/2010/main" val="0"/>
              </a:ext>
            </a:extLst>
          </a:blip>
          <a:srcRect l="12772" t="58245" r="53451" b="13499"/>
          <a:stretch/>
        </p:blipFill>
        <p:spPr>
          <a:xfrm>
            <a:off x="641142" y="1439361"/>
            <a:ext cx="8001965" cy="3941964"/>
          </a:xfrm>
          <a:prstGeom prst="rect">
            <a:avLst/>
          </a:prstGeom>
          <a:ln w="19050" cmpd="sng">
            <a:solidFill>
              <a:schemeClr val="bg1">
                <a:lumMod val="75000"/>
              </a:schemeClr>
            </a:solidFill>
          </a:ln>
        </p:spPr>
      </p:pic>
      <p:sp>
        <p:nvSpPr>
          <p:cNvPr id="9" name="Freeform 8"/>
          <p:cNvSpPr/>
          <p:nvPr/>
        </p:nvSpPr>
        <p:spPr>
          <a:xfrm>
            <a:off x="721895" y="2031199"/>
            <a:ext cx="7812508" cy="121117"/>
          </a:xfrm>
          <a:custGeom>
            <a:avLst/>
            <a:gdLst>
              <a:gd name="connsiteX0" fmla="*/ 0 w 7812508"/>
              <a:gd name="connsiteY0" fmla="*/ 27538 h 121117"/>
              <a:gd name="connsiteX1" fmla="*/ 0 w 7812508"/>
              <a:gd name="connsiteY1" fmla="*/ 27538 h 121117"/>
              <a:gd name="connsiteX2" fmla="*/ 454526 w 7812508"/>
              <a:gd name="connsiteY2" fmla="*/ 67643 h 121117"/>
              <a:gd name="connsiteX3" fmla="*/ 1911684 w 7812508"/>
              <a:gd name="connsiteY3" fmla="*/ 40906 h 121117"/>
              <a:gd name="connsiteX4" fmla="*/ 5133473 w 7812508"/>
              <a:gd name="connsiteY4" fmla="*/ 40906 h 121117"/>
              <a:gd name="connsiteX5" fmla="*/ 6202947 w 7812508"/>
              <a:gd name="connsiteY5" fmla="*/ 27538 h 121117"/>
              <a:gd name="connsiteX6" fmla="*/ 7593263 w 7812508"/>
              <a:gd name="connsiteY6" fmla="*/ 14169 h 121117"/>
              <a:gd name="connsiteX7" fmla="*/ 7807158 w 7812508"/>
              <a:gd name="connsiteY7" fmla="*/ 27538 h 121117"/>
              <a:gd name="connsiteX8" fmla="*/ 7726947 w 7812508"/>
              <a:gd name="connsiteY8" fmla="*/ 40906 h 121117"/>
              <a:gd name="connsiteX9" fmla="*/ 7432842 w 7812508"/>
              <a:gd name="connsiteY9" fmla="*/ 27538 h 121117"/>
              <a:gd name="connsiteX10" fmla="*/ 6550526 w 7812508"/>
              <a:gd name="connsiteY10" fmla="*/ 54275 h 121117"/>
              <a:gd name="connsiteX11" fmla="*/ 6336631 w 7812508"/>
              <a:gd name="connsiteY11" fmla="*/ 81012 h 121117"/>
              <a:gd name="connsiteX12" fmla="*/ 6243052 w 7812508"/>
              <a:gd name="connsiteY12" fmla="*/ 94380 h 121117"/>
              <a:gd name="connsiteX13" fmla="*/ 6109368 w 7812508"/>
              <a:gd name="connsiteY13" fmla="*/ 121117 h 121117"/>
              <a:gd name="connsiteX14" fmla="*/ 5534526 w 7812508"/>
              <a:gd name="connsiteY14" fmla="*/ 107748 h 121117"/>
              <a:gd name="connsiteX15" fmla="*/ 5494421 w 7812508"/>
              <a:gd name="connsiteY15" fmla="*/ 94380 h 121117"/>
              <a:gd name="connsiteX16" fmla="*/ 5334000 w 7812508"/>
              <a:gd name="connsiteY16" fmla="*/ 81012 h 121117"/>
              <a:gd name="connsiteX17" fmla="*/ 5240421 w 7812508"/>
              <a:gd name="connsiteY17" fmla="*/ 67643 h 121117"/>
              <a:gd name="connsiteX18" fmla="*/ 1684421 w 7812508"/>
              <a:gd name="connsiteY18" fmla="*/ 40906 h 121117"/>
              <a:gd name="connsiteX19" fmla="*/ 1029368 w 7812508"/>
              <a:gd name="connsiteY19" fmla="*/ 14169 h 121117"/>
              <a:gd name="connsiteX20" fmla="*/ 481263 w 7812508"/>
              <a:gd name="connsiteY20" fmla="*/ 27538 h 121117"/>
              <a:gd name="connsiteX21" fmla="*/ 213894 w 7812508"/>
              <a:gd name="connsiteY21" fmla="*/ 54275 h 121117"/>
              <a:gd name="connsiteX22" fmla="*/ 160421 w 7812508"/>
              <a:gd name="connsiteY22" fmla="*/ 67643 h 121117"/>
              <a:gd name="connsiteX23" fmla="*/ 0 w 7812508"/>
              <a:gd name="connsiteY23" fmla="*/ 27538 h 1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2508" h="121117">
                <a:moveTo>
                  <a:pt x="0" y="27538"/>
                </a:moveTo>
                <a:lnTo>
                  <a:pt x="0" y="27538"/>
                </a:lnTo>
                <a:cubicBezTo>
                  <a:pt x="201219" y="64124"/>
                  <a:pt x="193577" y="69620"/>
                  <a:pt x="454526" y="67643"/>
                </a:cubicBezTo>
                <a:cubicBezTo>
                  <a:pt x="940313" y="63963"/>
                  <a:pt x="1911684" y="40906"/>
                  <a:pt x="1911684" y="40906"/>
                </a:cubicBezTo>
                <a:cubicBezTo>
                  <a:pt x="3211254" y="-18164"/>
                  <a:pt x="1803690" y="40906"/>
                  <a:pt x="5133473" y="40906"/>
                </a:cubicBezTo>
                <a:cubicBezTo>
                  <a:pt x="5489992" y="40906"/>
                  <a:pt x="5846456" y="31994"/>
                  <a:pt x="6202947" y="27538"/>
                </a:cubicBezTo>
                <a:cubicBezTo>
                  <a:pt x="7058288" y="-11341"/>
                  <a:pt x="6594912" y="-2470"/>
                  <a:pt x="7593263" y="14169"/>
                </a:cubicBezTo>
                <a:cubicBezTo>
                  <a:pt x="7664561" y="18625"/>
                  <a:pt x="7737108" y="13528"/>
                  <a:pt x="7807158" y="27538"/>
                </a:cubicBezTo>
                <a:cubicBezTo>
                  <a:pt x="7833737" y="32854"/>
                  <a:pt x="7754053" y="40906"/>
                  <a:pt x="7726947" y="40906"/>
                </a:cubicBezTo>
                <a:cubicBezTo>
                  <a:pt x="7628811" y="40906"/>
                  <a:pt x="7530877" y="31994"/>
                  <a:pt x="7432842" y="27538"/>
                </a:cubicBezTo>
                <a:cubicBezTo>
                  <a:pt x="7323129" y="29976"/>
                  <a:pt x="6758123" y="37443"/>
                  <a:pt x="6550526" y="54275"/>
                </a:cubicBezTo>
                <a:cubicBezTo>
                  <a:pt x="6478908" y="60082"/>
                  <a:pt x="6407762" y="70851"/>
                  <a:pt x="6336631" y="81012"/>
                </a:cubicBezTo>
                <a:cubicBezTo>
                  <a:pt x="6305438" y="85468"/>
                  <a:pt x="6274082" y="88904"/>
                  <a:pt x="6243052" y="94380"/>
                </a:cubicBezTo>
                <a:cubicBezTo>
                  <a:pt x="6198300" y="102277"/>
                  <a:pt x="6109368" y="121117"/>
                  <a:pt x="6109368" y="121117"/>
                </a:cubicBezTo>
                <a:cubicBezTo>
                  <a:pt x="5917754" y="116661"/>
                  <a:pt x="5726011" y="116073"/>
                  <a:pt x="5534526" y="107748"/>
                </a:cubicBezTo>
                <a:cubicBezTo>
                  <a:pt x="5520448" y="107136"/>
                  <a:pt x="5508389" y="96242"/>
                  <a:pt x="5494421" y="94380"/>
                </a:cubicBezTo>
                <a:cubicBezTo>
                  <a:pt x="5441233" y="87288"/>
                  <a:pt x="5387364" y="86629"/>
                  <a:pt x="5334000" y="81012"/>
                </a:cubicBezTo>
                <a:cubicBezTo>
                  <a:pt x="5302663" y="77713"/>
                  <a:pt x="5271920" y="68461"/>
                  <a:pt x="5240421" y="67643"/>
                </a:cubicBezTo>
                <a:cubicBezTo>
                  <a:pt x="4444466" y="46969"/>
                  <a:pt x="1779994" y="41394"/>
                  <a:pt x="1684421" y="40906"/>
                </a:cubicBezTo>
                <a:lnTo>
                  <a:pt x="1029368" y="14169"/>
                </a:lnTo>
                <a:cubicBezTo>
                  <a:pt x="846612" y="14169"/>
                  <a:pt x="663965" y="23082"/>
                  <a:pt x="481263" y="27538"/>
                </a:cubicBezTo>
                <a:cubicBezTo>
                  <a:pt x="434168" y="31819"/>
                  <a:pt x="268233" y="45915"/>
                  <a:pt x="213894" y="54275"/>
                </a:cubicBezTo>
                <a:cubicBezTo>
                  <a:pt x="195735" y="57069"/>
                  <a:pt x="178747" y="66334"/>
                  <a:pt x="160421" y="67643"/>
                </a:cubicBezTo>
                <a:cubicBezTo>
                  <a:pt x="115973" y="70818"/>
                  <a:pt x="26737" y="34222"/>
                  <a:pt x="0" y="27538"/>
                </a:cubicBezTo>
                <a:close/>
              </a:path>
            </a:pathLst>
          </a:custGeom>
          <a:solidFill>
            <a:srgbClr val="F79646"/>
          </a:solidFill>
          <a:ln>
            <a:solidFill>
              <a:srgbClr val="F7964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10" name="Freeform 9"/>
          <p:cNvSpPr/>
          <p:nvPr/>
        </p:nvSpPr>
        <p:spPr>
          <a:xfrm>
            <a:off x="721895" y="2807368"/>
            <a:ext cx="3039274" cy="66843"/>
          </a:xfrm>
          <a:custGeom>
            <a:avLst/>
            <a:gdLst>
              <a:gd name="connsiteX0" fmla="*/ 0 w 3039274"/>
              <a:gd name="connsiteY0" fmla="*/ 40106 h 66843"/>
              <a:gd name="connsiteX1" fmla="*/ 0 w 3039274"/>
              <a:gd name="connsiteY1" fmla="*/ 40106 h 66843"/>
              <a:gd name="connsiteX2" fmla="*/ 187158 w 3039274"/>
              <a:gd name="connsiteY2" fmla="*/ 53474 h 66843"/>
              <a:gd name="connsiteX3" fmla="*/ 240631 w 3039274"/>
              <a:gd name="connsiteY3" fmla="*/ 66843 h 66843"/>
              <a:gd name="connsiteX4" fmla="*/ 748631 w 3039274"/>
              <a:gd name="connsiteY4" fmla="*/ 53474 h 66843"/>
              <a:gd name="connsiteX5" fmla="*/ 962526 w 3039274"/>
              <a:gd name="connsiteY5" fmla="*/ 40106 h 66843"/>
              <a:gd name="connsiteX6" fmla="*/ 1069473 w 3039274"/>
              <a:gd name="connsiteY6" fmla="*/ 26737 h 66843"/>
              <a:gd name="connsiteX7" fmla="*/ 1270000 w 3039274"/>
              <a:gd name="connsiteY7" fmla="*/ 13369 h 66843"/>
              <a:gd name="connsiteX8" fmla="*/ 2967789 w 3039274"/>
              <a:gd name="connsiteY8" fmla="*/ 13369 h 66843"/>
              <a:gd name="connsiteX9" fmla="*/ 3034631 w 3039274"/>
              <a:gd name="connsiteY9" fmla="*/ 0 h 66843"/>
              <a:gd name="connsiteX10" fmla="*/ 2499894 w 3039274"/>
              <a:gd name="connsiteY10" fmla="*/ 13369 h 66843"/>
              <a:gd name="connsiteX11" fmla="*/ 1925052 w 3039274"/>
              <a:gd name="connsiteY11" fmla="*/ 40106 h 66843"/>
              <a:gd name="connsiteX12" fmla="*/ 0 w 3039274"/>
              <a:gd name="connsiteY12" fmla="*/ 40106 h 6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39274" h="66843">
                <a:moveTo>
                  <a:pt x="0" y="40106"/>
                </a:moveTo>
                <a:lnTo>
                  <a:pt x="0" y="40106"/>
                </a:lnTo>
                <a:cubicBezTo>
                  <a:pt x="62386" y="44562"/>
                  <a:pt x="124996" y="46567"/>
                  <a:pt x="187158" y="53474"/>
                </a:cubicBezTo>
                <a:cubicBezTo>
                  <a:pt x="205419" y="55503"/>
                  <a:pt x="222258" y="66843"/>
                  <a:pt x="240631" y="66843"/>
                </a:cubicBezTo>
                <a:cubicBezTo>
                  <a:pt x="410023" y="66843"/>
                  <a:pt x="579298" y="57930"/>
                  <a:pt x="748631" y="53474"/>
                </a:cubicBezTo>
                <a:cubicBezTo>
                  <a:pt x="819929" y="49018"/>
                  <a:pt x="891335" y="46039"/>
                  <a:pt x="962526" y="40106"/>
                </a:cubicBezTo>
                <a:cubicBezTo>
                  <a:pt x="998328" y="37122"/>
                  <a:pt x="1033682" y="29849"/>
                  <a:pt x="1069473" y="26737"/>
                </a:cubicBezTo>
                <a:cubicBezTo>
                  <a:pt x="1136212" y="20934"/>
                  <a:pt x="1203158" y="17825"/>
                  <a:pt x="1270000" y="13369"/>
                </a:cubicBezTo>
                <a:cubicBezTo>
                  <a:pt x="2064233" y="25975"/>
                  <a:pt x="2169928" y="36496"/>
                  <a:pt x="2967789" y="13369"/>
                </a:cubicBezTo>
                <a:cubicBezTo>
                  <a:pt x="2990501" y="12711"/>
                  <a:pt x="3057353" y="0"/>
                  <a:pt x="3034631" y="0"/>
                </a:cubicBezTo>
                <a:cubicBezTo>
                  <a:pt x="2856330" y="0"/>
                  <a:pt x="2678118" y="8127"/>
                  <a:pt x="2499894" y="13369"/>
                </a:cubicBezTo>
                <a:cubicBezTo>
                  <a:pt x="2133261" y="24152"/>
                  <a:pt x="2210110" y="21101"/>
                  <a:pt x="1925052" y="40106"/>
                </a:cubicBezTo>
                <a:lnTo>
                  <a:pt x="0" y="40106"/>
                </a:lnTo>
                <a:close/>
              </a:path>
            </a:pathLst>
          </a:custGeom>
          <a:solidFill>
            <a:srgbClr val="F79646"/>
          </a:solidFill>
          <a:ln>
            <a:solidFill>
              <a:srgbClr val="F7964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13" name="Freeform 12"/>
          <p:cNvSpPr/>
          <p:nvPr/>
        </p:nvSpPr>
        <p:spPr>
          <a:xfrm>
            <a:off x="762000" y="4304632"/>
            <a:ext cx="4322121" cy="106947"/>
          </a:xfrm>
          <a:custGeom>
            <a:avLst/>
            <a:gdLst>
              <a:gd name="connsiteX0" fmla="*/ 0 w 4322121"/>
              <a:gd name="connsiteY0" fmla="*/ 80210 h 106947"/>
              <a:gd name="connsiteX1" fmla="*/ 0 w 4322121"/>
              <a:gd name="connsiteY1" fmla="*/ 80210 h 106947"/>
              <a:gd name="connsiteX2" fmla="*/ 655053 w 4322121"/>
              <a:gd name="connsiteY2" fmla="*/ 93579 h 106947"/>
              <a:gd name="connsiteX3" fmla="*/ 2232526 w 4322121"/>
              <a:gd name="connsiteY3" fmla="*/ 66842 h 106947"/>
              <a:gd name="connsiteX4" fmla="*/ 2513263 w 4322121"/>
              <a:gd name="connsiteY4" fmla="*/ 53473 h 106947"/>
              <a:gd name="connsiteX5" fmla="*/ 2981158 w 4322121"/>
              <a:gd name="connsiteY5" fmla="*/ 26736 h 106947"/>
              <a:gd name="connsiteX6" fmla="*/ 3422316 w 4322121"/>
              <a:gd name="connsiteY6" fmla="*/ 0 h 106947"/>
              <a:gd name="connsiteX7" fmla="*/ 2673684 w 4322121"/>
              <a:gd name="connsiteY7" fmla="*/ 26736 h 106947"/>
              <a:gd name="connsiteX8" fmla="*/ 2473158 w 4322121"/>
              <a:gd name="connsiteY8" fmla="*/ 40105 h 106947"/>
              <a:gd name="connsiteX9" fmla="*/ 2379579 w 4322121"/>
              <a:gd name="connsiteY9" fmla="*/ 53473 h 106947"/>
              <a:gd name="connsiteX10" fmla="*/ 1991895 w 4322121"/>
              <a:gd name="connsiteY10" fmla="*/ 80210 h 106947"/>
              <a:gd name="connsiteX11" fmla="*/ 1778000 w 4322121"/>
              <a:gd name="connsiteY11" fmla="*/ 106947 h 106947"/>
              <a:gd name="connsiteX12" fmla="*/ 1323474 w 4322121"/>
              <a:gd name="connsiteY12" fmla="*/ 93579 h 106947"/>
              <a:gd name="connsiteX13" fmla="*/ 1203158 w 4322121"/>
              <a:gd name="connsiteY13" fmla="*/ 80210 h 106947"/>
              <a:gd name="connsiteX14" fmla="*/ 1149684 w 4322121"/>
              <a:gd name="connsiteY14" fmla="*/ 66842 h 106947"/>
              <a:gd name="connsiteX15" fmla="*/ 1002632 w 4322121"/>
              <a:gd name="connsiteY15" fmla="*/ 53473 h 106947"/>
              <a:gd name="connsiteX16" fmla="*/ 882316 w 4322121"/>
              <a:gd name="connsiteY16" fmla="*/ 40105 h 106947"/>
              <a:gd name="connsiteX17" fmla="*/ 147053 w 4322121"/>
              <a:gd name="connsiteY17" fmla="*/ 53473 h 106947"/>
              <a:gd name="connsiteX18" fmla="*/ 26737 w 4322121"/>
              <a:gd name="connsiteY18" fmla="*/ 80210 h 106947"/>
              <a:gd name="connsiteX19" fmla="*/ 0 w 4322121"/>
              <a:gd name="connsiteY19" fmla="*/ 80210 h 106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22121" h="106947">
                <a:moveTo>
                  <a:pt x="0" y="80210"/>
                </a:moveTo>
                <a:lnTo>
                  <a:pt x="0" y="80210"/>
                </a:lnTo>
                <a:cubicBezTo>
                  <a:pt x="218351" y="84666"/>
                  <a:pt x="436657" y="93579"/>
                  <a:pt x="655053" y="93579"/>
                </a:cubicBezTo>
                <a:cubicBezTo>
                  <a:pt x="1073292" y="93579"/>
                  <a:pt x="1754184" y="83626"/>
                  <a:pt x="2232526" y="66842"/>
                </a:cubicBezTo>
                <a:cubicBezTo>
                  <a:pt x="2326153" y="63557"/>
                  <a:pt x="2419684" y="57929"/>
                  <a:pt x="2513263" y="53473"/>
                </a:cubicBezTo>
                <a:cubicBezTo>
                  <a:pt x="2725395" y="18119"/>
                  <a:pt x="2545513" y="44518"/>
                  <a:pt x="2981158" y="26736"/>
                </a:cubicBezTo>
                <a:cubicBezTo>
                  <a:pt x="3223800" y="16832"/>
                  <a:pt x="3213437" y="16067"/>
                  <a:pt x="3422316" y="0"/>
                </a:cubicBezTo>
                <a:cubicBezTo>
                  <a:pt x="5094995" y="24965"/>
                  <a:pt x="4196338" y="4668"/>
                  <a:pt x="2673684" y="26736"/>
                </a:cubicBezTo>
                <a:cubicBezTo>
                  <a:pt x="2606701" y="27707"/>
                  <a:pt x="2540000" y="35649"/>
                  <a:pt x="2473158" y="40105"/>
                </a:cubicBezTo>
                <a:cubicBezTo>
                  <a:pt x="2441965" y="44561"/>
                  <a:pt x="2410980" y="50856"/>
                  <a:pt x="2379579" y="53473"/>
                </a:cubicBezTo>
                <a:cubicBezTo>
                  <a:pt x="2250491" y="64230"/>
                  <a:pt x="1991895" y="80210"/>
                  <a:pt x="1991895" y="80210"/>
                </a:cubicBezTo>
                <a:cubicBezTo>
                  <a:pt x="1950456" y="86130"/>
                  <a:pt x="1811705" y="106947"/>
                  <a:pt x="1778000" y="106947"/>
                </a:cubicBezTo>
                <a:cubicBezTo>
                  <a:pt x="1626426" y="106947"/>
                  <a:pt x="1474983" y="98035"/>
                  <a:pt x="1323474" y="93579"/>
                </a:cubicBezTo>
                <a:cubicBezTo>
                  <a:pt x="1283369" y="89123"/>
                  <a:pt x="1243041" y="86346"/>
                  <a:pt x="1203158" y="80210"/>
                </a:cubicBezTo>
                <a:cubicBezTo>
                  <a:pt x="1184998" y="77416"/>
                  <a:pt x="1167896" y="69270"/>
                  <a:pt x="1149684" y="66842"/>
                </a:cubicBezTo>
                <a:cubicBezTo>
                  <a:pt x="1100896" y="60337"/>
                  <a:pt x="1051607" y="58371"/>
                  <a:pt x="1002632" y="53473"/>
                </a:cubicBezTo>
                <a:cubicBezTo>
                  <a:pt x="962480" y="49458"/>
                  <a:pt x="922421" y="44561"/>
                  <a:pt x="882316" y="40105"/>
                </a:cubicBezTo>
                <a:lnTo>
                  <a:pt x="147053" y="53473"/>
                </a:lnTo>
                <a:cubicBezTo>
                  <a:pt x="110244" y="54680"/>
                  <a:pt x="62768" y="65798"/>
                  <a:pt x="26737" y="80210"/>
                </a:cubicBezTo>
                <a:cubicBezTo>
                  <a:pt x="17485" y="83911"/>
                  <a:pt x="4456" y="80210"/>
                  <a:pt x="0" y="80210"/>
                </a:cubicBezTo>
                <a:close/>
              </a:path>
            </a:pathLst>
          </a:custGeom>
          <a:solidFill>
            <a:srgbClr val="F79646"/>
          </a:solidFill>
          <a:ln>
            <a:solidFill>
              <a:srgbClr val="F7964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15" name="TextBox 14"/>
          <p:cNvSpPr txBox="1"/>
          <p:nvPr/>
        </p:nvSpPr>
        <p:spPr>
          <a:xfrm>
            <a:off x="4719437" y="2143932"/>
            <a:ext cx="3923670" cy="461665"/>
          </a:xfrm>
          <a:prstGeom prst="rect">
            <a:avLst/>
          </a:prstGeom>
          <a:noFill/>
        </p:spPr>
        <p:txBody>
          <a:bodyPr wrap="none" rtlCol="0">
            <a:spAutoFit/>
          </a:bodyPr>
          <a:lstStyle/>
          <a:p>
            <a:r>
              <a:rPr lang="en-US" sz="2400" dirty="0" smtClean="0">
                <a:solidFill>
                  <a:schemeClr val="accent6"/>
                </a:solidFill>
                <a:latin typeface="Segoe Print"/>
                <a:cs typeface="Segoe Print"/>
              </a:rPr>
              <a:t>Location of the bus stop</a:t>
            </a:r>
            <a:endParaRPr lang="en-US" sz="2400" dirty="0">
              <a:solidFill>
                <a:schemeClr val="accent6"/>
              </a:solidFill>
              <a:latin typeface="Segoe Print"/>
              <a:cs typeface="Segoe Print"/>
            </a:endParaRPr>
          </a:p>
        </p:txBody>
      </p:sp>
      <p:sp>
        <p:nvSpPr>
          <p:cNvPr id="16" name="TextBox 15"/>
          <p:cNvSpPr txBox="1"/>
          <p:nvPr/>
        </p:nvSpPr>
        <p:spPr>
          <a:xfrm>
            <a:off x="3761169" y="2874211"/>
            <a:ext cx="4826962" cy="461665"/>
          </a:xfrm>
          <a:prstGeom prst="rect">
            <a:avLst/>
          </a:prstGeom>
          <a:noFill/>
        </p:spPr>
        <p:txBody>
          <a:bodyPr wrap="none" rtlCol="0">
            <a:spAutoFit/>
          </a:bodyPr>
          <a:lstStyle/>
          <a:p>
            <a:r>
              <a:rPr lang="en-US" sz="2400" dirty="0" smtClean="0">
                <a:solidFill>
                  <a:schemeClr val="accent6"/>
                </a:solidFill>
                <a:latin typeface="Segoe Print"/>
                <a:cs typeface="Segoe Print"/>
              </a:rPr>
              <a:t>Absence/Presence of a shelter</a:t>
            </a:r>
            <a:endParaRPr lang="en-US" sz="2400" dirty="0">
              <a:solidFill>
                <a:schemeClr val="accent6"/>
              </a:solidFill>
              <a:latin typeface="Segoe Print"/>
              <a:cs typeface="Segoe Print"/>
            </a:endParaRPr>
          </a:p>
        </p:txBody>
      </p:sp>
      <p:sp>
        <p:nvSpPr>
          <p:cNvPr id="17" name="TextBox 16"/>
          <p:cNvSpPr txBox="1"/>
          <p:nvPr/>
        </p:nvSpPr>
        <p:spPr>
          <a:xfrm>
            <a:off x="3739200" y="4304632"/>
            <a:ext cx="4903907" cy="461665"/>
          </a:xfrm>
          <a:prstGeom prst="rect">
            <a:avLst/>
          </a:prstGeom>
          <a:noFill/>
        </p:spPr>
        <p:txBody>
          <a:bodyPr wrap="none" rtlCol="0">
            <a:spAutoFit/>
          </a:bodyPr>
          <a:lstStyle/>
          <a:p>
            <a:r>
              <a:rPr lang="en-US" sz="2400" dirty="0" smtClean="0">
                <a:solidFill>
                  <a:schemeClr val="accent6"/>
                </a:solidFill>
                <a:latin typeface="Segoe Print"/>
                <a:cs typeface="Segoe Print"/>
              </a:rPr>
              <a:t>Some accessibility information</a:t>
            </a:r>
            <a:endParaRPr lang="en-US" sz="2400" dirty="0">
              <a:solidFill>
                <a:schemeClr val="accent6"/>
              </a:solidFill>
              <a:latin typeface="Segoe Print"/>
              <a:cs typeface="Segoe Print"/>
            </a:endParaRPr>
          </a:p>
        </p:txBody>
      </p:sp>
      <p:sp>
        <p:nvSpPr>
          <p:cNvPr id="19" name="Freeform 18"/>
          <p:cNvSpPr/>
          <p:nvPr/>
        </p:nvSpPr>
        <p:spPr>
          <a:xfrm>
            <a:off x="4184316" y="2152316"/>
            <a:ext cx="454526" cy="248013"/>
          </a:xfrm>
          <a:custGeom>
            <a:avLst/>
            <a:gdLst>
              <a:gd name="connsiteX0" fmla="*/ 454526 w 454526"/>
              <a:gd name="connsiteY0" fmla="*/ 240631 h 248013"/>
              <a:gd name="connsiteX1" fmla="*/ 454526 w 454526"/>
              <a:gd name="connsiteY1" fmla="*/ 240631 h 248013"/>
              <a:gd name="connsiteX2" fmla="*/ 320842 w 454526"/>
              <a:gd name="connsiteY2" fmla="*/ 227263 h 248013"/>
              <a:gd name="connsiteX3" fmla="*/ 280737 w 454526"/>
              <a:gd name="connsiteY3" fmla="*/ 213895 h 248013"/>
              <a:gd name="connsiteX4" fmla="*/ 187158 w 454526"/>
              <a:gd name="connsiteY4" fmla="*/ 187158 h 248013"/>
              <a:gd name="connsiteX5" fmla="*/ 147052 w 454526"/>
              <a:gd name="connsiteY5" fmla="*/ 160421 h 248013"/>
              <a:gd name="connsiteX6" fmla="*/ 93579 w 454526"/>
              <a:gd name="connsiteY6" fmla="*/ 80210 h 248013"/>
              <a:gd name="connsiteX7" fmla="*/ 66842 w 454526"/>
              <a:gd name="connsiteY7" fmla="*/ 40105 h 248013"/>
              <a:gd name="connsiteX8" fmla="*/ 26737 w 454526"/>
              <a:gd name="connsiteY8" fmla="*/ 13368 h 248013"/>
              <a:gd name="connsiteX9" fmla="*/ 0 w 454526"/>
              <a:gd name="connsiteY9" fmla="*/ 93579 h 248013"/>
              <a:gd name="connsiteX10" fmla="*/ 13368 w 454526"/>
              <a:gd name="connsiteY10" fmla="*/ 53473 h 248013"/>
              <a:gd name="connsiteX11" fmla="*/ 26737 w 454526"/>
              <a:gd name="connsiteY11" fmla="*/ 13368 h 248013"/>
              <a:gd name="connsiteX12" fmla="*/ 66842 w 454526"/>
              <a:gd name="connsiteY12" fmla="*/ 0 h 248013"/>
              <a:gd name="connsiteX13" fmla="*/ 160421 w 454526"/>
              <a:gd name="connsiteY13" fmla="*/ 13368 h 248013"/>
              <a:gd name="connsiteX14" fmla="*/ 200526 w 454526"/>
              <a:gd name="connsiteY14" fmla="*/ 26737 h 248013"/>
              <a:gd name="connsiteX15" fmla="*/ 120316 w 454526"/>
              <a:gd name="connsiteY15" fmla="*/ 13368 h 248013"/>
              <a:gd name="connsiteX16" fmla="*/ 40105 w 454526"/>
              <a:gd name="connsiteY16" fmla="*/ 40105 h 248013"/>
              <a:gd name="connsiteX17" fmla="*/ 66842 w 454526"/>
              <a:gd name="connsiteY17" fmla="*/ 80210 h 248013"/>
              <a:gd name="connsiteX18" fmla="*/ 106947 w 454526"/>
              <a:gd name="connsiteY18" fmla="*/ 120316 h 248013"/>
              <a:gd name="connsiteX19" fmla="*/ 160421 w 454526"/>
              <a:gd name="connsiteY19" fmla="*/ 147052 h 248013"/>
              <a:gd name="connsiteX20" fmla="*/ 240631 w 454526"/>
              <a:gd name="connsiteY20" fmla="*/ 200526 h 248013"/>
              <a:gd name="connsiteX21" fmla="*/ 280737 w 454526"/>
              <a:gd name="connsiteY21" fmla="*/ 213895 h 248013"/>
              <a:gd name="connsiteX22" fmla="*/ 320842 w 454526"/>
              <a:gd name="connsiteY22" fmla="*/ 240631 h 248013"/>
              <a:gd name="connsiteX23" fmla="*/ 454526 w 454526"/>
              <a:gd name="connsiteY23" fmla="*/ 240631 h 24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4526" h="248013">
                <a:moveTo>
                  <a:pt x="454526" y="240631"/>
                </a:moveTo>
                <a:lnTo>
                  <a:pt x="454526" y="240631"/>
                </a:lnTo>
                <a:cubicBezTo>
                  <a:pt x="409965" y="236175"/>
                  <a:pt x="365105" y="234072"/>
                  <a:pt x="320842" y="227263"/>
                </a:cubicBezTo>
                <a:cubicBezTo>
                  <a:pt x="306914" y="225120"/>
                  <a:pt x="294286" y="217766"/>
                  <a:pt x="280737" y="213895"/>
                </a:cubicBezTo>
                <a:cubicBezTo>
                  <a:pt x="163234" y="180323"/>
                  <a:pt x="283316" y="219210"/>
                  <a:pt x="187158" y="187158"/>
                </a:cubicBezTo>
                <a:cubicBezTo>
                  <a:pt x="173789" y="178246"/>
                  <a:pt x="157632" y="172513"/>
                  <a:pt x="147052" y="160421"/>
                </a:cubicBezTo>
                <a:cubicBezTo>
                  <a:pt x="125892" y="136238"/>
                  <a:pt x="111403" y="106947"/>
                  <a:pt x="93579" y="80210"/>
                </a:cubicBezTo>
                <a:cubicBezTo>
                  <a:pt x="84667" y="66842"/>
                  <a:pt x="80210" y="49017"/>
                  <a:pt x="66842" y="40105"/>
                </a:cubicBezTo>
                <a:lnTo>
                  <a:pt x="26737" y="13368"/>
                </a:lnTo>
                <a:lnTo>
                  <a:pt x="0" y="93579"/>
                </a:lnTo>
                <a:lnTo>
                  <a:pt x="13368" y="53473"/>
                </a:lnTo>
                <a:cubicBezTo>
                  <a:pt x="17824" y="40105"/>
                  <a:pt x="13369" y="17824"/>
                  <a:pt x="26737" y="13368"/>
                </a:cubicBezTo>
                <a:lnTo>
                  <a:pt x="66842" y="0"/>
                </a:lnTo>
                <a:cubicBezTo>
                  <a:pt x="98035" y="4456"/>
                  <a:pt x="129523" y="7188"/>
                  <a:pt x="160421" y="13368"/>
                </a:cubicBezTo>
                <a:cubicBezTo>
                  <a:pt x="174239" y="16132"/>
                  <a:pt x="214618" y="26737"/>
                  <a:pt x="200526" y="26737"/>
                </a:cubicBezTo>
                <a:cubicBezTo>
                  <a:pt x="173420" y="26737"/>
                  <a:pt x="147053" y="17824"/>
                  <a:pt x="120316" y="13368"/>
                </a:cubicBezTo>
                <a:cubicBezTo>
                  <a:pt x="93579" y="22280"/>
                  <a:pt x="57711" y="18098"/>
                  <a:pt x="40105" y="40105"/>
                </a:cubicBezTo>
                <a:cubicBezTo>
                  <a:pt x="30068" y="52651"/>
                  <a:pt x="56556" y="67867"/>
                  <a:pt x="66842" y="80210"/>
                </a:cubicBezTo>
                <a:cubicBezTo>
                  <a:pt x="78945" y="94734"/>
                  <a:pt x="91563" y="109327"/>
                  <a:pt x="106947" y="120316"/>
                </a:cubicBezTo>
                <a:cubicBezTo>
                  <a:pt x="123163" y="131899"/>
                  <a:pt x="143332" y="136799"/>
                  <a:pt x="160421" y="147052"/>
                </a:cubicBezTo>
                <a:cubicBezTo>
                  <a:pt x="187975" y="163585"/>
                  <a:pt x="210146" y="190364"/>
                  <a:pt x="240631" y="200526"/>
                </a:cubicBezTo>
                <a:cubicBezTo>
                  <a:pt x="254000" y="204982"/>
                  <a:pt x="268133" y="207593"/>
                  <a:pt x="280737" y="213895"/>
                </a:cubicBezTo>
                <a:cubicBezTo>
                  <a:pt x="295107" y="221080"/>
                  <a:pt x="306074" y="234302"/>
                  <a:pt x="320842" y="240631"/>
                </a:cubicBezTo>
                <a:cubicBezTo>
                  <a:pt x="359602" y="257242"/>
                  <a:pt x="432245" y="240631"/>
                  <a:pt x="454526" y="240631"/>
                </a:cubicBezTo>
                <a:close/>
              </a:path>
            </a:pathLst>
          </a:custGeom>
          <a:solidFill>
            <a:srgbClr val="F79646"/>
          </a:solidFill>
          <a:ln>
            <a:solidFill>
              <a:srgbClr val="F7964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20" name="Freeform 19"/>
          <p:cNvSpPr/>
          <p:nvPr/>
        </p:nvSpPr>
        <p:spPr>
          <a:xfrm>
            <a:off x="3281886" y="2967789"/>
            <a:ext cx="434535" cy="187158"/>
          </a:xfrm>
          <a:custGeom>
            <a:avLst/>
            <a:gdLst>
              <a:gd name="connsiteX0" fmla="*/ 434535 w 434535"/>
              <a:gd name="connsiteY0" fmla="*/ 173790 h 187158"/>
              <a:gd name="connsiteX1" fmla="*/ 434535 w 434535"/>
              <a:gd name="connsiteY1" fmla="*/ 173790 h 187158"/>
              <a:gd name="connsiteX2" fmla="*/ 300851 w 434535"/>
              <a:gd name="connsiteY2" fmla="*/ 187158 h 187158"/>
              <a:gd name="connsiteX3" fmla="*/ 207272 w 434535"/>
              <a:gd name="connsiteY3" fmla="*/ 147053 h 187158"/>
              <a:gd name="connsiteX4" fmla="*/ 153798 w 434535"/>
              <a:gd name="connsiteY4" fmla="*/ 133685 h 187158"/>
              <a:gd name="connsiteX5" fmla="*/ 100325 w 434535"/>
              <a:gd name="connsiteY5" fmla="*/ 106948 h 187158"/>
              <a:gd name="connsiteX6" fmla="*/ 60219 w 434535"/>
              <a:gd name="connsiteY6" fmla="*/ 26737 h 187158"/>
              <a:gd name="connsiteX7" fmla="*/ 73588 w 434535"/>
              <a:gd name="connsiteY7" fmla="*/ 66843 h 187158"/>
              <a:gd name="connsiteX8" fmla="*/ 153798 w 434535"/>
              <a:gd name="connsiteY8" fmla="*/ 120316 h 187158"/>
              <a:gd name="connsiteX9" fmla="*/ 274114 w 434535"/>
              <a:gd name="connsiteY9" fmla="*/ 147053 h 187158"/>
              <a:gd name="connsiteX10" fmla="*/ 367693 w 434535"/>
              <a:gd name="connsiteY10" fmla="*/ 160422 h 187158"/>
              <a:gd name="connsiteX11" fmla="*/ 327588 w 434535"/>
              <a:gd name="connsiteY11" fmla="*/ 173790 h 187158"/>
              <a:gd name="connsiteX12" fmla="*/ 180535 w 434535"/>
              <a:gd name="connsiteY12" fmla="*/ 147053 h 187158"/>
              <a:gd name="connsiteX13" fmla="*/ 100325 w 434535"/>
              <a:gd name="connsiteY13" fmla="*/ 80211 h 187158"/>
              <a:gd name="connsiteX14" fmla="*/ 60219 w 434535"/>
              <a:gd name="connsiteY14" fmla="*/ 53474 h 187158"/>
              <a:gd name="connsiteX15" fmla="*/ 33482 w 434535"/>
              <a:gd name="connsiteY15" fmla="*/ 120316 h 187158"/>
              <a:gd name="connsiteX16" fmla="*/ 46851 w 434535"/>
              <a:gd name="connsiteY16" fmla="*/ 80211 h 187158"/>
              <a:gd name="connsiteX17" fmla="*/ 60219 w 434535"/>
              <a:gd name="connsiteY17" fmla="*/ 13369 h 187158"/>
              <a:gd name="connsiteX18" fmla="*/ 20114 w 434535"/>
              <a:gd name="connsiteY18" fmla="*/ 26737 h 187158"/>
              <a:gd name="connsiteX19" fmla="*/ 33482 w 434535"/>
              <a:gd name="connsiteY19" fmla="*/ 40106 h 187158"/>
              <a:gd name="connsiteX20" fmla="*/ 207272 w 434535"/>
              <a:gd name="connsiteY20" fmla="*/ 0 h 187158"/>
              <a:gd name="connsiteX21" fmla="*/ 6746 w 434535"/>
              <a:gd name="connsiteY21" fmla="*/ 40106 h 18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4535" h="187158">
                <a:moveTo>
                  <a:pt x="434535" y="173790"/>
                </a:moveTo>
                <a:lnTo>
                  <a:pt x="434535" y="173790"/>
                </a:lnTo>
                <a:cubicBezTo>
                  <a:pt x="389974" y="178246"/>
                  <a:pt x="345635" y="187158"/>
                  <a:pt x="300851" y="187158"/>
                </a:cubicBezTo>
                <a:cubicBezTo>
                  <a:pt x="278718" y="187158"/>
                  <a:pt x="221195" y="152274"/>
                  <a:pt x="207272" y="147053"/>
                </a:cubicBezTo>
                <a:cubicBezTo>
                  <a:pt x="190069" y="140602"/>
                  <a:pt x="171623" y="138141"/>
                  <a:pt x="153798" y="133685"/>
                </a:cubicBezTo>
                <a:cubicBezTo>
                  <a:pt x="135974" y="124773"/>
                  <a:pt x="114416" y="121039"/>
                  <a:pt x="100325" y="106948"/>
                </a:cubicBezTo>
                <a:cubicBezTo>
                  <a:pt x="90435" y="97058"/>
                  <a:pt x="85012" y="26737"/>
                  <a:pt x="60219" y="26737"/>
                </a:cubicBezTo>
                <a:cubicBezTo>
                  <a:pt x="46127" y="26737"/>
                  <a:pt x="63624" y="56879"/>
                  <a:pt x="73588" y="66843"/>
                </a:cubicBezTo>
                <a:cubicBezTo>
                  <a:pt x="96310" y="89565"/>
                  <a:pt x="122624" y="112522"/>
                  <a:pt x="153798" y="120316"/>
                </a:cubicBezTo>
                <a:cubicBezTo>
                  <a:pt x="201877" y="132336"/>
                  <a:pt x="223188" y="138565"/>
                  <a:pt x="274114" y="147053"/>
                </a:cubicBezTo>
                <a:cubicBezTo>
                  <a:pt x="305195" y="152233"/>
                  <a:pt x="336500" y="155966"/>
                  <a:pt x="367693" y="160422"/>
                </a:cubicBezTo>
                <a:cubicBezTo>
                  <a:pt x="354325" y="164878"/>
                  <a:pt x="341679" y="173790"/>
                  <a:pt x="327588" y="173790"/>
                </a:cubicBezTo>
                <a:cubicBezTo>
                  <a:pt x="279683" y="173790"/>
                  <a:pt x="227339" y="158755"/>
                  <a:pt x="180535" y="147053"/>
                </a:cubicBezTo>
                <a:cubicBezTo>
                  <a:pt x="80956" y="80666"/>
                  <a:pt x="203263" y="165992"/>
                  <a:pt x="100325" y="80211"/>
                </a:cubicBezTo>
                <a:cubicBezTo>
                  <a:pt x="87982" y="69925"/>
                  <a:pt x="73588" y="62386"/>
                  <a:pt x="60219" y="53474"/>
                </a:cubicBezTo>
                <a:cubicBezTo>
                  <a:pt x="56757" y="54628"/>
                  <a:pt x="-53805" y="76674"/>
                  <a:pt x="33482" y="120316"/>
                </a:cubicBezTo>
                <a:cubicBezTo>
                  <a:pt x="46086" y="126618"/>
                  <a:pt x="43433" y="93882"/>
                  <a:pt x="46851" y="80211"/>
                </a:cubicBezTo>
                <a:cubicBezTo>
                  <a:pt x="52362" y="58168"/>
                  <a:pt x="70381" y="33692"/>
                  <a:pt x="60219" y="13369"/>
                </a:cubicBezTo>
                <a:cubicBezTo>
                  <a:pt x="53917" y="765"/>
                  <a:pt x="30078" y="16773"/>
                  <a:pt x="20114" y="26737"/>
                </a:cubicBezTo>
                <a:lnTo>
                  <a:pt x="33482" y="40106"/>
                </a:lnTo>
                <a:lnTo>
                  <a:pt x="207272" y="0"/>
                </a:lnTo>
                <a:lnTo>
                  <a:pt x="6746" y="40106"/>
                </a:lnTo>
              </a:path>
            </a:pathLst>
          </a:custGeom>
          <a:solidFill>
            <a:srgbClr val="F79646"/>
          </a:solidFill>
          <a:ln>
            <a:solidFill>
              <a:srgbClr val="F79646"/>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Freeform 20"/>
          <p:cNvSpPr/>
          <p:nvPr/>
        </p:nvSpPr>
        <p:spPr>
          <a:xfrm>
            <a:off x="3354374" y="4403174"/>
            <a:ext cx="281837" cy="252533"/>
          </a:xfrm>
          <a:custGeom>
            <a:avLst/>
            <a:gdLst>
              <a:gd name="connsiteX0" fmla="*/ 281837 w 281837"/>
              <a:gd name="connsiteY0" fmla="*/ 249037 h 252533"/>
              <a:gd name="connsiteX1" fmla="*/ 281837 w 281837"/>
              <a:gd name="connsiteY1" fmla="*/ 249037 h 252533"/>
              <a:gd name="connsiteX2" fmla="*/ 94679 w 281837"/>
              <a:gd name="connsiteY2" fmla="*/ 142089 h 252533"/>
              <a:gd name="connsiteX3" fmla="*/ 54573 w 281837"/>
              <a:gd name="connsiteY3" fmla="*/ 115352 h 252533"/>
              <a:gd name="connsiteX4" fmla="*/ 41205 w 281837"/>
              <a:gd name="connsiteY4" fmla="*/ 75247 h 252533"/>
              <a:gd name="connsiteX5" fmla="*/ 27837 w 281837"/>
              <a:gd name="connsiteY5" fmla="*/ 21773 h 252533"/>
              <a:gd name="connsiteX6" fmla="*/ 1100 w 281837"/>
              <a:gd name="connsiteY6" fmla="*/ 101984 h 252533"/>
              <a:gd name="connsiteX7" fmla="*/ 14468 w 281837"/>
              <a:gd name="connsiteY7" fmla="*/ 61879 h 252533"/>
              <a:gd name="connsiteX8" fmla="*/ 81310 w 281837"/>
              <a:gd name="connsiteY8" fmla="*/ 8405 h 252533"/>
              <a:gd name="connsiteX9" fmla="*/ 148152 w 281837"/>
              <a:gd name="connsiteY9" fmla="*/ 75247 h 252533"/>
              <a:gd name="connsiteX10" fmla="*/ 94679 w 281837"/>
              <a:gd name="connsiteY10" fmla="*/ 61879 h 252533"/>
              <a:gd name="connsiteX11" fmla="*/ 14468 w 281837"/>
              <a:gd name="connsiteY11" fmla="*/ 8405 h 252533"/>
              <a:gd name="connsiteX12" fmla="*/ 67942 w 281837"/>
              <a:gd name="connsiteY12" fmla="*/ 115352 h 252533"/>
              <a:gd name="connsiteX13" fmla="*/ 148152 w 281837"/>
              <a:gd name="connsiteY13" fmla="*/ 168826 h 252533"/>
              <a:gd name="connsiteX14" fmla="*/ 188258 w 281837"/>
              <a:gd name="connsiteY14" fmla="*/ 208931 h 252533"/>
              <a:gd name="connsiteX15" fmla="*/ 281837 w 281837"/>
              <a:gd name="connsiteY15" fmla="*/ 249037 h 252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1837" h="252533">
                <a:moveTo>
                  <a:pt x="281837" y="249037"/>
                </a:moveTo>
                <a:lnTo>
                  <a:pt x="281837" y="249037"/>
                </a:lnTo>
                <a:cubicBezTo>
                  <a:pt x="146143" y="181190"/>
                  <a:pt x="208056" y="217674"/>
                  <a:pt x="94679" y="142089"/>
                </a:cubicBezTo>
                <a:lnTo>
                  <a:pt x="54573" y="115352"/>
                </a:lnTo>
                <a:cubicBezTo>
                  <a:pt x="50117" y="101984"/>
                  <a:pt x="45076" y="88796"/>
                  <a:pt x="41205" y="75247"/>
                </a:cubicBezTo>
                <a:cubicBezTo>
                  <a:pt x="36158" y="57581"/>
                  <a:pt x="43124" y="11581"/>
                  <a:pt x="27837" y="21773"/>
                </a:cubicBezTo>
                <a:cubicBezTo>
                  <a:pt x="4387" y="37406"/>
                  <a:pt x="10013" y="75247"/>
                  <a:pt x="1100" y="101984"/>
                </a:cubicBezTo>
                <a:cubicBezTo>
                  <a:pt x="-3356" y="115352"/>
                  <a:pt x="6652" y="73604"/>
                  <a:pt x="14468" y="61879"/>
                </a:cubicBezTo>
                <a:cubicBezTo>
                  <a:pt x="49021" y="10048"/>
                  <a:pt x="25962" y="26854"/>
                  <a:pt x="81310" y="8405"/>
                </a:cubicBezTo>
                <a:cubicBezTo>
                  <a:pt x="81310" y="8405"/>
                  <a:pt x="165976" y="57423"/>
                  <a:pt x="148152" y="75247"/>
                </a:cubicBezTo>
                <a:cubicBezTo>
                  <a:pt x="135161" y="88239"/>
                  <a:pt x="112503" y="66335"/>
                  <a:pt x="94679" y="61879"/>
                </a:cubicBezTo>
                <a:cubicBezTo>
                  <a:pt x="67942" y="44054"/>
                  <a:pt x="9923" y="-23406"/>
                  <a:pt x="14468" y="8405"/>
                </a:cubicBezTo>
                <a:cubicBezTo>
                  <a:pt x="29830" y="115934"/>
                  <a:pt x="-2056" y="92020"/>
                  <a:pt x="67942" y="115352"/>
                </a:cubicBezTo>
                <a:cubicBezTo>
                  <a:pt x="94679" y="133177"/>
                  <a:pt x="125430" y="146104"/>
                  <a:pt x="148152" y="168826"/>
                </a:cubicBezTo>
                <a:cubicBezTo>
                  <a:pt x="161521" y="182194"/>
                  <a:pt x="172527" y="198444"/>
                  <a:pt x="188258" y="208931"/>
                </a:cubicBezTo>
                <a:cubicBezTo>
                  <a:pt x="292380" y="278345"/>
                  <a:pt x="266241" y="242353"/>
                  <a:pt x="281837" y="249037"/>
                </a:cubicBezTo>
                <a:close/>
              </a:path>
            </a:pathLst>
          </a:custGeom>
          <a:solidFill>
            <a:srgbClr val="F79646"/>
          </a:solidFill>
          <a:ln>
            <a:solidFill>
              <a:srgbClr val="F7964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22" name="TextBox 21"/>
          <p:cNvSpPr txBox="1"/>
          <p:nvPr/>
        </p:nvSpPr>
        <p:spPr>
          <a:xfrm>
            <a:off x="261190" y="5849139"/>
            <a:ext cx="8621621" cy="461665"/>
          </a:xfrm>
          <a:prstGeom prst="rect">
            <a:avLst/>
          </a:prstGeom>
          <a:noFill/>
        </p:spPr>
        <p:txBody>
          <a:bodyPr wrap="none" rtlCol="0">
            <a:spAutoFit/>
          </a:bodyPr>
          <a:lstStyle/>
          <a:p>
            <a:r>
              <a:rPr lang="en-US" sz="2400" dirty="0" smtClean="0">
                <a:solidFill>
                  <a:srgbClr val="FF0000"/>
                </a:solidFill>
                <a:latin typeface="Segoe UI Semibold"/>
                <a:cs typeface="Segoe UI Semibold"/>
              </a:rPr>
              <a:t>Not all public transit organizations provide such information</a:t>
            </a:r>
            <a:endParaRPr lang="en-US" sz="2400" dirty="0">
              <a:solidFill>
                <a:srgbClr val="FF0000"/>
              </a:solidFill>
              <a:latin typeface="Segoe UI Semibold"/>
              <a:cs typeface="Segoe UI Semibold"/>
            </a:endParaRPr>
          </a:p>
        </p:txBody>
      </p:sp>
    </p:spTree>
    <p:extLst>
      <p:ext uri="{BB962C8B-B14F-4D97-AF65-F5344CB8AC3E}">
        <p14:creationId xmlns:p14="http://schemas.microsoft.com/office/powerpoint/2010/main" val="2022178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P spid="15" grpId="0"/>
      <p:bldP spid="16" grpId="0"/>
      <p:bldP spid="17" grpId="0"/>
      <p:bldP spid="19" grpId="0" animBg="1"/>
      <p:bldP spid="20" grpId="0" animBg="1"/>
      <p:bldP spid="21" grpId="0" animBg="1"/>
      <p:bldP spid="22" grpId="0"/>
    </p:bldLst>
  </p:timing>
</p:sld>
</file>

<file path=ppt/slides/slide1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 name="Picture 17" descr="Google_Maps.png"/>
          <p:cNvPicPr>
            <a:picLocks noChangeAspect="1"/>
          </p:cNvPicPr>
          <p:nvPr/>
        </p:nvPicPr>
        <p:blipFill rotWithShape="1">
          <a:blip r:embed="rId3">
            <a:extLst>
              <a:ext uri="{28A0092B-C50C-407E-A947-70E740481C1C}">
                <a14:useLocalDpi xmlns:a14="http://schemas.microsoft.com/office/drawing/2010/main" val="0"/>
              </a:ext>
            </a:extLst>
          </a:blip>
          <a:srcRect b="20330"/>
          <a:stretch/>
        </p:blipFill>
        <p:spPr>
          <a:xfrm>
            <a:off x="-1" y="2280601"/>
            <a:ext cx="9144000" cy="2243301"/>
          </a:xfrm>
          <a:prstGeom prst="rect">
            <a:avLst/>
          </a:prstGeom>
        </p:spPr>
      </p:pic>
      <p:pic>
        <p:nvPicPr>
          <p:cNvPr id="7" name="Picture 6" descr="_DSC1130.JPG"/>
          <p:cNvPicPr>
            <a:picLocks noChangeAspect="1"/>
          </p:cNvPicPr>
          <p:nvPr/>
        </p:nvPicPr>
        <p:blipFill rotWithShape="1">
          <a:blip r:embed="rId4">
            <a:extLst>
              <a:ext uri="{28A0092B-C50C-407E-A947-70E740481C1C}">
                <a14:useLocalDpi xmlns:a14="http://schemas.microsoft.com/office/drawing/2010/main" val="0"/>
              </a:ext>
            </a:extLst>
          </a:blip>
          <a:srcRect l="625" t="21268" r="2201" b="35658"/>
          <a:stretch/>
        </p:blipFill>
        <p:spPr>
          <a:xfrm>
            <a:off x="-1" y="0"/>
            <a:ext cx="9144001" cy="2280601"/>
          </a:xfrm>
          <a:prstGeom prst="rect">
            <a:avLst/>
          </a:prstGeom>
        </p:spPr>
      </p:pic>
      <p:pic>
        <p:nvPicPr>
          <p:cNvPr id="8" name="Picture 7"/>
          <p:cNvPicPr>
            <a:picLocks noChangeAspect="1"/>
          </p:cNvPicPr>
          <p:nvPr/>
        </p:nvPicPr>
        <p:blipFill>
          <a:blip r:embed="rId5"/>
          <a:stretch>
            <a:fillRect/>
          </a:stretch>
        </p:blipFill>
        <p:spPr>
          <a:xfrm>
            <a:off x="5236707" y="5575924"/>
            <a:ext cx="1631514" cy="821250"/>
          </a:xfrm>
          <a:prstGeom prst="rect">
            <a:avLst/>
          </a:prstGeom>
        </p:spPr>
      </p:pic>
      <p:pic>
        <p:nvPicPr>
          <p:cNvPr id="9" name="Picture 8"/>
          <p:cNvPicPr>
            <a:picLocks noChangeAspect="1"/>
          </p:cNvPicPr>
          <p:nvPr/>
        </p:nvPicPr>
        <p:blipFill>
          <a:blip r:embed="rId6"/>
          <a:stretch>
            <a:fillRect/>
          </a:stretch>
        </p:blipFill>
        <p:spPr>
          <a:xfrm>
            <a:off x="3272146" y="5027124"/>
            <a:ext cx="1830876" cy="1830876"/>
          </a:xfrm>
          <a:prstGeom prst="rect">
            <a:avLst/>
          </a:prstGeom>
        </p:spPr>
      </p:pic>
      <p:grpSp>
        <p:nvGrpSpPr>
          <p:cNvPr id="15" name="Group 14"/>
          <p:cNvGrpSpPr/>
          <p:nvPr/>
        </p:nvGrpSpPr>
        <p:grpSpPr>
          <a:xfrm>
            <a:off x="-441158" y="-3"/>
            <a:ext cx="10226842" cy="2280603"/>
            <a:chOff x="-441158" y="1002629"/>
            <a:chExt cx="10226842" cy="2280603"/>
          </a:xfrm>
        </p:grpSpPr>
        <p:sp>
          <p:nvSpPr>
            <p:cNvPr id="10" name="Rectangle 9"/>
            <p:cNvSpPr/>
            <p:nvPr/>
          </p:nvSpPr>
          <p:spPr>
            <a:xfrm>
              <a:off x="-441158" y="1002629"/>
              <a:ext cx="10226842" cy="2280603"/>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2" name="TextBox 1"/>
            <p:cNvSpPr txBox="1"/>
            <p:nvPr/>
          </p:nvSpPr>
          <p:spPr>
            <a:xfrm>
              <a:off x="374316" y="1028879"/>
              <a:ext cx="6985657" cy="400110"/>
            </a:xfrm>
            <a:prstGeom prst="rect">
              <a:avLst/>
            </a:prstGeom>
            <a:noFill/>
          </p:spPr>
          <p:txBody>
            <a:bodyPr wrap="none" rtlCol="0">
              <a:spAutoFit/>
            </a:bodyPr>
            <a:lstStyle/>
            <a:p>
              <a:r>
                <a:rPr lang="en-US" sz="2000" dirty="0" smtClean="0">
                  <a:latin typeface="Segoe UI Semibold"/>
                  <a:cs typeface="Segoe UI Semibold"/>
                </a:rPr>
                <a:t>RQ1. What landmarks are important for finding bus stops?</a:t>
              </a:r>
              <a:endParaRPr lang="en-US" sz="2000" dirty="0">
                <a:latin typeface="Segoe UI Semibold"/>
                <a:cs typeface="Segoe UI Semibold"/>
              </a:endParaRPr>
            </a:p>
          </p:txBody>
        </p:sp>
      </p:grpSp>
      <p:grpSp>
        <p:nvGrpSpPr>
          <p:cNvPr id="16" name="Group 15"/>
          <p:cNvGrpSpPr/>
          <p:nvPr/>
        </p:nvGrpSpPr>
        <p:grpSpPr>
          <a:xfrm>
            <a:off x="-441158" y="2281668"/>
            <a:ext cx="10226842" cy="2242232"/>
            <a:chOff x="-441158" y="3347718"/>
            <a:chExt cx="10226842" cy="3309621"/>
          </a:xfrm>
        </p:grpSpPr>
        <p:sp>
          <p:nvSpPr>
            <p:cNvPr id="14" name="Rectangle 13"/>
            <p:cNvSpPr/>
            <p:nvPr/>
          </p:nvSpPr>
          <p:spPr>
            <a:xfrm>
              <a:off x="-441158" y="3354278"/>
              <a:ext cx="10226842" cy="3303061"/>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5" name="TextBox 4"/>
            <p:cNvSpPr txBox="1"/>
            <p:nvPr/>
          </p:nvSpPr>
          <p:spPr>
            <a:xfrm>
              <a:off x="374316" y="3347718"/>
              <a:ext cx="8448645" cy="642805"/>
            </a:xfrm>
            <a:prstGeom prst="rect">
              <a:avLst/>
            </a:prstGeom>
            <a:noFill/>
          </p:spPr>
          <p:txBody>
            <a:bodyPr wrap="square" rtlCol="0">
              <a:spAutoFit/>
            </a:bodyPr>
            <a:lstStyle/>
            <a:p>
              <a:r>
                <a:rPr lang="en-US" sz="2000" dirty="0" smtClean="0">
                  <a:latin typeface="Segoe UI Semibold"/>
                  <a:cs typeface="Segoe UI Semibold"/>
                </a:rPr>
                <a:t>RQ2. Can we use Google Street View to find bus stops and landmarks?</a:t>
              </a:r>
              <a:endParaRPr lang="en-US" sz="2000" dirty="0">
                <a:latin typeface="Segoe UI Semibold"/>
                <a:cs typeface="Segoe UI Semibold"/>
              </a:endParaRPr>
            </a:p>
          </p:txBody>
        </p:sp>
      </p:grpSp>
      <p:grpSp>
        <p:nvGrpSpPr>
          <p:cNvPr id="17" name="Group 16"/>
          <p:cNvGrpSpPr/>
          <p:nvPr/>
        </p:nvGrpSpPr>
        <p:grpSpPr>
          <a:xfrm>
            <a:off x="-441158" y="4523900"/>
            <a:ext cx="10226842" cy="503222"/>
            <a:chOff x="-441158" y="4985567"/>
            <a:chExt cx="10226842" cy="757062"/>
          </a:xfrm>
        </p:grpSpPr>
        <p:sp>
          <p:nvSpPr>
            <p:cNvPr id="13" name="Rectangle 12"/>
            <p:cNvSpPr/>
            <p:nvPr/>
          </p:nvSpPr>
          <p:spPr>
            <a:xfrm>
              <a:off x="-441158" y="4985567"/>
              <a:ext cx="10226842" cy="757062"/>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6" name="TextBox 5"/>
            <p:cNvSpPr txBox="1"/>
            <p:nvPr/>
          </p:nvSpPr>
          <p:spPr>
            <a:xfrm>
              <a:off x="374316" y="5017650"/>
              <a:ext cx="8448842" cy="684473"/>
            </a:xfrm>
            <a:prstGeom prst="rect">
              <a:avLst/>
            </a:prstGeom>
            <a:noFill/>
          </p:spPr>
          <p:txBody>
            <a:bodyPr wrap="square" rtlCol="0">
              <a:spAutoFit/>
            </a:bodyPr>
            <a:lstStyle/>
            <a:p>
              <a:r>
                <a:rPr lang="en-US" sz="2000" dirty="0" smtClean="0">
                  <a:latin typeface="Segoe UI Semibold"/>
                  <a:cs typeface="Segoe UI Semibold"/>
                </a:rPr>
                <a:t>RQ3. Can crowd workers find bus stops and landmarks?</a:t>
              </a:r>
              <a:endParaRPr lang="en-US" sz="2000" dirty="0">
                <a:latin typeface="Segoe UI Semibold"/>
                <a:cs typeface="Segoe UI Semibold"/>
              </a:endParaRPr>
            </a:p>
          </p:txBody>
        </p:sp>
      </p:grpSp>
      <p:sp>
        <p:nvSpPr>
          <p:cNvPr id="3" name="TextBox 2"/>
          <p:cNvSpPr txBox="1"/>
          <p:nvPr/>
        </p:nvSpPr>
        <p:spPr>
          <a:xfrm>
            <a:off x="470862" y="596066"/>
            <a:ext cx="8673138" cy="1200328"/>
          </a:xfrm>
          <a:prstGeom prst="rect">
            <a:avLst/>
          </a:prstGeom>
          <a:noFill/>
        </p:spPr>
        <p:txBody>
          <a:bodyPr wrap="square" rtlCol="0">
            <a:spAutoFit/>
          </a:bodyPr>
          <a:lstStyle/>
          <a:p>
            <a:r>
              <a:rPr lang="en-US" sz="2400" dirty="0">
                <a:latin typeface="Segoe UI Light"/>
                <a:cs typeface="Segoe UI Light"/>
              </a:rPr>
              <a:t>P</a:t>
            </a:r>
            <a:r>
              <a:rPr lang="en-US" sz="2400" dirty="0" smtClean="0">
                <a:latin typeface="Segoe UI Light"/>
                <a:cs typeface="Segoe UI Light"/>
              </a:rPr>
              <a:t>eople with visual impairment use non-visual landmarks such as </a:t>
            </a:r>
            <a:r>
              <a:rPr lang="en-US" sz="2400" dirty="0" smtClean="0">
                <a:latin typeface="Segoe UI Semibold"/>
                <a:cs typeface="Segoe UI Semibold"/>
              </a:rPr>
              <a:t>bus stop signs, bus stop shelter, bench, trash can, mail box, and traffic sign </a:t>
            </a:r>
            <a:r>
              <a:rPr lang="en-US" sz="2400" dirty="0" smtClean="0">
                <a:latin typeface="Segoe UI Light"/>
                <a:cs typeface="Segoe UI Light"/>
              </a:rPr>
              <a:t>to locate bus stops</a:t>
            </a:r>
            <a:endParaRPr lang="en-US" sz="2400" dirty="0">
              <a:latin typeface="Segoe UI Light"/>
              <a:cs typeface="Segoe UI Light"/>
            </a:endParaRPr>
          </a:p>
        </p:txBody>
      </p:sp>
      <p:sp>
        <p:nvSpPr>
          <p:cNvPr id="4" name="TextBox 3"/>
          <p:cNvSpPr txBox="1"/>
          <p:nvPr/>
        </p:nvSpPr>
        <p:spPr>
          <a:xfrm>
            <a:off x="470863" y="2863709"/>
            <a:ext cx="8185566" cy="830997"/>
          </a:xfrm>
          <a:prstGeom prst="rect">
            <a:avLst/>
          </a:prstGeom>
          <a:noFill/>
        </p:spPr>
        <p:txBody>
          <a:bodyPr wrap="square" rtlCol="0">
            <a:spAutoFit/>
          </a:bodyPr>
          <a:lstStyle/>
          <a:p>
            <a:r>
              <a:rPr lang="en-US" sz="2400" dirty="0" smtClean="0">
                <a:latin typeface="Segoe UI Light"/>
                <a:cs typeface="Segoe UI Light"/>
              </a:rPr>
              <a:t>Google Street View is indeed a viable source of information for getting up-to-date bus stop environment information </a:t>
            </a:r>
            <a:endParaRPr lang="en-US" sz="2400" dirty="0">
              <a:latin typeface="Segoe UI Light"/>
              <a:cs typeface="Segoe UI Light"/>
            </a:endParaRPr>
          </a:p>
        </p:txBody>
      </p:sp>
    </p:spTree>
    <p:extLst>
      <p:ext uri="{BB962C8B-B14F-4D97-AF65-F5344CB8AC3E}">
        <p14:creationId xmlns:p14="http://schemas.microsoft.com/office/powerpoint/2010/main" val="7411673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 name="Picture 17" descr="Google_Maps.pn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 y="2280601"/>
            <a:ext cx="9144000" cy="2243301"/>
          </a:xfrm>
          <a:prstGeom prst="rect">
            <a:avLst/>
          </a:prstGeom>
        </p:spPr>
      </p:pic>
      <p:pic>
        <p:nvPicPr>
          <p:cNvPr id="7" name="Picture 6" descr="_DSC1130.JP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 y="0"/>
            <a:ext cx="9144001" cy="2280601"/>
          </a:xfrm>
          <a:prstGeom prst="rect">
            <a:avLst/>
          </a:prstGeom>
        </p:spPr>
      </p:pic>
      <p:pic>
        <p:nvPicPr>
          <p:cNvPr id="8" name="Picture 7"/>
          <p:cNvPicPr>
            <a:picLocks noChangeAspect="1"/>
          </p:cNvPicPr>
          <p:nvPr/>
        </p:nvPicPr>
        <p:blipFill>
          <a:blip r:embed="rId5"/>
          <a:stretch>
            <a:fillRect/>
          </a:stretch>
        </p:blipFill>
        <p:spPr>
          <a:xfrm>
            <a:off x="5236707" y="5575924"/>
            <a:ext cx="1631514" cy="821250"/>
          </a:xfrm>
          <a:prstGeom prst="rect">
            <a:avLst/>
          </a:prstGeom>
        </p:spPr>
      </p:pic>
      <p:pic>
        <p:nvPicPr>
          <p:cNvPr id="9" name="Picture 8"/>
          <p:cNvPicPr>
            <a:picLocks noChangeAspect="1"/>
          </p:cNvPicPr>
          <p:nvPr/>
        </p:nvPicPr>
        <p:blipFill>
          <a:blip r:embed="rId6"/>
          <a:stretch>
            <a:fillRect/>
          </a:stretch>
        </p:blipFill>
        <p:spPr>
          <a:xfrm>
            <a:off x="3272146" y="5027124"/>
            <a:ext cx="1830876" cy="1830876"/>
          </a:xfrm>
          <a:prstGeom prst="rect">
            <a:avLst/>
          </a:prstGeom>
        </p:spPr>
      </p:pic>
      <p:grpSp>
        <p:nvGrpSpPr>
          <p:cNvPr id="15" name="Group 14"/>
          <p:cNvGrpSpPr/>
          <p:nvPr/>
        </p:nvGrpSpPr>
        <p:grpSpPr>
          <a:xfrm>
            <a:off x="-441158" y="-2"/>
            <a:ext cx="10226842" cy="458074"/>
            <a:chOff x="-441158" y="1002630"/>
            <a:chExt cx="10226842" cy="458074"/>
          </a:xfrm>
        </p:grpSpPr>
        <p:sp>
          <p:nvSpPr>
            <p:cNvPr id="10" name="Rectangle 9"/>
            <p:cNvSpPr/>
            <p:nvPr/>
          </p:nvSpPr>
          <p:spPr>
            <a:xfrm>
              <a:off x="-441158" y="1002630"/>
              <a:ext cx="10226842" cy="458074"/>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2" name="TextBox 1"/>
            <p:cNvSpPr txBox="1"/>
            <p:nvPr/>
          </p:nvSpPr>
          <p:spPr>
            <a:xfrm>
              <a:off x="374316" y="1028879"/>
              <a:ext cx="6985657" cy="400110"/>
            </a:xfrm>
            <a:prstGeom prst="rect">
              <a:avLst/>
            </a:prstGeom>
            <a:noFill/>
          </p:spPr>
          <p:txBody>
            <a:bodyPr wrap="none" rtlCol="0">
              <a:spAutoFit/>
            </a:bodyPr>
            <a:lstStyle/>
            <a:p>
              <a:r>
                <a:rPr lang="en-US" sz="2000" dirty="0" smtClean="0">
                  <a:latin typeface="Segoe UI Semibold"/>
                  <a:cs typeface="Segoe UI Semibold"/>
                </a:rPr>
                <a:t>RQ1. What landmarks are important for finding bus stops?</a:t>
              </a:r>
              <a:endParaRPr lang="en-US" sz="2000" dirty="0">
                <a:latin typeface="Segoe UI Semibold"/>
                <a:cs typeface="Segoe UI Semibold"/>
              </a:endParaRPr>
            </a:p>
          </p:txBody>
        </p:sp>
      </p:grpSp>
      <p:grpSp>
        <p:nvGrpSpPr>
          <p:cNvPr id="16" name="Group 15"/>
          <p:cNvGrpSpPr/>
          <p:nvPr/>
        </p:nvGrpSpPr>
        <p:grpSpPr>
          <a:xfrm>
            <a:off x="-441158" y="2281668"/>
            <a:ext cx="10226842" cy="450161"/>
            <a:chOff x="-441158" y="3347718"/>
            <a:chExt cx="10226842" cy="664455"/>
          </a:xfrm>
        </p:grpSpPr>
        <p:sp>
          <p:nvSpPr>
            <p:cNvPr id="14" name="Rectangle 13"/>
            <p:cNvSpPr/>
            <p:nvPr/>
          </p:nvSpPr>
          <p:spPr>
            <a:xfrm>
              <a:off x="-441158" y="3354278"/>
              <a:ext cx="10226842" cy="657895"/>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5" name="TextBox 4"/>
            <p:cNvSpPr txBox="1"/>
            <p:nvPr/>
          </p:nvSpPr>
          <p:spPr>
            <a:xfrm>
              <a:off x="374316" y="3347718"/>
              <a:ext cx="8448645" cy="642805"/>
            </a:xfrm>
            <a:prstGeom prst="rect">
              <a:avLst/>
            </a:prstGeom>
            <a:noFill/>
          </p:spPr>
          <p:txBody>
            <a:bodyPr wrap="square" rtlCol="0">
              <a:spAutoFit/>
            </a:bodyPr>
            <a:lstStyle/>
            <a:p>
              <a:r>
                <a:rPr lang="en-US" sz="2000" dirty="0" smtClean="0">
                  <a:latin typeface="Segoe UI Semibold"/>
                  <a:cs typeface="Segoe UI Semibold"/>
                </a:rPr>
                <a:t>RQ2. Can we use Google Street View to find bus stops and landmarks?</a:t>
              </a:r>
              <a:endParaRPr lang="en-US" sz="2000" dirty="0">
                <a:latin typeface="Segoe UI Semibold"/>
                <a:cs typeface="Segoe UI Semibold"/>
              </a:endParaRPr>
            </a:p>
          </p:txBody>
        </p:sp>
      </p:grpSp>
      <p:grpSp>
        <p:nvGrpSpPr>
          <p:cNvPr id="17" name="Group 16"/>
          <p:cNvGrpSpPr/>
          <p:nvPr/>
        </p:nvGrpSpPr>
        <p:grpSpPr>
          <a:xfrm>
            <a:off x="-441158" y="4523900"/>
            <a:ext cx="10226842" cy="503222"/>
            <a:chOff x="-441158" y="4985567"/>
            <a:chExt cx="10226842" cy="757062"/>
          </a:xfrm>
        </p:grpSpPr>
        <p:sp>
          <p:nvSpPr>
            <p:cNvPr id="13" name="Rectangle 12"/>
            <p:cNvSpPr/>
            <p:nvPr/>
          </p:nvSpPr>
          <p:spPr>
            <a:xfrm>
              <a:off x="-441158" y="4985567"/>
              <a:ext cx="10226842" cy="757062"/>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6" name="TextBox 5"/>
            <p:cNvSpPr txBox="1"/>
            <p:nvPr/>
          </p:nvSpPr>
          <p:spPr>
            <a:xfrm>
              <a:off x="374316" y="5017650"/>
              <a:ext cx="8448842" cy="684473"/>
            </a:xfrm>
            <a:prstGeom prst="rect">
              <a:avLst/>
            </a:prstGeom>
            <a:noFill/>
          </p:spPr>
          <p:txBody>
            <a:bodyPr wrap="square" rtlCol="0">
              <a:spAutoFit/>
            </a:bodyPr>
            <a:lstStyle/>
            <a:p>
              <a:r>
                <a:rPr lang="en-US" sz="2000" dirty="0" smtClean="0">
                  <a:latin typeface="Segoe UI Semibold"/>
                  <a:cs typeface="Segoe UI Semibold"/>
                </a:rPr>
                <a:t>RQ3. Can crowd workers find bus stops and landmarks?</a:t>
              </a:r>
              <a:endParaRPr lang="en-US" sz="2000" dirty="0">
                <a:latin typeface="Segoe UI Semibold"/>
                <a:cs typeface="Segoe UI Semibold"/>
              </a:endParaRPr>
            </a:p>
          </p:txBody>
        </p:sp>
      </p:grpSp>
    </p:spTree>
    <p:extLst>
      <p:ext uri="{BB962C8B-B14F-4D97-AF65-F5344CB8AC3E}">
        <p14:creationId xmlns:p14="http://schemas.microsoft.com/office/powerpoint/2010/main" val="40163389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 name="Picture 18" descr="Bu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9240" y="5043813"/>
            <a:ext cx="2378582" cy="1310968"/>
          </a:xfrm>
          <a:prstGeom prst="rect">
            <a:avLst/>
          </a:prstGeom>
        </p:spPr>
      </p:pic>
      <p:sp>
        <p:nvSpPr>
          <p:cNvPr id="2" name="Title 1"/>
          <p:cNvSpPr>
            <a:spLocks noGrp="1"/>
          </p:cNvSpPr>
          <p:nvPr>
            <p:ph type="ctrTitle"/>
          </p:nvPr>
        </p:nvSpPr>
        <p:spPr>
          <a:xfrm>
            <a:off x="697290" y="2443957"/>
            <a:ext cx="8101683" cy="1470025"/>
          </a:xfrm>
        </p:spPr>
        <p:txBody>
          <a:bodyPr>
            <a:noAutofit/>
          </a:bodyPr>
          <a:lstStyle/>
          <a:p>
            <a:pPr algn="l"/>
            <a:r>
              <a:rPr lang="en-US" sz="2800" b="1" dirty="0" smtClean="0"/>
              <a:t>Bus stop landmarks such as bus </a:t>
            </a:r>
            <a:r>
              <a:rPr lang="en-US" sz="2800" b="1" dirty="0"/>
              <a:t>stop </a:t>
            </a:r>
            <a:r>
              <a:rPr lang="en-US" sz="2800" b="1" dirty="0" smtClean="0"/>
              <a:t>signs </a:t>
            </a:r>
            <a:r>
              <a:rPr lang="en-US" sz="2800" b="1" dirty="0"/>
              <a:t>help people with visual impairment to locate bus stops  </a:t>
            </a:r>
          </a:p>
        </p:txBody>
      </p:sp>
      <p:sp>
        <p:nvSpPr>
          <p:cNvPr id="4" name="Rectangle 3"/>
          <p:cNvSpPr/>
          <p:nvPr/>
        </p:nvSpPr>
        <p:spPr>
          <a:xfrm>
            <a:off x="-2847" y="6098792"/>
            <a:ext cx="9252687"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5" name="Picture 4" descr="C:\research\Posters\Affiliates2009-HydroSense\dub logo.png"/>
          <p:cNvPicPr>
            <a:picLocks noChangeAspect="1" noChangeArrowheads="1"/>
          </p:cNvPicPr>
          <p:nvPr/>
        </p:nvPicPr>
        <p:blipFill>
          <a:blip r:embed="rId3" cstate="print">
            <a:lum bright="90000"/>
          </a:blip>
          <a:srcRect/>
          <a:stretch>
            <a:fillRect/>
          </a:stretch>
        </p:blipFill>
        <p:spPr bwMode="auto">
          <a:xfrm>
            <a:off x="6517307" y="6273057"/>
            <a:ext cx="808384" cy="413470"/>
          </a:xfrm>
          <a:prstGeom prst="rect">
            <a:avLst/>
          </a:prstGeom>
          <a:noFill/>
          <a:effectLst/>
        </p:spPr>
      </p:pic>
      <p:pic>
        <p:nvPicPr>
          <p:cNvPr id="10" name="Picture 5" descr="C:\research\talks\CHI2010-EcoFeedback\UW.Signature_stacked.png"/>
          <p:cNvPicPr>
            <a:picLocks noChangeAspect="1" noChangeArrowheads="1"/>
          </p:cNvPicPr>
          <p:nvPr/>
        </p:nvPicPr>
        <p:blipFill>
          <a:blip r:embed="rId4" cstate="print"/>
          <a:srcRect/>
          <a:stretch>
            <a:fillRect/>
          </a:stretch>
        </p:blipFill>
        <p:spPr bwMode="auto">
          <a:xfrm>
            <a:off x="7547619" y="6280422"/>
            <a:ext cx="1367109" cy="398740"/>
          </a:xfrm>
          <a:prstGeom prst="rect">
            <a:avLst/>
          </a:prstGeom>
          <a:noFill/>
        </p:spPr>
      </p:pic>
      <p:pic>
        <p:nvPicPr>
          <p:cNvPr id="11" name="Picture 2" descr="D:\Dropbox\HCILShared\HCIL\HCILLogos\HCIL Logo black - no circle larg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1602" y="6270952"/>
            <a:ext cx="609043" cy="41768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188691" y="6310515"/>
            <a:ext cx="1390250" cy="338554"/>
          </a:xfrm>
          <a:prstGeom prst="rect">
            <a:avLst/>
          </a:prstGeom>
          <a:noFill/>
        </p:spPr>
        <p:txBody>
          <a:bodyPr wrap="square" lIns="0" rIns="0" rtlCol="0">
            <a:spAutoFit/>
          </a:bodyPr>
          <a:lstStyle/>
          <a:p>
            <a:r>
              <a:rPr lang="en-US" sz="1600" b="1" dirty="0" smtClean="0">
                <a:solidFill>
                  <a:schemeClr val="bg1"/>
                </a:solidFill>
                <a:latin typeface="HelveticaNeueLT Com 23 UltLtEx" pitchFamily="34" charset="0"/>
              </a:rPr>
              <a:t>make</a:t>
            </a:r>
            <a:r>
              <a:rPr lang="en-US" sz="1600" dirty="0" smtClean="0">
                <a:solidFill>
                  <a:schemeClr val="bg1"/>
                </a:solidFill>
                <a:latin typeface="HelveticaNeueLT Com 23 UltLtEx" pitchFamily="34" charset="0"/>
              </a:rPr>
              <a:t>ability lab</a:t>
            </a:r>
            <a:endParaRPr lang="en-US" sz="1600" dirty="0">
              <a:solidFill>
                <a:schemeClr val="bg1"/>
              </a:solidFill>
              <a:latin typeface="HelveticaNeueLT Com 23 UltLtEx" pitchFamily="34" charset="0"/>
            </a:endParaRPr>
          </a:p>
        </p:txBody>
      </p:sp>
      <p:pic>
        <p:nvPicPr>
          <p:cNvPr id="13" name="Picture 6" descr="D:\Dropbox\HCILShared\UMDLogos\umd-ball-black.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32421" y="6075791"/>
            <a:ext cx="532368" cy="5323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7" descr="D:\Dropbox\HCILShared\CSLogos\CSLogos_v2_grayscale.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299" t="58117" r="54391" b="12793"/>
          <a:stretch/>
        </p:blipFill>
        <p:spPr bwMode="auto">
          <a:xfrm>
            <a:off x="1916406" y="6192010"/>
            <a:ext cx="1267149" cy="5755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C:\research\talks\VirginiaTech2012_SeminarSeries\umd_logo.png"/>
          <p:cNvPicPr>
            <a:picLocks noChangeAspect="1" noChangeArrowheads="1"/>
          </p:cNvPicPr>
          <p:nvPr/>
        </p:nvPicPr>
        <p:blipFill rotWithShape="1">
          <a:blip r:embed="rId8">
            <a:extLst>
              <a:ext uri="{28A0092B-C50C-407E-A947-70E740481C1C}">
                <a14:useLocalDpi xmlns:a14="http://schemas.microsoft.com/office/drawing/2010/main" val="0"/>
              </a:ext>
            </a:extLst>
          </a:blip>
          <a:srcRect l="20170"/>
          <a:stretch/>
        </p:blipFill>
        <p:spPr bwMode="auto">
          <a:xfrm>
            <a:off x="172751" y="6322034"/>
            <a:ext cx="1545608" cy="315517"/>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1"/>
          <p:cNvSpPr txBox="1">
            <a:spLocks/>
          </p:cNvSpPr>
          <p:nvPr/>
        </p:nvSpPr>
        <p:spPr>
          <a:xfrm>
            <a:off x="705934" y="575243"/>
            <a:ext cx="7772400"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Segoe UI Light"/>
                <a:ea typeface="+mj-ea"/>
                <a:cs typeface="Segoe UI Light"/>
              </a:defRPr>
            </a:lvl1pPr>
          </a:lstStyle>
          <a:p>
            <a:pPr algn="l"/>
            <a:r>
              <a:rPr lang="en-US" sz="6600" dirty="0" smtClean="0">
                <a:solidFill>
                  <a:schemeClr val="tx1">
                    <a:lumMod val="65000"/>
                    <a:lumOff val="35000"/>
                  </a:schemeClr>
                </a:solidFill>
                <a:latin typeface="Segoe UI bold"/>
                <a:cs typeface="Segoe UI bold"/>
              </a:rPr>
              <a:t>Summary</a:t>
            </a:r>
            <a:endParaRPr lang="en-US" sz="6600" dirty="0">
              <a:solidFill>
                <a:schemeClr val="tx1">
                  <a:lumMod val="65000"/>
                  <a:lumOff val="35000"/>
                </a:schemeClr>
              </a:solidFill>
              <a:latin typeface="Segoe UI bold"/>
              <a:cs typeface="Segoe UI bold"/>
            </a:endParaRPr>
          </a:p>
        </p:txBody>
      </p:sp>
      <p:pic>
        <p:nvPicPr>
          <p:cNvPr id="17" name="Picture 16" descr="Cane.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11144" y="4978619"/>
            <a:ext cx="1230102" cy="1227607"/>
          </a:xfrm>
          <a:prstGeom prst="rect">
            <a:avLst/>
          </a:prstGeom>
        </p:spPr>
      </p:pic>
      <p:pic>
        <p:nvPicPr>
          <p:cNvPr id="18" name="Picture 17" descr="BusStopSign_SingleLeg.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81602" y="4969450"/>
            <a:ext cx="1222560" cy="1222560"/>
          </a:xfrm>
          <a:prstGeom prst="rect">
            <a:avLst/>
          </a:prstGeom>
        </p:spPr>
      </p:pic>
    </p:spTree>
    <p:extLst>
      <p:ext uri="{BB962C8B-B14F-4D97-AF65-F5344CB8AC3E}">
        <p14:creationId xmlns:p14="http://schemas.microsoft.com/office/powerpoint/2010/main" val="8880455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 name="Picture 18" descr="Bu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9240" y="5043813"/>
            <a:ext cx="2378582" cy="1310968"/>
          </a:xfrm>
          <a:prstGeom prst="rect">
            <a:avLst/>
          </a:prstGeom>
        </p:spPr>
      </p:pic>
      <p:sp>
        <p:nvSpPr>
          <p:cNvPr id="2" name="Title 1"/>
          <p:cNvSpPr>
            <a:spLocks noGrp="1"/>
          </p:cNvSpPr>
          <p:nvPr>
            <p:ph type="ctrTitle"/>
          </p:nvPr>
        </p:nvSpPr>
        <p:spPr>
          <a:xfrm>
            <a:off x="697290" y="2443957"/>
            <a:ext cx="7959137" cy="1470025"/>
          </a:xfrm>
        </p:spPr>
        <p:txBody>
          <a:bodyPr>
            <a:noAutofit/>
          </a:bodyPr>
          <a:lstStyle/>
          <a:p>
            <a:pPr algn="l"/>
            <a:r>
              <a:rPr lang="en-US" sz="2800" b="1" dirty="0"/>
              <a:t>Google Street View is a viable data source for </a:t>
            </a:r>
            <a:r>
              <a:rPr lang="en-US" sz="2800" b="1" dirty="0" smtClean="0"/>
              <a:t/>
            </a:r>
            <a:br>
              <a:rPr lang="en-US" sz="2800" b="1" dirty="0" smtClean="0"/>
            </a:br>
            <a:r>
              <a:rPr lang="en-US" sz="2800" b="1" dirty="0" smtClean="0">
                <a:latin typeface="Segoe UI Semibold"/>
                <a:cs typeface="Segoe UI Semibold"/>
              </a:rPr>
              <a:t>up</a:t>
            </a:r>
            <a:r>
              <a:rPr lang="en-US" sz="2800" b="1" dirty="0">
                <a:latin typeface="Segoe UI Semibold"/>
                <a:cs typeface="Segoe UI Semibold"/>
              </a:rPr>
              <a:t>-to-date bus stop landmark </a:t>
            </a:r>
            <a:r>
              <a:rPr lang="en-US" sz="2800" b="1" dirty="0" smtClean="0">
                <a:latin typeface="Segoe UI Semibold"/>
                <a:cs typeface="Segoe UI Semibold"/>
              </a:rPr>
              <a:t>information</a:t>
            </a:r>
            <a:endParaRPr lang="en-US" sz="2800" b="1" dirty="0">
              <a:latin typeface="Segoe UI Semibold"/>
              <a:cs typeface="Segoe UI Semibold"/>
            </a:endParaRPr>
          </a:p>
        </p:txBody>
      </p:sp>
      <p:sp>
        <p:nvSpPr>
          <p:cNvPr id="4" name="Rectangle 3"/>
          <p:cNvSpPr/>
          <p:nvPr/>
        </p:nvSpPr>
        <p:spPr>
          <a:xfrm>
            <a:off x="-2847" y="6098792"/>
            <a:ext cx="9252687"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5" name="Picture 4" descr="C:\research\Posters\Affiliates2009-HydroSense\dub logo.png"/>
          <p:cNvPicPr>
            <a:picLocks noChangeAspect="1" noChangeArrowheads="1"/>
          </p:cNvPicPr>
          <p:nvPr/>
        </p:nvPicPr>
        <p:blipFill>
          <a:blip r:embed="rId3" cstate="print">
            <a:lum bright="90000"/>
          </a:blip>
          <a:srcRect/>
          <a:stretch>
            <a:fillRect/>
          </a:stretch>
        </p:blipFill>
        <p:spPr bwMode="auto">
          <a:xfrm>
            <a:off x="6517307" y="6273057"/>
            <a:ext cx="808384" cy="413470"/>
          </a:xfrm>
          <a:prstGeom prst="rect">
            <a:avLst/>
          </a:prstGeom>
          <a:noFill/>
          <a:effectLst/>
        </p:spPr>
      </p:pic>
      <p:pic>
        <p:nvPicPr>
          <p:cNvPr id="10" name="Picture 5" descr="C:\research\talks\CHI2010-EcoFeedback\UW.Signature_stacked.png"/>
          <p:cNvPicPr>
            <a:picLocks noChangeAspect="1" noChangeArrowheads="1"/>
          </p:cNvPicPr>
          <p:nvPr/>
        </p:nvPicPr>
        <p:blipFill>
          <a:blip r:embed="rId4" cstate="print"/>
          <a:srcRect/>
          <a:stretch>
            <a:fillRect/>
          </a:stretch>
        </p:blipFill>
        <p:spPr bwMode="auto">
          <a:xfrm>
            <a:off x="7547619" y="6280422"/>
            <a:ext cx="1367109" cy="398740"/>
          </a:xfrm>
          <a:prstGeom prst="rect">
            <a:avLst/>
          </a:prstGeom>
          <a:noFill/>
        </p:spPr>
      </p:pic>
      <p:pic>
        <p:nvPicPr>
          <p:cNvPr id="11" name="Picture 2" descr="D:\Dropbox\HCILShared\HCIL\HCILLogos\HCIL Logo black - no circle larg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1602" y="6270952"/>
            <a:ext cx="609043" cy="41768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188691" y="6310515"/>
            <a:ext cx="1390250" cy="338554"/>
          </a:xfrm>
          <a:prstGeom prst="rect">
            <a:avLst/>
          </a:prstGeom>
          <a:noFill/>
        </p:spPr>
        <p:txBody>
          <a:bodyPr wrap="square" lIns="0" rIns="0" rtlCol="0">
            <a:spAutoFit/>
          </a:bodyPr>
          <a:lstStyle/>
          <a:p>
            <a:r>
              <a:rPr lang="en-US" sz="1600" b="1" dirty="0" smtClean="0">
                <a:solidFill>
                  <a:schemeClr val="bg1"/>
                </a:solidFill>
                <a:latin typeface="HelveticaNeueLT Com 23 UltLtEx" pitchFamily="34" charset="0"/>
              </a:rPr>
              <a:t>make</a:t>
            </a:r>
            <a:r>
              <a:rPr lang="en-US" sz="1600" dirty="0" smtClean="0">
                <a:solidFill>
                  <a:schemeClr val="bg1"/>
                </a:solidFill>
                <a:latin typeface="HelveticaNeueLT Com 23 UltLtEx" pitchFamily="34" charset="0"/>
              </a:rPr>
              <a:t>ability lab</a:t>
            </a:r>
            <a:endParaRPr lang="en-US" sz="1600" dirty="0">
              <a:solidFill>
                <a:schemeClr val="bg1"/>
              </a:solidFill>
              <a:latin typeface="HelveticaNeueLT Com 23 UltLtEx" pitchFamily="34" charset="0"/>
            </a:endParaRPr>
          </a:p>
        </p:txBody>
      </p:sp>
      <p:pic>
        <p:nvPicPr>
          <p:cNvPr id="13" name="Picture 6" descr="D:\Dropbox\HCILShared\UMDLogos\umd-ball-black.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32421" y="6075791"/>
            <a:ext cx="532368" cy="5323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7" descr="D:\Dropbox\HCILShared\CSLogos\CSLogos_v2_grayscale.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299" t="58117" r="54391" b="12793"/>
          <a:stretch/>
        </p:blipFill>
        <p:spPr bwMode="auto">
          <a:xfrm>
            <a:off x="1916406" y="6192010"/>
            <a:ext cx="1267149" cy="5755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C:\research\talks\VirginiaTech2012_SeminarSeries\umd_logo.png"/>
          <p:cNvPicPr>
            <a:picLocks noChangeAspect="1" noChangeArrowheads="1"/>
          </p:cNvPicPr>
          <p:nvPr/>
        </p:nvPicPr>
        <p:blipFill rotWithShape="1">
          <a:blip r:embed="rId8">
            <a:extLst>
              <a:ext uri="{28A0092B-C50C-407E-A947-70E740481C1C}">
                <a14:useLocalDpi xmlns:a14="http://schemas.microsoft.com/office/drawing/2010/main" val="0"/>
              </a:ext>
            </a:extLst>
          </a:blip>
          <a:srcRect l="20170"/>
          <a:stretch/>
        </p:blipFill>
        <p:spPr bwMode="auto">
          <a:xfrm>
            <a:off x="172751" y="6322034"/>
            <a:ext cx="1545608" cy="315517"/>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1"/>
          <p:cNvSpPr txBox="1">
            <a:spLocks/>
          </p:cNvSpPr>
          <p:nvPr/>
        </p:nvSpPr>
        <p:spPr>
          <a:xfrm>
            <a:off x="705934" y="575243"/>
            <a:ext cx="7772400"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Segoe UI Light"/>
                <a:ea typeface="+mj-ea"/>
                <a:cs typeface="Segoe UI Light"/>
              </a:defRPr>
            </a:lvl1pPr>
          </a:lstStyle>
          <a:p>
            <a:pPr algn="l"/>
            <a:r>
              <a:rPr lang="en-US" sz="6600" dirty="0" smtClean="0">
                <a:solidFill>
                  <a:schemeClr val="tx1">
                    <a:lumMod val="65000"/>
                    <a:lumOff val="35000"/>
                  </a:schemeClr>
                </a:solidFill>
                <a:latin typeface="Segoe UI bold"/>
                <a:cs typeface="Segoe UI bold"/>
              </a:rPr>
              <a:t>Summary</a:t>
            </a:r>
            <a:endParaRPr lang="en-US" sz="6600" dirty="0">
              <a:solidFill>
                <a:schemeClr val="tx1">
                  <a:lumMod val="65000"/>
                  <a:lumOff val="35000"/>
                </a:schemeClr>
              </a:solidFill>
              <a:latin typeface="Segoe UI bold"/>
              <a:cs typeface="Segoe UI bold"/>
            </a:endParaRPr>
          </a:p>
        </p:txBody>
      </p:sp>
      <p:pic>
        <p:nvPicPr>
          <p:cNvPr id="17" name="Picture 16" descr="Cane.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11144" y="4978619"/>
            <a:ext cx="1230102" cy="1227607"/>
          </a:xfrm>
          <a:prstGeom prst="rect">
            <a:avLst/>
          </a:prstGeom>
        </p:spPr>
      </p:pic>
      <p:pic>
        <p:nvPicPr>
          <p:cNvPr id="18" name="Picture 17" descr="BusStopSign_SingleLeg.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81602" y="4969450"/>
            <a:ext cx="1222560" cy="1222560"/>
          </a:xfrm>
          <a:prstGeom prst="rect">
            <a:avLst/>
          </a:prstGeom>
        </p:spPr>
      </p:pic>
    </p:spTree>
    <p:extLst>
      <p:ext uri="{BB962C8B-B14F-4D97-AF65-F5344CB8AC3E}">
        <p14:creationId xmlns:p14="http://schemas.microsoft.com/office/powerpoint/2010/main" val="18827700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 name="Picture 18" descr="Bu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9240" y="5043813"/>
            <a:ext cx="2378582" cy="1310968"/>
          </a:xfrm>
          <a:prstGeom prst="rect">
            <a:avLst/>
          </a:prstGeom>
        </p:spPr>
      </p:pic>
      <p:sp>
        <p:nvSpPr>
          <p:cNvPr id="2" name="Title 1"/>
          <p:cNvSpPr>
            <a:spLocks noGrp="1"/>
          </p:cNvSpPr>
          <p:nvPr>
            <p:ph type="ctrTitle"/>
          </p:nvPr>
        </p:nvSpPr>
        <p:spPr>
          <a:xfrm>
            <a:off x="697291" y="2443957"/>
            <a:ext cx="7491914" cy="1470025"/>
          </a:xfrm>
        </p:spPr>
        <p:txBody>
          <a:bodyPr>
            <a:noAutofit/>
          </a:bodyPr>
          <a:lstStyle/>
          <a:p>
            <a:pPr algn="l"/>
            <a:r>
              <a:rPr lang="en-US" sz="2800" b="1" dirty="0" smtClean="0"/>
              <a:t>Turkers can find bus stop landmarks with </a:t>
            </a:r>
            <a:br>
              <a:rPr lang="en-US" sz="2800" b="1" dirty="0" smtClean="0"/>
            </a:br>
            <a:r>
              <a:rPr lang="en-US" sz="2800" b="1" dirty="0" smtClean="0">
                <a:latin typeface="Segoe UI Semibold"/>
                <a:cs typeface="Segoe UI Semibold"/>
              </a:rPr>
              <a:t>82.5%</a:t>
            </a:r>
            <a:r>
              <a:rPr lang="en-US" sz="2800" b="1" dirty="0" smtClean="0"/>
              <a:t> accuracy from Google Street View</a:t>
            </a:r>
            <a:endParaRPr lang="en-US" sz="2800" dirty="0"/>
          </a:p>
        </p:txBody>
      </p:sp>
      <p:sp>
        <p:nvSpPr>
          <p:cNvPr id="4" name="Rectangle 3"/>
          <p:cNvSpPr/>
          <p:nvPr/>
        </p:nvSpPr>
        <p:spPr>
          <a:xfrm>
            <a:off x="-2847" y="6098792"/>
            <a:ext cx="9252687"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5" name="Picture 4" descr="C:\research\Posters\Affiliates2009-HydroSense\dub logo.png"/>
          <p:cNvPicPr>
            <a:picLocks noChangeAspect="1" noChangeArrowheads="1"/>
          </p:cNvPicPr>
          <p:nvPr/>
        </p:nvPicPr>
        <p:blipFill>
          <a:blip r:embed="rId3" cstate="print">
            <a:lum bright="90000"/>
          </a:blip>
          <a:srcRect/>
          <a:stretch>
            <a:fillRect/>
          </a:stretch>
        </p:blipFill>
        <p:spPr bwMode="auto">
          <a:xfrm>
            <a:off x="6517307" y="6273057"/>
            <a:ext cx="808384" cy="413470"/>
          </a:xfrm>
          <a:prstGeom prst="rect">
            <a:avLst/>
          </a:prstGeom>
          <a:noFill/>
          <a:effectLst/>
        </p:spPr>
      </p:pic>
      <p:pic>
        <p:nvPicPr>
          <p:cNvPr id="10" name="Picture 5" descr="C:\research\talks\CHI2010-EcoFeedback\UW.Signature_stacked.png"/>
          <p:cNvPicPr>
            <a:picLocks noChangeAspect="1" noChangeArrowheads="1"/>
          </p:cNvPicPr>
          <p:nvPr/>
        </p:nvPicPr>
        <p:blipFill>
          <a:blip r:embed="rId4" cstate="print"/>
          <a:srcRect/>
          <a:stretch>
            <a:fillRect/>
          </a:stretch>
        </p:blipFill>
        <p:spPr bwMode="auto">
          <a:xfrm>
            <a:off x="7547619" y="6280422"/>
            <a:ext cx="1367109" cy="398740"/>
          </a:xfrm>
          <a:prstGeom prst="rect">
            <a:avLst/>
          </a:prstGeom>
          <a:noFill/>
        </p:spPr>
      </p:pic>
      <p:pic>
        <p:nvPicPr>
          <p:cNvPr id="11" name="Picture 2" descr="D:\Dropbox\HCILShared\HCIL\HCILLogos\HCIL Logo black - no circle larg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1602" y="6270952"/>
            <a:ext cx="609043" cy="41768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188691" y="6310515"/>
            <a:ext cx="1390250" cy="338554"/>
          </a:xfrm>
          <a:prstGeom prst="rect">
            <a:avLst/>
          </a:prstGeom>
          <a:noFill/>
        </p:spPr>
        <p:txBody>
          <a:bodyPr wrap="square" lIns="0" rIns="0" rtlCol="0">
            <a:spAutoFit/>
          </a:bodyPr>
          <a:lstStyle/>
          <a:p>
            <a:r>
              <a:rPr lang="en-US" sz="1600" b="1" dirty="0" smtClean="0">
                <a:solidFill>
                  <a:schemeClr val="bg1"/>
                </a:solidFill>
                <a:latin typeface="HelveticaNeueLT Com 23 UltLtEx" pitchFamily="34" charset="0"/>
              </a:rPr>
              <a:t>make</a:t>
            </a:r>
            <a:r>
              <a:rPr lang="en-US" sz="1600" dirty="0" smtClean="0">
                <a:solidFill>
                  <a:schemeClr val="bg1"/>
                </a:solidFill>
                <a:latin typeface="HelveticaNeueLT Com 23 UltLtEx" pitchFamily="34" charset="0"/>
              </a:rPr>
              <a:t>ability lab</a:t>
            </a:r>
            <a:endParaRPr lang="en-US" sz="1600" dirty="0">
              <a:solidFill>
                <a:schemeClr val="bg1"/>
              </a:solidFill>
              <a:latin typeface="HelveticaNeueLT Com 23 UltLtEx" pitchFamily="34" charset="0"/>
            </a:endParaRPr>
          </a:p>
        </p:txBody>
      </p:sp>
      <p:pic>
        <p:nvPicPr>
          <p:cNvPr id="13" name="Picture 6" descr="D:\Dropbox\HCILShared\UMDLogos\umd-ball-black.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32421" y="6075791"/>
            <a:ext cx="532368" cy="5323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7" descr="D:\Dropbox\HCILShared\CSLogos\CSLogos_v2_grayscale.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299" t="58117" r="54391" b="12793"/>
          <a:stretch/>
        </p:blipFill>
        <p:spPr bwMode="auto">
          <a:xfrm>
            <a:off x="1916406" y="6192010"/>
            <a:ext cx="1267149" cy="5755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C:\research\talks\VirginiaTech2012_SeminarSeries\umd_logo.png"/>
          <p:cNvPicPr>
            <a:picLocks noChangeAspect="1" noChangeArrowheads="1"/>
          </p:cNvPicPr>
          <p:nvPr/>
        </p:nvPicPr>
        <p:blipFill rotWithShape="1">
          <a:blip r:embed="rId8">
            <a:extLst>
              <a:ext uri="{28A0092B-C50C-407E-A947-70E740481C1C}">
                <a14:useLocalDpi xmlns:a14="http://schemas.microsoft.com/office/drawing/2010/main" val="0"/>
              </a:ext>
            </a:extLst>
          </a:blip>
          <a:srcRect l="20170"/>
          <a:stretch/>
        </p:blipFill>
        <p:spPr bwMode="auto">
          <a:xfrm>
            <a:off x="172751" y="6322034"/>
            <a:ext cx="1545608" cy="315517"/>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1"/>
          <p:cNvSpPr txBox="1">
            <a:spLocks/>
          </p:cNvSpPr>
          <p:nvPr/>
        </p:nvSpPr>
        <p:spPr>
          <a:xfrm>
            <a:off x="705934" y="575243"/>
            <a:ext cx="7772400"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Segoe UI Light"/>
                <a:ea typeface="+mj-ea"/>
                <a:cs typeface="Segoe UI Light"/>
              </a:defRPr>
            </a:lvl1pPr>
          </a:lstStyle>
          <a:p>
            <a:pPr algn="l"/>
            <a:r>
              <a:rPr lang="en-US" sz="6600" dirty="0" smtClean="0">
                <a:solidFill>
                  <a:schemeClr val="tx1">
                    <a:lumMod val="65000"/>
                    <a:lumOff val="35000"/>
                  </a:schemeClr>
                </a:solidFill>
                <a:latin typeface="Segoe UI bold"/>
                <a:cs typeface="Segoe UI bold"/>
              </a:rPr>
              <a:t>Summary</a:t>
            </a:r>
            <a:endParaRPr lang="en-US" sz="6600" dirty="0">
              <a:solidFill>
                <a:schemeClr val="tx1">
                  <a:lumMod val="65000"/>
                  <a:lumOff val="35000"/>
                </a:schemeClr>
              </a:solidFill>
              <a:latin typeface="Segoe UI bold"/>
              <a:cs typeface="Segoe UI bold"/>
            </a:endParaRPr>
          </a:p>
        </p:txBody>
      </p:sp>
      <p:pic>
        <p:nvPicPr>
          <p:cNvPr id="17" name="Picture 16" descr="Cane.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11144" y="4978619"/>
            <a:ext cx="1230102" cy="1227607"/>
          </a:xfrm>
          <a:prstGeom prst="rect">
            <a:avLst/>
          </a:prstGeom>
        </p:spPr>
      </p:pic>
      <p:pic>
        <p:nvPicPr>
          <p:cNvPr id="18" name="Picture 17" descr="BusStopSign_SingleLeg.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81602" y="4969450"/>
            <a:ext cx="1222560" cy="1222560"/>
          </a:xfrm>
          <a:prstGeom prst="rect">
            <a:avLst/>
          </a:prstGeom>
        </p:spPr>
      </p:pic>
    </p:spTree>
    <p:extLst>
      <p:ext uri="{BB962C8B-B14F-4D97-AF65-F5344CB8AC3E}">
        <p14:creationId xmlns:p14="http://schemas.microsoft.com/office/powerpoint/2010/main" val="14434988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 name="Picture 17" descr="Google_Maps.pn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 y="2280601"/>
            <a:ext cx="9144000" cy="2243301"/>
          </a:xfrm>
          <a:prstGeom prst="rect">
            <a:avLst/>
          </a:prstGeom>
        </p:spPr>
      </p:pic>
      <p:pic>
        <p:nvPicPr>
          <p:cNvPr id="7" name="Picture 6" descr="_DSC1130.JP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 y="0"/>
            <a:ext cx="9144001" cy="2280601"/>
          </a:xfrm>
          <a:prstGeom prst="rect">
            <a:avLst/>
          </a:prstGeom>
        </p:spPr>
      </p:pic>
      <p:pic>
        <p:nvPicPr>
          <p:cNvPr id="8" name="Picture 7"/>
          <p:cNvPicPr>
            <a:picLocks noChangeAspect="1"/>
          </p:cNvPicPr>
          <p:nvPr/>
        </p:nvPicPr>
        <p:blipFill>
          <a:blip r:embed="rId5"/>
          <a:stretch>
            <a:fillRect/>
          </a:stretch>
        </p:blipFill>
        <p:spPr>
          <a:xfrm>
            <a:off x="5236707" y="5575924"/>
            <a:ext cx="1631514" cy="821250"/>
          </a:xfrm>
          <a:prstGeom prst="rect">
            <a:avLst/>
          </a:prstGeom>
        </p:spPr>
      </p:pic>
      <p:pic>
        <p:nvPicPr>
          <p:cNvPr id="9" name="Picture 8"/>
          <p:cNvPicPr>
            <a:picLocks noChangeAspect="1"/>
          </p:cNvPicPr>
          <p:nvPr/>
        </p:nvPicPr>
        <p:blipFill>
          <a:blip r:embed="rId6"/>
          <a:stretch>
            <a:fillRect/>
          </a:stretch>
        </p:blipFill>
        <p:spPr>
          <a:xfrm>
            <a:off x="3272146" y="5027124"/>
            <a:ext cx="1830876" cy="1830876"/>
          </a:xfrm>
          <a:prstGeom prst="rect">
            <a:avLst/>
          </a:prstGeom>
        </p:spPr>
      </p:pic>
      <p:grpSp>
        <p:nvGrpSpPr>
          <p:cNvPr id="15" name="Group 14"/>
          <p:cNvGrpSpPr/>
          <p:nvPr/>
        </p:nvGrpSpPr>
        <p:grpSpPr>
          <a:xfrm>
            <a:off x="-441158" y="-2"/>
            <a:ext cx="10226842" cy="2286114"/>
            <a:chOff x="-441158" y="1002630"/>
            <a:chExt cx="10226842" cy="2286114"/>
          </a:xfrm>
        </p:grpSpPr>
        <p:sp>
          <p:nvSpPr>
            <p:cNvPr id="10" name="Rectangle 9"/>
            <p:cNvSpPr/>
            <p:nvPr/>
          </p:nvSpPr>
          <p:spPr>
            <a:xfrm>
              <a:off x="-441158" y="1002630"/>
              <a:ext cx="10226842" cy="2286114"/>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2" name="TextBox 1"/>
            <p:cNvSpPr txBox="1"/>
            <p:nvPr/>
          </p:nvSpPr>
          <p:spPr>
            <a:xfrm>
              <a:off x="374316" y="1028879"/>
              <a:ext cx="6985657" cy="400110"/>
            </a:xfrm>
            <a:prstGeom prst="rect">
              <a:avLst/>
            </a:prstGeom>
            <a:noFill/>
          </p:spPr>
          <p:txBody>
            <a:bodyPr wrap="none" rtlCol="0">
              <a:spAutoFit/>
            </a:bodyPr>
            <a:lstStyle/>
            <a:p>
              <a:r>
                <a:rPr lang="en-US" sz="2000" dirty="0" smtClean="0">
                  <a:latin typeface="Segoe UI Semibold"/>
                  <a:cs typeface="Segoe UI Semibold"/>
                </a:rPr>
                <a:t>RQ1. What landmarks are important for finding bus stops?</a:t>
              </a:r>
              <a:endParaRPr lang="en-US" sz="2000" dirty="0">
                <a:latin typeface="Segoe UI Semibold"/>
                <a:cs typeface="Segoe UI Semibold"/>
              </a:endParaRPr>
            </a:p>
          </p:txBody>
        </p:sp>
      </p:grpSp>
      <p:grpSp>
        <p:nvGrpSpPr>
          <p:cNvPr id="16" name="Group 15"/>
          <p:cNvGrpSpPr/>
          <p:nvPr/>
        </p:nvGrpSpPr>
        <p:grpSpPr>
          <a:xfrm>
            <a:off x="-441158" y="2281668"/>
            <a:ext cx="10226842" cy="450161"/>
            <a:chOff x="-441158" y="3347718"/>
            <a:chExt cx="10226842" cy="664455"/>
          </a:xfrm>
        </p:grpSpPr>
        <p:sp>
          <p:nvSpPr>
            <p:cNvPr id="14" name="Rectangle 13"/>
            <p:cNvSpPr/>
            <p:nvPr/>
          </p:nvSpPr>
          <p:spPr>
            <a:xfrm>
              <a:off x="-441158" y="3354278"/>
              <a:ext cx="10226842" cy="657895"/>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5" name="TextBox 4"/>
            <p:cNvSpPr txBox="1"/>
            <p:nvPr/>
          </p:nvSpPr>
          <p:spPr>
            <a:xfrm>
              <a:off x="374316" y="3347718"/>
              <a:ext cx="8448645" cy="642805"/>
            </a:xfrm>
            <a:prstGeom prst="rect">
              <a:avLst/>
            </a:prstGeom>
            <a:noFill/>
          </p:spPr>
          <p:txBody>
            <a:bodyPr wrap="square" rtlCol="0">
              <a:spAutoFit/>
            </a:bodyPr>
            <a:lstStyle/>
            <a:p>
              <a:r>
                <a:rPr lang="en-US" sz="2000" dirty="0" smtClean="0">
                  <a:latin typeface="Segoe UI Semibold"/>
                  <a:cs typeface="Segoe UI Semibold"/>
                </a:rPr>
                <a:t>RQ2. Can we use Google Street View to find bus stops and landmarks?</a:t>
              </a:r>
              <a:endParaRPr lang="en-US" sz="2000" dirty="0">
                <a:latin typeface="Segoe UI Semibold"/>
                <a:cs typeface="Segoe UI Semibold"/>
              </a:endParaRPr>
            </a:p>
          </p:txBody>
        </p:sp>
      </p:grpSp>
      <p:grpSp>
        <p:nvGrpSpPr>
          <p:cNvPr id="17" name="Group 16"/>
          <p:cNvGrpSpPr/>
          <p:nvPr/>
        </p:nvGrpSpPr>
        <p:grpSpPr>
          <a:xfrm>
            <a:off x="-441158" y="4523900"/>
            <a:ext cx="10226842" cy="503222"/>
            <a:chOff x="-441158" y="4985567"/>
            <a:chExt cx="10226842" cy="757062"/>
          </a:xfrm>
        </p:grpSpPr>
        <p:sp>
          <p:nvSpPr>
            <p:cNvPr id="13" name="Rectangle 12"/>
            <p:cNvSpPr/>
            <p:nvPr/>
          </p:nvSpPr>
          <p:spPr>
            <a:xfrm>
              <a:off x="-441158" y="4985567"/>
              <a:ext cx="10226842" cy="757062"/>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6" name="TextBox 5"/>
            <p:cNvSpPr txBox="1"/>
            <p:nvPr/>
          </p:nvSpPr>
          <p:spPr>
            <a:xfrm>
              <a:off x="374316" y="5017650"/>
              <a:ext cx="8448842" cy="684473"/>
            </a:xfrm>
            <a:prstGeom prst="rect">
              <a:avLst/>
            </a:prstGeom>
            <a:noFill/>
          </p:spPr>
          <p:txBody>
            <a:bodyPr wrap="square" rtlCol="0">
              <a:spAutoFit/>
            </a:bodyPr>
            <a:lstStyle/>
            <a:p>
              <a:r>
                <a:rPr lang="en-US" sz="2000" dirty="0" smtClean="0">
                  <a:latin typeface="Segoe UI Semibold"/>
                  <a:cs typeface="Segoe UI Semibold"/>
                </a:rPr>
                <a:t>RQ3. Can crowd workers find bus stops and landmarks?</a:t>
              </a:r>
              <a:endParaRPr lang="en-US" sz="2000" dirty="0">
                <a:latin typeface="Segoe UI Semibold"/>
                <a:cs typeface="Segoe UI Semibold"/>
              </a:endParaRPr>
            </a:p>
          </p:txBody>
        </p:sp>
      </p:grpSp>
      <p:sp>
        <p:nvSpPr>
          <p:cNvPr id="3" name="TextBox 2"/>
          <p:cNvSpPr txBox="1"/>
          <p:nvPr/>
        </p:nvSpPr>
        <p:spPr>
          <a:xfrm>
            <a:off x="170078" y="734434"/>
            <a:ext cx="9080873" cy="830997"/>
          </a:xfrm>
          <a:prstGeom prst="rect">
            <a:avLst/>
          </a:prstGeom>
          <a:noFill/>
        </p:spPr>
        <p:txBody>
          <a:bodyPr wrap="square" rtlCol="0">
            <a:spAutoFit/>
          </a:bodyPr>
          <a:lstStyle/>
          <a:p>
            <a:r>
              <a:rPr lang="en-US" sz="2400" dirty="0" smtClean="0">
                <a:latin typeface="Segoe UI Light"/>
                <a:cs typeface="Segoe UI Light"/>
              </a:rPr>
              <a:t>Landmarks, for example bus stop signs, help people with visual impairment to locate bus stops  </a:t>
            </a:r>
            <a:endParaRPr lang="en-US" sz="2400" dirty="0">
              <a:latin typeface="Segoe UI Light"/>
              <a:cs typeface="Segoe UI Light"/>
            </a:endParaRPr>
          </a:p>
        </p:txBody>
      </p:sp>
    </p:spTree>
    <p:extLst>
      <p:ext uri="{BB962C8B-B14F-4D97-AF65-F5344CB8AC3E}">
        <p14:creationId xmlns:p14="http://schemas.microsoft.com/office/powerpoint/2010/main" val="29626161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 name="Picture 17" descr="Google_Maps.pn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 y="2280601"/>
            <a:ext cx="9144000" cy="2243301"/>
          </a:xfrm>
          <a:prstGeom prst="rect">
            <a:avLst/>
          </a:prstGeom>
        </p:spPr>
      </p:pic>
      <p:pic>
        <p:nvPicPr>
          <p:cNvPr id="7" name="Picture 6" descr="_DSC1130.JP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 y="0"/>
            <a:ext cx="9144001" cy="2280601"/>
          </a:xfrm>
          <a:prstGeom prst="rect">
            <a:avLst/>
          </a:prstGeom>
        </p:spPr>
      </p:pic>
      <p:pic>
        <p:nvPicPr>
          <p:cNvPr id="8" name="Picture 7"/>
          <p:cNvPicPr>
            <a:picLocks noChangeAspect="1"/>
          </p:cNvPicPr>
          <p:nvPr/>
        </p:nvPicPr>
        <p:blipFill>
          <a:blip r:embed="rId5"/>
          <a:stretch>
            <a:fillRect/>
          </a:stretch>
        </p:blipFill>
        <p:spPr>
          <a:xfrm>
            <a:off x="5236707" y="5575924"/>
            <a:ext cx="1631514" cy="821250"/>
          </a:xfrm>
          <a:prstGeom prst="rect">
            <a:avLst/>
          </a:prstGeom>
        </p:spPr>
      </p:pic>
      <p:pic>
        <p:nvPicPr>
          <p:cNvPr id="9" name="Picture 8"/>
          <p:cNvPicPr>
            <a:picLocks noChangeAspect="1"/>
          </p:cNvPicPr>
          <p:nvPr/>
        </p:nvPicPr>
        <p:blipFill>
          <a:blip r:embed="rId6"/>
          <a:stretch>
            <a:fillRect/>
          </a:stretch>
        </p:blipFill>
        <p:spPr>
          <a:xfrm>
            <a:off x="3272146" y="5027124"/>
            <a:ext cx="1830876" cy="1830876"/>
          </a:xfrm>
          <a:prstGeom prst="rect">
            <a:avLst/>
          </a:prstGeom>
        </p:spPr>
      </p:pic>
      <p:grpSp>
        <p:nvGrpSpPr>
          <p:cNvPr id="15" name="Group 14"/>
          <p:cNvGrpSpPr/>
          <p:nvPr/>
        </p:nvGrpSpPr>
        <p:grpSpPr>
          <a:xfrm>
            <a:off x="-441158" y="-2"/>
            <a:ext cx="10226842" cy="2286114"/>
            <a:chOff x="-441158" y="1002630"/>
            <a:chExt cx="10226842" cy="2286114"/>
          </a:xfrm>
        </p:grpSpPr>
        <p:sp>
          <p:nvSpPr>
            <p:cNvPr id="10" name="Rectangle 9"/>
            <p:cNvSpPr/>
            <p:nvPr/>
          </p:nvSpPr>
          <p:spPr>
            <a:xfrm>
              <a:off x="-441158" y="1002630"/>
              <a:ext cx="10226842" cy="2286114"/>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2" name="TextBox 1"/>
            <p:cNvSpPr txBox="1"/>
            <p:nvPr/>
          </p:nvSpPr>
          <p:spPr>
            <a:xfrm>
              <a:off x="374316" y="1028879"/>
              <a:ext cx="6985657" cy="400110"/>
            </a:xfrm>
            <a:prstGeom prst="rect">
              <a:avLst/>
            </a:prstGeom>
            <a:noFill/>
          </p:spPr>
          <p:txBody>
            <a:bodyPr wrap="none" rtlCol="0">
              <a:spAutoFit/>
            </a:bodyPr>
            <a:lstStyle/>
            <a:p>
              <a:r>
                <a:rPr lang="en-US" sz="2000" dirty="0" smtClean="0">
                  <a:latin typeface="Segoe UI Semibold"/>
                  <a:cs typeface="Segoe UI Semibold"/>
                </a:rPr>
                <a:t>RQ1. What landmarks are important for finding bus stops?</a:t>
              </a:r>
              <a:endParaRPr lang="en-US" sz="2000" dirty="0">
                <a:latin typeface="Segoe UI Semibold"/>
                <a:cs typeface="Segoe UI Semibold"/>
              </a:endParaRPr>
            </a:p>
          </p:txBody>
        </p:sp>
      </p:grpSp>
      <p:grpSp>
        <p:nvGrpSpPr>
          <p:cNvPr id="16" name="Group 15"/>
          <p:cNvGrpSpPr/>
          <p:nvPr/>
        </p:nvGrpSpPr>
        <p:grpSpPr>
          <a:xfrm>
            <a:off x="-441158" y="2281668"/>
            <a:ext cx="10226842" cy="2242232"/>
            <a:chOff x="-441158" y="3347718"/>
            <a:chExt cx="10226842" cy="3309621"/>
          </a:xfrm>
        </p:grpSpPr>
        <p:sp>
          <p:nvSpPr>
            <p:cNvPr id="14" name="Rectangle 13"/>
            <p:cNvSpPr/>
            <p:nvPr/>
          </p:nvSpPr>
          <p:spPr>
            <a:xfrm>
              <a:off x="-441158" y="3354278"/>
              <a:ext cx="10226842" cy="3303061"/>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5" name="TextBox 4"/>
            <p:cNvSpPr txBox="1"/>
            <p:nvPr/>
          </p:nvSpPr>
          <p:spPr>
            <a:xfrm>
              <a:off x="374316" y="3347718"/>
              <a:ext cx="8448645" cy="642805"/>
            </a:xfrm>
            <a:prstGeom prst="rect">
              <a:avLst/>
            </a:prstGeom>
            <a:noFill/>
          </p:spPr>
          <p:txBody>
            <a:bodyPr wrap="square" rtlCol="0">
              <a:spAutoFit/>
            </a:bodyPr>
            <a:lstStyle/>
            <a:p>
              <a:r>
                <a:rPr lang="en-US" sz="2000" dirty="0" smtClean="0">
                  <a:latin typeface="Segoe UI Semibold"/>
                  <a:cs typeface="Segoe UI Semibold"/>
                </a:rPr>
                <a:t>RQ2. Can we use Google Street View to find bus stops and landmarks?</a:t>
              </a:r>
              <a:endParaRPr lang="en-US" sz="2000" dirty="0">
                <a:latin typeface="Segoe UI Semibold"/>
                <a:cs typeface="Segoe UI Semibold"/>
              </a:endParaRPr>
            </a:p>
          </p:txBody>
        </p:sp>
      </p:grpSp>
      <p:grpSp>
        <p:nvGrpSpPr>
          <p:cNvPr id="17" name="Group 16"/>
          <p:cNvGrpSpPr/>
          <p:nvPr/>
        </p:nvGrpSpPr>
        <p:grpSpPr>
          <a:xfrm>
            <a:off x="-441158" y="4523900"/>
            <a:ext cx="10226842" cy="503222"/>
            <a:chOff x="-441158" y="4985567"/>
            <a:chExt cx="10226842" cy="757062"/>
          </a:xfrm>
        </p:grpSpPr>
        <p:sp>
          <p:nvSpPr>
            <p:cNvPr id="13" name="Rectangle 12"/>
            <p:cNvSpPr/>
            <p:nvPr/>
          </p:nvSpPr>
          <p:spPr>
            <a:xfrm>
              <a:off x="-441158" y="4985567"/>
              <a:ext cx="10226842" cy="757062"/>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6" name="TextBox 5"/>
            <p:cNvSpPr txBox="1"/>
            <p:nvPr/>
          </p:nvSpPr>
          <p:spPr>
            <a:xfrm>
              <a:off x="374316" y="5017650"/>
              <a:ext cx="8448842" cy="684473"/>
            </a:xfrm>
            <a:prstGeom prst="rect">
              <a:avLst/>
            </a:prstGeom>
            <a:noFill/>
          </p:spPr>
          <p:txBody>
            <a:bodyPr wrap="square" rtlCol="0">
              <a:spAutoFit/>
            </a:bodyPr>
            <a:lstStyle/>
            <a:p>
              <a:r>
                <a:rPr lang="en-US" sz="2000" dirty="0" smtClean="0">
                  <a:latin typeface="Segoe UI Semibold"/>
                  <a:cs typeface="Segoe UI Semibold"/>
                </a:rPr>
                <a:t>RQ3. Can crowd workers find bus stops and landmarks?</a:t>
              </a:r>
              <a:endParaRPr lang="en-US" sz="2000" dirty="0">
                <a:latin typeface="Segoe UI Semibold"/>
                <a:cs typeface="Segoe UI Semibold"/>
              </a:endParaRPr>
            </a:p>
          </p:txBody>
        </p:sp>
      </p:grpSp>
      <p:sp>
        <p:nvSpPr>
          <p:cNvPr id="3" name="TextBox 2"/>
          <p:cNvSpPr txBox="1"/>
          <p:nvPr/>
        </p:nvSpPr>
        <p:spPr>
          <a:xfrm>
            <a:off x="170078" y="734434"/>
            <a:ext cx="9080873" cy="830997"/>
          </a:xfrm>
          <a:prstGeom prst="rect">
            <a:avLst/>
          </a:prstGeom>
          <a:noFill/>
        </p:spPr>
        <p:txBody>
          <a:bodyPr wrap="square" rtlCol="0">
            <a:spAutoFit/>
          </a:bodyPr>
          <a:lstStyle/>
          <a:p>
            <a:r>
              <a:rPr lang="en-US" sz="2400" dirty="0" smtClean="0">
                <a:latin typeface="Segoe UI Light"/>
                <a:cs typeface="Segoe UI Light"/>
              </a:rPr>
              <a:t>Landmarks, for example bus stop signs, bus stop shelters, and benches, can help people with visual impairment to locate bus stops  </a:t>
            </a:r>
            <a:endParaRPr lang="en-US" sz="2400" dirty="0">
              <a:latin typeface="Segoe UI Light"/>
              <a:cs typeface="Segoe UI Light"/>
            </a:endParaRPr>
          </a:p>
        </p:txBody>
      </p:sp>
      <p:sp>
        <p:nvSpPr>
          <p:cNvPr id="19" name="TextBox 18"/>
          <p:cNvSpPr txBox="1"/>
          <p:nvPr/>
        </p:nvSpPr>
        <p:spPr>
          <a:xfrm>
            <a:off x="170078" y="2856443"/>
            <a:ext cx="9080873" cy="830997"/>
          </a:xfrm>
          <a:prstGeom prst="rect">
            <a:avLst/>
          </a:prstGeom>
          <a:noFill/>
        </p:spPr>
        <p:txBody>
          <a:bodyPr wrap="square" rtlCol="0">
            <a:spAutoFit/>
          </a:bodyPr>
          <a:lstStyle/>
          <a:p>
            <a:r>
              <a:rPr lang="en-US" sz="2400" dirty="0">
                <a:latin typeface="Segoe UI Light"/>
                <a:cs typeface="Segoe UI Light"/>
              </a:rPr>
              <a:t>Google Street View is a viable data source for up-to-date bus stop landmark info</a:t>
            </a:r>
          </a:p>
        </p:txBody>
      </p:sp>
    </p:spTree>
    <p:extLst>
      <p:ext uri="{BB962C8B-B14F-4D97-AF65-F5344CB8AC3E}">
        <p14:creationId xmlns:p14="http://schemas.microsoft.com/office/powerpoint/2010/main" val="42064609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 name="Picture 17" descr="Google_Maps.pn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 y="2280601"/>
            <a:ext cx="9144000" cy="2243301"/>
          </a:xfrm>
          <a:prstGeom prst="rect">
            <a:avLst/>
          </a:prstGeom>
        </p:spPr>
      </p:pic>
      <p:pic>
        <p:nvPicPr>
          <p:cNvPr id="7" name="Picture 6" descr="_DSC1130.JP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 y="0"/>
            <a:ext cx="9144001" cy="2280601"/>
          </a:xfrm>
          <a:prstGeom prst="rect">
            <a:avLst/>
          </a:prstGeom>
        </p:spPr>
      </p:pic>
      <p:pic>
        <p:nvPicPr>
          <p:cNvPr id="8" name="Picture 7"/>
          <p:cNvPicPr>
            <a:picLocks noChangeAspect="1"/>
          </p:cNvPicPr>
          <p:nvPr/>
        </p:nvPicPr>
        <p:blipFill>
          <a:blip r:embed="rId5"/>
          <a:stretch>
            <a:fillRect/>
          </a:stretch>
        </p:blipFill>
        <p:spPr>
          <a:xfrm>
            <a:off x="5236707" y="5575924"/>
            <a:ext cx="1631514" cy="821250"/>
          </a:xfrm>
          <a:prstGeom prst="rect">
            <a:avLst/>
          </a:prstGeom>
        </p:spPr>
      </p:pic>
      <p:pic>
        <p:nvPicPr>
          <p:cNvPr id="9" name="Picture 8"/>
          <p:cNvPicPr>
            <a:picLocks noChangeAspect="1"/>
          </p:cNvPicPr>
          <p:nvPr/>
        </p:nvPicPr>
        <p:blipFill>
          <a:blip r:embed="rId6"/>
          <a:stretch>
            <a:fillRect/>
          </a:stretch>
        </p:blipFill>
        <p:spPr>
          <a:xfrm>
            <a:off x="3272146" y="5027124"/>
            <a:ext cx="1830876" cy="1830876"/>
          </a:xfrm>
          <a:prstGeom prst="rect">
            <a:avLst/>
          </a:prstGeom>
        </p:spPr>
      </p:pic>
      <p:grpSp>
        <p:nvGrpSpPr>
          <p:cNvPr id="15" name="Group 14"/>
          <p:cNvGrpSpPr/>
          <p:nvPr/>
        </p:nvGrpSpPr>
        <p:grpSpPr>
          <a:xfrm>
            <a:off x="-441158" y="-2"/>
            <a:ext cx="10226842" cy="2286114"/>
            <a:chOff x="-441158" y="1002630"/>
            <a:chExt cx="10226842" cy="2286114"/>
          </a:xfrm>
        </p:grpSpPr>
        <p:sp>
          <p:nvSpPr>
            <p:cNvPr id="10" name="Rectangle 9"/>
            <p:cNvSpPr/>
            <p:nvPr/>
          </p:nvSpPr>
          <p:spPr>
            <a:xfrm>
              <a:off x="-441158" y="1002630"/>
              <a:ext cx="10226842" cy="2286114"/>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2" name="TextBox 1"/>
            <p:cNvSpPr txBox="1"/>
            <p:nvPr/>
          </p:nvSpPr>
          <p:spPr>
            <a:xfrm>
              <a:off x="374316" y="1028879"/>
              <a:ext cx="6985657" cy="400110"/>
            </a:xfrm>
            <a:prstGeom prst="rect">
              <a:avLst/>
            </a:prstGeom>
            <a:noFill/>
          </p:spPr>
          <p:txBody>
            <a:bodyPr wrap="none" rtlCol="0">
              <a:spAutoFit/>
            </a:bodyPr>
            <a:lstStyle/>
            <a:p>
              <a:r>
                <a:rPr lang="en-US" sz="2000" dirty="0" smtClean="0">
                  <a:latin typeface="Segoe UI Semibold"/>
                  <a:cs typeface="Segoe UI Semibold"/>
                </a:rPr>
                <a:t>RQ1. What landmarks are important for finding bus stops?</a:t>
              </a:r>
              <a:endParaRPr lang="en-US" sz="2000" dirty="0">
                <a:latin typeface="Segoe UI Semibold"/>
                <a:cs typeface="Segoe UI Semibold"/>
              </a:endParaRPr>
            </a:p>
          </p:txBody>
        </p:sp>
      </p:grpSp>
      <p:grpSp>
        <p:nvGrpSpPr>
          <p:cNvPr id="16" name="Group 15"/>
          <p:cNvGrpSpPr/>
          <p:nvPr/>
        </p:nvGrpSpPr>
        <p:grpSpPr>
          <a:xfrm>
            <a:off x="-441158" y="2281668"/>
            <a:ext cx="10226842" cy="2242232"/>
            <a:chOff x="-441158" y="3347718"/>
            <a:chExt cx="10226842" cy="3309621"/>
          </a:xfrm>
        </p:grpSpPr>
        <p:sp>
          <p:nvSpPr>
            <p:cNvPr id="14" name="Rectangle 13"/>
            <p:cNvSpPr/>
            <p:nvPr/>
          </p:nvSpPr>
          <p:spPr>
            <a:xfrm>
              <a:off x="-441158" y="3354278"/>
              <a:ext cx="10226842" cy="3303061"/>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5" name="TextBox 4"/>
            <p:cNvSpPr txBox="1"/>
            <p:nvPr/>
          </p:nvSpPr>
          <p:spPr>
            <a:xfrm>
              <a:off x="374316" y="3347718"/>
              <a:ext cx="8448645" cy="642805"/>
            </a:xfrm>
            <a:prstGeom prst="rect">
              <a:avLst/>
            </a:prstGeom>
            <a:noFill/>
          </p:spPr>
          <p:txBody>
            <a:bodyPr wrap="square" rtlCol="0">
              <a:spAutoFit/>
            </a:bodyPr>
            <a:lstStyle/>
            <a:p>
              <a:r>
                <a:rPr lang="en-US" sz="2000" dirty="0" smtClean="0">
                  <a:latin typeface="Segoe UI Semibold"/>
                  <a:cs typeface="Segoe UI Semibold"/>
                </a:rPr>
                <a:t>RQ2. Can we use Google Street View to find bus stops and landmarks?</a:t>
              </a:r>
              <a:endParaRPr lang="en-US" sz="2000" dirty="0">
                <a:latin typeface="Segoe UI Semibold"/>
                <a:cs typeface="Segoe UI Semibold"/>
              </a:endParaRPr>
            </a:p>
          </p:txBody>
        </p:sp>
      </p:grpSp>
      <p:grpSp>
        <p:nvGrpSpPr>
          <p:cNvPr id="17" name="Group 16"/>
          <p:cNvGrpSpPr/>
          <p:nvPr/>
        </p:nvGrpSpPr>
        <p:grpSpPr>
          <a:xfrm>
            <a:off x="-441158" y="4523900"/>
            <a:ext cx="10226842" cy="2434524"/>
            <a:chOff x="-441158" y="4985567"/>
            <a:chExt cx="10226842" cy="3662570"/>
          </a:xfrm>
        </p:grpSpPr>
        <p:sp>
          <p:nvSpPr>
            <p:cNvPr id="13" name="Rectangle 12"/>
            <p:cNvSpPr/>
            <p:nvPr/>
          </p:nvSpPr>
          <p:spPr>
            <a:xfrm>
              <a:off x="-441158" y="4985567"/>
              <a:ext cx="10226842" cy="3662570"/>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6" name="TextBox 5"/>
            <p:cNvSpPr txBox="1"/>
            <p:nvPr/>
          </p:nvSpPr>
          <p:spPr>
            <a:xfrm>
              <a:off x="374316" y="5017650"/>
              <a:ext cx="8448842" cy="684473"/>
            </a:xfrm>
            <a:prstGeom prst="rect">
              <a:avLst/>
            </a:prstGeom>
            <a:noFill/>
          </p:spPr>
          <p:txBody>
            <a:bodyPr wrap="square" rtlCol="0">
              <a:spAutoFit/>
            </a:bodyPr>
            <a:lstStyle/>
            <a:p>
              <a:r>
                <a:rPr lang="en-US" sz="2000" dirty="0" smtClean="0">
                  <a:latin typeface="Segoe UI Semibold"/>
                  <a:cs typeface="Segoe UI Semibold"/>
                </a:rPr>
                <a:t>RQ3. Can crowd workers find bus stops and landmarks?</a:t>
              </a:r>
              <a:endParaRPr lang="en-US" sz="2000" dirty="0">
                <a:latin typeface="Segoe UI Semibold"/>
                <a:cs typeface="Segoe UI Semibold"/>
              </a:endParaRPr>
            </a:p>
          </p:txBody>
        </p:sp>
      </p:grpSp>
      <p:sp>
        <p:nvSpPr>
          <p:cNvPr id="3" name="TextBox 2"/>
          <p:cNvSpPr txBox="1"/>
          <p:nvPr/>
        </p:nvSpPr>
        <p:spPr>
          <a:xfrm>
            <a:off x="170078" y="734434"/>
            <a:ext cx="9080873" cy="830997"/>
          </a:xfrm>
          <a:prstGeom prst="rect">
            <a:avLst/>
          </a:prstGeom>
          <a:noFill/>
        </p:spPr>
        <p:txBody>
          <a:bodyPr wrap="square" rtlCol="0">
            <a:spAutoFit/>
          </a:bodyPr>
          <a:lstStyle/>
          <a:p>
            <a:r>
              <a:rPr lang="en-US" sz="2400" dirty="0" smtClean="0">
                <a:latin typeface="Segoe UI Light"/>
                <a:cs typeface="Segoe UI Light"/>
              </a:rPr>
              <a:t>Landmarks, for example bus stop signs, bus stop shelters, and benches, can help people with visual impairment to locate bus stops  </a:t>
            </a:r>
            <a:endParaRPr lang="en-US" sz="2400" dirty="0">
              <a:latin typeface="Segoe UI Light"/>
              <a:cs typeface="Segoe UI Light"/>
            </a:endParaRPr>
          </a:p>
        </p:txBody>
      </p:sp>
      <p:sp>
        <p:nvSpPr>
          <p:cNvPr id="19" name="TextBox 18"/>
          <p:cNvSpPr txBox="1"/>
          <p:nvPr/>
        </p:nvSpPr>
        <p:spPr>
          <a:xfrm>
            <a:off x="170078" y="2856443"/>
            <a:ext cx="9080873" cy="830997"/>
          </a:xfrm>
          <a:prstGeom prst="rect">
            <a:avLst/>
          </a:prstGeom>
          <a:noFill/>
        </p:spPr>
        <p:txBody>
          <a:bodyPr wrap="square" rtlCol="0">
            <a:spAutoFit/>
          </a:bodyPr>
          <a:lstStyle/>
          <a:p>
            <a:r>
              <a:rPr lang="en-US" sz="2400" dirty="0">
                <a:latin typeface="Segoe UI Light"/>
                <a:cs typeface="Segoe UI Light"/>
              </a:rPr>
              <a:t>Google Street View is a viable data source for up-to-date bus stop landmark info</a:t>
            </a:r>
          </a:p>
        </p:txBody>
      </p:sp>
      <p:sp>
        <p:nvSpPr>
          <p:cNvPr id="20" name="TextBox 19"/>
          <p:cNvSpPr txBox="1"/>
          <p:nvPr/>
        </p:nvSpPr>
        <p:spPr>
          <a:xfrm>
            <a:off x="170078" y="5160425"/>
            <a:ext cx="9080873" cy="830997"/>
          </a:xfrm>
          <a:prstGeom prst="rect">
            <a:avLst/>
          </a:prstGeom>
          <a:noFill/>
        </p:spPr>
        <p:txBody>
          <a:bodyPr wrap="square" rtlCol="0">
            <a:spAutoFit/>
          </a:bodyPr>
          <a:lstStyle/>
          <a:p>
            <a:r>
              <a:rPr lang="en-US" sz="2400" b="1" dirty="0">
                <a:latin typeface="Segoe UI Light"/>
                <a:cs typeface="Segoe UI Light"/>
              </a:rPr>
              <a:t>Turkers can find bus stop landmarks </a:t>
            </a:r>
            <a:r>
              <a:rPr lang="en-US" sz="2400" b="1" dirty="0" smtClean="0">
                <a:latin typeface="Segoe UI Light"/>
                <a:cs typeface="Segoe UI Light"/>
              </a:rPr>
              <a:t>with 82.5</a:t>
            </a:r>
            <a:r>
              <a:rPr lang="en-US" sz="2400" b="1" dirty="0">
                <a:latin typeface="Segoe UI Light"/>
                <a:cs typeface="Segoe UI Light"/>
              </a:rPr>
              <a:t>% accuracy from Google Street View</a:t>
            </a:r>
            <a:endParaRPr lang="en-US" sz="2400" dirty="0">
              <a:latin typeface="Segoe UI Light"/>
              <a:cs typeface="Segoe UI Light"/>
            </a:endParaRPr>
          </a:p>
        </p:txBody>
      </p:sp>
    </p:spTree>
    <p:extLst>
      <p:ext uri="{BB962C8B-B14F-4D97-AF65-F5344CB8AC3E}">
        <p14:creationId xmlns:p14="http://schemas.microsoft.com/office/powerpoint/2010/main" val="27109338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descr="IMG_7655.JPG"/>
          <p:cNvPicPr>
            <a:picLocks noChangeAspect="1"/>
          </p:cNvPicPr>
          <p:nvPr/>
        </p:nvPicPr>
        <p:blipFill rotWithShape="1">
          <a:blip r:embed="rId3" cstate="print">
            <a:extLst>
              <a:ext uri="{28A0092B-C50C-407E-A947-70E740481C1C}">
                <a14:useLocalDpi xmlns:a14="http://schemas.microsoft.com/office/drawing/2010/main"/>
              </a:ext>
            </a:extLst>
          </a:blip>
          <a:srcRect l="11111"/>
          <a:stretch/>
        </p:blipFill>
        <p:spPr>
          <a:xfrm>
            <a:off x="1298710" y="21560"/>
            <a:ext cx="1828800" cy="1371600"/>
          </a:xfrm>
          <a:prstGeom prst="rect">
            <a:avLst/>
          </a:prstGeom>
        </p:spPr>
      </p:pic>
      <p:pic>
        <p:nvPicPr>
          <p:cNvPr id="15" name="Picture 14" descr="2-5_2.JP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298710" y="1538999"/>
            <a:ext cx="1828800" cy="1371600"/>
          </a:xfrm>
          <a:prstGeom prst="rect">
            <a:avLst/>
          </a:prstGeom>
        </p:spPr>
      </p:pic>
      <p:pic>
        <p:nvPicPr>
          <p:cNvPr id="20" name="Picture 19" descr="_DSC1130.JPG"/>
          <p:cNvPicPr>
            <a:picLocks noChangeAspect="1"/>
          </p:cNvPicPr>
          <p:nvPr/>
        </p:nvPicPr>
        <p:blipFill rotWithShape="1">
          <a:blip r:embed="rId5" cstate="print">
            <a:extLst>
              <a:ext uri="{28A0092B-C50C-407E-A947-70E740481C1C}">
                <a14:useLocalDpi xmlns:a14="http://schemas.microsoft.com/office/drawing/2010/main"/>
              </a:ext>
            </a:extLst>
          </a:blip>
          <a:srcRect l="24978"/>
          <a:stretch/>
        </p:blipFill>
        <p:spPr>
          <a:xfrm>
            <a:off x="1298710" y="3056932"/>
            <a:ext cx="1828800" cy="1371600"/>
          </a:xfrm>
          <a:prstGeom prst="rect">
            <a:avLst/>
          </a:prstGeom>
        </p:spPr>
      </p:pic>
      <p:pic>
        <p:nvPicPr>
          <p:cNvPr id="28" name="Picture 27" descr="1-9_3.jpg"/>
          <p:cNvPicPr>
            <a:picLocks noChangeAspect="1"/>
          </p:cNvPicPr>
          <p:nvPr/>
        </p:nvPicPr>
        <p:blipFill rotWithShape="1">
          <a:blip r:embed="rId6" cstate="print">
            <a:extLst>
              <a:ext uri="{28A0092B-C50C-407E-A947-70E740481C1C}">
                <a14:useLocalDpi xmlns:a14="http://schemas.microsoft.com/office/drawing/2010/main"/>
              </a:ext>
            </a:extLst>
          </a:blip>
          <a:srcRect l="6451"/>
          <a:stretch/>
        </p:blipFill>
        <p:spPr>
          <a:xfrm>
            <a:off x="1298710" y="4574618"/>
            <a:ext cx="1828800" cy="1371600"/>
          </a:xfrm>
          <a:prstGeom prst="rect">
            <a:avLst/>
          </a:prstGeom>
        </p:spPr>
      </p:pic>
      <p:pic>
        <p:nvPicPr>
          <p:cNvPr id="37" name="Picture 36" descr="IMG_7952.JPG"/>
          <p:cNvPicPr>
            <a:picLocks noChangeAspect="1"/>
          </p:cNvPicPr>
          <p:nvPr/>
        </p:nvPicPr>
        <p:blipFill rotWithShape="1">
          <a:blip r:embed="rId7" cstate="print">
            <a:extLst>
              <a:ext uri="{28A0092B-C50C-407E-A947-70E740481C1C}">
                <a14:useLocalDpi xmlns:a14="http://schemas.microsoft.com/office/drawing/2010/main"/>
              </a:ext>
            </a:extLst>
          </a:blip>
          <a:srcRect l="11111"/>
          <a:stretch/>
        </p:blipFill>
        <p:spPr>
          <a:xfrm>
            <a:off x="1298710" y="6092305"/>
            <a:ext cx="1828800" cy="1371600"/>
          </a:xfrm>
          <a:prstGeom prst="rect">
            <a:avLst/>
          </a:prstGeom>
        </p:spPr>
      </p:pic>
      <p:grpSp>
        <p:nvGrpSpPr>
          <p:cNvPr id="50" name="Group 49"/>
          <p:cNvGrpSpPr/>
          <p:nvPr/>
        </p:nvGrpSpPr>
        <p:grpSpPr>
          <a:xfrm>
            <a:off x="3218033" y="18739"/>
            <a:ext cx="7433289" cy="1374422"/>
            <a:chOff x="1723727" y="98634"/>
            <a:chExt cx="7433289" cy="1374422"/>
          </a:xfrm>
        </p:grpSpPr>
        <p:pic>
          <p:nvPicPr>
            <p:cNvPr id="13" name="Picture 12" descr="IMG_7650.JPG"/>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985302" y="101456"/>
              <a:ext cx="2057400" cy="1371600"/>
            </a:xfrm>
            <a:prstGeom prst="rect">
              <a:avLst/>
            </a:prstGeom>
          </p:spPr>
        </p:pic>
        <p:pic>
          <p:nvPicPr>
            <p:cNvPr id="10" name="Picture 9" descr="2013-03-22 10.35.55.jpg"/>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8132549" y="98634"/>
              <a:ext cx="1024467" cy="1371600"/>
            </a:xfrm>
            <a:prstGeom prst="rect">
              <a:avLst/>
            </a:prstGeom>
          </p:spPr>
        </p:pic>
        <p:pic>
          <p:nvPicPr>
            <p:cNvPr id="12" name="Picture 11" descr="2013-03-22 10.33.44.jpg"/>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870988" y="101456"/>
              <a:ext cx="1024467" cy="1371600"/>
            </a:xfrm>
            <a:prstGeom prst="rect">
              <a:avLst/>
            </a:prstGeom>
          </p:spPr>
        </p:pic>
        <p:pic>
          <p:nvPicPr>
            <p:cNvPr id="8" name="Picture 7" descr="IMG_7651.JPG"/>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723727" y="104278"/>
              <a:ext cx="2053167" cy="1368778"/>
            </a:xfrm>
            <a:prstGeom prst="rect">
              <a:avLst/>
            </a:prstGeom>
          </p:spPr>
        </p:pic>
        <p:pic>
          <p:nvPicPr>
            <p:cNvPr id="9" name="Picture 8" descr="IMG_7646.JPG"/>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rot="16200000">
              <a:off x="3638141" y="327234"/>
              <a:ext cx="1371600" cy="914400"/>
            </a:xfrm>
            <a:prstGeom prst="rect">
              <a:avLst/>
            </a:prstGeom>
          </p:spPr>
        </p:pic>
      </p:grpSp>
      <p:grpSp>
        <p:nvGrpSpPr>
          <p:cNvPr id="49" name="Group 48"/>
          <p:cNvGrpSpPr/>
          <p:nvPr/>
        </p:nvGrpSpPr>
        <p:grpSpPr>
          <a:xfrm>
            <a:off x="3218033" y="1538999"/>
            <a:ext cx="8608976" cy="1371600"/>
            <a:chOff x="1723727" y="1618894"/>
            <a:chExt cx="8608976" cy="1371600"/>
          </a:xfrm>
        </p:grpSpPr>
        <p:pic>
          <p:nvPicPr>
            <p:cNvPr id="16" name="Picture 15" descr="2-5_4.JPG"/>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6608834" y="1618894"/>
              <a:ext cx="1828800" cy="1371600"/>
            </a:xfrm>
            <a:prstGeom prst="rect">
              <a:avLst/>
            </a:prstGeom>
          </p:spPr>
        </p:pic>
        <p:pic>
          <p:nvPicPr>
            <p:cNvPr id="19" name="Picture 18" descr="2-5_7.JPG"/>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8503903" y="1618894"/>
              <a:ext cx="1828800" cy="1371600"/>
            </a:xfrm>
            <a:prstGeom prst="rect">
              <a:avLst/>
            </a:prstGeom>
          </p:spPr>
        </p:pic>
        <p:pic>
          <p:nvPicPr>
            <p:cNvPr id="18" name="Picture 17" descr="2-5_9.JPG"/>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4713765" y="1618894"/>
              <a:ext cx="1828800" cy="1371600"/>
            </a:xfrm>
            <a:prstGeom prst="rect">
              <a:avLst/>
            </a:prstGeom>
          </p:spPr>
        </p:pic>
        <p:pic>
          <p:nvPicPr>
            <p:cNvPr id="17" name="Picture 16" descr="2-5_8.JPG"/>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1723727" y="1618894"/>
              <a:ext cx="1828800" cy="1371600"/>
            </a:xfrm>
            <a:prstGeom prst="rect">
              <a:avLst/>
            </a:prstGeom>
          </p:spPr>
        </p:pic>
        <p:pic>
          <p:nvPicPr>
            <p:cNvPr id="14" name="Picture 13" descr="2-5_1.JPG"/>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3618796" y="1618894"/>
              <a:ext cx="1028700" cy="1371600"/>
            </a:xfrm>
            <a:prstGeom prst="rect">
              <a:avLst/>
            </a:prstGeom>
          </p:spPr>
        </p:pic>
      </p:grpSp>
      <p:grpSp>
        <p:nvGrpSpPr>
          <p:cNvPr id="51" name="Group 50"/>
          <p:cNvGrpSpPr/>
          <p:nvPr/>
        </p:nvGrpSpPr>
        <p:grpSpPr>
          <a:xfrm>
            <a:off x="3218033" y="3056932"/>
            <a:ext cx="8788674" cy="1371600"/>
            <a:chOff x="1723727" y="3136827"/>
            <a:chExt cx="8788674" cy="1371600"/>
          </a:xfrm>
        </p:grpSpPr>
        <p:pic>
          <p:nvPicPr>
            <p:cNvPr id="24" name="Picture 23" descr="_DSC1129.JPG"/>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8074723" y="3136827"/>
              <a:ext cx="2437678" cy="1371600"/>
            </a:xfrm>
            <a:prstGeom prst="rect">
              <a:avLst/>
            </a:prstGeom>
          </p:spPr>
        </p:pic>
        <p:pic>
          <p:nvPicPr>
            <p:cNvPr id="22" name="Picture 21" descr="IMG_2717.JPG"/>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6160683" y="3136827"/>
              <a:ext cx="1828800" cy="1371600"/>
            </a:xfrm>
            <a:prstGeom prst="rect">
              <a:avLst/>
            </a:prstGeom>
          </p:spPr>
        </p:pic>
        <p:pic>
          <p:nvPicPr>
            <p:cNvPr id="21" name="Picture 20" descr="IMG_2714.JPG"/>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1723727" y="3136827"/>
              <a:ext cx="1828800" cy="1371600"/>
            </a:xfrm>
            <a:prstGeom prst="rect">
              <a:avLst/>
            </a:prstGeom>
          </p:spPr>
        </p:pic>
        <p:pic>
          <p:nvPicPr>
            <p:cNvPr id="25" name="Picture 24" descr="_DSC1132.JPG"/>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3637766" y="3136827"/>
              <a:ext cx="2437678" cy="1371600"/>
            </a:xfrm>
            <a:prstGeom prst="rect">
              <a:avLst/>
            </a:prstGeom>
          </p:spPr>
        </p:pic>
      </p:grpSp>
      <p:grpSp>
        <p:nvGrpSpPr>
          <p:cNvPr id="52" name="Group 51"/>
          <p:cNvGrpSpPr/>
          <p:nvPr/>
        </p:nvGrpSpPr>
        <p:grpSpPr>
          <a:xfrm>
            <a:off x="3218033" y="4574618"/>
            <a:ext cx="8376058" cy="1371600"/>
            <a:chOff x="1723727" y="4654513"/>
            <a:chExt cx="8376058" cy="1371600"/>
          </a:xfrm>
        </p:grpSpPr>
        <p:pic>
          <p:nvPicPr>
            <p:cNvPr id="30" name="Picture 29" descr="1-9_12.jpg"/>
            <p:cNvPicPr>
              <a:picLocks noChangeAspect="1"/>
            </p:cNvPicPr>
            <p:nvPr/>
          </p:nvPicPr>
          <p:blipFill>
            <a:blip r:embed="rId22" cstate="print">
              <a:extLst>
                <a:ext uri="{28A0092B-C50C-407E-A947-70E740481C1C}">
                  <a14:useLocalDpi xmlns:a14="http://schemas.microsoft.com/office/drawing/2010/main"/>
                </a:ext>
              </a:extLst>
            </a:blip>
            <a:stretch>
              <a:fillRect/>
            </a:stretch>
          </p:blipFill>
          <p:spPr>
            <a:xfrm>
              <a:off x="7661385" y="4654513"/>
              <a:ext cx="2438400" cy="1371600"/>
            </a:xfrm>
            <a:prstGeom prst="rect">
              <a:avLst/>
            </a:prstGeom>
          </p:spPr>
        </p:pic>
        <p:pic>
          <p:nvPicPr>
            <p:cNvPr id="26" name="Picture 25" descr="1-9_4.jpg"/>
            <p:cNvPicPr>
              <a:picLocks noChangeAspect="1"/>
            </p:cNvPicPr>
            <p:nvPr/>
          </p:nvPicPr>
          <p:blipFill>
            <a:blip r:embed="rId23" cstate="print">
              <a:extLst>
                <a:ext uri="{28A0092B-C50C-407E-A947-70E740481C1C}">
                  <a14:useLocalDpi xmlns:a14="http://schemas.microsoft.com/office/drawing/2010/main"/>
                </a:ext>
              </a:extLst>
            </a:blip>
            <a:stretch>
              <a:fillRect/>
            </a:stretch>
          </p:blipFill>
          <p:spPr>
            <a:xfrm>
              <a:off x="6793415" y="4654513"/>
              <a:ext cx="771525" cy="1371600"/>
            </a:xfrm>
            <a:prstGeom prst="rect">
              <a:avLst/>
            </a:prstGeom>
          </p:spPr>
        </p:pic>
        <p:pic>
          <p:nvPicPr>
            <p:cNvPr id="27" name="Picture 26" descr="1-9_2.jpg"/>
            <p:cNvPicPr>
              <a:picLocks noChangeAspect="1"/>
            </p:cNvPicPr>
            <p:nvPr/>
          </p:nvPicPr>
          <p:blipFill>
            <a:blip r:embed="rId24" cstate="print">
              <a:extLst>
                <a:ext uri="{28A0092B-C50C-407E-A947-70E740481C1C}">
                  <a14:useLocalDpi xmlns:a14="http://schemas.microsoft.com/office/drawing/2010/main"/>
                </a:ext>
              </a:extLst>
            </a:blip>
            <a:stretch>
              <a:fillRect/>
            </a:stretch>
          </p:blipFill>
          <p:spPr>
            <a:xfrm>
              <a:off x="1723727" y="4654513"/>
              <a:ext cx="2438400" cy="1371600"/>
            </a:xfrm>
            <a:prstGeom prst="rect">
              <a:avLst/>
            </a:prstGeom>
          </p:spPr>
        </p:pic>
        <p:pic>
          <p:nvPicPr>
            <p:cNvPr id="29" name="Picture 28" descr="1-9_6.jpg"/>
            <p:cNvPicPr>
              <a:picLocks noChangeAspect="1"/>
            </p:cNvPicPr>
            <p:nvPr/>
          </p:nvPicPr>
          <p:blipFill>
            <a:blip r:embed="rId25" cstate="print">
              <a:extLst>
                <a:ext uri="{28A0092B-C50C-407E-A947-70E740481C1C}">
                  <a14:useLocalDpi xmlns:a14="http://schemas.microsoft.com/office/drawing/2010/main"/>
                </a:ext>
              </a:extLst>
            </a:blip>
            <a:stretch>
              <a:fillRect/>
            </a:stretch>
          </p:blipFill>
          <p:spPr>
            <a:xfrm>
              <a:off x="4258571" y="4654513"/>
              <a:ext cx="2438400" cy="1371600"/>
            </a:xfrm>
            <a:prstGeom prst="rect">
              <a:avLst/>
            </a:prstGeom>
          </p:spPr>
        </p:pic>
      </p:grpSp>
      <p:grpSp>
        <p:nvGrpSpPr>
          <p:cNvPr id="53" name="Group 52"/>
          <p:cNvGrpSpPr/>
          <p:nvPr/>
        </p:nvGrpSpPr>
        <p:grpSpPr>
          <a:xfrm>
            <a:off x="3218033" y="6092305"/>
            <a:ext cx="7531735" cy="1371600"/>
            <a:chOff x="1723727" y="6172200"/>
            <a:chExt cx="7531735" cy="1371600"/>
          </a:xfrm>
        </p:grpSpPr>
        <p:pic>
          <p:nvPicPr>
            <p:cNvPr id="39" name="Picture 38" descr="IMG_4177.JPG"/>
            <p:cNvPicPr>
              <a:picLocks noChangeAspect="1"/>
            </p:cNvPicPr>
            <p:nvPr/>
          </p:nvPicPr>
          <p:blipFill>
            <a:blip r:embed="rId26" cstate="print">
              <a:extLst>
                <a:ext uri="{28A0092B-C50C-407E-A947-70E740481C1C}">
                  <a14:useLocalDpi xmlns:a14="http://schemas.microsoft.com/office/drawing/2010/main"/>
                </a:ext>
              </a:extLst>
            </a:blip>
            <a:stretch>
              <a:fillRect/>
            </a:stretch>
          </p:blipFill>
          <p:spPr>
            <a:xfrm rot="5400000">
              <a:off x="6943904" y="6343650"/>
              <a:ext cx="1371600" cy="1028700"/>
            </a:xfrm>
            <a:prstGeom prst="rect">
              <a:avLst/>
            </a:prstGeom>
          </p:spPr>
        </p:pic>
        <p:pic>
          <p:nvPicPr>
            <p:cNvPr id="40" name="Picture 39" descr="IMG_4180.JPG"/>
            <p:cNvPicPr>
              <a:picLocks noChangeAspect="1"/>
            </p:cNvPicPr>
            <p:nvPr/>
          </p:nvPicPr>
          <p:blipFill>
            <a:blip r:embed="rId27" cstate="print">
              <a:extLst>
                <a:ext uri="{28A0092B-C50C-407E-A947-70E740481C1C}">
                  <a14:useLocalDpi xmlns:a14="http://schemas.microsoft.com/office/drawing/2010/main"/>
                </a:ext>
              </a:extLst>
            </a:blip>
            <a:stretch>
              <a:fillRect/>
            </a:stretch>
          </p:blipFill>
          <p:spPr>
            <a:xfrm rot="5400000">
              <a:off x="8055312" y="6343650"/>
              <a:ext cx="1371600" cy="1028700"/>
            </a:xfrm>
            <a:prstGeom prst="rect">
              <a:avLst/>
            </a:prstGeom>
          </p:spPr>
        </p:pic>
        <p:pic>
          <p:nvPicPr>
            <p:cNvPr id="41" name="Picture 40" descr="IMG_7956.JPG"/>
            <p:cNvPicPr>
              <a:picLocks noChangeAspect="1"/>
            </p:cNvPicPr>
            <p:nvPr/>
          </p:nvPicPr>
          <p:blipFill>
            <a:blip r:embed="rId28" cstate="print">
              <a:extLst>
                <a:ext uri="{28A0092B-C50C-407E-A947-70E740481C1C}">
                  <a14:useLocalDpi xmlns:a14="http://schemas.microsoft.com/office/drawing/2010/main"/>
                </a:ext>
              </a:extLst>
            </a:blip>
            <a:stretch>
              <a:fillRect/>
            </a:stretch>
          </p:blipFill>
          <p:spPr>
            <a:xfrm>
              <a:off x="4975245" y="6172200"/>
              <a:ext cx="2057400" cy="1371600"/>
            </a:xfrm>
            <a:prstGeom prst="rect">
              <a:avLst/>
            </a:prstGeom>
          </p:spPr>
        </p:pic>
        <p:pic>
          <p:nvPicPr>
            <p:cNvPr id="42" name="Picture 41" descr="IMG_4178.JPG"/>
            <p:cNvPicPr>
              <a:picLocks noChangeAspect="1"/>
            </p:cNvPicPr>
            <p:nvPr/>
          </p:nvPicPr>
          <p:blipFill>
            <a:blip r:embed="rId29" cstate="print">
              <a:extLst>
                <a:ext uri="{28A0092B-C50C-407E-A947-70E740481C1C}">
                  <a14:useLocalDpi xmlns:a14="http://schemas.microsoft.com/office/drawing/2010/main"/>
                </a:ext>
              </a:extLst>
            </a:blip>
            <a:stretch>
              <a:fillRect/>
            </a:stretch>
          </p:blipFill>
          <p:spPr>
            <a:xfrm rot="5400000">
              <a:off x="1552277" y="6343650"/>
              <a:ext cx="1371600" cy="1028700"/>
            </a:xfrm>
            <a:prstGeom prst="rect">
              <a:avLst/>
            </a:prstGeom>
          </p:spPr>
        </p:pic>
        <p:pic>
          <p:nvPicPr>
            <p:cNvPr id="43" name="Picture 42" descr="IMG_7955.JPG"/>
            <p:cNvPicPr>
              <a:picLocks noChangeAspect="1"/>
            </p:cNvPicPr>
            <p:nvPr/>
          </p:nvPicPr>
          <p:blipFill>
            <a:blip r:embed="rId30" cstate="print">
              <a:extLst>
                <a:ext uri="{28A0092B-C50C-407E-A947-70E740481C1C}">
                  <a14:useLocalDpi xmlns:a14="http://schemas.microsoft.com/office/drawing/2010/main"/>
                </a:ext>
              </a:extLst>
            </a:blip>
            <a:stretch>
              <a:fillRect/>
            </a:stretch>
          </p:blipFill>
          <p:spPr>
            <a:xfrm>
              <a:off x="2835136" y="6172200"/>
              <a:ext cx="2057400" cy="1371600"/>
            </a:xfrm>
            <a:prstGeom prst="rect">
              <a:avLst/>
            </a:prstGeom>
          </p:spPr>
        </p:pic>
      </p:grpSp>
      <p:sp>
        <p:nvSpPr>
          <p:cNvPr id="2" name="TextBox 1"/>
          <p:cNvSpPr txBox="1"/>
          <p:nvPr/>
        </p:nvSpPr>
        <p:spPr>
          <a:xfrm>
            <a:off x="-3021752" y="1012212"/>
            <a:ext cx="1986127" cy="3416320"/>
          </a:xfrm>
          <a:prstGeom prst="rect">
            <a:avLst/>
          </a:prstGeom>
          <a:noFill/>
        </p:spPr>
        <p:txBody>
          <a:bodyPr wrap="square" rtlCol="0">
            <a:spAutoFit/>
          </a:bodyPr>
          <a:lstStyle/>
          <a:p>
            <a:r>
              <a:rPr lang="en-US" dirty="0" smtClean="0">
                <a:latin typeface="Segoe UI Light"/>
                <a:cs typeface="Segoe UI Light"/>
              </a:rPr>
              <a:t>Have rows labeled</a:t>
            </a:r>
          </a:p>
          <a:p>
            <a:endParaRPr lang="en-US" dirty="0">
              <a:latin typeface="Segoe UI Light"/>
              <a:cs typeface="Segoe UI Light"/>
            </a:endParaRPr>
          </a:p>
          <a:p>
            <a:r>
              <a:rPr lang="en-US" dirty="0" smtClean="0">
                <a:latin typeface="Segoe UI Light"/>
                <a:cs typeface="Segoe UI Light"/>
              </a:rPr>
              <a:t>Bus Stop 1</a:t>
            </a:r>
          </a:p>
          <a:p>
            <a:endParaRPr lang="en-US" dirty="0">
              <a:latin typeface="Segoe UI Light"/>
              <a:cs typeface="Segoe UI Light"/>
            </a:endParaRPr>
          </a:p>
          <a:p>
            <a:endParaRPr lang="en-US" dirty="0" smtClean="0">
              <a:latin typeface="Segoe UI Light"/>
              <a:cs typeface="Segoe UI Light"/>
            </a:endParaRPr>
          </a:p>
          <a:p>
            <a:r>
              <a:rPr lang="en-US" dirty="0" smtClean="0">
                <a:latin typeface="Segoe UI Light"/>
                <a:cs typeface="Segoe UI Light"/>
              </a:rPr>
              <a:t>Bus Stop 2</a:t>
            </a:r>
          </a:p>
          <a:p>
            <a:endParaRPr lang="en-US" dirty="0">
              <a:latin typeface="Segoe UI Light"/>
              <a:cs typeface="Segoe UI Light"/>
            </a:endParaRPr>
          </a:p>
          <a:p>
            <a:r>
              <a:rPr lang="en-US" dirty="0" smtClean="0">
                <a:latin typeface="Segoe UI Light"/>
                <a:cs typeface="Segoe UI Light"/>
              </a:rPr>
              <a:t>….</a:t>
            </a:r>
          </a:p>
          <a:p>
            <a:endParaRPr lang="en-US" dirty="0">
              <a:latin typeface="Segoe UI Light"/>
              <a:cs typeface="Segoe UI Light"/>
            </a:endParaRPr>
          </a:p>
          <a:p>
            <a:r>
              <a:rPr lang="en-US" dirty="0" smtClean="0">
                <a:latin typeface="Segoe UI Light"/>
                <a:cs typeface="Segoe UI Light"/>
              </a:rPr>
              <a:t>…</a:t>
            </a:r>
          </a:p>
          <a:p>
            <a:endParaRPr lang="en-US" dirty="0">
              <a:latin typeface="Segoe UI Light"/>
              <a:cs typeface="Segoe UI Light"/>
            </a:endParaRPr>
          </a:p>
          <a:p>
            <a:r>
              <a:rPr lang="en-US" dirty="0" smtClean="0">
                <a:latin typeface="Segoe UI Light"/>
                <a:cs typeface="Segoe UI Light"/>
              </a:rPr>
              <a:t>Bus Stop N</a:t>
            </a:r>
            <a:endParaRPr lang="en-US" dirty="0">
              <a:latin typeface="Segoe UI Light"/>
              <a:cs typeface="Segoe UI Light"/>
            </a:endParaRPr>
          </a:p>
        </p:txBody>
      </p:sp>
      <p:sp>
        <p:nvSpPr>
          <p:cNvPr id="3" name="TextBox 2"/>
          <p:cNvSpPr txBox="1"/>
          <p:nvPr/>
        </p:nvSpPr>
        <p:spPr>
          <a:xfrm>
            <a:off x="31356" y="595836"/>
            <a:ext cx="1210788" cy="369332"/>
          </a:xfrm>
          <a:prstGeom prst="rect">
            <a:avLst/>
          </a:prstGeom>
          <a:noFill/>
        </p:spPr>
        <p:txBody>
          <a:bodyPr wrap="none" rtlCol="0">
            <a:spAutoFit/>
          </a:bodyPr>
          <a:lstStyle/>
          <a:p>
            <a:r>
              <a:rPr lang="en-US" dirty="0" smtClean="0">
                <a:solidFill>
                  <a:schemeClr val="bg1"/>
                </a:solidFill>
                <a:latin typeface="Segoe UI Light"/>
                <a:cs typeface="Segoe UI Light"/>
              </a:rPr>
              <a:t>Bus Stop 1</a:t>
            </a:r>
            <a:endParaRPr lang="en-US" dirty="0">
              <a:solidFill>
                <a:schemeClr val="bg1"/>
              </a:solidFill>
              <a:latin typeface="Segoe UI Light"/>
              <a:cs typeface="Segoe UI Light"/>
            </a:endParaRPr>
          </a:p>
        </p:txBody>
      </p:sp>
      <p:sp>
        <p:nvSpPr>
          <p:cNvPr id="38" name="TextBox 37"/>
          <p:cNvSpPr txBox="1"/>
          <p:nvPr/>
        </p:nvSpPr>
        <p:spPr>
          <a:xfrm>
            <a:off x="31356" y="1939909"/>
            <a:ext cx="1210788" cy="369332"/>
          </a:xfrm>
          <a:prstGeom prst="rect">
            <a:avLst/>
          </a:prstGeom>
          <a:noFill/>
        </p:spPr>
        <p:txBody>
          <a:bodyPr wrap="none" rtlCol="0">
            <a:spAutoFit/>
          </a:bodyPr>
          <a:lstStyle/>
          <a:p>
            <a:r>
              <a:rPr lang="en-US" dirty="0" smtClean="0">
                <a:solidFill>
                  <a:schemeClr val="bg1"/>
                </a:solidFill>
                <a:latin typeface="Segoe UI Light"/>
                <a:cs typeface="Segoe UI Light"/>
              </a:rPr>
              <a:t>Bus Stop 2</a:t>
            </a:r>
            <a:endParaRPr lang="en-US" dirty="0">
              <a:solidFill>
                <a:schemeClr val="bg1"/>
              </a:solidFill>
              <a:latin typeface="Segoe UI Light"/>
              <a:cs typeface="Segoe UI Light"/>
            </a:endParaRPr>
          </a:p>
        </p:txBody>
      </p:sp>
      <p:sp>
        <p:nvSpPr>
          <p:cNvPr id="44" name="TextBox 43"/>
          <p:cNvSpPr txBox="1"/>
          <p:nvPr/>
        </p:nvSpPr>
        <p:spPr>
          <a:xfrm>
            <a:off x="31356" y="3519181"/>
            <a:ext cx="1210788" cy="369332"/>
          </a:xfrm>
          <a:prstGeom prst="rect">
            <a:avLst/>
          </a:prstGeom>
          <a:noFill/>
        </p:spPr>
        <p:txBody>
          <a:bodyPr wrap="none" rtlCol="0">
            <a:spAutoFit/>
          </a:bodyPr>
          <a:lstStyle/>
          <a:p>
            <a:r>
              <a:rPr lang="en-US" dirty="0" smtClean="0">
                <a:solidFill>
                  <a:schemeClr val="bg1"/>
                </a:solidFill>
                <a:latin typeface="Segoe UI Light"/>
                <a:cs typeface="Segoe UI Light"/>
              </a:rPr>
              <a:t>Bus Stop 3</a:t>
            </a:r>
            <a:endParaRPr lang="en-US" dirty="0">
              <a:solidFill>
                <a:schemeClr val="bg1"/>
              </a:solidFill>
              <a:latin typeface="Segoe UI Light"/>
              <a:cs typeface="Segoe UI Light"/>
            </a:endParaRPr>
          </a:p>
        </p:txBody>
      </p:sp>
      <p:sp>
        <p:nvSpPr>
          <p:cNvPr id="45" name="TextBox 44"/>
          <p:cNvSpPr txBox="1"/>
          <p:nvPr/>
        </p:nvSpPr>
        <p:spPr>
          <a:xfrm>
            <a:off x="31356" y="5004373"/>
            <a:ext cx="1210788" cy="369332"/>
          </a:xfrm>
          <a:prstGeom prst="rect">
            <a:avLst/>
          </a:prstGeom>
          <a:noFill/>
        </p:spPr>
        <p:txBody>
          <a:bodyPr wrap="none" rtlCol="0">
            <a:spAutoFit/>
          </a:bodyPr>
          <a:lstStyle/>
          <a:p>
            <a:r>
              <a:rPr lang="en-US" dirty="0" smtClean="0">
                <a:solidFill>
                  <a:schemeClr val="bg1"/>
                </a:solidFill>
                <a:latin typeface="Segoe UI Light"/>
                <a:cs typeface="Segoe UI Light"/>
              </a:rPr>
              <a:t>Bus Stop 4</a:t>
            </a:r>
            <a:endParaRPr lang="en-US" dirty="0">
              <a:solidFill>
                <a:schemeClr val="bg1"/>
              </a:solidFill>
              <a:latin typeface="Segoe UI Light"/>
              <a:cs typeface="Segoe UI Light"/>
            </a:endParaRPr>
          </a:p>
        </p:txBody>
      </p:sp>
      <p:sp>
        <p:nvSpPr>
          <p:cNvPr id="46" name="TextBox 45"/>
          <p:cNvSpPr txBox="1"/>
          <p:nvPr/>
        </p:nvSpPr>
        <p:spPr>
          <a:xfrm>
            <a:off x="31356" y="6301406"/>
            <a:ext cx="1210788" cy="369332"/>
          </a:xfrm>
          <a:prstGeom prst="rect">
            <a:avLst/>
          </a:prstGeom>
          <a:noFill/>
        </p:spPr>
        <p:txBody>
          <a:bodyPr wrap="none" rtlCol="0">
            <a:spAutoFit/>
          </a:bodyPr>
          <a:lstStyle/>
          <a:p>
            <a:r>
              <a:rPr lang="en-US" dirty="0" smtClean="0">
                <a:solidFill>
                  <a:schemeClr val="bg1"/>
                </a:solidFill>
                <a:latin typeface="Segoe UI Light"/>
                <a:cs typeface="Segoe UI Light"/>
              </a:rPr>
              <a:t>Bus Stop 5</a:t>
            </a:r>
            <a:endParaRPr lang="en-US" dirty="0">
              <a:solidFill>
                <a:schemeClr val="bg1"/>
              </a:solidFill>
              <a:latin typeface="Segoe UI Light"/>
              <a:cs typeface="Segoe UI Light"/>
            </a:endParaRPr>
          </a:p>
        </p:txBody>
      </p:sp>
    </p:spTree>
    <p:extLst>
      <p:ext uri="{BB962C8B-B14F-4D97-AF65-F5344CB8AC3E}">
        <p14:creationId xmlns:p14="http://schemas.microsoft.com/office/powerpoint/2010/main" val="34064124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par>
                                <p:cTn id="8" presetID="10" presetClass="entr" presetSubtype="0" fill="hold" nodeType="withEffect">
                                  <p:stCondLst>
                                    <p:cond delay="300"/>
                                  </p:stCondLst>
                                  <p:childTnLst>
                                    <p:set>
                                      <p:cBhvr>
                                        <p:cTn id="9" dur="1" fill="hold">
                                          <p:stCondLst>
                                            <p:cond delay="0"/>
                                          </p:stCondLst>
                                        </p:cTn>
                                        <p:tgtEl>
                                          <p:spTgt spid="49"/>
                                        </p:tgtEl>
                                        <p:attrNameLst>
                                          <p:attrName>style.visibility</p:attrName>
                                        </p:attrNameLst>
                                      </p:cBhvr>
                                      <p:to>
                                        <p:strVal val="visible"/>
                                      </p:to>
                                    </p:set>
                                    <p:animEffect transition="in" filter="fade">
                                      <p:cBhvr>
                                        <p:cTn id="10" dur="500"/>
                                        <p:tgtEl>
                                          <p:spTgt spid="49"/>
                                        </p:tgtEl>
                                      </p:cBhvr>
                                    </p:animEffect>
                                  </p:childTnLst>
                                </p:cTn>
                              </p:par>
                              <p:par>
                                <p:cTn id="11" presetID="10" presetClass="entr" presetSubtype="0" fill="hold" nodeType="withEffect">
                                  <p:stCondLst>
                                    <p:cond delay="600"/>
                                  </p:stCondLst>
                                  <p:childTnLst>
                                    <p:set>
                                      <p:cBhvr>
                                        <p:cTn id="12" dur="1" fill="hold">
                                          <p:stCondLst>
                                            <p:cond delay="0"/>
                                          </p:stCondLst>
                                        </p:cTn>
                                        <p:tgtEl>
                                          <p:spTgt spid="51"/>
                                        </p:tgtEl>
                                        <p:attrNameLst>
                                          <p:attrName>style.visibility</p:attrName>
                                        </p:attrNameLst>
                                      </p:cBhvr>
                                      <p:to>
                                        <p:strVal val="visible"/>
                                      </p:to>
                                    </p:set>
                                    <p:animEffect transition="in" filter="fade">
                                      <p:cBhvr>
                                        <p:cTn id="13" dur="500"/>
                                        <p:tgtEl>
                                          <p:spTgt spid="51"/>
                                        </p:tgtEl>
                                      </p:cBhvr>
                                    </p:animEffect>
                                  </p:childTnLst>
                                </p:cTn>
                              </p:par>
                              <p:par>
                                <p:cTn id="14" presetID="10" presetClass="entr" presetSubtype="0" fill="hold" nodeType="withEffect">
                                  <p:stCondLst>
                                    <p:cond delay="900"/>
                                  </p:stCondLst>
                                  <p:childTnLst>
                                    <p:set>
                                      <p:cBhvr>
                                        <p:cTn id="15" dur="1" fill="hold">
                                          <p:stCondLst>
                                            <p:cond delay="0"/>
                                          </p:stCondLst>
                                        </p:cTn>
                                        <p:tgtEl>
                                          <p:spTgt spid="52"/>
                                        </p:tgtEl>
                                        <p:attrNameLst>
                                          <p:attrName>style.visibility</p:attrName>
                                        </p:attrNameLst>
                                      </p:cBhvr>
                                      <p:to>
                                        <p:strVal val="visible"/>
                                      </p:to>
                                    </p:set>
                                    <p:animEffect transition="in" filter="fade">
                                      <p:cBhvr>
                                        <p:cTn id="16" dur="500"/>
                                        <p:tgtEl>
                                          <p:spTgt spid="52"/>
                                        </p:tgtEl>
                                      </p:cBhvr>
                                    </p:animEffect>
                                  </p:childTnLst>
                                </p:cTn>
                              </p:par>
                              <p:par>
                                <p:cTn id="17" presetID="10" presetClass="entr" presetSubtype="0" fill="hold" nodeType="withEffect">
                                  <p:stCondLst>
                                    <p:cond delay="1200"/>
                                  </p:stCondLst>
                                  <p:childTnLst>
                                    <p:set>
                                      <p:cBhvr>
                                        <p:cTn id="18" dur="1" fill="hold">
                                          <p:stCondLst>
                                            <p:cond delay="0"/>
                                          </p:stCondLst>
                                        </p:cTn>
                                        <p:tgtEl>
                                          <p:spTgt spid="53"/>
                                        </p:tgtEl>
                                        <p:attrNameLst>
                                          <p:attrName>style.visibility</p:attrName>
                                        </p:attrNameLst>
                                      </p:cBhvr>
                                      <p:to>
                                        <p:strVal val="visible"/>
                                      </p:to>
                                    </p:set>
                                    <p:animEffect transition="in" filter="fade">
                                      <p:cBhvr>
                                        <p:cTn id="1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8" descr="Screen Shot 2013-10-11 at 2.40.32 AM (2).png"/>
          <p:cNvPicPr>
            <a:picLocks noChangeAspect="1"/>
          </p:cNvPicPr>
          <p:nvPr/>
        </p:nvPicPr>
        <p:blipFill rotWithShape="1">
          <a:blip r:embed="rId3">
            <a:extLst>
              <a:ext uri="{28A0092B-C50C-407E-A947-70E740481C1C}">
                <a14:useLocalDpi xmlns:a14="http://schemas.microsoft.com/office/drawing/2010/main" val="0"/>
              </a:ext>
            </a:extLst>
          </a:blip>
          <a:srcRect l="25467" t="32499" r="37254" b="3280"/>
          <a:stretch/>
        </p:blipFill>
        <p:spPr>
          <a:xfrm>
            <a:off x="-90045" y="0"/>
            <a:ext cx="3184653" cy="3429000"/>
          </a:xfrm>
          <a:prstGeom prst="rect">
            <a:avLst/>
          </a:prstGeom>
        </p:spPr>
      </p:pic>
      <p:pic>
        <p:nvPicPr>
          <p:cNvPr id="10" name="Picture 9" descr="Screen Shot 2013-10-11 at 2.36.02 AM (2).png"/>
          <p:cNvPicPr>
            <a:picLocks noChangeAspect="1"/>
          </p:cNvPicPr>
          <p:nvPr/>
        </p:nvPicPr>
        <p:blipFill rotWithShape="1">
          <a:blip r:embed="rId4">
            <a:extLst>
              <a:ext uri="{28A0092B-C50C-407E-A947-70E740481C1C}">
                <a14:useLocalDpi xmlns:a14="http://schemas.microsoft.com/office/drawing/2010/main" val="0"/>
              </a:ext>
            </a:extLst>
          </a:blip>
          <a:srcRect l="40781" t="28083" r="38827" b="35746"/>
          <a:stretch/>
        </p:blipFill>
        <p:spPr>
          <a:xfrm>
            <a:off x="3107546" y="-16"/>
            <a:ext cx="3093057" cy="3429000"/>
          </a:xfrm>
          <a:prstGeom prst="rect">
            <a:avLst/>
          </a:prstGeom>
        </p:spPr>
      </p:pic>
      <p:pic>
        <p:nvPicPr>
          <p:cNvPr id="11" name="Picture 10" descr="Screen Shot 2013-10-11 at 2.45.53 AM (2).png"/>
          <p:cNvPicPr>
            <a:picLocks noChangeAspect="1"/>
          </p:cNvPicPr>
          <p:nvPr/>
        </p:nvPicPr>
        <p:blipFill rotWithShape="1">
          <a:blip r:embed="rId5">
            <a:extLst>
              <a:ext uri="{28A0092B-C50C-407E-A947-70E740481C1C}">
                <a14:useLocalDpi xmlns:a14="http://schemas.microsoft.com/office/drawing/2010/main" val="0"/>
              </a:ext>
            </a:extLst>
          </a:blip>
          <a:srcRect l="28842" t="54510" r="55020" b="16633"/>
          <a:stretch/>
        </p:blipFill>
        <p:spPr>
          <a:xfrm>
            <a:off x="6200428" y="0"/>
            <a:ext cx="3068053" cy="3429000"/>
          </a:xfrm>
          <a:prstGeom prst="rect">
            <a:avLst/>
          </a:prstGeom>
        </p:spPr>
      </p:pic>
      <p:pic>
        <p:nvPicPr>
          <p:cNvPr id="12" name="Picture 11" descr="Screen Shot 2013-10-11 at 2.28.12 AM (2).png"/>
          <p:cNvPicPr>
            <a:picLocks noChangeAspect="1"/>
          </p:cNvPicPr>
          <p:nvPr/>
        </p:nvPicPr>
        <p:blipFill rotWithShape="1">
          <a:blip r:embed="rId6">
            <a:extLst>
              <a:ext uri="{28A0092B-C50C-407E-A947-70E740481C1C}">
                <a14:useLocalDpi xmlns:a14="http://schemas.microsoft.com/office/drawing/2010/main" val="0"/>
              </a:ext>
            </a:extLst>
          </a:blip>
          <a:srcRect l="41529" t="35519" r="43117" b="37306"/>
          <a:stretch/>
        </p:blipFill>
        <p:spPr>
          <a:xfrm>
            <a:off x="1" y="3434962"/>
            <a:ext cx="3099975" cy="3429000"/>
          </a:xfrm>
          <a:prstGeom prst="rect">
            <a:avLst/>
          </a:prstGeom>
        </p:spPr>
      </p:pic>
      <p:pic>
        <p:nvPicPr>
          <p:cNvPr id="13" name="Picture 12" descr="Screen Shot 2013-10-11 at 3.10.39 AM (2).png"/>
          <p:cNvPicPr>
            <a:picLocks noChangeAspect="1"/>
          </p:cNvPicPr>
          <p:nvPr/>
        </p:nvPicPr>
        <p:blipFill rotWithShape="1">
          <a:blip r:embed="rId7">
            <a:extLst>
              <a:ext uri="{28A0092B-C50C-407E-A947-70E740481C1C}">
                <a14:useLocalDpi xmlns:a14="http://schemas.microsoft.com/office/drawing/2010/main" val="0"/>
              </a:ext>
            </a:extLst>
          </a:blip>
          <a:srcRect l="34039" t="36614" r="36496" b="10734"/>
          <a:stretch/>
        </p:blipFill>
        <p:spPr>
          <a:xfrm>
            <a:off x="3093056" y="3395207"/>
            <a:ext cx="3101010" cy="3463450"/>
          </a:xfrm>
          <a:prstGeom prst="rect">
            <a:avLst/>
          </a:prstGeom>
        </p:spPr>
      </p:pic>
      <p:pic>
        <p:nvPicPr>
          <p:cNvPr id="14" name="Picture 13" descr="Screen Shot 2013-10-11 at 3.05.39 AM (2).png"/>
          <p:cNvPicPr>
            <a:picLocks noChangeAspect="1"/>
          </p:cNvPicPr>
          <p:nvPr/>
        </p:nvPicPr>
        <p:blipFill rotWithShape="1">
          <a:blip r:embed="rId8">
            <a:extLst>
              <a:ext uri="{28A0092B-C50C-407E-A947-70E740481C1C}">
                <a14:useLocalDpi xmlns:a14="http://schemas.microsoft.com/office/drawing/2010/main" val="0"/>
              </a:ext>
            </a:extLst>
          </a:blip>
          <a:srcRect l="40574" t="38711" r="42036" b="31376"/>
          <a:stretch/>
        </p:blipFill>
        <p:spPr>
          <a:xfrm>
            <a:off x="6188721" y="3395207"/>
            <a:ext cx="3124863" cy="3359426"/>
          </a:xfrm>
          <a:prstGeom prst="rect">
            <a:avLst/>
          </a:prstGeom>
        </p:spPr>
      </p:pic>
      <p:cxnSp>
        <p:nvCxnSpPr>
          <p:cNvPr id="24" name="Straight Connector 23"/>
          <p:cNvCxnSpPr/>
          <p:nvPr/>
        </p:nvCxnSpPr>
        <p:spPr>
          <a:xfrm>
            <a:off x="9525899" y="4286434"/>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9199"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Bus Stop Sign</a:t>
            </a:r>
            <a:endParaRPr lang="en-US" sz="1600" dirty="0">
              <a:solidFill>
                <a:prstClr val="white"/>
              </a:solidFill>
              <a:latin typeface="Segoe Condensed"/>
              <a:cs typeface="Segoe Condensed"/>
            </a:endParaRPr>
          </a:p>
        </p:txBody>
      </p:sp>
      <p:sp>
        <p:nvSpPr>
          <p:cNvPr id="26" name="Rectangle 25"/>
          <p:cNvSpPr/>
          <p:nvPr/>
        </p:nvSpPr>
        <p:spPr>
          <a:xfrm>
            <a:off x="3079761"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Bus Stop Shelter</a:t>
            </a:r>
            <a:endParaRPr lang="en-US" sz="1600" dirty="0">
              <a:solidFill>
                <a:prstClr val="white"/>
              </a:solidFill>
              <a:latin typeface="Segoe Condensed"/>
              <a:cs typeface="Segoe Condensed"/>
            </a:endParaRPr>
          </a:p>
        </p:txBody>
      </p:sp>
      <p:sp>
        <p:nvSpPr>
          <p:cNvPr id="27" name="Rectangle 26"/>
          <p:cNvSpPr/>
          <p:nvPr/>
        </p:nvSpPr>
        <p:spPr>
          <a:xfrm>
            <a:off x="6121797"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Bench</a:t>
            </a:r>
            <a:endParaRPr lang="en-US" sz="1600" dirty="0">
              <a:solidFill>
                <a:prstClr val="white"/>
              </a:solidFill>
              <a:latin typeface="Segoe Condensed"/>
              <a:cs typeface="Segoe Condensed"/>
            </a:endParaRPr>
          </a:p>
        </p:txBody>
      </p:sp>
      <p:sp>
        <p:nvSpPr>
          <p:cNvPr id="28" name="Rectangle 27"/>
          <p:cNvSpPr/>
          <p:nvPr/>
        </p:nvSpPr>
        <p:spPr>
          <a:xfrm>
            <a:off x="1" y="6519446"/>
            <a:ext cx="3157836"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Trash Can</a:t>
            </a:r>
            <a:endParaRPr lang="en-US" sz="1600" dirty="0">
              <a:solidFill>
                <a:prstClr val="white"/>
              </a:solidFill>
              <a:latin typeface="Segoe Condensed"/>
              <a:cs typeface="Segoe Condensed"/>
            </a:endParaRPr>
          </a:p>
        </p:txBody>
      </p:sp>
      <p:sp>
        <p:nvSpPr>
          <p:cNvPr id="29" name="Rectangle 28"/>
          <p:cNvSpPr/>
          <p:nvPr/>
        </p:nvSpPr>
        <p:spPr>
          <a:xfrm>
            <a:off x="3141934" y="6519446"/>
            <a:ext cx="3108960"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Newspaper Box</a:t>
            </a:r>
            <a:endParaRPr lang="en-US" sz="1600" dirty="0">
              <a:solidFill>
                <a:prstClr val="white"/>
              </a:solidFill>
              <a:latin typeface="Segoe Condensed"/>
              <a:cs typeface="Segoe Condensed"/>
            </a:endParaRPr>
          </a:p>
        </p:txBody>
      </p:sp>
      <p:sp>
        <p:nvSpPr>
          <p:cNvPr id="30" name="Rectangle 29"/>
          <p:cNvSpPr/>
          <p:nvPr/>
        </p:nvSpPr>
        <p:spPr>
          <a:xfrm>
            <a:off x="6250894" y="6519446"/>
            <a:ext cx="3108960"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Traffic Sign</a:t>
            </a:r>
            <a:endParaRPr lang="en-US" sz="1600" dirty="0">
              <a:solidFill>
                <a:prstClr val="white"/>
              </a:solidFill>
              <a:latin typeface="Segoe Condensed"/>
              <a:cs typeface="Segoe Condensed"/>
            </a:endParaRPr>
          </a:p>
        </p:txBody>
      </p:sp>
      <p:cxnSp>
        <p:nvCxnSpPr>
          <p:cNvPr id="6" name="Straight Connector 5"/>
          <p:cNvCxnSpPr/>
          <p:nvPr/>
        </p:nvCxnSpPr>
        <p:spPr>
          <a:xfrm>
            <a:off x="-76930" y="6519446"/>
            <a:ext cx="9962985" cy="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3093056" y="-71562"/>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V="1">
            <a:off x="6203184" y="-22529"/>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0" y="0"/>
            <a:ext cx="9162892" cy="466487"/>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2: Bus Stop Audit. </a:t>
            </a:r>
            <a:r>
              <a:rPr lang="en-US" dirty="0">
                <a:solidFill>
                  <a:srgbClr val="FFFFFF"/>
                </a:solidFill>
                <a:latin typeface="Segoe UI Light"/>
                <a:cs typeface="Segoe UI Light"/>
              </a:rPr>
              <a:t>Coding bus stop landmarks</a:t>
            </a:r>
            <a:endParaRPr lang="en-US" dirty="0" smtClean="0">
              <a:latin typeface="Segoe UI Light"/>
              <a:cs typeface="Segoe UI Light"/>
            </a:endParaRPr>
          </a:p>
        </p:txBody>
      </p:sp>
    </p:spTree>
    <p:extLst>
      <p:ext uri="{BB962C8B-B14F-4D97-AF65-F5344CB8AC3E}">
        <p14:creationId xmlns:p14="http://schemas.microsoft.com/office/powerpoint/2010/main" val="21055641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rip_Planner_-_Stop_Information.png"/>
          <p:cNvPicPr>
            <a:picLocks noChangeAspect="1"/>
          </p:cNvPicPr>
          <p:nvPr/>
        </p:nvPicPr>
        <p:blipFill rotWithShape="1">
          <a:blip r:embed="rId3">
            <a:extLst>
              <a:ext uri="{28A0092B-C50C-407E-A947-70E740481C1C}">
                <a14:useLocalDpi xmlns:a14="http://schemas.microsoft.com/office/drawing/2010/main" val="0"/>
              </a:ext>
            </a:extLst>
          </a:blip>
          <a:srcRect t="11102" r="46886"/>
          <a:stretch/>
        </p:blipFill>
        <p:spPr>
          <a:xfrm>
            <a:off x="1093086" y="0"/>
            <a:ext cx="6957828" cy="6858000"/>
          </a:xfrm>
          <a:prstGeom prst="rect">
            <a:avLst/>
          </a:prstGeom>
        </p:spPr>
      </p:pic>
      <p:pic>
        <p:nvPicPr>
          <p:cNvPr id="6" name="Picture 5" descr="Trip_Planner_-_Stop_Information.png"/>
          <p:cNvPicPr>
            <a:picLocks noChangeAspect="1"/>
          </p:cNvPicPr>
          <p:nvPr/>
        </p:nvPicPr>
        <p:blipFill rotWithShape="1">
          <a:blip r:embed="rId3">
            <a:extLst>
              <a:ext uri="{28A0092B-C50C-407E-A947-70E740481C1C}">
                <a14:useLocalDpi xmlns:a14="http://schemas.microsoft.com/office/drawing/2010/main" val="0"/>
              </a:ext>
            </a:extLst>
          </a:blip>
          <a:srcRect l="12772" t="58245" r="53451" b="13499"/>
          <a:stretch/>
        </p:blipFill>
        <p:spPr>
          <a:xfrm>
            <a:off x="641142" y="1439361"/>
            <a:ext cx="8001965" cy="3941964"/>
          </a:xfrm>
          <a:prstGeom prst="rect">
            <a:avLst/>
          </a:prstGeom>
          <a:ln w="19050" cmpd="sng">
            <a:solidFill>
              <a:schemeClr val="bg1">
                <a:lumMod val="75000"/>
              </a:schemeClr>
            </a:solidFill>
          </a:ln>
        </p:spPr>
      </p:pic>
      <p:sp>
        <p:nvSpPr>
          <p:cNvPr id="9" name="Freeform 8"/>
          <p:cNvSpPr/>
          <p:nvPr/>
        </p:nvSpPr>
        <p:spPr>
          <a:xfrm>
            <a:off x="721895" y="2031199"/>
            <a:ext cx="7812508" cy="121117"/>
          </a:xfrm>
          <a:custGeom>
            <a:avLst/>
            <a:gdLst>
              <a:gd name="connsiteX0" fmla="*/ 0 w 7812508"/>
              <a:gd name="connsiteY0" fmla="*/ 27538 h 121117"/>
              <a:gd name="connsiteX1" fmla="*/ 0 w 7812508"/>
              <a:gd name="connsiteY1" fmla="*/ 27538 h 121117"/>
              <a:gd name="connsiteX2" fmla="*/ 454526 w 7812508"/>
              <a:gd name="connsiteY2" fmla="*/ 67643 h 121117"/>
              <a:gd name="connsiteX3" fmla="*/ 1911684 w 7812508"/>
              <a:gd name="connsiteY3" fmla="*/ 40906 h 121117"/>
              <a:gd name="connsiteX4" fmla="*/ 5133473 w 7812508"/>
              <a:gd name="connsiteY4" fmla="*/ 40906 h 121117"/>
              <a:gd name="connsiteX5" fmla="*/ 6202947 w 7812508"/>
              <a:gd name="connsiteY5" fmla="*/ 27538 h 121117"/>
              <a:gd name="connsiteX6" fmla="*/ 7593263 w 7812508"/>
              <a:gd name="connsiteY6" fmla="*/ 14169 h 121117"/>
              <a:gd name="connsiteX7" fmla="*/ 7807158 w 7812508"/>
              <a:gd name="connsiteY7" fmla="*/ 27538 h 121117"/>
              <a:gd name="connsiteX8" fmla="*/ 7726947 w 7812508"/>
              <a:gd name="connsiteY8" fmla="*/ 40906 h 121117"/>
              <a:gd name="connsiteX9" fmla="*/ 7432842 w 7812508"/>
              <a:gd name="connsiteY9" fmla="*/ 27538 h 121117"/>
              <a:gd name="connsiteX10" fmla="*/ 6550526 w 7812508"/>
              <a:gd name="connsiteY10" fmla="*/ 54275 h 121117"/>
              <a:gd name="connsiteX11" fmla="*/ 6336631 w 7812508"/>
              <a:gd name="connsiteY11" fmla="*/ 81012 h 121117"/>
              <a:gd name="connsiteX12" fmla="*/ 6243052 w 7812508"/>
              <a:gd name="connsiteY12" fmla="*/ 94380 h 121117"/>
              <a:gd name="connsiteX13" fmla="*/ 6109368 w 7812508"/>
              <a:gd name="connsiteY13" fmla="*/ 121117 h 121117"/>
              <a:gd name="connsiteX14" fmla="*/ 5534526 w 7812508"/>
              <a:gd name="connsiteY14" fmla="*/ 107748 h 121117"/>
              <a:gd name="connsiteX15" fmla="*/ 5494421 w 7812508"/>
              <a:gd name="connsiteY15" fmla="*/ 94380 h 121117"/>
              <a:gd name="connsiteX16" fmla="*/ 5334000 w 7812508"/>
              <a:gd name="connsiteY16" fmla="*/ 81012 h 121117"/>
              <a:gd name="connsiteX17" fmla="*/ 5240421 w 7812508"/>
              <a:gd name="connsiteY17" fmla="*/ 67643 h 121117"/>
              <a:gd name="connsiteX18" fmla="*/ 1684421 w 7812508"/>
              <a:gd name="connsiteY18" fmla="*/ 40906 h 121117"/>
              <a:gd name="connsiteX19" fmla="*/ 1029368 w 7812508"/>
              <a:gd name="connsiteY19" fmla="*/ 14169 h 121117"/>
              <a:gd name="connsiteX20" fmla="*/ 481263 w 7812508"/>
              <a:gd name="connsiteY20" fmla="*/ 27538 h 121117"/>
              <a:gd name="connsiteX21" fmla="*/ 213894 w 7812508"/>
              <a:gd name="connsiteY21" fmla="*/ 54275 h 121117"/>
              <a:gd name="connsiteX22" fmla="*/ 160421 w 7812508"/>
              <a:gd name="connsiteY22" fmla="*/ 67643 h 121117"/>
              <a:gd name="connsiteX23" fmla="*/ 0 w 7812508"/>
              <a:gd name="connsiteY23" fmla="*/ 27538 h 1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2508" h="121117">
                <a:moveTo>
                  <a:pt x="0" y="27538"/>
                </a:moveTo>
                <a:lnTo>
                  <a:pt x="0" y="27538"/>
                </a:lnTo>
                <a:cubicBezTo>
                  <a:pt x="201219" y="64124"/>
                  <a:pt x="193577" y="69620"/>
                  <a:pt x="454526" y="67643"/>
                </a:cubicBezTo>
                <a:cubicBezTo>
                  <a:pt x="940313" y="63963"/>
                  <a:pt x="1911684" y="40906"/>
                  <a:pt x="1911684" y="40906"/>
                </a:cubicBezTo>
                <a:cubicBezTo>
                  <a:pt x="3211254" y="-18164"/>
                  <a:pt x="1803690" y="40906"/>
                  <a:pt x="5133473" y="40906"/>
                </a:cubicBezTo>
                <a:cubicBezTo>
                  <a:pt x="5489992" y="40906"/>
                  <a:pt x="5846456" y="31994"/>
                  <a:pt x="6202947" y="27538"/>
                </a:cubicBezTo>
                <a:cubicBezTo>
                  <a:pt x="7058288" y="-11341"/>
                  <a:pt x="6594912" y="-2470"/>
                  <a:pt x="7593263" y="14169"/>
                </a:cubicBezTo>
                <a:cubicBezTo>
                  <a:pt x="7664561" y="18625"/>
                  <a:pt x="7737108" y="13528"/>
                  <a:pt x="7807158" y="27538"/>
                </a:cubicBezTo>
                <a:cubicBezTo>
                  <a:pt x="7833737" y="32854"/>
                  <a:pt x="7754053" y="40906"/>
                  <a:pt x="7726947" y="40906"/>
                </a:cubicBezTo>
                <a:cubicBezTo>
                  <a:pt x="7628811" y="40906"/>
                  <a:pt x="7530877" y="31994"/>
                  <a:pt x="7432842" y="27538"/>
                </a:cubicBezTo>
                <a:cubicBezTo>
                  <a:pt x="7323129" y="29976"/>
                  <a:pt x="6758123" y="37443"/>
                  <a:pt x="6550526" y="54275"/>
                </a:cubicBezTo>
                <a:cubicBezTo>
                  <a:pt x="6478908" y="60082"/>
                  <a:pt x="6407762" y="70851"/>
                  <a:pt x="6336631" y="81012"/>
                </a:cubicBezTo>
                <a:cubicBezTo>
                  <a:pt x="6305438" y="85468"/>
                  <a:pt x="6274082" y="88904"/>
                  <a:pt x="6243052" y="94380"/>
                </a:cubicBezTo>
                <a:cubicBezTo>
                  <a:pt x="6198300" y="102277"/>
                  <a:pt x="6109368" y="121117"/>
                  <a:pt x="6109368" y="121117"/>
                </a:cubicBezTo>
                <a:cubicBezTo>
                  <a:pt x="5917754" y="116661"/>
                  <a:pt x="5726011" y="116073"/>
                  <a:pt x="5534526" y="107748"/>
                </a:cubicBezTo>
                <a:cubicBezTo>
                  <a:pt x="5520448" y="107136"/>
                  <a:pt x="5508389" y="96242"/>
                  <a:pt x="5494421" y="94380"/>
                </a:cubicBezTo>
                <a:cubicBezTo>
                  <a:pt x="5441233" y="87288"/>
                  <a:pt x="5387364" y="86629"/>
                  <a:pt x="5334000" y="81012"/>
                </a:cubicBezTo>
                <a:cubicBezTo>
                  <a:pt x="5302663" y="77713"/>
                  <a:pt x="5271920" y="68461"/>
                  <a:pt x="5240421" y="67643"/>
                </a:cubicBezTo>
                <a:cubicBezTo>
                  <a:pt x="4444466" y="46969"/>
                  <a:pt x="1779994" y="41394"/>
                  <a:pt x="1684421" y="40906"/>
                </a:cubicBezTo>
                <a:lnTo>
                  <a:pt x="1029368" y="14169"/>
                </a:lnTo>
                <a:cubicBezTo>
                  <a:pt x="846612" y="14169"/>
                  <a:pt x="663965" y="23082"/>
                  <a:pt x="481263" y="27538"/>
                </a:cubicBezTo>
                <a:cubicBezTo>
                  <a:pt x="434168" y="31819"/>
                  <a:pt x="268233" y="45915"/>
                  <a:pt x="213894" y="54275"/>
                </a:cubicBezTo>
                <a:cubicBezTo>
                  <a:pt x="195735" y="57069"/>
                  <a:pt x="178747" y="66334"/>
                  <a:pt x="160421" y="67643"/>
                </a:cubicBezTo>
                <a:cubicBezTo>
                  <a:pt x="115973" y="70818"/>
                  <a:pt x="26737" y="34222"/>
                  <a:pt x="0" y="27538"/>
                </a:cubicBezTo>
                <a:close/>
              </a:path>
            </a:pathLst>
          </a:custGeom>
          <a:solidFill>
            <a:srgbClr val="F79646"/>
          </a:solidFill>
          <a:ln>
            <a:solidFill>
              <a:srgbClr val="F7964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10" name="Freeform 9"/>
          <p:cNvSpPr/>
          <p:nvPr/>
        </p:nvSpPr>
        <p:spPr>
          <a:xfrm>
            <a:off x="721895" y="2807368"/>
            <a:ext cx="3039274" cy="66843"/>
          </a:xfrm>
          <a:custGeom>
            <a:avLst/>
            <a:gdLst>
              <a:gd name="connsiteX0" fmla="*/ 0 w 3039274"/>
              <a:gd name="connsiteY0" fmla="*/ 40106 h 66843"/>
              <a:gd name="connsiteX1" fmla="*/ 0 w 3039274"/>
              <a:gd name="connsiteY1" fmla="*/ 40106 h 66843"/>
              <a:gd name="connsiteX2" fmla="*/ 187158 w 3039274"/>
              <a:gd name="connsiteY2" fmla="*/ 53474 h 66843"/>
              <a:gd name="connsiteX3" fmla="*/ 240631 w 3039274"/>
              <a:gd name="connsiteY3" fmla="*/ 66843 h 66843"/>
              <a:gd name="connsiteX4" fmla="*/ 748631 w 3039274"/>
              <a:gd name="connsiteY4" fmla="*/ 53474 h 66843"/>
              <a:gd name="connsiteX5" fmla="*/ 962526 w 3039274"/>
              <a:gd name="connsiteY5" fmla="*/ 40106 h 66843"/>
              <a:gd name="connsiteX6" fmla="*/ 1069473 w 3039274"/>
              <a:gd name="connsiteY6" fmla="*/ 26737 h 66843"/>
              <a:gd name="connsiteX7" fmla="*/ 1270000 w 3039274"/>
              <a:gd name="connsiteY7" fmla="*/ 13369 h 66843"/>
              <a:gd name="connsiteX8" fmla="*/ 2967789 w 3039274"/>
              <a:gd name="connsiteY8" fmla="*/ 13369 h 66843"/>
              <a:gd name="connsiteX9" fmla="*/ 3034631 w 3039274"/>
              <a:gd name="connsiteY9" fmla="*/ 0 h 66843"/>
              <a:gd name="connsiteX10" fmla="*/ 2499894 w 3039274"/>
              <a:gd name="connsiteY10" fmla="*/ 13369 h 66843"/>
              <a:gd name="connsiteX11" fmla="*/ 1925052 w 3039274"/>
              <a:gd name="connsiteY11" fmla="*/ 40106 h 66843"/>
              <a:gd name="connsiteX12" fmla="*/ 0 w 3039274"/>
              <a:gd name="connsiteY12" fmla="*/ 40106 h 6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39274" h="66843">
                <a:moveTo>
                  <a:pt x="0" y="40106"/>
                </a:moveTo>
                <a:lnTo>
                  <a:pt x="0" y="40106"/>
                </a:lnTo>
                <a:cubicBezTo>
                  <a:pt x="62386" y="44562"/>
                  <a:pt x="124996" y="46567"/>
                  <a:pt x="187158" y="53474"/>
                </a:cubicBezTo>
                <a:cubicBezTo>
                  <a:pt x="205419" y="55503"/>
                  <a:pt x="222258" y="66843"/>
                  <a:pt x="240631" y="66843"/>
                </a:cubicBezTo>
                <a:cubicBezTo>
                  <a:pt x="410023" y="66843"/>
                  <a:pt x="579298" y="57930"/>
                  <a:pt x="748631" y="53474"/>
                </a:cubicBezTo>
                <a:cubicBezTo>
                  <a:pt x="819929" y="49018"/>
                  <a:pt x="891335" y="46039"/>
                  <a:pt x="962526" y="40106"/>
                </a:cubicBezTo>
                <a:cubicBezTo>
                  <a:pt x="998328" y="37122"/>
                  <a:pt x="1033682" y="29849"/>
                  <a:pt x="1069473" y="26737"/>
                </a:cubicBezTo>
                <a:cubicBezTo>
                  <a:pt x="1136212" y="20934"/>
                  <a:pt x="1203158" y="17825"/>
                  <a:pt x="1270000" y="13369"/>
                </a:cubicBezTo>
                <a:cubicBezTo>
                  <a:pt x="2064233" y="25975"/>
                  <a:pt x="2169928" y="36496"/>
                  <a:pt x="2967789" y="13369"/>
                </a:cubicBezTo>
                <a:cubicBezTo>
                  <a:pt x="2990501" y="12711"/>
                  <a:pt x="3057353" y="0"/>
                  <a:pt x="3034631" y="0"/>
                </a:cubicBezTo>
                <a:cubicBezTo>
                  <a:pt x="2856330" y="0"/>
                  <a:pt x="2678118" y="8127"/>
                  <a:pt x="2499894" y="13369"/>
                </a:cubicBezTo>
                <a:cubicBezTo>
                  <a:pt x="2133261" y="24152"/>
                  <a:pt x="2210110" y="21101"/>
                  <a:pt x="1925052" y="40106"/>
                </a:cubicBezTo>
                <a:lnTo>
                  <a:pt x="0" y="40106"/>
                </a:lnTo>
                <a:close/>
              </a:path>
            </a:pathLst>
          </a:custGeom>
          <a:solidFill>
            <a:srgbClr val="F79646"/>
          </a:solidFill>
          <a:ln>
            <a:solidFill>
              <a:srgbClr val="F7964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13" name="Freeform 12"/>
          <p:cNvSpPr/>
          <p:nvPr/>
        </p:nvSpPr>
        <p:spPr>
          <a:xfrm>
            <a:off x="762000" y="4304632"/>
            <a:ext cx="4322121" cy="106947"/>
          </a:xfrm>
          <a:custGeom>
            <a:avLst/>
            <a:gdLst>
              <a:gd name="connsiteX0" fmla="*/ 0 w 4322121"/>
              <a:gd name="connsiteY0" fmla="*/ 80210 h 106947"/>
              <a:gd name="connsiteX1" fmla="*/ 0 w 4322121"/>
              <a:gd name="connsiteY1" fmla="*/ 80210 h 106947"/>
              <a:gd name="connsiteX2" fmla="*/ 655053 w 4322121"/>
              <a:gd name="connsiteY2" fmla="*/ 93579 h 106947"/>
              <a:gd name="connsiteX3" fmla="*/ 2232526 w 4322121"/>
              <a:gd name="connsiteY3" fmla="*/ 66842 h 106947"/>
              <a:gd name="connsiteX4" fmla="*/ 2513263 w 4322121"/>
              <a:gd name="connsiteY4" fmla="*/ 53473 h 106947"/>
              <a:gd name="connsiteX5" fmla="*/ 2981158 w 4322121"/>
              <a:gd name="connsiteY5" fmla="*/ 26736 h 106947"/>
              <a:gd name="connsiteX6" fmla="*/ 3422316 w 4322121"/>
              <a:gd name="connsiteY6" fmla="*/ 0 h 106947"/>
              <a:gd name="connsiteX7" fmla="*/ 2673684 w 4322121"/>
              <a:gd name="connsiteY7" fmla="*/ 26736 h 106947"/>
              <a:gd name="connsiteX8" fmla="*/ 2473158 w 4322121"/>
              <a:gd name="connsiteY8" fmla="*/ 40105 h 106947"/>
              <a:gd name="connsiteX9" fmla="*/ 2379579 w 4322121"/>
              <a:gd name="connsiteY9" fmla="*/ 53473 h 106947"/>
              <a:gd name="connsiteX10" fmla="*/ 1991895 w 4322121"/>
              <a:gd name="connsiteY10" fmla="*/ 80210 h 106947"/>
              <a:gd name="connsiteX11" fmla="*/ 1778000 w 4322121"/>
              <a:gd name="connsiteY11" fmla="*/ 106947 h 106947"/>
              <a:gd name="connsiteX12" fmla="*/ 1323474 w 4322121"/>
              <a:gd name="connsiteY12" fmla="*/ 93579 h 106947"/>
              <a:gd name="connsiteX13" fmla="*/ 1203158 w 4322121"/>
              <a:gd name="connsiteY13" fmla="*/ 80210 h 106947"/>
              <a:gd name="connsiteX14" fmla="*/ 1149684 w 4322121"/>
              <a:gd name="connsiteY14" fmla="*/ 66842 h 106947"/>
              <a:gd name="connsiteX15" fmla="*/ 1002632 w 4322121"/>
              <a:gd name="connsiteY15" fmla="*/ 53473 h 106947"/>
              <a:gd name="connsiteX16" fmla="*/ 882316 w 4322121"/>
              <a:gd name="connsiteY16" fmla="*/ 40105 h 106947"/>
              <a:gd name="connsiteX17" fmla="*/ 147053 w 4322121"/>
              <a:gd name="connsiteY17" fmla="*/ 53473 h 106947"/>
              <a:gd name="connsiteX18" fmla="*/ 26737 w 4322121"/>
              <a:gd name="connsiteY18" fmla="*/ 80210 h 106947"/>
              <a:gd name="connsiteX19" fmla="*/ 0 w 4322121"/>
              <a:gd name="connsiteY19" fmla="*/ 80210 h 106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22121" h="106947">
                <a:moveTo>
                  <a:pt x="0" y="80210"/>
                </a:moveTo>
                <a:lnTo>
                  <a:pt x="0" y="80210"/>
                </a:lnTo>
                <a:cubicBezTo>
                  <a:pt x="218351" y="84666"/>
                  <a:pt x="436657" y="93579"/>
                  <a:pt x="655053" y="93579"/>
                </a:cubicBezTo>
                <a:cubicBezTo>
                  <a:pt x="1073292" y="93579"/>
                  <a:pt x="1754184" y="83626"/>
                  <a:pt x="2232526" y="66842"/>
                </a:cubicBezTo>
                <a:cubicBezTo>
                  <a:pt x="2326153" y="63557"/>
                  <a:pt x="2419684" y="57929"/>
                  <a:pt x="2513263" y="53473"/>
                </a:cubicBezTo>
                <a:cubicBezTo>
                  <a:pt x="2725395" y="18119"/>
                  <a:pt x="2545513" y="44518"/>
                  <a:pt x="2981158" y="26736"/>
                </a:cubicBezTo>
                <a:cubicBezTo>
                  <a:pt x="3223800" y="16832"/>
                  <a:pt x="3213437" y="16067"/>
                  <a:pt x="3422316" y="0"/>
                </a:cubicBezTo>
                <a:cubicBezTo>
                  <a:pt x="5094995" y="24965"/>
                  <a:pt x="4196338" y="4668"/>
                  <a:pt x="2673684" y="26736"/>
                </a:cubicBezTo>
                <a:cubicBezTo>
                  <a:pt x="2606701" y="27707"/>
                  <a:pt x="2540000" y="35649"/>
                  <a:pt x="2473158" y="40105"/>
                </a:cubicBezTo>
                <a:cubicBezTo>
                  <a:pt x="2441965" y="44561"/>
                  <a:pt x="2410980" y="50856"/>
                  <a:pt x="2379579" y="53473"/>
                </a:cubicBezTo>
                <a:cubicBezTo>
                  <a:pt x="2250491" y="64230"/>
                  <a:pt x="1991895" y="80210"/>
                  <a:pt x="1991895" y="80210"/>
                </a:cubicBezTo>
                <a:cubicBezTo>
                  <a:pt x="1950456" y="86130"/>
                  <a:pt x="1811705" y="106947"/>
                  <a:pt x="1778000" y="106947"/>
                </a:cubicBezTo>
                <a:cubicBezTo>
                  <a:pt x="1626426" y="106947"/>
                  <a:pt x="1474983" y="98035"/>
                  <a:pt x="1323474" y="93579"/>
                </a:cubicBezTo>
                <a:cubicBezTo>
                  <a:pt x="1283369" y="89123"/>
                  <a:pt x="1243041" y="86346"/>
                  <a:pt x="1203158" y="80210"/>
                </a:cubicBezTo>
                <a:cubicBezTo>
                  <a:pt x="1184998" y="77416"/>
                  <a:pt x="1167896" y="69270"/>
                  <a:pt x="1149684" y="66842"/>
                </a:cubicBezTo>
                <a:cubicBezTo>
                  <a:pt x="1100896" y="60337"/>
                  <a:pt x="1051607" y="58371"/>
                  <a:pt x="1002632" y="53473"/>
                </a:cubicBezTo>
                <a:cubicBezTo>
                  <a:pt x="962480" y="49458"/>
                  <a:pt x="922421" y="44561"/>
                  <a:pt x="882316" y="40105"/>
                </a:cubicBezTo>
                <a:lnTo>
                  <a:pt x="147053" y="53473"/>
                </a:lnTo>
                <a:cubicBezTo>
                  <a:pt x="110244" y="54680"/>
                  <a:pt x="62768" y="65798"/>
                  <a:pt x="26737" y="80210"/>
                </a:cubicBezTo>
                <a:cubicBezTo>
                  <a:pt x="17485" y="83911"/>
                  <a:pt x="4456" y="80210"/>
                  <a:pt x="0" y="80210"/>
                </a:cubicBezTo>
                <a:close/>
              </a:path>
            </a:pathLst>
          </a:custGeom>
          <a:solidFill>
            <a:srgbClr val="F79646"/>
          </a:solidFill>
          <a:ln>
            <a:solidFill>
              <a:srgbClr val="F7964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15" name="TextBox 14"/>
          <p:cNvSpPr txBox="1"/>
          <p:nvPr/>
        </p:nvSpPr>
        <p:spPr>
          <a:xfrm>
            <a:off x="4719437" y="2143932"/>
            <a:ext cx="3923670" cy="461665"/>
          </a:xfrm>
          <a:prstGeom prst="rect">
            <a:avLst/>
          </a:prstGeom>
          <a:noFill/>
        </p:spPr>
        <p:txBody>
          <a:bodyPr wrap="none" rtlCol="0">
            <a:spAutoFit/>
          </a:bodyPr>
          <a:lstStyle/>
          <a:p>
            <a:r>
              <a:rPr lang="en-US" sz="2400" dirty="0" smtClean="0">
                <a:solidFill>
                  <a:schemeClr val="accent6"/>
                </a:solidFill>
                <a:latin typeface="Segoe Print"/>
                <a:cs typeface="Segoe Print"/>
              </a:rPr>
              <a:t>Location of the bus stop</a:t>
            </a:r>
            <a:endParaRPr lang="en-US" sz="2400" dirty="0">
              <a:solidFill>
                <a:schemeClr val="accent6"/>
              </a:solidFill>
              <a:latin typeface="Segoe Print"/>
              <a:cs typeface="Segoe Print"/>
            </a:endParaRPr>
          </a:p>
        </p:txBody>
      </p:sp>
      <p:sp>
        <p:nvSpPr>
          <p:cNvPr id="16" name="TextBox 15"/>
          <p:cNvSpPr txBox="1"/>
          <p:nvPr/>
        </p:nvSpPr>
        <p:spPr>
          <a:xfrm>
            <a:off x="3761169" y="2874211"/>
            <a:ext cx="4826962" cy="461665"/>
          </a:xfrm>
          <a:prstGeom prst="rect">
            <a:avLst/>
          </a:prstGeom>
          <a:noFill/>
        </p:spPr>
        <p:txBody>
          <a:bodyPr wrap="none" rtlCol="0">
            <a:spAutoFit/>
          </a:bodyPr>
          <a:lstStyle/>
          <a:p>
            <a:r>
              <a:rPr lang="en-US" sz="2400" dirty="0" smtClean="0">
                <a:solidFill>
                  <a:schemeClr val="accent6"/>
                </a:solidFill>
                <a:latin typeface="Segoe Print"/>
                <a:cs typeface="Segoe Print"/>
              </a:rPr>
              <a:t>Absence/Presence of a shelter</a:t>
            </a:r>
            <a:endParaRPr lang="en-US" sz="2400" dirty="0">
              <a:solidFill>
                <a:schemeClr val="accent6"/>
              </a:solidFill>
              <a:latin typeface="Segoe Print"/>
              <a:cs typeface="Segoe Print"/>
            </a:endParaRPr>
          </a:p>
        </p:txBody>
      </p:sp>
      <p:sp>
        <p:nvSpPr>
          <p:cNvPr id="17" name="TextBox 16"/>
          <p:cNvSpPr txBox="1"/>
          <p:nvPr/>
        </p:nvSpPr>
        <p:spPr>
          <a:xfrm>
            <a:off x="3739200" y="4304632"/>
            <a:ext cx="4903907" cy="461665"/>
          </a:xfrm>
          <a:prstGeom prst="rect">
            <a:avLst/>
          </a:prstGeom>
          <a:noFill/>
        </p:spPr>
        <p:txBody>
          <a:bodyPr wrap="none" rtlCol="0">
            <a:spAutoFit/>
          </a:bodyPr>
          <a:lstStyle/>
          <a:p>
            <a:r>
              <a:rPr lang="en-US" sz="2400" dirty="0" smtClean="0">
                <a:solidFill>
                  <a:schemeClr val="accent6"/>
                </a:solidFill>
                <a:latin typeface="Segoe Print"/>
                <a:cs typeface="Segoe Print"/>
              </a:rPr>
              <a:t>Some accessibility information</a:t>
            </a:r>
            <a:endParaRPr lang="en-US" sz="2400" dirty="0">
              <a:solidFill>
                <a:schemeClr val="accent6"/>
              </a:solidFill>
              <a:latin typeface="Segoe Print"/>
              <a:cs typeface="Segoe Print"/>
            </a:endParaRPr>
          </a:p>
        </p:txBody>
      </p:sp>
      <p:sp>
        <p:nvSpPr>
          <p:cNvPr id="19" name="Freeform 18"/>
          <p:cNvSpPr/>
          <p:nvPr/>
        </p:nvSpPr>
        <p:spPr>
          <a:xfrm>
            <a:off x="4184316" y="2152316"/>
            <a:ext cx="454526" cy="248013"/>
          </a:xfrm>
          <a:custGeom>
            <a:avLst/>
            <a:gdLst>
              <a:gd name="connsiteX0" fmla="*/ 454526 w 454526"/>
              <a:gd name="connsiteY0" fmla="*/ 240631 h 248013"/>
              <a:gd name="connsiteX1" fmla="*/ 454526 w 454526"/>
              <a:gd name="connsiteY1" fmla="*/ 240631 h 248013"/>
              <a:gd name="connsiteX2" fmla="*/ 320842 w 454526"/>
              <a:gd name="connsiteY2" fmla="*/ 227263 h 248013"/>
              <a:gd name="connsiteX3" fmla="*/ 280737 w 454526"/>
              <a:gd name="connsiteY3" fmla="*/ 213895 h 248013"/>
              <a:gd name="connsiteX4" fmla="*/ 187158 w 454526"/>
              <a:gd name="connsiteY4" fmla="*/ 187158 h 248013"/>
              <a:gd name="connsiteX5" fmla="*/ 147052 w 454526"/>
              <a:gd name="connsiteY5" fmla="*/ 160421 h 248013"/>
              <a:gd name="connsiteX6" fmla="*/ 93579 w 454526"/>
              <a:gd name="connsiteY6" fmla="*/ 80210 h 248013"/>
              <a:gd name="connsiteX7" fmla="*/ 66842 w 454526"/>
              <a:gd name="connsiteY7" fmla="*/ 40105 h 248013"/>
              <a:gd name="connsiteX8" fmla="*/ 26737 w 454526"/>
              <a:gd name="connsiteY8" fmla="*/ 13368 h 248013"/>
              <a:gd name="connsiteX9" fmla="*/ 0 w 454526"/>
              <a:gd name="connsiteY9" fmla="*/ 93579 h 248013"/>
              <a:gd name="connsiteX10" fmla="*/ 13368 w 454526"/>
              <a:gd name="connsiteY10" fmla="*/ 53473 h 248013"/>
              <a:gd name="connsiteX11" fmla="*/ 26737 w 454526"/>
              <a:gd name="connsiteY11" fmla="*/ 13368 h 248013"/>
              <a:gd name="connsiteX12" fmla="*/ 66842 w 454526"/>
              <a:gd name="connsiteY12" fmla="*/ 0 h 248013"/>
              <a:gd name="connsiteX13" fmla="*/ 160421 w 454526"/>
              <a:gd name="connsiteY13" fmla="*/ 13368 h 248013"/>
              <a:gd name="connsiteX14" fmla="*/ 200526 w 454526"/>
              <a:gd name="connsiteY14" fmla="*/ 26737 h 248013"/>
              <a:gd name="connsiteX15" fmla="*/ 120316 w 454526"/>
              <a:gd name="connsiteY15" fmla="*/ 13368 h 248013"/>
              <a:gd name="connsiteX16" fmla="*/ 40105 w 454526"/>
              <a:gd name="connsiteY16" fmla="*/ 40105 h 248013"/>
              <a:gd name="connsiteX17" fmla="*/ 66842 w 454526"/>
              <a:gd name="connsiteY17" fmla="*/ 80210 h 248013"/>
              <a:gd name="connsiteX18" fmla="*/ 106947 w 454526"/>
              <a:gd name="connsiteY18" fmla="*/ 120316 h 248013"/>
              <a:gd name="connsiteX19" fmla="*/ 160421 w 454526"/>
              <a:gd name="connsiteY19" fmla="*/ 147052 h 248013"/>
              <a:gd name="connsiteX20" fmla="*/ 240631 w 454526"/>
              <a:gd name="connsiteY20" fmla="*/ 200526 h 248013"/>
              <a:gd name="connsiteX21" fmla="*/ 280737 w 454526"/>
              <a:gd name="connsiteY21" fmla="*/ 213895 h 248013"/>
              <a:gd name="connsiteX22" fmla="*/ 320842 w 454526"/>
              <a:gd name="connsiteY22" fmla="*/ 240631 h 248013"/>
              <a:gd name="connsiteX23" fmla="*/ 454526 w 454526"/>
              <a:gd name="connsiteY23" fmla="*/ 240631 h 24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4526" h="248013">
                <a:moveTo>
                  <a:pt x="454526" y="240631"/>
                </a:moveTo>
                <a:lnTo>
                  <a:pt x="454526" y="240631"/>
                </a:lnTo>
                <a:cubicBezTo>
                  <a:pt x="409965" y="236175"/>
                  <a:pt x="365105" y="234072"/>
                  <a:pt x="320842" y="227263"/>
                </a:cubicBezTo>
                <a:cubicBezTo>
                  <a:pt x="306914" y="225120"/>
                  <a:pt x="294286" y="217766"/>
                  <a:pt x="280737" y="213895"/>
                </a:cubicBezTo>
                <a:cubicBezTo>
                  <a:pt x="163234" y="180323"/>
                  <a:pt x="283316" y="219210"/>
                  <a:pt x="187158" y="187158"/>
                </a:cubicBezTo>
                <a:cubicBezTo>
                  <a:pt x="173789" y="178246"/>
                  <a:pt x="157632" y="172513"/>
                  <a:pt x="147052" y="160421"/>
                </a:cubicBezTo>
                <a:cubicBezTo>
                  <a:pt x="125892" y="136238"/>
                  <a:pt x="111403" y="106947"/>
                  <a:pt x="93579" y="80210"/>
                </a:cubicBezTo>
                <a:cubicBezTo>
                  <a:pt x="84667" y="66842"/>
                  <a:pt x="80210" y="49017"/>
                  <a:pt x="66842" y="40105"/>
                </a:cubicBezTo>
                <a:lnTo>
                  <a:pt x="26737" y="13368"/>
                </a:lnTo>
                <a:lnTo>
                  <a:pt x="0" y="93579"/>
                </a:lnTo>
                <a:lnTo>
                  <a:pt x="13368" y="53473"/>
                </a:lnTo>
                <a:cubicBezTo>
                  <a:pt x="17824" y="40105"/>
                  <a:pt x="13369" y="17824"/>
                  <a:pt x="26737" y="13368"/>
                </a:cubicBezTo>
                <a:lnTo>
                  <a:pt x="66842" y="0"/>
                </a:lnTo>
                <a:cubicBezTo>
                  <a:pt x="98035" y="4456"/>
                  <a:pt x="129523" y="7188"/>
                  <a:pt x="160421" y="13368"/>
                </a:cubicBezTo>
                <a:cubicBezTo>
                  <a:pt x="174239" y="16132"/>
                  <a:pt x="214618" y="26737"/>
                  <a:pt x="200526" y="26737"/>
                </a:cubicBezTo>
                <a:cubicBezTo>
                  <a:pt x="173420" y="26737"/>
                  <a:pt x="147053" y="17824"/>
                  <a:pt x="120316" y="13368"/>
                </a:cubicBezTo>
                <a:cubicBezTo>
                  <a:pt x="93579" y="22280"/>
                  <a:pt x="57711" y="18098"/>
                  <a:pt x="40105" y="40105"/>
                </a:cubicBezTo>
                <a:cubicBezTo>
                  <a:pt x="30068" y="52651"/>
                  <a:pt x="56556" y="67867"/>
                  <a:pt x="66842" y="80210"/>
                </a:cubicBezTo>
                <a:cubicBezTo>
                  <a:pt x="78945" y="94734"/>
                  <a:pt x="91563" y="109327"/>
                  <a:pt x="106947" y="120316"/>
                </a:cubicBezTo>
                <a:cubicBezTo>
                  <a:pt x="123163" y="131899"/>
                  <a:pt x="143332" y="136799"/>
                  <a:pt x="160421" y="147052"/>
                </a:cubicBezTo>
                <a:cubicBezTo>
                  <a:pt x="187975" y="163585"/>
                  <a:pt x="210146" y="190364"/>
                  <a:pt x="240631" y="200526"/>
                </a:cubicBezTo>
                <a:cubicBezTo>
                  <a:pt x="254000" y="204982"/>
                  <a:pt x="268133" y="207593"/>
                  <a:pt x="280737" y="213895"/>
                </a:cubicBezTo>
                <a:cubicBezTo>
                  <a:pt x="295107" y="221080"/>
                  <a:pt x="306074" y="234302"/>
                  <a:pt x="320842" y="240631"/>
                </a:cubicBezTo>
                <a:cubicBezTo>
                  <a:pt x="359602" y="257242"/>
                  <a:pt x="432245" y="240631"/>
                  <a:pt x="454526" y="240631"/>
                </a:cubicBezTo>
                <a:close/>
              </a:path>
            </a:pathLst>
          </a:custGeom>
          <a:solidFill>
            <a:srgbClr val="F79646"/>
          </a:solidFill>
          <a:ln>
            <a:solidFill>
              <a:srgbClr val="F7964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20" name="Freeform 19"/>
          <p:cNvSpPr/>
          <p:nvPr/>
        </p:nvSpPr>
        <p:spPr>
          <a:xfrm>
            <a:off x="3281886" y="2967789"/>
            <a:ext cx="434535" cy="187158"/>
          </a:xfrm>
          <a:custGeom>
            <a:avLst/>
            <a:gdLst>
              <a:gd name="connsiteX0" fmla="*/ 434535 w 434535"/>
              <a:gd name="connsiteY0" fmla="*/ 173790 h 187158"/>
              <a:gd name="connsiteX1" fmla="*/ 434535 w 434535"/>
              <a:gd name="connsiteY1" fmla="*/ 173790 h 187158"/>
              <a:gd name="connsiteX2" fmla="*/ 300851 w 434535"/>
              <a:gd name="connsiteY2" fmla="*/ 187158 h 187158"/>
              <a:gd name="connsiteX3" fmla="*/ 207272 w 434535"/>
              <a:gd name="connsiteY3" fmla="*/ 147053 h 187158"/>
              <a:gd name="connsiteX4" fmla="*/ 153798 w 434535"/>
              <a:gd name="connsiteY4" fmla="*/ 133685 h 187158"/>
              <a:gd name="connsiteX5" fmla="*/ 100325 w 434535"/>
              <a:gd name="connsiteY5" fmla="*/ 106948 h 187158"/>
              <a:gd name="connsiteX6" fmla="*/ 60219 w 434535"/>
              <a:gd name="connsiteY6" fmla="*/ 26737 h 187158"/>
              <a:gd name="connsiteX7" fmla="*/ 73588 w 434535"/>
              <a:gd name="connsiteY7" fmla="*/ 66843 h 187158"/>
              <a:gd name="connsiteX8" fmla="*/ 153798 w 434535"/>
              <a:gd name="connsiteY8" fmla="*/ 120316 h 187158"/>
              <a:gd name="connsiteX9" fmla="*/ 274114 w 434535"/>
              <a:gd name="connsiteY9" fmla="*/ 147053 h 187158"/>
              <a:gd name="connsiteX10" fmla="*/ 367693 w 434535"/>
              <a:gd name="connsiteY10" fmla="*/ 160422 h 187158"/>
              <a:gd name="connsiteX11" fmla="*/ 327588 w 434535"/>
              <a:gd name="connsiteY11" fmla="*/ 173790 h 187158"/>
              <a:gd name="connsiteX12" fmla="*/ 180535 w 434535"/>
              <a:gd name="connsiteY12" fmla="*/ 147053 h 187158"/>
              <a:gd name="connsiteX13" fmla="*/ 100325 w 434535"/>
              <a:gd name="connsiteY13" fmla="*/ 80211 h 187158"/>
              <a:gd name="connsiteX14" fmla="*/ 60219 w 434535"/>
              <a:gd name="connsiteY14" fmla="*/ 53474 h 187158"/>
              <a:gd name="connsiteX15" fmla="*/ 33482 w 434535"/>
              <a:gd name="connsiteY15" fmla="*/ 120316 h 187158"/>
              <a:gd name="connsiteX16" fmla="*/ 46851 w 434535"/>
              <a:gd name="connsiteY16" fmla="*/ 80211 h 187158"/>
              <a:gd name="connsiteX17" fmla="*/ 60219 w 434535"/>
              <a:gd name="connsiteY17" fmla="*/ 13369 h 187158"/>
              <a:gd name="connsiteX18" fmla="*/ 20114 w 434535"/>
              <a:gd name="connsiteY18" fmla="*/ 26737 h 187158"/>
              <a:gd name="connsiteX19" fmla="*/ 33482 w 434535"/>
              <a:gd name="connsiteY19" fmla="*/ 40106 h 187158"/>
              <a:gd name="connsiteX20" fmla="*/ 207272 w 434535"/>
              <a:gd name="connsiteY20" fmla="*/ 0 h 187158"/>
              <a:gd name="connsiteX21" fmla="*/ 6746 w 434535"/>
              <a:gd name="connsiteY21" fmla="*/ 40106 h 18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4535" h="187158">
                <a:moveTo>
                  <a:pt x="434535" y="173790"/>
                </a:moveTo>
                <a:lnTo>
                  <a:pt x="434535" y="173790"/>
                </a:lnTo>
                <a:cubicBezTo>
                  <a:pt x="389974" y="178246"/>
                  <a:pt x="345635" y="187158"/>
                  <a:pt x="300851" y="187158"/>
                </a:cubicBezTo>
                <a:cubicBezTo>
                  <a:pt x="278718" y="187158"/>
                  <a:pt x="221195" y="152274"/>
                  <a:pt x="207272" y="147053"/>
                </a:cubicBezTo>
                <a:cubicBezTo>
                  <a:pt x="190069" y="140602"/>
                  <a:pt x="171623" y="138141"/>
                  <a:pt x="153798" y="133685"/>
                </a:cubicBezTo>
                <a:cubicBezTo>
                  <a:pt x="135974" y="124773"/>
                  <a:pt x="114416" y="121039"/>
                  <a:pt x="100325" y="106948"/>
                </a:cubicBezTo>
                <a:cubicBezTo>
                  <a:pt x="90435" y="97058"/>
                  <a:pt x="85012" y="26737"/>
                  <a:pt x="60219" y="26737"/>
                </a:cubicBezTo>
                <a:cubicBezTo>
                  <a:pt x="46127" y="26737"/>
                  <a:pt x="63624" y="56879"/>
                  <a:pt x="73588" y="66843"/>
                </a:cubicBezTo>
                <a:cubicBezTo>
                  <a:pt x="96310" y="89565"/>
                  <a:pt x="122624" y="112522"/>
                  <a:pt x="153798" y="120316"/>
                </a:cubicBezTo>
                <a:cubicBezTo>
                  <a:pt x="201877" y="132336"/>
                  <a:pt x="223188" y="138565"/>
                  <a:pt x="274114" y="147053"/>
                </a:cubicBezTo>
                <a:cubicBezTo>
                  <a:pt x="305195" y="152233"/>
                  <a:pt x="336500" y="155966"/>
                  <a:pt x="367693" y="160422"/>
                </a:cubicBezTo>
                <a:cubicBezTo>
                  <a:pt x="354325" y="164878"/>
                  <a:pt x="341679" y="173790"/>
                  <a:pt x="327588" y="173790"/>
                </a:cubicBezTo>
                <a:cubicBezTo>
                  <a:pt x="279683" y="173790"/>
                  <a:pt x="227339" y="158755"/>
                  <a:pt x="180535" y="147053"/>
                </a:cubicBezTo>
                <a:cubicBezTo>
                  <a:pt x="80956" y="80666"/>
                  <a:pt x="203263" y="165992"/>
                  <a:pt x="100325" y="80211"/>
                </a:cubicBezTo>
                <a:cubicBezTo>
                  <a:pt x="87982" y="69925"/>
                  <a:pt x="73588" y="62386"/>
                  <a:pt x="60219" y="53474"/>
                </a:cubicBezTo>
                <a:cubicBezTo>
                  <a:pt x="56757" y="54628"/>
                  <a:pt x="-53805" y="76674"/>
                  <a:pt x="33482" y="120316"/>
                </a:cubicBezTo>
                <a:cubicBezTo>
                  <a:pt x="46086" y="126618"/>
                  <a:pt x="43433" y="93882"/>
                  <a:pt x="46851" y="80211"/>
                </a:cubicBezTo>
                <a:cubicBezTo>
                  <a:pt x="52362" y="58168"/>
                  <a:pt x="70381" y="33692"/>
                  <a:pt x="60219" y="13369"/>
                </a:cubicBezTo>
                <a:cubicBezTo>
                  <a:pt x="53917" y="765"/>
                  <a:pt x="30078" y="16773"/>
                  <a:pt x="20114" y="26737"/>
                </a:cubicBezTo>
                <a:lnTo>
                  <a:pt x="33482" y="40106"/>
                </a:lnTo>
                <a:lnTo>
                  <a:pt x="207272" y="0"/>
                </a:lnTo>
                <a:lnTo>
                  <a:pt x="6746" y="40106"/>
                </a:lnTo>
              </a:path>
            </a:pathLst>
          </a:custGeom>
          <a:solidFill>
            <a:srgbClr val="F79646"/>
          </a:solidFill>
          <a:ln>
            <a:solidFill>
              <a:srgbClr val="F79646"/>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Freeform 20"/>
          <p:cNvSpPr/>
          <p:nvPr/>
        </p:nvSpPr>
        <p:spPr>
          <a:xfrm>
            <a:off x="3354374" y="4403174"/>
            <a:ext cx="281837" cy="252533"/>
          </a:xfrm>
          <a:custGeom>
            <a:avLst/>
            <a:gdLst>
              <a:gd name="connsiteX0" fmla="*/ 281837 w 281837"/>
              <a:gd name="connsiteY0" fmla="*/ 249037 h 252533"/>
              <a:gd name="connsiteX1" fmla="*/ 281837 w 281837"/>
              <a:gd name="connsiteY1" fmla="*/ 249037 h 252533"/>
              <a:gd name="connsiteX2" fmla="*/ 94679 w 281837"/>
              <a:gd name="connsiteY2" fmla="*/ 142089 h 252533"/>
              <a:gd name="connsiteX3" fmla="*/ 54573 w 281837"/>
              <a:gd name="connsiteY3" fmla="*/ 115352 h 252533"/>
              <a:gd name="connsiteX4" fmla="*/ 41205 w 281837"/>
              <a:gd name="connsiteY4" fmla="*/ 75247 h 252533"/>
              <a:gd name="connsiteX5" fmla="*/ 27837 w 281837"/>
              <a:gd name="connsiteY5" fmla="*/ 21773 h 252533"/>
              <a:gd name="connsiteX6" fmla="*/ 1100 w 281837"/>
              <a:gd name="connsiteY6" fmla="*/ 101984 h 252533"/>
              <a:gd name="connsiteX7" fmla="*/ 14468 w 281837"/>
              <a:gd name="connsiteY7" fmla="*/ 61879 h 252533"/>
              <a:gd name="connsiteX8" fmla="*/ 81310 w 281837"/>
              <a:gd name="connsiteY8" fmla="*/ 8405 h 252533"/>
              <a:gd name="connsiteX9" fmla="*/ 148152 w 281837"/>
              <a:gd name="connsiteY9" fmla="*/ 75247 h 252533"/>
              <a:gd name="connsiteX10" fmla="*/ 94679 w 281837"/>
              <a:gd name="connsiteY10" fmla="*/ 61879 h 252533"/>
              <a:gd name="connsiteX11" fmla="*/ 14468 w 281837"/>
              <a:gd name="connsiteY11" fmla="*/ 8405 h 252533"/>
              <a:gd name="connsiteX12" fmla="*/ 67942 w 281837"/>
              <a:gd name="connsiteY12" fmla="*/ 115352 h 252533"/>
              <a:gd name="connsiteX13" fmla="*/ 148152 w 281837"/>
              <a:gd name="connsiteY13" fmla="*/ 168826 h 252533"/>
              <a:gd name="connsiteX14" fmla="*/ 188258 w 281837"/>
              <a:gd name="connsiteY14" fmla="*/ 208931 h 252533"/>
              <a:gd name="connsiteX15" fmla="*/ 281837 w 281837"/>
              <a:gd name="connsiteY15" fmla="*/ 249037 h 252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1837" h="252533">
                <a:moveTo>
                  <a:pt x="281837" y="249037"/>
                </a:moveTo>
                <a:lnTo>
                  <a:pt x="281837" y="249037"/>
                </a:lnTo>
                <a:cubicBezTo>
                  <a:pt x="146143" y="181190"/>
                  <a:pt x="208056" y="217674"/>
                  <a:pt x="94679" y="142089"/>
                </a:cubicBezTo>
                <a:lnTo>
                  <a:pt x="54573" y="115352"/>
                </a:lnTo>
                <a:cubicBezTo>
                  <a:pt x="50117" y="101984"/>
                  <a:pt x="45076" y="88796"/>
                  <a:pt x="41205" y="75247"/>
                </a:cubicBezTo>
                <a:cubicBezTo>
                  <a:pt x="36158" y="57581"/>
                  <a:pt x="43124" y="11581"/>
                  <a:pt x="27837" y="21773"/>
                </a:cubicBezTo>
                <a:cubicBezTo>
                  <a:pt x="4387" y="37406"/>
                  <a:pt x="10013" y="75247"/>
                  <a:pt x="1100" y="101984"/>
                </a:cubicBezTo>
                <a:cubicBezTo>
                  <a:pt x="-3356" y="115352"/>
                  <a:pt x="6652" y="73604"/>
                  <a:pt x="14468" y="61879"/>
                </a:cubicBezTo>
                <a:cubicBezTo>
                  <a:pt x="49021" y="10048"/>
                  <a:pt x="25962" y="26854"/>
                  <a:pt x="81310" y="8405"/>
                </a:cubicBezTo>
                <a:cubicBezTo>
                  <a:pt x="81310" y="8405"/>
                  <a:pt x="165976" y="57423"/>
                  <a:pt x="148152" y="75247"/>
                </a:cubicBezTo>
                <a:cubicBezTo>
                  <a:pt x="135161" y="88239"/>
                  <a:pt x="112503" y="66335"/>
                  <a:pt x="94679" y="61879"/>
                </a:cubicBezTo>
                <a:cubicBezTo>
                  <a:pt x="67942" y="44054"/>
                  <a:pt x="9923" y="-23406"/>
                  <a:pt x="14468" y="8405"/>
                </a:cubicBezTo>
                <a:cubicBezTo>
                  <a:pt x="29830" y="115934"/>
                  <a:pt x="-2056" y="92020"/>
                  <a:pt x="67942" y="115352"/>
                </a:cubicBezTo>
                <a:cubicBezTo>
                  <a:pt x="94679" y="133177"/>
                  <a:pt x="125430" y="146104"/>
                  <a:pt x="148152" y="168826"/>
                </a:cubicBezTo>
                <a:cubicBezTo>
                  <a:pt x="161521" y="182194"/>
                  <a:pt x="172527" y="198444"/>
                  <a:pt x="188258" y="208931"/>
                </a:cubicBezTo>
                <a:cubicBezTo>
                  <a:pt x="292380" y="278345"/>
                  <a:pt x="266241" y="242353"/>
                  <a:pt x="281837" y="249037"/>
                </a:cubicBezTo>
                <a:close/>
              </a:path>
            </a:pathLst>
          </a:custGeom>
          <a:solidFill>
            <a:srgbClr val="F79646"/>
          </a:solidFill>
          <a:ln>
            <a:solidFill>
              <a:srgbClr val="F7964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22" name="TextBox 21"/>
          <p:cNvSpPr txBox="1"/>
          <p:nvPr/>
        </p:nvSpPr>
        <p:spPr>
          <a:xfrm>
            <a:off x="261190" y="5849139"/>
            <a:ext cx="8621621" cy="461665"/>
          </a:xfrm>
          <a:prstGeom prst="rect">
            <a:avLst/>
          </a:prstGeom>
          <a:noFill/>
        </p:spPr>
        <p:txBody>
          <a:bodyPr wrap="none" rtlCol="0">
            <a:spAutoFit/>
          </a:bodyPr>
          <a:lstStyle/>
          <a:p>
            <a:r>
              <a:rPr lang="en-US" sz="2400" dirty="0" smtClean="0">
                <a:solidFill>
                  <a:srgbClr val="FF0000"/>
                </a:solidFill>
                <a:latin typeface="Segoe UI Semibold"/>
                <a:cs typeface="Segoe UI Semibold"/>
              </a:rPr>
              <a:t>Not all public transit organizations provide such information</a:t>
            </a:r>
            <a:endParaRPr lang="en-US" sz="2400" dirty="0">
              <a:solidFill>
                <a:srgbClr val="FF0000"/>
              </a:solidFill>
              <a:latin typeface="Segoe UI Semibold"/>
              <a:cs typeface="Segoe UI Semibold"/>
            </a:endParaRPr>
          </a:p>
        </p:txBody>
      </p:sp>
      <p:sp>
        <p:nvSpPr>
          <p:cNvPr id="2" name="Rectangle 1"/>
          <p:cNvSpPr/>
          <p:nvPr/>
        </p:nvSpPr>
        <p:spPr>
          <a:xfrm>
            <a:off x="-320842" y="-66840"/>
            <a:ext cx="9865895" cy="7058526"/>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 name="TextBox 2"/>
          <p:cNvSpPr txBox="1"/>
          <p:nvPr/>
        </p:nvSpPr>
        <p:spPr>
          <a:xfrm>
            <a:off x="226100" y="3167390"/>
            <a:ext cx="8691801" cy="523220"/>
          </a:xfrm>
          <a:prstGeom prst="rect">
            <a:avLst/>
          </a:prstGeom>
          <a:noFill/>
        </p:spPr>
        <p:txBody>
          <a:bodyPr wrap="square" rtlCol="0">
            <a:spAutoFit/>
          </a:bodyPr>
          <a:lstStyle/>
          <a:p>
            <a:pPr algn="ctr"/>
            <a:r>
              <a:rPr lang="en-US" sz="2800" dirty="0" smtClean="0">
                <a:solidFill>
                  <a:srgbClr val="FFFFFF"/>
                </a:solidFill>
                <a:latin typeface="Segoe UI Light"/>
                <a:cs typeface="Segoe UI Light"/>
              </a:rPr>
              <a:t>Also, this information is still fairly </a:t>
            </a:r>
            <a:r>
              <a:rPr lang="en-US" sz="2800" dirty="0" smtClean="0">
                <a:solidFill>
                  <a:srgbClr val="FF0000"/>
                </a:solidFill>
                <a:latin typeface="Segoe UI Light"/>
                <a:cs typeface="Segoe UI Light"/>
              </a:rPr>
              <a:t>coarse</a:t>
            </a:r>
            <a:endParaRPr lang="en-US" sz="2800" dirty="0">
              <a:solidFill>
                <a:srgbClr val="FFFFFF"/>
              </a:solidFill>
              <a:latin typeface="Segoe UI Light"/>
              <a:cs typeface="Segoe UI Light"/>
            </a:endParaRPr>
          </a:p>
        </p:txBody>
      </p:sp>
    </p:spTree>
    <p:extLst>
      <p:ext uri="{BB962C8B-B14F-4D97-AF65-F5344CB8AC3E}">
        <p14:creationId xmlns:p14="http://schemas.microsoft.com/office/powerpoint/2010/main" val="139477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2815" t="25883" r="26447" b="11372"/>
          <a:stretch/>
        </p:blipFill>
        <p:spPr>
          <a:xfrm>
            <a:off x="-29199" y="1169320"/>
            <a:ext cx="9183815" cy="6092084"/>
          </a:xfrm>
          <a:prstGeom prst="rect">
            <a:avLst/>
          </a:prstGeom>
        </p:spPr>
      </p:pic>
      <p:sp>
        <p:nvSpPr>
          <p:cNvPr id="10" name="TextBox 9"/>
          <p:cNvSpPr txBox="1"/>
          <p:nvPr/>
        </p:nvSpPr>
        <p:spPr>
          <a:xfrm>
            <a:off x="-29200" y="6044497"/>
            <a:ext cx="9194716" cy="584776"/>
          </a:xfrm>
          <a:prstGeom prst="rect">
            <a:avLst/>
          </a:prstGeom>
          <a:solidFill>
            <a:srgbClr val="000000"/>
          </a:solidFill>
        </p:spPr>
        <p:txBody>
          <a:bodyPr wrap="square" rtlCol="0">
            <a:spAutoFit/>
          </a:bodyPr>
          <a:lstStyle/>
          <a:p>
            <a:pPr algn="ctr"/>
            <a:r>
              <a:rPr lang="en-US" sz="3200" dirty="0" smtClean="0">
                <a:solidFill>
                  <a:srgbClr val="FFFFFF"/>
                </a:solidFill>
                <a:latin typeface="Segoe UI Semibold"/>
                <a:cs typeface="Segoe UI Semibold"/>
              </a:rPr>
              <a:t>What bus stop landmarks exist in this image?</a:t>
            </a:r>
            <a:endParaRPr lang="en-US" sz="3200" dirty="0">
              <a:solidFill>
                <a:srgbClr val="FFFFFF"/>
              </a:solidFill>
              <a:latin typeface="Segoe UI Semibold"/>
              <a:cs typeface="Segoe UI Semibold"/>
            </a:endParaRPr>
          </a:p>
        </p:txBody>
      </p:sp>
      <p:pic>
        <p:nvPicPr>
          <p:cNvPr id="8" name="Picture 7" descr="Screen Shot 2013-10-11 at 2.40.32 AM (2).png"/>
          <p:cNvPicPr>
            <a:picLocks noChangeAspect="1"/>
          </p:cNvPicPr>
          <p:nvPr/>
        </p:nvPicPr>
        <p:blipFill rotWithShape="1">
          <a:blip r:embed="rId4">
            <a:extLst>
              <a:ext uri="{28A0092B-C50C-407E-A947-70E740481C1C}">
                <a14:useLocalDpi xmlns:a14="http://schemas.microsoft.com/office/drawing/2010/main" val="0"/>
              </a:ext>
            </a:extLst>
          </a:blip>
          <a:srcRect l="32046" t="41347" r="30675" b="12311"/>
          <a:stretch/>
        </p:blipFill>
        <p:spPr>
          <a:xfrm>
            <a:off x="-29198" y="-5"/>
            <a:ext cx="1536192" cy="1193560"/>
          </a:xfrm>
          <a:prstGeom prst="rect">
            <a:avLst/>
          </a:prstGeom>
        </p:spPr>
      </p:pic>
      <p:pic>
        <p:nvPicPr>
          <p:cNvPr id="9" name="Picture 8" descr="Screen Shot 2013-10-11 at 2.36.02 AM (2).png"/>
          <p:cNvPicPr>
            <a:picLocks noChangeAspect="1"/>
          </p:cNvPicPr>
          <p:nvPr/>
        </p:nvPicPr>
        <p:blipFill rotWithShape="1">
          <a:blip r:embed="rId5">
            <a:extLst>
              <a:ext uri="{28A0092B-C50C-407E-A947-70E740481C1C}">
                <a14:useLocalDpi xmlns:a14="http://schemas.microsoft.com/office/drawing/2010/main" val="0"/>
              </a:ext>
            </a:extLst>
          </a:blip>
          <a:srcRect l="41402" t="35212" r="40172" b="41882"/>
          <a:stretch/>
        </p:blipFill>
        <p:spPr>
          <a:xfrm>
            <a:off x="1500213" y="-4"/>
            <a:ext cx="1536192" cy="1193560"/>
          </a:xfrm>
          <a:prstGeom prst="rect">
            <a:avLst/>
          </a:prstGeom>
        </p:spPr>
      </p:pic>
      <p:pic>
        <p:nvPicPr>
          <p:cNvPr id="11" name="Picture 10" descr="Screen Shot 2013-10-11 at 2.45.53 AM (2).png"/>
          <p:cNvPicPr>
            <a:picLocks noChangeAspect="1"/>
          </p:cNvPicPr>
          <p:nvPr/>
        </p:nvPicPr>
        <p:blipFill rotWithShape="1">
          <a:blip r:embed="rId6">
            <a:extLst>
              <a:ext uri="{28A0092B-C50C-407E-A947-70E740481C1C}">
                <a14:useLocalDpi xmlns:a14="http://schemas.microsoft.com/office/drawing/2010/main" val="0"/>
              </a:ext>
            </a:extLst>
          </a:blip>
          <a:srcRect l="28842" t="54510" r="55020" b="25429"/>
          <a:stretch/>
        </p:blipFill>
        <p:spPr>
          <a:xfrm>
            <a:off x="3029624" y="-5"/>
            <a:ext cx="1536192" cy="1193560"/>
          </a:xfrm>
          <a:prstGeom prst="rect">
            <a:avLst/>
          </a:prstGeom>
        </p:spPr>
      </p:pic>
      <p:pic>
        <p:nvPicPr>
          <p:cNvPr id="12" name="Picture 11" descr="Screen Shot 2013-10-11 at 2.28.12 AM (2).png"/>
          <p:cNvPicPr>
            <a:picLocks noChangeAspect="1"/>
          </p:cNvPicPr>
          <p:nvPr/>
        </p:nvPicPr>
        <p:blipFill rotWithShape="1">
          <a:blip r:embed="rId7">
            <a:extLst>
              <a:ext uri="{28A0092B-C50C-407E-A947-70E740481C1C}">
                <a14:useLocalDpi xmlns:a14="http://schemas.microsoft.com/office/drawing/2010/main" val="0"/>
              </a:ext>
            </a:extLst>
          </a:blip>
          <a:srcRect l="41529" t="43607" r="43117" b="37306"/>
          <a:stretch/>
        </p:blipFill>
        <p:spPr>
          <a:xfrm>
            <a:off x="4559035" y="0"/>
            <a:ext cx="1536192" cy="1193551"/>
          </a:xfrm>
          <a:prstGeom prst="rect">
            <a:avLst/>
          </a:prstGeom>
        </p:spPr>
      </p:pic>
      <p:pic>
        <p:nvPicPr>
          <p:cNvPr id="13" name="Picture 12" descr="Screen Shot 2013-10-11 at 3.10.39 AM (2).png"/>
          <p:cNvPicPr>
            <a:picLocks noChangeAspect="1"/>
          </p:cNvPicPr>
          <p:nvPr/>
        </p:nvPicPr>
        <p:blipFill rotWithShape="1">
          <a:blip r:embed="rId8">
            <a:extLst>
              <a:ext uri="{28A0092B-C50C-407E-A947-70E740481C1C}">
                <a14:useLocalDpi xmlns:a14="http://schemas.microsoft.com/office/drawing/2010/main" val="0"/>
              </a:ext>
            </a:extLst>
          </a:blip>
          <a:srcRect l="33121" t="43116" r="37339" b="20162"/>
          <a:stretch/>
        </p:blipFill>
        <p:spPr>
          <a:xfrm>
            <a:off x="6088446" y="-5"/>
            <a:ext cx="1536192" cy="1193560"/>
          </a:xfrm>
          <a:prstGeom prst="rect">
            <a:avLst/>
          </a:prstGeom>
        </p:spPr>
      </p:pic>
      <p:pic>
        <p:nvPicPr>
          <p:cNvPr id="14" name="Picture 13" descr="Screen Shot 2013-10-11 at 3.05.39 AM (2).png"/>
          <p:cNvPicPr>
            <a:picLocks noChangeAspect="1"/>
          </p:cNvPicPr>
          <p:nvPr/>
        </p:nvPicPr>
        <p:blipFill rotWithShape="1">
          <a:blip r:embed="rId9">
            <a:extLst>
              <a:ext uri="{28A0092B-C50C-407E-A947-70E740481C1C}">
                <a14:useLocalDpi xmlns:a14="http://schemas.microsoft.com/office/drawing/2010/main" val="0"/>
              </a:ext>
            </a:extLst>
          </a:blip>
          <a:srcRect l="40466" t="44141" r="42233" b="34350"/>
          <a:stretch/>
        </p:blipFill>
        <p:spPr>
          <a:xfrm>
            <a:off x="7617858" y="0"/>
            <a:ext cx="1536192" cy="1193560"/>
          </a:xfrm>
          <a:prstGeom prst="rect">
            <a:avLst/>
          </a:prstGeom>
        </p:spPr>
      </p:pic>
      <p:cxnSp>
        <p:nvCxnSpPr>
          <p:cNvPr id="15" name="Straight Connector 14"/>
          <p:cNvCxnSpPr/>
          <p:nvPr/>
        </p:nvCxnSpPr>
        <p:spPr>
          <a:xfrm>
            <a:off x="-29198" y="1405996"/>
            <a:ext cx="9183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500213" y="0"/>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036405"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565816"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095227"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609633" y="-5"/>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29198"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Bus Stop Sign</a:t>
            </a:r>
            <a:endParaRPr lang="en-US" sz="1600" dirty="0">
              <a:solidFill>
                <a:schemeClr val="bg1"/>
              </a:solidFill>
              <a:latin typeface="Segoe Condensed"/>
              <a:cs typeface="Segoe Condensed"/>
            </a:endParaRPr>
          </a:p>
        </p:txBody>
      </p:sp>
      <p:sp>
        <p:nvSpPr>
          <p:cNvPr id="22" name="Rectangle 21"/>
          <p:cNvSpPr/>
          <p:nvPr/>
        </p:nvSpPr>
        <p:spPr>
          <a:xfrm>
            <a:off x="1500213" y="1067442"/>
            <a:ext cx="1536192"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Bus Stop Shelter</a:t>
            </a:r>
            <a:endParaRPr lang="en-US" sz="1600" dirty="0">
              <a:solidFill>
                <a:schemeClr val="bg1"/>
              </a:solidFill>
              <a:latin typeface="Segoe Condensed"/>
              <a:cs typeface="Segoe Condensed"/>
            </a:endParaRPr>
          </a:p>
        </p:txBody>
      </p:sp>
      <p:sp>
        <p:nvSpPr>
          <p:cNvPr id="23" name="Rectangle 22"/>
          <p:cNvSpPr/>
          <p:nvPr/>
        </p:nvSpPr>
        <p:spPr>
          <a:xfrm>
            <a:off x="3036405"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Bench</a:t>
            </a:r>
            <a:endParaRPr lang="en-US" sz="1600" dirty="0">
              <a:solidFill>
                <a:schemeClr val="bg1"/>
              </a:solidFill>
              <a:latin typeface="Segoe Condensed"/>
              <a:cs typeface="Segoe Condensed"/>
            </a:endParaRPr>
          </a:p>
        </p:txBody>
      </p:sp>
      <p:sp>
        <p:nvSpPr>
          <p:cNvPr id="24" name="Rectangle 23"/>
          <p:cNvSpPr/>
          <p:nvPr/>
        </p:nvSpPr>
        <p:spPr>
          <a:xfrm>
            <a:off x="4565816"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Trash Can</a:t>
            </a:r>
            <a:endParaRPr lang="en-US" sz="1600" dirty="0">
              <a:solidFill>
                <a:schemeClr val="bg1"/>
              </a:solidFill>
              <a:latin typeface="Segoe Condensed"/>
              <a:cs typeface="Segoe Condensed"/>
            </a:endParaRPr>
          </a:p>
        </p:txBody>
      </p:sp>
      <p:sp>
        <p:nvSpPr>
          <p:cNvPr id="25" name="Rectangle 24"/>
          <p:cNvSpPr/>
          <p:nvPr/>
        </p:nvSpPr>
        <p:spPr>
          <a:xfrm>
            <a:off x="6095227"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Newspaper Box</a:t>
            </a:r>
            <a:endParaRPr lang="en-US" sz="1600" dirty="0">
              <a:solidFill>
                <a:schemeClr val="bg1"/>
              </a:solidFill>
              <a:latin typeface="Segoe Condensed"/>
              <a:cs typeface="Segoe Condensed"/>
            </a:endParaRPr>
          </a:p>
        </p:txBody>
      </p:sp>
      <p:sp>
        <p:nvSpPr>
          <p:cNvPr id="26" name="Rectangle 25"/>
          <p:cNvSpPr/>
          <p:nvPr/>
        </p:nvSpPr>
        <p:spPr>
          <a:xfrm>
            <a:off x="7624639"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Traffic Sign</a:t>
            </a:r>
            <a:endParaRPr lang="en-US" sz="1600" dirty="0">
              <a:solidFill>
                <a:schemeClr val="bg1"/>
              </a:solidFill>
              <a:latin typeface="Segoe Condensed"/>
              <a:cs typeface="Segoe Condensed"/>
            </a:endParaRPr>
          </a:p>
        </p:txBody>
      </p:sp>
    </p:spTree>
    <p:extLst>
      <p:ext uri="{BB962C8B-B14F-4D97-AF65-F5344CB8AC3E}">
        <p14:creationId xmlns:p14="http://schemas.microsoft.com/office/powerpoint/2010/main" val="3149837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34" name="Straight Connector 33"/>
          <p:cNvCxnSpPr/>
          <p:nvPr/>
        </p:nvCxnSpPr>
        <p:spPr>
          <a:xfrm flipV="1">
            <a:off x="6203184" y="-22529"/>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3093056" y="-71562"/>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pic>
        <p:nvPicPr>
          <p:cNvPr id="9" name="Picture 8" descr="Screen Shot 2013-10-11 at 2.40.32 AM (2).png"/>
          <p:cNvPicPr>
            <a:picLocks noChangeAspect="1"/>
          </p:cNvPicPr>
          <p:nvPr/>
        </p:nvPicPr>
        <p:blipFill rotWithShape="1">
          <a:blip r:embed="rId3">
            <a:extLst>
              <a:ext uri="{28A0092B-C50C-407E-A947-70E740481C1C}">
                <a14:useLocalDpi xmlns:a14="http://schemas.microsoft.com/office/drawing/2010/main" val="0"/>
              </a:ext>
            </a:extLst>
          </a:blip>
          <a:srcRect l="25467" t="32499" r="37254" b="3280"/>
          <a:stretch/>
        </p:blipFill>
        <p:spPr>
          <a:xfrm>
            <a:off x="-90045" y="0"/>
            <a:ext cx="3184653" cy="3429000"/>
          </a:xfrm>
          <a:prstGeom prst="rect">
            <a:avLst/>
          </a:prstGeom>
        </p:spPr>
      </p:pic>
      <p:pic>
        <p:nvPicPr>
          <p:cNvPr id="10" name="Picture 9" descr="Screen Shot 2013-10-11 at 2.36.02 AM (2).png"/>
          <p:cNvPicPr>
            <a:picLocks noChangeAspect="1"/>
          </p:cNvPicPr>
          <p:nvPr/>
        </p:nvPicPr>
        <p:blipFill rotWithShape="1">
          <a:blip r:embed="rId4">
            <a:extLst>
              <a:ext uri="{28A0092B-C50C-407E-A947-70E740481C1C}">
                <a14:useLocalDpi xmlns:a14="http://schemas.microsoft.com/office/drawing/2010/main" val="0"/>
              </a:ext>
            </a:extLst>
          </a:blip>
          <a:srcRect l="40781" t="28083" r="38827" b="35746"/>
          <a:stretch/>
        </p:blipFill>
        <p:spPr>
          <a:xfrm>
            <a:off x="3107546" y="-16"/>
            <a:ext cx="3093057" cy="3429000"/>
          </a:xfrm>
          <a:prstGeom prst="rect">
            <a:avLst/>
          </a:prstGeom>
        </p:spPr>
      </p:pic>
      <p:pic>
        <p:nvPicPr>
          <p:cNvPr id="11" name="Picture 10" descr="Screen Shot 2013-10-11 at 2.45.53 AM (2).png"/>
          <p:cNvPicPr>
            <a:picLocks noChangeAspect="1"/>
          </p:cNvPicPr>
          <p:nvPr/>
        </p:nvPicPr>
        <p:blipFill rotWithShape="1">
          <a:blip r:embed="rId5">
            <a:extLst>
              <a:ext uri="{28A0092B-C50C-407E-A947-70E740481C1C}">
                <a14:useLocalDpi xmlns:a14="http://schemas.microsoft.com/office/drawing/2010/main" val="0"/>
              </a:ext>
            </a:extLst>
          </a:blip>
          <a:srcRect l="28842" t="54510" r="55020" b="16633"/>
          <a:stretch/>
        </p:blipFill>
        <p:spPr>
          <a:xfrm>
            <a:off x="6200428" y="0"/>
            <a:ext cx="3068053" cy="3429000"/>
          </a:xfrm>
          <a:prstGeom prst="rect">
            <a:avLst/>
          </a:prstGeom>
        </p:spPr>
      </p:pic>
      <p:pic>
        <p:nvPicPr>
          <p:cNvPr id="12" name="Picture 11" descr="Screen Shot 2013-10-11 at 2.28.12 AM (2).png"/>
          <p:cNvPicPr>
            <a:picLocks noChangeAspect="1"/>
          </p:cNvPicPr>
          <p:nvPr/>
        </p:nvPicPr>
        <p:blipFill rotWithShape="1">
          <a:blip r:embed="rId6">
            <a:extLst>
              <a:ext uri="{28A0092B-C50C-407E-A947-70E740481C1C}">
                <a14:useLocalDpi xmlns:a14="http://schemas.microsoft.com/office/drawing/2010/main" val="0"/>
              </a:ext>
            </a:extLst>
          </a:blip>
          <a:srcRect l="41529" t="35519" r="43117" b="37306"/>
          <a:stretch/>
        </p:blipFill>
        <p:spPr>
          <a:xfrm>
            <a:off x="1" y="3434962"/>
            <a:ext cx="3099975" cy="3429000"/>
          </a:xfrm>
          <a:prstGeom prst="rect">
            <a:avLst/>
          </a:prstGeom>
        </p:spPr>
      </p:pic>
      <p:pic>
        <p:nvPicPr>
          <p:cNvPr id="13" name="Picture 12" descr="Screen Shot 2013-10-11 at 3.10.39 AM (2).png"/>
          <p:cNvPicPr>
            <a:picLocks noChangeAspect="1"/>
          </p:cNvPicPr>
          <p:nvPr/>
        </p:nvPicPr>
        <p:blipFill rotWithShape="1">
          <a:blip r:embed="rId7">
            <a:extLst>
              <a:ext uri="{28A0092B-C50C-407E-A947-70E740481C1C}">
                <a14:useLocalDpi xmlns:a14="http://schemas.microsoft.com/office/drawing/2010/main" val="0"/>
              </a:ext>
            </a:extLst>
          </a:blip>
          <a:srcRect l="34039" t="36614" r="36496" b="10734"/>
          <a:stretch/>
        </p:blipFill>
        <p:spPr>
          <a:xfrm>
            <a:off x="3093056" y="3395207"/>
            <a:ext cx="3101010" cy="3463450"/>
          </a:xfrm>
          <a:prstGeom prst="rect">
            <a:avLst/>
          </a:prstGeom>
        </p:spPr>
      </p:pic>
      <p:pic>
        <p:nvPicPr>
          <p:cNvPr id="14" name="Picture 13" descr="Screen Shot 2013-10-11 at 3.05.39 AM (2).png"/>
          <p:cNvPicPr>
            <a:picLocks noChangeAspect="1"/>
          </p:cNvPicPr>
          <p:nvPr/>
        </p:nvPicPr>
        <p:blipFill rotWithShape="1">
          <a:blip r:embed="rId8">
            <a:extLst>
              <a:ext uri="{28A0092B-C50C-407E-A947-70E740481C1C}">
                <a14:useLocalDpi xmlns:a14="http://schemas.microsoft.com/office/drawing/2010/main" val="0"/>
              </a:ext>
            </a:extLst>
          </a:blip>
          <a:srcRect l="40574" t="38711" r="42036" b="31376"/>
          <a:stretch/>
        </p:blipFill>
        <p:spPr>
          <a:xfrm>
            <a:off x="6202016" y="3514476"/>
            <a:ext cx="3124863" cy="3359426"/>
          </a:xfrm>
          <a:prstGeom prst="rect">
            <a:avLst/>
          </a:prstGeom>
        </p:spPr>
      </p:pic>
      <p:cxnSp>
        <p:nvCxnSpPr>
          <p:cNvPr id="24" name="Straight Connector 23"/>
          <p:cNvCxnSpPr/>
          <p:nvPr/>
        </p:nvCxnSpPr>
        <p:spPr>
          <a:xfrm>
            <a:off x="7685531" y="4286434"/>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9199"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Bus Stop Sign</a:t>
            </a:r>
            <a:endParaRPr lang="en-US" sz="1600" dirty="0">
              <a:solidFill>
                <a:schemeClr val="tx1">
                  <a:lumMod val="50000"/>
                  <a:lumOff val="50000"/>
                </a:schemeClr>
              </a:solidFill>
              <a:latin typeface="Segoe Condensed"/>
              <a:cs typeface="Segoe Condensed"/>
            </a:endParaRPr>
          </a:p>
        </p:txBody>
      </p:sp>
      <p:sp>
        <p:nvSpPr>
          <p:cNvPr id="26" name="Rectangle 25"/>
          <p:cNvSpPr/>
          <p:nvPr/>
        </p:nvSpPr>
        <p:spPr>
          <a:xfrm>
            <a:off x="3079761"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Bus Stop Shelter</a:t>
            </a:r>
            <a:endParaRPr lang="en-US" sz="1600" dirty="0">
              <a:solidFill>
                <a:schemeClr val="tx1">
                  <a:lumMod val="50000"/>
                  <a:lumOff val="50000"/>
                </a:schemeClr>
              </a:solidFill>
              <a:latin typeface="Segoe Condensed"/>
              <a:cs typeface="Segoe Condensed"/>
            </a:endParaRPr>
          </a:p>
        </p:txBody>
      </p:sp>
      <p:sp>
        <p:nvSpPr>
          <p:cNvPr id="27" name="Rectangle 26"/>
          <p:cNvSpPr/>
          <p:nvPr/>
        </p:nvSpPr>
        <p:spPr>
          <a:xfrm>
            <a:off x="6121797"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Bench</a:t>
            </a:r>
            <a:endParaRPr lang="en-US" sz="1600" dirty="0">
              <a:solidFill>
                <a:schemeClr val="tx1">
                  <a:lumMod val="50000"/>
                  <a:lumOff val="50000"/>
                </a:schemeClr>
              </a:solidFill>
              <a:latin typeface="Segoe Condensed"/>
              <a:cs typeface="Segoe Condensed"/>
            </a:endParaRPr>
          </a:p>
        </p:txBody>
      </p:sp>
      <p:sp>
        <p:nvSpPr>
          <p:cNvPr id="28" name="Rectangle 27"/>
          <p:cNvSpPr/>
          <p:nvPr/>
        </p:nvSpPr>
        <p:spPr>
          <a:xfrm>
            <a:off x="-42339" y="3436912"/>
            <a:ext cx="3157836"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Trash Can</a:t>
            </a:r>
            <a:endParaRPr lang="en-US" sz="1600" dirty="0">
              <a:solidFill>
                <a:schemeClr val="tx1">
                  <a:lumMod val="50000"/>
                  <a:lumOff val="50000"/>
                </a:schemeClr>
              </a:solidFill>
              <a:latin typeface="Segoe Condensed"/>
              <a:cs typeface="Segoe Condensed"/>
            </a:endParaRPr>
          </a:p>
        </p:txBody>
      </p:sp>
      <p:sp>
        <p:nvSpPr>
          <p:cNvPr id="29" name="Rectangle 28"/>
          <p:cNvSpPr/>
          <p:nvPr/>
        </p:nvSpPr>
        <p:spPr>
          <a:xfrm>
            <a:off x="3099594" y="3436912"/>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Newspaper Box</a:t>
            </a:r>
            <a:endParaRPr lang="en-US" sz="1600" dirty="0">
              <a:solidFill>
                <a:schemeClr val="tx1">
                  <a:lumMod val="50000"/>
                  <a:lumOff val="50000"/>
                </a:schemeClr>
              </a:solidFill>
              <a:latin typeface="Segoe Condensed"/>
              <a:cs typeface="Segoe Condensed"/>
            </a:endParaRPr>
          </a:p>
        </p:txBody>
      </p:sp>
      <p:sp>
        <p:nvSpPr>
          <p:cNvPr id="30" name="Rectangle 29"/>
          <p:cNvSpPr/>
          <p:nvPr/>
        </p:nvSpPr>
        <p:spPr>
          <a:xfrm>
            <a:off x="6208554" y="3436912"/>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tx1">
                    <a:lumMod val="50000"/>
                    <a:lumOff val="50000"/>
                  </a:schemeClr>
                </a:solidFill>
                <a:latin typeface="Segoe Condensed"/>
                <a:cs typeface="Segoe Condensed"/>
              </a:rPr>
              <a:t>Traffic Sign</a:t>
            </a:r>
            <a:endParaRPr lang="en-US" sz="1600" dirty="0">
              <a:solidFill>
                <a:schemeClr val="tx1">
                  <a:lumMod val="50000"/>
                  <a:lumOff val="50000"/>
                </a:schemeClr>
              </a:solidFill>
              <a:latin typeface="Segoe Condensed"/>
              <a:cs typeface="Segoe Condensed"/>
            </a:endParaRPr>
          </a:p>
        </p:txBody>
      </p:sp>
      <p:cxnSp>
        <p:nvCxnSpPr>
          <p:cNvPr id="6" name="Straight Connector 5"/>
          <p:cNvCxnSpPr/>
          <p:nvPr/>
        </p:nvCxnSpPr>
        <p:spPr>
          <a:xfrm>
            <a:off x="-119270" y="3436912"/>
            <a:ext cx="9962985" cy="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318170" y="-79474"/>
            <a:ext cx="9780340" cy="731520"/>
          </a:xfrm>
          <a:prstGeom prst="rect">
            <a:avLst/>
          </a:prstGeom>
          <a:solidFill>
            <a:schemeClr val="tx1"/>
          </a:solidFill>
        </p:spPr>
        <p:txBody>
          <a:bodyPr wrap="square" rtlCol="0" anchor="ctr">
            <a:spAutoFit/>
          </a:bodyPr>
          <a:lstStyle/>
          <a:p>
            <a:pPr algn="ctr"/>
            <a:r>
              <a:rPr lang="en-US" sz="3600" b="1" dirty="0" smtClean="0">
                <a:solidFill>
                  <a:schemeClr val="bg1"/>
                </a:solidFill>
                <a:latin typeface="Segoe UI Semibold" panose="020B0702040204020203" pitchFamily="34" charset="0"/>
                <a:cs typeface="Segoe UI Semibold" panose="020B0702040204020203" pitchFamily="34" charset="0"/>
              </a:rPr>
              <a:t>(</a:t>
            </a:r>
            <a:r>
              <a:rPr lang="el-GR" sz="3600" b="1" dirty="0">
                <a:solidFill>
                  <a:schemeClr val="bg1"/>
                </a:solidFill>
                <a:latin typeface="Segoe UI Semibold" panose="020B0702040204020203" pitchFamily="34" charset="0"/>
                <a:cs typeface="Segoe UI Semibold" panose="020B0702040204020203" pitchFamily="34" charset="0"/>
              </a:rPr>
              <a:t>α </a:t>
            </a:r>
            <a:r>
              <a:rPr lang="en-US" sz="2000" b="1" dirty="0" smtClean="0">
                <a:solidFill>
                  <a:schemeClr val="bg1"/>
                </a:solidFill>
                <a:latin typeface="Segoe UI Semibold" panose="020B0702040204020203" pitchFamily="34" charset="0"/>
                <a:cs typeface="Segoe UI Semibold" panose="020B0702040204020203" pitchFamily="34" charset="0"/>
              </a:rPr>
              <a:t>Physical Audit</a:t>
            </a:r>
            <a:r>
              <a:rPr lang="en-US" sz="3600" b="1" dirty="0" smtClean="0">
                <a:solidFill>
                  <a:schemeClr val="bg1"/>
                </a:solidFill>
                <a:latin typeface="Segoe UI Semibold" panose="020B0702040204020203" pitchFamily="34" charset="0"/>
                <a:cs typeface="Segoe UI Semibold" panose="020B0702040204020203" pitchFamily="34" charset="0"/>
              </a:rPr>
              <a:t>, </a:t>
            </a:r>
            <a:r>
              <a:rPr lang="el-GR" sz="3600" b="1" dirty="0">
                <a:solidFill>
                  <a:schemeClr val="bg1"/>
                </a:solidFill>
                <a:latin typeface="Segoe UI Semibold" panose="020B0702040204020203" pitchFamily="34" charset="0"/>
                <a:cs typeface="Segoe UI Semibold" panose="020B0702040204020203" pitchFamily="34" charset="0"/>
              </a:rPr>
              <a:t>α </a:t>
            </a:r>
            <a:r>
              <a:rPr lang="en-US" sz="2000" b="1" dirty="0" smtClean="0">
                <a:solidFill>
                  <a:schemeClr val="bg1"/>
                </a:solidFill>
                <a:latin typeface="Segoe UI Semibold" panose="020B0702040204020203" pitchFamily="34" charset="0"/>
                <a:cs typeface="Segoe UI Semibold" panose="020B0702040204020203" pitchFamily="34" charset="0"/>
              </a:rPr>
              <a:t>GSV</a:t>
            </a:r>
            <a:r>
              <a:rPr lang="en-US" sz="3600" b="1" dirty="0" smtClean="0">
                <a:solidFill>
                  <a:schemeClr val="bg1"/>
                </a:solidFill>
                <a:latin typeface="Segoe UI Semibold" panose="020B0702040204020203" pitchFamily="34" charset="0"/>
                <a:cs typeface="Segoe UI Semibold" panose="020B0702040204020203" pitchFamily="34" charset="0"/>
              </a:rPr>
              <a:t>)</a:t>
            </a:r>
            <a:endParaRPr lang="en-US" sz="3600" dirty="0">
              <a:solidFill>
                <a:schemeClr val="bg1"/>
              </a:solidFill>
              <a:latin typeface="Segoe UI Semibold" panose="020B0702040204020203" pitchFamily="34" charset="0"/>
              <a:cs typeface="Segoe UI Semibold" panose="020B0702040204020203" pitchFamily="34" charset="0"/>
            </a:endParaRPr>
          </a:p>
        </p:txBody>
      </p:sp>
      <p:sp>
        <p:nvSpPr>
          <p:cNvPr id="21" name="TextBox 20"/>
          <p:cNvSpPr txBox="1"/>
          <p:nvPr/>
        </p:nvSpPr>
        <p:spPr>
          <a:xfrm>
            <a:off x="872456" y="1552950"/>
            <a:ext cx="1808508"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0.972, 0.916</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22" name="TextBox 21"/>
          <p:cNvSpPr txBox="1"/>
          <p:nvPr/>
        </p:nvSpPr>
        <p:spPr>
          <a:xfrm>
            <a:off x="3814141" y="1552950"/>
            <a:ext cx="1814920"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0.991, 0.955</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23" name="TextBox 22"/>
          <p:cNvSpPr txBox="1"/>
          <p:nvPr/>
        </p:nvSpPr>
        <p:spPr>
          <a:xfrm>
            <a:off x="6754026" y="1552950"/>
            <a:ext cx="1863011"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0.940, 0.870</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1" name="TextBox 30"/>
          <p:cNvSpPr txBox="1"/>
          <p:nvPr/>
        </p:nvSpPr>
        <p:spPr>
          <a:xfrm>
            <a:off x="841999" y="5014482"/>
            <a:ext cx="1869423"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0.886, 0.946</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3" name="TextBox 32"/>
          <p:cNvSpPr txBox="1"/>
          <p:nvPr/>
        </p:nvSpPr>
        <p:spPr>
          <a:xfrm>
            <a:off x="3793302" y="5014482"/>
            <a:ext cx="1856598"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0.957, 0.938</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5" name="TextBox 34"/>
          <p:cNvSpPr txBox="1"/>
          <p:nvPr/>
        </p:nvSpPr>
        <p:spPr>
          <a:xfrm>
            <a:off x="6754026" y="5014482"/>
            <a:ext cx="1863011"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0.866, 0.874</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2" name="Rectangle 1"/>
          <p:cNvSpPr/>
          <p:nvPr/>
        </p:nvSpPr>
        <p:spPr>
          <a:xfrm>
            <a:off x="-90045" y="-71562"/>
            <a:ext cx="9480535" cy="6945464"/>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 name="TextBox 2"/>
          <p:cNvSpPr txBox="1"/>
          <p:nvPr/>
        </p:nvSpPr>
        <p:spPr>
          <a:xfrm>
            <a:off x="132624" y="2890391"/>
            <a:ext cx="8878753" cy="1077218"/>
          </a:xfrm>
          <a:prstGeom prst="rect">
            <a:avLst/>
          </a:prstGeom>
          <a:noFill/>
        </p:spPr>
        <p:txBody>
          <a:bodyPr wrap="none" rtlCol="0">
            <a:spAutoFit/>
          </a:bodyPr>
          <a:lstStyle/>
          <a:p>
            <a:pPr algn="ctr"/>
            <a:r>
              <a:rPr lang="en-US" sz="3200" dirty="0" smtClean="0">
                <a:solidFill>
                  <a:schemeClr val="bg1"/>
                </a:solidFill>
                <a:latin typeface="Segoe UI Light"/>
                <a:cs typeface="Segoe UI Light"/>
              </a:rPr>
              <a:t>We obtained </a:t>
            </a:r>
            <a:r>
              <a:rPr lang="en-US" sz="3200" dirty="0" smtClean="0">
                <a:solidFill>
                  <a:schemeClr val="accent3"/>
                </a:solidFill>
                <a:latin typeface="Segoe UI Semibold" panose="020B0702040204020203" pitchFamily="34" charset="0"/>
                <a:cs typeface="Segoe UI Semibold" panose="020B0702040204020203" pitchFamily="34" charset="0"/>
              </a:rPr>
              <a:t>high quality landmark count data </a:t>
            </a:r>
            <a:br>
              <a:rPr lang="en-US" sz="3200" dirty="0" smtClean="0">
                <a:solidFill>
                  <a:schemeClr val="accent3"/>
                </a:solidFill>
                <a:latin typeface="Segoe UI Semibold" panose="020B0702040204020203" pitchFamily="34" charset="0"/>
                <a:cs typeface="Segoe UI Semibold" panose="020B0702040204020203" pitchFamily="34" charset="0"/>
              </a:rPr>
            </a:br>
            <a:r>
              <a:rPr lang="en-US" sz="3200" dirty="0" smtClean="0">
                <a:solidFill>
                  <a:schemeClr val="bg1"/>
                </a:solidFill>
                <a:latin typeface="Segoe UI Light"/>
                <a:cs typeface="Segoe UI Light"/>
              </a:rPr>
              <a:t>for both GSV and physical audit data (</a:t>
            </a:r>
            <a:r>
              <a:rPr lang="el-GR" sz="3200" b="1" dirty="0" smtClean="0">
                <a:solidFill>
                  <a:schemeClr val="bg1"/>
                </a:solidFill>
                <a:latin typeface="Segoe UI Light"/>
                <a:cs typeface="Segoe UI Light"/>
              </a:rPr>
              <a:t>α</a:t>
            </a:r>
            <a:r>
              <a:rPr lang="en-US" sz="3200" b="1" dirty="0" smtClean="0">
                <a:solidFill>
                  <a:schemeClr val="bg1"/>
                </a:solidFill>
                <a:latin typeface="Segoe UI Light"/>
                <a:cs typeface="Segoe UI Light"/>
              </a:rPr>
              <a:t> &gt; .866</a:t>
            </a:r>
            <a:r>
              <a:rPr lang="en-US" sz="3200" dirty="0" smtClean="0">
                <a:solidFill>
                  <a:schemeClr val="bg1"/>
                </a:solidFill>
                <a:latin typeface="Segoe UI Light"/>
                <a:cs typeface="Segoe UI Light"/>
              </a:rPr>
              <a:t>)</a:t>
            </a:r>
            <a:endParaRPr lang="en-US" sz="3200" dirty="0">
              <a:solidFill>
                <a:schemeClr val="bg1"/>
              </a:solidFill>
              <a:latin typeface="Segoe UI Light"/>
              <a:cs typeface="Segoe UI Light"/>
            </a:endParaRPr>
          </a:p>
        </p:txBody>
      </p:sp>
      <p:sp>
        <p:nvSpPr>
          <p:cNvPr id="36" name="Rectangle 35"/>
          <p:cNvSpPr/>
          <p:nvPr/>
        </p:nvSpPr>
        <p:spPr>
          <a:xfrm>
            <a:off x="0" y="0"/>
            <a:ext cx="9162892" cy="466487"/>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2. Bus Stop Audit</a:t>
            </a:r>
          </a:p>
        </p:txBody>
      </p:sp>
      <p:sp>
        <p:nvSpPr>
          <p:cNvPr id="4" name="TextBox 3"/>
          <p:cNvSpPr txBox="1"/>
          <p:nvPr/>
        </p:nvSpPr>
        <p:spPr>
          <a:xfrm>
            <a:off x="841999" y="1552949"/>
            <a:ext cx="1461007" cy="646331"/>
          </a:xfrm>
          <a:prstGeom prst="rect">
            <a:avLst/>
          </a:prstGeom>
          <a:noFill/>
        </p:spPr>
        <p:txBody>
          <a:bodyPr wrap="none" rtlCol="0">
            <a:spAutoFit/>
          </a:bodyPr>
          <a:lstStyle/>
          <a:p>
            <a:r>
              <a:rPr lang="en-US" sz="3600" dirty="0" smtClean="0">
                <a:solidFill>
                  <a:srgbClr val="FFFFFF"/>
                </a:solidFill>
                <a:latin typeface="Segoe UI Semibold"/>
                <a:cs typeface="Segoe UI Semibold"/>
              </a:rPr>
              <a:t>Result</a:t>
            </a:r>
            <a:endParaRPr lang="en-US" sz="3600" dirty="0">
              <a:solidFill>
                <a:srgbClr val="FFFFFF"/>
              </a:solidFill>
              <a:latin typeface="Segoe UI Semibold"/>
              <a:cs typeface="Segoe UI Semibold"/>
            </a:endParaRPr>
          </a:p>
        </p:txBody>
      </p:sp>
    </p:spTree>
    <p:extLst>
      <p:ext uri="{BB962C8B-B14F-4D97-AF65-F5344CB8AC3E}">
        <p14:creationId xmlns:p14="http://schemas.microsoft.com/office/powerpoint/2010/main" val="19044920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Street_View_Walker__1st_prototype.png"/>
          <p:cNvPicPr>
            <a:picLocks noChangeAspect="1"/>
          </p:cNvPicPr>
          <p:nvPr/>
        </p:nvPicPr>
        <p:blipFill rotWithShape="1">
          <a:blip r:embed="rId2">
            <a:extLst>
              <a:ext uri="{28A0092B-C50C-407E-A947-70E740481C1C}">
                <a14:useLocalDpi xmlns:a14="http://schemas.microsoft.com/office/drawing/2010/main" val="0"/>
              </a:ext>
            </a:extLst>
          </a:blip>
          <a:srcRect l="8516" t="25756" r="29643" b="11744"/>
          <a:stretch/>
        </p:blipFill>
        <p:spPr>
          <a:xfrm>
            <a:off x="0" y="367687"/>
            <a:ext cx="9144190" cy="6122626"/>
          </a:xfrm>
          <a:prstGeom prst="rect">
            <a:avLst/>
          </a:prstGeom>
        </p:spPr>
      </p:pic>
      <p:grpSp>
        <p:nvGrpSpPr>
          <p:cNvPr id="23" name="Group 22"/>
          <p:cNvGrpSpPr/>
          <p:nvPr/>
        </p:nvGrpSpPr>
        <p:grpSpPr>
          <a:xfrm>
            <a:off x="555873" y="3235048"/>
            <a:ext cx="816199" cy="1076275"/>
            <a:chOff x="1258324" y="4128411"/>
            <a:chExt cx="816199" cy="1076275"/>
          </a:xfrm>
        </p:grpSpPr>
        <p:cxnSp>
          <p:nvCxnSpPr>
            <p:cNvPr id="24" name="Straight Arrow Connector 23"/>
            <p:cNvCxnSpPr>
              <a:stCxn id="25" idx="0"/>
            </p:cNvCxnSpPr>
            <p:nvPr/>
          </p:nvCxnSpPr>
          <p:spPr>
            <a:xfrm flipV="1">
              <a:off x="1666424" y="4128411"/>
              <a:ext cx="126239" cy="553055"/>
            </a:xfrm>
            <a:prstGeom prst="straightConnector1">
              <a:avLst/>
            </a:prstGeom>
            <a:ln w="57150" cmpd="sng">
              <a:solidFill>
                <a:srgbClr val="FF000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258324" y="4681466"/>
              <a:ext cx="816199" cy="523220"/>
            </a:xfrm>
            <a:prstGeom prst="rect">
              <a:avLst/>
            </a:prstGeom>
            <a:solidFill>
              <a:schemeClr val="bg1"/>
            </a:solidFill>
            <a:ln w="19050" cmpd="sng">
              <a:solidFill>
                <a:srgbClr val="FF0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FF0000"/>
                  </a:solidFill>
                </a:rPr>
                <a:t>Pole</a:t>
              </a:r>
            </a:p>
          </p:txBody>
        </p:sp>
      </p:grpSp>
      <p:grpSp>
        <p:nvGrpSpPr>
          <p:cNvPr id="26" name="Group 25"/>
          <p:cNvGrpSpPr/>
          <p:nvPr/>
        </p:nvGrpSpPr>
        <p:grpSpPr>
          <a:xfrm>
            <a:off x="971719" y="4181584"/>
            <a:ext cx="2163072" cy="1091404"/>
            <a:chOff x="1372072" y="2563213"/>
            <a:chExt cx="2163072" cy="1091404"/>
          </a:xfrm>
        </p:grpSpPr>
        <p:cxnSp>
          <p:nvCxnSpPr>
            <p:cNvPr id="27" name="Straight Arrow Connector 26"/>
            <p:cNvCxnSpPr/>
            <p:nvPr/>
          </p:nvCxnSpPr>
          <p:spPr>
            <a:xfrm flipV="1">
              <a:off x="2453608" y="2563213"/>
              <a:ext cx="163109" cy="628094"/>
            </a:xfrm>
            <a:prstGeom prst="straightConnector1">
              <a:avLst/>
            </a:prstGeom>
            <a:ln w="57150" cmpd="sng">
              <a:solidFill>
                <a:srgbClr val="00800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1372072" y="3131397"/>
              <a:ext cx="2163072" cy="523220"/>
            </a:xfrm>
            <a:prstGeom prst="rect">
              <a:avLst/>
            </a:prstGeom>
            <a:solidFill>
              <a:schemeClr val="bg1"/>
            </a:solidFill>
            <a:ln w="19050" cmpd="sng">
              <a:solidFill>
                <a:srgbClr val="008000"/>
              </a:solidFill>
            </a:ln>
          </p:spPr>
          <p:txBody>
            <a:bodyPr wrap="none" rtlCol="0">
              <a:spAutoFit/>
            </a:bodyPr>
            <a:lstStyle/>
            <a:p>
              <a:r>
                <a:rPr lang="en-US" sz="2800" dirty="0" smtClean="0">
                  <a:solidFill>
                    <a:srgbClr val="008000"/>
                  </a:solidFill>
                  <a:latin typeface="Segoe UI Light"/>
                  <a:cs typeface="Segoe UI Light"/>
                </a:rPr>
                <a:t>Bus stop sign</a:t>
              </a:r>
              <a:endParaRPr lang="en-US" sz="2800" dirty="0">
                <a:solidFill>
                  <a:srgbClr val="008000"/>
                </a:solidFill>
                <a:latin typeface="Segoe UI Light"/>
                <a:cs typeface="Segoe UI Light"/>
              </a:endParaRPr>
            </a:p>
          </p:txBody>
        </p:sp>
      </p:grpSp>
      <p:grpSp>
        <p:nvGrpSpPr>
          <p:cNvPr id="29" name="Group 28"/>
          <p:cNvGrpSpPr/>
          <p:nvPr/>
        </p:nvGrpSpPr>
        <p:grpSpPr>
          <a:xfrm>
            <a:off x="500233" y="1899562"/>
            <a:ext cx="2549671" cy="1335486"/>
            <a:chOff x="4063417" y="1972510"/>
            <a:chExt cx="2549671" cy="1335486"/>
          </a:xfrm>
        </p:grpSpPr>
        <p:cxnSp>
          <p:nvCxnSpPr>
            <p:cNvPr id="30" name="Straight Arrow Connector 29"/>
            <p:cNvCxnSpPr/>
            <p:nvPr/>
          </p:nvCxnSpPr>
          <p:spPr>
            <a:xfrm>
              <a:off x="5616439" y="2373426"/>
              <a:ext cx="845989" cy="934570"/>
            </a:xfrm>
            <a:prstGeom prst="straightConnector1">
              <a:avLst/>
            </a:prstGeom>
            <a:ln w="57150" cmpd="sng">
              <a:solidFill>
                <a:srgbClr val="00800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4063417" y="1972510"/>
              <a:ext cx="2549671" cy="523220"/>
            </a:xfrm>
            <a:prstGeom prst="rect">
              <a:avLst/>
            </a:prstGeom>
            <a:solidFill>
              <a:schemeClr val="bg1"/>
            </a:solidFill>
            <a:ln w="19050" cmpd="sng">
              <a:solidFill>
                <a:srgbClr val="008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008000"/>
                  </a:solidFill>
                </a:rPr>
                <a:t>Bus stop shelter</a:t>
              </a:r>
            </a:p>
          </p:txBody>
        </p:sp>
      </p:grpSp>
      <p:grpSp>
        <p:nvGrpSpPr>
          <p:cNvPr id="32" name="Group 31"/>
          <p:cNvGrpSpPr/>
          <p:nvPr/>
        </p:nvGrpSpPr>
        <p:grpSpPr>
          <a:xfrm>
            <a:off x="3837139" y="4269063"/>
            <a:ext cx="1104965" cy="980169"/>
            <a:chOff x="3765259" y="4436811"/>
            <a:chExt cx="1104965" cy="980169"/>
          </a:xfrm>
        </p:grpSpPr>
        <p:cxnSp>
          <p:nvCxnSpPr>
            <p:cNvPr id="33" name="Straight Arrow Connector 32"/>
            <p:cNvCxnSpPr/>
            <p:nvPr/>
          </p:nvCxnSpPr>
          <p:spPr>
            <a:xfrm flipH="1" flipV="1">
              <a:off x="4136652" y="4436811"/>
              <a:ext cx="92429" cy="482456"/>
            </a:xfrm>
            <a:prstGeom prst="straightConnector1">
              <a:avLst/>
            </a:prstGeom>
            <a:ln w="57150" cmpd="sng">
              <a:solidFill>
                <a:srgbClr val="FF000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3765259" y="4893760"/>
              <a:ext cx="1104965" cy="523220"/>
            </a:xfrm>
            <a:prstGeom prst="rect">
              <a:avLst/>
            </a:prstGeom>
            <a:solidFill>
              <a:schemeClr val="bg1"/>
            </a:solidFill>
            <a:ln w="19050" cmpd="sng">
              <a:solidFill>
                <a:srgbClr val="FF0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FF0000"/>
                  </a:solidFill>
                </a:rPr>
                <a:t>Bench</a:t>
              </a:r>
            </a:p>
          </p:txBody>
        </p:sp>
      </p:grpSp>
      <p:grpSp>
        <p:nvGrpSpPr>
          <p:cNvPr id="35" name="Group 34"/>
          <p:cNvGrpSpPr/>
          <p:nvPr/>
        </p:nvGrpSpPr>
        <p:grpSpPr>
          <a:xfrm>
            <a:off x="5119150" y="4795696"/>
            <a:ext cx="2512331" cy="774009"/>
            <a:chOff x="6551761" y="2840920"/>
            <a:chExt cx="2512331" cy="774009"/>
          </a:xfrm>
        </p:grpSpPr>
        <p:cxnSp>
          <p:nvCxnSpPr>
            <p:cNvPr id="36" name="Straight Arrow Connector 35"/>
            <p:cNvCxnSpPr/>
            <p:nvPr/>
          </p:nvCxnSpPr>
          <p:spPr>
            <a:xfrm flipV="1">
              <a:off x="7775246" y="2840920"/>
              <a:ext cx="491623" cy="418090"/>
            </a:xfrm>
            <a:prstGeom prst="straightConnector1">
              <a:avLst/>
            </a:prstGeom>
            <a:ln w="57150" cmpd="sng">
              <a:solidFill>
                <a:srgbClr val="008000"/>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7775247" y="3091709"/>
              <a:ext cx="1288845" cy="167302"/>
            </a:xfrm>
            <a:prstGeom prst="straightConnector1">
              <a:avLst/>
            </a:prstGeom>
            <a:ln w="57150" cmpd="sng">
              <a:solidFill>
                <a:srgbClr val="00800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6551761" y="3091709"/>
              <a:ext cx="1715108" cy="523220"/>
            </a:xfrm>
            <a:prstGeom prst="rect">
              <a:avLst/>
            </a:prstGeom>
            <a:solidFill>
              <a:schemeClr val="bg1"/>
            </a:solidFill>
            <a:ln w="19050" cmpd="sng">
              <a:solidFill>
                <a:srgbClr val="008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008000"/>
                  </a:solidFill>
                </a:rPr>
                <a:t>Trash cans</a:t>
              </a:r>
            </a:p>
          </p:txBody>
        </p:sp>
      </p:grpSp>
      <p:grpSp>
        <p:nvGrpSpPr>
          <p:cNvPr id="42" name="Group 41"/>
          <p:cNvGrpSpPr/>
          <p:nvPr/>
        </p:nvGrpSpPr>
        <p:grpSpPr>
          <a:xfrm>
            <a:off x="3956294" y="3588424"/>
            <a:ext cx="550297" cy="587951"/>
            <a:chOff x="10550987" y="2555012"/>
            <a:chExt cx="235399" cy="251506"/>
          </a:xfrm>
        </p:grpSpPr>
        <p:sp>
          <p:nvSpPr>
            <p:cNvPr id="43" name="Freeform 42"/>
            <p:cNvSpPr/>
            <p:nvPr/>
          </p:nvSpPr>
          <p:spPr>
            <a:xfrm>
              <a:off x="10577220" y="2613516"/>
              <a:ext cx="168619" cy="193002"/>
            </a:xfrm>
            <a:custGeom>
              <a:avLst/>
              <a:gdLst>
                <a:gd name="connsiteX0" fmla="*/ 48533 w 393442"/>
                <a:gd name="connsiteY0" fmla="*/ 99317 h 450334"/>
                <a:gd name="connsiteX1" fmla="*/ 158277 w 393442"/>
                <a:gd name="connsiteY1" fmla="*/ 209077 h 450334"/>
                <a:gd name="connsiteX2" fmla="*/ 205310 w 393442"/>
                <a:gd name="connsiteY2" fmla="*/ 256116 h 450334"/>
                <a:gd name="connsiteX3" fmla="*/ 268020 w 393442"/>
                <a:gd name="connsiteY3" fmla="*/ 318836 h 450334"/>
                <a:gd name="connsiteX4" fmla="*/ 299376 w 393442"/>
                <a:gd name="connsiteY4" fmla="*/ 350196 h 450334"/>
                <a:gd name="connsiteX5" fmla="*/ 330731 w 393442"/>
                <a:gd name="connsiteY5" fmla="*/ 397235 h 450334"/>
                <a:gd name="connsiteX6" fmla="*/ 393442 w 393442"/>
                <a:gd name="connsiteY6" fmla="*/ 412915 h 450334"/>
                <a:gd name="connsiteX7" fmla="*/ 377764 w 393442"/>
                <a:gd name="connsiteY7" fmla="*/ 365876 h 450334"/>
                <a:gd name="connsiteX8" fmla="*/ 299376 w 393442"/>
                <a:gd name="connsiteY8" fmla="*/ 256116 h 450334"/>
                <a:gd name="connsiteX9" fmla="*/ 236665 w 393442"/>
                <a:gd name="connsiteY9" fmla="*/ 162037 h 450334"/>
                <a:gd name="connsiteX10" fmla="*/ 173954 w 393442"/>
                <a:gd name="connsiteY10" fmla="*/ 83637 h 450334"/>
                <a:gd name="connsiteX11" fmla="*/ 32855 w 393442"/>
                <a:gd name="connsiteY11" fmla="*/ 52278 h 450334"/>
                <a:gd name="connsiteX12" fmla="*/ 48533 w 393442"/>
                <a:gd name="connsiteY12" fmla="*/ 99317 h 450334"/>
                <a:gd name="connsiteX13" fmla="*/ 158277 w 393442"/>
                <a:gd name="connsiteY13" fmla="*/ 146357 h 450334"/>
                <a:gd name="connsiteX14" fmla="*/ 220987 w 393442"/>
                <a:gd name="connsiteY14" fmla="*/ 209077 h 450334"/>
                <a:gd name="connsiteX15" fmla="*/ 283698 w 393442"/>
                <a:gd name="connsiteY15" fmla="*/ 303156 h 450334"/>
                <a:gd name="connsiteX16" fmla="*/ 315053 w 393442"/>
                <a:gd name="connsiteY16" fmla="*/ 350196 h 450334"/>
                <a:gd name="connsiteX17" fmla="*/ 346409 w 393442"/>
                <a:gd name="connsiteY17" fmla="*/ 381556 h 450334"/>
                <a:gd name="connsiteX18" fmla="*/ 315053 w 393442"/>
                <a:gd name="connsiteY18" fmla="*/ 334516 h 450334"/>
                <a:gd name="connsiteX19" fmla="*/ 205310 w 393442"/>
                <a:gd name="connsiteY19" fmla="*/ 224757 h 450334"/>
                <a:gd name="connsiteX20" fmla="*/ 173954 w 393442"/>
                <a:gd name="connsiteY20" fmla="*/ 193397 h 450334"/>
                <a:gd name="connsiteX21" fmla="*/ 79888 w 393442"/>
                <a:gd name="connsiteY21" fmla="*/ 67957 h 450334"/>
                <a:gd name="connsiteX22" fmla="*/ 32855 w 393442"/>
                <a:gd name="connsiteY22" fmla="*/ 52278 h 450334"/>
                <a:gd name="connsiteX23" fmla="*/ 1500 w 393442"/>
                <a:gd name="connsiteY23" fmla="*/ 5238 h 450334"/>
                <a:gd name="connsiteX24" fmla="*/ 48533 w 393442"/>
                <a:gd name="connsiteY24" fmla="*/ 20918 h 450334"/>
                <a:gd name="connsiteX25" fmla="*/ 79888 w 393442"/>
                <a:gd name="connsiteY25" fmla="*/ 67957 h 450334"/>
                <a:gd name="connsiteX26" fmla="*/ 111244 w 393442"/>
                <a:gd name="connsiteY26" fmla="*/ 99317 h 450334"/>
                <a:gd name="connsiteX27" fmla="*/ 158277 w 393442"/>
                <a:gd name="connsiteY27" fmla="*/ 177717 h 450334"/>
                <a:gd name="connsiteX28" fmla="*/ 268020 w 393442"/>
                <a:gd name="connsiteY28" fmla="*/ 287476 h 450334"/>
                <a:gd name="connsiteX29" fmla="*/ 330731 w 393442"/>
                <a:gd name="connsiteY29" fmla="*/ 350196 h 450334"/>
                <a:gd name="connsiteX30" fmla="*/ 346409 w 393442"/>
                <a:gd name="connsiteY30" fmla="*/ 397235 h 450334"/>
                <a:gd name="connsiteX31" fmla="*/ 377764 w 393442"/>
                <a:gd name="connsiteY31" fmla="*/ 428595 h 4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3442" h="450334">
                  <a:moveTo>
                    <a:pt x="48533" y="99317"/>
                  </a:moveTo>
                  <a:lnTo>
                    <a:pt x="158277" y="209077"/>
                  </a:lnTo>
                  <a:lnTo>
                    <a:pt x="205310" y="256116"/>
                  </a:lnTo>
                  <a:cubicBezTo>
                    <a:pt x="233180" y="339743"/>
                    <a:pt x="198340" y="277022"/>
                    <a:pt x="268020" y="318836"/>
                  </a:cubicBezTo>
                  <a:cubicBezTo>
                    <a:pt x="280695" y="326442"/>
                    <a:pt x="290142" y="338652"/>
                    <a:pt x="299376" y="350196"/>
                  </a:cubicBezTo>
                  <a:cubicBezTo>
                    <a:pt x="311147" y="364911"/>
                    <a:pt x="315053" y="386781"/>
                    <a:pt x="330731" y="397235"/>
                  </a:cubicBezTo>
                  <a:cubicBezTo>
                    <a:pt x="348659" y="409188"/>
                    <a:pt x="372538" y="407688"/>
                    <a:pt x="393442" y="412915"/>
                  </a:cubicBezTo>
                  <a:cubicBezTo>
                    <a:pt x="388216" y="397235"/>
                    <a:pt x="385155" y="380659"/>
                    <a:pt x="377764" y="365876"/>
                  </a:cubicBezTo>
                  <a:cubicBezTo>
                    <a:pt x="366300" y="342946"/>
                    <a:pt x="310031" y="270325"/>
                    <a:pt x="299376" y="256116"/>
                  </a:cubicBezTo>
                  <a:cubicBezTo>
                    <a:pt x="271823" y="173449"/>
                    <a:pt x="301909" y="240342"/>
                    <a:pt x="236665" y="162037"/>
                  </a:cubicBezTo>
                  <a:cubicBezTo>
                    <a:pt x="215303" y="136399"/>
                    <a:pt x="204363" y="101885"/>
                    <a:pt x="173954" y="83637"/>
                  </a:cubicBezTo>
                  <a:cubicBezTo>
                    <a:pt x="144264" y="65821"/>
                    <a:pt x="51856" y="55445"/>
                    <a:pt x="32855" y="52278"/>
                  </a:cubicBezTo>
                  <a:cubicBezTo>
                    <a:pt x="38081" y="67958"/>
                    <a:pt x="36847" y="87629"/>
                    <a:pt x="48533" y="99317"/>
                  </a:cubicBezTo>
                  <a:cubicBezTo>
                    <a:pt x="67906" y="118693"/>
                    <a:pt x="130167" y="136986"/>
                    <a:pt x="158277" y="146357"/>
                  </a:cubicBezTo>
                  <a:cubicBezTo>
                    <a:pt x="200084" y="271801"/>
                    <a:pt x="137372" y="125451"/>
                    <a:pt x="220987" y="209077"/>
                  </a:cubicBezTo>
                  <a:cubicBezTo>
                    <a:pt x="247635" y="235728"/>
                    <a:pt x="262794" y="271796"/>
                    <a:pt x="283698" y="303156"/>
                  </a:cubicBezTo>
                  <a:cubicBezTo>
                    <a:pt x="294150" y="318836"/>
                    <a:pt x="301729" y="336870"/>
                    <a:pt x="315053" y="350196"/>
                  </a:cubicBezTo>
                  <a:cubicBezTo>
                    <a:pt x="325505" y="360649"/>
                    <a:pt x="346409" y="396338"/>
                    <a:pt x="346409" y="381556"/>
                  </a:cubicBezTo>
                  <a:cubicBezTo>
                    <a:pt x="346409" y="362712"/>
                    <a:pt x="327658" y="348524"/>
                    <a:pt x="315053" y="334516"/>
                  </a:cubicBezTo>
                  <a:cubicBezTo>
                    <a:pt x="280445" y="296058"/>
                    <a:pt x="241891" y="261343"/>
                    <a:pt x="205310" y="224757"/>
                  </a:cubicBezTo>
                  <a:cubicBezTo>
                    <a:pt x="194858" y="214304"/>
                    <a:pt x="182153" y="205697"/>
                    <a:pt x="173954" y="193397"/>
                  </a:cubicBezTo>
                  <a:cubicBezTo>
                    <a:pt x="168768" y="185617"/>
                    <a:pt x="112114" y="87295"/>
                    <a:pt x="79888" y="67957"/>
                  </a:cubicBezTo>
                  <a:cubicBezTo>
                    <a:pt x="65718" y="59454"/>
                    <a:pt x="48533" y="57504"/>
                    <a:pt x="32855" y="52278"/>
                  </a:cubicBezTo>
                  <a:cubicBezTo>
                    <a:pt x="22403" y="36598"/>
                    <a:pt x="-6926" y="22093"/>
                    <a:pt x="1500" y="5238"/>
                  </a:cubicBezTo>
                  <a:cubicBezTo>
                    <a:pt x="8890" y="-9544"/>
                    <a:pt x="35629" y="10593"/>
                    <a:pt x="48533" y="20918"/>
                  </a:cubicBezTo>
                  <a:cubicBezTo>
                    <a:pt x="63247" y="32691"/>
                    <a:pt x="68117" y="53242"/>
                    <a:pt x="79888" y="67957"/>
                  </a:cubicBezTo>
                  <a:cubicBezTo>
                    <a:pt x="89122" y="79501"/>
                    <a:pt x="100792" y="88864"/>
                    <a:pt x="111244" y="99317"/>
                  </a:cubicBezTo>
                  <a:cubicBezTo>
                    <a:pt x="141219" y="189260"/>
                    <a:pt x="106627" y="108840"/>
                    <a:pt x="158277" y="177717"/>
                  </a:cubicBezTo>
                  <a:cubicBezTo>
                    <a:pt x="242133" y="289541"/>
                    <a:pt x="179980" y="258125"/>
                    <a:pt x="268020" y="287476"/>
                  </a:cubicBezTo>
                  <a:cubicBezTo>
                    <a:pt x="309830" y="412922"/>
                    <a:pt x="247114" y="266569"/>
                    <a:pt x="330731" y="350196"/>
                  </a:cubicBezTo>
                  <a:cubicBezTo>
                    <a:pt x="342417" y="361884"/>
                    <a:pt x="339018" y="382452"/>
                    <a:pt x="346409" y="397235"/>
                  </a:cubicBezTo>
                  <a:cubicBezTo>
                    <a:pt x="380663" y="465752"/>
                    <a:pt x="377764" y="458368"/>
                    <a:pt x="377764" y="428595"/>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44" name="Freeform 43"/>
            <p:cNvSpPr/>
            <p:nvPr/>
          </p:nvSpPr>
          <p:spPr>
            <a:xfrm>
              <a:off x="10550987" y="2555012"/>
              <a:ext cx="235399" cy="215879"/>
            </a:xfrm>
            <a:custGeom>
              <a:avLst/>
              <a:gdLst>
                <a:gd name="connsiteX0" fmla="*/ 454653 w 549260"/>
                <a:gd name="connsiteY0" fmla="*/ 126067 h 503713"/>
                <a:gd name="connsiteX1" fmla="*/ 391942 w 549260"/>
                <a:gd name="connsiteY1" fmla="*/ 204466 h 503713"/>
                <a:gd name="connsiteX2" fmla="*/ 329231 w 549260"/>
                <a:gd name="connsiteY2" fmla="*/ 235826 h 503713"/>
                <a:gd name="connsiteX3" fmla="*/ 219488 w 549260"/>
                <a:gd name="connsiteY3" fmla="*/ 314226 h 503713"/>
                <a:gd name="connsiteX4" fmla="*/ 188132 w 549260"/>
                <a:gd name="connsiteY4" fmla="*/ 345586 h 503713"/>
                <a:gd name="connsiteX5" fmla="*/ 94066 w 549260"/>
                <a:gd name="connsiteY5" fmla="*/ 408305 h 503713"/>
                <a:gd name="connsiteX6" fmla="*/ 156777 w 549260"/>
                <a:gd name="connsiteY6" fmla="*/ 392625 h 503713"/>
                <a:gd name="connsiteX7" fmla="*/ 250843 w 549260"/>
                <a:gd name="connsiteY7" fmla="*/ 329906 h 503713"/>
                <a:gd name="connsiteX8" fmla="*/ 297876 w 549260"/>
                <a:gd name="connsiteY8" fmla="*/ 267186 h 503713"/>
                <a:gd name="connsiteX9" fmla="*/ 344909 w 549260"/>
                <a:gd name="connsiteY9" fmla="*/ 220146 h 503713"/>
                <a:gd name="connsiteX10" fmla="*/ 376264 w 549260"/>
                <a:gd name="connsiteY10" fmla="*/ 173107 h 503713"/>
                <a:gd name="connsiteX11" fmla="*/ 423297 w 549260"/>
                <a:gd name="connsiteY11" fmla="*/ 126067 h 503713"/>
                <a:gd name="connsiteX12" fmla="*/ 454653 w 549260"/>
                <a:gd name="connsiteY12" fmla="*/ 79027 h 503713"/>
                <a:gd name="connsiteX13" fmla="*/ 548719 w 549260"/>
                <a:gd name="connsiteY13" fmla="*/ 628 h 503713"/>
                <a:gd name="connsiteX14" fmla="*/ 438975 w 549260"/>
                <a:gd name="connsiteY14" fmla="*/ 31987 h 503713"/>
                <a:gd name="connsiteX15" fmla="*/ 391942 w 549260"/>
                <a:gd name="connsiteY15" fmla="*/ 79027 h 503713"/>
                <a:gd name="connsiteX16" fmla="*/ 297876 w 549260"/>
                <a:gd name="connsiteY16" fmla="*/ 157427 h 503713"/>
                <a:gd name="connsiteX17" fmla="*/ 266521 w 549260"/>
                <a:gd name="connsiteY17" fmla="*/ 220146 h 503713"/>
                <a:gd name="connsiteX18" fmla="*/ 141099 w 549260"/>
                <a:gd name="connsiteY18" fmla="*/ 314226 h 503713"/>
                <a:gd name="connsiteX19" fmla="*/ 0 w 549260"/>
                <a:gd name="connsiteY19" fmla="*/ 439665 h 503713"/>
                <a:gd name="connsiteX20" fmla="*/ 15678 w 549260"/>
                <a:gd name="connsiteY20" fmla="*/ 502385 h 503713"/>
                <a:gd name="connsiteX21" fmla="*/ 109744 w 549260"/>
                <a:gd name="connsiteY21" fmla="*/ 471025 h 503713"/>
                <a:gd name="connsiteX22" fmla="*/ 172455 w 549260"/>
                <a:gd name="connsiteY22" fmla="*/ 392625 h 503713"/>
                <a:gd name="connsiteX23" fmla="*/ 203810 w 549260"/>
                <a:gd name="connsiteY23" fmla="*/ 345586 h 503713"/>
                <a:gd name="connsiteX24" fmla="*/ 250843 w 549260"/>
                <a:gd name="connsiteY24" fmla="*/ 298546 h 503713"/>
                <a:gd name="connsiteX25" fmla="*/ 313554 w 549260"/>
                <a:gd name="connsiteY25" fmla="*/ 220146 h 503713"/>
                <a:gd name="connsiteX26" fmla="*/ 329231 w 549260"/>
                <a:gd name="connsiteY26" fmla="*/ 173107 h 503713"/>
                <a:gd name="connsiteX27" fmla="*/ 376264 w 549260"/>
                <a:gd name="connsiteY27" fmla="*/ 141747 h 503713"/>
                <a:gd name="connsiteX28" fmla="*/ 407620 w 549260"/>
                <a:gd name="connsiteY28" fmla="*/ 110387 h 503713"/>
                <a:gd name="connsiteX29" fmla="*/ 454653 w 549260"/>
                <a:gd name="connsiteY29" fmla="*/ 47667 h 50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9260" h="503713">
                  <a:moveTo>
                    <a:pt x="454653" y="126067"/>
                  </a:moveTo>
                  <a:cubicBezTo>
                    <a:pt x="433749" y="152200"/>
                    <a:pt x="417125" y="182428"/>
                    <a:pt x="391942" y="204466"/>
                  </a:cubicBezTo>
                  <a:cubicBezTo>
                    <a:pt x="374354" y="219858"/>
                    <a:pt x="349523" y="224229"/>
                    <a:pt x="329231" y="235826"/>
                  </a:cubicBezTo>
                  <a:cubicBezTo>
                    <a:pt x="303311" y="250640"/>
                    <a:pt x="237843" y="298927"/>
                    <a:pt x="219488" y="314226"/>
                  </a:cubicBezTo>
                  <a:cubicBezTo>
                    <a:pt x="208133" y="323690"/>
                    <a:pt x="199957" y="336716"/>
                    <a:pt x="188132" y="345586"/>
                  </a:cubicBezTo>
                  <a:cubicBezTo>
                    <a:pt x="157985" y="368199"/>
                    <a:pt x="94066" y="408305"/>
                    <a:pt x="94066" y="408305"/>
                  </a:cubicBezTo>
                  <a:cubicBezTo>
                    <a:pt x="66366" y="491422"/>
                    <a:pt x="68405" y="456905"/>
                    <a:pt x="156777" y="392625"/>
                  </a:cubicBezTo>
                  <a:cubicBezTo>
                    <a:pt x="187253" y="370457"/>
                    <a:pt x="228234" y="360056"/>
                    <a:pt x="250843" y="329906"/>
                  </a:cubicBezTo>
                  <a:cubicBezTo>
                    <a:pt x="266521" y="308999"/>
                    <a:pt x="280871" y="287028"/>
                    <a:pt x="297876" y="267186"/>
                  </a:cubicBezTo>
                  <a:cubicBezTo>
                    <a:pt x="312305" y="250350"/>
                    <a:pt x="330715" y="237181"/>
                    <a:pt x="344909" y="220146"/>
                  </a:cubicBezTo>
                  <a:cubicBezTo>
                    <a:pt x="356972" y="205669"/>
                    <a:pt x="364201" y="187584"/>
                    <a:pt x="376264" y="173107"/>
                  </a:cubicBezTo>
                  <a:cubicBezTo>
                    <a:pt x="390458" y="156072"/>
                    <a:pt x="409103" y="143102"/>
                    <a:pt x="423297" y="126067"/>
                  </a:cubicBezTo>
                  <a:cubicBezTo>
                    <a:pt x="435360" y="111590"/>
                    <a:pt x="441329" y="92353"/>
                    <a:pt x="454653" y="79027"/>
                  </a:cubicBezTo>
                  <a:cubicBezTo>
                    <a:pt x="461567" y="72112"/>
                    <a:pt x="557280" y="17752"/>
                    <a:pt x="548719" y="628"/>
                  </a:cubicBezTo>
                  <a:cubicBezTo>
                    <a:pt x="545907" y="-4996"/>
                    <a:pt x="448213" y="28907"/>
                    <a:pt x="438975" y="31987"/>
                  </a:cubicBezTo>
                  <a:cubicBezTo>
                    <a:pt x="423297" y="47667"/>
                    <a:pt x="408975" y="64831"/>
                    <a:pt x="391942" y="79027"/>
                  </a:cubicBezTo>
                  <a:cubicBezTo>
                    <a:pt x="343407" y="119479"/>
                    <a:pt x="338291" y="100838"/>
                    <a:pt x="297876" y="157427"/>
                  </a:cubicBezTo>
                  <a:cubicBezTo>
                    <a:pt x="284292" y="176448"/>
                    <a:pt x="279485" y="200697"/>
                    <a:pt x="266521" y="220146"/>
                  </a:cubicBezTo>
                  <a:cubicBezTo>
                    <a:pt x="238708" y="261871"/>
                    <a:pt x="170499" y="284822"/>
                    <a:pt x="141099" y="314226"/>
                  </a:cubicBezTo>
                  <a:cubicBezTo>
                    <a:pt x="33710" y="421630"/>
                    <a:pt x="83930" y="383704"/>
                    <a:pt x="0" y="439665"/>
                  </a:cubicBezTo>
                  <a:cubicBezTo>
                    <a:pt x="5226" y="460572"/>
                    <a:pt x="-5043" y="496464"/>
                    <a:pt x="15678" y="502385"/>
                  </a:cubicBezTo>
                  <a:cubicBezTo>
                    <a:pt x="47458" y="511466"/>
                    <a:pt x="109744" y="471025"/>
                    <a:pt x="109744" y="471025"/>
                  </a:cubicBezTo>
                  <a:cubicBezTo>
                    <a:pt x="206246" y="326250"/>
                    <a:pt x="83102" y="504331"/>
                    <a:pt x="172455" y="392625"/>
                  </a:cubicBezTo>
                  <a:cubicBezTo>
                    <a:pt x="184226" y="377910"/>
                    <a:pt x="191747" y="360063"/>
                    <a:pt x="203810" y="345586"/>
                  </a:cubicBezTo>
                  <a:cubicBezTo>
                    <a:pt x="218004" y="328551"/>
                    <a:pt x="236649" y="315581"/>
                    <a:pt x="250843" y="298546"/>
                  </a:cubicBezTo>
                  <a:cubicBezTo>
                    <a:pt x="349722" y="179873"/>
                    <a:pt x="222336" y="311375"/>
                    <a:pt x="313554" y="220146"/>
                  </a:cubicBezTo>
                  <a:cubicBezTo>
                    <a:pt x="318780" y="204466"/>
                    <a:pt x="318907" y="186014"/>
                    <a:pt x="329231" y="173107"/>
                  </a:cubicBezTo>
                  <a:cubicBezTo>
                    <a:pt x="341001" y="158392"/>
                    <a:pt x="361551" y="153519"/>
                    <a:pt x="376264" y="141747"/>
                  </a:cubicBezTo>
                  <a:cubicBezTo>
                    <a:pt x="387806" y="132512"/>
                    <a:pt x="397168" y="120840"/>
                    <a:pt x="407620" y="110387"/>
                  </a:cubicBezTo>
                  <a:cubicBezTo>
                    <a:pt x="426992" y="52260"/>
                    <a:pt x="408514" y="70739"/>
                    <a:pt x="454653" y="47667"/>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grpSp>
        <p:nvGrpSpPr>
          <p:cNvPr id="45" name="Group 44"/>
          <p:cNvGrpSpPr/>
          <p:nvPr/>
        </p:nvGrpSpPr>
        <p:grpSpPr>
          <a:xfrm>
            <a:off x="815063" y="2638709"/>
            <a:ext cx="550297" cy="587951"/>
            <a:chOff x="10550987" y="2555012"/>
            <a:chExt cx="235399" cy="251506"/>
          </a:xfrm>
        </p:grpSpPr>
        <p:sp>
          <p:nvSpPr>
            <p:cNvPr id="46" name="Freeform 45"/>
            <p:cNvSpPr/>
            <p:nvPr/>
          </p:nvSpPr>
          <p:spPr>
            <a:xfrm>
              <a:off x="10577220" y="2613516"/>
              <a:ext cx="168619" cy="193002"/>
            </a:xfrm>
            <a:custGeom>
              <a:avLst/>
              <a:gdLst>
                <a:gd name="connsiteX0" fmla="*/ 48533 w 393442"/>
                <a:gd name="connsiteY0" fmla="*/ 99317 h 450334"/>
                <a:gd name="connsiteX1" fmla="*/ 158277 w 393442"/>
                <a:gd name="connsiteY1" fmla="*/ 209077 h 450334"/>
                <a:gd name="connsiteX2" fmla="*/ 205310 w 393442"/>
                <a:gd name="connsiteY2" fmla="*/ 256116 h 450334"/>
                <a:gd name="connsiteX3" fmla="*/ 268020 w 393442"/>
                <a:gd name="connsiteY3" fmla="*/ 318836 h 450334"/>
                <a:gd name="connsiteX4" fmla="*/ 299376 w 393442"/>
                <a:gd name="connsiteY4" fmla="*/ 350196 h 450334"/>
                <a:gd name="connsiteX5" fmla="*/ 330731 w 393442"/>
                <a:gd name="connsiteY5" fmla="*/ 397235 h 450334"/>
                <a:gd name="connsiteX6" fmla="*/ 393442 w 393442"/>
                <a:gd name="connsiteY6" fmla="*/ 412915 h 450334"/>
                <a:gd name="connsiteX7" fmla="*/ 377764 w 393442"/>
                <a:gd name="connsiteY7" fmla="*/ 365876 h 450334"/>
                <a:gd name="connsiteX8" fmla="*/ 299376 w 393442"/>
                <a:gd name="connsiteY8" fmla="*/ 256116 h 450334"/>
                <a:gd name="connsiteX9" fmla="*/ 236665 w 393442"/>
                <a:gd name="connsiteY9" fmla="*/ 162037 h 450334"/>
                <a:gd name="connsiteX10" fmla="*/ 173954 w 393442"/>
                <a:gd name="connsiteY10" fmla="*/ 83637 h 450334"/>
                <a:gd name="connsiteX11" fmla="*/ 32855 w 393442"/>
                <a:gd name="connsiteY11" fmla="*/ 52278 h 450334"/>
                <a:gd name="connsiteX12" fmla="*/ 48533 w 393442"/>
                <a:gd name="connsiteY12" fmla="*/ 99317 h 450334"/>
                <a:gd name="connsiteX13" fmla="*/ 158277 w 393442"/>
                <a:gd name="connsiteY13" fmla="*/ 146357 h 450334"/>
                <a:gd name="connsiteX14" fmla="*/ 220987 w 393442"/>
                <a:gd name="connsiteY14" fmla="*/ 209077 h 450334"/>
                <a:gd name="connsiteX15" fmla="*/ 283698 w 393442"/>
                <a:gd name="connsiteY15" fmla="*/ 303156 h 450334"/>
                <a:gd name="connsiteX16" fmla="*/ 315053 w 393442"/>
                <a:gd name="connsiteY16" fmla="*/ 350196 h 450334"/>
                <a:gd name="connsiteX17" fmla="*/ 346409 w 393442"/>
                <a:gd name="connsiteY17" fmla="*/ 381556 h 450334"/>
                <a:gd name="connsiteX18" fmla="*/ 315053 w 393442"/>
                <a:gd name="connsiteY18" fmla="*/ 334516 h 450334"/>
                <a:gd name="connsiteX19" fmla="*/ 205310 w 393442"/>
                <a:gd name="connsiteY19" fmla="*/ 224757 h 450334"/>
                <a:gd name="connsiteX20" fmla="*/ 173954 w 393442"/>
                <a:gd name="connsiteY20" fmla="*/ 193397 h 450334"/>
                <a:gd name="connsiteX21" fmla="*/ 79888 w 393442"/>
                <a:gd name="connsiteY21" fmla="*/ 67957 h 450334"/>
                <a:gd name="connsiteX22" fmla="*/ 32855 w 393442"/>
                <a:gd name="connsiteY22" fmla="*/ 52278 h 450334"/>
                <a:gd name="connsiteX23" fmla="*/ 1500 w 393442"/>
                <a:gd name="connsiteY23" fmla="*/ 5238 h 450334"/>
                <a:gd name="connsiteX24" fmla="*/ 48533 w 393442"/>
                <a:gd name="connsiteY24" fmla="*/ 20918 h 450334"/>
                <a:gd name="connsiteX25" fmla="*/ 79888 w 393442"/>
                <a:gd name="connsiteY25" fmla="*/ 67957 h 450334"/>
                <a:gd name="connsiteX26" fmla="*/ 111244 w 393442"/>
                <a:gd name="connsiteY26" fmla="*/ 99317 h 450334"/>
                <a:gd name="connsiteX27" fmla="*/ 158277 w 393442"/>
                <a:gd name="connsiteY27" fmla="*/ 177717 h 450334"/>
                <a:gd name="connsiteX28" fmla="*/ 268020 w 393442"/>
                <a:gd name="connsiteY28" fmla="*/ 287476 h 450334"/>
                <a:gd name="connsiteX29" fmla="*/ 330731 w 393442"/>
                <a:gd name="connsiteY29" fmla="*/ 350196 h 450334"/>
                <a:gd name="connsiteX30" fmla="*/ 346409 w 393442"/>
                <a:gd name="connsiteY30" fmla="*/ 397235 h 450334"/>
                <a:gd name="connsiteX31" fmla="*/ 377764 w 393442"/>
                <a:gd name="connsiteY31" fmla="*/ 428595 h 4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3442" h="450334">
                  <a:moveTo>
                    <a:pt x="48533" y="99317"/>
                  </a:moveTo>
                  <a:lnTo>
                    <a:pt x="158277" y="209077"/>
                  </a:lnTo>
                  <a:lnTo>
                    <a:pt x="205310" y="256116"/>
                  </a:lnTo>
                  <a:cubicBezTo>
                    <a:pt x="233180" y="339743"/>
                    <a:pt x="198340" y="277022"/>
                    <a:pt x="268020" y="318836"/>
                  </a:cubicBezTo>
                  <a:cubicBezTo>
                    <a:pt x="280695" y="326442"/>
                    <a:pt x="290142" y="338652"/>
                    <a:pt x="299376" y="350196"/>
                  </a:cubicBezTo>
                  <a:cubicBezTo>
                    <a:pt x="311147" y="364911"/>
                    <a:pt x="315053" y="386781"/>
                    <a:pt x="330731" y="397235"/>
                  </a:cubicBezTo>
                  <a:cubicBezTo>
                    <a:pt x="348659" y="409188"/>
                    <a:pt x="372538" y="407688"/>
                    <a:pt x="393442" y="412915"/>
                  </a:cubicBezTo>
                  <a:cubicBezTo>
                    <a:pt x="388216" y="397235"/>
                    <a:pt x="385155" y="380659"/>
                    <a:pt x="377764" y="365876"/>
                  </a:cubicBezTo>
                  <a:cubicBezTo>
                    <a:pt x="366300" y="342946"/>
                    <a:pt x="310031" y="270325"/>
                    <a:pt x="299376" y="256116"/>
                  </a:cubicBezTo>
                  <a:cubicBezTo>
                    <a:pt x="271823" y="173449"/>
                    <a:pt x="301909" y="240342"/>
                    <a:pt x="236665" y="162037"/>
                  </a:cubicBezTo>
                  <a:cubicBezTo>
                    <a:pt x="215303" y="136399"/>
                    <a:pt x="204363" y="101885"/>
                    <a:pt x="173954" y="83637"/>
                  </a:cubicBezTo>
                  <a:cubicBezTo>
                    <a:pt x="144264" y="65821"/>
                    <a:pt x="51856" y="55445"/>
                    <a:pt x="32855" y="52278"/>
                  </a:cubicBezTo>
                  <a:cubicBezTo>
                    <a:pt x="38081" y="67958"/>
                    <a:pt x="36847" y="87629"/>
                    <a:pt x="48533" y="99317"/>
                  </a:cubicBezTo>
                  <a:cubicBezTo>
                    <a:pt x="67906" y="118693"/>
                    <a:pt x="130167" y="136986"/>
                    <a:pt x="158277" y="146357"/>
                  </a:cubicBezTo>
                  <a:cubicBezTo>
                    <a:pt x="200084" y="271801"/>
                    <a:pt x="137372" y="125451"/>
                    <a:pt x="220987" y="209077"/>
                  </a:cubicBezTo>
                  <a:cubicBezTo>
                    <a:pt x="247635" y="235728"/>
                    <a:pt x="262794" y="271796"/>
                    <a:pt x="283698" y="303156"/>
                  </a:cubicBezTo>
                  <a:cubicBezTo>
                    <a:pt x="294150" y="318836"/>
                    <a:pt x="301729" y="336870"/>
                    <a:pt x="315053" y="350196"/>
                  </a:cubicBezTo>
                  <a:cubicBezTo>
                    <a:pt x="325505" y="360649"/>
                    <a:pt x="346409" y="396338"/>
                    <a:pt x="346409" y="381556"/>
                  </a:cubicBezTo>
                  <a:cubicBezTo>
                    <a:pt x="346409" y="362712"/>
                    <a:pt x="327658" y="348524"/>
                    <a:pt x="315053" y="334516"/>
                  </a:cubicBezTo>
                  <a:cubicBezTo>
                    <a:pt x="280445" y="296058"/>
                    <a:pt x="241891" y="261343"/>
                    <a:pt x="205310" y="224757"/>
                  </a:cubicBezTo>
                  <a:cubicBezTo>
                    <a:pt x="194858" y="214304"/>
                    <a:pt x="182153" y="205697"/>
                    <a:pt x="173954" y="193397"/>
                  </a:cubicBezTo>
                  <a:cubicBezTo>
                    <a:pt x="168768" y="185617"/>
                    <a:pt x="112114" y="87295"/>
                    <a:pt x="79888" y="67957"/>
                  </a:cubicBezTo>
                  <a:cubicBezTo>
                    <a:pt x="65718" y="59454"/>
                    <a:pt x="48533" y="57504"/>
                    <a:pt x="32855" y="52278"/>
                  </a:cubicBezTo>
                  <a:cubicBezTo>
                    <a:pt x="22403" y="36598"/>
                    <a:pt x="-6926" y="22093"/>
                    <a:pt x="1500" y="5238"/>
                  </a:cubicBezTo>
                  <a:cubicBezTo>
                    <a:pt x="8890" y="-9544"/>
                    <a:pt x="35629" y="10593"/>
                    <a:pt x="48533" y="20918"/>
                  </a:cubicBezTo>
                  <a:cubicBezTo>
                    <a:pt x="63247" y="32691"/>
                    <a:pt x="68117" y="53242"/>
                    <a:pt x="79888" y="67957"/>
                  </a:cubicBezTo>
                  <a:cubicBezTo>
                    <a:pt x="89122" y="79501"/>
                    <a:pt x="100792" y="88864"/>
                    <a:pt x="111244" y="99317"/>
                  </a:cubicBezTo>
                  <a:cubicBezTo>
                    <a:pt x="141219" y="189260"/>
                    <a:pt x="106627" y="108840"/>
                    <a:pt x="158277" y="177717"/>
                  </a:cubicBezTo>
                  <a:cubicBezTo>
                    <a:pt x="242133" y="289541"/>
                    <a:pt x="179980" y="258125"/>
                    <a:pt x="268020" y="287476"/>
                  </a:cubicBezTo>
                  <a:cubicBezTo>
                    <a:pt x="309830" y="412922"/>
                    <a:pt x="247114" y="266569"/>
                    <a:pt x="330731" y="350196"/>
                  </a:cubicBezTo>
                  <a:cubicBezTo>
                    <a:pt x="342417" y="361884"/>
                    <a:pt x="339018" y="382452"/>
                    <a:pt x="346409" y="397235"/>
                  </a:cubicBezTo>
                  <a:cubicBezTo>
                    <a:pt x="380663" y="465752"/>
                    <a:pt x="377764" y="458368"/>
                    <a:pt x="377764" y="428595"/>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47" name="Freeform 46"/>
            <p:cNvSpPr/>
            <p:nvPr/>
          </p:nvSpPr>
          <p:spPr>
            <a:xfrm>
              <a:off x="10550987" y="2555012"/>
              <a:ext cx="235399" cy="215879"/>
            </a:xfrm>
            <a:custGeom>
              <a:avLst/>
              <a:gdLst>
                <a:gd name="connsiteX0" fmla="*/ 454653 w 549260"/>
                <a:gd name="connsiteY0" fmla="*/ 126067 h 503713"/>
                <a:gd name="connsiteX1" fmla="*/ 391942 w 549260"/>
                <a:gd name="connsiteY1" fmla="*/ 204466 h 503713"/>
                <a:gd name="connsiteX2" fmla="*/ 329231 w 549260"/>
                <a:gd name="connsiteY2" fmla="*/ 235826 h 503713"/>
                <a:gd name="connsiteX3" fmla="*/ 219488 w 549260"/>
                <a:gd name="connsiteY3" fmla="*/ 314226 h 503713"/>
                <a:gd name="connsiteX4" fmla="*/ 188132 w 549260"/>
                <a:gd name="connsiteY4" fmla="*/ 345586 h 503713"/>
                <a:gd name="connsiteX5" fmla="*/ 94066 w 549260"/>
                <a:gd name="connsiteY5" fmla="*/ 408305 h 503713"/>
                <a:gd name="connsiteX6" fmla="*/ 156777 w 549260"/>
                <a:gd name="connsiteY6" fmla="*/ 392625 h 503713"/>
                <a:gd name="connsiteX7" fmla="*/ 250843 w 549260"/>
                <a:gd name="connsiteY7" fmla="*/ 329906 h 503713"/>
                <a:gd name="connsiteX8" fmla="*/ 297876 w 549260"/>
                <a:gd name="connsiteY8" fmla="*/ 267186 h 503713"/>
                <a:gd name="connsiteX9" fmla="*/ 344909 w 549260"/>
                <a:gd name="connsiteY9" fmla="*/ 220146 h 503713"/>
                <a:gd name="connsiteX10" fmla="*/ 376264 w 549260"/>
                <a:gd name="connsiteY10" fmla="*/ 173107 h 503713"/>
                <a:gd name="connsiteX11" fmla="*/ 423297 w 549260"/>
                <a:gd name="connsiteY11" fmla="*/ 126067 h 503713"/>
                <a:gd name="connsiteX12" fmla="*/ 454653 w 549260"/>
                <a:gd name="connsiteY12" fmla="*/ 79027 h 503713"/>
                <a:gd name="connsiteX13" fmla="*/ 548719 w 549260"/>
                <a:gd name="connsiteY13" fmla="*/ 628 h 503713"/>
                <a:gd name="connsiteX14" fmla="*/ 438975 w 549260"/>
                <a:gd name="connsiteY14" fmla="*/ 31987 h 503713"/>
                <a:gd name="connsiteX15" fmla="*/ 391942 w 549260"/>
                <a:gd name="connsiteY15" fmla="*/ 79027 h 503713"/>
                <a:gd name="connsiteX16" fmla="*/ 297876 w 549260"/>
                <a:gd name="connsiteY16" fmla="*/ 157427 h 503713"/>
                <a:gd name="connsiteX17" fmla="*/ 266521 w 549260"/>
                <a:gd name="connsiteY17" fmla="*/ 220146 h 503713"/>
                <a:gd name="connsiteX18" fmla="*/ 141099 w 549260"/>
                <a:gd name="connsiteY18" fmla="*/ 314226 h 503713"/>
                <a:gd name="connsiteX19" fmla="*/ 0 w 549260"/>
                <a:gd name="connsiteY19" fmla="*/ 439665 h 503713"/>
                <a:gd name="connsiteX20" fmla="*/ 15678 w 549260"/>
                <a:gd name="connsiteY20" fmla="*/ 502385 h 503713"/>
                <a:gd name="connsiteX21" fmla="*/ 109744 w 549260"/>
                <a:gd name="connsiteY21" fmla="*/ 471025 h 503713"/>
                <a:gd name="connsiteX22" fmla="*/ 172455 w 549260"/>
                <a:gd name="connsiteY22" fmla="*/ 392625 h 503713"/>
                <a:gd name="connsiteX23" fmla="*/ 203810 w 549260"/>
                <a:gd name="connsiteY23" fmla="*/ 345586 h 503713"/>
                <a:gd name="connsiteX24" fmla="*/ 250843 w 549260"/>
                <a:gd name="connsiteY24" fmla="*/ 298546 h 503713"/>
                <a:gd name="connsiteX25" fmla="*/ 313554 w 549260"/>
                <a:gd name="connsiteY25" fmla="*/ 220146 h 503713"/>
                <a:gd name="connsiteX26" fmla="*/ 329231 w 549260"/>
                <a:gd name="connsiteY26" fmla="*/ 173107 h 503713"/>
                <a:gd name="connsiteX27" fmla="*/ 376264 w 549260"/>
                <a:gd name="connsiteY27" fmla="*/ 141747 h 503713"/>
                <a:gd name="connsiteX28" fmla="*/ 407620 w 549260"/>
                <a:gd name="connsiteY28" fmla="*/ 110387 h 503713"/>
                <a:gd name="connsiteX29" fmla="*/ 454653 w 549260"/>
                <a:gd name="connsiteY29" fmla="*/ 47667 h 50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9260" h="503713">
                  <a:moveTo>
                    <a:pt x="454653" y="126067"/>
                  </a:moveTo>
                  <a:cubicBezTo>
                    <a:pt x="433749" y="152200"/>
                    <a:pt x="417125" y="182428"/>
                    <a:pt x="391942" y="204466"/>
                  </a:cubicBezTo>
                  <a:cubicBezTo>
                    <a:pt x="374354" y="219858"/>
                    <a:pt x="349523" y="224229"/>
                    <a:pt x="329231" y="235826"/>
                  </a:cubicBezTo>
                  <a:cubicBezTo>
                    <a:pt x="303311" y="250640"/>
                    <a:pt x="237843" y="298927"/>
                    <a:pt x="219488" y="314226"/>
                  </a:cubicBezTo>
                  <a:cubicBezTo>
                    <a:pt x="208133" y="323690"/>
                    <a:pt x="199957" y="336716"/>
                    <a:pt x="188132" y="345586"/>
                  </a:cubicBezTo>
                  <a:cubicBezTo>
                    <a:pt x="157985" y="368199"/>
                    <a:pt x="94066" y="408305"/>
                    <a:pt x="94066" y="408305"/>
                  </a:cubicBezTo>
                  <a:cubicBezTo>
                    <a:pt x="66366" y="491422"/>
                    <a:pt x="68405" y="456905"/>
                    <a:pt x="156777" y="392625"/>
                  </a:cubicBezTo>
                  <a:cubicBezTo>
                    <a:pt x="187253" y="370457"/>
                    <a:pt x="228234" y="360056"/>
                    <a:pt x="250843" y="329906"/>
                  </a:cubicBezTo>
                  <a:cubicBezTo>
                    <a:pt x="266521" y="308999"/>
                    <a:pt x="280871" y="287028"/>
                    <a:pt x="297876" y="267186"/>
                  </a:cubicBezTo>
                  <a:cubicBezTo>
                    <a:pt x="312305" y="250350"/>
                    <a:pt x="330715" y="237181"/>
                    <a:pt x="344909" y="220146"/>
                  </a:cubicBezTo>
                  <a:cubicBezTo>
                    <a:pt x="356972" y="205669"/>
                    <a:pt x="364201" y="187584"/>
                    <a:pt x="376264" y="173107"/>
                  </a:cubicBezTo>
                  <a:cubicBezTo>
                    <a:pt x="390458" y="156072"/>
                    <a:pt x="409103" y="143102"/>
                    <a:pt x="423297" y="126067"/>
                  </a:cubicBezTo>
                  <a:cubicBezTo>
                    <a:pt x="435360" y="111590"/>
                    <a:pt x="441329" y="92353"/>
                    <a:pt x="454653" y="79027"/>
                  </a:cubicBezTo>
                  <a:cubicBezTo>
                    <a:pt x="461567" y="72112"/>
                    <a:pt x="557280" y="17752"/>
                    <a:pt x="548719" y="628"/>
                  </a:cubicBezTo>
                  <a:cubicBezTo>
                    <a:pt x="545907" y="-4996"/>
                    <a:pt x="448213" y="28907"/>
                    <a:pt x="438975" y="31987"/>
                  </a:cubicBezTo>
                  <a:cubicBezTo>
                    <a:pt x="423297" y="47667"/>
                    <a:pt x="408975" y="64831"/>
                    <a:pt x="391942" y="79027"/>
                  </a:cubicBezTo>
                  <a:cubicBezTo>
                    <a:pt x="343407" y="119479"/>
                    <a:pt x="338291" y="100838"/>
                    <a:pt x="297876" y="157427"/>
                  </a:cubicBezTo>
                  <a:cubicBezTo>
                    <a:pt x="284292" y="176448"/>
                    <a:pt x="279485" y="200697"/>
                    <a:pt x="266521" y="220146"/>
                  </a:cubicBezTo>
                  <a:cubicBezTo>
                    <a:pt x="238708" y="261871"/>
                    <a:pt x="170499" y="284822"/>
                    <a:pt x="141099" y="314226"/>
                  </a:cubicBezTo>
                  <a:cubicBezTo>
                    <a:pt x="33710" y="421630"/>
                    <a:pt x="83930" y="383704"/>
                    <a:pt x="0" y="439665"/>
                  </a:cubicBezTo>
                  <a:cubicBezTo>
                    <a:pt x="5226" y="460572"/>
                    <a:pt x="-5043" y="496464"/>
                    <a:pt x="15678" y="502385"/>
                  </a:cubicBezTo>
                  <a:cubicBezTo>
                    <a:pt x="47458" y="511466"/>
                    <a:pt x="109744" y="471025"/>
                    <a:pt x="109744" y="471025"/>
                  </a:cubicBezTo>
                  <a:cubicBezTo>
                    <a:pt x="206246" y="326250"/>
                    <a:pt x="83102" y="504331"/>
                    <a:pt x="172455" y="392625"/>
                  </a:cubicBezTo>
                  <a:cubicBezTo>
                    <a:pt x="184226" y="377910"/>
                    <a:pt x="191747" y="360063"/>
                    <a:pt x="203810" y="345586"/>
                  </a:cubicBezTo>
                  <a:cubicBezTo>
                    <a:pt x="218004" y="328551"/>
                    <a:pt x="236649" y="315581"/>
                    <a:pt x="250843" y="298546"/>
                  </a:cubicBezTo>
                  <a:cubicBezTo>
                    <a:pt x="349722" y="179873"/>
                    <a:pt x="222336" y="311375"/>
                    <a:pt x="313554" y="220146"/>
                  </a:cubicBezTo>
                  <a:cubicBezTo>
                    <a:pt x="318780" y="204466"/>
                    <a:pt x="318907" y="186014"/>
                    <a:pt x="329231" y="173107"/>
                  </a:cubicBezTo>
                  <a:cubicBezTo>
                    <a:pt x="341001" y="158392"/>
                    <a:pt x="361551" y="153519"/>
                    <a:pt x="376264" y="141747"/>
                  </a:cubicBezTo>
                  <a:cubicBezTo>
                    <a:pt x="387806" y="132512"/>
                    <a:pt x="397168" y="120840"/>
                    <a:pt x="407620" y="110387"/>
                  </a:cubicBezTo>
                  <a:cubicBezTo>
                    <a:pt x="426992" y="52260"/>
                    <a:pt x="408514" y="70739"/>
                    <a:pt x="454653" y="47667"/>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sp>
        <p:nvSpPr>
          <p:cNvPr id="39" name="Rectangle 38"/>
          <p:cNvSpPr/>
          <p:nvPr/>
        </p:nvSpPr>
        <p:spPr>
          <a:xfrm>
            <a:off x="2053255" y="26873"/>
            <a:ext cx="7094597" cy="1872689"/>
          </a:xfrm>
          <a:prstGeom prst="rect">
            <a:avLst/>
          </a:prstGeom>
          <a:solidFill>
            <a:schemeClr val="tx1">
              <a:alpha val="9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40" name="TextBox 39"/>
          <p:cNvSpPr txBox="1"/>
          <p:nvPr/>
        </p:nvSpPr>
        <p:spPr>
          <a:xfrm>
            <a:off x="4677637" y="-24692"/>
            <a:ext cx="914400"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Bus Stop </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Sign</a:t>
            </a:r>
            <a:endParaRPr lang="en-US" dirty="0">
              <a:solidFill>
                <a:schemeClr val="bg1"/>
              </a:solidFill>
              <a:latin typeface="Segoe Condensed"/>
              <a:cs typeface="Segoe Condensed"/>
            </a:endParaRPr>
          </a:p>
        </p:txBody>
      </p:sp>
      <p:sp>
        <p:nvSpPr>
          <p:cNvPr id="41" name="TextBox 40"/>
          <p:cNvSpPr txBox="1"/>
          <p:nvPr/>
        </p:nvSpPr>
        <p:spPr>
          <a:xfrm>
            <a:off x="2195475" y="617661"/>
            <a:ext cx="2538951" cy="400110"/>
          </a:xfrm>
          <a:prstGeom prst="rect">
            <a:avLst/>
          </a:prstGeom>
          <a:noFill/>
          <a:ln>
            <a:noFill/>
          </a:ln>
        </p:spPr>
        <p:txBody>
          <a:bodyPr wrap="none" rtlCol="0">
            <a:spAutoFit/>
          </a:bodyPr>
          <a:lstStyle/>
          <a:p>
            <a:r>
              <a:rPr lang="en-US" sz="2000" dirty="0" smtClean="0">
                <a:solidFill>
                  <a:srgbClr val="558ED5"/>
                </a:solidFill>
                <a:latin typeface="Segoe UI Semibold"/>
                <a:cs typeface="Segoe UI Semibold"/>
              </a:rPr>
              <a:t>Ground Truth Labels</a:t>
            </a:r>
            <a:endParaRPr lang="en-US" sz="2000" dirty="0">
              <a:solidFill>
                <a:srgbClr val="558ED5"/>
              </a:solidFill>
              <a:latin typeface="Segoe UI Semibold"/>
              <a:cs typeface="Segoe UI Semibold"/>
            </a:endParaRPr>
          </a:p>
        </p:txBody>
      </p:sp>
      <p:cxnSp>
        <p:nvCxnSpPr>
          <p:cNvPr id="48" name="Straight Connector 47"/>
          <p:cNvCxnSpPr/>
          <p:nvPr/>
        </p:nvCxnSpPr>
        <p:spPr>
          <a:xfrm>
            <a:off x="2053255" y="617661"/>
            <a:ext cx="7090745" cy="0"/>
          </a:xfrm>
          <a:prstGeom prst="line">
            <a:avLst/>
          </a:prstGeom>
          <a:ln w="38100" cmpd="dbl">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49" name="Freeform 48"/>
          <p:cNvSpPr/>
          <p:nvPr/>
        </p:nvSpPr>
        <p:spPr>
          <a:xfrm>
            <a:off x="4935903"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50" name="TextBox 49"/>
          <p:cNvSpPr txBox="1"/>
          <p:nvPr/>
        </p:nvSpPr>
        <p:spPr>
          <a:xfrm>
            <a:off x="5485352" y="-24692"/>
            <a:ext cx="914400"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Bus Stop </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Shelter</a:t>
            </a:r>
            <a:endParaRPr lang="en-US" dirty="0">
              <a:solidFill>
                <a:schemeClr val="bg1"/>
              </a:solidFill>
              <a:latin typeface="Segoe Condensed"/>
              <a:cs typeface="Segoe Condensed"/>
            </a:endParaRPr>
          </a:p>
        </p:txBody>
      </p:sp>
      <p:sp>
        <p:nvSpPr>
          <p:cNvPr id="51" name="TextBox 50"/>
          <p:cNvSpPr txBox="1"/>
          <p:nvPr/>
        </p:nvSpPr>
        <p:spPr>
          <a:xfrm>
            <a:off x="6400294" y="120050"/>
            <a:ext cx="686907" cy="369332"/>
          </a:xfrm>
          <a:prstGeom prst="rect">
            <a:avLst/>
          </a:prstGeom>
          <a:noFill/>
        </p:spPr>
        <p:txBody>
          <a:bodyPr wrap="none" rtlCol="0">
            <a:spAutoFit/>
          </a:bodyPr>
          <a:lstStyle/>
          <a:p>
            <a:pPr algn="ctr"/>
            <a:r>
              <a:rPr lang="en-US" dirty="0" smtClean="0">
                <a:solidFill>
                  <a:schemeClr val="bg1"/>
                </a:solidFill>
                <a:latin typeface="Segoe Condensed"/>
                <a:cs typeface="Segoe Condensed"/>
              </a:rPr>
              <a:t>Bench</a:t>
            </a:r>
            <a:endParaRPr lang="en-US" dirty="0">
              <a:solidFill>
                <a:schemeClr val="bg1"/>
              </a:solidFill>
              <a:latin typeface="Segoe Condensed"/>
              <a:cs typeface="Segoe Condensed"/>
            </a:endParaRPr>
          </a:p>
        </p:txBody>
      </p:sp>
      <p:sp>
        <p:nvSpPr>
          <p:cNvPr id="52" name="TextBox 51"/>
          <p:cNvSpPr txBox="1"/>
          <p:nvPr/>
        </p:nvSpPr>
        <p:spPr>
          <a:xfrm>
            <a:off x="7238199" y="-16750"/>
            <a:ext cx="612405"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Trash</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Can</a:t>
            </a:r>
            <a:endParaRPr lang="en-US" dirty="0">
              <a:solidFill>
                <a:schemeClr val="bg1"/>
              </a:solidFill>
              <a:latin typeface="Segoe Condensed"/>
              <a:cs typeface="Segoe Condensed"/>
            </a:endParaRPr>
          </a:p>
        </p:txBody>
      </p:sp>
      <p:sp>
        <p:nvSpPr>
          <p:cNvPr id="53" name="TextBox 52"/>
          <p:cNvSpPr txBox="1"/>
          <p:nvPr/>
        </p:nvSpPr>
        <p:spPr>
          <a:xfrm>
            <a:off x="7898383" y="-22197"/>
            <a:ext cx="536776"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Mail</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Box</a:t>
            </a:r>
            <a:endParaRPr lang="en-US" dirty="0">
              <a:solidFill>
                <a:schemeClr val="bg1"/>
              </a:solidFill>
              <a:latin typeface="Segoe Condensed"/>
              <a:cs typeface="Segoe Condensed"/>
            </a:endParaRPr>
          </a:p>
        </p:txBody>
      </p:sp>
      <p:sp>
        <p:nvSpPr>
          <p:cNvPr id="54" name="TextBox 53"/>
          <p:cNvSpPr txBox="1"/>
          <p:nvPr/>
        </p:nvSpPr>
        <p:spPr>
          <a:xfrm>
            <a:off x="8499848" y="97618"/>
            <a:ext cx="537903" cy="369332"/>
          </a:xfrm>
          <a:prstGeom prst="rect">
            <a:avLst/>
          </a:prstGeom>
          <a:noFill/>
        </p:spPr>
        <p:txBody>
          <a:bodyPr wrap="none" rtlCol="0">
            <a:spAutoFit/>
          </a:bodyPr>
          <a:lstStyle/>
          <a:p>
            <a:pPr algn="ctr"/>
            <a:r>
              <a:rPr lang="en-US" dirty="0" smtClean="0">
                <a:solidFill>
                  <a:schemeClr val="bg1"/>
                </a:solidFill>
                <a:latin typeface="Segoe Condensed"/>
                <a:cs typeface="Segoe Condensed"/>
              </a:rPr>
              <a:t>Pole</a:t>
            </a:r>
            <a:endParaRPr lang="en-US" dirty="0">
              <a:solidFill>
                <a:schemeClr val="bg1"/>
              </a:solidFill>
              <a:latin typeface="Segoe Condensed"/>
              <a:cs typeface="Segoe Condensed"/>
            </a:endParaRPr>
          </a:p>
        </p:txBody>
      </p:sp>
      <p:sp>
        <p:nvSpPr>
          <p:cNvPr id="55" name="Freeform 54"/>
          <p:cNvSpPr/>
          <p:nvPr/>
        </p:nvSpPr>
        <p:spPr>
          <a:xfrm>
            <a:off x="5747222"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56" name="Freeform 55"/>
          <p:cNvSpPr/>
          <p:nvPr/>
        </p:nvSpPr>
        <p:spPr>
          <a:xfrm>
            <a:off x="6606630"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57" name="Freeform 56"/>
          <p:cNvSpPr/>
          <p:nvPr/>
        </p:nvSpPr>
        <p:spPr>
          <a:xfrm>
            <a:off x="7367913"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58" name="Freeform 57"/>
          <p:cNvSpPr/>
          <p:nvPr/>
        </p:nvSpPr>
        <p:spPr>
          <a:xfrm>
            <a:off x="8622505"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cxnSp>
        <p:nvCxnSpPr>
          <p:cNvPr id="59" name="Straight Connector 58"/>
          <p:cNvCxnSpPr/>
          <p:nvPr/>
        </p:nvCxnSpPr>
        <p:spPr>
          <a:xfrm>
            <a:off x="2036905" y="1065699"/>
            <a:ext cx="7090745" cy="0"/>
          </a:xfrm>
          <a:prstGeom prst="line">
            <a:avLst/>
          </a:prstGeom>
          <a:ln w="3175" cmpd="sng">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3018831" y="1053717"/>
            <a:ext cx="1710023" cy="400110"/>
          </a:xfrm>
          <a:prstGeom prst="rect">
            <a:avLst/>
          </a:prstGeom>
          <a:noFill/>
        </p:spPr>
        <p:txBody>
          <a:bodyPr wrap="none" rtlCol="0">
            <a:spAutoFit/>
          </a:bodyPr>
          <a:lstStyle/>
          <a:p>
            <a:r>
              <a:rPr lang="en-US" sz="2000" dirty="0" smtClean="0">
                <a:solidFill>
                  <a:schemeClr val="accent6"/>
                </a:solidFill>
                <a:latin typeface="Segoe UI Semibold"/>
                <a:cs typeface="Segoe UI Semibold"/>
              </a:rPr>
              <a:t>Turker Labels</a:t>
            </a:r>
            <a:endParaRPr lang="en-US" sz="2000" dirty="0">
              <a:solidFill>
                <a:schemeClr val="accent6"/>
              </a:solidFill>
              <a:latin typeface="Segoe UI Semibold"/>
              <a:cs typeface="Segoe UI Semibold"/>
            </a:endParaRPr>
          </a:p>
        </p:txBody>
      </p:sp>
      <p:sp>
        <p:nvSpPr>
          <p:cNvPr id="61" name="Freeform 60"/>
          <p:cNvSpPr/>
          <p:nvPr/>
        </p:nvSpPr>
        <p:spPr>
          <a:xfrm>
            <a:off x="4935903" y="1187135"/>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62" name="Freeform 61"/>
          <p:cNvSpPr/>
          <p:nvPr/>
        </p:nvSpPr>
        <p:spPr>
          <a:xfrm>
            <a:off x="5747222" y="1187135"/>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cxnSp>
        <p:nvCxnSpPr>
          <p:cNvPr id="63" name="Straight Connector 62"/>
          <p:cNvCxnSpPr/>
          <p:nvPr/>
        </p:nvCxnSpPr>
        <p:spPr>
          <a:xfrm>
            <a:off x="2098764" y="1470673"/>
            <a:ext cx="7090745" cy="0"/>
          </a:xfrm>
          <a:prstGeom prst="line">
            <a:avLst/>
          </a:prstGeom>
          <a:ln w="3175" cmpd="sng">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64" name="Freeform 63"/>
          <p:cNvSpPr/>
          <p:nvPr/>
        </p:nvSpPr>
        <p:spPr>
          <a:xfrm>
            <a:off x="7391873" y="1184725"/>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grpSp>
        <p:nvGrpSpPr>
          <p:cNvPr id="66" name="Group 65"/>
          <p:cNvGrpSpPr/>
          <p:nvPr/>
        </p:nvGrpSpPr>
        <p:grpSpPr>
          <a:xfrm>
            <a:off x="6626049" y="1565655"/>
            <a:ext cx="271988" cy="290599"/>
            <a:chOff x="10550987" y="2555012"/>
            <a:chExt cx="235399" cy="251506"/>
          </a:xfrm>
        </p:grpSpPr>
        <p:sp>
          <p:nvSpPr>
            <p:cNvPr id="67" name="Freeform 66"/>
            <p:cNvSpPr/>
            <p:nvPr/>
          </p:nvSpPr>
          <p:spPr>
            <a:xfrm>
              <a:off x="10577220" y="2613516"/>
              <a:ext cx="168619" cy="193002"/>
            </a:xfrm>
            <a:custGeom>
              <a:avLst/>
              <a:gdLst>
                <a:gd name="connsiteX0" fmla="*/ 48533 w 393442"/>
                <a:gd name="connsiteY0" fmla="*/ 99317 h 450334"/>
                <a:gd name="connsiteX1" fmla="*/ 158277 w 393442"/>
                <a:gd name="connsiteY1" fmla="*/ 209077 h 450334"/>
                <a:gd name="connsiteX2" fmla="*/ 205310 w 393442"/>
                <a:gd name="connsiteY2" fmla="*/ 256116 h 450334"/>
                <a:gd name="connsiteX3" fmla="*/ 268020 w 393442"/>
                <a:gd name="connsiteY3" fmla="*/ 318836 h 450334"/>
                <a:gd name="connsiteX4" fmla="*/ 299376 w 393442"/>
                <a:gd name="connsiteY4" fmla="*/ 350196 h 450334"/>
                <a:gd name="connsiteX5" fmla="*/ 330731 w 393442"/>
                <a:gd name="connsiteY5" fmla="*/ 397235 h 450334"/>
                <a:gd name="connsiteX6" fmla="*/ 393442 w 393442"/>
                <a:gd name="connsiteY6" fmla="*/ 412915 h 450334"/>
                <a:gd name="connsiteX7" fmla="*/ 377764 w 393442"/>
                <a:gd name="connsiteY7" fmla="*/ 365876 h 450334"/>
                <a:gd name="connsiteX8" fmla="*/ 299376 w 393442"/>
                <a:gd name="connsiteY8" fmla="*/ 256116 h 450334"/>
                <a:gd name="connsiteX9" fmla="*/ 236665 w 393442"/>
                <a:gd name="connsiteY9" fmla="*/ 162037 h 450334"/>
                <a:gd name="connsiteX10" fmla="*/ 173954 w 393442"/>
                <a:gd name="connsiteY10" fmla="*/ 83637 h 450334"/>
                <a:gd name="connsiteX11" fmla="*/ 32855 w 393442"/>
                <a:gd name="connsiteY11" fmla="*/ 52278 h 450334"/>
                <a:gd name="connsiteX12" fmla="*/ 48533 w 393442"/>
                <a:gd name="connsiteY12" fmla="*/ 99317 h 450334"/>
                <a:gd name="connsiteX13" fmla="*/ 158277 w 393442"/>
                <a:gd name="connsiteY13" fmla="*/ 146357 h 450334"/>
                <a:gd name="connsiteX14" fmla="*/ 220987 w 393442"/>
                <a:gd name="connsiteY14" fmla="*/ 209077 h 450334"/>
                <a:gd name="connsiteX15" fmla="*/ 283698 w 393442"/>
                <a:gd name="connsiteY15" fmla="*/ 303156 h 450334"/>
                <a:gd name="connsiteX16" fmla="*/ 315053 w 393442"/>
                <a:gd name="connsiteY16" fmla="*/ 350196 h 450334"/>
                <a:gd name="connsiteX17" fmla="*/ 346409 w 393442"/>
                <a:gd name="connsiteY17" fmla="*/ 381556 h 450334"/>
                <a:gd name="connsiteX18" fmla="*/ 315053 w 393442"/>
                <a:gd name="connsiteY18" fmla="*/ 334516 h 450334"/>
                <a:gd name="connsiteX19" fmla="*/ 205310 w 393442"/>
                <a:gd name="connsiteY19" fmla="*/ 224757 h 450334"/>
                <a:gd name="connsiteX20" fmla="*/ 173954 w 393442"/>
                <a:gd name="connsiteY20" fmla="*/ 193397 h 450334"/>
                <a:gd name="connsiteX21" fmla="*/ 79888 w 393442"/>
                <a:gd name="connsiteY21" fmla="*/ 67957 h 450334"/>
                <a:gd name="connsiteX22" fmla="*/ 32855 w 393442"/>
                <a:gd name="connsiteY22" fmla="*/ 52278 h 450334"/>
                <a:gd name="connsiteX23" fmla="*/ 1500 w 393442"/>
                <a:gd name="connsiteY23" fmla="*/ 5238 h 450334"/>
                <a:gd name="connsiteX24" fmla="*/ 48533 w 393442"/>
                <a:gd name="connsiteY24" fmla="*/ 20918 h 450334"/>
                <a:gd name="connsiteX25" fmla="*/ 79888 w 393442"/>
                <a:gd name="connsiteY25" fmla="*/ 67957 h 450334"/>
                <a:gd name="connsiteX26" fmla="*/ 111244 w 393442"/>
                <a:gd name="connsiteY26" fmla="*/ 99317 h 450334"/>
                <a:gd name="connsiteX27" fmla="*/ 158277 w 393442"/>
                <a:gd name="connsiteY27" fmla="*/ 177717 h 450334"/>
                <a:gd name="connsiteX28" fmla="*/ 268020 w 393442"/>
                <a:gd name="connsiteY28" fmla="*/ 287476 h 450334"/>
                <a:gd name="connsiteX29" fmla="*/ 330731 w 393442"/>
                <a:gd name="connsiteY29" fmla="*/ 350196 h 450334"/>
                <a:gd name="connsiteX30" fmla="*/ 346409 w 393442"/>
                <a:gd name="connsiteY30" fmla="*/ 397235 h 450334"/>
                <a:gd name="connsiteX31" fmla="*/ 377764 w 393442"/>
                <a:gd name="connsiteY31" fmla="*/ 428595 h 4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3442" h="450334">
                  <a:moveTo>
                    <a:pt x="48533" y="99317"/>
                  </a:moveTo>
                  <a:lnTo>
                    <a:pt x="158277" y="209077"/>
                  </a:lnTo>
                  <a:lnTo>
                    <a:pt x="205310" y="256116"/>
                  </a:lnTo>
                  <a:cubicBezTo>
                    <a:pt x="233180" y="339743"/>
                    <a:pt x="198340" y="277022"/>
                    <a:pt x="268020" y="318836"/>
                  </a:cubicBezTo>
                  <a:cubicBezTo>
                    <a:pt x="280695" y="326442"/>
                    <a:pt x="290142" y="338652"/>
                    <a:pt x="299376" y="350196"/>
                  </a:cubicBezTo>
                  <a:cubicBezTo>
                    <a:pt x="311147" y="364911"/>
                    <a:pt x="315053" y="386781"/>
                    <a:pt x="330731" y="397235"/>
                  </a:cubicBezTo>
                  <a:cubicBezTo>
                    <a:pt x="348659" y="409188"/>
                    <a:pt x="372538" y="407688"/>
                    <a:pt x="393442" y="412915"/>
                  </a:cubicBezTo>
                  <a:cubicBezTo>
                    <a:pt x="388216" y="397235"/>
                    <a:pt x="385155" y="380659"/>
                    <a:pt x="377764" y="365876"/>
                  </a:cubicBezTo>
                  <a:cubicBezTo>
                    <a:pt x="366300" y="342946"/>
                    <a:pt x="310031" y="270325"/>
                    <a:pt x="299376" y="256116"/>
                  </a:cubicBezTo>
                  <a:cubicBezTo>
                    <a:pt x="271823" y="173449"/>
                    <a:pt x="301909" y="240342"/>
                    <a:pt x="236665" y="162037"/>
                  </a:cubicBezTo>
                  <a:cubicBezTo>
                    <a:pt x="215303" y="136399"/>
                    <a:pt x="204363" y="101885"/>
                    <a:pt x="173954" y="83637"/>
                  </a:cubicBezTo>
                  <a:cubicBezTo>
                    <a:pt x="144264" y="65821"/>
                    <a:pt x="51856" y="55445"/>
                    <a:pt x="32855" y="52278"/>
                  </a:cubicBezTo>
                  <a:cubicBezTo>
                    <a:pt x="38081" y="67958"/>
                    <a:pt x="36847" y="87629"/>
                    <a:pt x="48533" y="99317"/>
                  </a:cubicBezTo>
                  <a:cubicBezTo>
                    <a:pt x="67906" y="118693"/>
                    <a:pt x="130167" y="136986"/>
                    <a:pt x="158277" y="146357"/>
                  </a:cubicBezTo>
                  <a:cubicBezTo>
                    <a:pt x="200084" y="271801"/>
                    <a:pt x="137372" y="125451"/>
                    <a:pt x="220987" y="209077"/>
                  </a:cubicBezTo>
                  <a:cubicBezTo>
                    <a:pt x="247635" y="235728"/>
                    <a:pt x="262794" y="271796"/>
                    <a:pt x="283698" y="303156"/>
                  </a:cubicBezTo>
                  <a:cubicBezTo>
                    <a:pt x="294150" y="318836"/>
                    <a:pt x="301729" y="336870"/>
                    <a:pt x="315053" y="350196"/>
                  </a:cubicBezTo>
                  <a:cubicBezTo>
                    <a:pt x="325505" y="360649"/>
                    <a:pt x="346409" y="396338"/>
                    <a:pt x="346409" y="381556"/>
                  </a:cubicBezTo>
                  <a:cubicBezTo>
                    <a:pt x="346409" y="362712"/>
                    <a:pt x="327658" y="348524"/>
                    <a:pt x="315053" y="334516"/>
                  </a:cubicBezTo>
                  <a:cubicBezTo>
                    <a:pt x="280445" y="296058"/>
                    <a:pt x="241891" y="261343"/>
                    <a:pt x="205310" y="224757"/>
                  </a:cubicBezTo>
                  <a:cubicBezTo>
                    <a:pt x="194858" y="214304"/>
                    <a:pt x="182153" y="205697"/>
                    <a:pt x="173954" y="193397"/>
                  </a:cubicBezTo>
                  <a:cubicBezTo>
                    <a:pt x="168768" y="185617"/>
                    <a:pt x="112114" y="87295"/>
                    <a:pt x="79888" y="67957"/>
                  </a:cubicBezTo>
                  <a:cubicBezTo>
                    <a:pt x="65718" y="59454"/>
                    <a:pt x="48533" y="57504"/>
                    <a:pt x="32855" y="52278"/>
                  </a:cubicBezTo>
                  <a:cubicBezTo>
                    <a:pt x="22403" y="36598"/>
                    <a:pt x="-6926" y="22093"/>
                    <a:pt x="1500" y="5238"/>
                  </a:cubicBezTo>
                  <a:cubicBezTo>
                    <a:pt x="8890" y="-9544"/>
                    <a:pt x="35629" y="10593"/>
                    <a:pt x="48533" y="20918"/>
                  </a:cubicBezTo>
                  <a:cubicBezTo>
                    <a:pt x="63247" y="32691"/>
                    <a:pt x="68117" y="53242"/>
                    <a:pt x="79888" y="67957"/>
                  </a:cubicBezTo>
                  <a:cubicBezTo>
                    <a:pt x="89122" y="79501"/>
                    <a:pt x="100792" y="88864"/>
                    <a:pt x="111244" y="99317"/>
                  </a:cubicBezTo>
                  <a:cubicBezTo>
                    <a:pt x="141219" y="189260"/>
                    <a:pt x="106627" y="108840"/>
                    <a:pt x="158277" y="177717"/>
                  </a:cubicBezTo>
                  <a:cubicBezTo>
                    <a:pt x="242133" y="289541"/>
                    <a:pt x="179980" y="258125"/>
                    <a:pt x="268020" y="287476"/>
                  </a:cubicBezTo>
                  <a:cubicBezTo>
                    <a:pt x="309830" y="412922"/>
                    <a:pt x="247114" y="266569"/>
                    <a:pt x="330731" y="350196"/>
                  </a:cubicBezTo>
                  <a:cubicBezTo>
                    <a:pt x="342417" y="361884"/>
                    <a:pt x="339018" y="382452"/>
                    <a:pt x="346409" y="397235"/>
                  </a:cubicBezTo>
                  <a:cubicBezTo>
                    <a:pt x="380663" y="465752"/>
                    <a:pt x="377764" y="458368"/>
                    <a:pt x="377764" y="428595"/>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68" name="Freeform 67"/>
            <p:cNvSpPr/>
            <p:nvPr/>
          </p:nvSpPr>
          <p:spPr>
            <a:xfrm>
              <a:off x="10550987" y="2555012"/>
              <a:ext cx="235399" cy="215879"/>
            </a:xfrm>
            <a:custGeom>
              <a:avLst/>
              <a:gdLst>
                <a:gd name="connsiteX0" fmla="*/ 454653 w 549260"/>
                <a:gd name="connsiteY0" fmla="*/ 126067 h 503713"/>
                <a:gd name="connsiteX1" fmla="*/ 391942 w 549260"/>
                <a:gd name="connsiteY1" fmla="*/ 204466 h 503713"/>
                <a:gd name="connsiteX2" fmla="*/ 329231 w 549260"/>
                <a:gd name="connsiteY2" fmla="*/ 235826 h 503713"/>
                <a:gd name="connsiteX3" fmla="*/ 219488 w 549260"/>
                <a:gd name="connsiteY3" fmla="*/ 314226 h 503713"/>
                <a:gd name="connsiteX4" fmla="*/ 188132 w 549260"/>
                <a:gd name="connsiteY4" fmla="*/ 345586 h 503713"/>
                <a:gd name="connsiteX5" fmla="*/ 94066 w 549260"/>
                <a:gd name="connsiteY5" fmla="*/ 408305 h 503713"/>
                <a:gd name="connsiteX6" fmla="*/ 156777 w 549260"/>
                <a:gd name="connsiteY6" fmla="*/ 392625 h 503713"/>
                <a:gd name="connsiteX7" fmla="*/ 250843 w 549260"/>
                <a:gd name="connsiteY7" fmla="*/ 329906 h 503713"/>
                <a:gd name="connsiteX8" fmla="*/ 297876 w 549260"/>
                <a:gd name="connsiteY8" fmla="*/ 267186 h 503713"/>
                <a:gd name="connsiteX9" fmla="*/ 344909 w 549260"/>
                <a:gd name="connsiteY9" fmla="*/ 220146 h 503713"/>
                <a:gd name="connsiteX10" fmla="*/ 376264 w 549260"/>
                <a:gd name="connsiteY10" fmla="*/ 173107 h 503713"/>
                <a:gd name="connsiteX11" fmla="*/ 423297 w 549260"/>
                <a:gd name="connsiteY11" fmla="*/ 126067 h 503713"/>
                <a:gd name="connsiteX12" fmla="*/ 454653 w 549260"/>
                <a:gd name="connsiteY12" fmla="*/ 79027 h 503713"/>
                <a:gd name="connsiteX13" fmla="*/ 548719 w 549260"/>
                <a:gd name="connsiteY13" fmla="*/ 628 h 503713"/>
                <a:gd name="connsiteX14" fmla="*/ 438975 w 549260"/>
                <a:gd name="connsiteY14" fmla="*/ 31987 h 503713"/>
                <a:gd name="connsiteX15" fmla="*/ 391942 w 549260"/>
                <a:gd name="connsiteY15" fmla="*/ 79027 h 503713"/>
                <a:gd name="connsiteX16" fmla="*/ 297876 w 549260"/>
                <a:gd name="connsiteY16" fmla="*/ 157427 h 503713"/>
                <a:gd name="connsiteX17" fmla="*/ 266521 w 549260"/>
                <a:gd name="connsiteY17" fmla="*/ 220146 h 503713"/>
                <a:gd name="connsiteX18" fmla="*/ 141099 w 549260"/>
                <a:gd name="connsiteY18" fmla="*/ 314226 h 503713"/>
                <a:gd name="connsiteX19" fmla="*/ 0 w 549260"/>
                <a:gd name="connsiteY19" fmla="*/ 439665 h 503713"/>
                <a:gd name="connsiteX20" fmla="*/ 15678 w 549260"/>
                <a:gd name="connsiteY20" fmla="*/ 502385 h 503713"/>
                <a:gd name="connsiteX21" fmla="*/ 109744 w 549260"/>
                <a:gd name="connsiteY21" fmla="*/ 471025 h 503713"/>
                <a:gd name="connsiteX22" fmla="*/ 172455 w 549260"/>
                <a:gd name="connsiteY22" fmla="*/ 392625 h 503713"/>
                <a:gd name="connsiteX23" fmla="*/ 203810 w 549260"/>
                <a:gd name="connsiteY23" fmla="*/ 345586 h 503713"/>
                <a:gd name="connsiteX24" fmla="*/ 250843 w 549260"/>
                <a:gd name="connsiteY24" fmla="*/ 298546 h 503713"/>
                <a:gd name="connsiteX25" fmla="*/ 313554 w 549260"/>
                <a:gd name="connsiteY25" fmla="*/ 220146 h 503713"/>
                <a:gd name="connsiteX26" fmla="*/ 329231 w 549260"/>
                <a:gd name="connsiteY26" fmla="*/ 173107 h 503713"/>
                <a:gd name="connsiteX27" fmla="*/ 376264 w 549260"/>
                <a:gd name="connsiteY27" fmla="*/ 141747 h 503713"/>
                <a:gd name="connsiteX28" fmla="*/ 407620 w 549260"/>
                <a:gd name="connsiteY28" fmla="*/ 110387 h 503713"/>
                <a:gd name="connsiteX29" fmla="*/ 454653 w 549260"/>
                <a:gd name="connsiteY29" fmla="*/ 47667 h 50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9260" h="503713">
                  <a:moveTo>
                    <a:pt x="454653" y="126067"/>
                  </a:moveTo>
                  <a:cubicBezTo>
                    <a:pt x="433749" y="152200"/>
                    <a:pt x="417125" y="182428"/>
                    <a:pt x="391942" y="204466"/>
                  </a:cubicBezTo>
                  <a:cubicBezTo>
                    <a:pt x="374354" y="219858"/>
                    <a:pt x="349523" y="224229"/>
                    <a:pt x="329231" y="235826"/>
                  </a:cubicBezTo>
                  <a:cubicBezTo>
                    <a:pt x="303311" y="250640"/>
                    <a:pt x="237843" y="298927"/>
                    <a:pt x="219488" y="314226"/>
                  </a:cubicBezTo>
                  <a:cubicBezTo>
                    <a:pt x="208133" y="323690"/>
                    <a:pt x="199957" y="336716"/>
                    <a:pt x="188132" y="345586"/>
                  </a:cubicBezTo>
                  <a:cubicBezTo>
                    <a:pt x="157985" y="368199"/>
                    <a:pt x="94066" y="408305"/>
                    <a:pt x="94066" y="408305"/>
                  </a:cubicBezTo>
                  <a:cubicBezTo>
                    <a:pt x="66366" y="491422"/>
                    <a:pt x="68405" y="456905"/>
                    <a:pt x="156777" y="392625"/>
                  </a:cubicBezTo>
                  <a:cubicBezTo>
                    <a:pt x="187253" y="370457"/>
                    <a:pt x="228234" y="360056"/>
                    <a:pt x="250843" y="329906"/>
                  </a:cubicBezTo>
                  <a:cubicBezTo>
                    <a:pt x="266521" y="308999"/>
                    <a:pt x="280871" y="287028"/>
                    <a:pt x="297876" y="267186"/>
                  </a:cubicBezTo>
                  <a:cubicBezTo>
                    <a:pt x="312305" y="250350"/>
                    <a:pt x="330715" y="237181"/>
                    <a:pt x="344909" y="220146"/>
                  </a:cubicBezTo>
                  <a:cubicBezTo>
                    <a:pt x="356972" y="205669"/>
                    <a:pt x="364201" y="187584"/>
                    <a:pt x="376264" y="173107"/>
                  </a:cubicBezTo>
                  <a:cubicBezTo>
                    <a:pt x="390458" y="156072"/>
                    <a:pt x="409103" y="143102"/>
                    <a:pt x="423297" y="126067"/>
                  </a:cubicBezTo>
                  <a:cubicBezTo>
                    <a:pt x="435360" y="111590"/>
                    <a:pt x="441329" y="92353"/>
                    <a:pt x="454653" y="79027"/>
                  </a:cubicBezTo>
                  <a:cubicBezTo>
                    <a:pt x="461567" y="72112"/>
                    <a:pt x="557280" y="17752"/>
                    <a:pt x="548719" y="628"/>
                  </a:cubicBezTo>
                  <a:cubicBezTo>
                    <a:pt x="545907" y="-4996"/>
                    <a:pt x="448213" y="28907"/>
                    <a:pt x="438975" y="31987"/>
                  </a:cubicBezTo>
                  <a:cubicBezTo>
                    <a:pt x="423297" y="47667"/>
                    <a:pt x="408975" y="64831"/>
                    <a:pt x="391942" y="79027"/>
                  </a:cubicBezTo>
                  <a:cubicBezTo>
                    <a:pt x="343407" y="119479"/>
                    <a:pt x="338291" y="100838"/>
                    <a:pt x="297876" y="157427"/>
                  </a:cubicBezTo>
                  <a:cubicBezTo>
                    <a:pt x="284292" y="176448"/>
                    <a:pt x="279485" y="200697"/>
                    <a:pt x="266521" y="220146"/>
                  </a:cubicBezTo>
                  <a:cubicBezTo>
                    <a:pt x="238708" y="261871"/>
                    <a:pt x="170499" y="284822"/>
                    <a:pt x="141099" y="314226"/>
                  </a:cubicBezTo>
                  <a:cubicBezTo>
                    <a:pt x="33710" y="421630"/>
                    <a:pt x="83930" y="383704"/>
                    <a:pt x="0" y="439665"/>
                  </a:cubicBezTo>
                  <a:cubicBezTo>
                    <a:pt x="5226" y="460572"/>
                    <a:pt x="-5043" y="496464"/>
                    <a:pt x="15678" y="502385"/>
                  </a:cubicBezTo>
                  <a:cubicBezTo>
                    <a:pt x="47458" y="511466"/>
                    <a:pt x="109744" y="471025"/>
                    <a:pt x="109744" y="471025"/>
                  </a:cubicBezTo>
                  <a:cubicBezTo>
                    <a:pt x="206246" y="326250"/>
                    <a:pt x="83102" y="504331"/>
                    <a:pt x="172455" y="392625"/>
                  </a:cubicBezTo>
                  <a:cubicBezTo>
                    <a:pt x="184226" y="377910"/>
                    <a:pt x="191747" y="360063"/>
                    <a:pt x="203810" y="345586"/>
                  </a:cubicBezTo>
                  <a:cubicBezTo>
                    <a:pt x="218004" y="328551"/>
                    <a:pt x="236649" y="315581"/>
                    <a:pt x="250843" y="298546"/>
                  </a:cubicBezTo>
                  <a:cubicBezTo>
                    <a:pt x="349722" y="179873"/>
                    <a:pt x="222336" y="311375"/>
                    <a:pt x="313554" y="220146"/>
                  </a:cubicBezTo>
                  <a:cubicBezTo>
                    <a:pt x="318780" y="204466"/>
                    <a:pt x="318907" y="186014"/>
                    <a:pt x="329231" y="173107"/>
                  </a:cubicBezTo>
                  <a:cubicBezTo>
                    <a:pt x="341001" y="158392"/>
                    <a:pt x="361551" y="153519"/>
                    <a:pt x="376264" y="141747"/>
                  </a:cubicBezTo>
                  <a:cubicBezTo>
                    <a:pt x="387806" y="132512"/>
                    <a:pt x="397168" y="120840"/>
                    <a:pt x="407620" y="110387"/>
                  </a:cubicBezTo>
                  <a:cubicBezTo>
                    <a:pt x="426992" y="52260"/>
                    <a:pt x="408514" y="70739"/>
                    <a:pt x="454653" y="47667"/>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grpSp>
        <p:nvGrpSpPr>
          <p:cNvPr id="69" name="Group 68"/>
          <p:cNvGrpSpPr/>
          <p:nvPr/>
        </p:nvGrpSpPr>
        <p:grpSpPr>
          <a:xfrm>
            <a:off x="8663904" y="1552771"/>
            <a:ext cx="271988" cy="290599"/>
            <a:chOff x="10550987" y="2555012"/>
            <a:chExt cx="235399" cy="251506"/>
          </a:xfrm>
        </p:grpSpPr>
        <p:sp>
          <p:nvSpPr>
            <p:cNvPr id="70" name="Freeform 69"/>
            <p:cNvSpPr/>
            <p:nvPr/>
          </p:nvSpPr>
          <p:spPr>
            <a:xfrm>
              <a:off x="10577220" y="2613516"/>
              <a:ext cx="168619" cy="193002"/>
            </a:xfrm>
            <a:custGeom>
              <a:avLst/>
              <a:gdLst>
                <a:gd name="connsiteX0" fmla="*/ 48533 w 393442"/>
                <a:gd name="connsiteY0" fmla="*/ 99317 h 450334"/>
                <a:gd name="connsiteX1" fmla="*/ 158277 w 393442"/>
                <a:gd name="connsiteY1" fmla="*/ 209077 h 450334"/>
                <a:gd name="connsiteX2" fmla="*/ 205310 w 393442"/>
                <a:gd name="connsiteY2" fmla="*/ 256116 h 450334"/>
                <a:gd name="connsiteX3" fmla="*/ 268020 w 393442"/>
                <a:gd name="connsiteY3" fmla="*/ 318836 h 450334"/>
                <a:gd name="connsiteX4" fmla="*/ 299376 w 393442"/>
                <a:gd name="connsiteY4" fmla="*/ 350196 h 450334"/>
                <a:gd name="connsiteX5" fmla="*/ 330731 w 393442"/>
                <a:gd name="connsiteY5" fmla="*/ 397235 h 450334"/>
                <a:gd name="connsiteX6" fmla="*/ 393442 w 393442"/>
                <a:gd name="connsiteY6" fmla="*/ 412915 h 450334"/>
                <a:gd name="connsiteX7" fmla="*/ 377764 w 393442"/>
                <a:gd name="connsiteY7" fmla="*/ 365876 h 450334"/>
                <a:gd name="connsiteX8" fmla="*/ 299376 w 393442"/>
                <a:gd name="connsiteY8" fmla="*/ 256116 h 450334"/>
                <a:gd name="connsiteX9" fmla="*/ 236665 w 393442"/>
                <a:gd name="connsiteY9" fmla="*/ 162037 h 450334"/>
                <a:gd name="connsiteX10" fmla="*/ 173954 w 393442"/>
                <a:gd name="connsiteY10" fmla="*/ 83637 h 450334"/>
                <a:gd name="connsiteX11" fmla="*/ 32855 w 393442"/>
                <a:gd name="connsiteY11" fmla="*/ 52278 h 450334"/>
                <a:gd name="connsiteX12" fmla="*/ 48533 w 393442"/>
                <a:gd name="connsiteY12" fmla="*/ 99317 h 450334"/>
                <a:gd name="connsiteX13" fmla="*/ 158277 w 393442"/>
                <a:gd name="connsiteY13" fmla="*/ 146357 h 450334"/>
                <a:gd name="connsiteX14" fmla="*/ 220987 w 393442"/>
                <a:gd name="connsiteY14" fmla="*/ 209077 h 450334"/>
                <a:gd name="connsiteX15" fmla="*/ 283698 w 393442"/>
                <a:gd name="connsiteY15" fmla="*/ 303156 h 450334"/>
                <a:gd name="connsiteX16" fmla="*/ 315053 w 393442"/>
                <a:gd name="connsiteY16" fmla="*/ 350196 h 450334"/>
                <a:gd name="connsiteX17" fmla="*/ 346409 w 393442"/>
                <a:gd name="connsiteY17" fmla="*/ 381556 h 450334"/>
                <a:gd name="connsiteX18" fmla="*/ 315053 w 393442"/>
                <a:gd name="connsiteY18" fmla="*/ 334516 h 450334"/>
                <a:gd name="connsiteX19" fmla="*/ 205310 w 393442"/>
                <a:gd name="connsiteY19" fmla="*/ 224757 h 450334"/>
                <a:gd name="connsiteX20" fmla="*/ 173954 w 393442"/>
                <a:gd name="connsiteY20" fmla="*/ 193397 h 450334"/>
                <a:gd name="connsiteX21" fmla="*/ 79888 w 393442"/>
                <a:gd name="connsiteY21" fmla="*/ 67957 h 450334"/>
                <a:gd name="connsiteX22" fmla="*/ 32855 w 393442"/>
                <a:gd name="connsiteY22" fmla="*/ 52278 h 450334"/>
                <a:gd name="connsiteX23" fmla="*/ 1500 w 393442"/>
                <a:gd name="connsiteY23" fmla="*/ 5238 h 450334"/>
                <a:gd name="connsiteX24" fmla="*/ 48533 w 393442"/>
                <a:gd name="connsiteY24" fmla="*/ 20918 h 450334"/>
                <a:gd name="connsiteX25" fmla="*/ 79888 w 393442"/>
                <a:gd name="connsiteY25" fmla="*/ 67957 h 450334"/>
                <a:gd name="connsiteX26" fmla="*/ 111244 w 393442"/>
                <a:gd name="connsiteY26" fmla="*/ 99317 h 450334"/>
                <a:gd name="connsiteX27" fmla="*/ 158277 w 393442"/>
                <a:gd name="connsiteY27" fmla="*/ 177717 h 450334"/>
                <a:gd name="connsiteX28" fmla="*/ 268020 w 393442"/>
                <a:gd name="connsiteY28" fmla="*/ 287476 h 450334"/>
                <a:gd name="connsiteX29" fmla="*/ 330731 w 393442"/>
                <a:gd name="connsiteY29" fmla="*/ 350196 h 450334"/>
                <a:gd name="connsiteX30" fmla="*/ 346409 w 393442"/>
                <a:gd name="connsiteY30" fmla="*/ 397235 h 450334"/>
                <a:gd name="connsiteX31" fmla="*/ 377764 w 393442"/>
                <a:gd name="connsiteY31" fmla="*/ 428595 h 4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3442" h="450334">
                  <a:moveTo>
                    <a:pt x="48533" y="99317"/>
                  </a:moveTo>
                  <a:lnTo>
                    <a:pt x="158277" y="209077"/>
                  </a:lnTo>
                  <a:lnTo>
                    <a:pt x="205310" y="256116"/>
                  </a:lnTo>
                  <a:cubicBezTo>
                    <a:pt x="233180" y="339743"/>
                    <a:pt x="198340" y="277022"/>
                    <a:pt x="268020" y="318836"/>
                  </a:cubicBezTo>
                  <a:cubicBezTo>
                    <a:pt x="280695" y="326442"/>
                    <a:pt x="290142" y="338652"/>
                    <a:pt x="299376" y="350196"/>
                  </a:cubicBezTo>
                  <a:cubicBezTo>
                    <a:pt x="311147" y="364911"/>
                    <a:pt x="315053" y="386781"/>
                    <a:pt x="330731" y="397235"/>
                  </a:cubicBezTo>
                  <a:cubicBezTo>
                    <a:pt x="348659" y="409188"/>
                    <a:pt x="372538" y="407688"/>
                    <a:pt x="393442" y="412915"/>
                  </a:cubicBezTo>
                  <a:cubicBezTo>
                    <a:pt x="388216" y="397235"/>
                    <a:pt x="385155" y="380659"/>
                    <a:pt x="377764" y="365876"/>
                  </a:cubicBezTo>
                  <a:cubicBezTo>
                    <a:pt x="366300" y="342946"/>
                    <a:pt x="310031" y="270325"/>
                    <a:pt x="299376" y="256116"/>
                  </a:cubicBezTo>
                  <a:cubicBezTo>
                    <a:pt x="271823" y="173449"/>
                    <a:pt x="301909" y="240342"/>
                    <a:pt x="236665" y="162037"/>
                  </a:cubicBezTo>
                  <a:cubicBezTo>
                    <a:pt x="215303" y="136399"/>
                    <a:pt x="204363" y="101885"/>
                    <a:pt x="173954" y="83637"/>
                  </a:cubicBezTo>
                  <a:cubicBezTo>
                    <a:pt x="144264" y="65821"/>
                    <a:pt x="51856" y="55445"/>
                    <a:pt x="32855" y="52278"/>
                  </a:cubicBezTo>
                  <a:cubicBezTo>
                    <a:pt x="38081" y="67958"/>
                    <a:pt x="36847" y="87629"/>
                    <a:pt x="48533" y="99317"/>
                  </a:cubicBezTo>
                  <a:cubicBezTo>
                    <a:pt x="67906" y="118693"/>
                    <a:pt x="130167" y="136986"/>
                    <a:pt x="158277" y="146357"/>
                  </a:cubicBezTo>
                  <a:cubicBezTo>
                    <a:pt x="200084" y="271801"/>
                    <a:pt x="137372" y="125451"/>
                    <a:pt x="220987" y="209077"/>
                  </a:cubicBezTo>
                  <a:cubicBezTo>
                    <a:pt x="247635" y="235728"/>
                    <a:pt x="262794" y="271796"/>
                    <a:pt x="283698" y="303156"/>
                  </a:cubicBezTo>
                  <a:cubicBezTo>
                    <a:pt x="294150" y="318836"/>
                    <a:pt x="301729" y="336870"/>
                    <a:pt x="315053" y="350196"/>
                  </a:cubicBezTo>
                  <a:cubicBezTo>
                    <a:pt x="325505" y="360649"/>
                    <a:pt x="346409" y="396338"/>
                    <a:pt x="346409" y="381556"/>
                  </a:cubicBezTo>
                  <a:cubicBezTo>
                    <a:pt x="346409" y="362712"/>
                    <a:pt x="327658" y="348524"/>
                    <a:pt x="315053" y="334516"/>
                  </a:cubicBezTo>
                  <a:cubicBezTo>
                    <a:pt x="280445" y="296058"/>
                    <a:pt x="241891" y="261343"/>
                    <a:pt x="205310" y="224757"/>
                  </a:cubicBezTo>
                  <a:cubicBezTo>
                    <a:pt x="194858" y="214304"/>
                    <a:pt x="182153" y="205697"/>
                    <a:pt x="173954" y="193397"/>
                  </a:cubicBezTo>
                  <a:cubicBezTo>
                    <a:pt x="168768" y="185617"/>
                    <a:pt x="112114" y="87295"/>
                    <a:pt x="79888" y="67957"/>
                  </a:cubicBezTo>
                  <a:cubicBezTo>
                    <a:pt x="65718" y="59454"/>
                    <a:pt x="48533" y="57504"/>
                    <a:pt x="32855" y="52278"/>
                  </a:cubicBezTo>
                  <a:cubicBezTo>
                    <a:pt x="22403" y="36598"/>
                    <a:pt x="-6926" y="22093"/>
                    <a:pt x="1500" y="5238"/>
                  </a:cubicBezTo>
                  <a:cubicBezTo>
                    <a:pt x="8890" y="-9544"/>
                    <a:pt x="35629" y="10593"/>
                    <a:pt x="48533" y="20918"/>
                  </a:cubicBezTo>
                  <a:cubicBezTo>
                    <a:pt x="63247" y="32691"/>
                    <a:pt x="68117" y="53242"/>
                    <a:pt x="79888" y="67957"/>
                  </a:cubicBezTo>
                  <a:cubicBezTo>
                    <a:pt x="89122" y="79501"/>
                    <a:pt x="100792" y="88864"/>
                    <a:pt x="111244" y="99317"/>
                  </a:cubicBezTo>
                  <a:cubicBezTo>
                    <a:pt x="141219" y="189260"/>
                    <a:pt x="106627" y="108840"/>
                    <a:pt x="158277" y="177717"/>
                  </a:cubicBezTo>
                  <a:cubicBezTo>
                    <a:pt x="242133" y="289541"/>
                    <a:pt x="179980" y="258125"/>
                    <a:pt x="268020" y="287476"/>
                  </a:cubicBezTo>
                  <a:cubicBezTo>
                    <a:pt x="309830" y="412922"/>
                    <a:pt x="247114" y="266569"/>
                    <a:pt x="330731" y="350196"/>
                  </a:cubicBezTo>
                  <a:cubicBezTo>
                    <a:pt x="342417" y="361884"/>
                    <a:pt x="339018" y="382452"/>
                    <a:pt x="346409" y="397235"/>
                  </a:cubicBezTo>
                  <a:cubicBezTo>
                    <a:pt x="380663" y="465752"/>
                    <a:pt x="377764" y="458368"/>
                    <a:pt x="377764" y="428595"/>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71" name="Freeform 70"/>
            <p:cNvSpPr/>
            <p:nvPr/>
          </p:nvSpPr>
          <p:spPr>
            <a:xfrm>
              <a:off x="10550987" y="2555012"/>
              <a:ext cx="235399" cy="215879"/>
            </a:xfrm>
            <a:custGeom>
              <a:avLst/>
              <a:gdLst>
                <a:gd name="connsiteX0" fmla="*/ 454653 w 549260"/>
                <a:gd name="connsiteY0" fmla="*/ 126067 h 503713"/>
                <a:gd name="connsiteX1" fmla="*/ 391942 w 549260"/>
                <a:gd name="connsiteY1" fmla="*/ 204466 h 503713"/>
                <a:gd name="connsiteX2" fmla="*/ 329231 w 549260"/>
                <a:gd name="connsiteY2" fmla="*/ 235826 h 503713"/>
                <a:gd name="connsiteX3" fmla="*/ 219488 w 549260"/>
                <a:gd name="connsiteY3" fmla="*/ 314226 h 503713"/>
                <a:gd name="connsiteX4" fmla="*/ 188132 w 549260"/>
                <a:gd name="connsiteY4" fmla="*/ 345586 h 503713"/>
                <a:gd name="connsiteX5" fmla="*/ 94066 w 549260"/>
                <a:gd name="connsiteY5" fmla="*/ 408305 h 503713"/>
                <a:gd name="connsiteX6" fmla="*/ 156777 w 549260"/>
                <a:gd name="connsiteY6" fmla="*/ 392625 h 503713"/>
                <a:gd name="connsiteX7" fmla="*/ 250843 w 549260"/>
                <a:gd name="connsiteY7" fmla="*/ 329906 h 503713"/>
                <a:gd name="connsiteX8" fmla="*/ 297876 w 549260"/>
                <a:gd name="connsiteY8" fmla="*/ 267186 h 503713"/>
                <a:gd name="connsiteX9" fmla="*/ 344909 w 549260"/>
                <a:gd name="connsiteY9" fmla="*/ 220146 h 503713"/>
                <a:gd name="connsiteX10" fmla="*/ 376264 w 549260"/>
                <a:gd name="connsiteY10" fmla="*/ 173107 h 503713"/>
                <a:gd name="connsiteX11" fmla="*/ 423297 w 549260"/>
                <a:gd name="connsiteY11" fmla="*/ 126067 h 503713"/>
                <a:gd name="connsiteX12" fmla="*/ 454653 w 549260"/>
                <a:gd name="connsiteY12" fmla="*/ 79027 h 503713"/>
                <a:gd name="connsiteX13" fmla="*/ 548719 w 549260"/>
                <a:gd name="connsiteY13" fmla="*/ 628 h 503713"/>
                <a:gd name="connsiteX14" fmla="*/ 438975 w 549260"/>
                <a:gd name="connsiteY14" fmla="*/ 31987 h 503713"/>
                <a:gd name="connsiteX15" fmla="*/ 391942 w 549260"/>
                <a:gd name="connsiteY15" fmla="*/ 79027 h 503713"/>
                <a:gd name="connsiteX16" fmla="*/ 297876 w 549260"/>
                <a:gd name="connsiteY16" fmla="*/ 157427 h 503713"/>
                <a:gd name="connsiteX17" fmla="*/ 266521 w 549260"/>
                <a:gd name="connsiteY17" fmla="*/ 220146 h 503713"/>
                <a:gd name="connsiteX18" fmla="*/ 141099 w 549260"/>
                <a:gd name="connsiteY18" fmla="*/ 314226 h 503713"/>
                <a:gd name="connsiteX19" fmla="*/ 0 w 549260"/>
                <a:gd name="connsiteY19" fmla="*/ 439665 h 503713"/>
                <a:gd name="connsiteX20" fmla="*/ 15678 w 549260"/>
                <a:gd name="connsiteY20" fmla="*/ 502385 h 503713"/>
                <a:gd name="connsiteX21" fmla="*/ 109744 w 549260"/>
                <a:gd name="connsiteY21" fmla="*/ 471025 h 503713"/>
                <a:gd name="connsiteX22" fmla="*/ 172455 w 549260"/>
                <a:gd name="connsiteY22" fmla="*/ 392625 h 503713"/>
                <a:gd name="connsiteX23" fmla="*/ 203810 w 549260"/>
                <a:gd name="connsiteY23" fmla="*/ 345586 h 503713"/>
                <a:gd name="connsiteX24" fmla="*/ 250843 w 549260"/>
                <a:gd name="connsiteY24" fmla="*/ 298546 h 503713"/>
                <a:gd name="connsiteX25" fmla="*/ 313554 w 549260"/>
                <a:gd name="connsiteY25" fmla="*/ 220146 h 503713"/>
                <a:gd name="connsiteX26" fmla="*/ 329231 w 549260"/>
                <a:gd name="connsiteY26" fmla="*/ 173107 h 503713"/>
                <a:gd name="connsiteX27" fmla="*/ 376264 w 549260"/>
                <a:gd name="connsiteY27" fmla="*/ 141747 h 503713"/>
                <a:gd name="connsiteX28" fmla="*/ 407620 w 549260"/>
                <a:gd name="connsiteY28" fmla="*/ 110387 h 503713"/>
                <a:gd name="connsiteX29" fmla="*/ 454653 w 549260"/>
                <a:gd name="connsiteY29" fmla="*/ 47667 h 50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9260" h="503713">
                  <a:moveTo>
                    <a:pt x="454653" y="126067"/>
                  </a:moveTo>
                  <a:cubicBezTo>
                    <a:pt x="433749" y="152200"/>
                    <a:pt x="417125" y="182428"/>
                    <a:pt x="391942" y="204466"/>
                  </a:cubicBezTo>
                  <a:cubicBezTo>
                    <a:pt x="374354" y="219858"/>
                    <a:pt x="349523" y="224229"/>
                    <a:pt x="329231" y="235826"/>
                  </a:cubicBezTo>
                  <a:cubicBezTo>
                    <a:pt x="303311" y="250640"/>
                    <a:pt x="237843" y="298927"/>
                    <a:pt x="219488" y="314226"/>
                  </a:cubicBezTo>
                  <a:cubicBezTo>
                    <a:pt x="208133" y="323690"/>
                    <a:pt x="199957" y="336716"/>
                    <a:pt x="188132" y="345586"/>
                  </a:cubicBezTo>
                  <a:cubicBezTo>
                    <a:pt x="157985" y="368199"/>
                    <a:pt x="94066" y="408305"/>
                    <a:pt x="94066" y="408305"/>
                  </a:cubicBezTo>
                  <a:cubicBezTo>
                    <a:pt x="66366" y="491422"/>
                    <a:pt x="68405" y="456905"/>
                    <a:pt x="156777" y="392625"/>
                  </a:cubicBezTo>
                  <a:cubicBezTo>
                    <a:pt x="187253" y="370457"/>
                    <a:pt x="228234" y="360056"/>
                    <a:pt x="250843" y="329906"/>
                  </a:cubicBezTo>
                  <a:cubicBezTo>
                    <a:pt x="266521" y="308999"/>
                    <a:pt x="280871" y="287028"/>
                    <a:pt x="297876" y="267186"/>
                  </a:cubicBezTo>
                  <a:cubicBezTo>
                    <a:pt x="312305" y="250350"/>
                    <a:pt x="330715" y="237181"/>
                    <a:pt x="344909" y="220146"/>
                  </a:cubicBezTo>
                  <a:cubicBezTo>
                    <a:pt x="356972" y="205669"/>
                    <a:pt x="364201" y="187584"/>
                    <a:pt x="376264" y="173107"/>
                  </a:cubicBezTo>
                  <a:cubicBezTo>
                    <a:pt x="390458" y="156072"/>
                    <a:pt x="409103" y="143102"/>
                    <a:pt x="423297" y="126067"/>
                  </a:cubicBezTo>
                  <a:cubicBezTo>
                    <a:pt x="435360" y="111590"/>
                    <a:pt x="441329" y="92353"/>
                    <a:pt x="454653" y="79027"/>
                  </a:cubicBezTo>
                  <a:cubicBezTo>
                    <a:pt x="461567" y="72112"/>
                    <a:pt x="557280" y="17752"/>
                    <a:pt x="548719" y="628"/>
                  </a:cubicBezTo>
                  <a:cubicBezTo>
                    <a:pt x="545907" y="-4996"/>
                    <a:pt x="448213" y="28907"/>
                    <a:pt x="438975" y="31987"/>
                  </a:cubicBezTo>
                  <a:cubicBezTo>
                    <a:pt x="423297" y="47667"/>
                    <a:pt x="408975" y="64831"/>
                    <a:pt x="391942" y="79027"/>
                  </a:cubicBezTo>
                  <a:cubicBezTo>
                    <a:pt x="343407" y="119479"/>
                    <a:pt x="338291" y="100838"/>
                    <a:pt x="297876" y="157427"/>
                  </a:cubicBezTo>
                  <a:cubicBezTo>
                    <a:pt x="284292" y="176448"/>
                    <a:pt x="279485" y="200697"/>
                    <a:pt x="266521" y="220146"/>
                  </a:cubicBezTo>
                  <a:cubicBezTo>
                    <a:pt x="238708" y="261871"/>
                    <a:pt x="170499" y="284822"/>
                    <a:pt x="141099" y="314226"/>
                  </a:cubicBezTo>
                  <a:cubicBezTo>
                    <a:pt x="33710" y="421630"/>
                    <a:pt x="83930" y="383704"/>
                    <a:pt x="0" y="439665"/>
                  </a:cubicBezTo>
                  <a:cubicBezTo>
                    <a:pt x="5226" y="460572"/>
                    <a:pt x="-5043" y="496464"/>
                    <a:pt x="15678" y="502385"/>
                  </a:cubicBezTo>
                  <a:cubicBezTo>
                    <a:pt x="47458" y="511466"/>
                    <a:pt x="109744" y="471025"/>
                    <a:pt x="109744" y="471025"/>
                  </a:cubicBezTo>
                  <a:cubicBezTo>
                    <a:pt x="206246" y="326250"/>
                    <a:pt x="83102" y="504331"/>
                    <a:pt x="172455" y="392625"/>
                  </a:cubicBezTo>
                  <a:cubicBezTo>
                    <a:pt x="184226" y="377910"/>
                    <a:pt x="191747" y="360063"/>
                    <a:pt x="203810" y="345586"/>
                  </a:cubicBezTo>
                  <a:cubicBezTo>
                    <a:pt x="218004" y="328551"/>
                    <a:pt x="236649" y="315581"/>
                    <a:pt x="250843" y="298546"/>
                  </a:cubicBezTo>
                  <a:cubicBezTo>
                    <a:pt x="349722" y="179873"/>
                    <a:pt x="222336" y="311375"/>
                    <a:pt x="313554" y="220146"/>
                  </a:cubicBezTo>
                  <a:cubicBezTo>
                    <a:pt x="318780" y="204466"/>
                    <a:pt x="318907" y="186014"/>
                    <a:pt x="329231" y="173107"/>
                  </a:cubicBezTo>
                  <a:cubicBezTo>
                    <a:pt x="341001" y="158392"/>
                    <a:pt x="361551" y="153519"/>
                    <a:pt x="376264" y="141747"/>
                  </a:cubicBezTo>
                  <a:cubicBezTo>
                    <a:pt x="387806" y="132512"/>
                    <a:pt x="397168" y="120840"/>
                    <a:pt x="407620" y="110387"/>
                  </a:cubicBezTo>
                  <a:cubicBezTo>
                    <a:pt x="426992" y="52260"/>
                    <a:pt x="408514" y="70739"/>
                    <a:pt x="454653" y="47667"/>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sp>
        <p:nvSpPr>
          <p:cNvPr id="7" name="Freeform 6"/>
          <p:cNvSpPr/>
          <p:nvPr/>
        </p:nvSpPr>
        <p:spPr>
          <a:xfrm>
            <a:off x="4935903" y="1470674"/>
            <a:ext cx="350904" cy="370822"/>
          </a:xfrm>
          <a:custGeom>
            <a:avLst/>
            <a:gdLst>
              <a:gd name="connsiteX0" fmla="*/ 0 w 306792"/>
              <a:gd name="connsiteY0" fmla="*/ 171227 h 293317"/>
              <a:gd name="connsiteX1" fmla="*/ 0 w 306792"/>
              <a:gd name="connsiteY1" fmla="*/ 171227 h 293317"/>
              <a:gd name="connsiteX2" fmla="*/ 57078 w 306792"/>
              <a:gd name="connsiteY2" fmla="*/ 199765 h 293317"/>
              <a:gd name="connsiteX3" fmla="*/ 78482 w 306792"/>
              <a:gd name="connsiteY3" fmla="*/ 221168 h 293317"/>
              <a:gd name="connsiteX4" fmla="*/ 99886 w 306792"/>
              <a:gd name="connsiteY4" fmla="*/ 235437 h 293317"/>
              <a:gd name="connsiteX5" fmla="*/ 107021 w 306792"/>
              <a:gd name="connsiteY5" fmla="*/ 206899 h 293317"/>
              <a:gd name="connsiteX6" fmla="*/ 156963 w 306792"/>
              <a:gd name="connsiteY6" fmla="*/ 221168 h 293317"/>
              <a:gd name="connsiteX7" fmla="*/ 164098 w 306792"/>
              <a:gd name="connsiteY7" fmla="*/ 185496 h 293317"/>
              <a:gd name="connsiteX8" fmla="*/ 171233 w 306792"/>
              <a:gd name="connsiteY8" fmla="*/ 164092 h 293317"/>
              <a:gd name="connsiteX9" fmla="*/ 178368 w 306792"/>
              <a:gd name="connsiteY9" fmla="*/ 128420 h 293317"/>
              <a:gd name="connsiteX10" fmla="*/ 192637 w 306792"/>
              <a:gd name="connsiteY10" fmla="*/ 99882 h 293317"/>
              <a:gd name="connsiteX11" fmla="*/ 199772 w 306792"/>
              <a:gd name="connsiteY11" fmla="*/ 71344 h 293317"/>
              <a:gd name="connsiteX12" fmla="*/ 242580 w 306792"/>
              <a:gd name="connsiteY12" fmla="*/ 42807 h 293317"/>
              <a:gd name="connsiteX13" fmla="*/ 263984 w 306792"/>
              <a:gd name="connsiteY13" fmla="*/ 28538 h 293317"/>
              <a:gd name="connsiteX14" fmla="*/ 285388 w 306792"/>
              <a:gd name="connsiteY14" fmla="*/ 21403 h 293317"/>
              <a:gd name="connsiteX15" fmla="*/ 221176 w 306792"/>
              <a:gd name="connsiteY15" fmla="*/ 35672 h 293317"/>
              <a:gd name="connsiteX16" fmla="*/ 185502 w 306792"/>
              <a:gd name="connsiteY16" fmla="*/ 64210 h 293317"/>
              <a:gd name="connsiteX17" fmla="*/ 164098 w 306792"/>
              <a:gd name="connsiteY17" fmla="*/ 92748 h 293317"/>
              <a:gd name="connsiteX18" fmla="*/ 149829 w 306792"/>
              <a:gd name="connsiteY18" fmla="*/ 114151 h 293317"/>
              <a:gd name="connsiteX19" fmla="*/ 135559 w 306792"/>
              <a:gd name="connsiteY19" fmla="*/ 128420 h 293317"/>
              <a:gd name="connsiteX20" fmla="*/ 92751 w 306792"/>
              <a:gd name="connsiteY20" fmla="*/ 185496 h 293317"/>
              <a:gd name="connsiteX21" fmla="*/ 78482 w 306792"/>
              <a:gd name="connsiteY21" fmla="*/ 228303 h 293317"/>
              <a:gd name="connsiteX22" fmla="*/ 71347 w 306792"/>
              <a:gd name="connsiteY22" fmla="*/ 249706 h 293317"/>
              <a:gd name="connsiteX23" fmla="*/ 71347 w 306792"/>
              <a:gd name="connsiteY23" fmla="*/ 292513 h 293317"/>
              <a:gd name="connsiteX24" fmla="*/ 49943 w 306792"/>
              <a:gd name="connsiteY24" fmla="*/ 285378 h 293317"/>
              <a:gd name="connsiteX25" fmla="*/ 28539 w 306792"/>
              <a:gd name="connsiteY25" fmla="*/ 242572 h 293317"/>
              <a:gd name="connsiteX26" fmla="*/ 21404 w 306792"/>
              <a:gd name="connsiteY26" fmla="*/ 199765 h 293317"/>
              <a:gd name="connsiteX27" fmla="*/ 0 w 306792"/>
              <a:gd name="connsiteY27" fmla="*/ 178361 h 293317"/>
              <a:gd name="connsiteX28" fmla="*/ 21404 w 306792"/>
              <a:gd name="connsiteY28" fmla="*/ 171227 h 293317"/>
              <a:gd name="connsiteX29" fmla="*/ 49943 w 306792"/>
              <a:gd name="connsiteY29" fmla="*/ 178361 h 293317"/>
              <a:gd name="connsiteX30" fmla="*/ 71347 w 306792"/>
              <a:gd name="connsiteY30" fmla="*/ 192630 h 293317"/>
              <a:gd name="connsiteX31" fmla="*/ 99886 w 306792"/>
              <a:gd name="connsiteY31" fmla="*/ 228303 h 293317"/>
              <a:gd name="connsiteX32" fmla="*/ 107021 w 306792"/>
              <a:gd name="connsiteY32" fmla="*/ 249706 h 293317"/>
              <a:gd name="connsiteX33" fmla="*/ 114155 w 306792"/>
              <a:gd name="connsiteY33" fmla="*/ 135555 h 293317"/>
              <a:gd name="connsiteX34" fmla="*/ 149829 w 306792"/>
              <a:gd name="connsiteY34" fmla="*/ 92748 h 293317"/>
              <a:gd name="connsiteX35" fmla="*/ 171233 w 306792"/>
              <a:gd name="connsiteY35" fmla="*/ 85613 h 293317"/>
              <a:gd name="connsiteX36" fmla="*/ 214041 w 306792"/>
              <a:gd name="connsiteY36" fmla="*/ 57076 h 293317"/>
              <a:gd name="connsiteX37" fmla="*/ 235445 w 306792"/>
              <a:gd name="connsiteY37" fmla="*/ 42807 h 293317"/>
              <a:gd name="connsiteX38" fmla="*/ 263984 w 306792"/>
              <a:gd name="connsiteY38" fmla="*/ 28538 h 293317"/>
              <a:gd name="connsiteX39" fmla="*/ 299657 w 306792"/>
              <a:gd name="connsiteY39" fmla="*/ 0 h 293317"/>
              <a:gd name="connsiteX40" fmla="*/ 306792 w 306792"/>
              <a:gd name="connsiteY40" fmla="*/ 7134 h 293317"/>
              <a:gd name="connsiteX41" fmla="*/ 71347 w 306792"/>
              <a:gd name="connsiteY41" fmla="*/ 256840 h 293317"/>
              <a:gd name="connsiteX42" fmla="*/ 0 w 306792"/>
              <a:gd name="connsiteY42" fmla="*/ 171227 h 29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6792" h="293317">
                <a:moveTo>
                  <a:pt x="0" y="171227"/>
                </a:moveTo>
                <a:lnTo>
                  <a:pt x="0" y="171227"/>
                </a:lnTo>
                <a:cubicBezTo>
                  <a:pt x="19026" y="180740"/>
                  <a:pt x="39132" y="188345"/>
                  <a:pt x="57078" y="199765"/>
                </a:cubicBezTo>
                <a:cubicBezTo>
                  <a:pt x="65590" y="205182"/>
                  <a:pt x="70731" y="214709"/>
                  <a:pt x="78482" y="221168"/>
                </a:cubicBezTo>
                <a:cubicBezTo>
                  <a:pt x="85069" y="226657"/>
                  <a:pt x="92751" y="230681"/>
                  <a:pt x="99886" y="235437"/>
                </a:cubicBezTo>
                <a:cubicBezTo>
                  <a:pt x="102264" y="225924"/>
                  <a:pt x="98613" y="211944"/>
                  <a:pt x="107021" y="206899"/>
                </a:cubicBezTo>
                <a:cubicBezTo>
                  <a:pt x="110219" y="204980"/>
                  <a:pt x="151288" y="219276"/>
                  <a:pt x="156963" y="221168"/>
                </a:cubicBezTo>
                <a:cubicBezTo>
                  <a:pt x="159341" y="209277"/>
                  <a:pt x="161157" y="197260"/>
                  <a:pt x="164098" y="185496"/>
                </a:cubicBezTo>
                <a:cubicBezTo>
                  <a:pt x="165922" y="178200"/>
                  <a:pt x="169409" y="171388"/>
                  <a:pt x="171233" y="164092"/>
                </a:cubicBezTo>
                <a:cubicBezTo>
                  <a:pt x="174174" y="152328"/>
                  <a:pt x="174533" y="139924"/>
                  <a:pt x="178368" y="128420"/>
                </a:cubicBezTo>
                <a:cubicBezTo>
                  <a:pt x="181731" y="118330"/>
                  <a:pt x="188903" y="109840"/>
                  <a:pt x="192637" y="99882"/>
                </a:cubicBezTo>
                <a:cubicBezTo>
                  <a:pt x="196080" y="90701"/>
                  <a:pt x="193315" y="78723"/>
                  <a:pt x="199772" y="71344"/>
                </a:cubicBezTo>
                <a:cubicBezTo>
                  <a:pt x="211065" y="58438"/>
                  <a:pt x="228311" y="52319"/>
                  <a:pt x="242580" y="42807"/>
                </a:cubicBezTo>
                <a:cubicBezTo>
                  <a:pt x="249715" y="38051"/>
                  <a:pt x="255849" y="31250"/>
                  <a:pt x="263984" y="28538"/>
                </a:cubicBezTo>
                <a:cubicBezTo>
                  <a:pt x="271119" y="26160"/>
                  <a:pt x="292909" y="21403"/>
                  <a:pt x="285388" y="21403"/>
                </a:cubicBezTo>
                <a:cubicBezTo>
                  <a:pt x="260278" y="21403"/>
                  <a:pt x="243247" y="28316"/>
                  <a:pt x="221176" y="35672"/>
                </a:cubicBezTo>
                <a:cubicBezTo>
                  <a:pt x="203896" y="47191"/>
                  <a:pt x="198209" y="48962"/>
                  <a:pt x="185502" y="64210"/>
                </a:cubicBezTo>
                <a:cubicBezTo>
                  <a:pt x="177889" y="73345"/>
                  <a:pt x="171010" y="83072"/>
                  <a:pt x="164098" y="92748"/>
                </a:cubicBezTo>
                <a:cubicBezTo>
                  <a:pt x="159114" y="99725"/>
                  <a:pt x="155186" y="107456"/>
                  <a:pt x="149829" y="114151"/>
                </a:cubicBezTo>
                <a:cubicBezTo>
                  <a:pt x="145627" y="119404"/>
                  <a:pt x="139595" y="123039"/>
                  <a:pt x="135559" y="128420"/>
                </a:cubicBezTo>
                <a:cubicBezTo>
                  <a:pt x="87154" y="192959"/>
                  <a:pt x="125477" y="152772"/>
                  <a:pt x="92751" y="185496"/>
                </a:cubicBezTo>
                <a:lnTo>
                  <a:pt x="78482" y="228303"/>
                </a:lnTo>
                <a:lnTo>
                  <a:pt x="71347" y="249706"/>
                </a:lnTo>
                <a:cubicBezTo>
                  <a:pt x="74065" y="257860"/>
                  <a:pt x="87656" y="284359"/>
                  <a:pt x="71347" y="292513"/>
                </a:cubicBezTo>
                <a:cubicBezTo>
                  <a:pt x="64620" y="295876"/>
                  <a:pt x="57078" y="287756"/>
                  <a:pt x="49943" y="285378"/>
                </a:cubicBezTo>
                <a:cubicBezTo>
                  <a:pt x="37116" y="266138"/>
                  <a:pt x="33462" y="264724"/>
                  <a:pt x="28539" y="242572"/>
                </a:cubicBezTo>
                <a:cubicBezTo>
                  <a:pt x="25401" y="228451"/>
                  <a:pt x="27279" y="212984"/>
                  <a:pt x="21404" y="199765"/>
                </a:cubicBezTo>
                <a:cubicBezTo>
                  <a:pt x="17306" y="190545"/>
                  <a:pt x="7135" y="185496"/>
                  <a:pt x="0" y="178361"/>
                </a:cubicBezTo>
                <a:cubicBezTo>
                  <a:pt x="7135" y="175983"/>
                  <a:pt x="13883" y="171227"/>
                  <a:pt x="21404" y="171227"/>
                </a:cubicBezTo>
                <a:cubicBezTo>
                  <a:pt x="31210" y="171227"/>
                  <a:pt x="40930" y="174499"/>
                  <a:pt x="49943" y="178361"/>
                </a:cubicBezTo>
                <a:cubicBezTo>
                  <a:pt x="57824" y="181739"/>
                  <a:pt x="64651" y="187274"/>
                  <a:pt x="71347" y="192630"/>
                </a:cubicBezTo>
                <a:cubicBezTo>
                  <a:pt x="82409" y="201480"/>
                  <a:pt x="93704" y="215939"/>
                  <a:pt x="99886" y="228303"/>
                </a:cubicBezTo>
                <a:cubicBezTo>
                  <a:pt x="103249" y="235029"/>
                  <a:pt x="104643" y="242572"/>
                  <a:pt x="107021" y="249706"/>
                </a:cubicBezTo>
                <a:cubicBezTo>
                  <a:pt x="109399" y="211656"/>
                  <a:pt x="108209" y="173213"/>
                  <a:pt x="114155" y="135555"/>
                </a:cubicBezTo>
                <a:cubicBezTo>
                  <a:pt x="115703" y="125749"/>
                  <a:pt x="143916" y="96690"/>
                  <a:pt x="149829" y="92748"/>
                </a:cubicBezTo>
                <a:cubicBezTo>
                  <a:pt x="156087" y="88576"/>
                  <a:pt x="164659" y="89265"/>
                  <a:pt x="171233" y="85613"/>
                </a:cubicBezTo>
                <a:cubicBezTo>
                  <a:pt x="186224" y="77285"/>
                  <a:pt x="199772" y="66588"/>
                  <a:pt x="214041" y="57076"/>
                </a:cubicBezTo>
                <a:cubicBezTo>
                  <a:pt x="221176" y="52320"/>
                  <a:pt x="227775" y="46642"/>
                  <a:pt x="235445" y="42807"/>
                </a:cubicBezTo>
                <a:lnTo>
                  <a:pt x="263984" y="28538"/>
                </a:lnTo>
                <a:cubicBezTo>
                  <a:pt x="274941" y="12102"/>
                  <a:pt x="276682" y="0"/>
                  <a:pt x="299657" y="0"/>
                </a:cubicBezTo>
                <a:cubicBezTo>
                  <a:pt x="303020" y="0"/>
                  <a:pt x="304414" y="4756"/>
                  <a:pt x="306792" y="7134"/>
                </a:cubicBezTo>
                <a:lnTo>
                  <a:pt x="71347" y="256840"/>
                </a:lnTo>
                <a:lnTo>
                  <a:pt x="0" y="171227"/>
                </a:lnTo>
                <a:close/>
              </a:path>
            </a:pathLst>
          </a:cu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2" name="Freeform 71"/>
          <p:cNvSpPr/>
          <p:nvPr/>
        </p:nvSpPr>
        <p:spPr>
          <a:xfrm>
            <a:off x="5695559" y="1485432"/>
            <a:ext cx="350904" cy="370822"/>
          </a:xfrm>
          <a:custGeom>
            <a:avLst/>
            <a:gdLst>
              <a:gd name="connsiteX0" fmla="*/ 0 w 306792"/>
              <a:gd name="connsiteY0" fmla="*/ 171227 h 293317"/>
              <a:gd name="connsiteX1" fmla="*/ 0 w 306792"/>
              <a:gd name="connsiteY1" fmla="*/ 171227 h 293317"/>
              <a:gd name="connsiteX2" fmla="*/ 57078 w 306792"/>
              <a:gd name="connsiteY2" fmla="*/ 199765 h 293317"/>
              <a:gd name="connsiteX3" fmla="*/ 78482 w 306792"/>
              <a:gd name="connsiteY3" fmla="*/ 221168 h 293317"/>
              <a:gd name="connsiteX4" fmla="*/ 99886 w 306792"/>
              <a:gd name="connsiteY4" fmla="*/ 235437 h 293317"/>
              <a:gd name="connsiteX5" fmla="*/ 107021 w 306792"/>
              <a:gd name="connsiteY5" fmla="*/ 206899 h 293317"/>
              <a:gd name="connsiteX6" fmla="*/ 156963 w 306792"/>
              <a:gd name="connsiteY6" fmla="*/ 221168 h 293317"/>
              <a:gd name="connsiteX7" fmla="*/ 164098 w 306792"/>
              <a:gd name="connsiteY7" fmla="*/ 185496 h 293317"/>
              <a:gd name="connsiteX8" fmla="*/ 171233 w 306792"/>
              <a:gd name="connsiteY8" fmla="*/ 164092 h 293317"/>
              <a:gd name="connsiteX9" fmla="*/ 178368 w 306792"/>
              <a:gd name="connsiteY9" fmla="*/ 128420 h 293317"/>
              <a:gd name="connsiteX10" fmla="*/ 192637 w 306792"/>
              <a:gd name="connsiteY10" fmla="*/ 99882 h 293317"/>
              <a:gd name="connsiteX11" fmla="*/ 199772 w 306792"/>
              <a:gd name="connsiteY11" fmla="*/ 71344 h 293317"/>
              <a:gd name="connsiteX12" fmla="*/ 242580 w 306792"/>
              <a:gd name="connsiteY12" fmla="*/ 42807 h 293317"/>
              <a:gd name="connsiteX13" fmla="*/ 263984 w 306792"/>
              <a:gd name="connsiteY13" fmla="*/ 28538 h 293317"/>
              <a:gd name="connsiteX14" fmla="*/ 285388 w 306792"/>
              <a:gd name="connsiteY14" fmla="*/ 21403 h 293317"/>
              <a:gd name="connsiteX15" fmla="*/ 221176 w 306792"/>
              <a:gd name="connsiteY15" fmla="*/ 35672 h 293317"/>
              <a:gd name="connsiteX16" fmla="*/ 185502 w 306792"/>
              <a:gd name="connsiteY16" fmla="*/ 64210 h 293317"/>
              <a:gd name="connsiteX17" fmla="*/ 164098 w 306792"/>
              <a:gd name="connsiteY17" fmla="*/ 92748 h 293317"/>
              <a:gd name="connsiteX18" fmla="*/ 149829 w 306792"/>
              <a:gd name="connsiteY18" fmla="*/ 114151 h 293317"/>
              <a:gd name="connsiteX19" fmla="*/ 135559 w 306792"/>
              <a:gd name="connsiteY19" fmla="*/ 128420 h 293317"/>
              <a:gd name="connsiteX20" fmla="*/ 92751 w 306792"/>
              <a:gd name="connsiteY20" fmla="*/ 185496 h 293317"/>
              <a:gd name="connsiteX21" fmla="*/ 78482 w 306792"/>
              <a:gd name="connsiteY21" fmla="*/ 228303 h 293317"/>
              <a:gd name="connsiteX22" fmla="*/ 71347 w 306792"/>
              <a:gd name="connsiteY22" fmla="*/ 249706 h 293317"/>
              <a:gd name="connsiteX23" fmla="*/ 71347 w 306792"/>
              <a:gd name="connsiteY23" fmla="*/ 292513 h 293317"/>
              <a:gd name="connsiteX24" fmla="*/ 49943 w 306792"/>
              <a:gd name="connsiteY24" fmla="*/ 285378 h 293317"/>
              <a:gd name="connsiteX25" fmla="*/ 28539 w 306792"/>
              <a:gd name="connsiteY25" fmla="*/ 242572 h 293317"/>
              <a:gd name="connsiteX26" fmla="*/ 21404 w 306792"/>
              <a:gd name="connsiteY26" fmla="*/ 199765 h 293317"/>
              <a:gd name="connsiteX27" fmla="*/ 0 w 306792"/>
              <a:gd name="connsiteY27" fmla="*/ 178361 h 293317"/>
              <a:gd name="connsiteX28" fmla="*/ 21404 w 306792"/>
              <a:gd name="connsiteY28" fmla="*/ 171227 h 293317"/>
              <a:gd name="connsiteX29" fmla="*/ 49943 w 306792"/>
              <a:gd name="connsiteY29" fmla="*/ 178361 h 293317"/>
              <a:gd name="connsiteX30" fmla="*/ 71347 w 306792"/>
              <a:gd name="connsiteY30" fmla="*/ 192630 h 293317"/>
              <a:gd name="connsiteX31" fmla="*/ 99886 w 306792"/>
              <a:gd name="connsiteY31" fmla="*/ 228303 h 293317"/>
              <a:gd name="connsiteX32" fmla="*/ 107021 w 306792"/>
              <a:gd name="connsiteY32" fmla="*/ 249706 h 293317"/>
              <a:gd name="connsiteX33" fmla="*/ 114155 w 306792"/>
              <a:gd name="connsiteY33" fmla="*/ 135555 h 293317"/>
              <a:gd name="connsiteX34" fmla="*/ 149829 w 306792"/>
              <a:gd name="connsiteY34" fmla="*/ 92748 h 293317"/>
              <a:gd name="connsiteX35" fmla="*/ 171233 w 306792"/>
              <a:gd name="connsiteY35" fmla="*/ 85613 h 293317"/>
              <a:gd name="connsiteX36" fmla="*/ 214041 w 306792"/>
              <a:gd name="connsiteY36" fmla="*/ 57076 h 293317"/>
              <a:gd name="connsiteX37" fmla="*/ 235445 w 306792"/>
              <a:gd name="connsiteY37" fmla="*/ 42807 h 293317"/>
              <a:gd name="connsiteX38" fmla="*/ 263984 w 306792"/>
              <a:gd name="connsiteY38" fmla="*/ 28538 h 293317"/>
              <a:gd name="connsiteX39" fmla="*/ 299657 w 306792"/>
              <a:gd name="connsiteY39" fmla="*/ 0 h 293317"/>
              <a:gd name="connsiteX40" fmla="*/ 306792 w 306792"/>
              <a:gd name="connsiteY40" fmla="*/ 7134 h 293317"/>
              <a:gd name="connsiteX41" fmla="*/ 71347 w 306792"/>
              <a:gd name="connsiteY41" fmla="*/ 256840 h 293317"/>
              <a:gd name="connsiteX42" fmla="*/ 0 w 306792"/>
              <a:gd name="connsiteY42" fmla="*/ 171227 h 29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6792" h="293317">
                <a:moveTo>
                  <a:pt x="0" y="171227"/>
                </a:moveTo>
                <a:lnTo>
                  <a:pt x="0" y="171227"/>
                </a:lnTo>
                <a:cubicBezTo>
                  <a:pt x="19026" y="180740"/>
                  <a:pt x="39132" y="188345"/>
                  <a:pt x="57078" y="199765"/>
                </a:cubicBezTo>
                <a:cubicBezTo>
                  <a:pt x="65590" y="205182"/>
                  <a:pt x="70731" y="214709"/>
                  <a:pt x="78482" y="221168"/>
                </a:cubicBezTo>
                <a:cubicBezTo>
                  <a:pt x="85069" y="226657"/>
                  <a:pt x="92751" y="230681"/>
                  <a:pt x="99886" y="235437"/>
                </a:cubicBezTo>
                <a:cubicBezTo>
                  <a:pt x="102264" y="225924"/>
                  <a:pt x="98613" y="211944"/>
                  <a:pt x="107021" y="206899"/>
                </a:cubicBezTo>
                <a:cubicBezTo>
                  <a:pt x="110219" y="204980"/>
                  <a:pt x="151288" y="219276"/>
                  <a:pt x="156963" y="221168"/>
                </a:cubicBezTo>
                <a:cubicBezTo>
                  <a:pt x="159341" y="209277"/>
                  <a:pt x="161157" y="197260"/>
                  <a:pt x="164098" y="185496"/>
                </a:cubicBezTo>
                <a:cubicBezTo>
                  <a:pt x="165922" y="178200"/>
                  <a:pt x="169409" y="171388"/>
                  <a:pt x="171233" y="164092"/>
                </a:cubicBezTo>
                <a:cubicBezTo>
                  <a:pt x="174174" y="152328"/>
                  <a:pt x="174533" y="139924"/>
                  <a:pt x="178368" y="128420"/>
                </a:cubicBezTo>
                <a:cubicBezTo>
                  <a:pt x="181731" y="118330"/>
                  <a:pt x="188903" y="109840"/>
                  <a:pt x="192637" y="99882"/>
                </a:cubicBezTo>
                <a:cubicBezTo>
                  <a:pt x="196080" y="90701"/>
                  <a:pt x="193315" y="78723"/>
                  <a:pt x="199772" y="71344"/>
                </a:cubicBezTo>
                <a:cubicBezTo>
                  <a:pt x="211065" y="58438"/>
                  <a:pt x="228311" y="52319"/>
                  <a:pt x="242580" y="42807"/>
                </a:cubicBezTo>
                <a:cubicBezTo>
                  <a:pt x="249715" y="38051"/>
                  <a:pt x="255849" y="31250"/>
                  <a:pt x="263984" y="28538"/>
                </a:cubicBezTo>
                <a:cubicBezTo>
                  <a:pt x="271119" y="26160"/>
                  <a:pt x="292909" y="21403"/>
                  <a:pt x="285388" y="21403"/>
                </a:cubicBezTo>
                <a:cubicBezTo>
                  <a:pt x="260278" y="21403"/>
                  <a:pt x="243247" y="28316"/>
                  <a:pt x="221176" y="35672"/>
                </a:cubicBezTo>
                <a:cubicBezTo>
                  <a:pt x="203896" y="47191"/>
                  <a:pt x="198209" y="48962"/>
                  <a:pt x="185502" y="64210"/>
                </a:cubicBezTo>
                <a:cubicBezTo>
                  <a:pt x="177889" y="73345"/>
                  <a:pt x="171010" y="83072"/>
                  <a:pt x="164098" y="92748"/>
                </a:cubicBezTo>
                <a:cubicBezTo>
                  <a:pt x="159114" y="99725"/>
                  <a:pt x="155186" y="107456"/>
                  <a:pt x="149829" y="114151"/>
                </a:cubicBezTo>
                <a:cubicBezTo>
                  <a:pt x="145627" y="119404"/>
                  <a:pt x="139595" y="123039"/>
                  <a:pt x="135559" y="128420"/>
                </a:cubicBezTo>
                <a:cubicBezTo>
                  <a:pt x="87154" y="192959"/>
                  <a:pt x="125477" y="152772"/>
                  <a:pt x="92751" y="185496"/>
                </a:cubicBezTo>
                <a:lnTo>
                  <a:pt x="78482" y="228303"/>
                </a:lnTo>
                <a:lnTo>
                  <a:pt x="71347" y="249706"/>
                </a:lnTo>
                <a:cubicBezTo>
                  <a:pt x="74065" y="257860"/>
                  <a:pt x="87656" y="284359"/>
                  <a:pt x="71347" y="292513"/>
                </a:cubicBezTo>
                <a:cubicBezTo>
                  <a:pt x="64620" y="295876"/>
                  <a:pt x="57078" y="287756"/>
                  <a:pt x="49943" y="285378"/>
                </a:cubicBezTo>
                <a:cubicBezTo>
                  <a:pt x="37116" y="266138"/>
                  <a:pt x="33462" y="264724"/>
                  <a:pt x="28539" y="242572"/>
                </a:cubicBezTo>
                <a:cubicBezTo>
                  <a:pt x="25401" y="228451"/>
                  <a:pt x="27279" y="212984"/>
                  <a:pt x="21404" y="199765"/>
                </a:cubicBezTo>
                <a:cubicBezTo>
                  <a:pt x="17306" y="190545"/>
                  <a:pt x="7135" y="185496"/>
                  <a:pt x="0" y="178361"/>
                </a:cubicBezTo>
                <a:cubicBezTo>
                  <a:pt x="7135" y="175983"/>
                  <a:pt x="13883" y="171227"/>
                  <a:pt x="21404" y="171227"/>
                </a:cubicBezTo>
                <a:cubicBezTo>
                  <a:pt x="31210" y="171227"/>
                  <a:pt x="40930" y="174499"/>
                  <a:pt x="49943" y="178361"/>
                </a:cubicBezTo>
                <a:cubicBezTo>
                  <a:pt x="57824" y="181739"/>
                  <a:pt x="64651" y="187274"/>
                  <a:pt x="71347" y="192630"/>
                </a:cubicBezTo>
                <a:cubicBezTo>
                  <a:pt x="82409" y="201480"/>
                  <a:pt x="93704" y="215939"/>
                  <a:pt x="99886" y="228303"/>
                </a:cubicBezTo>
                <a:cubicBezTo>
                  <a:pt x="103249" y="235029"/>
                  <a:pt x="104643" y="242572"/>
                  <a:pt x="107021" y="249706"/>
                </a:cubicBezTo>
                <a:cubicBezTo>
                  <a:pt x="109399" y="211656"/>
                  <a:pt x="108209" y="173213"/>
                  <a:pt x="114155" y="135555"/>
                </a:cubicBezTo>
                <a:cubicBezTo>
                  <a:pt x="115703" y="125749"/>
                  <a:pt x="143916" y="96690"/>
                  <a:pt x="149829" y="92748"/>
                </a:cubicBezTo>
                <a:cubicBezTo>
                  <a:pt x="156087" y="88576"/>
                  <a:pt x="164659" y="89265"/>
                  <a:pt x="171233" y="85613"/>
                </a:cubicBezTo>
                <a:cubicBezTo>
                  <a:pt x="186224" y="77285"/>
                  <a:pt x="199772" y="66588"/>
                  <a:pt x="214041" y="57076"/>
                </a:cubicBezTo>
                <a:cubicBezTo>
                  <a:pt x="221176" y="52320"/>
                  <a:pt x="227775" y="46642"/>
                  <a:pt x="235445" y="42807"/>
                </a:cubicBezTo>
                <a:lnTo>
                  <a:pt x="263984" y="28538"/>
                </a:lnTo>
                <a:cubicBezTo>
                  <a:pt x="274941" y="12102"/>
                  <a:pt x="276682" y="0"/>
                  <a:pt x="299657" y="0"/>
                </a:cubicBezTo>
                <a:cubicBezTo>
                  <a:pt x="303020" y="0"/>
                  <a:pt x="304414" y="4756"/>
                  <a:pt x="306792" y="7134"/>
                </a:cubicBezTo>
                <a:lnTo>
                  <a:pt x="71347" y="256840"/>
                </a:lnTo>
                <a:lnTo>
                  <a:pt x="0" y="171227"/>
                </a:lnTo>
                <a:close/>
              </a:path>
            </a:pathLst>
          </a:cu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3" name="Freeform 72"/>
          <p:cNvSpPr/>
          <p:nvPr/>
        </p:nvSpPr>
        <p:spPr>
          <a:xfrm>
            <a:off x="7358200" y="1470673"/>
            <a:ext cx="350904" cy="370822"/>
          </a:xfrm>
          <a:custGeom>
            <a:avLst/>
            <a:gdLst>
              <a:gd name="connsiteX0" fmla="*/ 0 w 306792"/>
              <a:gd name="connsiteY0" fmla="*/ 171227 h 293317"/>
              <a:gd name="connsiteX1" fmla="*/ 0 w 306792"/>
              <a:gd name="connsiteY1" fmla="*/ 171227 h 293317"/>
              <a:gd name="connsiteX2" fmla="*/ 57078 w 306792"/>
              <a:gd name="connsiteY2" fmla="*/ 199765 h 293317"/>
              <a:gd name="connsiteX3" fmla="*/ 78482 w 306792"/>
              <a:gd name="connsiteY3" fmla="*/ 221168 h 293317"/>
              <a:gd name="connsiteX4" fmla="*/ 99886 w 306792"/>
              <a:gd name="connsiteY4" fmla="*/ 235437 h 293317"/>
              <a:gd name="connsiteX5" fmla="*/ 107021 w 306792"/>
              <a:gd name="connsiteY5" fmla="*/ 206899 h 293317"/>
              <a:gd name="connsiteX6" fmla="*/ 156963 w 306792"/>
              <a:gd name="connsiteY6" fmla="*/ 221168 h 293317"/>
              <a:gd name="connsiteX7" fmla="*/ 164098 w 306792"/>
              <a:gd name="connsiteY7" fmla="*/ 185496 h 293317"/>
              <a:gd name="connsiteX8" fmla="*/ 171233 w 306792"/>
              <a:gd name="connsiteY8" fmla="*/ 164092 h 293317"/>
              <a:gd name="connsiteX9" fmla="*/ 178368 w 306792"/>
              <a:gd name="connsiteY9" fmla="*/ 128420 h 293317"/>
              <a:gd name="connsiteX10" fmla="*/ 192637 w 306792"/>
              <a:gd name="connsiteY10" fmla="*/ 99882 h 293317"/>
              <a:gd name="connsiteX11" fmla="*/ 199772 w 306792"/>
              <a:gd name="connsiteY11" fmla="*/ 71344 h 293317"/>
              <a:gd name="connsiteX12" fmla="*/ 242580 w 306792"/>
              <a:gd name="connsiteY12" fmla="*/ 42807 h 293317"/>
              <a:gd name="connsiteX13" fmla="*/ 263984 w 306792"/>
              <a:gd name="connsiteY13" fmla="*/ 28538 h 293317"/>
              <a:gd name="connsiteX14" fmla="*/ 285388 w 306792"/>
              <a:gd name="connsiteY14" fmla="*/ 21403 h 293317"/>
              <a:gd name="connsiteX15" fmla="*/ 221176 w 306792"/>
              <a:gd name="connsiteY15" fmla="*/ 35672 h 293317"/>
              <a:gd name="connsiteX16" fmla="*/ 185502 w 306792"/>
              <a:gd name="connsiteY16" fmla="*/ 64210 h 293317"/>
              <a:gd name="connsiteX17" fmla="*/ 164098 w 306792"/>
              <a:gd name="connsiteY17" fmla="*/ 92748 h 293317"/>
              <a:gd name="connsiteX18" fmla="*/ 149829 w 306792"/>
              <a:gd name="connsiteY18" fmla="*/ 114151 h 293317"/>
              <a:gd name="connsiteX19" fmla="*/ 135559 w 306792"/>
              <a:gd name="connsiteY19" fmla="*/ 128420 h 293317"/>
              <a:gd name="connsiteX20" fmla="*/ 92751 w 306792"/>
              <a:gd name="connsiteY20" fmla="*/ 185496 h 293317"/>
              <a:gd name="connsiteX21" fmla="*/ 78482 w 306792"/>
              <a:gd name="connsiteY21" fmla="*/ 228303 h 293317"/>
              <a:gd name="connsiteX22" fmla="*/ 71347 w 306792"/>
              <a:gd name="connsiteY22" fmla="*/ 249706 h 293317"/>
              <a:gd name="connsiteX23" fmla="*/ 71347 w 306792"/>
              <a:gd name="connsiteY23" fmla="*/ 292513 h 293317"/>
              <a:gd name="connsiteX24" fmla="*/ 49943 w 306792"/>
              <a:gd name="connsiteY24" fmla="*/ 285378 h 293317"/>
              <a:gd name="connsiteX25" fmla="*/ 28539 w 306792"/>
              <a:gd name="connsiteY25" fmla="*/ 242572 h 293317"/>
              <a:gd name="connsiteX26" fmla="*/ 21404 w 306792"/>
              <a:gd name="connsiteY26" fmla="*/ 199765 h 293317"/>
              <a:gd name="connsiteX27" fmla="*/ 0 w 306792"/>
              <a:gd name="connsiteY27" fmla="*/ 178361 h 293317"/>
              <a:gd name="connsiteX28" fmla="*/ 21404 w 306792"/>
              <a:gd name="connsiteY28" fmla="*/ 171227 h 293317"/>
              <a:gd name="connsiteX29" fmla="*/ 49943 w 306792"/>
              <a:gd name="connsiteY29" fmla="*/ 178361 h 293317"/>
              <a:gd name="connsiteX30" fmla="*/ 71347 w 306792"/>
              <a:gd name="connsiteY30" fmla="*/ 192630 h 293317"/>
              <a:gd name="connsiteX31" fmla="*/ 99886 w 306792"/>
              <a:gd name="connsiteY31" fmla="*/ 228303 h 293317"/>
              <a:gd name="connsiteX32" fmla="*/ 107021 w 306792"/>
              <a:gd name="connsiteY32" fmla="*/ 249706 h 293317"/>
              <a:gd name="connsiteX33" fmla="*/ 114155 w 306792"/>
              <a:gd name="connsiteY33" fmla="*/ 135555 h 293317"/>
              <a:gd name="connsiteX34" fmla="*/ 149829 w 306792"/>
              <a:gd name="connsiteY34" fmla="*/ 92748 h 293317"/>
              <a:gd name="connsiteX35" fmla="*/ 171233 w 306792"/>
              <a:gd name="connsiteY35" fmla="*/ 85613 h 293317"/>
              <a:gd name="connsiteX36" fmla="*/ 214041 w 306792"/>
              <a:gd name="connsiteY36" fmla="*/ 57076 h 293317"/>
              <a:gd name="connsiteX37" fmla="*/ 235445 w 306792"/>
              <a:gd name="connsiteY37" fmla="*/ 42807 h 293317"/>
              <a:gd name="connsiteX38" fmla="*/ 263984 w 306792"/>
              <a:gd name="connsiteY38" fmla="*/ 28538 h 293317"/>
              <a:gd name="connsiteX39" fmla="*/ 299657 w 306792"/>
              <a:gd name="connsiteY39" fmla="*/ 0 h 293317"/>
              <a:gd name="connsiteX40" fmla="*/ 306792 w 306792"/>
              <a:gd name="connsiteY40" fmla="*/ 7134 h 293317"/>
              <a:gd name="connsiteX41" fmla="*/ 71347 w 306792"/>
              <a:gd name="connsiteY41" fmla="*/ 256840 h 293317"/>
              <a:gd name="connsiteX42" fmla="*/ 0 w 306792"/>
              <a:gd name="connsiteY42" fmla="*/ 171227 h 29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6792" h="293317">
                <a:moveTo>
                  <a:pt x="0" y="171227"/>
                </a:moveTo>
                <a:lnTo>
                  <a:pt x="0" y="171227"/>
                </a:lnTo>
                <a:cubicBezTo>
                  <a:pt x="19026" y="180740"/>
                  <a:pt x="39132" y="188345"/>
                  <a:pt x="57078" y="199765"/>
                </a:cubicBezTo>
                <a:cubicBezTo>
                  <a:pt x="65590" y="205182"/>
                  <a:pt x="70731" y="214709"/>
                  <a:pt x="78482" y="221168"/>
                </a:cubicBezTo>
                <a:cubicBezTo>
                  <a:pt x="85069" y="226657"/>
                  <a:pt x="92751" y="230681"/>
                  <a:pt x="99886" y="235437"/>
                </a:cubicBezTo>
                <a:cubicBezTo>
                  <a:pt x="102264" y="225924"/>
                  <a:pt x="98613" y="211944"/>
                  <a:pt x="107021" y="206899"/>
                </a:cubicBezTo>
                <a:cubicBezTo>
                  <a:pt x="110219" y="204980"/>
                  <a:pt x="151288" y="219276"/>
                  <a:pt x="156963" y="221168"/>
                </a:cubicBezTo>
                <a:cubicBezTo>
                  <a:pt x="159341" y="209277"/>
                  <a:pt x="161157" y="197260"/>
                  <a:pt x="164098" y="185496"/>
                </a:cubicBezTo>
                <a:cubicBezTo>
                  <a:pt x="165922" y="178200"/>
                  <a:pt x="169409" y="171388"/>
                  <a:pt x="171233" y="164092"/>
                </a:cubicBezTo>
                <a:cubicBezTo>
                  <a:pt x="174174" y="152328"/>
                  <a:pt x="174533" y="139924"/>
                  <a:pt x="178368" y="128420"/>
                </a:cubicBezTo>
                <a:cubicBezTo>
                  <a:pt x="181731" y="118330"/>
                  <a:pt x="188903" y="109840"/>
                  <a:pt x="192637" y="99882"/>
                </a:cubicBezTo>
                <a:cubicBezTo>
                  <a:pt x="196080" y="90701"/>
                  <a:pt x="193315" y="78723"/>
                  <a:pt x="199772" y="71344"/>
                </a:cubicBezTo>
                <a:cubicBezTo>
                  <a:pt x="211065" y="58438"/>
                  <a:pt x="228311" y="52319"/>
                  <a:pt x="242580" y="42807"/>
                </a:cubicBezTo>
                <a:cubicBezTo>
                  <a:pt x="249715" y="38051"/>
                  <a:pt x="255849" y="31250"/>
                  <a:pt x="263984" y="28538"/>
                </a:cubicBezTo>
                <a:cubicBezTo>
                  <a:pt x="271119" y="26160"/>
                  <a:pt x="292909" y="21403"/>
                  <a:pt x="285388" y="21403"/>
                </a:cubicBezTo>
                <a:cubicBezTo>
                  <a:pt x="260278" y="21403"/>
                  <a:pt x="243247" y="28316"/>
                  <a:pt x="221176" y="35672"/>
                </a:cubicBezTo>
                <a:cubicBezTo>
                  <a:pt x="203896" y="47191"/>
                  <a:pt x="198209" y="48962"/>
                  <a:pt x="185502" y="64210"/>
                </a:cubicBezTo>
                <a:cubicBezTo>
                  <a:pt x="177889" y="73345"/>
                  <a:pt x="171010" y="83072"/>
                  <a:pt x="164098" y="92748"/>
                </a:cubicBezTo>
                <a:cubicBezTo>
                  <a:pt x="159114" y="99725"/>
                  <a:pt x="155186" y="107456"/>
                  <a:pt x="149829" y="114151"/>
                </a:cubicBezTo>
                <a:cubicBezTo>
                  <a:pt x="145627" y="119404"/>
                  <a:pt x="139595" y="123039"/>
                  <a:pt x="135559" y="128420"/>
                </a:cubicBezTo>
                <a:cubicBezTo>
                  <a:pt x="87154" y="192959"/>
                  <a:pt x="125477" y="152772"/>
                  <a:pt x="92751" y="185496"/>
                </a:cubicBezTo>
                <a:lnTo>
                  <a:pt x="78482" y="228303"/>
                </a:lnTo>
                <a:lnTo>
                  <a:pt x="71347" y="249706"/>
                </a:lnTo>
                <a:cubicBezTo>
                  <a:pt x="74065" y="257860"/>
                  <a:pt x="87656" y="284359"/>
                  <a:pt x="71347" y="292513"/>
                </a:cubicBezTo>
                <a:cubicBezTo>
                  <a:pt x="64620" y="295876"/>
                  <a:pt x="57078" y="287756"/>
                  <a:pt x="49943" y="285378"/>
                </a:cubicBezTo>
                <a:cubicBezTo>
                  <a:pt x="37116" y="266138"/>
                  <a:pt x="33462" y="264724"/>
                  <a:pt x="28539" y="242572"/>
                </a:cubicBezTo>
                <a:cubicBezTo>
                  <a:pt x="25401" y="228451"/>
                  <a:pt x="27279" y="212984"/>
                  <a:pt x="21404" y="199765"/>
                </a:cubicBezTo>
                <a:cubicBezTo>
                  <a:pt x="17306" y="190545"/>
                  <a:pt x="7135" y="185496"/>
                  <a:pt x="0" y="178361"/>
                </a:cubicBezTo>
                <a:cubicBezTo>
                  <a:pt x="7135" y="175983"/>
                  <a:pt x="13883" y="171227"/>
                  <a:pt x="21404" y="171227"/>
                </a:cubicBezTo>
                <a:cubicBezTo>
                  <a:pt x="31210" y="171227"/>
                  <a:pt x="40930" y="174499"/>
                  <a:pt x="49943" y="178361"/>
                </a:cubicBezTo>
                <a:cubicBezTo>
                  <a:pt x="57824" y="181739"/>
                  <a:pt x="64651" y="187274"/>
                  <a:pt x="71347" y="192630"/>
                </a:cubicBezTo>
                <a:cubicBezTo>
                  <a:pt x="82409" y="201480"/>
                  <a:pt x="93704" y="215939"/>
                  <a:pt x="99886" y="228303"/>
                </a:cubicBezTo>
                <a:cubicBezTo>
                  <a:pt x="103249" y="235029"/>
                  <a:pt x="104643" y="242572"/>
                  <a:pt x="107021" y="249706"/>
                </a:cubicBezTo>
                <a:cubicBezTo>
                  <a:pt x="109399" y="211656"/>
                  <a:pt x="108209" y="173213"/>
                  <a:pt x="114155" y="135555"/>
                </a:cubicBezTo>
                <a:cubicBezTo>
                  <a:pt x="115703" y="125749"/>
                  <a:pt x="143916" y="96690"/>
                  <a:pt x="149829" y="92748"/>
                </a:cubicBezTo>
                <a:cubicBezTo>
                  <a:pt x="156087" y="88576"/>
                  <a:pt x="164659" y="89265"/>
                  <a:pt x="171233" y="85613"/>
                </a:cubicBezTo>
                <a:cubicBezTo>
                  <a:pt x="186224" y="77285"/>
                  <a:pt x="199772" y="66588"/>
                  <a:pt x="214041" y="57076"/>
                </a:cubicBezTo>
                <a:cubicBezTo>
                  <a:pt x="221176" y="52320"/>
                  <a:pt x="227775" y="46642"/>
                  <a:pt x="235445" y="42807"/>
                </a:cubicBezTo>
                <a:lnTo>
                  <a:pt x="263984" y="28538"/>
                </a:lnTo>
                <a:cubicBezTo>
                  <a:pt x="274941" y="12102"/>
                  <a:pt x="276682" y="0"/>
                  <a:pt x="299657" y="0"/>
                </a:cubicBezTo>
                <a:cubicBezTo>
                  <a:pt x="303020" y="0"/>
                  <a:pt x="304414" y="4756"/>
                  <a:pt x="306792" y="7134"/>
                </a:cubicBezTo>
                <a:lnTo>
                  <a:pt x="71347" y="256840"/>
                </a:lnTo>
                <a:lnTo>
                  <a:pt x="0" y="171227"/>
                </a:lnTo>
                <a:close/>
              </a:path>
            </a:pathLst>
          </a:cu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4" name="Freeform 73"/>
          <p:cNvSpPr/>
          <p:nvPr/>
        </p:nvSpPr>
        <p:spPr>
          <a:xfrm>
            <a:off x="8060737" y="1488625"/>
            <a:ext cx="350904" cy="370822"/>
          </a:xfrm>
          <a:custGeom>
            <a:avLst/>
            <a:gdLst>
              <a:gd name="connsiteX0" fmla="*/ 0 w 306792"/>
              <a:gd name="connsiteY0" fmla="*/ 171227 h 293317"/>
              <a:gd name="connsiteX1" fmla="*/ 0 w 306792"/>
              <a:gd name="connsiteY1" fmla="*/ 171227 h 293317"/>
              <a:gd name="connsiteX2" fmla="*/ 57078 w 306792"/>
              <a:gd name="connsiteY2" fmla="*/ 199765 h 293317"/>
              <a:gd name="connsiteX3" fmla="*/ 78482 w 306792"/>
              <a:gd name="connsiteY3" fmla="*/ 221168 h 293317"/>
              <a:gd name="connsiteX4" fmla="*/ 99886 w 306792"/>
              <a:gd name="connsiteY4" fmla="*/ 235437 h 293317"/>
              <a:gd name="connsiteX5" fmla="*/ 107021 w 306792"/>
              <a:gd name="connsiteY5" fmla="*/ 206899 h 293317"/>
              <a:gd name="connsiteX6" fmla="*/ 156963 w 306792"/>
              <a:gd name="connsiteY6" fmla="*/ 221168 h 293317"/>
              <a:gd name="connsiteX7" fmla="*/ 164098 w 306792"/>
              <a:gd name="connsiteY7" fmla="*/ 185496 h 293317"/>
              <a:gd name="connsiteX8" fmla="*/ 171233 w 306792"/>
              <a:gd name="connsiteY8" fmla="*/ 164092 h 293317"/>
              <a:gd name="connsiteX9" fmla="*/ 178368 w 306792"/>
              <a:gd name="connsiteY9" fmla="*/ 128420 h 293317"/>
              <a:gd name="connsiteX10" fmla="*/ 192637 w 306792"/>
              <a:gd name="connsiteY10" fmla="*/ 99882 h 293317"/>
              <a:gd name="connsiteX11" fmla="*/ 199772 w 306792"/>
              <a:gd name="connsiteY11" fmla="*/ 71344 h 293317"/>
              <a:gd name="connsiteX12" fmla="*/ 242580 w 306792"/>
              <a:gd name="connsiteY12" fmla="*/ 42807 h 293317"/>
              <a:gd name="connsiteX13" fmla="*/ 263984 w 306792"/>
              <a:gd name="connsiteY13" fmla="*/ 28538 h 293317"/>
              <a:gd name="connsiteX14" fmla="*/ 285388 w 306792"/>
              <a:gd name="connsiteY14" fmla="*/ 21403 h 293317"/>
              <a:gd name="connsiteX15" fmla="*/ 221176 w 306792"/>
              <a:gd name="connsiteY15" fmla="*/ 35672 h 293317"/>
              <a:gd name="connsiteX16" fmla="*/ 185502 w 306792"/>
              <a:gd name="connsiteY16" fmla="*/ 64210 h 293317"/>
              <a:gd name="connsiteX17" fmla="*/ 164098 w 306792"/>
              <a:gd name="connsiteY17" fmla="*/ 92748 h 293317"/>
              <a:gd name="connsiteX18" fmla="*/ 149829 w 306792"/>
              <a:gd name="connsiteY18" fmla="*/ 114151 h 293317"/>
              <a:gd name="connsiteX19" fmla="*/ 135559 w 306792"/>
              <a:gd name="connsiteY19" fmla="*/ 128420 h 293317"/>
              <a:gd name="connsiteX20" fmla="*/ 92751 w 306792"/>
              <a:gd name="connsiteY20" fmla="*/ 185496 h 293317"/>
              <a:gd name="connsiteX21" fmla="*/ 78482 w 306792"/>
              <a:gd name="connsiteY21" fmla="*/ 228303 h 293317"/>
              <a:gd name="connsiteX22" fmla="*/ 71347 w 306792"/>
              <a:gd name="connsiteY22" fmla="*/ 249706 h 293317"/>
              <a:gd name="connsiteX23" fmla="*/ 71347 w 306792"/>
              <a:gd name="connsiteY23" fmla="*/ 292513 h 293317"/>
              <a:gd name="connsiteX24" fmla="*/ 49943 w 306792"/>
              <a:gd name="connsiteY24" fmla="*/ 285378 h 293317"/>
              <a:gd name="connsiteX25" fmla="*/ 28539 w 306792"/>
              <a:gd name="connsiteY25" fmla="*/ 242572 h 293317"/>
              <a:gd name="connsiteX26" fmla="*/ 21404 w 306792"/>
              <a:gd name="connsiteY26" fmla="*/ 199765 h 293317"/>
              <a:gd name="connsiteX27" fmla="*/ 0 w 306792"/>
              <a:gd name="connsiteY27" fmla="*/ 178361 h 293317"/>
              <a:gd name="connsiteX28" fmla="*/ 21404 w 306792"/>
              <a:gd name="connsiteY28" fmla="*/ 171227 h 293317"/>
              <a:gd name="connsiteX29" fmla="*/ 49943 w 306792"/>
              <a:gd name="connsiteY29" fmla="*/ 178361 h 293317"/>
              <a:gd name="connsiteX30" fmla="*/ 71347 w 306792"/>
              <a:gd name="connsiteY30" fmla="*/ 192630 h 293317"/>
              <a:gd name="connsiteX31" fmla="*/ 99886 w 306792"/>
              <a:gd name="connsiteY31" fmla="*/ 228303 h 293317"/>
              <a:gd name="connsiteX32" fmla="*/ 107021 w 306792"/>
              <a:gd name="connsiteY32" fmla="*/ 249706 h 293317"/>
              <a:gd name="connsiteX33" fmla="*/ 114155 w 306792"/>
              <a:gd name="connsiteY33" fmla="*/ 135555 h 293317"/>
              <a:gd name="connsiteX34" fmla="*/ 149829 w 306792"/>
              <a:gd name="connsiteY34" fmla="*/ 92748 h 293317"/>
              <a:gd name="connsiteX35" fmla="*/ 171233 w 306792"/>
              <a:gd name="connsiteY35" fmla="*/ 85613 h 293317"/>
              <a:gd name="connsiteX36" fmla="*/ 214041 w 306792"/>
              <a:gd name="connsiteY36" fmla="*/ 57076 h 293317"/>
              <a:gd name="connsiteX37" fmla="*/ 235445 w 306792"/>
              <a:gd name="connsiteY37" fmla="*/ 42807 h 293317"/>
              <a:gd name="connsiteX38" fmla="*/ 263984 w 306792"/>
              <a:gd name="connsiteY38" fmla="*/ 28538 h 293317"/>
              <a:gd name="connsiteX39" fmla="*/ 299657 w 306792"/>
              <a:gd name="connsiteY39" fmla="*/ 0 h 293317"/>
              <a:gd name="connsiteX40" fmla="*/ 306792 w 306792"/>
              <a:gd name="connsiteY40" fmla="*/ 7134 h 293317"/>
              <a:gd name="connsiteX41" fmla="*/ 71347 w 306792"/>
              <a:gd name="connsiteY41" fmla="*/ 256840 h 293317"/>
              <a:gd name="connsiteX42" fmla="*/ 0 w 306792"/>
              <a:gd name="connsiteY42" fmla="*/ 171227 h 29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6792" h="293317">
                <a:moveTo>
                  <a:pt x="0" y="171227"/>
                </a:moveTo>
                <a:lnTo>
                  <a:pt x="0" y="171227"/>
                </a:lnTo>
                <a:cubicBezTo>
                  <a:pt x="19026" y="180740"/>
                  <a:pt x="39132" y="188345"/>
                  <a:pt x="57078" y="199765"/>
                </a:cubicBezTo>
                <a:cubicBezTo>
                  <a:pt x="65590" y="205182"/>
                  <a:pt x="70731" y="214709"/>
                  <a:pt x="78482" y="221168"/>
                </a:cubicBezTo>
                <a:cubicBezTo>
                  <a:pt x="85069" y="226657"/>
                  <a:pt x="92751" y="230681"/>
                  <a:pt x="99886" y="235437"/>
                </a:cubicBezTo>
                <a:cubicBezTo>
                  <a:pt x="102264" y="225924"/>
                  <a:pt x="98613" y="211944"/>
                  <a:pt x="107021" y="206899"/>
                </a:cubicBezTo>
                <a:cubicBezTo>
                  <a:pt x="110219" y="204980"/>
                  <a:pt x="151288" y="219276"/>
                  <a:pt x="156963" y="221168"/>
                </a:cubicBezTo>
                <a:cubicBezTo>
                  <a:pt x="159341" y="209277"/>
                  <a:pt x="161157" y="197260"/>
                  <a:pt x="164098" y="185496"/>
                </a:cubicBezTo>
                <a:cubicBezTo>
                  <a:pt x="165922" y="178200"/>
                  <a:pt x="169409" y="171388"/>
                  <a:pt x="171233" y="164092"/>
                </a:cubicBezTo>
                <a:cubicBezTo>
                  <a:pt x="174174" y="152328"/>
                  <a:pt x="174533" y="139924"/>
                  <a:pt x="178368" y="128420"/>
                </a:cubicBezTo>
                <a:cubicBezTo>
                  <a:pt x="181731" y="118330"/>
                  <a:pt x="188903" y="109840"/>
                  <a:pt x="192637" y="99882"/>
                </a:cubicBezTo>
                <a:cubicBezTo>
                  <a:pt x="196080" y="90701"/>
                  <a:pt x="193315" y="78723"/>
                  <a:pt x="199772" y="71344"/>
                </a:cubicBezTo>
                <a:cubicBezTo>
                  <a:pt x="211065" y="58438"/>
                  <a:pt x="228311" y="52319"/>
                  <a:pt x="242580" y="42807"/>
                </a:cubicBezTo>
                <a:cubicBezTo>
                  <a:pt x="249715" y="38051"/>
                  <a:pt x="255849" y="31250"/>
                  <a:pt x="263984" y="28538"/>
                </a:cubicBezTo>
                <a:cubicBezTo>
                  <a:pt x="271119" y="26160"/>
                  <a:pt x="292909" y="21403"/>
                  <a:pt x="285388" y="21403"/>
                </a:cubicBezTo>
                <a:cubicBezTo>
                  <a:pt x="260278" y="21403"/>
                  <a:pt x="243247" y="28316"/>
                  <a:pt x="221176" y="35672"/>
                </a:cubicBezTo>
                <a:cubicBezTo>
                  <a:pt x="203896" y="47191"/>
                  <a:pt x="198209" y="48962"/>
                  <a:pt x="185502" y="64210"/>
                </a:cubicBezTo>
                <a:cubicBezTo>
                  <a:pt x="177889" y="73345"/>
                  <a:pt x="171010" y="83072"/>
                  <a:pt x="164098" y="92748"/>
                </a:cubicBezTo>
                <a:cubicBezTo>
                  <a:pt x="159114" y="99725"/>
                  <a:pt x="155186" y="107456"/>
                  <a:pt x="149829" y="114151"/>
                </a:cubicBezTo>
                <a:cubicBezTo>
                  <a:pt x="145627" y="119404"/>
                  <a:pt x="139595" y="123039"/>
                  <a:pt x="135559" y="128420"/>
                </a:cubicBezTo>
                <a:cubicBezTo>
                  <a:pt x="87154" y="192959"/>
                  <a:pt x="125477" y="152772"/>
                  <a:pt x="92751" y="185496"/>
                </a:cubicBezTo>
                <a:lnTo>
                  <a:pt x="78482" y="228303"/>
                </a:lnTo>
                <a:lnTo>
                  <a:pt x="71347" y="249706"/>
                </a:lnTo>
                <a:cubicBezTo>
                  <a:pt x="74065" y="257860"/>
                  <a:pt x="87656" y="284359"/>
                  <a:pt x="71347" y="292513"/>
                </a:cubicBezTo>
                <a:cubicBezTo>
                  <a:pt x="64620" y="295876"/>
                  <a:pt x="57078" y="287756"/>
                  <a:pt x="49943" y="285378"/>
                </a:cubicBezTo>
                <a:cubicBezTo>
                  <a:pt x="37116" y="266138"/>
                  <a:pt x="33462" y="264724"/>
                  <a:pt x="28539" y="242572"/>
                </a:cubicBezTo>
                <a:cubicBezTo>
                  <a:pt x="25401" y="228451"/>
                  <a:pt x="27279" y="212984"/>
                  <a:pt x="21404" y="199765"/>
                </a:cubicBezTo>
                <a:cubicBezTo>
                  <a:pt x="17306" y="190545"/>
                  <a:pt x="7135" y="185496"/>
                  <a:pt x="0" y="178361"/>
                </a:cubicBezTo>
                <a:cubicBezTo>
                  <a:pt x="7135" y="175983"/>
                  <a:pt x="13883" y="171227"/>
                  <a:pt x="21404" y="171227"/>
                </a:cubicBezTo>
                <a:cubicBezTo>
                  <a:pt x="31210" y="171227"/>
                  <a:pt x="40930" y="174499"/>
                  <a:pt x="49943" y="178361"/>
                </a:cubicBezTo>
                <a:cubicBezTo>
                  <a:pt x="57824" y="181739"/>
                  <a:pt x="64651" y="187274"/>
                  <a:pt x="71347" y="192630"/>
                </a:cubicBezTo>
                <a:cubicBezTo>
                  <a:pt x="82409" y="201480"/>
                  <a:pt x="93704" y="215939"/>
                  <a:pt x="99886" y="228303"/>
                </a:cubicBezTo>
                <a:cubicBezTo>
                  <a:pt x="103249" y="235029"/>
                  <a:pt x="104643" y="242572"/>
                  <a:pt x="107021" y="249706"/>
                </a:cubicBezTo>
                <a:cubicBezTo>
                  <a:pt x="109399" y="211656"/>
                  <a:pt x="108209" y="173213"/>
                  <a:pt x="114155" y="135555"/>
                </a:cubicBezTo>
                <a:cubicBezTo>
                  <a:pt x="115703" y="125749"/>
                  <a:pt x="143916" y="96690"/>
                  <a:pt x="149829" y="92748"/>
                </a:cubicBezTo>
                <a:cubicBezTo>
                  <a:pt x="156087" y="88576"/>
                  <a:pt x="164659" y="89265"/>
                  <a:pt x="171233" y="85613"/>
                </a:cubicBezTo>
                <a:cubicBezTo>
                  <a:pt x="186224" y="77285"/>
                  <a:pt x="199772" y="66588"/>
                  <a:pt x="214041" y="57076"/>
                </a:cubicBezTo>
                <a:cubicBezTo>
                  <a:pt x="221176" y="52320"/>
                  <a:pt x="227775" y="46642"/>
                  <a:pt x="235445" y="42807"/>
                </a:cubicBezTo>
                <a:lnTo>
                  <a:pt x="263984" y="28538"/>
                </a:lnTo>
                <a:cubicBezTo>
                  <a:pt x="274941" y="12102"/>
                  <a:pt x="276682" y="0"/>
                  <a:pt x="299657" y="0"/>
                </a:cubicBezTo>
                <a:cubicBezTo>
                  <a:pt x="303020" y="0"/>
                  <a:pt x="304414" y="4756"/>
                  <a:pt x="306792" y="7134"/>
                </a:cubicBezTo>
                <a:lnTo>
                  <a:pt x="71347" y="256840"/>
                </a:lnTo>
                <a:lnTo>
                  <a:pt x="0" y="171227"/>
                </a:lnTo>
                <a:close/>
              </a:path>
            </a:pathLst>
          </a:cu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2" name="Rectangle 1"/>
          <p:cNvSpPr/>
          <p:nvPr/>
        </p:nvSpPr>
        <p:spPr>
          <a:xfrm>
            <a:off x="2049734" y="1904257"/>
            <a:ext cx="7107180" cy="949715"/>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dirty="0" smtClean="0">
                <a:latin typeface="Segoe UI Light"/>
                <a:cs typeface="Segoe UI Light"/>
              </a:rPr>
              <a:t>4/6 correct overall</a:t>
            </a:r>
          </a:p>
        </p:txBody>
      </p:sp>
      <p:cxnSp>
        <p:nvCxnSpPr>
          <p:cNvPr id="65" name="Straight Connector 64"/>
          <p:cNvCxnSpPr/>
          <p:nvPr/>
        </p:nvCxnSpPr>
        <p:spPr>
          <a:xfrm>
            <a:off x="2049734" y="1925218"/>
            <a:ext cx="7090745" cy="0"/>
          </a:xfrm>
          <a:prstGeom prst="line">
            <a:avLst/>
          </a:prstGeom>
          <a:ln w="38100" cmpd="dbl">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31684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Screenshot_5_1_13_5_41_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4486"/>
            <a:ext cx="9144000" cy="6129028"/>
          </a:xfrm>
          <a:prstGeom prst="rect">
            <a:avLst/>
          </a:prstGeom>
        </p:spPr>
      </p:pic>
    </p:spTree>
    <p:extLst>
      <p:ext uri="{BB962C8B-B14F-4D97-AF65-F5344CB8AC3E}">
        <p14:creationId xmlns:p14="http://schemas.microsoft.com/office/powerpoint/2010/main" val="28769593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BusStopCSI_v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620" y="0"/>
            <a:ext cx="9144000" cy="6858000"/>
          </a:xfrm>
          <a:prstGeom prst="rect">
            <a:avLst/>
          </a:prstGeom>
        </p:spPr>
      </p:pic>
      <p:sp>
        <p:nvSpPr>
          <p:cNvPr id="9" name="Right Arrow 8"/>
          <p:cNvSpPr/>
          <p:nvPr/>
        </p:nvSpPr>
        <p:spPr>
          <a:xfrm>
            <a:off x="-773761" y="5710585"/>
            <a:ext cx="10568434" cy="475065"/>
          </a:xfrm>
          <a:prstGeom prst="rightArrow">
            <a:avLst>
              <a:gd name="adj1" fmla="val 100000"/>
              <a:gd name="adj2" fmla="val 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r"/>
            <a:endParaRPr lang="en-US" dirty="0">
              <a:solidFill>
                <a:prstClr val="white"/>
              </a:solidFill>
              <a:latin typeface="Gill Sans"/>
              <a:cs typeface="Gill Sans"/>
            </a:endParaRPr>
          </a:p>
        </p:txBody>
      </p:sp>
      <p:sp>
        <p:nvSpPr>
          <p:cNvPr id="10" name="Title 8"/>
          <p:cNvSpPr txBox="1">
            <a:spLocks/>
          </p:cNvSpPr>
          <p:nvPr/>
        </p:nvSpPr>
        <p:spPr>
          <a:xfrm>
            <a:off x="366000" y="5651761"/>
            <a:ext cx="2461356" cy="639762"/>
          </a:xfrm>
          <a:prstGeom prst="rect">
            <a:avLst/>
          </a:prstGeom>
        </p:spPr>
        <p:txBody>
          <a:bodyPr vert="horz" lIns="91369" tIns="45685" rIns="91369" bIns="45685" rtlCol="0" anchor="ctr">
            <a:noAutofit/>
          </a:bodyPr>
          <a:lstStyle/>
          <a:p>
            <a:pPr>
              <a:spcBef>
                <a:spcPct val="0"/>
              </a:spcBef>
              <a:defRPr/>
            </a:pPr>
            <a:r>
              <a:rPr lang="en-US" sz="2000" dirty="0" smtClean="0">
                <a:solidFill>
                  <a:prstClr val="white">
                    <a:lumMod val="95000"/>
                  </a:prstClr>
                </a:solidFill>
                <a:latin typeface="Segoe UI Semibold" panose="020B0702040204020203" pitchFamily="34" charset="0"/>
                <a:ea typeface="Segoe UI" pitchFamily="34" charset="0"/>
                <a:cs typeface="Segoe UI Semibold" panose="020B0702040204020203" pitchFamily="34" charset="0"/>
              </a:rPr>
              <a:t>Bus Stop CSI</a:t>
            </a:r>
          </a:p>
        </p:txBody>
      </p:sp>
    </p:spTree>
    <p:extLst>
      <p:ext uri="{BB962C8B-B14F-4D97-AF65-F5344CB8AC3E}">
        <p14:creationId xmlns:p14="http://schemas.microsoft.com/office/powerpoint/2010/main" val="3059877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2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698819" y="1514766"/>
            <a:ext cx="7746363" cy="4679138"/>
            <a:chOff x="1727654" y="1735052"/>
            <a:chExt cx="5831346" cy="3522385"/>
          </a:xfrm>
        </p:grpSpPr>
        <p:pic>
          <p:nvPicPr>
            <p:cNvPr id="4" name="Picture 3" descr="Prasain_StopFinderImprovingTheExperienceOfBlindPublicTransitRidersWithCrowdsourcing_SeniorThesis.pdf__page_11_of_17_.png"/>
            <p:cNvPicPr>
              <a:picLocks noChangeAspect="1"/>
            </p:cNvPicPr>
            <p:nvPr/>
          </p:nvPicPr>
          <p:blipFill rotWithShape="1">
            <a:blip r:embed="rId3">
              <a:extLst>
                <a:ext uri="{28A0092B-C50C-407E-A947-70E740481C1C}">
                  <a14:useLocalDpi xmlns:a14="http://schemas.microsoft.com/office/drawing/2010/main" val="0"/>
                </a:ext>
              </a:extLst>
            </a:blip>
            <a:srcRect l="2788" t="1825" r="60525" b="1269"/>
            <a:stretch/>
          </p:blipFill>
          <p:spPr>
            <a:xfrm>
              <a:off x="3718230" y="1735052"/>
              <a:ext cx="1850194" cy="3522385"/>
            </a:xfrm>
            <a:prstGeom prst="rect">
              <a:avLst/>
            </a:prstGeom>
            <a:effectLst>
              <a:reflection stA="25000" endPos="25000" dist="12700" dir="5400000" sy="-100000" algn="bl" rotWithShape="0"/>
            </a:effectLst>
          </p:spPr>
        </p:pic>
        <p:pic>
          <p:nvPicPr>
            <p:cNvPr id="9" name="Picture 8" descr="Prasain_StopFinderImprovingTheExperienceOfBlindPublicTransitRidersWithCrowdsourcing_SeniorThesis.pdf__page_11_of_17_.png"/>
            <p:cNvPicPr>
              <a:picLocks noChangeAspect="1"/>
            </p:cNvPicPr>
            <p:nvPr/>
          </p:nvPicPr>
          <p:blipFill rotWithShape="1">
            <a:blip r:embed="rId3">
              <a:extLst>
                <a:ext uri="{28A0092B-C50C-407E-A947-70E740481C1C}">
                  <a14:useLocalDpi xmlns:a14="http://schemas.microsoft.com/office/drawing/2010/main" val="0"/>
                </a:ext>
              </a:extLst>
            </a:blip>
            <a:srcRect l="2788" t="1825" r="60525" b="1269"/>
            <a:stretch/>
          </p:blipFill>
          <p:spPr>
            <a:xfrm>
              <a:off x="1727654" y="1735052"/>
              <a:ext cx="1850194" cy="3522385"/>
            </a:xfrm>
            <a:prstGeom prst="rect">
              <a:avLst/>
            </a:prstGeom>
            <a:effectLst>
              <a:reflection stA="25000" endPos="25000" dist="12700" dir="5400000" sy="-100000" algn="bl" rotWithShape="0"/>
            </a:effectLst>
          </p:spPr>
        </p:pic>
        <p:pic>
          <p:nvPicPr>
            <p:cNvPr id="11" name="Picture 10" descr="Prasain_StopFinderImprovingTheExperienceOfBlindPublicTransitRidersWithCrowdsourcing_SeniorThesis.pdf__page_11_of_17_.png"/>
            <p:cNvPicPr>
              <a:picLocks noChangeAspect="1"/>
            </p:cNvPicPr>
            <p:nvPr/>
          </p:nvPicPr>
          <p:blipFill rotWithShape="1">
            <a:blip r:embed="rId3">
              <a:extLst>
                <a:ext uri="{28A0092B-C50C-407E-A947-70E740481C1C}">
                  <a14:useLocalDpi xmlns:a14="http://schemas.microsoft.com/office/drawing/2010/main" val="0"/>
                </a:ext>
              </a:extLst>
            </a:blip>
            <a:srcRect l="61616" t="940" r="1697" b="2155"/>
            <a:stretch/>
          </p:blipFill>
          <p:spPr>
            <a:xfrm>
              <a:off x="5708806" y="1735052"/>
              <a:ext cx="1850194" cy="3522385"/>
            </a:xfrm>
            <a:prstGeom prst="rect">
              <a:avLst/>
            </a:prstGeom>
            <a:effectLst>
              <a:reflection stA="25000" endPos="25000" dist="12700" dir="5400000" sy="-100000" algn="bl" rotWithShape="0"/>
            </a:effectLst>
          </p:spPr>
        </p:pic>
        <p:pic>
          <p:nvPicPr>
            <p:cNvPr id="13" name="Picture 12" descr="OneBusAway_for_iPhone__iPad__and_iPod_touch_on_the_iTunes_App_Store.png"/>
            <p:cNvPicPr>
              <a:picLocks noChangeAspect="1"/>
            </p:cNvPicPr>
            <p:nvPr/>
          </p:nvPicPr>
          <p:blipFill rotWithShape="1">
            <a:blip r:embed="rId4">
              <a:extLst>
                <a:ext uri="{28A0092B-C50C-407E-A947-70E740481C1C}">
                  <a14:useLocalDpi xmlns:a14="http://schemas.microsoft.com/office/drawing/2010/main" val="0"/>
                </a:ext>
              </a:extLst>
            </a:blip>
            <a:srcRect r="49824" b="7599"/>
            <a:stretch/>
          </p:blipFill>
          <p:spPr>
            <a:xfrm>
              <a:off x="1878559" y="2398952"/>
              <a:ext cx="1584338" cy="2278006"/>
            </a:xfrm>
            <a:prstGeom prst="rect">
              <a:avLst/>
            </a:prstGeom>
          </p:spPr>
        </p:pic>
      </p:grpSp>
      <p:sp>
        <p:nvSpPr>
          <p:cNvPr id="17" name="Right Arrow 16"/>
          <p:cNvSpPr/>
          <p:nvPr/>
        </p:nvSpPr>
        <p:spPr>
          <a:xfrm>
            <a:off x="-773761" y="457014"/>
            <a:ext cx="5411673" cy="894706"/>
          </a:xfrm>
          <a:prstGeom prst="rightArrow">
            <a:avLst>
              <a:gd name="adj1" fmla="val 100000"/>
              <a:gd name="adj2" fmla="val 0"/>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solidFill>
                <a:prstClr val="white"/>
              </a:solidFill>
              <a:latin typeface="Gill Sans"/>
              <a:cs typeface="Gill Sans"/>
            </a:endParaRPr>
          </a:p>
        </p:txBody>
      </p:sp>
      <p:sp>
        <p:nvSpPr>
          <p:cNvPr id="18" name="Title 8"/>
          <p:cNvSpPr txBox="1">
            <a:spLocks/>
          </p:cNvSpPr>
          <p:nvPr/>
        </p:nvSpPr>
        <p:spPr>
          <a:xfrm>
            <a:off x="162340" y="559558"/>
            <a:ext cx="4316817" cy="639762"/>
          </a:xfrm>
          <a:prstGeom prst="rect">
            <a:avLst/>
          </a:prstGeom>
        </p:spPr>
        <p:txBody>
          <a:bodyPr vert="horz" lIns="91369" tIns="45685" rIns="91369" bIns="45685" rtlCol="0" anchor="ctr">
            <a:noAutofit/>
          </a:bodyPr>
          <a:lstStyle/>
          <a:p>
            <a:pPr>
              <a:spcBef>
                <a:spcPct val="0"/>
              </a:spcBef>
              <a:defRPr/>
            </a:pPr>
            <a:r>
              <a:rPr lang="en-US" sz="2800" dirty="0" smtClean="0">
                <a:solidFill>
                  <a:prstClr val="white">
                    <a:lumMod val="95000"/>
                  </a:prstClr>
                </a:solidFill>
                <a:latin typeface="Segoe UI Light"/>
                <a:ea typeface="Segoe UI" pitchFamily="34" charset="0"/>
                <a:cs typeface="Segoe UI Light"/>
              </a:rPr>
              <a:t>Mobile Crowdsourcing</a:t>
            </a:r>
          </a:p>
          <a:p>
            <a:pPr>
              <a:spcBef>
                <a:spcPct val="0"/>
              </a:spcBef>
              <a:defRPr/>
            </a:pPr>
            <a:r>
              <a:rPr lang="en-US" sz="1400" dirty="0" err="1" smtClean="0">
                <a:solidFill>
                  <a:srgbClr val="F79646"/>
                </a:solidFill>
                <a:latin typeface="Segoe UI Light"/>
                <a:ea typeface="Segoe UI" pitchFamily="34" charset="0"/>
                <a:cs typeface="Segoe UI Light"/>
              </a:rPr>
              <a:t>GoBraille</a:t>
            </a:r>
            <a:r>
              <a:rPr lang="en-US" sz="1400" dirty="0" smtClean="0">
                <a:solidFill>
                  <a:srgbClr val="F79646"/>
                </a:solidFill>
                <a:latin typeface="Segoe UI Light"/>
                <a:ea typeface="Segoe UI" pitchFamily="34" charset="0"/>
                <a:cs typeface="Segoe UI Light"/>
              </a:rPr>
              <a:t> [</a:t>
            </a:r>
            <a:r>
              <a:rPr lang="en-US" sz="1400" dirty="0" err="1" smtClean="0">
                <a:solidFill>
                  <a:srgbClr val="F79646"/>
                </a:solidFill>
                <a:latin typeface="Segoe UI Light"/>
                <a:ea typeface="Segoe UI" pitchFamily="34" charset="0"/>
                <a:cs typeface="Segoe UI Light"/>
              </a:rPr>
              <a:t>Azenkot</a:t>
            </a:r>
            <a:r>
              <a:rPr lang="en-US" sz="1400" dirty="0" smtClean="0">
                <a:solidFill>
                  <a:srgbClr val="F79646"/>
                </a:solidFill>
                <a:latin typeface="Segoe UI Light"/>
                <a:ea typeface="Segoe UI" pitchFamily="34" charset="0"/>
                <a:cs typeface="Segoe UI Light"/>
              </a:rPr>
              <a:t> 2011]; </a:t>
            </a:r>
            <a:r>
              <a:rPr lang="en-US" sz="1400" dirty="0" err="1" smtClean="0">
                <a:solidFill>
                  <a:srgbClr val="F79646"/>
                </a:solidFill>
                <a:latin typeface="Segoe UI Light"/>
                <a:ea typeface="Segoe UI" pitchFamily="34" charset="0"/>
                <a:cs typeface="Segoe UI Light"/>
              </a:rPr>
              <a:t>StopFinder</a:t>
            </a:r>
            <a:r>
              <a:rPr lang="en-US" sz="1400" dirty="0" smtClean="0">
                <a:solidFill>
                  <a:srgbClr val="F79646"/>
                </a:solidFill>
                <a:latin typeface="Segoe UI Light"/>
                <a:ea typeface="Segoe UI" pitchFamily="34" charset="0"/>
                <a:cs typeface="Segoe UI Light"/>
              </a:rPr>
              <a:t> [</a:t>
            </a:r>
            <a:r>
              <a:rPr lang="en-US" sz="1400" dirty="0" err="1" smtClean="0">
                <a:solidFill>
                  <a:srgbClr val="F79646"/>
                </a:solidFill>
                <a:latin typeface="Segoe UI Light"/>
                <a:ea typeface="Segoe UI" pitchFamily="34" charset="0"/>
                <a:cs typeface="Segoe UI Light"/>
              </a:rPr>
              <a:t>Prasain</a:t>
            </a:r>
            <a:r>
              <a:rPr lang="en-US" sz="1400" dirty="0" smtClean="0">
                <a:solidFill>
                  <a:srgbClr val="F79646"/>
                </a:solidFill>
                <a:latin typeface="Segoe UI Light"/>
                <a:ea typeface="Segoe UI" pitchFamily="34" charset="0"/>
                <a:cs typeface="Segoe UI Light"/>
              </a:rPr>
              <a:t> 2011]</a:t>
            </a:r>
            <a:endParaRPr lang="en-US" sz="1400" dirty="0">
              <a:solidFill>
                <a:srgbClr val="F79646"/>
              </a:solidFill>
              <a:latin typeface="Segoe UI Light"/>
              <a:ea typeface="Segoe UI" pitchFamily="34" charset="0"/>
              <a:cs typeface="Segoe UI Light"/>
            </a:endParaRPr>
          </a:p>
        </p:txBody>
      </p:sp>
    </p:spTree>
    <p:extLst>
      <p:ext uri="{BB962C8B-B14F-4D97-AF65-F5344CB8AC3E}">
        <p14:creationId xmlns:p14="http://schemas.microsoft.com/office/powerpoint/2010/main" val="384858158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rot="10800000">
            <a:off x="6519961" y="974485"/>
            <a:ext cx="1905000" cy="4508927"/>
          </a:xfrm>
          <a:prstGeom prst="rect">
            <a:avLst/>
          </a:prstGeom>
          <a:noFill/>
        </p:spPr>
        <p:txBody>
          <a:bodyPr wrap="square" rtlCol="0">
            <a:spAutoFit/>
          </a:bodyPr>
          <a:lstStyle/>
          <a:p>
            <a:pPr algn="ctr"/>
            <a:r>
              <a:rPr lang="en-US" sz="28700" b="1" dirty="0" smtClean="0">
                <a:solidFill>
                  <a:srgbClr val="F2F2F2"/>
                </a:solidFill>
                <a:latin typeface="Times"/>
                <a:cs typeface="Times"/>
              </a:rPr>
              <a:t>“</a:t>
            </a:r>
          </a:p>
        </p:txBody>
      </p:sp>
      <p:sp>
        <p:nvSpPr>
          <p:cNvPr id="5" name="TextBox 4"/>
          <p:cNvSpPr txBox="1"/>
          <p:nvPr/>
        </p:nvSpPr>
        <p:spPr>
          <a:xfrm>
            <a:off x="609600" y="-27620"/>
            <a:ext cx="1905000" cy="4508927"/>
          </a:xfrm>
          <a:prstGeom prst="rect">
            <a:avLst/>
          </a:prstGeom>
          <a:noFill/>
        </p:spPr>
        <p:txBody>
          <a:bodyPr wrap="square" rtlCol="0">
            <a:spAutoFit/>
          </a:bodyPr>
          <a:lstStyle/>
          <a:p>
            <a:pPr algn="ctr"/>
            <a:r>
              <a:rPr lang="en-US" sz="28700" b="1" dirty="0" smtClean="0">
                <a:solidFill>
                  <a:srgbClr val="F2F2F2"/>
                </a:solidFill>
                <a:latin typeface="Times"/>
                <a:cs typeface="Times"/>
              </a:rPr>
              <a:t>“</a:t>
            </a:r>
          </a:p>
        </p:txBody>
      </p:sp>
      <p:sp>
        <p:nvSpPr>
          <p:cNvPr id="2" name="TextBox 1"/>
          <p:cNvSpPr txBox="1"/>
          <p:nvPr/>
        </p:nvSpPr>
        <p:spPr>
          <a:xfrm>
            <a:off x="914400" y="1932823"/>
            <a:ext cx="7315200" cy="1825026"/>
          </a:xfrm>
          <a:prstGeom prst="rect">
            <a:avLst/>
          </a:prstGeom>
          <a:noFill/>
        </p:spPr>
        <p:txBody>
          <a:bodyPr wrap="square" rtlCol="0">
            <a:spAutoFit/>
          </a:bodyPr>
          <a:lstStyle/>
          <a:p>
            <a:r>
              <a:rPr lang="en-US" sz="2800" dirty="0" smtClean="0">
                <a:latin typeface="Segoe UI Light"/>
                <a:cs typeface="Segoe UI Light"/>
              </a:rPr>
              <a:t>Public </a:t>
            </a:r>
            <a:r>
              <a:rPr lang="en-US" sz="2800" dirty="0">
                <a:latin typeface="Segoe UI Light"/>
                <a:cs typeface="Segoe UI Light"/>
              </a:rPr>
              <a:t>transportation is a major key </a:t>
            </a:r>
            <a:r>
              <a:rPr lang="en-US" sz="2800" dirty="0" smtClean="0">
                <a:latin typeface="Segoe UI Light"/>
                <a:cs typeface="Segoe UI Light"/>
              </a:rPr>
              <a:t>to </a:t>
            </a:r>
            <a:r>
              <a:rPr lang="en-US" sz="2800" dirty="0" smtClean="0">
                <a:solidFill>
                  <a:schemeClr val="accent6"/>
                </a:solidFill>
                <a:latin typeface="Segoe UI Semibold"/>
                <a:cs typeface="Segoe UI Semibold"/>
              </a:rPr>
              <a:t>independence, productivity</a:t>
            </a:r>
            <a:r>
              <a:rPr lang="en-US" sz="2800" dirty="0">
                <a:solidFill>
                  <a:schemeClr val="accent6"/>
                </a:solidFill>
                <a:latin typeface="Segoe UI Semibold"/>
                <a:cs typeface="Segoe UI Semibold"/>
              </a:rPr>
              <a:t>, and community participation</a:t>
            </a:r>
            <a:r>
              <a:rPr lang="en-US" sz="2800" dirty="0">
                <a:solidFill>
                  <a:schemeClr val="accent6"/>
                </a:solidFill>
                <a:latin typeface="Segoe UI Light"/>
                <a:cs typeface="Segoe UI Light"/>
              </a:rPr>
              <a:t> </a:t>
            </a:r>
            <a:r>
              <a:rPr lang="en-US" sz="2800" dirty="0">
                <a:latin typeface="Segoe UI Light"/>
                <a:cs typeface="Segoe UI Light"/>
              </a:rPr>
              <a:t>for people who are </a:t>
            </a:r>
            <a:r>
              <a:rPr lang="en-US" sz="2800" dirty="0" smtClean="0">
                <a:latin typeface="Segoe UI Light"/>
                <a:cs typeface="Segoe UI Light"/>
              </a:rPr>
              <a:t>blind </a:t>
            </a:r>
            <a:r>
              <a:rPr lang="en-US" sz="2800" dirty="0">
                <a:latin typeface="Segoe UI Light"/>
                <a:cs typeface="Segoe UI Light"/>
              </a:rPr>
              <a:t>or severely visually </a:t>
            </a:r>
            <a:r>
              <a:rPr lang="en-US" sz="2800" dirty="0" smtClean="0">
                <a:latin typeface="Segoe UI Light"/>
                <a:cs typeface="Segoe UI Light"/>
              </a:rPr>
              <a:t>impaired.</a:t>
            </a:r>
            <a:endParaRPr lang="en-US" sz="2800" dirty="0">
              <a:latin typeface="Segoe UI Light"/>
              <a:cs typeface="Segoe UI Light"/>
            </a:endParaRPr>
          </a:p>
        </p:txBody>
      </p:sp>
      <p:sp>
        <p:nvSpPr>
          <p:cNvPr id="4" name="TextBox 3"/>
          <p:cNvSpPr txBox="1"/>
          <p:nvPr/>
        </p:nvSpPr>
        <p:spPr>
          <a:xfrm>
            <a:off x="924499" y="5058367"/>
            <a:ext cx="4393976" cy="646331"/>
          </a:xfrm>
          <a:prstGeom prst="rect">
            <a:avLst/>
          </a:prstGeom>
          <a:noFill/>
        </p:spPr>
        <p:txBody>
          <a:bodyPr wrap="none" rtlCol="0">
            <a:spAutoFit/>
          </a:bodyPr>
          <a:lstStyle/>
          <a:p>
            <a:r>
              <a:rPr lang="en-US" dirty="0">
                <a:solidFill>
                  <a:srgbClr val="404040"/>
                </a:solidFill>
                <a:latin typeface="Segoe UI Semibold"/>
                <a:cs typeface="Segoe UI Semibold"/>
              </a:rPr>
              <a:t>The American Foundation for the </a:t>
            </a:r>
            <a:r>
              <a:rPr lang="en-US" dirty="0" smtClean="0">
                <a:solidFill>
                  <a:srgbClr val="404040"/>
                </a:solidFill>
                <a:latin typeface="Segoe UI Semibold"/>
                <a:cs typeface="Segoe UI Semibold"/>
              </a:rPr>
              <a:t>Blind</a:t>
            </a:r>
          </a:p>
          <a:p>
            <a:r>
              <a:rPr lang="en-US" dirty="0" smtClean="0">
                <a:solidFill>
                  <a:srgbClr val="404040"/>
                </a:solidFill>
                <a:latin typeface="Segoe UI Light"/>
                <a:cs typeface="Segoe UI Light"/>
              </a:rPr>
              <a:t>Accessible Mass Transit </a:t>
            </a:r>
            <a:endParaRPr lang="en-US" dirty="0">
              <a:solidFill>
                <a:srgbClr val="404040"/>
              </a:solidFill>
              <a:latin typeface="Segoe UI Light"/>
              <a:cs typeface="Segoe UI Light"/>
            </a:endParaRPr>
          </a:p>
        </p:txBody>
      </p:sp>
    </p:spTree>
    <p:extLst>
      <p:ext uri="{BB962C8B-B14F-4D97-AF65-F5344CB8AC3E}">
        <p14:creationId xmlns:p14="http://schemas.microsoft.com/office/powerpoint/2010/main" val="1402054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usStop_Gra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2285"/>
          </a:xfrm>
          <a:prstGeom prst="rect">
            <a:avLst/>
          </a:prstGeom>
        </p:spPr>
      </p:pic>
      <p:sp>
        <p:nvSpPr>
          <p:cNvPr id="4" name="Rectangle 3"/>
          <p:cNvSpPr/>
          <p:nvPr/>
        </p:nvSpPr>
        <p:spPr>
          <a:xfrm>
            <a:off x="-1" y="0"/>
            <a:ext cx="4574431" cy="7036172"/>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5" name="Title 8"/>
          <p:cNvSpPr txBox="1">
            <a:spLocks/>
          </p:cNvSpPr>
          <p:nvPr/>
        </p:nvSpPr>
        <p:spPr>
          <a:xfrm>
            <a:off x="162340" y="559558"/>
            <a:ext cx="4316817" cy="639762"/>
          </a:xfrm>
          <a:prstGeom prst="rect">
            <a:avLst/>
          </a:prstGeom>
        </p:spPr>
        <p:txBody>
          <a:bodyPr vert="horz" lIns="91369" tIns="45685" rIns="91369" bIns="45685" rtlCol="0" anchor="ctr">
            <a:noAutofit/>
          </a:bodyPr>
          <a:lstStyle/>
          <a:p>
            <a:pPr>
              <a:spcBef>
                <a:spcPct val="0"/>
              </a:spcBef>
              <a:defRPr/>
            </a:pPr>
            <a:r>
              <a:rPr lang="en-US" sz="2800" dirty="0" smtClean="0">
                <a:solidFill>
                  <a:prstClr val="white">
                    <a:lumMod val="95000"/>
                  </a:prstClr>
                </a:solidFill>
                <a:latin typeface="Segoe UI Light"/>
                <a:ea typeface="Segoe UI" pitchFamily="34" charset="0"/>
                <a:cs typeface="Segoe UI Light"/>
              </a:rPr>
              <a:t>Mobile Crowdsourcing</a:t>
            </a:r>
          </a:p>
          <a:p>
            <a:pPr>
              <a:spcBef>
                <a:spcPct val="0"/>
              </a:spcBef>
              <a:defRPr/>
            </a:pPr>
            <a:r>
              <a:rPr lang="en-US" sz="1400" dirty="0" err="1" smtClean="0">
                <a:solidFill>
                  <a:srgbClr val="F79646"/>
                </a:solidFill>
                <a:latin typeface="Segoe UI Light"/>
                <a:ea typeface="Segoe UI" pitchFamily="34" charset="0"/>
                <a:cs typeface="Segoe UI Light"/>
              </a:rPr>
              <a:t>GoBraille</a:t>
            </a:r>
            <a:r>
              <a:rPr lang="en-US" sz="1400" dirty="0" smtClean="0">
                <a:solidFill>
                  <a:srgbClr val="F79646"/>
                </a:solidFill>
                <a:latin typeface="Segoe UI Light"/>
                <a:ea typeface="Segoe UI" pitchFamily="34" charset="0"/>
                <a:cs typeface="Segoe UI Light"/>
              </a:rPr>
              <a:t> [</a:t>
            </a:r>
            <a:r>
              <a:rPr lang="en-US" sz="1400" dirty="0" err="1" smtClean="0">
                <a:solidFill>
                  <a:srgbClr val="F79646"/>
                </a:solidFill>
                <a:latin typeface="Segoe UI Light"/>
                <a:ea typeface="Segoe UI" pitchFamily="34" charset="0"/>
                <a:cs typeface="Segoe UI Light"/>
              </a:rPr>
              <a:t>Azenkot</a:t>
            </a:r>
            <a:r>
              <a:rPr lang="en-US" sz="1400" dirty="0" smtClean="0">
                <a:solidFill>
                  <a:srgbClr val="F79646"/>
                </a:solidFill>
                <a:latin typeface="Segoe UI Light"/>
                <a:ea typeface="Segoe UI" pitchFamily="34" charset="0"/>
                <a:cs typeface="Segoe UI Light"/>
              </a:rPr>
              <a:t> 2011]; </a:t>
            </a:r>
            <a:r>
              <a:rPr lang="en-US" sz="1400" dirty="0" err="1" smtClean="0">
                <a:solidFill>
                  <a:srgbClr val="F79646"/>
                </a:solidFill>
                <a:latin typeface="Segoe UI Light"/>
                <a:ea typeface="Segoe UI" pitchFamily="34" charset="0"/>
                <a:cs typeface="Segoe UI Light"/>
              </a:rPr>
              <a:t>StopFinder</a:t>
            </a:r>
            <a:r>
              <a:rPr lang="en-US" sz="1400" dirty="0" smtClean="0">
                <a:solidFill>
                  <a:srgbClr val="F79646"/>
                </a:solidFill>
                <a:latin typeface="Segoe UI Light"/>
                <a:ea typeface="Segoe UI" pitchFamily="34" charset="0"/>
                <a:cs typeface="Segoe UI Light"/>
              </a:rPr>
              <a:t> [</a:t>
            </a:r>
            <a:r>
              <a:rPr lang="en-US" sz="1400" dirty="0" err="1" smtClean="0">
                <a:solidFill>
                  <a:srgbClr val="F79646"/>
                </a:solidFill>
                <a:latin typeface="Segoe UI Light"/>
                <a:ea typeface="Segoe UI" pitchFamily="34" charset="0"/>
                <a:cs typeface="Segoe UI Light"/>
              </a:rPr>
              <a:t>Prasain</a:t>
            </a:r>
            <a:r>
              <a:rPr lang="en-US" sz="1400" dirty="0" smtClean="0">
                <a:solidFill>
                  <a:srgbClr val="F79646"/>
                </a:solidFill>
                <a:latin typeface="Segoe UI Light"/>
                <a:ea typeface="Segoe UI" pitchFamily="34" charset="0"/>
                <a:cs typeface="Segoe UI Light"/>
              </a:rPr>
              <a:t> 2011]</a:t>
            </a:r>
            <a:endParaRPr lang="en-US" sz="1400" dirty="0">
              <a:solidFill>
                <a:srgbClr val="F79646"/>
              </a:solidFill>
              <a:latin typeface="Segoe UI Light"/>
              <a:ea typeface="Segoe UI" pitchFamily="34" charset="0"/>
              <a:cs typeface="Segoe UI Light"/>
            </a:endParaRPr>
          </a:p>
        </p:txBody>
      </p:sp>
      <p:sp>
        <p:nvSpPr>
          <p:cNvPr id="6" name="TextBox 5"/>
          <p:cNvSpPr txBox="1"/>
          <p:nvPr/>
        </p:nvSpPr>
        <p:spPr>
          <a:xfrm>
            <a:off x="162340" y="1865947"/>
            <a:ext cx="3978328" cy="1200328"/>
          </a:xfrm>
          <a:prstGeom prst="rect">
            <a:avLst/>
          </a:prstGeom>
          <a:noFill/>
        </p:spPr>
        <p:txBody>
          <a:bodyPr wrap="square" rtlCol="0">
            <a:spAutoFit/>
          </a:bodyPr>
          <a:lstStyle/>
          <a:p>
            <a:r>
              <a:rPr lang="en-US" sz="2400" dirty="0">
                <a:solidFill>
                  <a:schemeClr val="bg1"/>
                </a:solidFill>
                <a:latin typeface="Segoe UI Light"/>
                <a:cs typeface="Segoe UI Light"/>
              </a:rPr>
              <a:t>U</a:t>
            </a:r>
            <a:r>
              <a:rPr lang="en-US" sz="2400" dirty="0" smtClean="0">
                <a:solidFill>
                  <a:schemeClr val="bg1"/>
                </a:solidFill>
                <a:latin typeface="Segoe UI Light"/>
                <a:cs typeface="Segoe UI Light"/>
              </a:rPr>
              <a:t>sers can provide bus stop information </a:t>
            </a:r>
            <a:r>
              <a:rPr lang="en-US" sz="2400" dirty="0" smtClean="0">
                <a:solidFill>
                  <a:schemeClr val="accent3"/>
                </a:solidFill>
                <a:latin typeface="Segoe UI Light"/>
                <a:cs typeface="Segoe UI Light"/>
              </a:rPr>
              <a:t>while they are waiting for the bus</a:t>
            </a:r>
            <a:endParaRPr lang="en-US" sz="2400" dirty="0">
              <a:solidFill>
                <a:schemeClr val="accent3"/>
              </a:solidFill>
              <a:latin typeface="Segoe UI Light"/>
              <a:cs typeface="Segoe UI Light"/>
            </a:endParaRPr>
          </a:p>
        </p:txBody>
      </p:sp>
      <p:sp>
        <p:nvSpPr>
          <p:cNvPr id="7" name="TextBox 6"/>
          <p:cNvSpPr txBox="1"/>
          <p:nvPr/>
        </p:nvSpPr>
        <p:spPr>
          <a:xfrm>
            <a:off x="162340" y="3247665"/>
            <a:ext cx="3978328" cy="830997"/>
          </a:xfrm>
          <a:prstGeom prst="rect">
            <a:avLst/>
          </a:prstGeom>
          <a:noFill/>
        </p:spPr>
        <p:txBody>
          <a:bodyPr wrap="square" rtlCol="0">
            <a:spAutoFit/>
          </a:bodyPr>
          <a:lstStyle/>
          <a:p>
            <a:r>
              <a:rPr lang="en-US" sz="2400" dirty="0" smtClean="0">
                <a:solidFill>
                  <a:schemeClr val="bg1"/>
                </a:solidFill>
                <a:latin typeface="Segoe UI Light"/>
                <a:cs typeface="Segoe UI Light"/>
              </a:rPr>
              <a:t>The system requires users </a:t>
            </a:r>
            <a:br>
              <a:rPr lang="en-US" sz="2400" dirty="0" smtClean="0">
                <a:solidFill>
                  <a:schemeClr val="bg1"/>
                </a:solidFill>
                <a:latin typeface="Segoe UI Light"/>
                <a:cs typeface="Segoe UI Light"/>
              </a:rPr>
            </a:br>
            <a:r>
              <a:rPr lang="en-US" sz="2400" dirty="0" smtClean="0">
                <a:solidFill>
                  <a:schemeClr val="bg1"/>
                </a:solidFill>
                <a:latin typeface="Segoe UI Light"/>
                <a:cs typeface="Segoe UI Light"/>
              </a:rPr>
              <a:t>to be </a:t>
            </a:r>
            <a:r>
              <a:rPr lang="en-US" sz="2400" dirty="0" smtClean="0">
                <a:solidFill>
                  <a:srgbClr val="FF0000"/>
                </a:solidFill>
                <a:latin typeface="Segoe UI Light"/>
                <a:cs typeface="Segoe UI Light"/>
              </a:rPr>
              <a:t>on-site</a:t>
            </a:r>
            <a:endParaRPr lang="en-US" sz="2400" dirty="0">
              <a:solidFill>
                <a:srgbClr val="FF0000"/>
              </a:solidFill>
              <a:latin typeface="Segoe UI Light"/>
              <a:cs typeface="Segoe UI Light"/>
            </a:endParaRPr>
          </a:p>
        </p:txBody>
      </p:sp>
    </p:spTree>
    <p:extLst>
      <p:ext uri="{BB962C8B-B14F-4D97-AF65-F5344CB8AC3E}">
        <p14:creationId xmlns:p14="http://schemas.microsoft.com/office/powerpoint/2010/main" val="1445252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021931" y="0"/>
            <a:ext cx="5122069" cy="6858000"/>
          </a:xfrm>
          <a:prstGeom prst="rect">
            <a:avLst/>
          </a:prstGeom>
        </p:spPr>
      </p:pic>
      <p:pic>
        <p:nvPicPr>
          <p:cNvPr id="4" name="Picture 3"/>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a14:imgEffect>
                  </a14:imgLayer>
                </a14:imgProps>
              </a:ext>
            </a:extLst>
          </a:blip>
          <a:srcRect l="9015" r="9933"/>
          <a:stretch/>
        </p:blipFill>
        <p:spPr>
          <a:xfrm>
            <a:off x="0" y="0"/>
            <a:ext cx="4151518" cy="6858000"/>
          </a:xfrm>
          <a:prstGeom prst="rect">
            <a:avLst/>
          </a:prstGeom>
        </p:spPr>
      </p:pic>
      <p:sp>
        <p:nvSpPr>
          <p:cNvPr id="5" name="Right Arrow 4"/>
          <p:cNvSpPr/>
          <p:nvPr/>
        </p:nvSpPr>
        <p:spPr>
          <a:xfrm>
            <a:off x="-773761" y="5492747"/>
            <a:ext cx="7224199" cy="894706"/>
          </a:xfrm>
          <a:prstGeom prst="rightArrow">
            <a:avLst>
              <a:gd name="adj1" fmla="val 100000"/>
              <a:gd name="adj2" fmla="val 0"/>
            </a:avLst>
          </a:prstGeom>
          <a:solidFill>
            <a:schemeClr val="tx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solidFill>
                <a:prstClr val="white"/>
              </a:solidFill>
              <a:latin typeface="Gill Sans"/>
              <a:cs typeface="Gill Sans"/>
            </a:endParaRPr>
          </a:p>
        </p:txBody>
      </p:sp>
      <p:sp>
        <p:nvSpPr>
          <p:cNvPr id="6" name="Title 8"/>
          <p:cNvSpPr txBox="1">
            <a:spLocks/>
          </p:cNvSpPr>
          <p:nvPr/>
        </p:nvSpPr>
        <p:spPr>
          <a:xfrm>
            <a:off x="162340" y="5595291"/>
            <a:ext cx="6288098" cy="639762"/>
          </a:xfrm>
          <a:prstGeom prst="rect">
            <a:avLst/>
          </a:prstGeom>
        </p:spPr>
        <p:txBody>
          <a:bodyPr vert="horz" lIns="91369" tIns="45685" rIns="91369" bIns="45685" rtlCol="0" anchor="ctr">
            <a:noAutofit/>
          </a:bodyPr>
          <a:lstStyle/>
          <a:p>
            <a:pPr>
              <a:spcBef>
                <a:spcPct val="0"/>
              </a:spcBef>
              <a:defRPr/>
            </a:pPr>
            <a:r>
              <a:rPr lang="en-US" sz="2800" dirty="0" smtClean="0">
                <a:solidFill>
                  <a:prstClr val="white">
                    <a:lumMod val="95000"/>
                  </a:prstClr>
                </a:solidFill>
                <a:latin typeface="Segoe UI Light"/>
                <a:ea typeface="Segoe UI" pitchFamily="34" charset="0"/>
                <a:cs typeface="Segoe UI Light"/>
              </a:rPr>
              <a:t>Crowdsourcing &amp; Google Street View</a:t>
            </a:r>
          </a:p>
          <a:p>
            <a:pPr>
              <a:spcBef>
                <a:spcPct val="0"/>
              </a:spcBef>
              <a:defRPr/>
            </a:pPr>
            <a:r>
              <a:rPr lang="en-US" dirty="0">
                <a:solidFill>
                  <a:srgbClr val="F79646"/>
                </a:solidFill>
                <a:latin typeface="Segoe UI Light"/>
                <a:ea typeface="Segoe UI" pitchFamily="34" charset="0"/>
                <a:cs typeface="Segoe UI Light"/>
              </a:rPr>
              <a:t>Hara K., Le V., </a:t>
            </a:r>
            <a:r>
              <a:rPr lang="en-US" dirty="0" smtClean="0">
                <a:solidFill>
                  <a:srgbClr val="F79646"/>
                </a:solidFill>
                <a:latin typeface="Segoe UI Light"/>
                <a:ea typeface="Segoe UI" pitchFamily="34" charset="0"/>
                <a:cs typeface="Segoe UI Light"/>
              </a:rPr>
              <a:t>and Froehlich </a:t>
            </a:r>
            <a:r>
              <a:rPr lang="en-US" dirty="0">
                <a:solidFill>
                  <a:srgbClr val="F79646"/>
                </a:solidFill>
                <a:latin typeface="Segoe UI Light"/>
                <a:ea typeface="Segoe UI" pitchFamily="34" charset="0"/>
                <a:cs typeface="Segoe UI Light"/>
              </a:rPr>
              <a:t>J.E.</a:t>
            </a:r>
            <a:r>
              <a:rPr lang="en-US" i="1" dirty="0">
                <a:solidFill>
                  <a:srgbClr val="F79646"/>
                </a:solidFill>
                <a:latin typeface="Segoe UI Light"/>
                <a:ea typeface="Segoe UI" pitchFamily="34" charset="0"/>
                <a:cs typeface="Segoe UI Light"/>
              </a:rPr>
              <a:t> </a:t>
            </a:r>
            <a:r>
              <a:rPr lang="en-US" dirty="0">
                <a:solidFill>
                  <a:srgbClr val="F79646"/>
                </a:solidFill>
                <a:latin typeface="Segoe UI Light"/>
                <a:ea typeface="Segoe UI" pitchFamily="34" charset="0"/>
                <a:cs typeface="Segoe UI Light"/>
              </a:rPr>
              <a:t>[ASSETS2012, CHI2013]</a:t>
            </a:r>
          </a:p>
        </p:txBody>
      </p:sp>
    </p:spTree>
    <p:extLst>
      <p:ext uri="{BB962C8B-B14F-4D97-AF65-F5344CB8AC3E}">
        <p14:creationId xmlns:p14="http://schemas.microsoft.com/office/powerpoint/2010/main" val="145613638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dewalkLabelingOverview.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22486" t="17982" r="32794" b="22205"/>
          <a:stretch/>
        </p:blipFill>
        <p:spPr>
          <a:xfrm>
            <a:off x="0" y="0"/>
            <a:ext cx="9143999" cy="6879347"/>
          </a:xfrm>
          <a:prstGeom prst="rect">
            <a:avLst/>
          </a:prstGeom>
        </p:spPr>
      </p:pic>
      <p:grpSp>
        <p:nvGrpSpPr>
          <p:cNvPr id="2" name="Group 1"/>
          <p:cNvGrpSpPr/>
          <p:nvPr/>
        </p:nvGrpSpPr>
        <p:grpSpPr>
          <a:xfrm>
            <a:off x="-773761" y="5492747"/>
            <a:ext cx="7224199" cy="894706"/>
            <a:chOff x="-773761" y="5492747"/>
            <a:chExt cx="7224199" cy="894706"/>
          </a:xfrm>
        </p:grpSpPr>
        <p:sp>
          <p:nvSpPr>
            <p:cNvPr id="6" name="Right Arrow 5"/>
            <p:cNvSpPr/>
            <p:nvPr/>
          </p:nvSpPr>
          <p:spPr>
            <a:xfrm>
              <a:off x="-773761" y="5492747"/>
              <a:ext cx="7224199" cy="894706"/>
            </a:xfrm>
            <a:prstGeom prst="rightArrow">
              <a:avLst>
                <a:gd name="adj1" fmla="val 100000"/>
                <a:gd name="adj2" fmla="val 0"/>
              </a:avLst>
            </a:prstGeom>
            <a:solidFill>
              <a:schemeClr val="tx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solidFill>
                  <a:prstClr val="white"/>
                </a:solidFill>
                <a:latin typeface="Gill Sans"/>
                <a:cs typeface="Gill Sans"/>
              </a:endParaRPr>
            </a:p>
          </p:txBody>
        </p:sp>
        <p:sp>
          <p:nvSpPr>
            <p:cNvPr id="7" name="Title 8"/>
            <p:cNvSpPr txBox="1">
              <a:spLocks/>
            </p:cNvSpPr>
            <p:nvPr/>
          </p:nvSpPr>
          <p:spPr>
            <a:xfrm>
              <a:off x="162340" y="5595291"/>
              <a:ext cx="6288098" cy="639762"/>
            </a:xfrm>
            <a:prstGeom prst="rect">
              <a:avLst/>
            </a:prstGeom>
          </p:spPr>
          <p:txBody>
            <a:bodyPr vert="horz" lIns="91369" tIns="45685" rIns="91369" bIns="45685" rtlCol="0" anchor="ctr">
              <a:noAutofit/>
            </a:bodyPr>
            <a:lstStyle/>
            <a:p>
              <a:pPr>
                <a:spcBef>
                  <a:spcPct val="0"/>
                </a:spcBef>
                <a:defRPr/>
              </a:pPr>
              <a:r>
                <a:rPr lang="en-US" sz="2800" dirty="0" smtClean="0">
                  <a:solidFill>
                    <a:prstClr val="white">
                      <a:lumMod val="95000"/>
                    </a:prstClr>
                  </a:solidFill>
                  <a:latin typeface="Segoe UI Light"/>
                  <a:ea typeface="Segoe UI" pitchFamily="34" charset="0"/>
                  <a:cs typeface="Segoe UI Light"/>
                </a:rPr>
                <a:t>Crowdsourcing &amp; Google Street View</a:t>
              </a:r>
            </a:p>
            <a:p>
              <a:pPr>
                <a:spcBef>
                  <a:spcPct val="0"/>
                </a:spcBef>
                <a:defRPr/>
              </a:pPr>
              <a:r>
                <a:rPr lang="en-US" dirty="0" smtClean="0">
                  <a:solidFill>
                    <a:srgbClr val="F79646"/>
                  </a:solidFill>
                  <a:latin typeface="Segoe UI Light"/>
                  <a:ea typeface="Segoe UI" pitchFamily="34" charset="0"/>
                  <a:cs typeface="Segoe UI Light"/>
                </a:rPr>
                <a:t>Hara K., Le V., and Froehlich J.E.</a:t>
              </a:r>
              <a:r>
                <a:rPr lang="en-US" i="1" dirty="0" smtClean="0">
                  <a:solidFill>
                    <a:srgbClr val="F79646"/>
                  </a:solidFill>
                  <a:latin typeface="Segoe UI Light"/>
                  <a:ea typeface="Segoe UI" pitchFamily="34" charset="0"/>
                  <a:cs typeface="Segoe UI Light"/>
                </a:rPr>
                <a:t> </a:t>
              </a:r>
              <a:r>
                <a:rPr lang="en-US" dirty="0" smtClean="0">
                  <a:solidFill>
                    <a:srgbClr val="F79646"/>
                  </a:solidFill>
                  <a:latin typeface="Segoe UI Light"/>
                  <a:ea typeface="Segoe UI" pitchFamily="34" charset="0"/>
                  <a:cs typeface="Segoe UI Light"/>
                </a:rPr>
                <a:t>[ASSETS2012, CHI2013]</a:t>
              </a:r>
              <a:endParaRPr lang="en-US" dirty="0">
                <a:solidFill>
                  <a:srgbClr val="F79646"/>
                </a:solidFill>
                <a:latin typeface="Segoe UI Light"/>
                <a:ea typeface="Segoe UI" pitchFamily="34" charset="0"/>
                <a:cs typeface="Segoe UI Light"/>
              </a:endParaRPr>
            </a:p>
          </p:txBody>
        </p:sp>
      </p:grpSp>
    </p:spTree>
    <p:extLst>
      <p:ext uri="{BB962C8B-B14F-4D97-AF65-F5344CB8AC3E}">
        <p14:creationId xmlns:p14="http://schemas.microsoft.com/office/powerpoint/2010/main" val="17516325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816" fill="hold"/>
                                        <p:tgtEl>
                                          <p:spTgt spid="5"/>
                                        </p:tgtEl>
                                      </p:cBhvr>
                                    </p:cmd>
                                  </p:childTnLst>
                                </p:cTn>
                              </p:par>
                              <p:par>
                                <p:cTn id="7" presetID="10" presetClass="exit" presetSubtype="0" fill="hold" nodeType="withEffect">
                                  <p:stCondLst>
                                    <p:cond delay="3000"/>
                                  </p:stCondLst>
                                  <p:childTnLst>
                                    <p:animEffect transition="out" filter="fade">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5"/>
                </p:tgtEl>
              </p:cMediaNode>
            </p:video>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rcRect t="7851" b="7851"/>
          <a:stretch>
            <a:fillRect/>
          </a:stretch>
        </p:blipFill>
        <p:spPr>
          <a:xfrm>
            <a:off x="-3634567" y="1199759"/>
            <a:ext cx="3294923" cy="2046929"/>
          </a:xfrm>
          <a:ln>
            <a:solidFill>
              <a:srgbClr val="000000"/>
            </a:solidFill>
          </a:ln>
        </p:spPr>
      </p:pic>
      <p:pic>
        <p:nvPicPr>
          <p:cNvPr id="5" name="Picture 4"/>
          <p:cNvPicPr>
            <a:picLocks noChangeAspect="1"/>
          </p:cNvPicPr>
          <p:nvPr/>
        </p:nvPicPr>
        <p:blipFill>
          <a:blip r:embed="rId4"/>
          <a:stretch>
            <a:fillRect/>
          </a:stretch>
        </p:blipFill>
        <p:spPr>
          <a:xfrm>
            <a:off x="3195258" y="4236252"/>
            <a:ext cx="2646916" cy="1332370"/>
          </a:xfrm>
          <a:prstGeom prst="rect">
            <a:avLst/>
          </a:prstGeom>
        </p:spPr>
      </p:pic>
      <p:pic>
        <p:nvPicPr>
          <p:cNvPr id="6" name="Picture 5"/>
          <p:cNvPicPr>
            <a:picLocks noChangeAspect="1"/>
          </p:cNvPicPr>
          <p:nvPr/>
        </p:nvPicPr>
        <p:blipFill>
          <a:blip r:embed="rId5"/>
          <a:stretch>
            <a:fillRect/>
          </a:stretch>
        </p:blipFill>
        <p:spPr>
          <a:xfrm>
            <a:off x="3033539" y="1387370"/>
            <a:ext cx="2970354" cy="2970354"/>
          </a:xfrm>
          <a:prstGeom prst="rect">
            <a:avLst/>
          </a:prstGeom>
        </p:spPr>
      </p:pic>
      <p:pic>
        <p:nvPicPr>
          <p:cNvPr id="3" name="Picture 2"/>
          <p:cNvPicPr>
            <a:picLocks noChangeAspect="1"/>
          </p:cNvPicPr>
          <p:nvPr/>
        </p:nvPicPr>
        <p:blipFill>
          <a:blip r:embed="rId6"/>
          <a:stretch>
            <a:fillRect/>
          </a:stretch>
        </p:blipFill>
        <p:spPr>
          <a:xfrm>
            <a:off x="-3634567" y="3479890"/>
            <a:ext cx="2220479" cy="1471067"/>
          </a:xfrm>
          <a:prstGeom prst="rect">
            <a:avLst/>
          </a:prstGeom>
          <a:ln>
            <a:solidFill>
              <a:schemeClr val="tx1"/>
            </a:solidFill>
          </a:ln>
        </p:spPr>
      </p:pic>
      <p:pic>
        <p:nvPicPr>
          <p:cNvPr id="8" name="Picture 7" descr="Slide34.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86824" y="4102320"/>
            <a:ext cx="1371600" cy="822960"/>
          </a:xfrm>
          <a:prstGeom prst="rect">
            <a:avLst/>
          </a:prstGeom>
          <a:ln>
            <a:solidFill>
              <a:srgbClr val="000000"/>
            </a:solidFill>
          </a:ln>
        </p:spPr>
      </p:pic>
      <p:pic>
        <p:nvPicPr>
          <p:cNvPr id="13" name="Picture 12" descr="Slide133.jp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86824" y="2049587"/>
            <a:ext cx="1371600" cy="822960"/>
          </a:xfrm>
          <a:prstGeom prst="rect">
            <a:avLst/>
          </a:prstGeom>
          <a:ln>
            <a:solidFill>
              <a:srgbClr val="000000"/>
            </a:solidFill>
          </a:ln>
        </p:spPr>
      </p:pic>
      <p:pic>
        <p:nvPicPr>
          <p:cNvPr id="15" name="Picture 14" descr="Slide56.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186824" y="3075953"/>
            <a:ext cx="1371600" cy="822960"/>
          </a:xfrm>
          <a:prstGeom prst="rect">
            <a:avLst/>
          </a:prstGeom>
          <a:ln>
            <a:solidFill>
              <a:srgbClr val="000000"/>
            </a:solidFill>
          </a:ln>
        </p:spPr>
      </p:pic>
      <p:pic>
        <p:nvPicPr>
          <p:cNvPr id="16" name="Picture 15" descr="Slide46.jpg"/>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01024" y="5109811"/>
            <a:ext cx="1371600" cy="822960"/>
          </a:xfrm>
          <a:prstGeom prst="rect">
            <a:avLst/>
          </a:prstGeom>
          <a:ln>
            <a:solidFill>
              <a:srgbClr val="000000"/>
            </a:solidFill>
          </a:ln>
        </p:spPr>
      </p:pic>
      <p:pic>
        <p:nvPicPr>
          <p:cNvPr id="17" name="Picture 16"/>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Lst>
          </a:blip>
          <a:stretch>
            <a:fillRect/>
          </a:stretch>
        </p:blipFill>
        <p:spPr>
          <a:xfrm>
            <a:off x="-2510028" y="5297341"/>
            <a:ext cx="969403" cy="982444"/>
          </a:xfrm>
          <a:prstGeom prst="rect">
            <a:avLst/>
          </a:prstGeom>
        </p:spPr>
      </p:pic>
    </p:spTree>
    <p:extLst>
      <p:ext uri="{BB962C8B-B14F-4D97-AF65-F5344CB8AC3E}">
        <p14:creationId xmlns:p14="http://schemas.microsoft.com/office/powerpoint/2010/main" val="662843899"/>
      </p:ext>
    </p:extLst>
  </p:cSld>
  <p:clrMapOvr>
    <a:masterClrMapping/>
  </p:clrMapOvr>
  <mc:AlternateContent xmlns:mc="http://schemas.openxmlformats.org/markup-compatibility/2006" xmlns:p14="http://schemas.microsoft.com/office/powerpoint/2010/main">
    <mc:Choice Requires="p14">
      <p:transition spd="slow" p14:dur="2000" advTm="500"/>
    </mc:Choice>
    <mc:Fallback xmlns="">
      <p:transition xmlns:p14="http://schemas.microsoft.com/office/powerpoint/2010/main" spd="slow" advTm="500"/>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rcRect t="7851" b="7851"/>
          <a:stretch>
            <a:fillRect/>
          </a:stretch>
        </p:blipFill>
        <p:spPr>
          <a:xfrm>
            <a:off x="-3634567" y="1199759"/>
            <a:ext cx="3294923" cy="2046929"/>
          </a:xfrm>
          <a:ln>
            <a:solidFill>
              <a:srgbClr val="000000"/>
            </a:solidFill>
          </a:ln>
        </p:spPr>
      </p:pic>
      <p:pic>
        <p:nvPicPr>
          <p:cNvPr id="5" name="Picture 4"/>
          <p:cNvPicPr>
            <a:picLocks noChangeAspect="1"/>
          </p:cNvPicPr>
          <p:nvPr/>
        </p:nvPicPr>
        <p:blipFill>
          <a:blip r:embed="rId4"/>
          <a:stretch>
            <a:fillRect/>
          </a:stretch>
        </p:blipFill>
        <p:spPr>
          <a:xfrm>
            <a:off x="3195258" y="4236252"/>
            <a:ext cx="2646916" cy="1332370"/>
          </a:xfrm>
          <a:prstGeom prst="rect">
            <a:avLst/>
          </a:prstGeom>
        </p:spPr>
      </p:pic>
      <p:pic>
        <p:nvPicPr>
          <p:cNvPr id="6" name="Picture 5"/>
          <p:cNvPicPr>
            <a:picLocks noChangeAspect="1"/>
          </p:cNvPicPr>
          <p:nvPr/>
        </p:nvPicPr>
        <p:blipFill>
          <a:blip r:embed="rId5"/>
          <a:stretch>
            <a:fillRect/>
          </a:stretch>
        </p:blipFill>
        <p:spPr>
          <a:xfrm>
            <a:off x="3033539" y="1387370"/>
            <a:ext cx="2970354" cy="2970354"/>
          </a:xfrm>
          <a:prstGeom prst="rect">
            <a:avLst/>
          </a:prstGeom>
        </p:spPr>
      </p:pic>
      <p:pic>
        <p:nvPicPr>
          <p:cNvPr id="3" name="Picture 2"/>
          <p:cNvPicPr>
            <a:picLocks noChangeAspect="1"/>
          </p:cNvPicPr>
          <p:nvPr/>
        </p:nvPicPr>
        <p:blipFill>
          <a:blip r:embed="rId6"/>
          <a:stretch>
            <a:fillRect/>
          </a:stretch>
        </p:blipFill>
        <p:spPr>
          <a:xfrm>
            <a:off x="-3634567" y="3479890"/>
            <a:ext cx="2220479" cy="1471067"/>
          </a:xfrm>
          <a:prstGeom prst="rect">
            <a:avLst/>
          </a:prstGeom>
          <a:ln>
            <a:solidFill>
              <a:schemeClr val="tx1"/>
            </a:solidFill>
          </a:ln>
        </p:spPr>
      </p:pic>
      <p:pic>
        <p:nvPicPr>
          <p:cNvPr id="8" name="Picture 7" descr="Slide34.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86824" y="4102320"/>
            <a:ext cx="1371600" cy="822960"/>
          </a:xfrm>
          <a:prstGeom prst="rect">
            <a:avLst/>
          </a:prstGeom>
          <a:ln>
            <a:solidFill>
              <a:srgbClr val="000000"/>
            </a:solidFill>
          </a:ln>
        </p:spPr>
      </p:pic>
      <p:pic>
        <p:nvPicPr>
          <p:cNvPr id="13" name="Picture 12" descr="Slide133.jp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86824" y="2049587"/>
            <a:ext cx="1371600" cy="822960"/>
          </a:xfrm>
          <a:prstGeom prst="rect">
            <a:avLst/>
          </a:prstGeom>
          <a:ln>
            <a:solidFill>
              <a:srgbClr val="000000"/>
            </a:solidFill>
          </a:ln>
        </p:spPr>
      </p:pic>
      <p:pic>
        <p:nvPicPr>
          <p:cNvPr id="15" name="Picture 14" descr="Slide56.jp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186824" y="3075953"/>
            <a:ext cx="1371600" cy="822960"/>
          </a:xfrm>
          <a:prstGeom prst="rect">
            <a:avLst/>
          </a:prstGeom>
          <a:ln>
            <a:solidFill>
              <a:srgbClr val="000000"/>
            </a:solidFill>
          </a:ln>
        </p:spPr>
      </p:pic>
      <p:pic>
        <p:nvPicPr>
          <p:cNvPr id="16" name="Picture 15" descr="Slide46.jpg"/>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501024" y="5109811"/>
            <a:ext cx="1371600" cy="822960"/>
          </a:xfrm>
          <a:prstGeom prst="rect">
            <a:avLst/>
          </a:prstGeom>
          <a:ln>
            <a:solidFill>
              <a:srgbClr val="000000"/>
            </a:solidFill>
          </a:ln>
        </p:spPr>
      </p:pic>
      <p:pic>
        <p:nvPicPr>
          <p:cNvPr id="17" name="Picture 16"/>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Lst>
          </a:blip>
          <a:stretch>
            <a:fillRect/>
          </a:stretch>
        </p:blipFill>
        <p:spPr>
          <a:xfrm>
            <a:off x="-2510028" y="5297341"/>
            <a:ext cx="969403" cy="982444"/>
          </a:xfrm>
          <a:prstGeom prst="rect">
            <a:avLst/>
          </a:prstGeom>
        </p:spPr>
      </p:pic>
      <p:sp>
        <p:nvSpPr>
          <p:cNvPr id="2" name="Rectangle 1"/>
          <p:cNvSpPr/>
          <p:nvPr/>
        </p:nvSpPr>
        <p:spPr>
          <a:xfrm>
            <a:off x="0" y="0"/>
            <a:ext cx="9144000" cy="6858000"/>
          </a:xfrm>
          <a:prstGeom prst="rect">
            <a:avLst/>
          </a:prstGeom>
          <a:solidFill>
            <a:srgbClr val="000000">
              <a:alpha val="8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422796" y="2736503"/>
            <a:ext cx="8845427" cy="954107"/>
          </a:xfrm>
          <a:prstGeom prst="rect">
            <a:avLst/>
          </a:prstGeom>
          <a:noFill/>
        </p:spPr>
        <p:txBody>
          <a:bodyPr wrap="square" rtlCol="0">
            <a:spAutoFit/>
          </a:bodyPr>
          <a:lstStyle/>
          <a:p>
            <a:r>
              <a:rPr lang="en-US" sz="2800" dirty="0" smtClean="0">
                <a:solidFill>
                  <a:srgbClr val="FFFFFF"/>
                </a:solidFill>
                <a:latin typeface="Segoe UI Semibold"/>
                <a:cs typeface="Segoe UI Semibold"/>
              </a:rPr>
              <a:t>Amazon Mechanical Turk </a:t>
            </a:r>
            <a:r>
              <a:rPr lang="en-US" sz="2800" dirty="0" smtClean="0">
                <a:solidFill>
                  <a:srgbClr val="FFFFFF"/>
                </a:solidFill>
                <a:latin typeface="Segoe UI Light"/>
                <a:cs typeface="Segoe UI Light"/>
              </a:rPr>
              <a:t>is an online labor market where </a:t>
            </a:r>
            <a:r>
              <a:rPr lang="en-US" sz="2800" dirty="0" smtClean="0">
                <a:solidFill>
                  <a:srgbClr val="FFFFFF"/>
                </a:solidFill>
                <a:latin typeface="Segoe UI Semibold"/>
                <a:cs typeface="Segoe UI Semibold"/>
              </a:rPr>
              <a:t>you can hire workers to complete small tasks</a:t>
            </a:r>
            <a:endParaRPr lang="en-US" sz="2800" dirty="0">
              <a:solidFill>
                <a:srgbClr val="FFFFFF"/>
              </a:solidFill>
              <a:latin typeface="Segoe UI Semibold"/>
              <a:cs typeface="Segoe UI Semibold"/>
            </a:endParaRPr>
          </a:p>
        </p:txBody>
      </p:sp>
    </p:spTree>
    <p:extLst>
      <p:ext uri="{BB962C8B-B14F-4D97-AF65-F5344CB8AC3E}">
        <p14:creationId xmlns:p14="http://schemas.microsoft.com/office/powerpoint/2010/main" val="1681035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Turk_WorkerWorkFlow.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6858001"/>
          </a:xfrm>
          <a:prstGeom prst="rect">
            <a:avLst/>
          </a:prstGeom>
        </p:spPr>
      </p:pic>
    </p:spTree>
    <p:extLst>
      <p:ext uri="{BB962C8B-B14F-4D97-AF65-F5344CB8AC3E}">
        <p14:creationId xmlns:p14="http://schemas.microsoft.com/office/powerpoint/2010/main" val="37550688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5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Google_Maps.png"/>
          <p:cNvPicPr>
            <a:picLocks noChangeAspect="1"/>
          </p:cNvPicPr>
          <p:nvPr/>
        </p:nvPicPr>
        <p:blipFill rotWithShape="1">
          <a:blip r:embed="rId3">
            <a:extLst>
              <a:ext uri="{28A0092B-C50C-407E-A947-70E740481C1C}">
                <a14:useLocalDpi xmlns:a14="http://schemas.microsoft.com/office/drawing/2010/main" val="0"/>
              </a:ext>
            </a:extLst>
          </a:blip>
          <a:srcRect b="20330"/>
          <a:stretch/>
        </p:blipFill>
        <p:spPr>
          <a:xfrm>
            <a:off x="-1" y="2280601"/>
            <a:ext cx="9144000" cy="2243301"/>
          </a:xfrm>
          <a:prstGeom prst="rect">
            <a:avLst/>
          </a:prstGeom>
        </p:spPr>
      </p:pic>
      <p:pic>
        <p:nvPicPr>
          <p:cNvPr id="7" name="Picture 6" descr="_DSC1130.JPG"/>
          <p:cNvPicPr>
            <a:picLocks noChangeAspect="1"/>
          </p:cNvPicPr>
          <p:nvPr/>
        </p:nvPicPr>
        <p:blipFill rotWithShape="1">
          <a:blip r:embed="rId4">
            <a:extLst>
              <a:ext uri="{28A0092B-C50C-407E-A947-70E740481C1C}">
                <a14:useLocalDpi xmlns:a14="http://schemas.microsoft.com/office/drawing/2010/main" val="0"/>
              </a:ext>
            </a:extLst>
          </a:blip>
          <a:srcRect l="625" t="21268" r="2201" b="35658"/>
          <a:stretch/>
        </p:blipFill>
        <p:spPr>
          <a:xfrm>
            <a:off x="-1" y="0"/>
            <a:ext cx="9144001" cy="2280601"/>
          </a:xfrm>
          <a:prstGeom prst="rect">
            <a:avLst/>
          </a:prstGeom>
        </p:spPr>
      </p:pic>
      <p:pic>
        <p:nvPicPr>
          <p:cNvPr id="8" name="Picture 7"/>
          <p:cNvPicPr>
            <a:picLocks noChangeAspect="1"/>
          </p:cNvPicPr>
          <p:nvPr/>
        </p:nvPicPr>
        <p:blipFill>
          <a:blip r:embed="rId5"/>
          <a:stretch>
            <a:fillRect/>
          </a:stretch>
        </p:blipFill>
        <p:spPr>
          <a:xfrm>
            <a:off x="5236707" y="5575924"/>
            <a:ext cx="1631514" cy="821250"/>
          </a:xfrm>
          <a:prstGeom prst="rect">
            <a:avLst/>
          </a:prstGeom>
        </p:spPr>
      </p:pic>
      <p:pic>
        <p:nvPicPr>
          <p:cNvPr id="9" name="Picture 8"/>
          <p:cNvPicPr>
            <a:picLocks noChangeAspect="1"/>
          </p:cNvPicPr>
          <p:nvPr/>
        </p:nvPicPr>
        <p:blipFill>
          <a:blip r:embed="rId6"/>
          <a:stretch>
            <a:fillRect/>
          </a:stretch>
        </p:blipFill>
        <p:spPr>
          <a:xfrm>
            <a:off x="3272146" y="5027124"/>
            <a:ext cx="1830876" cy="1830876"/>
          </a:xfrm>
          <a:prstGeom prst="rect">
            <a:avLst/>
          </a:prstGeom>
        </p:spPr>
      </p:pic>
      <p:grpSp>
        <p:nvGrpSpPr>
          <p:cNvPr id="15" name="Group 14"/>
          <p:cNvGrpSpPr/>
          <p:nvPr/>
        </p:nvGrpSpPr>
        <p:grpSpPr>
          <a:xfrm>
            <a:off x="-441158" y="-2"/>
            <a:ext cx="10226842" cy="458074"/>
            <a:chOff x="-441158" y="1002630"/>
            <a:chExt cx="10226842" cy="458074"/>
          </a:xfrm>
        </p:grpSpPr>
        <p:sp>
          <p:nvSpPr>
            <p:cNvPr id="10" name="Rectangle 9"/>
            <p:cNvSpPr/>
            <p:nvPr/>
          </p:nvSpPr>
          <p:spPr>
            <a:xfrm>
              <a:off x="-441158" y="1002630"/>
              <a:ext cx="10226842" cy="458074"/>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2" name="TextBox 1"/>
            <p:cNvSpPr txBox="1"/>
            <p:nvPr/>
          </p:nvSpPr>
          <p:spPr>
            <a:xfrm>
              <a:off x="374316" y="1028879"/>
              <a:ext cx="6514148" cy="400110"/>
            </a:xfrm>
            <a:prstGeom prst="rect">
              <a:avLst/>
            </a:prstGeom>
            <a:noFill/>
          </p:spPr>
          <p:txBody>
            <a:bodyPr wrap="none" rtlCol="0">
              <a:spAutoFit/>
            </a:bodyPr>
            <a:lstStyle/>
            <a:p>
              <a:r>
                <a:rPr lang="en-US" sz="2000" dirty="0" smtClean="0">
                  <a:latin typeface="Segoe UI Semibold"/>
                  <a:cs typeface="Segoe UI Semibold"/>
                </a:rPr>
                <a:t>RQ1: What landmarks are useful for finding bus stops?</a:t>
              </a:r>
              <a:endParaRPr lang="en-US" sz="2000" dirty="0">
                <a:latin typeface="Segoe UI Semibold"/>
                <a:cs typeface="Segoe UI Semibold"/>
              </a:endParaRPr>
            </a:p>
          </p:txBody>
        </p:sp>
      </p:grpSp>
      <p:grpSp>
        <p:nvGrpSpPr>
          <p:cNvPr id="16" name="Group 15"/>
          <p:cNvGrpSpPr/>
          <p:nvPr/>
        </p:nvGrpSpPr>
        <p:grpSpPr>
          <a:xfrm>
            <a:off x="-441158" y="2281668"/>
            <a:ext cx="10226842" cy="450161"/>
            <a:chOff x="-441158" y="3347718"/>
            <a:chExt cx="10226842" cy="664455"/>
          </a:xfrm>
        </p:grpSpPr>
        <p:sp>
          <p:nvSpPr>
            <p:cNvPr id="14" name="Rectangle 13"/>
            <p:cNvSpPr/>
            <p:nvPr/>
          </p:nvSpPr>
          <p:spPr>
            <a:xfrm>
              <a:off x="-441158" y="3354278"/>
              <a:ext cx="10226842" cy="657895"/>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5" name="TextBox 4"/>
            <p:cNvSpPr txBox="1"/>
            <p:nvPr/>
          </p:nvSpPr>
          <p:spPr>
            <a:xfrm>
              <a:off x="374316" y="3347718"/>
              <a:ext cx="8448645" cy="590578"/>
            </a:xfrm>
            <a:prstGeom prst="rect">
              <a:avLst/>
            </a:prstGeom>
            <a:noFill/>
          </p:spPr>
          <p:txBody>
            <a:bodyPr wrap="square" rtlCol="0">
              <a:spAutoFit/>
            </a:bodyPr>
            <a:lstStyle/>
            <a:p>
              <a:r>
                <a:rPr lang="en-US" sz="2000" dirty="0" smtClean="0">
                  <a:latin typeface="Segoe UI Semibold"/>
                  <a:cs typeface="Segoe UI Semibold"/>
                </a:rPr>
                <a:t>RQ2: Can we use Google Street View to find bus stops and landmarks?</a:t>
              </a:r>
              <a:endParaRPr lang="en-US" sz="2000" dirty="0">
                <a:latin typeface="Segoe UI Semibold"/>
                <a:cs typeface="Segoe UI Semibold"/>
              </a:endParaRPr>
            </a:p>
          </p:txBody>
        </p:sp>
      </p:grpSp>
      <p:grpSp>
        <p:nvGrpSpPr>
          <p:cNvPr id="17" name="Group 16"/>
          <p:cNvGrpSpPr/>
          <p:nvPr/>
        </p:nvGrpSpPr>
        <p:grpSpPr>
          <a:xfrm>
            <a:off x="-441158" y="4523900"/>
            <a:ext cx="10226842" cy="503222"/>
            <a:chOff x="-441158" y="4985567"/>
            <a:chExt cx="10226842" cy="757062"/>
          </a:xfrm>
        </p:grpSpPr>
        <p:sp>
          <p:nvSpPr>
            <p:cNvPr id="13" name="Rectangle 12"/>
            <p:cNvSpPr/>
            <p:nvPr/>
          </p:nvSpPr>
          <p:spPr>
            <a:xfrm>
              <a:off x="-441158" y="4985567"/>
              <a:ext cx="10226842" cy="757062"/>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chemeClr val="tx1"/>
                </a:solidFill>
                <a:latin typeface="Segoe UI Light"/>
                <a:cs typeface="Segoe UI Light"/>
              </a:endParaRPr>
            </a:p>
          </p:txBody>
        </p:sp>
        <p:sp>
          <p:nvSpPr>
            <p:cNvPr id="6" name="TextBox 5"/>
            <p:cNvSpPr txBox="1"/>
            <p:nvPr/>
          </p:nvSpPr>
          <p:spPr>
            <a:xfrm>
              <a:off x="374316" y="5017650"/>
              <a:ext cx="8448842" cy="601937"/>
            </a:xfrm>
            <a:prstGeom prst="rect">
              <a:avLst/>
            </a:prstGeom>
            <a:noFill/>
          </p:spPr>
          <p:txBody>
            <a:bodyPr wrap="square" rtlCol="0">
              <a:spAutoFit/>
            </a:bodyPr>
            <a:lstStyle/>
            <a:p>
              <a:r>
                <a:rPr lang="en-US" sz="2000" dirty="0" smtClean="0">
                  <a:latin typeface="Segoe UI Semibold"/>
                  <a:cs typeface="Segoe UI Semibold"/>
                </a:rPr>
                <a:t>RQ3: Can crowd workers find bus stops and landmarks?</a:t>
              </a:r>
              <a:endParaRPr lang="en-US" sz="2000" dirty="0">
                <a:latin typeface="Segoe UI Semibold"/>
                <a:cs typeface="Segoe UI Semibold"/>
              </a:endParaRPr>
            </a:p>
          </p:txBody>
        </p:sp>
      </p:grpSp>
    </p:spTree>
    <p:extLst>
      <p:ext uri="{BB962C8B-B14F-4D97-AF65-F5344CB8AC3E}">
        <p14:creationId xmlns:p14="http://schemas.microsoft.com/office/powerpoint/2010/main" val="414390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usStopAuditing_ColorAdjusted.jpg"/>
          <p:cNvPicPr>
            <a:picLocks noChangeAspect="1"/>
          </p:cNvPicPr>
          <p:nvPr/>
        </p:nvPicPr>
        <p:blipFill rotWithShape="1">
          <a:blip r:embed="rId3">
            <a:extLst>
              <a:ext uri="{28A0092B-C50C-407E-A947-70E740481C1C}">
                <a14:useLocalDpi xmlns:a14="http://schemas.microsoft.com/office/drawing/2010/main" val="0"/>
              </a:ext>
            </a:extLst>
          </a:blip>
          <a:srcRect l="4659" r="6452"/>
          <a:stretch/>
        </p:blipFill>
        <p:spPr>
          <a:xfrm>
            <a:off x="0" y="-3"/>
            <a:ext cx="9144000" cy="6858000"/>
          </a:xfrm>
          <a:prstGeom prst="rect">
            <a:avLst/>
          </a:prstGeom>
        </p:spPr>
      </p:pic>
      <p:pic>
        <p:nvPicPr>
          <p:cNvPr id="2" name="Picture 1"/>
          <p:cNvPicPr>
            <a:picLocks noChangeAspect="1"/>
          </p:cNvPicPr>
          <p:nvPr/>
        </p:nvPicPr>
        <p:blipFill rotWithShape="1">
          <a:blip r:embed="rId4"/>
          <a:srcRect l="48278" r="18422"/>
          <a:stretch/>
        </p:blipFill>
        <p:spPr>
          <a:xfrm>
            <a:off x="0" y="0"/>
            <a:ext cx="3044952" cy="6858000"/>
          </a:xfrm>
          <a:prstGeom prst="rect">
            <a:avLst/>
          </a:prstGeom>
        </p:spPr>
      </p:pic>
      <p:pic>
        <p:nvPicPr>
          <p:cNvPr id="4" name="Picture 2" descr="C:\Users\jonf\Dropbox\ProjectSidewalk\CHI Presentation\Images\Turkers\THE-PEOPLE.jpg"/>
          <p:cNvPicPr>
            <a:picLocks noChangeAspect="1" noChangeArrowheads="1"/>
          </p:cNvPicPr>
          <p:nvPr/>
        </p:nvPicPr>
        <p:blipFill rotWithShape="1">
          <a:blip r:embed="rId5">
            <a:extLst>
              <a:ext uri="{28A0092B-C50C-407E-A947-70E740481C1C}">
                <a14:useLocalDpi xmlns:a14="http://schemas.microsoft.com/office/drawing/2010/main" val="0"/>
              </a:ext>
            </a:extLst>
          </a:blip>
          <a:srcRect r="54630"/>
          <a:stretch/>
        </p:blipFill>
        <p:spPr bwMode="auto">
          <a:xfrm>
            <a:off x="6032500" y="0"/>
            <a:ext cx="31115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 y="-2"/>
            <a:ext cx="3044953" cy="765545"/>
          </a:xfrm>
          <a:prstGeom prst="rect">
            <a:avLst/>
          </a:prstGeom>
          <a:solidFill>
            <a:schemeClr val="tx1">
              <a:alpha val="70000"/>
            </a:schemeClr>
          </a:solidFill>
          <a:ln>
            <a:noFill/>
          </a:ln>
        </p:spPr>
        <p:txBody>
          <a:bodyPr wrap="square" rtlCol="0" anchor="ctr">
            <a:noAutofit/>
          </a:bodyPr>
          <a:lstStyle/>
          <a:p>
            <a:pPr defTabSz="914400"/>
            <a:r>
              <a:rPr lang="en-US" sz="2400" cap="small" dirty="0" smtClean="0">
                <a:solidFill>
                  <a:prstClr val="white"/>
                </a:solidFill>
                <a:latin typeface="Segoe UI Semibold" pitchFamily="34" charset="0"/>
              </a:rPr>
              <a:t>Study One:</a:t>
            </a:r>
            <a:r>
              <a:rPr lang="en-US" sz="2400" cap="small" dirty="0" smtClean="0">
                <a:solidFill>
                  <a:prstClr val="white"/>
                </a:solidFill>
                <a:latin typeface="Segoe UI Light" pitchFamily="34" charset="0"/>
              </a:rPr>
              <a:t/>
            </a:r>
            <a:br>
              <a:rPr lang="en-US" sz="2400" cap="small" dirty="0" smtClean="0">
                <a:solidFill>
                  <a:prstClr val="white"/>
                </a:solidFill>
                <a:latin typeface="Segoe UI Light" pitchFamily="34" charset="0"/>
              </a:rPr>
            </a:br>
            <a:r>
              <a:rPr lang="en-US" sz="2000" cap="small" dirty="0" smtClean="0">
                <a:solidFill>
                  <a:prstClr val="white"/>
                </a:solidFill>
                <a:latin typeface="Segoe UI Light" pitchFamily="34" charset="0"/>
              </a:rPr>
              <a:t>Formative Interview Study </a:t>
            </a:r>
            <a:endParaRPr lang="en-US" sz="2000" cap="small" dirty="0">
              <a:solidFill>
                <a:prstClr val="white"/>
              </a:solidFill>
              <a:latin typeface="Segoe UI Light" pitchFamily="34" charset="0"/>
            </a:endParaRPr>
          </a:p>
        </p:txBody>
      </p:sp>
      <p:sp>
        <p:nvSpPr>
          <p:cNvPr id="8" name="Rectangle 7"/>
          <p:cNvSpPr/>
          <p:nvPr/>
        </p:nvSpPr>
        <p:spPr>
          <a:xfrm>
            <a:off x="3044952" y="0"/>
            <a:ext cx="3044953" cy="765545"/>
          </a:xfrm>
          <a:prstGeom prst="rect">
            <a:avLst/>
          </a:prstGeom>
          <a:solidFill>
            <a:schemeClr val="tx1">
              <a:alpha val="70000"/>
            </a:schemeClr>
          </a:solidFill>
          <a:ln>
            <a:noFill/>
          </a:ln>
        </p:spPr>
        <p:txBody>
          <a:bodyPr wrap="square" rtlCol="0" anchor="ctr">
            <a:noAutofit/>
          </a:bodyPr>
          <a:lstStyle/>
          <a:p>
            <a:pPr defTabSz="914400"/>
            <a:r>
              <a:rPr lang="en-US" sz="2400" cap="small" dirty="0" smtClean="0">
                <a:solidFill>
                  <a:prstClr val="white"/>
                </a:solidFill>
                <a:latin typeface="Segoe UI Semibold" pitchFamily="34" charset="0"/>
              </a:rPr>
              <a:t>Study Two:</a:t>
            </a:r>
            <a:r>
              <a:rPr lang="en-US" sz="2400" cap="small" dirty="0" smtClean="0">
                <a:solidFill>
                  <a:prstClr val="white"/>
                </a:solidFill>
                <a:latin typeface="Segoe UI Light" pitchFamily="34" charset="0"/>
              </a:rPr>
              <a:t/>
            </a:r>
            <a:br>
              <a:rPr lang="en-US" sz="2400" cap="small" dirty="0" smtClean="0">
                <a:solidFill>
                  <a:prstClr val="white"/>
                </a:solidFill>
                <a:latin typeface="Segoe UI Light" pitchFamily="34" charset="0"/>
              </a:rPr>
            </a:br>
            <a:r>
              <a:rPr lang="en-US" sz="2000" cap="small" dirty="0" smtClean="0">
                <a:solidFill>
                  <a:prstClr val="white"/>
                </a:solidFill>
                <a:latin typeface="Segoe UI Light" pitchFamily="34" charset="0"/>
              </a:rPr>
              <a:t>Bus Stop Auditing</a:t>
            </a:r>
            <a:endParaRPr lang="en-US" sz="2000" cap="small" dirty="0">
              <a:solidFill>
                <a:prstClr val="white"/>
              </a:solidFill>
              <a:latin typeface="Segoe UI Light" pitchFamily="34" charset="0"/>
            </a:endParaRPr>
          </a:p>
        </p:txBody>
      </p:sp>
      <p:sp>
        <p:nvSpPr>
          <p:cNvPr id="9" name="Rectangle 8"/>
          <p:cNvSpPr/>
          <p:nvPr/>
        </p:nvSpPr>
        <p:spPr>
          <a:xfrm>
            <a:off x="6089905" y="-3"/>
            <a:ext cx="3054095" cy="765545"/>
          </a:xfrm>
          <a:prstGeom prst="rect">
            <a:avLst/>
          </a:prstGeom>
          <a:solidFill>
            <a:schemeClr val="tx1">
              <a:alpha val="70000"/>
            </a:schemeClr>
          </a:solidFill>
          <a:ln>
            <a:noFill/>
          </a:ln>
        </p:spPr>
        <p:txBody>
          <a:bodyPr wrap="square" rtlCol="0" anchor="ctr">
            <a:noAutofit/>
          </a:bodyPr>
          <a:lstStyle/>
          <a:p>
            <a:pPr defTabSz="914400"/>
            <a:r>
              <a:rPr lang="en-US" sz="2400" cap="small" dirty="0" smtClean="0">
                <a:solidFill>
                  <a:prstClr val="white"/>
                </a:solidFill>
                <a:latin typeface="Segoe UI Semibold" pitchFamily="34" charset="0"/>
              </a:rPr>
              <a:t>Study Three:</a:t>
            </a:r>
            <a:r>
              <a:rPr lang="en-US" sz="2400" cap="small" dirty="0" smtClean="0">
                <a:solidFill>
                  <a:prstClr val="white"/>
                </a:solidFill>
                <a:latin typeface="Segoe UI Light" pitchFamily="34" charset="0"/>
              </a:rPr>
              <a:t/>
            </a:r>
            <a:br>
              <a:rPr lang="en-US" sz="2400" cap="small" dirty="0" smtClean="0">
                <a:solidFill>
                  <a:prstClr val="white"/>
                </a:solidFill>
                <a:latin typeface="Segoe UI Light" pitchFamily="34" charset="0"/>
              </a:rPr>
            </a:br>
            <a:r>
              <a:rPr lang="en-US" sz="2000" cap="small" dirty="0" smtClean="0">
                <a:solidFill>
                  <a:prstClr val="white"/>
                </a:solidFill>
                <a:latin typeface="Segoe UI Light" pitchFamily="34" charset="0"/>
              </a:rPr>
              <a:t>Mechanical Turk Study</a:t>
            </a:r>
            <a:endParaRPr lang="en-US" sz="2000" cap="small" dirty="0">
              <a:solidFill>
                <a:prstClr val="white"/>
              </a:solidFill>
              <a:latin typeface="Segoe UI Light" pitchFamily="34" charset="0"/>
            </a:endParaRPr>
          </a:p>
        </p:txBody>
      </p:sp>
    </p:spTree>
    <p:extLst>
      <p:ext uri="{BB962C8B-B14F-4D97-AF65-F5344CB8AC3E}">
        <p14:creationId xmlns:p14="http://schemas.microsoft.com/office/powerpoint/2010/main" val="601090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usStopAuditing_ColorAdjusted.jpg"/>
          <p:cNvPicPr>
            <a:picLocks noChangeAspect="1"/>
          </p:cNvPicPr>
          <p:nvPr/>
        </p:nvPicPr>
        <p:blipFill rotWithShape="1">
          <a:blip r:embed="rId3">
            <a:extLst>
              <a:ext uri="{28A0092B-C50C-407E-A947-70E740481C1C}">
                <a14:useLocalDpi xmlns:a14="http://schemas.microsoft.com/office/drawing/2010/main" val="0"/>
              </a:ext>
            </a:extLst>
          </a:blip>
          <a:srcRect l="4659" r="6452"/>
          <a:stretch/>
        </p:blipFill>
        <p:spPr>
          <a:xfrm>
            <a:off x="0" y="-3"/>
            <a:ext cx="9144000" cy="6858000"/>
          </a:xfrm>
          <a:prstGeom prst="rect">
            <a:avLst/>
          </a:prstGeom>
        </p:spPr>
      </p:pic>
      <p:pic>
        <p:nvPicPr>
          <p:cNvPr id="13" name="Picture 12"/>
          <p:cNvPicPr>
            <a:picLocks noChangeAspect="1"/>
          </p:cNvPicPr>
          <p:nvPr/>
        </p:nvPicPr>
        <p:blipFill rotWithShape="1">
          <a:blip r:embed="rId4"/>
          <a:srcRect l="48278" r="18422"/>
          <a:stretch/>
        </p:blipFill>
        <p:spPr>
          <a:xfrm>
            <a:off x="0" y="0"/>
            <a:ext cx="3044952" cy="6858000"/>
          </a:xfrm>
          <a:prstGeom prst="rect">
            <a:avLst/>
          </a:prstGeom>
        </p:spPr>
      </p:pic>
      <p:pic>
        <p:nvPicPr>
          <p:cNvPr id="4" name="Picture 2" descr="C:\Users\jonf\Dropbox\ProjectSidewalk\CHI Presentation\Images\Turkers\THE-PEOPLE.jpg"/>
          <p:cNvPicPr>
            <a:picLocks noChangeAspect="1" noChangeArrowheads="1"/>
          </p:cNvPicPr>
          <p:nvPr/>
        </p:nvPicPr>
        <p:blipFill rotWithShape="1">
          <a:blip r:embed="rId5">
            <a:extLst>
              <a:ext uri="{28A0092B-C50C-407E-A947-70E740481C1C}">
                <a14:useLocalDpi xmlns:a14="http://schemas.microsoft.com/office/drawing/2010/main" val="0"/>
              </a:ext>
            </a:extLst>
          </a:blip>
          <a:srcRect r="54630"/>
          <a:stretch/>
        </p:blipFill>
        <p:spPr bwMode="auto">
          <a:xfrm>
            <a:off x="6032500" y="0"/>
            <a:ext cx="31115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 y="-2"/>
            <a:ext cx="3044953" cy="765545"/>
          </a:xfrm>
          <a:prstGeom prst="rect">
            <a:avLst/>
          </a:prstGeom>
          <a:solidFill>
            <a:schemeClr val="tx1">
              <a:alpha val="70000"/>
            </a:schemeClr>
          </a:solidFill>
          <a:ln>
            <a:noFill/>
          </a:ln>
        </p:spPr>
        <p:txBody>
          <a:bodyPr wrap="square" rtlCol="0" anchor="ctr">
            <a:noAutofit/>
          </a:bodyPr>
          <a:lstStyle/>
          <a:p>
            <a:pPr defTabSz="914400"/>
            <a:r>
              <a:rPr lang="en-US" sz="2400" cap="small" dirty="0" smtClean="0">
                <a:solidFill>
                  <a:prstClr val="white"/>
                </a:solidFill>
                <a:latin typeface="Segoe UI Semibold" pitchFamily="34" charset="0"/>
              </a:rPr>
              <a:t>Study One:</a:t>
            </a:r>
            <a:r>
              <a:rPr lang="en-US" sz="2400" cap="small" dirty="0" smtClean="0">
                <a:solidFill>
                  <a:prstClr val="white"/>
                </a:solidFill>
                <a:latin typeface="Segoe UI Light" pitchFamily="34" charset="0"/>
              </a:rPr>
              <a:t/>
            </a:r>
            <a:br>
              <a:rPr lang="en-US" sz="2400" cap="small" dirty="0" smtClean="0">
                <a:solidFill>
                  <a:prstClr val="white"/>
                </a:solidFill>
                <a:latin typeface="Segoe UI Light" pitchFamily="34" charset="0"/>
              </a:rPr>
            </a:br>
            <a:r>
              <a:rPr lang="en-US" sz="2000" cap="small" dirty="0" smtClean="0">
                <a:solidFill>
                  <a:prstClr val="white"/>
                </a:solidFill>
                <a:latin typeface="Segoe UI Light" pitchFamily="34" charset="0"/>
              </a:rPr>
              <a:t>Formative Interview Study </a:t>
            </a:r>
            <a:endParaRPr lang="en-US" sz="2000" cap="small" dirty="0">
              <a:solidFill>
                <a:prstClr val="white"/>
              </a:solidFill>
              <a:latin typeface="Segoe UI Light" pitchFamily="34" charset="0"/>
            </a:endParaRPr>
          </a:p>
        </p:txBody>
      </p:sp>
      <p:sp>
        <p:nvSpPr>
          <p:cNvPr id="8" name="Rectangle 7"/>
          <p:cNvSpPr/>
          <p:nvPr/>
        </p:nvSpPr>
        <p:spPr>
          <a:xfrm>
            <a:off x="3044952" y="0"/>
            <a:ext cx="3044953" cy="765545"/>
          </a:xfrm>
          <a:prstGeom prst="rect">
            <a:avLst/>
          </a:prstGeom>
          <a:solidFill>
            <a:schemeClr val="tx1">
              <a:alpha val="70000"/>
            </a:schemeClr>
          </a:solidFill>
          <a:ln>
            <a:noFill/>
          </a:ln>
        </p:spPr>
        <p:txBody>
          <a:bodyPr wrap="square" rtlCol="0" anchor="ctr">
            <a:noAutofit/>
          </a:bodyPr>
          <a:lstStyle/>
          <a:p>
            <a:pPr defTabSz="914400"/>
            <a:r>
              <a:rPr lang="en-US" sz="2400" cap="small" dirty="0" smtClean="0">
                <a:solidFill>
                  <a:prstClr val="white"/>
                </a:solidFill>
                <a:latin typeface="Segoe UI Semibold" pitchFamily="34" charset="0"/>
              </a:rPr>
              <a:t>Study Two:</a:t>
            </a:r>
            <a:r>
              <a:rPr lang="en-US" sz="2400" cap="small" dirty="0" smtClean="0">
                <a:solidFill>
                  <a:prstClr val="white"/>
                </a:solidFill>
                <a:latin typeface="Segoe UI Light" pitchFamily="34" charset="0"/>
              </a:rPr>
              <a:t/>
            </a:r>
            <a:br>
              <a:rPr lang="en-US" sz="2400" cap="small" dirty="0" smtClean="0">
                <a:solidFill>
                  <a:prstClr val="white"/>
                </a:solidFill>
                <a:latin typeface="Segoe UI Light" pitchFamily="34" charset="0"/>
              </a:rPr>
            </a:br>
            <a:r>
              <a:rPr lang="en-US" sz="2000" cap="small" dirty="0" smtClean="0">
                <a:solidFill>
                  <a:prstClr val="white"/>
                </a:solidFill>
                <a:latin typeface="Segoe UI Light" pitchFamily="34" charset="0"/>
              </a:rPr>
              <a:t>Bus Stop Auditing</a:t>
            </a:r>
            <a:endParaRPr lang="en-US" sz="2000" cap="small" dirty="0">
              <a:solidFill>
                <a:prstClr val="white"/>
              </a:solidFill>
              <a:latin typeface="Segoe UI Light" pitchFamily="34" charset="0"/>
            </a:endParaRPr>
          </a:p>
        </p:txBody>
      </p:sp>
      <p:sp>
        <p:nvSpPr>
          <p:cNvPr id="9" name="Rectangle 8"/>
          <p:cNvSpPr/>
          <p:nvPr/>
        </p:nvSpPr>
        <p:spPr>
          <a:xfrm>
            <a:off x="6089905" y="-3"/>
            <a:ext cx="3054095" cy="765545"/>
          </a:xfrm>
          <a:prstGeom prst="rect">
            <a:avLst/>
          </a:prstGeom>
          <a:solidFill>
            <a:schemeClr val="tx1">
              <a:alpha val="70000"/>
            </a:schemeClr>
          </a:solidFill>
          <a:ln>
            <a:noFill/>
          </a:ln>
        </p:spPr>
        <p:txBody>
          <a:bodyPr wrap="square" rtlCol="0" anchor="ctr">
            <a:noAutofit/>
          </a:bodyPr>
          <a:lstStyle/>
          <a:p>
            <a:pPr defTabSz="914400"/>
            <a:r>
              <a:rPr lang="en-US" sz="2400" cap="small" dirty="0" smtClean="0">
                <a:solidFill>
                  <a:prstClr val="white"/>
                </a:solidFill>
                <a:latin typeface="Segoe UI Semibold" pitchFamily="34" charset="0"/>
              </a:rPr>
              <a:t>Study Three:</a:t>
            </a:r>
            <a:r>
              <a:rPr lang="en-US" sz="2400" cap="small" dirty="0" smtClean="0">
                <a:solidFill>
                  <a:prstClr val="white"/>
                </a:solidFill>
                <a:latin typeface="Segoe UI Light" pitchFamily="34" charset="0"/>
              </a:rPr>
              <a:t/>
            </a:r>
            <a:br>
              <a:rPr lang="en-US" sz="2400" cap="small" dirty="0" smtClean="0">
                <a:solidFill>
                  <a:prstClr val="white"/>
                </a:solidFill>
                <a:latin typeface="Segoe UI Light" pitchFamily="34" charset="0"/>
              </a:rPr>
            </a:br>
            <a:r>
              <a:rPr lang="en-US" sz="2000" cap="small" dirty="0" smtClean="0">
                <a:solidFill>
                  <a:prstClr val="white"/>
                </a:solidFill>
                <a:latin typeface="Segoe UI Light" pitchFamily="34" charset="0"/>
              </a:rPr>
              <a:t>Mechanical Turk Study</a:t>
            </a:r>
            <a:endParaRPr lang="en-US" sz="2000" cap="small" dirty="0">
              <a:solidFill>
                <a:prstClr val="white"/>
              </a:solidFill>
              <a:latin typeface="Segoe UI Light" pitchFamily="34" charset="0"/>
            </a:endParaRPr>
          </a:p>
        </p:txBody>
      </p:sp>
      <p:sp>
        <p:nvSpPr>
          <p:cNvPr id="2" name="Rectangle 1"/>
          <p:cNvSpPr/>
          <p:nvPr/>
        </p:nvSpPr>
        <p:spPr>
          <a:xfrm>
            <a:off x="3044952" y="0"/>
            <a:ext cx="6099048" cy="6857997"/>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Tree>
    <p:extLst>
      <p:ext uri="{BB962C8B-B14F-4D97-AF65-F5344CB8AC3E}">
        <p14:creationId xmlns:p14="http://schemas.microsoft.com/office/powerpoint/2010/main" val="1736243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4" name="Title 1"/>
          <p:cNvSpPr>
            <a:spLocks noGrp="1"/>
          </p:cNvSpPr>
          <p:nvPr>
            <p:ph type="title"/>
          </p:nvPr>
        </p:nvSpPr>
        <p:spPr>
          <a:xfrm>
            <a:off x="878478" y="2183823"/>
            <a:ext cx="7351122" cy="1143000"/>
          </a:xfrm>
        </p:spPr>
        <p:txBody>
          <a:bodyPr/>
          <a:lstStyle/>
          <a:p>
            <a:pPr algn="l"/>
            <a:r>
              <a:rPr lang="en-US" dirty="0" smtClean="0">
                <a:solidFill>
                  <a:srgbClr val="FFFFFF"/>
                </a:solidFill>
                <a:latin typeface="Segoe UI Semibold"/>
                <a:cs typeface="Segoe UI Semibold"/>
              </a:rPr>
              <a:t>Formative Interview </a:t>
            </a:r>
            <a:r>
              <a:rPr lang="en-US" dirty="0">
                <a:solidFill>
                  <a:srgbClr val="FFFFFF"/>
                </a:solidFill>
                <a:latin typeface="Segoe UI Semibold"/>
                <a:cs typeface="Segoe UI Semibold"/>
              </a:rPr>
              <a:t>S</a:t>
            </a:r>
            <a:r>
              <a:rPr lang="en-US" dirty="0" smtClean="0">
                <a:solidFill>
                  <a:srgbClr val="FFFFFF"/>
                </a:solidFill>
                <a:latin typeface="Segoe UI Semibold"/>
                <a:cs typeface="Segoe UI Semibold"/>
              </a:rPr>
              <a:t>tudy</a:t>
            </a:r>
            <a:endParaRPr lang="en-US" dirty="0">
              <a:solidFill>
                <a:srgbClr val="FFFFFF"/>
              </a:solidFill>
              <a:latin typeface="Segoe UI Semibold"/>
              <a:cs typeface="Segoe UI Semibold"/>
            </a:endParaRPr>
          </a:p>
        </p:txBody>
      </p:sp>
      <p:sp>
        <p:nvSpPr>
          <p:cNvPr id="5" name="Content Placeholder 2"/>
          <p:cNvSpPr txBox="1">
            <a:spLocks/>
          </p:cNvSpPr>
          <p:nvPr/>
        </p:nvSpPr>
        <p:spPr>
          <a:xfrm>
            <a:off x="878478" y="3367762"/>
            <a:ext cx="7011469" cy="132451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Segoe UI Light"/>
                <a:ea typeface="+mn-ea"/>
                <a:cs typeface="Segoe UI Light"/>
              </a:defRPr>
            </a:lvl1pPr>
            <a:lvl2pPr marL="742950" indent="-285750" algn="l" defTabSz="457200" rtl="0" eaLnBrk="1" latinLnBrk="0" hangingPunct="1">
              <a:spcBef>
                <a:spcPct val="20000"/>
              </a:spcBef>
              <a:buFont typeface="Arial"/>
              <a:buChar char="–"/>
              <a:defRPr sz="2800" kern="1200">
                <a:solidFill>
                  <a:schemeClr val="tx1"/>
                </a:solidFill>
                <a:latin typeface="Segoe UI Light"/>
                <a:ea typeface="+mn-ea"/>
                <a:cs typeface="Segoe UI Light"/>
              </a:defRPr>
            </a:lvl2pPr>
            <a:lvl3pPr marL="1143000" indent="-228600" algn="l" defTabSz="457200" rtl="0" eaLnBrk="1" latinLnBrk="0" hangingPunct="1">
              <a:spcBef>
                <a:spcPct val="20000"/>
              </a:spcBef>
              <a:buFont typeface="Arial"/>
              <a:buChar char="•"/>
              <a:defRPr sz="2400" kern="1200">
                <a:solidFill>
                  <a:schemeClr val="tx1"/>
                </a:solidFill>
                <a:latin typeface="Segoe UI Light"/>
                <a:ea typeface="+mn-ea"/>
                <a:cs typeface="Segoe UI Light"/>
              </a:defRPr>
            </a:lvl3pPr>
            <a:lvl4pPr marL="1600200" indent="-228600" algn="l" defTabSz="457200" rtl="0" eaLnBrk="1" latinLnBrk="0" hangingPunct="1">
              <a:spcBef>
                <a:spcPct val="20000"/>
              </a:spcBef>
              <a:buFont typeface="Arial"/>
              <a:buChar char="–"/>
              <a:defRPr sz="2000" kern="1200">
                <a:solidFill>
                  <a:schemeClr val="tx1"/>
                </a:solidFill>
                <a:latin typeface="Segoe UI Light"/>
                <a:ea typeface="+mn-ea"/>
                <a:cs typeface="Segoe UI Light"/>
              </a:defRPr>
            </a:lvl4pPr>
            <a:lvl5pPr marL="2057400" indent="-228600" algn="l" defTabSz="457200" rtl="0" eaLnBrk="1" latinLnBrk="0" hangingPunct="1">
              <a:spcBef>
                <a:spcPct val="20000"/>
              </a:spcBef>
              <a:buFont typeface="Arial"/>
              <a:buChar char="»"/>
              <a:defRPr sz="2000" kern="1200">
                <a:solidFill>
                  <a:schemeClr val="tx1"/>
                </a:solidFill>
                <a:latin typeface="Segoe UI Light"/>
                <a:ea typeface="+mn-ea"/>
                <a:cs typeface="Segoe UI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800" dirty="0" smtClean="0">
                <a:solidFill>
                  <a:schemeClr val="bg1"/>
                </a:solidFill>
              </a:rPr>
              <a:t>What are the </a:t>
            </a:r>
            <a:r>
              <a:rPr lang="en-US" sz="2800" dirty="0" smtClean="0">
                <a:solidFill>
                  <a:srgbClr val="FF0000"/>
                </a:solidFill>
              </a:rPr>
              <a:t>challenges </a:t>
            </a:r>
            <a:r>
              <a:rPr lang="en-US" sz="2800" dirty="0" smtClean="0">
                <a:solidFill>
                  <a:schemeClr val="bg1"/>
                </a:solidFill>
              </a:rPr>
              <a:t>faced by people with visual impairments for finding bus stops? </a:t>
            </a:r>
          </a:p>
        </p:txBody>
      </p:sp>
      <p:sp>
        <p:nvSpPr>
          <p:cNvPr id="6" name="Rectangle 5"/>
          <p:cNvSpPr/>
          <p:nvPr/>
        </p:nvSpPr>
        <p:spPr>
          <a:xfrm>
            <a:off x="0" y="0"/>
            <a:ext cx="9127963" cy="466487"/>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1: Formative Interview</a:t>
            </a:r>
          </a:p>
        </p:txBody>
      </p:sp>
    </p:spTree>
    <p:extLst>
      <p:ext uri="{BB962C8B-B14F-4D97-AF65-F5344CB8AC3E}">
        <p14:creationId xmlns:p14="http://schemas.microsoft.com/office/powerpoint/2010/main" val="1101405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09600" y="0"/>
            <a:ext cx="1905000" cy="4508927"/>
          </a:xfrm>
          <a:prstGeom prst="rect">
            <a:avLst/>
          </a:prstGeom>
          <a:noFill/>
        </p:spPr>
        <p:txBody>
          <a:bodyPr wrap="square" rtlCol="0">
            <a:spAutoFit/>
          </a:bodyPr>
          <a:lstStyle/>
          <a:p>
            <a:pPr algn="ctr"/>
            <a:r>
              <a:rPr lang="en-US" sz="28700" b="1" dirty="0" smtClean="0">
                <a:solidFill>
                  <a:srgbClr val="F2F2F2"/>
                </a:solidFill>
                <a:latin typeface="Times"/>
                <a:cs typeface="Times"/>
              </a:rPr>
              <a:t>“</a:t>
            </a:r>
          </a:p>
        </p:txBody>
      </p:sp>
      <p:sp>
        <p:nvSpPr>
          <p:cNvPr id="10" name="TextBox 9"/>
          <p:cNvSpPr txBox="1"/>
          <p:nvPr/>
        </p:nvSpPr>
        <p:spPr>
          <a:xfrm rot="10800000">
            <a:off x="6519961" y="1002105"/>
            <a:ext cx="1905000" cy="4508927"/>
          </a:xfrm>
          <a:prstGeom prst="rect">
            <a:avLst/>
          </a:prstGeom>
          <a:noFill/>
        </p:spPr>
        <p:txBody>
          <a:bodyPr wrap="square" rtlCol="0">
            <a:spAutoFit/>
          </a:bodyPr>
          <a:lstStyle/>
          <a:p>
            <a:pPr algn="ctr"/>
            <a:r>
              <a:rPr lang="en-US" sz="28700" b="1" dirty="0" smtClean="0">
                <a:solidFill>
                  <a:srgbClr val="F2F2F2"/>
                </a:solidFill>
                <a:latin typeface="Times"/>
                <a:cs typeface="Times"/>
              </a:rPr>
              <a:t>“</a:t>
            </a:r>
          </a:p>
        </p:txBody>
      </p:sp>
      <p:sp>
        <p:nvSpPr>
          <p:cNvPr id="5" name="TextBox 4"/>
          <p:cNvSpPr txBox="1"/>
          <p:nvPr/>
        </p:nvSpPr>
        <p:spPr>
          <a:xfrm>
            <a:off x="914400" y="1960443"/>
            <a:ext cx="7315200" cy="1825026"/>
          </a:xfrm>
          <a:prstGeom prst="rect">
            <a:avLst/>
          </a:prstGeom>
          <a:noFill/>
        </p:spPr>
        <p:txBody>
          <a:bodyPr wrap="square" rtlCol="0">
            <a:spAutoFit/>
          </a:bodyPr>
          <a:lstStyle/>
          <a:p>
            <a:r>
              <a:rPr lang="en-US" sz="2800" dirty="0" smtClean="0">
                <a:latin typeface="Segoe UI Light"/>
                <a:cs typeface="Segoe UI Light"/>
              </a:rPr>
              <a:t>Locating bus </a:t>
            </a:r>
            <a:r>
              <a:rPr lang="en-US" sz="2800" dirty="0">
                <a:latin typeface="Segoe UI Light"/>
                <a:cs typeface="Segoe UI Light"/>
              </a:rPr>
              <a:t>stops is a </a:t>
            </a:r>
            <a:r>
              <a:rPr lang="en-US" sz="2800" dirty="0">
                <a:solidFill>
                  <a:srgbClr val="FF0000"/>
                </a:solidFill>
                <a:latin typeface="Segoe UI Semibold"/>
                <a:cs typeface="Segoe UI Semibold"/>
              </a:rPr>
              <a:t>significant access barrier </a:t>
            </a:r>
            <a:r>
              <a:rPr lang="en-US" sz="2800" dirty="0">
                <a:latin typeface="Segoe UI Light"/>
                <a:cs typeface="Segoe UI Light"/>
              </a:rPr>
              <a:t>often because the </a:t>
            </a:r>
            <a:r>
              <a:rPr lang="en-US" sz="2800" dirty="0">
                <a:solidFill>
                  <a:srgbClr val="FF0000"/>
                </a:solidFill>
                <a:latin typeface="Segoe UI Semibold"/>
                <a:cs typeface="Segoe UI Semibold"/>
              </a:rPr>
              <a:t>bus stops are not clearly marked with non-visual indicators </a:t>
            </a:r>
            <a:r>
              <a:rPr lang="en-US" sz="2800" dirty="0">
                <a:latin typeface="Segoe UI Light" panose="020B0502040204020203" pitchFamily="34" charset="0"/>
                <a:cs typeface="Segoe UI Light" panose="020B0502040204020203" pitchFamily="34" charset="0"/>
              </a:rPr>
              <a:t>or are placed inconsistently off roadways. </a:t>
            </a:r>
          </a:p>
        </p:txBody>
      </p:sp>
      <p:sp>
        <p:nvSpPr>
          <p:cNvPr id="6" name="TextBox 5"/>
          <p:cNvSpPr txBox="1"/>
          <p:nvPr/>
        </p:nvSpPr>
        <p:spPr>
          <a:xfrm>
            <a:off x="924499" y="5058367"/>
            <a:ext cx="4393976" cy="646331"/>
          </a:xfrm>
          <a:prstGeom prst="rect">
            <a:avLst/>
          </a:prstGeom>
          <a:noFill/>
        </p:spPr>
        <p:txBody>
          <a:bodyPr wrap="none" rtlCol="0">
            <a:spAutoFit/>
          </a:bodyPr>
          <a:lstStyle/>
          <a:p>
            <a:r>
              <a:rPr lang="en-US" dirty="0">
                <a:solidFill>
                  <a:srgbClr val="404040"/>
                </a:solidFill>
                <a:latin typeface="Segoe UI Semibold"/>
                <a:cs typeface="Segoe UI Semibold"/>
              </a:rPr>
              <a:t>The American Foundation for the </a:t>
            </a:r>
            <a:r>
              <a:rPr lang="en-US" dirty="0" smtClean="0">
                <a:solidFill>
                  <a:srgbClr val="404040"/>
                </a:solidFill>
                <a:latin typeface="Segoe UI Semibold"/>
                <a:cs typeface="Segoe UI Semibold"/>
              </a:rPr>
              <a:t>Blind</a:t>
            </a:r>
          </a:p>
          <a:p>
            <a:r>
              <a:rPr lang="en-US" dirty="0" smtClean="0">
                <a:solidFill>
                  <a:srgbClr val="404040"/>
                </a:solidFill>
                <a:latin typeface="Segoe UI Light"/>
                <a:cs typeface="Segoe UI Light"/>
              </a:rPr>
              <a:t>Accessible Mass Transit </a:t>
            </a:r>
            <a:endParaRPr lang="en-US" dirty="0">
              <a:solidFill>
                <a:srgbClr val="404040"/>
              </a:solidFill>
              <a:latin typeface="Segoe UI Light"/>
              <a:cs typeface="Segoe UI Light"/>
            </a:endParaRPr>
          </a:p>
        </p:txBody>
      </p:sp>
    </p:spTree>
    <p:extLst>
      <p:ext uri="{BB962C8B-B14F-4D97-AF65-F5344CB8AC3E}">
        <p14:creationId xmlns:p14="http://schemas.microsoft.com/office/powerpoint/2010/main" val="662899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descr="Telephon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277" y="0"/>
            <a:ext cx="10331277" cy="6858000"/>
          </a:xfrm>
          <a:prstGeom prst="rect">
            <a:avLst/>
          </a:prstGeom>
        </p:spPr>
      </p:pic>
    </p:spTree>
    <p:extLst>
      <p:ext uri="{BB962C8B-B14F-4D97-AF65-F5344CB8AC3E}">
        <p14:creationId xmlns:p14="http://schemas.microsoft.com/office/powerpoint/2010/main" val="3969949243"/>
      </p:ext>
    </p:extLst>
  </p:cSld>
  <p:clrMapOvr>
    <a:masterClrMapping/>
  </p:clrMapOvr>
  <mc:AlternateContent xmlns:mc="http://schemas.openxmlformats.org/markup-compatibility/2006" xmlns:p14="http://schemas.microsoft.com/office/powerpoint/2010/main">
    <mc:Choice Requires="p14">
      <p:transition spd="slow" p14:dur="2000" advTm="500"/>
    </mc:Choice>
    <mc:Fallback xmlns="">
      <p:transition xmlns:p14="http://schemas.microsoft.com/office/powerpoint/2010/main" spd="slow" advTm="500"/>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descr="Telephone.jpg"/>
          <p:cNvPicPr>
            <a:picLocks noChangeAspect="1"/>
          </p:cNvPicPr>
          <p:nvPr/>
        </p:nvPicPr>
        <p:blipFill rotWithShape="1">
          <a:blip r:embed="rId3">
            <a:extLst>
              <a:ext uri="{28A0092B-C50C-407E-A947-70E740481C1C}">
                <a14:useLocalDpi xmlns:a14="http://schemas.microsoft.com/office/drawing/2010/main" val="0"/>
              </a:ext>
            </a:extLst>
          </a:blip>
          <a:srcRect l="11492"/>
          <a:stretch/>
        </p:blipFill>
        <p:spPr>
          <a:xfrm>
            <a:off x="0" y="0"/>
            <a:ext cx="9144000" cy="6858000"/>
          </a:xfrm>
          <a:prstGeom prst="rect">
            <a:avLst/>
          </a:prstGeom>
        </p:spPr>
      </p:pic>
      <p:sp>
        <p:nvSpPr>
          <p:cNvPr id="3" name="Rectangle 2"/>
          <p:cNvSpPr/>
          <p:nvPr/>
        </p:nvSpPr>
        <p:spPr>
          <a:xfrm>
            <a:off x="0" y="0"/>
            <a:ext cx="9144000" cy="6858000"/>
          </a:xfrm>
          <a:prstGeom prst="rect">
            <a:avLst/>
          </a:prstGeom>
          <a:solidFill>
            <a:schemeClr val="tx1">
              <a:alpha val="9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4" name="Title 1"/>
          <p:cNvSpPr>
            <a:spLocks noGrp="1"/>
          </p:cNvSpPr>
          <p:nvPr>
            <p:ph type="title"/>
          </p:nvPr>
        </p:nvSpPr>
        <p:spPr>
          <a:xfrm>
            <a:off x="896830" y="654271"/>
            <a:ext cx="5643961" cy="1143000"/>
          </a:xfrm>
        </p:spPr>
        <p:txBody>
          <a:bodyPr>
            <a:normAutofit/>
          </a:bodyPr>
          <a:lstStyle/>
          <a:p>
            <a:pPr algn="l"/>
            <a:r>
              <a:rPr lang="en-US" sz="3600" dirty="0" smtClean="0">
                <a:solidFill>
                  <a:srgbClr val="FFFFFF"/>
                </a:solidFill>
                <a:latin typeface="Segoe UI Semibold"/>
                <a:cs typeface="Segoe UI Semibold"/>
              </a:rPr>
              <a:t>Study Method</a:t>
            </a:r>
            <a:endParaRPr lang="en-US" sz="3600" dirty="0">
              <a:solidFill>
                <a:srgbClr val="FFFFFF"/>
              </a:solidFill>
              <a:latin typeface="Segoe UI Semibold"/>
              <a:cs typeface="Segoe UI Semibold"/>
            </a:endParaRPr>
          </a:p>
        </p:txBody>
      </p:sp>
      <p:sp>
        <p:nvSpPr>
          <p:cNvPr id="5" name="TextBox 4"/>
          <p:cNvSpPr txBox="1"/>
          <p:nvPr/>
        </p:nvSpPr>
        <p:spPr>
          <a:xfrm>
            <a:off x="896831" y="1546392"/>
            <a:ext cx="7788526" cy="523220"/>
          </a:xfrm>
          <a:prstGeom prst="rect">
            <a:avLst/>
          </a:prstGeom>
          <a:noFill/>
        </p:spPr>
        <p:txBody>
          <a:bodyPr wrap="square" rtlCol="0">
            <a:spAutoFit/>
          </a:bodyPr>
          <a:lstStyle/>
          <a:p>
            <a:r>
              <a:rPr lang="en-US" sz="2800" dirty="0">
                <a:solidFill>
                  <a:srgbClr val="FFFFFF"/>
                </a:solidFill>
                <a:latin typeface="Segoe UI Light"/>
                <a:cs typeface="Segoe UI Light"/>
              </a:rPr>
              <a:t>Phone-based semi-structured </a:t>
            </a:r>
            <a:r>
              <a:rPr lang="en-US" sz="2800" dirty="0" smtClean="0">
                <a:solidFill>
                  <a:srgbClr val="FFFFFF"/>
                </a:solidFill>
                <a:latin typeface="Segoe UI Light"/>
                <a:cs typeface="Segoe UI Light"/>
              </a:rPr>
              <a:t>interviews</a:t>
            </a:r>
            <a:endParaRPr lang="en-US" sz="2800" dirty="0">
              <a:solidFill>
                <a:srgbClr val="FFFFFF"/>
              </a:solidFill>
              <a:latin typeface="Segoe UI Light"/>
              <a:cs typeface="Segoe UI Light"/>
            </a:endParaRPr>
          </a:p>
        </p:txBody>
      </p:sp>
      <p:sp>
        <p:nvSpPr>
          <p:cNvPr id="6" name="TextBox 5"/>
          <p:cNvSpPr txBox="1"/>
          <p:nvPr/>
        </p:nvSpPr>
        <p:spPr>
          <a:xfrm>
            <a:off x="896830" y="2571244"/>
            <a:ext cx="7536671" cy="954107"/>
          </a:xfrm>
          <a:prstGeom prst="rect">
            <a:avLst/>
          </a:prstGeom>
          <a:noFill/>
        </p:spPr>
        <p:txBody>
          <a:bodyPr wrap="square" rtlCol="0">
            <a:spAutoFit/>
          </a:bodyPr>
          <a:lstStyle/>
          <a:p>
            <a:r>
              <a:rPr lang="en-US" sz="2800" dirty="0">
                <a:solidFill>
                  <a:srgbClr val="FFFFFF"/>
                </a:solidFill>
                <a:latin typeface="Segoe UI Light"/>
                <a:cs typeface="Segoe UI Light"/>
              </a:rPr>
              <a:t>We recruited 18 people with visual </a:t>
            </a:r>
            <a:r>
              <a:rPr lang="en-US" sz="2800" dirty="0" smtClean="0">
                <a:solidFill>
                  <a:srgbClr val="FFFFFF"/>
                </a:solidFill>
                <a:latin typeface="Segoe UI Light"/>
                <a:cs typeface="Segoe UI Light"/>
              </a:rPr>
              <a:t>impairments. Of these, 7 had no functional vision</a:t>
            </a:r>
            <a:endParaRPr lang="en-US" sz="2800" dirty="0">
              <a:solidFill>
                <a:srgbClr val="FFFFFF"/>
              </a:solidFill>
              <a:latin typeface="Segoe UI Light"/>
              <a:cs typeface="Segoe UI Light"/>
            </a:endParaRPr>
          </a:p>
        </p:txBody>
      </p:sp>
      <p:sp>
        <p:nvSpPr>
          <p:cNvPr id="7" name="TextBox 6"/>
          <p:cNvSpPr txBox="1"/>
          <p:nvPr/>
        </p:nvSpPr>
        <p:spPr>
          <a:xfrm>
            <a:off x="896831" y="4026983"/>
            <a:ext cx="4528226" cy="523220"/>
          </a:xfrm>
          <a:prstGeom prst="rect">
            <a:avLst/>
          </a:prstGeom>
          <a:noFill/>
        </p:spPr>
        <p:txBody>
          <a:bodyPr wrap="square" rtlCol="0">
            <a:spAutoFit/>
          </a:bodyPr>
          <a:lstStyle/>
          <a:p>
            <a:r>
              <a:rPr lang="en-US" sz="2800" dirty="0" smtClean="0">
                <a:solidFill>
                  <a:srgbClr val="FFFFFF"/>
                </a:solidFill>
                <a:latin typeface="Segoe UI Light"/>
                <a:cs typeface="Segoe UI Light"/>
              </a:rPr>
              <a:t>Age ranged from </a:t>
            </a:r>
            <a:r>
              <a:rPr lang="en-US" sz="2800" dirty="0">
                <a:solidFill>
                  <a:srgbClr val="FFFFFF"/>
                </a:solidFill>
                <a:latin typeface="Segoe UI Light"/>
                <a:cs typeface="Segoe UI Light"/>
              </a:rPr>
              <a:t>24 to </a:t>
            </a:r>
            <a:r>
              <a:rPr lang="en-US" sz="2800" dirty="0" smtClean="0">
                <a:solidFill>
                  <a:srgbClr val="FFFFFF"/>
                </a:solidFill>
                <a:latin typeface="Segoe UI Light"/>
                <a:cs typeface="Segoe UI Light"/>
              </a:rPr>
              <a:t>67</a:t>
            </a:r>
            <a:endParaRPr lang="en-US" sz="2800" dirty="0">
              <a:solidFill>
                <a:srgbClr val="FFFFFF"/>
              </a:solidFill>
              <a:latin typeface="Segoe UI Light"/>
              <a:cs typeface="Segoe UI Light"/>
            </a:endParaRPr>
          </a:p>
        </p:txBody>
      </p:sp>
      <p:sp>
        <p:nvSpPr>
          <p:cNvPr id="9" name="TextBox 8"/>
          <p:cNvSpPr txBox="1"/>
          <p:nvPr/>
        </p:nvSpPr>
        <p:spPr>
          <a:xfrm>
            <a:off x="896831" y="5051836"/>
            <a:ext cx="6463989" cy="523220"/>
          </a:xfrm>
          <a:prstGeom prst="rect">
            <a:avLst/>
          </a:prstGeom>
          <a:noFill/>
        </p:spPr>
        <p:txBody>
          <a:bodyPr wrap="square" rtlCol="0">
            <a:spAutoFit/>
          </a:bodyPr>
          <a:lstStyle/>
          <a:p>
            <a:r>
              <a:rPr lang="en-US" sz="2800" dirty="0" smtClean="0">
                <a:solidFill>
                  <a:srgbClr val="FFFFFF"/>
                </a:solidFill>
                <a:latin typeface="Segoe UI Light"/>
                <a:cs typeface="Segoe UI Light"/>
              </a:rPr>
              <a:t>Each session </a:t>
            </a:r>
            <a:r>
              <a:rPr lang="en-US" sz="2800" dirty="0">
                <a:solidFill>
                  <a:srgbClr val="FFFFFF"/>
                </a:solidFill>
                <a:latin typeface="Segoe UI Light"/>
                <a:cs typeface="Segoe UI Light"/>
              </a:rPr>
              <a:t>took ~40 </a:t>
            </a:r>
            <a:r>
              <a:rPr lang="en-US" sz="2800" dirty="0" smtClean="0">
                <a:solidFill>
                  <a:srgbClr val="FFFFFF"/>
                </a:solidFill>
                <a:latin typeface="Segoe UI Light"/>
                <a:cs typeface="Segoe UI Light"/>
              </a:rPr>
              <a:t>minutes</a:t>
            </a:r>
            <a:endParaRPr lang="en-US" sz="2800" dirty="0">
              <a:solidFill>
                <a:srgbClr val="FFFFFF"/>
              </a:solidFill>
              <a:latin typeface="Segoe UI Light"/>
              <a:cs typeface="Segoe UI Light"/>
            </a:endParaRPr>
          </a:p>
        </p:txBody>
      </p:sp>
      <p:sp>
        <p:nvSpPr>
          <p:cNvPr id="10" name="Rectangle 9"/>
          <p:cNvSpPr/>
          <p:nvPr/>
        </p:nvSpPr>
        <p:spPr>
          <a:xfrm>
            <a:off x="0" y="0"/>
            <a:ext cx="9127963" cy="4664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1: Formative Interview</a:t>
            </a:r>
          </a:p>
        </p:txBody>
      </p:sp>
    </p:spTree>
    <p:extLst>
      <p:ext uri="{BB962C8B-B14F-4D97-AF65-F5344CB8AC3E}">
        <p14:creationId xmlns:p14="http://schemas.microsoft.com/office/powerpoint/2010/main" val="73269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descr="Telephone.jpg"/>
          <p:cNvPicPr>
            <a:picLocks noChangeAspect="1"/>
          </p:cNvPicPr>
          <p:nvPr/>
        </p:nvPicPr>
        <p:blipFill rotWithShape="1">
          <a:blip r:embed="rId3">
            <a:extLst>
              <a:ext uri="{28A0092B-C50C-407E-A947-70E740481C1C}">
                <a14:useLocalDpi xmlns:a14="http://schemas.microsoft.com/office/drawing/2010/main" val="0"/>
              </a:ext>
            </a:extLst>
          </a:blip>
          <a:srcRect l="11492"/>
          <a:stretch/>
        </p:blipFill>
        <p:spPr>
          <a:xfrm>
            <a:off x="0" y="0"/>
            <a:ext cx="9144000" cy="6858000"/>
          </a:xfrm>
          <a:prstGeom prst="rect">
            <a:avLst/>
          </a:prstGeom>
        </p:spPr>
      </p:pic>
      <p:sp>
        <p:nvSpPr>
          <p:cNvPr id="3" name="Rectangle 2"/>
          <p:cNvSpPr/>
          <p:nvPr/>
        </p:nvSpPr>
        <p:spPr>
          <a:xfrm>
            <a:off x="0" y="0"/>
            <a:ext cx="9144000" cy="6858000"/>
          </a:xfrm>
          <a:prstGeom prst="rect">
            <a:avLst/>
          </a:prstGeom>
          <a:solidFill>
            <a:schemeClr val="tx1">
              <a:alpha val="9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6" name="TextBox 5"/>
          <p:cNvSpPr txBox="1"/>
          <p:nvPr/>
        </p:nvSpPr>
        <p:spPr>
          <a:xfrm>
            <a:off x="896830" y="3105835"/>
            <a:ext cx="7536671" cy="646331"/>
          </a:xfrm>
          <a:prstGeom prst="rect">
            <a:avLst/>
          </a:prstGeom>
          <a:noFill/>
        </p:spPr>
        <p:txBody>
          <a:bodyPr wrap="square" rtlCol="0">
            <a:spAutoFit/>
          </a:bodyPr>
          <a:lstStyle/>
          <a:p>
            <a:pPr algn="ctr"/>
            <a:r>
              <a:rPr lang="en-US" sz="3600" dirty="0" smtClean="0">
                <a:solidFill>
                  <a:srgbClr val="FFFFFF"/>
                </a:solidFill>
                <a:latin typeface="Segoe UI Light"/>
                <a:cs typeface="Segoe UI Light"/>
              </a:rPr>
              <a:t>We asked…</a:t>
            </a:r>
            <a:endParaRPr lang="en-US" sz="3600" dirty="0">
              <a:solidFill>
                <a:srgbClr val="FFFFFF"/>
              </a:solidFill>
              <a:latin typeface="Segoe UI Light"/>
              <a:cs typeface="Segoe UI Light"/>
            </a:endParaRPr>
          </a:p>
        </p:txBody>
      </p:sp>
      <p:sp>
        <p:nvSpPr>
          <p:cNvPr id="10" name="TextBox 9"/>
          <p:cNvSpPr txBox="1"/>
          <p:nvPr/>
        </p:nvSpPr>
        <p:spPr>
          <a:xfrm>
            <a:off x="11161389" y="4092031"/>
            <a:ext cx="184666" cy="369332"/>
          </a:xfrm>
          <a:prstGeom prst="rect">
            <a:avLst/>
          </a:prstGeom>
          <a:noFill/>
        </p:spPr>
        <p:txBody>
          <a:bodyPr wrap="none" rtlCol="0">
            <a:spAutoFit/>
          </a:bodyPr>
          <a:lstStyle/>
          <a:p>
            <a:endParaRPr lang="en-US" dirty="0">
              <a:latin typeface="Segoe UI Light"/>
              <a:cs typeface="Segoe UI Light"/>
            </a:endParaRPr>
          </a:p>
        </p:txBody>
      </p:sp>
      <p:sp>
        <p:nvSpPr>
          <p:cNvPr id="7" name="Rectangle 6"/>
          <p:cNvSpPr/>
          <p:nvPr/>
        </p:nvSpPr>
        <p:spPr>
          <a:xfrm>
            <a:off x="0" y="0"/>
            <a:ext cx="9127963" cy="4664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1: Formative Interview</a:t>
            </a:r>
          </a:p>
        </p:txBody>
      </p:sp>
    </p:spTree>
    <p:extLst>
      <p:ext uri="{BB962C8B-B14F-4D97-AF65-F5344CB8AC3E}">
        <p14:creationId xmlns:p14="http://schemas.microsoft.com/office/powerpoint/2010/main" val="1010156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8" descr="BusStopWithElderyPeople copy.jpg"/>
          <p:cNvPicPr>
            <a:picLocks noChangeAspect="1"/>
          </p:cNvPicPr>
          <p:nvPr/>
        </p:nvPicPr>
        <p:blipFill rotWithShape="1">
          <a:blip r:embed="rId3">
            <a:extLst>
              <a:ext uri="{28A0092B-C50C-407E-A947-70E740481C1C}">
                <a14:useLocalDpi xmlns:a14="http://schemas.microsoft.com/office/drawing/2010/main" val="0"/>
              </a:ext>
            </a:extLst>
          </a:blip>
          <a:srcRect l="29420" b="18873"/>
          <a:stretch/>
        </p:blipFill>
        <p:spPr>
          <a:xfrm>
            <a:off x="-1" y="1"/>
            <a:ext cx="9144001" cy="6858000"/>
          </a:xfrm>
          <a:prstGeom prst="rect">
            <a:avLst/>
          </a:prstGeom>
        </p:spPr>
      </p:pic>
      <p:sp>
        <p:nvSpPr>
          <p:cNvPr id="8" name="TextBox 7"/>
          <p:cNvSpPr txBox="1"/>
          <p:nvPr/>
        </p:nvSpPr>
        <p:spPr>
          <a:xfrm>
            <a:off x="1392822" y="5713266"/>
            <a:ext cx="7493558" cy="769441"/>
          </a:xfrm>
          <a:prstGeom prst="rect">
            <a:avLst/>
          </a:prstGeom>
          <a:noFill/>
        </p:spPr>
        <p:txBody>
          <a:bodyPr wrap="none" rtlCol="0">
            <a:spAutoFit/>
          </a:bodyPr>
          <a:lstStyle/>
          <a:p>
            <a:r>
              <a:rPr lang="en-US" sz="4400" dirty="0">
                <a:solidFill>
                  <a:srgbClr val="000000"/>
                </a:solidFill>
                <a:latin typeface="Segoe UI Semibold"/>
                <a:cs typeface="Segoe UI Semibold"/>
              </a:rPr>
              <a:t>Patterns of public transit </a:t>
            </a:r>
            <a:r>
              <a:rPr lang="en-US" sz="4400" dirty="0" smtClean="0">
                <a:solidFill>
                  <a:srgbClr val="000000"/>
                </a:solidFill>
                <a:latin typeface="Segoe UI Semibold"/>
                <a:cs typeface="Segoe UI Semibold"/>
              </a:rPr>
              <a:t>use</a:t>
            </a:r>
            <a:endParaRPr lang="en-US" sz="4400" dirty="0">
              <a:solidFill>
                <a:srgbClr val="000000"/>
              </a:solidFill>
              <a:latin typeface="Segoe UI Semibold"/>
              <a:cs typeface="Segoe UI Semibold"/>
            </a:endParaRPr>
          </a:p>
        </p:txBody>
      </p:sp>
    </p:spTree>
    <p:extLst>
      <p:ext uri="{BB962C8B-B14F-4D97-AF65-F5344CB8AC3E}">
        <p14:creationId xmlns:p14="http://schemas.microsoft.com/office/powerpoint/2010/main" val="1977484547"/>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halleng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9750179" cy="6863043"/>
          </a:xfrm>
          <a:prstGeom prst="rect">
            <a:avLst/>
          </a:prstGeom>
        </p:spPr>
      </p:pic>
      <p:sp>
        <p:nvSpPr>
          <p:cNvPr id="4" name="TextBox 3"/>
          <p:cNvSpPr txBox="1"/>
          <p:nvPr/>
        </p:nvSpPr>
        <p:spPr>
          <a:xfrm>
            <a:off x="263853" y="5977701"/>
            <a:ext cx="5682716" cy="707886"/>
          </a:xfrm>
          <a:prstGeom prst="rect">
            <a:avLst/>
          </a:prstGeom>
          <a:noFill/>
        </p:spPr>
        <p:txBody>
          <a:bodyPr wrap="none" rtlCol="0">
            <a:spAutoFit/>
          </a:bodyPr>
          <a:lstStyle/>
          <a:p>
            <a:r>
              <a:rPr lang="en-US" sz="4000" dirty="0" smtClean="0">
                <a:latin typeface="Segoe UI Semibold"/>
                <a:cs typeface="Segoe UI Semibold"/>
              </a:rPr>
              <a:t>Challenges experienced</a:t>
            </a:r>
            <a:endParaRPr lang="en-US" sz="4000" dirty="0">
              <a:latin typeface="Segoe UI Semibold"/>
              <a:cs typeface="Segoe UI Semibold"/>
            </a:endParaRPr>
          </a:p>
        </p:txBody>
      </p:sp>
    </p:spTree>
    <p:extLst>
      <p:ext uri="{BB962C8B-B14F-4D97-AF65-F5344CB8AC3E}">
        <p14:creationId xmlns:p14="http://schemas.microsoft.com/office/powerpoint/2010/main" val="1194136531"/>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uideDog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0404467" cy="6960588"/>
          </a:xfrm>
          <a:prstGeom prst="rect">
            <a:avLst/>
          </a:prstGeom>
        </p:spPr>
      </p:pic>
      <p:sp>
        <p:nvSpPr>
          <p:cNvPr id="5" name="Rectangle 4"/>
          <p:cNvSpPr/>
          <p:nvPr/>
        </p:nvSpPr>
        <p:spPr>
          <a:xfrm>
            <a:off x="-372048" y="5028450"/>
            <a:ext cx="7145855" cy="1231458"/>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3600" dirty="0" smtClean="0">
              <a:latin typeface="Segoe UI Light"/>
              <a:cs typeface="Segoe UI Light"/>
            </a:endParaRPr>
          </a:p>
        </p:txBody>
      </p:sp>
      <p:sp>
        <p:nvSpPr>
          <p:cNvPr id="6" name="TextBox 5"/>
          <p:cNvSpPr txBox="1"/>
          <p:nvPr/>
        </p:nvSpPr>
        <p:spPr>
          <a:xfrm>
            <a:off x="623070" y="5297833"/>
            <a:ext cx="3850483" cy="646331"/>
          </a:xfrm>
          <a:prstGeom prst="rect">
            <a:avLst/>
          </a:prstGeom>
          <a:noFill/>
        </p:spPr>
        <p:txBody>
          <a:bodyPr wrap="none" rtlCol="0">
            <a:spAutoFit/>
          </a:bodyPr>
          <a:lstStyle/>
          <a:p>
            <a:r>
              <a:rPr lang="en-US" sz="3600" dirty="0" smtClean="0">
                <a:solidFill>
                  <a:srgbClr val="FFFFFF"/>
                </a:solidFill>
                <a:latin typeface="Segoe UI Semibold"/>
                <a:cs typeface="Segoe UI Semibold"/>
              </a:rPr>
              <a:t>Coping strategies</a:t>
            </a:r>
            <a:endParaRPr lang="en-US" sz="3600" dirty="0">
              <a:latin typeface="Segoe UI Semibold"/>
              <a:cs typeface="Segoe UI Semibold"/>
            </a:endParaRPr>
          </a:p>
        </p:txBody>
      </p:sp>
    </p:spTree>
    <p:extLst>
      <p:ext uri="{BB962C8B-B14F-4D97-AF65-F5344CB8AC3E}">
        <p14:creationId xmlns:p14="http://schemas.microsoft.com/office/powerpoint/2010/main" val="872703850"/>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_DSC113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7207" y="0"/>
            <a:ext cx="12493312" cy="7029570"/>
          </a:xfrm>
          <a:prstGeom prst="rect">
            <a:avLst/>
          </a:prstGeom>
        </p:spPr>
      </p:pic>
      <p:sp>
        <p:nvSpPr>
          <p:cNvPr id="3" name="Rectangle 2"/>
          <p:cNvSpPr/>
          <p:nvPr/>
        </p:nvSpPr>
        <p:spPr>
          <a:xfrm>
            <a:off x="-372048" y="5028450"/>
            <a:ext cx="7145855" cy="1231458"/>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3600" dirty="0" smtClean="0">
              <a:latin typeface="Segoe UI Light"/>
              <a:cs typeface="Segoe UI Light"/>
            </a:endParaRPr>
          </a:p>
        </p:txBody>
      </p:sp>
      <p:sp>
        <p:nvSpPr>
          <p:cNvPr id="4" name="TextBox 3"/>
          <p:cNvSpPr txBox="1"/>
          <p:nvPr/>
        </p:nvSpPr>
        <p:spPr>
          <a:xfrm>
            <a:off x="623070" y="5297833"/>
            <a:ext cx="5456843" cy="646331"/>
          </a:xfrm>
          <a:prstGeom prst="rect">
            <a:avLst/>
          </a:prstGeom>
          <a:noFill/>
        </p:spPr>
        <p:txBody>
          <a:bodyPr wrap="none" rtlCol="0">
            <a:spAutoFit/>
          </a:bodyPr>
          <a:lstStyle/>
          <a:p>
            <a:r>
              <a:rPr lang="en-US" sz="3600" dirty="0" smtClean="0">
                <a:solidFill>
                  <a:srgbClr val="FFFFFF"/>
                </a:solidFill>
                <a:latin typeface="Segoe UI Semibold"/>
                <a:cs typeface="Segoe UI Semibold"/>
              </a:rPr>
              <a:t>Importance of landmarks</a:t>
            </a:r>
            <a:endParaRPr lang="en-US" sz="3600" dirty="0">
              <a:latin typeface="Segoe UI Semibold"/>
              <a:cs typeface="Segoe UI Semibold"/>
            </a:endParaRPr>
          </a:p>
        </p:txBody>
      </p:sp>
    </p:spTree>
    <p:extLst>
      <p:ext uri="{BB962C8B-B14F-4D97-AF65-F5344CB8AC3E}">
        <p14:creationId xmlns:p14="http://schemas.microsoft.com/office/powerpoint/2010/main" val="1200565571"/>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92202" y="1028700"/>
            <a:ext cx="6170613" cy="1143000"/>
          </a:xfrm>
        </p:spPr>
        <p:txBody>
          <a:bodyPr>
            <a:normAutofit fontScale="90000"/>
          </a:bodyPr>
          <a:lstStyle/>
          <a:p>
            <a:pPr algn="l"/>
            <a:r>
              <a:rPr lang="en-US" dirty="0" smtClean="0">
                <a:solidFill>
                  <a:srgbClr val="FFFFFF"/>
                </a:solidFill>
                <a:latin typeface="Segoe UI Semibold"/>
                <a:cs typeface="Segoe UI Semibold"/>
              </a:rPr>
              <a:t>Formative Study Findings</a:t>
            </a:r>
            <a:endParaRPr lang="en-US" dirty="0">
              <a:solidFill>
                <a:srgbClr val="FFFFFF"/>
              </a:solidFill>
              <a:latin typeface="Segoe UI Semibold"/>
              <a:cs typeface="Segoe UI Semibold"/>
            </a:endParaRPr>
          </a:p>
        </p:txBody>
      </p:sp>
      <p:sp>
        <p:nvSpPr>
          <p:cNvPr id="4" name="TextBox 3"/>
          <p:cNvSpPr txBox="1"/>
          <p:nvPr/>
        </p:nvSpPr>
        <p:spPr>
          <a:xfrm>
            <a:off x="776165" y="2449354"/>
            <a:ext cx="8351798" cy="954107"/>
          </a:xfrm>
          <a:prstGeom prst="rect">
            <a:avLst/>
          </a:prstGeom>
          <a:noFill/>
        </p:spPr>
        <p:txBody>
          <a:bodyPr wrap="square" rtlCol="0">
            <a:spAutoFit/>
          </a:bodyPr>
          <a:lstStyle/>
          <a:p>
            <a:r>
              <a:rPr lang="en-US" sz="2800" dirty="0">
                <a:solidFill>
                  <a:srgbClr val="FFFFFF"/>
                </a:solidFill>
                <a:latin typeface="Segoe UI Light"/>
                <a:cs typeface="Segoe UI Light"/>
              </a:rPr>
              <a:t>To find bus stops, participants mentioned using walking directions from transit trip planners </a:t>
            </a:r>
          </a:p>
        </p:txBody>
      </p:sp>
      <p:sp>
        <p:nvSpPr>
          <p:cNvPr id="5" name="TextBox 4"/>
          <p:cNvSpPr txBox="1"/>
          <p:nvPr/>
        </p:nvSpPr>
        <p:spPr>
          <a:xfrm>
            <a:off x="792202" y="3804075"/>
            <a:ext cx="7710337" cy="954107"/>
          </a:xfrm>
          <a:prstGeom prst="rect">
            <a:avLst/>
          </a:prstGeom>
          <a:noFill/>
        </p:spPr>
        <p:txBody>
          <a:bodyPr wrap="square" rtlCol="0">
            <a:spAutoFit/>
          </a:bodyPr>
          <a:lstStyle/>
          <a:p>
            <a:r>
              <a:rPr lang="en-US" sz="2800" dirty="0">
                <a:solidFill>
                  <a:srgbClr val="FFFFFF"/>
                </a:solidFill>
                <a:latin typeface="Segoe UI Light"/>
                <a:cs typeface="Segoe UI Light"/>
              </a:rPr>
              <a:t>Once participants reached the vicinity of the stop, </a:t>
            </a:r>
            <a:r>
              <a:rPr lang="en-US" sz="2800" dirty="0">
                <a:solidFill>
                  <a:schemeClr val="accent6"/>
                </a:solidFill>
                <a:latin typeface="Segoe UI Semibold"/>
                <a:cs typeface="Segoe UI Semibold"/>
              </a:rPr>
              <a:t>they commonly searched for </a:t>
            </a:r>
            <a:r>
              <a:rPr lang="en-US" sz="2800" dirty="0" smtClean="0">
                <a:solidFill>
                  <a:schemeClr val="accent6"/>
                </a:solidFill>
                <a:latin typeface="Segoe UI Semibold"/>
                <a:cs typeface="Segoe UI Semibold"/>
              </a:rPr>
              <a:t>landmarks</a:t>
            </a:r>
            <a:endParaRPr lang="en-US" sz="2800" dirty="0">
              <a:solidFill>
                <a:schemeClr val="accent6"/>
              </a:solidFill>
              <a:latin typeface="Segoe UI Semibold"/>
              <a:cs typeface="Segoe UI Semibold"/>
            </a:endParaRPr>
          </a:p>
        </p:txBody>
      </p:sp>
      <p:sp>
        <p:nvSpPr>
          <p:cNvPr id="6" name="Rectangle 5"/>
          <p:cNvSpPr/>
          <p:nvPr/>
        </p:nvSpPr>
        <p:spPr>
          <a:xfrm>
            <a:off x="0" y="0"/>
            <a:ext cx="9127963" cy="466487"/>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1: Formative Interview</a:t>
            </a:r>
          </a:p>
        </p:txBody>
      </p:sp>
    </p:spTree>
    <p:extLst>
      <p:ext uri="{BB962C8B-B14F-4D97-AF65-F5344CB8AC3E}">
        <p14:creationId xmlns:p14="http://schemas.microsoft.com/office/powerpoint/2010/main" val="13918780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ular Callout 3"/>
          <p:cNvSpPr/>
          <p:nvPr/>
        </p:nvSpPr>
        <p:spPr>
          <a:xfrm>
            <a:off x="933450" y="-3733800"/>
            <a:ext cx="6934200" cy="2209800"/>
          </a:xfrm>
          <a:prstGeom prst="wedgeRoundRectCallout">
            <a:avLst>
              <a:gd name="adj1" fmla="val -20833"/>
              <a:gd name="adj2" fmla="val 90812"/>
              <a:gd name="adj3" fmla="val 16667"/>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endParaRPr lang="en-US" dirty="0">
              <a:solidFill>
                <a:prstClr val="white"/>
              </a:solidFill>
              <a:latin typeface="Segoe UI Light" pitchFamily="34" charset="0"/>
            </a:endParaRPr>
          </a:p>
        </p:txBody>
      </p:sp>
      <p:sp>
        <p:nvSpPr>
          <p:cNvPr id="12" name="TextBox 11"/>
          <p:cNvSpPr txBox="1"/>
          <p:nvPr/>
        </p:nvSpPr>
        <p:spPr>
          <a:xfrm>
            <a:off x="6915150" y="1295400"/>
            <a:ext cx="1905000" cy="4508927"/>
          </a:xfrm>
          <a:prstGeom prst="rect">
            <a:avLst/>
          </a:prstGeom>
          <a:noFill/>
        </p:spPr>
        <p:txBody>
          <a:bodyPr wrap="square" rtlCol="0">
            <a:spAutoFit/>
          </a:bodyPr>
          <a:lstStyle/>
          <a:p>
            <a:pPr algn="ctr" defTabSz="914400"/>
            <a:r>
              <a:rPr lang="en-US" sz="28700" b="1" dirty="0" smtClean="0">
                <a:solidFill>
                  <a:prstClr val="black">
                    <a:lumMod val="85000"/>
                    <a:lumOff val="15000"/>
                  </a:prstClr>
                </a:solidFill>
                <a:latin typeface="HelveticaNeueLT Com 107 XBlkCn" pitchFamily="34" charset="0"/>
                <a:cs typeface="Times New Roman" pitchFamily="18" charset="0"/>
              </a:rPr>
              <a:t>”</a:t>
            </a:r>
          </a:p>
        </p:txBody>
      </p:sp>
      <p:sp>
        <p:nvSpPr>
          <p:cNvPr id="13" name="TextBox 12"/>
          <p:cNvSpPr txBox="1"/>
          <p:nvPr/>
        </p:nvSpPr>
        <p:spPr>
          <a:xfrm>
            <a:off x="609600" y="-457200"/>
            <a:ext cx="1905000" cy="4508927"/>
          </a:xfrm>
          <a:prstGeom prst="rect">
            <a:avLst/>
          </a:prstGeom>
          <a:noFill/>
        </p:spPr>
        <p:txBody>
          <a:bodyPr wrap="square" rtlCol="0">
            <a:spAutoFit/>
          </a:bodyPr>
          <a:lstStyle/>
          <a:p>
            <a:pPr algn="ctr" defTabSz="914400"/>
            <a:r>
              <a:rPr lang="en-US" sz="28700" b="1" dirty="0" smtClean="0">
                <a:solidFill>
                  <a:prstClr val="black">
                    <a:lumMod val="85000"/>
                    <a:lumOff val="15000"/>
                  </a:prstClr>
                </a:solidFill>
                <a:latin typeface="HelveticaNeueLT Com 107 XBlkCn" pitchFamily="34" charset="0"/>
                <a:cs typeface="Times New Roman" pitchFamily="18" charset="0"/>
              </a:rPr>
              <a:t>“</a:t>
            </a:r>
          </a:p>
        </p:txBody>
      </p:sp>
      <p:sp>
        <p:nvSpPr>
          <p:cNvPr id="10" name="Rectangle 9"/>
          <p:cNvSpPr/>
          <p:nvPr/>
        </p:nvSpPr>
        <p:spPr>
          <a:xfrm>
            <a:off x="933450" y="1275794"/>
            <a:ext cx="7524750" cy="2246769"/>
          </a:xfrm>
          <a:prstGeom prst="rect">
            <a:avLst/>
          </a:prstGeom>
        </p:spPr>
        <p:txBody>
          <a:bodyPr wrap="square">
            <a:spAutoFit/>
          </a:bodyPr>
          <a:lstStyle/>
          <a:p>
            <a:pPr defTabSz="914400"/>
            <a:r>
              <a:rPr lang="en-US" sz="2800" dirty="0" smtClean="0">
                <a:solidFill>
                  <a:prstClr val="white"/>
                </a:solidFill>
                <a:latin typeface="Segoe UI Light" pitchFamily="34" charset="0"/>
              </a:rPr>
              <a:t>There's </a:t>
            </a:r>
            <a:r>
              <a:rPr lang="en-US" sz="2800" dirty="0">
                <a:solidFill>
                  <a:prstClr val="white"/>
                </a:solidFill>
                <a:latin typeface="Segoe UI Light" pitchFamily="34" charset="0"/>
              </a:rPr>
              <a:t>really no rhyme or reason </a:t>
            </a:r>
            <a:r>
              <a:rPr lang="en-US" sz="2800" dirty="0" smtClean="0">
                <a:solidFill>
                  <a:prstClr val="white"/>
                </a:solidFill>
                <a:latin typeface="Segoe UI Light" pitchFamily="34" charset="0"/>
              </a:rPr>
              <a:t>for </a:t>
            </a:r>
            <a:r>
              <a:rPr lang="en-US" sz="2800" dirty="0">
                <a:solidFill>
                  <a:prstClr val="white"/>
                </a:solidFill>
                <a:latin typeface="Segoe UI Light" pitchFamily="34" charset="0"/>
              </a:rPr>
              <a:t>where they put bus stops. And there's no way to…tell where a bus stop [is], 'cause </a:t>
            </a:r>
            <a:r>
              <a:rPr lang="en-US" sz="2800" dirty="0">
                <a:solidFill>
                  <a:srgbClr val="FFC000"/>
                </a:solidFill>
                <a:latin typeface="Segoe UI Semibold"/>
                <a:cs typeface="Segoe UI Semibold"/>
              </a:rPr>
              <a:t>you don't ever know where the pole is, or how it's marked</a:t>
            </a:r>
            <a:r>
              <a:rPr lang="en-US" sz="2800" dirty="0">
                <a:solidFill>
                  <a:prstClr val="white"/>
                </a:solidFill>
                <a:latin typeface="Segoe UI Light" pitchFamily="34" charset="0"/>
              </a:rPr>
              <a:t>, or... anything like that. </a:t>
            </a:r>
            <a:endParaRPr lang="en-US" sz="2800" dirty="0">
              <a:solidFill>
                <a:srgbClr val="FFC000"/>
              </a:solidFill>
              <a:latin typeface="Segoe UI Semibold"/>
              <a:cs typeface="Segoe UI Semibold"/>
            </a:endParaRPr>
          </a:p>
        </p:txBody>
      </p:sp>
      <p:pic>
        <p:nvPicPr>
          <p:cNvPr id="2" name="Picture 1"/>
          <p:cNvPicPr>
            <a:picLocks noChangeAspect="1"/>
          </p:cNvPicPr>
          <p:nvPr/>
        </p:nvPicPr>
        <p:blipFill>
          <a:blip r:embed="rId3"/>
          <a:stretch>
            <a:fillRect/>
          </a:stretch>
        </p:blipFill>
        <p:spPr>
          <a:xfrm>
            <a:off x="914400" y="4419600"/>
            <a:ext cx="1752600" cy="1752600"/>
          </a:xfrm>
          <a:prstGeom prst="rect">
            <a:avLst/>
          </a:prstGeom>
        </p:spPr>
      </p:pic>
      <p:sp>
        <p:nvSpPr>
          <p:cNvPr id="11" name="TextBox 10"/>
          <p:cNvSpPr txBox="1"/>
          <p:nvPr/>
        </p:nvSpPr>
        <p:spPr>
          <a:xfrm>
            <a:off x="2476500" y="5449669"/>
            <a:ext cx="5295900" cy="646331"/>
          </a:xfrm>
          <a:prstGeom prst="rect">
            <a:avLst/>
          </a:prstGeom>
          <a:noFill/>
        </p:spPr>
        <p:txBody>
          <a:bodyPr wrap="square" rtlCol="0">
            <a:spAutoFit/>
          </a:bodyPr>
          <a:lstStyle/>
          <a:p>
            <a:pPr defTabSz="914400"/>
            <a:r>
              <a:rPr lang="en-US" dirty="0" smtClean="0">
                <a:solidFill>
                  <a:prstClr val="white"/>
                </a:solidFill>
                <a:latin typeface="Segoe UI Semibold" pitchFamily="34" charset="0"/>
              </a:rPr>
              <a:t>Participant 3</a:t>
            </a:r>
          </a:p>
          <a:p>
            <a:pPr defTabSz="914400"/>
            <a:r>
              <a:rPr lang="en-US" dirty="0" smtClean="0">
                <a:solidFill>
                  <a:prstClr val="white"/>
                </a:solidFill>
                <a:latin typeface="Segoe UI Light" pitchFamily="34" charset="0"/>
              </a:rPr>
              <a:t>Age: 63, Blind</a:t>
            </a:r>
          </a:p>
        </p:txBody>
      </p:sp>
      <p:sp>
        <p:nvSpPr>
          <p:cNvPr id="8" name="Rectangle 7"/>
          <p:cNvSpPr/>
          <p:nvPr/>
        </p:nvSpPr>
        <p:spPr>
          <a:xfrm>
            <a:off x="0" y="0"/>
            <a:ext cx="9127963" cy="466487"/>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1: Formative Interview</a:t>
            </a:r>
          </a:p>
        </p:txBody>
      </p:sp>
    </p:spTree>
    <p:extLst>
      <p:ext uri="{BB962C8B-B14F-4D97-AF65-F5344CB8AC3E}">
        <p14:creationId xmlns:p14="http://schemas.microsoft.com/office/powerpoint/2010/main" val="451056316"/>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ular Callout 3"/>
          <p:cNvSpPr/>
          <p:nvPr/>
        </p:nvSpPr>
        <p:spPr>
          <a:xfrm>
            <a:off x="933450" y="-3733800"/>
            <a:ext cx="6934200" cy="2209800"/>
          </a:xfrm>
          <a:prstGeom prst="wedgeRoundRectCallout">
            <a:avLst>
              <a:gd name="adj1" fmla="val -20833"/>
              <a:gd name="adj2" fmla="val 90812"/>
              <a:gd name="adj3" fmla="val 16667"/>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endParaRPr lang="en-US" dirty="0">
              <a:solidFill>
                <a:prstClr val="white"/>
              </a:solidFill>
              <a:latin typeface="Segoe UI Light" pitchFamily="34" charset="0"/>
            </a:endParaRPr>
          </a:p>
        </p:txBody>
      </p:sp>
      <p:sp>
        <p:nvSpPr>
          <p:cNvPr id="12" name="TextBox 11"/>
          <p:cNvSpPr txBox="1"/>
          <p:nvPr/>
        </p:nvSpPr>
        <p:spPr>
          <a:xfrm>
            <a:off x="6915150" y="1295400"/>
            <a:ext cx="1905000" cy="4508927"/>
          </a:xfrm>
          <a:prstGeom prst="rect">
            <a:avLst/>
          </a:prstGeom>
          <a:noFill/>
        </p:spPr>
        <p:txBody>
          <a:bodyPr wrap="square" rtlCol="0">
            <a:spAutoFit/>
          </a:bodyPr>
          <a:lstStyle/>
          <a:p>
            <a:pPr algn="ctr" defTabSz="914400"/>
            <a:r>
              <a:rPr lang="en-US" sz="28700" b="1" dirty="0" smtClean="0">
                <a:solidFill>
                  <a:prstClr val="black">
                    <a:lumMod val="85000"/>
                    <a:lumOff val="15000"/>
                  </a:prstClr>
                </a:solidFill>
                <a:latin typeface="HelveticaNeueLT Com 107 XBlkCn" pitchFamily="34" charset="0"/>
                <a:cs typeface="Times New Roman" pitchFamily="18" charset="0"/>
              </a:rPr>
              <a:t>”</a:t>
            </a:r>
          </a:p>
        </p:txBody>
      </p:sp>
      <p:sp>
        <p:nvSpPr>
          <p:cNvPr id="13" name="TextBox 12"/>
          <p:cNvSpPr txBox="1"/>
          <p:nvPr/>
        </p:nvSpPr>
        <p:spPr>
          <a:xfrm>
            <a:off x="609600" y="-457200"/>
            <a:ext cx="1905000" cy="4508927"/>
          </a:xfrm>
          <a:prstGeom prst="rect">
            <a:avLst/>
          </a:prstGeom>
          <a:noFill/>
        </p:spPr>
        <p:txBody>
          <a:bodyPr wrap="square" rtlCol="0">
            <a:spAutoFit/>
          </a:bodyPr>
          <a:lstStyle/>
          <a:p>
            <a:pPr algn="ctr" defTabSz="914400"/>
            <a:r>
              <a:rPr lang="en-US" sz="28700" b="1" dirty="0" smtClean="0">
                <a:solidFill>
                  <a:prstClr val="black">
                    <a:lumMod val="85000"/>
                    <a:lumOff val="15000"/>
                  </a:prstClr>
                </a:solidFill>
                <a:latin typeface="HelveticaNeueLT Com 107 XBlkCn" pitchFamily="34" charset="0"/>
                <a:cs typeface="Times New Roman" pitchFamily="18" charset="0"/>
              </a:rPr>
              <a:t>“</a:t>
            </a:r>
          </a:p>
        </p:txBody>
      </p:sp>
      <p:sp>
        <p:nvSpPr>
          <p:cNvPr id="10" name="Rectangle 9"/>
          <p:cNvSpPr/>
          <p:nvPr/>
        </p:nvSpPr>
        <p:spPr>
          <a:xfrm>
            <a:off x="933450" y="1295400"/>
            <a:ext cx="7372350" cy="2246769"/>
          </a:xfrm>
          <a:prstGeom prst="rect">
            <a:avLst/>
          </a:prstGeom>
        </p:spPr>
        <p:txBody>
          <a:bodyPr wrap="square">
            <a:spAutoFit/>
          </a:bodyPr>
          <a:lstStyle/>
          <a:p>
            <a:pPr defTabSz="914400"/>
            <a:r>
              <a:rPr lang="en-US" sz="2800" dirty="0">
                <a:solidFill>
                  <a:srgbClr val="FFC000"/>
                </a:solidFill>
                <a:latin typeface="Segoe UI Semibold"/>
                <a:cs typeface="Segoe UI Semibold"/>
              </a:rPr>
              <a:t>I look for landmarks... </a:t>
            </a:r>
            <a:r>
              <a:rPr lang="en-US" sz="2800" dirty="0">
                <a:solidFill>
                  <a:prstClr val="white"/>
                </a:solidFill>
                <a:latin typeface="Segoe UI Light" pitchFamily="34" charset="0"/>
              </a:rPr>
              <a:t>like a bus shelter at a certain place... or if there's a hedge, like bushes in front of a certain place and right by those bushes there's a newspaper rack or something like that </a:t>
            </a:r>
            <a:r>
              <a:rPr lang="en-US" sz="2800" dirty="0">
                <a:solidFill>
                  <a:srgbClr val="FFC000"/>
                </a:solidFill>
                <a:latin typeface="Segoe UI Semibold"/>
                <a:cs typeface="Segoe UI Semibold"/>
              </a:rPr>
              <a:t>then I know that it's my stop. </a:t>
            </a:r>
          </a:p>
        </p:txBody>
      </p:sp>
      <p:pic>
        <p:nvPicPr>
          <p:cNvPr id="2" name="Picture 1"/>
          <p:cNvPicPr>
            <a:picLocks noChangeAspect="1"/>
          </p:cNvPicPr>
          <p:nvPr/>
        </p:nvPicPr>
        <p:blipFill>
          <a:blip r:embed="rId3"/>
          <a:stretch>
            <a:fillRect/>
          </a:stretch>
        </p:blipFill>
        <p:spPr>
          <a:xfrm>
            <a:off x="914400" y="4419600"/>
            <a:ext cx="1752600" cy="1752600"/>
          </a:xfrm>
          <a:prstGeom prst="rect">
            <a:avLst/>
          </a:prstGeom>
        </p:spPr>
      </p:pic>
      <p:sp>
        <p:nvSpPr>
          <p:cNvPr id="11" name="TextBox 10"/>
          <p:cNvSpPr txBox="1"/>
          <p:nvPr/>
        </p:nvSpPr>
        <p:spPr>
          <a:xfrm>
            <a:off x="2476500" y="5449669"/>
            <a:ext cx="5295900" cy="646331"/>
          </a:xfrm>
          <a:prstGeom prst="rect">
            <a:avLst/>
          </a:prstGeom>
          <a:noFill/>
        </p:spPr>
        <p:txBody>
          <a:bodyPr wrap="square" rtlCol="0">
            <a:spAutoFit/>
          </a:bodyPr>
          <a:lstStyle/>
          <a:p>
            <a:pPr defTabSz="914400"/>
            <a:r>
              <a:rPr lang="en-US" dirty="0" smtClean="0">
                <a:solidFill>
                  <a:prstClr val="white"/>
                </a:solidFill>
                <a:latin typeface="Segoe UI Semibold" pitchFamily="34" charset="0"/>
              </a:rPr>
              <a:t>Participant 14</a:t>
            </a:r>
          </a:p>
          <a:p>
            <a:pPr defTabSz="914400"/>
            <a:r>
              <a:rPr lang="en-US" dirty="0" smtClean="0">
                <a:solidFill>
                  <a:prstClr val="white"/>
                </a:solidFill>
                <a:latin typeface="Segoe UI Light" pitchFamily="34" charset="0"/>
              </a:rPr>
              <a:t>Age: 55, Blind</a:t>
            </a:r>
          </a:p>
        </p:txBody>
      </p:sp>
      <p:sp>
        <p:nvSpPr>
          <p:cNvPr id="8" name="Rectangle 7"/>
          <p:cNvSpPr/>
          <p:nvPr/>
        </p:nvSpPr>
        <p:spPr>
          <a:xfrm>
            <a:off x="0" y="0"/>
            <a:ext cx="9127963" cy="466487"/>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1: Formative Interview</a:t>
            </a:r>
          </a:p>
        </p:txBody>
      </p:sp>
    </p:spTree>
    <p:extLst>
      <p:ext uri="{BB962C8B-B14F-4D97-AF65-F5344CB8AC3E}">
        <p14:creationId xmlns:p14="http://schemas.microsoft.com/office/powerpoint/2010/main" val="203546471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09600" y="0"/>
            <a:ext cx="1905000" cy="4508927"/>
          </a:xfrm>
          <a:prstGeom prst="rect">
            <a:avLst/>
          </a:prstGeom>
          <a:noFill/>
        </p:spPr>
        <p:txBody>
          <a:bodyPr wrap="square" rtlCol="0">
            <a:spAutoFit/>
          </a:bodyPr>
          <a:lstStyle/>
          <a:p>
            <a:pPr algn="ctr"/>
            <a:r>
              <a:rPr lang="en-US" sz="28700" b="1" dirty="0" smtClean="0">
                <a:solidFill>
                  <a:srgbClr val="F2F2F2"/>
                </a:solidFill>
                <a:latin typeface="Times"/>
                <a:cs typeface="Times"/>
              </a:rPr>
              <a:t>“</a:t>
            </a:r>
          </a:p>
        </p:txBody>
      </p:sp>
      <p:sp>
        <p:nvSpPr>
          <p:cNvPr id="11" name="TextBox 10"/>
          <p:cNvSpPr txBox="1"/>
          <p:nvPr/>
        </p:nvSpPr>
        <p:spPr>
          <a:xfrm rot="10800000">
            <a:off x="6519961" y="1002105"/>
            <a:ext cx="1905000" cy="4508927"/>
          </a:xfrm>
          <a:prstGeom prst="rect">
            <a:avLst/>
          </a:prstGeom>
          <a:noFill/>
        </p:spPr>
        <p:txBody>
          <a:bodyPr wrap="square" rtlCol="0">
            <a:spAutoFit/>
          </a:bodyPr>
          <a:lstStyle/>
          <a:p>
            <a:pPr algn="ctr"/>
            <a:r>
              <a:rPr lang="en-US" sz="28700" b="1" dirty="0" smtClean="0">
                <a:solidFill>
                  <a:srgbClr val="F2F2F2"/>
                </a:solidFill>
                <a:latin typeface="Times"/>
                <a:cs typeface="Times"/>
              </a:rPr>
              <a:t>“</a:t>
            </a:r>
          </a:p>
        </p:txBody>
      </p:sp>
      <p:sp>
        <p:nvSpPr>
          <p:cNvPr id="6" name="TextBox 5"/>
          <p:cNvSpPr txBox="1"/>
          <p:nvPr/>
        </p:nvSpPr>
        <p:spPr>
          <a:xfrm>
            <a:off x="924499" y="5058367"/>
            <a:ext cx="7656175" cy="923330"/>
          </a:xfrm>
          <a:prstGeom prst="rect">
            <a:avLst/>
          </a:prstGeom>
          <a:noFill/>
        </p:spPr>
        <p:txBody>
          <a:bodyPr wrap="none" rtlCol="0">
            <a:spAutoFit/>
          </a:bodyPr>
          <a:lstStyle/>
          <a:p>
            <a:r>
              <a:rPr lang="en-US" b="1" dirty="0" smtClean="0">
                <a:solidFill>
                  <a:srgbClr val="404040"/>
                </a:solidFill>
                <a:latin typeface="Segoe UI Semibold"/>
                <a:cs typeface="Segoe UI Semibold"/>
              </a:rPr>
              <a:t>R.G. </a:t>
            </a:r>
            <a:r>
              <a:rPr lang="en-US" b="1" dirty="0" err="1">
                <a:solidFill>
                  <a:srgbClr val="404040"/>
                </a:solidFill>
                <a:latin typeface="Segoe UI Semibold"/>
                <a:cs typeface="Segoe UI Semibold"/>
              </a:rPr>
              <a:t>Golledge</a:t>
            </a:r>
            <a:r>
              <a:rPr lang="en-US" b="1" dirty="0">
                <a:solidFill>
                  <a:srgbClr val="404040"/>
                </a:solidFill>
                <a:latin typeface="Segoe UI Semibold"/>
                <a:cs typeface="Segoe UI Semibold"/>
              </a:rPr>
              <a:t> </a:t>
            </a:r>
            <a:r>
              <a:rPr lang="en-US" b="1" i="1" dirty="0">
                <a:solidFill>
                  <a:srgbClr val="404040"/>
                </a:solidFill>
                <a:latin typeface="Segoe UI Semibold"/>
                <a:cs typeface="Segoe UI Semibold"/>
              </a:rPr>
              <a:t>et al</a:t>
            </a:r>
            <a:endParaRPr lang="en-US" dirty="0">
              <a:solidFill>
                <a:srgbClr val="404040"/>
              </a:solidFill>
              <a:latin typeface="Segoe UI Semibold"/>
              <a:cs typeface="Segoe UI Semibold"/>
            </a:endParaRPr>
          </a:p>
          <a:p>
            <a:r>
              <a:rPr lang="en-US" dirty="0">
                <a:solidFill>
                  <a:srgbClr val="404040"/>
                </a:solidFill>
                <a:latin typeface="Segoe UI Light"/>
                <a:cs typeface="Segoe UI Light"/>
              </a:rPr>
              <a:t>Attitudes of Visually Impaired Persons Toward the Use of Public </a:t>
            </a:r>
            <a:r>
              <a:rPr lang="en-US" dirty="0" smtClean="0">
                <a:solidFill>
                  <a:srgbClr val="404040"/>
                </a:solidFill>
                <a:latin typeface="Segoe UI Light"/>
                <a:cs typeface="Segoe UI Light"/>
              </a:rPr>
              <a:t>Transportation</a:t>
            </a:r>
          </a:p>
          <a:p>
            <a:r>
              <a:rPr lang="en-US" dirty="0">
                <a:solidFill>
                  <a:srgbClr val="404040"/>
                </a:solidFill>
                <a:latin typeface="Segoe UI Light"/>
                <a:cs typeface="Segoe UI Light"/>
              </a:rPr>
              <a:t>J. of Vision Impaired &amp; Blind, 1997</a:t>
            </a:r>
          </a:p>
        </p:txBody>
      </p:sp>
      <p:sp>
        <p:nvSpPr>
          <p:cNvPr id="8" name="Rectangle 7"/>
          <p:cNvSpPr/>
          <p:nvPr/>
        </p:nvSpPr>
        <p:spPr>
          <a:xfrm>
            <a:off x="818390" y="1965015"/>
            <a:ext cx="7507220" cy="1815882"/>
          </a:xfrm>
          <a:prstGeom prst="rect">
            <a:avLst/>
          </a:prstGeom>
        </p:spPr>
        <p:txBody>
          <a:bodyPr wrap="square">
            <a:spAutoFit/>
          </a:bodyPr>
          <a:lstStyle/>
          <a:p>
            <a:r>
              <a:rPr lang="en-US" sz="2800" dirty="0" smtClean="0">
                <a:latin typeface="Segoe UI Light" pitchFamily="34" charset="0"/>
              </a:rPr>
              <a:t>In </a:t>
            </a:r>
            <a:r>
              <a:rPr lang="en-US" sz="2800" dirty="0">
                <a:latin typeface="Segoe UI Light" pitchFamily="34" charset="0"/>
              </a:rPr>
              <a:t>a survey of 55 persons with visual impairments, </a:t>
            </a:r>
            <a:r>
              <a:rPr lang="en-US" sz="2800" dirty="0">
                <a:solidFill>
                  <a:srgbClr val="FF0000"/>
                </a:solidFill>
                <a:latin typeface="Segoe UI Semibold"/>
                <a:cs typeface="Segoe UI Semibold"/>
              </a:rPr>
              <a:t>85% reported difficulties</a:t>
            </a:r>
            <a:r>
              <a:rPr lang="en-US" sz="2800" dirty="0">
                <a:solidFill>
                  <a:srgbClr val="FF0000"/>
                </a:solidFill>
                <a:latin typeface="Segoe UI Light" pitchFamily="34" charset="0"/>
              </a:rPr>
              <a:t> </a:t>
            </a:r>
            <a:r>
              <a:rPr lang="en-US" sz="2800" dirty="0">
                <a:latin typeface="Segoe UI Light" pitchFamily="34" charset="0"/>
              </a:rPr>
              <a:t>in finding public transit pick-up points such as </a:t>
            </a:r>
            <a:r>
              <a:rPr lang="en-US" sz="2800" dirty="0" smtClean="0">
                <a:latin typeface="Segoe UI Light" pitchFamily="34" charset="0"/>
              </a:rPr>
              <a:t>bus stops </a:t>
            </a:r>
            <a:endParaRPr lang="en-US" sz="2800" dirty="0">
              <a:latin typeface="Segoe UI Semibold"/>
              <a:cs typeface="Segoe UI Semibold"/>
            </a:endParaRPr>
          </a:p>
        </p:txBody>
      </p:sp>
    </p:spTree>
    <p:extLst>
      <p:ext uri="{BB962C8B-B14F-4D97-AF65-F5344CB8AC3E}">
        <p14:creationId xmlns:p14="http://schemas.microsoft.com/office/powerpoint/2010/main" val="930130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10-11 at 2.40.32 AM (2).png"/>
          <p:cNvPicPr>
            <a:picLocks noChangeAspect="1"/>
          </p:cNvPicPr>
          <p:nvPr/>
        </p:nvPicPr>
        <p:blipFill rotWithShape="1">
          <a:blip r:embed="rId3">
            <a:extLst>
              <a:ext uri="{28A0092B-C50C-407E-A947-70E740481C1C}">
                <a14:useLocalDpi xmlns:a14="http://schemas.microsoft.com/office/drawing/2010/main" val="0"/>
              </a:ext>
            </a:extLst>
          </a:blip>
          <a:srcRect l="19831" t="33208" r="21725" b="8348"/>
          <a:stretch/>
        </p:blipFill>
        <p:spPr>
          <a:xfrm>
            <a:off x="0" y="1136719"/>
            <a:ext cx="9154050" cy="5721281"/>
          </a:xfrm>
          <a:prstGeom prst="rect">
            <a:avLst/>
          </a:prstGeom>
        </p:spPr>
      </p:pic>
      <p:sp>
        <p:nvSpPr>
          <p:cNvPr id="3" name="Title 1"/>
          <p:cNvSpPr txBox="1">
            <a:spLocks/>
          </p:cNvSpPr>
          <p:nvPr/>
        </p:nvSpPr>
        <p:spPr>
          <a:xfrm>
            <a:off x="-29198" y="5760872"/>
            <a:ext cx="2800232" cy="821846"/>
          </a:xfrm>
          <a:prstGeom prst="rect">
            <a:avLst/>
          </a:prstGeom>
          <a:solidFill>
            <a:srgbClr val="000000">
              <a:alpha val="88000"/>
            </a:srgbClr>
          </a:solidFill>
        </p:spPr>
        <p:txBody>
          <a:bodyPr vert="horz" lIns="182880" tIns="45720" rIns="182880" bIns="45720" rtlCol="0" anchor="ctr">
            <a:noAutofit/>
          </a:bodyPr>
          <a:lstStyle>
            <a:lvl1pPr algn="l" defTabSz="457200" rtl="0" eaLnBrk="1" latinLnBrk="0" hangingPunct="1">
              <a:spcBef>
                <a:spcPct val="0"/>
              </a:spcBef>
              <a:buNone/>
              <a:defRPr sz="2400" kern="1200">
                <a:solidFill>
                  <a:schemeClr val="tx1"/>
                </a:solidFill>
                <a:latin typeface="Segoe UI Light"/>
                <a:ea typeface="+mj-ea"/>
                <a:cs typeface="Segoe UI Light"/>
              </a:defRPr>
            </a:lvl1pPr>
          </a:lstStyle>
          <a:p>
            <a:r>
              <a:rPr lang="en-US" sz="2800" dirty="0" smtClean="0">
                <a:solidFill>
                  <a:srgbClr val="FFFFFF"/>
                </a:solidFill>
              </a:rPr>
              <a:t>Bus Stop Sign</a:t>
            </a:r>
            <a:endParaRPr lang="en-US" sz="2800" dirty="0">
              <a:solidFill>
                <a:srgbClr val="FFFFFF"/>
              </a:solidFill>
            </a:endParaRPr>
          </a:p>
        </p:txBody>
      </p:sp>
      <p:pic>
        <p:nvPicPr>
          <p:cNvPr id="9" name="Picture 8" descr="Screen Shot 2013-10-11 at 2.40.32 AM (2).png"/>
          <p:cNvPicPr>
            <a:picLocks noChangeAspect="1"/>
          </p:cNvPicPr>
          <p:nvPr/>
        </p:nvPicPr>
        <p:blipFill rotWithShape="1">
          <a:blip r:embed="rId3">
            <a:extLst>
              <a:ext uri="{28A0092B-C50C-407E-A947-70E740481C1C}">
                <a14:useLocalDpi xmlns:a14="http://schemas.microsoft.com/office/drawing/2010/main" val="0"/>
              </a:ext>
            </a:extLst>
          </a:blip>
          <a:srcRect l="32046" t="41347" r="30675" b="12311"/>
          <a:stretch/>
        </p:blipFill>
        <p:spPr>
          <a:xfrm>
            <a:off x="-29198" y="-5"/>
            <a:ext cx="1536192" cy="1193560"/>
          </a:xfrm>
          <a:prstGeom prst="rect">
            <a:avLst/>
          </a:prstGeom>
        </p:spPr>
      </p:pic>
      <p:pic>
        <p:nvPicPr>
          <p:cNvPr id="10" name="Picture 9" descr="Screen Shot 2013-10-11 at 2.36.02 AM (2).png"/>
          <p:cNvPicPr>
            <a:picLocks noChangeAspect="1"/>
          </p:cNvPicPr>
          <p:nvPr/>
        </p:nvPicPr>
        <p:blipFill rotWithShape="1">
          <a:blip r:embed="rId4">
            <a:extLst>
              <a:ext uri="{28A0092B-C50C-407E-A947-70E740481C1C}">
                <a14:useLocalDpi xmlns:a14="http://schemas.microsoft.com/office/drawing/2010/main" val="0"/>
              </a:ext>
            </a:extLst>
          </a:blip>
          <a:srcRect l="41402" t="35212" r="40172" b="41882"/>
          <a:stretch/>
        </p:blipFill>
        <p:spPr>
          <a:xfrm>
            <a:off x="1500213" y="-4"/>
            <a:ext cx="1536192" cy="1193560"/>
          </a:xfrm>
          <a:prstGeom prst="rect">
            <a:avLst/>
          </a:prstGeom>
        </p:spPr>
      </p:pic>
      <p:pic>
        <p:nvPicPr>
          <p:cNvPr id="11" name="Picture 10" descr="Screen Shot 2013-10-11 at 2.45.53 AM (2).png"/>
          <p:cNvPicPr>
            <a:picLocks noChangeAspect="1"/>
          </p:cNvPicPr>
          <p:nvPr/>
        </p:nvPicPr>
        <p:blipFill rotWithShape="1">
          <a:blip r:embed="rId5">
            <a:extLst>
              <a:ext uri="{28A0092B-C50C-407E-A947-70E740481C1C}">
                <a14:useLocalDpi xmlns:a14="http://schemas.microsoft.com/office/drawing/2010/main" val="0"/>
              </a:ext>
            </a:extLst>
          </a:blip>
          <a:srcRect l="28842" t="54510" r="55020" b="25429"/>
          <a:stretch/>
        </p:blipFill>
        <p:spPr>
          <a:xfrm>
            <a:off x="3029624" y="-5"/>
            <a:ext cx="1536192" cy="1193560"/>
          </a:xfrm>
          <a:prstGeom prst="rect">
            <a:avLst/>
          </a:prstGeom>
        </p:spPr>
      </p:pic>
      <p:pic>
        <p:nvPicPr>
          <p:cNvPr id="12" name="Picture 11" descr="Screen Shot 2013-10-11 at 2.28.12 AM (2).png"/>
          <p:cNvPicPr>
            <a:picLocks noChangeAspect="1"/>
          </p:cNvPicPr>
          <p:nvPr/>
        </p:nvPicPr>
        <p:blipFill rotWithShape="1">
          <a:blip r:embed="rId6">
            <a:extLst>
              <a:ext uri="{28A0092B-C50C-407E-A947-70E740481C1C}">
                <a14:useLocalDpi xmlns:a14="http://schemas.microsoft.com/office/drawing/2010/main" val="0"/>
              </a:ext>
            </a:extLst>
          </a:blip>
          <a:srcRect l="41529" t="43607" r="43117" b="37306"/>
          <a:stretch/>
        </p:blipFill>
        <p:spPr>
          <a:xfrm>
            <a:off x="4559035" y="0"/>
            <a:ext cx="1536192" cy="1193551"/>
          </a:xfrm>
          <a:prstGeom prst="rect">
            <a:avLst/>
          </a:prstGeom>
        </p:spPr>
      </p:pic>
      <p:pic>
        <p:nvPicPr>
          <p:cNvPr id="13" name="Picture 12" descr="Screen Shot 2013-10-11 at 3.10.39 AM (2).png"/>
          <p:cNvPicPr>
            <a:picLocks noChangeAspect="1"/>
          </p:cNvPicPr>
          <p:nvPr/>
        </p:nvPicPr>
        <p:blipFill rotWithShape="1">
          <a:blip r:embed="rId7">
            <a:extLst>
              <a:ext uri="{28A0092B-C50C-407E-A947-70E740481C1C}">
                <a14:useLocalDpi xmlns:a14="http://schemas.microsoft.com/office/drawing/2010/main" val="0"/>
              </a:ext>
            </a:extLst>
          </a:blip>
          <a:srcRect l="33121" t="43116" r="37339" b="20162"/>
          <a:stretch/>
        </p:blipFill>
        <p:spPr>
          <a:xfrm>
            <a:off x="6088446" y="-5"/>
            <a:ext cx="1536192" cy="1193560"/>
          </a:xfrm>
          <a:prstGeom prst="rect">
            <a:avLst/>
          </a:prstGeom>
        </p:spPr>
      </p:pic>
      <p:pic>
        <p:nvPicPr>
          <p:cNvPr id="14" name="Picture 13" descr="Screen Shot 2013-10-11 at 3.05.39 AM (2).png"/>
          <p:cNvPicPr>
            <a:picLocks noChangeAspect="1"/>
          </p:cNvPicPr>
          <p:nvPr/>
        </p:nvPicPr>
        <p:blipFill rotWithShape="1">
          <a:blip r:embed="rId8">
            <a:extLst>
              <a:ext uri="{28A0092B-C50C-407E-A947-70E740481C1C}">
                <a14:useLocalDpi xmlns:a14="http://schemas.microsoft.com/office/drawing/2010/main" val="0"/>
              </a:ext>
            </a:extLst>
          </a:blip>
          <a:srcRect l="40466" t="44141" r="42233" b="34350"/>
          <a:stretch/>
        </p:blipFill>
        <p:spPr>
          <a:xfrm>
            <a:off x="7617858" y="0"/>
            <a:ext cx="1536192" cy="1193560"/>
          </a:xfrm>
          <a:prstGeom prst="rect">
            <a:avLst/>
          </a:prstGeom>
        </p:spPr>
      </p:pic>
      <p:cxnSp>
        <p:nvCxnSpPr>
          <p:cNvPr id="16" name="Straight Connector 15"/>
          <p:cNvCxnSpPr/>
          <p:nvPr/>
        </p:nvCxnSpPr>
        <p:spPr>
          <a:xfrm>
            <a:off x="-29198" y="1405996"/>
            <a:ext cx="9183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500213" y="0"/>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036405"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565816"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095227"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609633" y="-5"/>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9198"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Bus Stop Sign</a:t>
            </a:r>
            <a:endParaRPr lang="en-US" sz="1600" dirty="0">
              <a:solidFill>
                <a:prstClr val="white"/>
              </a:solidFill>
              <a:latin typeface="Segoe Condensed"/>
              <a:cs typeface="Segoe Condensed"/>
            </a:endParaRPr>
          </a:p>
        </p:txBody>
      </p:sp>
      <p:sp>
        <p:nvSpPr>
          <p:cNvPr id="26" name="Rectangle 25"/>
          <p:cNvSpPr/>
          <p:nvPr/>
        </p:nvSpPr>
        <p:spPr>
          <a:xfrm>
            <a:off x="1500213" y="1067442"/>
            <a:ext cx="1536192"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Bus Stop Shelter</a:t>
            </a:r>
            <a:endParaRPr lang="en-US" sz="1600" dirty="0">
              <a:solidFill>
                <a:prstClr val="white"/>
              </a:solidFill>
              <a:latin typeface="Segoe Condensed"/>
              <a:cs typeface="Segoe Condensed"/>
            </a:endParaRPr>
          </a:p>
        </p:txBody>
      </p:sp>
      <p:sp>
        <p:nvSpPr>
          <p:cNvPr id="27" name="Rectangle 26"/>
          <p:cNvSpPr/>
          <p:nvPr/>
        </p:nvSpPr>
        <p:spPr>
          <a:xfrm>
            <a:off x="3036405"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Bench</a:t>
            </a:r>
            <a:endParaRPr lang="en-US" sz="1600" dirty="0">
              <a:solidFill>
                <a:prstClr val="white"/>
              </a:solidFill>
              <a:latin typeface="Segoe Condensed"/>
              <a:cs typeface="Segoe Condensed"/>
            </a:endParaRPr>
          </a:p>
        </p:txBody>
      </p:sp>
      <p:sp>
        <p:nvSpPr>
          <p:cNvPr id="28" name="Rectangle 27"/>
          <p:cNvSpPr/>
          <p:nvPr/>
        </p:nvSpPr>
        <p:spPr>
          <a:xfrm>
            <a:off x="4565816"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Trash Can</a:t>
            </a:r>
            <a:endParaRPr lang="en-US" sz="1600" dirty="0">
              <a:solidFill>
                <a:prstClr val="white"/>
              </a:solidFill>
              <a:latin typeface="Segoe Condensed"/>
              <a:cs typeface="Segoe Condensed"/>
            </a:endParaRPr>
          </a:p>
        </p:txBody>
      </p:sp>
      <p:sp>
        <p:nvSpPr>
          <p:cNvPr id="29" name="Rectangle 28"/>
          <p:cNvSpPr/>
          <p:nvPr/>
        </p:nvSpPr>
        <p:spPr>
          <a:xfrm>
            <a:off x="6095227"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Newspaper Box</a:t>
            </a:r>
            <a:endParaRPr lang="en-US" sz="1600" dirty="0">
              <a:solidFill>
                <a:prstClr val="white"/>
              </a:solidFill>
              <a:latin typeface="Segoe Condensed"/>
              <a:cs typeface="Segoe Condensed"/>
            </a:endParaRPr>
          </a:p>
        </p:txBody>
      </p:sp>
      <p:sp>
        <p:nvSpPr>
          <p:cNvPr id="30" name="Rectangle 29"/>
          <p:cNvSpPr/>
          <p:nvPr/>
        </p:nvSpPr>
        <p:spPr>
          <a:xfrm>
            <a:off x="7624639"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Traffic Sign</a:t>
            </a:r>
            <a:endParaRPr lang="en-US" sz="1600" dirty="0">
              <a:solidFill>
                <a:prstClr val="white"/>
              </a:solidFill>
              <a:latin typeface="Segoe Condensed"/>
              <a:cs typeface="Segoe Condensed"/>
            </a:endParaRPr>
          </a:p>
        </p:txBody>
      </p:sp>
      <p:sp>
        <p:nvSpPr>
          <p:cNvPr id="31" name="Rectangle 30"/>
          <p:cNvSpPr/>
          <p:nvPr/>
        </p:nvSpPr>
        <p:spPr>
          <a:xfrm>
            <a:off x="1500213" y="9"/>
            <a:ext cx="7637879" cy="1405987"/>
          </a:xfrm>
          <a:prstGeom prst="rect">
            <a:avLst/>
          </a:prstGeom>
          <a:solidFill>
            <a:srgbClr val="000000">
              <a:alpha val="70000"/>
            </a:srgbClr>
          </a:solidFill>
          <a:ln>
            <a:noFill/>
          </a:ln>
        </p:spPr>
        <p:txBody>
          <a:bodyPr wrap="none" rtlCol="0" anchor="ctr">
            <a:spAutoFit/>
          </a:bodyPr>
          <a:lstStyle/>
          <a:p>
            <a:pPr algn="ctr"/>
            <a:endParaRPr lang="en-US" sz="2800" dirty="0">
              <a:solidFill>
                <a:prstClr val="white"/>
              </a:solidFill>
              <a:latin typeface="Segoe UI Light" pitchFamily="34" charset="0"/>
            </a:endParaRPr>
          </a:p>
        </p:txBody>
      </p:sp>
      <p:sp>
        <p:nvSpPr>
          <p:cNvPr id="32" name="Right Arrow 31"/>
          <p:cNvSpPr/>
          <p:nvPr/>
        </p:nvSpPr>
        <p:spPr>
          <a:xfrm rot="2730716">
            <a:off x="3693238" y="3315907"/>
            <a:ext cx="790482" cy="200541"/>
          </a:xfrm>
          <a:prstGeom prst="rightArrow">
            <a:avLst/>
          </a:prstGeom>
          <a:solidFill>
            <a:srgbClr val="FF6600"/>
          </a:solidFill>
          <a:ln w="28575" cmpd="sng">
            <a:solidFill>
              <a:srgbClr val="FFFFFF"/>
            </a:solidFill>
          </a:ln>
        </p:spPr>
        <p:txBody>
          <a:bodyPr wrap="none" rtlCol="0" anchor="ctr">
            <a:spAutoFit/>
          </a:bodyPr>
          <a:lstStyle/>
          <a:p>
            <a:pPr algn="ctr"/>
            <a:endParaRPr lang="en-US" sz="2800" dirty="0">
              <a:solidFill>
                <a:schemeClr val="bg1"/>
              </a:solidFill>
              <a:latin typeface="Segoe UI Light" pitchFamily="34" charset="0"/>
            </a:endParaRPr>
          </a:p>
        </p:txBody>
      </p:sp>
    </p:spTree>
    <p:extLst>
      <p:ext uri="{BB962C8B-B14F-4D97-AF65-F5344CB8AC3E}">
        <p14:creationId xmlns:p14="http://schemas.microsoft.com/office/powerpoint/2010/main" val="3822503578"/>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10-11 at 2.36.02 AM (2).png"/>
          <p:cNvPicPr>
            <a:picLocks noChangeAspect="1"/>
          </p:cNvPicPr>
          <p:nvPr/>
        </p:nvPicPr>
        <p:blipFill rotWithShape="1">
          <a:blip r:embed="rId3">
            <a:extLst>
              <a:ext uri="{28A0092B-C50C-407E-A947-70E740481C1C}">
                <a14:useLocalDpi xmlns:a14="http://schemas.microsoft.com/office/drawing/2010/main" val="0"/>
              </a:ext>
            </a:extLst>
          </a:blip>
          <a:srcRect l="22931" t="11094" r="21073" b="32911"/>
          <a:stretch/>
        </p:blipFill>
        <p:spPr>
          <a:xfrm>
            <a:off x="0" y="1134064"/>
            <a:ext cx="9158298" cy="5723936"/>
          </a:xfrm>
          <a:prstGeom prst="rect">
            <a:avLst/>
          </a:prstGeom>
        </p:spPr>
      </p:pic>
      <p:sp>
        <p:nvSpPr>
          <p:cNvPr id="8" name="Title 1"/>
          <p:cNvSpPr txBox="1">
            <a:spLocks/>
          </p:cNvSpPr>
          <p:nvPr/>
        </p:nvSpPr>
        <p:spPr>
          <a:xfrm>
            <a:off x="-29198" y="5760872"/>
            <a:ext cx="3251912" cy="821846"/>
          </a:xfrm>
          <a:prstGeom prst="rect">
            <a:avLst/>
          </a:prstGeom>
          <a:solidFill>
            <a:srgbClr val="000000">
              <a:alpha val="88000"/>
            </a:srgbClr>
          </a:solidFill>
        </p:spPr>
        <p:txBody>
          <a:bodyPr vert="horz" lIns="182880" tIns="45720" rIns="182880" bIns="45720" rtlCol="0" anchor="ctr">
            <a:noAutofit/>
          </a:bodyPr>
          <a:lstStyle>
            <a:lvl1pPr algn="l" defTabSz="457200" rtl="0" eaLnBrk="1" latinLnBrk="0" hangingPunct="1">
              <a:spcBef>
                <a:spcPct val="0"/>
              </a:spcBef>
              <a:buNone/>
              <a:defRPr sz="2400" kern="1200">
                <a:solidFill>
                  <a:schemeClr val="tx1"/>
                </a:solidFill>
                <a:latin typeface="Segoe UI Light"/>
                <a:ea typeface="+mj-ea"/>
                <a:cs typeface="Segoe UI Light"/>
              </a:defRPr>
            </a:lvl1pPr>
          </a:lstStyle>
          <a:p>
            <a:r>
              <a:rPr lang="en-US" sz="2800" dirty="0" smtClean="0">
                <a:solidFill>
                  <a:srgbClr val="FFFFFF"/>
                </a:solidFill>
              </a:rPr>
              <a:t>Bus Stop Shelter</a:t>
            </a:r>
            <a:endParaRPr lang="en-US" sz="2800" dirty="0">
              <a:solidFill>
                <a:srgbClr val="FFFFFF"/>
              </a:solidFill>
            </a:endParaRPr>
          </a:p>
        </p:txBody>
      </p:sp>
      <p:pic>
        <p:nvPicPr>
          <p:cNvPr id="10" name="Picture 9" descr="Screen Shot 2013-10-11 at 2.40.32 AM (2).png"/>
          <p:cNvPicPr>
            <a:picLocks noChangeAspect="1"/>
          </p:cNvPicPr>
          <p:nvPr/>
        </p:nvPicPr>
        <p:blipFill rotWithShape="1">
          <a:blip r:embed="rId4">
            <a:extLst>
              <a:ext uri="{28A0092B-C50C-407E-A947-70E740481C1C}">
                <a14:useLocalDpi xmlns:a14="http://schemas.microsoft.com/office/drawing/2010/main" val="0"/>
              </a:ext>
            </a:extLst>
          </a:blip>
          <a:srcRect l="32046" t="41347" r="30675" b="12311"/>
          <a:stretch/>
        </p:blipFill>
        <p:spPr>
          <a:xfrm>
            <a:off x="-29198" y="-5"/>
            <a:ext cx="1536192" cy="1193560"/>
          </a:xfrm>
          <a:prstGeom prst="rect">
            <a:avLst/>
          </a:prstGeom>
        </p:spPr>
      </p:pic>
      <p:pic>
        <p:nvPicPr>
          <p:cNvPr id="11" name="Picture 10" descr="Screen Shot 2013-10-11 at 2.36.02 AM (2).png"/>
          <p:cNvPicPr>
            <a:picLocks noChangeAspect="1"/>
          </p:cNvPicPr>
          <p:nvPr/>
        </p:nvPicPr>
        <p:blipFill rotWithShape="1">
          <a:blip r:embed="rId3">
            <a:extLst>
              <a:ext uri="{28A0092B-C50C-407E-A947-70E740481C1C}">
                <a14:useLocalDpi xmlns:a14="http://schemas.microsoft.com/office/drawing/2010/main" val="0"/>
              </a:ext>
            </a:extLst>
          </a:blip>
          <a:srcRect l="41402" t="35212" r="40172" b="41882"/>
          <a:stretch/>
        </p:blipFill>
        <p:spPr>
          <a:xfrm>
            <a:off x="1500213" y="-4"/>
            <a:ext cx="1536192" cy="1193560"/>
          </a:xfrm>
          <a:prstGeom prst="rect">
            <a:avLst/>
          </a:prstGeom>
        </p:spPr>
      </p:pic>
      <p:pic>
        <p:nvPicPr>
          <p:cNvPr id="12" name="Picture 11" descr="Screen Shot 2013-10-11 at 2.45.53 AM (2).png"/>
          <p:cNvPicPr>
            <a:picLocks noChangeAspect="1"/>
          </p:cNvPicPr>
          <p:nvPr/>
        </p:nvPicPr>
        <p:blipFill rotWithShape="1">
          <a:blip r:embed="rId5">
            <a:extLst>
              <a:ext uri="{28A0092B-C50C-407E-A947-70E740481C1C}">
                <a14:useLocalDpi xmlns:a14="http://schemas.microsoft.com/office/drawing/2010/main" val="0"/>
              </a:ext>
            </a:extLst>
          </a:blip>
          <a:srcRect l="28842" t="54510" r="55020" b="25429"/>
          <a:stretch/>
        </p:blipFill>
        <p:spPr>
          <a:xfrm>
            <a:off x="3029624" y="-5"/>
            <a:ext cx="1536192" cy="1193560"/>
          </a:xfrm>
          <a:prstGeom prst="rect">
            <a:avLst/>
          </a:prstGeom>
        </p:spPr>
      </p:pic>
      <p:pic>
        <p:nvPicPr>
          <p:cNvPr id="13" name="Picture 12" descr="Screen Shot 2013-10-11 at 2.28.12 AM (2).png"/>
          <p:cNvPicPr>
            <a:picLocks noChangeAspect="1"/>
          </p:cNvPicPr>
          <p:nvPr/>
        </p:nvPicPr>
        <p:blipFill rotWithShape="1">
          <a:blip r:embed="rId6">
            <a:extLst>
              <a:ext uri="{28A0092B-C50C-407E-A947-70E740481C1C}">
                <a14:useLocalDpi xmlns:a14="http://schemas.microsoft.com/office/drawing/2010/main" val="0"/>
              </a:ext>
            </a:extLst>
          </a:blip>
          <a:srcRect l="41529" t="43607" r="43117" b="37306"/>
          <a:stretch/>
        </p:blipFill>
        <p:spPr>
          <a:xfrm>
            <a:off x="4559035" y="0"/>
            <a:ext cx="1536192" cy="1193551"/>
          </a:xfrm>
          <a:prstGeom prst="rect">
            <a:avLst/>
          </a:prstGeom>
        </p:spPr>
      </p:pic>
      <p:pic>
        <p:nvPicPr>
          <p:cNvPr id="14" name="Picture 13" descr="Screen Shot 2013-10-11 at 3.10.39 AM (2).png"/>
          <p:cNvPicPr>
            <a:picLocks noChangeAspect="1"/>
          </p:cNvPicPr>
          <p:nvPr/>
        </p:nvPicPr>
        <p:blipFill rotWithShape="1">
          <a:blip r:embed="rId7">
            <a:extLst>
              <a:ext uri="{28A0092B-C50C-407E-A947-70E740481C1C}">
                <a14:useLocalDpi xmlns:a14="http://schemas.microsoft.com/office/drawing/2010/main" val="0"/>
              </a:ext>
            </a:extLst>
          </a:blip>
          <a:srcRect l="33121" t="43116" r="37339" b="20162"/>
          <a:stretch/>
        </p:blipFill>
        <p:spPr>
          <a:xfrm>
            <a:off x="6088446" y="-5"/>
            <a:ext cx="1536192" cy="1193560"/>
          </a:xfrm>
          <a:prstGeom prst="rect">
            <a:avLst/>
          </a:prstGeom>
        </p:spPr>
      </p:pic>
      <p:pic>
        <p:nvPicPr>
          <p:cNvPr id="15" name="Picture 14" descr="Screen Shot 2013-10-11 at 3.05.39 AM (2).png"/>
          <p:cNvPicPr>
            <a:picLocks noChangeAspect="1"/>
          </p:cNvPicPr>
          <p:nvPr/>
        </p:nvPicPr>
        <p:blipFill rotWithShape="1">
          <a:blip r:embed="rId8">
            <a:extLst>
              <a:ext uri="{28A0092B-C50C-407E-A947-70E740481C1C}">
                <a14:useLocalDpi xmlns:a14="http://schemas.microsoft.com/office/drawing/2010/main" val="0"/>
              </a:ext>
            </a:extLst>
          </a:blip>
          <a:srcRect l="40466" t="44141" r="42233" b="34350"/>
          <a:stretch/>
        </p:blipFill>
        <p:spPr>
          <a:xfrm>
            <a:off x="7617858" y="0"/>
            <a:ext cx="1536192" cy="1193560"/>
          </a:xfrm>
          <a:prstGeom prst="rect">
            <a:avLst/>
          </a:prstGeom>
        </p:spPr>
      </p:pic>
      <p:cxnSp>
        <p:nvCxnSpPr>
          <p:cNvPr id="16" name="Straight Connector 15"/>
          <p:cNvCxnSpPr/>
          <p:nvPr/>
        </p:nvCxnSpPr>
        <p:spPr>
          <a:xfrm>
            <a:off x="-29198" y="1405996"/>
            <a:ext cx="9183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500213" y="0"/>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036405"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565816"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095227"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7609633" y="-5"/>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29198"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Bus Stop Sign</a:t>
            </a:r>
            <a:endParaRPr lang="en-US" sz="1600" dirty="0">
              <a:solidFill>
                <a:prstClr val="white"/>
              </a:solidFill>
              <a:latin typeface="Segoe Condensed"/>
              <a:cs typeface="Segoe Condensed"/>
            </a:endParaRPr>
          </a:p>
        </p:txBody>
      </p:sp>
      <p:sp>
        <p:nvSpPr>
          <p:cNvPr id="23" name="Rectangle 22"/>
          <p:cNvSpPr/>
          <p:nvPr/>
        </p:nvSpPr>
        <p:spPr>
          <a:xfrm>
            <a:off x="1500213" y="1067442"/>
            <a:ext cx="1536192"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Bus Stop Shelter</a:t>
            </a:r>
            <a:endParaRPr lang="en-US" sz="1600" dirty="0">
              <a:solidFill>
                <a:prstClr val="white"/>
              </a:solidFill>
              <a:latin typeface="Segoe Condensed"/>
              <a:cs typeface="Segoe Condensed"/>
            </a:endParaRPr>
          </a:p>
        </p:txBody>
      </p:sp>
      <p:sp>
        <p:nvSpPr>
          <p:cNvPr id="24" name="Rectangle 23"/>
          <p:cNvSpPr/>
          <p:nvPr/>
        </p:nvSpPr>
        <p:spPr>
          <a:xfrm>
            <a:off x="3036405"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Bench</a:t>
            </a:r>
            <a:endParaRPr lang="en-US" sz="1600" dirty="0">
              <a:solidFill>
                <a:prstClr val="white"/>
              </a:solidFill>
              <a:latin typeface="Segoe Condensed"/>
              <a:cs typeface="Segoe Condensed"/>
            </a:endParaRPr>
          </a:p>
        </p:txBody>
      </p:sp>
      <p:sp>
        <p:nvSpPr>
          <p:cNvPr id="25" name="Rectangle 24"/>
          <p:cNvSpPr/>
          <p:nvPr/>
        </p:nvSpPr>
        <p:spPr>
          <a:xfrm>
            <a:off x="4565816"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Trash Can</a:t>
            </a:r>
            <a:endParaRPr lang="en-US" sz="1600" dirty="0">
              <a:solidFill>
                <a:prstClr val="white"/>
              </a:solidFill>
              <a:latin typeface="Segoe Condensed"/>
              <a:cs typeface="Segoe Condensed"/>
            </a:endParaRPr>
          </a:p>
        </p:txBody>
      </p:sp>
      <p:sp>
        <p:nvSpPr>
          <p:cNvPr id="26" name="Rectangle 25"/>
          <p:cNvSpPr/>
          <p:nvPr/>
        </p:nvSpPr>
        <p:spPr>
          <a:xfrm>
            <a:off x="6095227"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Newspaper Box</a:t>
            </a:r>
            <a:endParaRPr lang="en-US" sz="1600" dirty="0">
              <a:solidFill>
                <a:prstClr val="white"/>
              </a:solidFill>
              <a:latin typeface="Segoe Condensed"/>
              <a:cs typeface="Segoe Condensed"/>
            </a:endParaRPr>
          </a:p>
        </p:txBody>
      </p:sp>
      <p:sp>
        <p:nvSpPr>
          <p:cNvPr id="27" name="Rectangle 26"/>
          <p:cNvSpPr/>
          <p:nvPr/>
        </p:nvSpPr>
        <p:spPr>
          <a:xfrm>
            <a:off x="7624639"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Traffic Sign</a:t>
            </a:r>
            <a:endParaRPr lang="en-US" sz="1600" dirty="0">
              <a:solidFill>
                <a:prstClr val="white"/>
              </a:solidFill>
              <a:latin typeface="Segoe Condensed"/>
              <a:cs typeface="Segoe Condensed"/>
            </a:endParaRPr>
          </a:p>
        </p:txBody>
      </p:sp>
      <p:sp>
        <p:nvSpPr>
          <p:cNvPr id="28" name="Rectangle 27"/>
          <p:cNvSpPr/>
          <p:nvPr/>
        </p:nvSpPr>
        <p:spPr>
          <a:xfrm>
            <a:off x="3029624" y="9"/>
            <a:ext cx="6108468" cy="1405987"/>
          </a:xfrm>
          <a:prstGeom prst="rect">
            <a:avLst/>
          </a:prstGeom>
          <a:solidFill>
            <a:srgbClr val="000000">
              <a:alpha val="70000"/>
            </a:srgbClr>
          </a:solidFill>
          <a:ln>
            <a:noFill/>
          </a:ln>
        </p:spPr>
        <p:txBody>
          <a:bodyPr wrap="square" rtlCol="0" anchor="ctr">
            <a:spAutoFit/>
          </a:bodyPr>
          <a:lstStyle/>
          <a:p>
            <a:pPr algn="ctr"/>
            <a:endParaRPr lang="en-US" sz="2800" dirty="0">
              <a:solidFill>
                <a:prstClr val="white"/>
              </a:solidFill>
              <a:latin typeface="Segoe UI Light" pitchFamily="34" charset="0"/>
            </a:endParaRPr>
          </a:p>
        </p:txBody>
      </p:sp>
      <p:sp>
        <p:nvSpPr>
          <p:cNvPr id="29" name="Rectangle 28"/>
          <p:cNvSpPr/>
          <p:nvPr/>
        </p:nvSpPr>
        <p:spPr>
          <a:xfrm>
            <a:off x="-28245" y="9"/>
            <a:ext cx="1535240" cy="1405987"/>
          </a:xfrm>
          <a:prstGeom prst="rect">
            <a:avLst/>
          </a:prstGeom>
          <a:solidFill>
            <a:srgbClr val="000000">
              <a:alpha val="70000"/>
            </a:srgbClr>
          </a:solidFill>
          <a:ln>
            <a:noFill/>
          </a:ln>
        </p:spPr>
        <p:txBody>
          <a:bodyPr wrap="square" rtlCol="0" anchor="ctr">
            <a:spAutoFit/>
          </a:bodyPr>
          <a:lstStyle/>
          <a:p>
            <a:pPr algn="ctr"/>
            <a:endParaRPr lang="en-US" sz="2800" dirty="0">
              <a:solidFill>
                <a:prstClr val="white"/>
              </a:solidFill>
              <a:latin typeface="Segoe UI Light" pitchFamily="34" charset="0"/>
            </a:endParaRPr>
          </a:p>
        </p:txBody>
      </p:sp>
      <p:sp>
        <p:nvSpPr>
          <p:cNvPr id="3" name="Right Arrow 2"/>
          <p:cNvSpPr/>
          <p:nvPr/>
        </p:nvSpPr>
        <p:spPr>
          <a:xfrm rot="7907728">
            <a:off x="4885439" y="3458443"/>
            <a:ext cx="790482" cy="200541"/>
          </a:xfrm>
          <a:prstGeom prst="rightArrow">
            <a:avLst/>
          </a:prstGeom>
          <a:solidFill>
            <a:srgbClr val="FF6600"/>
          </a:solidFill>
          <a:ln w="28575" cmpd="sng">
            <a:solidFill>
              <a:schemeClr val="bg1">
                <a:lumMod val="95000"/>
              </a:schemeClr>
            </a:solidFill>
          </a:ln>
        </p:spPr>
        <p:txBody>
          <a:bodyPr wrap="none" rtlCol="0" anchor="ctr">
            <a:spAutoFit/>
          </a:bodyPr>
          <a:lstStyle/>
          <a:p>
            <a:pPr algn="ctr"/>
            <a:endParaRPr lang="en-US" sz="2800" dirty="0">
              <a:solidFill>
                <a:schemeClr val="bg1"/>
              </a:solidFill>
              <a:latin typeface="Segoe UI Light" pitchFamily="34" charset="0"/>
            </a:endParaRPr>
          </a:p>
        </p:txBody>
      </p:sp>
    </p:spTree>
    <p:extLst>
      <p:ext uri="{BB962C8B-B14F-4D97-AF65-F5344CB8AC3E}">
        <p14:creationId xmlns:p14="http://schemas.microsoft.com/office/powerpoint/2010/main" val="415938896"/>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10-11 at 2.45.53 AM (2).png"/>
          <p:cNvPicPr>
            <a:picLocks noChangeAspect="1"/>
          </p:cNvPicPr>
          <p:nvPr/>
        </p:nvPicPr>
        <p:blipFill rotWithShape="1">
          <a:blip r:embed="rId3">
            <a:extLst>
              <a:ext uri="{28A0092B-C50C-407E-A947-70E740481C1C}">
                <a14:useLocalDpi xmlns:a14="http://schemas.microsoft.com/office/drawing/2010/main" val="0"/>
              </a:ext>
            </a:extLst>
          </a:blip>
          <a:srcRect l="12554" t="36006" r="38602" b="14455"/>
          <a:stretch/>
        </p:blipFill>
        <p:spPr>
          <a:xfrm>
            <a:off x="-1" y="1061780"/>
            <a:ext cx="9144001" cy="5796220"/>
          </a:xfrm>
          <a:prstGeom prst="rect">
            <a:avLst/>
          </a:prstGeom>
        </p:spPr>
      </p:pic>
      <p:sp>
        <p:nvSpPr>
          <p:cNvPr id="3" name="Title 1"/>
          <p:cNvSpPr txBox="1">
            <a:spLocks/>
          </p:cNvSpPr>
          <p:nvPr/>
        </p:nvSpPr>
        <p:spPr>
          <a:xfrm>
            <a:off x="-29198" y="5760872"/>
            <a:ext cx="1675006" cy="821846"/>
          </a:xfrm>
          <a:prstGeom prst="rect">
            <a:avLst/>
          </a:prstGeom>
          <a:solidFill>
            <a:srgbClr val="000000">
              <a:alpha val="88000"/>
            </a:srgbClr>
          </a:solidFill>
        </p:spPr>
        <p:txBody>
          <a:bodyPr vert="horz" lIns="182880" tIns="45720" rIns="182880" bIns="45720" rtlCol="0" anchor="ctr">
            <a:noAutofit/>
          </a:bodyPr>
          <a:lstStyle>
            <a:lvl1pPr algn="l" defTabSz="457200" rtl="0" eaLnBrk="1" latinLnBrk="0" hangingPunct="1">
              <a:spcBef>
                <a:spcPct val="0"/>
              </a:spcBef>
              <a:buNone/>
              <a:defRPr sz="2400" kern="1200">
                <a:solidFill>
                  <a:schemeClr val="tx1"/>
                </a:solidFill>
                <a:latin typeface="Segoe UI Light"/>
                <a:ea typeface="+mj-ea"/>
                <a:cs typeface="Segoe UI Light"/>
              </a:defRPr>
            </a:lvl1pPr>
          </a:lstStyle>
          <a:p>
            <a:r>
              <a:rPr lang="en-US" sz="2800" dirty="0" smtClean="0">
                <a:solidFill>
                  <a:srgbClr val="FFFFFF"/>
                </a:solidFill>
              </a:rPr>
              <a:t>Bench</a:t>
            </a:r>
          </a:p>
        </p:txBody>
      </p:sp>
      <p:pic>
        <p:nvPicPr>
          <p:cNvPr id="7" name="Picture 6" descr="Screen Shot 2013-10-11 at 2.40.32 AM (2).png"/>
          <p:cNvPicPr>
            <a:picLocks noChangeAspect="1"/>
          </p:cNvPicPr>
          <p:nvPr/>
        </p:nvPicPr>
        <p:blipFill rotWithShape="1">
          <a:blip r:embed="rId4">
            <a:extLst>
              <a:ext uri="{28A0092B-C50C-407E-A947-70E740481C1C}">
                <a14:useLocalDpi xmlns:a14="http://schemas.microsoft.com/office/drawing/2010/main" val="0"/>
              </a:ext>
            </a:extLst>
          </a:blip>
          <a:srcRect l="32046" t="41347" r="30675" b="12311"/>
          <a:stretch/>
        </p:blipFill>
        <p:spPr>
          <a:xfrm>
            <a:off x="-29198" y="-5"/>
            <a:ext cx="1536192" cy="1193560"/>
          </a:xfrm>
          <a:prstGeom prst="rect">
            <a:avLst/>
          </a:prstGeom>
        </p:spPr>
      </p:pic>
      <p:pic>
        <p:nvPicPr>
          <p:cNvPr id="8" name="Picture 7" descr="Screen Shot 2013-10-11 at 2.36.02 AM (2).png"/>
          <p:cNvPicPr>
            <a:picLocks noChangeAspect="1"/>
          </p:cNvPicPr>
          <p:nvPr/>
        </p:nvPicPr>
        <p:blipFill rotWithShape="1">
          <a:blip r:embed="rId5">
            <a:extLst>
              <a:ext uri="{28A0092B-C50C-407E-A947-70E740481C1C}">
                <a14:useLocalDpi xmlns:a14="http://schemas.microsoft.com/office/drawing/2010/main" val="0"/>
              </a:ext>
            </a:extLst>
          </a:blip>
          <a:srcRect l="41402" t="35212" r="40172" b="41882"/>
          <a:stretch/>
        </p:blipFill>
        <p:spPr>
          <a:xfrm>
            <a:off x="1500213" y="-4"/>
            <a:ext cx="1536192" cy="1193560"/>
          </a:xfrm>
          <a:prstGeom prst="rect">
            <a:avLst/>
          </a:prstGeom>
        </p:spPr>
      </p:pic>
      <p:pic>
        <p:nvPicPr>
          <p:cNvPr id="9" name="Picture 8" descr="Screen Shot 2013-10-11 at 2.45.53 AM (2).png"/>
          <p:cNvPicPr>
            <a:picLocks noChangeAspect="1"/>
          </p:cNvPicPr>
          <p:nvPr/>
        </p:nvPicPr>
        <p:blipFill rotWithShape="1">
          <a:blip r:embed="rId3">
            <a:extLst>
              <a:ext uri="{28A0092B-C50C-407E-A947-70E740481C1C}">
                <a14:useLocalDpi xmlns:a14="http://schemas.microsoft.com/office/drawing/2010/main" val="0"/>
              </a:ext>
            </a:extLst>
          </a:blip>
          <a:srcRect l="28842" t="54510" r="55020" b="25429"/>
          <a:stretch/>
        </p:blipFill>
        <p:spPr>
          <a:xfrm>
            <a:off x="3029624" y="-5"/>
            <a:ext cx="1536192" cy="1193560"/>
          </a:xfrm>
          <a:prstGeom prst="rect">
            <a:avLst/>
          </a:prstGeom>
        </p:spPr>
      </p:pic>
      <p:pic>
        <p:nvPicPr>
          <p:cNvPr id="10" name="Picture 9" descr="Screen Shot 2013-10-11 at 2.28.12 AM (2).png"/>
          <p:cNvPicPr>
            <a:picLocks noChangeAspect="1"/>
          </p:cNvPicPr>
          <p:nvPr/>
        </p:nvPicPr>
        <p:blipFill rotWithShape="1">
          <a:blip r:embed="rId6">
            <a:extLst>
              <a:ext uri="{28A0092B-C50C-407E-A947-70E740481C1C}">
                <a14:useLocalDpi xmlns:a14="http://schemas.microsoft.com/office/drawing/2010/main" val="0"/>
              </a:ext>
            </a:extLst>
          </a:blip>
          <a:srcRect l="41529" t="43607" r="43117" b="37306"/>
          <a:stretch/>
        </p:blipFill>
        <p:spPr>
          <a:xfrm>
            <a:off x="4559035" y="0"/>
            <a:ext cx="1536192" cy="1193551"/>
          </a:xfrm>
          <a:prstGeom prst="rect">
            <a:avLst/>
          </a:prstGeom>
        </p:spPr>
      </p:pic>
      <p:pic>
        <p:nvPicPr>
          <p:cNvPr id="11" name="Picture 10" descr="Screen Shot 2013-10-11 at 3.10.39 AM (2).png"/>
          <p:cNvPicPr>
            <a:picLocks noChangeAspect="1"/>
          </p:cNvPicPr>
          <p:nvPr/>
        </p:nvPicPr>
        <p:blipFill rotWithShape="1">
          <a:blip r:embed="rId7">
            <a:extLst>
              <a:ext uri="{28A0092B-C50C-407E-A947-70E740481C1C}">
                <a14:useLocalDpi xmlns:a14="http://schemas.microsoft.com/office/drawing/2010/main" val="0"/>
              </a:ext>
            </a:extLst>
          </a:blip>
          <a:srcRect l="33121" t="43116" r="37339" b="20162"/>
          <a:stretch/>
        </p:blipFill>
        <p:spPr>
          <a:xfrm>
            <a:off x="6088446" y="-5"/>
            <a:ext cx="1536192" cy="1193560"/>
          </a:xfrm>
          <a:prstGeom prst="rect">
            <a:avLst/>
          </a:prstGeom>
        </p:spPr>
      </p:pic>
      <p:pic>
        <p:nvPicPr>
          <p:cNvPr id="12" name="Picture 11" descr="Screen Shot 2013-10-11 at 3.05.39 AM (2).png"/>
          <p:cNvPicPr>
            <a:picLocks noChangeAspect="1"/>
          </p:cNvPicPr>
          <p:nvPr/>
        </p:nvPicPr>
        <p:blipFill rotWithShape="1">
          <a:blip r:embed="rId8">
            <a:extLst>
              <a:ext uri="{28A0092B-C50C-407E-A947-70E740481C1C}">
                <a14:useLocalDpi xmlns:a14="http://schemas.microsoft.com/office/drawing/2010/main" val="0"/>
              </a:ext>
            </a:extLst>
          </a:blip>
          <a:srcRect l="40466" t="44141" r="42233" b="34350"/>
          <a:stretch/>
        </p:blipFill>
        <p:spPr>
          <a:xfrm>
            <a:off x="7617858" y="0"/>
            <a:ext cx="1536192" cy="1193560"/>
          </a:xfrm>
          <a:prstGeom prst="rect">
            <a:avLst/>
          </a:prstGeom>
        </p:spPr>
      </p:pic>
      <p:cxnSp>
        <p:nvCxnSpPr>
          <p:cNvPr id="13" name="Straight Connector 12"/>
          <p:cNvCxnSpPr/>
          <p:nvPr/>
        </p:nvCxnSpPr>
        <p:spPr>
          <a:xfrm>
            <a:off x="-29198" y="1405996"/>
            <a:ext cx="9183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500213" y="0"/>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036405"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565816"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095227"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609633" y="-5"/>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29198"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Bus Stop Sign</a:t>
            </a:r>
            <a:endParaRPr lang="en-US" sz="1600" dirty="0">
              <a:solidFill>
                <a:prstClr val="white"/>
              </a:solidFill>
              <a:latin typeface="Segoe Condensed"/>
              <a:cs typeface="Segoe Condensed"/>
            </a:endParaRPr>
          </a:p>
        </p:txBody>
      </p:sp>
      <p:sp>
        <p:nvSpPr>
          <p:cNvPr id="20" name="Rectangle 19"/>
          <p:cNvSpPr/>
          <p:nvPr/>
        </p:nvSpPr>
        <p:spPr>
          <a:xfrm>
            <a:off x="1500213" y="1067442"/>
            <a:ext cx="1536192"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Bus Stop Shelter</a:t>
            </a:r>
            <a:endParaRPr lang="en-US" sz="1600" dirty="0">
              <a:solidFill>
                <a:prstClr val="white"/>
              </a:solidFill>
              <a:latin typeface="Segoe Condensed"/>
              <a:cs typeface="Segoe Condensed"/>
            </a:endParaRPr>
          </a:p>
        </p:txBody>
      </p:sp>
      <p:sp>
        <p:nvSpPr>
          <p:cNvPr id="21" name="Rectangle 20"/>
          <p:cNvSpPr/>
          <p:nvPr/>
        </p:nvSpPr>
        <p:spPr>
          <a:xfrm>
            <a:off x="3036405"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Bench</a:t>
            </a:r>
            <a:endParaRPr lang="en-US" sz="1600" dirty="0">
              <a:solidFill>
                <a:prstClr val="white"/>
              </a:solidFill>
              <a:latin typeface="Segoe Condensed"/>
              <a:cs typeface="Segoe Condensed"/>
            </a:endParaRPr>
          </a:p>
        </p:txBody>
      </p:sp>
      <p:sp>
        <p:nvSpPr>
          <p:cNvPr id="22" name="Rectangle 21"/>
          <p:cNvSpPr/>
          <p:nvPr/>
        </p:nvSpPr>
        <p:spPr>
          <a:xfrm>
            <a:off x="4565816"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Trash Can</a:t>
            </a:r>
            <a:endParaRPr lang="en-US" sz="1600" dirty="0">
              <a:solidFill>
                <a:prstClr val="white"/>
              </a:solidFill>
              <a:latin typeface="Segoe Condensed"/>
              <a:cs typeface="Segoe Condensed"/>
            </a:endParaRPr>
          </a:p>
        </p:txBody>
      </p:sp>
      <p:sp>
        <p:nvSpPr>
          <p:cNvPr id="23" name="Rectangle 22"/>
          <p:cNvSpPr/>
          <p:nvPr/>
        </p:nvSpPr>
        <p:spPr>
          <a:xfrm>
            <a:off x="6095227"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Newspaper Box</a:t>
            </a:r>
            <a:endParaRPr lang="en-US" sz="1600" dirty="0">
              <a:solidFill>
                <a:prstClr val="white"/>
              </a:solidFill>
              <a:latin typeface="Segoe Condensed"/>
              <a:cs typeface="Segoe Condensed"/>
            </a:endParaRPr>
          </a:p>
        </p:txBody>
      </p:sp>
      <p:sp>
        <p:nvSpPr>
          <p:cNvPr id="24" name="Rectangle 23"/>
          <p:cNvSpPr/>
          <p:nvPr/>
        </p:nvSpPr>
        <p:spPr>
          <a:xfrm>
            <a:off x="7624639"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Traffic Sign</a:t>
            </a:r>
            <a:endParaRPr lang="en-US" sz="1600" dirty="0">
              <a:solidFill>
                <a:prstClr val="white"/>
              </a:solidFill>
              <a:latin typeface="Segoe Condensed"/>
              <a:cs typeface="Segoe Condensed"/>
            </a:endParaRPr>
          </a:p>
        </p:txBody>
      </p:sp>
      <p:sp>
        <p:nvSpPr>
          <p:cNvPr id="25" name="Rectangle 24"/>
          <p:cNvSpPr/>
          <p:nvPr/>
        </p:nvSpPr>
        <p:spPr>
          <a:xfrm>
            <a:off x="4559035" y="9"/>
            <a:ext cx="4579057" cy="1405987"/>
          </a:xfrm>
          <a:prstGeom prst="rect">
            <a:avLst/>
          </a:prstGeom>
          <a:solidFill>
            <a:srgbClr val="000000">
              <a:alpha val="70000"/>
            </a:srgbClr>
          </a:solidFill>
          <a:ln>
            <a:noFill/>
          </a:ln>
        </p:spPr>
        <p:txBody>
          <a:bodyPr wrap="square" rtlCol="0" anchor="ctr">
            <a:spAutoFit/>
          </a:bodyPr>
          <a:lstStyle/>
          <a:p>
            <a:pPr algn="ctr"/>
            <a:endParaRPr lang="en-US" sz="2800" dirty="0">
              <a:solidFill>
                <a:prstClr val="white"/>
              </a:solidFill>
              <a:latin typeface="Segoe UI Light" pitchFamily="34" charset="0"/>
            </a:endParaRPr>
          </a:p>
        </p:txBody>
      </p:sp>
      <p:sp>
        <p:nvSpPr>
          <p:cNvPr id="26" name="Rectangle 25"/>
          <p:cNvSpPr/>
          <p:nvPr/>
        </p:nvSpPr>
        <p:spPr>
          <a:xfrm>
            <a:off x="-29198" y="-5"/>
            <a:ext cx="3065604" cy="1405987"/>
          </a:xfrm>
          <a:prstGeom prst="rect">
            <a:avLst/>
          </a:prstGeom>
          <a:solidFill>
            <a:srgbClr val="000000">
              <a:alpha val="70000"/>
            </a:srgbClr>
          </a:solidFill>
          <a:ln>
            <a:noFill/>
          </a:ln>
        </p:spPr>
        <p:txBody>
          <a:bodyPr wrap="square" rtlCol="0" anchor="ctr">
            <a:spAutoFit/>
          </a:bodyPr>
          <a:lstStyle/>
          <a:p>
            <a:pPr algn="ctr"/>
            <a:endParaRPr lang="en-US" sz="2800" dirty="0">
              <a:solidFill>
                <a:prstClr val="white"/>
              </a:solidFill>
              <a:latin typeface="Segoe UI Light" pitchFamily="34" charset="0"/>
            </a:endParaRPr>
          </a:p>
        </p:txBody>
      </p:sp>
      <p:sp>
        <p:nvSpPr>
          <p:cNvPr id="27" name="Right Arrow 26"/>
          <p:cNvSpPr/>
          <p:nvPr/>
        </p:nvSpPr>
        <p:spPr>
          <a:xfrm rot="3114751">
            <a:off x="3434061" y="3691686"/>
            <a:ext cx="790482" cy="200541"/>
          </a:xfrm>
          <a:prstGeom prst="rightArrow">
            <a:avLst/>
          </a:prstGeom>
          <a:solidFill>
            <a:srgbClr val="FF6600"/>
          </a:solidFill>
          <a:ln w="28575" cmpd="sng">
            <a:solidFill>
              <a:schemeClr val="bg1">
                <a:lumMod val="95000"/>
              </a:schemeClr>
            </a:solidFill>
          </a:ln>
        </p:spPr>
        <p:txBody>
          <a:bodyPr wrap="none" rtlCol="0" anchor="ctr">
            <a:spAutoFit/>
          </a:bodyPr>
          <a:lstStyle/>
          <a:p>
            <a:pPr algn="ctr"/>
            <a:endParaRPr lang="en-US" sz="2800" dirty="0">
              <a:solidFill>
                <a:schemeClr val="bg1"/>
              </a:solidFill>
              <a:latin typeface="Segoe UI Light" pitchFamily="34" charset="0"/>
            </a:endParaRPr>
          </a:p>
        </p:txBody>
      </p:sp>
    </p:spTree>
    <p:extLst>
      <p:ext uri="{BB962C8B-B14F-4D97-AF65-F5344CB8AC3E}">
        <p14:creationId xmlns:p14="http://schemas.microsoft.com/office/powerpoint/2010/main" val="105810969"/>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10-11 at 2.28.12 AM (2).png"/>
          <p:cNvPicPr>
            <a:picLocks noChangeAspect="1"/>
          </p:cNvPicPr>
          <p:nvPr/>
        </p:nvPicPr>
        <p:blipFill rotWithShape="1">
          <a:blip r:embed="rId3">
            <a:extLst>
              <a:ext uri="{28A0092B-C50C-407E-A947-70E740481C1C}">
                <a14:useLocalDpi xmlns:a14="http://schemas.microsoft.com/office/drawing/2010/main" val="0"/>
              </a:ext>
            </a:extLst>
          </a:blip>
          <a:srcRect l="25627" t="24148" r="26631" b="28112"/>
          <a:stretch/>
        </p:blipFill>
        <p:spPr>
          <a:xfrm>
            <a:off x="0" y="1118488"/>
            <a:ext cx="9183220" cy="5739512"/>
          </a:xfrm>
          <a:prstGeom prst="rect">
            <a:avLst/>
          </a:prstGeom>
        </p:spPr>
      </p:pic>
      <p:sp>
        <p:nvSpPr>
          <p:cNvPr id="5" name="Title 1"/>
          <p:cNvSpPr txBox="1">
            <a:spLocks/>
          </p:cNvSpPr>
          <p:nvPr/>
        </p:nvSpPr>
        <p:spPr>
          <a:xfrm>
            <a:off x="-29199" y="5760872"/>
            <a:ext cx="5035049" cy="821846"/>
          </a:xfrm>
          <a:prstGeom prst="rect">
            <a:avLst/>
          </a:prstGeom>
          <a:solidFill>
            <a:srgbClr val="000000">
              <a:alpha val="88000"/>
            </a:srgbClr>
          </a:solidFill>
        </p:spPr>
        <p:txBody>
          <a:bodyPr vert="horz" lIns="182880" tIns="45720" rIns="182880" bIns="45720" rtlCol="0" anchor="ctr">
            <a:noAutofit/>
          </a:bodyPr>
          <a:lstStyle>
            <a:lvl1pPr algn="l" defTabSz="457200" rtl="0" eaLnBrk="1" latinLnBrk="0" hangingPunct="1">
              <a:spcBef>
                <a:spcPct val="0"/>
              </a:spcBef>
              <a:buNone/>
              <a:defRPr sz="2400" kern="1200">
                <a:solidFill>
                  <a:schemeClr val="tx1"/>
                </a:solidFill>
                <a:latin typeface="Segoe UI Light"/>
                <a:ea typeface="+mj-ea"/>
                <a:cs typeface="Segoe UI Light"/>
              </a:defRPr>
            </a:lvl1pPr>
          </a:lstStyle>
          <a:p>
            <a:r>
              <a:rPr lang="en-US" sz="2800" dirty="0" smtClean="0">
                <a:solidFill>
                  <a:srgbClr val="FFFFFF"/>
                </a:solidFill>
              </a:rPr>
              <a:t>Trash Can / Recycle Can</a:t>
            </a:r>
            <a:endParaRPr lang="en-US" sz="2800" dirty="0">
              <a:solidFill>
                <a:srgbClr val="FFFFFF"/>
              </a:solidFill>
            </a:endParaRPr>
          </a:p>
        </p:txBody>
      </p:sp>
      <p:pic>
        <p:nvPicPr>
          <p:cNvPr id="9" name="Picture 8" descr="Screen Shot 2013-10-11 at 2.40.32 AM (2).png"/>
          <p:cNvPicPr>
            <a:picLocks noChangeAspect="1"/>
          </p:cNvPicPr>
          <p:nvPr/>
        </p:nvPicPr>
        <p:blipFill rotWithShape="1">
          <a:blip r:embed="rId4">
            <a:extLst>
              <a:ext uri="{28A0092B-C50C-407E-A947-70E740481C1C}">
                <a14:useLocalDpi xmlns:a14="http://schemas.microsoft.com/office/drawing/2010/main" val="0"/>
              </a:ext>
            </a:extLst>
          </a:blip>
          <a:srcRect l="32046" t="41347" r="30675" b="12311"/>
          <a:stretch/>
        </p:blipFill>
        <p:spPr>
          <a:xfrm>
            <a:off x="-29198" y="-5"/>
            <a:ext cx="1536192" cy="1193560"/>
          </a:xfrm>
          <a:prstGeom prst="rect">
            <a:avLst/>
          </a:prstGeom>
        </p:spPr>
      </p:pic>
      <p:pic>
        <p:nvPicPr>
          <p:cNvPr id="10" name="Picture 9" descr="Screen Shot 2013-10-11 at 2.36.02 AM (2).png"/>
          <p:cNvPicPr>
            <a:picLocks noChangeAspect="1"/>
          </p:cNvPicPr>
          <p:nvPr/>
        </p:nvPicPr>
        <p:blipFill rotWithShape="1">
          <a:blip r:embed="rId5">
            <a:extLst>
              <a:ext uri="{28A0092B-C50C-407E-A947-70E740481C1C}">
                <a14:useLocalDpi xmlns:a14="http://schemas.microsoft.com/office/drawing/2010/main" val="0"/>
              </a:ext>
            </a:extLst>
          </a:blip>
          <a:srcRect l="41402" t="35212" r="40172" b="41882"/>
          <a:stretch/>
        </p:blipFill>
        <p:spPr>
          <a:xfrm>
            <a:off x="1500213" y="-4"/>
            <a:ext cx="1536192" cy="1193560"/>
          </a:xfrm>
          <a:prstGeom prst="rect">
            <a:avLst/>
          </a:prstGeom>
        </p:spPr>
      </p:pic>
      <p:pic>
        <p:nvPicPr>
          <p:cNvPr id="11" name="Picture 10" descr="Screen Shot 2013-10-11 at 2.45.53 AM (2).png"/>
          <p:cNvPicPr>
            <a:picLocks noChangeAspect="1"/>
          </p:cNvPicPr>
          <p:nvPr/>
        </p:nvPicPr>
        <p:blipFill rotWithShape="1">
          <a:blip r:embed="rId6">
            <a:extLst>
              <a:ext uri="{28A0092B-C50C-407E-A947-70E740481C1C}">
                <a14:useLocalDpi xmlns:a14="http://schemas.microsoft.com/office/drawing/2010/main" val="0"/>
              </a:ext>
            </a:extLst>
          </a:blip>
          <a:srcRect l="28842" t="54510" r="55020" b="25429"/>
          <a:stretch/>
        </p:blipFill>
        <p:spPr>
          <a:xfrm>
            <a:off x="3029624" y="-5"/>
            <a:ext cx="1536192" cy="1193560"/>
          </a:xfrm>
          <a:prstGeom prst="rect">
            <a:avLst/>
          </a:prstGeom>
        </p:spPr>
      </p:pic>
      <p:pic>
        <p:nvPicPr>
          <p:cNvPr id="12" name="Picture 11" descr="Screen Shot 2013-10-11 at 2.28.12 AM (2).png"/>
          <p:cNvPicPr>
            <a:picLocks noChangeAspect="1"/>
          </p:cNvPicPr>
          <p:nvPr/>
        </p:nvPicPr>
        <p:blipFill rotWithShape="1">
          <a:blip r:embed="rId3">
            <a:extLst>
              <a:ext uri="{28A0092B-C50C-407E-A947-70E740481C1C}">
                <a14:useLocalDpi xmlns:a14="http://schemas.microsoft.com/office/drawing/2010/main" val="0"/>
              </a:ext>
            </a:extLst>
          </a:blip>
          <a:srcRect l="41529" t="43607" r="43117" b="37306"/>
          <a:stretch/>
        </p:blipFill>
        <p:spPr>
          <a:xfrm>
            <a:off x="4559035" y="0"/>
            <a:ext cx="1536192" cy="1193551"/>
          </a:xfrm>
          <a:prstGeom prst="rect">
            <a:avLst/>
          </a:prstGeom>
        </p:spPr>
      </p:pic>
      <p:pic>
        <p:nvPicPr>
          <p:cNvPr id="13" name="Picture 12" descr="Screen Shot 2013-10-11 at 3.10.39 AM (2).png"/>
          <p:cNvPicPr>
            <a:picLocks noChangeAspect="1"/>
          </p:cNvPicPr>
          <p:nvPr/>
        </p:nvPicPr>
        <p:blipFill rotWithShape="1">
          <a:blip r:embed="rId7">
            <a:extLst>
              <a:ext uri="{28A0092B-C50C-407E-A947-70E740481C1C}">
                <a14:useLocalDpi xmlns:a14="http://schemas.microsoft.com/office/drawing/2010/main" val="0"/>
              </a:ext>
            </a:extLst>
          </a:blip>
          <a:srcRect l="33121" t="43116" r="37339" b="20162"/>
          <a:stretch/>
        </p:blipFill>
        <p:spPr>
          <a:xfrm>
            <a:off x="6088446" y="-5"/>
            <a:ext cx="1536192" cy="1193560"/>
          </a:xfrm>
          <a:prstGeom prst="rect">
            <a:avLst/>
          </a:prstGeom>
        </p:spPr>
      </p:pic>
      <p:pic>
        <p:nvPicPr>
          <p:cNvPr id="14" name="Picture 13" descr="Screen Shot 2013-10-11 at 3.05.39 AM (2).png"/>
          <p:cNvPicPr>
            <a:picLocks noChangeAspect="1"/>
          </p:cNvPicPr>
          <p:nvPr/>
        </p:nvPicPr>
        <p:blipFill rotWithShape="1">
          <a:blip r:embed="rId8">
            <a:extLst>
              <a:ext uri="{28A0092B-C50C-407E-A947-70E740481C1C}">
                <a14:useLocalDpi xmlns:a14="http://schemas.microsoft.com/office/drawing/2010/main" val="0"/>
              </a:ext>
            </a:extLst>
          </a:blip>
          <a:srcRect l="40466" t="44141" r="42233" b="34350"/>
          <a:stretch/>
        </p:blipFill>
        <p:spPr>
          <a:xfrm>
            <a:off x="7617858" y="0"/>
            <a:ext cx="1536192" cy="1193560"/>
          </a:xfrm>
          <a:prstGeom prst="rect">
            <a:avLst/>
          </a:prstGeom>
        </p:spPr>
      </p:pic>
      <p:cxnSp>
        <p:nvCxnSpPr>
          <p:cNvPr id="15" name="Straight Connector 14"/>
          <p:cNvCxnSpPr/>
          <p:nvPr/>
        </p:nvCxnSpPr>
        <p:spPr>
          <a:xfrm>
            <a:off x="-29198" y="1405996"/>
            <a:ext cx="9183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500213" y="0"/>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036405"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565816"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095227"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609633" y="-5"/>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29198"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Bus Stop Sign</a:t>
            </a:r>
            <a:endParaRPr lang="en-US" sz="1600" dirty="0">
              <a:solidFill>
                <a:prstClr val="white"/>
              </a:solidFill>
              <a:latin typeface="Segoe Condensed"/>
              <a:cs typeface="Segoe Condensed"/>
            </a:endParaRPr>
          </a:p>
        </p:txBody>
      </p:sp>
      <p:sp>
        <p:nvSpPr>
          <p:cNvPr id="22" name="Rectangle 21"/>
          <p:cNvSpPr/>
          <p:nvPr/>
        </p:nvSpPr>
        <p:spPr>
          <a:xfrm>
            <a:off x="1500213" y="1067442"/>
            <a:ext cx="1536192"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Bus Stop Shelter</a:t>
            </a:r>
            <a:endParaRPr lang="en-US" sz="1600" dirty="0">
              <a:solidFill>
                <a:prstClr val="white"/>
              </a:solidFill>
              <a:latin typeface="Segoe Condensed"/>
              <a:cs typeface="Segoe Condensed"/>
            </a:endParaRPr>
          </a:p>
        </p:txBody>
      </p:sp>
      <p:sp>
        <p:nvSpPr>
          <p:cNvPr id="23" name="Rectangle 22"/>
          <p:cNvSpPr/>
          <p:nvPr/>
        </p:nvSpPr>
        <p:spPr>
          <a:xfrm>
            <a:off x="3036405"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Bench</a:t>
            </a:r>
            <a:endParaRPr lang="en-US" sz="1600" dirty="0">
              <a:solidFill>
                <a:prstClr val="white"/>
              </a:solidFill>
              <a:latin typeface="Segoe Condensed"/>
              <a:cs typeface="Segoe Condensed"/>
            </a:endParaRPr>
          </a:p>
        </p:txBody>
      </p:sp>
      <p:sp>
        <p:nvSpPr>
          <p:cNvPr id="24" name="Rectangle 23"/>
          <p:cNvSpPr/>
          <p:nvPr/>
        </p:nvSpPr>
        <p:spPr>
          <a:xfrm>
            <a:off x="4565816"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Trash Can</a:t>
            </a:r>
            <a:endParaRPr lang="en-US" sz="1600" dirty="0">
              <a:solidFill>
                <a:prstClr val="white"/>
              </a:solidFill>
              <a:latin typeface="Segoe Condensed"/>
              <a:cs typeface="Segoe Condensed"/>
            </a:endParaRPr>
          </a:p>
        </p:txBody>
      </p:sp>
      <p:sp>
        <p:nvSpPr>
          <p:cNvPr id="25" name="Rectangle 24"/>
          <p:cNvSpPr/>
          <p:nvPr/>
        </p:nvSpPr>
        <p:spPr>
          <a:xfrm>
            <a:off x="6095227"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Newspaper Box</a:t>
            </a:r>
            <a:endParaRPr lang="en-US" sz="1600" dirty="0">
              <a:solidFill>
                <a:prstClr val="white"/>
              </a:solidFill>
              <a:latin typeface="Segoe Condensed"/>
              <a:cs typeface="Segoe Condensed"/>
            </a:endParaRPr>
          </a:p>
        </p:txBody>
      </p:sp>
      <p:sp>
        <p:nvSpPr>
          <p:cNvPr id="26" name="Rectangle 25"/>
          <p:cNvSpPr/>
          <p:nvPr/>
        </p:nvSpPr>
        <p:spPr>
          <a:xfrm>
            <a:off x="7624639"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Traffic Sign</a:t>
            </a:r>
            <a:endParaRPr lang="en-US" sz="1600" dirty="0">
              <a:solidFill>
                <a:prstClr val="white"/>
              </a:solidFill>
              <a:latin typeface="Segoe Condensed"/>
              <a:cs typeface="Segoe Condensed"/>
            </a:endParaRPr>
          </a:p>
        </p:txBody>
      </p:sp>
      <p:sp>
        <p:nvSpPr>
          <p:cNvPr id="27" name="Rectangle 26"/>
          <p:cNvSpPr/>
          <p:nvPr/>
        </p:nvSpPr>
        <p:spPr>
          <a:xfrm>
            <a:off x="-29199" y="9"/>
            <a:ext cx="4595015" cy="1405987"/>
          </a:xfrm>
          <a:prstGeom prst="rect">
            <a:avLst/>
          </a:prstGeom>
          <a:solidFill>
            <a:srgbClr val="000000">
              <a:alpha val="70000"/>
            </a:srgbClr>
          </a:solidFill>
          <a:ln>
            <a:noFill/>
          </a:ln>
        </p:spPr>
        <p:txBody>
          <a:bodyPr wrap="square" rtlCol="0" anchor="ctr">
            <a:spAutoFit/>
          </a:bodyPr>
          <a:lstStyle/>
          <a:p>
            <a:pPr algn="ctr"/>
            <a:endParaRPr lang="en-US" sz="2800" dirty="0">
              <a:solidFill>
                <a:prstClr val="white"/>
              </a:solidFill>
              <a:latin typeface="Segoe UI Light" pitchFamily="34" charset="0"/>
            </a:endParaRPr>
          </a:p>
        </p:txBody>
      </p:sp>
      <p:sp>
        <p:nvSpPr>
          <p:cNvPr id="28" name="Rectangle 27"/>
          <p:cNvSpPr/>
          <p:nvPr/>
        </p:nvSpPr>
        <p:spPr>
          <a:xfrm>
            <a:off x="6088446" y="9"/>
            <a:ext cx="3049646" cy="1405987"/>
          </a:xfrm>
          <a:prstGeom prst="rect">
            <a:avLst/>
          </a:prstGeom>
          <a:solidFill>
            <a:srgbClr val="000000">
              <a:alpha val="70000"/>
            </a:srgbClr>
          </a:solidFill>
          <a:ln>
            <a:noFill/>
          </a:ln>
        </p:spPr>
        <p:txBody>
          <a:bodyPr wrap="square" rtlCol="0" anchor="ctr">
            <a:spAutoFit/>
          </a:bodyPr>
          <a:lstStyle/>
          <a:p>
            <a:pPr algn="ctr"/>
            <a:endParaRPr lang="en-US" sz="2800" dirty="0">
              <a:solidFill>
                <a:prstClr val="white"/>
              </a:solidFill>
              <a:latin typeface="Segoe UI Light" pitchFamily="34" charset="0"/>
            </a:endParaRPr>
          </a:p>
        </p:txBody>
      </p:sp>
      <p:sp>
        <p:nvSpPr>
          <p:cNvPr id="29" name="Right Arrow 28"/>
          <p:cNvSpPr/>
          <p:nvPr/>
        </p:nvSpPr>
        <p:spPr>
          <a:xfrm rot="7907728">
            <a:off x="4885439" y="3549149"/>
            <a:ext cx="790482" cy="200541"/>
          </a:xfrm>
          <a:prstGeom prst="rightArrow">
            <a:avLst/>
          </a:prstGeom>
          <a:solidFill>
            <a:srgbClr val="FF6600"/>
          </a:solidFill>
          <a:ln w="28575" cmpd="sng">
            <a:solidFill>
              <a:srgbClr val="000000"/>
            </a:solidFill>
          </a:ln>
        </p:spPr>
        <p:txBody>
          <a:bodyPr wrap="none" rtlCol="0" anchor="ctr">
            <a:spAutoFit/>
          </a:bodyPr>
          <a:lstStyle/>
          <a:p>
            <a:pPr algn="ctr"/>
            <a:endParaRPr lang="en-US" sz="2800" dirty="0">
              <a:solidFill>
                <a:schemeClr val="bg1"/>
              </a:solidFill>
              <a:latin typeface="Segoe UI Light" pitchFamily="34" charset="0"/>
            </a:endParaRPr>
          </a:p>
        </p:txBody>
      </p:sp>
    </p:spTree>
    <p:extLst>
      <p:ext uri="{BB962C8B-B14F-4D97-AF65-F5344CB8AC3E}">
        <p14:creationId xmlns:p14="http://schemas.microsoft.com/office/powerpoint/2010/main" val="127704127"/>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10-11 at 3.10.39 AM (2).png"/>
          <p:cNvPicPr>
            <a:picLocks noChangeAspect="1"/>
          </p:cNvPicPr>
          <p:nvPr/>
        </p:nvPicPr>
        <p:blipFill rotWithShape="1">
          <a:blip r:embed="rId3">
            <a:extLst>
              <a:ext uri="{28A0092B-C50C-407E-A947-70E740481C1C}">
                <a14:useLocalDpi xmlns:a14="http://schemas.microsoft.com/office/drawing/2010/main" val="0"/>
              </a:ext>
            </a:extLst>
          </a:blip>
          <a:srcRect l="9019" t="13926" r="8545" b="3638"/>
          <a:stretch/>
        </p:blipFill>
        <p:spPr>
          <a:xfrm>
            <a:off x="0" y="1143000"/>
            <a:ext cx="9144000" cy="5715000"/>
          </a:xfrm>
          <a:prstGeom prst="rect">
            <a:avLst/>
          </a:prstGeom>
        </p:spPr>
      </p:pic>
      <p:sp>
        <p:nvSpPr>
          <p:cNvPr id="5" name="Title 1"/>
          <p:cNvSpPr txBox="1">
            <a:spLocks/>
          </p:cNvSpPr>
          <p:nvPr/>
        </p:nvSpPr>
        <p:spPr>
          <a:xfrm>
            <a:off x="-29199" y="5760872"/>
            <a:ext cx="5035049" cy="821846"/>
          </a:xfrm>
          <a:prstGeom prst="rect">
            <a:avLst/>
          </a:prstGeom>
          <a:solidFill>
            <a:srgbClr val="000000">
              <a:alpha val="88000"/>
            </a:srgbClr>
          </a:solidFill>
        </p:spPr>
        <p:txBody>
          <a:bodyPr vert="horz" lIns="182880" tIns="45720" rIns="182880" bIns="45720" rtlCol="0" anchor="ctr">
            <a:noAutofit/>
          </a:bodyPr>
          <a:lstStyle>
            <a:lvl1pPr algn="l" defTabSz="457200" rtl="0" eaLnBrk="1" latinLnBrk="0" hangingPunct="1">
              <a:spcBef>
                <a:spcPct val="0"/>
              </a:spcBef>
              <a:buNone/>
              <a:defRPr sz="2400" kern="1200">
                <a:solidFill>
                  <a:schemeClr val="tx1"/>
                </a:solidFill>
                <a:latin typeface="Segoe UI Light"/>
                <a:ea typeface="+mj-ea"/>
                <a:cs typeface="Segoe UI Light"/>
              </a:defRPr>
            </a:lvl1pPr>
          </a:lstStyle>
          <a:p>
            <a:r>
              <a:rPr lang="en-US" sz="2800" dirty="0" smtClean="0">
                <a:solidFill>
                  <a:srgbClr val="FFFFFF"/>
                </a:solidFill>
              </a:rPr>
              <a:t>Mail Box / Newspaper Box</a:t>
            </a:r>
            <a:endParaRPr lang="en-US" sz="2800" dirty="0">
              <a:solidFill>
                <a:srgbClr val="FFFFFF"/>
              </a:solidFill>
            </a:endParaRPr>
          </a:p>
        </p:txBody>
      </p:sp>
      <p:pic>
        <p:nvPicPr>
          <p:cNvPr id="6" name="Picture 5" descr="Screen Shot 2013-10-11 at 2.40.32 AM (2).png"/>
          <p:cNvPicPr>
            <a:picLocks noChangeAspect="1"/>
          </p:cNvPicPr>
          <p:nvPr/>
        </p:nvPicPr>
        <p:blipFill rotWithShape="1">
          <a:blip r:embed="rId4">
            <a:extLst>
              <a:ext uri="{28A0092B-C50C-407E-A947-70E740481C1C}">
                <a14:useLocalDpi xmlns:a14="http://schemas.microsoft.com/office/drawing/2010/main" val="0"/>
              </a:ext>
            </a:extLst>
          </a:blip>
          <a:srcRect l="32046" t="41347" r="30675" b="12311"/>
          <a:stretch/>
        </p:blipFill>
        <p:spPr>
          <a:xfrm>
            <a:off x="-29198" y="-5"/>
            <a:ext cx="1536192" cy="1193560"/>
          </a:xfrm>
          <a:prstGeom prst="rect">
            <a:avLst/>
          </a:prstGeom>
        </p:spPr>
      </p:pic>
      <p:pic>
        <p:nvPicPr>
          <p:cNvPr id="7" name="Picture 6" descr="Screen Shot 2013-10-11 at 2.36.02 AM (2).png"/>
          <p:cNvPicPr>
            <a:picLocks noChangeAspect="1"/>
          </p:cNvPicPr>
          <p:nvPr/>
        </p:nvPicPr>
        <p:blipFill rotWithShape="1">
          <a:blip r:embed="rId5">
            <a:extLst>
              <a:ext uri="{28A0092B-C50C-407E-A947-70E740481C1C}">
                <a14:useLocalDpi xmlns:a14="http://schemas.microsoft.com/office/drawing/2010/main" val="0"/>
              </a:ext>
            </a:extLst>
          </a:blip>
          <a:srcRect l="41402" t="35212" r="40172" b="41882"/>
          <a:stretch/>
        </p:blipFill>
        <p:spPr>
          <a:xfrm>
            <a:off x="1500213" y="-4"/>
            <a:ext cx="1536192" cy="1193560"/>
          </a:xfrm>
          <a:prstGeom prst="rect">
            <a:avLst/>
          </a:prstGeom>
        </p:spPr>
      </p:pic>
      <p:pic>
        <p:nvPicPr>
          <p:cNvPr id="8" name="Picture 7" descr="Screen Shot 2013-10-11 at 2.45.53 AM (2).png"/>
          <p:cNvPicPr>
            <a:picLocks noChangeAspect="1"/>
          </p:cNvPicPr>
          <p:nvPr/>
        </p:nvPicPr>
        <p:blipFill rotWithShape="1">
          <a:blip r:embed="rId6">
            <a:extLst>
              <a:ext uri="{28A0092B-C50C-407E-A947-70E740481C1C}">
                <a14:useLocalDpi xmlns:a14="http://schemas.microsoft.com/office/drawing/2010/main" val="0"/>
              </a:ext>
            </a:extLst>
          </a:blip>
          <a:srcRect l="28842" t="54510" r="55020" b="25429"/>
          <a:stretch/>
        </p:blipFill>
        <p:spPr>
          <a:xfrm>
            <a:off x="3029624" y="-5"/>
            <a:ext cx="1536192" cy="1193560"/>
          </a:xfrm>
          <a:prstGeom prst="rect">
            <a:avLst/>
          </a:prstGeom>
        </p:spPr>
      </p:pic>
      <p:pic>
        <p:nvPicPr>
          <p:cNvPr id="9" name="Picture 8" descr="Screen Shot 2013-10-11 at 2.28.12 AM (2).png"/>
          <p:cNvPicPr>
            <a:picLocks noChangeAspect="1"/>
          </p:cNvPicPr>
          <p:nvPr/>
        </p:nvPicPr>
        <p:blipFill rotWithShape="1">
          <a:blip r:embed="rId7">
            <a:extLst>
              <a:ext uri="{28A0092B-C50C-407E-A947-70E740481C1C}">
                <a14:useLocalDpi xmlns:a14="http://schemas.microsoft.com/office/drawing/2010/main" val="0"/>
              </a:ext>
            </a:extLst>
          </a:blip>
          <a:srcRect l="41529" t="43607" r="43117" b="37306"/>
          <a:stretch/>
        </p:blipFill>
        <p:spPr>
          <a:xfrm>
            <a:off x="4559035" y="0"/>
            <a:ext cx="1536192" cy="1193551"/>
          </a:xfrm>
          <a:prstGeom prst="rect">
            <a:avLst/>
          </a:prstGeom>
        </p:spPr>
      </p:pic>
      <p:pic>
        <p:nvPicPr>
          <p:cNvPr id="10" name="Picture 9" descr="Screen Shot 2013-10-11 at 3.10.39 AM (2).png"/>
          <p:cNvPicPr>
            <a:picLocks noChangeAspect="1"/>
          </p:cNvPicPr>
          <p:nvPr/>
        </p:nvPicPr>
        <p:blipFill rotWithShape="1">
          <a:blip r:embed="rId3">
            <a:extLst>
              <a:ext uri="{28A0092B-C50C-407E-A947-70E740481C1C}">
                <a14:useLocalDpi xmlns:a14="http://schemas.microsoft.com/office/drawing/2010/main" val="0"/>
              </a:ext>
            </a:extLst>
          </a:blip>
          <a:srcRect l="33121" t="43116" r="37339" b="20162"/>
          <a:stretch/>
        </p:blipFill>
        <p:spPr>
          <a:xfrm>
            <a:off x="6088446" y="-5"/>
            <a:ext cx="1536192" cy="1193560"/>
          </a:xfrm>
          <a:prstGeom prst="rect">
            <a:avLst/>
          </a:prstGeom>
        </p:spPr>
      </p:pic>
      <p:pic>
        <p:nvPicPr>
          <p:cNvPr id="11" name="Picture 10" descr="Screen Shot 2013-10-11 at 3.05.39 AM (2).png"/>
          <p:cNvPicPr>
            <a:picLocks noChangeAspect="1"/>
          </p:cNvPicPr>
          <p:nvPr/>
        </p:nvPicPr>
        <p:blipFill rotWithShape="1">
          <a:blip r:embed="rId8">
            <a:extLst>
              <a:ext uri="{28A0092B-C50C-407E-A947-70E740481C1C}">
                <a14:useLocalDpi xmlns:a14="http://schemas.microsoft.com/office/drawing/2010/main" val="0"/>
              </a:ext>
            </a:extLst>
          </a:blip>
          <a:srcRect l="40466" t="44141" r="42233" b="34350"/>
          <a:stretch/>
        </p:blipFill>
        <p:spPr>
          <a:xfrm>
            <a:off x="7617858" y="0"/>
            <a:ext cx="1536192" cy="1193560"/>
          </a:xfrm>
          <a:prstGeom prst="rect">
            <a:avLst/>
          </a:prstGeom>
        </p:spPr>
      </p:pic>
      <p:cxnSp>
        <p:nvCxnSpPr>
          <p:cNvPr id="12" name="Straight Connector 11"/>
          <p:cNvCxnSpPr/>
          <p:nvPr/>
        </p:nvCxnSpPr>
        <p:spPr>
          <a:xfrm>
            <a:off x="-29198" y="1405996"/>
            <a:ext cx="9183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500213" y="0"/>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036405"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565816"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095227"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7609633" y="-5"/>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29198"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Bus Stop Sign</a:t>
            </a:r>
            <a:endParaRPr lang="en-US" sz="1600" dirty="0">
              <a:solidFill>
                <a:prstClr val="white"/>
              </a:solidFill>
              <a:latin typeface="Segoe Condensed"/>
              <a:cs typeface="Segoe Condensed"/>
            </a:endParaRPr>
          </a:p>
        </p:txBody>
      </p:sp>
      <p:sp>
        <p:nvSpPr>
          <p:cNvPr id="19" name="Rectangle 18"/>
          <p:cNvSpPr/>
          <p:nvPr/>
        </p:nvSpPr>
        <p:spPr>
          <a:xfrm>
            <a:off x="1500213" y="1067442"/>
            <a:ext cx="1536192"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Bus Stop Shelter</a:t>
            </a:r>
            <a:endParaRPr lang="en-US" sz="1600" dirty="0">
              <a:solidFill>
                <a:prstClr val="white"/>
              </a:solidFill>
              <a:latin typeface="Segoe Condensed"/>
              <a:cs typeface="Segoe Condensed"/>
            </a:endParaRPr>
          </a:p>
        </p:txBody>
      </p:sp>
      <p:sp>
        <p:nvSpPr>
          <p:cNvPr id="20" name="Rectangle 19"/>
          <p:cNvSpPr/>
          <p:nvPr/>
        </p:nvSpPr>
        <p:spPr>
          <a:xfrm>
            <a:off x="3036405"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Bench</a:t>
            </a:r>
            <a:endParaRPr lang="en-US" sz="1600" dirty="0">
              <a:solidFill>
                <a:prstClr val="white"/>
              </a:solidFill>
              <a:latin typeface="Segoe Condensed"/>
              <a:cs typeface="Segoe Condensed"/>
            </a:endParaRPr>
          </a:p>
        </p:txBody>
      </p:sp>
      <p:sp>
        <p:nvSpPr>
          <p:cNvPr id="21" name="Rectangle 20"/>
          <p:cNvSpPr/>
          <p:nvPr/>
        </p:nvSpPr>
        <p:spPr>
          <a:xfrm>
            <a:off x="4565816"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Trash Can</a:t>
            </a:r>
            <a:endParaRPr lang="en-US" sz="1600" dirty="0">
              <a:solidFill>
                <a:prstClr val="white"/>
              </a:solidFill>
              <a:latin typeface="Segoe Condensed"/>
              <a:cs typeface="Segoe Condensed"/>
            </a:endParaRPr>
          </a:p>
        </p:txBody>
      </p:sp>
      <p:sp>
        <p:nvSpPr>
          <p:cNvPr id="22" name="Rectangle 21"/>
          <p:cNvSpPr/>
          <p:nvPr/>
        </p:nvSpPr>
        <p:spPr>
          <a:xfrm>
            <a:off x="6095227"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Newspaper Box</a:t>
            </a:r>
            <a:endParaRPr lang="en-US" sz="1600" dirty="0">
              <a:solidFill>
                <a:prstClr val="white"/>
              </a:solidFill>
              <a:latin typeface="Segoe Condensed"/>
              <a:cs typeface="Segoe Condensed"/>
            </a:endParaRPr>
          </a:p>
        </p:txBody>
      </p:sp>
      <p:sp>
        <p:nvSpPr>
          <p:cNvPr id="23" name="Rectangle 22"/>
          <p:cNvSpPr/>
          <p:nvPr/>
        </p:nvSpPr>
        <p:spPr>
          <a:xfrm>
            <a:off x="7624639"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Traffic Sign</a:t>
            </a:r>
            <a:endParaRPr lang="en-US" sz="1600" dirty="0">
              <a:solidFill>
                <a:prstClr val="white"/>
              </a:solidFill>
              <a:latin typeface="Segoe Condensed"/>
              <a:cs typeface="Segoe Condensed"/>
            </a:endParaRPr>
          </a:p>
        </p:txBody>
      </p:sp>
      <p:sp>
        <p:nvSpPr>
          <p:cNvPr id="24" name="Rectangle 23"/>
          <p:cNvSpPr/>
          <p:nvPr/>
        </p:nvSpPr>
        <p:spPr>
          <a:xfrm>
            <a:off x="-29198" y="-5"/>
            <a:ext cx="6124426" cy="1405987"/>
          </a:xfrm>
          <a:prstGeom prst="rect">
            <a:avLst/>
          </a:prstGeom>
          <a:solidFill>
            <a:srgbClr val="000000">
              <a:alpha val="70000"/>
            </a:srgbClr>
          </a:solidFill>
          <a:ln>
            <a:noFill/>
          </a:ln>
        </p:spPr>
        <p:txBody>
          <a:bodyPr wrap="square" rtlCol="0" anchor="ctr">
            <a:spAutoFit/>
          </a:bodyPr>
          <a:lstStyle/>
          <a:p>
            <a:pPr algn="ctr"/>
            <a:endParaRPr lang="en-US" sz="2800" dirty="0">
              <a:solidFill>
                <a:prstClr val="white"/>
              </a:solidFill>
              <a:latin typeface="Segoe UI Light" pitchFamily="34" charset="0"/>
            </a:endParaRPr>
          </a:p>
        </p:txBody>
      </p:sp>
      <p:sp>
        <p:nvSpPr>
          <p:cNvPr id="25" name="Rectangle 24"/>
          <p:cNvSpPr/>
          <p:nvPr/>
        </p:nvSpPr>
        <p:spPr>
          <a:xfrm>
            <a:off x="7609633" y="9"/>
            <a:ext cx="1528459" cy="1405987"/>
          </a:xfrm>
          <a:prstGeom prst="rect">
            <a:avLst/>
          </a:prstGeom>
          <a:solidFill>
            <a:srgbClr val="000000">
              <a:alpha val="70000"/>
            </a:srgbClr>
          </a:solidFill>
          <a:ln>
            <a:noFill/>
          </a:ln>
        </p:spPr>
        <p:txBody>
          <a:bodyPr wrap="square" rtlCol="0" anchor="ctr">
            <a:spAutoFit/>
          </a:bodyPr>
          <a:lstStyle/>
          <a:p>
            <a:pPr algn="ctr"/>
            <a:endParaRPr lang="en-US" sz="2800" dirty="0">
              <a:solidFill>
                <a:prstClr val="white"/>
              </a:solidFill>
              <a:latin typeface="Segoe UI Light" pitchFamily="34" charset="0"/>
            </a:endParaRPr>
          </a:p>
        </p:txBody>
      </p:sp>
      <p:sp>
        <p:nvSpPr>
          <p:cNvPr id="26" name="Right Arrow 25"/>
          <p:cNvSpPr/>
          <p:nvPr/>
        </p:nvSpPr>
        <p:spPr>
          <a:xfrm rot="1971614">
            <a:off x="2501033" y="3937888"/>
            <a:ext cx="790482" cy="200541"/>
          </a:xfrm>
          <a:prstGeom prst="rightArrow">
            <a:avLst/>
          </a:prstGeom>
          <a:solidFill>
            <a:srgbClr val="FF6600"/>
          </a:solidFill>
          <a:ln w="28575" cmpd="sng">
            <a:solidFill>
              <a:schemeClr val="bg1">
                <a:lumMod val="95000"/>
              </a:schemeClr>
            </a:solidFill>
          </a:ln>
        </p:spPr>
        <p:txBody>
          <a:bodyPr wrap="none" rtlCol="0" anchor="ctr">
            <a:spAutoFit/>
          </a:bodyPr>
          <a:lstStyle/>
          <a:p>
            <a:pPr algn="ctr"/>
            <a:endParaRPr lang="en-US" sz="2800" dirty="0">
              <a:solidFill>
                <a:schemeClr val="bg1"/>
              </a:solidFill>
              <a:latin typeface="Segoe UI Light" pitchFamily="34" charset="0"/>
            </a:endParaRPr>
          </a:p>
        </p:txBody>
      </p:sp>
    </p:spTree>
    <p:extLst>
      <p:ext uri="{BB962C8B-B14F-4D97-AF65-F5344CB8AC3E}">
        <p14:creationId xmlns:p14="http://schemas.microsoft.com/office/powerpoint/2010/main" val="2513416826"/>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3-10-11 at 3.05.39 AM (2).png"/>
          <p:cNvPicPr>
            <a:picLocks noChangeAspect="1"/>
          </p:cNvPicPr>
          <p:nvPr/>
        </p:nvPicPr>
        <p:blipFill rotWithShape="1">
          <a:blip r:embed="rId3">
            <a:extLst>
              <a:ext uri="{28A0092B-C50C-407E-A947-70E740481C1C}">
                <a14:useLocalDpi xmlns:a14="http://schemas.microsoft.com/office/drawing/2010/main" val="0"/>
              </a:ext>
            </a:extLst>
          </a:blip>
          <a:srcRect l="20203" t="20203" r="17204" b="17204"/>
          <a:stretch/>
        </p:blipFill>
        <p:spPr>
          <a:xfrm>
            <a:off x="0" y="1146692"/>
            <a:ext cx="9138092" cy="5711308"/>
          </a:xfrm>
          <a:prstGeom prst="rect">
            <a:avLst/>
          </a:prstGeom>
        </p:spPr>
      </p:pic>
      <p:sp>
        <p:nvSpPr>
          <p:cNvPr id="7" name="Title 1"/>
          <p:cNvSpPr txBox="1">
            <a:spLocks/>
          </p:cNvSpPr>
          <p:nvPr/>
        </p:nvSpPr>
        <p:spPr>
          <a:xfrm>
            <a:off x="-29199" y="5760872"/>
            <a:ext cx="3344543" cy="821846"/>
          </a:xfrm>
          <a:prstGeom prst="rect">
            <a:avLst/>
          </a:prstGeom>
          <a:solidFill>
            <a:srgbClr val="000000">
              <a:alpha val="88000"/>
            </a:srgbClr>
          </a:solidFill>
        </p:spPr>
        <p:txBody>
          <a:bodyPr vert="horz" lIns="182880" tIns="45720" rIns="182880" bIns="45720" rtlCol="0" anchor="ctr">
            <a:noAutofit/>
          </a:bodyPr>
          <a:lstStyle>
            <a:lvl1pPr algn="l" defTabSz="457200" rtl="0" eaLnBrk="1" latinLnBrk="0" hangingPunct="1">
              <a:spcBef>
                <a:spcPct val="0"/>
              </a:spcBef>
              <a:buNone/>
              <a:defRPr sz="2400" kern="1200">
                <a:solidFill>
                  <a:schemeClr val="tx1"/>
                </a:solidFill>
                <a:latin typeface="Segoe UI Light"/>
                <a:ea typeface="+mj-ea"/>
                <a:cs typeface="Segoe UI Light"/>
              </a:defRPr>
            </a:lvl1pPr>
          </a:lstStyle>
          <a:p>
            <a:r>
              <a:rPr lang="en-US" sz="2800" dirty="0" smtClean="0">
                <a:solidFill>
                  <a:srgbClr val="FFFFFF"/>
                </a:solidFill>
              </a:rPr>
              <a:t>Traffic Sign / Pole</a:t>
            </a:r>
            <a:endParaRPr lang="en-US" sz="2800" dirty="0">
              <a:solidFill>
                <a:srgbClr val="FFFFFF"/>
              </a:solidFill>
            </a:endParaRPr>
          </a:p>
        </p:txBody>
      </p:sp>
      <p:pic>
        <p:nvPicPr>
          <p:cNvPr id="8" name="Picture 7" descr="Screen Shot 2013-10-11 at 2.40.32 AM (2).png"/>
          <p:cNvPicPr>
            <a:picLocks noChangeAspect="1"/>
          </p:cNvPicPr>
          <p:nvPr/>
        </p:nvPicPr>
        <p:blipFill rotWithShape="1">
          <a:blip r:embed="rId4">
            <a:extLst>
              <a:ext uri="{28A0092B-C50C-407E-A947-70E740481C1C}">
                <a14:useLocalDpi xmlns:a14="http://schemas.microsoft.com/office/drawing/2010/main" val="0"/>
              </a:ext>
            </a:extLst>
          </a:blip>
          <a:srcRect l="32046" t="41347" r="30675" b="12311"/>
          <a:stretch/>
        </p:blipFill>
        <p:spPr>
          <a:xfrm>
            <a:off x="-29198" y="-5"/>
            <a:ext cx="1536192" cy="1193560"/>
          </a:xfrm>
          <a:prstGeom prst="rect">
            <a:avLst/>
          </a:prstGeom>
        </p:spPr>
      </p:pic>
      <p:pic>
        <p:nvPicPr>
          <p:cNvPr id="9" name="Picture 8" descr="Screen Shot 2013-10-11 at 2.36.02 AM (2).png"/>
          <p:cNvPicPr>
            <a:picLocks noChangeAspect="1"/>
          </p:cNvPicPr>
          <p:nvPr/>
        </p:nvPicPr>
        <p:blipFill rotWithShape="1">
          <a:blip r:embed="rId5">
            <a:extLst>
              <a:ext uri="{28A0092B-C50C-407E-A947-70E740481C1C}">
                <a14:useLocalDpi xmlns:a14="http://schemas.microsoft.com/office/drawing/2010/main" val="0"/>
              </a:ext>
            </a:extLst>
          </a:blip>
          <a:srcRect l="41402" t="35212" r="40172" b="41882"/>
          <a:stretch/>
        </p:blipFill>
        <p:spPr>
          <a:xfrm>
            <a:off x="1500213" y="-4"/>
            <a:ext cx="1536192" cy="1193560"/>
          </a:xfrm>
          <a:prstGeom prst="rect">
            <a:avLst/>
          </a:prstGeom>
        </p:spPr>
      </p:pic>
      <p:pic>
        <p:nvPicPr>
          <p:cNvPr id="10" name="Picture 9" descr="Screen Shot 2013-10-11 at 2.45.53 AM (2).png"/>
          <p:cNvPicPr>
            <a:picLocks noChangeAspect="1"/>
          </p:cNvPicPr>
          <p:nvPr/>
        </p:nvPicPr>
        <p:blipFill rotWithShape="1">
          <a:blip r:embed="rId6">
            <a:extLst>
              <a:ext uri="{28A0092B-C50C-407E-A947-70E740481C1C}">
                <a14:useLocalDpi xmlns:a14="http://schemas.microsoft.com/office/drawing/2010/main" val="0"/>
              </a:ext>
            </a:extLst>
          </a:blip>
          <a:srcRect l="28842" t="54510" r="55020" b="25429"/>
          <a:stretch/>
        </p:blipFill>
        <p:spPr>
          <a:xfrm>
            <a:off x="3029624" y="-5"/>
            <a:ext cx="1536192" cy="1193560"/>
          </a:xfrm>
          <a:prstGeom prst="rect">
            <a:avLst/>
          </a:prstGeom>
        </p:spPr>
      </p:pic>
      <p:pic>
        <p:nvPicPr>
          <p:cNvPr id="11" name="Picture 10" descr="Screen Shot 2013-10-11 at 2.28.12 AM (2).png"/>
          <p:cNvPicPr>
            <a:picLocks noChangeAspect="1"/>
          </p:cNvPicPr>
          <p:nvPr/>
        </p:nvPicPr>
        <p:blipFill rotWithShape="1">
          <a:blip r:embed="rId7">
            <a:extLst>
              <a:ext uri="{28A0092B-C50C-407E-A947-70E740481C1C}">
                <a14:useLocalDpi xmlns:a14="http://schemas.microsoft.com/office/drawing/2010/main" val="0"/>
              </a:ext>
            </a:extLst>
          </a:blip>
          <a:srcRect l="41529" t="43607" r="43117" b="37306"/>
          <a:stretch/>
        </p:blipFill>
        <p:spPr>
          <a:xfrm>
            <a:off x="4559035" y="0"/>
            <a:ext cx="1536192" cy="1193551"/>
          </a:xfrm>
          <a:prstGeom prst="rect">
            <a:avLst/>
          </a:prstGeom>
        </p:spPr>
      </p:pic>
      <p:pic>
        <p:nvPicPr>
          <p:cNvPr id="12" name="Picture 11" descr="Screen Shot 2013-10-11 at 3.10.39 AM (2).png"/>
          <p:cNvPicPr>
            <a:picLocks noChangeAspect="1"/>
          </p:cNvPicPr>
          <p:nvPr/>
        </p:nvPicPr>
        <p:blipFill rotWithShape="1">
          <a:blip r:embed="rId8">
            <a:extLst>
              <a:ext uri="{28A0092B-C50C-407E-A947-70E740481C1C}">
                <a14:useLocalDpi xmlns:a14="http://schemas.microsoft.com/office/drawing/2010/main" val="0"/>
              </a:ext>
            </a:extLst>
          </a:blip>
          <a:srcRect l="33121" t="43116" r="37339" b="20162"/>
          <a:stretch/>
        </p:blipFill>
        <p:spPr>
          <a:xfrm>
            <a:off x="6088446" y="-5"/>
            <a:ext cx="1536192" cy="1193560"/>
          </a:xfrm>
          <a:prstGeom prst="rect">
            <a:avLst/>
          </a:prstGeom>
        </p:spPr>
      </p:pic>
      <p:pic>
        <p:nvPicPr>
          <p:cNvPr id="13" name="Picture 12" descr="Screen Shot 2013-10-11 at 3.05.39 AM (2).png"/>
          <p:cNvPicPr>
            <a:picLocks noChangeAspect="1"/>
          </p:cNvPicPr>
          <p:nvPr/>
        </p:nvPicPr>
        <p:blipFill rotWithShape="1">
          <a:blip r:embed="rId3">
            <a:extLst>
              <a:ext uri="{28A0092B-C50C-407E-A947-70E740481C1C}">
                <a14:useLocalDpi xmlns:a14="http://schemas.microsoft.com/office/drawing/2010/main" val="0"/>
              </a:ext>
            </a:extLst>
          </a:blip>
          <a:srcRect l="40466" t="44141" r="42233" b="34350"/>
          <a:stretch/>
        </p:blipFill>
        <p:spPr>
          <a:xfrm>
            <a:off x="7617858" y="0"/>
            <a:ext cx="1536192" cy="1193560"/>
          </a:xfrm>
          <a:prstGeom prst="rect">
            <a:avLst/>
          </a:prstGeom>
        </p:spPr>
      </p:pic>
      <p:cxnSp>
        <p:nvCxnSpPr>
          <p:cNvPr id="14" name="Straight Connector 13"/>
          <p:cNvCxnSpPr/>
          <p:nvPr/>
        </p:nvCxnSpPr>
        <p:spPr>
          <a:xfrm>
            <a:off x="-29198" y="1405996"/>
            <a:ext cx="918324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500213" y="0"/>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036405"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65816"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095227" y="9"/>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609633" y="-5"/>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29198"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Bus Stop Sign</a:t>
            </a:r>
            <a:endParaRPr lang="en-US" sz="1600" dirty="0">
              <a:solidFill>
                <a:prstClr val="white"/>
              </a:solidFill>
              <a:latin typeface="Segoe Condensed"/>
              <a:cs typeface="Segoe Condensed"/>
            </a:endParaRPr>
          </a:p>
        </p:txBody>
      </p:sp>
      <p:sp>
        <p:nvSpPr>
          <p:cNvPr id="21" name="Rectangle 20"/>
          <p:cNvSpPr/>
          <p:nvPr/>
        </p:nvSpPr>
        <p:spPr>
          <a:xfrm>
            <a:off x="1500213" y="1067442"/>
            <a:ext cx="1536192"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Bus Stop Shelter</a:t>
            </a:r>
            <a:endParaRPr lang="en-US" sz="1600" dirty="0">
              <a:solidFill>
                <a:prstClr val="white"/>
              </a:solidFill>
              <a:latin typeface="Segoe Condensed"/>
              <a:cs typeface="Segoe Condensed"/>
            </a:endParaRPr>
          </a:p>
        </p:txBody>
      </p:sp>
      <p:sp>
        <p:nvSpPr>
          <p:cNvPr id="22" name="Rectangle 21"/>
          <p:cNvSpPr/>
          <p:nvPr/>
        </p:nvSpPr>
        <p:spPr>
          <a:xfrm>
            <a:off x="3036405"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Bench</a:t>
            </a:r>
            <a:endParaRPr lang="en-US" sz="1600" dirty="0">
              <a:solidFill>
                <a:prstClr val="white"/>
              </a:solidFill>
              <a:latin typeface="Segoe Condensed"/>
              <a:cs typeface="Segoe Condensed"/>
            </a:endParaRPr>
          </a:p>
        </p:txBody>
      </p:sp>
      <p:sp>
        <p:nvSpPr>
          <p:cNvPr id="23" name="Rectangle 22"/>
          <p:cNvSpPr/>
          <p:nvPr/>
        </p:nvSpPr>
        <p:spPr>
          <a:xfrm>
            <a:off x="4565816"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Trash Can</a:t>
            </a:r>
            <a:endParaRPr lang="en-US" sz="1600" dirty="0">
              <a:solidFill>
                <a:prstClr val="white"/>
              </a:solidFill>
              <a:latin typeface="Segoe Condensed"/>
              <a:cs typeface="Segoe Condensed"/>
            </a:endParaRPr>
          </a:p>
        </p:txBody>
      </p:sp>
      <p:sp>
        <p:nvSpPr>
          <p:cNvPr id="24" name="Rectangle 23"/>
          <p:cNvSpPr/>
          <p:nvPr/>
        </p:nvSpPr>
        <p:spPr>
          <a:xfrm>
            <a:off x="6095227"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Newspaper Box</a:t>
            </a:r>
            <a:endParaRPr lang="en-US" sz="1600" dirty="0">
              <a:solidFill>
                <a:prstClr val="white"/>
              </a:solidFill>
              <a:latin typeface="Segoe Condensed"/>
              <a:cs typeface="Segoe Condensed"/>
            </a:endParaRPr>
          </a:p>
        </p:txBody>
      </p:sp>
      <p:sp>
        <p:nvSpPr>
          <p:cNvPr id="25" name="Rectangle 24"/>
          <p:cNvSpPr/>
          <p:nvPr/>
        </p:nvSpPr>
        <p:spPr>
          <a:xfrm>
            <a:off x="7624639" y="1067442"/>
            <a:ext cx="1529411" cy="338554"/>
          </a:xfrm>
          <a:prstGeom prst="rect">
            <a:avLst/>
          </a:prstGeom>
          <a:solidFill>
            <a:srgbClr val="000000"/>
          </a:solidFill>
          <a:ln>
            <a:noFill/>
          </a:ln>
        </p:spPr>
        <p:txBody>
          <a:bodyPr wrap="square" rtlCol="0" anchor="ctr">
            <a:spAutoFit/>
          </a:bodyPr>
          <a:lstStyle/>
          <a:p>
            <a:pPr algn="ctr"/>
            <a:r>
              <a:rPr lang="en-US" sz="1600" dirty="0" smtClean="0">
                <a:solidFill>
                  <a:prstClr val="white"/>
                </a:solidFill>
                <a:latin typeface="Segoe Condensed"/>
                <a:cs typeface="Segoe Condensed"/>
              </a:rPr>
              <a:t>Traffic Sign</a:t>
            </a:r>
            <a:endParaRPr lang="en-US" sz="1600" dirty="0">
              <a:solidFill>
                <a:prstClr val="white"/>
              </a:solidFill>
              <a:latin typeface="Segoe Condensed"/>
              <a:cs typeface="Segoe Condensed"/>
            </a:endParaRPr>
          </a:p>
        </p:txBody>
      </p:sp>
      <p:sp>
        <p:nvSpPr>
          <p:cNvPr id="26" name="Rectangle 25"/>
          <p:cNvSpPr/>
          <p:nvPr/>
        </p:nvSpPr>
        <p:spPr>
          <a:xfrm>
            <a:off x="-29199" y="-5"/>
            <a:ext cx="7637879" cy="1405987"/>
          </a:xfrm>
          <a:prstGeom prst="rect">
            <a:avLst/>
          </a:prstGeom>
          <a:solidFill>
            <a:srgbClr val="000000">
              <a:alpha val="70000"/>
            </a:srgbClr>
          </a:solidFill>
          <a:ln>
            <a:noFill/>
          </a:ln>
        </p:spPr>
        <p:txBody>
          <a:bodyPr wrap="none" rtlCol="0" anchor="ctr">
            <a:spAutoFit/>
          </a:bodyPr>
          <a:lstStyle/>
          <a:p>
            <a:pPr algn="ctr"/>
            <a:endParaRPr lang="en-US" sz="2800" dirty="0">
              <a:solidFill>
                <a:prstClr val="white"/>
              </a:solidFill>
              <a:latin typeface="Segoe UI Light" pitchFamily="34" charset="0"/>
            </a:endParaRPr>
          </a:p>
        </p:txBody>
      </p:sp>
      <p:sp>
        <p:nvSpPr>
          <p:cNvPr id="27" name="Right Arrow 26"/>
          <p:cNvSpPr/>
          <p:nvPr/>
        </p:nvSpPr>
        <p:spPr>
          <a:xfrm rot="1881929">
            <a:off x="3309776" y="4235922"/>
            <a:ext cx="790482" cy="200541"/>
          </a:xfrm>
          <a:prstGeom prst="rightArrow">
            <a:avLst/>
          </a:prstGeom>
          <a:solidFill>
            <a:srgbClr val="FF6600"/>
          </a:solidFill>
          <a:ln w="28575" cmpd="sng">
            <a:solidFill>
              <a:srgbClr val="000000"/>
            </a:solidFill>
          </a:ln>
        </p:spPr>
        <p:txBody>
          <a:bodyPr wrap="none" rtlCol="0" anchor="ctr">
            <a:spAutoFit/>
          </a:bodyPr>
          <a:lstStyle/>
          <a:p>
            <a:pPr algn="ctr"/>
            <a:endParaRPr lang="en-US" sz="2800" dirty="0">
              <a:solidFill>
                <a:schemeClr val="bg1"/>
              </a:solidFill>
              <a:latin typeface="Segoe UI Light" pitchFamily="34" charset="0"/>
            </a:endParaRPr>
          </a:p>
        </p:txBody>
      </p:sp>
    </p:spTree>
    <p:extLst>
      <p:ext uri="{BB962C8B-B14F-4D97-AF65-F5344CB8AC3E}">
        <p14:creationId xmlns:p14="http://schemas.microsoft.com/office/powerpoint/2010/main" val="1473717228"/>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9579" y="3198168"/>
            <a:ext cx="8610199" cy="461665"/>
          </a:xfrm>
          <a:prstGeom prst="rect">
            <a:avLst/>
          </a:prstGeom>
        </p:spPr>
        <p:txBody>
          <a:bodyPr wrap="square">
            <a:spAutoFit/>
          </a:bodyPr>
          <a:lstStyle/>
          <a:p>
            <a:r>
              <a:rPr lang="en-US" sz="2400" dirty="0" smtClean="0">
                <a:solidFill>
                  <a:srgbClr val="FFFFFF"/>
                </a:solidFill>
                <a:latin typeface="Segoe UI Light"/>
                <a:cs typeface="Segoe UI Light"/>
              </a:rPr>
              <a:t>Information about landmark is useful, but </a:t>
            </a:r>
            <a:r>
              <a:rPr lang="en-US" sz="2400" dirty="0" smtClean="0">
                <a:solidFill>
                  <a:srgbClr val="FF0000"/>
                </a:solidFill>
                <a:latin typeface="Segoe UI Semibold" panose="020B0702040204020203" pitchFamily="34" charset="0"/>
                <a:cs typeface="Segoe UI Semibold" panose="020B0702040204020203" pitchFamily="34" charset="0"/>
              </a:rPr>
              <a:t>not readily available</a:t>
            </a:r>
            <a:endParaRPr lang="en-US" sz="2400" dirty="0">
              <a:solidFill>
                <a:srgbClr val="FF0000"/>
              </a:solidFill>
              <a:latin typeface="Segoe UI Semibold" panose="020B0702040204020203" pitchFamily="34" charset="0"/>
              <a:cs typeface="Segoe UI Semibold" panose="020B0702040204020203" pitchFamily="34" charset="0"/>
            </a:endParaRPr>
          </a:p>
        </p:txBody>
      </p:sp>
      <p:sp>
        <p:nvSpPr>
          <p:cNvPr id="3" name="Rectangle 2"/>
          <p:cNvSpPr/>
          <p:nvPr/>
        </p:nvSpPr>
        <p:spPr>
          <a:xfrm>
            <a:off x="0" y="0"/>
            <a:ext cx="9127963" cy="466487"/>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1: Formative Interview</a:t>
            </a:r>
          </a:p>
        </p:txBody>
      </p:sp>
    </p:spTree>
    <p:extLst>
      <p:ext uri="{BB962C8B-B14F-4D97-AF65-F5344CB8AC3E}">
        <p14:creationId xmlns:p14="http://schemas.microsoft.com/office/powerpoint/2010/main" val="274156645"/>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7770.JPG"/>
          <p:cNvPicPr>
            <a:picLocks noChangeAspect="1"/>
          </p:cNvPicPr>
          <p:nvPr/>
        </p:nvPicPr>
        <p:blipFill rotWithShape="1">
          <a:blip r:embed="rId3">
            <a:extLst>
              <a:ext uri="{28A0092B-C50C-407E-A947-70E740481C1C}">
                <a14:useLocalDpi xmlns:a14="http://schemas.microsoft.com/office/drawing/2010/main" val="0"/>
              </a:ext>
            </a:extLst>
          </a:blip>
          <a:srcRect t="30933" b="6250"/>
          <a:stretch/>
        </p:blipFill>
        <p:spPr>
          <a:xfrm>
            <a:off x="0" y="0"/>
            <a:ext cx="9144000" cy="3829329"/>
          </a:xfrm>
          <a:prstGeom prst="rect">
            <a:avLst/>
          </a:prstGeom>
        </p:spPr>
      </p:pic>
      <p:pic>
        <p:nvPicPr>
          <p:cNvPr id="5" name="Picture 4" descr="Screen Shot 2013-10-11 at 3.52.27 AM (2).png"/>
          <p:cNvPicPr>
            <a:picLocks noChangeAspect="1"/>
          </p:cNvPicPr>
          <p:nvPr/>
        </p:nvPicPr>
        <p:blipFill rotWithShape="1">
          <a:blip r:embed="rId4">
            <a:extLst>
              <a:ext uri="{28A0092B-C50C-407E-A947-70E740481C1C}">
                <a14:useLocalDpi xmlns:a14="http://schemas.microsoft.com/office/drawing/2010/main" val="0"/>
              </a:ext>
            </a:extLst>
          </a:blip>
          <a:srcRect t="7959" b="23805"/>
          <a:stretch/>
        </p:blipFill>
        <p:spPr>
          <a:xfrm>
            <a:off x="0" y="3611258"/>
            <a:ext cx="9144000" cy="3899617"/>
          </a:xfrm>
          <a:prstGeom prst="rect">
            <a:avLst/>
          </a:prstGeom>
        </p:spPr>
      </p:pic>
      <p:sp>
        <p:nvSpPr>
          <p:cNvPr id="11" name="TextBox 10"/>
          <p:cNvSpPr txBox="1"/>
          <p:nvPr/>
        </p:nvSpPr>
        <p:spPr>
          <a:xfrm>
            <a:off x="0" y="3319404"/>
            <a:ext cx="9144000" cy="523220"/>
          </a:xfrm>
          <a:prstGeom prst="rect">
            <a:avLst/>
          </a:prstGeom>
          <a:solidFill>
            <a:schemeClr val="tx1"/>
          </a:solidFill>
        </p:spPr>
        <p:txBody>
          <a:bodyPr wrap="square" rtlCol="0" anchor="ctr">
            <a:spAutoFit/>
          </a:bodyPr>
          <a:lstStyle/>
          <a:p>
            <a:pPr algn="ctr"/>
            <a:r>
              <a:rPr lang="en-US" sz="2800" dirty="0" smtClean="0">
                <a:solidFill>
                  <a:schemeClr val="bg1"/>
                </a:solidFill>
                <a:latin typeface="Segoe UI Light" panose="020B0502040204020203" pitchFamily="34" charset="0"/>
                <a:cs typeface="Segoe UI Light" panose="020B0502040204020203" pitchFamily="34" charset="0"/>
              </a:rPr>
              <a:t>Can we collect these data from Google Street View?</a:t>
            </a:r>
            <a:endParaRPr lang="en-US" sz="2800" dirty="0">
              <a:solidFill>
                <a:schemeClr val="bg1"/>
              </a:solidFill>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315577835"/>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3-10-11 at 3.52.27 AM (2).png"/>
          <p:cNvPicPr>
            <a:picLocks noChangeAspect="1"/>
          </p:cNvPicPr>
          <p:nvPr/>
        </p:nvPicPr>
        <p:blipFill rotWithShape="1">
          <a:blip r:embed="rId3">
            <a:extLst>
              <a:ext uri="{28A0092B-C50C-407E-A947-70E740481C1C}">
                <a14:useLocalDpi xmlns:a14="http://schemas.microsoft.com/office/drawing/2010/main" val="0"/>
              </a:ext>
            </a:extLst>
          </a:blip>
          <a:srcRect t="7959" b="23805"/>
          <a:stretch/>
        </p:blipFill>
        <p:spPr>
          <a:xfrm>
            <a:off x="0" y="3611258"/>
            <a:ext cx="9144000" cy="3899617"/>
          </a:xfrm>
          <a:prstGeom prst="rect">
            <a:avLst/>
          </a:prstGeom>
        </p:spPr>
      </p:pic>
      <p:pic>
        <p:nvPicPr>
          <p:cNvPr id="4" name="Picture 3" descr="IMG_7770.JPG"/>
          <p:cNvPicPr>
            <a:picLocks noChangeAspect="1"/>
          </p:cNvPicPr>
          <p:nvPr/>
        </p:nvPicPr>
        <p:blipFill rotWithShape="1">
          <a:blip r:embed="rId4">
            <a:extLst>
              <a:ext uri="{28A0092B-C50C-407E-A947-70E740481C1C}">
                <a14:useLocalDpi xmlns:a14="http://schemas.microsoft.com/office/drawing/2010/main" val="0"/>
              </a:ext>
            </a:extLst>
          </a:blip>
          <a:srcRect t="30933" b="6250"/>
          <a:stretch/>
        </p:blipFill>
        <p:spPr>
          <a:xfrm>
            <a:off x="0" y="0"/>
            <a:ext cx="9144000" cy="3829329"/>
          </a:xfrm>
          <a:prstGeom prst="rect">
            <a:avLst/>
          </a:prstGeom>
        </p:spPr>
      </p:pic>
      <p:sp>
        <p:nvSpPr>
          <p:cNvPr id="3" name="Rectangle 2"/>
          <p:cNvSpPr/>
          <p:nvPr/>
        </p:nvSpPr>
        <p:spPr>
          <a:xfrm>
            <a:off x="0" y="0"/>
            <a:ext cx="9144000" cy="6858000"/>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11" name="TextBox 10"/>
          <p:cNvSpPr txBox="1"/>
          <p:nvPr/>
        </p:nvSpPr>
        <p:spPr>
          <a:xfrm>
            <a:off x="0" y="3319404"/>
            <a:ext cx="9144000" cy="523220"/>
          </a:xfrm>
          <a:prstGeom prst="rect">
            <a:avLst/>
          </a:prstGeom>
          <a:solidFill>
            <a:schemeClr val="tx1"/>
          </a:solidFill>
        </p:spPr>
        <p:txBody>
          <a:bodyPr wrap="square" rtlCol="0" anchor="ctr">
            <a:spAutoFit/>
          </a:bodyPr>
          <a:lstStyle/>
          <a:p>
            <a:pPr algn="ctr"/>
            <a:r>
              <a:rPr lang="en-US" sz="2800" dirty="0">
                <a:solidFill>
                  <a:schemeClr val="bg1"/>
                </a:solidFill>
                <a:latin typeface="Segoe UI Light" panose="020B0502040204020203" pitchFamily="34" charset="0"/>
                <a:cs typeface="Segoe UI Light" panose="020B0502040204020203" pitchFamily="34" charset="0"/>
              </a:rPr>
              <a:t>Can we collect these </a:t>
            </a:r>
            <a:r>
              <a:rPr lang="en-US" sz="2800" dirty="0" smtClean="0">
                <a:solidFill>
                  <a:schemeClr val="bg1"/>
                </a:solidFill>
                <a:latin typeface="Segoe UI Light" panose="020B0502040204020203" pitchFamily="34" charset="0"/>
                <a:cs typeface="Segoe UI Light" panose="020B0502040204020203" pitchFamily="34" charset="0"/>
              </a:rPr>
              <a:t>data from </a:t>
            </a:r>
            <a:r>
              <a:rPr lang="en-US" sz="2800" dirty="0">
                <a:solidFill>
                  <a:schemeClr val="bg1"/>
                </a:solidFill>
                <a:latin typeface="Segoe UI Light" panose="020B0502040204020203" pitchFamily="34" charset="0"/>
                <a:cs typeface="Segoe UI Light" panose="020B0502040204020203" pitchFamily="34" charset="0"/>
              </a:rPr>
              <a:t>Google Street View?</a:t>
            </a:r>
          </a:p>
        </p:txBody>
      </p:sp>
      <p:sp>
        <p:nvSpPr>
          <p:cNvPr id="7" name="TextBox 6"/>
          <p:cNvSpPr txBox="1"/>
          <p:nvPr/>
        </p:nvSpPr>
        <p:spPr>
          <a:xfrm>
            <a:off x="2098785" y="3974254"/>
            <a:ext cx="6904454" cy="830997"/>
          </a:xfrm>
          <a:prstGeom prst="rect">
            <a:avLst/>
          </a:prstGeom>
          <a:noFill/>
        </p:spPr>
        <p:txBody>
          <a:bodyPr wrap="none" rtlCol="0">
            <a:spAutoFit/>
          </a:bodyPr>
          <a:lstStyle/>
          <a:p>
            <a:r>
              <a:rPr lang="en-US" sz="2400" dirty="0" smtClean="0">
                <a:solidFill>
                  <a:srgbClr val="FFFFFF"/>
                </a:solidFill>
                <a:latin typeface="Segoe Print"/>
                <a:cs typeface="Segoe Print"/>
              </a:rPr>
              <a:t>How well does the Street View data reflect </a:t>
            </a:r>
            <a:br>
              <a:rPr lang="en-US" sz="2400" dirty="0" smtClean="0">
                <a:solidFill>
                  <a:srgbClr val="FFFFFF"/>
                </a:solidFill>
                <a:latin typeface="Segoe Print"/>
                <a:cs typeface="Segoe Print"/>
              </a:rPr>
            </a:br>
            <a:r>
              <a:rPr lang="en-US" sz="2400" dirty="0" smtClean="0">
                <a:solidFill>
                  <a:srgbClr val="FFFFFF"/>
                </a:solidFill>
                <a:latin typeface="Segoe Print"/>
                <a:cs typeface="Segoe Print"/>
              </a:rPr>
              <a:t>the </a:t>
            </a:r>
            <a:r>
              <a:rPr lang="en-US" sz="2400" dirty="0" smtClean="0">
                <a:solidFill>
                  <a:schemeClr val="accent6"/>
                </a:solidFill>
                <a:latin typeface="Segoe Print"/>
                <a:cs typeface="Segoe Print"/>
              </a:rPr>
              <a:t>current state </a:t>
            </a:r>
            <a:r>
              <a:rPr lang="en-US" sz="2400" dirty="0" smtClean="0">
                <a:solidFill>
                  <a:srgbClr val="FFFFFF"/>
                </a:solidFill>
                <a:latin typeface="Segoe Print"/>
                <a:cs typeface="Segoe Print"/>
              </a:rPr>
              <a:t>of physical world? </a:t>
            </a:r>
            <a:endParaRPr lang="en-US" sz="2400" dirty="0">
              <a:solidFill>
                <a:srgbClr val="FFFFFF"/>
              </a:solidFill>
              <a:latin typeface="Segoe Print"/>
              <a:cs typeface="Segoe Print"/>
            </a:endParaRPr>
          </a:p>
        </p:txBody>
      </p:sp>
      <p:sp>
        <p:nvSpPr>
          <p:cNvPr id="2" name="Freeform 1"/>
          <p:cNvSpPr/>
          <p:nvPr/>
        </p:nvSpPr>
        <p:spPr>
          <a:xfrm>
            <a:off x="5551012" y="3829329"/>
            <a:ext cx="2694128" cy="115450"/>
          </a:xfrm>
          <a:custGeom>
            <a:avLst/>
            <a:gdLst>
              <a:gd name="connsiteX0" fmla="*/ 0 w 2694128"/>
              <a:gd name="connsiteY0" fmla="*/ 25656 h 115450"/>
              <a:gd name="connsiteX1" fmla="*/ 0 w 2694128"/>
              <a:gd name="connsiteY1" fmla="*/ 25656 h 115450"/>
              <a:gd name="connsiteX2" fmla="*/ 320729 w 2694128"/>
              <a:gd name="connsiteY2" fmla="*/ 38484 h 115450"/>
              <a:gd name="connsiteX3" fmla="*/ 590142 w 2694128"/>
              <a:gd name="connsiteY3" fmla="*/ 64139 h 115450"/>
              <a:gd name="connsiteX4" fmla="*/ 692775 w 2694128"/>
              <a:gd name="connsiteY4" fmla="*/ 89794 h 115450"/>
              <a:gd name="connsiteX5" fmla="*/ 744092 w 2694128"/>
              <a:gd name="connsiteY5" fmla="*/ 102622 h 115450"/>
              <a:gd name="connsiteX6" fmla="*/ 859555 w 2694128"/>
              <a:gd name="connsiteY6" fmla="*/ 115450 h 115450"/>
              <a:gd name="connsiteX7" fmla="*/ 1526672 w 2694128"/>
              <a:gd name="connsiteY7" fmla="*/ 102622 h 115450"/>
              <a:gd name="connsiteX8" fmla="*/ 1616477 w 2694128"/>
              <a:gd name="connsiteY8" fmla="*/ 89794 h 115450"/>
              <a:gd name="connsiteX9" fmla="*/ 1783256 w 2694128"/>
              <a:gd name="connsiteY9" fmla="*/ 76967 h 115450"/>
              <a:gd name="connsiteX10" fmla="*/ 1847402 w 2694128"/>
              <a:gd name="connsiteY10" fmla="*/ 64139 h 115450"/>
              <a:gd name="connsiteX11" fmla="*/ 2694128 w 2694128"/>
              <a:gd name="connsiteY11" fmla="*/ 38484 h 115450"/>
              <a:gd name="connsiteX12" fmla="*/ 2411886 w 2694128"/>
              <a:gd name="connsiteY12" fmla="*/ 25656 h 115450"/>
              <a:gd name="connsiteX13" fmla="*/ 2027010 w 2694128"/>
              <a:gd name="connsiteY13" fmla="*/ 0 h 115450"/>
              <a:gd name="connsiteX14" fmla="*/ 1770427 w 2694128"/>
              <a:gd name="connsiteY14" fmla="*/ 12828 h 115450"/>
              <a:gd name="connsiteX15" fmla="*/ 1693452 w 2694128"/>
              <a:gd name="connsiteY15" fmla="*/ 38484 h 115450"/>
              <a:gd name="connsiteX16" fmla="*/ 1565160 w 2694128"/>
              <a:gd name="connsiteY16" fmla="*/ 64139 h 115450"/>
              <a:gd name="connsiteX17" fmla="*/ 1526672 w 2694128"/>
              <a:gd name="connsiteY17" fmla="*/ 76967 h 115450"/>
              <a:gd name="connsiteX18" fmla="*/ 987847 w 2694128"/>
              <a:gd name="connsiteY18" fmla="*/ 89794 h 115450"/>
              <a:gd name="connsiteX19" fmla="*/ 756921 w 2694128"/>
              <a:gd name="connsiteY19" fmla="*/ 102622 h 115450"/>
              <a:gd name="connsiteX20" fmla="*/ 525996 w 2694128"/>
              <a:gd name="connsiteY20" fmla="*/ 76967 h 115450"/>
              <a:gd name="connsiteX21" fmla="*/ 449021 w 2694128"/>
              <a:gd name="connsiteY21" fmla="*/ 51311 h 115450"/>
              <a:gd name="connsiteX22" fmla="*/ 0 w 2694128"/>
              <a:gd name="connsiteY22" fmla="*/ 25656 h 11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94128" h="115450">
                <a:moveTo>
                  <a:pt x="0" y="25656"/>
                </a:moveTo>
                <a:lnTo>
                  <a:pt x="0" y="25656"/>
                </a:lnTo>
                <a:cubicBezTo>
                  <a:pt x="106910" y="29932"/>
                  <a:pt x="213961" y="31522"/>
                  <a:pt x="320729" y="38484"/>
                </a:cubicBezTo>
                <a:cubicBezTo>
                  <a:pt x="410748" y="44354"/>
                  <a:pt x="590142" y="64139"/>
                  <a:pt x="590142" y="64139"/>
                </a:cubicBezTo>
                <a:lnTo>
                  <a:pt x="692775" y="89794"/>
                </a:lnTo>
                <a:cubicBezTo>
                  <a:pt x="709881" y="94070"/>
                  <a:pt x="726568" y="100675"/>
                  <a:pt x="744092" y="102622"/>
                </a:cubicBezTo>
                <a:lnTo>
                  <a:pt x="859555" y="115450"/>
                </a:lnTo>
                <a:lnTo>
                  <a:pt x="1526672" y="102622"/>
                </a:lnTo>
                <a:cubicBezTo>
                  <a:pt x="1556894" y="101598"/>
                  <a:pt x="1586388" y="92802"/>
                  <a:pt x="1616477" y="89794"/>
                </a:cubicBezTo>
                <a:cubicBezTo>
                  <a:pt x="1671958" y="84247"/>
                  <a:pt x="1727663" y="81243"/>
                  <a:pt x="1783256" y="76967"/>
                </a:cubicBezTo>
                <a:cubicBezTo>
                  <a:pt x="1804638" y="72691"/>
                  <a:pt x="1825850" y="67454"/>
                  <a:pt x="1847402" y="64139"/>
                </a:cubicBezTo>
                <a:cubicBezTo>
                  <a:pt x="2122538" y="21814"/>
                  <a:pt x="2445483" y="42770"/>
                  <a:pt x="2694128" y="38484"/>
                </a:cubicBezTo>
                <a:lnTo>
                  <a:pt x="2411886" y="25656"/>
                </a:lnTo>
                <a:cubicBezTo>
                  <a:pt x="2285930" y="19027"/>
                  <a:pt x="2153113" y="9007"/>
                  <a:pt x="2027010" y="0"/>
                </a:cubicBezTo>
                <a:cubicBezTo>
                  <a:pt x="1941482" y="4276"/>
                  <a:pt x="1855497" y="3013"/>
                  <a:pt x="1770427" y="12828"/>
                </a:cubicBezTo>
                <a:cubicBezTo>
                  <a:pt x="1743559" y="15928"/>
                  <a:pt x="1719973" y="33181"/>
                  <a:pt x="1693452" y="38484"/>
                </a:cubicBezTo>
                <a:cubicBezTo>
                  <a:pt x="1650688" y="47036"/>
                  <a:pt x="1606533" y="50349"/>
                  <a:pt x="1565160" y="64139"/>
                </a:cubicBezTo>
                <a:cubicBezTo>
                  <a:pt x="1552331" y="68415"/>
                  <a:pt x="1540182" y="76367"/>
                  <a:pt x="1526672" y="76967"/>
                </a:cubicBezTo>
                <a:cubicBezTo>
                  <a:pt x="1347190" y="84943"/>
                  <a:pt x="1167455" y="85518"/>
                  <a:pt x="987847" y="89794"/>
                </a:cubicBezTo>
                <a:cubicBezTo>
                  <a:pt x="910872" y="94070"/>
                  <a:pt x="834015" y="102622"/>
                  <a:pt x="756921" y="102622"/>
                </a:cubicBezTo>
                <a:cubicBezTo>
                  <a:pt x="724413" y="102622"/>
                  <a:pt x="566913" y="82081"/>
                  <a:pt x="525996" y="76967"/>
                </a:cubicBezTo>
                <a:cubicBezTo>
                  <a:pt x="500338" y="68415"/>
                  <a:pt x="475467" y="56977"/>
                  <a:pt x="449021" y="51311"/>
                </a:cubicBezTo>
                <a:cubicBezTo>
                  <a:pt x="324800" y="24695"/>
                  <a:pt x="74837" y="29932"/>
                  <a:pt x="0" y="25656"/>
                </a:cubicBezTo>
                <a:close/>
              </a:path>
            </a:pathLst>
          </a:custGeom>
          <a:solidFill>
            <a:schemeClr val="bg1"/>
          </a:solidFill>
          <a:ln>
            <a:solidFill>
              <a:srgbClr val="FFFFFF"/>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Tree>
    <p:extLst>
      <p:ext uri="{BB962C8B-B14F-4D97-AF65-F5344CB8AC3E}">
        <p14:creationId xmlns:p14="http://schemas.microsoft.com/office/powerpoint/2010/main" val="257000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7770.JPG"/>
          <p:cNvPicPr>
            <a:picLocks noChangeAspect="1"/>
          </p:cNvPicPr>
          <p:nvPr/>
        </p:nvPicPr>
        <p:blipFill rotWithShape="1">
          <a:blip r:embed="rId3">
            <a:extLst>
              <a:ext uri="{28A0092B-C50C-407E-A947-70E740481C1C}">
                <a14:useLocalDpi xmlns:a14="http://schemas.microsoft.com/office/drawing/2010/main" val="0"/>
              </a:ext>
            </a:extLst>
          </a:blip>
          <a:srcRect t="30933" b="6250"/>
          <a:stretch/>
        </p:blipFill>
        <p:spPr>
          <a:xfrm>
            <a:off x="0" y="0"/>
            <a:ext cx="9144000" cy="3829329"/>
          </a:xfrm>
          <a:prstGeom prst="rect">
            <a:avLst/>
          </a:prstGeom>
        </p:spPr>
      </p:pic>
      <p:pic>
        <p:nvPicPr>
          <p:cNvPr id="5" name="Picture 4" descr="Screen Shot 2013-10-11 at 3.52.27 AM (2).png"/>
          <p:cNvPicPr>
            <a:picLocks noChangeAspect="1"/>
          </p:cNvPicPr>
          <p:nvPr/>
        </p:nvPicPr>
        <p:blipFill rotWithShape="1">
          <a:blip r:embed="rId4">
            <a:extLst>
              <a:ext uri="{28A0092B-C50C-407E-A947-70E740481C1C}">
                <a14:useLocalDpi xmlns:a14="http://schemas.microsoft.com/office/drawing/2010/main" val="0"/>
              </a:ext>
            </a:extLst>
          </a:blip>
          <a:srcRect t="7959" b="23805"/>
          <a:stretch/>
        </p:blipFill>
        <p:spPr>
          <a:xfrm>
            <a:off x="0" y="3611258"/>
            <a:ext cx="9144000" cy="3899617"/>
          </a:xfrm>
          <a:prstGeom prst="rect">
            <a:avLst/>
          </a:prstGeom>
        </p:spPr>
      </p:pic>
      <p:sp>
        <p:nvSpPr>
          <p:cNvPr id="12" name="TextBox 11"/>
          <p:cNvSpPr txBox="1"/>
          <p:nvPr/>
        </p:nvSpPr>
        <p:spPr>
          <a:xfrm rot="21015209">
            <a:off x="736675" y="1763029"/>
            <a:ext cx="7410765" cy="1107996"/>
          </a:xfrm>
          <a:prstGeom prst="rect">
            <a:avLst/>
          </a:prstGeom>
          <a:noFill/>
        </p:spPr>
        <p:txBody>
          <a:bodyPr wrap="none" rtlCol="0">
            <a:spAutoFit/>
          </a:bodyPr>
          <a:lstStyle/>
          <a:p>
            <a:r>
              <a:rPr lang="en-US" sz="6600" b="1" dirty="0" smtClean="0">
                <a:latin typeface="Segoe Print"/>
                <a:cs typeface="Segoe Print"/>
              </a:rPr>
              <a:t>Physical bus stop</a:t>
            </a:r>
            <a:endParaRPr lang="en-US" sz="6600" b="1" dirty="0">
              <a:latin typeface="Segoe Print"/>
              <a:cs typeface="Segoe Print"/>
            </a:endParaRPr>
          </a:p>
        </p:txBody>
      </p:sp>
      <p:sp>
        <p:nvSpPr>
          <p:cNvPr id="13" name="TextBox 12"/>
          <p:cNvSpPr txBox="1"/>
          <p:nvPr/>
        </p:nvSpPr>
        <p:spPr>
          <a:xfrm rot="21015209">
            <a:off x="714761" y="1703744"/>
            <a:ext cx="7410765" cy="1107996"/>
          </a:xfrm>
          <a:prstGeom prst="rect">
            <a:avLst/>
          </a:prstGeom>
          <a:noFill/>
        </p:spPr>
        <p:txBody>
          <a:bodyPr wrap="none" rtlCol="0">
            <a:spAutoFit/>
          </a:bodyPr>
          <a:lstStyle/>
          <a:p>
            <a:r>
              <a:rPr lang="en-US" sz="6600" b="1" dirty="0" smtClean="0">
                <a:solidFill>
                  <a:schemeClr val="bg1"/>
                </a:solidFill>
                <a:latin typeface="Segoe Print"/>
                <a:cs typeface="Segoe Print"/>
              </a:rPr>
              <a:t>Physical bus stop</a:t>
            </a:r>
            <a:endParaRPr lang="en-US" sz="6600" b="1" dirty="0">
              <a:solidFill>
                <a:schemeClr val="bg1"/>
              </a:solidFill>
              <a:latin typeface="Segoe Print"/>
              <a:cs typeface="Segoe Print"/>
            </a:endParaRPr>
          </a:p>
        </p:txBody>
      </p:sp>
      <p:sp>
        <p:nvSpPr>
          <p:cNvPr id="14" name="TextBox 13"/>
          <p:cNvSpPr txBox="1"/>
          <p:nvPr/>
        </p:nvSpPr>
        <p:spPr>
          <a:xfrm rot="21015209">
            <a:off x="534400" y="4483546"/>
            <a:ext cx="8327921" cy="1107996"/>
          </a:xfrm>
          <a:prstGeom prst="rect">
            <a:avLst/>
          </a:prstGeom>
          <a:noFill/>
        </p:spPr>
        <p:txBody>
          <a:bodyPr wrap="none" rtlCol="0">
            <a:spAutoFit/>
          </a:bodyPr>
          <a:lstStyle/>
          <a:p>
            <a:r>
              <a:rPr lang="en-US" sz="6600" b="1" dirty="0" smtClean="0">
                <a:solidFill>
                  <a:srgbClr val="000000"/>
                </a:solidFill>
                <a:latin typeface="Segoe Print"/>
                <a:cs typeface="Segoe Print"/>
              </a:rPr>
              <a:t>Google Street View</a:t>
            </a:r>
            <a:endParaRPr lang="en-US" sz="6600" b="1" dirty="0">
              <a:solidFill>
                <a:srgbClr val="000000"/>
              </a:solidFill>
              <a:latin typeface="Segoe Print"/>
              <a:cs typeface="Segoe Print"/>
            </a:endParaRPr>
          </a:p>
        </p:txBody>
      </p:sp>
      <p:sp>
        <p:nvSpPr>
          <p:cNvPr id="15" name="TextBox 14"/>
          <p:cNvSpPr txBox="1"/>
          <p:nvPr/>
        </p:nvSpPr>
        <p:spPr>
          <a:xfrm rot="21015209">
            <a:off x="497047" y="4449541"/>
            <a:ext cx="8327921" cy="1107996"/>
          </a:xfrm>
          <a:prstGeom prst="rect">
            <a:avLst/>
          </a:prstGeom>
          <a:noFill/>
        </p:spPr>
        <p:txBody>
          <a:bodyPr wrap="none" rtlCol="0">
            <a:spAutoFit/>
          </a:bodyPr>
          <a:lstStyle/>
          <a:p>
            <a:r>
              <a:rPr lang="en-US" sz="6600" b="1" dirty="0" smtClean="0">
                <a:solidFill>
                  <a:schemeClr val="bg1"/>
                </a:solidFill>
                <a:latin typeface="Segoe Print"/>
                <a:cs typeface="Segoe Print"/>
              </a:rPr>
              <a:t>Google Street View</a:t>
            </a:r>
            <a:endParaRPr lang="en-US" sz="6600" b="1" dirty="0">
              <a:solidFill>
                <a:schemeClr val="bg1"/>
              </a:solidFill>
              <a:latin typeface="Segoe Print"/>
              <a:cs typeface="Segoe Print"/>
            </a:endParaRPr>
          </a:p>
        </p:txBody>
      </p:sp>
      <p:sp>
        <p:nvSpPr>
          <p:cNvPr id="16" name="TextBox 15"/>
          <p:cNvSpPr txBox="1"/>
          <p:nvPr/>
        </p:nvSpPr>
        <p:spPr>
          <a:xfrm>
            <a:off x="3949131" y="3116545"/>
            <a:ext cx="1363324" cy="1107996"/>
          </a:xfrm>
          <a:prstGeom prst="rect">
            <a:avLst/>
          </a:prstGeom>
          <a:noFill/>
        </p:spPr>
        <p:txBody>
          <a:bodyPr wrap="none" rtlCol="0">
            <a:spAutoFit/>
          </a:bodyPr>
          <a:lstStyle/>
          <a:p>
            <a:r>
              <a:rPr lang="en-US" sz="6600" b="1" dirty="0" smtClean="0">
                <a:latin typeface="Segoe Print"/>
                <a:cs typeface="Segoe Print"/>
              </a:rPr>
              <a:t>Vs.</a:t>
            </a:r>
            <a:endParaRPr lang="en-US" sz="6600" b="1" dirty="0">
              <a:latin typeface="Segoe Print"/>
              <a:cs typeface="Segoe Print"/>
            </a:endParaRPr>
          </a:p>
        </p:txBody>
      </p:sp>
      <p:sp>
        <p:nvSpPr>
          <p:cNvPr id="17" name="TextBox 16"/>
          <p:cNvSpPr txBox="1"/>
          <p:nvPr/>
        </p:nvSpPr>
        <p:spPr>
          <a:xfrm>
            <a:off x="3927217" y="3057260"/>
            <a:ext cx="1363324" cy="1107996"/>
          </a:xfrm>
          <a:prstGeom prst="rect">
            <a:avLst/>
          </a:prstGeom>
          <a:noFill/>
        </p:spPr>
        <p:txBody>
          <a:bodyPr wrap="none" rtlCol="0">
            <a:spAutoFit/>
          </a:bodyPr>
          <a:lstStyle/>
          <a:p>
            <a:r>
              <a:rPr lang="en-US" sz="6600" b="1" dirty="0" smtClean="0">
                <a:solidFill>
                  <a:schemeClr val="bg1"/>
                </a:solidFill>
                <a:latin typeface="Segoe Print"/>
                <a:cs typeface="Segoe Print"/>
              </a:rPr>
              <a:t>Vs.</a:t>
            </a:r>
            <a:endParaRPr lang="en-US" sz="6600" b="1" dirty="0">
              <a:solidFill>
                <a:schemeClr val="bg1"/>
              </a:solidFill>
              <a:latin typeface="Segoe Print"/>
              <a:cs typeface="Segoe Print"/>
            </a:endParaRPr>
          </a:p>
        </p:txBody>
      </p:sp>
    </p:spTree>
    <p:extLst>
      <p:ext uri="{BB962C8B-B14F-4D97-AF65-F5344CB8AC3E}">
        <p14:creationId xmlns:p14="http://schemas.microsoft.com/office/powerpoint/2010/main" val="2418879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hite Can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5" name="Group 4"/>
          <p:cNvGrpSpPr/>
          <p:nvPr/>
        </p:nvGrpSpPr>
        <p:grpSpPr>
          <a:xfrm>
            <a:off x="450274" y="457201"/>
            <a:ext cx="4274126" cy="2514600"/>
            <a:chOff x="-362197" y="1524001"/>
            <a:chExt cx="5049958" cy="2971046"/>
          </a:xfrm>
        </p:grpSpPr>
        <p:sp>
          <p:nvSpPr>
            <p:cNvPr id="8" name="Rounded Rectangle 7"/>
            <p:cNvSpPr/>
            <p:nvPr/>
          </p:nvSpPr>
          <p:spPr>
            <a:xfrm>
              <a:off x="-362197" y="1524001"/>
              <a:ext cx="4959926" cy="2971046"/>
            </a:xfrm>
            <a:prstGeom prst="roundRect">
              <a:avLst>
                <a:gd name="adj" fmla="val 5278"/>
              </a:avLst>
            </a:prstGeom>
            <a:solidFill>
              <a:schemeClr val="tx1">
                <a:alpha val="80000"/>
              </a:schemeClr>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63982" y="1636306"/>
              <a:ext cx="4951743" cy="2563688"/>
            </a:xfrm>
            <a:prstGeom prst="rect">
              <a:avLst/>
            </a:prstGeom>
          </p:spPr>
          <p:txBody>
            <a:bodyPr wrap="square">
              <a:spAutoFit/>
            </a:bodyPr>
            <a:lstStyle/>
            <a:p>
              <a:r>
                <a:rPr lang="en-US" sz="2700" dirty="0" smtClean="0">
                  <a:solidFill>
                    <a:srgbClr val="FFC000"/>
                  </a:solidFill>
                  <a:latin typeface="Segoe UI Semibold" pitchFamily="34" charset="0"/>
                </a:rPr>
                <a:t>Navigating to a Bus Stop</a:t>
              </a:r>
            </a:p>
            <a:p>
              <a:pPr marL="514350" indent="-514350">
                <a:buAutoNum type="arabicParenR"/>
              </a:pPr>
              <a:r>
                <a:rPr lang="en-US" sz="2700" dirty="0" smtClean="0">
                  <a:solidFill>
                    <a:schemeClr val="bg1"/>
                  </a:solidFill>
                  <a:latin typeface="Segoe UI Light"/>
                  <a:cs typeface="Segoe UI Light"/>
                </a:rPr>
                <a:t>Determine bus route</a:t>
              </a:r>
            </a:p>
            <a:p>
              <a:pPr marL="514350" indent="-514350">
                <a:buAutoNum type="arabicParenR"/>
              </a:pPr>
              <a:r>
                <a:rPr lang="en-US" sz="2700" dirty="0" smtClean="0">
                  <a:solidFill>
                    <a:schemeClr val="bg1"/>
                  </a:solidFill>
                  <a:latin typeface="Segoe UI Light"/>
                  <a:cs typeface="Segoe UI Light"/>
                </a:rPr>
                <a:t>Find appropriate stop</a:t>
              </a:r>
            </a:p>
            <a:p>
              <a:pPr marL="514350" indent="-514350">
                <a:buAutoNum type="arabicParenR"/>
              </a:pPr>
              <a:r>
                <a:rPr lang="en-US" sz="2700" dirty="0" smtClean="0">
                  <a:solidFill>
                    <a:schemeClr val="bg1"/>
                  </a:solidFill>
                  <a:latin typeface="Segoe UI Light"/>
                  <a:cs typeface="Segoe UI Light"/>
                </a:rPr>
                <a:t>Get on correct bus</a:t>
              </a:r>
            </a:p>
            <a:p>
              <a:pPr marL="514350" indent="-514350">
                <a:buAutoNum type="arabicParenR"/>
              </a:pPr>
              <a:r>
                <a:rPr lang="en-US" sz="2700" dirty="0" smtClean="0">
                  <a:solidFill>
                    <a:schemeClr val="bg1"/>
                  </a:solidFill>
                  <a:latin typeface="Segoe UI Light"/>
                  <a:cs typeface="Segoe UI Light"/>
                </a:rPr>
                <a:t>Get off at correct stop</a:t>
              </a:r>
              <a:endParaRPr lang="en-US" sz="2700" dirty="0">
                <a:solidFill>
                  <a:schemeClr val="bg1"/>
                </a:solidFill>
                <a:latin typeface="Segoe UI Light"/>
                <a:cs typeface="Segoe UI Light"/>
              </a:endParaRPr>
            </a:p>
          </p:txBody>
        </p:sp>
      </p:grpSp>
    </p:spTree>
    <p:extLst>
      <p:ext uri="{BB962C8B-B14F-4D97-AF65-F5344CB8AC3E}">
        <p14:creationId xmlns:p14="http://schemas.microsoft.com/office/powerpoint/2010/main" val="3025508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descr="IMG_7770.JPG"/>
          <p:cNvPicPr>
            <a:picLocks noChangeAspect="1"/>
          </p:cNvPicPr>
          <p:nvPr/>
        </p:nvPicPr>
        <p:blipFill rotWithShape="1">
          <a:blip r:embed="rId3">
            <a:extLst>
              <a:ext uri="{28A0092B-C50C-407E-A947-70E740481C1C}">
                <a14:useLocalDpi xmlns:a14="http://schemas.microsoft.com/office/drawing/2010/main" val="0"/>
              </a:ext>
            </a:extLst>
          </a:blip>
          <a:srcRect t="30933" b="6250"/>
          <a:stretch/>
        </p:blipFill>
        <p:spPr>
          <a:xfrm>
            <a:off x="0" y="0"/>
            <a:ext cx="9144000" cy="3829329"/>
          </a:xfrm>
          <a:prstGeom prst="rect">
            <a:avLst/>
          </a:prstGeom>
        </p:spPr>
      </p:pic>
      <p:pic>
        <p:nvPicPr>
          <p:cNvPr id="5" name="Picture 4" descr="Screen Shot 2013-10-11 at 3.52.27 AM (2).png"/>
          <p:cNvPicPr>
            <a:picLocks noChangeAspect="1"/>
          </p:cNvPicPr>
          <p:nvPr/>
        </p:nvPicPr>
        <p:blipFill rotWithShape="1">
          <a:blip r:embed="rId4">
            <a:extLst>
              <a:ext uri="{28A0092B-C50C-407E-A947-70E740481C1C}">
                <a14:useLocalDpi xmlns:a14="http://schemas.microsoft.com/office/drawing/2010/main" val="0"/>
              </a:ext>
            </a:extLst>
          </a:blip>
          <a:srcRect t="7959" b="23805"/>
          <a:stretch/>
        </p:blipFill>
        <p:spPr>
          <a:xfrm>
            <a:off x="0" y="3611258"/>
            <a:ext cx="9144000" cy="3899617"/>
          </a:xfrm>
          <a:prstGeom prst="rect">
            <a:avLst/>
          </a:prstGeom>
        </p:spPr>
      </p:pic>
      <p:sp>
        <p:nvSpPr>
          <p:cNvPr id="2" name="Rectangle 1"/>
          <p:cNvSpPr/>
          <p:nvPr/>
        </p:nvSpPr>
        <p:spPr>
          <a:xfrm>
            <a:off x="-174319" y="2814177"/>
            <a:ext cx="7458390" cy="744937"/>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 name="Rectangle 2"/>
          <p:cNvSpPr/>
          <p:nvPr/>
        </p:nvSpPr>
        <p:spPr>
          <a:xfrm>
            <a:off x="147331" y="2910669"/>
            <a:ext cx="6831016" cy="461665"/>
          </a:xfrm>
          <a:prstGeom prst="rect">
            <a:avLst/>
          </a:prstGeom>
        </p:spPr>
        <p:txBody>
          <a:bodyPr wrap="none">
            <a:spAutoFit/>
          </a:bodyPr>
          <a:lstStyle/>
          <a:p>
            <a:r>
              <a:rPr lang="en-US" sz="2400" dirty="0">
                <a:solidFill>
                  <a:schemeClr val="accent6"/>
                </a:solidFill>
                <a:latin typeface="Segoe UI Semibold"/>
                <a:cs typeface="Segoe UI Semibold"/>
              </a:rPr>
              <a:t>Physical </a:t>
            </a:r>
            <a:r>
              <a:rPr lang="en-US" sz="2400" dirty="0" smtClean="0">
                <a:solidFill>
                  <a:schemeClr val="accent6"/>
                </a:solidFill>
                <a:latin typeface="Segoe UI Semibold"/>
                <a:cs typeface="Segoe UI Semibold"/>
              </a:rPr>
              <a:t>bus stop </a:t>
            </a:r>
            <a:r>
              <a:rPr lang="en-US" sz="2400" dirty="0" smtClean="0">
                <a:solidFill>
                  <a:schemeClr val="bg1"/>
                </a:solidFill>
                <a:latin typeface="Segoe UI Semibold"/>
                <a:cs typeface="Segoe UI Semibold"/>
              </a:rPr>
              <a:t>environment of </a:t>
            </a:r>
            <a:r>
              <a:rPr lang="en-US" sz="2400" dirty="0">
                <a:solidFill>
                  <a:schemeClr val="bg1"/>
                </a:solidFill>
                <a:latin typeface="Segoe UI Semibold"/>
                <a:cs typeface="Segoe UI Semibold"/>
              </a:rPr>
              <a:t>the real world </a:t>
            </a:r>
          </a:p>
        </p:txBody>
      </p:sp>
      <p:sp>
        <p:nvSpPr>
          <p:cNvPr id="9" name="Rectangle 8"/>
          <p:cNvSpPr/>
          <p:nvPr/>
        </p:nvSpPr>
        <p:spPr>
          <a:xfrm>
            <a:off x="2527634" y="3512805"/>
            <a:ext cx="6813901" cy="792411"/>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10" name="Rectangle 9"/>
          <p:cNvSpPr/>
          <p:nvPr/>
        </p:nvSpPr>
        <p:spPr>
          <a:xfrm>
            <a:off x="2889623" y="3806195"/>
            <a:ext cx="6086372" cy="461665"/>
          </a:xfrm>
          <a:prstGeom prst="rect">
            <a:avLst/>
          </a:prstGeom>
        </p:spPr>
        <p:txBody>
          <a:bodyPr wrap="none">
            <a:spAutoFit/>
          </a:bodyPr>
          <a:lstStyle/>
          <a:p>
            <a:r>
              <a:rPr lang="en-US" sz="2400" dirty="0" smtClean="0">
                <a:solidFill>
                  <a:srgbClr val="FFFFFF"/>
                </a:solidFill>
                <a:latin typeface="Segoe UI Semibold"/>
                <a:cs typeface="Segoe UI Semibold"/>
              </a:rPr>
              <a:t>Virtual environment in </a:t>
            </a:r>
            <a:r>
              <a:rPr lang="en-US" sz="2400" dirty="0" smtClean="0">
                <a:solidFill>
                  <a:srgbClr val="F79646"/>
                </a:solidFill>
                <a:latin typeface="Segoe UI Semibold"/>
                <a:cs typeface="Segoe UI Semibold"/>
              </a:rPr>
              <a:t>Google Street View</a:t>
            </a:r>
            <a:endParaRPr lang="en-US" sz="2400" dirty="0">
              <a:solidFill>
                <a:srgbClr val="F79646"/>
              </a:solidFill>
              <a:latin typeface="Segoe UI Semibold"/>
              <a:cs typeface="Segoe UI Semibold"/>
            </a:endParaRPr>
          </a:p>
        </p:txBody>
      </p:sp>
      <p:sp>
        <p:nvSpPr>
          <p:cNvPr id="8" name="TextBox 7"/>
          <p:cNvSpPr txBox="1"/>
          <p:nvPr/>
        </p:nvSpPr>
        <p:spPr>
          <a:xfrm>
            <a:off x="0" y="3350181"/>
            <a:ext cx="9144000" cy="461665"/>
          </a:xfrm>
          <a:prstGeom prst="rect">
            <a:avLst/>
          </a:prstGeom>
          <a:solidFill>
            <a:schemeClr val="tx1"/>
          </a:solidFill>
        </p:spPr>
        <p:txBody>
          <a:bodyPr wrap="square" rtlCol="0" anchor="ctr">
            <a:spAutoFit/>
          </a:bodyPr>
          <a:lstStyle/>
          <a:p>
            <a:pPr algn="ctr"/>
            <a:r>
              <a:rPr lang="en-US" sz="2400" dirty="0" smtClean="0">
                <a:solidFill>
                  <a:schemeClr val="bg1"/>
                </a:solidFill>
                <a:latin typeface="Segoe UI Semibold"/>
                <a:cs typeface="Segoe UI Semibold"/>
              </a:rPr>
              <a:t>Vs.</a:t>
            </a:r>
            <a:endParaRPr lang="en-US" sz="2400" dirty="0">
              <a:solidFill>
                <a:schemeClr val="bg1"/>
              </a:solidFill>
              <a:latin typeface="Segoe UI Semibold"/>
              <a:cs typeface="Segoe UI Semibold"/>
            </a:endParaRPr>
          </a:p>
        </p:txBody>
      </p:sp>
      <p:sp>
        <p:nvSpPr>
          <p:cNvPr id="12" name="TextBox 11"/>
          <p:cNvSpPr txBox="1"/>
          <p:nvPr/>
        </p:nvSpPr>
        <p:spPr>
          <a:xfrm rot="21015209">
            <a:off x="1339752" y="672416"/>
            <a:ext cx="6096929" cy="923330"/>
          </a:xfrm>
          <a:prstGeom prst="rect">
            <a:avLst/>
          </a:prstGeom>
          <a:noFill/>
        </p:spPr>
        <p:txBody>
          <a:bodyPr wrap="none" rtlCol="0">
            <a:spAutoFit/>
          </a:bodyPr>
          <a:lstStyle/>
          <a:p>
            <a:r>
              <a:rPr lang="en-US" sz="5400" dirty="0" smtClean="0">
                <a:latin typeface="Segoe Print"/>
                <a:cs typeface="Segoe Print"/>
              </a:rPr>
              <a:t>Physical bus stop</a:t>
            </a:r>
            <a:endParaRPr lang="en-US" sz="5400" dirty="0">
              <a:latin typeface="Segoe Print"/>
              <a:cs typeface="Segoe Print"/>
            </a:endParaRPr>
          </a:p>
        </p:txBody>
      </p:sp>
      <p:sp>
        <p:nvSpPr>
          <p:cNvPr id="13" name="TextBox 12"/>
          <p:cNvSpPr txBox="1"/>
          <p:nvPr/>
        </p:nvSpPr>
        <p:spPr>
          <a:xfrm rot="21015209">
            <a:off x="1317838" y="613131"/>
            <a:ext cx="6096929" cy="923330"/>
          </a:xfrm>
          <a:prstGeom prst="rect">
            <a:avLst/>
          </a:prstGeom>
          <a:noFill/>
        </p:spPr>
        <p:txBody>
          <a:bodyPr wrap="none" rtlCol="0">
            <a:spAutoFit/>
          </a:bodyPr>
          <a:lstStyle/>
          <a:p>
            <a:r>
              <a:rPr lang="en-US" sz="5400" dirty="0" smtClean="0">
                <a:solidFill>
                  <a:schemeClr val="bg1"/>
                </a:solidFill>
                <a:latin typeface="Segoe Print"/>
                <a:cs typeface="Segoe Print"/>
              </a:rPr>
              <a:t>Physical bus stop</a:t>
            </a:r>
            <a:endParaRPr lang="en-US" sz="5400" dirty="0">
              <a:solidFill>
                <a:schemeClr val="bg1"/>
              </a:solidFill>
              <a:latin typeface="Segoe Print"/>
              <a:cs typeface="Segoe Print"/>
            </a:endParaRPr>
          </a:p>
        </p:txBody>
      </p:sp>
      <p:sp>
        <p:nvSpPr>
          <p:cNvPr id="14" name="TextBox 13"/>
          <p:cNvSpPr txBox="1"/>
          <p:nvPr/>
        </p:nvSpPr>
        <p:spPr>
          <a:xfrm rot="21015209">
            <a:off x="1349780" y="5273193"/>
            <a:ext cx="6846571" cy="923330"/>
          </a:xfrm>
          <a:prstGeom prst="rect">
            <a:avLst/>
          </a:prstGeom>
          <a:noFill/>
        </p:spPr>
        <p:txBody>
          <a:bodyPr wrap="none" rtlCol="0">
            <a:spAutoFit/>
          </a:bodyPr>
          <a:lstStyle/>
          <a:p>
            <a:r>
              <a:rPr lang="en-US" sz="5400" dirty="0" smtClean="0">
                <a:solidFill>
                  <a:srgbClr val="000000"/>
                </a:solidFill>
                <a:latin typeface="Segoe Print"/>
                <a:cs typeface="Segoe Print"/>
              </a:rPr>
              <a:t>Google Street View</a:t>
            </a:r>
            <a:endParaRPr lang="en-US" sz="5400" dirty="0">
              <a:solidFill>
                <a:srgbClr val="000000"/>
              </a:solidFill>
              <a:latin typeface="Segoe Print"/>
              <a:cs typeface="Segoe Print"/>
            </a:endParaRPr>
          </a:p>
        </p:txBody>
      </p:sp>
      <p:sp>
        <p:nvSpPr>
          <p:cNvPr id="15" name="TextBox 14"/>
          <p:cNvSpPr txBox="1"/>
          <p:nvPr/>
        </p:nvSpPr>
        <p:spPr>
          <a:xfrm rot="21015209">
            <a:off x="1312427" y="5239188"/>
            <a:ext cx="6846571" cy="923330"/>
          </a:xfrm>
          <a:prstGeom prst="rect">
            <a:avLst/>
          </a:prstGeom>
          <a:noFill/>
        </p:spPr>
        <p:txBody>
          <a:bodyPr wrap="none" rtlCol="0">
            <a:spAutoFit/>
          </a:bodyPr>
          <a:lstStyle/>
          <a:p>
            <a:r>
              <a:rPr lang="en-US" sz="5400" dirty="0" smtClean="0">
                <a:solidFill>
                  <a:schemeClr val="bg1"/>
                </a:solidFill>
                <a:latin typeface="Segoe Print"/>
                <a:cs typeface="Segoe Print"/>
              </a:rPr>
              <a:t>Google Street View</a:t>
            </a:r>
            <a:endParaRPr lang="en-US" sz="5400" dirty="0">
              <a:solidFill>
                <a:schemeClr val="bg1"/>
              </a:solidFill>
              <a:latin typeface="Segoe Print"/>
              <a:cs typeface="Segoe Print"/>
            </a:endParaRPr>
          </a:p>
        </p:txBody>
      </p:sp>
    </p:spTree>
    <p:extLst>
      <p:ext uri="{BB962C8B-B14F-4D97-AF65-F5344CB8AC3E}">
        <p14:creationId xmlns:p14="http://schemas.microsoft.com/office/powerpoint/2010/main" val="2516561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usStopAuditing_ColorAdjusted.jpg"/>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4659" r="6452"/>
          <a:stretch/>
        </p:blipFill>
        <p:spPr>
          <a:xfrm>
            <a:off x="0" y="-3"/>
            <a:ext cx="9144000" cy="6858000"/>
          </a:xfrm>
          <a:prstGeom prst="rect">
            <a:avLst/>
          </a:prstGeom>
        </p:spPr>
      </p:pic>
      <p:pic>
        <p:nvPicPr>
          <p:cNvPr id="13" name="Picture 12"/>
          <p:cNvPicPr>
            <a:picLocks noChangeAspect="1"/>
          </p:cNvPicPr>
          <p:nvPr/>
        </p:nvPicPr>
        <p:blipFill rotWithShape="1">
          <a:blip r:embed="rId5"/>
          <a:srcRect l="48278" r="18422"/>
          <a:stretch/>
        </p:blipFill>
        <p:spPr>
          <a:xfrm>
            <a:off x="0" y="0"/>
            <a:ext cx="3044952" cy="6858000"/>
          </a:xfrm>
          <a:prstGeom prst="rect">
            <a:avLst/>
          </a:prstGeom>
        </p:spPr>
      </p:pic>
      <p:pic>
        <p:nvPicPr>
          <p:cNvPr id="4" name="Picture 2" descr="C:\Users\jonf\Dropbox\ProjectSidewalk\CHI Presentation\Images\Turkers\THE-PEOPLE.jpg"/>
          <p:cNvPicPr>
            <a:picLocks noChangeAspect="1" noChangeArrowheads="1"/>
          </p:cNvPicPr>
          <p:nvPr/>
        </p:nvPicPr>
        <p:blipFill rotWithShape="1">
          <a:blip r:embed="rId6">
            <a:extLst>
              <a:ext uri="{28A0092B-C50C-407E-A947-70E740481C1C}">
                <a14:useLocalDpi xmlns:a14="http://schemas.microsoft.com/office/drawing/2010/main" val="0"/>
              </a:ext>
            </a:extLst>
          </a:blip>
          <a:srcRect r="54630"/>
          <a:stretch/>
        </p:blipFill>
        <p:spPr bwMode="auto">
          <a:xfrm>
            <a:off x="6032500" y="0"/>
            <a:ext cx="31115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6032500" y="-3"/>
            <a:ext cx="3111500" cy="6857999"/>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10" name="Rectangle 9"/>
          <p:cNvSpPr/>
          <p:nvPr/>
        </p:nvSpPr>
        <p:spPr>
          <a:xfrm>
            <a:off x="-1" y="0"/>
            <a:ext cx="3044953" cy="6857999"/>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 name="Rectangle 6"/>
          <p:cNvSpPr/>
          <p:nvPr/>
        </p:nvSpPr>
        <p:spPr>
          <a:xfrm>
            <a:off x="-1" y="-2"/>
            <a:ext cx="3044953" cy="765545"/>
          </a:xfrm>
          <a:prstGeom prst="rect">
            <a:avLst/>
          </a:prstGeom>
          <a:solidFill>
            <a:schemeClr val="tx1">
              <a:alpha val="70000"/>
            </a:schemeClr>
          </a:solidFill>
          <a:ln>
            <a:noFill/>
          </a:ln>
        </p:spPr>
        <p:txBody>
          <a:bodyPr wrap="square" rtlCol="0" anchor="ctr">
            <a:noAutofit/>
          </a:bodyPr>
          <a:lstStyle/>
          <a:p>
            <a:pPr defTabSz="914400"/>
            <a:r>
              <a:rPr lang="en-US" sz="2400" cap="small" dirty="0" smtClean="0">
                <a:solidFill>
                  <a:prstClr val="white"/>
                </a:solidFill>
                <a:latin typeface="Segoe UI Semibold" pitchFamily="34" charset="0"/>
              </a:rPr>
              <a:t>Study One:</a:t>
            </a:r>
            <a:r>
              <a:rPr lang="en-US" sz="2400" cap="small" dirty="0" smtClean="0">
                <a:solidFill>
                  <a:prstClr val="white"/>
                </a:solidFill>
                <a:latin typeface="Segoe UI Light" pitchFamily="34" charset="0"/>
              </a:rPr>
              <a:t/>
            </a:r>
            <a:br>
              <a:rPr lang="en-US" sz="2400" cap="small" dirty="0" smtClean="0">
                <a:solidFill>
                  <a:prstClr val="white"/>
                </a:solidFill>
                <a:latin typeface="Segoe UI Light" pitchFamily="34" charset="0"/>
              </a:rPr>
            </a:br>
            <a:r>
              <a:rPr lang="en-US" sz="2000" cap="small" dirty="0" smtClean="0">
                <a:solidFill>
                  <a:prstClr val="white"/>
                </a:solidFill>
                <a:latin typeface="Segoe UI Light" pitchFamily="34" charset="0"/>
              </a:rPr>
              <a:t>Formative Interview Study </a:t>
            </a:r>
            <a:endParaRPr lang="en-US" sz="2000" cap="small" dirty="0">
              <a:solidFill>
                <a:prstClr val="white"/>
              </a:solidFill>
              <a:latin typeface="Segoe UI Light" pitchFamily="34" charset="0"/>
            </a:endParaRPr>
          </a:p>
        </p:txBody>
      </p:sp>
      <p:sp>
        <p:nvSpPr>
          <p:cNvPr id="8" name="Rectangle 7"/>
          <p:cNvSpPr/>
          <p:nvPr/>
        </p:nvSpPr>
        <p:spPr>
          <a:xfrm>
            <a:off x="3044952" y="0"/>
            <a:ext cx="3044953" cy="765545"/>
          </a:xfrm>
          <a:prstGeom prst="rect">
            <a:avLst/>
          </a:prstGeom>
          <a:solidFill>
            <a:schemeClr val="tx1">
              <a:alpha val="70000"/>
            </a:schemeClr>
          </a:solidFill>
          <a:ln>
            <a:noFill/>
          </a:ln>
        </p:spPr>
        <p:txBody>
          <a:bodyPr wrap="square" rtlCol="0" anchor="ctr">
            <a:noAutofit/>
          </a:bodyPr>
          <a:lstStyle/>
          <a:p>
            <a:pPr defTabSz="914400"/>
            <a:r>
              <a:rPr lang="en-US" sz="2400" cap="small" dirty="0" smtClean="0">
                <a:solidFill>
                  <a:prstClr val="white"/>
                </a:solidFill>
                <a:latin typeface="Segoe UI Semibold" pitchFamily="34" charset="0"/>
              </a:rPr>
              <a:t>Study Two:</a:t>
            </a:r>
            <a:r>
              <a:rPr lang="en-US" sz="2400" cap="small" dirty="0" smtClean="0">
                <a:solidFill>
                  <a:prstClr val="white"/>
                </a:solidFill>
                <a:latin typeface="Segoe UI Light" pitchFamily="34" charset="0"/>
              </a:rPr>
              <a:t/>
            </a:r>
            <a:br>
              <a:rPr lang="en-US" sz="2400" cap="small" dirty="0" smtClean="0">
                <a:solidFill>
                  <a:prstClr val="white"/>
                </a:solidFill>
                <a:latin typeface="Segoe UI Light" pitchFamily="34" charset="0"/>
              </a:rPr>
            </a:br>
            <a:r>
              <a:rPr lang="en-US" sz="2000" cap="small" dirty="0" smtClean="0">
                <a:solidFill>
                  <a:prstClr val="white"/>
                </a:solidFill>
                <a:latin typeface="Segoe UI Light" pitchFamily="34" charset="0"/>
              </a:rPr>
              <a:t>Bus Stop Auditing</a:t>
            </a:r>
            <a:endParaRPr lang="en-US" sz="2000" cap="small" dirty="0">
              <a:solidFill>
                <a:prstClr val="white"/>
              </a:solidFill>
              <a:latin typeface="Segoe UI Light" pitchFamily="34" charset="0"/>
            </a:endParaRPr>
          </a:p>
        </p:txBody>
      </p:sp>
      <p:sp>
        <p:nvSpPr>
          <p:cNvPr id="9" name="Rectangle 8"/>
          <p:cNvSpPr/>
          <p:nvPr/>
        </p:nvSpPr>
        <p:spPr>
          <a:xfrm>
            <a:off x="6089905" y="-3"/>
            <a:ext cx="3054095" cy="765545"/>
          </a:xfrm>
          <a:prstGeom prst="rect">
            <a:avLst/>
          </a:prstGeom>
          <a:solidFill>
            <a:schemeClr val="tx1">
              <a:alpha val="70000"/>
            </a:schemeClr>
          </a:solidFill>
          <a:ln>
            <a:noFill/>
          </a:ln>
        </p:spPr>
        <p:txBody>
          <a:bodyPr wrap="square" rtlCol="0" anchor="ctr">
            <a:noAutofit/>
          </a:bodyPr>
          <a:lstStyle/>
          <a:p>
            <a:pPr defTabSz="914400"/>
            <a:r>
              <a:rPr lang="en-US" sz="2400" cap="small" dirty="0" smtClean="0">
                <a:solidFill>
                  <a:prstClr val="white"/>
                </a:solidFill>
                <a:latin typeface="Segoe UI Semibold" pitchFamily="34" charset="0"/>
              </a:rPr>
              <a:t>Study Three:</a:t>
            </a:r>
            <a:r>
              <a:rPr lang="en-US" sz="2400" cap="small" dirty="0" smtClean="0">
                <a:solidFill>
                  <a:prstClr val="white"/>
                </a:solidFill>
                <a:latin typeface="Segoe UI Light" pitchFamily="34" charset="0"/>
              </a:rPr>
              <a:t/>
            </a:r>
            <a:br>
              <a:rPr lang="en-US" sz="2400" cap="small" dirty="0" smtClean="0">
                <a:solidFill>
                  <a:prstClr val="white"/>
                </a:solidFill>
                <a:latin typeface="Segoe UI Light" pitchFamily="34" charset="0"/>
              </a:rPr>
            </a:br>
            <a:r>
              <a:rPr lang="en-US" sz="2000" cap="small" dirty="0" smtClean="0">
                <a:solidFill>
                  <a:prstClr val="white"/>
                </a:solidFill>
                <a:latin typeface="Segoe UI Light" pitchFamily="34" charset="0"/>
              </a:rPr>
              <a:t>Mechanical Turk Study</a:t>
            </a:r>
            <a:endParaRPr lang="en-US" sz="2000" cap="small" dirty="0">
              <a:solidFill>
                <a:prstClr val="white"/>
              </a:solidFill>
              <a:latin typeface="Segoe UI Light" pitchFamily="34" charset="0"/>
            </a:endParaRPr>
          </a:p>
        </p:txBody>
      </p:sp>
    </p:spTree>
    <p:extLst>
      <p:ext uri="{BB962C8B-B14F-4D97-AF65-F5344CB8AC3E}">
        <p14:creationId xmlns:p14="http://schemas.microsoft.com/office/powerpoint/2010/main" val="1418810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2013-03-30 10.02.2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3438734"/>
            <a:ext cx="4571999" cy="3414889"/>
          </a:xfrm>
          <a:prstGeom prst="rect">
            <a:avLst/>
          </a:prstGeom>
        </p:spPr>
      </p:pic>
      <p:pic>
        <p:nvPicPr>
          <p:cNvPr id="16" name="Picture 15" descr="2013-03-30 10.03.08.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43110"/>
            <a:ext cx="4572000" cy="3414889"/>
          </a:xfrm>
          <a:prstGeom prst="rect">
            <a:avLst/>
          </a:prstGeom>
        </p:spPr>
      </p:pic>
      <p:pic>
        <p:nvPicPr>
          <p:cNvPr id="4" name="Picture 3" descr="IMG_7691.JPG"/>
          <p:cNvPicPr>
            <a:picLocks noChangeAspect="1"/>
          </p:cNvPicPr>
          <p:nvPr/>
        </p:nvPicPr>
        <p:blipFill rotWithShape="1">
          <a:blip r:embed="rId5">
            <a:extLst>
              <a:ext uri="{28A0092B-C50C-407E-A947-70E740481C1C}">
                <a14:useLocalDpi xmlns:a14="http://schemas.microsoft.com/office/drawing/2010/main" val="0"/>
              </a:ext>
            </a:extLst>
          </a:blip>
          <a:srcRect r="11111"/>
          <a:stretch/>
        </p:blipFill>
        <p:spPr>
          <a:xfrm>
            <a:off x="0" y="14111"/>
            <a:ext cx="4572000" cy="3429000"/>
          </a:xfrm>
          <a:prstGeom prst="rect">
            <a:avLst/>
          </a:prstGeom>
        </p:spPr>
      </p:pic>
      <p:pic>
        <p:nvPicPr>
          <p:cNvPr id="5" name="Picture 4" descr="2013-03-22 11.59.55.jpg"/>
          <p:cNvPicPr>
            <a:picLocks noChangeAspect="1"/>
          </p:cNvPicPr>
          <p:nvPr/>
        </p:nvPicPr>
        <p:blipFill rotWithShape="1">
          <a:blip r:embed="rId6">
            <a:extLst>
              <a:ext uri="{28A0092B-C50C-407E-A947-70E740481C1C}">
                <a14:useLocalDpi xmlns:a14="http://schemas.microsoft.com/office/drawing/2010/main" val="0"/>
              </a:ext>
            </a:extLst>
          </a:blip>
          <a:srcRect l="730" t="31776" r="-1" b="12615"/>
          <a:stretch/>
        </p:blipFill>
        <p:spPr>
          <a:xfrm>
            <a:off x="4572000" y="-1"/>
            <a:ext cx="4590892" cy="3443112"/>
          </a:xfrm>
          <a:prstGeom prst="rect">
            <a:avLst/>
          </a:prstGeom>
        </p:spPr>
      </p:pic>
      <p:cxnSp>
        <p:nvCxnSpPr>
          <p:cNvPr id="9" name="Straight Connector 8"/>
          <p:cNvCxnSpPr/>
          <p:nvPr/>
        </p:nvCxnSpPr>
        <p:spPr>
          <a:xfrm>
            <a:off x="0" y="4014611"/>
            <a:ext cx="9162892" cy="0"/>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4572000" y="-60117"/>
            <a:ext cx="0" cy="7056198"/>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2" name="Rectangle 1"/>
          <p:cNvSpPr/>
          <p:nvPr/>
        </p:nvSpPr>
        <p:spPr>
          <a:xfrm>
            <a:off x="0" y="-1"/>
            <a:ext cx="9162892" cy="6858001"/>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 name="Rectangle 2"/>
          <p:cNvSpPr/>
          <p:nvPr/>
        </p:nvSpPr>
        <p:spPr>
          <a:xfrm>
            <a:off x="1131439" y="1852646"/>
            <a:ext cx="7739059" cy="830997"/>
          </a:xfrm>
          <a:prstGeom prst="rect">
            <a:avLst/>
          </a:prstGeom>
        </p:spPr>
        <p:txBody>
          <a:bodyPr wrap="square">
            <a:spAutoFit/>
          </a:bodyPr>
          <a:lstStyle/>
          <a:p>
            <a:r>
              <a:rPr lang="en-US" sz="2400" dirty="0" smtClean="0">
                <a:solidFill>
                  <a:srgbClr val="FFFFFF"/>
                </a:solidFill>
                <a:latin typeface="Segoe UI Light"/>
                <a:cs typeface="Segoe UI Light"/>
              </a:rPr>
              <a:t>Two groups of our research team </a:t>
            </a:r>
            <a:r>
              <a:rPr lang="en-US" sz="2400" dirty="0" smtClean="0">
                <a:solidFill>
                  <a:schemeClr val="accent6"/>
                </a:solidFill>
                <a:latin typeface="Segoe UI Semibold" panose="020B0702040204020203" pitchFamily="34" charset="0"/>
                <a:cs typeface="Segoe UI Semibold" panose="020B0702040204020203" pitchFamily="34" charset="0"/>
              </a:rPr>
              <a:t>visited and took pictures of bus stops</a:t>
            </a:r>
            <a:r>
              <a:rPr lang="en-US" sz="2400" dirty="0" smtClean="0">
                <a:solidFill>
                  <a:schemeClr val="accent6"/>
                </a:solidFill>
                <a:latin typeface="Segoe UI Light"/>
                <a:cs typeface="Segoe UI Light"/>
              </a:rPr>
              <a:t> </a:t>
            </a:r>
            <a:r>
              <a:rPr lang="en-US" sz="2400" dirty="0" smtClean="0">
                <a:solidFill>
                  <a:srgbClr val="FFFFFF"/>
                </a:solidFill>
                <a:latin typeface="Segoe UI Light"/>
                <a:cs typeface="Segoe UI Light"/>
              </a:rPr>
              <a:t>across</a:t>
            </a:r>
            <a:r>
              <a:rPr lang="en-US" sz="2400" dirty="0">
                <a:solidFill>
                  <a:srgbClr val="FFFFFF"/>
                </a:solidFill>
                <a:latin typeface="Segoe UI Light"/>
                <a:cs typeface="Segoe UI Light"/>
              </a:rPr>
              <a:t> </a:t>
            </a:r>
            <a:r>
              <a:rPr lang="en-US" sz="2400" dirty="0" smtClean="0">
                <a:solidFill>
                  <a:srgbClr val="FFFFFF"/>
                </a:solidFill>
                <a:latin typeface="Segoe UI Light"/>
                <a:cs typeface="Segoe UI Light"/>
              </a:rPr>
              <a:t>4 areas</a:t>
            </a:r>
            <a:endParaRPr lang="en-US" sz="2400" dirty="0">
              <a:solidFill>
                <a:srgbClr val="FFFFFF"/>
              </a:solidFill>
              <a:latin typeface="Segoe UI Light"/>
              <a:cs typeface="Segoe UI Light"/>
            </a:endParaRPr>
          </a:p>
        </p:txBody>
      </p:sp>
      <p:sp>
        <p:nvSpPr>
          <p:cNvPr id="8" name="TextBox 7"/>
          <p:cNvSpPr txBox="1"/>
          <p:nvPr/>
        </p:nvSpPr>
        <p:spPr>
          <a:xfrm>
            <a:off x="1111750" y="1147870"/>
            <a:ext cx="5041316" cy="523220"/>
          </a:xfrm>
          <a:prstGeom prst="rect">
            <a:avLst/>
          </a:prstGeom>
          <a:noFill/>
        </p:spPr>
        <p:txBody>
          <a:bodyPr wrap="none" rtlCol="0">
            <a:spAutoFit/>
          </a:bodyPr>
          <a:lstStyle/>
          <a:p>
            <a:r>
              <a:rPr lang="en-US" sz="2800" dirty="0" smtClean="0">
                <a:solidFill>
                  <a:srgbClr val="FFFFFF"/>
                </a:solidFill>
                <a:latin typeface="Segoe UI Semibold"/>
                <a:cs typeface="Segoe UI Semibold"/>
              </a:rPr>
              <a:t>1. Collecting bus stop pictures</a:t>
            </a:r>
            <a:endParaRPr lang="en-US" sz="2800" dirty="0">
              <a:solidFill>
                <a:srgbClr val="FFFFFF"/>
              </a:solidFill>
              <a:latin typeface="Segoe UI Semibold"/>
              <a:cs typeface="Segoe UI Semibold"/>
            </a:endParaRPr>
          </a:p>
        </p:txBody>
      </p:sp>
      <p:sp>
        <p:nvSpPr>
          <p:cNvPr id="11" name="TextBox 10"/>
          <p:cNvSpPr txBox="1"/>
          <p:nvPr/>
        </p:nvSpPr>
        <p:spPr>
          <a:xfrm>
            <a:off x="1111750" y="394885"/>
            <a:ext cx="3160015" cy="646331"/>
          </a:xfrm>
          <a:prstGeom prst="rect">
            <a:avLst/>
          </a:prstGeom>
          <a:noFill/>
        </p:spPr>
        <p:txBody>
          <a:bodyPr wrap="none" rtlCol="0">
            <a:spAutoFit/>
          </a:bodyPr>
          <a:lstStyle/>
          <a:p>
            <a:r>
              <a:rPr lang="en-US" sz="3600" dirty="0" smtClean="0">
                <a:solidFill>
                  <a:srgbClr val="FFFFFF"/>
                </a:solidFill>
                <a:latin typeface="Segoe UI Semibold"/>
                <a:cs typeface="Segoe UI Semibold"/>
              </a:rPr>
              <a:t>Study Method</a:t>
            </a:r>
            <a:endParaRPr lang="en-US" sz="3600" dirty="0">
              <a:solidFill>
                <a:srgbClr val="FFFFFF"/>
              </a:solidFill>
              <a:latin typeface="Segoe UI Semibold"/>
              <a:cs typeface="Segoe UI Semibold"/>
            </a:endParaRPr>
          </a:p>
        </p:txBody>
      </p:sp>
      <p:sp>
        <p:nvSpPr>
          <p:cNvPr id="12" name="TextBox 11"/>
          <p:cNvSpPr txBox="1"/>
          <p:nvPr/>
        </p:nvSpPr>
        <p:spPr>
          <a:xfrm>
            <a:off x="1131439" y="3288414"/>
            <a:ext cx="5021627" cy="523220"/>
          </a:xfrm>
          <a:prstGeom prst="rect">
            <a:avLst/>
          </a:prstGeom>
          <a:noFill/>
        </p:spPr>
        <p:txBody>
          <a:bodyPr wrap="none" rtlCol="0">
            <a:spAutoFit/>
          </a:bodyPr>
          <a:lstStyle/>
          <a:p>
            <a:r>
              <a:rPr lang="en-US" sz="2800" dirty="0">
                <a:solidFill>
                  <a:srgbClr val="FFFFFF"/>
                </a:solidFill>
                <a:latin typeface="Segoe UI Semibold"/>
                <a:cs typeface="Segoe UI Semibold"/>
              </a:rPr>
              <a:t>2</a:t>
            </a:r>
            <a:r>
              <a:rPr lang="en-US" sz="2800" dirty="0" smtClean="0">
                <a:solidFill>
                  <a:srgbClr val="FFFFFF"/>
                </a:solidFill>
                <a:latin typeface="Segoe UI Semibold"/>
                <a:cs typeface="Segoe UI Semibold"/>
              </a:rPr>
              <a:t>. Coding bus stop landmarks</a:t>
            </a:r>
            <a:endParaRPr lang="en-US" sz="2800" dirty="0">
              <a:solidFill>
                <a:srgbClr val="FFFFFF"/>
              </a:solidFill>
              <a:latin typeface="Segoe UI Semibold"/>
              <a:cs typeface="Segoe UI Semibold"/>
            </a:endParaRPr>
          </a:p>
        </p:txBody>
      </p:sp>
      <p:sp>
        <p:nvSpPr>
          <p:cNvPr id="14" name="Rectangle 13"/>
          <p:cNvSpPr/>
          <p:nvPr/>
        </p:nvSpPr>
        <p:spPr>
          <a:xfrm>
            <a:off x="1111750" y="3827468"/>
            <a:ext cx="7739059" cy="830997"/>
          </a:xfrm>
          <a:prstGeom prst="rect">
            <a:avLst/>
          </a:prstGeom>
        </p:spPr>
        <p:txBody>
          <a:bodyPr wrap="square">
            <a:spAutoFit/>
          </a:bodyPr>
          <a:lstStyle/>
          <a:p>
            <a:r>
              <a:rPr lang="en-US" sz="2400" dirty="0" smtClean="0">
                <a:solidFill>
                  <a:srgbClr val="FFFFFF"/>
                </a:solidFill>
                <a:latin typeface="Segoe UI Light"/>
                <a:cs typeface="Segoe UI Light"/>
              </a:rPr>
              <a:t>We </a:t>
            </a:r>
            <a:r>
              <a:rPr lang="en-US" sz="2400" dirty="0" smtClean="0">
                <a:solidFill>
                  <a:schemeClr val="accent6"/>
                </a:solidFill>
                <a:latin typeface="Segoe UI Semibold" panose="020B0702040204020203" pitchFamily="34" charset="0"/>
                <a:cs typeface="Segoe UI Semibold" panose="020B0702040204020203" pitchFamily="34" charset="0"/>
              </a:rPr>
              <a:t>counted </a:t>
            </a:r>
            <a:r>
              <a:rPr lang="en-US" sz="2400" dirty="0">
                <a:solidFill>
                  <a:schemeClr val="accent6"/>
                </a:solidFill>
                <a:latin typeface="Segoe UI Semibold" panose="020B0702040204020203" pitchFamily="34" charset="0"/>
                <a:cs typeface="Segoe UI Semibold" panose="020B0702040204020203" pitchFamily="34" charset="0"/>
              </a:rPr>
              <a:t>number of </a:t>
            </a:r>
            <a:r>
              <a:rPr lang="en-US" sz="2400" dirty="0" smtClean="0">
                <a:solidFill>
                  <a:schemeClr val="accent6"/>
                </a:solidFill>
                <a:latin typeface="Segoe UI Semibold" panose="020B0702040204020203" pitchFamily="34" charset="0"/>
                <a:cs typeface="Segoe UI Semibold" panose="020B0702040204020203" pitchFamily="34" charset="0"/>
              </a:rPr>
              <a:t>bus stop landmarks</a:t>
            </a:r>
            <a:r>
              <a:rPr lang="en-US" sz="2400" dirty="0" smtClean="0">
                <a:solidFill>
                  <a:schemeClr val="accent6">
                    <a:lumMod val="75000"/>
                  </a:schemeClr>
                </a:solidFill>
                <a:latin typeface="Segoe UI Semibold" panose="020B0702040204020203" pitchFamily="34" charset="0"/>
                <a:cs typeface="Segoe UI Semibold" panose="020B0702040204020203" pitchFamily="34" charset="0"/>
              </a:rPr>
              <a:t> </a:t>
            </a:r>
            <a:r>
              <a:rPr lang="en-US" sz="2400" dirty="0" smtClean="0">
                <a:solidFill>
                  <a:schemeClr val="bg1"/>
                </a:solidFill>
                <a:latin typeface="Segoe UI Light"/>
                <a:cs typeface="Segoe UI Light"/>
              </a:rPr>
              <a:t>in </a:t>
            </a:r>
            <a:br>
              <a:rPr lang="en-US" sz="2400" dirty="0" smtClean="0">
                <a:solidFill>
                  <a:schemeClr val="bg1"/>
                </a:solidFill>
                <a:latin typeface="Segoe UI Light"/>
                <a:cs typeface="Segoe UI Light"/>
              </a:rPr>
            </a:br>
            <a:r>
              <a:rPr lang="en-US" sz="2400" dirty="0" smtClean="0">
                <a:solidFill>
                  <a:schemeClr val="bg1"/>
                </a:solidFill>
                <a:latin typeface="Segoe UI Light"/>
                <a:cs typeface="Segoe UI Light"/>
              </a:rPr>
              <a:t>Street View images and physical audit pictures</a:t>
            </a:r>
            <a:endParaRPr lang="en-US" sz="2400" dirty="0">
              <a:solidFill>
                <a:schemeClr val="bg1"/>
              </a:solidFill>
              <a:latin typeface="Segoe UI Light"/>
              <a:cs typeface="Segoe UI Light"/>
            </a:endParaRPr>
          </a:p>
        </p:txBody>
      </p:sp>
      <p:sp>
        <p:nvSpPr>
          <p:cNvPr id="18" name="TextBox 17"/>
          <p:cNvSpPr txBox="1"/>
          <p:nvPr/>
        </p:nvSpPr>
        <p:spPr>
          <a:xfrm>
            <a:off x="1111749" y="5057503"/>
            <a:ext cx="7859027" cy="830997"/>
          </a:xfrm>
          <a:prstGeom prst="rect">
            <a:avLst/>
          </a:prstGeom>
          <a:noFill/>
        </p:spPr>
        <p:txBody>
          <a:bodyPr wrap="square" rtlCol="0">
            <a:spAutoFit/>
          </a:bodyPr>
          <a:lstStyle/>
          <a:p>
            <a:r>
              <a:rPr lang="en-US" sz="2400" dirty="0" smtClean="0">
                <a:solidFill>
                  <a:schemeClr val="bg1"/>
                </a:solidFill>
                <a:latin typeface="Segoe UI Light"/>
                <a:cs typeface="Segoe UI Light"/>
              </a:rPr>
              <a:t>Evaluated the concordance between Street View images and physical audit using </a:t>
            </a:r>
            <a:r>
              <a:rPr lang="en-US" sz="2400" dirty="0" smtClean="0">
                <a:solidFill>
                  <a:schemeClr val="bg1"/>
                </a:solidFill>
                <a:latin typeface="Segoe UI Light" panose="020B0502040204020203" pitchFamily="34" charset="0"/>
                <a:cs typeface="Segoe UI Light" panose="020B0502040204020203" pitchFamily="34" charset="0"/>
              </a:rPr>
              <a:t>Spearman </a:t>
            </a:r>
            <a:r>
              <a:rPr lang="en-US" sz="2400" dirty="0">
                <a:solidFill>
                  <a:schemeClr val="bg1"/>
                </a:solidFill>
                <a:latin typeface="Segoe UI Light" panose="020B0502040204020203" pitchFamily="34" charset="0"/>
                <a:cs typeface="Segoe UI Light" panose="020B0502040204020203" pitchFamily="34" charset="0"/>
              </a:rPr>
              <a:t>rank correlation </a:t>
            </a:r>
            <a:endParaRPr lang="en-US" sz="2400" dirty="0">
              <a:solidFill>
                <a:schemeClr val="bg1"/>
              </a:solidFill>
              <a:latin typeface="Segoe UI Light"/>
              <a:cs typeface="Segoe UI Light"/>
            </a:endParaRPr>
          </a:p>
        </p:txBody>
      </p:sp>
      <p:sp>
        <p:nvSpPr>
          <p:cNvPr id="19" name="Freeform 18"/>
          <p:cNvSpPr/>
          <p:nvPr/>
        </p:nvSpPr>
        <p:spPr>
          <a:xfrm>
            <a:off x="6907000" y="2316312"/>
            <a:ext cx="313054" cy="367331"/>
          </a:xfrm>
          <a:custGeom>
            <a:avLst/>
            <a:gdLst>
              <a:gd name="connsiteX0" fmla="*/ 95842 w 419312"/>
              <a:gd name="connsiteY0" fmla="*/ 1059 h 384472"/>
              <a:gd name="connsiteX1" fmla="*/ 95842 w 419312"/>
              <a:gd name="connsiteY1" fmla="*/ 1059 h 384472"/>
              <a:gd name="connsiteX2" fmla="*/ 143764 w 419312"/>
              <a:gd name="connsiteY2" fmla="*/ 108894 h 384472"/>
              <a:gd name="connsiteX3" fmla="*/ 155744 w 419312"/>
              <a:gd name="connsiteY3" fmla="*/ 144839 h 384472"/>
              <a:gd name="connsiteX4" fmla="*/ 191685 w 419312"/>
              <a:gd name="connsiteY4" fmla="*/ 168802 h 384472"/>
              <a:gd name="connsiteX5" fmla="*/ 227626 w 419312"/>
              <a:gd name="connsiteY5" fmla="*/ 204747 h 384472"/>
              <a:gd name="connsiteX6" fmla="*/ 263567 w 419312"/>
              <a:gd name="connsiteY6" fmla="*/ 252674 h 384472"/>
              <a:gd name="connsiteX7" fmla="*/ 383371 w 419312"/>
              <a:gd name="connsiteY7" fmla="*/ 360509 h 384472"/>
              <a:gd name="connsiteX8" fmla="*/ 419312 w 419312"/>
              <a:gd name="connsiteY8" fmla="*/ 372491 h 384472"/>
              <a:gd name="connsiteX9" fmla="*/ 383371 w 419312"/>
              <a:gd name="connsiteY9" fmla="*/ 384472 h 384472"/>
              <a:gd name="connsiteX10" fmla="*/ 251587 w 419312"/>
              <a:gd name="connsiteY10" fmla="*/ 348527 h 384472"/>
              <a:gd name="connsiteX11" fmla="*/ 203665 w 419312"/>
              <a:gd name="connsiteY11" fmla="*/ 276637 h 384472"/>
              <a:gd name="connsiteX12" fmla="*/ 179705 w 419312"/>
              <a:gd name="connsiteY12" fmla="*/ 240692 h 384472"/>
              <a:gd name="connsiteX13" fmla="*/ 143764 w 419312"/>
              <a:gd name="connsiteY13" fmla="*/ 204747 h 384472"/>
              <a:gd name="connsiteX14" fmla="*/ 119803 w 419312"/>
              <a:gd name="connsiteY14" fmla="*/ 156821 h 384472"/>
              <a:gd name="connsiteX15" fmla="*/ 95842 w 419312"/>
              <a:gd name="connsiteY15" fmla="*/ 132857 h 384472"/>
              <a:gd name="connsiteX16" fmla="*/ 59901 w 419312"/>
              <a:gd name="connsiteY16" fmla="*/ 84931 h 384472"/>
              <a:gd name="connsiteX17" fmla="*/ 35941 w 419312"/>
              <a:gd name="connsiteY17" fmla="*/ 13041 h 384472"/>
              <a:gd name="connsiteX18" fmla="*/ 47921 w 419312"/>
              <a:gd name="connsiteY18" fmla="*/ 108894 h 384472"/>
              <a:gd name="connsiteX19" fmla="*/ 71882 w 419312"/>
              <a:gd name="connsiteY19" fmla="*/ 144839 h 384472"/>
              <a:gd name="connsiteX20" fmla="*/ 107823 w 419312"/>
              <a:gd name="connsiteY20" fmla="*/ 180784 h 384472"/>
              <a:gd name="connsiteX21" fmla="*/ 143764 w 419312"/>
              <a:gd name="connsiteY21" fmla="*/ 192766 h 384472"/>
              <a:gd name="connsiteX22" fmla="*/ 179705 w 419312"/>
              <a:gd name="connsiteY22" fmla="*/ 216729 h 384472"/>
              <a:gd name="connsiteX23" fmla="*/ 239606 w 419312"/>
              <a:gd name="connsiteY23" fmla="*/ 276637 h 384472"/>
              <a:gd name="connsiteX24" fmla="*/ 299508 w 419312"/>
              <a:gd name="connsiteY24" fmla="*/ 336546 h 384472"/>
              <a:gd name="connsiteX25" fmla="*/ 347430 w 419312"/>
              <a:gd name="connsiteY25" fmla="*/ 360509 h 384472"/>
              <a:gd name="connsiteX26" fmla="*/ 383371 w 419312"/>
              <a:gd name="connsiteY26" fmla="*/ 372491 h 384472"/>
              <a:gd name="connsiteX27" fmla="*/ 311489 w 419312"/>
              <a:gd name="connsiteY27" fmla="*/ 324564 h 384472"/>
              <a:gd name="connsiteX28" fmla="*/ 287528 w 419312"/>
              <a:gd name="connsiteY28" fmla="*/ 288619 h 384472"/>
              <a:gd name="connsiteX29" fmla="*/ 239606 w 419312"/>
              <a:gd name="connsiteY29" fmla="*/ 252674 h 384472"/>
              <a:gd name="connsiteX30" fmla="*/ 215646 w 419312"/>
              <a:gd name="connsiteY30" fmla="*/ 204747 h 384472"/>
              <a:gd name="connsiteX31" fmla="*/ 191685 w 419312"/>
              <a:gd name="connsiteY31" fmla="*/ 168802 h 384472"/>
              <a:gd name="connsiteX32" fmla="*/ 179705 w 419312"/>
              <a:gd name="connsiteY32" fmla="*/ 120876 h 384472"/>
              <a:gd name="connsiteX33" fmla="*/ 143764 w 419312"/>
              <a:gd name="connsiteY33" fmla="*/ 108894 h 384472"/>
              <a:gd name="connsiteX34" fmla="*/ 107823 w 419312"/>
              <a:gd name="connsiteY34" fmla="*/ 72949 h 384472"/>
              <a:gd name="connsiteX35" fmla="*/ 95842 w 419312"/>
              <a:gd name="connsiteY35" fmla="*/ 37004 h 384472"/>
              <a:gd name="connsiteX36" fmla="*/ 71882 w 419312"/>
              <a:gd name="connsiteY36" fmla="*/ 1059 h 384472"/>
              <a:gd name="connsiteX37" fmla="*/ 143764 w 419312"/>
              <a:gd name="connsiteY37" fmla="*/ 25023 h 384472"/>
              <a:gd name="connsiteX38" fmla="*/ 179705 w 419312"/>
              <a:gd name="connsiteY38" fmla="*/ 37004 h 384472"/>
              <a:gd name="connsiteX39" fmla="*/ 215646 w 419312"/>
              <a:gd name="connsiteY39" fmla="*/ 48986 h 384472"/>
              <a:gd name="connsiteX40" fmla="*/ 251587 w 419312"/>
              <a:gd name="connsiteY40" fmla="*/ 60967 h 384472"/>
              <a:gd name="connsiteX41" fmla="*/ 47921 w 419312"/>
              <a:gd name="connsiteY41" fmla="*/ 48986 h 384472"/>
              <a:gd name="connsiteX42" fmla="*/ 23960 w 419312"/>
              <a:gd name="connsiteY42" fmla="*/ 84931 h 384472"/>
              <a:gd name="connsiteX43" fmla="*/ 0 w 419312"/>
              <a:gd name="connsiteY43" fmla="*/ 144839 h 384472"/>
              <a:gd name="connsiteX44" fmla="*/ 11980 w 419312"/>
              <a:gd name="connsiteY44" fmla="*/ 72949 h 384472"/>
              <a:gd name="connsiteX45" fmla="*/ 23960 w 419312"/>
              <a:gd name="connsiteY45" fmla="*/ 25023 h 384472"/>
              <a:gd name="connsiteX46" fmla="*/ 23960 w 419312"/>
              <a:gd name="connsiteY46" fmla="*/ 25023 h 384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19312" h="384472">
                <a:moveTo>
                  <a:pt x="95842" y="1059"/>
                </a:moveTo>
                <a:lnTo>
                  <a:pt x="95842" y="1059"/>
                </a:lnTo>
                <a:cubicBezTo>
                  <a:pt x="111816" y="37004"/>
                  <a:pt x="128637" y="72585"/>
                  <a:pt x="143764" y="108894"/>
                </a:cubicBezTo>
                <a:cubicBezTo>
                  <a:pt x="148621" y="120552"/>
                  <a:pt x="147855" y="134976"/>
                  <a:pt x="155744" y="144839"/>
                </a:cubicBezTo>
                <a:cubicBezTo>
                  <a:pt x="164738" y="156083"/>
                  <a:pt x="180624" y="159583"/>
                  <a:pt x="191685" y="168802"/>
                </a:cubicBezTo>
                <a:cubicBezTo>
                  <a:pt x="204701" y="179650"/>
                  <a:pt x="216600" y="191882"/>
                  <a:pt x="227626" y="204747"/>
                </a:cubicBezTo>
                <a:cubicBezTo>
                  <a:pt x="240621" y="219909"/>
                  <a:pt x="250135" y="237898"/>
                  <a:pt x="263567" y="252674"/>
                </a:cubicBezTo>
                <a:cubicBezTo>
                  <a:pt x="289439" y="281136"/>
                  <a:pt x="339364" y="338503"/>
                  <a:pt x="383371" y="360509"/>
                </a:cubicBezTo>
                <a:cubicBezTo>
                  <a:pt x="394666" y="366157"/>
                  <a:pt x="407332" y="368497"/>
                  <a:pt x="419312" y="372491"/>
                </a:cubicBezTo>
                <a:cubicBezTo>
                  <a:pt x="407332" y="376485"/>
                  <a:pt x="395999" y="384472"/>
                  <a:pt x="383371" y="384472"/>
                </a:cubicBezTo>
                <a:cubicBezTo>
                  <a:pt x="329062" y="384472"/>
                  <a:pt x="299703" y="367776"/>
                  <a:pt x="251587" y="348527"/>
                </a:cubicBezTo>
                <a:cubicBezTo>
                  <a:pt x="230531" y="285356"/>
                  <a:pt x="253523" y="336473"/>
                  <a:pt x="203665" y="276637"/>
                </a:cubicBezTo>
                <a:cubicBezTo>
                  <a:pt x="194447" y="265574"/>
                  <a:pt x="188923" y="251755"/>
                  <a:pt x="179705" y="240692"/>
                </a:cubicBezTo>
                <a:cubicBezTo>
                  <a:pt x="168859" y="227675"/>
                  <a:pt x="153612" y="218535"/>
                  <a:pt x="143764" y="204747"/>
                </a:cubicBezTo>
                <a:cubicBezTo>
                  <a:pt x="133383" y="190213"/>
                  <a:pt x="129710" y="171682"/>
                  <a:pt x="119803" y="156821"/>
                </a:cubicBezTo>
                <a:cubicBezTo>
                  <a:pt x="113538" y="147422"/>
                  <a:pt x="103073" y="141535"/>
                  <a:pt x="95842" y="132857"/>
                </a:cubicBezTo>
                <a:cubicBezTo>
                  <a:pt x="83059" y="117516"/>
                  <a:pt x="71881" y="100906"/>
                  <a:pt x="59901" y="84931"/>
                </a:cubicBezTo>
                <a:cubicBezTo>
                  <a:pt x="51914" y="60968"/>
                  <a:pt x="32808" y="-12023"/>
                  <a:pt x="35941" y="13041"/>
                </a:cubicBezTo>
                <a:cubicBezTo>
                  <a:pt x="39934" y="44992"/>
                  <a:pt x="39450" y="77829"/>
                  <a:pt x="47921" y="108894"/>
                </a:cubicBezTo>
                <a:cubicBezTo>
                  <a:pt x="51709" y="122786"/>
                  <a:pt x="62664" y="133776"/>
                  <a:pt x="71882" y="144839"/>
                </a:cubicBezTo>
                <a:cubicBezTo>
                  <a:pt x="82728" y="157856"/>
                  <a:pt x="93726" y="171385"/>
                  <a:pt x="107823" y="180784"/>
                </a:cubicBezTo>
                <a:cubicBezTo>
                  <a:pt x="118330" y="187790"/>
                  <a:pt x="132469" y="187118"/>
                  <a:pt x="143764" y="192766"/>
                </a:cubicBezTo>
                <a:cubicBezTo>
                  <a:pt x="156643" y="199206"/>
                  <a:pt x="167725" y="208741"/>
                  <a:pt x="179705" y="216729"/>
                </a:cubicBezTo>
                <a:cubicBezTo>
                  <a:pt x="227626" y="288620"/>
                  <a:pt x="175711" y="220722"/>
                  <a:pt x="239606" y="276637"/>
                </a:cubicBezTo>
                <a:cubicBezTo>
                  <a:pt x="260858" y="295234"/>
                  <a:pt x="274250" y="323916"/>
                  <a:pt x="299508" y="336546"/>
                </a:cubicBezTo>
                <a:cubicBezTo>
                  <a:pt x="315482" y="344534"/>
                  <a:pt x="331015" y="353473"/>
                  <a:pt x="347430" y="360509"/>
                </a:cubicBezTo>
                <a:cubicBezTo>
                  <a:pt x="359037" y="365484"/>
                  <a:pt x="392300" y="381421"/>
                  <a:pt x="383371" y="372491"/>
                </a:cubicBezTo>
                <a:cubicBezTo>
                  <a:pt x="363009" y="352126"/>
                  <a:pt x="311489" y="324564"/>
                  <a:pt x="311489" y="324564"/>
                </a:cubicBezTo>
                <a:cubicBezTo>
                  <a:pt x="303502" y="312582"/>
                  <a:pt x="297710" y="298802"/>
                  <a:pt x="287528" y="288619"/>
                </a:cubicBezTo>
                <a:cubicBezTo>
                  <a:pt x="273409" y="274499"/>
                  <a:pt x="252600" y="267836"/>
                  <a:pt x="239606" y="252674"/>
                </a:cubicBezTo>
                <a:cubicBezTo>
                  <a:pt x="227983" y="239112"/>
                  <a:pt x="224507" y="220255"/>
                  <a:pt x="215646" y="204747"/>
                </a:cubicBezTo>
                <a:cubicBezTo>
                  <a:pt x="208502" y="192244"/>
                  <a:pt x="199672" y="180784"/>
                  <a:pt x="191685" y="168802"/>
                </a:cubicBezTo>
                <a:cubicBezTo>
                  <a:pt x="187692" y="152827"/>
                  <a:pt x="189991" y="133735"/>
                  <a:pt x="179705" y="120876"/>
                </a:cubicBezTo>
                <a:cubicBezTo>
                  <a:pt x="171817" y="111014"/>
                  <a:pt x="154271" y="115900"/>
                  <a:pt x="143764" y="108894"/>
                </a:cubicBezTo>
                <a:cubicBezTo>
                  <a:pt x="129667" y="99495"/>
                  <a:pt x="119803" y="84931"/>
                  <a:pt x="107823" y="72949"/>
                </a:cubicBezTo>
                <a:cubicBezTo>
                  <a:pt x="103829" y="60967"/>
                  <a:pt x="101490" y="48301"/>
                  <a:pt x="95842" y="37004"/>
                </a:cubicBezTo>
                <a:cubicBezTo>
                  <a:pt x="89403" y="24124"/>
                  <a:pt x="57912" y="4552"/>
                  <a:pt x="71882" y="1059"/>
                </a:cubicBezTo>
                <a:cubicBezTo>
                  <a:pt x="96385" y="-5067"/>
                  <a:pt x="119803" y="17035"/>
                  <a:pt x="143764" y="25023"/>
                </a:cubicBezTo>
                <a:lnTo>
                  <a:pt x="179705" y="37004"/>
                </a:lnTo>
                <a:lnTo>
                  <a:pt x="215646" y="48986"/>
                </a:lnTo>
                <a:cubicBezTo>
                  <a:pt x="227626" y="52980"/>
                  <a:pt x="264194" y="61709"/>
                  <a:pt x="251587" y="60967"/>
                </a:cubicBezTo>
                <a:lnTo>
                  <a:pt x="47921" y="48986"/>
                </a:lnTo>
                <a:cubicBezTo>
                  <a:pt x="39934" y="60968"/>
                  <a:pt x="27748" y="71039"/>
                  <a:pt x="23960" y="84931"/>
                </a:cubicBezTo>
                <a:cubicBezTo>
                  <a:pt x="1608" y="166896"/>
                  <a:pt x="25615" y="221694"/>
                  <a:pt x="0" y="144839"/>
                </a:cubicBezTo>
                <a:cubicBezTo>
                  <a:pt x="3993" y="120876"/>
                  <a:pt x="6711" y="96664"/>
                  <a:pt x="11980" y="72949"/>
                </a:cubicBezTo>
                <a:cubicBezTo>
                  <a:pt x="25223" y="13348"/>
                  <a:pt x="23960" y="55916"/>
                  <a:pt x="23960" y="25023"/>
                </a:cubicBezTo>
                <a:lnTo>
                  <a:pt x="23960" y="25023"/>
                </a:lnTo>
              </a:path>
            </a:pathLst>
          </a:custGeom>
          <a:solidFill>
            <a:schemeClr val="accent6"/>
          </a:solidFill>
          <a:ln>
            <a:solidFill>
              <a:schemeClr val="accent6"/>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TextBox 19"/>
          <p:cNvSpPr txBox="1"/>
          <p:nvPr/>
        </p:nvSpPr>
        <p:spPr>
          <a:xfrm>
            <a:off x="6153066" y="2671948"/>
            <a:ext cx="2817711" cy="369332"/>
          </a:xfrm>
          <a:prstGeom prst="rect">
            <a:avLst/>
          </a:prstGeom>
          <a:noFill/>
        </p:spPr>
        <p:txBody>
          <a:bodyPr wrap="none" rtlCol="0">
            <a:spAutoFit/>
          </a:bodyPr>
          <a:lstStyle/>
          <a:p>
            <a:r>
              <a:rPr lang="en-US" dirty="0" smtClean="0">
                <a:solidFill>
                  <a:schemeClr val="accent6"/>
                </a:solidFill>
                <a:latin typeface="Segoe Print" panose="02000600000000000000" pitchFamily="2" charset="0"/>
                <a:cs typeface="Segoe UI Light"/>
              </a:rPr>
              <a:t>Physical audit pictures</a:t>
            </a:r>
            <a:endParaRPr lang="en-US" dirty="0">
              <a:solidFill>
                <a:schemeClr val="accent6"/>
              </a:solidFill>
              <a:latin typeface="Segoe Print" panose="02000600000000000000" pitchFamily="2" charset="0"/>
              <a:cs typeface="Segoe UI Light"/>
            </a:endParaRPr>
          </a:p>
        </p:txBody>
      </p:sp>
      <p:sp>
        <p:nvSpPr>
          <p:cNvPr id="21" name="Rectangle 20"/>
          <p:cNvSpPr/>
          <p:nvPr/>
        </p:nvSpPr>
        <p:spPr>
          <a:xfrm>
            <a:off x="0" y="0"/>
            <a:ext cx="9127963" cy="4664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2. Bus Stop Audit</a:t>
            </a:r>
          </a:p>
        </p:txBody>
      </p:sp>
    </p:spTree>
    <p:extLst>
      <p:ext uri="{BB962C8B-B14F-4D97-AF65-F5344CB8AC3E}">
        <p14:creationId xmlns:p14="http://schemas.microsoft.com/office/powerpoint/2010/main" val="726849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8" grpId="0"/>
      <p:bldP spid="19" grpId="0" animBg="1"/>
      <p:bldP spid="20" grpId="0"/>
    </p:bld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 name="Picture 14" descr="2013-03-30 10.02.2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3438734"/>
            <a:ext cx="4571999" cy="3414889"/>
          </a:xfrm>
          <a:prstGeom prst="rect">
            <a:avLst/>
          </a:prstGeom>
        </p:spPr>
      </p:pic>
      <p:pic>
        <p:nvPicPr>
          <p:cNvPr id="16" name="Picture 15" descr="2013-03-30 10.03.08.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43110"/>
            <a:ext cx="4572000" cy="3414889"/>
          </a:xfrm>
          <a:prstGeom prst="rect">
            <a:avLst/>
          </a:prstGeom>
        </p:spPr>
      </p:pic>
      <p:pic>
        <p:nvPicPr>
          <p:cNvPr id="4" name="Picture 3" descr="IMG_7691.JPG"/>
          <p:cNvPicPr>
            <a:picLocks noChangeAspect="1"/>
          </p:cNvPicPr>
          <p:nvPr/>
        </p:nvPicPr>
        <p:blipFill rotWithShape="1">
          <a:blip r:embed="rId5">
            <a:extLst>
              <a:ext uri="{28A0092B-C50C-407E-A947-70E740481C1C}">
                <a14:useLocalDpi xmlns:a14="http://schemas.microsoft.com/office/drawing/2010/main" val="0"/>
              </a:ext>
            </a:extLst>
          </a:blip>
          <a:srcRect r="11111"/>
          <a:stretch/>
        </p:blipFill>
        <p:spPr>
          <a:xfrm>
            <a:off x="0" y="14111"/>
            <a:ext cx="4572000" cy="3429000"/>
          </a:xfrm>
          <a:prstGeom prst="rect">
            <a:avLst/>
          </a:prstGeom>
        </p:spPr>
      </p:pic>
      <p:pic>
        <p:nvPicPr>
          <p:cNvPr id="5" name="Picture 4" descr="2013-03-22 11.59.55.jpg"/>
          <p:cNvPicPr>
            <a:picLocks noChangeAspect="1"/>
          </p:cNvPicPr>
          <p:nvPr/>
        </p:nvPicPr>
        <p:blipFill rotWithShape="1">
          <a:blip r:embed="rId6">
            <a:extLst>
              <a:ext uri="{28A0092B-C50C-407E-A947-70E740481C1C}">
                <a14:useLocalDpi xmlns:a14="http://schemas.microsoft.com/office/drawing/2010/main" val="0"/>
              </a:ext>
            </a:extLst>
          </a:blip>
          <a:srcRect l="730" t="31776" r="-1" b="12615"/>
          <a:stretch/>
        </p:blipFill>
        <p:spPr>
          <a:xfrm>
            <a:off x="4572000" y="-1"/>
            <a:ext cx="4590892" cy="3443112"/>
          </a:xfrm>
          <a:prstGeom prst="rect">
            <a:avLst/>
          </a:prstGeom>
        </p:spPr>
      </p:pic>
      <p:cxnSp>
        <p:nvCxnSpPr>
          <p:cNvPr id="9" name="Straight Connector 8"/>
          <p:cNvCxnSpPr/>
          <p:nvPr/>
        </p:nvCxnSpPr>
        <p:spPr>
          <a:xfrm>
            <a:off x="0" y="3443111"/>
            <a:ext cx="9162892" cy="0"/>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4572000" y="-60117"/>
            <a:ext cx="0" cy="7056198"/>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2" name="Rectangle 1"/>
          <p:cNvSpPr/>
          <p:nvPr/>
        </p:nvSpPr>
        <p:spPr>
          <a:xfrm>
            <a:off x="0" y="-1"/>
            <a:ext cx="9162892" cy="6858001"/>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 name="Rectangle 2"/>
          <p:cNvSpPr/>
          <p:nvPr/>
        </p:nvSpPr>
        <p:spPr>
          <a:xfrm>
            <a:off x="1131439" y="1712946"/>
            <a:ext cx="7739059" cy="830997"/>
          </a:xfrm>
          <a:prstGeom prst="rect">
            <a:avLst/>
          </a:prstGeom>
        </p:spPr>
        <p:txBody>
          <a:bodyPr wrap="square">
            <a:spAutoFit/>
          </a:bodyPr>
          <a:lstStyle/>
          <a:p>
            <a:r>
              <a:rPr lang="en-US" sz="2400" dirty="0" smtClean="0">
                <a:solidFill>
                  <a:srgbClr val="FFFFFF"/>
                </a:solidFill>
                <a:latin typeface="Segoe UI Light"/>
                <a:cs typeface="Segoe UI Light"/>
              </a:rPr>
              <a:t>Two groups of our research team </a:t>
            </a:r>
            <a:r>
              <a:rPr lang="en-US" sz="2400" dirty="0" smtClean="0">
                <a:solidFill>
                  <a:schemeClr val="accent6"/>
                </a:solidFill>
                <a:latin typeface="Segoe UI Semibold" panose="020B0702040204020203" pitchFamily="34" charset="0"/>
                <a:cs typeface="Segoe UI Semibold" panose="020B0702040204020203" pitchFamily="34" charset="0"/>
              </a:rPr>
              <a:t>visited and took pictures of bus stops</a:t>
            </a:r>
            <a:r>
              <a:rPr lang="en-US" sz="2400" dirty="0" smtClean="0">
                <a:solidFill>
                  <a:schemeClr val="accent6"/>
                </a:solidFill>
                <a:latin typeface="Segoe UI Light"/>
                <a:cs typeface="Segoe UI Light"/>
              </a:rPr>
              <a:t> </a:t>
            </a:r>
            <a:r>
              <a:rPr lang="en-US" sz="2400" dirty="0" smtClean="0">
                <a:solidFill>
                  <a:srgbClr val="FFFFFF"/>
                </a:solidFill>
                <a:latin typeface="Segoe UI Light"/>
                <a:cs typeface="Segoe UI Light"/>
              </a:rPr>
              <a:t>across</a:t>
            </a:r>
            <a:r>
              <a:rPr lang="en-US" sz="2400" dirty="0">
                <a:solidFill>
                  <a:srgbClr val="FFFFFF"/>
                </a:solidFill>
                <a:latin typeface="Segoe UI Light"/>
                <a:cs typeface="Segoe UI Light"/>
              </a:rPr>
              <a:t> </a:t>
            </a:r>
            <a:r>
              <a:rPr lang="en-US" sz="2400" dirty="0" smtClean="0">
                <a:solidFill>
                  <a:srgbClr val="FFFFFF"/>
                </a:solidFill>
                <a:latin typeface="Segoe UI Light"/>
                <a:cs typeface="Segoe UI Light"/>
              </a:rPr>
              <a:t>4 areas</a:t>
            </a:r>
            <a:endParaRPr lang="en-US" sz="2400" dirty="0">
              <a:solidFill>
                <a:srgbClr val="FFFFFF"/>
              </a:solidFill>
              <a:latin typeface="Segoe UI Light"/>
              <a:cs typeface="Segoe UI Light"/>
            </a:endParaRPr>
          </a:p>
        </p:txBody>
      </p:sp>
      <p:sp>
        <p:nvSpPr>
          <p:cNvPr id="8" name="TextBox 7"/>
          <p:cNvSpPr txBox="1"/>
          <p:nvPr/>
        </p:nvSpPr>
        <p:spPr>
          <a:xfrm>
            <a:off x="1111750" y="1147870"/>
            <a:ext cx="5041316" cy="523220"/>
          </a:xfrm>
          <a:prstGeom prst="rect">
            <a:avLst/>
          </a:prstGeom>
          <a:noFill/>
        </p:spPr>
        <p:txBody>
          <a:bodyPr wrap="none" rtlCol="0">
            <a:spAutoFit/>
          </a:bodyPr>
          <a:lstStyle/>
          <a:p>
            <a:r>
              <a:rPr lang="en-US" sz="2800" dirty="0" smtClean="0">
                <a:solidFill>
                  <a:srgbClr val="FFFFFF"/>
                </a:solidFill>
                <a:latin typeface="Segoe UI Semibold"/>
                <a:cs typeface="Segoe UI Semibold"/>
              </a:rPr>
              <a:t>1. Collecting bus stop pictures</a:t>
            </a:r>
            <a:endParaRPr lang="en-US" sz="2800" dirty="0">
              <a:solidFill>
                <a:srgbClr val="FFFFFF"/>
              </a:solidFill>
              <a:latin typeface="Segoe UI Semibold"/>
              <a:cs typeface="Segoe UI Semibold"/>
            </a:endParaRPr>
          </a:p>
        </p:txBody>
      </p:sp>
      <p:sp>
        <p:nvSpPr>
          <p:cNvPr id="11" name="TextBox 10"/>
          <p:cNvSpPr txBox="1"/>
          <p:nvPr/>
        </p:nvSpPr>
        <p:spPr>
          <a:xfrm>
            <a:off x="1111750" y="394885"/>
            <a:ext cx="3160015" cy="646331"/>
          </a:xfrm>
          <a:prstGeom prst="rect">
            <a:avLst/>
          </a:prstGeom>
          <a:noFill/>
        </p:spPr>
        <p:txBody>
          <a:bodyPr wrap="none" rtlCol="0">
            <a:spAutoFit/>
          </a:bodyPr>
          <a:lstStyle/>
          <a:p>
            <a:r>
              <a:rPr lang="en-US" sz="3600" dirty="0" smtClean="0">
                <a:solidFill>
                  <a:srgbClr val="FFFFFF"/>
                </a:solidFill>
                <a:latin typeface="Segoe UI Semibold"/>
                <a:cs typeface="Segoe UI Semibold"/>
              </a:rPr>
              <a:t>Study Method</a:t>
            </a:r>
            <a:endParaRPr lang="en-US" sz="3600" dirty="0">
              <a:solidFill>
                <a:srgbClr val="FFFFFF"/>
              </a:solidFill>
              <a:latin typeface="Segoe UI Semibold"/>
              <a:cs typeface="Segoe UI Semibold"/>
            </a:endParaRPr>
          </a:p>
        </p:txBody>
      </p:sp>
      <p:sp>
        <p:nvSpPr>
          <p:cNvPr id="12" name="TextBox 11"/>
          <p:cNvSpPr txBox="1"/>
          <p:nvPr/>
        </p:nvSpPr>
        <p:spPr>
          <a:xfrm>
            <a:off x="1131439" y="2716914"/>
            <a:ext cx="5021627" cy="523220"/>
          </a:xfrm>
          <a:prstGeom prst="rect">
            <a:avLst/>
          </a:prstGeom>
          <a:noFill/>
        </p:spPr>
        <p:txBody>
          <a:bodyPr wrap="none" rtlCol="0">
            <a:spAutoFit/>
          </a:bodyPr>
          <a:lstStyle/>
          <a:p>
            <a:r>
              <a:rPr lang="en-US" sz="2800" dirty="0">
                <a:solidFill>
                  <a:srgbClr val="FFFFFF"/>
                </a:solidFill>
                <a:latin typeface="Segoe UI Semibold"/>
                <a:cs typeface="Segoe UI Semibold"/>
              </a:rPr>
              <a:t>2</a:t>
            </a:r>
            <a:r>
              <a:rPr lang="en-US" sz="2800" dirty="0" smtClean="0">
                <a:solidFill>
                  <a:srgbClr val="FFFFFF"/>
                </a:solidFill>
                <a:latin typeface="Segoe UI Semibold"/>
                <a:cs typeface="Segoe UI Semibold"/>
              </a:rPr>
              <a:t>. Coding bus stop landmarks</a:t>
            </a:r>
            <a:endParaRPr lang="en-US" sz="2800" dirty="0">
              <a:solidFill>
                <a:srgbClr val="FFFFFF"/>
              </a:solidFill>
              <a:latin typeface="Segoe UI Semibold"/>
              <a:cs typeface="Segoe UI Semibold"/>
            </a:endParaRPr>
          </a:p>
        </p:txBody>
      </p:sp>
      <p:sp>
        <p:nvSpPr>
          <p:cNvPr id="14" name="Rectangle 13"/>
          <p:cNvSpPr/>
          <p:nvPr/>
        </p:nvSpPr>
        <p:spPr>
          <a:xfrm>
            <a:off x="1111750" y="3255968"/>
            <a:ext cx="7739059" cy="1200328"/>
          </a:xfrm>
          <a:prstGeom prst="rect">
            <a:avLst/>
          </a:prstGeom>
        </p:spPr>
        <p:txBody>
          <a:bodyPr wrap="square">
            <a:spAutoFit/>
          </a:bodyPr>
          <a:lstStyle/>
          <a:p>
            <a:r>
              <a:rPr lang="en-US" sz="2400" dirty="0" smtClean="0">
                <a:solidFill>
                  <a:srgbClr val="FFFFFF"/>
                </a:solidFill>
                <a:latin typeface="Segoe UI Light"/>
                <a:cs typeface="Segoe UI Light"/>
              </a:rPr>
              <a:t>Three members of our research team </a:t>
            </a:r>
            <a:r>
              <a:rPr lang="en-US" sz="2400" dirty="0" smtClean="0">
                <a:solidFill>
                  <a:schemeClr val="bg1"/>
                </a:solidFill>
                <a:latin typeface="Segoe UI Light"/>
                <a:cs typeface="Segoe UI Light"/>
              </a:rPr>
              <a:t>inspected and </a:t>
            </a:r>
            <a:r>
              <a:rPr lang="en-US" sz="2400" dirty="0" smtClean="0">
                <a:solidFill>
                  <a:schemeClr val="accent6"/>
                </a:solidFill>
                <a:latin typeface="Segoe UI Semibold" panose="020B0702040204020203" pitchFamily="34" charset="0"/>
                <a:cs typeface="Segoe UI Semibold" panose="020B0702040204020203" pitchFamily="34" charset="0"/>
              </a:rPr>
              <a:t>counted </a:t>
            </a:r>
            <a:r>
              <a:rPr lang="en-US" sz="2400" dirty="0">
                <a:solidFill>
                  <a:schemeClr val="accent6"/>
                </a:solidFill>
                <a:latin typeface="Segoe UI Semibold" panose="020B0702040204020203" pitchFamily="34" charset="0"/>
                <a:cs typeface="Segoe UI Semibold" panose="020B0702040204020203" pitchFamily="34" charset="0"/>
              </a:rPr>
              <a:t>number of </a:t>
            </a:r>
            <a:r>
              <a:rPr lang="en-US" sz="2400" dirty="0" smtClean="0">
                <a:solidFill>
                  <a:schemeClr val="accent6"/>
                </a:solidFill>
                <a:latin typeface="Segoe UI Semibold" panose="020B0702040204020203" pitchFamily="34" charset="0"/>
                <a:cs typeface="Segoe UI Semibold" panose="020B0702040204020203" pitchFamily="34" charset="0"/>
              </a:rPr>
              <a:t>bus stop landmarks</a:t>
            </a:r>
            <a:r>
              <a:rPr lang="en-US" sz="2400" dirty="0" smtClean="0">
                <a:solidFill>
                  <a:schemeClr val="accent6">
                    <a:lumMod val="75000"/>
                  </a:schemeClr>
                </a:solidFill>
                <a:latin typeface="Segoe UI Semibold" panose="020B0702040204020203" pitchFamily="34" charset="0"/>
                <a:cs typeface="Segoe UI Semibold" panose="020B0702040204020203" pitchFamily="34" charset="0"/>
              </a:rPr>
              <a:t> </a:t>
            </a:r>
            <a:r>
              <a:rPr lang="en-US" sz="2400" dirty="0" smtClean="0">
                <a:solidFill>
                  <a:schemeClr val="bg1"/>
                </a:solidFill>
                <a:latin typeface="Segoe UI Light"/>
                <a:cs typeface="Segoe UI Light"/>
              </a:rPr>
              <a:t>in Street View images and physical audit pictures</a:t>
            </a:r>
            <a:endParaRPr lang="en-US" sz="2400" dirty="0">
              <a:solidFill>
                <a:schemeClr val="bg1"/>
              </a:solidFill>
              <a:latin typeface="Segoe UI Light"/>
              <a:cs typeface="Segoe UI Light"/>
            </a:endParaRPr>
          </a:p>
        </p:txBody>
      </p:sp>
      <p:sp>
        <p:nvSpPr>
          <p:cNvPr id="17" name="TextBox 16"/>
          <p:cNvSpPr txBox="1"/>
          <p:nvPr/>
        </p:nvSpPr>
        <p:spPr>
          <a:xfrm>
            <a:off x="1111750" y="4681814"/>
            <a:ext cx="7615700" cy="830997"/>
          </a:xfrm>
          <a:prstGeom prst="rect">
            <a:avLst/>
          </a:prstGeom>
          <a:noFill/>
        </p:spPr>
        <p:txBody>
          <a:bodyPr wrap="square" rtlCol="0">
            <a:spAutoFit/>
          </a:bodyPr>
          <a:lstStyle/>
          <a:p>
            <a:r>
              <a:rPr lang="en-US" sz="2400" dirty="0" smtClean="0">
                <a:solidFill>
                  <a:schemeClr val="bg1"/>
                </a:solidFill>
                <a:latin typeface="Segoe UI Light"/>
                <a:cs typeface="Segoe UI Light"/>
              </a:rPr>
              <a:t>Used </a:t>
            </a:r>
            <a:r>
              <a:rPr lang="en-US" sz="2400" dirty="0" err="1" smtClean="0">
                <a:solidFill>
                  <a:schemeClr val="bg1"/>
                </a:solidFill>
                <a:latin typeface="Segoe UI Light"/>
                <a:cs typeface="Segoe UI Light"/>
              </a:rPr>
              <a:t>Krippendorf’s</a:t>
            </a:r>
            <a:r>
              <a:rPr lang="en-US" sz="2400" dirty="0" smtClean="0">
                <a:solidFill>
                  <a:schemeClr val="bg1"/>
                </a:solidFill>
                <a:latin typeface="Segoe UI Light"/>
                <a:cs typeface="Segoe UI Light"/>
              </a:rPr>
              <a:t> alpha (</a:t>
            </a:r>
            <a:r>
              <a:rPr lang="el-GR" sz="2400" dirty="0" smtClean="0">
                <a:solidFill>
                  <a:schemeClr val="bg1"/>
                </a:solidFill>
                <a:latin typeface="Segoe UI Light"/>
                <a:cs typeface="Segoe UI Light"/>
              </a:rPr>
              <a:t>α</a:t>
            </a:r>
            <a:r>
              <a:rPr lang="en-US" sz="2400" dirty="0" smtClean="0">
                <a:solidFill>
                  <a:schemeClr val="bg1"/>
                </a:solidFill>
                <a:latin typeface="Segoe UI Light"/>
                <a:cs typeface="Segoe UI Light"/>
              </a:rPr>
              <a:t>) to measure inter-rater agreements of landmark counts</a:t>
            </a:r>
            <a:endParaRPr lang="en-US" sz="2400" dirty="0">
              <a:solidFill>
                <a:schemeClr val="bg1"/>
              </a:solidFill>
              <a:latin typeface="Segoe UI Light"/>
              <a:cs typeface="Segoe UI Light"/>
            </a:endParaRPr>
          </a:p>
        </p:txBody>
      </p:sp>
      <p:sp>
        <p:nvSpPr>
          <p:cNvPr id="18" name="TextBox 17"/>
          <p:cNvSpPr txBox="1"/>
          <p:nvPr/>
        </p:nvSpPr>
        <p:spPr>
          <a:xfrm>
            <a:off x="1111749" y="5719200"/>
            <a:ext cx="7859027" cy="830997"/>
          </a:xfrm>
          <a:prstGeom prst="rect">
            <a:avLst/>
          </a:prstGeom>
          <a:noFill/>
        </p:spPr>
        <p:txBody>
          <a:bodyPr wrap="square" rtlCol="0">
            <a:spAutoFit/>
          </a:bodyPr>
          <a:lstStyle/>
          <a:p>
            <a:r>
              <a:rPr lang="en-US" sz="2400" dirty="0" smtClean="0">
                <a:solidFill>
                  <a:schemeClr val="bg1"/>
                </a:solidFill>
                <a:latin typeface="Segoe UI Light"/>
                <a:cs typeface="Segoe UI Light"/>
              </a:rPr>
              <a:t>Evaluated the concordance between Street View images and physical audit using </a:t>
            </a:r>
            <a:r>
              <a:rPr lang="en-US" sz="2400" dirty="0" smtClean="0">
                <a:solidFill>
                  <a:schemeClr val="bg1"/>
                </a:solidFill>
                <a:latin typeface="Segoe UI Light" panose="020B0502040204020203" pitchFamily="34" charset="0"/>
                <a:cs typeface="Segoe UI Light" panose="020B0502040204020203" pitchFamily="34" charset="0"/>
              </a:rPr>
              <a:t>Spearman </a:t>
            </a:r>
            <a:r>
              <a:rPr lang="en-US" sz="2400" dirty="0">
                <a:solidFill>
                  <a:schemeClr val="bg1"/>
                </a:solidFill>
                <a:latin typeface="Segoe UI Light" panose="020B0502040204020203" pitchFamily="34" charset="0"/>
                <a:cs typeface="Segoe UI Light" panose="020B0502040204020203" pitchFamily="34" charset="0"/>
              </a:rPr>
              <a:t>rank correlation </a:t>
            </a:r>
            <a:endParaRPr lang="en-US" sz="2400" dirty="0">
              <a:solidFill>
                <a:schemeClr val="bg1"/>
              </a:solidFill>
              <a:latin typeface="Segoe UI Light"/>
              <a:cs typeface="Segoe UI Light"/>
            </a:endParaRPr>
          </a:p>
        </p:txBody>
      </p:sp>
      <p:sp>
        <p:nvSpPr>
          <p:cNvPr id="19" name="Freeform 18"/>
          <p:cNvSpPr/>
          <p:nvPr/>
        </p:nvSpPr>
        <p:spPr>
          <a:xfrm>
            <a:off x="6907000" y="2176612"/>
            <a:ext cx="313054" cy="367331"/>
          </a:xfrm>
          <a:custGeom>
            <a:avLst/>
            <a:gdLst>
              <a:gd name="connsiteX0" fmla="*/ 95842 w 419312"/>
              <a:gd name="connsiteY0" fmla="*/ 1059 h 384472"/>
              <a:gd name="connsiteX1" fmla="*/ 95842 w 419312"/>
              <a:gd name="connsiteY1" fmla="*/ 1059 h 384472"/>
              <a:gd name="connsiteX2" fmla="*/ 143764 w 419312"/>
              <a:gd name="connsiteY2" fmla="*/ 108894 h 384472"/>
              <a:gd name="connsiteX3" fmla="*/ 155744 w 419312"/>
              <a:gd name="connsiteY3" fmla="*/ 144839 h 384472"/>
              <a:gd name="connsiteX4" fmla="*/ 191685 w 419312"/>
              <a:gd name="connsiteY4" fmla="*/ 168802 h 384472"/>
              <a:gd name="connsiteX5" fmla="*/ 227626 w 419312"/>
              <a:gd name="connsiteY5" fmla="*/ 204747 h 384472"/>
              <a:gd name="connsiteX6" fmla="*/ 263567 w 419312"/>
              <a:gd name="connsiteY6" fmla="*/ 252674 h 384472"/>
              <a:gd name="connsiteX7" fmla="*/ 383371 w 419312"/>
              <a:gd name="connsiteY7" fmla="*/ 360509 h 384472"/>
              <a:gd name="connsiteX8" fmla="*/ 419312 w 419312"/>
              <a:gd name="connsiteY8" fmla="*/ 372491 h 384472"/>
              <a:gd name="connsiteX9" fmla="*/ 383371 w 419312"/>
              <a:gd name="connsiteY9" fmla="*/ 384472 h 384472"/>
              <a:gd name="connsiteX10" fmla="*/ 251587 w 419312"/>
              <a:gd name="connsiteY10" fmla="*/ 348527 h 384472"/>
              <a:gd name="connsiteX11" fmla="*/ 203665 w 419312"/>
              <a:gd name="connsiteY11" fmla="*/ 276637 h 384472"/>
              <a:gd name="connsiteX12" fmla="*/ 179705 w 419312"/>
              <a:gd name="connsiteY12" fmla="*/ 240692 h 384472"/>
              <a:gd name="connsiteX13" fmla="*/ 143764 w 419312"/>
              <a:gd name="connsiteY13" fmla="*/ 204747 h 384472"/>
              <a:gd name="connsiteX14" fmla="*/ 119803 w 419312"/>
              <a:gd name="connsiteY14" fmla="*/ 156821 h 384472"/>
              <a:gd name="connsiteX15" fmla="*/ 95842 w 419312"/>
              <a:gd name="connsiteY15" fmla="*/ 132857 h 384472"/>
              <a:gd name="connsiteX16" fmla="*/ 59901 w 419312"/>
              <a:gd name="connsiteY16" fmla="*/ 84931 h 384472"/>
              <a:gd name="connsiteX17" fmla="*/ 35941 w 419312"/>
              <a:gd name="connsiteY17" fmla="*/ 13041 h 384472"/>
              <a:gd name="connsiteX18" fmla="*/ 47921 w 419312"/>
              <a:gd name="connsiteY18" fmla="*/ 108894 h 384472"/>
              <a:gd name="connsiteX19" fmla="*/ 71882 w 419312"/>
              <a:gd name="connsiteY19" fmla="*/ 144839 h 384472"/>
              <a:gd name="connsiteX20" fmla="*/ 107823 w 419312"/>
              <a:gd name="connsiteY20" fmla="*/ 180784 h 384472"/>
              <a:gd name="connsiteX21" fmla="*/ 143764 w 419312"/>
              <a:gd name="connsiteY21" fmla="*/ 192766 h 384472"/>
              <a:gd name="connsiteX22" fmla="*/ 179705 w 419312"/>
              <a:gd name="connsiteY22" fmla="*/ 216729 h 384472"/>
              <a:gd name="connsiteX23" fmla="*/ 239606 w 419312"/>
              <a:gd name="connsiteY23" fmla="*/ 276637 h 384472"/>
              <a:gd name="connsiteX24" fmla="*/ 299508 w 419312"/>
              <a:gd name="connsiteY24" fmla="*/ 336546 h 384472"/>
              <a:gd name="connsiteX25" fmla="*/ 347430 w 419312"/>
              <a:gd name="connsiteY25" fmla="*/ 360509 h 384472"/>
              <a:gd name="connsiteX26" fmla="*/ 383371 w 419312"/>
              <a:gd name="connsiteY26" fmla="*/ 372491 h 384472"/>
              <a:gd name="connsiteX27" fmla="*/ 311489 w 419312"/>
              <a:gd name="connsiteY27" fmla="*/ 324564 h 384472"/>
              <a:gd name="connsiteX28" fmla="*/ 287528 w 419312"/>
              <a:gd name="connsiteY28" fmla="*/ 288619 h 384472"/>
              <a:gd name="connsiteX29" fmla="*/ 239606 w 419312"/>
              <a:gd name="connsiteY29" fmla="*/ 252674 h 384472"/>
              <a:gd name="connsiteX30" fmla="*/ 215646 w 419312"/>
              <a:gd name="connsiteY30" fmla="*/ 204747 h 384472"/>
              <a:gd name="connsiteX31" fmla="*/ 191685 w 419312"/>
              <a:gd name="connsiteY31" fmla="*/ 168802 h 384472"/>
              <a:gd name="connsiteX32" fmla="*/ 179705 w 419312"/>
              <a:gd name="connsiteY32" fmla="*/ 120876 h 384472"/>
              <a:gd name="connsiteX33" fmla="*/ 143764 w 419312"/>
              <a:gd name="connsiteY33" fmla="*/ 108894 h 384472"/>
              <a:gd name="connsiteX34" fmla="*/ 107823 w 419312"/>
              <a:gd name="connsiteY34" fmla="*/ 72949 h 384472"/>
              <a:gd name="connsiteX35" fmla="*/ 95842 w 419312"/>
              <a:gd name="connsiteY35" fmla="*/ 37004 h 384472"/>
              <a:gd name="connsiteX36" fmla="*/ 71882 w 419312"/>
              <a:gd name="connsiteY36" fmla="*/ 1059 h 384472"/>
              <a:gd name="connsiteX37" fmla="*/ 143764 w 419312"/>
              <a:gd name="connsiteY37" fmla="*/ 25023 h 384472"/>
              <a:gd name="connsiteX38" fmla="*/ 179705 w 419312"/>
              <a:gd name="connsiteY38" fmla="*/ 37004 h 384472"/>
              <a:gd name="connsiteX39" fmla="*/ 215646 w 419312"/>
              <a:gd name="connsiteY39" fmla="*/ 48986 h 384472"/>
              <a:gd name="connsiteX40" fmla="*/ 251587 w 419312"/>
              <a:gd name="connsiteY40" fmla="*/ 60967 h 384472"/>
              <a:gd name="connsiteX41" fmla="*/ 47921 w 419312"/>
              <a:gd name="connsiteY41" fmla="*/ 48986 h 384472"/>
              <a:gd name="connsiteX42" fmla="*/ 23960 w 419312"/>
              <a:gd name="connsiteY42" fmla="*/ 84931 h 384472"/>
              <a:gd name="connsiteX43" fmla="*/ 0 w 419312"/>
              <a:gd name="connsiteY43" fmla="*/ 144839 h 384472"/>
              <a:gd name="connsiteX44" fmla="*/ 11980 w 419312"/>
              <a:gd name="connsiteY44" fmla="*/ 72949 h 384472"/>
              <a:gd name="connsiteX45" fmla="*/ 23960 w 419312"/>
              <a:gd name="connsiteY45" fmla="*/ 25023 h 384472"/>
              <a:gd name="connsiteX46" fmla="*/ 23960 w 419312"/>
              <a:gd name="connsiteY46" fmla="*/ 25023 h 384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19312" h="384472">
                <a:moveTo>
                  <a:pt x="95842" y="1059"/>
                </a:moveTo>
                <a:lnTo>
                  <a:pt x="95842" y="1059"/>
                </a:lnTo>
                <a:cubicBezTo>
                  <a:pt x="111816" y="37004"/>
                  <a:pt x="128637" y="72585"/>
                  <a:pt x="143764" y="108894"/>
                </a:cubicBezTo>
                <a:cubicBezTo>
                  <a:pt x="148621" y="120552"/>
                  <a:pt x="147855" y="134976"/>
                  <a:pt x="155744" y="144839"/>
                </a:cubicBezTo>
                <a:cubicBezTo>
                  <a:pt x="164738" y="156083"/>
                  <a:pt x="180624" y="159583"/>
                  <a:pt x="191685" y="168802"/>
                </a:cubicBezTo>
                <a:cubicBezTo>
                  <a:pt x="204701" y="179650"/>
                  <a:pt x="216600" y="191882"/>
                  <a:pt x="227626" y="204747"/>
                </a:cubicBezTo>
                <a:cubicBezTo>
                  <a:pt x="240621" y="219909"/>
                  <a:pt x="250135" y="237898"/>
                  <a:pt x="263567" y="252674"/>
                </a:cubicBezTo>
                <a:cubicBezTo>
                  <a:pt x="289439" y="281136"/>
                  <a:pt x="339364" y="338503"/>
                  <a:pt x="383371" y="360509"/>
                </a:cubicBezTo>
                <a:cubicBezTo>
                  <a:pt x="394666" y="366157"/>
                  <a:pt x="407332" y="368497"/>
                  <a:pt x="419312" y="372491"/>
                </a:cubicBezTo>
                <a:cubicBezTo>
                  <a:pt x="407332" y="376485"/>
                  <a:pt x="395999" y="384472"/>
                  <a:pt x="383371" y="384472"/>
                </a:cubicBezTo>
                <a:cubicBezTo>
                  <a:pt x="329062" y="384472"/>
                  <a:pt x="299703" y="367776"/>
                  <a:pt x="251587" y="348527"/>
                </a:cubicBezTo>
                <a:cubicBezTo>
                  <a:pt x="230531" y="285356"/>
                  <a:pt x="253523" y="336473"/>
                  <a:pt x="203665" y="276637"/>
                </a:cubicBezTo>
                <a:cubicBezTo>
                  <a:pt x="194447" y="265574"/>
                  <a:pt x="188923" y="251755"/>
                  <a:pt x="179705" y="240692"/>
                </a:cubicBezTo>
                <a:cubicBezTo>
                  <a:pt x="168859" y="227675"/>
                  <a:pt x="153612" y="218535"/>
                  <a:pt x="143764" y="204747"/>
                </a:cubicBezTo>
                <a:cubicBezTo>
                  <a:pt x="133383" y="190213"/>
                  <a:pt x="129710" y="171682"/>
                  <a:pt x="119803" y="156821"/>
                </a:cubicBezTo>
                <a:cubicBezTo>
                  <a:pt x="113538" y="147422"/>
                  <a:pt x="103073" y="141535"/>
                  <a:pt x="95842" y="132857"/>
                </a:cubicBezTo>
                <a:cubicBezTo>
                  <a:pt x="83059" y="117516"/>
                  <a:pt x="71881" y="100906"/>
                  <a:pt x="59901" y="84931"/>
                </a:cubicBezTo>
                <a:cubicBezTo>
                  <a:pt x="51914" y="60968"/>
                  <a:pt x="32808" y="-12023"/>
                  <a:pt x="35941" y="13041"/>
                </a:cubicBezTo>
                <a:cubicBezTo>
                  <a:pt x="39934" y="44992"/>
                  <a:pt x="39450" y="77829"/>
                  <a:pt x="47921" y="108894"/>
                </a:cubicBezTo>
                <a:cubicBezTo>
                  <a:pt x="51709" y="122786"/>
                  <a:pt x="62664" y="133776"/>
                  <a:pt x="71882" y="144839"/>
                </a:cubicBezTo>
                <a:cubicBezTo>
                  <a:pt x="82728" y="157856"/>
                  <a:pt x="93726" y="171385"/>
                  <a:pt x="107823" y="180784"/>
                </a:cubicBezTo>
                <a:cubicBezTo>
                  <a:pt x="118330" y="187790"/>
                  <a:pt x="132469" y="187118"/>
                  <a:pt x="143764" y="192766"/>
                </a:cubicBezTo>
                <a:cubicBezTo>
                  <a:pt x="156643" y="199206"/>
                  <a:pt x="167725" y="208741"/>
                  <a:pt x="179705" y="216729"/>
                </a:cubicBezTo>
                <a:cubicBezTo>
                  <a:pt x="227626" y="288620"/>
                  <a:pt x="175711" y="220722"/>
                  <a:pt x="239606" y="276637"/>
                </a:cubicBezTo>
                <a:cubicBezTo>
                  <a:pt x="260858" y="295234"/>
                  <a:pt x="274250" y="323916"/>
                  <a:pt x="299508" y="336546"/>
                </a:cubicBezTo>
                <a:cubicBezTo>
                  <a:pt x="315482" y="344534"/>
                  <a:pt x="331015" y="353473"/>
                  <a:pt x="347430" y="360509"/>
                </a:cubicBezTo>
                <a:cubicBezTo>
                  <a:pt x="359037" y="365484"/>
                  <a:pt x="392300" y="381421"/>
                  <a:pt x="383371" y="372491"/>
                </a:cubicBezTo>
                <a:cubicBezTo>
                  <a:pt x="363009" y="352126"/>
                  <a:pt x="311489" y="324564"/>
                  <a:pt x="311489" y="324564"/>
                </a:cubicBezTo>
                <a:cubicBezTo>
                  <a:pt x="303502" y="312582"/>
                  <a:pt x="297710" y="298802"/>
                  <a:pt x="287528" y="288619"/>
                </a:cubicBezTo>
                <a:cubicBezTo>
                  <a:pt x="273409" y="274499"/>
                  <a:pt x="252600" y="267836"/>
                  <a:pt x="239606" y="252674"/>
                </a:cubicBezTo>
                <a:cubicBezTo>
                  <a:pt x="227983" y="239112"/>
                  <a:pt x="224507" y="220255"/>
                  <a:pt x="215646" y="204747"/>
                </a:cubicBezTo>
                <a:cubicBezTo>
                  <a:pt x="208502" y="192244"/>
                  <a:pt x="199672" y="180784"/>
                  <a:pt x="191685" y="168802"/>
                </a:cubicBezTo>
                <a:cubicBezTo>
                  <a:pt x="187692" y="152827"/>
                  <a:pt x="189991" y="133735"/>
                  <a:pt x="179705" y="120876"/>
                </a:cubicBezTo>
                <a:cubicBezTo>
                  <a:pt x="171817" y="111014"/>
                  <a:pt x="154271" y="115900"/>
                  <a:pt x="143764" y="108894"/>
                </a:cubicBezTo>
                <a:cubicBezTo>
                  <a:pt x="129667" y="99495"/>
                  <a:pt x="119803" y="84931"/>
                  <a:pt x="107823" y="72949"/>
                </a:cubicBezTo>
                <a:cubicBezTo>
                  <a:pt x="103829" y="60967"/>
                  <a:pt x="101490" y="48301"/>
                  <a:pt x="95842" y="37004"/>
                </a:cubicBezTo>
                <a:cubicBezTo>
                  <a:pt x="89403" y="24124"/>
                  <a:pt x="57912" y="4552"/>
                  <a:pt x="71882" y="1059"/>
                </a:cubicBezTo>
                <a:cubicBezTo>
                  <a:pt x="96385" y="-5067"/>
                  <a:pt x="119803" y="17035"/>
                  <a:pt x="143764" y="25023"/>
                </a:cubicBezTo>
                <a:lnTo>
                  <a:pt x="179705" y="37004"/>
                </a:lnTo>
                <a:lnTo>
                  <a:pt x="215646" y="48986"/>
                </a:lnTo>
                <a:cubicBezTo>
                  <a:pt x="227626" y="52980"/>
                  <a:pt x="264194" y="61709"/>
                  <a:pt x="251587" y="60967"/>
                </a:cubicBezTo>
                <a:lnTo>
                  <a:pt x="47921" y="48986"/>
                </a:lnTo>
                <a:cubicBezTo>
                  <a:pt x="39934" y="60968"/>
                  <a:pt x="27748" y="71039"/>
                  <a:pt x="23960" y="84931"/>
                </a:cubicBezTo>
                <a:cubicBezTo>
                  <a:pt x="1608" y="166896"/>
                  <a:pt x="25615" y="221694"/>
                  <a:pt x="0" y="144839"/>
                </a:cubicBezTo>
                <a:cubicBezTo>
                  <a:pt x="3993" y="120876"/>
                  <a:pt x="6711" y="96664"/>
                  <a:pt x="11980" y="72949"/>
                </a:cubicBezTo>
                <a:cubicBezTo>
                  <a:pt x="25223" y="13348"/>
                  <a:pt x="23960" y="55916"/>
                  <a:pt x="23960" y="25023"/>
                </a:cubicBezTo>
                <a:lnTo>
                  <a:pt x="23960" y="25023"/>
                </a:lnTo>
              </a:path>
            </a:pathLst>
          </a:custGeom>
          <a:solidFill>
            <a:schemeClr val="accent6"/>
          </a:solidFill>
          <a:ln>
            <a:solidFill>
              <a:schemeClr val="accent6"/>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TextBox 19"/>
          <p:cNvSpPr txBox="1"/>
          <p:nvPr/>
        </p:nvSpPr>
        <p:spPr>
          <a:xfrm>
            <a:off x="6153066" y="2532248"/>
            <a:ext cx="2817711" cy="369332"/>
          </a:xfrm>
          <a:prstGeom prst="rect">
            <a:avLst/>
          </a:prstGeom>
          <a:noFill/>
        </p:spPr>
        <p:txBody>
          <a:bodyPr wrap="none" rtlCol="0">
            <a:spAutoFit/>
          </a:bodyPr>
          <a:lstStyle/>
          <a:p>
            <a:r>
              <a:rPr lang="en-US" dirty="0" smtClean="0">
                <a:solidFill>
                  <a:schemeClr val="accent6"/>
                </a:solidFill>
                <a:latin typeface="Segoe Print" panose="02000600000000000000" pitchFamily="2" charset="0"/>
                <a:cs typeface="Segoe UI Light"/>
              </a:rPr>
              <a:t>Physical audit pictures</a:t>
            </a:r>
            <a:endParaRPr lang="en-US" dirty="0">
              <a:solidFill>
                <a:schemeClr val="accent6"/>
              </a:solidFill>
              <a:latin typeface="Segoe Print" panose="02000600000000000000" pitchFamily="2" charset="0"/>
              <a:cs typeface="Segoe UI Light"/>
            </a:endParaRPr>
          </a:p>
        </p:txBody>
      </p:sp>
      <p:sp>
        <p:nvSpPr>
          <p:cNvPr id="21" name="Rectangle 20"/>
          <p:cNvSpPr/>
          <p:nvPr/>
        </p:nvSpPr>
        <p:spPr>
          <a:xfrm>
            <a:off x="0" y="0"/>
            <a:ext cx="9127963" cy="4664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2. Bus Stop Audit</a:t>
            </a:r>
          </a:p>
        </p:txBody>
      </p:sp>
    </p:spTree>
    <p:extLst>
      <p:ext uri="{BB962C8B-B14F-4D97-AF65-F5344CB8AC3E}">
        <p14:creationId xmlns:p14="http://schemas.microsoft.com/office/powerpoint/2010/main" val="14680653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7" grpId="0"/>
      <p:bldP spid="18" grpId="0"/>
      <p:bldP spid="19" grpId="0" animBg="1"/>
      <p:bldP spid="2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G_8048.JPG"/>
          <p:cNvPicPr>
            <a:picLocks noChangeAspect="1"/>
          </p:cNvPicPr>
          <p:nvPr/>
        </p:nvPicPr>
        <p:blipFill rotWithShape="1">
          <a:blip r:embed="rId3">
            <a:extLst>
              <a:ext uri="{28A0092B-C50C-407E-A947-70E740481C1C}">
                <a14:useLocalDpi xmlns:a14="http://schemas.microsoft.com/office/drawing/2010/main" val="0"/>
              </a:ext>
            </a:extLst>
          </a:blip>
          <a:srcRect l="20926" t="33819" r="21493"/>
          <a:stretch/>
        </p:blipFill>
        <p:spPr>
          <a:xfrm>
            <a:off x="4571999" y="-222303"/>
            <a:ext cx="4783667" cy="3665414"/>
          </a:xfrm>
          <a:prstGeom prst="rect">
            <a:avLst/>
          </a:prstGeom>
        </p:spPr>
      </p:pic>
      <p:pic>
        <p:nvPicPr>
          <p:cNvPr id="6" name="Picture 5" descr="2013-03-30 10.08.48.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3443111"/>
            <a:ext cx="4572000" cy="3414889"/>
          </a:xfrm>
          <a:prstGeom prst="rect">
            <a:avLst/>
          </a:prstGeom>
        </p:spPr>
      </p:pic>
      <p:pic>
        <p:nvPicPr>
          <p:cNvPr id="2" name="Picture 1" descr="2013-03-30 10.03.08.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443110"/>
            <a:ext cx="4572000" cy="3414889"/>
          </a:xfrm>
          <a:prstGeom prst="rect">
            <a:avLst/>
          </a:prstGeom>
        </p:spPr>
      </p:pic>
      <p:pic>
        <p:nvPicPr>
          <p:cNvPr id="4" name="Picture 3" descr="IMG_7691.JPG"/>
          <p:cNvPicPr>
            <a:picLocks noChangeAspect="1"/>
          </p:cNvPicPr>
          <p:nvPr/>
        </p:nvPicPr>
        <p:blipFill rotWithShape="1">
          <a:blip r:embed="rId6">
            <a:extLst>
              <a:ext uri="{28A0092B-C50C-407E-A947-70E740481C1C}">
                <a14:useLocalDpi xmlns:a14="http://schemas.microsoft.com/office/drawing/2010/main" val="0"/>
              </a:ext>
            </a:extLst>
          </a:blip>
          <a:srcRect r="11111"/>
          <a:stretch/>
        </p:blipFill>
        <p:spPr>
          <a:xfrm>
            <a:off x="0" y="14111"/>
            <a:ext cx="4572000" cy="3429000"/>
          </a:xfrm>
          <a:prstGeom prst="rect">
            <a:avLst/>
          </a:prstGeom>
        </p:spPr>
      </p:pic>
      <p:cxnSp>
        <p:nvCxnSpPr>
          <p:cNvPr id="9" name="Straight Connector 8"/>
          <p:cNvCxnSpPr/>
          <p:nvPr/>
        </p:nvCxnSpPr>
        <p:spPr>
          <a:xfrm>
            <a:off x="0" y="3443111"/>
            <a:ext cx="9162892" cy="0"/>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4572000" y="-60117"/>
            <a:ext cx="0" cy="7056198"/>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8" name="Title 1"/>
          <p:cNvSpPr txBox="1">
            <a:spLocks/>
          </p:cNvSpPr>
          <p:nvPr/>
        </p:nvSpPr>
        <p:spPr>
          <a:xfrm>
            <a:off x="-29200" y="5760872"/>
            <a:ext cx="4785397" cy="821846"/>
          </a:xfrm>
          <a:prstGeom prst="rect">
            <a:avLst/>
          </a:prstGeom>
          <a:solidFill>
            <a:srgbClr val="000000">
              <a:alpha val="88000"/>
            </a:srgbClr>
          </a:solidFill>
        </p:spPr>
        <p:txBody>
          <a:bodyPr vert="horz" lIns="182880" tIns="45720" rIns="182880" bIns="45720" rtlCol="0" anchor="ctr">
            <a:noAutofit/>
          </a:bodyPr>
          <a:lstStyle>
            <a:lvl1pPr algn="l" defTabSz="457200" rtl="0" eaLnBrk="1" latinLnBrk="0" hangingPunct="1">
              <a:spcBef>
                <a:spcPct val="0"/>
              </a:spcBef>
              <a:buNone/>
              <a:defRPr sz="2400" kern="1200">
                <a:solidFill>
                  <a:schemeClr val="tx1"/>
                </a:solidFill>
                <a:latin typeface="Segoe UI Light"/>
                <a:ea typeface="+mj-ea"/>
                <a:cs typeface="Segoe UI Light"/>
              </a:defRPr>
            </a:lvl1pPr>
          </a:lstStyle>
          <a:p>
            <a:r>
              <a:rPr lang="en-US" sz="2800" dirty="0" smtClean="0">
                <a:solidFill>
                  <a:srgbClr val="FFFFFF"/>
                </a:solidFill>
              </a:rPr>
              <a:t>Collecting bus stop pictures</a:t>
            </a:r>
            <a:endParaRPr lang="en-US" sz="2800" dirty="0">
              <a:solidFill>
                <a:srgbClr val="FFFFFF"/>
              </a:solidFill>
            </a:endParaRPr>
          </a:p>
        </p:txBody>
      </p:sp>
    </p:spTree>
    <p:extLst>
      <p:ext uri="{BB962C8B-B14F-4D97-AF65-F5344CB8AC3E}">
        <p14:creationId xmlns:p14="http://schemas.microsoft.com/office/powerpoint/2010/main" val="179660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013-03-30 10.02.2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332926" cy="6970889"/>
          </a:xfrm>
          <a:prstGeom prst="rect">
            <a:avLst/>
          </a:prstGeom>
        </p:spPr>
      </p:pic>
      <p:sp>
        <p:nvSpPr>
          <p:cNvPr id="3" name="Rectangle 2"/>
          <p:cNvSpPr/>
          <p:nvPr/>
        </p:nvSpPr>
        <p:spPr>
          <a:xfrm>
            <a:off x="-310444" y="2906889"/>
            <a:ext cx="10018888" cy="1086555"/>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6" name="TextBox 5"/>
          <p:cNvSpPr txBox="1"/>
          <p:nvPr/>
        </p:nvSpPr>
        <p:spPr>
          <a:xfrm>
            <a:off x="528878" y="3013502"/>
            <a:ext cx="8086244" cy="830997"/>
          </a:xfrm>
          <a:prstGeom prst="rect">
            <a:avLst/>
          </a:prstGeom>
          <a:noFill/>
        </p:spPr>
        <p:txBody>
          <a:bodyPr wrap="square" rtlCol="0">
            <a:spAutoFit/>
          </a:bodyPr>
          <a:lstStyle/>
          <a:p>
            <a:pPr algn="ctr"/>
            <a:r>
              <a:rPr lang="en-US" sz="2400" dirty="0" smtClean="0">
                <a:solidFill>
                  <a:srgbClr val="FFFFFF"/>
                </a:solidFill>
                <a:latin typeface="Segoe UI Light"/>
                <a:cs typeface="Segoe UI Light"/>
              </a:rPr>
              <a:t>To investigate the robustness of the Google Street View data, we visited bus stops across 4 areas in 2 cities</a:t>
            </a:r>
            <a:endParaRPr lang="en-US" sz="2400" dirty="0">
              <a:solidFill>
                <a:srgbClr val="FFFFFF"/>
              </a:solidFill>
              <a:latin typeface="Segoe UI Light"/>
              <a:cs typeface="Segoe UI Light"/>
            </a:endParaRPr>
          </a:p>
        </p:txBody>
      </p:sp>
    </p:spTree>
    <p:extLst>
      <p:ext uri="{BB962C8B-B14F-4D97-AF65-F5344CB8AC3E}">
        <p14:creationId xmlns:p14="http://schemas.microsoft.com/office/powerpoint/2010/main" val="39022892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435058" y="152401"/>
            <a:ext cx="3276600" cy="3310120"/>
          </a:xfrm>
          <a:prstGeom prst="rect">
            <a:avLst/>
          </a:prstGeom>
        </p:spPr>
      </p:pic>
      <p:sp>
        <p:nvSpPr>
          <p:cNvPr id="9" name="TextBox 8"/>
          <p:cNvSpPr txBox="1"/>
          <p:nvPr/>
        </p:nvSpPr>
        <p:spPr>
          <a:xfrm>
            <a:off x="0" y="61480"/>
            <a:ext cx="2438399" cy="1631216"/>
          </a:xfrm>
          <a:prstGeom prst="rect">
            <a:avLst/>
          </a:prstGeom>
          <a:noFill/>
        </p:spPr>
        <p:txBody>
          <a:bodyPr wrap="square" rtlCol="0">
            <a:spAutoFit/>
          </a:bodyPr>
          <a:lstStyle/>
          <a:p>
            <a:pPr algn="r"/>
            <a:r>
              <a:rPr lang="en-US" sz="3600" dirty="0" smtClean="0">
                <a:solidFill>
                  <a:srgbClr val="0D0D0D"/>
                </a:solidFill>
                <a:latin typeface="Segoe UI Semibold"/>
                <a:cs typeface="Segoe UI Semibold"/>
              </a:rPr>
              <a:t>Four Audit Areas</a:t>
            </a:r>
          </a:p>
          <a:p>
            <a:pPr algn="r"/>
            <a:endParaRPr lang="en-US" sz="2800" dirty="0">
              <a:solidFill>
                <a:srgbClr val="0D0D0D"/>
              </a:solidFill>
              <a:latin typeface="Segoe UI Semibold"/>
              <a:cs typeface="Segoe UI Semibold"/>
            </a:endParaRPr>
          </a:p>
        </p:txBody>
      </p:sp>
    </p:spTree>
    <p:extLst>
      <p:ext uri="{BB962C8B-B14F-4D97-AF65-F5344CB8AC3E}">
        <p14:creationId xmlns:p14="http://schemas.microsoft.com/office/powerpoint/2010/main" val="360153977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435058" y="152401"/>
            <a:ext cx="3276600" cy="3310120"/>
          </a:xfrm>
          <a:prstGeom prst="rect">
            <a:avLst/>
          </a:prstGeom>
        </p:spPr>
      </p:pic>
      <p:pic>
        <p:nvPicPr>
          <p:cNvPr id="6" name="Picture 5"/>
          <p:cNvPicPr>
            <a:picLocks noChangeAspect="1"/>
          </p:cNvPicPr>
          <p:nvPr/>
        </p:nvPicPr>
        <p:blipFill>
          <a:blip r:embed="rId4"/>
          <a:stretch>
            <a:fillRect/>
          </a:stretch>
        </p:blipFill>
        <p:spPr>
          <a:xfrm>
            <a:off x="5711658" y="152400"/>
            <a:ext cx="3276600" cy="3276600"/>
          </a:xfrm>
          <a:prstGeom prst="rect">
            <a:avLst/>
          </a:prstGeom>
        </p:spPr>
      </p:pic>
      <p:sp>
        <p:nvSpPr>
          <p:cNvPr id="9" name="TextBox 8"/>
          <p:cNvSpPr txBox="1"/>
          <p:nvPr/>
        </p:nvSpPr>
        <p:spPr>
          <a:xfrm>
            <a:off x="0" y="61480"/>
            <a:ext cx="2438399" cy="1631216"/>
          </a:xfrm>
          <a:prstGeom prst="rect">
            <a:avLst/>
          </a:prstGeom>
          <a:noFill/>
        </p:spPr>
        <p:txBody>
          <a:bodyPr wrap="square" rtlCol="0">
            <a:spAutoFit/>
          </a:bodyPr>
          <a:lstStyle/>
          <a:p>
            <a:pPr algn="r"/>
            <a:r>
              <a:rPr lang="en-US" sz="3600" dirty="0" smtClean="0">
                <a:solidFill>
                  <a:srgbClr val="0D0D0D"/>
                </a:solidFill>
                <a:latin typeface="Segoe UI Semibold"/>
                <a:cs typeface="Segoe UI Semibold"/>
              </a:rPr>
              <a:t>Four Audit Areas</a:t>
            </a:r>
          </a:p>
          <a:p>
            <a:pPr algn="r"/>
            <a:endParaRPr lang="en-US" sz="2800" dirty="0">
              <a:solidFill>
                <a:srgbClr val="0D0D0D"/>
              </a:solidFill>
              <a:latin typeface="Segoe UI Semibold"/>
              <a:cs typeface="Segoe UI Semibold"/>
            </a:endParaRPr>
          </a:p>
        </p:txBody>
      </p:sp>
    </p:spTree>
    <p:extLst>
      <p:ext uri="{BB962C8B-B14F-4D97-AF65-F5344CB8AC3E}">
        <p14:creationId xmlns:p14="http://schemas.microsoft.com/office/powerpoint/2010/main" val="1274100949"/>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435058" y="152401"/>
            <a:ext cx="3276600" cy="3310120"/>
          </a:xfrm>
          <a:prstGeom prst="rect">
            <a:avLst/>
          </a:prstGeom>
        </p:spPr>
      </p:pic>
      <p:pic>
        <p:nvPicPr>
          <p:cNvPr id="6" name="Picture 5"/>
          <p:cNvPicPr>
            <a:picLocks noChangeAspect="1"/>
          </p:cNvPicPr>
          <p:nvPr/>
        </p:nvPicPr>
        <p:blipFill>
          <a:blip r:embed="rId4"/>
          <a:stretch>
            <a:fillRect/>
          </a:stretch>
        </p:blipFill>
        <p:spPr>
          <a:xfrm>
            <a:off x="5711658" y="152400"/>
            <a:ext cx="3276600" cy="3276600"/>
          </a:xfrm>
          <a:prstGeom prst="rect">
            <a:avLst/>
          </a:prstGeom>
        </p:spPr>
      </p:pic>
      <p:pic>
        <p:nvPicPr>
          <p:cNvPr id="7" name="Picture 6"/>
          <p:cNvPicPr>
            <a:picLocks noChangeAspect="1"/>
          </p:cNvPicPr>
          <p:nvPr/>
        </p:nvPicPr>
        <p:blipFill>
          <a:blip r:embed="rId5"/>
          <a:stretch>
            <a:fillRect/>
          </a:stretch>
        </p:blipFill>
        <p:spPr>
          <a:xfrm>
            <a:off x="2435058" y="3429000"/>
            <a:ext cx="3270926" cy="3270926"/>
          </a:xfrm>
          <a:prstGeom prst="rect">
            <a:avLst/>
          </a:prstGeom>
        </p:spPr>
      </p:pic>
      <p:sp>
        <p:nvSpPr>
          <p:cNvPr id="9" name="TextBox 8"/>
          <p:cNvSpPr txBox="1"/>
          <p:nvPr/>
        </p:nvSpPr>
        <p:spPr>
          <a:xfrm>
            <a:off x="0" y="61480"/>
            <a:ext cx="2438399" cy="1631216"/>
          </a:xfrm>
          <a:prstGeom prst="rect">
            <a:avLst/>
          </a:prstGeom>
          <a:noFill/>
        </p:spPr>
        <p:txBody>
          <a:bodyPr wrap="square" rtlCol="0">
            <a:spAutoFit/>
          </a:bodyPr>
          <a:lstStyle/>
          <a:p>
            <a:pPr algn="r"/>
            <a:r>
              <a:rPr lang="en-US" sz="3600" dirty="0" smtClean="0">
                <a:solidFill>
                  <a:srgbClr val="0D0D0D"/>
                </a:solidFill>
                <a:latin typeface="Segoe UI Semibold"/>
                <a:cs typeface="Segoe UI Semibold"/>
              </a:rPr>
              <a:t>Four Audit Areas</a:t>
            </a:r>
          </a:p>
          <a:p>
            <a:pPr algn="r"/>
            <a:endParaRPr lang="en-US" sz="2800" dirty="0">
              <a:solidFill>
                <a:srgbClr val="0D0D0D"/>
              </a:solidFill>
              <a:latin typeface="Segoe UI Semibold"/>
              <a:cs typeface="Segoe UI Semibold"/>
            </a:endParaRPr>
          </a:p>
        </p:txBody>
      </p:sp>
    </p:spTree>
    <p:extLst>
      <p:ext uri="{BB962C8B-B14F-4D97-AF65-F5344CB8AC3E}">
        <p14:creationId xmlns:p14="http://schemas.microsoft.com/office/powerpoint/2010/main" val="3203072586"/>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435058" y="152401"/>
            <a:ext cx="3276600" cy="3310120"/>
          </a:xfrm>
          <a:prstGeom prst="rect">
            <a:avLst/>
          </a:prstGeom>
        </p:spPr>
      </p:pic>
      <p:pic>
        <p:nvPicPr>
          <p:cNvPr id="6" name="Picture 5"/>
          <p:cNvPicPr>
            <a:picLocks noChangeAspect="1"/>
          </p:cNvPicPr>
          <p:nvPr/>
        </p:nvPicPr>
        <p:blipFill>
          <a:blip r:embed="rId4"/>
          <a:stretch>
            <a:fillRect/>
          </a:stretch>
        </p:blipFill>
        <p:spPr>
          <a:xfrm>
            <a:off x="5711658" y="152400"/>
            <a:ext cx="3276600" cy="3276600"/>
          </a:xfrm>
          <a:prstGeom prst="rect">
            <a:avLst/>
          </a:prstGeom>
        </p:spPr>
      </p:pic>
      <p:pic>
        <p:nvPicPr>
          <p:cNvPr id="7" name="Picture 6"/>
          <p:cNvPicPr>
            <a:picLocks noChangeAspect="1"/>
          </p:cNvPicPr>
          <p:nvPr/>
        </p:nvPicPr>
        <p:blipFill>
          <a:blip r:embed="rId5"/>
          <a:stretch>
            <a:fillRect/>
          </a:stretch>
        </p:blipFill>
        <p:spPr>
          <a:xfrm>
            <a:off x="2435058" y="3429000"/>
            <a:ext cx="3270926" cy="3270926"/>
          </a:xfrm>
          <a:prstGeom prst="rect">
            <a:avLst/>
          </a:prstGeom>
        </p:spPr>
      </p:pic>
      <p:pic>
        <p:nvPicPr>
          <p:cNvPr id="8" name="Picture 7"/>
          <p:cNvPicPr>
            <a:picLocks noChangeAspect="1"/>
          </p:cNvPicPr>
          <p:nvPr/>
        </p:nvPicPr>
        <p:blipFill>
          <a:blip r:embed="rId6"/>
          <a:stretch>
            <a:fillRect/>
          </a:stretch>
        </p:blipFill>
        <p:spPr>
          <a:xfrm>
            <a:off x="5711658" y="3429000"/>
            <a:ext cx="3279942" cy="3288288"/>
          </a:xfrm>
          <a:prstGeom prst="rect">
            <a:avLst/>
          </a:prstGeom>
        </p:spPr>
      </p:pic>
      <p:sp>
        <p:nvSpPr>
          <p:cNvPr id="9" name="TextBox 8"/>
          <p:cNvSpPr txBox="1"/>
          <p:nvPr/>
        </p:nvSpPr>
        <p:spPr>
          <a:xfrm>
            <a:off x="0" y="61480"/>
            <a:ext cx="2438399" cy="1200329"/>
          </a:xfrm>
          <a:prstGeom prst="rect">
            <a:avLst/>
          </a:prstGeom>
          <a:noFill/>
        </p:spPr>
        <p:txBody>
          <a:bodyPr wrap="square" rtlCol="0">
            <a:spAutoFit/>
          </a:bodyPr>
          <a:lstStyle/>
          <a:p>
            <a:pPr algn="r"/>
            <a:r>
              <a:rPr lang="en-US" sz="3600" dirty="0" smtClean="0">
                <a:solidFill>
                  <a:srgbClr val="0D0D0D"/>
                </a:solidFill>
                <a:latin typeface="Segoe UI Semibold"/>
                <a:cs typeface="Segoe UI Semibold"/>
              </a:rPr>
              <a:t>Four Audit Areas</a:t>
            </a:r>
          </a:p>
        </p:txBody>
      </p:sp>
    </p:spTree>
    <p:extLst>
      <p:ext uri="{BB962C8B-B14F-4D97-AF65-F5344CB8AC3E}">
        <p14:creationId xmlns:p14="http://schemas.microsoft.com/office/powerpoint/2010/main" val="144876321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hite Can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5" name="Group 4"/>
          <p:cNvGrpSpPr/>
          <p:nvPr/>
        </p:nvGrpSpPr>
        <p:grpSpPr>
          <a:xfrm>
            <a:off x="450274" y="457201"/>
            <a:ext cx="4274126" cy="2514600"/>
            <a:chOff x="-362197" y="1524001"/>
            <a:chExt cx="5049958" cy="2971046"/>
          </a:xfrm>
        </p:grpSpPr>
        <p:sp>
          <p:nvSpPr>
            <p:cNvPr id="8" name="Rounded Rectangle 7"/>
            <p:cNvSpPr/>
            <p:nvPr/>
          </p:nvSpPr>
          <p:spPr>
            <a:xfrm>
              <a:off x="-362197" y="1524001"/>
              <a:ext cx="4959926" cy="2971046"/>
            </a:xfrm>
            <a:prstGeom prst="roundRect">
              <a:avLst>
                <a:gd name="adj" fmla="val 5278"/>
              </a:avLst>
            </a:prstGeom>
            <a:solidFill>
              <a:schemeClr val="tx1">
                <a:alpha val="80000"/>
              </a:schemeClr>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63982" y="1636306"/>
              <a:ext cx="4951743" cy="2563688"/>
            </a:xfrm>
            <a:prstGeom prst="rect">
              <a:avLst/>
            </a:prstGeom>
          </p:spPr>
          <p:txBody>
            <a:bodyPr wrap="square">
              <a:spAutoFit/>
            </a:bodyPr>
            <a:lstStyle/>
            <a:p>
              <a:r>
                <a:rPr lang="en-US" sz="2700" dirty="0" smtClean="0">
                  <a:solidFill>
                    <a:srgbClr val="FFC000"/>
                  </a:solidFill>
                  <a:latin typeface="Segoe UI Semibold" pitchFamily="34" charset="0"/>
                </a:rPr>
                <a:t>Navigating to a Bus Stop</a:t>
              </a:r>
            </a:p>
            <a:p>
              <a:pPr marL="514350" indent="-514350">
                <a:buAutoNum type="arabicParenR"/>
              </a:pPr>
              <a:r>
                <a:rPr lang="en-US" sz="2700" dirty="0" smtClean="0">
                  <a:solidFill>
                    <a:schemeClr val="tx1">
                      <a:lumMod val="75000"/>
                      <a:lumOff val="25000"/>
                    </a:schemeClr>
                  </a:solidFill>
                  <a:latin typeface="Segoe UI Light"/>
                  <a:cs typeface="Segoe UI Light"/>
                </a:rPr>
                <a:t>Determine bus route</a:t>
              </a:r>
            </a:p>
            <a:p>
              <a:pPr marL="514350" indent="-514350">
                <a:buAutoNum type="arabicParenR"/>
              </a:pPr>
              <a:r>
                <a:rPr lang="en-US" sz="2700" dirty="0" smtClean="0">
                  <a:solidFill>
                    <a:schemeClr val="bg1"/>
                  </a:solidFill>
                  <a:latin typeface="Segoe UI Semibold"/>
                  <a:cs typeface="Segoe UI Semibold"/>
                </a:rPr>
                <a:t>Find appropriate stop</a:t>
              </a:r>
            </a:p>
            <a:p>
              <a:pPr marL="514350" indent="-514350">
                <a:buAutoNum type="arabicParenR"/>
              </a:pPr>
              <a:r>
                <a:rPr lang="en-US" sz="2700" dirty="0" smtClean="0">
                  <a:solidFill>
                    <a:srgbClr val="404040"/>
                  </a:solidFill>
                  <a:latin typeface="Segoe UI Light"/>
                  <a:cs typeface="Segoe UI Light"/>
                </a:rPr>
                <a:t>Get on correct bus</a:t>
              </a:r>
            </a:p>
            <a:p>
              <a:pPr marL="514350" indent="-514350">
                <a:buAutoNum type="arabicParenR"/>
              </a:pPr>
              <a:r>
                <a:rPr lang="en-US" sz="2700" dirty="0" smtClean="0">
                  <a:solidFill>
                    <a:srgbClr val="404040"/>
                  </a:solidFill>
                  <a:latin typeface="Segoe UI Light"/>
                  <a:cs typeface="Segoe UI Light"/>
                </a:rPr>
                <a:t>Get off at correct stop</a:t>
              </a:r>
              <a:endParaRPr lang="en-US" sz="2700" dirty="0">
                <a:solidFill>
                  <a:srgbClr val="404040"/>
                </a:solidFill>
                <a:latin typeface="Segoe UI Light"/>
                <a:cs typeface="Segoe UI Light"/>
              </a:endParaRPr>
            </a:p>
          </p:txBody>
        </p:sp>
      </p:grpSp>
    </p:spTree>
    <p:extLst>
      <p:ext uri="{BB962C8B-B14F-4D97-AF65-F5344CB8AC3E}">
        <p14:creationId xmlns:p14="http://schemas.microsoft.com/office/powerpoint/2010/main" val="230792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435058" y="152401"/>
            <a:ext cx="3276600" cy="3310120"/>
          </a:xfrm>
          <a:prstGeom prst="rect">
            <a:avLst/>
          </a:prstGeom>
        </p:spPr>
      </p:pic>
      <p:pic>
        <p:nvPicPr>
          <p:cNvPr id="6" name="Picture 5"/>
          <p:cNvPicPr>
            <a:picLocks noChangeAspect="1"/>
          </p:cNvPicPr>
          <p:nvPr/>
        </p:nvPicPr>
        <p:blipFill>
          <a:blip r:embed="rId4"/>
          <a:stretch>
            <a:fillRect/>
          </a:stretch>
        </p:blipFill>
        <p:spPr>
          <a:xfrm>
            <a:off x="5711658" y="152400"/>
            <a:ext cx="3276600" cy="3276600"/>
          </a:xfrm>
          <a:prstGeom prst="rect">
            <a:avLst/>
          </a:prstGeom>
        </p:spPr>
      </p:pic>
      <p:pic>
        <p:nvPicPr>
          <p:cNvPr id="7" name="Picture 6"/>
          <p:cNvPicPr>
            <a:picLocks noChangeAspect="1"/>
          </p:cNvPicPr>
          <p:nvPr/>
        </p:nvPicPr>
        <p:blipFill>
          <a:blip r:embed="rId5"/>
          <a:stretch>
            <a:fillRect/>
          </a:stretch>
        </p:blipFill>
        <p:spPr>
          <a:xfrm>
            <a:off x="2435058" y="3429000"/>
            <a:ext cx="3270926" cy="3270926"/>
          </a:xfrm>
          <a:prstGeom prst="rect">
            <a:avLst/>
          </a:prstGeom>
        </p:spPr>
      </p:pic>
      <p:pic>
        <p:nvPicPr>
          <p:cNvPr id="8" name="Picture 7"/>
          <p:cNvPicPr>
            <a:picLocks noChangeAspect="1"/>
          </p:cNvPicPr>
          <p:nvPr/>
        </p:nvPicPr>
        <p:blipFill>
          <a:blip r:embed="rId6"/>
          <a:stretch>
            <a:fillRect/>
          </a:stretch>
        </p:blipFill>
        <p:spPr>
          <a:xfrm>
            <a:off x="5711658" y="3429000"/>
            <a:ext cx="3279942" cy="3288288"/>
          </a:xfrm>
          <a:prstGeom prst="rect">
            <a:avLst/>
          </a:prstGeom>
        </p:spPr>
      </p:pic>
      <p:sp>
        <p:nvSpPr>
          <p:cNvPr id="2" name="Rectangle 1"/>
          <p:cNvSpPr/>
          <p:nvPr/>
        </p:nvSpPr>
        <p:spPr>
          <a:xfrm>
            <a:off x="0" y="0"/>
            <a:ext cx="9144000" cy="6858000"/>
          </a:xfrm>
          <a:prstGeom prst="rect">
            <a:avLst/>
          </a:prstGeom>
          <a:solidFill>
            <a:schemeClr val="tx1">
              <a:alpha val="9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12" name="TextBox 11"/>
          <p:cNvSpPr txBox="1"/>
          <p:nvPr/>
        </p:nvSpPr>
        <p:spPr>
          <a:xfrm>
            <a:off x="0" y="61480"/>
            <a:ext cx="2438399" cy="1200329"/>
          </a:xfrm>
          <a:prstGeom prst="rect">
            <a:avLst/>
          </a:prstGeom>
          <a:noFill/>
        </p:spPr>
        <p:txBody>
          <a:bodyPr wrap="square" rtlCol="0">
            <a:spAutoFit/>
          </a:bodyPr>
          <a:lstStyle/>
          <a:p>
            <a:pPr algn="r"/>
            <a:r>
              <a:rPr lang="en-US" sz="3600" dirty="0" smtClean="0">
                <a:solidFill>
                  <a:schemeClr val="bg1"/>
                </a:solidFill>
                <a:latin typeface="Segoe UI Semibold"/>
                <a:cs typeface="Segoe UI Semibold"/>
              </a:rPr>
              <a:t>Four Audit Areas</a:t>
            </a:r>
          </a:p>
        </p:txBody>
      </p:sp>
      <p:sp>
        <p:nvSpPr>
          <p:cNvPr id="3" name="TextBox 2"/>
          <p:cNvSpPr txBox="1"/>
          <p:nvPr/>
        </p:nvSpPr>
        <p:spPr>
          <a:xfrm>
            <a:off x="2423093" y="2768749"/>
            <a:ext cx="4531208" cy="584776"/>
          </a:xfrm>
          <a:prstGeom prst="rect">
            <a:avLst/>
          </a:prstGeom>
          <a:noFill/>
        </p:spPr>
        <p:txBody>
          <a:bodyPr wrap="none" rtlCol="0">
            <a:spAutoFit/>
          </a:bodyPr>
          <a:lstStyle/>
          <a:p>
            <a:r>
              <a:rPr lang="en-US" sz="3200" dirty="0">
                <a:solidFill>
                  <a:srgbClr val="FFFFFF"/>
                </a:solidFill>
                <a:latin typeface="Segoe UI Light"/>
                <a:cs typeface="Segoe UI Light"/>
              </a:rPr>
              <a:t>Linear </a:t>
            </a:r>
            <a:r>
              <a:rPr lang="en-US" sz="3200" dirty="0" smtClean="0">
                <a:solidFill>
                  <a:srgbClr val="FFFFFF"/>
                </a:solidFill>
                <a:latin typeface="Segoe UI Light"/>
                <a:cs typeface="Segoe UI Light"/>
              </a:rPr>
              <a:t>distance:  </a:t>
            </a:r>
            <a:r>
              <a:rPr lang="en-US" sz="3200" dirty="0" smtClean="0">
                <a:solidFill>
                  <a:srgbClr val="FFFFFF"/>
                </a:solidFill>
                <a:latin typeface="Segoe UI Semibold"/>
                <a:cs typeface="Segoe UI Semibold"/>
              </a:rPr>
              <a:t>42.2 km</a:t>
            </a:r>
            <a:endParaRPr lang="en-US" sz="3200" dirty="0">
              <a:solidFill>
                <a:srgbClr val="FFFFFF"/>
              </a:solidFill>
              <a:latin typeface="Segoe UI Semibold"/>
              <a:cs typeface="Segoe UI Semibold"/>
            </a:endParaRPr>
          </a:p>
        </p:txBody>
      </p:sp>
      <p:sp>
        <p:nvSpPr>
          <p:cNvPr id="4" name="TextBox 3"/>
          <p:cNvSpPr txBox="1"/>
          <p:nvPr/>
        </p:nvSpPr>
        <p:spPr>
          <a:xfrm>
            <a:off x="1359351" y="3353525"/>
            <a:ext cx="4821352" cy="584776"/>
          </a:xfrm>
          <a:prstGeom prst="rect">
            <a:avLst/>
          </a:prstGeom>
          <a:noFill/>
        </p:spPr>
        <p:txBody>
          <a:bodyPr wrap="none" rtlCol="0">
            <a:spAutoFit/>
          </a:bodyPr>
          <a:lstStyle/>
          <a:p>
            <a:r>
              <a:rPr lang="en-US" sz="3200" dirty="0" smtClean="0">
                <a:solidFill>
                  <a:srgbClr val="FFFFFF"/>
                </a:solidFill>
                <a:latin typeface="Segoe UI Light"/>
                <a:cs typeface="Segoe UI Light"/>
              </a:rPr>
              <a:t>Number of Bus </a:t>
            </a:r>
            <a:r>
              <a:rPr lang="en-US" sz="3200" dirty="0">
                <a:solidFill>
                  <a:srgbClr val="FFFFFF"/>
                </a:solidFill>
                <a:latin typeface="Segoe UI Light"/>
                <a:cs typeface="Segoe UI Light"/>
              </a:rPr>
              <a:t>Stops: </a:t>
            </a:r>
            <a:r>
              <a:rPr lang="en-US" sz="3200" dirty="0" smtClean="0">
                <a:solidFill>
                  <a:srgbClr val="FFFFFF"/>
                </a:solidFill>
                <a:latin typeface="Segoe UI Light"/>
                <a:cs typeface="Segoe UI Light"/>
              </a:rPr>
              <a:t> </a:t>
            </a:r>
            <a:r>
              <a:rPr lang="en-US" sz="3200" dirty="0" smtClean="0">
                <a:solidFill>
                  <a:srgbClr val="FFFFFF"/>
                </a:solidFill>
                <a:latin typeface="Segoe UI Semibold"/>
                <a:cs typeface="Segoe UI Semibold"/>
              </a:rPr>
              <a:t>179</a:t>
            </a:r>
            <a:endParaRPr lang="en-US" sz="3200" dirty="0">
              <a:solidFill>
                <a:srgbClr val="FFFFFF"/>
              </a:solidFill>
              <a:latin typeface="Segoe UI Semibold"/>
              <a:cs typeface="Segoe UI Semibold"/>
            </a:endParaRPr>
          </a:p>
        </p:txBody>
      </p:sp>
      <p:sp>
        <p:nvSpPr>
          <p:cNvPr id="10" name="Rectangle 9"/>
          <p:cNvSpPr/>
          <p:nvPr/>
        </p:nvSpPr>
        <p:spPr>
          <a:xfrm>
            <a:off x="6440486" y="0"/>
            <a:ext cx="2722406" cy="4664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2: Bus Stop Audit </a:t>
            </a:r>
            <a:r>
              <a:rPr lang="en-US" sz="1600" dirty="0" smtClean="0">
                <a:latin typeface="Segoe UI Light"/>
                <a:cs typeface="Segoe UI Light"/>
              </a:rPr>
              <a:t>Collecting Bus Stop Pictures</a:t>
            </a:r>
          </a:p>
        </p:txBody>
      </p:sp>
    </p:spTree>
    <p:extLst>
      <p:ext uri="{BB962C8B-B14F-4D97-AF65-F5344CB8AC3E}">
        <p14:creationId xmlns:p14="http://schemas.microsoft.com/office/powerpoint/2010/main" val="244815225"/>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 name="Picture 13" descr="IMG_801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820229" y="5320056"/>
            <a:ext cx="2057400" cy="1371600"/>
          </a:xfrm>
          <a:prstGeom prst="rect">
            <a:avLst/>
          </a:prstGeom>
        </p:spPr>
      </p:pic>
      <p:grpSp>
        <p:nvGrpSpPr>
          <p:cNvPr id="3" name="Group 2"/>
          <p:cNvGrpSpPr/>
          <p:nvPr/>
        </p:nvGrpSpPr>
        <p:grpSpPr>
          <a:xfrm>
            <a:off x="-18989" y="69091"/>
            <a:ext cx="9552234" cy="1371600"/>
            <a:chOff x="-18989" y="69091"/>
            <a:chExt cx="9552234" cy="1371600"/>
          </a:xfrm>
        </p:grpSpPr>
        <p:pic>
          <p:nvPicPr>
            <p:cNvPr id="7" name="Picture 6" descr="IMG_7629.JPG"/>
            <p:cNvPicPr>
              <a:picLocks noChangeAspect="1"/>
            </p:cNvPicPr>
            <p:nvPr/>
          </p:nvPicPr>
          <p:blipFill rotWithShape="1">
            <a:blip r:embed="rId4" cstate="print">
              <a:extLst>
                <a:ext uri="{28A0092B-C50C-407E-A947-70E740481C1C}">
                  <a14:useLocalDpi xmlns:a14="http://schemas.microsoft.com/office/drawing/2010/main"/>
                </a:ext>
              </a:extLst>
            </a:blip>
            <a:srcRect l="11111"/>
            <a:stretch/>
          </p:blipFill>
          <p:spPr>
            <a:xfrm>
              <a:off x="-18989" y="69091"/>
              <a:ext cx="1828800" cy="1371600"/>
            </a:xfrm>
            <a:prstGeom prst="rect">
              <a:avLst/>
            </a:prstGeom>
          </p:spPr>
        </p:pic>
        <p:pic>
          <p:nvPicPr>
            <p:cNvPr id="16" name="Picture 15" descr="_DSC1096.JPG"/>
            <p:cNvPicPr>
              <a:picLocks noChangeAspect="1"/>
            </p:cNvPicPr>
            <p:nvPr/>
          </p:nvPicPr>
          <p:blipFill rotWithShape="1">
            <a:blip r:embed="rId5" cstate="print">
              <a:extLst>
                <a:ext uri="{28A0092B-C50C-407E-A947-70E740481C1C}">
                  <a14:useLocalDpi xmlns:a14="http://schemas.microsoft.com/office/drawing/2010/main"/>
                </a:ext>
              </a:extLst>
            </a:blip>
            <a:srcRect l="8302" r="16634"/>
            <a:stretch/>
          </p:blipFill>
          <p:spPr>
            <a:xfrm>
              <a:off x="3829520" y="69091"/>
              <a:ext cx="1829824" cy="1371600"/>
            </a:xfrm>
            <a:prstGeom prst="rect">
              <a:avLst/>
            </a:prstGeom>
          </p:spPr>
        </p:pic>
        <p:pic>
          <p:nvPicPr>
            <p:cNvPr id="19" name="Picture 18" descr="_DSC1288.JPG"/>
            <p:cNvPicPr>
              <a:picLocks noChangeAspect="1"/>
            </p:cNvPicPr>
            <p:nvPr/>
          </p:nvPicPr>
          <p:blipFill rotWithShape="1">
            <a:blip r:embed="rId6" cstate="print">
              <a:extLst>
                <a:ext uri="{28A0092B-C50C-407E-A947-70E740481C1C}">
                  <a14:useLocalDpi xmlns:a14="http://schemas.microsoft.com/office/drawing/2010/main"/>
                </a:ext>
              </a:extLst>
            </a:blip>
            <a:srcRect l="15482" r="10454"/>
            <a:stretch/>
          </p:blipFill>
          <p:spPr>
            <a:xfrm>
              <a:off x="1916937" y="69091"/>
              <a:ext cx="1805457" cy="1371600"/>
            </a:xfrm>
            <a:prstGeom prst="rect">
              <a:avLst/>
            </a:prstGeom>
          </p:spPr>
        </p:pic>
        <p:pic>
          <p:nvPicPr>
            <p:cNvPr id="21" name="Picture 20" descr="_DSC1201.JPG"/>
            <p:cNvPicPr>
              <a:picLocks noChangeAspect="1"/>
            </p:cNvPicPr>
            <p:nvPr/>
          </p:nvPicPr>
          <p:blipFill rotWithShape="1">
            <a:blip r:embed="rId7" cstate="print">
              <a:extLst>
                <a:ext uri="{28A0092B-C50C-407E-A947-70E740481C1C}">
                  <a14:useLocalDpi xmlns:a14="http://schemas.microsoft.com/office/drawing/2010/main"/>
                </a:ext>
              </a:extLst>
            </a:blip>
            <a:srcRect l="6345" t="-1503" r="18591" b="1503"/>
            <a:stretch/>
          </p:blipFill>
          <p:spPr>
            <a:xfrm>
              <a:off x="7703421" y="69091"/>
              <a:ext cx="1829824" cy="1371600"/>
            </a:xfrm>
            <a:prstGeom prst="rect">
              <a:avLst/>
            </a:prstGeom>
          </p:spPr>
        </p:pic>
        <p:pic>
          <p:nvPicPr>
            <p:cNvPr id="30" name="Picture 29" descr="1-2_8.jpg"/>
            <p:cNvPicPr>
              <a:picLocks noChangeAspect="1"/>
            </p:cNvPicPr>
            <p:nvPr/>
          </p:nvPicPr>
          <p:blipFill rotWithShape="1">
            <a:blip r:embed="rId8" cstate="print">
              <a:extLst>
                <a:ext uri="{28A0092B-C50C-407E-A947-70E740481C1C}">
                  <a14:useLocalDpi xmlns:a14="http://schemas.microsoft.com/office/drawing/2010/main"/>
                </a:ext>
              </a:extLst>
            </a:blip>
            <a:srcRect l="17466" r="7493"/>
            <a:stretch/>
          </p:blipFill>
          <p:spPr>
            <a:xfrm>
              <a:off x="5766470" y="69091"/>
              <a:ext cx="1829824" cy="1371600"/>
            </a:xfrm>
            <a:prstGeom prst="rect">
              <a:avLst/>
            </a:prstGeom>
          </p:spPr>
        </p:pic>
      </p:grpSp>
      <p:grpSp>
        <p:nvGrpSpPr>
          <p:cNvPr id="4" name="Group 3"/>
          <p:cNvGrpSpPr/>
          <p:nvPr/>
        </p:nvGrpSpPr>
        <p:grpSpPr>
          <a:xfrm>
            <a:off x="-18989" y="2931854"/>
            <a:ext cx="9579085" cy="1371600"/>
            <a:chOff x="-18989" y="2931854"/>
            <a:chExt cx="9579085" cy="1371600"/>
          </a:xfrm>
        </p:grpSpPr>
        <p:pic>
          <p:nvPicPr>
            <p:cNvPr id="10" name="Picture 9" descr="IMG_7803.JPG"/>
            <p:cNvPicPr>
              <a:picLocks noChangeAspect="1"/>
            </p:cNvPicPr>
            <p:nvPr/>
          </p:nvPicPr>
          <p:blipFill rotWithShape="1">
            <a:blip r:embed="rId9" cstate="print">
              <a:extLst>
                <a:ext uri="{28A0092B-C50C-407E-A947-70E740481C1C}">
                  <a14:useLocalDpi xmlns:a14="http://schemas.microsoft.com/office/drawing/2010/main"/>
                </a:ext>
              </a:extLst>
            </a:blip>
            <a:srcRect b="10375"/>
            <a:stretch/>
          </p:blipFill>
          <p:spPr>
            <a:xfrm rot="16200000">
              <a:off x="4076962" y="2697620"/>
              <a:ext cx="1360331" cy="1828800"/>
            </a:xfrm>
            <a:prstGeom prst="rect">
              <a:avLst/>
            </a:prstGeom>
          </p:spPr>
        </p:pic>
        <p:pic>
          <p:nvPicPr>
            <p:cNvPr id="12" name="Picture 11" descr="IMG_7940.JPG"/>
            <p:cNvPicPr>
              <a:picLocks noChangeAspect="1"/>
            </p:cNvPicPr>
            <p:nvPr/>
          </p:nvPicPr>
          <p:blipFill rotWithShape="1">
            <a:blip r:embed="rId10" cstate="print">
              <a:extLst>
                <a:ext uri="{28A0092B-C50C-407E-A947-70E740481C1C}">
                  <a14:useLocalDpi xmlns:a14="http://schemas.microsoft.com/office/drawing/2010/main"/>
                </a:ext>
              </a:extLst>
            </a:blip>
            <a:srcRect l="31440" t="24113" r="25356" b="28404"/>
            <a:stretch/>
          </p:blipFill>
          <p:spPr>
            <a:xfrm>
              <a:off x="7703421" y="2931854"/>
              <a:ext cx="1856675" cy="1360333"/>
            </a:xfrm>
            <a:prstGeom prst="rect">
              <a:avLst/>
            </a:prstGeom>
          </p:spPr>
        </p:pic>
        <p:pic>
          <p:nvPicPr>
            <p:cNvPr id="18" name="Picture 17" descr="_DSC1226.JPG"/>
            <p:cNvPicPr>
              <a:picLocks noChangeAspect="1"/>
            </p:cNvPicPr>
            <p:nvPr/>
          </p:nvPicPr>
          <p:blipFill rotWithShape="1">
            <a:blip r:embed="rId11" cstate="print">
              <a:extLst>
                <a:ext uri="{28A0092B-C50C-407E-A947-70E740481C1C}">
                  <a14:useLocalDpi xmlns:a14="http://schemas.microsoft.com/office/drawing/2010/main"/>
                </a:ext>
              </a:extLst>
            </a:blip>
            <a:srcRect l="13136" r="11799"/>
            <a:stretch/>
          </p:blipFill>
          <p:spPr>
            <a:xfrm>
              <a:off x="1911357" y="2931854"/>
              <a:ext cx="1829824" cy="1371600"/>
            </a:xfrm>
            <a:prstGeom prst="rect">
              <a:avLst/>
            </a:prstGeom>
          </p:spPr>
        </p:pic>
        <p:pic>
          <p:nvPicPr>
            <p:cNvPr id="22" name="Picture 21" descr="_DSC1104.JPG"/>
            <p:cNvPicPr>
              <a:picLocks noChangeAspect="1"/>
            </p:cNvPicPr>
            <p:nvPr/>
          </p:nvPicPr>
          <p:blipFill rotWithShape="1">
            <a:blip r:embed="rId12" cstate="print">
              <a:extLst>
                <a:ext uri="{28A0092B-C50C-407E-A947-70E740481C1C}">
                  <a14:useLocalDpi xmlns:a14="http://schemas.microsoft.com/office/drawing/2010/main"/>
                </a:ext>
              </a:extLst>
            </a:blip>
            <a:srcRect l="24978"/>
            <a:stretch/>
          </p:blipFill>
          <p:spPr>
            <a:xfrm>
              <a:off x="-18989" y="2931854"/>
              <a:ext cx="1828800" cy="1371600"/>
            </a:xfrm>
            <a:prstGeom prst="rect">
              <a:avLst/>
            </a:prstGeom>
          </p:spPr>
        </p:pic>
        <p:pic>
          <p:nvPicPr>
            <p:cNvPr id="31" name="Picture 30" descr="1-6_8.jpg"/>
            <p:cNvPicPr>
              <a:picLocks noChangeAspect="1"/>
            </p:cNvPicPr>
            <p:nvPr/>
          </p:nvPicPr>
          <p:blipFill rotWithShape="1">
            <a:blip r:embed="rId13" cstate="print">
              <a:extLst>
                <a:ext uri="{28A0092B-C50C-407E-A947-70E740481C1C}">
                  <a14:useLocalDpi xmlns:a14="http://schemas.microsoft.com/office/drawing/2010/main"/>
                </a:ext>
              </a:extLst>
            </a:blip>
            <a:srcRect l="25000"/>
            <a:stretch/>
          </p:blipFill>
          <p:spPr>
            <a:xfrm>
              <a:off x="5773075" y="2931854"/>
              <a:ext cx="1828800" cy="1371600"/>
            </a:xfrm>
            <a:prstGeom prst="rect">
              <a:avLst/>
            </a:prstGeom>
          </p:spPr>
        </p:pic>
      </p:grpSp>
      <p:grpSp>
        <p:nvGrpSpPr>
          <p:cNvPr id="5" name="Group 4"/>
          <p:cNvGrpSpPr/>
          <p:nvPr/>
        </p:nvGrpSpPr>
        <p:grpSpPr>
          <a:xfrm>
            <a:off x="-18989" y="4363235"/>
            <a:ext cx="9552234" cy="1371600"/>
            <a:chOff x="-18989" y="4363235"/>
            <a:chExt cx="9552234" cy="1371600"/>
          </a:xfrm>
        </p:grpSpPr>
        <p:pic>
          <p:nvPicPr>
            <p:cNvPr id="9" name="Picture 8" descr="IMG_7796.JPG"/>
            <p:cNvPicPr>
              <a:picLocks noChangeAspect="1"/>
            </p:cNvPicPr>
            <p:nvPr/>
          </p:nvPicPr>
          <p:blipFill rotWithShape="1">
            <a:blip r:embed="rId14" cstate="print">
              <a:extLst>
                <a:ext uri="{28A0092B-C50C-407E-A947-70E740481C1C}">
                  <a14:useLocalDpi xmlns:a14="http://schemas.microsoft.com/office/drawing/2010/main"/>
                </a:ext>
              </a:extLst>
            </a:blip>
            <a:srcRect l="6648" t="-1394" r="5598" b="1394"/>
            <a:stretch/>
          </p:blipFill>
          <p:spPr>
            <a:xfrm>
              <a:off x="1917449" y="4363235"/>
              <a:ext cx="1805457" cy="1371600"/>
            </a:xfrm>
            <a:prstGeom prst="rect">
              <a:avLst/>
            </a:prstGeom>
          </p:spPr>
        </p:pic>
        <p:pic>
          <p:nvPicPr>
            <p:cNvPr id="23" name="Picture 22" descr="2-2_3.JPG"/>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5768006" y="4363235"/>
              <a:ext cx="1828800" cy="1371600"/>
            </a:xfrm>
            <a:prstGeom prst="rect">
              <a:avLst/>
            </a:prstGeom>
          </p:spPr>
        </p:pic>
        <p:pic>
          <p:nvPicPr>
            <p:cNvPr id="27" name="Picture 26" descr="2-22_11.jpg"/>
            <p:cNvPicPr>
              <a:picLocks noChangeAspect="1"/>
            </p:cNvPicPr>
            <p:nvPr/>
          </p:nvPicPr>
          <p:blipFill rotWithShape="1">
            <a:blip r:embed="rId16" cstate="print">
              <a:extLst>
                <a:ext uri="{28A0092B-C50C-407E-A947-70E740481C1C}">
                  <a14:useLocalDpi xmlns:a14="http://schemas.microsoft.com/office/drawing/2010/main"/>
                </a:ext>
              </a:extLst>
            </a:blip>
            <a:srcRect l="25000"/>
            <a:stretch/>
          </p:blipFill>
          <p:spPr>
            <a:xfrm>
              <a:off x="-18989" y="4363235"/>
              <a:ext cx="1828800" cy="1371600"/>
            </a:xfrm>
            <a:prstGeom prst="rect">
              <a:avLst/>
            </a:prstGeom>
          </p:spPr>
        </p:pic>
        <p:pic>
          <p:nvPicPr>
            <p:cNvPr id="29" name="Picture 28" descr="2-30_3.jpg"/>
            <p:cNvPicPr>
              <a:picLocks noChangeAspect="1"/>
            </p:cNvPicPr>
            <p:nvPr/>
          </p:nvPicPr>
          <p:blipFill rotWithShape="1">
            <a:blip r:embed="rId17" cstate="print">
              <a:extLst>
                <a:ext uri="{28A0092B-C50C-407E-A947-70E740481C1C}">
                  <a14:useLocalDpi xmlns:a14="http://schemas.microsoft.com/office/drawing/2010/main"/>
                </a:ext>
              </a:extLst>
            </a:blip>
            <a:srcRect l="10710" t="-72" r="14249" b="72"/>
            <a:stretch/>
          </p:blipFill>
          <p:spPr>
            <a:xfrm>
              <a:off x="3830544" y="4363235"/>
              <a:ext cx="1829824" cy="1371600"/>
            </a:xfrm>
            <a:prstGeom prst="rect">
              <a:avLst/>
            </a:prstGeom>
          </p:spPr>
        </p:pic>
        <p:pic>
          <p:nvPicPr>
            <p:cNvPr id="32" name="Picture 31" descr="1-10_6.jpg"/>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7704445" y="4363235"/>
              <a:ext cx="1828800" cy="1371600"/>
            </a:xfrm>
            <a:prstGeom prst="rect">
              <a:avLst/>
            </a:prstGeom>
          </p:spPr>
        </p:pic>
      </p:grpSp>
      <p:grpSp>
        <p:nvGrpSpPr>
          <p:cNvPr id="2" name="Group 1"/>
          <p:cNvGrpSpPr/>
          <p:nvPr/>
        </p:nvGrpSpPr>
        <p:grpSpPr>
          <a:xfrm>
            <a:off x="-18989" y="1500472"/>
            <a:ext cx="9547367" cy="1371600"/>
            <a:chOff x="-18989" y="1500472"/>
            <a:chExt cx="9547367" cy="1371600"/>
          </a:xfrm>
        </p:grpSpPr>
        <p:pic>
          <p:nvPicPr>
            <p:cNvPr id="13" name="Picture 12" descr="IMG_7949.JPG"/>
            <p:cNvPicPr>
              <a:picLocks noChangeAspect="1"/>
            </p:cNvPicPr>
            <p:nvPr/>
          </p:nvPicPr>
          <p:blipFill rotWithShape="1">
            <a:blip r:embed="rId19" cstate="print">
              <a:extLst>
                <a:ext uri="{28A0092B-C50C-407E-A947-70E740481C1C}">
                  <a14:useLocalDpi xmlns:a14="http://schemas.microsoft.com/office/drawing/2010/main"/>
                </a:ext>
              </a:extLst>
            </a:blip>
            <a:srcRect l="11111"/>
            <a:stretch/>
          </p:blipFill>
          <p:spPr>
            <a:xfrm>
              <a:off x="-18989" y="1500472"/>
              <a:ext cx="1828800" cy="1371600"/>
            </a:xfrm>
            <a:prstGeom prst="rect">
              <a:avLst/>
            </a:prstGeom>
          </p:spPr>
        </p:pic>
        <p:pic>
          <p:nvPicPr>
            <p:cNvPr id="15" name="Picture 14" descr="IMG_2636.JPG"/>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1911613" y="1500472"/>
              <a:ext cx="1828800" cy="1371600"/>
            </a:xfrm>
            <a:prstGeom prst="rect">
              <a:avLst/>
            </a:prstGeom>
          </p:spPr>
        </p:pic>
        <p:pic>
          <p:nvPicPr>
            <p:cNvPr id="20" name="Picture 19" descr="_DSC1263.JPG"/>
            <p:cNvPicPr>
              <a:picLocks noChangeAspect="1"/>
            </p:cNvPicPr>
            <p:nvPr/>
          </p:nvPicPr>
          <p:blipFill rotWithShape="1">
            <a:blip r:embed="rId21" cstate="print">
              <a:extLst>
                <a:ext uri="{28A0092B-C50C-407E-A947-70E740481C1C}">
                  <a14:useLocalDpi xmlns:a14="http://schemas.microsoft.com/office/drawing/2010/main"/>
                </a:ext>
              </a:extLst>
            </a:blip>
            <a:srcRect l="15196" t="-2964" r="9939" b="2964"/>
            <a:stretch/>
          </p:blipFill>
          <p:spPr>
            <a:xfrm>
              <a:off x="7703421" y="1500472"/>
              <a:ext cx="1824957" cy="1371600"/>
            </a:xfrm>
            <a:prstGeom prst="rect">
              <a:avLst/>
            </a:prstGeom>
          </p:spPr>
        </p:pic>
        <p:pic>
          <p:nvPicPr>
            <p:cNvPr id="25" name="Picture 24" descr="2-6_2.JPG"/>
            <p:cNvPicPr>
              <a:picLocks noChangeAspect="1"/>
            </p:cNvPicPr>
            <p:nvPr/>
          </p:nvPicPr>
          <p:blipFill>
            <a:blip r:embed="rId22" cstate="print">
              <a:extLst>
                <a:ext uri="{28A0092B-C50C-407E-A947-70E740481C1C}">
                  <a14:useLocalDpi xmlns:a14="http://schemas.microsoft.com/office/drawing/2010/main"/>
                </a:ext>
              </a:extLst>
            </a:blip>
            <a:stretch>
              <a:fillRect/>
            </a:stretch>
          </p:blipFill>
          <p:spPr>
            <a:xfrm>
              <a:off x="5772819" y="1500472"/>
              <a:ext cx="1828800" cy="1371600"/>
            </a:xfrm>
            <a:prstGeom prst="rect">
              <a:avLst/>
            </a:prstGeom>
          </p:spPr>
        </p:pic>
        <p:pic>
          <p:nvPicPr>
            <p:cNvPr id="33" name="Picture 32" descr="1-16_2.jpg"/>
            <p:cNvPicPr>
              <a:picLocks noChangeAspect="1"/>
            </p:cNvPicPr>
            <p:nvPr/>
          </p:nvPicPr>
          <p:blipFill rotWithShape="1">
            <a:blip r:embed="rId23" cstate="print">
              <a:extLst>
                <a:ext uri="{28A0092B-C50C-407E-A947-70E740481C1C}">
                  <a14:useLocalDpi xmlns:a14="http://schemas.microsoft.com/office/drawing/2010/main"/>
                </a:ext>
              </a:extLst>
            </a:blip>
            <a:srcRect/>
            <a:stretch/>
          </p:blipFill>
          <p:spPr>
            <a:xfrm>
              <a:off x="3842216" y="1500472"/>
              <a:ext cx="1828800" cy="1371600"/>
            </a:xfrm>
            <a:prstGeom prst="rect">
              <a:avLst/>
            </a:prstGeom>
          </p:spPr>
        </p:pic>
      </p:grpSp>
      <p:grpSp>
        <p:nvGrpSpPr>
          <p:cNvPr id="11" name="Group 10"/>
          <p:cNvGrpSpPr/>
          <p:nvPr/>
        </p:nvGrpSpPr>
        <p:grpSpPr>
          <a:xfrm>
            <a:off x="-18989" y="5852916"/>
            <a:ext cx="9579085" cy="1371600"/>
            <a:chOff x="-18989" y="5852916"/>
            <a:chExt cx="9579085" cy="1371600"/>
          </a:xfrm>
        </p:grpSpPr>
        <p:pic>
          <p:nvPicPr>
            <p:cNvPr id="6" name="Picture 5" descr="IMG_7603.JPG"/>
            <p:cNvPicPr>
              <a:picLocks noChangeAspect="1"/>
            </p:cNvPicPr>
            <p:nvPr/>
          </p:nvPicPr>
          <p:blipFill rotWithShape="1">
            <a:blip r:embed="rId24" cstate="print">
              <a:extLst>
                <a:ext uri="{28A0092B-C50C-407E-A947-70E740481C1C}">
                  <a14:useLocalDpi xmlns:a14="http://schemas.microsoft.com/office/drawing/2010/main"/>
                </a:ext>
              </a:extLst>
            </a:blip>
            <a:srcRect r="9756"/>
            <a:stretch/>
          </p:blipFill>
          <p:spPr>
            <a:xfrm>
              <a:off x="7703421" y="5852916"/>
              <a:ext cx="1856675" cy="1371600"/>
            </a:xfrm>
            <a:prstGeom prst="rect">
              <a:avLst/>
            </a:prstGeom>
          </p:spPr>
        </p:pic>
        <p:pic>
          <p:nvPicPr>
            <p:cNvPr id="8" name="Picture 7" descr="IMG_7676.JPG"/>
            <p:cNvPicPr>
              <a:picLocks noChangeAspect="1"/>
            </p:cNvPicPr>
            <p:nvPr/>
          </p:nvPicPr>
          <p:blipFill rotWithShape="1">
            <a:blip r:embed="rId25" cstate="print">
              <a:extLst>
                <a:ext uri="{28A0092B-C50C-407E-A947-70E740481C1C}">
                  <a14:useLocalDpi xmlns:a14="http://schemas.microsoft.com/office/drawing/2010/main"/>
                </a:ext>
              </a:extLst>
            </a:blip>
            <a:srcRect r="11062"/>
            <a:stretch/>
          </p:blipFill>
          <p:spPr>
            <a:xfrm>
              <a:off x="5763163" y="5852916"/>
              <a:ext cx="1829824" cy="1371600"/>
            </a:xfrm>
            <a:prstGeom prst="rect">
              <a:avLst/>
            </a:prstGeom>
          </p:spPr>
        </p:pic>
        <p:pic>
          <p:nvPicPr>
            <p:cNvPr id="26" name="Picture 25" descr="2-15_3.JPG"/>
            <p:cNvPicPr>
              <a:picLocks noChangeAspect="1"/>
            </p:cNvPicPr>
            <p:nvPr/>
          </p:nvPicPr>
          <p:blipFill>
            <a:blip r:embed="rId26" cstate="print">
              <a:extLst>
                <a:ext uri="{28A0092B-C50C-407E-A947-70E740481C1C}">
                  <a14:useLocalDpi xmlns:a14="http://schemas.microsoft.com/office/drawing/2010/main"/>
                </a:ext>
              </a:extLst>
            </a:blip>
            <a:stretch>
              <a:fillRect/>
            </a:stretch>
          </p:blipFill>
          <p:spPr>
            <a:xfrm>
              <a:off x="3823930" y="5852916"/>
              <a:ext cx="1828800" cy="1371600"/>
            </a:xfrm>
            <a:prstGeom prst="rect">
              <a:avLst/>
            </a:prstGeom>
          </p:spPr>
        </p:pic>
        <p:pic>
          <p:nvPicPr>
            <p:cNvPr id="28" name="Picture 27" descr="2-27_2.jpg"/>
            <p:cNvPicPr>
              <a:picLocks noChangeAspect="1"/>
            </p:cNvPicPr>
            <p:nvPr/>
          </p:nvPicPr>
          <p:blipFill rotWithShape="1">
            <a:blip r:embed="rId27" cstate="print">
              <a:extLst>
                <a:ext uri="{28A0092B-C50C-407E-A947-70E740481C1C}">
                  <a14:useLocalDpi xmlns:a14="http://schemas.microsoft.com/office/drawing/2010/main"/>
                </a:ext>
              </a:extLst>
            </a:blip>
            <a:srcRect r="26458"/>
            <a:stretch/>
          </p:blipFill>
          <p:spPr>
            <a:xfrm>
              <a:off x="1920244" y="5852916"/>
              <a:ext cx="1793253" cy="1371600"/>
            </a:xfrm>
            <a:prstGeom prst="rect">
              <a:avLst/>
            </a:prstGeom>
          </p:spPr>
        </p:pic>
        <p:pic>
          <p:nvPicPr>
            <p:cNvPr id="34" name="Picture 33" descr="1-22_1.jpg"/>
            <p:cNvPicPr>
              <a:picLocks noChangeAspect="1"/>
            </p:cNvPicPr>
            <p:nvPr/>
          </p:nvPicPr>
          <p:blipFill rotWithShape="1">
            <a:blip r:embed="rId28" cstate="print">
              <a:extLst>
                <a:ext uri="{28A0092B-C50C-407E-A947-70E740481C1C}">
                  <a14:useLocalDpi xmlns:a14="http://schemas.microsoft.com/office/drawing/2010/main"/>
                </a:ext>
              </a:extLst>
            </a:blip>
            <a:srcRect l="24186" b="24186"/>
            <a:stretch/>
          </p:blipFill>
          <p:spPr>
            <a:xfrm>
              <a:off x="-18989" y="5852916"/>
              <a:ext cx="1828800" cy="1371600"/>
            </a:xfrm>
            <a:prstGeom prst="rect">
              <a:avLst/>
            </a:prstGeom>
          </p:spPr>
        </p:pic>
      </p:grpSp>
    </p:spTree>
    <p:extLst>
      <p:ext uri="{BB962C8B-B14F-4D97-AF65-F5344CB8AC3E}">
        <p14:creationId xmlns:p14="http://schemas.microsoft.com/office/powerpoint/2010/main" val="6259723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3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60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nodeType="withEffect">
                                  <p:stCondLst>
                                    <p:cond delay="90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nodeType="withEffect">
                                  <p:stCondLst>
                                    <p:cond delay="12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descr="IMG_7655.JPG"/>
          <p:cNvPicPr>
            <a:picLocks noChangeAspect="1"/>
          </p:cNvPicPr>
          <p:nvPr/>
        </p:nvPicPr>
        <p:blipFill rotWithShape="1">
          <a:blip r:embed="rId3" cstate="print">
            <a:extLst>
              <a:ext uri="{28A0092B-C50C-407E-A947-70E740481C1C}">
                <a14:useLocalDpi xmlns:a14="http://schemas.microsoft.com/office/drawing/2010/main"/>
              </a:ext>
            </a:extLst>
          </a:blip>
          <a:srcRect l="11111"/>
          <a:stretch/>
        </p:blipFill>
        <p:spPr>
          <a:xfrm>
            <a:off x="1717636" y="194040"/>
            <a:ext cx="1828800" cy="1371600"/>
          </a:xfrm>
          <a:prstGeom prst="rect">
            <a:avLst/>
          </a:prstGeom>
        </p:spPr>
      </p:pic>
      <p:pic>
        <p:nvPicPr>
          <p:cNvPr id="15" name="Picture 14" descr="2-5_2.JP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717636" y="1711479"/>
            <a:ext cx="1828800" cy="1371600"/>
          </a:xfrm>
          <a:prstGeom prst="rect">
            <a:avLst/>
          </a:prstGeom>
        </p:spPr>
      </p:pic>
      <p:pic>
        <p:nvPicPr>
          <p:cNvPr id="20" name="Picture 19" descr="_DSC1130.JPG"/>
          <p:cNvPicPr>
            <a:picLocks noChangeAspect="1"/>
          </p:cNvPicPr>
          <p:nvPr/>
        </p:nvPicPr>
        <p:blipFill rotWithShape="1">
          <a:blip r:embed="rId5" cstate="print">
            <a:extLst>
              <a:ext uri="{28A0092B-C50C-407E-A947-70E740481C1C}">
                <a14:useLocalDpi xmlns:a14="http://schemas.microsoft.com/office/drawing/2010/main"/>
              </a:ext>
            </a:extLst>
          </a:blip>
          <a:srcRect l="24978"/>
          <a:stretch/>
        </p:blipFill>
        <p:spPr>
          <a:xfrm>
            <a:off x="1717636" y="3229412"/>
            <a:ext cx="1828800" cy="1371600"/>
          </a:xfrm>
          <a:prstGeom prst="rect">
            <a:avLst/>
          </a:prstGeom>
        </p:spPr>
      </p:pic>
      <p:pic>
        <p:nvPicPr>
          <p:cNvPr id="28" name="Picture 27" descr="1-9_3.jpg"/>
          <p:cNvPicPr>
            <a:picLocks noChangeAspect="1"/>
          </p:cNvPicPr>
          <p:nvPr/>
        </p:nvPicPr>
        <p:blipFill rotWithShape="1">
          <a:blip r:embed="rId6" cstate="print">
            <a:extLst>
              <a:ext uri="{28A0092B-C50C-407E-A947-70E740481C1C}">
                <a14:useLocalDpi xmlns:a14="http://schemas.microsoft.com/office/drawing/2010/main"/>
              </a:ext>
            </a:extLst>
          </a:blip>
          <a:srcRect l="6451"/>
          <a:stretch/>
        </p:blipFill>
        <p:spPr>
          <a:xfrm>
            <a:off x="1717636" y="5154778"/>
            <a:ext cx="1828800" cy="1371600"/>
          </a:xfrm>
          <a:prstGeom prst="rect">
            <a:avLst/>
          </a:prstGeom>
        </p:spPr>
      </p:pic>
      <p:grpSp>
        <p:nvGrpSpPr>
          <p:cNvPr id="23" name="Group 22"/>
          <p:cNvGrpSpPr/>
          <p:nvPr/>
        </p:nvGrpSpPr>
        <p:grpSpPr>
          <a:xfrm>
            <a:off x="7898534" y="194041"/>
            <a:ext cx="2452332" cy="2889038"/>
            <a:chOff x="7746134" y="194041"/>
            <a:chExt cx="2452332" cy="2889038"/>
          </a:xfrm>
        </p:grpSpPr>
        <p:pic>
          <p:nvPicPr>
            <p:cNvPr id="13" name="Picture 12" descr="IMG_7650.JP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746134" y="194041"/>
              <a:ext cx="2057400" cy="1371600"/>
            </a:xfrm>
            <a:prstGeom prst="rect">
              <a:avLst/>
            </a:prstGeom>
          </p:spPr>
        </p:pic>
        <p:pic>
          <p:nvPicPr>
            <p:cNvPr id="16" name="Picture 15" descr="2-5_4.JPG"/>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369666" y="1711479"/>
              <a:ext cx="1828800" cy="1371600"/>
            </a:xfrm>
            <a:prstGeom prst="rect">
              <a:avLst/>
            </a:prstGeom>
          </p:spPr>
        </p:pic>
      </p:grpSp>
      <p:grpSp>
        <p:nvGrpSpPr>
          <p:cNvPr id="11" name="Group 10"/>
          <p:cNvGrpSpPr/>
          <p:nvPr/>
        </p:nvGrpSpPr>
        <p:grpSpPr>
          <a:xfrm>
            <a:off x="6626997" y="194041"/>
            <a:ext cx="3275718" cy="6332337"/>
            <a:chOff x="6474597" y="194041"/>
            <a:chExt cx="3275718" cy="6332337"/>
          </a:xfrm>
        </p:grpSpPr>
        <p:pic>
          <p:nvPicPr>
            <p:cNvPr id="12" name="Picture 11" descr="2013-03-22 10.33.44.jpg"/>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631820" y="194041"/>
              <a:ext cx="1024467" cy="1371600"/>
            </a:xfrm>
            <a:prstGeom prst="rect">
              <a:avLst/>
            </a:prstGeom>
          </p:spPr>
        </p:pic>
        <p:pic>
          <p:nvPicPr>
            <p:cNvPr id="18" name="Picture 17" descr="2-5_9.JPG"/>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474597" y="1711479"/>
              <a:ext cx="1828800" cy="1371600"/>
            </a:xfrm>
            <a:prstGeom prst="rect">
              <a:avLst/>
            </a:prstGeom>
          </p:spPr>
        </p:pic>
        <p:pic>
          <p:nvPicPr>
            <p:cNvPr id="22" name="Picture 21" descr="IMG_2717.JPG"/>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921515" y="3229412"/>
              <a:ext cx="1828800" cy="1371600"/>
            </a:xfrm>
            <a:prstGeom prst="rect">
              <a:avLst/>
            </a:prstGeom>
          </p:spPr>
        </p:pic>
        <p:pic>
          <p:nvPicPr>
            <p:cNvPr id="26" name="Picture 25" descr="1-9_4.jpg"/>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8554247" y="5154778"/>
              <a:ext cx="771525" cy="1371600"/>
            </a:xfrm>
            <a:prstGeom prst="rect">
              <a:avLst/>
            </a:prstGeom>
          </p:spPr>
        </p:pic>
      </p:grpSp>
      <p:grpSp>
        <p:nvGrpSpPr>
          <p:cNvPr id="5" name="Group 4"/>
          <p:cNvGrpSpPr/>
          <p:nvPr/>
        </p:nvGrpSpPr>
        <p:grpSpPr>
          <a:xfrm>
            <a:off x="3636959" y="196863"/>
            <a:ext cx="2438400" cy="6329515"/>
            <a:chOff x="3484559" y="196863"/>
            <a:chExt cx="2438400" cy="6329515"/>
          </a:xfrm>
        </p:grpSpPr>
        <p:pic>
          <p:nvPicPr>
            <p:cNvPr id="8" name="Picture 7" descr="IMG_7651.JPG"/>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3484559" y="196863"/>
              <a:ext cx="2053167" cy="1368778"/>
            </a:xfrm>
            <a:prstGeom prst="rect">
              <a:avLst/>
            </a:prstGeom>
          </p:spPr>
        </p:pic>
        <p:pic>
          <p:nvPicPr>
            <p:cNvPr id="17" name="Picture 16" descr="2-5_8.JPG"/>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3484559" y="1711479"/>
              <a:ext cx="1828800" cy="1371600"/>
            </a:xfrm>
            <a:prstGeom prst="rect">
              <a:avLst/>
            </a:prstGeom>
          </p:spPr>
        </p:pic>
        <p:pic>
          <p:nvPicPr>
            <p:cNvPr id="21" name="Picture 20" descr="IMG_2714.JPG"/>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3484559" y="3229412"/>
              <a:ext cx="1828800" cy="1371600"/>
            </a:xfrm>
            <a:prstGeom prst="rect">
              <a:avLst/>
            </a:prstGeom>
          </p:spPr>
        </p:pic>
        <p:pic>
          <p:nvPicPr>
            <p:cNvPr id="27" name="Picture 26" descr="1-9_2.jpg"/>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3484559" y="5154778"/>
              <a:ext cx="2438400" cy="1371600"/>
            </a:xfrm>
            <a:prstGeom prst="rect">
              <a:avLst/>
            </a:prstGeom>
          </p:spPr>
        </p:pic>
      </p:grpSp>
      <p:grpSp>
        <p:nvGrpSpPr>
          <p:cNvPr id="6" name="Group 5"/>
          <p:cNvGrpSpPr/>
          <p:nvPr/>
        </p:nvGrpSpPr>
        <p:grpSpPr>
          <a:xfrm>
            <a:off x="5532028" y="191219"/>
            <a:ext cx="3078175" cy="6335159"/>
            <a:chOff x="5379628" y="191219"/>
            <a:chExt cx="3078175" cy="6335159"/>
          </a:xfrm>
        </p:grpSpPr>
        <p:pic>
          <p:nvPicPr>
            <p:cNvPr id="9" name="Picture 8" descr="IMG_7646.JPG"/>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rot="16200000">
              <a:off x="5398973" y="419819"/>
              <a:ext cx="1371600" cy="914400"/>
            </a:xfrm>
            <a:prstGeom prst="rect">
              <a:avLst/>
            </a:prstGeom>
          </p:spPr>
        </p:pic>
        <p:pic>
          <p:nvPicPr>
            <p:cNvPr id="14" name="Picture 13" descr="2-5_1.JPG"/>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5379628" y="1711479"/>
              <a:ext cx="1028700" cy="1371600"/>
            </a:xfrm>
            <a:prstGeom prst="rect">
              <a:avLst/>
            </a:prstGeom>
          </p:spPr>
        </p:pic>
        <p:pic>
          <p:nvPicPr>
            <p:cNvPr id="25" name="Picture 24" descr="_DSC1132.JPG"/>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5398598" y="3229412"/>
              <a:ext cx="2437678" cy="1371600"/>
            </a:xfrm>
            <a:prstGeom prst="rect">
              <a:avLst/>
            </a:prstGeom>
          </p:spPr>
        </p:pic>
        <p:pic>
          <p:nvPicPr>
            <p:cNvPr id="29" name="Picture 28" descr="1-9_6.jpg"/>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6019403" y="5154778"/>
              <a:ext cx="2438400" cy="1371600"/>
            </a:xfrm>
            <a:prstGeom prst="rect">
              <a:avLst/>
            </a:prstGeom>
          </p:spPr>
        </p:pic>
      </p:grpSp>
      <p:sp>
        <p:nvSpPr>
          <p:cNvPr id="3" name="TextBox 2"/>
          <p:cNvSpPr txBox="1"/>
          <p:nvPr/>
        </p:nvSpPr>
        <p:spPr>
          <a:xfrm>
            <a:off x="19396" y="194040"/>
            <a:ext cx="1438815" cy="430887"/>
          </a:xfrm>
          <a:prstGeom prst="rect">
            <a:avLst/>
          </a:prstGeom>
          <a:noFill/>
        </p:spPr>
        <p:txBody>
          <a:bodyPr wrap="none" rtlCol="0">
            <a:spAutoFit/>
          </a:bodyPr>
          <a:lstStyle/>
          <a:p>
            <a:r>
              <a:rPr lang="en-US" sz="2200" dirty="0" smtClean="0">
                <a:solidFill>
                  <a:schemeClr val="bg1"/>
                </a:solidFill>
                <a:latin typeface="Segoe UI Light"/>
                <a:cs typeface="Segoe UI Light"/>
              </a:rPr>
              <a:t>Bus Stop 1</a:t>
            </a:r>
            <a:endParaRPr lang="en-US" sz="2200" dirty="0">
              <a:solidFill>
                <a:schemeClr val="bg1"/>
              </a:solidFill>
              <a:latin typeface="Segoe UI Light"/>
              <a:cs typeface="Segoe UI Light"/>
            </a:endParaRPr>
          </a:p>
        </p:txBody>
      </p:sp>
      <p:sp>
        <p:nvSpPr>
          <p:cNvPr id="38" name="TextBox 37"/>
          <p:cNvSpPr txBox="1"/>
          <p:nvPr/>
        </p:nvSpPr>
        <p:spPr>
          <a:xfrm>
            <a:off x="19396" y="1711479"/>
            <a:ext cx="1438815" cy="430887"/>
          </a:xfrm>
          <a:prstGeom prst="rect">
            <a:avLst/>
          </a:prstGeom>
          <a:noFill/>
        </p:spPr>
        <p:txBody>
          <a:bodyPr wrap="none" rtlCol="0">
            <a:spAutoFit/>
          </a:bodyPr>
          <a:lstStyle/>
          <a:p>
            <a:r>
              <a:rPr lang="en-US" sz="2200" dirty="0" smtClean="0">
                <a:solidFill>
                  <a:schemeClr val="bg1"/>
                </a:solidFill>
                <a:latin typeface="Segoe UI Light"/>
                <a:cs typeface="Segoe UI Light"/>
              </a:rPr>
              <a:t>Bus Stop 2</a:t>
            </a:r>
            <a:endParaRPr lang="en-US" sz="2200" dirty="0">
              <a:solidFill>
                <a:schemeClr val="bg1"/>
              </a:solidFill>
              <a:latin typeface="Segoe UI Light"/>
              <a:cs typeface="Segoe UI Light"/>
            </a:endParaRPr>
          </a:p>
        </p:txBody>
      </p:sp>
      <p:sp>
        <p:nvSpPr>
          <p:cNvPr id="44" name="TextBox 43"/>
          <p:cNvSpPr txBox="1"/>
          <p:nvPr/>
        </p:nvSpPr>
        <p:spPr>
          <a:xfrm>
            <a:off x="19396" y="3229412"/>
            <a:ext cx="1438815" cy="430887"/>
          </a:xfrm>
          <a:prstGeom prst="rect">
            <a:avLst/>
          </a:prstGeom>
          <a:noFill/>
        </p:spPr>
        <p:txBody>
          <a:bodyPr wrap="none" rtlCol="0">
            <a:spAutoFit/>
          </a:bodyPr>
          <a:lstStyle/>
          <a:p>
            <a:r>
              <a:rPr lang="en-US" sz="2200" dirty="0" smtClean="0">
                <a:solidFill>
                  <a:schemeClr val="bg1"/>
                </a:solidFill>
                <a:latin typeface="Segoe UI Light"/>
                <a:cs typeface="Segoe UI Light"/>
              </a:rPr>
              <a:t>Bus Stop 3</a:t>
            </a:r>
            <a:endParaRPr lang="en-US" sz="2200" dirty="0">
              <a:solidFill>
                <a:schemeClr val="bg1"/>
              </a:solidFill>
              <a:latin typeface="Segoe UI Light"/>
              <a:cs typeface="Segoe UI Light"/>
            </a:endParaRPr>
          </a:p>
        </p:txBody>
      </p:sp>
      <p:sp>
        <p:nvSpPr>
          <p:cNvPr id="45" name="TextBox 44"/>
          <p:cNvSpPr txBox="1"/>
          <p:nvPr/>
        </p:nvSpPr>
        <p:spPr>
          <a:xfrm>
            <a:off x="19396" y="5154778"/>
            <a:ext cx="1729485" cy="430887"/>
          </a:xfrm>
          <a:prstGeom prst="rect">
            <a:avLst/>
          </a:prstGeom>
          <a:noFill/>
        </p:spPr>
        <p:txBody>
          <a:bodyPr wrap="none" rtlCol="0">
            <a:spAutoFit/>
          </a:bodyPr>
          <a:lstStyle/>
          <a:p>
            <a:r>
              <a:rPr lang="en-US" sz="2200" dirty="0" smtClean="0">
                <a:solidFill>
                  <a:schemeClr val="bg1"/>
                </a:solidFill>
                <a:latin typeface="Segoe UI Light"/>
                <a:cs typeface="Segoe UI Light"/>
              </a:rPr>
              <a:t>Bus Stop 179</a:t>
            </a:r>
            <a:endParaRPr lang="en-US" sz="2200" dirty="0">
              <a:solidFill>
                <a:schemeClr val="bg1"/>
              </a:solidFill>
              <a:latin typeface="Segoe UI Light"/>
              <a:cs typeface="Segoe UI Light"/>
            </a:endParaRPr>
          </a:p>
        </p:txBody>
      </p:sp>
      <p:sp>
        <p:nvSpPr>
          <p:cNvPr id="47" name="TextBox 46"/>
          <p:cNvSpPr txBox="1"/>
          <p:nvPr/>
        </p:nvSpPr>
        <p:spPr>
          <a:xfrm rot="5400000">
            <a:off x="485093" y="3831594"/>
            <a:ext cx="799618" cy="1200329"/>
          </a:xfrm>
          <a:prstGeom prst="rect">
            <a:avLst/>
          </a:prstGeom>
          <a:noFill/>
        </p:spPr>
        <p:txBody>
          <a:bodyPr wrap="none" rtlCol="0">
            <a:spAutoFit/>
          </a:bodyPr>
          <a:lstStyle/>
          <a:p>
            <a:r>
              <a:rPr lang="en-US" sz="7200" dirty="0" smtClean="0">
                <a:solidFill>
                  <a:schemeClr val="bg1"/>
                </a:solidFill>
                <a:latin typeface="Segoe UI Light"/>
                <a:cs typeface="Segoe UI Light"/>
              </a:rPr>
              <a:t>…</a:t>
            </a:r>
            <a:endParaRPr lang="en-US" sz="7200" dirty="0">
              <a:solidFill>
                <a:schemeClr val="bg1"/>
              </a:solidFill>
              <a:latin typeface="Segoe UI Light"/>
              <a:cs typeface="Segoe UI Light"/>
            </a:endParaRPr>
          </a:p>
        </p:txBody>
      </p:sp>
    </p:spTree>
    <p:extLst>
      <p:ext uri="{BB962C8B-B14F-4D97-AF65-F5344CB8AC3E}">
        <p14:creationId xmlns:p14="http://schemas.microsoft.com/office/powerpoint/2010/main" val="30750425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3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6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90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2013-03-30 10.02.2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3438734"/>
            <a:ext cx="4571999" cy="3414889"/>
          </a:xfrm>
          <a:prstGeom prst="rect">
            <a:avLst/>
          </a:prstGeom>
        </p:spPr>
      </p:pic>
      <p:pic>
        <p:nvPicPr>
          <p:cNvPr id="16" name="Picture 15" descr="2013-03-30 10.03.08.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43110"/>
            <a:ext cx="4572000" cy="3414889"/>
          </a:xfrm>
          <a:prstGeom prst="rect">
            <a:avLst/>
          </a:prstGeom>
        </p:spPr>
      </p:pic>
      <p:pic>
        <p:nvPicPr>
          <p:cNvPr id="4" name="Picture 3" descr="IMG_7691.JPG"/>
          <p:cNvPicPr>
            <a:picLocks noChangeAspect="1"/>
          </p:cNvPicPr>
          <p:nvPr/>
        </p:nvPicPr>
        <p:blipFill rotWithShape="1">
          <a:blip r:embed="rId5">
            <a:extLst>
              <a:ext uri="{28A0092B-C50C-407E-A947-70E740481C1C}">
                <a14:useLocalDpi xmlns:a14="http://schemas.microsoft.com/office/drawing/2010/main" val="0"/>
              </a:ext>
            </a:extLst>
          </a:blip>
          <a:srcRect r="11111"/>
          <a:stretch/>
        </p:blipFill>
        <p:spPr>
          <a:xfrm>
            <a:off x="0" y="14111"/>
            <a:ext cx="4572000" cy="3429000"/>
          </a:xfrm>
          <a:prstGeom prst="rect">
            <a:avLst/>
          </a:prstGeom>
        </p:spPr>
      </p:pic>
      <p:pic>
        <p:nvPicPr>
          <p:cNvPr id="5" name="Picture 4" descr="2013-03-22 11.59.55.jpg"/>
          <p:cNvPicPr>
            <a:picLocks noChangeAspect="1"/>
          </p:cNvPicPr>
          <p:nvPr/>
        </p:nvPicPr>
        <p:blipFill rotWithShape="1">
          <a:blip r:embed="rId6">
            <a:extLst>
              <a:ext uri="{28A0092B-C50C-407E-A947-70E740481C1C}">
                <a14:useLocalDpi xmlns:a14="http://schemas.microsoft.com/office/drawing/2010/main" val="0"/>
              </a:ext>
            </a:extLst>
          </a:blip>
          <a:srcRect l="730" t="31776" r="-1" b="12615"/>
          <a:stretch/>
        </p:blipFill>
        <p:spPr>
          <a:xfrm>
            <a:off x="4572000" y="-1"/>
            <a:ext cx="4590892" cy="3443112"/>
          </a:xfrm>
          <a:prstGeom prst="rect">
            <a:avLst/>
          </a:prstGeom>
        </p:spPr>
      </p:pic>
      <p:cxnSp>
        <p:nvCxnSpPr>
          <p:cNvPr id="10" name="Straight Connector 9"/>
          <p:cNvCxnSpPr/>
          <p:nvPr/>
        </p:nvCxnSpPr>
        <p:spPr>
          <a:xfrm flipV="1">
            <a:off x="4572000" y="-60117"/>
            <a:ext cx="0" cy="7056198"/>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2" name="Rectangle 1"/>
          <p:cNvSpPr/>
          <p:nvPr/>
        </p:nvSpPr>
        <p:spPr>
          <a:xfrm>
            <a:off x="0" y="-1"/>
            <a:ext cx="9162892" cy="6858001"/>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8" name="TextBox 7"/>
          <p:cNvSpPr txBox="1"/>
          <p:nvPr/>
        </p:nvSpPr>
        <p:spPr>
          <a:xfrm>
            <a:off x="1064216" y="2852716"/>
            <a:ext cx="5041316" cy="523220"/>
          </a:xfrm>
          <a:prstGeom prst="rect">
            <a:avLst/>
          </a:prstGeom>
          <a:noFill/>
        </p:spPr>
        <p:txBody>
          <a:bodyPr wrap="none" rtlCol="0">
            <a:spAutoFit/>
          </a:bodyPr>
          <a:lstStyle/>
          <a:p>
            <a:r>
              <a:rPr lang="en-US" sz="2800" dirty="0" smtClean="0">
                <a:solidFill>
                  <a:srgbClr val="FFFFFF"/>
                </a:solidFill>
                <a:latin typeface="Segoe UI Semibold"/>
                <a:cs typeface="Segoe UI Semibold"/>
              </a:rPr>
              <a:t>1. Collecting bus stop pictures</a:t>
            </a:r>
            <a:endParaRPr lang="en-US" sz="2800" dirty="0">
              <a:solidFill>
                <a:srgbClr val="FFFFFF"/>
              </a:solidFill>
              <a:latin typeface="Segoe UI Semibold"/>
              <a:cs typeface="Segoe UI Semibold"/>
            </a:endParaRPr>
          </a:p>
        </p:txBody>
      </p:sp>
      <p:sp>
        <p:nvSpPr>
          <p:cNvPr id="11" name="TextBox 10"/>
          <p:cNvSpPr txBox="1"/>
          <p:nvPr/>
        </p:nvSpPr>
        <p:spPr>
          <a:xfrm>
            <a:off x="1064216" y="2099731"/>
            <a:ext cx="3160015" cy="646331"/>
          </a:xfrm>
          <a:prstGeom prst="rect">
            <a:avLst/>
          </a:prstGeom>
          <a:noFill/>
        </p:spPr>
        <p:txBody>
          <a:bodyPr wrap="none" rtlCol="0">
            <a:spAutoFit/>
          </a:bodyPr>
          <a:lstStyle/>
          <a:p>
            <a:r>
              <a:rPr lang="en-US" sz="3600" dirty="0" smtClean="0">
                <a:solidFill>
                  <a:schemeClr val="bg1"/>
                </a:solidFill>
                <a:latin typeface="Segoe UI Semibold"/>
                <a:cs typeface="Segoe UI Semibold"/>
              </a:rPr>
              <a:t>Study Method</a:t>
            </a:r>
            <a:endParaRPr lang="en-US" sz="3600" dirty="0">
              <a:solidFill>
                <a:schemeClr val="bg1"/>
              </a:solidFill>
              <a:latin typeface="Segoe UI Semibold"/>
              <a:cs typeface="Segoe UI Semibold"/>
            </a:endParaRPr>
          </a:p>
        </p:txBody>
      </p:sp>
      <p:sp>
        <p:nvSpPr>
          <p:cNvPr id="12" name="TextBox 11"/>
          <p:cNvSpPr txBox="1"/>
          <p:nvPr/>
        </p:nvSpPr>
        <p:spPr>
          <a:xfrm>
            <a:off x="1083905" y="3966331"/>
            <a:ext cx="5021627" cy="523220"/>
          </a:xfrm>
          <a:prstGeom prst="rect">
            <a:avLst/>
          </a:prstGeom>
          <a:noFill/>
        </p:spPr>
        <p:txBody>
          <a:bodyPr wrap="none" rtlCol="0">
            <a:spAutoFit/>
          </a:bodyPr>
          <a:lstStyle/>
          <a:p>
            <a:r>
              <a:rPr lang="en-US" sz="2800" dirty="0">
                <a:solidFill>
                  <a:srgbClr val="404040"/>
                </a:solidFill>
                <a:latin typeface="Segoe UI Semibold"/>
                <a:cs typeface="Segoe UI Semibold"/>
              </a:rPr>
              <a:t>2</a:t>
            </a:r>
            <a:r>
              <a:rPr lang="en-US" sz="2800" dirty="0" smtClean="0">
                <a:solidFill>
                  <a:srgbClr val="404040"/>
                </a:solidFill>
                <a:latin typeface="Segoe UI Semibold"/>
                <a:cs typeface="Segoe UI Semibold"/>
              </a:rPr>
              <a:t>. Coding bus stop landmarks</a:t>
            </a:r>
            <a:endParaRPr lang="en-US" sz="2800" dirty="0">
              <a:solidFill>
                <a:srgbClr val="404040"/>
              </a:solidFill>
              <a:latin typeface="Segoe UI Semibold"/>
              <a:cs typeface="Segoe UI Semibold"/>
            </a:endParaRPr>
          </a:p>
        </p:txBody>
      </p:sp>
      <p:sp>
        <p:nvSpPr>
          <p:cNvPr id="21" name="Rectangle 20"/>
          <p:cNvSpPr/>
          <p:nvPr/>
        </p:nvSpPr>
        <p:spPr>
          <a:xfrm>
            <a:off x="0" y="0"/>
            <a:ext cx="9127963" cy="4664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2: Bus Stop Audit</a:t>
            </a:r>
          </a:p>
        </p:txBody>
      </p:sp>
    </p:spTree>
    <p:extLst>
      <p:ext uri="{BB962C8B-B14F-4D97-AF65-F5344CB8AC3E}">
        <p14:creationId xmlns:p14="http://schemas.microsoft.com/office/powerpoint/2010/main" val="1949720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2013-03-30 10.02.2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3438734"/>
            <a:ext cx="4571999" cy="3414889"/>
          </a:xfrm>
          <a:prstGeom prst="rect">
            <a:avLst/>
          </a:prstGeom>
        </p:spPr>
      </p:pic>
      <p:pic>
        <p:nvPicPr>
          <p:cNvPr id="16" name="Picture 15" descr="2013-03-30 10.03.08.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43110"/>
            <a:ext cx="4572000" cy="3414889"/>
          </a:xfrm>
          <a:prstGeom prst="rect">
            <a:avLst/>
          </a:prstGeom>
        </p:spPr>
      </p:pic>
      <p:pic>
        <p:nvPicPr>
          <p:cNvPr id="4" name="Picture 3" descr="IMG_7691.JPG"/>
          <p:cNvPicPr>
            <a:picLocks noChangeAspect="1"/>
          </p:cNvPicPr>
          <p:nvPr/>
        </p:nvPicPr>
        <p:blipFill rotWithShape="1">
          <a:blip r:embed="rId5">
            <a:extLst>
              <a:ext uri="{28A0092B-C50C-407E-A947-70E740481C1C}">
                <a14:useLocalDpi xmlns:a14="http://schemas.microsoft.com/office/drawing/2010/main" val="0"/>
              </a:ext>
            </a:extLst>
          </a:blip>
          <a:srcRect r="11111"/>
          <a:stretch/>
        </p:blipFill>
        <p:spPr>
          <a:xfrm>
            <a:off x="0" y="14111"/>
            <a:ext cx="4572000" cy="3429000"/>
          </a:xfrm>
          <a:prstGeom prst="rect">
            <a:avLst/>
          </a:prstGeom>
        </p:spPr>
      </p:pic>
      <p:pic>
        <p:nvPicPr>
          <p:cNvPr id="5" name="Picture 4" descr="2013-03-22 11.59.55.jpg"/>
          <p:cNvPicPr>
            <a:picLocks noChangeAspect="1"/>
          </p:cNvPicPr>
          <p:nvPr/>
        </p:nvPicPr>
        <p:blipFill rotWithShape="1">
          <a:blip r:embed="rId6">
            <a:extLst>
              <a:ext uri="{28A0092B-C50C-407E-A947-70E740481C1C}">
                <a14:useLocalDpi xmlns:a14="http://schemas.microsoft.com/office/drawing/2010/main" val="0"/>
              </a:ext>
            </a:extLst>
          </a:blip>
          <a:srcRect l="730" t="31776" r="-1" b="12615"/>
          <a:stretch/>
        </p:blipFill>
        <p:spPr>
          <a:xfrm>
            <a:off x="4572000" y="-1"/>
            <a:ext cx="4590892" cy="3443112"/>
          </a:xfrm>
          <a:prstGeom prst="rect">
            <a:avLst/>
          </a:prstGeom>
        </p:spPr>
      </p:pic>
      <p:cxnSp>
        <p:nvCxnSpPr>
          <p:cNvPr id="10" name="Straight Connector 9"/>
          <p:cNvCxnSpPr/>
          <p:nvPr/>
        </p:nvCxnSpPr>
        <p:spPr>
          <a:xfrm flipV="1">
            <a:off x="4572000" y="-60117"/>
            <a:ext cx="0" cy="7056198"/>
          </a:xfrm>
          <a:prstGeom prst="line">
            <a:avLst/>
          </a:prstGeom>
          <a:ln>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2" name="Rectangle 1"/>
          <p:cNvSpPr/>
          <p:nvPr/>
        </p:nvSpPr>
        <p:spPr>
          <a:xfrm>
            <a:off x="0" y="-1"/>
            <a:ext cx="9162892" cy="6858001"/>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8" name="TextBox 7"/>
          <p:cNvSpPr txBox="1"/>
          <p:nvPr/>
        </p:nvSpPr>
        <p:spPr>
          <a:xfrm>
            <a:off x="1064216" y="2852716"/>
            <a:ext cx="5041316" cy="523220"/>
          </a:xfrm>
          <a:prstGeom prst="rect">
            <a:avLst/>
          </a:prstGeom>
          <a:noFill/>
        </p:spPr>
        <p:txBody>
          <a:bodyPr wrap="none" rtlCol="0">
            <a:spAutoFit/>
          </a:bodyPr>
          <a:lstStyle/>
          <a:p>
            <a:r>
              <a:rPr lang="en-US" sz="2800" dirty="0" smtClean="0">
                <a:solidFill>
                  <a:schemeClr val="tx1">
                    <a:lumMod val="75000"/>
                    <a:lumOff val="25000"/>
                  </a:schemeClr>
                </a:solidFill>
                <a:latin typeface="Segoe UI Semibold"/>
                <a:cs typeface="Segoe UI Semibold"/>
              </a:rPr>
              <a:t>1. Collecting bus stop pictures</a:t>
            </a:r>
            <a:endParaRPr lang="en-US" sz="2800" dirty="0">
              <a:solidFill>
                <a:schemeClr val="tx1">
                  <a:lumMod val="75000"/>
                  <a:lumOff val="25000"/>
                </a:schemeClr>
              </a:solidFill>
              <a:latin typeface="Segoe UI Semibold"/>
              <a:cs typeface="Segoe UI Semibold"/>
            </a:endParaRPr>
          </a:p>
        </p:txBody>
      </p:sp>
      <p:sp>
        <p:nvSpPr>
          <p:cNvPr id="11" name="TextBox 10"/>
          <p:cNvSpPr txBox="1"/>
          <p:nvPr/>
        </p:nvSpPr>
        <p:spPr>
          <a:xfrm>
            <a:off x="1064216" y="2099731"/>
            <a:ext cx="3160015" cy="646331"/>
          </a:xfrm>
          <a:prstGeom prst="rect">
            <a:avLst/>
          </a:prstGeom>
          <a:noFill/>
        </p:spPr>
        <p:txBody>
          <a:bodyPr wrap="none" rtlCol="0">
            <a:spAutoFit/>
          </a:bodyPr>
          <a:lstStyle/>
          <a:p>
            <a:r>
              <a:rPr lang="en-US" sz="3600" dirty="0" smtClean="0">
                <a:solidFill>
                  <a:srgbClr val="FFFFFF"/>
                </a:solidFill>
                <a:latin typeface="Segoe UI Semibold"/>
                <a:cs typeface="Segoe UI Semibold"/>
              </a:rPr>
              <a:t>Study Method</a:t>
            </a:r>
            <a:endParaRPr lang="en-US" sz="3600" dirty="0">
              <a:solidFill>
                <a:srgbClr val="FFFFFF"/>
              </a:solidFill>
              <a:latin typeface="Segoe UI Semibold"/>
              <a:cs typeface="Segoe UI Semibold"/>
            </a:endParaRPr>
          </a:p>
        </p:txBody>
      </p:sp>
      <p:sp>
        <p:nvSpPr>
          <p:cNvPr id="12" name="TextBox 11"/>
          <p:cNvSpPr txBox="1"/>
          <p:nvPr/>
        </p:nvSpPr>
        <p:spPr>
          <a:xfrm>
            <a:off x="1083905" y="3966331"/>
            <a:ext cx="5021627" cy="523220"/>
          </a:xfrm>
          <a:prstGeom prst="rect">
            <a:avLst/>
          </a:prstGeom>
          <a:noFill/>
        </p:spPr>
        <p:txBody>
          <a:bodyPr wrap="none" rtlCol="0">
            <a:spAutoFit/>
          </a:bodyPr>
          <a:lstStyle/>
          <a:p>
            <a:r>
              <a:rPr lang="en-US" sz="2800" dirty="0">
                <a:solidFill>
                  <a:schemeClr val="bg1"/>
                </a:solidFill>
                <a:latin typeface="Segoe UI Semibold"/>
                <a:cs typeface="Segoe UI Semibold"/>
              </a:rPr>
              <a:t>2</a:t>
            </a:r>
            <a:r>
              <a:rPr lang="en-US" sz="2800" dirty="0" smtClean="0">
                <a:solidFill>
                  <a:schemeClr val="bg1"/>
                </a:solidFill>
                <a:latin typeface="Segoe UI Semibold"/>
                <a:cs typeface="Segoe UI Semibold"/>
              </a:rPr>
              <a:t>. Coding bus stop landmarks</a:t>
            </a:r>
            <a:endParaRPr lang="en-US" sz="2800" dirty="0">
              <a:solidFill>
                <a:schemeClr val="bg1"/>
              </a:solidFill>
              <a:latin typeface="Segoe UI Semibold"/>
              <a:cs typeface="Segoe UI Semibold"/>
            </a:endParaRPr>
          </a:p>
        </p:txBody>
      </p:sp>
      <p:sp>
        <p:nvSpPr>
          <p:cNvPr id="13" name="Rectangle 12"/>
          <p:cNvSpPr/>
          <p:nvPr/>
        </p:nvSpPr>
        <p:spPr>
          <a:xfrm>
            <a:off x="0" y="0"/>
            <a:ext cx="9127963" cy="4664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2: Bus Stop Audit</a:t>
            </a:r>
          </a:p>
        </p:txBody>
      </p:sp>
    </p:spTree>
    <p:extLst>
      <p:ext uri="{BB962C8B-B14F-4D97-AF65-F5344CB8AC3E}">
        <p14:creationId xmlns:p14="http://schemas.microsoft.com/office/powerpoint/2010/main" val="3129645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oundTruthGener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6858000"/>
          </a:xfrm>
          <a:prstGeom prst="rect">
            <a:avLst/>
          </a:prstGeom>
        </p:spPr>
      </p:pic>
      <p:grpSp>
        <p:nvGrpSpPr>
          <p:cNvPr id="4" name="Group 3"/>
          <p:cNvGrpSpPr/>
          <p:nvPr/>
        </p:nvGrpSpPr>
        <p:grpSpPr>
          <a:xfrm>
            <a:off x="2053255" y="-36674"/>
            <a:ext cx="7094597" cy="1127004"/>
            <a:chOff x="2053255" y="-36674"/>
            <a:chExt cx="7094597" cy="1127004"/>
          </a:xfrm>
        </p:grpSpPr>
        <p:sp>
          <p:nvSpPr>
            <p:cNvPr id="5" name="Rectangle 4"/>
            <p:cNvSpPr/>
            <p:nvPr/>
          </p:nvSpPr>
          <p:spPr>
            <a:xfrm>
              <a:off x="2053255" y="14892"/>
              <a:ext cx="7094597" cy="1075438"/>
            </a:xfrm>
            <a:prstGeom prst="rect">
              <a:avLst/>
            </a:prstGeom>
            <a:solidFill>
              <a:schemeClr val="tx1">
                <a:alpha val="9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6" name="TextBox 5"/>
            <p:cNvSpPr txBox="1"/>
            <p:nvPr/>
          </p:nvSpPr>
          <p:spPr>
            <a:xfrm>
              <a:off x="4677637" y="-36674"/>
              <a:ext cx="914400"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Bus Stop </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Sign</a:t>
              </a:r>
              <a:endParaRPr lang="en-US" dirty="0">
                <a:solidFill>
                  <a:schemeClr val="bg1"/>
                </a:solidFill>
                <a:latin typeface="Segoe Condensed"/>
                <a:cs typeface="Segoe Condensed"/>
              </a:endParaRPr>
            </a:p>
          </p:txBody>
        </p:sp>
        <p:sp>
          <p:nvSpPr>
            <p:cNvPr id="7" name="TextBox 6"/>
            <p:cNvSpPr txBox="1"/>
            <p:nvPr/>
          </p:nvSpPr>
          <p:spPr>
            <a:xfrm>
              <a:off x="2195475" y="642666"/>
              <a:ext cx="2416046" cy="400110"/>
            </a:xfrm>
            <a:prstGeom prst="rect">
              <a:avLst/>
            </a:prstGeom>
            <a:noFill/>
            <a:ln>
              <a:noFill/>
            </a:ln>
          </p:spPr>
          <p:txBody>
            <a:bodyPr wrap="none" rtlCol="0">
              <a:spAutoFit/>
            </a:bodyPr>
            <a:lstStyle/>
            <a:p>
              <a:r>
                <a:rPr lang="en-US" sz="2000" dirty="0" smtClean="0">
                  <a:solidFill>
                    <a:srgbClr val="F79646"/>
                  </a:solidFill>
                  <a:latin typeface="Segoe UI Semibold"/>
                  <a:cs typeface="Segoe UI Semibold"/>
                </a:rPr>
                <a:t>Google Street View</a:t>
              </a:r>
              <a:endParaRPr lang="en-US" sz="2000" dirty="0">
                <a:solidFill>
                  <a:srgbClr val="F79646"/>
                </a:solidFill>
                <a:latin typeface="Segoe UI Semibold"/>
                <a:cs typeface="Segoe UI Semibold"/>
              </a:endParaRPr>
            </a:p>
          </p:txBody>
        </p:sp>
        <p:cxnSp>
          <p:nvCxnSpPr>
            <p:cNvPr id="8" name="Straight Connector 7"/>
            <p:cNvCxnSpPr/>
            <p:nvPr/>
          </p:nvCxnSpPr>
          <p:spPr>
            <a:xfrm>
              <a:off x="2053255" y="605679"/>
              <a:ext cx="7090745" cy="0"/>
            </a:xfrm>
            <a:prstGeom prst="line">
              <a:avLst/>
            </a:prstGeom>
            <a:ln w="38100" cmpd="dbl">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485352" y="-36674"/>
              <a:ext cx="914400"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Bus Stop </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Shelter</a:t>
              </a:r>
              <a:endParaRPr lang="en-US" dirty="0">
                <a:solidFill>
                  <a:schemeClr val="bg1"/>
                </a:solidFill>
                <a:latin typeface="Segoe Condensed"/>
                <a:cs typeface="Segoe Condensed"/>
              </a:endParaRPr>
            </a:p>
          </p:txBody>
        </p:sp>
        <p:sp>
          <p:nvSpPr>
            <p:cNvPr id="11" name="TextBox 10"/>
            <p:cNvSpPr txBox="1"/>
            <p:nvPr/>
          </p:nvSpPr>
          <p:spPr>
            <a:xfrm>
              <a:off x="6400294" y="108068"/>
              <a:ext cx="686907" cy="369332"/>
            </a:xfrm>
            <a:prstGeom prst="rect">
              <a:avLst/>
            </a:prstGeom>
            <a:noFill/>
          </p:spPr>
          <p:txBody>
            <a:bodyPr wrap="none" rtlCol="0">
              <a:spAutoFit/>
            </a:bodyPr>
            <a:lstStyle/>
            <a:p>
              <a:pPr algn="ctr"/>
              <a:r>
                <a:rPr lang="en-US" dirty="0" smtClean="0">
                  <a:solidFill>
                    <a:schemeClr val="bg1"/>
                  </a:solidFill>
                  <a:latin typeface="Segoe Condensed"/>
                  <a:cs typeface="Segoe Condensed"/>
                </a:rPr>
                <a:t>Bench</a:t>
              </a:r>
              <a:endParaRPr lang="en-US" dirty="0">
                <a:solidFill>
                  <a:schemeClr val="bg1"/>
                </a:solidFill>
                <a:latin typeface="Segoe Condensed"/>
                <a:cs typeface="Segoe Condensed"/>
              </a:endParaRPr>
            </a:p>
          </p:txBody>
        </p:sp>
        <p:sp>
          <p:nvSpPr>
            <p:cNvPr id="12" name="TextBox 11"/>
            <p:cNvSpPr txBox="1"/>
            <p:nvPr/>
          </p:nvSpPr>
          <p:spPr>
            <a:xfrm>
              <a:off x="7238199" y="-28732"/>
              <a:ext cx="612405"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Trash</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Can</a:t>
              </a:r>
              <a:endParaRPr lang="en-US" dirty="0">
                <a:solidFill>
                  <a:schemeClr val="bg1"/>
                </a:solidFill>
                <a:latin typeface="Segoe Condensed"/>
                <a:cs typeface="Segoe Condensed"/>
              </a:endParaRPr>
            </a:p>
          </p:txBody>
        </p:sp>
        <p:sp>
          <p:nvSpPr>
            <p:cNvPr id="13" name="TextBox 12"/>
            <p:cNvSpPr txBox="1"/>
            <p:nvPr/>
          </p:nvSpPr>
          <p:spPr>
            <a:xfrm>
              <a:off x="7898383" y="-34179"/>
              <a:ext cx="536776"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Mail</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Box</a:t>
              </a:r>
              <a:endParaRPr lang="en-US" dirty="0">
                <a:solidFill>
                  <a:schemeClr val="bg1"/>
                </a:solidFill>
                <a:latin typeface="Segoe Condensed"/>
                <a:cs typeface="Segoe Condensed"/>
              </a:endParaRPr>
            </a:p>
          </p:txBody>
        </p:sp>
        <p:sp>
          <p:nvSpPr>
            <p:cNvPr id="14" name="TextBox 13"/>
            <p:cNvSpPr txBox="1"/>
            <p:nvPr/>
          </p:nvSpPr>
          <p:spPr>
            <a:xfrm>
              <a:off x="8499848" y="85636"/>
              <a:ext cx="537903" cy="369332"/>
            </a:xfrm>
            <a:prstGeom prst="rect">
              <a:avLst/>
            </a:prstGeom>
            <a:noFill/>
          </p:spPr>
          <p:txBody>
            <a:bodyPr wrap="none" rtlCol="0">
              <a:spAutoFit/>
            </a:bodyPr>
            <a:lstStyle/>
            <a:p>
              <a:pPr algn="ctr"/>
              <a:r>
                <a:rPr lang="en-US" dirty="0" smtClean="0">
                  <a:solidFill>
                    <a:schemeClr val="bg1"/>
                  </a:solidFill>
                  <a:latin typeface="Segoe Condensed"/>
                  <a:cs typeface="Segoe Condensed"/>
                </a:rPr>
                <a:t>Pole</a:t>
              </a:r>
              <a:endParaRPr lang="en-US" dirty="0">
                <a:solidFill>
                  <a:schemeClr val="bg1"/>
                </a:solidFill>
                <a:latin typeface="Segoe Condensed"/>
                <a:cs typeface="Segoe Condensed"/>
              </a:endParaRPr>
            </a:p>
          </p:txBody>
        </p:sp>
      </p:grpSp>
      <p:sp>
        <p:nvSpPr>
          <p:cNvPr id="25" name="Title 1"/>
          <p:cNvSpPr txBox="1">
            <a:spLocks/>
          </p:cNvSpPr>
          <p:nvPr/>
        </p:nvSpPr>
        <p:spPr>
          <a:xfrm>
            <a:off x="-29198" y="5760872"/>
            <a:ext cx="7932524" cy="821846"/>
          </a:xfrm>
          <a:prstGeom prst="rect">
            <a:avLst/>
          </a:prstGeom>
          <a:solidFill>
            <a:srgbClr val="000000">
              <a:alpha val="88000"/>
            </a:srgbClr>
          </a:solidFill>
        </p:spPr>
        <p:txBody>
          <a:bodyPr vert="horz" lIns="182880" tIns="45720" rIns="182880" bIns="45720" rtlCol="0" anchor="ctr">
            <a:noAutofit/>
          </a:bodyPr>
          <a:lstStyle>
            <a:lvl1pPr algn="l" defTabSz="457200" rtl="0" eaLnBrk="1" latinLnBrk="0" hangingPunct="1">
              <a:spcBef>
                <a:spcPct val="0"/>
              </a:spcBef>
              <a:buNone/>
              <a:defRPr sz="2400" kern="1200">
                <a:solidFill>
                  <a:schemeClr val="tx1"/>
                </a:solidFill>
                <a:latin typeface="Segoe UI Light"/>
                <a:ea typeface="+mj-ea"/>
                <a:cs typeface="Segoe UI Light"/>
              </a:defRPr>
            </a:lvl1pPr>
          </a:lstStyle>
          <a:p>
            <a:r>
              <a:rPr lang="en-US" sz="2800" dirty="0" smtClean="0">
                <a:solidFill>
                  <a:srgbClr val="FFFFFF"/>
                </a:solidFill>
              </a:rPr>
              <a:t>Count landmarks in </a:t>
            </a:r>
            <a:r>
              <a:rPr lang="en-US" sz="2800" dirty="0" smtClean="0">
                <a:solidFill>
                  <a:schemeClr val="accent6"/>
                </a:solidFill>
                <a:latin typeface="Segoe UI Semibold"/>
                <a:cs typeface="Segoe UI Semibold"/>
              </a:rPr>
              <a:t>Google Street View images</a:t>
            </a:r>
            <a:endParaRPr lang="en-US" sz="2800" dirty="0">
              <a:solidFill>
                <a:schemeClr val="accent6"/>
              </a:solidFill>
              <a:latin typeface="Segoe UI Semibold"/>
              <a:cs typeface="Segoe UI Semibold"/>
            </a:endParaRPr>
          </a:p>
        </p:txBody>
      </p:sp>
    </p:spTree>
    <p:extLst>
      <p:ext uri="{BB962C8B-B14F-4D97-AF65-F5344CB8AC3E}">
        <p14:creationId xmlns:p14="http://schemas.microsoft.com/office/powerpoint/2010/main" val="27441696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2"/>
                </p:tgtEl>
              </p:cMediaNode>
            </p:video>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2"/>
                                        </p:tgtEl>
                                      </p:cBhvr>
                                    </p:cmd>
                                  </p:childTnLst>
                                </p:cTn>
                              </p:par>
                            </p:childTnLst>
                          </p:cTn>
                        </p:par>
                      </p:childTnLst>
                    </p:cTn>
                  </p:par>
                </p:childTnLst>
              </p:cTn>
              <p:nextCondLst>
                <p:cond evt="onClick" delay="0">
                  <p:tgtEl>
                    <p:spTgt spid="2"/>
                  </p:tgtEl>
                </p:cond>
              </p:nextCondLst>
            </p:seq>
          </p:childTnLst>
        </p:cTn>
      </p:par>
    </p:tnLst>
    <p:bldLst>
      <p:bldP spid="25"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oundTruthGener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6858000"/>
          </a:xfrm>
          <a:prstGeom prst="rect">
            <a:avLst/>
          </a:prstGeom>
        </p:spPr>
      </p:pic>
      <p:sp>
        <p:nvSpPr>
          <p:cNvPr id="5" name="Rectangle 4"/>
          <p:cNvSpPr/>
          <p:nvPr/>
        </p:nvSpPr>
        <p:spPr>
          <a:xfrm>
            <a:off x="2053255" y="14892"/>
            <a:ext cx="7094597" cy="1075438"/>
          </a:xfrm>
          <a:prstGeom prst="rect">
            <a:avLst/>
          </a:prstGeom>
          <a:solidFill>
            <a:schemeClr val="tx1">
              <a:alpha val="9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6" name="TextBox 5"/>
          <p:cNvSpPr txBox="1"/>
          <p:nvPr/>
        </p:nvSpPr>
        <p:spPr>
          <a:xfrm>
            <a:off x="4677637" y="-36674"/>
            <a:ext cx="914400"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Bus Stop </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Sign</a:t>
            </a:r>
            <a:endParaRPr lang="en-US" dirty="0">
              <a:solidFill>
                <a:schemeClr val="bg1"/>
              </a:solidFill>
              <a:latin typeface="Segoe Condensed"/>
              <a:cs typeface="Segoe Condensed"/>
            </a:endParaRPr>
          </a:p>
        </p:txBody>
      </p:sp>
      <p:sp>
        <p:nvSpPr>
          <p:cNvPr id="7" name="TextBox 6"/>
          <p:cNvSpPr txBox="1"/>
          <p:nvPr/>
        </p:nvSpPr>
        <p:spPr>
          <a:xfrm>
            <a:off x="2195475" y="642666"/>
            <a:ext cx="2416046" cy="400110"/>
          </a:xfrm>
          <a:prstGeom prst="rect">
            <a:avLst/>
          </a:prstGeom>
          <a:noFill/>
          <a:ln>
            <a:noFill/>
          </a:ln>
        </p:spPr>
        <p:txBody>
          <a:bodyPr wrap="none" rtlCol="0">
            <a:spAutoFit/>
          </a:bodyPr>
          <a:lstStyle/>
          <a:p>
            <a:r>
              <a:rPr lang="en-US" sz="2000" dirty="0" smtClean="0">
                <a:solidFill>
                  <a:srgbClr val="F79646"/>
                </a:solidFill>
                <a:latin typeface="Segoe UI Semibold"/>
                <a:cs typeface="Segoe UI Semibold"/>
              </a:rPr>
              <a:t>Google Street View</a:t>
            </a:r>
            <a:endParaRPr lang="en-US" sz="2000" dirty="0">
              <a:solidFill>
                <a:srgbClr val="F79646"/>
              </a:solidFill>
              <a:latin typeface="Segoe UI Semibold"/>
              <a:cs typeface="Segoe UI Semibold"/>
            </a:endParaRPr>
          </a:p>
        </p:txBody>
      </p:sp>
      <p:cxnSp>
        <p:nvCxnSpPr>
          <p:cNvPr id="8" name="Straight Connector 7"/>
          <p:cNvCxnSpPr/>
          <p:nvPr/>
        </p:nvCxnSpPr>
        <p:spPr>
          <a:xfrm>
            <a:off x="2053255" y="605679"/>
            <a:ext cx="7090745" cy="0"/>
          </a:xfrm>
          <a:prstGeom prst="line">
            <a:avLst/>
          </a:prstGeom>
          <a:ln w="38100" cmpd="dbl">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485352" y="-36674"/>
            <a:ext cx="914400"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Bus Stop </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Shelter</a:t>
            </a:r>
            <a:endParaRPr lang="en-US" dirty="0">
              <a:solidFill>
                <a:schemeClr val="bg1"/>
              </a:solidFill>
              <a:latin typeface="Segoe Condensed"/>
              <a:cs typeface="Segoe Condensed"/>
            </a:endParaRPr>
          </a:p>
        </p:txBody>
      </p:sp>
      <p:sp>
        <p:nvSpPr>
          <p:cNvPr id="11" name="TextBox 10"/>
          <p:cNvSpPr txBox="1"/>
          <p:nvPr/>
        </p:nvSpPr>
        <p:spPr>
          <a:xfrm>
            <a:off x="6400294" y="108068"/>
            <a:ext cx="686907" cy="369332"/>
          </a:xfrm>
          <a:prstGeom prst="rect">
            <a:avLst/>
          </a:prstGeom>
          <a:noFill/>
        </p:spPr>
        <p:txBody>
          <a:bodyPr wrap="none" rtlCol="0">
            <a:spAutoFit/>
          </a:bodyPr>
          <a:lstStyle/>
          <a:p>
            <a:pPr algn="ctr"/>
            <a:r>
              <a:rPr lang="en-US" dirty="0" smtClean="0">
                <a:solidFill>
                  <a:schemeClr val="bg1"/>
                </a:solidFill>
                <a:latin typeface="Segoe Condensed"/>
                <a:cs typeface="Segoe Condensed"/>
              </a:rPr>
              <a:t>Bench</a:t>
            </a:r>
            <a:endParaRPr lang="en-US" dirty="0">
              <a:solidFill>
                <a:schemeClr val="bg1"/>
              </a:solidFill>
              <a:latin typeface="Segoe Condensed"/>
              <a:cs typeface="Segoe Condensed"/>
            </a:endParaRPr>
          </a:p>
        </p:txBody>
      </p:sp>
      <p:sp>
        <p:nvSpPr>
          <p:cNvPr id="12" name="TextBox 11"/>
          <p:cNvSpPr txBox="1"/>
          <p:nvPr/>
        </p:nvSpPr>
        <p:spPr>
          <a:xfrm>
            <a:off x="7238199" y="-28732"/>
            <a:ext cx="612405"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Trash</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Can</a:t>
            </a:r>
            <a:endParaRPr lang="en-US" dirty="0">
              <a:solidFill>
                <a:schemeClr val="bg1"/>
              </a:solidFill>
              <a:latin typeface="Segoe Condensed"/>
              <a:cs typeface="Segoe Condensed"/>
            </a:endParaRPr>
          </a:p>
        </p:txBody>
      </p:sp>
      <p:sp>
        <p:nvSpPr>
          <p:cNvPr id="13" name="TextBox 12"/>
          <p:cNvSpPr txBox="1"/>
          <p:nvPr/>
        </p:nvSpPr>
        <p:spPr>
          <a:xfrm>
            <a:off x="7898383" y="-34179"/>
            <a:ext cx="536776"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Mail</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Box</a:t>
            </a:r>
            <a:endParaRPr lang="en-US" dirty="0">
              <a:solidFill>
                <a:schemeClr val="bg1"/>
              </a:solidFill>
              <a:latin typeface="Segoe Condensed"/>
              <a:cs typeface="Segoe Condensed"/>
            </a:endParaRPr>
          </a:p>
        </p:txBody>
      </p:sp>
      <p:sp>
        <p:nvSpPr>
          <p:cNvPr id="14" name="TextBox 13"/>
          <p:cNvSpPr txBox="1"/>
          <p:nvPr/>
        </p:nvSpPr>
        <p:spPr>
          <a:xfrm>
            <a:off x="8499848" y="85636"/>
            <a:ext cx="537903" cy="369332"/>
          </a:xfrm>
          <a:prstGeom prst="rect">
            <a:avLst/>
          </a:prstGeom>
          <a:noFill/>
        </p:spPr>
        <p:txBody>
          <a:bodyPr wrap="none" rtlCol="0">
            <a:spAutoFit/>
          </a:bodyPr>
          <a:lstStyle/>
          <a:p>
            <a:pPr algn="ctr"/>
            <a:r>
              <a:rPr lang="en-US" dirty="0" smtClean="0">
                <a:solidFill>
                  <a:schemeClr val="bg1"/>
                </a:solidFill>
                <a:latin typeface="Segoe Condensed"/>
                <a:cs typeface="Segoe Condensed"/>
              </a:rPr>
              <a:t>Pole</a:t>
            </a:r>
            <a:endParaRPr lang="en-US" dirty="0">
              <a:solidFill>
                <a:schemeClr val="bg1"/>
              </a:solidFill>
              <a:latin typeface="Segoe Condensed"/>
              <a:cs typeface="Segoe Condensed"/>
            </a:endParaRPr>
          </a:p>
        </p:txBody>
      </p:sp>
      <p:sp>
        <p:nvSpPr>
          <p:cNvPr id="19" name="TextBox 18"/>
          <p:cNvSpPr txBox="1"/>
          <p:nvPr/>
        </p:nvSpPr>
        <p:spPr>
          <a:xfrm>
            <a:off x="4957287" y="642666"/>
            <a:ext cx="327058" cy="400110"/>
          </a:xfrm>
          <a:prstGeom prst="rect">
            <a:avLst/>
          </a:prstGeom>
          <a:noFill/>
          <a:ln>
            <a:noFill/>
          </a:ln>
        </p:spPr>
        <p:txBody>
          <a:bodyPr wrap="none" rtlCol="0">
            <a:spAutoFit/>
          </a:bodyPr>
          <a:lstStyle/>
          <a:p>
            <a:r>
              <a:rPr lang="en-US" sz="2000" dirty="0" smtClean="0">
                <a:solidFill>
                  <a:srgbClr val="F79646"/>
                </a:solidFill>
                <a:latin typeface="Segoe UI Semibold"/>
                <a:cs typeface="Segoe UI Semibold"/>
              </a:rPr>
              <a:t>1</a:t>
            </a:r>
            <a:endParaRPr lang="en-US" sz="2000" dirty="0">
              <a:solidFill>
                <a:srgbClr val="F79646"/>
              </a:solidFill>
              <a:latin typeface="Segoe UI Semibold"/>
              <a:cs typeface="Segoe UI Semibold"/>
            </a:endParaRPr>
          </a:p>
        </p:txBody>
      </p:sp>
      <p:sp>
        <p:nvSpPr>
          <p:cNvPr id="20" name="TextBox 19"/>
          <p:cNvSpPr txBox="1"/>
          <p:nvPr/>
        </p:nvSpPr>
        <p:spPr>
          <a:xfrm>
            <a:off x="5760461" y="642666"/>
            <a:ext cx="327058" cy="400110"/>
          </a:xfrm>
          <a:prstGeom prst="rect">
            <a:avLst/>
          </a:prstGeom>
          <a:noFill/>
          <a:ln>
            <a:noFill/>
          </a:ln>
        </p:spPr>
        <p:txBody>
          <a:bodyPr wrap="none" rtlCol="0">
            <a:spAutoFit/>
          </a:bodyPr>
          <a:lstStyle/>
          <a:p>
            <a:r>
              <a:rPr lang="en-US" sz="2000" dirty="0" smtClean="0">
                <a:solidFill>
                  <a:srgbClr val="F79646"/>
                </a:solidFill>
                <a:latin typeface="Segoe UI Semibold"/>
                <a:cs typeface="Segoe UI Semibold"/>
              </a:rPr>
              <a:t>1</a:t>
            </a:r>
            <a:endParaRPr lang="en-US" sz="2000" dirty="0">
              <a:solidFill>
                <a:srgbClr val="F79646"/>
              </a:solidFill>
              <a:latin typeface="Segoe UI Semibold"/>
              <a:cs typeface="Segoe UI Semibold"/>
            </a:endParaRPr>
          </a:p>
        </p:txBody>
      </p:sp>
      <p:sp>
        <p:nvSpPr>
          <p:cNvPr id="21" name="TextBox 20"/>
          <p:cNvSpPr txBox="1"/>
          <p:nvPr/>
        </p:nvSpPr>
        <p:spPr>
          <a:xfrm>
            <a:off x="6581826" y="642666"/>
            <a:ext cx="327058" cy="400110"/>
          </a:xfrm>
          <a:prstGeom prst="rect">
            <a:avLst/>
          </a:prstGeom>
          <a:noFill/>
          <a:ln>
            <a:noFill/>
          </a:ln>
        </p:spPr>
        <p:txBody>
          <a:bodyPr wrap="none" rtlCol="0">
            <a:spAutoFit/>
          </a:bodyPr>
          <a:lstStyle/>
          <a:p>
            <a:r>
              <a:rPr lang="en-US" sz="2000" dirty="0" smtClean="0">
                <a:solidFill>
                  <a:srgbClr val="F79646"/>
                </a:solidFill>
                <a:latin typeface="Segoe UI Semibold"/>
                <a:cs typeface="Segoe UI Semibold"/>
              </a:rPr>
              <a:t>1</a:t>
            </a:r>
            <a:endParaRPr lang="en-US" sz="2000" dirty="0">
              <a:solidFill>
                <a:srgbClr val="F79646"/>
              </a:solidFill>
              <a:latin typeface="Segoe UI Semibold"/>
              <a:cs typeface="Segoe UI Semibold"/>
            </a:endParaRPr>
          </a:p>
        </p:txBody>
      </p:sp>
      <p:sp>
        <p:nvSpPr>
          <p:cNvPr id="22" name="TextBox 21"/>
          <p:cNvSpPr txBox="1"/>
          <p:nvPr/>
        </p:nvSpPr>
        <p:spPr>
          <a:xfrm>
            <a:off x="7396871" y="642666"/>
            <a:ext cx="327058" cy="400110"/>
          </a:xfrm>
          <a:prstGeom prst="rect">
            <a:avLst/>
          </a:prstGeom>
          <a:noFill/>
          <a:ln>
            <a:noFill/>
          </a:ln>
        </p:spPr>
        <p:txBody>
          <a:bodyPr wrap="none" rtlCol="0">
            <a:spAutoFit/>
          </a:bodyPr>
          <a:lstStyle/>
          <a:p>
            <a:r>
              <a:rPr lang="en-US" sz="2000" dirty="0" smtClean="0">
                <a:solidFill>
                  <a:srgbClr val="F79646"/>
                </a:solidFill>
                <a:latin typeface="Segoe UI Semibold"/>
                <a:cs typeface="Segoe UI Semibold"/>
              </a:rPr>
              <a:t>2</a:t>
            </a:r>
            <a:endParaRPr lang="en-US" sz="2000" dirty="0">
              <a:solidFill>
                <a:srgbClr val="F79646"/>
              </a:solidFill>
              <a:latin typeface="Segoe UI Semibold"/>
              <a:cs typeface="Segoe UI Semibold"/>
            </a:endParaRPr>
          </a:p>
        </p:txBody>
      </p:sp>
      <p:sp>
        <p:nvSpPr>
          <p:cNvPr id="23" name="TextBox 22"/>
          <p:cNvSpPr txBox="1"/>
          <p:nvPr/>
        </p:nvSpPr>
        <p:spPr>
          <a:xfrm>
            <a:off x="8023135" y="642666"/>
            <a:ext cx="327058" cy="400110"/>
          </a:xfrm>
          <a:prstGeom prst="rect">
            <a:avLst/>
          </a:prstGeom>
          <a:noFill/>
          <a:ln>
            <a:noFill/>
          </a:ln>
        </p:spPr>
        <p:txBody>
          <a:bodyPr wrap="none" rtlCol="0">
            <a:spAutoFit/>
          </a:bodyPr>
          <a:lstStyle/>
          <a:p>
            <a:r>
              <a:rPr lang="en-US" sz="2000" dirty="0" smtClean="0">
                <a:solidFill>
                  <a:srgbClr val="F79646"/>
                </a:solidFill>
                <a:latin typeface="Segoe UI Semibold"/>
                <a:cs typeface="Segoe UI Semibold"/>
              </a:rPr>
              <a:t>0</a:t>
            </a:r>
            <a:endParaRPr lang="en-US" sz="2000" dirty="0">
              <a:solidFill>
                <a:srgbClr val="F79646"/>
              </a:solidFill>
              <a:latin typeface="Segoe UI Semibold"/>
              <a:cs typeface="Segoe UI Semibold"/>
            </a:endParaRPr>
          </a:p>
        </p:txBody>
      </p:sp>
      <p:sp>
        <p:nvSpPr>
          <p:cNvPr id="24" name="TextBox 23"/>
          <p:cNvSpPr txBox="1"/>
          <p:nvPr/>
        </p:nvSpPr>
        <p:spPr>
          <a:xfrm>
            <a:off x="8604408" y="642666"/>
            <a:ext cx="327058" cy="400110"/>
          </a:xfrm>
          <a:prstGeom prst="rect">
            <a:avLst/>
          </a:prstGeom>
          <a:noFill/>
          <a:ln>
            <a:noFill/>
          </a:ln>
        </p:spPr>
        <p:txBody>
          <a:bodyPr wrap="none" rtlCol="0">
            <a:spAutoFit/>
          </a:bodyPr>
          <a:lstStyle/>
          <a:p>
            <a:r>
              <a:rPr lang="en-US" sz="2000" dirty="0" smtClean="0">
                <a:solidFill>
                  <a:srgbClr val="F79646"/>
                </a:solidFill>
                <a:latin typeface="Segoe UI Semibold"/>
                <a:cs typeface="Segoe UI Semibold"/>
              </a:rPr>
              <a:t>1</a:t>
            </a:r>
            <a:endParaRPr lang="en-US" sz="2000" dirty="0">
              <a:solidFill>
                <a:srgbClr val="F79646"/>
              </a:solidFill>
              <a:latin typeface="Segoe UI Semibold"/>
              <a:cs typeface="Segoe UI Semibold"/>
            </a:endParaRPr>
          </a:p>
        </p:txBody>
      </p:sp>
    </p:spTree>
    <p:extLst>
      <p:ext uri="{BB962C8B-B14F-4D97-AF65-F5344CB8AC3E}">
        <p14:creationId xmlns:p14="http://schemas.microsoft.com/office/powerpoint/2010/main" val="126215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266" fill="hold"/>
                                        <p:tgtEl>
                                          <p:spTgt spid="2"/>
                                        </p:tgtEl>
                                      </p:cBhvr>
                                    </p:cmd>
                                  </p:childTnLst>
                                </p:cTn>
                              </p:par>
                              <p:par>
                                <p:cTn id="7" presetID="1" presetClass="entr" presetSubtype="0" fill="hold" grpId="0" nodeType="withEffect">
                                  <p:stCondLst>
                                    <p:cond delay="850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1200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1600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2300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3200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3400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2"/>
                </p:tgtEl>
              </p:cMediaNode>
            </p:video>
            <p:seq concurrent="1" nextAc="seek">
              <p:cTn id="20" restart="whenNotActive" fill="hold" evtFilter="cancelBubble" nodeType="interactiveSeq">
                <p:stCondLst>
                  <p:cond evt="onClick" delay="0">
                    <p:tgtEl>
                      <p:spTgt spid="2"/>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2"/>
                                        </p:tgtEl>
                                      </p:cBhvr>
                                    </p:cmd>
                                  </p:childTnLst>
                                </p:cTn>
                              </p:par>
                            </p:childTnLst>
                          </p:cTn>
                        </p:par>
                      </p:childTnLst>
                    </p:cTn>
                  </p:par>
                </p:childTnLst>
              </p:cTn>
              <p:nextCondLst>
                <p:cond evt="onClick" delay="0">
                  <p:tgtEl>
                    <p:spTgt spid="2"/>
                  </p:tgtEl>
                </p:cond>
              </p:nextCondLst>
            </p:seq>
          </p:childTnLst>
        </p:cTn>
      </p:par>
    </p:tnLst>
    <p:bldLst>
      <p:bldP spid="19" grpId="0"/>
      <p:bldP spid="20" grpId="0"/>
      <p:bldP spid="21" grpId="0"/>
      <p:bldP spid="22" grpId="0"/>
      <p:bldP spid="23" grpId="0"/>
      <p:bldP spid="2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7674.JPG"/>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80292" y="-1"/>
            <a:ext cx="10670741" cy="7113827"/>
          </a:xfrm>
          <a:prstGeom prst="rect">
            <a:avLst/>
          </a:prstGeom>
        </p:spPr>
      </p:pic>
      <p:pic>
        <p:nvPicPr>
          <p:cNvPr id="5" name="Picture 4" descr="IMG_7675.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77205" y="2737092"/>
            <a:ext cx="2743200" cy="1828800"/>
          </a:xfrm>
          <a:prstGeom prst="rect">
            <a:avLst/>
          </a:prstGeom>
        </p:spPr>
      </p:pic>
      <p:pic>
        <p:nvPicPr>
          <p:cNvPr id="6" name="Picture 5" descr="IMG_7676.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38579" y="2832945"/>
            <a:ext cx="2743200" cy="1828800"/>
          </a:xfrm>
          <a:prstGeom prst="rect">
            <a:avLst/>
          </a:prstGeom>
        </p:spPr>
      </p:pic>
      <p:pic>
        <p:nvPicPr>
          <p:cNvPr id="7" name="Picture 6" descr="IMG_7677.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30756" y="2629256"/>
            <a:ext cx="2743200" cy="1828800"/>
          </a:xfrm>
          <a:prstGeom prst="rect">
            <a:avLst/>
          </a:prstGeom>
        </p:spPr>
      </p:pic>
      <p:pic>
        <p:nvPicPr>
          <p:cNvPr id="8" name="Picture 7" descr="IMG_7678.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545912" y="3604430"/>
            <a:ext cx="2743200" cy="1828800"/>
          </a:xfrm>
          <a:prstGeom prst="rect">
            <a:avLst/>
          </a:prstGeom>
        </p:spPr>
      </p:pic>
      <p:pic>
        <p:nvPicPr>
          <p:cNvPr id="9" name="Picture 8" descr="2013-03-22 10.51.56.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223160" y="3604430"/>
            <a:ext cx="1365955" cy="1828800"/>
          </a:xfrm>
          <a:prstGeom prst="rect">
            <a:avLst/>
          </a:prstGeom>
        </p:spPr>
      </p:pic>
      <p:pic>
        <p:nvPicPr>
          <p:cNvPr id="10" name="Picture 9" descr="2013-03-22 10.51.45.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821968" y="2747594"/>
            <a:ext cx="1365955" cy="1828800"/>
          </a:xfrm>
          <a:prstGeom prst="rect">
            <a:avLst/>
          </a:prstGeom>
        </p:spPr>
      </p:pic>
      <p:pic>
        <p:nvPicPr>
          <p:cNvPr id="11" name="Picture 10" descr="2013-03-22 10.51.38.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381314" y="2747594"/>
            <a:ext cx="1365955" cy="1828800"/>
          </a:xfrm>
          <a:prstGeom prst="rect">
            <a:avLst/>
          </a:prstGeom>
        </p:spPr>
      </p:pic>
      <p:pic>
        <p:nvPicPr>
          <p:cNvPr id="12" name="Picture 11" descr="2013-03-22 10.51.27.jp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728753" y="2172475"/>
            <a:ext cx="1365955" cy="1828800"/>
          </a:xfrm>
          <a:prstGeom prst="rect">
            <a:avLst/>
          </a:prstGeom>
        </p:spPr>
      </p:pic>
      <p:pic>
        <p:nvPicPr>
          <p:cNvPr id="13" name="Picture 12" descr="2013-03-22 10.51.20.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067205" y="2292291"/>
            <a:ext cx="1365955" cy="1828800"/>
          </a:xfrm>
          <a:prstGeom prst="rect">
            <a:avLst/>
          </a:prstGeom>
        </p:spPr>
      </p:pic>
      <p:sp>
        <p:nvSpPr>
          <p:cNvPr id="14" name="Title 1"/>
          <p:cNvSpPr txBox="1">
            <a:spLocks/>
          </p:cNvSpPr>
          <p:nvPr/>
        </p:nvSpPr>
        <p:spPr>
          <a:xfrm>
            <a:off x="-29198" y="5760872"/>
            <a:ext cx="7932524" cy="821846"/>
          </a:xfrm>
          <a:prstGeom prst="rect">
            <a:avLst/>
          </a:prstGeom>
          <a:solidFill>
            <a:srgbClr val="FFFFFF">
              <a:alpha val="88000"/>
            </a:srgbClr>
          </a:solidFill>
        </p:spPr>
        <p:txBody>
          <a:bodyPr vert="horz" lIns="182880" tIns="45720" rIns="182880" bIns="45720" rtlCol="0" anchor="ctr">
            <a:noAutofit/>
          </a:bodyPr>
          <a:lstStyle>
            <a:lvl1pPr algn="l" defTabSz="457200" rtl="0" eaLnBrk="1" latinLnBrk="0" hangingPunct="1">
              <a:spcBef>
                <a:spcPct val="0"/>
              </a:spcBef>
              <a:buNone/>
              <a:defRPr sz="2400" kern="1200">
                <a:solidFill>
                  <a:schemeClr val="tx1"/>
                </a:solidFill>
                <a:latin typeface="Segoe UI Light"/>
                <a:ea typeface="+mj-ea"/>
                <a:cs typeface="Segoe UI Light"/>
              </a:defRPr>
            </a:lvl1pPr>
          </a:lstStyle>
          <a:p>
            <a:r>
              <a:rPr lang="en-US" sz="2800" dirty="0" smtClean="0"/>
              <a:t>Count landmarks in </a:t>
            </a:r>
            <a:r>
              <a:rPr lang="en-US" sz="2800" dirty="0">
                <a:solidFill>
                  <a:srgbClr val="008000"/>
                </a:solidFill>
                <a:latin typeface="Segoe UI Semibold"/>
                <a:cs typeface="Segoe UI Semibold"/>
              </a:rPr>
              <a:t>p</a:t>
            </a:r>
            <a:r>
              <a:rPr lang="en-US" sz="2800" dirty="0" smtClean="0">
                <a:solidFill>
                  <a:srgbClr val="008000"/>
                </a:solidFill>
                <a:latin typeface="Segoe UI Semibold"/>
                <a:cs typeface="Segoe UI Semibold"/>
              </a:rPr>
              <a:t>hysical audit pictures</a:t>
            </a:r>
            <a:endParaRPr lang="en-US" sz="2800" dirty="0">
              <a:solidFill>
                <a:srgbClr val="008000"/>
              </a:solidFill>
              <a:latin typeface="Segoe UI Semibold"/>
              <a:cs typeface="Segoe UI Semibold"/>
            </a:endParaRPr>
          </a:p>
        </p:txBody>
      </p:sp>
      <p:sp>
        <p:nvSpPr>
          <p:cNvPr id="29" name="Rectangle 28"/>
          <p:cNvSpPr/>
          <p:nvPr/>
        </p:nvSpPr>
        <p:spPr>
          <a:xfrm>
            <a:off x="2053255" y="-10113"/>
            <a:ext cx="7094597" cy="1075438"/>
          </a:xfrm>
          <a:prstGeom prst="rect">
            <a:avLst/>
          </a:prstGeom>
          <a:solidFill>
            <a:schemeClr val="tx1">
              <a:alpha val="9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0" name="TextBox 29"/>
          <p:cNvSpPr txBox="1"/>
          <p:nvPr/>
        </p:nvSpPr>
        <p:spPr>
          <a:xfrm>
            <a:off x="4677637" y="-61679"/>
            <a:ext cx="914400"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Bus Stop </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Sign</a:t>
            </a:r>
            <a:endParaRPr lang="en-US" dirty="0">
              <a:solidFill>
                <a:schemeClr val="bg1"/>
              </a:solidFill>
              <a:latin typeface="Segoe Condensed"/>
              <a:cs typeface="Segoe Condensed"/>
            </a:endParaRPr>
          </a:p>
        </p:txBody>
      </p:sp>
      <p:sp>
        <p:nvSpPr>
          <p:cNvPr id="31" name="TextBox 30"/>
          <p:cNvSpPr txBox="1"/>
          <p:nvPr/>
        </p:nvSpPr>
        <p:spPr>
          <a:xfrm>
            <a:off x="2724337" y="617661"/>
            <a:ext cx="1819854" cy="400110"/>
          </a:xfrm>
          <a:prstGeom prst="rect">
            <a:avLst/>
          </a:prstGeom>
          <a:noFill/>
          <a:ln>
            <a:noFill/>
          </a:ln>
        </p:spPr>
        <p:txBody>
          <a:bodyPr wrap="none" rtlCol="0">
            <a:spAutoFit/>
          </a:bodyPr>
          <a:lstStyle/>
          <a:p>
            <a:r>
              <a:rPr lang="en-US" sz="2000" dirty="0" smtClean="0">
                <a:solidFill>
                  <a:srgbClr val="008000"/>
                </a:solidFill>
                <a:latin typeface="Segoe UI Semibold"/>
                <a:cs typeface="Segoe UI Semibold"/>
              </a:rPr>
              <a:t>Physical Audit</a:t>
            </a:r>
            <a:endParaRPr lang="en-US" sz="2000" dirty="0">
              <a:solidFill>
                <a:srgbClr val="008000"/>
              </a:solidFill>
              <a:latin typeface="Segoe UI Semibold"/>
              <a:cs typeface="Segoe UI Semibold"/>
            </a:endParaRPr>
          </a:p>
        </p:txBody>
      </p:sp>
      <p:cxnSp>
        <p:nvCxnSpPr>
          <p:cNvPr id="32" name="Straight Connector 31"/>
          <p:cNvCxnSpPr/>
          <p:nvPr/>
        </p:nvCxnSpPr>
        <p:spPr>
          <a:xfrm>
            <a:off x="2053255" y="580674"/>
            <a:ext cx="7090745" cy="0"/>
          </a:xfrm>
          <a:prstGeom prst="line">
            <a:avLst/>
          </a:prstGeom>
          <a:ln w="38100" cmpd="dbl">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5485352" y="-61679"/>
            <a:ext cx="914400"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Bus Stop </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Shelter</a:t>
            </a:r>
            <a:endParaRPr lang="en-US" dirty="0">
              <a:solidFill>
                <a:schemeClr val="bg1"/>
              </a:solidFill>
              <a:latin typeface="Segoe Condensed"/>
              <a:cs typeface="Segoe Condensed"/>
            </a:endParaRPr>
          </a:p>
        </p:txBody>
      </p:sp>
      <p:sp>
        <p:nvSpPr>
          <p:cNvPr id="39" name="TextBox 38"/>
          <p:cNvSpPr txBox="1"/>
          <p:nvPr/>
        </p:nvSpPr>
        <p:spPr>
          <a:xfrm>
            <a:off x="6400294" y="83063"/>
            <a:ext cx="686907" cy="369332"/>
          </a:xfrm>
          <a:prstGeom prst="rect">
            <a:avLst/>
          </a:prstGeom>
          <a:noFill/>
        </p:spPr>
        <p:txBody>
          <a:bodyPr wrap="none" rtlCol="0">
            <a:spAutoFit/>
          </a:bodyPr>
          <a:lstStyle/>
          <a:p>
            <a:pPr algn="ctr"/>
            <a:r>
              <a:rPr lang="en-US" dirty="0" smtClean="0">
                <a:solidFill>
                  <a:schemeClr val="bg1"/>
                </a:solidFill>
                <a:latin typeface="Segoe Condensed"/>
                <a:cs typeface="Segoe Condensed"/>
              </a:rPr>
              <a:t>Bench</a:t>
            </a:r>
            <a:endParaRPr lang="en-US" dirty="0">
              <a:solidFill>
                <a:schemeClr val="bg1"/>
              </a:solidFill>
              <a:latin typeface="Segoe Condensed"/>
              <a:cs typeface="Segoe Condensed"/>
            </a:endParaRPr>
          </a:p>
        </p:txBody>
      </p:sp>
      <p:sp>
        <p:nvSpPr>
          <p:cNvPr id="40" name="TextBox 39"/>
          <p:cNvSpPr txBox="1"/>
          <p:nvPr/>
        </p:nvSpPr>
        <p:spPr>
          <a:xfrm>
            <a:off x="7238199" y="-53737"/>
            <a:ext cx="612405"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Trash</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Can</a:t>
            </a:r>
            <a:endParaRPr lang="en-US" dirty="0">
              <a:solidFill>
                <a:schemeClr val="bg1"/>
              </a:solidFill>
              <a:latin typeface="Segoe Condensed"/>
              <a:cs typeface="Segoe Condensed"/>
            </a:endParaRPr>
          </a:p>
        </p:txBody>
      </p:sp>
      <p:sp>
        <p:nvSpPr>
          <p:cNvPr id="41" name="TextBox 40"/>
          <p:cNvSpPr txBox="1"/>
          <p:nvPr/>
        </p:nvSpPr>
        <p:spPr>
          <a:xfrm>
            <a:off x="7898383" y="-59184"/>
            <a:ext cx="536776"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Mail</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Box</a:t>
            </a:r>
            <a:endParaRPr lang="en-US" dirty="0">
              <a:solidFill>
                <a:schemeClr val="bg1"/>
              </a:solidFill>
              <a:latin typeface="Segoe Condensed"/>
              <a:cs typeface="Segoe Condensed"/>
            </a:endParaRPr>
          </a:p>
        </p:txBody>
      </p:sp>
      <p:sp>
        <p:nvSpPr>
          <p:cNvPr id="42" name="TextBox 41"/>
          <p:cNvSpPr txBox="1"/>
          <p:nvPr/>
        </p:nvSpPr>
        <p:spPr>
          <a:xfrm>
            <a:off x="8499848" y="60631"/>
            <a:ext cx="537903" cy="369332"/>
          </a:xfrm>
          <a:prstGeom prst="rect">
            <a:avLst/>
          </a:prstGeom>
          <a:noFill/>
        </p:spPr>
        <p:txBody>
          <a:bodyPr wrap="none" rtlCol="0">
            <a:spAutoFit/>
          </a:bodyPr>
          <a:lstStyle/>
          <a:p>
            <a:pPr algn="ctr"/>
            <a:r>
              <a:rPr lang="en-US" dirty="0" smtClean="0">
                <a:solidFill>
                  <a:schemeClr val="bg1"/>
                </a:solidFill>
                <a:latin typeface="Segoe Condensed"/>
                <a:cs typeface="Segoe Condensed"/>
              </a:rPr>
              <a:t>Pole</a:t>
            </a:r>
            <a:endParaRPr lang="en-US" dirty="0">
              <a:solidFill>
                <a:schemeClr val="bg1"/>
              </a:solidFill>
              <a:latin typeface="Segoe Condensed"/>
              <a:cs typeface="Segoe Condensed"/>
            </a:endParaRPr>
          </a:p>
        </p:txBody>
      </p:sp>
      <p:sp>
        <p:nvSpPr>
          <p:cNvPr id="43" name="TextBox 42"/>
          <p:cNvSpPr txBox="1"/>
          <p:nvPr/>
        </p:nvSpPr>
        <p:spPr>
          <a:xfrm>
            <a:off x="4957287" y="617661"/>
            <a:ext cx="327058" cy="400110"/>
          </a:xfrm>
          <a:prstGeom prst="rect">
            <a:avLst/>
          </a:prstGeom>
          <a:noFill/>
          <a:ln>
            <a:noFill/>
          </a:ln>
        </p:spPr>
        <p:txBody>
          <a:bodyPr wrap="none" rtlCol="0">
            <a:spAutoFit/>
          </a:bodyPr>
          <a:lstStyle/>
          <a:p>
            <a:r>
              <a:rPr lang="en-US" sz="2000" dirty="0" smtClean="0">
                <a:solidFill>
                  <a:srgbClr val="008000"/>
                </a:solidFill>
                <a:latin typeface="Segoe UI Semibold"/>
                <a:cs typeface="Segoe UI Semibold"/>
              </a:rPr>
              <a:t>1</a:t>
            </a:r>
            <a:endParaRPr lang="en-US" sz="2000" dirty="0">
              <a:solidFill>
                <a:srgbClr val="008000"/>
              </a:solidFill>
              <a:latin typeface="Segoe UI Semibold"/>
              <a:cs typeface="Segoe UI Semibold"/>
            </a:endParaRPr>
          </a:p>
        </p:txBody>
      </p:sp>
      <p:sp>
        <p:nvSpPr>
          <p:cNvPr id="44" name="TextBox 43"/>
          <p:cNvSpPr txBox="1"/>
          <p:nvPr/>
        </p:nvSpPr>
        <p:spPr>
          <a:xfrm>
            <a:off x="5760461" y="617661"/>
            <a:ext cx="327058" cy="400110"/>
          </a:xfrm>
          <a:prstGeom prst="rect">
            <a:avLst/>
          </a:prstGeom>
          <a:noFill/>
          <a:ln>
            <a:noFill/>
          </a:ln>
        </p:spPr>
        <p:txBody>
          <a:bodyPr wrap="none" rtlCol="0">
            <a:spAutoFit/>
          </a:bodyPr>
          <a:lstStyle/>
          <a:p>
            <a:r>
              <a:rPr lang="en-US" sz="2000" dirty="0" smtClean="0">
                <a:solidFill>
                  <a:srgbClr val="008000"/>
                </a:solidFill>
                <a:latin typeface="Segoe UI Semibold"/>
                <a:cs typeface="Segoe UI Semibold"/>
              </a:rPr>
              <a:t>1</a:t>
            </a:r>
            <a:endParaRPr lang="en-US" sz="2000" dirty="0">
              <a:solidFill>
                <a:srgbClr val="008000"/>
              </a:solidFill>
              <a:latin typeface="Segoe UI Semibold"/>
              <a:cs typeface="Segoe UI Semibold"/>
            </a:endParaRPr>
          </a:p>
        </p:txBody>
      </p:sp>
      <p:sp>
        <p:nvSpPr>
          <p:cNvPr id="50" name="TextBox 49"/>
          <p:cNvSpPr txBox="1"/>
          <p:nvPr/>
        </p:nvSpPr>
        <p:spPr>
          <a:xfrm>
            <a:off x="6581826" y="617661"/>
            <a:ext cx="327058" cy="400110"/>
          </a:xfrm>
          <a:prstGeom prst="rect">
            <a:avLst/>
          </a:prstGeom>
          <a:noFill/>
          <a:ln>
            <a:noFill/>
          </a:ln>
        </p:spPr>
        <p:txBody>
          <a:bodyPr wrap="none" rtlCol="0">
            <a:spAutoFit/>
          </a:bodyPr>
          <a:lstStyle/>
          <a:p>
            <a:r>
              <a:rPr lang="en-US" sz="2000" dirty="0" smtClean="0">
                <a:solidFill>
                  <a:srgbClr val="008000"/>
                </a:solidFill>
                <a:latin typeface="Segoe UI Semibold"/>
                <a:cs typeface="Segoe UI Semibold"/>
              </a:rPr>
              <a:t>1</a:t>
            </a:r>
            <a:endParaRPr lang="en-US" sz="2000" dirty="0">
              <a:solidFill>
                <a:srgbClr val="008000"/>
              </a:solidFill>
              <a:latin typeface="Segoe UI Semibold"/>
              <a:cs typeface="Segoe UI Semibold"/>
            </a:endParaRPr>
          </a:p>
        </p:txBody>
      </p:sp>
      <p:sp>
        <p:nvSpPr>
          <p:cNvPr id="51" name="TextBox 50"/>
          <p:cNvSpPr txBox="1"/>
          <p:nvPr/>
        </p:nvSpPr>
        <p:spPr>
          <a:xfrm>
            <a:off x="7396871" y="617661"/>
            <a:ext cx="327058" cy="400110"/>
          </a:xfrm>
          <a:prstGeom prst="rect">
            <a:avLst/>
          </a:prstGeom>
          <a:noFill/>
          <a:ln>
            <a:noFill/>
          </a:ln>
        </p:spPr>
        <p:txBody>
          <a:bodyPr wrap="none" rtlCol="0">
            <a:spAutoFit/>
          </a:bodyPr>
          <a:lstStyle/>
          <a:p>
            <a:r>
              <a:rPr lang="en-US" sz="2000" dirty="0" smtClean="0">
                <a:solidFill>
                  <a:srgbClr val="008000"/>
                </a:solidFill>
                <a:latin typeface="Segoe UI Semibold"/>
                <a:cs typeface="Segoe UI Semibold"/>
              </a:rPr>
              <a:t>2</a:t>
            </a:r>
            <a:endParaRPr lang="en-US" sz="2000" dirty="0">
              <a:solidFill>
                <a:srgbClr val="008000"/>
              </a:solidFill>
              <a:latin typeface="Segoe UI Semibold"/>
              <a:cs typeface="Segoe UI Semibold"/>
            </a:endParaRPr>
          </a:p>
        </p:txBody>
      </p:sp>
      <p:sp>
        <p:nvSpPr>
          <p:cNvPr id="52" name="TextBox 51"/>
          <p:cNvSpPr txBox="1"/>
          <p:nvPr/>
        </p:nvSpPr>
        <p:spPr>
          <a:xfrm>
            <a:off x="8023135" y="617661"/>
            <a:ext cx="327058" cy="400110"/>
          </a:xfrm>
          <a:prstGeom prst="rect">
            <a:avLst/>
          </a:prstGeom>
          <a:noFill/>
          <a:ln>
            <a:noFill/>
          </a:ln>
        </p:spPr>
        <p:txBody>
          <a:bodyPr wrap="none" rtlCol="0">
            <a:spAutoFit/>
          </a:bodyPr>
          <a:lstStyle/>
          <a:p>
            <a:r>
              <a:rPr lang="en-US" sz="2000" dirty="0" smtClean="0">
                <a:solidFill>
                  <a:srgbClr val="008000"/>
                </a:solidFill>
                <a:latin typeface="Segoe UI Semibold"/>
                <a:cs typeface="Segoe UI Semibold"/>
              </a:rPr>
              <a:t>0</a:t>
            </a:r>
            <a:endParaRPr lang="en-US" sz="2000" dirty="0">
              <a:solidFill>
                <a:srgbClr val="008000"/>
              </a:solidFill>
              <a:latin typeface="Segoe UI Semibold"/>
              <a:cs typeface="Segoe UI Semibold"/>
            </a:endParaRPr>
          </a:p>
        </p:txBody>
      </p:sp>
      <p:sp>
        <p:nvSpPr>
          <p:cNvPr id="53" name="TextBox 52"/>
          <p:cNvSpPr txBox="1"/>
          <p:nvPr/>
        </p:nvSpPr>
        <p:spPr>
          <a:xfrm>
            <a:off x="8604408" y="617661"/>
            <a:ext cx="327058" cy="400110"/>
          </a:xfrm>
          <a:prstGeom prst="rect">
            <a:avLst/>
          </a:prstGeom>
          <a:noFill/>
          <a:ln>
            <a:noFill/>
          </a:ln>
        </p:spPr>
        <p:txBody>
          <a:bodyPr wrap="none" rtlCol="0">
            <a:spAutoFit/>
          </a:bodyPr>
          <a:lstStyle/>
          <a:p>
            <a:r>
              <a:rPr lang="en-US" sz="2000" dirty="0" smtClean="0">
                <a:solidFill>
                  <a:srgbClr val="008000"/>
                </a:solidFill>
                <a:latin typeface="Segoe UI Semibold"/>
                <a:cs typeface="Segoe UI Semibold"/>
              </a:rPr>
              <a:t>1</a:t>
            </a:r>
            <a:endParaRPr lang="en-US" sz="2000" dirty="0">
              <a:solidFill>
                <a:srgbClr val="008000"/>
              </a:solidFill>
              <a:latin typeface="Segoe UI Semibold"/>
              <a:cs typeface="Segoe UI Semibold"/>
            </a:endParaRPr>
          </a:p>
        </p:txBody>
      </p:sp>
      <p:grpSp>
        <p:nvGrpSpPr>
          <p:cNvPr id="3" name="Group 2"/>
          <p:cNvGrpSpPr/>
          <p:nvPr/>
        </p:nvGrpSpPr>
        <p:grpSpPr>
          <a:xfrm>
            <a:off x="1372072" y="1943085"/>
            <a:ext cx="2163072" cy="1063334"/>
            <a:chOff x="1372072" y="1886168"/>
            <a:chExt cx="2163072" cy="1063334"/>
          </a:xfrm>
        </p:grpSpPr>
        <p:sp>
          <p:nvSpPr>
            <p:cNvPr id="2" name="Right Arrow 1"/>
            <p:cNvSpPr/>
            <p:nvPr/>
          </p:nvSpPr>
          <p:spPr>
            <a:xfrm rot="3155298">
              <a:off x="2057701" y="2467448"/>
              <a:ext cx="813479" cy="150629"/>
            </a:xfrm>
            <a:prstGeom prst="rightArrow">
              <a:avLst>
                <a:gd name="adj1" fmla="val 50000"/>
                <a:gd name="adj2" fmla="val 92467"/>
              </a:avLst>
            </a:prstGeom>
            <a:solidFill>
              <a:srgbClr val="008000">
                <a:alpha val="85000"/>
              </a:srgbClr>
            </a:solidFill>
            <a:ln w="285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5" name="TextBox 34"/>
            <p:cNvSpPr txBox="1"/>
            <p:nvPr/>
          </p:nvSpPr>
          <p:spPr>
            <a:xfrm>
              <a:off x="1372072" y="1886168"/>
              <a:ext cx="2163072" cy="523220"/>
            </a:xfrm>
            <a:prstGeom prst="rect">
              <a:avLst/>
            </a:prstGeom>
            <a:solidFill>
              <a:schemeClr val="bg1"/>
            </a:solidFill>
            <a:ln w="19050" cmpd="sng">
              <a:solidFill>
                <a:srgbClr val="008000"/>
              </a:solidFill>
            </a:ln>
          </p:spPr>
          <p:txBody>
            <a:bodyPr wrap="none" rtlCol="0">
              <a:spAutoFit/>
            </a:bodyPr>
            <a:lstStyle/>
            <a:p>
              <a:r>
                <a:rPr lang="en-US" sz="2800" dirty="0" smtClean="0">
                  <a:solidFill>
                    <a:srgbClr val="008000"/>
                  </a:solidFill>
                  <a:latin typeface="Segoe UI Light"/>
                  <a:cs typeface="Segoe UI Light"/>
                </a:rPr>
                <a:t>Bus stop sign</a:t>
              </a:r>
              <a:endParaRPr lang="en-US" sz="2800" dirty="0">
                <a:solidFill>
                  <a:srgbClr val="008000"/>
                </a:solidFill>
                <a:latin typeface="Segoe UI Light"/>
                <a:cs typeface="Segoe UI Light"/>
              </a:endParaRPr>
            </a:p>
          </p:txBody>
        </p:sp>
      </p:grpSp>
      <p:grpSp>
        <p:nvGrpSpPr>
          <p:cNvPr id="15" name="Group 14"/>
          <p:cNvGrpSpPr/>
          <p:nvPr/>
        </p:nvGrpSpPr>
        <p:grpSpPr>
          <a:xfrm>
            <a:off x="4063417" y="1972510"/>
            <a:ext cx="2549671" cy="1004836"/>
            <a:chOff x="4063417" y="1972510"/>
            <a:chExt cx="2549671" cy="1004836"/>
          </a:xfrm>
        </p:grpSpPr>
        <p:sp>
          <p:nvSpPr>
            <p:cNvPr id="54" name="Right Arrow 53"/>
            <p:cNvSpPr/>
            <p:nvPr/>
          </p:nvSpPr>
          <p:spPr>
            <a:xfrm rot="6879876">
              <a:off x="4341379" y="2495292"/>
              <a:ext cx="813479" cy="150629"/>
            </a:xfrm>
            <a:prstGeom prst="rightArrow">
              <a:avLst>
                <a:gd name="adj1" fmla="val 50000"/>
                <a:gd name="adj2" fmla="val 92467"/>
              </a:avLst>
            </a:prstGeom>
            <a:solidFill>
              <a:srgbClr val="008000">
                <a:alpha val="85000"/>
              </a:srgbClr>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6" name="TextBox 35"/>
            <p:cNvSpPr txBox="1"/>
            <p:nvPr/>
          </p:nvSpPr>
          <p:spPr>
            <a:xfrm>
              <a:off x="4063417" y="1972510"/>
              <a:ext cx="2549671" cy="523220"/>
            </a:xfrm>
            <a:prstGeom prst="rect">
              <a:avLst/>
            </a:prstGeom>
            <a:solidFill>
              <a:schemeClr val="bg1"/>
            </a:solidFill>
            <a:ln w="19050" cmpd="sng">
              <a:solidFill>
                <a:srgbClr val="008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008000"/>
                  </a:solidFill>
                </a:rPr>
                <a:t>Bus stop shelter</a:t>
              </a:r>
            </a:p>
          </p:txBody>
        </p:sp>
      </p:grpSp>
      <p:grpSp>
        <p:nvGrpSpPr>
          <p:cNvPr id="16" name="Group 15"/>
          <p:cNvGrpSpPr/>
          <p:nvPr/>
        </p:nvGrpSpPr>
        <p:grpSpPr>
          <a:xfrm>
            <a:off x="5801957" y="3091709"/>
            <a:ext cx="2464912" cy="1057620"/>
            <a:chOff x="5801957" y="3091709"/>
            <a:chExt cx="2464912" cy="1057620"/>
          </a:xfrm>
        </p:grpSpPr>
        <p:sp>
          <p:nvSpPr>
            <p:cNvPr id="55" name="Right Arrow 54"/>
            <p:cNvSpPr/>
            <p:nvPr/>
          </p:nvSpPr>
          <p:spPr>
            <a:xfrm rot="8851367">
              <a:off x="5801957" y="3544885"/>
              <a:ext cx="967659" cy="150629"/>
            </a:xfrm>
            <a:prstGeom prst="rightArrow">
              <a:avLst>
                <a:gd name="adj1" fmla="val 50000"/>
                <a:gd name="adj2" fmla="val 92467"/>
              </a:avLst>
            </a:prstGeom>
            <a:solidFill>
              <a:srgbClr val="008000">
                <a:alpha val="85000"/>
              </a:srgbClr>
            </a:solidFill>
            <a:ln w="28575"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56" name="Right Arrow 55"/>
            <p:cNvSpPr/>
            <p:nvPr/>
          </p:nvSpPr>
          <p:spPr>
            <a:xfrm rot="7987088">
              <a:off x="6199205" y="3590185"/>
              <a:ext cx="967659" cy="150629"/>
            </a:xfrm>
            <a:prstGeom prst="rightArrow">
              <a:avLst>
                <a:gd name="adj1" fmla="val 50000"/>
                <a:gd name="adj2" fmla="val 92467"/>
              </a:avLst>
            </a:prstGeom>
            <a:solidFill>
              <a:srgbClr val="008000">
                <a:alpha val="85000"/>
              </a:srgbClr>
            </a:solidFill>
            <a:ln w="28575"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8" name="TextBox 37"/>
            <p:cNvSpPr txBox="1"/>
            <p:nvPr/>
          </p:nvSpPr>
          <p:spPr>
            <a:xfrm>
              <a:off x="6551761" y="3091709"/>
              <a:ext cx="1715108" cy="523220"/>
            </a:xfrm>
            <a:prstGeom prst="rect">
              <a:avLst/>
            </a:prstGeom>
            <a:solidFill>
              <a:schemeClr val="bg1"/>
            </a:solidFill>
            <a:ln w="19050" cmpd="sng">
              <a:solidFill>
                <a:srgbClr val="008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008000"/>
                  </a:solidFill>
                </a:rPr>
                <a:t>Trash cans</a:t>
              </a:r>
            </a:p>
          </p:txBody>
        </p:sp>
      </p:grpSp>
      <p:grpSp>
        <p:nvGrpSpPr>
          <p:cNvPr id="18" name="Group 17"/>
          <p:cNvGrpSpPr/>
          <p:nvPr/>
        </p:nvGrpSpPr>
        <p:grpSpPr>
          <a:xfrm>
            <a:off x="3765259" y="4464953"/>
            <a:ext cx="1104965" cy="952027"/>
            <a:chOff x="3765259" y="4464953"/>
            <a:chExt cx="1104965" cy="952027"/>
          </a:xfrm>
        </p:grpSpPr>
        <p:sp>
          <p:nvSpPr>
            <p:cNvPr id="57" name="Right Arrow 56"/>
            <p:cNvSpPr/>
            <p:nvPr/>
          </p:nvSpPr>
          <p:spPr>
            <a:xfrm rot="15602049">
              <a:off x="3964559" y="4670519"/>
              <a:ext cx="561761" cy="150629"/>
            </a:xfrm>
            <a:prstGeom prst="rightArrow">
              <a:avLst>
                <a:gd name="adj1" fmla="val 50000"/>
                <a:gd name="adj2" fmla="val 92467"/>
              </a:avLst>
            </a:prstGeom>
            <a:solidFill>
              <a:srgbClr val="008000">
                <a:alpha val="85000"/>
              </a:srgbClr>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7" name="TextBox 36"/>
            <p:cNvSpPr txBox="1"/>
            <p:nvPr/>
          </p:nvSpPr>
          <p:spPr>
            <a:xfrm>
              <a:off x="3765259" y="4893760"/>
              <a:ext cx="1104965" cy="523220"/>
            </a:xfrm>
            <a:prstGeom prst="rect">
              <a:avLst/>
            </a:prstGeom>
            <a:solidFill>
              <a:schemeClr val="bg1"/>
            </a:solidFill>
            <a:ln w="19050" cmpd="sng">
              <a:solidFill>
                <a:srgbClr val="008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008000"/>
                  </a:solidFill>
                </a:rPr>
                <a:t>Bench</a:t>
              </a:r>
            </a:p>
          </p:txBody>
        </p:sp>
      </p:grpSp>
      <p:grpSp>
        <p:nvGrpSpPr>
          <p:cNvPr id="19" name="Group 18"/>
          <p:cNvGrpSpPr/>
          <p:nvPr/>
        </p:nvGrpSpPr>
        <p:grpSpPr>
          <a:xfrm>
            <a:off x="1183009" y="4285010"/>
            <a:ext cx="891514" cy="919676"/>
            <a:chOff x="1183009" y="4285010"/>
            <a:chExt cx="891514" cy="919676"/>
          </a:xfrm>
        </p:grpSpPr>
        <p:sp>
          <p:nvSpPr>
            <p:cNvPr id="58" name="Right Arrow 57"/>
            <p:cNvSpPr/>
            <p:nvPr/>
          </p:nvSpPr>
          <p:spPr>
            <a:xfrm rot="13820938">
              <a:off x="977443" y="4490576"/>
              <a:ext cx="561761" cy="150629"/>
            </a:xfrm>
            <a:prstGeom prst="rightArrow">
              <a:avLst>
                <a:gd name="adj1" fmla="val 50000"/>
                <a:gd name="adj2" fmla="val 92467"/>
              </a:avLst>
            </a:prstGeom>
            <a:solidFill>
              <a:srgbClr val="008000">
                <a:alpha val="85000"/>
              </a:srgbClr>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4" name="TextBox 33"/>
            <p:cNvSpPr txBox="1"/>
            <p:nvPr/>
          </p:nvSpPr>
          <p:spPr>
            <a:xfrm>
              <a:off x="1258324" y="4681466"/>
              <a:ext cx="816199" cy="523220"/>
            </a:xfrm>
            <a:prstGeom prst="rect">
              <a:avLst/>
            </a:prstGeom>
            <a:solidFill>
              <a:schemeClr val="bg1"/>
            </a:solidFill>
            <a:ln w="19050" cmpd="sng">
              <a:solidFill>
                <a:srgbClr val="008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008000"/>
                  </a:solidFill>
                </a:rPr>
                <a:t>Pole</a:t>
              </a:r>
            </a:p>
          </p:txBody>
        </p:sp>
      </p:grpSp>
    </p:spTree>
    <p:extLst>
      <p:ext uri="{BB962C8B-B14F-4D97-AF65-F5344CB8AC3E}">
        <p14:creationId xmlns:p14="http://schemas.microsoft.com/office/powerpoint/2010/main" val="11121214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50" grpId="0"/>
      <p:bldP spid="51" grpId="0"/>
      <p:bldP spid="52" grpId="0"/>
      <p:bldP spid="53"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13-10-11 at 2.40.32 AM (2).png"/>
          <p:cNvPicPr>
            <a:picLocks noChangeAspect="1"/>
          </p:cNvPicPr>
          <p:nvPr/>
        </p:nvPicPr>
        <p:blipFill rotWithShape="1">
          <a:blip r:embed="rId3">
            <a:extLst>
              <a:ext uri="{28A0092B-C50C-407E-A947-70E740481C1C}">
                <a14:useLocalDpi xmlns:a14="http://schemas.microsoft.com/office/drawing/2010/main" val="0"/>
              </a:ext>
            </a:extLst>
          </a:blip>
          <a:srcRect l="25467" t="32499" r="37254" b="3280"/>
          <a:stretch/>
        </p:blipFill>
        <p:spPr>
          <a:xfrm>
            <a:off x="-90045" y="0"/>
            <a:ext cx="3184653" cy="3429000"/>
          </a:xfrm>
          <a:prstGeom prst="rect">
            <a:avLst/>
          </a:prstGeom>
        </p:spPr>
      </p:pic>
      <p:pic>
        <p:nvPicPr>
          <p:cNvPr id="10" name="Picture 9" descr="Screen Shot 2013-10-11 at 2.36.02 AM (2).png"/>
          <p:cNvPicPr>
            <a:picLocks noChangeAspect="1"/>
          </p:cNvPicPr>
          <p:nvPr/>
        </p:nvPicPr>
        <p:blipFill rotWithShape="1">
          <a:blip r:embed="rId4">
            <a:extLst>
              <a:ext uri="{28A0092B-C50C-407E-A947-70E740481C1C}">
                <a14:useLocalDpi xmlns:a14="http://schemas.microsoft.com/office/drawing/2010/main" val="0"/>
              </a:ext>
            </a:extLst>
          </a:blip>
          <a:srcRect l="40781" t="28083" r="38827" b="35746"/>
          <a:stretch/>
        </p:blipFill>
        <p:spPr>
          <a:xfrm>
            <a:off x="3107546" y="-16"/>
            <a:ext cx="3093057" cy="3429000"/>
          </a:xfrm>
          <a:prstGeom prst="rect">
            <a:avLst/>
          </a:prstGeom>
        </p:spPr>
      </p:pic>
      <p:pic>
        <p:nvPicPr>
          <p:cNvPr id="11" name="Picture 10" descr="Screen Shot 2013-10-11 at 2.45.53 AM (2).png"/>
          <p:cNvPicPr>
            <a:picLocks noChangeAspect="1"/>
          </p:cNvPicPr>
          <p:nvPr/>
        </p:nvPicPr>
        <p:blipFill rotWithShape="1">
          <a:blip r:embed="rId5">
            <a:extLst>
              <a:ext uri="{28A0092B-C50C-407E-A947-70E740481C1C}">
                <a14:useLocalDpi xmlns:a14="http://schemas.microsoft.com/office/drawing/2010/main" val="0"/>
              </a:ext>
            </a:extLst>
          </a:blip>
          <a:srcRect l="28842" t="54510" r="55020" b="16633"/>
          <a:stretch/>
        </p:blipFill>
        <p:spPr>
          <a:xfrm>
            <a:off x="6200428" y="0"/>
            <a:ext cx="3068053" cy="3429000"/>
          </a:xfrm>
          <a:prstGeom prst="rect">
            <a:avLst/>
          </a:prstGeom>
        </p:spPr>
      </p:pic>
      <p:pic>
        <p:nvPicPr>
          <p:cNvPr id="12" name="Picture 11" descr="Screen Shot 2013-10-11 at 2.28.12 AM (2).png"/>
          <p:cNvPicPr>
            <a:picLocks noChangeAspect="1"/>
          </p:cNvPicPr>
          <p:nvPr/>
        </p:nvPicPr>
        <p:blipFill rotWithShape="1">
          <a:blip r:embed="rId6">
            <a:extLst>
              <a:ext uri="{28A0092B-C50C-407E-A947-70E740481C1C}">
                <a14:useLocalDpi xmlns:a14="http://schemas.microsoft.com/office/drawing/2010/main" val="0"/>
              </a:ext>
            </a:extLst>
          </a:blip>
          <a:srcRect l="41529" t="35519" r="43117" b="37306"/>
          <a:stretch/>
        </p:blipFill>
        <p:spPr>
          <a:xfrm>
            <a:off x="1" y="3434962"/>
            <a:ext cx="3099975" cy="3429000"/>
          </a:xfrm>
          <a:prstGeom prst="rect">
            <a:avLst/>
          </a:prstGeom>
        </p:spPr>
      </p:pic>
      <p:pic>
        <p:nvPicPr>
          <p:cNvPr id="13" name="Picture 12" descr="Screen Shot 2013-10-11 at 3.10.39 AM (2).png"/>
          <p:cNvPicPr>
            <a:picLocks noChangeAspect="1"/>
          </p:cNvPicPr>
          <p:nvPr/>
        </p:nvPicPr>
        <p:blipFill rotWithShape="1">
          <a:blip r:embed="rId7">
            <a:extLst>
              <a:ext uri="{28A0092B-C50C-407E-A947-70E740481C1C}">
                <a14:useLocalDpi xmlns:a14="http://schemas.microsoft.com/office/drawing/2010/main" val="0"/>
              </a:ext>
            </a:extLst>
          </a:blip>
          <a:srcRect l="34039" t="36614" r="36496" b="10734"/>
          <a:stretch/>
        </p:blipFill>
        <p:spPr>
          <a:xfrm>
            <a:off x="3093056" y="3395207"/>
            <a:ext cx="3101010" cy="3463450"/>
          </a:xfrm>
          <a:prstGeom prst="rect">
            <a:avLst/>
          </a:prstGeom>
        </p:spPr>
      </p:pic>
      <p:pic>
        <p:nvPicPr>
          <p:cNvPr id="14" name="Picture 13" descr="Screen Shot 2013-10-11 at 3.05.39 AM (2).png"/>
          <p:cNvPicPr>
            <a:picLocks noChangeAspect="1"/>
          </p:cNvPicPr>
          <p:nvPr/>
        </p:nvPicPr>
        <p:blipFill rotWithShape="1">
          <a:blip r:embed="rId8">
            <a:extLst>
              <a:ext uri="{28A0092B-C50C-407E-A947-70E740481C1C}">
                <a14:useLocalDpi xmlns:a14="http://schemas.microsoft.com/office/drawing/2010/main" val="0"/>
              </a:ext>
            </a:extLst>
          </a:blip>
          <a:srcRect l="40574" t="38711" r="42036" b="31376"/>
          <a:stretch/>
        </p:blipFill>
        <p:spPr>
          <a:xfrm>
            <a:off x="6202016" y="3424830"/>
            <a:ext cx="3124863" cy="3359426"/>
          </a:xfrm>
          <a:prstGeom prst="rect">
            <a:avLst/>
          </a:prstGeom>
        </p:spPr>
      </p:pic>
      <p:cxnSp>
        <p:nvCxnSpPr>
          <p:cNvPr id="24" name="Straight Connector 23"/>
          <p:cNvCxnSpPr/>
          <p:nvPr/>
        </p:nvCxnSpPr>
        <p:spPr>
          <a:xfrm>
            <a:off x="9525899" y="4286434"/>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9199"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Bus Stop Sign</a:t>
            </a:r>
            <a:endParaRPr lang="en-US" sz="1600" dirty="0">
              <a:solidFill>
                <a:schemeClr val="bg1"/>
              </a:solidFill>
              <a:latin typeface="Segoe Condensed"/>
              <a:cs typeface="Segoe Condensed"/>
            </a:endParaRPr>
          </a:p>
        </p:txBody>
      </p:sp>
      <p:sp>
        <p:nvSpPr>
          <p:cNvPr id="26" name="Rectangle 25"/>
          <p:cNvSpPr/>
          <p:nvPr/>
        </p:nvSpPr>
        <p:spPr>
          <a:xfrm>
            <a:off x="3079761"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Bus Stop Shelter</a:t>
            </a:r>
            <a:endParaRPr lang="en-US" sz="1600" dirty="0">
              <a:solidFill>
                <a:schemeClr val="bg1"/>
              </a:solidFill>
              <a:latin typeface="Segoe Condensed"/>
              <a:cs typeface="Segoe Condensed"/>
            </a:endParaRPr>
          </a:p>
        </p:txBody>
      </p:sp>
      <p:sp>
        <p:nvSpPr>
          <p:cNvPr id="27" name="Rectangle 26"/>
          <p:cNvSpPr/>
          <p:nvPr/>
        </p:nvSpPr>
        <p:spPr>
          <a:xfrm>
            <a:off x="6121797"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Bench</a:t>
            </a:r>
            <a:endParaRPr lang="en-US" sz="1600" dirty="0">
              <a:solidFill>
                <a:schemeClr val="bg1"/>
              </a:solidFill>
              <a:latin typeface="Segoe Condensed"/>
              <a:cs typeface="Segoe Condensed"/>
            </a:endParaRPr>
          </a:p>
        </p:txBody>
      </p:sp>
      <p:sp>
        <p:nvSpPr>
          <p:cNvPr id="28" name="Rectangle 27"/>
          <p:cNvSpPr/>
          <p:nvPr/>
        </p:nvSpPr>
        <p:spPr>
          <a:xfrm>
            <a:off x="-29199" y="6519446"/>
            <a:ext cx="3157836"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Trash Can</a:t>
            </a:r>
            <a:endParaRPr lang="en-US" sz="1600" dirty="0">
              <a:solidFill>
                <a:schemeClr val="bg1"/>
              </a:solidFill>
              <a:latin typeface="Segoe Condensed"/>
              <a:cs typeface="Segoe Condensed"/>
            </a:endParaRPr>
          </a:p>
        </p:txBody>
      </p:sp>
      <p:sp>
        <p:nvSpPr>
          <p:cNvPr id="29" name="Rectangle 28"/>
          <p:cNvSpPr/>
          <p:nvPr/>
        </p:nvSpPr>
        <p:spPr>
          <a:xfrm>
            <a:off x="3112734" y="6519446"/>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Newspaper Box</a:t>
            </a:r>
            <a:endParaRPr lang="en-US" sz="1600" dirty="0">
              <a:solidFill>
                <a:schemeClr val="bg1"/>
              </a:solidFill>
              <a:latin typeface="Segoe Condensed"/>
              <a:cs typeface="Segoe Condensed"/>
            </a:endParaRPr>
          </a:p>
        </p:txBody>
      </p:sp>
      <p:sp>
        <p:nvSpPr>
          <p:cNvPr id="30" name="Rectangle 29"/>
          <p:cNvSpPr/>
          <p:nvPr/>
        </p:nvSpPr>
        <p:spPr>
          <a:xfrm>
            <a:off x="6221694" y="6519446"/>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Traffic Sign</a:t>
            </a:r>
            <a:endParaRPr lang="en-US" sz="1600" dirty="0">
              <a:solidFill>
                <a:schemeClr val="bg1"/>
              </a:solidFill>
              <a:latin typeface="Segoe Condensed"/>
              <a:cs typeface="Segoe Condensed"/>
            </a:endParaRPr>
          </a:p>
        </p:txBody>
      </p:sp>
      <p:cxnSp>
        <p:nvCxnSpPr>
          <p:cNvPr id="6" name="Straight Connector 5"/>
          <p:cNvCxnSpPr/>
          <p:nvPr/>
        </p:nvCxnSpPr>
        <p:spPr>
          <a:xfrm>
            <a:off x="-106130" y="6519446"/>
            <a:ext cx="9962985" cy="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3093056" y="-71562"/>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V="1">
            <a:off x="6203184" y="-22529"/>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18" name="Rectangle 17"/>
          <p:cNvSpPr/>
          <p:nvPr/>
        </p:nvSpPr>
        <p:spPr>
          <a:xfrm>
            <a:off x="0" y="0"/>
            <a:ext cx="9162892" cy="466487"/>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2: Bus Stop Audit. Concordance between Google Street View and Physical Audit Data</a:t>
            </a:r>
          </a:p>
        </p:txBody>
      </p:sp>
    </p:spTree>
    <p:extLst>
      <p:ext uri="{BB962C8B-B14F-4D97-AF65-F5344CB8AC3E}">
        <p14:creationId xmlns:p14="http://schemas.microsoft.com/office/powerpoint/2010/main" val="4185018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13-10-11 at 2.40.32 AM (2).png"/>
          <p:cNvPicPr>
            <a:picLocks noChangeAspect="1"/>
          </p:cNvPicPr>
          <p:nvPr/>
        </p:nvPicPr>
        <p:blipFill rotWithShape="1">
          <a:blip r:embed="rId3">
            <a:extLst>
              <a:ext uri="{28A0092B-C50C-407E-A947-70E740481C1C}">
                <a14:useLocalDpi xmlns:a14="http://schemas.microsoft.com/office/drawing/2010/main" val="0"/>
              </a:ext>
            </a:extLst>
          </a:blip>
          <a:srcRect l="25467" t="32499" r="37254" b="3280"/>
          <a:stretch/>
        </p:blipFill>
        <p:spPr>
          <a:xfrm>
            <a:off x="-90045" y="0"/>
            <a:ext cx="3184653" cy="3429000"/>
          </a:xfrm>
          <a:prstGeom prst="rect">
            <a:avLst/>
          </a:prstGeom>
        </p:spPr>
      </p:pic>
      <p:pic>
        <p:nvPicPr>
          <p:cNvPr id="10" name="Picture 9" descr="Screen Shot 2013-10-11 at 2.36.02 AM (2).png"/>
          <p:cNvPicPr>
            <a:picLocks noChangeAspect="1"/>
          </p:cNvPicPr>
          <p:nvPr/>
        </p:nvPicPr>
        <p:blipFill rotWithShape="1">
          <a:blip r:embed="rId4">
            <a:extLst>
              <a:ext uri="{28A0092B-C50C-407E-A947-70E740481C1C}">
                <a14:useLocalDpi xmlns:a14="http://schemas.microsoft.com/office/drawing/2010/main" val="0"/>
              </a:ext>
            </a:extLst>
          </a:blip>
          <a:srcRect l="40781" t="28083" r="38827" b="35746"/>
          <a:stretch/>
        </p:blipFill>
        <p:spPr>
          <a:xfrm>
            <a:off x="3107546" y="-16"/>
            <a:ext cx="3093057" cy="3429000"/>
          </a:xfrm>
          <a:prstGeom prst="rect">
            <a:avLst/>
          </a:prstGeom>
        </p:spPr>
      </p:pic>
      <p:pic>
        <p:nvPicPr>
          <p:cNvPr id="11" name="Picture 10" descr="Screen Shot 2013-10-11 at 2.45.53 AM (2).png"/>
          <p:cNvPicPr>
            <a:picLocks noChangeAspect="1"/>
          </p:cNvPicPr>
          <p:nvPr/>
        </p:nvPicPr>
        <p:blipFill rotWithShape="1">
          <a:blip r:embed="rId5">
            <a:extLst>
              <a:ext uri="{28A0092B-C50C-407E-A947-70E740481C1C}">
                <a14:useLocalDpi xmlns:a14="http://schemas.microsoft.com/office/drawing/2010/main" val="0"/>
              </a:ext>
            </a:extLst>
          </a:blip>
          <a:srcRect l="28842" t="54510" r="55020" b="16633"/>
          <a:stretch/>
        </p:blipFill>
        <p:spPr>
          <a:xfrm>
            <a:off x="6200428" y="0"/>
            <a:ext cx="3068053" cy="3429000"/>
          </a:xfrm>
          <a:prstGeom prst="rect">
            <a:avLst/>
          </a:prstGeom>
        </p:spPr>
      </p:pic>
      <p:pic>
        <p:nvPicPr>
          <p:cNvPr id="12" name="Picture 11" descr="Screen Shot 2013-10-11 at 2.28.12 AM (2).png"/>
          <p:cNvPicPr>
            <a:picLocks noChangeAspect="1"/>
          </p:cNvPicPr>
          <p:nvPr/>
        </p:nvPicPr>
        <p:blipFill rotWithShape="1">
          <a:blip r:embed="rId6">
            <a:extLst>
              <a:ext uri="{28A0092B-C50C-407E-A947-70E740481C1C}">
                <a14:useLocalDpi xmlns:a14="http://schemas.microsoft.com/office/drawing/2010/main" val="0"/>
              </a:ext>
            </a:extLst>
          </a:blip>
          <a:srcRect l="41529" t="35519" r="43117" b="37306"/>
          <a:stretch/>
        </p:blipFill>
        <p:spPr>
          <a:xfrm>
            <a:off x="1" y="3434962"/>
            <a:ext cx="3099975" cy="3429000"/>
          </a:xfrm>
          <a:prstGeom prst="rect">
            <a:avLst/>
          </a:prstGeom>
        </p:spPr>
      </p:pic>
      <p:pic>
        <p:nvPicPr>
          <p:cNvPr id="13" name="Picture 12" descr="Screen Shot 2013-10-11 at 3.10.39 AM (2).png"/>
          <p:cNvPicPr>
            <a:picLocks noChangeAspect="1"/>
          </p:cNvPicPr>
          <p:nvPr/>
        </p:nvPicPr>
        <p:blipFill rotWithShape="1">
          <a:blip r:embed="rId7">
            <a:extLst>
              <a:ext uri="{28A0092B-C50C-407E-A947-70E740481C1C}">
                <a14:useLocalDpi xmlns:a14="http://schemas.microsoft.com/office/drawing/2010/main" val="0"/>
              </a:ext>
            </a:extLst>
          </a:blip>
          <a:srcRect l="34039" t="36614" r="36496" b="10734"/>
          <a:stretch/>
        </p:blipFill>
        <p:spPr>
          <a:xfrm>
            <a:off x="3093056" y="3395207"/>
            <a:ext cx="3101010" cy="3463450"/>
          </a:xfrm>
          <a:prstGeom prst="rect">
            <a:avLst/>
          </a:prstGeom>
        </p:spPr>
      </p:pic>
      <p:pic>
        <p:nvPicPr>
          <p:cNvPr id="14" name="Picture 13" descr="Screen Shot 2013-10-11 at 3.05.39 AM (2).png"/>
          <p:cNvPicPr>
            <a:picLocks noChangeAspect="1"/>
          </p:cNvPicPr>
          <p:nvPr/>
        </p:nvPicPr>
        <p:blipFill rotWithShape="1">
          <a:blip r:embed="rId8">
            <a:extLst>
              <a:ext uri="{28A0092B-C50C-407E-A947-70E740481C1C}">
                <a14:useLocalDpi xmlns:a14="http://schemas.microsoft.com/office/drawing/2010/main" val="0"/>
              </a:ext>
            </a:extLst>
          </a:blip>
          <a:srcRect l="40574" t="38711" r="42036" b="31376"/>
          <a:stretch/>
        </p:blipFill>
        <p:spPr>
          <a:xfrm>
            <a:off x="6202016" y="3424830"/>
            <a:ext cx="3124863" cy="3359426"/>
          </a:xfrm>
          <a:prstGeom prst="rect">
            <a:avLst/>
          </a:prstGeom>
        </p:spPr>
      </p:pic>
      <p:cxnSp>
        <p:nvCxnSpPr>
          <p:cNvPr id="24" name="Straight Connector 23"/>
          <p:cNvCxnSpPr/>
          <p:nvPr/>
        </p:nvCxnSpPr>
        <p:spPr>
          <a:xfrm>
            <a:off x="8202883" y="4286434"/>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9199"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Bus Stop Sign</a:t>
            </a:r>
            <a:endParaRPr lang="en-US" sz="1600" dirty="0">
              <a:solidFill>
                <a:schemeClr val="bg1"/>
              </a:solidFill>
              <a:latin typeface="Segoe Condensed"/>
              <a:cs typeface="Segoe Condensed"/>
            </a:endParaRPr>
          </a:p>
        </p:txBody>
      </p:sp>
      <p:sp>
        <p:nvSpPr>
          <p:cNvPr id="26" name="Rectangle 25"/>
          <p:cNvSpPr/>
          <p:nvPr/>
        </p:nvSpPr>
        <p:spPr>
          <a:xfrm>
            <a:off x="3079761"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Bus Stop Shelter</a:t>
            </a:r>
            <a:endParaRPr lang="en-US" sz="1600" dirty="0">
              <a:solidFill>
                <a:schemeClr val="bg1"/>
              </a:solidFill>
              <a:latin typeface="Segoe Condensed"/>
              <a:cs typeface="Segoe Condensed"/>
            </a:endParaRPr>
          </a:p>
        </p:txBody>
      </p:sp>
      <p:sp>
        <p:nvSpPr>
          <p:cNvPr id="27" name="Rectangle 26"/>
          <p:cNvSpPr/>
          <p:nvPr/>
        </p:nvSpPr>
        <p:spPr>
          <a:xfrm>
            <a:off x="6121797"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Bench</a:t>
            </a:r>
            <a:endParaRPr lang="en-US" sz="1600" dirty="0">
              <a:solidFill>
                <a:schemeClr val="bg1"/>
              </a:solidFill>
              <a:latin typeface="Segoe Condensed"/>
              <a:cs typeface="Segoe Condensed"/>
            </a:endParaRPr>
          </a:p>
        </p:txBody>
      </p:sp>
      <p:sp>
        <p:nvSpPr>
          <p:cNvPr id="2" name="Rectangle 1"/>
          <p:cNvSpPr/>
          <p:nvPr/>
        </p:nvSpPr>
        <p:spPr>
          <a:xfrm>
            <a:off x="-90045" y="-71562"/>
            <a:ext cx="9480535" cy="3167970"/>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19" name="Rectangle 18"/>
          <p:cNvSpPr/>
          <p:nvPr/>
        </p:nvSpPr>
        <p:spPr>
          <a:xfrm>
            <a:off x="-106028" y="3434962"/>
            <a:ext cx="9480535" cy="3167970"/>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21" name="TextBox 20"/>
          <p:cNvSpPr txBox="1"/>
          <p:nvPr/>
        </p:nvSpPr>
        <p:spPr>
          <a:xfrm>
            <a:off x="1113088" y="1552950"/>
            <a:ext cx="896399"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0.612</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22" name="TextBox 21"/>
          <p:cNvSpPr txBox="1"/>
          <p:nvPr/>
        </p:nvSpPr>
        <p:spPr>
          <a:xfrm>
            <a:off x="4199153" y="1552950"/>
            <a:ext cx="931665"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0.877</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23" name="TextBox 22"/>
          <p:cNvSpPr txBox="1"/>
          <p:nvPr/>
        </p:nvSpPr>
        <p:spPr>
          <a:xfrm>
            <a:off x="7271378" y="1552950"/>
            <a:ext cx="938077"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0.875</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1" name="TextBox 30"/>
          <p:cNvSpPr txBox="1"/>
          <p:nvPr/>
        </p:nvSpPr>
        <p:spPr>
          <a:xfrm>
            <a:off x="1082631" y="5014482"/>
            <a:ext cx="889987"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0.715</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3" name="TextBox 32"/>
          <p:cNvSpPr txBox="1"/>
          <p:nvPr/>
        </p:nvSpPr>
        <p:spPr>
          <a:xfrm>
            <a:off x="4178314" y="5014482"/>
            <a:ext cx="931665"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0.776</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5" name="TextBox 34"/>
          <p:cNvSpPr txBox="1"/>
          <p:nvPr/>
        </p:nvSpPr>
        <p:spPr>
          <a:xfrm>
            <a:off x="7271378" y="5014482"/>
            <a:ext cx="848309"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0.811</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6" name="Rectangle 35"/>
          <p:cNvSpPr/>
          <p:nvPr/>
        </p:nvSpPr>
        <p:spPr>
          <a:xfrm>
            <a:off x="-29199" y="6519446"/>
            <a:ext cx="3157836"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Trash Can</a:t>
            </a:r>
            <a:endParaRPr lang="en-US" sz="1600" dirty="0">
              <a:solidFill>
                <a:schemeClr val="bg1"/>
              </a:solidFill>
              <a:latin typeface="Segoe Condensed"/>
              <a:cs typeface="Segoe Condensed"/>
            </a:endParaRPr>
          </a:p>
        </p:txBody>
      </p:sp>
      <p:sp>
        <p:nvSpPr>
          <p:cNvPr id="37" name="Rectangle 36"/>
          <p:cNvSpPr/>
          <p:nvPr/>
        </p:nvSpPr>
        <p:spPr>
          <a:xfrm>
            <a:off x="3112734" y="6519446"/>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Newspaper Box</a:t>
            </a:r>
            <a:endParaRPr lang="en-US" sz="1600" dirty="0">
              <a:solidFill>
                <a:schemeClr val="bg1"/>
              </a:solidFill>
              <a:latin typeface="Segoe Condensed"/>
              <a:cs typeface="Segoe Condensed"/>
            </a:endParaRPr>
          </a:p>
        </p:txBody>
      </p:sp>
      <p:sp>
        <p:nvSpPr>
          <p:cNvPr id="38" name="Rectangle 37"/>
          <p:cNvSpPr/>
          <p:nvPr/>
        </p:nvSpPr>
        <p:spPr>
          <a:xfrm>
            <a:off x="6221694" y="6519446"/>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Traffic Sign</a:t>
            </a:r>
            <a:endParaRPr lang="en-US" sz="1600" dirty="0">
              <a:solidFill>
                <a:schemeClr val="bg1"/>
              </a:solidFill>
              <a:latin typeface="Segoe Condensed"/>
              <a:cs typeface="Segoe Condensed"/>
            </a:endParaRPr>
          </a:p>
        </p:txBody>
      </p:sp>
      <p:cxnSp>
        <p:nvCxnSpPr>
          <p:cNvPr id="28" name="Straight Connector 27"/>
          <p:cNvCxnSpPr/>
          <p:nvPr/>
        </p:nvCxnSpPr>
        <p:spPr>
          <a:xfrm>
            <a:off x="-106130" y="3421460"/>
            <a:ext cx="9962985" cy="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3093056" y="-71562"/>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V="1">
            <a:off x="6203184" y="-22529"/>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106028" y="-6102"/>
            <a:ext cx="9496517" cy="584775"/>
          </a:xfrm>
          <a:prstGeom prst="rect">
            <a:avLst/>
          </a:prstGeom>
          <a:solidFill>
            <a:schemeClr val="tx1"/>
          </a:solidFill>
        </p:spPr>
        <p:txBody>
          <a:bodyPr wrap="square" rtlCol="0" anchor="ctr">
            <a:spAutoFit/>
          </a:bodyPr>
          <a:lstStyle/>
          <a:p>
            <a:pPr algn="ctr"/>
            <a:r>
              <a:rPr lang="en-US" sz="3200" b="1" dirty="0" smtClean="0">
                <a:solidFill>
                  <a:schemeClr val="bg1"/>
                </a:solidFill>
                <a:latin typeface="Segoe UI Semibold" panose="020B0702040204020203" pitchFamily="34" charset="0"/>
                <a:cs typeface="Segoe UI Semibold" panose="020B0702040204020203" pitchFamily="34" charset="0"/>
              </a:rPr>
              <a:t>Concordance between physical and GSV data</a:t>
            </a:r>
            <a:endParaRPr lang="en-US" sz="3200" dirty="0">
              <a:solidFill>
                <a:schemeClr val="bg1"/>
              </a:solidFill>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1009793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hite Can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534883996"/>
      </p:ext>
    </p:extLst>
  </p:cSld>
  <p:clrMapOvr>
    <a:masterClrMapping/>
  </p:clrMapOvr>
  <mc:AlternateContent xmlns:mc="http://schemas.openxmlformats.org/markup-compatibility/2006" xmlns:p14="http://schemas.microsoft.com/office/powerpoint/2010/main">
    <mc:Choice Requires="p14">
      <p:transition spd="med" p14:dur="700" advTm="500">
        <p:fade/>
      </p:transition>
    </mc:Choice>
    <mc:Fallback xmlns="">
      <p:transition xmlns:p14="http://schemas.microsoft.com/office/powerpoint/2010/main" spd="med" advTm="500">
        <p:fade/>
      </p:transition>
    </mc:Fallback>
  </mc:AlternateContent>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13-10-11 at 2.40.32 AM (2).png"/>
          <p:cNvPicPr>
            <a:picLocks noChangeAspect="1"/>
          </p:cNvPicPr>
          <p:nvPr/>
        </p:nvPicPr>
        <p:blipFill rotWithShape="1">
          <a:blip r:embed="rId3">
            <a:extLst>
              <a:ext uri="{28A0092B-C50C-407E-A947-70E740481C1C}">
                <a14:useLocalDpi xmlns:a14="http://schemas.microsoft.com/office/drawing/2010/main" val="0"/>
              </a:ext>
            </a:extLst>
          </a:blip>
          <a:srcRect l="25467" t="32499" r="37254" b="3280"/>
          <a:stretch/>
        </p:blipFill>
        <p:spPr>
          <a:xfrm>
            <a:off x="-90045" y="0"/>
            <a:ext cx="3184653" cy="3429000"/>
          </a:xfrm>
          <a:prstGeom prst="rect">
            <a:avLst/>
          </a:prstGeom>
        </p:spPr>
      </p:pic>
      <p:pic>
        <p:nvPicPr>
          <p:cNvPr id="10" name="Picture 9" descr="Screen Shot 2013-10-11 at 2.36.02 AM (2).png"/>
          <p:cNvPicPr>
            <a:picLocks noChangeAspect="1"/>
          </p:cNvPicPr>
          <p:nvPr/>
        </p:nvPicPr>
        <p:blipFill rotWithShape="1">
          <a:blip r:embed="rId4">
            <a:extLst>
              <a:ext uri="{28A0092B-C50C-407E-A947-70E740481C1C}">
                <a14:useLocalDpi xmlns:a14="http://schemas.microsoft.com/office/drawing/2010/main" val="0"/>
              </a:ext>
            </a:extLst>
          </a:blip>
          <a:srcRect l="40781" t="28083" r="38827" b="35746"/>
          <a:stretch/>
        </p:blipFill>
        <p:spPr>
          <a:xfrm>
            <a:off x="3107546" y="-16"/>
            <a:ext cx="3093057" cy="3429000"/>
          </a:xfrm>
          <a:prstGeom prst="rect">
            <a:avLst/>
          </a:prstGeom>
        </p:spPr>
      </p:pic>
      <p:pic>
        <p:nvPicPr>
          <p:cNvPr id="11" name="Picture 10" descr="Screen Shot 2013-10-11 at 2.45.53 AM (2).png"/>
          <p:cNvPicPr>
            <a:picLocks noChangeAspect="1"/>
          </p:cNvPicPr>
          <p:nvPr/>
        </p:nvPicPr>
        <p:blipFill rotWithShape="1">
          <a:blip r:embed="rId5">
            <a:extLst>
              <a:ext uri="{28A0092B-C50C-407E-A947-70E740481C1C}">
                <a14:useLocalDpi xmlns:a14="http://schemas.microsoft.com/office/drawing/2010/main" val="0"/>
              </a:ext>
            </a:extLst>
          </a:blip>
          <a:srcRect l="28842" t="54510" r="55020" b="16633"/>
          <a:stretch/>
        </p:blipFill>
        <p:spPr>
          <a:xfrm>
            <a:off x="6200428" y="0"/>
            <a:ext cx="3068053" cy="3429000"/>
          </a:xfrm>
          <a:prstGeom prst="rect">
            <a:avLst/>
          </a:prstGeom>
        </p:spPr>
      </p:pic>
      <p:pic>
        <p:nvPicPr>
          <p:cNvPr id="12" name="Picture 11" descr="Screen Shot 2013-10-11 at 2.28.12 AM (2).png"/>
          <p:cNvPicPr>
            <a:picLocks noChangeAspect="1"/>
          </p:cNvPicPr>
          <p:nvPr/>
        </p:nvPicPr>
        <p:blipFill rotWithShape="1">
          <a:blip r:embed="rId6">
            <a:extLst>
              <a:ext uri="{28A0092B-C50C-407E-A947-70E740481C1C}">
                <a14:useLocalDpi xmlns:a14="http://schemas.microsoft.com/office/drawing/2010/main" val="0"/>
              </a:ext>
            </a:extLst>
          </a:blip>
          <a:srcRect l="41529" t="35519" r="43117" b="37306"/>
          <a:stretch/>
        </p:blipFill>
        <p:spPr>
          <a:xfrm>
            <a:off x="1" y="3434962"/>
            <a:ext cx="3099975" cy="3429000"/>
          </a:xfrm>
          <a:prstGeom prst="rect">
            <a:avLst/>
          </a:prstGeom>
        </p:spPr>
      </p:pic>
      <p:pic>
        <p:nvPicPr>
          <p:cNvPr id="13" name="Picture 12" descr="Screen Shot 2013-10-11 at 3.10.39 AM (2).png"/>
          <p:cNvPicPr>
            <a:picLocks noChangeAspect="1"/>
          </p:cNvPicPr>
          <p:nvPr/>
        </p:nvPicPr>
        <p:blipFill rotWithShape="1">
          <a:blip r:embed="rId7">
            <a:extLst>
              <a:ext uri="{28A0092B-C50C-407E-A947-70E740481C1C}">
                <a14:useLocalDpi xmlns:a14="http://schemas.microsoft.com/office/drawing/2010/main" val="0"/>
              </a:ext>
            </a:extLst>
          </a:blip>
          <a:srcRect l="34039" t="36614" r="36496" b="10734"/>
          <a:stretch/>
        </p:blipFill>
        <p:spPr>
          <a:xfrm>
            <a:off x="3093056" y="3395207"/>
            <a:ext cx="3101010" cy="3463450"/>
          </a:xfrm>
          <a:prstGeom prst="rect">
            <a:avLst/>
          </a:prstGeom>
        </p:spPr>
      </p:pic>
      <p:pic>
        <p:nvPicPr>
          <p:cNvPr id="14" name="Picture 13" descr="Screen Shot 2013-10-11 at 3.05.39 AM (2).png"/>
          <p:cNvPicPr>
            <a:picLocks noChangeAspect="1"/>
          </p:cNvPicPr>
          <p:nvPr/>
        </p:nvPicPr>
        <p:blipFill rotWithShape="1">
          <a:blip r:embed="rId8">
            <a:extLst>
              <a:ext uri="{28A0092B-C50C-407E-A947-70E740481C1C}">
                <a14:useLocalDpi xmlns:a14="http://schemas.microsoft.com/office/drawing/2010/main" val="0"/>
              </a:ext>
            </a:extLst>
          </a:blip>
          <a:srcRect l="40574" t="38711" r="42036" b="31376"/>
          <a:stretch/>
        </p:blipFill>
        <p:spPr>
          <a:xfrm>
            <a:off x="6202016" y="3514476"/>
            <a:ext cx="3124863" cy="3359426"/>
          </a:xfrm>
          <a:prstGeom prst="rect">
            <a:avLst/>
          </a:prstGeom>
        </p:spPr>
      </p:pic>
      <p:cxnSp>
        <p:nvCxnSpPr>
          <p:cNvPr id="24" name="Straight Connector 23"/>
          <p:cNvCxnSpPr/>
          <p:nvPr/>
        </p:nvCxnSpPr>
        <p:spPr>
          <a:xfrm>
            <a:off x="8202883" y="4286434"/>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9199"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Bus Stop Sign</a:t>
            </a:r>
            <a:endParaRPr lang="en-US" sz="1600" dirty="0">
              <a:solidFill>
                <a:schemeClr val="bg1"/>
              </a:solidFill>
              <a:latin typeface="Segoe Condensed"/>
              <a:cs typeface="Segoe Condensed"/>
            </a:endParaRPr>
          </a:p>
        </p:txBody>
      </p:sp>
      <p:sp>
        <p:nvSpPr>
          <p:cNvPr id="26" name="Rectangle 25"/>
          <p:cNvSpPr/>
          <p:nvPr/>
        </p:nvSpPr>
        <p:spPr>
          <a:xfrm>
            <a:off x="3079761"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Bus Stop Shelter</a:t>
            </a:r>
            <a:endParaRPr lang="en-US" sz="1600" dirty="0">
              <a:solidFill>
                <a:schemeClr val="bg1"/>
              </a:solidFill>
              <a:latin typeface="Segoe Condensed"/>
              <a:cs typeface="Segoe Condensed"/>
            </a:endParaRPr>
          </a:p>
        </p:txBody>
      </p:sp>
      <p:sp>
        <p:nvSpPr>
          <p:cNvPr id="27" name="Rectangle 26"/>
          <p:cNvSpPr/>
          <p:nvPr/>
        </p:nvSpPr>
        <p:spPr>
          <a:xfrm>
            <a:off x="6121797"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Bench</a:t>
            </a:r>
            <a:endParaRPr lang="en-US" sz="1600" dirty="0">
              <a:solidFill>
                <a:schemeClr val="bg1"/>
              </a:solidFill>
              <a:latin typeface="Segoe Condensed"/>
              <a:cs typeface="Segoe Condensed"/>
            </a:endParaRPr>
          </a:p>
        </p:txBody>
      </p:sp>
      <p:sp>
        <p:nvSpPr>
          <p:cNvPr id="28" name="Rectangle 27"/>
          <p:cNvSpPr/>
          <p:nvPr/>
        </p:nvSpPr>
        <p:spPr>
          <a:xfrm>
            <a:off x="-42339" y="3436912"/>
            <a:ext cx="3157836"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Trash Can</a:t>
            </a:r>
            <a:endParaRPr lang="en-US" sz="1600" dirty="0">
              <a:solidFill>
                <a:schemeClr val="bg1"/>
              </a:solidFill>
              <a:latin typeface="Segoe Condensed"/>
              <a:cs typeface="Segoe Condensed"/>
            </a:endParaRPr>
          </a:p>
        </p:txBody>
      </p:sp>
      <p:sp>
        <p:nvSpPr>
          <p:cNvPr id="29" name="Rectangle 28"/>
          <p:cNvSpPr/>
          <p:nvPr/>
        </p:nvSpPr>
        <p:spPr>
          <a:xfrm>
            <a:off x="3099594" y="3436912"/>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Newspaper Box</a:t>
            </a:r>
            <a:endParaRPr lang="en-US" sz="1600" dirty="0">
              <a:solidFill>
                <a:schemeClr val="bg1"/>
              </a:solidFill>
              <a:latin typeface="Segoe Condensed"/>
              <a:cs typeface="Segoe Condensed"/>
            </a:endParaRPr>
          </a:p>
        </p:txBody>
      </p:sp>
      <p:sp>
        <p:nvSpPr>
          <p:cNvPr id="30" name="Rectangle 29"/>
          <p:cNvSpPr/>
          <p:nvPr/>
        </p:nvSpPr>
        <p:spPr>
          <a:xfrm>
            <a:off x="6208554" y="3436912"/>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Traffic Sign</a:t>
            </a:r>
            <a:endParaRPr lang="en-US" sz="1600" dirty="0">
              <a:solidFill>
                <a:schemeClr val="bg1"/>
              </a:solidFill>
              <a:latin typeface="Segoe Condensed"/>
              <a:cs typeface="Segoe Condensed"/>
            </a:endParaRPr>
          </a:p>
        </p:txBody>
      </p:sp>
      <p:cxnSp>
        <p:nvCxnSpPr>
          <p:cNvPr id="6" name="Straight Connector 5"/>
          <p:cNvCxnSpPr/>
          <p:nvPr/>
        </p:nvCxnSpPr>
        <p:spPr>
          <a:xfrm>
            <a:off x="-119270" y="3436912"/>
            <a:ext cx="9962985" cy="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3093056" y="-71562"/>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V="1">
            <a:off x="6203184" y="-22529"/>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106028" y="-6102"/>
            <a:ext cx="9496517" cy="584775"/>
          </a:xfrm>
          <a:prstGeom prst="rect">
            <a:avLst/>
          </a:prstGeom>
          <a:solidFill>
            <a:schemeClr val="tx1"/>
          </a:solidFill>
        </p:spPr>
        <p:txBody>
          <a:bodyPr wrap="square" rtlCol="0" anchor="ctr">
            <a:spAutoFit/>
          </a:bodyPr>
          <a:lstStyle/>
          <a:p>
            <a:pPr algn="ctr"/>
            <a:r>
              <a:rPr lang="en-US" sz="3200" b="1" dirty="0" smtClean="0">
                <a:solidFill>
                  <a:schemeClr val="bg1"/>
                </a:solidFill>
                <a:latin typeface="Segoe UI Semibold" panose="020B0702040204020203" pitchFamily="34" charset="0"/>
                <a:cs typeface="Segoe UI Semibold" panose="020B0702040204020203" pitchFamily="34" charset="0"/>
              </a:rPr>
              <a:t>Concordance between physical and GSV data</a:t>
            </a:r>
            <a:endParaRPr lang="en-US" sz="3200" dirty="0">
              <a:solidFill>
                <a:schemeClr val="bg1"/>
              </a:solidFill>
              <a:latin typeface="Segoe UI Semibold" panose="020B0702040204020203" pitchFamily="34" charset="0"/>
              <a:cs typeface="Segoe UI Semibold" panose="020B0702040204020203" pitchFamily="34" charset="0"/>
            </a:endParaRPr>
          </a:p>
        </p:txBody>
      </p:sp>
      <p:sp>
        <p:nvSpPr>
          <p:cNvPr id="21" name="TextBox 20"/>
          <p:cNvSpPr txBox="1"/>
          <p:nvPr/>
        </p:nvSpPr>
        <p:spPr>
          <a:xfrm>
            <a:off x="1113088" y="1552950"/>
            <a:ext cx="896399"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0.612</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22" name="TextBox 21"/>
          <p:cNvSpPr txBox="1"/>
          <p:nvPr/>
        </p:nvSpPr>
        <p:spPr>
          <a:xfrm>
            <a:off x="4199153" y="1552950"/>
            <a:ext cx="931665"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0.877</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23" name="TextBox 22"/>
          <p:cNvSpPr txBox="1"/>
          <p:nvPr/>
        </p:nvSpPr>
        <p:spPr>
          <a:xfrm>
            <a:off x="7271378" y="1552950"/>
            <a:ext cx="938077"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0.875</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1" name="TextBox 30"/>
          <p:cNvSpPr txBox="1"/>
          <p:nvPr/>
        </p:nvSpPr>
        <p:spPr>
          <a:xfrm>
            <a:off x="1082631" y="5014482"/>
            <a:ext cx="889987"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0.715</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3" name="TextBox 32"/>
          <p:cNvSpPr txBox="1"/>
          <p:nvPr/>
        </p:nvSpPr>
        <p:spPr>
          <a:xfrm>
            <a:off x="4178314" y="5014482"/>
            <a:ext cx="931665"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0.776</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5" name="TextBox 34"/>
          <p:cNvSpPr txBox="1"/>
          <p:nvPr/>
        </p:nvSpPr>
        <p:spPr>
          <a:xfrm>
            <a:off x="7271378" y="5014482"/>
            <a:ext cx="848309"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0.811</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2" name="Rectangle 1"/>
          <p:cNvSpPr/>
          <p:nvPr/>
        </p:nvSpPr>
        <p:spPr>
          <a:xfrm>
            <a:off x="-90045" y="-71562"/>
            <a:ext cx="9480535" cy="7068710"/>
          </a:xfrm>
          <a:prstGeom prst="rect">
            <a:avLst/>
          </a:prstGeom>
          <a:solidFill>
            <a:schemeClr val="tx1">
              <a:alpha val="9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6" name="TextBox 35"/>
          <p:cNvSpPr txBox="1"/>
          <p:nvPr/>
        </p:nvSpPr>
        <p:spPr>
          <a:xfrm>
            <a:off x="540193" y="2937086"/>
            <a:ext cx="8063615" cy="954107"/>
          </a:xfrm>
          <a:prstGeom prst="rect">
            <a:avLst/>
          </a:prstGeom>
          <a:noFill/>
        </p:spPr>
        <p:txBody>
          <a:bodyPr wrap="square" rtlCol="0">
            <a:spAutoFit/>
          </a:bodyPr>
          <a:lstStyle/>
          <a:p>
            <a:pPr algn="ctr"/>
            <a:r>
              <a:rPr lang="en-US" sz="2800" dirty="0" smtClean="0">
                <a:solidFill>
                  <a:schemeClr val="accent3"/>
                </a:solidFill>
                <a:latin typeface="Segoe UI Semibold" panose="020B0702040204020203" pitchFamily="34" charset="0"/>
                <a:cs typeface="Segoe UI Semibold" panose="020B0702040204020203" pitchFamily="34" charset="0"/>
              </a:rPr>
              <a:t>High concordance </a:t>
            </a:r>
            <a:r>
              <a:rPr lang="en-US" sz="2800" dirty="0" smtClean="0">
                <a:solidFill>
                  <a:schemeClr val="bg1"/>
                </a:solidFill>
                <a:latin typeface="Segoe UI Light" panose="020B0502040204020203" pitchFamily="34" charset="0"/>
                <a:cs typeface="Segoe UI Light" panose="020B0502040204020203" pitchFamily="34" charset="0"/>
              </a:rPr>
              <a:t>between </a:t>
            </a:r>
            <a:br>
              <a:rPr lang="en-US" sz="2800" dirty="0" smtClean="0">
                <a:solidFill>
                  <a:schemeClr val="bg1"/>
                </a:solidFill>
                <a:latin typeface="Segoe UI Light" panose="020B0502040204020203" pitchFamily="34" charset="0"/>
                <a:cs typeface="Segoe UI Light" panose="020B0502040204020203" pitchFamily="34" charset="0"/>
              </a:rPr>
            </a:br>
            <a:r>
              <a:rPr lang="en-US" sz="2800" dirty="0" smtClean="0">
                <a:solidFill>
                  <a:schemeClr val="bg1"/>
                </a:solidFill>
                <a:latin typeface="Segoe UI Light" panose="020B0502040204020203" pitchFamily="34" charset="0"/>
                <a:cs typeface="Segoe UI Light" panose="020B0502040204020203" pitchFamily="34" charset="0"/>
              </a:rPr>
              <a:t>physical and Street View data</a:t>
            </a:r>
            <a:endParaRPr lang="en-US" sz="2800" dirty="0">
              <a:solidFill>
                <a:schemeClr val="bg1"/>
              </a:solidFill>
              <a:latin typeface="Segoe UI Light" panose="020B0502040204020203" pitchFamily="34" charset="0"/>
              <a:cs typeface="Segoe UI Light" panose="020B0502040204020203" pitchFamily="34" charset="0"/>
            </a:endParaRPr>
          </a:p>
        </p:txBody>
      </p:sp>
      <p:grpSp>
        <p:nvGrpSpPr>
          <p:cNvPr id="37" name="Group 36"/>
          <p:cNvGrpSpPr/>
          <p:nvPr/>
        </p:nvGrpSpPr>
        <p:grpSpPr>
          <a:xfrm>
            <a:off x="0" y="6274776"/>
            <a:ext cx="9144000" cy="338554"/>
            <a:chOff x="-16962" y="6274776"/>
            <a:chExt cx="9160962" cy="338554"/>
          </a:xfrm>
        </p:grpSpPr>
        <p:sp>
          <p:nvSpPr>
            <p:cNvPr id="38" name="Rectangle 37"/>
            <p:cNvSpPr/>
            <p:nvPr/>
          </p:nvSpPr>
          <p:spPr>
            <a:xfrm>
              <a:off x="-16962" y="6274776"/>
              <a:ext cx="9160962" cy="33855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9" name="Rectangle 38"/>
            <p:cNvSpPr/>
            <p:nvPr/>
          </p:nvSpPr>
          <p:spPr>
            <a:xfrm>
              <a:off x="-16962" y="6274776"/>
              <a:ext cx="9144000" cy="300082"/>
            </a:xfrm>
            <a:prstGeom prst="rect">
              <a:avLst/>
            </a:prstGeom>
            <a:noFill/>
          </p:spPr>
          <p:txBody>
            <a:bodyPr wrap="square" rtlCol="0">
              <a:spAutoFit/>
            </a:bodyPr>
            <a:lstStyle/>
            <a:p>
              <a:r>
                <a:rPr lang="en-US" sz="1350" b="1" dirty="0" smtClean="0">
                  <a:solidFill>
                    <a:schemeClr val="bg1">
                      <a:lumMod val="65000"/>
                    </a:schemeClr>
                  </a:solidFill>
                  <a:latin typeface="HelveticaNeueLT Com 25 UltLt" pitchFamily="34" charset="0"/>
                </a:rPr>
                <a:t>Rundle </a:t>
              </a:r>
              <a:r>
                <a:rPr lang="en-US" sz="1350" b="1" i="1" dirty="0" smtClean="0">
                  <a:solidFill>
                    <a:schemeClr val="bg1">
                      <a:lumMod val="65000"/>
                    </a:schemeClr>
                  </a:solidFill>
                  <a:latin typeface="HelveticaNeueLT Com 25 UltLt" pitchFamily="34" charset="0"/>
                </a:rPr>
                <a:t>et al.,</a:t>
              </a:r>
              <a:r>
                <a:rPr lang="en-US" sz="1350" b="1" dirty="0">
                  <a:solidFill>
                    <a:schemeClr val="bg1">
                      <a:lumMod val="65000"/>
                    </a:schemeClr>
                  </a:solidFill>
                  <a:latin typeface="HelveticaNeueLT Com 25 UltLt" pitchFamily="34" charset="0"/>
                </a:rPr>
                <a:t> </a:t>
              </a:r>
              <a:r>
                <a:rPr lang="en-US" sz="1350" dirty="0" smtClean="0">
                  <a:solidFill>
                    <a:schemeClr val="bg1">
                      <a:lumMod val="65000"/>
                    </a:schemeClr>
                  </a:solidFill>
                  <a:latin typeface="HelveticaNeueLT Com 25 UltLt" pitchFamily="34" charset="0"/>
                </a:rPr>
                <a:t>Using </a:t>
              </a:r>
              <a:r>
                <a:rPr lang="en-US" sz="1350" dirty="0">
                  <a:solidFill>
                    <a:schemeClr val="bg1">
                      <a:lumMod val="65000"/>
                    </a:schemeClr>
                  </a:solidFill>
                  <a:latin typeface="HelveticaNeueLT Com 25 UltLt" pitchFamily="34" charset="0"/>
                </a:rPr>
                <a:t>Google Street View to audit </a:t>
              </a:r>
              <a:r>
                <a:rPr lang="en-US" sz="1350" dirty="0" smtClean="0">
                  <a:solidFill>
                    <a:schemeClr val="bg1">
                      <a:lumMod val="65000"/>
                    </a:schemeClr>
                  </a:solidFill>
                  <a:latin typeface="HelveticaNeueLT Com 25 UltLt" pitchFamily="34" charset="0"/>
                </a:rPr>
                <a:t>neighborhood environments</a:t>
              </a:r>
              <a:r>
                <a:rPr lang="en-US" sz="1350" dirty="0">
                  <a:solidFill>
                    <a:schemeClr val="bg1">
                      <a:lumMod val="65000"/>
                    </a:schemeClr>
                  </a:solidFill>
                  <a:latin typeface="HelveticaNeueLT Com 25 UltLt" pitchFamily="34" charset="0"/>
                </a:rPr>
                <a:t>. Amer. J. of Preventive Medicine 40, 1 (2011</a:t>
              </a:r>
              <a:r>
                <a:rPr lang="en-US" sz="1350" dirty="0" smtClean="0">
                  <a:solidFill>
                    <a:schemeClr val="bg1">
                      <a:lumMod val="65000"/>
                    </a:schemeClr>
                  </a:solidFill>
                  <a:latin typeface="HelveticaNeueLT Com 25 UltLt" pitchFamily="34" charset="0"/>
                </a:rPr>
                <a:t>)</a:t>
              </a:r>
              <a:endParaRPr lang="en-US" sz="1350" dirty="0">
                <a:solidFill>
                  <a:schemeClr val="bg1">
                    <a:lumMod val="65000"/>
                  </a:schemeClr>
                </a:solidFill>
                <a:latin typeface="HelveticaNeueLT Com 25 UltLt" pitchFamily="34" charset="0"/>
              </a:endParaRPr>
            </a:p>
          </p:txBody>
        </p:sp>
      </p:grpSp>
      <p:sp>
        <p:nvSpPr>
          <p:cNvPr id="3" name="Freeform 2"/>
          <p:cNvSpPr/>
          <p:nvPr/>
        </p:nvSpPr>
        <p:spPr>
          <a:xfrm rot="20639291">
            <a:off x="3908006" y="4019928"/>
            <a:ext cx="274738" cy="564821"/>
          </a:xfrm>
          <a:custGeom>
            <a:avLst/>
            <a:gdLst>
              <a:gd name="connsiteX0" fmla="*/ 254153 w 266493"/>
              <a:gd name="connsiteY0" fmla="*/ 372979 h 409092"/>
              <a:gd name="connsiteX1" fmla="*/ 254153 w 266493"/>
              <a:gd name="connsiteY1" fmla="*/ 372979 h 409092"/>
              <a:gd name="connsiteX2" fmla="*/ 133837 w 266493"/>
              <a:gd name="connsiteY2" fmla="*/ 228600 h 409092"/>
              <a:gd name="connsiteX3" fmla="*/ 109774 w 266493"/>
              <a:gd name="connsiteY3" fmla="*/ 192505 h 409092"/>
              <a:gd name="connsiteX4" fmla="*/ 85711 w 266493"/>
              <a:gd name="connsiteY4" fmla="*/ 132347 h 409092"/>
              <a:gd name="connsiteX5" fmla="*/ 61648 w 266493"/>
              <a:gd name="connsiteY5" fmla="*/ 84221 h 409092"/>
              <a:gd name="connsiteX6" fmla="*/ 97743 w 266493"/>
              <a:gd name="connsiteY6" fmla="*/ 204537 h 409092"/>
              <a:gd name="connsiteX7" fmla="*/ 133837 w 266493"/>
              <a:gd name="connsiteY7" fmla="*/ 288758 h 409092"/>
              <a:gd name="connsiteX8" fmla="*/ 169932 w 266493"/>
              <a:gd name="connsiteY8" fmla="*/ 324853 h 409092"/>
              <a:gd name="connsiteX9" fmla="*/ 193995 w 266493"/>
              <a:gd name="connsiteY9" fmla="*/ 360947 h 409092"/>
              <a:gd name="connsiteX10" fmla="*/ 230090 w 266493"/>
              <a:gd name="connsiteY10" fmla="*/ 397042 h 409092"/>
              <a:gd name="connsiteX11" fmla="*/ 193995 w 266493"/>
              <a:gd name="connsiteY11" fmla="*/ 360947 h 409092"/>
              <a:gd name="connsiteX12" fmla="*/ 145869 w 266493"/>
              <a:gd name="connsiteY12" fmla="*/ 288758 h 409092"/>
              <a:gd name="connsiteX13" fmla="*/ 85711 w 266493"/>
              <a:gd name="connsiteY13" fmla="*/ 192505 h 409092"/>
              <a:gd name="connsiteX14" fmla="*/ 61648 w 266493"/>
              <a:gd name="connsiteY14" fmla="*/ 156411 h 409092"/>
              <a:gd name="connsiteX15" fmla="*/ 13522 w 266493"/>
              <a:gd name="connsiteY15" fmla="*/ 48126 h 409092"/>
              <a:gd name="connsiteX16" fmla="*/ 25553 w 266493"/>
              <a:gd name="connsiteY16" fmla="*/ 12032 h 409092"/>
              <a:gd name="connsiteX17" fmla="*/ 97743 w 266493"/>
              <a:gd name="connsiteY17" fmla="*/ 60158 h 409092"/>
              <a:gd name="connsiteX18" fmla="*/ 145869 w 266493"/>
              <a:gd name="connsiteY18" fmla="*/ 72189 h 409092"/>
              <a:gd name="connsiteX19" fmla="*/ 181964 w 266493"/>
              <a:gd name="connsiteY19" fmla="*/ 96253 h 409092"/>
              <a:gd name="connsiteX20" fmla="*/ 218058 w 266493"/>
              <a:gd name="connsiteY20" fmla="*/ 108284 h 409092"/>
              <a:gd name="connsiteX21" fmla="*/ 181964 w 266493"/>
              <a:gd name="connsiteY21" fmla="*/ 84221 h 409092"/>
              <a:gd name="connsiteX22" fmla="*/ 85711 w 266493"/>
              <a:gd name="connsiteY22" fmla="*/ 0 h 409092"/>
              <a:gd name="connsiteX23" fmla="*/ 13522 w 266493"/>
              <a:gd name="connsiteY23" fmla="*/ 84221 h 409092"/>
              <a:gd name="connsiteX24" fmla="*/ 1490 w 266493"/>
              <a:gd name="connsiteY24" fmla="*/ 132347 h 409092"/>
              <a:gd name="connsiteX25" fmla="*/ 37585 w 266493"/>
              <a:gd name="connsiteY25" fmla="*/ 0 h 409092"/>
              <a:gd name="connsiteX26" fmla="*/ 37585 w 266493"/>
              <a:gd name="connsiteY26" fmla="*/ 0 h 40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6493" h="409092">
                <a:moveTo>
                  <a:pt x="254153" y="372979"/>
                </a:moveTo>
                <a:lnTo>
                  <a:pt x="254153" y="372979"/>
                </a:lnTo>
                <a:cubicBezTo>
                  <a:pt x="161517" y="280342"/>
                  <a:pt x="200839" y="329102"/>
                  <a:pt x="133837" y="228600"/>
                </a:cubicBezTo>
                <a:cubicBezTo>
                  <a:pt x="125816" y="216568"/>
                  <a:pt x="115144" y="205931"/>
                  <a:pt x="109774" y="192505"/>
                </a:cubicBezTo>
                <a:cubicBezTo>
                  <a:pt x="101753" y="172452"/>
                  <a:pt x="94482" y="152083"/>
                  <a:pt x="85711" y="132347"/>
                </a:cubicBezTo>
                <a:cubicBezTo>
                  <a:pt x="78427" y="115957"/>
                  <a:pt x="58131" y="66634"/>
                  <a:pt x="61648" y="84221"/>
                </a:cubicBezTo>
                <a:cubicBezTo>
                  <a:pt x="80056" y="176267"/>
                  <a:pt x="63822" y="114081"/>
                  <a:pt x="97743" y="204537"/>
                </a:cubicBezTo>
                <a:cubicBezTo>
                  <a:pt x="110147" y="237613"/>
                  <a:pt x="111596" y="257620"/>
                  <a:pt x="133837" y="288758"/>
                </a:cubicBezTo>
                <a:cubicBezTo>
                  <a:pt x="143727" y="302604"/>
                  <a:pt x="159039" y="311781"/>
                  <a:pt x="169932" y="324853"/>
                </a:cubicBezTo>
                <a:cubicBezTo>
                  <a:pt x="179189" y="335961"/>
                  <a:pt x="183113" y="351425"/>
                  <a:pt x="193995" y="360947"/>
                </a:cubicBezTo>
                <a:cubicBezTo>
                  <a:pt x="244914" y="405501"/>
                  <a:pt x="307577" y="422872"/>
                  <a:pt x="230090" y="397042"/>
                </a:cubicBezTo>
                <a:cubicBezTo>
                  <a:pt x="218058" y="385010"/>
                  <a:pt x="204441" y="374378"/>
                  <a:pt x="193995" y="360947"/>
                </a:cubicBezTo>
                <a:cubicBezTo>
                  <a:pt x="176240" y="338119"/>
                  <a:pt x="161911" y="312821"/>
                  <a:pt x="145869" y="288758"/>
                </a:cubicBezTo>
                <a:cubicBezTo>
                  <a:pt x="90888" y="206287"/>
                  <a:pt x="158268" y="308596"/>
                  <a:pt x="85711" y="192505"/>
                </a:cubicBezTo>
                <a:cubicBezTo>
                  <a:pt x="78047" y="180243"/>
                  <a:pt x="67521" y="169625"/>
                  <a:pt x="61648" y="156411"/>
                </a:cubicBezTo>
                <a:cubicBezTo>
                  <a:pt x="4375" y="27546"/>
                  <a:pt x="67981" y="129815"/>
                  <a:pt x="13522" y="48126"/>
                </a:cubicBezTo>
                <a:cubicBezTo>
                  <a:pt x="17532" y="36095"/>
                  <a:pt x="13117" y="14519"/>
                  <a:pt x="25553" y="12032"/>
                </a:cubicBezTo>
                <a:cubicBezTo>
                  <a:pt x="67051" y="3733"/>
                  <a:pt x="71606" y="47090"/>
                  <a:pt x="97743" y="60158"/>
                </a:cubicBezTo>
                <a:cubicBezTo>
                  <a:pt x="112533" y="67553"/>
                  <a:pt x="129827" y="68179"/>
                  <a:pt x="145869" y="72189"/>
                </a:cubicBezTo>
                <a:cubicBezTo>
                  <a:pt x="157901" y="80210"/>
                  <a:pt x="169030" y="89786"/>
                  <a:pt x="181964" y="96253"/>
                </a:cubicBezTo>
                <a:cubicBezTo>
                  <a:pt x="193307" y="101925"/>
                  <a:pt x="218058" y="120966"/>
                  <a:pt x="218058" y="108284"/>
                </a:cubicBezTo>
                <a:cubicBezTo>
                  <a:pt x="218058" y="93824"/>
                  <a:pt x="192846" y="93743"/>
                  <a:pt x="181964" y="84221"/>
                </a:cubicBezTo>
                <a:cubicBezTo>
                  <a:pt x="69356" y="-14312"/>
                  <a:pt x="166933" y="54147"/>
                  <a:pt x="85711" y="0"/>
                </a:cubicBezTo>
                <a:cubicBezTo>
                  <a:pt x="4470" y="32496"/>
                  <a:pt x="31773" y="2091"/>
                  <a:pt x="13522" y="84221"/>
                </a:cubicBezTo>
                <a:cubicBezTo>
                  <a:pt x="9935" y="100363"/>
                  <a:pt x="-4651" y="147700"/>
                  <a:pt x="1490" y="132347"/>
                </a:cubicBezTo>
                <a:cubicBezTo>
                  <a:pt x="40121" y="35767"/>
                  <a:pt x="37585" y="58038"/>
                  <a:pt x="37585" y="0"/>
                </a:cubicBezTo>
                <a:lnTo>
                  <a:pt x="37585" y="0"/>
                </a:lnTo>
              </a:path>
            </a:pathLst>
          </a:cu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1637781" y="4598983"/>
            <a:ext cx="6571674" cy="830997"/>
          </a:xfrm>
          <a:prstGeom prst="rect">
            <a:avLst/>
          </a:prstGeom>
          <a:noFill/>
        </p:spPr>
        <p:txBody>
          <a:bodyPr wrap="square" rtlCol="0">
            <a:spAutoFit/>
          </a:bodyPr>
          <a:lstStyle/>
          <a:p>
            <a:r>
              <a:rPr lang="en-US" sz="2400" dirty="0" smtClean="0">
                <a:solidFill>
                  <a:schemeClr val="bg1"/>
                </a:solidFill>
                <a:latin typeface="Segoe UI Semibold" panose="020B0702040204020203" pitchFamily="34" charset="0"/>
                <a:cs typeface="Segoe UI Semibold" panose="020B0702040204020203" pitchFamily="34" charset="0"/>
              </a:rPr>
              <a:t>Key point: Google Street View is a viable data source for </a:t>
            </a:r>
            <a:r>
              <a:rPr lang="en-US" sz="2400" dirty="0" smtClean="0">
                <a:solidFill>
                  <a:srgbClr val="F79646"/>
                </a:solidFill>
                <a:latin typeface="Segoe UI Semibold" panose="020B0702040204020203" pitchFamily="34" charset="0"/>
                <a:cs typeface="Segoe UI Semibold" panose="020B0702040204020203" pitchFamily="34" charset="0"/>
              </a:rPr>
              <a:t>up-to-date </a:t>
            </a:r>
            <a:r>
              <a:rPr lang="en-US" sz="2400" dirty="0" smtClean="0">
                <a:solidFill>
                  <a:schemeClr val="bg1"/>
                </a:solidFill>
                <a:latin typeface="Segoe UI Semibold" panose="020B0702040204020203" pitchFamily="34" charset="0"/>
                <a:cs typeface="Segoe UI Semibold" panose="020B0702040204020203" pitchFamily="34" charset="0"/>
              </a:rPr>
              <a:t>bus stop landmark info</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41" name="Rectangle 40"/>
          <p:cNvSpPr/>
          <p:nvPr/>
        </p:nvSpPr>
        <p:spPr>
          <a:xfrm>
            <a:off x="0" y="0"/>
            <a:ext cx="9162892" cy="466487"/>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2: Bus Stop Audit. Concordance between Google Street View and Physical Audit Data</a:t>
            </a:r>
          </a:p>
        </p:txBody>
      </p:sp>
    </p:spTree>
    <p:extLst>
      <p:ext uri="{BB962C8B-B14F-4D97-AF65-F5344CB8AC3E}">
        <p14:creationId xmlns:p14="http://schemas.microsoft.com/office/powerpoint/2010/main" val="66855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13-10-11 at 2.40.32 AM (2).png"/>
          <p:cNvPicPr>
            <a:picLocks noChangeAspect="1"/>
          </p:cNvPicPr>
          <p:nvPr/>
        </p:nvPicPr>
        <p:blipFill rotWithShape="1">
          <a:blip r:embed="rId3">
            <a:extLst>
              <a:ext uri="{28A0092B-C50C-407E-A947-70E740481C1C}">
                <a14:useLocalDpi xmlns:a14="http://schemas.microsoft.com/office/drawing/2010/main" val="0"/>
              </a:ext>
            </a:extLst>
          </a:blip>
          <a:srcRect l="25467" t="32499" r="37254" b="3280"/>
          <a:stretch/>
        </p:blipFill>
        <p:spPr>
          <a:xfrm>
            <a:off x="-90045" y="0"/>
            <a:ext cx="3184653" cy="3429000"/>
          </a:xfrm>
          <a:prstGeom prst="rect">
            <a:avLst/>
          </a:prstGeom>
        </p:spPr>
      </p:pic>
      <p:pic>
        <p:nvPicPr>
          <p:cNvPr id="10" name="Picture 9" descr="Screen Shot 2013-10-11 at 2.36.02 AM (2).png"/>
          <p:cNvPicPr>
            <a:picLocks noChangeAspect="1"/>
          </p:cNvPicPr>
          <p:nvPr/>
        </p:nvPicPr>
        <p:blipFill rotWithShape="1">
          <a:blip r:embed="rId4">
            <a:extLst>
              <a:ext uri="{28A0092B-C50C-407E-A947-70E740481C1C}">
                <a14:useLocalDpi xmlns:a14="http://schemas.microsoft.com/office/drawing/2010/main" val="0"/>
              </a:ext>
            </a:extLst>
          </a:blip>
          <a:srcRect l="40781" t="28083" r="38827" b="35746"/>
          <a:stretch/>
        </p:blipFill>
        <p:spPr>
          <a:xfrm>
            <a:off x="3107546" y="-16"/>
            <a:ext cx="3093057" cy="3429000"/>
          </a:xfrm>
          <a:prstGeom prst="rect">
            <a:avLst/>
          </a:prstGeom>
        </p:spPr>
      </p:pic>
      <p:pic>
        <p:nvPicPr>
          <p:cNvPr id="11" name="Picture 10" descr="Screen Shot 2013-10-11 at 2.45.53 AM (2).png"/>
          <p:cNvPicPr>
            <a:picLocks noChangeAspect="1"/>
          </p:cNvPicPr>
          <p:nvPr/>
        </p:nvPicPr>
        <p:blipFill rotWithShape="1">
          <a:blip r:embed="rId5">
            <a:extLst>
              <a:ext uri="{28A0092B-C50C-407E-A947-70E740481C1C}">
                <a14:useLocalDpi xmlns:a14="http://schemas.microsoft.com/office/drawing/2010/main" val="0"/>
              </a:ext>
            </a:extLst>
          </a:blip>
          <a:srcRect l="28842" t="54510" r="55020" b="16633"/>
          <a:stretch/>
        </p:blipFill>
        <p:spPr>
          <a:xfrm>
            <a:off x="6200428" y="0"/>
            <a:ext cx="3068053" cy="3429000"/>
          </a:xfrm>
          <a:prstGeom prst="rect">
            <a:avLst/>
          </a:prstGeom>
        </p:spPr>
      </p:pic>
      <p:pic>
        <p:nvPicPr>
          <p:cNvPr id="12" name="Picture 11" descr="Screen Shot 2013-10-11 at 2.28.12 AM (2).png"/>
          <p:cNvPicPr>
            <a:picLocks noChangeAspect="1"/>
          </p:cNvPicPr>
          <p:nvPr/>
        </p:nvPicPr>
        <p:blipFill rotWithShape="1">
          <a:blip r:embed="rId6">
            <a:extLst>
              <a:ext uri="{28A0092B-C50C-407E-A947-70E740481C1C}">
                <a14:useLocalDpi xmlns:a14="http://schemas.microsoft.com/office/drawing/2010/main" val="0"/>
              </a:ext>
            </a:extLst>
          </a:blip>
          <a:srcRect l="41529" t="35519" r="43117" b="37306"/>
          <a:stretch/>
        </p:blipFill>
        <p:spPr>
          <a:xfrm>
            <a:off x="1" y="3434962"/>
            <a:ext cx="3099975" cy="3429000"/>
          </a:xfrm>
          <a:prstGeom prst="rect">
            <a:avLst/>
          </a:prstGeom>
        </p:spPr>
      </p:pic>
      <p:pic>
        <p:nvPicPr>
          <p:cNvPr id="13" name="Picture 12" descr="Screen Shot 2013-10-11 at 3.10.39 AM (2).png"/>
          <p:cNvPicPr>
            <a:picLocks noChangeAspect="1"/>
          </p:cNvPicPr>
          <p:nvPr/>
        </p:nvPicPr>
        <p:blipFill rotWithShape="1">
          <a:blip r:embed="rId7">
            <a:extLst>
              <a:ext uri="{28A0092B-C50C-407E-A947-70E740481C1C}">
                <a14:useLocalDpi xmlns:a14="http://schemas.microsoft.com/office/drawing/2010/main" val="0"/>
              </a:ext>
            </a:extLst>
          </a:blip>
          <a:srcRect l="34039" t="36614" r="36496" b="10734"/>
          <a:stretch/>
        </p:blipFill>
        <p:spPr>
          <a:xfrm>
            <a:off x="3093056" y="3395207"/>
            <a:ext cx="3101010" cy="3463450"/>
          </a:xfrm>
          <a:prstGeom prst="rect">
            <a:avLst/>
          </a:prstGeom>
        </p:spPr>
      </p:pic>
      <p:pic>
        <p:nvPicPr>
          <p:cNvPr id="14" name="Picture 13" descr="Screen Shot 2013-10-11 at 3.05.39 AM (2).png"/>
          <p:cNvPicPr>
            <a:picLocks noChangeAspect="1"/>
          </p:cNvPicPr>
          <p:nvPr/>
        </p:nvPicPr>
        <p:blipFill rotWithShape="1">
          <a:blip r:embed="rId8">
            <a:extLst>
              <a:ext uri="{28A0092B-C50C-407E-A947-70E740481C1C}">
                <a14:useLocalDpi xmlns:a14="http://schemas.microsoft.com/office/drawing/2010/main" val="0"/>
              </a:ext>
            </a:extLst>
          </a:blip>
          <a:srcRect l="40574" t="38711" r="42036" b="31376"/>
          <a:stretch/>
        </p:blipFill>
        <p:spPr>
          <a:xfrm>
            <a:off x="6202016" y="3514476"/>
            <a:ext cx="3124863" cy="3359426"/>
          </a:xfrm>
          <a:prstGeom prst="rect">
            <a:avLst/>
          </a:prstGeom>
        </p:spPr>
      </p:pic>
      <p:cxnSp>
        <p:nvCxnSpPr>
          <p:cNvPr id="24" name="Straight Connector 23"/>
          <p:cNvCxnSpPr/>
          <p:nvPr/>
        </p:nvCxnSpPr>
        <p:spPr>
          <a:xfrm>
            <a:off x="8202883" y="4286434"/>
            <a:ext cx="0" cy="1193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9199"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Bus Stop Sign</a:t>
            </a:r>
            <a:endParaRPr lang="en-US" sz="1600" dirty="0">
              <a:solidFill>
                <a:schemeClr val="bg1"/>
              </a:solidFill>
              <a:latin typeface="Segoe Condensed"/>
              <a:cs typeface="Segoe Condensed"/>
            </a:endParaRPr>
          </a:p>
        </p:txBody>
      </p:sp>
      <p:sp>
        <p:nvSpPr>
          <p:cNvPr id="26" name="Rectangle 25"/>
          <p:cNvSpPr/>
          <p:nvPr/>
        </p:nvSpPr>
        <p:spPr>
          <a:xfrm>
            <a:off x="3079761"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Bus Stop Shelter</a:t>
            </a:r>
            <a:endParaRPr lang="en-US" sz="1600" dirty="0">
              <a:solidFill>
                <a:schemeClr val="bg1"/>
              </a:solidFill>
              <a:latin typeface="Segoe Condensed"/>
              <a:cs typeface="Segoe Condensed"/>
            </a:endParaRPr>
          </a:p>
        </p:txBody>
      </p:sp>
      <p:sp>
        <p:nvSpPr>
          <p:cNvPr id="27" name="Rectangle 26"/>
          <p:cNvSpPr/>
          <p:nvPr/>
        </p:nvSpPr>
        <p:spPr>
          <a:xfrm>
            <a:off x="6121797" y="3096408"/>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Bench</a:t>
            </a:r>
            <a:endParaRPr lang="en-US" sz="1600" dirty="0">
              <a:solidFill>
                <a:schemeClr val="bg1"/>
              </a:solidFill>
              <a:latin typeface="Segoe Condensed"/>
              <a:cs typeface="Segoe Condensed"/>
            </a:endParaRPr>
          </a:p>
        </p:txBody>
      </p:sp>
      <p:sp>
        <p:nvSpPr>
          <p:cNvPr id="28" name="Rectangle 27"/>
          <p:cNvSpPr/>
          <p:nvPr/>
        </p:nvSpPr>
        <p:spPr>
          <a:xfrm>
            <a:off x="-42339" y="3436912"/>
            <a:ext cx="3157836"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Trash Can</a:t>
            </a:r>
            <a:endParaRPr lang="en-US" sz="1600" dirty="0">
              <a:solidFill>
                <a:schemeClr val="bg1"/>
              </a:solidFill>
              <a:latin typeface="Segoe Condensed"/>
              <a:cs typeface="Segoe Condensed"/>
            </a:endParaRPr>
          </a:p>
        </p:txBody>
      </p:sp>
      <p:sp>
        <p:nvSpPr>
          <p:cNvPr id="29" name="Rectangle 28"/>
          <p:cNvSpPr/>
          <p:nvPr/>
        </p:nvSpPr>
        <p:spPr>
          <a:xfrm>
            <a:off x="3099594" y="3436912"/>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Newspaper Box</a:t>
            </a:r>
            <a:endParaRPr lang="en-US" sz="1600" dirty="0">
              <a:solidFill>
                <a:schemeClr val="bg1"/>
              </a:solidFill>
              <a:latin typeface="Segoe Condensed"/>
              <a:cs typeface="Segoe Condensed"/>
            </a:endParaRPr>
          </a:p>
        </p:txBody>
      </p:sp>
      <p:sp>
        <p:nvSpPr>
          <p:cNvPr id="30" name="Rectangle 29"/>
          <p:cNvSpPr/>
          <p:nvPr/>
        </p:nvSpPr>
        <p:spPr>
          <a:xfrm>
            <a:off x="6208554" y="3436912"/>
            <a:ext cx="3108960" cy="338554"/>
          </a:xfrm>
          <a:prstGeom prst="rect">
            <a:avLst/>
          </a:prstGeom>
          <a:solidFill>
            <a:srgbClr val="000000"/>
          </a:solidFill>
          <a:ln>
            <a:noFill/>
          </a:ln>
        </p:spPr>
        <p:txBody>
          <a:bodyPr wrap="square" rtlCol="0" anchor="ctr">
            <a:spAutoFit/>
          </a:bodyPr>
          <a:lstStyle/>
          <a:p>
            <a:pPr algn="ctr"/>
            <a:r>
              <a:rPr lang="en-US" sz="1600" dirty="0" smtClean="0">
                <a:solidFill>
                  <a:schemeClr val="bg1"/>
                </a:solidFill>
                <a:latin typeface="Segoe Condensed"/>
                <a:cs typeface="Segoe Condensed"/>
              </a:rPr>
              <a:t>Traffic Sign</a:t>
            </a:r>
            <a:endParaRPr lang="en-US" sz="1600" dirty="0">
              <a:solidFill>
                <a:schemeClr val="bg1"/>
              </a:solidFill>
              <a:latin typeface="Segoe Condensed"/>
              <a:cs typeface="Segoe Condensed"/>
            </a:endParaRPr>
          </a:p>
        </p:txBody>
      </p:sp>
      <p:cxnSp>
        <p:nvCxnSpPr>
          <p:cNvPr id="6" name="Straight Connector 5"/>
          <p:cNvCxnSpPr/>
          <p:nvPr/>
        </p:nvCxnSpPr>
        <p:spPr>
          <a:xfrm>
            <a:off x="-119270" y="3436912"/>
            <a:ext cx="9962985" cy="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V="1">
            <a:off x="3093056" y="-71562"/>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V="1">
            <a:off x="6203184" y="-22529"/>
            <a:ext cx="6920" cy="7068710"/>
          </a:xfrm>
          <a:prstGeom prst="line">
            <a:avLst/>
          </a:prstGeom>
          <a:ln>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106028" y="-6102"/>
            <a:ext cx="9496517" cy="584775"/>
          </a:xfrm>
          <a:prstGeom prst="rect">
            <a:avLst/>
          </a:prstGeom>
          <a:solidFill>
            <a:schemeClr val="tx1"/>
          </a:solidFill>
        </p:spPr>
        <p:txBody>
          <a:bodyPr wrap="square" rtlCol="0" anchor="ctr">
            <a:spAutoFit/>
          </a:bodyPr>
          <a:lstStyle/>
          <a:p>
            <a:pPr algn="ctr"/>
            <a:r>
              <a:rPr lang="en-US" sz="3200" b="1" dirty="0" smtClean="0">
                <a:solidFill>
                  <a:schemeClr val="bg1"/>
                </a:solidFill>
                <a:latin typeface="Segoe UI Semibold" panose="020B0702040204020203" pitchFamily="34" charset="0"/>
                <a:cs typeface="Segoe UI Semibold" panose="020B0702040204020203" pitchFamily="34" charset="0"/>
              </a:rPr>
              <a:t>Concordance between physical and GSV data</a:t>
            </a:r>
            <a:endParaRPr lang="en-US" sz="3200" dirty="0">
              <a:solidFill>
                <a:schemeClr val="bg1"/>
              </a:solidFill>
              <a:latin typeface="Segoe UI Semibold" panose="020B0702040204020203" pitchFamily="34" charset="0"/>
              <a:cs typeface="Segoe UI Semibold" panose="020B0702040204020203" pitchFamily="34" charset="0"/>
            </a:endParaRPr>
          </a:p>
        </p:txBody>
      </p:sp>
      <p:sp>
        <p:nvSpPr>
          <p:cNvPr id="21" name="TextBox 20"/>
          <p:cNvSpPr txBox="1"/>
          <p:nvPr/>
        </p:nvSpPr>
        <p:spPr>
          <a:xfrm>
            <a:off x="1113088" y="1552950"/>
            <a:ext cx="896399"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0.612</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22" name="TextBox 21"/>
          <p:cNvSpPr txBox="1"/>
          <p:nvPr/>
        </p:nvSpPr>
        <p:spPr>
          <a:xfrm>
            <a:off x="4199153" y="1552950"/>
            <a:ext cx="931665"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0.877</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23" name="TextBox 22"/>
          <p:cNvSpPr txBox="1"/>
          <p:nvPr/>
        </p:nvSpPr>
        <p:spPr>
          <a:xfrm>
            <a:off x="7271378" y="1552950"/>
            <a:ext cx="938077"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0.875</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1" name="TextBox 30"/>
          <p:cNvSpPr txBox="1"/>
          <p:nvPr/>
        </p:nvSpPr>
        <p:spPr>
          <a:xfrm>
            <a:off x="1082631" y="5014482"/>
            <a:ext cx="889987"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0.715</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3" name="TextBox 32"/>
          <p:cNvSpPr txBox="1"/>
          <p:nvPr/>
        </p:nvSpPr>
        <p:spPr>
          <a:xfrm>
            <a:off x="4178314" y="5014482"/>
            <a:ext cx="931665"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0.776</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35" name="TextBox 34"/>
          <p:cNvSpPr txBox="1"/>
          <p:nvPr/>
        </p:nvSpPr>
        <p:spPr>
          <a:xfrm>
            <a:off x="7271378" y="5014482"/>
            <a:ext cx="848309" cy="461665"/>
          </a:xfrm>
          <a:prstGeom prst="rect">
            <a:avLst/>
          </a:prstGeom>
          <a:noFill/>
        </p:spPr>
        <p:txBody>
          <a:bodyPr wrap="none" rtlCol="0">
            <a:spAutoFit/>
          </a:bodyPr>
          <a:lstStyle/>
          <a:p>
            <a:r>
              <a:rPr lang="en-US" sz="2400" b="1" dirty="0" smtClean="0">
                <a:solidFill>
                  <a:schemeClr val="bg1"/>
                </a:solidFill>
                <a:latin typeface="Segoe UI Semibold" panose="020B0702040204020203" pitchFamily="34" charset="0"/>
                <a:cs typeface="Segoe UI Semibold" panose="020B0702040204020203" pitchFamily="34" charset="0"/>
              </a:rPr>
              <a:t>0.811</a:t>
            </a:r>
            <a:endParaRPr lang="en-US" sz="2400" dirty="0">
              <a:solidFill>
                <a:schemeClr val="bg1"/>
              </a:solidFill>
              <a:latin typeface="Segoe UI Semibold" panose="020B0702040204020203" pitchFamily="34" charset="0"/>
              <a:cs typeface="Segoe UI Semibold" panose="020B0702040204020203" pitchFamily="34" charset="0"/>
            </a:endParaRPr>
          </a:p>
        </p:txBody>
      </p:sp>
      <p:sp>
        <p:nvSpPr>
          <p:cNvPr id="2" name="Rectangle 1"/>
          <p:cNvSpPr/>
          <p:nvPr/>
        </p:nvSpPr>
        <p:spPr>
          <a:xfrm>
            <a:off x="-90045" y="-71562"/>
            <a:ext cx="9480535" cy="7068710"/>
          </a:xfrm>
          <a:prstGeom prst="rect">
            <a:avLst/>
          </a:prstGeom>
          <a:solidFill>
            <a:schemeClr val="tx1">
              <a:alpha val="9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6" name="TextBox 35"/>
          <p:cNvSpPr txBox="1"/>
          <p:nvPr/>
        </p:nvSpPr>
        <p:spPr>
          <a:xfrm>
            <a:off x="540193" y="2937086"/>
            <a:ext cx="8063615" cy="1384995"/>
          </a:xfrm>
          <a:prstGeom prst="rect">
            <a:avLst/>
          </a:prstGeom>
          <a:noFill/>
        </p:spPr>
        <p:txBody>
          <a:bodyPr wrap="square" rtlCol="0">
            <a:spAutoFit/>
          </a:bodyPr>
          <a:lstStyle/>
          <a:p>
            <a:pPr algn="ctr"/>
            <a:r>
              <a:rPr lang="en-US" sz="2800" dirty="0" smtClean="0">
                <a:solidFill>
                  <a:schemeClr val="bg1"/>
                </a:solidFill>
                <a:latin typeface="Segoe UI Light"/>
                <a:cs typeface="Segoe UI Light"/>
              </a:rPr>
              <a:t>We will use landmarks counted by researchers </a:t>
            </a:r>
            <a:br>
              <a:rPr lang="en-US" sz="2800" dirty="0" smtClean="0">
                <a:solidFill>
                  <a:schemeClr val="bg1"/>
                </a:solidFill>
                <a:latin typeface="Segoe UI Light"/>
                <a:cs typeface="Segoe UI Light"/>
              </a:rPr>
            </a:br>
            <a:r>
              <a:rPr lang="en-US" sz="2800" dirty="0" smtClean="0">
                <a:solidFill>
                  <a:schemeClr val="bg1"/>
                </a:solidFill>
                <a:latin typeface="Segoe UI Light"/>
                <a:cs typeface="Segoe UI Light"/>
              </a:rPr>
              <a:t>in Google Street View as </a:t>
            </a:r>
            <a:r>
              <a:rPr lang="en-US" sz="2800" dirty="0" smtClean="0">
                <a:solidFill>
                  <a:srgbClr val="F79646"/>
                </a:solidFill>
                <a:latin typeface="Segoe UI Semibold"/>
                <a:cs typeface="Segoe UI Semibold"/>
              </a:rPr>
              <a:t>ground truth </a:t>
            </a:r>
            <a:r>
              <a:rPr lang="en-US" sz="2800" dirty="0" smtClean="0">
                <a:solidFill>
                  <a:schemeClr val="bg1"/>
                </a:solidFill>
                <a:latin typeface="Segoe UI Light"/>
                <a:cs typeface="Segoe UI Light"/>
              </a:rPr>
              <a:t>for </a:t>
            </a:r>
            <a:br>
              <a:rPr lang="en-US" sz="2800" dirty="0" smtClean="0">
                <a:solidFill>
                  <a:schemeClr val="bg1"/>
                </a:solidFill>
                <a:latin typeface="Segoe UI Light"/>
                <a:cs typeface="Segoe UI Light"/>
              </a:rPr>
            </a:br>
            <a:r>
              <a:rPr lang="en-US" sz="2800" dirty="0" smtClean="0">
                <a:solidFill>
                  <a:schemeClr val="bg1"/>
                </a:solidFill>
                <a:latin typeface="Segoe UI Light"/>
                <a:cs typeface="Segoe UI Light"/>
              </a:rPr>
              <a:t>Study 3: Mechanical Turk Study</a:t>
            </a:r>
            <a:endParaRPr lang="en-US" sz="2800" dirty="0">
              <a:solidFill>
                <a:schemeClr val="bg1"/>
              </a:solidFill>
              <a:latin typeface="Segoe UI Light"/>
              <a:cs typeface="Segoe UI Light"/>
            </a:endParaRPr>
          </a:p>
        </p:txBody>
      </p:sp>
    </p:spTree>
    <p:extLst>
      <p:ext uri="{BB962C8B-B14F-4D97-AF65-F5344CB8AC3E}">
        <p14:creationId xmlns:p14="http://schemas.microsoft.com/office/powerpoint/2010/main" val="2910458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usStopAuditing_ColorAdjusted.jpg"/>
          <p:cNvPicPr>
            <a:picLocks noChangeAspect="1"/>
          </p:cNvPicPr>
          <p:nvPr/>
        </p:nvPicPr>
        <p:blipFill rotWithShape="1">
          <a:blip r:embed="rId2">
            <a:extLst>
              <a:ext uri="{28A0092B-C50C-407E-A947-70E740481C1C}">
                <a14:useLocalDpi xmlns:a14="http://schemas.microsoft.com/office/drawing/2010/main" val="0"/>
              </a:ext>
            </a:extLst>
          </a:blip>
          <a:srcRect l="4659" r="6452"/>
          <a:stretch/>
        </p:blipFill>
        <p:spPr>
          <a:xfrm>
            <a:off x="0" y="-3"/>
            <a:ext cx="9144000" cy="6858000"/>
          </a:xfrm>
          <a:prstGeom prst="rect">
            <a:avLst/>
          </a:prstGeom>
        </p:spPr>
      </p:pic>
      <p:pic>
        <p:nvPicPr>
          <p:cNvPr id="12" name="Picture 11"/>
          <p:cNvPicPr>
            <a:picLocks noChangeAspect="1"/>
          </p:cNvPicPr>
          <p:nvPr/>
        </p:nvPicPr>
        <p:blipFill rotWithShape="1">
          <a:blip r:embed="rId3"/>
          <a:srcRect l="48278" r="18422"/>
          <a:stretch/>
        </p:blipFill>
        <p:spPr>
          <a:xfrm>
            <a:off x="0" y="0"/>
            <a:ext cx="3044952" cy="6858000"/>
          </a:xfrm>
          <a:prstGeom prst="rect">
            <a:avLst/>
          </a:prstGeom>
        </p:spPr>
      </p:pic>
      <p:sp>
        <p:nvSpPr>
          <p:cNvPr id="10" name="Rectangle 9"/>
          <p:cNvSpPr/>
          <p:nvPr/>
        </p:nvSpPr>
        <p:spPr>
          <a:xfrm>
            <a:off x="-1" y="-3"/>
            <a:ext cx="6032501" cy="6857999"/>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pic>
        <p:nvPicPr>
          <p:cNvPr id="4" name="Picture 2" descr="C:\Users\jonf\Dropbox\ProjectSidewalk\CHI Presentation\Images\Turkers\THE-PEOPLE.jpg"/>
          <p:cNvPicPr>
            <a:picLocks noChangeAspect="1" noChangeArrowheads="1"/>
          </p:cNvPicPr>
          <p:nvPr/>
        </p:nvPicPr>
        <p:blipFill rotWithShape="1">
          <a:blip r:embed="rId4">
            <a:extLst>
              <a:ext uri="{28A0092B-C50C-407E-A947-70E740481C1C}">
                <a14:useLocalDpi xmlns:a14="http://schemas.microsoft.com/office/drawing/2010/main" val="0"/>
              </a:ext>
            </a:extLst>
          </a:blip>
          <a:srcRect r="54630"/>
          <a:stretch/>
        </p:blipFill>
        <p:spPr bwMode="auto">
          <a:xfrm>
            <a:off x="6032500" y="0"/>
            <a:ext cx="31115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 y="-2"/>
            <a:ext cx="3044953" cy="765545"/>
          </a:xfrm>
          <a:prstGeom prst="rect">
            <a:avLst/>
          </a:prstGeom>
          <a:solidFill>
            <a:schemeClr val="tx1">
              <a:alpha val="70000"/>
            </a:schemeClr>
          </a:solidFill>
          <a:ln>
            <a:noFill/>
          </a:ln>
        </p:spPr>
        <p:txBody>
          <a:bodyPr wrap="square" rtlCol="0" anchor="ctr">
            <a:noAutofit/>
          </a:bodyPr>
          <a:lstStyle/>
          <a:p>
            <a:pPr defTabSz="914400"/>
            <a:r>
              <a:rPr lang="en-US" sz="2400" cap="small" dirty="0" smtClean="0">
                <a:solidFill>
                  <a:prstClr val="white"/>
                </a:solidFill>
                <a:latin typeface="Segoe UI Semibold" pitchFamily="34" charset="0"/>
              </a:rPr>
              <a:t>Study One:</a:t>
            </a:r>
            <a:r>
              <a:rPr lang="en-US" sz="2400" cap="small" dirty="0" smtClean="0">
                <a:solidFill>
                  <a:prstClr val="white"/>
                </a:solidFill>
                <a:latin typeface="Segoe UI Light" pitchFamily="34" charset="0"/>
              </a:rPr>
              <a:t/>
            </a:r>
            <a:br>
              <a:rPr lang="en-US" sz="2400" cap="small" dirty="0" smtClean="0">
                <a:solidFill>
                  <a:prstClr val="white"/>
                </a:solidFill>
                <a:latin typeface="Segoe UI Light" pitchFamily="34" charset="0"/>
              </a:rPr>
            </a:br>
            <a:r>
              <a:rPr lang="en-US" sz="2000" cap="small" dirty="0" smtClean="0">
                <a:solidFill>
                  <a:prstClr val="white"/>
                </a:solidFill>
                <a:latin typeface="Segoe UI Light" pitchFamily="34" charset="0"/>
              </a:rPr>
              <a:t>Formative Interview Study </a:t>
            </a:r>
            <a:endParaRPr lang="en-US" sz="2000" cap="small" dirty="0">
              <a:solidFill>
                <a:prstClr val="white"/>
              </a:solidFill>
              <a:latin typeface="Segoe UI Light" pitchFamily="34" charset="0"/>
            </a:endParaRPr>
          </a:p>
        </p:txBody>
      </p:sp>
      <p:sp>
        <p:nvSpPr>
          <p:cNvPr id="8" name="Rectangle 7"/>
          <p:cNvSpPr/>
          <p:nvPr/>
        </p:nvSpPr>
        <p:spPr>
          <a:xfrm>
            <a:off x="3044952" y="0"/>
            <a:ext cx="3044953" cy="765545"/>
          </a:xfrm>
          <a:prstGeom prst="rect">
            <a:avLst/>
          </a:prstGeom>
          <a:solidFill>
            <a:schemeClr val="tx1">
              <a:alpha val="70000"/>
            </a:schemeClr>
          </a:solidFill>
          <a:ln>
            <a:noFill/>
          </a:ln>
        </p:spPr>
        <p:txBody>
          <a:bodyPr wrap="square" rtlCol="0" anchor="ctr">
            <a:noAutofit/>
          </a:bodyPr>
          <a:lstStyle/>
          <a:p>
            <a:pPr defTabSz="914400"/>
            <a:r>
              <a:rPr lang="en-US" sz="2400" cap="small" dirty="0" smtClean="0">
                <a:solidFill>
                  <a:prstClr val="white"/>
                </a:solidFill>
                <a:latin typeface="Segoe UI Semibold" pitchFamily="34" charset="0"/>
              </a:rPr>
              <a:t>Study Two:</a:t>
            </a:r>
            <a:r>
              <a:rPr lang="en-US" sz="2400" cap="small" dirty="0" smtClean="0">
                <a:solidFill>
                  <a:prstClr val="white"/>
                </a:solidFill>
                <a:latin typeface="Segoe UI Light" pitchFamily="34" charset="0"/>
              </a:rPr>
              <a:t/>
            </a:r>
            <a:br>
              <a:rPr lang="en-US" sz="2400" cap="small" dirty="0" smtClean="0">
                <a:solidFill>
                  <a:prstClr val="white"/>
                </a:solidFill>
                <a:latin typeface="Segoe UI Light" pitchFamily="34" charset="0"/>
              </a:rPr>
            </a:br>
            <a:r>
              <a:rPr lang="en-US" sz="2000" cap="small" dirty="0" smtClean="0">
                <a:solidFill>
                  <a:prstClr val="white"/>
                </a:solidFill>
                <a:latin typeface="Segoe UI Light" pitchFamily="34" charset="0"/>
              </a:rPr>
              <a:t>Bus Stop Auditing</a:t>
            </a:r>
            <a:endParaRPr lang="en-US" sz="2000" cap="small" dirty="0">
              <a:solidFill>
                <a:prstClr val="white"/>
              </a:solidFill>
              <a:latin typeface="Segoe UI Light" pitchFamily="34" charset="0"/>
            </a:endParaRPr>
          </a:p>
        </p:txBody>
      </p:sp>
      <p:sp>
        <p:nvSpPr>
          <p:cNvPr id="9" name="Rectangle 8"/>
          <p:cNvSpPr/>
          <p:nvPr/>
        </p:nvSpPr>
        <p:spPr>
          <a:xfrm>
            <a:off x="6089905" y="-3"/>
            <a:ext cx="3054095" cy="765545"/>
          </a:xfrm>
          <a:prstGeom prst="rect">
            <a:avLst/>
          </a:prstGeom>
          <a:solidFill>
            <a:schemeClr val="tx1">
              <a:alpha val="70000"/>
            </a:schemeClr>
          </a:solidFill>
          <a:ln>
            <a:noFill/>
          </a:ln>
        </p:spPr>
        <p:txBody>
          <a:bodyPr wrap="square" rtlCol="0" anchor="ctr">
            <a:noAutofit/>
          </a:bodyPr>
          <a:lstStyle/>
          <a:p>
            <a:pPr defTabSz="914400"/>
            <a:r>
              <a:rPr lang="en-US" sz="2400" cap="small" dirty="0" smtClean="0">
                <a:solidFill>
                  <a:prstClr val="white"/>
                </a:solidFill>
                <a:latin typeface="Segoe UI Semibold" pitchFamily="34" charset="0"/>
              </a:rPr>
              <a:t>Study Three:</a:t>
            </a:r>
            <a:r>
              <a:rPr lang="en-US" sz="2400" cap="small" dirty="0" smtClean="0">
                <a:solidFill>
                  <a:prstClr val="white"/>
                </a:solidFill>
                <a:latin typeface="Segoe UI Light" pitchFamily="34" charset="0"/>
              </a:rPr>
              <a:t/>
            </a:r>
            <a:br>
              <a:rPr lang="en-US" sz="2400" cap="small" dirty="0" smtClean="0">
                <a:solidFill>
                  <a:prstClr val="white"/>
                </a:solidFill>
                <a:latin typeface="Segoe UI Light" pitchFamily="34" charset="0"/>
              </a:rPr>
            </a:br>
            <a:r>
              <a:rPr lang="en-US" sz="2000" cap="small" dirty="0" smtClean="0">
                <a:solidFill>
                  <a:prstClr val="white"/>
                </a:solidFill>
                <a:latin typeface="Segoe UI Light" pitchFamily="34" charset="0"/>
              </a:rPr>
              <a:t>Mechanical Turk Study</a:t>
            </a:r>
            <a:endParaRPr lang="en-US" sz="2000" cap="small" dirty="0">
              <a:solidFill>
                <a:prstClr val="white"/>
              </a:solidFill>
              <a:latin typeface="Segoe UI Light" pitchFamily="34" charset="0"/>
            </a:endParaRPr>
          </a:p>
        </p:txBody>
      </p:sp>
    </p:spTree>
    <p:extLst>
      <p:ext uri="{BB962C8B-B14F-4D97-AF65-F5344CB8AC3E}">
        <p14:creationId xmlns:p14="http://schemas.microsoft.com/office/powerpoint/2010/main" val="2639139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0" y="0"/>
            <a:ext cx="9402184" cy="7164593"/>
          </a:xfrm>
          <a:prstGeom prst="rect">
            <a:avLst/>
          </a:prstGeom>
          <a:solidFill>
            <a:schemeClr val="tx1">
              <a:alpha val="9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 name="TextBox 2"/>
          <p:cNvSpPr txBox="1"/>
          <p:nvPr/>
        </p:nvSpPr>
        <p:spPr>
          <a:xfrm>
            <a:off x="1163781" y="1586371"/>
            <a:ext cx="5106085" cy="646331"/>
          </a:xfrm>
          <a:prstGeom prst="rect">
            <a:avLst/>
          </a:prstGeom>
          <a:noFill/>
        </p:spPr>
        <p:txBody>
          <a:bodyPr wrap="none" rtlCol="0">
            <a:spAutoFit/>
          </a:bodyPr>
          <a:lstStyle/>
          <a:p>
            <a:r>
              <a:rPr lang="en-US" sz="3600" dirty="0" smtClean="0">
                <a:solidFill>
                  <a:schemeClr val="bg1"/>
                </a:solidFill>
                <a:latin typeface="Segoe UI Semibold" panose="020B0702040204020203" pitchFamily="34" charset="0"/>
                <a:cs typeface="Segoe UI Semibold" panose="020B0702040204020203" pitchFamily="34" charset="0"/>
              </a:rPr>
              <a:t>Labeling Tool and Tasks</a:t>
            </a:r>
            <a:endParaRPr lang="en-US" sz="3600" dirty="0">
              <a:solidFill>
                <a:schemeClr val="bg1"/>
              </a:solidFill>
              <a:latin typeface="Segoe UI Semibold" panose="020B0702040204020203" pitchFamily="34" charset="0"/>
              <a:cs typeface="Segoe UI Semibold" panose="020B0702040204020203" pitchFamily="34" charset="0"/>
            </a:endParaRPr>
          </a:p>
        </p:txBody>
      </p:sp>
      <p:sp>
        <p:nvSpPr>
          <p:cNvPr id="5" name="TextBox 4"/>
          <p:cNvSpPr txBox="1"/>
          <p:nvPr/>
        </p:nvSpPr>
        <p:spPr>
          <a:xfrm>
            <a:off x="1163781" y="2386567"/>
            <a:ext cx="7330285" cy="954107"/>
          </a:xfrm>
          <a:prstGeom prst="rect">
            <a:avLst/>
          </a:prstGeom>
          <a:noFill/>
        </p:spPr>
        <p:txBody>
          <a:bodyPr wrap="square" rtlCol="0">
            <a:spAutoFit/>
          </a:bodyPr>
          <a:lstStyle/>
          <a:p>
            <a:r>
              <a:rPr lang="en-US" sz="2800" dirty="0" smtClean="0">
                <a:solidFill>
                  <a:schemeClr val="bg1"/>
                </a:solidFill>
                <a:latin typeface="Segoe UI Light"/>
                <a:cs typeface="Segoe UI Light"/>
              </a:rPr>
              <a:t>We asked turkers to complete 14-16 labeling tasks in one HIT</a:t>
            </a:r>
            <a:endParaRPr lang="en-US" sz="2800" dirty="0">
              <a:solidFill>
                <a:schemeClr val="bg1"/>
              </a:solidFill>
              <a:latin typeface="Segoe UI Light"/>
              <a:cs typeface="Segoe UI Light"/>
            </a:endParaRPr>
          </a:p>
        </p:txBody>
      </p:sp>
      <p:sp>
        <p:nvSpPr>
          <p:cNvPr id="6" name="TextBox 5"/>
          <p:cNvSpPr txBox="1"/>
          <p:nvPr/>
        </p:nvSpPr>
        <p:spPr>
          <a:xfrm>
            <a:off x="1163781" y="4565256"/>
            <a:ext cx="7330285" cy="954107"/>
          </a:xfrm>
          <a:prstGeom prst="rect">
            <a:avLst/>
          </a:prstGeom>
          <a:noFill/>
        </p:spPr>
        <p:txBody>
          <a:bodyPr wrap="square" rtlCol="0">
            <a:spAutoFit/>
          </a:bodyPr>
          <a:lstStyle/>
          <a:p>
            <a:r>
              <a:rPr lang="en-US" sz="2800" dirty="0" smtClean="0">
                <a:solidFill>
                  <a:schemeClr val="bg1"/>
                </a:solidFill>
                <a:latin typeface="Segoe UI Light"/>
                <a:cs typeface="Segoe UI Light"/>
              </a:rPr>
              <a:t>We navigated first time worker to go through </a:t>
            </a:r>
            <a:r>
              <a:rPr lang="en-US" sz="2800" dirty="0" smtClean="0">
                <a:solidFill>
                  <a:schemeClr val="bg1"/>
                </a:solidFill>
                <a:latin typeface="Segoe UI Semibold"/>
                <a:cs typeface="Segoe UI Semibold"/>
              </a:rPr>
              <a:t>four-stage interactive tutorial</a:t>
            </a:r>
            <a:endParaRPr lang="en-US" sz="2800" dirty="0">
              <a:solidFill>
                <a:schemeClr val="bg1"/>
              </a:solidFill>
              <a:latin typeface="Segoe UI Semibold"/>
              <a:cs typeface="Segoe UI Semibold"/>
            </a:endParaRPr>
          </a:p>
        </p:txBody>
      </p:sp>
      <p:sp>
        <p:nvSpPr>
          <p:cNvPr id="8" name="TextBox 7"/>
          <p:cNvSpPr txBox="1"/>
          <p:nvPr/>
        </p:nvSpPr>
        <p:spPr>
          <a:xfrm>
            <a:off x="1163781" y="3691355"/>
            <a:ext cx="7330285" cy="523220"/>
          </a:xfrm>
          <a:prstGeom prst="rect">
            <a:avLst/>
          </a:prstGeom>
          <a:noFill/>
        </p:spPr>
        <p:txBody>
          <a:bodyPr wrap="square" rtlCol="0">
            <a:spAutoFit/>
          </a:bodyPr>
          <a:lstStyle/>
          <a:p>
            <a:r>
              <a:rPr lang="en-US" sz="2800" dirty="0" smtClean="0">
                <a:solidFill>
                  <a:schemeClr val="bg1"/>
                </a:solidFill>
                <a:latin typeface="Segoe UI Light"/>
                <a:cs typeface="Segoe UI Light"/>
              </a:rPr>
              <a:t>We paid $0.75 for each HIT</a:t>
            </a:r>
            <a:endParaRPr lang="en-US" sz="2800" dirty="0">
              <a:solidFill>
                <a:schemeClr val="bg1"/>
              </a:solidFill>
              <a:latin typeface="Segoe UI Light"/>
              <a:cs typeface="Segoe UI Light"/>
            </a:endParaRPr>
          </a:p>
        </p:txBody>
      </p:sp>
      <p:sp>
        <p:nvSpPr>
          <p:cNvPr id="7" name="Rectangle 6"/>
          <p:cNvSpPr/>
          <p:nvPr/>
        </p:nvSpPr>
        <p:spPr>
          <a:xfrm>
            <a:off x="0" y="0"/>
            <a:ext cx="9162892" cy="466487"/>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3: Mechanical Turk Study</a:t>
            </a:r>
          </a:p>
        </p:txBody>
      </p:sp>
    </p:spTree>
    <p:extLst>
      <p:ext uri="{BB962C8B-B14F-4D97-AF65-F5344CB8AC3E}">
        <p14:creationId xmlns:p14="http://schemas.microsoft.com/office/powerpoint/2010/main" val="296048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Onboarding_DC_1_v1.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0" y="0"/>
            <a:ext cx="9144000" cy="6858000"/>
          </a:xfrm>
          <a:prstGeom prst="rect">
            <a:avLst/>
          </a:prstGeom>
        </p:spPr>
      </p:pic>
      <p:pic>
        <p:nvPicPr>
          <p:cNvPr id="3" name="Onboarding_DC_2_v1.mp4">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1"/>
          <a:stretch>
            <a:fillRect/>
          </a:stretch>
        </p:blipFill>
        <p:spPr>
          <a:xfrm>
            <a:off x="4616338" y="0"/>
            <a:ext cx="4566539" cy="3424903"/>
          </a:xfrm>
          <a:prstGeom prst="rect">
            <a:avLst/>
          </a:prstGeom>
          <a:ln w="38100" cmpd="sng">
            <a:solidFill>
              <a:schemeClr val="tx1"/>
            </a:solidFill>
          </a:ln>
        </p:spPr>
      </p:pic>
      <p:pic>
        <p:nvPicPr>
          <p:cNvPr id="4" name="Onboarding_DC_3_v1.mp4">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2"/>
          <a:stretch>
            <a:fillRect/>
          </a:stretch>
        </p:blipFill>
        <p:spPr>
          <a:xfrm>
            <a:off x="22105" y="3424903"/>
            <a:ext cx="4568315" cy="3426237"/>
          </a:xfrm>
          <a:prstGeom prst="rect">
            <a:avLst/>
          </a:prstGeom>
          <a:ln w="38100" cmpd="sng">
            <a:solidFill>
              <a:srgbClr val="000000"/>
            </a:solidFill>
          </a:ln>
        </p:spPr>
      </p:pic>
      <p:pic>
        <p:nvPicPr>
          <p:cNvPr id="6" name="Onboarding_DC_4_v1.mp4">
            <a:hlinkClick r:id="" action="ppaction://media"/>
          </p:cNvPr>
          <p:cNvPicPr>
            <a:picLocks noChangeAspect="1"/>
          </p:cNvPicPr>
          <p:nvPr>
            <a:videoFile r:link="rId8"/>
            <p:extLst>
              <p:ext uri="{DAA4B4D4-6D71-4841-9C94-3DE7FCFB9230}">
                <p14:media xmlns:p14="http://schemas.microsoft.com/office/powerpoint/2010/main" r:embed="rId7"/>
              </p:ext>
            </p:extLst>
          </p:nvPr>
        </p:nvPicPr>
        <p:blipFill>
          <a:blip r:embed="rId13"/>
          <a:stretch>
            <a:fillRect/>
          </a:stretch>
        </p:blipFill>
        <p:spPr>
          <a:xfrm>
            <a:off x="4618374" y="3424903"/>
            <a:ext cx="4577462" cy="3433097"/>
          </a:xfrm>
          <a:prstGeom prst="rect">
            <a:avLst/>
          </a:prstGeom>
          <a:ln w="38100" cmpd="sng">
            <a:solidFill>
              <a:srgbClr val="000000"/>
            </a:solidFill>
          </a:ln>
        </p:spPr>
      </p:pic>
    </p:spTree>
    <p:extLst>
      <p:ext uri="{BB962C8B-B14F-4D97-AF65-F5344CB8AC3E}">
        <p14:creationId xmlns:p14="http://schemas.microsoft.com/office/powerpoint/2010/main" val="22158047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233"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1000" fill="hold"/>
                                        <p:tgtEl>
                                          <p:spTgt spid="5"/>
                                        </p:tgtEl>
                                      </p:cBhvr>
                                      <p:by x="50000" y="50000"/>
                                    </p:animScale>
                                  </p:childTnLst>
                                </p:cTn>
                              </p:par>
                              <p:par>
                                <p:cTn id="11" presetID="42" presetClass="path" presetSubtype="0" fill="hold" nodeType="withEffect">
                                  <p:stCondLst>
                                    <p:cond delay="0"/>
                                  </p:stCondLst>
                                  <p:childTnLst>
                                    <p:animMotion origin="layout" path="M 2.81104E-7 -1.5887E-6 L -0.24796 -0.25197 " pathEditMode="relative" rAng="0" ptsTypes="AA">
                                      <p:cBhvr>
                                        <p:cTn id="12" dur="1000" fill="hold"/>
                                        <p:tgtEl>
                                          <p:spTgt spid="5"/>
                                        </p:tgtEl>
                                        <p:attrNameLst>
                                          <p:attrName>ppt_x</p:attrName>
                                          <p:attrName>ppt_y</p:attrName>
                                        </p:attrNameLst>
                                      </p:cBhvr>
                                      <p:rCtr x="-12407" y="-12598"/>
                                    </p:animMotion>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par>
                          <p:cTn id="18" fill="hold">
                            <p:stCondLst>
                              <p:cond delay="500"/>
                            </p:stCondLst>
                            <p:childTnLst>
                              <p:par>
                                <p:cTn id="19" presetID="1" presetClass="mediacall" presetSubtype="0" fill="hold" nodeType="afterEffect">
                                  <p:stCondLst>
                                    <p:cond delay="0"/>
                                  </p:stCondLst>
                                  <p:childTnLst>
                                    <p:cmd type="call" cmd="playFrom(0.0)">
                                      <p:cBhvr>
                                        <p:cTn id="20" dur="34166" fill="hold"/>
                                        <p:tgtEl>
                                          <p:spTgt spid="3"/>
                                        </p:tgtEl>
                                      </p:cBhvr>
                                    </p:cmd>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par>
                          <p:cTn id="26" fill="hold">
                            <p:stCondLst>
                              <p:cond delay="500"/>
                            </p:stCondLst>
                            <p:childTnLst>
                              <p:par>
                                <p:cTn id="27" presetID="1" presetClass="mediacall" presetSubtype="0" fill="hold" nodeType="afterEffect">
                                  <p:stCondLst>
                                    <p:cond delay="0"/>
                                  </p:stCondLst>
                                  <p:childTnLst>
                                    <p:cmd type="call" cmd="playFrom(0.0)">
                                      <p:cBhvr>
                                        <p:cTn id="28" dur="26566" fill="hold"/>
                                        <p:tgtEl>
                                          <p:spTgt spid="4"/>
                                        </p:tgtEl>
                                      </p:cBhvr>
                                    </p:cmd>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par>
                          <p:cTn id="34" fill="hold">
                            <p:stCondLst>
                              <p:cond delay="500"/>
                            </p:stCondLst>
                            <p:childTnLst>
                              <p:par>
                                <p:cTn id="35" presetID="1" presetClass="mediacall" presetSubtype="0" fill="hold" nodeType="afterEffect">
                                  <p:stCondLst>
                                    <p:cond delay="0"/>
                                  </p:stCondLst>
                                  <p:childTnLst>
                                    <p:cmd type="call" cmd="playFrom(0.0)">
                                      <p:cBhvr>
                                        <p:cTn id="36" dur="325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7" fill="hold" display="0">
                  <p:stCondLst>
                    <p:cond delay="indefinite"/>
                  </p:stCondLst>
                </p:cTn>
                <p:tgtEl>
                  <p:spTgt spid="5"/>
                </p:tgtEl>
              </p:cMediaNode>
            </p:video>
            <p:seq concurrent="1" nextAc="seek">
              <p:cTn id="38" restart="whenNotActive" fill="hold" evtFilter="cancelBubble" nodeType="interactiveSeq">
                <p:stCondLst>
                  <p:cond evt="onClick" delay="0">
                    <p:tgtEl>
                      <p:spTgt spid="5"/>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5"/>
                                        </p:tgtEl>
                                      </p:cBhvr>
                                    </p:cmd>
                                  </p:childTnLst>
                                </p:cTn>
                              </p:par>
                            </p:childTnLst>
                          </p:cTn>
                        </p:par>
                      </p:childTnLst>
                    </p:cTn>
                  </p:par>
                </p:childTnLst>
              </p:cTn>
              <p:nextCondLst>
                <p:cond evt="onClick" delay="0">
                  <p:tgtEl>
                    <p:spTgt spid="5"/>
                  </p:tgtEl>
                </p:cond>
              </p:nextCondLst>
            </p:seq>
            <p:seq concurrent="1" nextAc="seek">
              <p:cTn id="43" restart="whenNotActive" fill="hold" evtFilter="cancelBubble" nodeType="interactiveSeq">
                <p:stCondLst>
                  <p:cond evt="onClick" delay="0">
                    <p:tgtEl>
                      <p:spTgt spid="3"/>
                    </p:tgtEl>
                  </p:cond>
                </p:stCondLst>
                <p:endSync evt="end" delay="0">
                  <p:rtn val="all"/>
                </p:endSync>
                <p:childTnLst>
                  <p:par>
                    <p:cTn id="44" fill="hold">
                      <p:stCondLst>
                        <p:cond delay="0"/>
                      </p:stCondLst>
                      <p:childTnLst>
                        <p:par>
                          <p:cTn id="45" fill="hold">
                            <p:stCondLst>
                              <p:cond delay="0"/>
                            </p:stCondLst>
                            <p:childTnLst>
                              <p:par>
                                <p:cTn id="46" presetID="2" presetClass="mediacall" presetSubtype="0" fill="hold" nodeType="clickEffect">
                                  <p:stCondLst>
                                    <p:cond delay="0"/>
                                  </p:stCondLst>
                                  <p:childTnLst>
                                    <p:cmd type="call" cmd="togglePause">
                                      <p:cBhvr>
                                        <p:cTn id="47" dur="1" fill="hold"/>
                                        <p:tgtEl>
                                          <p:spTgt spid="3"/>
                                        </p:tgtEl>
                                      </p:cBhvr>
                                    </p:cmd>
                                  </p:childTnLst>
                                </p:cTn>
                              </p:par>
                            </p:childTnLst>
                          </p:cTn>
                        </p:par>
                      </p:childTnLst>
                    </p:cTn>
                  </p:par>
                </p:childTnLst>
              </p:cTn>
              <p:nextCondLst>
                <p:cond evt="onClick" delay="0">
                  <p:tgtEl>
                    <p:spTgt spid="3"/>
                  </p:tgtEl>
                </p:cond>
              </p:nextCondLst>
            </p:seq>
            <p:video>
              <p:cMediaNode vol="80000">
                <p:cTn id="48" fill="hold" display="0">
                  <p:stCondLst>
                    <p:cond delay="indefinite"/>
                  </p:stCondLst>
                </p:cTn>
                <p:tgtEl>
                  <p:spTgt spid="3"/>
                </p:tgtEl>
              </p:cMediaNode>
            </p:video>
            <p:seq concurrent="1" nextAc="seek">
              <p:cTn id="49" restart="whenNotActive" fill="hold" evtFilter="cancelBubble" nodeType="interactiveSeq">
                <p:stCondLst>
                  <p:cond evt="onClick" delay="0">
                    <p:tgtEl>
                      <p:spTgt spid="4"/>
                    </p:tgtEl>
                  </p:cond>
                </p:stCondLst>
                <p:endSync evt="end" delay="0">
                  <p:rtn val="all"/>
                </p:endSync>
                <p:childTnLst>
                  <p:par>
                    <p:cTn id="50" fill="hold">
                      <p:stCondLst>
                        <p:cond delay="0"/>
                      </p:stCondLst>
                      <p:childTnLst>
                        <p:par>
                          <p:cTn id="51" fill="hold">
                            <p:stCondLst>
                              <p:cond delay="0"/>
                            </p:stCondLst>
                            <p:childTnLst>
                              <p:par>
                                <p:cTn id="52" presetID="2" presetClass="mediacall" presetSubtype="0" fill="hold" nodeType="clickEffect">
                                  <p:stCondLst>
                                    <p:cond delay="0"/>
                                  </p:stCondLst>
                                  <p:childTnLst>
                                    <p:cmd type="call" cmd="togglePause">
                                      <p:cBhvr>
                                        <p:cTn id="53" dur="1" fill="hold"/>
                                        <p:tgtEl>
                                          <p:spTgt spid="4"/>
                                        </p:tgtEl>
                                      </p:cBhvr>
                                    </p:cmd>
                                  </p:childTnLst>
                                </p:cTn>
                              </p:par>
                            </p:childTnLst>
                          </p:cTn>
                        </p:par>
                      </p:childTnLst>
                    </p:cTn>
                  </p:par>
                </p:childTnLst>
              </p:cTn>
              <p:nextCondLst>
                <p:cond evt="onClick" delay="0">
                  <p:tgtEl>
                    <p:spTgt spid="4"/>
                  </p:tgtEl>
                </p:cond>
              </p:nextCondLst>
            </p:seq>
            <p:video>
              <p:cMediaNode vol="80000">
                <p:cTn id="54" fill="hold" display="0">
                  <p:stCondLst>
                    <p:cond delay="indefinite"/>
                  </p:stCondLst>
                </p:cTn>
                <p:tgtEl>
                  <p:spTgt spid="4"/>
                </p:tgtEl>
              </p:cMediaNode>
            </p:video>
            <p:seq concurrent="1" nextAc="seek">
              <p:cTn id="55" restart="whenNotActive" fill="hold" evtFilter="cancelBubble" nodeType="interactiveSeq">
                <p:stCondLst>
                  <p:cond evt="onClick" delay="0">
                    <p:tgtEl>
                      <p:spTgt spid="6"/>
                    </p:tgtEl>
                  </p:cond>
                </p:stCondLst>
                <p:endSync evt="end" delay="0">
                  <p:rtn val="all"/>
                </p:endSync>
                <p:childTnLst>
                  <p:par>
                    <p:cTn id="56" fill="hold">
                      <p:stCondLst>
                        <p:cond delay="0"/>
                      </p:stCondLst>
                      <p:childTnLst>
                        <p:par>
                          <p:cTn id="57" fill="hold">
                            <p:stCondLst>
                              <p:cond delay="0"/>
                            </p:stCondLst>
                            <p:childTnLst>
                              <p:par>
                                <p:cTn id="58" presetID="2" presetClass="mediacall" presetSubtype="0" fill="hold" nodeType="clickEffect">
                                  <p:stCondLst>
                                    <p:cond delay="0"/>
                                  </p:stCondLst>
                                  <p:childTnLst>
                                    <p:cmd type="call" cmd="togglePause">
                                      <p:cBhvr>
                                        <p:cTn id="59" dur="1" fill="hold"/>
                                        <p:tgtEl>
                                          <p:spTgt spid="6"/>
                                        </p:tgtEl>
                                      </p:cBhvr>
                                    </p:cmd>
                                  </p:childTnLst>
                                </p:cTn>
                              </p:par>
                            </p:childTnLst>
                          </p:cTn>
                        </p:par>
                      </p:childTnLst>
                    </p:cTn>
                  </p:par>
                </p:childTnLst>
              </p:cTn>
              <p:nextCondLst>
                <p:cond evt="onClick" delay="0">
                  <p:tgtEl>
                    <p:spTgt spid="6"/>
                  </p:tgtEl>
                </p:cond>
              </p:nextCondLst>
            </p:seq>
            <p:video>
              <p:cMediaNode vol="80000">
                <p:cTn id="60" fill="hold" display="0">
                  <p:stCondLst>
                    <p:cond delay="indefinite"/>
                  </p:stCondLst>
                </p:cTn>
                <p:tgtEl>
                  <p:spTgt spid="6"/>
                </p:tgtEl>
              </p:cMediaNode>
            </p:vide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Street_View_Walker__1st_prototype.png"/>
          <p:cNvPicPr>
            <a:picLocks noChangeAspect="1"/>
          </p:cNvPicPr>
          <p:nvPr/>
        </p:nvPicPr>
        <p:blipFill rotWithShape="1">
          <a:blip r:embed="rId3">
            <a:extLst>
              <a:ext uri="{28A0092B-C50C-407E-A947-70E740481C1C}">
                <a14:useLocalDpi xmlns:a14="http://schemas.microsoft.com/office/drawing/2010/main" val="0"/>
              </a:ext>
            </a:extLst>
          </a:blip>
          <a:srcRect l="8385" t="25514" r="29381" b="11787"/>
          <a:stretch/>
        </p:blipFill>
        <p:spPr>
          <a:xfrm>
            <a:off x="0" y="376174"/>
            <a:ext cx="9147852" cy="6105653"/>
          </a:xfrm>
          <a:prstGeom prst="rect">
            <a:avLst/>
          </a:prstGeom>
        </p:spPr>
      </p:pic>
      <p:sp>
        <p:nvSpPr>
          <p:cNvPr id="45" name="Rectangle 44"/>
          <p:cNvSpPr/>
          <p:nvPr/>
        </p:nvSpPr>
        <p:spPr>
          <a:xfrm>
            <a:off x="0" y="0"/>
            <a:ext cx="9144000" cy="6858000"/>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46" name="Rectangle 45"/>
          <p:cNvSpPr/>
          <p:nvPr/>
        </p:nvSpPr>
        <p:spPr>
          <a:xfrm>
            <a:off x="977101" y="1439714"/>
            <a:ext cx="3160015" cy="646331"/>
          </a:xfrm>
          <a:prstGeom prst="rect">
            <a:avLst/>
          </a:prstGeom>
        </p:spPr>
        <p:txBody>
          <a:bodyPr wrap="none">
            <a:spAutoFit/>
          </a:bodyPr>
          <a:lstStyle/>
          <a:p>
            <a:r>
              <a:rPr lang="en-US" sz="3600" dirty="0" smtClean="0">
                <a:solidFill>
                  <a:schemeClr val="bg1"/>
                </a:solidFill>
                <a:latin typeface="Segoe UI Semibold"/>
                <a:cs typeface="Segoe UI Semibold"/>
              </a:rPr>
              <a:t>Study Method</a:t>
            </a:r>
            <a:endParaRPr lang="en-US" sz="3600" dirty="0">
              <a:solidFill>
                <a:schemeClr val="bg1"/>
              </a:solidFill>
              <a:latin typeface="Segoe UI Semibold"/>
              <a:cs typeface="Segoe UI Semibold"/>
            </a:endParaRPr>
          </a:p>
        </p:txBody>
      </p:sp>
      <p:sp>
        <p:nvSpPr>
          <p:cNvPr id="47" name="Rectangle 46"/>
          <p:cNvSpPr/>
          <p:nvPr/>
        </p:nvSpPr>
        <p:spPr>
          <a:xfrm>
            <a:off x="977101" y="3119099"/>
            <a:ext cx="7394774" cy="954107"/>
          </a:xfrm>
          <a:prstGeom prst="rect">
            <a:avLst/>
          </a:prstGeom>
        </p:spPr>
        <p:txBody>
          <a:bodyPr wrap="square">
            <a:spAutoFit/>
          </a:bodyPr>
          <a:lstStyle/>
          <a:p>
            <a:r>
              <a:rPr lang="en-US" sz="2800" dirty="0" smtClean="0">
                <a:solidFill>
                  <a:schemeClr val="bg1"/>
                </a:solidFill>
                <a:latin typeface="Segoe UI Light"/>
                <a:cs typeface="Segoe UI Light"/>
              </a:rPr>
              <a:t>We used ground truth labels that we generated in the Study 2 to assess quality of turkers’ labels</a:t>
            </a:r>
            <a:endParaRPr lang="en-US" sz="2800" dirty="0">
              <a:solidFill>
                <a:schemeClr val="bg1"/>
              </a:solidFill>
              <a:latin typeface="Segoe UI Light"/>
              <a:cs typeface="Segoe UI Light"/>
            </a:endParaRPr>
          </a:p>
        </p:txBody>
      </p:sp>
      <p:sp>
        <p:nvSpPr>
          <p:cNvPr id="6" name="TextBox 5"/>
          <p:cNvSpPr txBox="1"/>
          <p:nvPr/>
        </p:nvSpPr>
        <p:spPr>
          <a:xfrm>
            <a:off x="977101" y="2176750"/>
            <a:ext cx="7330285" cy="523220"/>
          </a:xfrm>
          <a:prstGeom prst="rect">
            <a:avLst/>
          </a:prstGeom>
          <a:noFill/>
        </p:spPr>
        <p:txBody>
          <a:bodyPr wrap="square" rtlCol="0">
            <a:spAutoFit/>
          </a:bodyPr>
          <a:lstStyle/>
          <a:p>
            <a:r>
              <a:rPr lang="en-US" sz="2800" dirty="0" smtClean="0">
                <a:solidFill>
                  <a:schemeClr val="bg1"/>
                </a:solidFill>
                <a:latin typeface="Segoe UI Light" panose="020B0502040204020203" pitchFamily="34" charset="0"/>
                <a:cs typeface="Segoe UI Light" panose="020B0502040204020203" pitchFamily="34" charset="0"/>
              </a:rPr>
              <a:t>We used 150 </a:t>
            </a:r>
            <a:r>
              <a:rPr lang="en-US" sz="2800" dirty="0">
                <a:solidFill>
                  <a:schemeClr val="bg1"/>
                </a:solidFill>
                <a:latin typeface="Segoe UI Light" panose="020B0502040204020203" pitchFamily="34" charset="0"/>
                <a:cs typeface="Segoe UI Light" panose="020B0502040204020203" pitchFamily="34" charset="0"/>
              </a:rPr>
              <a:t>out of </a:t>
            </a:r>
            <a:r>
              <a:rPr lang="en-US" sz="2800" dirty="0" smtClean="0">
                <a:solidFill>
                  <a:schemeClr val="bg1"/>
                </a:solidFill>
                <a:latin typeface="Segoe UI Light" panose="020B0502040204020203" pitchFamily="34" charset="0"/>
                <a:cs typeface="Segoe UI Light" panose="020B0502040204020203" pitchFamily="34" charset="0"/>
              </a:rPr>
              <a:t>179 bus stops </a:t>
            </a:r>
            <a:r>
              <a:rPr lang="en-US" sz="2800" dirty="0">
                <a:solidFill>
                  <a:schemeClr val="bg1"/>
                </a:solidFill>
                <a:latin typeface="Segoe UI Light" panose="020B0502040204020203" pitchFamily="34" charset="0"/>
                <a:cs typeface="Segoe UI Light" panose="020B0502040204020203" pitchFamily="34" charset="0"/>
              </a:rPr>
              <a:t>we </a:t>
            </a:r>
            <a:r>
              <a:rPr lang="en-US" sz="2800" dirty="0" smtClean="0">
                <a:solidFill>
                  <a:schemeClr val="bg1"/>
                </a:solidFill>
                <a:latin typeface="Segoe UI Light" panose="020B0502040204020203" pitchFamily="34" charset="0"/>
                <a:cs typeface="Segoe UI Light" panose="020B0502040204020203" pitchFamily="34" charset="0"/>
              </a:rPr>
              <a:t>visited</a:t>
            </a:r>
            <a:endParaRPr lang="en-US" sz="2800" dirty="0">
              <a:solidFill>
                <a:schemeClr val="bg1"/>
              </a:solidFill>
              <a:latin typeface="Segoe UI Light" panose="020B0502040204020203" pitchFamily="34" charset="0"/>
              <a:cs typeface="Segoe UI Light" panose="020B0502040204020203" pitchFamily="34" charset="0"/>
            </a:endParaRPr>
          </a:p>
        </p:txBody>
      </p:sp>
      <p:sp>
        <p:nvSpPr>
          <p:cNvPr id="2" name="Rectangle 1"/>
          <p:cNvSpPr/>
          <p:nvPr/>
        </p:nvSpPr>
        <p:spPr>
          <a:xfrm>
            <a:off x="977100" y="4492336"/>
            <a:ext cx="7330285" cy="954107"/>
          </a:xfrm>
          <a:prstGeom prst="rect">
            <a:avLst/>
          </a:prstGeom>
        </p:spPr>
        <p:txBody>
          <a:bodyPr wrap="square">
            <a:spAutoFit/>
          </a:bodyPr>
          <a:lstStyle/>
          <a:p>
            <a:r>
              <a:rPr lang="en-US" sz="2800" dirty="0" smtClean="0">
                <a:solidFill>
                  <a:srgbClr val="FFFFFF"/>
                </a:solidFill>
                <a:latin typeface="Segoe UI Light"/>
                <a:cs typeface="Segoe UI Light"/>
              </a:rPr>
              <a:t>We evaluated turker labels based on presence and absence of label types</a:t>
            </a:r>
            <a:endParaRPr lang="en-US" sz="2800" dirty="0">
              <a:solidFill>
                <a:srgbClr val="FFFFFF"/>
              </a:solidFill>
              <a:latin typeface="Segoe UI Light"/>
              <a:cs typeface="Segoe UI Light"/>
            </a:endParaRPr>
          </a:p>
        </p:txBody>
      </p:sp>
      <p:sp>
        <p:nvSpPr>
          <p:cNvPr id="8" name="Rectangle 7"/>
          <p:cNvSpPr/>
          <p:nvPr/>
        </p:nvSpPr>
        <p:spPr>
          <a:xfrm>
            <a:off x="0" y="0"/>
            <a:ext cx="9162892" cy="4664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3: Mechanical Turk Study</a:t>
            </a:r>
          </a:p>
        </p:txBody>
      </p:sp>
    </p:spTree>
    <p:extLst>
      <p:ext uri="{BB962C8B-B14F-4D97-AF65-F5344CB8AC3E}">
        <p14:creationId xmlns:p14="http://schemas.microsoft.com/office/powerpoint/2010/main" val="34568466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2" grpId="0"/>
    </p:bld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Street_View_Walker__1st_prototype.png"/>
          <p:cNvPicPr>
            <a:picLocks noChangeAspect="1"/>
          </p:cNvPicPr>
          <p:nvPr/>
        </p:nvPicPr>
        <p:blipFill rotWithShape="1">
          <a:blip r:embed="rId2">
            <a:extLst>
              <a:ext uri="{28A0092B-C50C-407E-A947-70E740481C1C}">
                <a14:useLocalDpi xmlns:a14="http://schemas.microsoft.com/office/drawing/2010/main" val="0"/>
              </a:ext>
            </a:extLst>
          </a:blip>
          <a:srcRect l="8385" t="25514" r="29381" b="11787"/>
          <a:stretch/>
        </p:blipFill>
        <p:spPr>
          <a:xfrm>
            <a:off x="0" y="376174"/>
            <a:ext cx="9147852" cy="6105653"/>
          </a:xfrm>
          <a:prstGeom prst="rect">
            <a:avLst/>
          </a:prstGeom>
        </p:spPr>
      </p:pic>
      <p:sp>
        <p:nvSpPr>
          <p:cNvPr id="5" name="Rectangle 4"/>
          <p:cNvSpPr/>
          <p:nvPr/>
        </p:nvSpPr>
        <p:spPr>
          <a:xfrm>
            <a:off x="-301215" y="769171"/>
            <a:ext cx="4530277" cy="1016096"/>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6" name="TextBox 5"/>
          <p:cNvSpPr txBox="1"/>
          <p:nvPr/>
        </p:nvSpPr>
        <p:spPr>
          <a:xfrm>
            <a:off x="600065" y="855689"/>
            <a:ext cx="3175869" cy="461665"/>
          </a:xfrm>
          <a:prstGeom prst="rect">
            <a:avLst/>
          </a:prstGeom>
          <a:noFill/>
        </p:spPr>
        <p:txBody>
          <a:bodyPr wrap="none" rtlCol="0">
            <a:spAutoFit/>
          </a:bodyPr>
          <a:lstStyle/>
          <a:p>
            <a:r>
              <a:rPr lang="en-US" sz="2400" dirty="0" smtClean="0">
                <a:solidFill>
                  <a:schemeClr val="bg1"/>
                </a:solidFill>
                <a:latin typeface="Segoe UI Light"/>
                <a:cs typeface="Segoe UI Light"/>
              </a:rPr>
              <a:t>Assessing </a:t>
            </a:r>
            <a:r>
              <a:rPr lang="en-US" sz="2400" dirty="0">
                <a:solidFill>
                  <a:schemeClr val="bg1"/>
                </a:solidFill>
                <a:latin typeface="Segoe UI Light"/>
                <a:cs typeface="Segoe UI Light"/>
              </a:rPr>
              <a:t>L</a:t>
            </a:r>
            <a:r>
              <a:rPr lang="en-US" sz="2400" dirty="0" smtClean="0">
                <a:solidFill>
                  <a:schemeClr val="bg1"/>
                </a:solidFill>
                <a:latin typeface="Segoe UI Light"/>
                <a:cs typeface="Segoe UI Light"/>
              </a:rPr>
              <a:t>abel Quality</a:t>
            </a:r>
            <a:endParaRPr lang="en-US" sz="2400" dirty="0">
              <a:solidFill>
                <a:schemeClr val="bg1"/>
              </a:solidFill>
              <a:latin typeface="Segoe UI Light"/>
              <a:cs typeface="Segoe UI Light"/>
            </a:endParaRPr>
          </a:p>
        </p:txBody>
      </p:sp>
      <p:sp>
        <p:nvSpPr>
          <p:cNvPr id="4" name="TextBox 3"/>
          <p:cNvSpPr txBox="1"/>
          <p:nvPr/>
        </p:nvSpPr>
        <p:spPr>
          <a:xfrm>
            <a:off x="600065" y="1245461"/>
            <a:ext cx="3009808" cy="461665"/>
          </a:xfrm>
          <a:prstGeom prst="rect">
            <a:avLst/>
          </a:prstGeom>
          <a:noFill/>
        </p:spPr>
        <p:txBody>
          <a:bodyPr wrap="none" rtlCol="0">
            <a:spAutoFit/>
          </a:bodyPr>
          <a:lstStyle/>
          <a:p>
            <a:r>
              <a:rPr lang="en-US" sz="2400" dirty="0" smtClean="0">
                <a:solidFill>
                  <a:srgbClr val="558ED5"/>
                </a:solidFill>
                <a:latin typeface="Segoe UI Semibold"/>
                <a:cs typeface="Segoe UI Semibold"/>
              </a:rPr>
              <a:t>Ground Truth Labels</a:t>
            </a:r>
            <a:endParaRPr lang="en-US" sz="2400" dirty="0">
              <a:solidFill>
                <a:srgbClr val="558ED5"/>
              </a:solidFill>
              <a:latin typeface="Segoe UI Semibold"/>
              <a:cs typeface="Segoe UI Semibold"/>
            </a:endParaRPr>
          </a:p>
        </p:txBody>
      </p:sp>
      <p:sp>
        <p:nvSpPr>
          <p:cNvPr id="7" name="Rectangle 6"/>
          <p:cNvSpPr/>
          <p:nvPr/>
        </p:nvSpPr>
        <p:spPr>
          <a:xfrm>
            <a:off x="0" y="0"/>
            <a:ext cx="9162892" cy="466487"/>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3: Mechanical Turk Study</a:t>
            </a:r>
          </a:p>
        </p:txBody>
      </p:sp>
    </p:spTree>
    <p:extLst>
      <p:ext uri="{BB962C8B-B14F-4D97-AF65-F5344CB8AC3E}">
        <p14:creationId xmlns:p14="http://schemas.microsoft.com/office/powerpoint/2010/main" val="2473777932"/>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Street_View_Walker__1st_prototype.png"/>
          <p:cNvPicPr>
            <a:picLocks noChangeAspect="1"/>
          </p:cNvPicPr>
          <p:nvPr/>
        </p:nvPicPr>
        <p:blipFill rotWithShape="1">
          <a:blip r:embed="rId2">
            <a:extLst>
              <a:ext uri="{28A0092B-C50C-407E-A947-70E740481C1C}">
                <a14:useLocalDpi xmlns:a14="http://schemas.microsoft.com/office/drawing/2010/main" val="0"/>
              </a:ext>
            </a:extLst>
          </a:blip>
          <a:srcRect l="8385" t="25514" r="29381" b="11787"/>
          <a:stretch/>
        </p:blipFill>
        <p:spPr>
          <a:xfrm>
            <a:off x="0" y="376174"/>
            <a:ext cx="9147852" cy="6105653"/>
          </a:xfrm>
          <a:prstGeom prst="rect">
            <a:avLst/>
          </a:prstGeom>
        </p:spPr>
      </p:pic>
      <p:sp>
        <p:nvSpPr>
          <p:cNvPr id="43" name="Rectangle 42"/>
          <p:cNvSpPr/>
          <p:nvPr/>
        </p:nvSpPr>
        <p:spPr>
          <a:xfrm>
            <a:off x="2053255" y="26874"/>
            <a:ext cx="7094597" cy="1075438"/>
          </a:xfrm>
          <a:prstGeom prst="rect">
            <a:avLst/>
          </a:prstGeom>
          <a:solidFill>
            <a:schemeClr val="tx1">
              <a:alpha val="9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44" name="TextBox 43"/>
          <p:cNvSpPr txBox="1"/>
          <p:nvPr/>
        </p:nvSpPr>
        <p:spPr>
          <a:xfrm>
            <a:off x="4677637" y="-24692"/>
            <a:ext cx="914400"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Bus Stop </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Sign</a:t>
            </a:r>
            <a:endParaRPr lang="en-US" dirty="0">
              <a:solidFill>
                <a:schemeClr val="bg1"/>
              </a:solidFill>
              <a:latin typeface="Segoe Condensed"/>
              <a:cs typeface="Segoe Condensed"/>
            </a:endParaRPr>
          </a:p>
        </p:txBody>
      </p:sp>
      <p:sp>
        <p:nvSpPr>
          <p:cNvPr id="4" name="TextBox 3"/>
          <p:cNvSpPr txBox="1"/>
          <p:nvPr/>
        </p:nvSpPr>
        <p:spPr>
          <a:xfrm>
            <a:off x="2195475" y="617661"/>
            <a:ext cx="2538951" cy="400110"/>
          </a:xfrm>
          <a:prstGeom prst="rect">
            <a:avLst/>
          </a:prstGeom>
          <a:noFill/>
          <a:ln>
            <a:noFill/>
          </a:ln>
        </p:spPr>
        <p:txBody>
          <a:bodyPr wrap="none" rtlCol="0">
            <a:spAutoFit/>
          </a:bodyPr>
          <a:lstStyle/>
          <a:p>
            <a:r>
              <a:rPr lang="en-US" sz="2000" dirty="0" smtClean="0">
                <a:solidFill>
                  <a:srgbClr val="558ED5"/>
                </a:solidFill>
                <a:latin typeface="Segoe UI Semibold"/>
                <a:cs typeface="Segoe UI Semibold"/>
              </a:rPr>
              <a:t>Ground Truth Labels</a:t>
            </a:r>
            <a:endParaRPr lang="en-US" sz="2000" dirty="0">
              <a:solidFill>
                <a:srgbClr val="558ED5"/>
              </a:solidFill>
              <a:latin typeface="Segoe UI Semibold"/>
              <a:cs typeface="Segoe UI Semibold"/>
            </a:endParaRPr>
          </a:p>
        </p:txBody>
      </p:sp>
      <p:cxnSp>
        <p:nvCxnSpPr>
          <p:cNvPr id="7" name="Straight Connector 6"/>
          <p:cNvCxnSpPr/>
          <p:nvPr/>
        </p:nvCxnSpPr>
        <p:spPr>
          <a:xfrm>
            <a:off x="2053255" y="617661"/>
            <a:ext cx="7090745" cy="0"/>
          </a:xfrm>
          <a:prstGeom prst="line">
            <a:avLst/>
          </a:prstGeom>
          <a:ln w="38100" cmpd="dbl">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8" name="Freeform 7"/>
          <p:cNvSpPr/>
          <p:nvPr/>
        </p:nvSpPr>
        <p:spPr>
          <a:xfrm>
            <a:off x="4935903"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28" name="TextBox 27"/>
          <p:cNvSpPr txBox="1"/>
          <p:nvPr/>
        </p:nvSpPr>
        <p:spPr>
          <a:xfrm>
            <a:off x="5485352" y="-24692"/>
            <a:ext cx="914400"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Bus Stop </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Shelter</a:t>
            </a:r>
            <a:endParaRPr lang="en-US" dirty="0">
              <a:solidFill>
                <a:schemeClr val="bg1"/>
              </a:solidFill>
              <a:latin typeface="Segoe Condensed"/>
              <a:cs typeface="Segoe Condensed"/>
            </a:endParaRPr>
          </a:p>
        </p:txBody>
      </p:sp>
      <p:sp>
        <p:nvSpPr>
          <p:cNvPr id="29" name="TextBox 28"/>
          <p:cNvSpPr txBox="1"/>
          <p:nvPr/>
        </p:nvSpPr>
        <p:spPr>
          <a:xfrm>
            <a:off x="6400294" y="120050"/>
            <a:ext cx="686907" cy="369332"/>
          </a:xfrm>
          <a:prstGeom prst="rect">
            <a:avLst/>
          </a:prstGeom>
          <a:noFill/>
        </p:spPr>
        <p:txBody>
          <a:bodyPr wrap="none" rtlCol="0">
            <a:spAutoFit/>
          </a:bodyPr>
          <a:lstStyle/>
          <a:p>
            <a:pPr algn="ctr"/>
            <a:r>
              <a:rPr lang="en-US" dirty="0" smtClean="0">
                <a:solidFill>
                  <a:schemeClr val="bg1"/>
                </a:solidFill>
                <a:latin typeface="Segoe Condensed"/>
                <a:cs typeface="Segoe Condensed"/>
              </a:rPr>
              <a:t>Bench</a:t>
            </a:r>
            <a:endParaRPr lang="en-US" dirty="0">
              <a:solidFill>
                <a:schemeClr val="bg1"/>
              </a:solidFill>
              <a:latin typeface="Segoe Condensed"/>
              <a:cs typeface="Segoe Condensed"/>
            </a:endParaRPr>
          </a:p>
        </p:txBody>
      </p:sp>
      <p:sp>
        <p:nvSpPr>
          <p:cNvPr id="30" name="TextBox 29"/>
          <p:cNvSpPr txBox="1"/>
          <p:nvPr/>
        </p:nvSpPr>
        <p:spPr>
          <a:xfrm>
            <a:off x="7238199" y="-16750"/>
            <a:ext cx="612405"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Trash</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Can</a:t>
            </a:r>
            <a:endParaRPr lang="en-US" dirty="0">
              <a:solidFill>
                <a:schemeClr val="bg1"/>
              </a:solidFill>
              <a:latin typeface="Segoe Condensed"/>
              <a:cs typeface="Segoe Condensed"/>
            </a:endParaRPr>
          </a:p>
        </p:txBody>
      </p:sp>
      <p:sp>
        <p:nvSpPr>
          <p:cNvPr id="31" name="TextBox 30"/>
          <p:cNvSpPr txBox="1"/>
          <p:nvPr/>
        </p:nvSpPr>
        <p:spPr>
          <a:xfrm>
            <a:off x="7898383" y="-22197"/>
            <a:ext cx="536776"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Mail</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Box</a:t>
            </a:r>
            <a:endParaRPr lang="en-US" dirty="0">
              <a:solidFill>
                <a:schemeClr val="bg1"/>
              </a:solidFill>
              <a:latin typeface="Segoe Condensed"/>
              <a:cs typeface="Segoe Condensed"/>
            </a:endParaRPr>
          </a:p>
        </p:txBody>
      </p:sp>
      <p:sp>
        <p:nvSpPr>
          <p:cNvPr id="32" name="TextBox 31"/>
          <p:cNvSpPr txBox="1"/>
          <p:nvPr/>
        </p:nvSpPr>
        <p:spPr>
          <a:xfrm>
            <a:off x="8499848" y="97618"/>
            <a:ext cx="537903" cy="369332"/>
          </a:xfrm>
          <a:prstGeom prst="rect">
            <a:avLst/>
          </a:prstGeom>
          <a:noFill/>
        </p:spPr>
        <p:txBody>
          <a:bodyPr wrap="none" rtlCol="0">
            <a:spAutoFit/>
          </a:bodyPr>
          <a:lstStyle/>
          <a:p>
            <a:pPr algn="ctr"/>
            <a:r>
              <a:rPr lang="en-US" dirty="0" smtClean="0">
                <a:solidFill>
                  <a:schemeClr val="bg1"/>
                </a:solidFill>
                <a:latin typeface="Segoe Condensed"/>
                <a:cs typeface="Segoe Condensed"/>
              </a:rPr>
              <a:t>Pole</a:t>
            </a:r>
            <a:endParaRPr lang="en-US" dirty="0">
              <a:solidFill>
                <a:schemeClr val="bg1"/>
              </a:solidFill>
              <a:latin typeface="Segoe Condensed"/>
              <a:cs typeface="Segoe Condensed"/>
            </a:endParaRPr>
          </a:p>
        </p:txBody>
      </p:sp>
      <p:sp>
        <p:nvSpPr>
          <p:cNvPr id="37" name="Freeform 36"/>
          <p:cNvSpPr/>
          <p:nvPr/>
        </p:nvSpPr>
        <p:spPr>
          <a:xfrm>
            <a:off x="5747222"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38" name="Freeform 37"/>
          <p:cNvSpPr/>
          <p:nvPr/>
        </p:nvSpPr>
        <p:spPr>
          <a:xfrm>
            <a:off x="6606630"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39" name="Freeform 38"/>
          <p:cNvSpPr/>
          <p:nvPr/>
        </p:nvSpPr>
        <p:spPr>
          <a:xfrm>
            <a:off x="7367913"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40" name="Freeform 39"/>
          <p:cNvSpPr/>
          <p:nvPr/>
        </p:nvSpPr>
        <p:spPr>
          <a:xfrm>
            <a:off x="8622505"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grpSp>
        <p:nvGrpSpPr>
          <p:cNvPr id="2" name="Group 1"/>
          <p:cNvGrpSpPr/>
          <p:nvPr/>
        </p:nvGrpSpPr>
        <p:grpSpPr>
          <a:xfrm>
            <a:off x="971719" y="4110717"/>
            <a:ext cx="2163072" cy="1162271"/>
            <a:chOff x="971719" y="4110717"/>
            <a:chExt cx="2163072" cy="1162271"/>
          </a:xfrm>
        </p:grpSpPr>
        <p:sp>
          <p:nvSpPr>
            <p:cNvPr id="33" name="Right Arrow 32"/>
            <p:cNvSpPr/>
            <p:nvPr/>
          </p:nvSpPr>
          <p:spPr>
            <a:xfrm rot="17856573">
              <a:off x="1654056" y="4428548"/>
              <a:ext cx="790482" cy="154820"/>
            </a:xfrm>
            <a:prstGeom prst="rightArrow">
              <a:avLst>
                <a:gd name="adj1" fmla="val 50000"/>
                <a:gd name="adj2" fmla="val 118144"/>
              </a:avLst>
            </a:prstGeom>
            <a:solidFill>
              <a:schemeClr val="tx2">
                <a:lumMod val="60000"/>
                <a:lumOff val="40000"/>
              </a:schemeClr>
            </a:solidFill>
            <a:ln>
              <a:solidFill>
                <a:schemeClr val="bg1">
                  <a:lumMod val="95000"/>
                </a:schemeClr>
              </a:solidFill>
            </a:ln>
          </p:spPr>
          <p:txBody>
            <a:bodyPr wrap="none" rtlCol="0" anchor="ctr">
              <a:spAutoFit/>
            </a:bodyPr>
            <a:lstStyle/>
            <a:p>
              <a:pPr algn="ctr"/>
              <a:endParaRPr lang="en-US" sz="2800" dirty="0">
                <a:solidFill>
                  <a:schemeClr val="bg1"/>
                </a:solidFill>
                <a:latin typeface="Segoe UI Light" pitchFamily="34" charset="0"/>
              </a:endParaRPr>
            </a:p>
          </p:txBody>
        </p:sp>
        <p:sp>
          <p:nvSpPr>
            <p:cNvPr id="16" name="TextBox 15"/>
            <p:cNvSpPr txBox="1"/>
            <p:nvPr/>
          </p:nvSpPr>
          <p:spPr>
            <a:xfrm>
              <a:off x="971719" y="4749768"/>
              <a:ext cx="2163072" cy="523220"/>
            </a:xfrm>
            <a:prstGeom prst="rect">
              <a:avLst/>
            </a:prstGeom>
            <a:solidFill>
              <a:schemeClr val="bg1"/>
            </a:solidFill>
            <a:ln w="19050" cmpd="sng">
              <a:solidFill>
                <a:schemeClr val="tx2">
                  <a:lumMod val="60000"/>
                  <a:lumOff val="40000"/>
                </a:schemeClr>
              </a:solidFill>
            </a:ln>
          </p:spPr>
          <p:txBody>
            <a:bodyPr wrap="none" rtlCol="0">
              <a:spAutoFit/>
            </a:bodyPr>
            <a:lstStyle/>
            <a:p>
              <a:r>
                <a:rPr lang="en-US" sz="2800" dirty="0" smtClean="0">
                  <a:solidFill>
                    <a:srgbClr val="558ED5"/>
                  </a:solidFill>
                  <a:latin typeface="Segoe UI Light"/>
                  <a:cs typeface="Segoe UI Light"/>
                </a:rPr>
                <a:t>Bus stop sign</a:t>
              </a:r>
              <a:endParaRPr lang="en-US" sz="2800" dirty="0">
                <a:solidFill>
                  <a:srgbClr val="558ED5"/>
                </a:solidFill>
                <a:latin typeface="Segoe UI Light"/>
                <a:cs typeface="Segoe UI Light"/>
              </a:endParaRPr>
            </a:p>
          </p:txBody>
        </p:sp>
      </p:grpSp>
      <p:grpSp>
        <p:nvGrpSpPr>
          <p:cNvPr id="5" name="Group 4"/>
          <p:cNvGrpSpPr/>
          <p:nvPr/>
        </p:nvGrpSpPr>
        <p:grpSpPr>
          <a:xfrm>
            <a:off x="500233" y="1899562"/>
            <a:ext cx="2549671" cy="1704997"/>
            <a:chOff x="500233" y="1899562"/>
            <a:chExt cx="2549671" cy="1704997"/>
          </a:xfrm>
        </p:grpSpPr>
        <p:sp>
          <p:nvSpPr>
            <p:cNvPr id="36" name="Right Arrow 35"/>
            <p:cNvSpPr/>
            <p:nvPr/>
          </p:nvSpPr>
          <p:spPr>
            <a:xfrm rot="3246536">
              <a:off x="1823938" y="2765025"/>
              <a:ext cx="1525752" cy="153315"/>
            </a:xfrm>
            <a:prstGeom prst="rightArrow">
              <a:avLst>
                <a:gd name="adj1" fmla="val 50000"/>
                <a:gd name="adj2" fmla="val 118144"/>
              </a:avLst>
            </a:prstGeom>
            <a:solidFill>
              <a:schemeClr val="tx2">
                <a:lumMod val="60000"/>
                <a:lumOff val="40000"/>
              </a:schemeClr>
            </a:solidFill>
            <a:ln>
              <a:solidFill>
                <a:schemeClr val="bg1">
                  <a:lumMod val="95000"/>
                </a:schemeClr>
              </a:solidFill>
            </a:ln>
          </p:spPr>
          <p:txBody>
            <a:bodyPr wrap="square" rtlCol="0" anchor="ctr">
              <a:spAutoFit/>
            </a:bodyPr>
            <a:lstStyle/>
            <a:p>
              <a:pPr algn="ctr"/>
              <a:endParaRPr lang="en-US" sz="2800" dirty="0">
                <a:solidFill>
                  <a:schemeClr val="bg1"/>
                </a:solidFill>
                <a:latin typeface="Segoe UI Light" pitchFamily="34" charset="0"/>
              </a:endParaRPr>
            </a:p>
          </p:txBody>
        </p:sp>
        <p:sp>
          <p:nvSpPr>
            <p:cNvPr id="19" name="TextBox 18"/>
            <p:cNvSpPr txBox="1"/>
            <p:nvPr/>
          </p:nvSpPr>
          <p:spPr>
            <a:xfrm>
              <a:off x="500233" y="1899562"/>
              <a:ext cx="2549671" cy="523220"/>
            </a:xfrm>
            <a:prstGeom prst="rect">
              <a:avLst/>
            </a:prstGeom>
            <a:solidFill>
              <a:schemeClr val="bg1"/>
            </a:solidFill>
            <a:ln w="19050" cmpd="sng">
              <a:solidFill>
                <a:schemeClr val="tx2">
                  <a:lumMod val="60000"/>
                  <a:lumOff val="40000"/>
                </a:schemeClr>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558ED5"/>
                  </a:solidFill>
                </a:rPr>
                <a:t>Bus stop shelter</a:t>
              </a:r>
            </a:p>
          </p:txBody>
        </p:sp>
      </p:grpSp>
      <p:grpSp>
        <p:nvGrpSpPr>
          <p:cNvPr id="6" name="Group 5"/>
          <p:cNvGrpSpPr/>
          <p:nvPr/>
        </p:nvGrpSpPr>
        <p:grpSpPr>
          <a:xfrm>
            <a:off x="3837139" y="4178857"/>
            <a:ext cx="1104965" cy="1070375"/>
            <a:chOff x="3837139" y="4178857"/>
            <a:chExt cx="1104965" cy="1070375"/>
          </a:xfrm>
        </p:grpSpPr>
        <p:sp>
          <p:nvSpPr>
            <p:cNvPr id="41" name="Right Arrow 40"/>
            <p:cNvSpPr/>
            <p:nvPr/>
          </p:nvSpPr>
          <p:spPr>
            <a:xfrm rot="15094584">
              <a:off x="3909263" y="4487544"/>
              <a:ext cx="772194" cy="154820"/>
            </a:xfrm>
            <a:prstGeom prst="rightArrow">
              <a:avLst>
                <a:gd name="adj1" fmla="val 50000"/>
                <a:gd name="adj2" fmla="val 118144"/>
              </a:avLst>
            </a:prstGeom>
            <a:solidFill>
              <a:schemeClr val="tx2">
                <a:lumMod val="60000"/>
                <a:lumOff val="40000"/>
              </a:schemeClr>
            </a:solidFill>
            <a:ln>
              <a:solidFill>
                <a:schemeClr val="bg1">
                  <a:lumMod val="95000"/>
                </a:schemeClr>
              </a:solidFill>
            </a:ln>
          </p:spPr>
          <p:txBody>
            <a:bodyPr wrap="none" rtlCol="0" anchor="ctr">
              <a:spAutoFit/>
            </a:bodyPr>
            <a:lstStyle/>
            <a:p>
              <a:pPr algn="ctr"/>
              <a:endParaRPr lang="en-US" sz="2800" dirty="0">
                <a:solidFill>
                  <a:schemeClr val="bg1"/>
                </a:solidFill>
                <a:latin typeface="Segoe UI Light" pitchFamily="34" charset="0"/>
              </a:endParaRPr>
            </a:p>
          </p:txBody>
        </p:sp>
        <p:sp>
          <p:nvSpPr>
            <p:cNvPr id="22" name="TextBox 21"/>
            <p:cNvSpPr txBox="1"/>
            <p:nvPr/>
          </p:nvSpPr>
          <p:spPr>
            <a:xfrm>
              <a:off x="3837139" y="4726012"/>
              <a:ext cx="1104965" cy="523220"/>
            </a:xfrm>
            <a:prstGeom prst="rect">
              <a:avLst/>
            </a:prstGeom>
            <a:solidFill>
              <a:schemeClr val="bg1"/>
            </a:solidFill>
            <a:ln w="19050" cmpd="sng">
              <a:solidFill>
                <a:schemeClr val="tx2">
                  <a:lumMod val="60000"/>
                  <a:lumOff val="40000"/>
                </a:schemeClr>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558ED5"/>
                  </a:solidFill>
                </a:rPr>
                <a:t>Bench</a:t>
              </a:r>
            </a:p>
          </p:txBody>
        </p:sp>
      </p:grpSp>
      <p:grpSp>
        <p:nvGrpSpPr>
          <p:cNvPr id="9" name="Group 8"/>
          <p:cNvGrpSpPr/>
          <p:nvPr/>
        </p:nvGrpSpPr>
        <p:grpSpPr>
          <a:xfrm>
            <a:off x="5119150" y="4971995"/>
            <a:ext cx="2594110" cy="597710"/>
            <a:chOff x="5119150" y="4971995"/>
            <a:chExt cx="2594110" cy="597710"/>
          </a:xfrm>
        </p:grpSpPr>
        <p:sp>
          <p:nvSpPr>
            <p:cNvPr id="42" name="Right Arrow 41"/>
            <p:cNvSpPr/>
            <p:nvPr/>
          </p:nvSpPr>
          <p:spPr>
            <a:xfrm rot="19307490">
              <a:off x="6132839" y="4971995"/>
              <a:ext cx="772194" cy="154820"/>
            </a:xfrm>
            <a:prstGeom prst="rightArrow">
              <a:avLst>
                <a:gd name="adj1" fmla="val 50000"/>
                <a:gd name="adj2" fmla="val 118144"/>
              </a:avLst>
            </a:prstGeom>
            <a:solidFill>
              <a:schemeClr val="tx2">
                <a:lumMod val="60000"/>
                <a:lumOff val="40000"/>
              </a:schemeClr>
            </a:solidFill>
            <a:ln>
              <a:solidFill>
                <a:schemeClr val="bg1">
                  <a:lumMod val="95000"/>
                </a:schemeClr>
              </a:solidFill>
            </a:ln>
          </p:spPr>
          <p:txBody>
            <a:bodyPr wrap="none" rtlCol="0" anchor="ctr">
              <a:spAutoFit/>
            </a:bodyPr>
            <a:lstStyle/>
            <a:p>
              <a:pPr algn="ctr"/>
              <a:endParaRPr lang="en-US" sz="2800" dirty="0">
                <a:solidFill>
                  <a:schemeClr val="bg1"/>
                </a:solidFill>
                <a:latin typeface="Segoe UI Light" pitchFamily="34" charset="0"/>
              </a:endParaRPr>
            </a:p>
          </p:txBody>
        </p:sp>
        <p:sp>
          <p:nvSpPr>
            <p:cNvPr id="45" name="Right Arrow 44"/>
            <p:cNvSpPr/>
            <p:nvPr/>
          </p:nvSpPr>
          <p:spPr>
            <a:xfrm rot="20922789">
              <a:off x="6633548" y="5126481"/>
              <a:ext cx="1079712" cy="150587"/>
            </a:xfrm>
            <a:prstGeom prst="rightArrow">
              <a:avLst>
                <a:gd name="adj1" fmla="val 50000"/>
                <a:gd name="adj2" fmla="val 118144"/>
              </a:avLst>
            </a:prstGeom>
            <a:solidFill>
              <a:schemeClr val="tx2">
                <a:lumMod val="60000"/>
                <a:lumOff val="40000"/>
              </a:schemeClr>
            </a:solidFill>
            <a:ln>
              <a:solidFill>
                <a:schemeClr val="bg1">
                  <a:lumMod val="95000"/>
                </a:schemeClr>
              </a:solidFill>
            </a:ln>
          </p:spPr>
          <p:txBody>
            <a:bodyPr wrap="square" rtlCol="0" anchor="ctr">
              <a:spAutoFit/>
            </a:bodyPr>
            <a:lstStyle/>
            <a:p>
              <a:pPr algn="ctr"/>
              <a:endParaRPr lang="en-US" sz="2800" dirty="0">
                <a:solidFill>
                  <a:schemeClr val="bg1"/>
                </a:solidFill>
                <a:latin typeface="Segoe UI Light" pitchFamily="34" charset="0"/>
              </a:endParaRPr>
            </a:p>
          </p:txBody>
        </p:sp>
        <p:sp>
          <p:nvSpPr>
            <p:cNvPr id="26" name="TextBox 25"/>
            <p:cNvSpPr txBox="1"/>
            <p:nvPr/>
          </p:nvSpPr>
          <p:spPr>
            <a:xfrm>
              <a:off x="5119150" y="5046485"/>
              <a:ext cx="1715108" cy="523220"/>
            </a:xfrm>
            <a:prstGeom prst="rect">
              <a:avLst/>
            </a:prstGeom>
            <a:solidFill>
              <a:schemeClr val="bg1"/>
            </a:solidFill>
            <a:ln w="19050" cmpd="sng">
              <a:solidFill>
                <a:schemeClr val="tx2">
                  <a:lumMod val="60000"/>
                  <a:lumOff val="40000"/>
                </a:schemeClr>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558ED5"/>
                  </a:solidFill>
                </a:rPr>
                <a:t>Trash cans</a:t>
              </a:r>
            </a:p>
          </p:txBody>
        </p:sp>
      </p:grpSp>
      <p:grpSp>
        <p:nvGrpSpPr>
          <p:cNvPr id="10" name="Group 9"/>
          <p:cNvGrpSpPr/>
          <p:nvPr/>
        </p:nvGrpSpPr>
        <p:grpSpPr>
          <a:xfrm>
            <a:off x="555873" y="3118556"/>
            <a:ext cx="816199" cy="1192767"/>
            <a:chOff x="555873" y="3118556"/>
            <a:chExt cx="816199" cy="1192767"/>
          </a:xfrm>
        </p:grpSpPr>
        <p:sp>
          <p:nvSpPr>
            <p:cNvPr id="46" name="Right Arrow 45"/>
            <p:cNvSpPr/>
            <p:nvPr/>
          </p:nvSpPr>
          <p:spPr>
            <a:xfrm rot="16903474">
              <a:off x="585621" y="3427243"/>
              <a:ext cx="772194" cy="154820"/>
            </a:xfrm>
            <a:prstGeom prst="rightArrow">
              <a:avLst>
                <a:gd name="adj1" fmla="val 50000"/>
                <a:gd name="adj2" fmla="val 118144"/>
              </a:avLst>
            </a:prstGeom>
            <a:solidFill>
              <a:schemeClr val="tx2">
                <a:lumMod val="60000"/>
                <a:lumOff val="40000"/>
              </a:schemeClr>
            </a:solidFill>
            <a:ln>
              <a:solidFill>
                <a:schemeClr val="bg1">
                  <a:lumMod val="95000"/>
                </a:schemeClr>
              </a:solidFill>
            </a:ln>
          </p:spPr>
          <p:txBody>
            <a:bodyPr wrap="none" rtlCol="0" anchor="ctr">
              <a:spAutoFit/>
            </a:bodyPr>
            <a:lstStyle/>
            <a:p>
              <a:pPr algn="ctr"/>
              <a:endParaRPr lang="en-US" sz="2800" dirty="0">
                <a:solidFill>
                  <a:schemeClr val="bg1"/>
                </a:solidFill>
                <a:latin typeface="Segoe UI Light" pitchFamily="34" charset="0"/>
              </a:endParaRPr>
            </a:p>
          </p:txBody>
        </p:sp>
        <p:sp>
          <p:nvSpPr>
            <p:cNvPr id="13" name="TextBox 12"/>
            <p:cNvSpPr txBox="1"/>
            <p:nvPr/>
          </p:nvSpPr>
          <p:spPr>
            <a:xfrm>
              <a:off x="555873" y="3788103"/>
              <a:ext cx="816199" cy="523220"/>
            </a:xfrm>
            <a:prstGeom prst="rect">
              <a:avLst/>
            </a:prstGeom>
            <a:solidFill>
              <a:schemeClr val="bg1"/>
            </a:solidFill>
            <a:ln w="19050" cmpd="sng">
              <a:solidFill>
                <a:schemeClr val="tx2">
                  <a:lumMod val="60000"/>
                  <a:lumOff val="40000"/>
                </a:schemeClr>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558ED5"/>
                  </a:solidFill>
                </a:rPr>
                <a:t>Pole</a:t>
              </a:r>
            </a:p>
          </p:txBody>
        </p:sp>
      </p:grpSp>
    </p:spTree>
    <p:extLst>
      <p:ext uri="{BB962C8B-B14F-4D97-AF65-F5344CB8AC3E}">
        <p14:creationId xmlns:p14="http://schemas.microsoft.com/office/powerpoint/2010/main" val="181419285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7" grpId="0" animBg="1"/>
      <p:bldP spid="38" grpId="0" animBg="1"/>
      <p:bldP spid="39" grpId="0" animBg="1"/>
      <p:bldP spid="40"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Street_View_Walker__1st_prototype.png"/>
          <p:cNvPicPr>
            <a:picLocks noChangeAspect="1"/>
          </p:cNvPicPr>
          <p:nvPr/>
        </p:nvPicPr>
        <p:blipFill rotWithShape="1">
          <a:blip r:embed="rId2">
            <a:extLst>
              <a:ext uri="{28A0092B-C50C-407E-A947-70E740481C1C}">
                <a14:useLocalDpi xmlns:a14="http://schemas.microsoft.com/office/drawing/2010/main" val="0"/>
              </a:ext>
            </a:extLst>
          </a:blip>
          <a:srcRect l="8516" t="25756" r="29643" b="11744"/>
          <a:stretch/>
        </p:blipFill>
        <p:spPr>
          <a:xfrm>
            <a:off x="0" y="367687"/>
            <a:ext cx="9144190" cy="6122626"/>
          </a:xfrm>
          <a:prstGeom prst="rect">
            <a:avLst/>
          </a:prstGeom>
        </p:spPr>
      </p:pic>
      <p:sp>
        <p:nvSpPr>
          <p:cNvPr id="4" name="Rectangle 3"/>
          <p:cNvSpPr/>
          <p:nvPr/>
        </p:nvSpPr>
        <p:spPr>
          <a:xfrm>
            <a:off x="-301215" y="769171"/>
            <a:ext cx="4530277" cy="1016096"/>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5" name="TextBox 4"/>
          <p:cNvSpPr txBox="1"/>
          <p:nvPr/>
        </p:nvSpPr>
        <p:spPr>
          <a:xfrm>
            <a:off x="600065" y="855689"/>
            <a:ext cx="3175869" cy="461665"/>
          </a:xfrm>
          <a:prstGeom prst="rect">
            <a:avLst/>
          </a:prstGeom>
          <a:noFill/>
        </p:spPr>
        <p:txBody>
          <a:bodyPr wrap="none" rtlCol="0">
            <a:spAutoFit/>
          </a:bodyPr>
          <a:lstStyle/>
          <a:p>
            <a:r>
              <a:rPr lang="en-US" sz="2400" dirty="0" smtClean="0">
                <a:solidFill>
                  <a:schemeClr val="bg1"/>
                </a:solidFill>
                <a:latin typeface="Segoe UI Light"/>
                <a:cs typeface="Segoe UI Light"/>
              </a:rPr>
              <a:t>Assessing </a:t>
            </a:r>
            <a:r>
              <a:rPr lang="en-US" sz="2400" dirty="0">
                <a:solidFill>
                  <a:schemeClr val="bg1"/>
                </a:solidFill>
                <a:latin typeface="Segoe UI Light"/>
                <a:cs typeface="Segoe UI Light"/>
              </a:rPr>
              <a:t>L</a:t>
            </a:r>
            <a:r>
              <a:rPr lang="en-US" sz="2400" dirty="0" smtClean="0">
                <a:solidFill>
                  <a:schemeClr val="bg1"/>
                </a:solidFill>
                <a:latin typeface="Segoe UI Light"/>
                <a:cs typeface="Segoe UI Light"/>
              </a:rPr>
              <a:t>abel Quality</a:t>
            </a:r>
            <a:endParaRPr lang="en-US" sz="2400" dirty="0">
              <a:solidFill>
                <a:schemeClr val="bg1"/>
              </a:solidFill>
              <a:latin typeface="Segoe UI Light"/>
              <a:cs typeface="Segoe UI Light"/>
            </a:endParaRPr>
          </a:p>
        </p:txBody>
      </p:sp>
      <p:sp>
        <p:nvSpPr>
          <p:cNvPr id="6" name="TextBox 5"/>
          <p:cNvSpPr txBox="1"/>
          <p:nvPr/>
        </p:nvSpPr>
        <p:spPr>
          <a:xfrm>
            <a:off x="600065" y="1245461"/>
            <a:ext cx="2015095" cy="461665"/>
          </a:xfrm>
          <a:prstGeom prst="rect">
            <a:avLst/>
          </a:prstGeom>
          <a:noFill/>
        </p:spPr>
        <p:txBody>
          <a:bodyPr wrap="none" rtlCol="0">
            <a:spAutoFit/>
          </a:bodyPr>
          <a:lstStyle/>
          <a:p>
            <a:r>
              <a:rPr lang="en-US" sz="2400" dirty="0" smtClean="0">
                <a:solidFill>
                  <a:schemeClr val="accent6"/>
                </a:solidFill>
                <a:latin typeface="Segoe UI Semibold"/>
                <a:cs typeface="Segoe UI Semibold"/>
              </a:rPr>
              <a:t>Turker Labels</a:t>
            </a:r>
            <a:endParaRPr lang="en-US" sz="2400" dirty="0">
              <a:solidFill>
                <a:schemeClr val="accent6"/>
              </a:solidFill>
              <a:latin typeface="Segoe UI Semibold"/>
              <a:cs typeface="Segoe UI Semibold"/>
            </a:endParaRPr>
          </a:p>
        </p:txBody>
      </p:sp>
      <p:sp>
        <p:nvSpPr>
          <p:cNvPr id="7" name="Rectangle 6"/>
          <p:cNvSpPr/>
          <p:nvPr/>
        </p:nvSpPr>
        <p:spPr>
          <a:xfrm>
            <a:off x="0" y="0"/>
            <a:ext cx="9162892" cy="466487"/>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3: Mechanical Turk Study</a:t>
            </a:r>
          </a:p>
        </p:txBody>
      </p:sp>
    </p:spTree>
    <p:extLst>
      <p:ext uri="{BB962C8B-B14F-4D97-AF65-F5344CB8AC3E}">
        <p14:creationId xmlns:p14="http://schemas.microsoft.com/office/powerpoint/2010/main" val="3380895495"/>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Street_View_Walker__1st_prototype.png"/>
          <p:cNvPicPr>
            <a:picLocks noChangeAspect="1"/>
          </p:cNvPicPr>
          <p:nvPr/>
        </p:nvPicPr>
        <p:blipFill rotWithShape="1">
          <a:blip r:embed="rId2">
            <a:extLst>
              <a:ext uri="{28A0092B-C50C-407E-A947-70E740481C1C}">
                <a14:useLocalDpi xmlns:a14="http://schemas.microsoft.com/office/drawing/2010/main" val="0"/>
              </a:ext>
            </a:extLst>
          </a:blip>
          <a:srcRect l="8516" t="25756" r="29643" b="11744"/>
          <a:stretch/>
        </p:blipFill>
        <p:spPr>
          <a:xfrm>
            <a:off x="0" y="367687"/>
            <a:ext cx="9144190" cy="6122626"/>
          </a:xfrm>
          <a:prstGeom prst="rect">
            <a:avLst/>
          </a:prstGeom>
        </p:spPr>
      </p:pic>
      <p:grpSp>
        <p:nvGrpSpPr>
          <p:cNvPr id="42" name="Group 41"/>
          <p:cNvGrpSpPr/>
          <p:nvPr/>
        </p:nvGrpSpPr>
        <p:grpSpPr>
          <a:xfrm>
            <a:off x="3956294" y="3588424"/>
            <a:ext cx="550297" cy="587951"/>
            <a:chOff x="10550987" y="2555012"/>
            <a:chExt cx="235399" cy="251506"/>
          </a:xfrm>
        </p:grpSpPr>
        <p:sp>
          <p:nvSpPr>
            <p:cNvPr id="43" name="Freeform 42"/>
            <p:cNvSpPr/>
            <p:nvPr/>
          </p:nvSpPr>
          <p:spPr>
            <a:xfrm>
              <a:off x="10577220" y="2613516"/>
              <a:ext cx="168619" cy="193002"/>
            </a:xfrm>
            <a:custGeom>
              <a:avLst/>
              <a:gdLst>
                <a:gd name="connsiteX0" fmla="*/ 48533 w 393442"/>
                <a:gd name="connsiteY0" fmla="*/ 99317 h 450334"/>
                <a:gd name="connsiteX1" fmla="*/ 158277 w 393442"/>
                <a:gd name="connsiteY1" fmla="*/ 209077 h 450334"/>
                <a:gd name="connsiteX2" fmla="*/ 205310 w 393442"/>
                <a:gd name="connsiteY2" fmla="*/ 256116 h 450334"/>
                <a:gd name="connsiteX3" fmla="*/ 268020 w 393442"/>
                <a:gd name="connsiteY3" fmla="*/ 318836 h 450334"/>
                <a:gd name="connsiteX4" fmla="*/ 299376 w 393442"/>
                <a:gd name="connsiteY4" fmla="*/ 350196 h 450334"/>
                <a:gd name="connsiteX5" fmla="*/ 330731 w 393442"/>
                <a:gd name="connsiteY5" fmla="*/ 397235 h 450334"/>
                <a:gd name="connsiteX6" fmla="*/ 393442 w 393442"/>
                <a:gd name="connsiteY6" fmla="*/ 412915 h 450334"/>
                <a:gd name="connsiteX7" fmla="*/ 377764 w 393442"/>
                <a:gd name="connsiteY7" fmla="*/ 365876 h 450334"/>
                <a:gd name="connsiteX8" fmla="*/ 299376 w 393442"/>
                <a:gd name="connsiteY8" fmla="*/ 256116 h 450334"/>
                <a:gd name="connsiteX9" fmla="*/ 236665 w 393442"/>
                <a:gd name="connsiteY9" fmla="*/ 162037 h 450334"/>
                <a:gd name="connsiteX10" fmla="*/ 173954 w 393442"/>
                <a:gd name="connsiteY10" fmla="*/ 83637 h 450334"/>
                <a:gd name="connsiteX11" fmla="*/ 32855 w 393442"/>
                <a:gd name="connsiteY11" fmla="*/ 52278 h 450334"/>
                <a:gd name="connsiteX12" fmla="*/ 48533 w 393442"/>
                <a:gd name="connsiteY12" fmla="*/ 99317 h 450334"/>
                <a:gd name="connsiteX13" fmla="*/ 158277 w 393442"/>
                <a:gd name="connsiteY13" fmla="*/ 146357 h 450334"/>
                <a:gd name="connsiteX14" fmla="*/ 220987 w 393442"/>
                <a:gd name="connsiteY14" fmla="*/ 209077 h 450334"/>
                <a:gd name="connsiteX15" fmla="*/ 283698 w 393442"/>
                <a:gd name="connsiteY15" fmla="*/ 303156 h 450334"/>
                <a:gd name="connsiteX16" fmla="*/ 315053 w 393442"/>
                <a:gd name="connsiteY16" fmla="*/ 350196 h 450334"/>
                <a:gd name="connsiteX17" fmla="*/ 346409 w 393442"/>
                <a:gd name="connsiteY17" fmla="*/ 381556 h 450334"/>
                <a:gd name="connsiteX18" fmla="*/ 315053 w 393442"/>
                <a:gd name="connsiteY18" fmla="*/ 334516 h 450334"/>
                <a:gd name="connsiteX19" fmla="*/ 205310 w 393442"/>
                <a:gd name="connsiteY19" fmla="*/ 224757 h 450334"/>
                <a:gd name="connsiteX20" fmla="*/ 173954 w 393442"/>
                <a:gd name="connsiteY20" fmla="*/ 193397 h 450334"/>
                <a:gd name="connsiteX21" fmla="*/ 79888 w 393442"/>
                <a:gd name="connsiteY21" fmla="*/ 67957 h 450334"/>
                <a:gd name="connsiteX22" fmla="*/ 32855 w 393442"/>
                <a:gd name="connsiteY22" fmla="*/ 52278 h 450334"/>
                <a:gd name="connsiteX23" fmla="*/ 1500 w 393442"/>
                <a:gd name="connsiteY23" fmla="*/ 5238 h 450334"/>
                <a:gd name="connsiteX24" fmla="*/ 48533 w 393442"/>
                <a:gd name="connsiteY24" fmla="*/ 20918 h 450334"/>
                <a:gd name="connsiteX25" fmla="*/ 79888 w 393442"/>
                <a:gd name="connsiteY25" fmla="*/ 67957 h 450334"/>
                <a:gd name="connsiteX26" fmla="*/ 111244 w 393442"/>
                <a:gd name="connsiteY26" fmla="*/ 99317 h 450334"/>
                <a:gd name="connsiteX27" fmla="*/ 158277 w 393442"/>
                <a:gd name="connsiteY27" fmla="*/ 177717 h 450334"/>
                <a:gd name="connsiteX28" fmla="*/ 268020 w 393442"/>
                <a:gd name="connsiteY28" fmla="*/ 287476 h 450334"/>
                <a:gd name="connsiteX29" fmla="*/ 330731 w 393442"/>
                <a:gd name="connsiteY29" fmla="*/ 350196 h 450334"/>
                <a:gd name="connsiteX30" fmla="*/ 346409 w 393442"/>
                <a:gd name="connsiteY30" fmla="*/ 397235 h 450334"/>
                <a:gd name="connsiteX31" fmla="*/ 377764 w 393442"/>
                <a:gd name="connsiteY31" fmla="*/ 428595 h 4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3442" h="450334">
                  <a:moveTo>
                    <a:pt x="48533" y="99317"/>
                  </a:moveTo>
                  <a:lnTo>
                    <a:pt x="158277" y="209077"/>
                  </a:lnTo>
                  <a:lnTo>
                    <a:pt x="205310" y="256116"/>
                  </a:lnTo>
                  <a:cubicBezTo>
                    <a:pt x="233180" y="339743"/>
                    <a:pt x="198340" y="277022"/>
                    <a:pt x="268020" y="318836"/>
                  </a:cubicBezTo>
                  <a:cubicBezTo>
                    <a:pt x="280695" y="326442"/>
                    <a:pt x="290142" y="338652"/>
                    <a:pt x="299376" y="350196"/>
                  </a:cubicBezTo>
                  <a:cubicBezTo>
                    <a:pt x="311147" y="364911"/>
                    <a:pt x="315053" y="386781"/>
                    <a:pt x="330731" y="397235"/>
                  </a:cubicBezTo>
                  <a:cubicBezTo>
                    <a:pt x="348659" y="409188"/>
                    <a:pt x="372538" y="407688"/>
                    <a:pt x="393442" y="412915"/>
                  </a:cubicBezTo>
                  <a:cubicBezTo>
                    <a:pt x="388216" y="397235"/>
                    <a:pt x="385155" y="380659"/>
                    <a:pt x="377764" y="365876"/>
                  </a:cubicBezTo>
                  <a:cubicBezTo>
                    <a:pt x="366300" y="342946"/>
                    <a:pt x="310031" y="270325"/>
                    <a:pt x="299376" y="256116"/>
                  </a:cubicBezTo>
                  <a:cubicBezTo>
                    <a:pt x="271823" y="173449"/>
                    <a:pt x="301909" y="240342"/>
                    <a:pt x="236665" y="162037"/>
                  </a:cubicBezTo>
                  <a:cubicBezTo>
                    <a:pt x="215303" y="136399"/>
                    <a:pt x="204363" y="101885"/>
                    <a:pt x="173954" y="83637"/>
                  </a:cubicBezTo>
                  <a:cubicBezTo>
                    <a:pt x="144264" y="65821"/>
                    <a:pt x="51856" y="55445"/>
                    <a:pt x="32855" y="52278"/>
                  </a:cubicBezTo>
                  <a:cubicBezTo>
                    <a:pt x="38081" y="67958"/>
                    <a:pt x="36847" y="87629"/>
                    <a:pt x="48533" y="99317"/>
                  </a:cubicBezTo>
                  <a:cubicBezTo>
                    <a:pt x="67906" y="118693"/>
                    <a:pt x="130167" y="136986"/>
                    <a:pt x="158277" y="146357"/>
                  </a:cubicBezTo>
                  <a:cubicBezTo>
                    <a:pt x="200084" y="271801"/>
                    <a:pt x="137372" y="125451"/>
                    <a:pt x="220987" y="209077"/>
                  </a:cubicBezTo>
                  <a:cubicBezTo>
                    <a:pt x="247635" y="235728"/>
                    <a:pt x="262794" y="271796"/>
                    <a:pt x="283698" y="303156"/>
                  </a:cubicBezTo>
                  <a:cubicBezTo>
                    <a:pt x="294150" y="318836"/>
                    <a:pt x="301729" y="336870"/>
                    <a:pt x="315053" y="350196"/>
                  </a:cubicBezTo>
                  <a:cubicBezTo>
                    <a:pt x="325505" y="360649"/>
                    <a:pt x="346409" y="396338"/>
                    <a:pt x="346409" y="381556"/>
                  </a:cubicBezTo>
                  <a:cubicBezTo>
                    <a:pt x="346409" y="362712"/>
                    <a:pt x="327658" y="348524"/>
                    <a:pt x="315053" y="334516"/>
                  </a:cubicBezTo>
                  <a:cubicBezTo>
                    <a:pt x="280445" y="296058"/>
                    <a:pt x="241891" y="261343"/>
                    <a:pt x="205310" y="224757"/>
                  </a:cubicBezTo>
                  <a:cubicBezTo>
                    <a:pt x="194858" y="214304"/>
                    <a:pt x="182153" y="205697"/>
                    <a:pt x="173954" y="193397"/>
                  </a:cubicBezTo>
                  <a:cubicBezTo>
                    <a:pt x="168768" y="185617"/>
                    <a:pt x="112114" y="87295"/>
                    <a:pt x="79888" y="67957"/>
                  </a:cubicBezTo>
                  <a:cubicBezTo>
                    <a:pt x="65718" y="59454"/>
                    <a:pt x="48533" y="57504"/>
                    <a:pt x="32855" y="52278"/>
                  </a:cubicBezTo>
                  <a:cubicBezTo>
                    <a:pt x="22403" y="36598"/>
                    <a:pt x="-6926" y="22093"/>
                    <a:pt x="1500" y="5238"/>
                  </a:cubicBezTo>
                  <a:cubicBezTo>
                    <a:pt x="8890" y="-9544"/>
                    <a:pt x="35629" y="10593"/>
                    <a:pt x="48533" y="20918"/>
                  </a:cubicBezTo>
                  <a:cubicBezTo>
                    <a:pt x="63247" y="32691"/>
                    <a:pt x="68117" y="53242"/>
                    <a:pt x="79888" y="67957"/>
                  </a:cubicBezTo>
                  <a:cubicBezTo>
                    <a:pt x="89122" y="79501"/>
                    <a:pt x="100792" y="88864"/>
                    <a:pt x="111244" y="99317"/>
                  </a:cubicBezTo>
                  <a:cubicBezTo>
                    <a:pt x="141219" y="189260"/>
                    <a:pt x="106627" y="108840"/>
                    <a:pt x="158277" y="177717"/>
                  </a:cubicBezTo>
                  <a:cubicBezTo>
                    <a:pt x="242133" y="289541"/>
                    <a:pt x="179980" y="258125"/>
                    <a:pt x="268020" y="287476"/>
                  </a:cubicBezTo>
                  <a:cubicBezTo>
                    <a:pt x="309830" y="412922"/>
                    <a:pt x="247114" y="266569"/>
                    <a:pt x="330731" y="350196"/>
                  </a:cubicBezTo>
                  <a:cubicBezTo>
                    <a:pt x="342417" y="361884"/>
                    <a:pt x="339018" y="382452"/>
                    <a:pt x="346409" y="397235"/>
                  </a:cubicBezTo>
                  <a:cubicBezTo>
                    <a:pt x="380663" y="465752"/>
                    <a:pt x="377764" y="458368"/>
                    <a:pt x="377764" y="428595"/>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44" name="Freeform 43"/>
            <p:cNvSpPr/>
            <p:nvPr/>
          </p:nvSpPr>
          <p:spPr>
            <a:xfrm>
              <a:off x="10550987" y="2555012"/>
              <a:ext cx="235399" cy="215879"/>
            </a:xfrm>
            <a:custGeom>
              <a:avLst/>
              <a:gdLst>
                <a:gd name="connsiteX0" fmla="*/ 454653 w 549260"/>
                <a:gd name="connsiteY0" fmla="*/ 126067 h 503713"/>
                <a:gd name="connsiteX1" fmla="*/ 391942 w 549260"/>
                <a:gd name="connsiteY1" fmla="*/ 204466 h 503713"/>
                <a:gd name="connsiteX2" fmla="*/ 329231 w 549260"/>
                <a:gd name="connsiteY2" fmla="*/ 235826 h 503713"/>
                <a:gd name="connsiteX3" fmla="*/ 219488 w 549260"/>
                <a:gd name="connsiteY3" fmla="*/ 314226 h 503713"/>
                <a:gd name="connsiteX4" fmla="*/ 188132 w 549260"/>
                <a:gd name="connsiteY4" fmla="*/ 345586 h 503713"/>
                <a:gd name="connsiteX5" fmla="*/ 94066 w 549260"/>
                <a:gd name="connsiteY5" fmla="*/ 408305 h 503713"/>
                <a:gd name="connsiteX6" fmla="*/ 156777 w 549260"/>
                <a:gd name="connsiteY6" fmla="*/ 392625 h 503713"/>
                <a:gd name="connsiteX7" fmla="*/ 250843 w 549260"/>
                <a:gd name="connsiteY7" fmla="*/ 329906 h 503713"/>
                <a:gd name="connsiteX8" fmla="*/ 297876 w 549260"/>
                <a:gd name="connsiteY8" fmla="*/ 267186 h 503713"/>
                <a:gd name="connsiteX9" fmla="*/ 344909 w 549260"/>
                <a:gd name="connsiteY9" fmla="*/ 220146 h 503713"/>
                <a:gd name="connsiteX10" fmla="*/ 376264 w 549260"/>
                <a:gd name="connsiteY10" fmla="*/ 173107 h 503713"/>
                <a:gd name="connsiteX11" fmla="*/ 423297 w 549260"/>
                <a:gd name="connsiteY11" fmla="*/ 126067 h 503713"/>
                <a:gd name="connsiteX12" fmla="*/ 454653 w 549260"/>
                <a:gd name="connsiteY12" fmla="*/ 79027 h 503713"/>
                <a:gd name="connsiteX13" fmla="*/ 548719 w 549260"/>
                <a:gd name="connsiteY13" fmla="*/ 628 h 503713"/>
                <a:gd name="connsiteX14" fmla="*/ 438975 w 549260"/>
                <a:gd name="connsiteY14" fmla="*/ 31987 h 503713"/>
                <a:gd name="connsiteX15" fmla="*/ 391942 w 549260"/>
                <a:gd name="connsiteY15" fmla="*/ 79027 h 503713"/>
                <a:gd name="connsiteX16" fmla="*/ 297876 w 549260"/>
                <a:gd name="connsiteY16" fmla="*/ 157427 h 503713"/>
                <a:gd name="connsiteX17" fmla="*/ 266521 w 549260"/>
                <a:gd name="connsiteY17" fmla="*/ 220146 h 503713"/>
                <a:gd name="connsiteX18" fmla="*/ 141099 w 549260"/>
                <a:gd name="connsiteY18" fmla="*/ 314226 h 503713"/>
                <a:gd name="connsiteX19" fmla="*/ 0 w 549260"/>
                <a:gd name="connsiteY19" fmla="*/ 439665 h 503713"/>
                <a:gd name="connsiteX20" fmla="*/ 15678 w 549260"/>
                <a:gd name="connsiteY20" fmla="*/ 502385 h 503713"/>
                <a:gd name="connsiteX21" fmla="*/ 109744 w 549260"/>
                <a:gd name="connsiteY21" fmla="*/ 471025 h 503713"/>
                <a:gd name="connsiteX22" fmla="*/ 172455 w 549260"/>
                <a:gd name="connsiteY22" fmla="*/ 392625 h 503713"/>
                <a:gd name="connsiteX23" fmla="*/ 203810 w 549260"/>
                <a:gd name="connsiteY23" fmla="*/ 345586 h 503713"/>
                <a:gd name="connsiteX24" fmla="*/ 250843 w 549260"/>
                <a:gd name="connsiteY24" fmla="*/ 298546 h 503713"/>
                <a:gd name="connsiteX25" fmla="*/ 313554 w 549260"/>
                <a:gd name="connsiteY25" fmla="*/ 220146 h 503713"/>
                <a:gd name="connsiteX26" fmla="*/ 329231 w 549260"/>
                <a:gd name="connsiteY26" fmla="*/ 173107 h 503713"/>
                <a:gd name="connsiteX27" fmla="*/ 376264 w 549260"/>
                <a:gd name="connsiteY27" fmla="*/ 141747 h 503713"/>
                <a:gd name="connsiteX28" fmla="*/ 407620 w 549260"/>
                <a:gd name="connsiteY28" fmla="*/ 110387 h 503713"/>
                <a:gd name="connsiteX29" fmla="*/ 454653 w 549260"/>
                <a:gd name="connsiteY29" fmla="*/ 47667 h 50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9260" h="503713">
                  <a:moveTo>
                    <a:pt x="454653" y="126067"/>
                  </a:moveTo>
                  <a:cubicBezTo>
                    <a:pt x="433749" y="152200"/>
                    <a:pt x="417125" y="182428"/>
                    <a:pt x="391942" y="204466"/>
                  </a:cubicBezTo>
                  <a:cubicBezTo>
                    <a:pt x="374354" y="219858"/>
                    <a:pt x="349523" y="224229"/>
                    <a:pt x="329231" y="235826"/>
                  </a:cubicBezTo>
                  <a:cubicBezTo>
                    <a:pt x="303311" y="250640"/>
                    <a:pt x="237843" y="298927"/>
                    <a:pt x="219488" y="314226"/>
                  </a:cubicBezTo>
                  <a:cubicBezTo>
                    <a:pt x="208133" y="323690"/>
                    <a:pt x="199957" y="336716"/>
                    <a:pt x="188132" y="345586"/>
                  </a:cubicBezTo>
                  <a:cubicBezTo>
                    <a:pt x="157985" y="368199"/>
                    <a:pt x="94066" y="408305"/>
                    <a:pt x="94066" y="408305"/>
                  </a:cubicBezTo>
                  <a:cubicBezTo>
                    <a:pt x="66366" y="491422"/>
                    <a:pt x="68405" y="456905"/>
                    <a:pt x="156777" y="392625"/>
                  </a:cubicBezTo>
                  <a:cubicBezTo>
                    <a:pt x="187253" y="370457"/>
                    <a:pt x="228234" y="360056"/>
                    <a:pt x="250843" y="329906"/>
                  </a:cubicBezTo>
                  <a:cubicBezTo>
                    <a:pt x="266521" y="308999"/>
                    <a:pt x="280871" y="287028"/>
                    <a:pt x="297876" y="267186"/>
                  </a:cubicBezTo>
                  <a:cubicBezTo>
                    <a:pt x="312305" y="250350"/>
                    <a:pt x="330715" y="237181"/>
                    <a:pt x="344909" y="220146"/>
                  </a:cubicBezTo>
                  <a:cubicBezTo>
                    <a:pt x="356972" y="205669"/>
                    <a:pt x="364201" y="187584"/>
                    <a:pt x="376264" y="173107"/>
                  </a:cubicBezTo>
                  <a:cubicBezTo>
                    <a:pt x="390458" y="156072"/>
                    <a:pt x="409103" y="143102"/>
                    <a:pt x="423297" y="126067"/>
                  </a:cubicBezTo>
                  <a:cubicBezTo>
                    <a:pt x="435360" y="111590"/>
                    <a:pt x="441329" y="92353"/>
                    <a:pt x="454653" y="79027"/>
                  </a:cubicBezTo>
                  <a:cubicBezTo>
                    <a:pt x="461567" y="72112"/>
                    <a:pt x="557280" y="17752"/>
                    <a:pt x="548719" y="628"/>
                  </a:cubicBezTo>
                  <a:cubicBezTo>
                    <a:pt x="545907" y="-4996"/>
                    <a:pt x="448213" y="28907"/>
                    <a:pt x="438975" y="31987"/>
                  </a:cubicBezTo>
                  <a:cubicBezTo>
                    <a:pt x="423297" y="47667"/>
                    <a:pt x="408975" y="64831"/>
                    <a:pt x="391942" y="79027"/>
                  </a:cubicBezTo>
                  <a:cubicBezTo>
                    <a:pt x="343407" y="119479"/>
                    <a:pt x="338291" y="100838"/>
                    <a:pt x="297876" y="157427"/>
                  </a:cubicBezTo>
                  <a:cubicBezTo>
                    <a:pt x="284292" y="176448"/>
                    <a:pt x="279485" y="200697"/>
                    <a:pt x="266521" y="220146"/>
                  </a:cubicBezTo>
                  <a:cubicBezTo>
                    <a:pt x="238708" y="261871"/>
                    <a:pt x="170499" y="284822"/>
                    <a:pt x="141099" y="314226"/>
                  </a:cubicBezTo>
                  <a:cubicBezTo>
                    <a:pt x="33710" y="421630"/>
                    <a:pt x="83930" y="383704"/>
                    <a:pt x="0" y="439665"/>
                  </a:cubicBezTo>
                  <a:cubicBezTo>
                    <a:pt x="5226" y="460572"/>
                    <a:pt x="-5043" y="496464"/>
                    <a:pt x="15678" y="502385"/>
                  </a:cubicBezTo>
                  <a:cubicBezTo>
                    <a:pt x="47458" y="511466"/>
                    <a:pt x="109744" y="471025"/>
                    <a:pt x="109744" y="471025"/>
                  </a:cubicBezTo>
                  <a:cubicBezTo>
                    <a:pt x="206246" y="326250"/>
                    <a:pt x="83102" y="504331"/>
                    <a:pt x="172455" y="392625"/>
                  </a:cubicBezTo>
                  <a:cubicBezTo>
                    <a:pt x="184226" y="377910"/>
                    <a:pt x="191747" y="360063"/>
                    <a:pt x="203810" y="345586"/>
                  </a:cubicBezTo>
                  <a:cubicBezTo>
                    <a:pt x="218004" y="328551"/>
                    <a:pt x="236649" y="315581"/>
                    <a:pt x="250843" y="298546"/>
                  </a:cubicBezTo>
                  <a:cubicBezTo>
                    <a:pt x="349722" y="179873"/>
                    <a:pt x="222336" y="311375"/>
                    <a:pt x="313554" y="220146"/>
                  </a:cubicBezTo>
                  <a:cubicBezTo>
                    <a:pt x="318780" y="204466"/>
                    <a:pt x="318907" y="186014"/>
                    <a:pt x="329231" y="173107"/>
                  </a:cubicBezTo>
                  <a:cubicBezTo>
                    <a:pt x="341001" y="158392"/>
                    <a:pt x="361551" y="153519"/>
                    <a:pt x="376264" y="141747"/>
                  </a:cubicBezTo>
                  <a:cubicBezTo>
                    <a:pt x="387806" y="132512"/>
                    <a:pt x="397168" y="120840"/>
                    <a:pt x="407620" y="110387"/>
                  </a:cubicBezTo>
                  <a:cubicBezTo>
                    <a:pt x="426992" y="52260"/>
                    <a:pt x="408514" y="70739"/>
                    <a:pt x="454653" y="47667"/>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grpSp>
        <p:nvGrpSpPr>
          <p:cNvPr id="45" name="Group 44"/>
          <p:cNvGrpSpPr/>
          <p:nvPr/>
        </p:nvGrpSpPr>
        <p:grpSpPr>
          <a:xfrm>
            <a:off x="815063" y="2638709"/>
            <a:ext cx="550297" cy="587951"/>
            <a:chOff x="10550987" y="2555012"/>
            <a:chExt cx="235399" cy="251506"/>
          </a:xfrm>
        </p:grpSpPr>
        <p:sp>
          <p:nvSpPr>
            <p:cNvPr id="46" name="Freeform 45"/>
            <p:cNvSpPr/>
            <p:nvPr/>
          </p:nvSpPr>
          <p:spPr>
            <a:xfrm>
              <a:off x="10577220" y="2613516"/>
              <a:ext cx="168619" cy="193002"/>
            </a:xfrm>
            <a:custGeom>
              <a:avLst/>
              <a:gdLst>
                <a:gd name="connsiteX0" fmla="*/ 48533 w 393442"/>
                <a:gd name="connsiteY0" fmla="*/ 99317 h 450334"/>
                <a:gd name="connsiteX1" fmla="*/ 158277 w 393442"/>
                <a:gd name="connsiteY1" fmla="*/ 209077 h 450334"/>
                <a:gd name="connsiteX2" fmla="*/ 205310 w 393442"/>
                <a:gd name="connsiteY2" fmla="*/ 256116 h 450334"/>
                <a:gd name="connsiteX3" fmla="*/ 268020 w 393442"/>
                <a:gd name="connsiteY3" fmla="*/ 318836 h 450334"/>
                <a:gd name="connsiteX4" fmla="*/ 299376 w 393442"/>
                <a:gd name="connsiteY4" fmla="*/ 350196 h 450334"/>
                <a:gd name="connsiteX5" fmla="*/ 330731 w 393442"/>
                <a:gd name="connsiteY5" fmla="*/ 397235 h 450334"/>
                <a:gd name="connsiteX6" fmla="*/ 393442 w 393442"/>
                <a:gd name="connsiteY6" fmla="*/ 412915 h 450334"/>
                <a:gd name="connsiteX7" fmla="*/ 377764 w 393442"/>
                <a:gd name="connsiteY7" fmla="*/ 365876 h 450334"/>
                <a:gd name="connsiteX8" fmla="*/ 299376 w 393442"/>
                <a:gd name="connsiteY8" fmla="*/ 256116 h 450334"/>
                <a:gd name="connsiteX9" fmla="*/ 236665 w 393442"/>
                <a:gd name="connsiteY9" fmla="*/ 162037 h 450334"/>
                <a:gd name="connsiteX10" fmla="*/ 173954 w 393442"/>
                <a:gd name="connsiteY10" fmla="*/ 83637 h 450334"/>
                <a:gd name="connsiteX11" fmla="*/ 32855 w 393442"/>
                <a:gd name="connsiteY11" fmla="*/ 52278 h 450334"/>
                <a:gd name="connsiteX12" fmla="*/ 48533 w 393442"/>
                <a:gd name="connsiteY12" fmla="*/ 99317 h 450334"/>
                <a:gd name="connsiteX13" fmla="*/ 158277 w 393442"/>
                <a:gd name="connsiteY13" fmla="*/ 146357 h 450334"/>
                <a:gd name="connsiteX14" fmla="*/ 220987 w 393442"/>
                <a:gd name="connsiteY14" fmla="*/ 209077 h 450334"/>
                <a:gd name="connsiteX15" fmla="*/ 283698 w 393442"/>
                <a:gd name="connsiteY15" fmla="*/ 303156 h 450334"/>
                <a:gd name="connsiteX16" fmla="*/ 315053 w 393442"/>
                <a:gd name="connsiteY16" fmla="*/ 350196 h 450334"/>
                <a:gd name="connsiteX17" fmla="*/ 346409 w 393442"/>
                <a:gd name="connsiteY17" fmla="*/ 381556 h 450334"/>
                <a:gd name="connsiteX18" fmla="*/ 315053 w 393442"/>
                <a:gd name="connsiteY18" fmla="*/ 334516 h 450334"/>
                <a:gd name="connsiteX19" fmla="*/ 205310 w 393442"/>
                <a:gd name="connsiteY19" fmla="*/ 224757 h 450334"/>
                <a:gd name="connsiteX20" fmla="*/ 173954 w 393442"/>
                <a:gd name="connsiteY20" fmla="*/ 193397 h 450334"/>
                <a:gd name="connsiteX21" fmla="*/ 79888 w 393442"/>
                <a:gd name="connsiteY21" fmla="*/ 67957 h 450334"/>
                <a:gd name="connsiteX22" fmla="*/ 32855 w 393442"/>
                <a:gd name="connsiteY22" fmla="*/ 52278 h 450334"/>
                <a:gd name="connsiteX23" fmla="*/ 1500 w 393442"/>
                <a:gd name="connsiteY23" fmla="*/ 5238 h 450334"/>
                <a:gd name="connsiteX24" fmla="*/ 48533 w 393442"/>
                <a:gd name="connsiteY24" fmla="*/ 20918 h 450334"/>
                <a:gd name="connsiteX25" fmla="*/ 79888 w 393442"/>
                <a:gd name="connsiteY25" fmla="*/ 67957 h 450334"/>
                <a:gd name="connsiteX26" fmla="*/ 111244 w 393442"/>
                <a:gd name="connsiteY26" fmla="*/ 99317 h 450334"/>
                <a:gd name="connsiteX27" fmla="*/ 158277 w 393442"/>
                <a:gd name="connsiteY27" fmla="*/ 177717 h 450334"/>
                <a:gd name="connsiteX28" fmla="*/ 268020 w 393442"/>
                <a:gd name="connsiteY28" fmla="*/ 287476 h 450334"/>
                <a:gd name="connsiteX29" fmla="*/ 330731 w 393442"/>
                <a:gd name="connsiteY29" fmla="*/ 350196 h 450334"/>
                <a:gd name="connsiteX30" fmla="*/ 346409 w 393442"/>
                <a:gd name="connsiteY30" fmla="*/ 397235 h 450334"/>
                <a:gd name="connsiteX31" fmla="*/ 377764 w 393442"/>
                <a:gd name="connsiteY31" fmla="*/ 428595 h 4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3442" h="450334">
                  <a:moveTo>
                    <a:pt x="48533" y="99317"/>
                  </a:moveTo>
                  <a:lnTo>
                    <a:pt x="158277" y="209077"/>
                  </a:lnTo>
                  <a:lnTo>
                    <a:pt x="205310" y="256116"/>
                  </a:lnTo>
                  <a:cubicBezTo>
                    <a:pt x="233180" y="339743"/>
                    <a:pt x="198340" y="277022"/>
                    <a:pt x="268020" y="318836"/>
                  </a:cubicBezTo>
                  <a:cubicBezTo>
                    <a:pt x="280695" y="326442"/>
                    <a:pt x="290142" y="338652"/>
                    <a:pt x="299376" y="350196"/>
                  </a:cubicBezTo>
                  <a:cubicBezTo>
                    <a:pt x="311147" y="364911"/>
                    <a:pt x="315053" y="386781"/>
                    <a:pt x="330731" y="397235"/>
                  </a:cubicBezTo>
                  <a:cubicBezTo>
                    <a:pt x="348659" y="409188"/>
                    <a:pt x="372538" y="407688"/>
                    <a:pt x="393442" y="412915"/>
                  </a:cubicBezTo>
                  <a:cubicBezTo>
                    <a:pt x="388216" y="397235"/>
                    <a:pt x="385155" y="380659"/>
                    <a:pt x="377764" y="365876"/>
                  </a:cubicBezTo>
                  <a:cubicBezTo>
                    <a:pt x="366300" y="342946"/>
                    <a:pt x="310031" y="270325"/>
                    <a:pt x="299376" y="256116"/>
                  </a:cubicBezTo>
                  <a:cubicBezTo>
                    <a:pt x="271823" y="173449"/>
                    <a:pt x="301909" y="240342"/>
                    <a:pt x="236665" y="162037"/>
                  </a:cubicBezTo>
                  <a:cubicBezTo>
                    <a:pt x="215303" y="136399"/>
                    <a:pt x="204363" y="101885"/>
                    <a:pt x="173954" y="83637"/>
                  </a:cubicBezTo>
                  <a:cubicBezTo>
                    <a:pt x="144264" y="65821"/>
                    <a:pt x="51856" y="55445"/>
                    <a:pt x="32855" y="52278"/>
                  </a:cubicBezTo>
                  <a:cubicBezTo>
                    <a:pt x="38081" y="67958"/>
                    <a:pt x="36847" y="87629"/>
                    <a:pt x="48533" y="99317"/>
                  </a:cubicBezTo>
                  <a:cubicBezTo>
                    <a:pt x="67906" y="118693"/>
                    <a:pt x="130167" y="136986"/>
                    <a:pt x="158277" y="146357"/>
                  </a:cubicBezTo>
                  <a:cubicBezTo>
                    <a:pt x="200084" y="271801"/>
                    <a:pt x="137372" y="125451"/>
                    <a:pt x="220987" y="209077"/>
                  </a:cubicBezTo>
                  <a:cubicBezTo>
                    <a:pt x="247635" y="235728"/>
                    <a:pt x="262794" y="271796"/>
                    <a:pt x="283698" y="303156"/>
                  </a:cubicBezTo>
                  <a:cubicBezTo>
                    <a:pt x="294150" y="318836"/>
                    <a:pt x="301729" y="336870"/>
                    <a:pt x="315053" y="350196"/>
                  </a:cubicBezTo>
                  <a:cubicBezTo>
                    <a:pt x="325505" y="360649"/>
                    <a:pt x="346409" y="396338"/>
                    <a:pt x="346409" y="381556"/>
                  </a:cubicBezTo>
                  <a:cubicBezTo>
                    <a:pt x="346409" y="362712"/>
                    <a:pt x="327658" y="348524"/>
                    <a:pt x="315053" y="334516"/>
                  </a:cubicBezTo>
                  <a:cubicBezTo>
                    <a:pt x="280445" y="296058"/>
                    <a:pt x="241891" y="261343"/>
                    <a:pt x="205310" y="224757"/>
                  </a:cubicBezTo>
                  <a:cubicBezTo>
                    <a:pt x="194858" y="214304"/>
                    <a:pt x="182153" y="205697"/>
                    <a:pt x="173954" y="193397"/>
                  </a:cubicBezTo>
                  <a:cubicBezTo>
                    <a:pt x="168768" y="185617"/>
                    <a:pt x="112114" y="87295"/>
                    <a:pt x="79888" y="67957"/>
                  </a:cubicBezTo>
                  <a:cubicBezTo>
                    <a:pt x="65718" y="59454"/>
                    <a:pt x="48533" y="57504"/>
                    <a:pt x="32855" y="52278"/>
                  </a:cubicBezTo>
                  <a:cubicBezTo>
                    <a:pt x="22403" y="36598"/>
                    <a:pt x="-6926" y="22093"/>
                    <a:pt x="1500" y="5238"/>
                  </a:cubicBezTo>
                  <a:cubicBezTo>
                    <a:pt x="8890" y="-9544"/>
                    <a:pt x="35629" y="10593"/>
                    <a:pt x="48533" y="20918"/>
                  </a:cubicBezTo>
                  <a:cubicBezTo>
                    <a:pt x="63247" y="32691"/>
                    <a:pt x="68117" y="53242"/>
                    <a:pt x="79888" y="67957"/>
                  </a:cubicBezTo>
                  <a:cubicBezTo>
                    <a:pt x="89122" y="79501"/>
                    <a:pt x="100792" y="88864"/>
                    <a:pt x="111244" y="99317"/>
                  </a:cubicBezTo>
                  <a:cubicBezTo>
                    <a:pt x="141219" y="189260"/>
                    <a:pt x="106627" y="108840"/>
                    <a:pt x="158277" y="177717"/>
                  </a:cubicBezTo>
                  <a:cubicBezTo>
                    <a:pt x="242133" y="289541"/>
                    <a:pt x="179980" y="258125"/>
                    <a:pt x="268020" y="287476"/>
                  </a:cubicBezTo>
                  <a:cubicBezTo>
                    <a:pt x="309830" y="412922"/>
                    <a:pt x="247114" y="266569"/>
                    <a:pt x="330731" y="350196"/>
                  </a:cubicBezTo>
                  <a:cubicBezTo>
                    <a:pt x="342417" y="361884"/>
                    <a:pt x="339018" y="382452"/>
                    <a:pt x="346409" y="397235"/>
                  </a:cubicBezTo>
                  <a:cubicBezTo>
                    <a:pt x="380663" y="465752"/>
                    <a:pt x="377764" y="458368"/>
                    <a:pt x="377764" y="428595"/>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47" name="Freeform 46"/>
            <p:cNvSpPr/>
            <p:nvPr/>
          </p:nvSpPr>
          <p:spPr>
            <a:xfrm>
              <a:off x="10550987" y="2555012"/>
              <a:ext cx="235399" cy="215879"/>
            </a:xfrm>
            <a:custGeom>
              <a:avLst/>
              <a:gdLst>
                <a:gd name="connsiteX0" fmla="*/ 454653 w 549260"/>
                <a:gd name="connsiteY0" fmla="*/ 126067 h 503713"/>
                <a:gd name="connsiteX1" fmla="*/ 391942 w 549260"/>
                <a:gd name="connsiteY1" fmla="*/ 204466 h 503713"/>
                <a:gd name="connsiteX2" fmla="*/ 329231 w 549260"/>
                <a:gd name="connsiteY2" fmla="*/ 235826 h 503713"/>
                <a:gd name="connsiteX3" fmla="*/ 219488 w 549260"/>
                <a:gd name="connsiteY3" fmla="*/ 314226 h 503713"/>
                <a:gd name="connsiteX4" fmla="*/ 188132 w 549260"/>
                <a:gd name="connsiteY4" fmla="*/ 345586 h 503713"/>
                <a:gd name="connsiteX5" fmla="*/ 94066 w 549260"/>
                <a:gd name="connsiteY5" fmla="*/ 408305 h 503713"/>
                <a:gd name="connsiteX6" fmla="*/ 156777 w 549260"/>
                <a:gd name="connsiteY6" fmla="*/ 392625 h 503713"/>
                <a:gd name="connsiteX7" fmla="*/ 250843 w 549260"/>
                <a:gd name="connsiteY7" fmla="*/ 329906 h 503713"/>
                <a:gd name="connsiteX8" fmla="*/ 297876 w 549260"/>
                <a:gd name="connsiteY8" fmla="*/ 267186 h 503713"/>
                <a:gd name="connsiteX9" fmla="*/ 344909 w 549260"/>
                <a:gd name="connsiteY9" fmla="*/ 220146 h 503713"/>
                <a:gd name="connsiteX10" fmla="*/ 376264 w 549260"/>
                <a:gd name="connsiteY10" fmla="*/ 173107 h 503713"/>
                <a:gd name="connsiteX11" fmla="*/ 423297 w 549260"/>
                <a:gd name="connsiteY11" fmla="*/ 126067 h 503713"/>
                <a:gd name="connsiteX12" fmla="*/ 454653 w 549260"/>
                <a:gd name="connsiteY12" fmla="*/ 79027 h 503713"/>
                <a:gd name="connsiteX13" fmla="*/ 548719 w 549260"/>
                <a:gd name="connsiteY13" fmla="*/ 628 h 503713"/>
                <a:gd name="connsiteX14" fmla="*/ 438975 w 549260"/>
                <a:gd name="connsiteY14" fmla="*/ 31987 h 503713"/>
                <a:gd name="connsiteX15" fmla="*/ 391942 w 549260"/>
                <a:gd name="connsiteY15" fmla="*/ 79027 h 503713"/>
                <a:gd name="connsiteX16" fmla="*/ 297876 w 549260"/>
                <a:gd name="connsiteY16" fmla="*/ 157427 h 503713"/>
                <a:gd name="connsiteX17" fmla="*/ 266521 w 549260"/>
                <a:gd name="connsiteY17" fmla="*/ 220146 h 503713"/>
                <a:gd name="connsiteX18" fmla="*/ 141099 w 549260"/>
                <a:gd name="connsiteY18" fmla="*/ 314226 h 503713"/>
                <a:gd name="connsiteX19" fmla="*/ 0 w 549260"/>
                <a:gd name="connsiteY19" fmla="*/ 439665 h 503713"/>
                <a:gd name="connsiteX20" fmla="*/ 15678 w 549260"/>
                <a:gd name="connsiteY20" fmla="*/ 502385 h 503713"/>
                <a:gd name="connsiteX21" fmla="*/ 109744 w 549260"/>
                <a:gd name="connsiteY21" fmla="*/ 471025 h 503713"/>
                <a:gd name="connsiteX22" fmla="*/ 172455 w 549260"/>
                <a:gd name="connsiteY22" fmla="*/ 392625 h 503713"/>
                <a:gd name="connsiteX23" fmla="*/ 203810 w 549260"/>
                <a:gd name="connsiteY23" fmla="*/ 345586 h 503713"/>
                <a:gd name="connsiteX24" fmla="*/ 250843 w 549260"/>
                <a:gd name="connsiteY24" fmla="*/ 298546 h 503713"/>
                <a:gd name="connsiteX25" fmla="*/ 313554 w 549260"/>
                <a:gd name="connsiteY25" fmla="*/ 220146 h 503713"/>
                <a:gd name="connsiteX26" fmla="*/ 329231 w 549260"/>
                <a:gd name="connsiteY26" fmla="*/ 173107 h 503713"/>
                <a:gd name="connsiteX27" fmla="*/ 376264 w 549260"/>
                <a:gd name="connsiteY27" fmla="*/ 141747 h 503713"/>
                <a:gd name="connsiteX28" fmla="*/ 407620 w 549260"/>
                <a:gd name="connsiteY28" fmla="*/ 110387 h 503713"/>
                <a:gd name="connsiteX29" fmla="*/ 454653 w 549260"/>
                <a:gd name="connsiteY29" fmla="*/ 47667 h 50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9260" h="503713">
                  <a:moveTo>
                    <a:pt x="454653" y="126067"/>
                  </a:moveTo>
                  <a:cubicBezTo>
                    <a:pt x="433749" y="152200"/>
                    <a:pt x="417125" y="182428"/>
                    <a:pt x="391942" y="204466"/>
                  </a:cubicBezTo>
                  <a:cubicBezTo>
                    <a:pt x="374354" y="219858"/>
                    <a:pt x="349523" y="224229"/>
                    <a:pt x="329231" y="235826"/>
                  </a:cubicBezTo>
                  <a:cubicBezTo>
                    <a:pt x="303311" y="250640"/>
                    <a:pt x="237843" y="298927"/>
                    <a:pt x="219488" y="314226"/>
                  </a:cubicBezTo>
                  <a:cubicBezTo>
                    <a:pt x="208133" y="323690"/>
                    <a:pt x="199957" y="336716"/>
                    <a:pt x="188132" y="345586"/>
                  </a:cubicBezTo>
                  <a:cubicBezTo>
                    <a:pt x="157985" y="368199"/>
                    <a:pt x="94066" y="408305"/>
                    <a:pt x="94066" y="408305"/>
                  </a:cubicBezTo>
                  <a:cubicBezTo>
                    <a:pt x="66366" y="491422"/>
                    <a:pt x="68405" y="456905"/>
                    <a:pt x="156777" y="392625"/>
                  </a:cubicBezTo>
                  <a:cubicBezTo>
                    <a:pt x="187253" y="370457"/>
                    <a:pt x="228234" y="360056"/>
                    <a:pt x="250843" y="329906"/>
                  </a:cubicBezTo>
                  <a:cubicBezTo>
                    <a:pt x="266521" y="308999"/>
                    <a:pt x="280871" y="287028"/>
                    <a:pt x="297876" y="267186"/>
                  </a:cubicBezTo>
                  <a:cubicBezTo>
                    <a:pt x="312305" y="250350"/>
                    <a:pt x="330715" y="237181"/>
                    <a:pt x="344909" y="220146"/>
                  </a:cubicBezTo>
                  <a:cubicBezTo>
                    <a:pt x="356972" y="205669"/>
                    <a:pt x="364201" y="187584"/>
                    <a:pt x="376264" y="173107"/>
                  </a:cubicBezTo>
                  <a:cubicBezTo>
                    <a:pt x="390458" y="156072"/>
                    <a:pt x="409103" y="143102"/>
                    <a:pt x="423297" y="126067"/>
                  </a:cubicBezTo>
                  <a:cubicBezTo>
                    <a:pt x="435360" y="111590"/>
                    <a:pt x="441329" y="92353"/>
                    <a:pt x="454653" y="79027"/>
                  </a:cubicBezTo>
                  <a:cubicBezTo>
                    <a:pt x="461567" y="72112"/>
                    <a:pt x="557280" y="17752"/>
                    <a:pt x="548719" y="628"/>
                  </a:cubicBezTo>
                  <a:cubicBezTo>
                    <a:pt x="545907" y="-4996"/>
                    <a:pt x="448213" y="28907"/>
                    <a:pt x="438975" y="31987"/>
                  </a:cubicBezTo>
                  <a:cubicBezTo>
                    <a:pt x="423297" y="47667"/>
                    <a:pt x="408975" y="64831"/>
                    <a:pt x="391942" y="79027"/>
                  </a:cubicBezTo>
                  <a:cubicBezTo>
                    <a:pt x="343407" y="119479"/>
                    <a:pt x="338291" y="100838"/>
                    <a:pt x="297876" y="157427"/>
                  </a:cubicBezTo>
                  <a:cubicBezTo>
                    <a:pt x="284292" y="176448"/>
                    <a:pt x="279485" y="200697"/>
                    <a:pt x="266521" y="220146"/>
                  </a:cubicBezTo>
                  <a:cubicBezTo>
                    <a:pt x="238708" y="261871"/>
                    <a:pt x="170499" y="284822"/>
                    <a:pt x="141099" y="314226"/>
                  </a:cubicBezTo>
                  <a:cubicBezTo>
                    <a:pt x="33710" y="421630"/>
                    <a:pt x="83930" y="383704"/>
                    <a:pt x="0" y="439665"/>
                  </a:cubicBezTo>
                  <a:cubicBezTo>
                    <a:pt x="5226" y="460572"/>
                    <a:pt x="-5043" y="496464"/>
                    <a:pt x="15678" y="502385"/>
                  </a:cubicBezTo>
                  <a:cubicBezTo>
                    <a:pt x="47458" y="511466"/>
                    <a:pt x="109744" y="471025"/>
                    <a:pt x="109744" y="471025"/>
                  </a:cubicBezTo>
                  <a:cubicBezTo>
                    <a:pt x="206246" y="326250"/>
                    <a:pt x="83102" y="504331"/>
                    <a:pt x="172455" y="392625"/>
                  </a:cubicBezTo>
                  <a:cubicBezTo>
                    <a:pt x="184226" y="377910"/>
                    <a:pt x="191747" y="360063"/>
                    <a:pt x="203810" y="345586"/>
                  </a:cubicBezTo>
                  <a:cubicBezTo>
                    <a:pt x="218004" y="328551"/>
                    <a:pt x="236649" y="315581"/>
                    <a:pt x="250843" y="298546"/>
                  </a:cubicBezTo>
                  <a:cubicBezTo>
                    <a:pt x="349722" y="179873"/>
                    <a:pt x="222336" y="311375"/>
                    <a:pt x="313554" y="220146"/>
                  </a:cubicBezTo>
                  <a:cubicBezTo>
                    <a:pt x="318780" y="204466"/>
                    <a:pt x="318907" y="186014"/>
                    <a:pt x="329231" y="173107"/>
                  </a:cubicBezTo>
                  <a:cubicBezTo>
                    <a:pt x="341001" y="158392"/>
                    <a:pt x="361551" y="153519"/>
                    <a:pt x="376264" y="141747"/>
                  </a:cubicBezTo>
                  <a:cubicBezTo>
                    <a:pt x="387806" y="132512"/>
                    <a:pt x="397168" y="120840"/>
                    <a:pt x="407620" y="110387"/>
                  </a:cubicBezTo>
                  <a:cubicBezTo>
                    <a:pt x="426992" y="52260"/>
                    <a:pt x="408514" y="70739"/>
                    <a:pt x="454653" y="47667"/>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sp>
        <p:nvSpPr>
          <p:cNvPr id="39" name="Rectangle 38"/>
          <p:cNvSpPr/>
          <p:nvPr/>
        </p:nvSpPr>
        <p:spPr>
          <a:xfrm>
            <a:off x="2053255" y="26873"/>
            <a:ext cx="7094597" cy="1872689"/>
          </a:xfrm>
          <a:prstGeom prst="rect">
            <a:avLst/>
          </a:prstGeom>
          <a:solidFill>
            <a:schemeClr val="tx1">
              <a:alpha val="9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40" name="TextBox 39"/>
          <p:cNvSpPr txBox="1"/>
          <p:nvPr/>
        </p:nvSpPr>
        <p:spPr>
          <a:xfrm>
            <a:off x="4677637" y="-24692"/>
            <a:ext cx="914400"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Bus Stop </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Sign</a:t>
            </a:r>
            <a:endParaRPr lang="en-US" dirty="0">
              <a:solidFill>
                <a:schemeClr val="bg1"/>
              </a:solidFill>
              <a:latin typeface="Segoe Condensed"/>
              <a:cs typeface="Segoe Condensed"/>
            </a:endParaRPr>
          </a:p>
        </p:txBody>
      </p:sp>
      <p:sp>
        <p:nvSpPr>
          <p:cNvPr id="41" name="TextBox 40"/>
          <p:cNvSpPr txBox="1"/>
          <p:nvPr/>
        </p:nvSpPr>
        <p:spPr>
          <a:xfrm>
            <a:off x="2195475" y="617661"/>
            <a:ext cx="2538951" cy="400110"/>
          </a:xfrm>
          <a:prstGeom prst="rect">
            <a:avLst/>
          </a:prstGeom>
          <a:noFill/>
          <a:ln>
            <a:noFill/>
          </a:ln>
        </p:spPr>
        <p:txBody>
          <a:bodyPr wrap="none" rtlCol="0">
            <a:spAutoFit/>
          </a:bodyPr>
          <a:lstStyle/>
          <a:p>
            <a:r>
              <a:rPr lang="en-US" sz="2000" dirty="0" smtClean="0">
                <a:solidFill>
                  <a:srgbClr val="558ED5"/>
                </a:solidFill>
                <a:latin typeface="Segoe UI Semibold"/>
                <a:cs typeface="Segoe UI Semibold"/>
              </a:rPr>
              <a:t>Ground Truth Labels</a:t>
            </a:r>
            <a:endParaRPr lang="en-US" sz="2000" dirty="0">
              <a:solidFill>
                <a:srgbClr val="558ED5"/>
              </a:solidFill>
              <a:latin typeface="Segoe UI Semibold"/>
              <a:cs typeface="Segoe UI Semibold"/>
            </a:endParaRPr>
          </a:p>
        </p:txBody>
      </p:sp>
      <p:cxnSp>
        <p:nvCxnSpPr>
          <p:cNvPr id="48" name="Straight Connector 47"/>
          <p:cNvCxnSpPr/>
          <p:nvPr/>
        </p:nvCxnSpPr>
        <p:spPr>
          <a:xfrm>
            <a:off x="2053255" y="617661"/>
            <a:ext cx="7090745" cy="0"/>
          </a:xfrm>
          <a:prstGeom prst="line">
            <a:avLst/>
          </a:prstGeom>
          <a:ln w="38100" cmpd="dbl">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49" name="Freeform 48"/>
          <p:cNvSpPr/>
          <p:nvPr/>
        </p:nvSpPr>
        <p:spPr>
          <a:xfrm>
            <a:off x="4935903"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50" name="TextBox 49"/>
          <p:cNvSpPr txBox="1"/>
          <p:nvPr/>
        </p:nvSpPr>
        <p:spPr>
          <a:xfrm>
            <a:off x="5485352" y="-24692"/>
            <a:ext cx="914400"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Bus Stop </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Shelter</a:t>
            </a:r>
            <a:endParaRPr lang="en-US" dirty="0">
              <a:solidFill>
                <a:schemeClr val="bg1"/>
              </a:solidFill>
              <a:latin typeface="Segoe Condensed"/>
              <a:cs typeface="Segoe Condensed"/>
            </a:endParaRPr>
          </a:p>
        </p:txBody>
      </p:sp>
      <p:sp>
        <p:nvSpPr>
          <p:cNvPr id="51" name="TextBox 50"/>
          <p:cNvSpPr txBox="1"/>
          <p:nvPr/>
        </p:nvSpPr>
        <p:spPr>
          <a:xfrm>
            <a:off x="6400294" y="120050"/>
            <a:ext cx="686907" cy="369332"/>
          </a:xfrm>
          <a:prstGeom prst="rect">
            <a:avLst/>
          </a:prstGeom>
          <a:noFill/>
        </p:spPr>
        <p:txBody>
          <a:bodyPr wrap="none" rtlCol="0">
            <a:spAutoFit/>
          </a:bodyPr>
          <a:lstStyle/>
          <a:p>
            <a:pPr algn="ctr"/>
            <a:r>
              <a:rPr lang="en-US" dirty="0" smtClean="0">
                <a:solidFill>
                  <a:schemeClr val="bg1"/>
                </a:solidFill>
                <a:latin typeface="Segoe Condensed"/>
                <a:cs typeface="Segoe Condensed"/>
              </a:rPr>
              <a:t>Bench</a:t>
            </a:r>
            <a:endParaRPr lang="en-US" dirty="0">
              <a:solidFill>
                <a:schemeClr val="bg1"/>
              </a:solidFill>
              <a:latin typeface="Segoe Condensed"/>
              <a:cs typeface="Segoe Condensed"/>
            </a:endParaRPr>
          </a:p>
        </p:txBody>
      </p:sp>
      <p:sp>
        <p:nvSpPr>
          <p:cNvPr id="52" name="TextBox 51"/>
          <p:cNvSpPr txBox="1"/>
          <p:nvPr/>
        </p:nvSpPr>
        <p:spPr>
          <a:xfrm>
            <a:off x="7238199" y="-16750"/>
            <a:ext cx="612405"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Trash</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Can</a:t>
            </a:r>
            <a:endParaRPr lang="en-US" dirty="0">
              <a:solidFill>
                <a:schemeClr val="bg1"/>
              </a:solidFill>
              <a:latin typeface="Segoe Condensed"/>
              <a:cs typeface="Segoe Condensed"/>
            </a:endParaRPr>
          </a:p>
        </p:txBody>
      </p:sp>
      <p:sp>
        <p:nvSpPr>
          <p:cNvPr id="53" name="TextBox 52"/>
          <p:cNvSpPr txBox="1"/>
          <p:nvPr/>
        </p:nvSpPr>
        <p:spPr>
          <a:xfrm>
            <a:off x="7898383" y="-22197"/>
            <a:ext cx="536776"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Mail</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Box</a:t>
            </a:r>
            <a:endParaRPr lang="en-US" dirty="0">
              <a:solidFill>
                <a:schemeClr val="bg1"/>
              </a:solidFill>
              <a:latin typeface="Segoe Condensed"/>
              <a:cs typeface="Segoe Condensed"/>
            </a:endParaRPr>
          </a:p>
        </p:txBody>
      </p:sp>
      <p:sp>
        <p:nvSpPr>
          <p:cNvPr id="54" name="TextBox 53"/>
          <p:cNvSpPr txBox="1"/>
          <p:nvPr/>
        </p:nvSpPr>
        <p:spPr>
          <a:xfrm>
            <a:off x="8499848" y="97618"/>
            <a:ext cx="537903" cy="369332"/>
          </a:xfrm>
          <a:prstGeom prst="rect">
            <a:avLst/>
          </a:prstGeom>
          <a:noFill/>
        </p:spPr>
        <p:txBody>
          <a:bodyPr wrap="none" rtlCol="0">
            <a:spAutoFit/>
          </a:bodyPr>
          <a:lstStyle/>
          <a:p>
            <a:pPr algn="ctr"/>
            <a:r>
              <a:rPr lang="en-US" dirty="0" smtClean="0">
                <a:solidFill>
                  <a:schemeClr val="bg1"/>
                </a:solidFill>
                <a:latin typeface="Segoe Condensed"/>
                <a:cs typeface="Segoe Condensed"/>
              </a:rPr>
              <a:t>Pole</a:t>
            </a:r>
            <a:endParaRPr lang="en-US" dirty="0">
              <a:solidFill>
                <a:schemeClr val="bg1"/>
              </a:solidFill>
              <a:latin typeface="Segoe Condensed"/>
              <a:cs typeface="Segoe Condensed"/>
            </a:endParaRPr>
          </a:p>
        </p:txBody>
      </p:sp>
      <p:sp>
        <p:nvSpPr>
          <p:cNvPr id="55" name="Freeform 54"/>
          <p:cNvSpPr/>
          <p:nvPr/>
        </p:nvSpPr>
        <p:spPr>
          <a:xfrm>
            <a:off x="5747222"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56" name="Freeform 55"/>
          <p:cNvSpPr/>
          <p:nvPr/>
        </p:nvSpPr>
        <p:spPr>
          <a:xfrm>
            <a:off x="6606630"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57" name="Freeform 56"/>
          <p:cNvSpPr/>
          <p:nvPr/>
        </p:nvSpPr>
        <p:spPr>
          <a:xfrm>
            <a:off x="7367913"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58" name="Freeform 57"/>
          <p:cNvSpPr/>
          <p:nvPr/>
        </p:nvSpPr>
        <p:spPr>
          <a:xfrm>
            <a:off x="8622505"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cxnSp>
        <p:nvCxnSpPr>
          <p:cNvPr id="59" name="Straight Connector 58"/>
          <p:cNvCxnSpPr/>
          <p:nvPr/>
        </p:nvCxnSpPr>
        <p:spPr>
          <a:xfrm>
            <a:off x="2036905" y="1065699"/>
            <a:ext cx="7090745" cy="0"/>
          </a:xfrm>
          <a:prstGeom prst="line">
            <a:avLst/>
          </a:prstGeom>
          <a:ln w="3175" cmpd="sng">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3018831" y="1053717"/>
            <a:ext cx="1710023" cy="400110"/>
          </a:xfrm>
          <a:prstGeom prst="rect">
            <a:avLst/>
          </a:prstGeom>
          <a:noFill/>
        </p:spPr>
        <p:txBody>
          <a:bodyPr wrap="none" rtlCol="0">
            <a:spAutoFit/>
          </a:bodyPr>
          <a:lstStyle/>
          <a:p>
            <a:r>
              <a:rPr lang="en-US" sz="2000" dirty="0" smtClean="0">
                <a:solidFill>
                  <a:schemeClr val="accent6"/>
                </a:solidFill>
                <a:latin typeface="Segoe UI Semibold"/>
                <a:cs typeface="Segoe UI Semibold"/>
              </a:rPr>
              <a:t>Turker Labels</a:t>
            </a:r>
            <a:endParaRPr lang="en-US" sz="2000" dirty="0">
              <a:solidFill>
                <a:schemeClr val="accent6"/>
              </a:solidFill>
              <a:latin typeface="Segoe UI Semibold"/>
              <a:cs typeface="Segoe UI Semibold"/>
            </a:endParaRPr>
          </a:p>
        </p:txBody>
      </p:sp>
      <p:sp>
        <p:nvSpPr>
          <p:cNvPr id="61" name="Freeform 60"/>
          <p:cNvSpPr/>
          <p:nvPr/>
        </p:nvSpPr>
        <p:spPr>
          <a:xfrm>
            <a:off x="4935903" y="1187135"/>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62" name="Freeform 61"/>
          <p:cNvSpPr/>
          <p:nvPr/>
        </p:nvSpPr>
        <p:spPr>
          <a:xfrm>
            <a:off x="5747222" y="1187135"/>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cxnSp>
        <p:nvCxnSpPr>
          <p:cNvPr id="63" name="Straight Connector 62"/>
          <p:cNvCxnSpPr/>
          <p:nvPr/>
        </p:nvCxnSpPr>
        <p:spPr>
          <a:xfrm>
            <a:off x="2098764" y="1470673"/>
            <a:ext cx="7090745" cy="0"/>
          </a:xfrm>
          <a:prstGeom prst="line">
            <a:avLst/>
          </a:prstGeom>
          <a:ln w="3175" cmpd="sng">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64" name="Freeform 63"/>
          <p:cNvSpPr/>
          <p:nvPr/>
        </p:nvSpPr>
        <p:spPr>
          <a:xfrm>
            <a:off x="7391873" y="1184725"/>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grpSp>
        <p:nvGrpSpPr>
          <p:cNvPr id="66" name="Group 65"/>
          <p:cNvGrpSpPr/>
          <p:nvPr/>
        </p:nvGrpSpPr>
        <p:grpSpPr>
          <a:xfrm>
            <a:off x="6626049" y="1565655"/>
            <a:ext cx="271988" cy="290599"/>
            <a:chOff x="10550987" y="2555012"/>
            <a:chExt cx="235399" cy="251506"/>
          </a:xfrm>
        </p:grpSpPr>
        <p:sp>
          <p:nvSpPr>
            <p:cNvPr id="67" name="Freeform 66"/>
            <p:cNvSpPr/>
            <p:nvPr/>
          </p:nvSpPr>
          <p:spPr>
            <a:xfrm>
              <a:off x="10577220" y="2613516"/>
              <a:ext cx="168619" cy="193002"/>
            </a:xfrm>
            <a:custGeom>
              <a:avLst/>
              <a:gdLst>
                <a:gd name="connsiteX0" fmla="*/ 48533 w 393442"/>
                <a:gd name="connsiteY0" fmla="*/ 99317 h 450334"/>
                <a:gd name="connsiteX1" fmla="*/ 158277 w 393442"/>
                <a:gd name="connsiteY1" fmla="*/ 209077 h 450334"/>
                <a:gd name="connsiteX2" fmla="*/ 205310 w 393442"/>
                <a:gd name="connsiteY2" fmla="*/ 256116 h 450334"/>
                <a:gd name="connsiteX3" fmla="*/ 268020 w 393442"/>
                <a:gd name="connsiteY3" fmla="*/ 318836 h 450334"/>
                <a:gd name="connsiteX4" fmla="*/ 299376 w 393442"/>
                <a:gd name="connsiteY4" fmla="*/ 350196 h 450334"/>
                <a:gd name="connsiteX5" fmla="*/ 330731 w 393442"/>
                <a:gd name="connsiteY5" fmla="*/ 397235 h 450334"/>
                <a:gd name="connsiteX6" fmla="*/ 393442 w 393442"/>
                <a:gd name="connsiteY6" fmla="*/ 412915 h 450334"/>
                <a:gd name="connsiteX7" fmla="*/ 377764 w 393442"/>
                <a:gd name="connsiteY7" fmla="*/ 365876 h 450334"/>
                <a:gd name="connsiteX8" fmla="*/ 299376 w 393442"/>
                <a:gd name="connsiteY8" fmla="*/ 256116 h 450334"/>
                <a:gd name="connsiteX9" fmla="*/ 236665 w 393442"/>
                <a:gd name="connsiteY9" fmla="*/ 162037 h 450334"/>
                <a:gd name="connsiteX10" fmla="*/ 173954 w 393442"/>
                <a:gd name="connsiteY10" fmla="*/ 83637 h 450334"/>
                <a:gd name="connsiteX11" fmla="*/ 32855 w 393442"/>
                <a:gd name="connsiteY11" fmla="*/ 52278 h 450334"/>
                <a:gd name="connsiteX12" fmla="*/ 48533 w 393442"/>
                <a:gd name="connsiteY12" fmla="*/ 99317 h 450334"/>
                <a:gd name="connsiteX13" fmla="*/ 158277 w 393442"/>
                <a:gd name="connsiteY13" fmla="*/ 146357 h 450334"/>
                <a:gd name="connsiteX14" fmla="*/ 220987 w 393442"/>
                <a:gd name="connsiteY14" fmla="*/ 209077 h 450334"/>
                <a:gd name="connsiteX15" fmla="*/ 283698 w 393442"/>
                <a:gd name="connsiteY15" fmla="*/ 303156 h 450334"/>
                <a:gd name="connsiteX16" fmla="*/ 315053 w 393442"/>
                <a:gd name="connsiteY16" fmla="*/ 350196 h 450334"/>
                <a:gd name="connsiteX17" fmla="*/ 346409 w 393442"/>
                <a:gd name="connsiteY17" fmla="*/ 381556 h 450334"/>
                <a:gd name="connsiteX18" fmla="*/ 315053 w 393442"/>
                <a:gd name="connsiteY18" fmla="*/ 334516 h 450334"/>
                <a:gd name="connsiteX19" fmla="*/ 205310 w 393442"/>
                <a:gd name="connsiteY19" fmla="*/ 224757 h 450334"/>
                <a:gd name="connsiteX20" fmla="*/ 173954 w 393442"/>
                <a:gd name="connsiteY20" fmla="*/ 193397 h 450334"/>
                <a:gd name="connsiteX21" fmla="*/ 79888 w 393442"/>
                <a:gd name="connsiteY21" fmla="*/ 67957 h 450334"/>
                <a:gd name="connsiteX22" fmla="*/ 32855 w 393442"/>
                <a:gd name="connsiteY22" fmla="*/ 52278 h 450334"/>
                <a:gd name="connsiteX23" fmla="*/ 1500 w 393442"/>
                <a:gd name="connsiteY23" fmla="*/ 5238 h 450334"/>
                <a:gd name="connsiteX24" fmla="*/ 48533 w 393442"/>
                <a:gd name="connsiteY24" fmla="*/ 20918 h 450334"/>
                <a:gd name="connsiteX25" fmla="*/ 79888 w 393442"/>
                <a:gd name="connsiteY25" fmla="*/ 67957 h 450334"/>
                <a:gd name="connsiteX26" fmla="*/ 111244 w 393442"/>
                <a:gd name="connsiteY26" fmla="*/ 99317 h 450334"/>
                <a:gd name="connsiteX27" fmla="*/ 158277 w 393442"/>
                <a:gd name="connsiteY27" fmla="*/ 177717 h 450334"/>
                <a:gd name="connsiteX28" fmla="*/ 268020 w 393442"/>
                <a:gd name="connsiteY28" fmla="*/ 287476 h 450334"/>
                <a:gd name="connsiteX29" fmla="*/ 330731 w 393442"/>
                <a:gd name="connsiteY29" fmla="*/ 350196 h 450334"/>
                <a:gd name="connsiteX30" fmla="*/ 346409 w 393442"/>
                <a:gd name="connsiteY30" fmla="*/ 397235 h 450334"/>
                <a:gd name="connsiteX31" fmla="*/ 377764 w 393442"/>
                <a:gd name="connsiteY31" fmla="*/ 428595 h 4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3442" h="450334">
                  <a:moveTo>
                    <a:pt x="48533" y="99317"/>
                  </a:moveTo>
                  <a:lnTo>
                    <a:pt x="158277" y="209077"/>
                  </a:lnTo>
                  <a:lnTo>
                    <a:pt x="205310" y="256116"/>
                  </a:lnTo>
                  <a:cubicBezTo>
                    <a:pt x="233180" y="339743"/>
                    <a:pt x="198340" y="277022"/>
                    <a:pt x="268020" y="318836"/>
                  </a:cubicBezTo>
                  <a:cubicBezTo>
                    <a:pt x="280695" y="326442"/>
                    <a:pt x="290142" y="338652"/>
                    <a:pt x="299376" y="350196"/>
                  </a:cubicBezTo>
                  <a:cubicBezTo>
                    <a:pt x="311147" y="364911"/>
                    <a:pt x="315053" y="386781"/>
                    <a:pt x="330731" y="397235"/>
                  </a:cubicBezTo>
                  <a:cubicBezTo>
                    <a:pt x="348659" y="409188"/>
                    <a:pt x="372538" y="407688"/>
                    <a:pt x="393442" y="412915"/>
                  </a:cubicBezTo>
                  <a:cubicBezTo>
                    <a:pt x="388216" y="397235"/>
                    <a:pt x="385155" y="380659"/>
                    <a:pt x="377764" y="365876"/>
                  </a:cubicBezTo>
                  <a:cubicBezTo>
                    <a:pt x="366300" y="342946"/>
                    <a:pt x="310031" y="270325"/>
                    <a:pt x="299376" y="256116"/>
                  </a:cubicBezTo>
                  <a:cubicBezTo>
                    <a:pt x="271823" y="173449"/>
                    <a:pt x="301909" y="240342"/>
                    <a:pt x="236665" y="162037"/>
                  </a:cubicBezTo>
                  <a:cubicBezTo>
                    <a:pt x="215303" y="136399"/>
                    <a:pt x="204363" y="101885"/>
                    <a:pt x="173954" y="83637"/>
                  </a:cubicBezTo>
                  <a:cubicBezTo>
                    <a:pt x="144264" y="65821"/>
                    <a:pt x="51856" y="55445"/>
                    <a:pt x="32855" y="52278"/>
                  </a:cubicBezTo>
                  <a:cubicBezTo>
                    <a:pt x="38081" y="67958"/>
                    <a:pt x="36847" y="87629"/>
                    <a:pt x="48533" y="99317"/>
                  </a:cubicBezTo>
                  <a:cubicBezTo>
                    <a:pt x="67906" y="118693"/>
                    <a:pt x="130167" y="136986"/>
                    <a:pt x="158277" y="146357"/>
                  </a:cubicBezTo>
                  <a:cubicBezTo>
                    <a:pt x="200084" y="271801"/>
                    <a:pt x="137372" y="125451"/>
                    <a:pt x="220987" y="209077"/>
                  </a:cubicBezTo>
                  <a:cubicBezTo>
                    <a:pt x="247635" y="235728"/>
                    <a:pt x="262794" y="271796"/>
                    <a:pt x="283698" y="303156"/>
                  </a:cubicBezTo>
                  <a:cubicBezTo>
                    <a:pt x="294150" y="318836"/>
                    <a:pt x="301729" y="336870"/>
                    <a:pt x="315053" y="350196"/>
                  </a:cubicBezTo>
                  <a:cubicBezTo>
                    <a:pt x="325505" y="360649"/>
                    <a:pt x="346409" y="396338"/>
                    <a:pt x="346409" y="381556"/>
                  </a:cubicBezTo>
                  <a:cubicBezTo>
                    <a:pt x="346409" y="362712"/>
                    <a:pt x="327658" y="348524"/>
                    <a:pt x="315053" y="334516"/>
                  </a:cubicBezTo>
                  <a:cubicBezTo>
                    <a:pt x="280445" y="296058"/>
                    <a:pt x="241891" y="261343"/>
                    <a:pt x="205310" y="224757"/>
                  </a:cubicBezTo>
                  <a:cubicBezTo>
                    <a:pt x="194858" y="214304"/>
                    <a:pt x="182153" y="205697"/>
                    <a:pt x="173954" y="193397"/>
                  </a:cubicBezTo>
                  <a:cubicBezTo>
                    <a:pt x="168768" y="185617"/>
                    <a:pt x="112114" y="87295"/>
                    <a:pt x="79888" y="67957"/>
                  </a:cubicBezTo>
                  <a:cubicBezTo>
                    <a:pt x="65718" y="59454"/>
                    <a:pt x="48533" y="57504"/>
                    <a:pt x="32855" y="52278"/>
                  </a:cubicBezTo>
                  <a:cubicBezTo>
                    <a:pt x="22403" y="36598"/>
                    <a:pt x="-6926" y="22093"/>
                    <a:pt x="1500" y="5238"/>
                  </a:cubicBezTo>
                  <a:cubicBezTo>
                    <a:pt x="8890" y="-9544"/>
                    <a:pt x="35629" y="10593"/>
                    <a:pt x="48533" y="20918"/>
                  </a:cubicBezTo>
                  <a:cubicBezTo>
                    <a:pt x="63247" y="32691"/>
                    <a:pt x="68117" y="53242"/>
                    <a:pt x="79888" y="67957"/>
                  </a:cubicBezTo>
                  <a:cubicBezTo>
                    <a:pt x="89122" y="79501"/>
                    <a:pt x="100792" y="88864"/>
                    <a:pt x="111244" y="99317"/>
                  </a:cubicBezTo>
                  <a:cubicBezTo>
                    <a:pt x="141219" y="189260"/>
                    <a:pt x="106627" y="108840"/>
                    <a:pt x="158277" y="177717"/>
                  </a:cubicBezTo>
                  <a:cubicBezTo>
                    <a:pt x="242133" y="289541"/>
                    <a:pt x="179980" y="258125"/>
                    <a:pt x="268020" y="287476"/>
                  </a:cubicBezTo>
                  <a:cubicBezTo>
                    <a:pt x="309830" y="412922"/>
                    <a:pt x="247114" y="266569"/>
                    <a:pt x="330731" y="350196"/>
                  </a:cubicBezTo>
                  <a:cubicBezTo>
                    <a:pt x="342417" y="361884"/>
                    <a:pt x="339018" y="382452"/>
                    <a:pt x="346409" y="397235"/>
                  </a:cubicBezTo>
                  <a:cubicBezTo>
                    <a:pt x="380663" y="465752"/>
                    <a:pt x="377764" y="458368"/>
                    <a:pt x="377764" y="428595"/>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68" name="Freeform 67"/>
            <p:cNvSpPr/>
            <p:nvPr/>
          </p:nvSpPr>
          <p:spPr>
            <a:xfrm>
              <a:off x="10550987" y="2555012"/>
              <a:ext cx="235399" cy="215879"/>
            </a:xfrm>
            <a:custGeom>
              <a:avLst/>
              <a:gdLst>
                <a:gd name="connsiteX0" fmla="*/ 454653 w 549260"/>
                <a:gd name="connsiteY0" fmla="*/ 126067 h 503713"/>
                <a:gd name="connsiteX1" fmla="*/ 391942 w 549260"/>
                <a:gd name="connsiteY1" fmla="*/ 204466 h 503713"/>
                <a:gd name="connsiteX2" fmla="*/ 329231 w 549260"/>
                <a:gd name="connsiteY2" fmla="*/ 235826 h 503713"/>
                <a:gd name="connsiteX3" fmla="*/ 219488 w 549260"/>
                <a:gd name="connsiteY3" fmla="*/ 314226 h 503713"/>
                <a:gd name="connsiteX4" fmla="*/ 188132 w 549260"/>
                <a:gd name="connsiteY4" fmla="*/ 345586 h 503713"/>
                <a:gd name="connsiteX5" fmla="*/ 94066 w 549260"/>
                <a:gd name="connsiteY5" fmla="*/ 408305 h 503713"/>
                <a:gd name="connsiteX6" fmla="*/ 156777 w 549260"/>
                <a:gd name="connsiteY6" fmla="*/ 392625 h 503713"/>
                <a:gd name="connsiteX7" fmla="*/ 250843 w 549260"/>
                <a:gd name="connsiteY7" fmla="*/ 329906 h 503713"/>
                <a:gd name="connsiteX8" fmla="*/ 297876 w 549260"/>
                <a:gd name="connsiteY8" fmla="*/ 267186 h 503713"/>
                <a:gd name="connsiteX9" fmla="*/ 344909 w 549260"/>
                <a:gd name="connsiteY9" fmla="*/ 220146 h 503713"/>
                <a:gd name="connsiteX10" fmla="*/ 376264 w 549260"/>
                <a:gd name="connsiteY10" fmla="*/ 173107 h 503713"/>
                <a:gd name="connsiteX11" fmla="*/ 423297 w 549260"/>
                <a:gd name="connsiteY11" fmla="*/ 126067 h 503713"/>
                <a:gd name="connsiteX12" fmla="*/ 454653 w 549260"/>
                <a:gd name="connsiteY12" fmla="*/ 79027 h 503713"/>
                <a:gd name="connsiteX13" fmla="*/ 548719 w 549260"/>
                <a:gd name="connsiteY13" fmla="*/ 628 h 503713"/>
                <a:gd name="connsiteX14" fmla="*/ 438975 w 549260"/>
                <a:gd name="connsiteY14" fmla="*/ 31987 h 503713"/>
                <a:gd name="connsiteX15" fmla="*/ 391942 w 549260"/>
                <a:gd name="connsiteY15" fmla="*/ 79027 h 503713"/>
                <a:gd name="connsiteX16" fmla="*/ 297876 w 549260"/>
                <a:gd name="connsiteY16" fmla="*/ 157427 h 503713"/>
                <a:gd name="connsiteX17" fmla="*/ 266521 w 549260"/>
                <a:gd name="connsiteY17" fmla="*/ 220146 h 503713"/>
                <a:gd name="connsiteX18" fmla="*/ 141099 w 549260"/>
                <a:gd name="connsiteY18" fmla="*/ 314226 h 503713"/>
                <a:gd name="connsiteX19" fmla="*/ 0 w 549260"/>
                <a:gd name="connsiteY19" fmla="*/ 439665 h 503713"/>
                <a:gd name="connsiteX20" fmla="*/ 15678 w 549260"/>
                <a:gd name="connsiteY20" fmla="*/ 502385 h 503713"/>
                <a:gd name="connsiteX21" fmla="*/ 109744 w 549260"/>
                <a:gd name="connsiteY21" fmla="*/ 471025 h 503713"/>
                <a:gd name="connsiteX22" fmla="*/ 172455 w 549260"/>
                <a:gd name="connsiteY22" fmla="*/ 392625 h 503713"/>
                <a:gd name="connsiteX23" fmla="*/ 203810 w 549260"/>
                <a:gd name="connsiteY23" fmla="*/ 345586 h 503713"/>
                <a:gd name="connsiteX24" fmla="*/ 250843 w 549260"/>
                <a:gd name="connsiteY24" fmla="*/ 298546 h 503713"/>
                <a:gd name="connsiteX25" fmla="*/ 313554 w 549260"/>
                <a:gd name="connsiteY25" fmla="*/ 220146 h 503713"/>
                <a:gd name="connsiteX26" fmla="*/ 329231 w 549260"/>
                <a:gd name="connsiteY26" fmla="*/ 173107 h 503713"/>
                <a:gd name="connsiteX27" fmla="*/ 376264 w 549260"/>
                <a:gd name="connsiteY27" fmla="*/ 141747 h 503713"/>
                <a:gd name="connsiteX28" fmla="*/ 407620 w 549260"/>
                <a:gd name="connsiteY28" fmla="*/ 110387 h 503713"/>
                <a:gd name="connsiteX29" fmla="*/ 454653 w 549260"/>
                <a:gd name="connsiteY29" fmla="*/ 47667 h 50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9260" h="503713">
                  <a:moveTo>
                    <a:pt x="454653" y="126067"/>
                  </a:moveTo>
                  <a:cubicBezTo>
                    <a:pt x="433749" y="152200"/>
                    <a:pt x="417125" y="182428"/>
                    <a:pt x="391942" y="204466"/>
                  </a:cubicBezTo>
                  <a:cubicBezTo>
                    <a:pt x="374354" y="219858"/>
                    <a:pt x="349523" y="224229"/>
                    <a:pt x="329231" y="235826"/>
                  </a:cubicBezTo>
                  <a:cubicBezTo>
                    <a:pt x="303311" y="250640"/>
                    <a:pt x="237843" y="298927"/>
                    <a:pt x="219488" y="314226"/>
                  </a:cubicBezTo>
                  <a:cubicBezTo>
                    <a:pt x="208133" y="323690"/>
                    <a:pt x="199957" y="336716"/>
                    <a:pt x="188132" y="345586"/>
                  </a:cubicBezTo>
                  <a:cubicBezTo>
                    <a:pt x="157985" y="368199"/>
                    <a:pt x="94066" y="408305"/>
                    <a:pt x="94066" y="408305"/>
                  </a:cubicBezTo>
                  <a:cubicBezTo>
                    <a:pt x="66366" y="491422"/>
                    <a:pt x="68405" y="456905"/>
                    <a:pt x="156777" y="392625"/>
                  </a:cubicBezTo>
                  <a:cubicBezTo>
                    <a:pt x="187253" y="370457"/>
                    <a:pt x="228234" y="360056"/>
                    <a:pt x="250843" y="329906"/>
                  </a:cubicBezTo>
                  <a:cubicBezTo>
                    <a:pt x="266521" y="308999"/>
                    <a:pt x="280871" y="287028"/>
                    <a:pt x="297876" y="267186"/>
                  </a:cubicBezTo>
                  <a:cubicBezTo>
                    <a:pt x="312305" y="250350"/>
                    <a:pt x="330715" y="237181"/>
                    <a:pt x="344909" y="220146"/>
                  </a:cubicBezTo>
                  <a:cubicBezTo>
                    <a:pt x="356972" y="205669"/>
                    <a:pt x="364201" y="187584"/>
                    <a:pt x="376264" y="173107"/>
                  </a:cubicBezTo>
                  <a:cubicBezTo>
                    <a:pt x="390458" y="156072"/>
                    <a:pt x="409103" y="143102"/>
                    <a:pt x="423297" y="126067"/>
                  </a:cubicBezTo>
                  <a:cubicBezTo>
                    <a:pt x="435360" y="111590"/>
                    <a:pt x="441329" y="92353"/>
                    <a:pt x="454653" y="79027"/>
                  </a:cubicBezTo>
                  <a:cubicBezTo>
                    <a:pt x="461567" y="72112"/>
                    <a:pt x="557280" y="17752"/>
                    <a:pt x="548719" y="628"/>
                  </a:cubicBezTo>
                  <a:cubicBezTo>
                    <a:pt x="545907" y="-4996"/>
                    <a:pt x="448213" y="28907"/>
                    <a:pt x="438975" y="31987"/>
                  </a:cubicBezTo>
                  <a:cubicBezTo>
                    <a:pt x="423297" y="47667"/>
                    <a:pt x="408975" y="64831"/>
                    <a:pt x="391942" y="79027"/>
                  </a:cubicBezTo>
                  <a:cubicBezTo>
                    <a:pt x="343407" y="119479"/>
                    <a:pt x="338291" y="100838"/>
                    <a:pt x="297876" y="157427"/>
                  </a:cubicBezTo>
                  <a:cubicBezTo>
                    <a:pt x="284292" y="176448"/>
                    <a:pt x="279485" y="200697"/>
                    <a:pt x="266521" y="220146"/>
                  </a:cubicBezTo>
                  <a:cubicBezTo>
                    <a:pt x="238708" y="261871"/>
                    <a:pt x="170499" y="284822"/>
                    <a:pt x="141099" y="314226"/>
                  </a:cubicBezTo>
                  <a:cubicBezTo>
                    <a:pt x="33710" y="421630"/>
                    <a:pt x="83930" y="383704"/>
                    <a:pt x="0" y="439665"/>
                  </a:cubicBezTo>
                  <a:cubicBezTo>
                    <a:pt x="5226" y="460572"/>
                    <a:pt x="-5043" y="496464"/>
                    <a:pt x="15678" y="502385"/>
                  </a:cubicBezTo>
                  <a:cubicBezTo>
                    <a:pt x="47458" y="511466"/>
                    <a:pt x="109744" y="471025"/>
                    <a:pt x="109744" y="471025"/>
                  </a:cubicBezTo>
                  <a:cubicBezTo>
                    <a:pt x="206246" y="326250"/>
                    <a:pt x="83102" y="504331"/>
                    <a:pt x="172455" y="392625"/>
                  </a:cubicBezTo>
                  <a:cubicBezTo>
                    <a:pt x="184226" y="377910"/>
                    <a:pt x="191747" y="360063"/>
                    <a:pt x="203810" y="345586"/>
                  </a:cubicBezTo>
                  <a:cubicBezTo>
                    <a:pt x="218004" y="328551"/>
                    <a:pt x="236649" y="315581"/>
                    <a:pt x="250843" y="298546"/>
                  </a:cubicBezTo>
                  <a:cubicBezTo>
                    <a:pt x="349722" y="179873"/>
                    <a:pt x="222336" y="311375"/>
                    <a:pt x="313554" y="220146"/>
                  </a:cubicBezTo>
                  <a:cubicBezTo>
                    <a:pt x="318780" y="204466"/>
                    <a:pt x="318907" y="186014"/>
                    <a:pt x="329231" y="173107"/>
                  </a:cubicBezTo>
                  <a:cubicBezTo>
                    <a:pt x="341001" y="158392"/>
                    <a:pt x="361551" y="153519"/>
                    <a:pt x="376264" y="141747"/>
                  </a:cubicBezTo>
                  <a:cubicBezTo>
                    <a:pt x="387806" y="132512"/>
                    <a:pt x="397168" y="120840"/>
                    <a:pt x="407620" y="110387"/>
                  </a:cubicBezTo>
                  <a:cubicBezTo>
                    <a:pt x="426992" y="52260"/>
                    <a:pt x="408514" y="70739"/>
                    <a:pt x="454653" y="47667"/>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grpSp>
        <p:nvGrpSpPr>
          <p:cNvPr id="69" name="Group 68"/>
          <p:cNvGrpSpPr/>
          <p:nvPr/>
        </p:nvGrpSpPr>
        <p:grpSpPr>
          <a:xfrm>
            <a:off x="8663904" y="1552771"/>
            <a:ext cx="271988" cy="290599"/>
            <a:chOff x="10550987" y="2555012"/>
            <a:chExt cx="235399" cy="251506"/>
          </a:xfrm>
        </p:grpSpPr>
        <p:sp>
          <p:nvSpPr>
            <p:cNvPr id="70" name="Freeform 69"/>
            <p:cNvSpPr/>
            <p:nvPr/>
          </p:nvSpPr>
          <p:spPr>
            <a:xfrm>
              <a:off x="10577220" y="2613516"/>
              <a:ext cx="168619" cy="193002"/>
            </a:xfrm>
            <a:custGeom>
              <a:avLst/>
              <a:gdLst>
                <a:gd name="connsiteX0" fmla="*/ 48533 w 393442"/>
                <a:gd name="connsiteY0" fmla="*/ 99317 h 450334"/>
                <a:gd name="connsiteX1" fmla="*/ 158277 w 393442"/>
                <a:gd name="connsiteY1" fmla="*/ 209077 h 450334"/>
                <a:gd name="connsiteX2" fmla="*/ 205310 w 393442"/>
                <a:gd name="connsiteY2" fmla="*/ 256116 h 450334"/>
                <a:gd name="connsiteX3" fmla="*/ 268020 w 393442"/>
                <a:gd name="connsiteY3" fmla="*/ 318836 h 450334"/>
                <a:gd name="connsiteX4" fmla="*/ 299376 w 393442"/>
                <a:gd name="connsiteY4" fmla="*/ 350196 h 450334"/>
                <a:gd name="connsiteX5" fmla="*/ 330731 w 393442"/>
                <a:gd name="connsiteY5" fmla="*/ 397235 h 450334"/>
                <a:gd name="connsiteX6" fmla="*/ 393442 w 393442"/>
                <a:gd name="connsiteY6" fmla="*/ 412915 h 450334"/>
                <a:gd name="connsiteX7" fmla="*/ 377764 w 393442"/>
                <a:gd name="connsiteY7" fmla="*/ 365876 h 450334"/>
                <a:gd name="connsiteX8" fmla="*/ 299376 w 393442"/>
                <a:gd name="connsiteY8" fmla="*/ 256116 h 450334"/>
                <a:gd name="connsiteX9" fmla="*/ 236665 w 393442"/>
                <a:gd name="connsiteY9" fmla="*/ 162037 h 450334"/>
                <a:gd name="connsiteX10" fmla="*/ 173954 w 393442"/>
                <a:gd name="connsiteY10" fmla="*/ 83637 h 450334"/>
                <a:gd name="connsiteX11" fmla="*/ 32855 w 393442"/>
                <a:gd name="connsiteY11" fmla="*/ 52278 h 450334"/>
                <a:gd name="connsiteX12" fmla="*/ 48533 w 393442"/>
                <a:gd name="connsiteY12" fmla="*/ 99317 h 450334"/>
                <a:gd name="connsiteX13" fmla="*/ 158277 w 393442"/>
                <a:gd name="connsiteY13" fmla="*/ 146357 h 450334"/>
                <a:gd name="connsiteX14" fmla="*/ 220987 w 393442"/>
                <a:gd name="connsiteY14" fmla="*/ 209077 h 450334"/>
                <a:gd name="connsiteX15" fmla="*/ 283698 w 393442"/>
                <a:gd name="connsiteY15" fmla="*/ 303156 h 450334"/>
                <a:gd name="connsiteX16" fmla="*/ 315053 w 393442"/>
                <a:gd name="connsiteY16" fmla="*/ 350196 h 450334"/>
                <a:gd name="connsiteX17" fmla="*/ 346409 w 393442"/>
                <a:gd name="connsiteY17" fmla="*/ 381556 h 450334"/>
                <a:gd name="connsiteX18" fmla="*/ 315053 w 393442"/>
                <a:gd name="connsiteY18" fmla="*/ 334516 h 450334"/>
                <a:gd name="connsiteX19" fmla="*/ 205310 w 393442"/>
                <a:gd name="connsiteY19" fmla="*/ 224757 h 450334"/>
                <a:gd name="connsiteX20" fmla="*/ 173954 w 393442"/>
                <a:gd name="connsiteY20" fmla="*/ 193397 h 450334"/>
                <a:gd name="connsiteX21" fmla="*/ 79888 w 393442"/>
                <a:gd name="connsiteY21" fmla="*/ 67957 h 450334"/>
                <a:gd name="connsiteX22" fmla="*/ 32855 w 393442"/>
                <a:gd name="connsiteY22" fmla="*/ 52278 h 450334"/>
                <a:gd name="connsiteX23" fmla="*/ 1500 w 393442"/>
                <a:gd name="connsiteY23" fmla="*/ 5238 h 450334"/>
                <a:gd name="connsiteX24" fmla="*/ 48533 w 393442"/>
                <a:gd name="connsiteY24" fmla="*/ 20918 h 450334"/>
                <a:gd name="connsiteX25" fmla="*/ 79888 w 393442"/>
                <a:gd name="connsiteY25" fmla="*/ 67957 h 450334"/>
                <a:gd name="connsiteX26" fmla="*/ 111244 w 393442"/>
                <a:gd name="connsiteY26" fmla="*/ 99317 h 450334"/>
                <a:gd name="connsiteX27" fmla="*/ 158277 w 393442"/>
                <a:gd name="connsiteY27" fmla="*/ 177717 h 450334"/>
                <a:gd name="connsiteX28" fmla="*/ 268020 w 393442"/>
                <a:gd name="connsiteY28" fmla="*/ 287476 h 450334"/>
                <a:gd name="connsiteX29" fmla="*/ 330731 w 393442"/>
                <a:gd name="connsiteY29" fmla="*/ 350196 h 450334"/>
                <a:gd name="connsiteX30" fmla="*/ 346409 w 393442"/>
                <a:gd name="connsiteY30" fmla="*/ 397235 h 450334"/>
                <a:gd name="connsiteX31" fmla="*/ 377764 w 393442"/>
                <a:gd name="connsiteY31" fmla="*/ 428595 h 4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3442" h="450334">
                  <a:moveTo>
                    <a:pt x="48533" y="99317"/>
                  </a:moveTo>
                  <a:lnTo>
                    <a:pt x="158277" y="209077"/>
                  </a:lnTo>
                  <a:lnTo>
                    <a:pt x="205310" y="256116"/>
                  </a:lnTo>
                  <a:cubicBezTo>
                    <a:pt x="233180" y="339743"/>
                    <a:pt x="198340" y="277022"/>
                    <a:pt x="268020" y="318836"/>
                  </a:cubicBezTo>
                  <a:cubicBezTo>
                    <a:pt x="280695" y="326442"/>
                    <a:pt x="290142" y="338652"/>
                    <a:pt x="299376" y="350196"/>
                  </a:cubicBezTo>
                  <a:cubicBezTo>
                    <a:pt x="311147" y="364911"/>
                    <a:pt x="315053" y="386781"/>
                    <a:pt x="330731" y="397235"/>
                  </a:cubicBezTo>
                  <a:cubicBezTo>
                    <a:pt x="348659" y="409188"/>
                    <a:pt x="372538" y="407688"/>
                    <a:pt x="393442" y="412915"/>
                  </a:cubicBezTo>
                  <a:cubicBezTo>
                    <a:pt x="388216" y="397235"/>
                    <a:pt x="385155" y="380659"/>
                    <a:pt x="377764" y="365876"/>
                  </a:cubicBezTo>
                  <a:cubicBezTo>
                    <a:pt x="366300" y="342946"/>
                    <a:pt x="310031" y="270325"/>
                    <a:pt x="299376" y="256116"/>
                  </a:cubicBezTo>
                  <a:cubicBezTo>
                    <a:pt x="271823" y="173449"/>
                    <a:pt x="301909" y="240342"/>
                    <a:pt x="236665" y="162037"/>
                  </a:cubicBezTo>
                  <a:cubicBezTo>
                    <a:pt x="215303" y="136399"/>
                    <a:pt x="204363" y="101885"/>
                    <a:pt x="173954" y="83637"/>
                  </a:cubicBezTo>
                  <a:cubicBezTo>
                    <a:pt x="144264" y="65821"/>
                    <a:pt x="51856" y="55445"/>
                    <a:pt x="32855" y="52278"/>
                  </a:cubicBezTo>
                  <a:cubicBezTo>
                    <a:pt x="38081" y="67958"/>
                    <a:pt x="36847" y="87629"/>
                    <a:pt x="48533" y="99317"/>
                  </a:cubicBezTo>
                  <a:cubicBezTo>
                    <a:pt x="67906" y="118693"/>
                    <a:pt x="130167" y="136986"/>
                    <a:pt x="158277" y="146357"/>
                  </a:cubicBezTo>
                  <a:cubicBezTo>
                    <a:pt x="200084" y="271801"/>
                    <a:pt x="137372" y="125451"/>
                    <a:pt x="220987" y="209077"/>
                  </a:cubicBezTo>
                  <a:cubicBezTo>
                    <a:pt x="247635" y="235728"/>
                    <a:pt x="262794" y="271796"/>
                    <a:pt x="283698" y="303156"/>
                  </a:cubicBezTo>
                  <a:cubicBezTo>
                    <a:pt x="294150" y="318836"/>
                    <a:pt x="301729" y="336870"/>
                    <a:pt x="315053" y="350196"/>
                  </a:cubicBezTo>
                  <a:cubicBezTo>
                    <a:pt x="325505" y="360649"/>
                    <a:pt x="346409" y="396338"/>
                    <a:pt x="346409" y="381556"/>
                  </a:cubicBezTo>
                  <a:cubicBezTo>
                    <a:pt x="346409" y="362712"/>
                    <a:pt x="327658" y="348524"/>
                    <a:pt x="315053" y="334516"/>
                  </a:cubicBezTo>
                  <a:cubicBezTo>
                    <a:pt x="280445" y="296058"/>
                    <a:pt x="241891" y="261343"/>
                    <a:pt x="205310" y="224757"/>
                  </a:cubicBezTo>
                  <a:cubicBezTo>
                    <a:pt x="194858" y="214304"/>
                    <a:pt x="182153" y="205697"/>
                    <a:pt x="173954" y="193397"/>
                  </a:cubicBezTo>
                  <a:cubicBezTo>
                    <a:pt x="168768" y="185617"/>
                    <a:pt x="112114" y="87295"/>
                    <a:pt x="79888" y="67957"/>
                  </a:cubicBezTo>
                  <a:cubicBezTo>
                    <a:pt x="65718" y="59454"/>
                    <a:pt x="48533" y="57504"/>
                    <a:pt x="32855" y="52278"/>
                  </a:cubicBezTo>
                  <a:cubicBezTo>
                    <a:pt x="22403" y="36598"/>
                    <a:pt x="-6926" y="22093"/>
                    <a:pt x="1500" y="5238"/>
                  </a:cubicBezTo>
                  <a:cubicBezTo>
                    <a:pt x="8890" y="-9544"/>
                    <a:pt x="35629" y="10593"/>
                    <a:pt x="48533" y="20918"/>
                  </a:cubicBezTo>
                  <a:cubicBezTo>
                    <a:pt x="63247" y="32691"/>
                    <a:pt x="68117" y="53242"/>
                    <a:pt x="79888" y="67957"/>
                  </a:cubicBezTo>
                  <a:cubicBezTo>
                    <a:pt x="89122" y="79501"/>
                    <a:pt x="100792" y="88864"/>
                    <a:pt x="111244" y="99317"/>
                  </a:cubicBezTo>
                  <a:cubicBezTo>
                    <a:pt x="141219" y="189260"/>
                    <a:pt x="106627" y="108840"/>
                    <a:pt x="158277" y="177717"/>
                  </a:cubicBezTo>
                  <a:cubicBezTo>
                    <a:pt x="242133" y="289541"/>
                    <a:pt x="179980" y="258125"/>
                    <a:pt x="268020" y="287476"/>
                  </a:cubicBezTo>
                  <a:cubicBezTo>
                    <a:pt x="309830" y="412922"/>
                    <a:pt x="247114" y="266569"/>
                    <a:pt x="330731" y="350196"/>
                  </a:cubicBezTo>
                  <a:cubicBezTo>
                    <a:pt x="342417" y="361884"/>
                    <a:pt x="339018" y="382452"/>
                    <a:pt x="346409" y="397235"/>
                  </a:cubicBezTo>
                  <a:cubicBezTo>
                    <a:pt x="380663" y="465752"/>
                    <a:pt x="377764" y="458368"/>
                    <a:pt x="377764" y="428595"/>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71" name="Freeform 70"/>
            <p:cNvSpPr/>
            <p:nvPr/>
          </p:nvSpPr>
          <p:spPr>
            <a:xfrm>
              <a:off x="10550987" y="2555012"/>
              <a:ext cx="235399" cy="215879"/>
            </a:xfrm>
            <a:custGeom>
              <a:avLst/>
              <a:gdLst>
                <a:gd name="connsiteX0" fmla="*/ 454653 w 549260"/>
                <a:gd name="connsiteY0" fmla="*/ 126067 h 503713"/>
                <a:gd name="connsiteX1" fmla="*/ 391942 w 549260"/>
                <a:gd name="connsiteY1" fmla="*/ 204466 h 503713"/>
                <a:gd name="connsiteX2" fmla="*/ 329231 w 549260"/>
                <a:gd name="connsiteY2" fmla="*/ 235826 h 503713"/>
                <a:gd name="connsiteX3" fmla="*/ 219488 w 549260"/>
                <a:gd name="connsiteY3" fmla="*/ 314226 h 503713"/>
                <a:gd name="connsiteX4" fmla="*/ 188132 w 549260"/>
                <a:gd name="connsiteY4" fmla="*/ 345586 h 503713"/>
                <a:gd name="connsiteX5" fmla="*/ 94066 w 549260"/>
                <a:gd name="connsiteY5" fmla="*/ 408305 h 503713"/>
                <a:gd name="connsiteX6" fmla="*/ 156777 w 549260"/>
                <a:gd name="connsiteY6" fmla="*/ 392625 h 503713"/>
                <a:gd name="connsiteX7" fmla="*/ 250843 w 549260"/>
                <a:gd name="connsiteY7" fmla="*/ 329906 h 503713"/>
                <a:gd name="connsiteX8" fmla="*/ 297876 w 549260"/>
                <a:gd name="connsiteY8" fmla="*/ 267186 h 503713"/>
                <a:gd name="connsiteX9" fmla="*/ 344909 w 549260"/>
                <a:gd name="connsiteY9" fmla="*/ 220146 h 503713"/>
                <a:gd name="connsiteX10" fmla="*/ 376264 w 549260"/>
                <a:gd name="connsiteY10" fmla="*/ 173107 h 503713"/>
                <a:gd name="connsiteX11" fmla="*/ 423297 w 549260"/>
                <a:gd name="connsiteY11" fmla="*/ 126067 h 503713"/>
                <a:gd name="connsiteX12" fmla="*/ 454653 w 549260"/>
                <a:gd name="connsiteY12" fmla="*/ 79027 h 503713"/>
                <a:gd name="connsiteX13" fmla="*/ 548719 w 549260"/>
                <a:gd name="connsiteY13" fmla="*/ 628 h 503713"/>
                <a:gd name="connsiteX14" fmla="*/ 438975 w 549260"/>
                <a:gd name="connsiteY14" fmla="*/ 31987 h 503713"/>
                <a:gd name="connsiteX15" fmla="*/ 391942 w 549260"/>
                <a:gd name="connsiteY15" fmla="*/ 79027 h 503713"/>
                <a:gd name="connsiteX16" fmla="*/ 297876 w 549260"/>
                <a:gd name="connsiteY16" fmla="*/ 157427 h 503713"/>
                <a:gd name="connsiteX17" fmla="*/ 266521 w 549260"/>
                <a:gd name="connsiteY17" fmla="*/ 220146 h 503713"/>
                <a:gd name="connsiteX18" fmla="*/ 141099 w 549260"/>
                <a:gd name="connsiteY18" fmla="*/ 314226 h 503713"/>
                <a:gd name="connsiteX19" fmla="*/ 0 w 549260"/>
                <a:gd name="connsiteY19" fmla="*/ 439665 h 503713"/>
                <a:gd name="connsiteX20" fmla="*/ 15678 w 549260"/>
                <a:gd name="connsiteY20" fmla="*/ 502385 h 503713"/>
                <a:gd name="connsiteX21" fmla="*/ 109744 w 549260"/>
                <a:gd name="connsiteY21" fmla="*/ 471025 h 503713"/>
                <a:gd name="connsiteX22" fmla="*/ 172455 w 549260"/>
                <a:gd name="connsiteY22" fmla="*/ 392625 h 503713"/>
                <a:gd name="connsiteX23" fmla="*/ 203810 w 549260"/>
                <a:gd name="connsiteY23" fmla="*/ 345586 h 503713"/>
                <a:gd name="connsiteX24" fmla="*/ 250843 w 549260"/>
                <a:gd name="connsiteY24" fmla="*/ 298546 h 503713"/>
                <a:gd name="connsiteX25" fmla="*/ 313554 w 549260"/>
                <a:gd name="connsiteY25" fmla="*/ 220146 h 503713"/>
                <a:gd name="connsiteX26" fmla="*/ 329231 w 549260"/>
                <a:gd name="connsiteY26" fmla="*/ 173107 h 503713"/>
                <a:gd name="connsiteX27" fmla="*/ 376264 w 549260"/>
                <a:gd name="connsiteY27" fmla="*/ 141747 h 503713"/>
                <a:gd name="connsiteX28" fmla="*/ 407620 w 549260"/>
                <a:gd name="connsiteY28" fmla="*/ 110387 h 503713"/>
                <a:gd name="connsiteX29" fmla="*/ 454653 w 549260"/>
                <a:gd name="connsiteY29" fmla="*/ 47667 h 50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9260" h="503713">
                  <a:moveTo>
                    <a:pt x="454653" y="126067"/>
                  </a:moveTo>
                  <a:cubicBezTo>
                    <a:pt x="433749" y="152200"/>
                    <a:pt x="417125" y="182428"/>
                    <a:pt x="391942" y="204466"/>
                  </a:cubicBezTo>
                  <a:cubicBezTo>
                    <a:pt x="374354" y="219858"/>
                    <a:pt x="349523" y="224229"/>
                    <a:pt x="329231" y="235826"/>
                  </a:cubicBezTo>
                  <a:cubicBezTo>
                    <a:pt x="303311" y="250640"/>
                    <a:pt x="237843" y="298927"/>
                    <a:pt x="219488" y="314226"/>
                  </a:cubicBezTo>
                  <a:cubicBezTo>
                    <a:pt x="208133" y="323690"/>
                    <a:pt x="199957" y="336716"/>
                    <a:pt x="188132" y="345586"/>
                  </a:cubicBezTo>
                  <a:cubicBezTo>
                    <a:pt x="157985" y="368199"/>
                    <a:pt x="94066" y="408305"/>
                    <a:pt x="94066" y="408305"/>
                  </a:cubicBezTo>
                  <a:cubicBezTo>
                    <a:pt x="66366" y="491422"/>
                    <a:pt x="68405" y="456905"/>
                    <a:pt x="156777" y="392625"/>
                  </a:cubicBezTo>
                  <a:cubicBezTo>
                    <a:pt x="187253" y="370457"/>
                    <a:pt x="228234" y="360056"/>
                    <a:pt x="250843" y="329906"/>
                  </a:cubicBezTo>
                  <a:cubicBezTo>
                    <a:pt x="266521" y="308999"/>
                    <a:pt x="280871" y="287028"/>
                    <a:pt x="297876" y="267186"/>
                  </a:cubicBezTo>
                  <a:cubicBezTo>
                    <a:pt x="312305" y="250350"/>
                    <a:pt x="330715" y="237181"/>
                    <a:pt x="344909" y="220146"/>
                  </a:cubicBezTo>
                  <a:cubicBezTo>
                    <a:pt x="356972" y="205669"/>
                    <a:pt x="364201" y="187584"/>
                    <a:pt x="376264" y="173107"/>
                  </a:cubicBezTo>
                  <a:cubicBezTo>
                    <a:pt x="390458" y="156072"/>
                    <a:pt x="409103" y="143102"/>
                    <a:pt x="423297" y="126067"/>
                  </a:cubicBezTo>
                  <a:cubicBezTo>
                    <a:pt x="435360" y="111590"/>
                    <a:pt x="441329" y="92353"/>
                    <a:pt x="454653" y="79027"/>
                  </a:cubicBezTo>
                  <a:cubicBezTo>
                    <a:pt x="461567" y="72112"/>
                    <a:pt x="557280" y="17752"/>
                    <a:pt x="548719" y="628"/>
                  </a:cubicBezTo>
                  <a:cubicBezTo>
                    <a:pt x="545907" y="-4996"/>
                    <a:pt x="448213" y="28907"/>
                    <a:pt x="438975" y="31987"/>
                  </a:cubicBezTo>
                  <a:cubicBezTo>
                    <a:pt x="423297" y="47667"/>
                    <a:pt x="408975" y="64831"/>
                    <a:pt x="391942" y="79027"/>
                  </a:cubicBezTo>
                  <a:cubicBezTo>
                    <a:pt x="343407" y="119479"/>
                    <a:pt x="338291" y="100838"/>
                    <a:pt x="297876" y="157427"/>
                  </a:cubicBezTo>
                  <a:cubicBezTo>
                    <a:pt x="284292" y="176448"/>
                    <a:pt x="279485" y="200697"/>
                    <a:pt x="266521" y="220146"/>
                  </a:cubicBezTo>
                  <a:cubicBezTo>
                    <a:pt x="238708" y="261871"/>
                    <a:pt x="170499" y="284822"/>
                    <a:pt x="141099" y="314226"/>
                  </a:cubicBezTo>
                  <a:cubicBezTo>
                    <a:pt x="33710" y="421630"/>
                    <a:pt x="83930" y="383704"/>
                    <a:pt x="0" y="439665"/>
                  </a:cubicBezTo>
                  <a:cubicBezTo>
                    <a:pt x="5226" y="460572"/>
                    <a:pt x="-5043" y="496464"/>
                    <a:pt x="15678" y="502385"/>
                  </a:cubicBezTo>
                  <a:cubicBezTo>
                    <a:pt x="47458" y="511466"/>
                    <a:pt x="109744" y="471025"/>
                    <a:pt x="109744" y="471025"/>
                  </a:cubicBezTo>
                  <a:cubicBezTo>
                    <a:pt x="206246" y="326250"/>
                    <a:pt x="83102" y="504331"/>
                    <a:pt x="172455" y="392625"/>
                  </a:cubicBezTo>
                  <a:cubicBezTo>
                    <a:pt x="184226" y="377910"/>
                    <a:pt x="191747" y="360063"/>
                    <a:pt x="203810" y="345586"/>
                  </a:cubicBezTo>
                  <a:cubicBezTo>
                    <a:pt x="218004" y="328551"/>
                    <a:pt x="236649" y="315581"/>
                    <a:pt x="250843" y="298546"/>
                  </a:cubicBezTo>
                  <a:cubicBezTo>
                    <a:pt x="349722" y="179873"/>
                    <a:pt x="222336" y="311375"/>
                    <a:pt x="313554" y="220146"/>
                  </a:cubicBezTo>
                  <a:cubicBezTo>
                    <a:pt x="318780" y="204466"/>
                    <a:pt x="318907" y="186014"/>
                    <a:pt x="329231" y="173107"/>
                  </a:cubicBezTo>
                  <a:cubicBezTo>
                    <a:pt x="341001" y="158392"/>
                    <a:pt x="361551" y="153519"/>
                    <a:pt x="376264" y="141747"/>
                  </a:cubicBezTo>
                  <a:cubicBezTo>
                    <a:pt x="387806" y="132512"/>
                    <a:pt x="397168" y="120840"/>
                    <a:pt x="407620" y="110387"/>
                  </a:cubicBezTo>
                  <a:cubicBezTo>
                    <a:pt x="426992" y="52260"/>
                    <a:pt x="408514" y="70739"/>
                    <a:pt x="454653" y="47667"/>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sp>
        <p:nvSpPr>
          <p:cNvPr id="7" name="Freeform 6"/>
          <p:cNvSpPr/>
          <p:nvPr/>
        </p:nvSpPr>
        <p:spPr>
          <a:xfrm>
            <a:off x="4935903" y="1470674"/>
            <a:ext cx="350904" cy="370822"/>
          </a:xfrm>
          <a:custGeom>
            <a:avLst/>
            <a:gdLst>
              <a:gd name="connsiteX0" fmla="*/ 0 w 306792"/>
              <a:gd name="connsiteY0" fmla="*/ 171227 h 293317"/>
              <a:gd name="connsiteX1" fmla="*/ 0 w 306792"/>
              <a:gd name="connsiteY1" fmla="*/ 171227 h 293317"/>
              <a:gd name="connsiteX2" fmla="*/ 57078 w 306792"/>
              <a:gd name="connsiteY2" fmla="*/ 199765 h 293317"/>
              <a:gd name="connsiteX3" fmla="*/ 78482 w 306792"/>
              <a:gd name="connsiteY3" fmla="*/ 221168 h 293317"/>
              <a:gd name="connsiteX4" fmla="*/ 99886 w 306792"/>
              <a:gd name="connsiteY4" fmla="*/ 235437 h 293317"/>
              <a:gd name="connsiteX5" fmla="*/ 107021 w 306792"/>
              <a:gd name="connsiteY5" fmla="*/ 206899 h 293317"/>
              <a:gd name="connsiteX6" fmla="*/ 156963 w 306792"/>
              <a:gd name="connsiteY6" fmla="*/ 221168 h 293317"/>
              <a:gd name="connsiteX7" fmla="*/ 164098 w 306792"/>
              <a:gd name="connsiteY7" fmla="*/ 185496 h 293317"/>
              <a:gd name="connsiteX8" fmla="*/ 171233 w 306792"/>
              <a:gd name="connsiteY8" fmla="*/ 164092 h 293317"/>
              <a:gd name="connsiteX9" fmla="*/ 178368 w 306792"/>
              <a:gd name="connsiteY9" fmla="*/ 128420 h 293317"/>
              <a:gd name="connsiteX10" fmla="*/ 192637 w 306792"/>
              <a:gd name="connsiteY10" fmla="*/ 99882 h 293317"/>
              <a:gd name="connsiteX11" fmla="*/ 199772 w 306792"/>
              <a:gd name="connsiteY11" fmla="*/ 71344 h 293317"/>
              <a:gd name="connsiteX12" fmla="*/ 242580 w 306792"/>
              <a:gd name="connsiteY12" fmla="*/ 42807 h 293317"/>
              <a:gd name="connsiteX13" fmla="*/ 263984 w 306792"/>
              <a:gd name="connsiteY13" fmla="*/ 28538 h 293317"/>
              <a:gd name="connsiteX14" fmla="*/ 285388 w 306792"/>
              <a:gd name="connsiteY14" fmla="*/ 21403 h 293317"/>
              <a:gd name="connsiteX15" fmla="*/ 221176 w 306792"/>
              <a:gd name="connsiteY15" fmla="*/ 35672 h 293317"/>
              <a:gd name="connsiteX16" fmla="*/ 185502 w 306792"/>
              <a:gd name="connsiteY16" fmla="*/ 64210 h 293317"/>
              <a:gd name="connsiteX17" fmla="*/ 164098 w 306792"/>
              <a:gd name="connsiteY17" fmla="*/ 92748 h 293317"/>
              <a:gd name="connsiteX18" fmla="*/ 149829 w 306792"/>
              <a:gd name="connsiteY18" fmla="*/ 114151 h 293317"/>
              <a:gd name="connsiteX19" fmla="*/ 135559 w 306792"/>
              <a:gd name="connsiteY19" fmla="*/ 128420 h 293317"/>
              <a:gd name="connsiteX20" fmla="*/ 92751 w 306792"/>
              <a:gd name="connsiteY20" fmla="*/ 185496 h 293317"/>
              <a:gd name="connsiteX21" fmla="*/ 78482 w 306792"/>
              <a:gd name="connsiteY21" fmla="*/ 228303 h 293317"/>
              <a:gd name="connsiteX22" fmla="*/ 71347 w 306792"/>
              <a:gd name="connsiteY22" fmla="*/ 249706 h 293317"/>
              <a:gd name="connsiteX23" fmla="*/ 71347 w 306792"/>
              <a:gd name="connsiteY23" fmla="*/ 292513 h 293317"/>
              <a:gd name="connsiteX24" fmla="*/ 49943 w 306792"/>
              <a:gd name="connsiteY24" fmla="*/ 285378 h 293317"/>
              <a:gd name="connsiteX25" fmla="*/ 28539 w 306792"/>
              <a:gd name="connsiteY25" fmla="*/ 242572 h 293317"/>
              <a:gd name="connsiteX26" fmla="*/ 21404 w 306792"/>
              <a:gd name="connsiteY26" fmla="*/ 199765 h 293317"/>
              <a:gd name="connsiteX27" fmla="*/ 0 w 306792"/>
              <a:gd name="connsiteY27" fmla="*/ 178361 h 293317"/>
              <a:gd name="connsiteX28" fmla="*/ 21404 w 306792"/>
              <a:gd name="connsiteY28" fmla="*/ 171227 h 293317"/>
              <a:gd name="connsiteX29" fmla="*/ 49943 w 306792"/>
              <a:gd name="connsiteY29" fmla="*/ 178361 h 293317"/>
              <a:gd name="connsiteX30" fmla="*/ 71347 w 306792"/>
              <a:gd name="connsiteY30" fmla="*/ 192630 h 293317"/>
              <a:gd name="connsiteX31" fmla="*/ 99886 w 306792"/>
              <a:gd name="connsiteY31" fmla="*/ 228303 h 293317"/>
              <a:gd name="connsiteX32" fmla="*/ 107021 w 306792"/>
              <a:gd name="connsiteY32" fmla="*/ 249706 h 293317"/>
              <a:gd name="connsiteX33" fmla="*/ 114155 w 306792"/>
              <a:gd name="connsiteY33" fmla="*/ 135555 h 293317"/>
              <a:gd name="connsiteX34" fmla="*/ 149829 w 306792"/>
              <a:gd name="connsiteY34" fmla="*/ 92748 h 293317"/>
              <a:gd name="connsiteX35" fmla="*/ 171233 w 306792"/>
              <a:gd name="connsiteY35" fmla="*/ 85613 h 293317"/>
              <a:gd name="connsiteX36" fmla="*/ 214041 w 306792"/>
              <a:gd name="connsiteY36" fmla="*/ 57076 h 293317"/>
              <a:gd name="connsiteX37" fmla="*/ 235445 w 306792"/>
              <a:gd name="connsiteY37" fmla="*/ 42807 h 293317"/>
              <a:gd name="connsiteX38" fmla="*/ 263984 w 306792"/>
              <a:gd name="connsiteY38" fmla="*/ 28538 h 293317"/>
              <a:gd name="connsiteX39" fmla="*/ 299657 w 306792"/>
              <a:gd name="connsiteY39" fmla="*/ 0 h 293317"/>
              <a:gd name="connsiteX40" fmla="*/ 306792 w 306792"/>
              <a:gd name="connsiteY40" fmla="*/ 7134 h 293317"/>
              <a:gd name="connsiteX41" fmla="*/ 71347 w 306792"/>
              <a:gd name="connsiteY41" fmla="*/ 256840 h 293317"/>
              <a:gd name="connsiteX42" fmla="*/ 0 w 306792"/>
              <a:gd name="connsiteY42" fmla="*/ 171227 h 29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6792" h="293317">
                <a:moveTo>
                  <a:pt x="0" y="171227"/>
                </a:moveTo>
                <a:lnTo>
                  <a:pt x="0" y="171227"/>
                </a:lnTo>
                <a:cubicBezTo>
                  <a:pt x="19026" y="180740"/>
                  <a:pt x="39132" y="188345"/>
                  <a:pt x="57078" y="199765"/>
                </a:cubicBezTo>
                <a:cubicBezTo>
                  <a:pt x="65590" y="205182"/>
                  <a:pt x="70731" y="214709"/>
                  <a:pt x="78482" y="221168"/>
                </a:cubicBezTo>
                <a:cubicBezTo>
                  <a:pt x="85069" y="226657"/>
                  <a:pt x="92751" y="230681"/>
                  <a:pt x="99886" y="235437"/>
                </a:cubicBezTo>
                <a:cubicBezTo>
                  <a:pt x="102264" y="225924"/>
                  <a:pt x="98613" y="211944"/>
                  <a:pt x="107021" y="206899"/>
                </a:cubicBezTo>
                <a:cubicBezTo>
                  <a:pt x="110219" y="204980"/>
                  <a:pt x="151288" y="219276"/>
                  <a:pt x="156963" y="221168"/>
                </a:cubicBezTo>
                <a:cubicBezTo>
                  <a:pt x="159341" y="209277"/>
                  <a:pt x="161157" y="197260"/>
                  <a:pt x="164098" y="185496"/>
                </a:cubicBezTo>
                <a:cubicBezTo>
                  <a:pt x="165922" y="178200"/>
                  <a:pt x="169409" y="171388"/>
                  <a:pt x="171233" y="164092"/>
                </a:cubicBezTo>
                <a:cubicBezTo>
                  <a:pt x="174174" y="152328"/>
                  <a:pt x="174533" y="139924"/>
                  <a:pt x="178368" y="128420"/>
                </a:cubicBezTo>
                <a:cubicBezTo>
                  <a:pt x="181731" y="118330"/>
                  <a:pt x="188903" y="109840"/>
                  <a:pt x="192637" y="99882"/>
                </a:cubicBezTo>
                <a:cubicBezTo>
                  <a:pt x="196080" y="90701"/>
                  <a:pt x="193315" y="78723"/>
                  <a:pt x="199772" y="71344"/>
                </a:cubicBezTo>
                <a:cubicBezTo>
                  <a:pt x="211065" y="58438"/>
                  <a:pt x="228311" y="52319"/>
                  <a:pt x="242580" y="42807"/>
                </a:cubicBezTo>
                <a:cubicBezTo>
                  <a:pt x="249715" y="38051"/>
                  <a:pt x="255849" y="31250"/>
                  <a:pt x="263984" y="28538"/>
                </a:cubicBezTo>
                <a:cubicBezTo>
                  <a:pt x="271119" y="26160"/>
                  <a:pt x="292909" y="21403"/>
                  <a:pt x="285388" y="21403"/>
                </a:cubicBezTo>
                <a:cubicBezTo>
                  <a:pt x="260278" y="21403"/>
                  <a:pt x="243247" y="28316"/>
                  <a:pt x="221176" y="35672"/>
                </a:cubicBezTo>
                <a:cubicBezTo>
                  <a:pt x="203896" y="47191"/>
                  <a:pt x="198209" y="48962"/>
                  <a:pt x="185502" y="64210"/>
                </a:cubicBezTo>
                <a:cubicBezTo>
                  <a:pt x="177889" y="73345"/>
                  <a:pt x="171010" y="83072"/>
                  <a:pt x="164098" y="92748"/>
                </a:cubicBezTo>
                <a:cubicBezTo>
                  <a:pt x="159114" y="99725"/>
                  <a:pt x="155186" y="107456"/>
                  <a:pt x="149829" y="114151"/>
                </a:cubicBezTo>
                <a:cubicBezTo>
                  <a:pt x="145627" y="119404"/>
                  <a:pt x="139595" y="123039"/>
                  <a:pt x="135559" y="128420"/>
                </a:cubicBezTo>
                <a:cubicBezTo>
                  <a:pt x="87154" y="192959"/>
                  <a:pt x="125477" y="152772"/>
                  <a:pt x="92751" y="185496"/>
                </a:cubicBezTo>
                <a:lnTo>
                  <a:pt x="78482" y="228303"/>
                </a:lnTo>
                <a:lnTo>
                  <a:pt x="71347" y="249706"/>
                </a:lnTo>
                <a:cubicBezTo>
                  <a:pt x="74065" y="257860"/>
                  <a:pt x="87656" y="284359"/>
                  <a:pt x="71347" y="292513"/>
                </a:cubicBezTo>
                <a:cubicBezTo>
                  <a:pt x="64620" y="295876"/>
                  <a:pt x="57078" y="287756"/>
                  <a:pt x="49943" y="285378"/>
                </a:cubicBezTo>
                <a:cubicBezTo>
                  <a:pt x="37116" y="266138"/>
                  <a:pt x="33462" y="264724"/>
                  <a:pt x="28539" y="242572"/>
                </a:cubicBezTo>
                <a:cubicBezTo>
                  <a:pt x="25401" y="228451"/>
                  <a:pt x="27279" y="212984"/>
                  <a:pt x="21404" y="199765"/>
                </a:cubicBezTo>
                <a:cubicBezTo>
                  <a:pt x="17306" y="190545"/>
                  <a:pt x="7135" y="185496"/>
                  <a:pt x="0" y="178361"/>
                </a:cubicBezTo>
                <a:cubicBezTo>
                  <a:pt x="7135" y="175983"/>
                  <a:pt x="13883" y="171227"/>
                  <a:pt x="21404" y="171227"/>
                </a:cubicBezTo>
                <a:cubicBezTo>
                  <a:pt x="31210" y="171227"/>
                  <a:pt x="40930" y="174499"/>
                  <a:pt x="49943" y="178361"/>
                </a:cubicBezTo>
                <a:cubicBezTo>
                  <a:pt x="57824" y="181739"/>
                  <a:pt x="64651" y="187274"/>
                  <a:pt x="71347" y="192630"/>
                </a:cubicBezTo>
                <a:cubicBezTo>
                  <a:pt x="82409" y="201480"/>
                  <a:pt x="93704" y="215939"/>
                  <a:pt x="99886" y="228303"/>
                </a:cubicBezTo>
                <a:cubicBezTo>
                  <a:pt x="103249" y="235029"/>
                  <a:pt x="104643" y="242572"/>
                  <a:pt x="107021" y="249706"/>
                </a:cubicBezTo>
                <a:cubicBezTo>
                  <a:pt x="109399" y="211656"/>
                  <a:pt x="108209" y="173213"/>
                  <a:pt x="114155" y="135555"/>
                </a:cubicBezTo>
                <a:cubicBezTo>
                  <a:pt x="115703" y="125749"/>
                  <a:pt x="143916" y="96690"/>
                  <a:pt x="149829" y="92748"/>
                </a:cubicBezTo>
                <a:cubicBezTo>
                  <a:pt x="156087" y="88576"/>
                  <a:pt x="164659" y="89265"/>
                  <a:pt x="171233" y="85613"/>
                </a:cubicBezTo>
                <a:cubicBezTo>
                  <a:pt x="186224" y="77285"/>
                  <a:pt x="199772" y="66588"/>
                  <a:pt x="214041" y="57076"/>
                </a:cubicBezTo>
                <a:cubicBezTo>
                  <a:pt x="221176" y="52320"/>
                  <a:pt x="227775" y="46642"/>
                  <a:pt x="235445" y="42807"/>
                </a:cubicBezTo>
                <a:lnTo>
                  <a:pt x="263984" y="28538"/>
                </a:lnTo>
                <a:cubicBezTo>
                  <a:pt x="274941" y="12102"/>
                  <a:pt x="276682" y="0"/>
                  <a:pt x="299657" y="0"/>
                </a:cubicBezTo>
                <a:cubicBezTo>
                  <a:pt x="303020" y="0"/>
                  <a:pt x="304414" y="4756"/>
                  <a:pt x="306792" y="7134"/>
                </a:cubicBezTo>
                <a:lnTo>
                  <a:pt x="71347" y="256840"/>
                </a:lnTo>
                <a:lnTo>
                  <a:pt x="0" y="171227"/>
                </a:lnTo>
                <a:close/>
              </a:path>
            </a:pathLst>
          </a:cu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2" name="Freeform 71"/>
          <p:cNvSpPr/>
          <p:nvPr/>
        </p:nvSpPr>
        <p:spPr>
          <a:xfrm>
            <a:off x="5695559" y="1485432"/>
            <a:ext cx="350904" cy="370822"/>
          </a:xfrm>
          <a:custGeom>
            <a:avLst/>
            <a:gdLst>
              <a:gd name="connsiteX0" fmla="*/ 0 w 306792"/>
              <a:gd name="connsiteY0" fmla="*/ 171227 h 293317"/>
              <a:gd name="connsiteX1" fmla="*/ 0 w 306792"/>
              <a:gd name="connsiteY1" fmla="*/ 171227 h 293317"/>
              <a:gd name="connsiteX2" fmla="*/ 57078 w 306792"/>
              <a:gd name="connsiteY2" fmla="*/ 199765 h 293317"/>
              <a:gd name="connsiteX3" fmla="*/ 78482 w 306792"/>
              <a:gd name="connsiteY3" fmla="*/ 221168 h 293317"/>
              <a:gd name="connsiteX4" fmla="*/ 99886 w 306792"/>
              <a:gd name="connsiteY4" fmla="*/ 235437 h 293317"/>
              <a:gd name="connsiteX5" fmla="*/ 107021 w 306792"/>
              <a:gd name="connsiteY5" fmla="*/ 206899 h 293317"/>
              <a:gd name="connsiteX6" fmla="*/ 156963 w 306792"/>
              <a:gd name="connsiteY6" fmla="*/ 221168 h 293317"/>
              <a:gd name="connsiteX7" fmla="*/ 164098 w 306792"/>
              <a:gd name="connsiteY7" fmla="*/ 185496 h 293317"/>
              <a:gd name="connsiteX8" fmla="*/ 171233 w 306792"/>
              <a:gd name="connsiteY8" fmla="*/ 164092 h 293317"/>
              <a:gd name="connsiteX9" fmla="*/ 178368 w 306792"/>
              <a:gd name="connsiteY9" fmla="*/ 128420 h 293317"/>
              <a:gd name="connsiteX10" fmla="*/ 192637 w 306792"/>
              <a:gd name="connsiteY10" fmla="*/ 99882 h 293317"/>
              <a:gd name="connsiteX11" fmla="*/ 199772 w 306792"/>
              <a:gd name="connsiteY11" fmla="*/ 71344 h 293317"/>
              <a:gd name="connsiteX12" fmla="*/ 242580 w 306792"/>
              <a:gd name="connsiteY12" fmla="*/ 42807 h 293317"/>
              <a:gd name="connsiteX13" fmla="*/ 263984 w 306792"/>
              <a:gd name="connsiteY13" fmla="*/ 28538 h 293317"/>
              <a:gd name="connsiteX14" fmla="*/ 285388 w 306792"/>
              <a:gd name="connsiteY14" fmla="*/ 21403 h 293317"/>
              <a:gd name="connsiteX15" fmla="*/ 221176 w 306792"/>
              <a:gd name="connsiteY15" fmla="*/ 35672 h 293317"/>
              <a:gd name="connsiteX16" fmla="*/ 185502 w 306792"/>
              <a:gd name="connsiteY16" fmla="*/ 64210 h 293317"/>
              <a:gd name="connsiteX17" fmla="*/ 164098 w 306792"/>
              <a:gd name="connsiteY17" fmla="*/ 92748 h 293317"/>
              <a:gd name="connsiteX18" fmla="*/ 149829 w 306792"/>
              <a:gd name="connsiteY18" fmla="*/ 114151 h 293317"/>
              <a:gd name="connsiteX19" fmla="*/ 135559 w 306792"/>
              <a:gd name="connsiteY19" fmla="*/ 128420 h 293317"/>
              <a:gd name="connsiteX20" fmla="*/ 92751 w 306792"/>
              <a:gd name="connsiteY20" fmla="*/ 185496 h 293317"/>
              <a:gd name="connsiteX21" fmla="*/ 78482 w 306792"/>
              <a:gd name="connsiteY21" fmla="*/ 228303 h 293317"/>
              <a:gd name="connsiteX22" fmla="*/ 71347 w 306792"/>
              <a:gd name="connsiteY22" fmla="*/ 249706 h 293317"/>
              <a:gd name="connsiteX23" fmla="*/ 71347 w 306792"/>
              <a:gd name="connsiteY23" fmla="*/ 292513 h 293317"/>
              <a:gd name="connsiteX24" fmla="*/ 49943 w 306792"/>
              <a:gd name="connsiteY24" fmla="*/ 285378 h 293317"/>
              <a:gd name="connsiteX25" fmla="*/ 28539 w 306792"/>
              <a:gd name="connsiteY25" fmla="*/ 242572 h 293317"/>
              <a:gd name="connsiteX26" fmla="*/ 21404 w 306792"/>
              <a:gd name="connsiteY26" fmla="*/ 199765 h 293317"/>
              <a:gd name="connsiteX27" fmla="*/ 0 w 306792"/>
              <a:gd name="connsiteY27" fmla="*/ 178361 h 293317"/>
              <a:gd name="connsiteX28" fmla="*/ 21404 w 306792"/>
              <a:gd name="connsiteY28" fmla="*/ 171227 h 293317"/>
              <a:gd name="connsiteX29" fmla="*/ 49943 w 306792"/>
              <a:gd name="connsiteY29" fmla="*/ 178361 h 293317"/>
              <a:gd name="connsiteX30" fmla="*/ 71347 w 306792"/>
              <a:gd name="connsiteY30" fmla="*/ 192630 h 293317"/>
              <a:gd name="connsiteX31" fmla="*/ 99886 w 306792"/>
              <a:gd name="connsiteY31" fmla="*/ 228303 h 293317"/>
              <a:gd name="connsiteX32" fmla="*/ 107021 w 306792"/>
              <a:gd name="connsiteY32" fmla="*/ 249706 h 293317"/>
              <a:gd name="connsiteX33" fmla="*/ 114155 w 306792"/>
              <a:gd name="connsiteY33" fmla="*/ 135555 h 293317"/>
              <a:gd name="connsiteX34" fmla="*/ 149829 w 306792"/>
              <a:gd name="connsiteY34" fmla="*/ 92748 h 293317"/>
              <a:gd name="connsiteX35" fmla="*/ 171233 w 306792"/>
              <a:gd name="connsiteY35" fmla="*/ 85613 h 293317"/>
              <a:gd name="connsiteX36" fmla="*/ 214041 w 306792"/>
              <a:gd name="connsiteY36" fmla="*/ 57076 h 293317"/>
              <a:gd name="connsiteX37" fmla="*/ 235445 w 306792"/>
              <a:gd name="connsiteY37" fmla="*/ 42807 h 293317"/>
              <a:gd name="connsiteX38" fmla="*/ 263984 w 306792"/>
              <a:gd name="connsiteY38" fmla="*/ 28538 h 293317"/>
              <a:gd name="connsiteX39" fmla="*/ 299657 w 306792"/>
              <a:gd name="connsiteY39" fmla="*/ 0 h 293317"/>
              <a:gd name="connsiteX40" fmla="*/ 306792 w 306792"/>
              <a:gd name="connsiteY40" fmla="*/ 7134 h 293317"/>
              <a:gd name="connsiteX41" fmla="*/ 71347 w 306792"/>
              <a:gd name="connsiteY41" fmla="*/ 256840 h 293317"/>
              <a:gd name="connsiteX42" fmla="*/ 0 w 306792"/>
              <a:gd name="connsiteY42" fmla="*/ 171227 h 29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6792" h="293317">
                <a:moveTo>
                  <a:pt x="0" y="171227"/>
                </a:moveTo>
                <a:lnTo>
                  <a:pt x="0" y="171227"/>
                </a:lnTo>
                <a:cubicBezTo>
                  <a:pt x="19026" y="180740"/>
                  <a:pt x="39132" y="188345"/>
                  <a:pt x="57078" y="199765"/>
                </a:cubicBezTo>
                <a:cubicBezTo>
                  <a:pt x="65590" y="205182"/>
                  <a:pt x="70731" y="214709"/>
                  <a:pt x="78482" y="221168"/>
                </a:cubicBezTo>
                <a:cubicBezTo>
                  <a:pt x="85069" y="226657"/>
                  <a:pt x="92751" y="230681"/>
                  <a:pt x="99886" y="235437"/>
                </a:cubicBezTo>
                <a:cubicBezTo>
                  <a:pt x="102264" y="225924"/>
                  <a:pt x="98613" y="211944"/>
                  <a:pt x="107021" y="206899"/>
                </a:cubicBezTo>
                <a:cubicBezTo>
                  <a:pt x="110219" y="204980"/>
                  <a:pt x="151288" y="219276"/>
                  <a:pt x="156963" y="221168"/>
                </a:cubicBezTo>
                <a:cubicBezTo>
                  <a:pt x="159341" y="209277"/>
                  <a:pt x="161157" y="197260"/>
                  <a:pt x="164098" y="185496"/>
                </a:cubicBezTo>
                <a:cubicBezTo>
                  <a:pt x="165922" y="178200"/>
                  <a:pt x="169409" y="171388"/>
                  <a:pt x="171233" y="164092"/>
                </a:cubicBezTo>
                <a:cubicBezTo>
                  <a:pt x="174174" y="152328"/>
                  <a:pt x="174533" y="139924"/>
                  <a:pt x="178368" y="128420"/>
                </a:cubicBezTo>
                <a:cubicBezTo>
                  <a:pt x="181731" y="118330"/>
                  <a:pt x="188903" y="109840"/>
                  <a:pt x="192637" y="99882"/>
                </a:cubicBezTo>
                <a:cubicBezTo>
                  <a:pt x="196080" y="90701"/>
                  <a:pt x="193315" y="78723"/>
                  <a:pt x="199772" y="71344"/>
                </a:cubicBezTo>
                <a:cubicBezTo>
                  <a:pt x="211065" y="58438"/>
                  <a:pt x="228311" y="52319"/>
                  <a:pt x="242580" y="42807"/>
                </a:cubicBezTo>
                <a:cubicBezTo>
                  <a:pt x="249715" y="38051"/>
                  <a:pt x="255849" y="31250"/>
                  <a:pt x="263984" y="28538"/>
                </a:cubicBezTo>
                <a:cubicBezTo>
                  <a:pt x="271119" y="26160"/>
                  <a:pt x="292909" y="21403"/>
                  <a:pt x="285388" y="21403"/>
                </a:cubicBezTo>
                <a:cubicBezTo>
                  <a:pt x="260278" y="21403"/>
                  <a:pt x="243247" y="28316"/>
                  <a:pt x="221176" y="35672"/>
                </a:cubicBezTo>
                <a:cubicBezTo>
                  <a:pt x="203896" y="47191"/>
                  <a:pt x="198209" y="48962"/>
                  <a:pt x="185502" y="64210"/>
                </a:cubicBezTo>
                <a:cubicBezTo>
                  <a:pt x="177889" y="73345"/>
                  <a:pt x="171010" y="83072"/>
                  <a:pt x="164098" y="92748"/>
                </a:cubicBezTo>
                <a:cubicBezTo>
                  <a:pt x="159114" y="99725"/>
                  <a:pt x="155186" y="107456"/>
                  <a:pt x="149829" y="114151"/>
                </a:cubicBezTo>
                <a:cubicBezTo>
                  <a:pt x="145627" y="119404"/>
                  <a:pt x="139595" y="123039"/>
                  <a:pt x="135559" y="128420"/>
                </a:cubicBezTo>
                <a:cubicBezTo>
                  <a:pt x="87154" y="192959"/>
                  <a:pt x="125477" y="152772"/>
                  <a:pt x="92751" y="185496"/>
                </a:cubicBezTo>
                <a:lnTo>
                  <a:pt x="78482" y="228303"/>
                </a:lnTo>
                <a:lnTo>
                  <a:pt x="71347" y="249706"/>
                </a:lnTo>
                <a:cubicBezTo>
                  <a:pt x="74065" y="257860"/>
                  <a:pt x="87656" y="284359"/>
                  <a:pt x="71347" y="292513"/>
                </a:cubicBezTo>
                <a:cubicBezTo>
                  <a:pt x="64620" y="295876"/>
                  <a:pt x="57078" y="287756"/>
                  <a:pt x="49943" y="285378"/>
                </a:cubicBezTo>
                <a:cubicBezTo>
                  <a:pt x="37116" y="266138"/>
                  <a:pt x="33462" y="264724"/>
                  <a:pt x="28539" y="242572"/>
                </a:cubicBezTo>
                <a:cubicBezTo>
                  <a:pt x="25401" y="228451"/>
                  <a:pt x="27279" y="212984"/>
                  <a:pt x="21404" y="199765"/>
                </a:cubicBezTo>
                <a:cubicBezTo>
                  <a:pt x="17306" y="190545"/>
                  <a:pt x="7135" y="185496"/>
                  <a:pt x="0" y="178361"/>
                </a:cubicBezTo>
                <a:cubicBezTo>
                  <a:pt x="7135" y="175983"/>
                  <a:pt x="13883" y="171227"/>
                  <a:pt x="21404" y="171227"/>
                </a:cubicBezTo>
                <a:cubicBezTo>
                  <a:pt x="31210" y="171227"/>
                  <a:pt x="40930" y="174499"/>
                  <a:pt x="49943" y="178361"/>
                </a:cubicBezTo>
                <a:cubicBezTo>
                  <a:pt x="57824" y="181739"/>
                  <a:pt x="64651" y="187274"/>
                  <a:pt x="71347" y="192630"/>
                </a:cubicBezTo>
                <a:cubicBezTo>
                  <a:pt x="82409" y="201480"/>
                  <a:pt x="93704" y="215939"/>
                  <a:pt x="99886" y="228303"/>
                </a:cubicBezTo>
                <a:cubicBezTo>
                  <a:pt x="103249" y="235029"/>
                  <a:pt x="104643" y="242572"/>
                  <a:pt x="107021" y="249706"/>
                </a:cubicBezTo>
                <a:cubicBezTo>
                  <a:pt x="109399" y="211656"/>
                  <a:pt x="108209" y="173213"/>
                  <a:pt x="114155" y="135555"/>
                </a:cubicBezTo>
                <a:cubicBezTo>
                  <a:pt x="115703" y="125749"/>
                  <a:pt x="143916" y="96690"/>
                  <a:pt x="149829" y="92748"/>
                </a:cubicBezTo>
                <a:cubicBezTo>
                  <a:pt x="156087" y="88576"/>
                  <a:pt x="164659" y="89265"/>
                  <a:pt x="171233" y="85613"/>
                </a:cubicBezTo>
                <a:cubicBezTo>
                  <a:pt x="186224" y="77285"/>
                  <a:pt x="199772" y="66588"/>
                  <a:pt x="214041" y="57076"/>
                </a:cubicBezTo>
                <a:cubicBezTo>
                  <a:pt x="221176" y="52320"/>
                  <a:pt x="227775" y="46642"/>
                  <a:pt x="235445" y="42807"/>
                </a:cubicBezTo>
                <a:lnTo>
                  <a:pt x="263984" y="28538"/>
                </a:lnTo>
                <a:cubicBezTo>
                  <a:pt x="274941" y="12102"/>
                  <a:pt x="276682" y="0"/>
                  <a:pt x="299657" y="0"/>
                </a:cubicBezTo>
                <a:cubicBezTo>
                  <a:pt x="303020" y="0"/>
                  <a:pt x="304414" y="4756"/>
                  <a:pt x="306792" y="7134"/>
                </a:cubicBezTo>
                <a:lnTo>
                  <a:pt x="71347" y="256840"/>
                </a:lnTo>
                <a:lnTo>
                  <a:pt x="0" y="171227"/>
                </a:lnTo>
                <a:close/>
              </a:path>
            </a:pathLst>
          </a:cu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3" name="Freeform 72"/>
          <p:cNvSpPr/>
          <p:nvPr/>
        </p:nvSpPr>
        <p:spPr>
          <a:xfrm>
            <a:off x="7358200" y="1470673"/>
            <a:ext cx="350904" cy="370822"/>
          </a:xfrm>
          <a:custGeom>
            <a:avLst/>
            <a:gdLst>
              <a:gd name="connsiteX0" fmla="*/ 0 w 306792"/>
              <a:gd name="connsiteY0" fmla="*/ 171227 h 293317"/>
              <a:gd name="connsiteX1" fmla="*/ 0 w 306792"/>
              <a:gd name="connsiteY1" fmla="*/ 171227 h 293317"/>
              <a:gd name="connsiteX2" fmla="*/ 57078 w 306792"/>
              <a:gd name="connsiteY2" fmla="*/ 199765 h 293317"/>
              <a:gd name="connsiteX3" fmla="*/ 78482 w 306792"/>
              <a:gd name="connsiteY3" fmla="*/ 221168 h 293317"/>
              <a:gd name="connsiteX4" fmla="*/ 99886 w 306792"/>
              <a:gd name="connsiteY4" fmla="*/ 235437 h 293317"/>
              <a:gd name="connsiteX5" fmla="*/ 107021 w 306792"/>
              <a:gd name="connsiteY5" fmla="*/ 206899 h 293317"/>
              <a:gd name="connsiteX6" fmla="*/ 156963 w 306792"/>
              <a:gd name="connsiteY6" fmla="*/ 221168 h 293317"/>
              <a:gd name="connsiteX7" fmla="*/ 164098 w 306792"/>
              <a:gd name="connsiteY7" fmla="*/ 185496 h 293317"/>
              <a:gd name="connsiteX8" fmla="*/ 171233 w 306792"/>
              <a:gd name="connsiteY8" fmla="*/ 164092 h 293317"/>
              <a:gd name="connsiteX9" fmla="*/ 178368 w 306792"/>
              <a:gd name="connsiteY9" fmla="*/ 128420 h 293317"/>
              <a:gd name="connsiteX10" fmla="*/ 192637 w 306792"/>
              <a:gd name="connsiteY10" fmla="*/ 99882 h 293317"/>
              <a:gd name="connsiteX11" fmla="*/ 199772 w 306792"/>
              <a:gd name="connsiteY11" fmla="*/ 71344 h 293317"/>
              <a:gd name="connsiteX12" fmla="*/ 242580 w 306792"/>
              <a:gd name="connsiteY12" fmla="*/ 42807 h 293317"/>
              <a:gd name="connsiteX13" fmla="*/ 263984 w 306792"/>
              <a:gd name="connsiteY13" fmla="*/ 28538 h 293317"/>
              <a:gd name="connsiteX14" fmla="*/ 285388 w 306792"/>
              <a:gd name="connsiteY14" fmla="*/ 21403 h 293317"/>
              <a:gd name="connsiteX15" fmla="*/ 221176 w 306792"/>
              <a:gd name="connsiteY15" fmla="*/ 35672 h 293317"/>
              <a:gd name="connsiteX16" fmla="*/ 185502 w 306792"/>
              <a:gd name="connsiteY16" fmla="*/ 64210 h 293317"/>
              <a:gd name="connsiteX17" fmla="*/ 164098 w 306792"/>
              <a:gd name="connsiteY17" fmla="*/ 92748 h 293317"/>
              <a:gd name="connsiteX18" fmla="*/ 149829 w 306792"/>
              <a:gd name="connsiteY18" fmla="*/ 114151 h 293317"/>
              <a:gd name="connsiteX19" fmla="*/ 135559 w 306792"/>
              <a:gd name="connsiteY19" fmla="*/ 128420 h 293317"/>
              <a:gd name="connsiteX20" fmla="*/ 92751 w 306792"/>
              <a:gd name="connsiteY20" fmla="*/ 185496 h 293317"/>
              <a:gd name="connsiteX21" fmla="*/ 78482 w 306792"/>
              <a:gd name="connsiteY21" fmla="*/ 228303 h 293317"/>
              <a:gd name="connsiteX22" fmla="*/ 71347 w 306792"/>
              <a:gd name="connsiteY22" fmla="*/ 249706 h 293317"/>
              <a:gd name="connsiteX23" fmla="*/ 71347 w 306792"/>
              <a:gd name="connsiteY23" fmla="*/ 292513 h 293317"/>
              <a:gd name="connsiteX24" fmla="*/ 49943 w 306792"/>
              <a:gd name="connsiteY24" fmla="*/ 285378 h 293317"/>
              <a:gd name="connsiteX25" fmla="*/ 28539 w 306792"/>
              <a:gd name="connsiteY25" fmla="*/ 242572 h 293317"/>
              <a:gd name="connsiteX26" fmla="*/ 21404 w 306792"/>
              <a:gd name="connsiteY26" fmla="*/ 199765 h 293317"/>
              <a:gd name="connsiteX27" fmla="*/ 0 w 306792"/>
              <a:gd name="connsiteY27" fmla="*/ 178361 h 293317"/>
              <a:gd name="connsiteX28" fmla="*/ 21404 w 306792"/>
              <a:gd name="connsiteY28" fmla="*/ 171227 h 293317"/>
              <a:gd name="connsiteX29" fmla="*/ 49943 w 306792"/>
              <a:gd name="connsiteY29" fmla="*/ 178361 h 293317"/>
              <a:gd name="connsiteX30" fmla="*/ 71347 w 306792"/>
              <a:gd name="connsiteY30" fmla="*/ 192630 h 293317"/>
              <a:gd name="connsiteX31" fmla="*/ 99886 w 306792"/>
              <a:gd name="connsiteY31" fmla="*/ 228303 h 293317"/>
              <a:gd name="connsiteX32" fmla="*/ 107021 w 306792"/>
              <a:gd name="connsiteY32" fmla="*/ 249706 h 293317"/>
              <a:gd name="connsiteX33" fmla="*/ 114155 w 306792"/>
              <a:gd name="connsiteY33" fmla="*/ 135555 h 293317"/>
              <a:gd name="connsiteX34" fmla="*/ 149829 w 306792"/>
              <a:gd name="connsiteY34" fmla="*/ 92748 h 293317"/>
              <a:gd name="connsiteX35" fmla="*/ 171233 w 306792"/>
              <a:gd name="connsiteY35" fmla="*/ 85613 h 293317"/>
              <a:gd name="connsiteX36" fmla="*/ 214041 w 306792"/>
              <a:gd name="connsiteY36" fmla="*/ 57076 h 293317"/>
              <a:gd name="connsiteX37" fmla="*/ 235445 w 306792"/>
              <a:gd name="connsiteY37" fmla="*/ 42807 h 293317"/>
              <a:gd name="connsiteX38" fmla="*/ 263984 w 306792"/>
              <a:gd name="connsiteY38" fmla="*/ 28538 h 293317"/>
              <a:gd name="connsiteX39" fmla="*/ 299657 w 306792"/>
              <a:gd name="connsiteY39" fmla="*/ 0 h 293317"/>
              <a:gd name="connsiteX40" fmla="*/ 306792 w 306792"/>
              <a:gd name="connsiteY40" fmla="*/ 7134 h 293317"/>
              <a:gd name="connsiteX41" fmla="*/ 71347 w 306792"/>
              <a:gd name="connsiteY41" fmla="*/ 256840 h 293317"/>
              <a:gd name="connsiteX42" fmla="*/ 0 w 306792"/>
              <a:gd name="connsiteY42" fmla="*/ 171227 h 29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6792" h="293317">
                <a:moveTo>
                  <a:pt x="0" y="171227"/>
                </a:moveTo>
                <a:lnTo>
                  <a:pt x="0" y="171227"/>
                </a:lnTo>
                <a:cubicBezTo>
                  <a:pt x="19026" y="180740"/>
                  <a:pt x="39132" y="188345"/>
                  <a:pt x="57078" y="199765"/>
                </a:cubicBezTo>
                <a:cubicBezTo>
                  <a:pt x="65590" y="205182"/>
                  <a:pt x="70731" y="214709"/>
                  <a:pt x="78482" y="221168"/>
                </a:cubicBezTo>
                <a:cubicBezTo>
                  <a:pt x="85069" y="226657"/>
                  <a:pt x="92751" y="230681"/>
                  <a:pt x="99886" y="235437"/>
                </a:cubicBezTo>
                <a:cubicBezTo>
                  <a:pt x="102264" y="225924"/>
                  <a:pt x="98613" y="211944"/>
                  <a:pt x="107021" y="206899"/>
                </a:cubicBezTo>
                <a:cubicBezTo>
                  <a:pt x="110219" y="204980"/>
                  <a:pt x="151288" y="219276"/>
                  <a:pt x="156963" y="221168"/>
                </a:cubicBezTo>
                <a:cubicBezTo>
                  <a:pt x="159341" y="209277"/>
                  <a:pt x="161157" y="197260"/>
                  <a:pt x="164098" y="185496"/>
                </a:cubicBezTo>
                <a:cubicBezTo>
                  <a:pt x="165922" y="178200"/>
                  <a:pt x="169409" y="171388"/>
                  <a:pt x="171233" y="164092"/>
                </a:cubicBezTo>
                <a:cubicBezTo>
                  <a:pt x="174174" y="152328"/>
                  <a:pt x="174533" y="139924"/>
                  <a:pt x="178368" y="128420"/>
                </a:cubicBezTo>
                <a:cubicBezTo>
                  <a:pt x="181731" y="118330"/>
                  <a:pt x="188903" y="109840"/>
                  <a:pt x="192637" y="99882"/>
                </a:cubicBezTo>
                <a:cubicBezTo>
                  <a:pt x="196080" y="90701"/>
                  <a:pt x="193315" y="78723"/>
                  <a:pt x="199772" y="71344"/>
                </a:cubicBezTo>
                <a:cubicBezTo>
                  <a:pt x="211065" y="58438"/>
                  <a:pt x="228311" y="52319"/>
                  <a:pt x="242580" y="42807"/>
                </a:cubicBezTo>
                <a:cubicBezTo>
                  <a:pt x="249715" y="38051"/>
                  <a:pt x="255849" y="31250"/>
                  <a:pt x="263984" y="28538"/>
                </a:cubicBezTo>
                <a:cubicBezTo>
                  <a:pt x="271119" y="26160"/>
                  <a:pt x="292909" y="21403"/>
                  <a:pt x="285388" y="21403"/>
                </a:cubicBezTo>
                <a:cubicBezTo>
                  <a:pt x="260278" y="21403"/>
                  <a:pt x="243247" y="28316"/>
                  <a:pt x="221176" y="35672"/>
                </a:cubicBezTo>
                <a:cubicBezTo>
                  <a:pt x="203896" y="47191"/>
                  <a:pt x="198209" y="48962"/>
                  <a:pt x="185502" y="64210"/>
                </a:cubicBezTo>
                <a:cubicBezTo>
                  <a:pt x="177889" y="73345"/>
                  <a:pt x="171010" y="83072"/>
                  <a:pt x="164098" y="92748"/>
                </a:cubicBezTo>
                <a:cubicBezTo>
                  <a:pt x="159114" y="99725"/>
                  <a:pt x="155186" y="107456"/>
                  <a:pt x="149829" y="114151"/>
                </a:cubicBezTo>
                <a:cubicBezTo>
                  <a:pt x="145627" y="119404"/>
                  <a:pt x="139595" y="123039"/>
                  <a:pt x="135559" y="128420"/>
                </a:cubicBezTo>
                <a:cubicBezTo>
                  <a:pt x="87154" y="192959"/>
                  <a:pt x="125477" y="152772"/>
                  <a:pt x="92751" y="185496"/>
                </a:cubicBezTo>
                <a:lnTo>
                  <a:pt x="78482" y="228303"/>
                </a:lnTo>
                <a:lnTo>
                  <a:pt x="71347" y="249706"/>
                </a:lnTo>
                <a:cubicBezTo>
                  <a:pt x="74065" y="257860"/>
                  <a:pt x="87656" y="284359"/>
                  <a:pt x="71347" y="292513"/>
                </a:cubicBezTo>
                <a:cubicBezTo>
                  <a:pt x="64620" y="295876"/>
                  <a:pt x="57078" y="287756"/>
                  <a:pt x="49943" y="285378"/>
                </a:cubicBezTo>
                <a:cubicBezTo>
                  <a:pt x="37116" y="266138"/>
                  <a:pt x="33462" y="264724"/>
                  <a:pt x="28539" y="242572"/>
                </a:cubicBezTo>
                <a:cubicBezTo>
                  <a:pt x="25401" y="228451"/>
                  <a:pt x="27279" y="212984"/>
                  <a:pt x="21404" y="199765"/>
                </a:cubicBezTo>
                <a:cubicBezTo>
                  <a:pt x="17306" y="190545"/>
                  <a:pt x="7135" y="185496"/>
                  <a:pt x="0" y="178361"/>
                </a:cubicBezTo>
                <a:cubicBezTo>
                  <a:pt x="7135" y="175983"/>
                  <a:pt x="13883" y="171227"/>
                  <a:pt x="21404" y="171227"/>
                </a:cubicBezTo>
                <a:cubicBezTo>
                  <a:pt x="31210" y="171227"/>
                  <a:pt x="40930" y="174499"/>
                  <a:pt x="49943" y="178361"/>
                </a:cubicBezTo>
                <a:cubicBezTo>
                  <a:pt x="57824" y="181739"/>
                  <a:pt x="64651" y="187274"/>
                  <a:pt x="71347" y="192630"/>
                </a:cubicBezTo>
                <a:cubicBezTo>
                  <a:pt x="82409" y="201480"/>
                  <a:pt x="93704" y="215939"/>
                  <a:pt x="99886" y="228303"/>
                </a:cubicBezTo>
                <a:cubicBezTo>
                  <a:pt x="103249" y="235029"/>
                  <a:pt x="104643" y="242572"/>
                  <a:pt x="107021" y="249706"/>
                </a:cubicBezTo>
                <a:cubicBezTo>
                  <a:pt x="109399" y="211656"/>
                  <a:pt x="108209" y="173213"/>
                  <a:pt x="114155" y="135555"/>
                </a:cubicBezTo>
                <a:cubicBezTo>
                  <a:pt x="115703" y="125749"/>
                  <a:pt x="143916" y="96690"/>
                  <a:pt x="149829" y="92748"/>
                </a:cubicBezTo>
                <a:cubicBezTo>
                  <a:pt x="156087" y="88576"/>
                  <a:pt x="164659" y="89265"/>
                  <a:pt x="171233" y="85613"/>
                </a:cubicBezTo>
                <a:cubicBezTo>
                  <a:pt x="186224" y="77285"/>
                  <a:pt x="199772" y="66588"/>
                  <a:pt x="214041" y="57076"/>
                </a:cubicBezTo>
                <a:cubicBezTo>
                  <a:pt x="221176" y="52320"/>
                  <a:pt x="227775" y="46642"/>
                  <a:pt x="235445" y="42807"/>
                </a:cubicBezTo>
                <a:lnTo>
                  <a:pt x="263984" y="28538"/>
                </a:lnTo>
                <a:cubicBezTo>
                  <a:pt x="274941" y="12102"/>
                  <a:pt x="276682" y="0"/>
                  <a:pt x="299657" y="0"/>
                </a:cubicBezTo>
                <a:cubicBezTo>
                  <a:pt x="303020" y="0"/>
                  <a:pt x="304414" y="4756"/>
                  <a:pt x="306792" y="7134"/>
                </a:cubicBezTo>
                <a:lnTo>
                  <a:pt x="71347" y="256840"/>
                </a:lnTo>
                <a:lnTo>
                  <a:pt x="0" y="171227"/>
                </a:lnTo>
                <a:close/>
              </a:path>
            </a:pathLst>
          </a:cu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4" name="Freeform 73"/>
          <p:cNvSpPr/>
          <p:nvPr/>
        </p:nvSpPr>
        <p:spPr>
          <a:xfrm>
            <a:off x="8060737" y="1488625"/>
            <a:ext cx="350904" cy="370822"/>
          </a:xfrm>
          <a:custGeom>
            <a:avLst/>
            <a:gdLst>
              <a:gd name="connsiteX0" fmla="*/ 0 w 306792"/>
              <a:gd name="connsiteY0" fmla="*/ 171227 h 293317"/>
              <a:gd name="connsiteX1" fmla="*/ 0 w 306792"/>
              <a:gd name="connsiteY1" fmla="*/ 171227 h 293317"/>
              <a:gd name="connsiteX2" fmla="*/ 57078 w 306792"/>
              <a:gd name="connsiteY2" fmla="*/ 199765 h 293317"/>
              <a:gd name="connsiteX3" fmla="*/ 78482 w 306792"/>
              <a:gd name="connsiteY3" fmla="*/ 221168 h 293317"/>
              <a:gd name="connsiteX4" fmla="*/ 99886 w 306792"/>
              <a:gd name="connsiteY4" fmla="*/ 235437 h 293317"/>
              <a:gd name="connsiteX5" fmla="*/ 107021 w 306792"/>
              <a:gd name="connsiteY5" fmla="*/ 206899 h 293317"/>
              <a:gd name="connsiteX6" fmla="*/ 156963 w 306792"/>
              <a:gd name="connsiteY6" fmla="*/ 221168 h 293317"/>
              <a:gd name="connsiteX7" fmla="*/ 164098 w 306792"/>
              <a:gd name="connsiteY7" fmla="*/ 185496 h 293317"/>
              <a:gd name="connsiteX8" fmla="*/ 171233 w 306792"/>
              <a:gd name="connsiteY8" fmla="*/ 164092 h 293317"/>
              <a:gd name="connsiteX9" fmla="*/ 178368 w 306792"/>
              <a:gd name="connsiteY9" fmla="*/ 128420 h 293317"/>
              <a:gd name="connsiteX10" fmla="*/ 192637 w 306792"/>
              <a:gd name="connsiteY10" fmla="*/ 99882 h 293317"/>
              <a:gd name="connsiteX11" fmla="*/ 199772 w 306792"/>
              <a:gd name="connsiteY11" fmla="*/ 71344 h 293317"/>
              <a:gd name="connsiteX12" fmla="*/ 242580 w 306792"/>
              <a:gd name="connsiteY12" fmla="*/ 42807 h 293317"/>
              <a:gd name="connsiteX13" fmla="*/ 263984 w 306792"/>
              <a:gd name="connsiteY13" fmla="*/ 28538 h 293317"/>
              <a:gd name="connsiteX14" fmla="*/ 285388 w 306792"/>
              <a:gd name="connsiteY14" fmla="*/ 21403 h 293317"/>
              <a:gd name="connsiteX15" fmla="*/ 221176 w 306792"/>
              <a:gd name="connsiteY15" fmla="*/ 35672 h 293317"/>
              <a:gd name="connsiteX16" fmla="*/ 185502 w 306792"/>
              <a:gd name="connsiteY16" fmla="*/ 64210 h 293317"/>
              <a:gd name="connsiteX17" fmla="*/ 164098 w 306792"/>
              <a:gd name="connsiteY17" fmla="*/ 92748 h 293317"/>
              <a:gd name="connsiteX18" fmla="*/ 149829 w 306792"/>
              <a:gd name="connsiteY18" fmla="*/ 114151 h 293317"/>
              <a:gd name="connsiteX19" fmla="*/ 135559 w 306792"/>
              <a:gd name="connsiteY19" fmla="*/ 128420 h 293317"/>
              <a:gd name="connsiteX20" fmla="*/ 92751 w 306792"/>
              <a:gd name="connsiteY20" fmla="*/ 185496 h 293317"/>
              <a:gd name="connsiteX21" fmla="*/ 78482 w 306792"/>
              <a:gd name="connsiteY21" fmla="*/ 228303 h 293317"/>
              <a:gd name="connsiteX22" fmla="*/ 71347 w 306792"/>
              <a:gd name="connsiteY22" fmla="*/ 249706 h 293317"/>
              <a:gd name="connsiteX23" fmla="*/ 71347 w 306792"/>
              <a:gd name="connsiteY23" fmla="*/ 292513 h 293317"/>
              <a:gd name="connsiteX24" fmla="*/ 49943 w 306792"/>
              <a:gd name="connsiteY24" fmla="*/ 285378 h 293317"/>
              <a:gd name="connsiteX25" fmla="*/ 28539 w 306792"/>
              <a:gd name="connsiteY25" fmla="*/ 242572 h 293317"/>
              <a:gd name="connsiteX26" fmla="*/ 21404 w 306792"/>
              <a:gd name="connsiteY26" fmla="*/ 199765 h 293317"/>
              <a:gd name="connsiteX27" fmla="*/ 0 w 306792"/>
              <a:gd name="connsiteY27" fmla="*/ 178361 h 293317"/>
              <a:gd name="connsiteX28" fmla="*/ 21404 w 306792"/>
              <a:gd name="connsiteY28" fmla="*/ 171227 h 293317"/>
              <a:gd name="connsiteX29" fmla="*/ 49943 w 306792"/>
              <a:gd name="connsiteY29" fmla="*/ 178361 h 293317"/>
              <a:gd name="connsiteX30" fmla="*/ 71347 w 306792"/>
              <a:gd name="connsiteY30" fmla="*/ 192630 h 293317"/>
              <a:gd name="connsiteX31" fmla="*/ 99886 w 306792"/>
              <a:gd name="connsiteY31" fmla="*/ 228303 h 293317"/>
              <a:gd name="connsiteX32" fmla="*/ 107021 w 306792"/>
              <a:gd name="connsiteY32" fmla="*/ 249706 h 293317"/>
              <a:gd name="connsiteX33" fmla="*/ 114155 w 306792"/>
              <a:gd name="connsiteY33" fmla="*/ 135555 h 293317"/>
              <a:gd name="connsiteX34" fmla="*/ 149829 w 306792"/>
              <a:gd name="connsiteY34" fmla="*/ 92748 h 293317"/>
              <a:gd name="connsiteX35" fmla="*/ 171233 w 306792"/>
              <a:gd name="connsiteY35" fmla="*/ 85613 h 293317"/>
              <a:gd name="connsiteX36" fmla="*/ 214041 w 306792"/>
              <a:gd name="connsiteY36" fmla="*/ 57076 h 293317"/>
              <a:gd name="connsiteX37" fmla="*/ 235445 w 306792"/>
              <a:gd name="connsiteY37" fmla="*/ 42807 h 293317"/>
              <a:gd name="connsiteX38" fmla="*/ 263984 w 306792"/>
              <a:gd name="connsiteY38" fmla="*/ 28538 h 293317"/>
              <a:gd name="connsiteX39" fmla="*/ 299657 w 306792"/>
              <a:gd name="connsiteY39" fmla="*/ 0 h 293317"/>
              <a:gd name="connsiteX40" fmla="*/ 306792 w 306792"/>
              <a:gd name="connsiteY40" fmla="*/ 7134 h 293317"/>
              <a:gd name="connsiteX41" fmla="*/ 71347 w 306792"/>
              <a:gd name="connsiteY41" fmla="*/ 256840 h 293317"/>
              <a:gd name="connsiteX42" fmla="*/ 0 w 306792"/>
              <a:gd name="connsiteY42" fmla="*/ 171227 h 29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6792" h="293317">
                <a:moveTo>
                  <a:pt x="0" y="171227"/>
                </a:moveTo>
                <a:lnTo>
                  <a:pt x="0" y="171227"/>
                </a:lnTo>
                <a:cubicBezTo>
                  <a:pt x="19026" y="180740"/>
                  <a:pt x="39132" y="188345"/>
                  <a:pt x="57078" y="199765"/>
                </a:cubicBezTo>
                <a:cubicBezTo>
                  <a:pt x="65590" y="205182"/>
                  <a:pt x="70731" y="214709"/>
                  <a:pt x="78482" y="221168"/>
                </a:cubicBezTo>
                <a:cubicBezTo>
                  <a:pt x="85069" y="226657"/>
                  <a:pt x="92751" y="230681"/>
                  <a:pt x="99886" y="235437"/>
                </a:cubicBezTo>
                <a:cubicBezTo>
                  <a:pt x="102264" y="225924"/>
                  <a:pt x="98613" y="211944"/>
                  <a:pt x="107021" y="206899"/>
                </a:cubicBezTo>
                <a:cubicBezTo>
                  <a:pt x="110219" y="204980"/>
                  <a:pt x="151288" y="219276"/>
                  <a:pt x="156963" y="221168"/>
                </a:cubicBezTo>
                <a:cubicBezTo>
                  <a:pt x="159341" y="209277"/>
                  <a:pt x="161157" y="197260"/>
                  <a:pt x="164098" y="185496"/>
                </a:cubicBezTo>
                <a:cubicBezTo>
                  <a:pt x="165922" y="178200"/>
                  <a:pt x="169409" y="171388"/>
                  <a:pt x="171233" y="164092"/>
                </a:cubicBezTo>
                <a:cubicBezTo>
                  <a:pt x="174174" y="152328"/>
                  <a:pt x="174533" y="139924"/>
                  <a:pt x="178368" y="128420"/>
                </a:cubicBezTo>
                <a:cubicBezTo>
                  <a:pt x="181731" y="118330"/>
                  <a:pt x="188903" y="109840"/>
                  <a:pt x="192637" y="99882"/>
                </a:cubicBezTo>
                <a:cubicBezTo>
                  <a:pt x="196080" y="90701"/>
                  <a:pt x="193315" y="78723"/>
                  <a:pt x="199772" y="71344"/>
                </a:cubicBezTo>
                <a:cubicBezTo>
                  <a:pt x="211065" y="58438"/>
                  <a:pt x="228311" y="52319"/>
                  <a:pt x="242580" y="42807"/>
                </a:cubicBezTo>
                <a:cubicBezTo>
                  <a:pt x="249715" y="38051"/>
                  <a:pt x="255849" y="31250"/>
                  <a:pt x="263984" y="28538"/>
                </a:cubicBezTo>
                <a:cubicBezTo>
                  <a:pt x="271119" y="26160"/>
                  <a:pt x="292909" y="21403"/>
                  <a:pt x="285388" y="21403"/>
                </a:cubicBezTo>
                <a:cubicBezTo>
                  <a:pt x="260278" y="21403"/>
                  <a:pt x="243247" y="28316"/>
                  <a:pt x="221176" y="35672"/>
                </a:cubicBezTo>
                <a:cubicBezTo>
                  <a:pt x="203896" y="47191"/>
                  <a:pt x="198209" y="48962"/>
                  <a:pt x="185502" y="64210"/>
                </a:cubicBezTo>
                <a:cubicBezTo>
                  <a:pt x="177889" y="73345"/>
                  <a:pt x="171010" y="83072"/>
                  <a:pt x="164098" y="92748"/>
                </a:cubicBezTo>
                <a:cubicBezTo>
                  <a:pt x="159114" y="99725"/>
                  <a:pt x="155186" y="107456"/>
                  <a:pt x="149829" y="114151"/>
                </a:cubicBezTo>
                <a:cubicBezTo>
                  <a:pt x="145627" y="119404"/>
                  <a:pt x="139595" y="123039"/>
                  <a:pt x="135559" y="128420"/>
                </a:cubicBezTo>
                <a:cubicBezTo>
                  <a:pt x="87154" y="192959"/>
                  <a:pt x="125477" y="152772"/>
                  <a:pt x="92751" y="185496"/>
                </a:cubicBezTo>
                <a:lnTo>
                  <a:pt x="78482" y="228303"/>
                </a:lnTo>
                <a:lnTo>
                  <a:pt x="71347" y="249706"/>
                </a:lnTo>
                <a:cubicBezTo>
                  <a:pt x="74065" y="257860"/>
                  <a:pt x="87656" y="284359"/>
                  <a:pt x="71347" y="292513"/>
                </a:cubicBezTo>
                <a:cubicBezTo>
                  <a:pt x="64620" y="295876"/>
                  <a:pt x="57078" y="287756"/>
                  <a:pt x="49943" y="285378"/>
                </a:cubicBezTo>
                <a:cubicBezTo>
                  <a:pt x="37116" y="266138"/>
                  <a:pt x="33462" y="264724"/>
                  <a:pt x="28539" y="242572"/>
                </a:cubicBezTo>
                <a:cubicBezTo>
                  <a:pt x="25401" y="228451"/>
                  <a:pt x="27279" y="212984"/>
                  <a:pt x="21404" y="199765"/>
                </a:cubicBezTo>
                <a:cubicBezTo>
                  <a:pt x="17306" y="190545"/>
                  <a:pt x="7135" y="185496"/>
                  <a:pt x="0" y="178361"/>
                </a:cubicBezTo>
                <a:cubicBezTo>
                  <a:pt x="7135" y="175983"/>
                  <a:pt x="13883" y="171227"/>
                  <a:pt x="21404" y="171227"/>
                </a:cubicBezTo>
                <a:cubicBezTo>
                  <a:pt x="31210" y="171227"/>
                  <a:pt x="40930" y="174499"/>
                  <a:pt x="49943" y="178361"/>
                </a:cubicBezTo>
                <a:cubicBezTo>
                  <a:pt x="57824" y="181739"/>
                  <a:pt x="64651" y="187274"/>
                  <a:pt x="71347" y="192630"/>
                </a:cubicBezTo>
                <a:cubicBezTo>
                  <a:pt x="82409" y="201480"/>
                  <a:pt x="93704" y="215939"/>
                  <a:pt x="99886" y="228303"/>
                </a:cubicBezTo>
                <a:cubicBezTo>
                  <a:pt x="103249" y="235029"/>
                  <a:pt x="104643" y="242572"/>
                  <a:pt x="107021" y="249706"/>
                </a:cubicBezTo>
                <a:cubicBezTo>
                  <a:pt x="109399" y="211656"/>
                  <a:pt x="108209" y="173213"/>
                  <a:pt x="114155" y="135555"/>
                </a:cubicBezTo>
                <a:cubicBezTo>
                  <a:pt x="115703" y="125749"/>
                  <a:pt x="143916" y="96690"/>
                  <a:pt x="149829" y="92748"/>
                </a:cubicBezTo>
                <a:cubicBezTo>
                  <a:pt x="156087" y="88576"/>
                  <a:pt x="164659" y="89265"/>
                  <a:pt x="171233" y="85613"/>
                </a:cubicBezTo>
                <a:cubicBezTo>
                  <a:pt x="186224" y="77285"/>
                  <a:pt x="199772" y="66588"/>
                  <a:pt x="214041" y="57076"/>
                </a:cubicBezTo>
                <a:cubicBezTo>
                  <a:pt x="221176" y="52320"/>
                  <a:pt x="227775" y="46642"/>
                  <a:pt x="235445" y="42807"/>
                </a:cubicBezTo>
                <a:lnTo>
                  <a:pt x="263984" y="28538"/>
                </a:lnTo>
                <a:cubicBezTo>
                  <a:pt x="274941" y="12102"/>
                  <a:pt x="276682" y="0"/>
                  <a:pt x="299657" y="0"/>
                </a:cubicBezTo>
                <a:cubicBezTo>
                  <a:pt x="303020" y="0"/>
                  <a:pt x="304414" y="4756"/>
                  <a:pt x="306792" y="7134"/>
                </a:cubicBezTo>
                <a:lnTo>
                  <a:pt x="71347" y="256840"/>
                </a:lnTo>
                <a:lnTo>
                  <a:pt x="0" y="171227"/>
                </a:lnTo>
                <a:close/>
              </a:path>
            </a:pathLst>
          </a:cu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grpSp>
        <p:nvGrpSpPr>
          <p:cNvPr id="5" name="Group 4"/>
          <p:cNvGrpSpPr/>
          <p:nvPr/>
        </p:nvGrpSpPr>
        <p:grpSpPr>
          <a:xfrm>
            <a:off x="500233" y="1899562"/>
            <a:ext cx="2549671" cy="1397037"/>
            <a:chOff x="500233" y="1899562"/>
            <a:chExt cx="2549671" cy="1397037"/>
          </a:xfrm>
        </p:grpSpPr>
        <p:sp>
          <p:nvSpPr>
            <p:cNvPr id="2" name="Right Arrow 1"/>
            <p:cNvSpPr/>
            <p:nvPr/>
          </p:nvSpPr>
          <p:spPr>
            <a:xfrm rot="3460956">
              <a:off x="2106633" y="2676631"/>
              <a:ext cx="1077301" cy="162636"/>
            </a:xfrm>
            <a:prstGeom prst="rightArrow">
              <a:avLst>
                <a:gd name="adj1" fmla="val 50000"/>
                <a:gd name="adj2" fmla="val 105841"/>
              </a:avLst>
            </a:prstGeom>
            <a:solidFill>
              <a:srgbClr val="008000">
                <a:alpha val="85000"/>
              </a:srgbClr>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1" name="TextBox 30"/>
            <p:cNvSpPr txBox="1"/>
            <p:nvPr/>
          </p:nvSpPr>
          <p:spPr>
            <a:xfrm>
              <a:off x="500233" y="1899562"/>
              <a:ext cx="2549671" cy="523220"/>
            </a:xfrm>
            <a:prstGeom prst="rect">
              <a:avLst/>
            </a:prstGeom>
            <a:solidFill>
              <a:schemeClr val="bg1"/>
            </a:solidFill>
            <a:ln w="19050" cmpd="sng">
              <a:solidFill>
                <a:srgbClr val="008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008000"/>
                  </a:solidFill>
                </a:rPr>
                <a:t>Bus stop shelter</a:t>
              </a:r>
            </a:p>
          </p:txBody>
        </p:sp>
      </p:grpSp>
      <p:grpSp>
        <p:nvGrpSpPr>
          <p:cNvPr id="4" name="Group 3"/>
          <p:cNvGrpSpPr/>
          <p:nvPr/>
        </p:nvGrpSpPr>
        <p:grpSpPr>
          <a:xfrm>
            <a:off x="971719" y="3970606"/>
            <a:ext cx="2163072" cy="1302382"/>
            <a:chOff x="971719" y="3970606"/>
            <a:chExt cx="2163072" cy="1302382"/>
          </a:xfrm>
        </p:grpSpPr>
        <p:sp>
          <p:nvSpPr>
            <p:cNvPr id="65" name="Right Arrow 64"/>
            <p:cNvSpPr/>
            <p:nvPr/>
          </p:nvSpPr>
          <p:spPr>
            <a:xfrm rot="17543570">
              <a:off x="1586757" y="4432511"/>
              <a:ext cx="1077301" cy="153492"/>
            </a:xfrm>
            <a:prstGeom prst="rightArrow">
              <a:avLst>
                <a:gd name="adj1" fmla="val 50000"/>
                <a:gd name="adj2" fmla="val 122679"/>
              </a:avLst>
            </a:prstGeom>
            <a:solidFill>
              <a:srgbClr val="008000">
                <a:alpha val="85000"/>
              </a:srgbClr>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28" name="TextBox 27"/>
            <p:cNvSpPr txBox="1"/>
            <p:nvPr/>
          </p:nvSpPr>
          <p:spPr>
            <a:xfrm>
              <a:off x="971719" y="4749768"/>
              <a:ext cx="2163072" cy="523220"/>
            </a:xfrm>
            <a:prstGeom prst="rect">
              <a:avLst/>
            </a:prstGeom>
            <a:solidFill>
              <a:schemeClr val="bg1"/>
            </a:solidFill>
            <a:ln w="19050" cmpd="sng">
              <a:solidFill>
                <a:srgbClr val="008000"/>
              </a:solidFill>
            </a:ln>
          </p:spPr>
          <p:txBody>
            <a:bodyPr wrap="none" rtlCol="0">
              <a:spAutoFit/>
            </a:bodyPr>
            <a:lstStyle/>
            <a:p>
              <a:r>
                <a:rPr lang="en-US" sz="2800" dirty="0" smtClean="0">
                  <a:solidFill>
                    <a:srgbClr val="008000"/>
                  </a:solidFill>
                  <a:latin typeface="Segoe UI Light"/>
                  <a:cs typeface="Segoe UI Light"/>
                </a:rPr>
                <a:t>Bus stop sign</a:t>
              </a:r>
              <a:endParaRPr lang="en-US" sz="2800" dirty="0">
                <a:solidFill>
                  <a:srgbClr val="008000"/>
                </a:solidFill>
                <a:latin typeface="Segoe UI Light"/>
                <a:cs typeface="Segoe UI Light"/>
              </a:endParaRPr>
            </a:p>
          </p:txBody>
        </p:sp>
      </p:grpSp>
      <p:grpSp>
        <p:nvGrpSpPr>
          <p:cNvPr id="6" name="Group 5"/>
          <p:cNvGrpSpPr/>
          <p:nvPr/>
        </p:nvGrpSpPr>
        <p:grpSpPr>
          <a:xfrm>
            <a:off x="5119150" y="5078276"/>
            <a:ext cx="2744875" cy="571159"/>
            <a:chOff x="5119150" y="5078276"/>
            <a:chExt cx="2744875" cy="571159"/>
          </a:xfrm>
        </p:grpSpPr>
        <p:sp>
          <p:nvSpPr>
            <p:cNvPr id="75" name="Right Arrow 74"/>
            <p:cNvSpPr/>
            <p:nvPr/>
          </p:nvSpPr>
          <p:spPr>
            <a:xfrm rot="19686847">
              <a:off x="5923681" y="5078276"/>
              <a:ext cx="990033" cy="147886"/>
            </a:xfrm>
            <a:prstGeom prst="rightArrow">
              <a:avLst>
                <a:gd name="adj1" fmla="val 50000"/>
                <a:gd name="adj2" fmla="val 105773"/>
              </a:avLst>
            </a:prstGeom>
            <a:solidFill>
              <a:srgbClr val="008000">
                <a:alpha val="85000"/>
              </a:srgbClr>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6" name="Right Arrow 75"/>
            <p:cNvSpPr/>
            <p:nvPr/>
          </p:nvSpPr>
          <p:spPr>
            <a:xfrm rot="20584797">
              <a:off x="6702989" y="5188344"/>
              <a:ext cx="1161036" cy="147886"/>
            </a:xfrm>
            <a:prstGeom prst="rightArrow">
              <a:avLst>
                <a:gd name="adj1" fmla="val 50000"/>
                <a:gd name="adj2" fmla="val 105773"/>
              </a:avLst>
            </a:prstGeom>
            <a:solidFill>
              <a:srgbClr val="008000">
                <a:alpha val="85000"/>
              </a:srgbClr>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8" name="TextBox 37"/>
            <p:cNvSpPr txBox="1"/>
            <p:nvPr/>
          </p:nvSpPr>
          <p:spPr>
            <a:xfrm>
              <a:off x="5119150" y="5126215"/>
              <a:ext cx="1715108" cy="523220"/>
            </a:xfrm>
            <a:prstGeom prst="rect">
              <a:avLst/>
            </a:prstGeom>
            <a:solidFill>
              <a:schemeClr val="bg1"/>
            </a:solidFill>
            <a:ln w="19050" cmpd="sng">
              <a:solidFill>
                <a:srgbClr val="008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008000"/>
                  </a:solidFill>
                </a:rPr>
                <a:t>Trash cans</a:t>
              </a:r>
            </a:p>
          </p:txBody>
        </p:sp>
      </p:grpSp>
      <p:grpSp>
        <p:nvGrpSpPr>
          <p:cNvPr id="8" name="Group 7"/>
          <p:cNvGrpSpPr/>
          <p:nvPr/>
        </p:nvGrpSpPr>
        <p:grpSpPr>
          <a:xfrm>
            <a:off x="3837139" y="4186264"/>
            <a:ext cx="1104965" cy="1062968"/>
            <a:chOff x="3837139" y="4186264"/>
            <a:chExt cx="1104965" cy="1062968"/>
          </a:xfrm>
        </p:grpSpPr>
        <p:sp>
          <p:nvSpPr>
            <p:cNvPr id="77" name="Right Arrow 76"/>
            <p:cNvSpPr/>
            <p:nvPr/>
          </p:nvSpPr>
          <p:spPr>
            <a:xfrm rot="15705029">
              <a:off x="3953378" y="4426020"/>
              <a:ext cx="627397" cy="147886"/>
            </a:xfrm>
            <a:prstGeom prst="rightArrow">
              <a:avLst>
                <a:gd name="adj1" fmla="val 50000"/>
                <a:gd name="adj2" fmla="val 105773"/>
              </a:avLst>
            </a:prstGeom>
            <a:solidFill>
              <a:srgbClr val="FF0000">
                <a:alpha val="85000"/>
              </a:srgbClr>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4" name="TextBox 33"/>
            <p:cNvSpPr txBox="1"/>
            <p:nvPr/>
          </p:nvSpPr>
          <p:spPr>
            <a:xfrm>
              <a:off x="3837139" y="4726012"/>
              <a:ext cx="1104965" cy="523220"/>
            </a:xfrm>
            <a:prstGeom prst="rect">
              <a:avLst/>
            </a:prstGeom>
            <a:solidFill>
              <a:schemeClr val="bg1"/>
            </a:solidFill>
            <a:ln w="19050" cmpd="sng">
              <a:solidFill>
                <a:srgbClr val="FF0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FF0000"/>
                  </a:solidFill>
                </a:rPr>
                <a:t>Bench</a:t>
              </a:r>
            </a:p>
          </p:txBody>
        </p:sp>
      </p:grpSp>
      <p:grpSp>
        <p:nvGrpSpPr>
          <p:cNvPr id="9" name="Group 8"/>
          <p:cNvGrpSpPr/>
          <p:nvPr/>
        </p:nvGrpSpPr>
        <p:grpSpPr>
          <a:xfrm>
            <a:off x="555873" y="3236152"/>
            <a:ext cx="816199" cy="1075171"/>
            <a:chOff x="555873" y="3236152"/>
            <a:chExt cx="816199" cy="1075171"/>
          </a:xfrm>
        </p:grpSpPr>
        <p:sp>
          <p:nvSpPr>
            <p:cNvPr id="78" name="Right Arrow 77"/>
            <p:cNvSpPr/>
            <p:nvPr/>
          </p:nvSpPr>
          <p:spPr>
            <a:xfrm rot="16772367">
              <a:off x="677112" y="3471336"/>
              <a:ext cx="627397" cy="157030"/>
            </a:xfrm>
            <a:prstGeom prst="rightArrow">
              <a:avLst>
                <a:gd name="adj1" fmla="val 50000"/>
                <a:gd name="adj2" fmla="val 105773"/>
              </a:avLst>
            </a:prstGeom>
            <a:solidFill>
              <a:srgbClr val="FF0000">
                <a:alpha val="85000"/>
              </a:srgbClr>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25" name="TextBox 24"/>
            <p:cNvSpPr txBox="1"/>
            <p:nvPr/>
          </p:nvSpPr>
          <p:spPr>
            <a:xfrm>
              <a:off x="555873" y="3788103"/>
              <a:ext cx="816199" cy="523220"/>
            </a:xfrm>
            <a:prstGeom prst="rect">
              <a:avLst/>
            </a:prstGeom>
            <a:solidFill>
              <a:schemeClr val="bg1"/>
            </a:solidFill>
            <a:ln w="19050" cmpd="sng">
              <a:solidFill>
                <a:srgbClr val="FF0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FF0000"/>
                  </a:solidFill>
                </a:rPr>
                <a:t>Pole</a:t>
              </a:r>
            </a:p>
          </p:txBody>
        </p:sp>
      </p:grpSp>
    </p:spTree>
    <p:extLst>
      <p:ext uri="{BB962C8B-B14F-4D97-AF65-F5344CB8AC3E}">
        <p14:creationId xmlns:p14="http://schemas.microsoft.com/office/powerpoint/2010/main" val="3540352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2" grpId="0" animBg="1"/>
      <p:bldP spid="64" grpId="0" animBg="1"/>
      <p:bldP spid="7" grpId="0" animBg="1"/>
      <p:bldP spid="72" grpId="0" animBg="1"/>
      <p:bldP spid="73" grpId="0" animBg="1"/>
      <p:bldP spid="7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hite Can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0" y="0"/>
            <a:ext cx="9144000" cy="6858000"/>
          </a:xfrm>
          <a:prstGeom prst="rect">
            <a:avLst/>
          </a:prstGeom>
          <a:gradFill flip="none" rotWithShape="1">
            <a:gsLst>
              <a:gs pos="15000">
                <a:schemeClr val="bg1">
                  <a:alpha val="0"/>
                </a:schemeClr>
              </a:gs>
              <a:gs pos="51000">
                <a:schemeClr val="bg1">
                  <a:alpha val="85000"/>
                </a:schemeClr>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8" name="TextBox 7"/>
          <p:cNvSpPr txBox="1"/>
          <p:nvPr/>
        </p:nvSpPr>
        <p:spPr>
          <a:xfrm>
            <a:off x="5614619" y="2095207"/>
            <a:ext cx="3124774" cy="830997"/>
          </a:xfrm>
          <a:prstGeom prst="rect">
            <a:avLst/>
          </a:prstGeom>
          <a:noFill/>
        </p:spPr>
        <p:txBody>
          <a:bodyPr wrap="none" rtlCol="0">
            <a:spAutoFit/>
          </a:bodyPr>
          <a:lstStyle/>
          <a:p>
            <a:r>
              <a:rPr lang="en-US" sz="2400" dirty="0" smtClean="0">
                <a:solidFill>
                  <a:srgbClr val="000000"/>
                </a:solidFill>
                <a:latin typeface="Segoe UI Light"/>
                <a:cs typeface="Segoe UI Light"/>
              </a:rPr>
              <a:t>Mobile auditory guide </a:t>
            </a:r>
            <a:br>
              <a:rPr lang="en-US" sz="2400" dirty="0" smtClean="0">
                <a:solidFill>
                  <a:srgbClr val="000000"/>
                </a:solidFill>
                <a:latin typeface="Segoe UI Light"/>
                <a:cs typeface="Segoe UI Light"/>
              </a:rPr>
            </a:br>
            <a:r>
              <a:rPr lang="en-US" sz="2400" dirty="0" smtClean="0">
                <a:solidFill>
                  <a:srgbClr val="000000"/>
                </a:solidFill>
                <a:latin typeface="Segoe UI Light"/>
                <a:cs typeface="Segoe UI Light"/>
              </a:rPr>
              <a:t>with GPS</a:t>
            </a:r>
            <a:endParaRPr lang="en-US" sz="2400" dirty="0">
              <a:solidFill>
                <a:srgbClr val="000000"/>
              </a:solidFill>
              <a:latin typeface="Segoe UI Light"/>
              <a:cs typeface="Segoe UI Light"/>
            </a:endParaRPr>
          </a:p>
        </p:txBody>
      </p:sp>
      <p:sp>
        <p:nvSpPr>
          <p:cNvPr id="9" name="TextBox 8"/>
          <p:cNvSpPr txBox="1"/>
          <p:nvPr/>
        </p:nvSpPr>
        <p:spPr>
          <a:xfrm>
            <a:off x="5614619" y="4000485"/>
            <a:ext cx="2754630" cy="830997"/>
          </a:xfrm>
          <a:prstGeom prst="rect">
            <a:avLst/>
          </a:prstGeom>
          <a:noFill/>
        </p:spPr>
        <p:txBody>
          <a:bodyPr wrap="none" rtlCol="0">
            <a:spAutoFit/>
          </a:bodyPr>
          <a:lstStyle/>
          <a:p>
            <a:r>
              <a:rPr lang="en-US" sz="2400" dirty="0" smtClean="0">
                <a:solidFill>
                  <a:srgbClr val="000000"/>
                </a:solidFill>
                <a:latin typeface="Segoe UI Light"/>
                <a:cs typeface="Segoe UI Light"/>
              </a:rPr>
              <a:t>Online public transit</a:t>
            </a:r>
            <a:br>
              <a:rPr lang="en-US" sz="2400" dirty="0" smtClean="0">
                <a:solidFill>
                  <a:srgbClr val="000000"/>
                </a:solidFill>
                <a:latin typeface="Segoe UI Light"/>
                <a:cs typeface="Segoe UI Light"/>
              </a:rPr>
            </a:br>
            <a:r>
              <a:rPr lang="en-US" sz="2400" dirty="0" smtClean="0">
                <a:solidFill>
                  <a:srgbClr val="000000"/>
                </a:solidFill>
                <a:latin typeface="Segoe UI Light"/>
                <a:cs typeface="Segoe UI Light"/>
              </a:rPr>
              <a:t>trip planner</a:t>
            </a:r>
            <a:endParaRPr lang="en-US" sz="2400" dirty="0">
              <a:solidFill>
                <a:srgbClr val="000000"/>
              </a:solidFill>
              <a:latin typeface="Segoe UI Light"/>
              <a:cs typeface="Segoe UI Light"/>
            </a:endParaRPr>
          </a:p>
        </p:txBody>
      </p:sp>
      <p:sp>
        <p:nvSpPr>
          <p:cNvPr id="10" name="TextBox 9"/>
          <p:cNvSpPr txBox="1"/>
          <p:nvPr/>
        </p:nvSpPr>
        <p:spPr>
          <a:xfrm>
            <a:off x="4652630" y="1076345"/>
            <a:ext cx="3910646" cy="584776"/>
          </a:xfrm>
          <a:prstGeom prst="rect">
            <a:avLst/>
          </a:prstGeom>
          <a:noFill/>
        </p:spPr>
        <p:txBody>
          <a:bodyPr wrap="none" rtlCol="0">
            <a:spAutoFit/>
          </a:bodyPr>
          <a:lstStyle/>
          <a:p>
            <a:r>
              <a:rPr lang="en-US" sz="3200" dirty="0" smtClean="0">
                <a:solidFill>
                  <a:srgbClr val="000000"/>
                </a:solidFill>
                <a:latin typeface="Segoe UI Semibold"/>
                <a:cs typeface="Segoe UI Semibold"/>
              </a:rPr>
              <a:t>Roles of Technology</a:t>
            </a:r>
            <a:endParaRPr lang="en-US" sz="3200" dirty="0">
              <a:solidFill>
                <a:srgbClr val="000000"/>
              </a:solidFill>
              <a:latin typeface="Segoe UI Semibold"/>
              <a:cs typeface="Segoe UI Semibold"/>
            </a:endParaRPr>
          </a:p>
        </p:txBody>
      </p:sp>
      <p:pic>
        <p:nvPicPr>
          <p:cNvPr id="13" name="Picture 12"/>
          <p:cNvPicPr>
            <a:picLocks noChangeAspect="1"/>
          </p:cNvPicPr>
          <p:nvPr/>
        </p:nvPicPr>
        <p:blipFill>
          <a:blip r:embed="rId4"/>
          <a:stretch>
            <a:fillRect/>
          </a:stretch>
        </p:blipFill>
        <p:spPr>
          <a:xfrm flipH="1">
            <a:off x="5143804" y="2198044"/>
            <a:ext cx="354967" cy="625323"/>
          </a:xfrm>
          <a:prstGeom prst="rect">
            <a:avLst/>
          </a:prstGeom>
        </p:spPr>
      </p:pic>
      <p:grpSp>
        <p:nvGrpSpPr>
          <p:cNvPr id="19" name="Group 18"/>
          <p:cNvGrpSpPr/>
          <p:nvPr/>
        </p:nvGrpSpPr>
        <p:grpSpPr>
          <a:xfrm>
            <a:off x="4974914" y="4114153"/>
            <a:ext cx="626090" cy="629325"/>
            <a:chOff x="-1378215" y="3461841"/>
            <a:chExt cx="948374" cy="953274"/>
          </a:xfrm>
        </p:grpSpPr>
        <p:pic>
          <p:nvPicPr>
            <p:cNvPr id="14" name="Picture 13"/>
            <p:cNvPicPr>
              <a:picLocks noChangeAspect="1"/>
            </p:cNvPicPr>
            <p:nvPr/>
          </p:nvPicPr>
          <p:blipFill>
            <a:blip r:embed="rId5"/>
            <a:stretch>
              <a:fillRect/>
            </a:stretch>
          </p:blipFill>
          <p:spPr>
            <a:xfrm>
              <a:off x="-1378215" y="3461841"/>
              <a:ext cx="457200" cy="457200"/>
            </a:xfrm>
            <a:prstGeom prst="rect">
              <a:avLst/>
            </a:prstGeom>
          </p:spPr>
        </p:pic>
        <p:pic>
          <p:nvPicPr>
            <p:cNvPr id="15" name="Picture 14"/>
            <p:cNvPicPr>
              <a:picLocks noChangeAspect="1"/>
            </p:cNvPicPr>
            <p:nvPr/>
          </p:nvPicPr>
          <p:blipFill>
            <a:blip r:embed="rId6"/>
            <a:stretch>
              <a:fillRect/>
            </a:stretch>
          </p:blipFill>
          <p:spPr>
            <a:xfrm>
              <a:off x="-882138" y="3944957"/>
              <a:ext cx="438912" cy="438912"/>
            </a:xfrm>
            <a:prstGeom prst="rect">
              <a:avLst/>
            </a:prstGeom>
          </p:spPr>
        </p:pic>
        <p:pic>
          <p:nvPicPr>
            <p:cNvPr id="16" name="Picture 15"/>
            <p:cNvPicPr>
              <a:picLocks noChangeAspect="1"/>
            </p:cNvPicPr>
            <p:nvPr/>
          </p:nvPicPr>
          <p:blipFill>
            <a:blip r:embed="rId7"/>
            <a:stretch>
              <a:fillRect/>
            </a:stretch>
          </p:blipFill>
          <p:spPr>
            <a:xfrm>
              <a:off x="-887041" y="3461841"/>
              <a:ext cx="457200" cy="457200"/>
            </a:xfrm>
            <a:prstGeom prst="rect">
              <a:avLst/>
            </a:prstGeom>
          </p:spPr>
        </p:pic>
        <p:pic>
          <p:nvPicPr>
            <p:cNvPr id="17" name="Picture 16"/>
            <p:cNvPicPr>
              <a:picLocks noChangeAspect="1"/>
            </p:cNvPicPr>
            <p:nvPr/>
          </p:nvPicPr>
          <p:blipFill>
            <a:blip r:embed="rId8"/>
            <a:stretch>
              <a:fillRect/>
            </a:stretch>
          </p:blipFill>
          <p:spPr>
            <a:xfrm>
              <a:off x="-1378215" y="3957915"/>
              <a:ext cx="457200" cy="457200"/>
            </a:xfrm>
            <a:prstGeom prst="rect">
              <a:avLst/>
            </a:prstGeom>
          </p:spPr>
        </p:pic>
      </p:grpSp>
    </p:spTree>
    <p:extLst>
      <p:ext uri="{BB962C8B-B14F-4D97-AF65-F5344CB8AC3E}">
        <p14:creationId xmlns:p14="http://schemas.microsoft.com/office/powerpoint/2010/main" val="875761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Street_View_Walker__1st_prototype.png"/>
          <p:cNvPicPr>
            <a:picLocks noChangeAspect="1"/>
          </p:cNvPicPr>
          <p:nvPr/>
        </p:nvPicPr>
        <p:blipFill rotWithShape="1">
          <a:blip r:embed="rId2">
            <a:extLst>
              <a:ext uri="{28A0092B-C50C-407E-A947-70E740481C1C}">
                <a14:useLocalDpi xmlns:a14="http://schemas.microsoft.com/office/drawing/2010/main" val="0"/>
              </a:ext>
            </a:extLst>
          </a:blip>
          <a:srcRect l="8516" t="25756" r="29643" b="11744"/>
          <a:stretch/>
        </p:blipFill>
        <p:spPr>
          <a:xfrm>
            <a:off x="0" y="367687"/>
            <a:ext cx="9144190" cy="6122626"/>
          </a:xfrm>
          <a:prstGeom prst="rect">
            <a:avLst/>
          </a:prstGeom>
        </p:spPr>
      </p:pic>
      <p:grpSp>
        <p:nvGrpSpPr>
          <p:cNvPr id="42" name="Group 41"/>
          <p:cNvGrpSpPr/>
          <p:nvPr/>
        </p:nvGrpSpPr>
        <p:grpSpPr>
          <a:xfrm>
            <a:off x="3956294" y="3588424"/>
            <a:ext cx="550297" cy="587951"/>
            <a:chOff x="10550987" y="2555012"/>
            <a:chExt cx="235399" cy="251506"/>
          </a:xfrm>
        </p:grpSpPr>
        <p:sp>
          <p:nvSpPr>
            <p:cNvPr id="43" name="Freeform 42"/>
            <p:cNvSpPr/>
            <p:nvPr/>
          </p:nvSpPr>
          <p:spPr>
            <a:xfrm>
              <a:off x="10577220" y="2613516"/>
              <a:ext cx="168619" cy="193002"/>
            </a:xfrm>
            <a:custGeom>
              <a:avLst/>
              <a:gdLst>
                <a:gd name="connsiteX0" fmla="*/ 48533 w 393442"/>
                <a:gd name="connsiteY0" fmla="*/ 99317 h 450334"/>
                <a:gd name="connsiteX1" fmla="*/ 158277 w 393442"/>
                <a:gd name="connsiteY1" fmla="*/ 209077 h 450334"/>
                <a:gd name="connsiteX2" fmla="*/ 205310 w 393442"/>
                <a:gd name="connsiteY2" fmla="*/ 256116 h 450334"/>
                <a:gd name="connsiteX3" fmla="*/ 268020 w 393442"/>
                <a:gd name="connsiteY3" fmla="*/ 318836 h 450334"/>
                <a:gd name="connsiteX4" fmla="*/ 299376 w 393442"/>
                <a:gd name="connsiteY4" fmla="*/ 350196 h 450334"/>
                <a:gd name="connsiteX5" fmla="*/ 330731 w 393442"/>
                <a:gd name="connsiteY5" fmla="*/ 397235 h 450334"/>
                <a:gd name="connsiteX6" fmla="*/ 393442 w 393442"/>
                <a:gd name="connsiteY6" fmla="*/ 412915 h 450334"/>
                <a:gd name="connsiteX7" fmla="*/ 377764 w 393442"/>
                <a:gd name="connsiteY7" fmla="*/ 365876 h 450334"/>
                <a:gd name="connsiteX8" fmla="*/ 299376 w 393442"/>
                <a:gd name="connsiteY8" fmla="*/ 256116 h 450334"/>
                <a:gd name="connsiteX9" fmla="*/ 236665 w 393442"/>
                <a:gd name="connsiteY9" fmla="*/ 162037 h 450334"/>
                <a:gd name="connsiteX10" fmla="*/ 173954 w 393442"/>
                <a:gd name="connsiteY10" fmla="*/ 83637 h 450334"/>
                <a:gd name="connsiteX11" fmla="*/ 32855 w 393442"/>
                <a:gd name="connsiteY11" fmla="*/ 52278 h 450334"/>
                <a:gd name="connsiteX12" fmla="*/ 48533 w 393442"/>
                <a:gd name="connsiteY12" fmla="*/ 99317 h 450334"/>
                <a:gd name="connsiteX13" fmla="*/ 158277 w 393442"/>
                <a:gd name="connsiteY13" fmla="*/ 146357 h 450334"/>
                <a:gd name="connsiteX14" fmla="*/ 220987 w 393442"/>
                <a:gd name="connsiteY14" fmla="*/ 209077 h 450334"/>
                <a:gd name="connsiteX15" fmla="*/ 283698 w 393442"/>
                <a:gd name="connsiteY15" fmla="*/ 303156 h 450334"/>
                <a:gd name="connsiteX16" fmla="*/ 315053 w 393442"/>
                <a:gd name="connsiteY16" fmla="*/ 350196 h 450334"/>
                <a:gd name="connsiteX17" fmla="*/ 346409 w 393442"/>
                <a:gd name="connsiteY17" fmla="*/ 381556 h 450334"/>
                <a:gd name="connsiteX18" fmla="*/ 315053 w 393442"/>
                <a:gd name="connsiteY18" fmla="*/ 334516 h 450334"/>
                <a:gd name="connsiteX19" fmla="*/ 205310 w 393442"/>
                <a:gd name="connsiteY19" fmla="*/ 224757 h 450334"/>
                <a:gd name="connsiteX20" fmla="*/ 173954 w 393442"/>
                <a:gd name="connsiteY20" fmla="*/ 193397 h 450334"/>
                <a:gd name="connsiteX21" fmla="*/ 79888 w 393442"/>
                <a:gd name="connsiteY21" fmla="*/ 67957 h 450334"/>
                <a:gd name="connsiteX22" fmla="*/ 32855 w 393442"/>
                <a:gd name="connsiteY22" fmla="*/ 52278 h 450334"/>
                <a:gd name="connsiteX23" fmla="*/ 1500 w 393442"/>
                <a:gd name="connsiteY23" fmla="*/ 5238 h 450334"/>
                <a:gd name="connsiteX24" fmla="*/ 48533 w 393442"/>
                <a:gd name="connsiteY24" fmla="*/ 20918 h 450334"/>
                <a:gd name="connsiteX25" fmla="*/ 79888 w 393442"/>
                <a:gd name="connsiteY25" fmla="*/ 67957 h 450334"/>
                <a:gd name="connsiteX26" fmla="*/ 111244 w 393442"/>
                <a:gd name="connsiteY26" fmla="*/ 99317 h 450334"/>
                <a:gd name="connsiteX27" fmla="*/ 158277 w 393442"/>
                <a:gd name="connsiteY27" fmla="*/ 177717 h 450334"/>
                <a:gd name="connsiteX28" fmla="*/ 268020 w 393442"/>
                <a:gd name="connsiteY28" fmla="*/ 287476 h 450334"/>
                <a:gd name="connsiteX29" fmla="*/ 330731 w 393442"/>
                <a:gd name="connsiteY29" fmla="*/ 350196 h 450334"/>
                <a:gd name="connsiteX30" fmla="*/ 346409 w 393442"/>
                <a:gd name="connsiteY30" fmla="*/ 397235 h 450334"/>
                <a:gd name="connsiteX31" fmla="*/ 377764 w 393442"/>
                <a:gd name="connsiteY31" fmla="*/ 428595 h 4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3442" h="450334">
                  <a:moveTo>
                    <a:pt x="48533" y="99317"/>
                  </a:moveTo>
                  <a:lnTo>
                    <a:pt x="158277" y="209077"/>
                  </a:lnTo>
                  <a:lnTo>
                    <a:pt x="205310" y="256116"/>
                  </a:lnTo>
                  <a:cubicBezTo>
                    <a:pt x="233180" y="339743"/>
                    <a:pt x="198340" y="277022"/>
                    <a:pt x="268020" y="318836"/>
                  </a:cubicBezTo>
                  <a:cubicBezTo>
                    <a:pt x="280695" y="326442"/>
                    <a:pt x="290142" y="338652"/>
                    <a:pt x="299376" y="350196"/>
                  </a:cubicBezTo>
                  <a:cubicBezTo>
                    <a:pt x="311147" y="364911"/>
                    <a:pt x="315053" y="386781"/>
                    <a:pt x="330731" y="397235"/>
                  </a:cubicBezTo>
                  <a:cubicBezTo>
                    <a:pt x="348659" y="409188"/>
                    <a:pt x="372538" y="407688"/>
                    <a:pt x="393442" y="412915"/>
                  </a:cubicBezTo>
                  <a:cubicBezTo>
                    <a:pt x="388216" y="397235"/>
                    <a:pt x="385155" y="380659"/>
                    <a:pt x="377764" y="365876"/>
                  </a:cubicBezTo>
                  <a:cubicBezTo>
                    <a:pt x="366300" y="342946"/>
                    <a:pt x="310031" y="270325"/>
                    <a:pt x="299376" y="256116"/>
                  </a:cubicBezTo>
                  <a:cubicBezTo>
                    <a:pt x="271823" y="173449"/>
                    <a:pt x="301909" y="240342"/>
                    <a:pt x="236665" y="162037"/>
                  </a:cubicBezTo>
                  <a:cubicBezTo>
                    <a:pt x="215303" y="136399"/>
                    <a:pt x="204363" y="101885"/>
                    <a:pt x="173954" y="83637"/>
                  </a:cubicBezTo>
                  <a:cubicBezTo>
                    <a:pt x="144264" y="65821"/>
                    <a:pt x="51856" y="55445"/>
                    <a:pt x="32855" y="52278"/>
                  </a:cubicBezTo>
                  <a:cubicBezTo>
                    <a:pt x="38081" y="67958"/>
                    <a:pt x="36847" y="87629"/>
                    <a:pt x="48533" y="99317"/>
                  </a:cubicBezTo>
                  <a:cubicBezTo>
                    <a:pt x="67906" y="118693"/>
                    <a:pt x="130167" y="136986"/>
                    <a:pt x="158277" y="146357"/>
                  </a:cubicBezTo>
                  <a:cubicBezTo>
                    <a:pt x="200084" y="271801"/>
                    <a:pt x="137372" y="125451"/>
                    <a:pt x="220987" y="209077"/>
                  </a:cubicBezTo>
                  <a:cubicBezTo>
                    <a:pt x="247635" y="235728"/>
                    <a:pt x="262794" y="271796"/>
                    <a:pt x="283698" y="303156"/>
                  </a:cubicBezTo>
                  <a:cubicBezTo>
                    <a:pt x="294150" y="318836"/>
                    <a:pt x="301729" y="336870"/>
                    <a:pt x="315053" y="350196"/>
                  </a:cubicBezTo>
                  <a:cubicBezTo>
                    <a:pt x="325505" y="360649"/>
                    <a:pt x="346409" y="396338"/>
                    <a:pt x="346409" y="381556"/>
                  </a:cubicBezTo>
                  <a:cubicBezTo>
                    <a:pt x="346409" y="362712"/>
                    <a:pt x="327658" y="348524"/>
                    <a:pt x="315053" y="334516"/>
                  </a:cubicBezTo>
                  <a:cubicBezTo>
                    <a:pt x="280445" y="296058"/>
                    <a:pt x="241891" y="261343"/>
                    <a:pt x="205310" y="224757"/>
                  </a:cubicBezTo>
                  <a:cubicBezTo>
                    <a:pt x="194858" y="214304"/>
                    <a:pt x="182153" y="205697"/>
                    <a:pt x="173954" y="193397"/>
                  </a:cubicBezTo>
                  <a:cubicBezTo>
                    <a:pt x="168768" y="185617"/>
                    <a:pt x="112114" y="87295"/>
                    <a:pt x="79888" y="67957"/>
                  </a:cubicBezTo>
                  <a:cubicBezTo>
                    <a:pt x="65718" y="59454"/>
                    <a:pt x="48533" y="57504"/>
                    <a:pt x="32855" y="52278"/>
                  </a:cubicBezTo>
                  <a:cubicBezTo>
                    <a:pt x="22403" y="36598"/>
                    <a:pt x="-6926" y="22093"/>
                    <a:pt x="1500" y="5238"/>
                  </a:cubicBezTo>
                  <a:cubicBezTo>
                    <a:pt x="8890" y="-9544"/>
                    <a:pt x="35629" y="10593"/>
                    <a:pt x="48533" y="20918"/>
                  </a:cubicBezTo>
                  <a:cubicBezTo>
                    <a:pt x="63247" y="32691"/>
                    <a:pt x="68117" y="53242"/>
                    <a:pt x="79888" y="67957"/>
                  </a:cubicBezTo>
                  <a:cubicBezTo>
                    <a:pt x="89122" y="79501"/>
                    <a:pt x="100792" y="88864"/>
                    <a:pt x="111244" y="99317"/>
                  </a:cubicBezTo>
                  <a:cubicBezTo>
                    <a:pt x="141219" y="189260"/>
                    <a:pt x="106627" y="108840"/>
                    <a:pt x="158277" y="177717"/>
                  </a:cubicBezTo>
                  <a:cubicBezTo>
                    <a:pt x="242133" y="289541"/>
                    <a:pt x="179980" y="258125"/>
                    <a:pt x="268020" y="287476"/>
                  </a:cubicBezTo>
                  <a:cubicBezTo>
                    <a:pt x="309830" y="412922"/>
                    <a:pt x="247114" y="266569"/>
                    <a:pt x="330731" y="350196"/>
                  </a:cubicBezTo>
                  <a:cubicBezTo>
                    <a:pt x="342417" y="361884"/>
                    <a:pt x="339018" y="382452"/>
                    <a:pt x="346409" y="397235"/>
                  </a:cubicBezTo>
                  <a:cubicBezTo>
                    <a:pt x="380663" y="465752"/>
                    <a:pt x="377764" y="458368"/>
                    <a:pt x="377764" y="428595"/>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44" name="Freeform 43"/>
            <p:cNvSpPr/>
            <p:nvPr/>
          </p:nvSpPr>
          <p:spPr>
            <a:xfrm>
              <a:off x="10550987" y="2555012"/>
              <a:ext cx="235399" cy="215879"/>
            </a:xfrm>
            <a:custGeom>
              <a:avLst/>
              <a:gdLst>
                <a:gd name="connsiteX0" fmla="*/ 454653 w 549260"/>
                <a:gd name="connsiteY0" fmla="*/ 126067 h 503713"/>
                <a:gd name="connsiteX1" fmla="*/ 391942 w 549260"/>
                <a:gd name="connsiteY1" fmla="*/ 204466 h 503713"/>
                <a:gd name="connsiteX2" fmla="*/ 329231 w 549260"/>
                <a:gd name="connsiteY2" fmla="*/ 235826 h 503713"/>
                <a:gd name="connsiteX3" fmla="*/ 219488 w 549260"/>
                <a:gd name="connsiteY3" fmla="*/ 314226 h 503713"/>
                <a:gd name="connsiteX4" fmla="*/ 188132 w 549260"/>
                <a:gd name="connsiteY4" fmla="*/ 345586 h 503713"/>
                <a:gd name="connsiteX5" fmla="*/ 94066 w 549260"/>
                <a:gd name="connsiteY5" fmla="*/ 408305 h 503713"/>
                <a:gd name="connsiteX6" fmla="*/ 156777 w 549260"/>
                <a:gd name="connsiteY6" fmla="*/ 392625 h 503713"/>
                <a:gd name="connsiteX7" fmla="*/ 250843 w 549260"/>
                <a:gd name="connsiteY7" fmla="*/ 329906 h 503713"/>
                <a:gd name="connsiteX8" fmla="*/ 297876 w 549260"/>
                <a:gd name="connsiteY8" fmla="*/ 267186 h 503713"/>
                <a:gd name="connsiteX9" fmla="*/ 344909 w 549260"/>
                <a:gd name="connsiteY9" fmla="*/ 220146 h 503713"/>
                <a:gd name="connsiteX10" fmla="*/ 376264 w 549260"/>
                <a:gd name="connsiteY10" fmla="*/ 173107 h 503713"/>
                <a:gd name="connsiteX11" fmla="*/ 423297 w 549260"/>
                <a:gd name="connsiteY11" fmla="*/ 126067 h 503713"/>
                <a:gd name="connsiteX12" fmla="*/ 454653 w 549260"/>
                <a:gd name="connsiteY12" fmla="*/ 79027 h 503713"/>
                <a:gd name="connsiteX13" fmla="*/ 548719 w 549260"/>
                <a:gd name="connsiteY13" fmla="*/ 628 h 503713"/>
                <a:gd name="connsiteX14" fmla="*/ 438975 w 549260"/>
                <a:gd name="connsiteY14" fmla="*/ 31987 h 503713"/>
                <a:gd name="connsiteX15" fmla="*/ 391942 w 549260"/>
                <a:gd name="connsiteY15" fmla="*/ 79027 h 503713"/>
                <a:gd name="connsiteX16" fmla="*/ 297876 w 549260"/>
                <a:gd name="connsiteY16" fmla="*/ 157427 h 503713"/>
                <a:gd name="connsiteX17" fmla="*/ 266521 w 549260"/>
                <a:gd name="connsiteY17" fmla="*/ 220146 h 503713"/>
                <a:gd name="connsiteX18" fmla="*/ 141099 w 549260"/>
                <a:gd name="connsiteY18" fmla="*/ 314226 h 503713"/>
                <a:gd name="connsiteX19" fmla="*/ 0 w 549260"/>
                <a:gd name="connsiteY19" fmla="*/ 439665 h 503713"/>
                <a:gd name="connsiteX20" fmla="*/ 15678 w 549260"/>
                <a:gd name="connsiteY20" fmla="*/ 502385 h 503713"/>
                <a:gd name="connsiteX21" fmla="*/ 109744 w 549260"/>
                <a:gd name="connsiteY21" fmla="*/ 471025 h 503713"/>
                <a:gd name="connsiteX22" fmla="*/ 172455 w 549260"/>
                <a:gd name="connsiteY22" fmla="*/ 392625 h 503713"/>
                <a:gd name="connsiteX23" fmla="*/ 203810 w 549260"/>
                <a:gd name="connsiteY23" fmla="*/ 345586 h 503713"/>
                <a:gd name="connsiteX24" fmla="*/ 250843 w 549260"/>
                <a:gd name="connsiteY24" fmla="*/ 298546 h 503713"/>
                <a:gd name="connsiteX25" fmla="*/ 313554 w 549260"/>
                <a:gd name="connsiteY25" fmla="*/ 220146 h 503713"/>
                <a:gd name="connsiteX26" fmla="*/ 329231 w 549260"/>
                <a:gd name="connsiteY26" fmla="*/ 173107 h 503713"/>
                <a:gd name="connsiteX27" fmla="*/ 376264 w 549260"/>
                <a:gd name="connsiteY27" fmla="*/ 141747 h 503713"/>
                <a:gd name="connsiteX28" fmla="*/ 407620 w 549260"/>
                <a:gd name="connsiteY28" fmla="*/ 110387 h 503713"/>
                <a:gd name="connsiteX29" fmla="*/ 454653 w 549260"/>
                <a:gd name="connsiteY29" fmla="*/ 47667 h 50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9260" h="503713">
                  <a:moveTo>
                    <a:pt x="454653" y="126067"/>
                  </a:moveTo>
                  <a:cubicBezTo>
                    <a:pt x="433749" y="152200"/>
                    <a:pt x="417125" y="182428"/>
                    <a:pt x="391942" y="204466"/>
                  </a:cubicBezTo>
                  <a:cubicBezTo>
                    <a:pt x="374354" y="219858"/>
                    <a:pt x="349523" y="224229"/>
                    <a:pt x="329231" y="235826"/>
                  </a:cubicBezTo>
                  <a:cubicBezTo>
                    <a:pt x="303311" y="250640"/>
                    <a:pt x="237843" y="298927"/>
                    <a:pt x="219488" y="314226"/>
                  </a:cubicBezTo>
                  <a:cubicBezTo>
                    <a:pt x="208133" y="323690"/>
                    <a:pt x="199957" y="336716"/>
                    <a:pt x="188132" y="345586"/>
                  </a:cubicBezTo>
                  <a:cubicBezTo>
                    <a:pt x="157985" y="368199"/>
                    <a:pt x="94066" y="408305"/>
                    <a:pt x="94066" y="408305"/>
                  </a:cubicBezTo>
                  <a:cubicBezTo>
                    <a:pt x="66366" y="491422"/>
                    <a:pt x="68405" y="456905"/>
                    <a:pt x="156777" y="392625"/>
                  </a:cubicBezTo>
                  <a:cubicBezTo>
                    <a:pt x="187253" y="370457"/>
                    <a:pt x="228234" y="360056"/>
                    <a:pt x="250843" y="329906"/>
                  </a:cubicBezTo>
                  <a:cubicBezTo>
                    <a:pt x="266521" y="308999"/>
                    <a:pt x="280871" y="287028"/>
                    <a:pt x="297876" y="267186"/>
                  </a:cubicBezTo>
                  <a:cubicBezTo>
                    <a:pt x="312305" y="250350"/>
                    <a:pt x="330715" y="237181"/>
                    <a:pt x="344909" y="220146"/>
                  </a:cubicBezTo>
                  <a:cubicBezTo>
                    <a:pt x="356972" y="205669"/>
                    <a:pt x="364201" y="187584"/>
                    <a:pt x="376264" y="173107"/>
                  </a:cubicBezTo>
                  <a:cubicBezTo>
                    <a:pt x="390458" y="156072"/>
                    <a:pt x="409103" y="143102"/>
                    <a:pt x="423297" y="126067"/>
                  </a:cubicBezTo>
                  <a:cubicBezTo>
                    <a:pt x="435360" y="111590"/>
                    <a:pt x="441329" y="92353"/>
                    <a:pt x="454653" y="79027"/>
                  </a:cubicBezTo>
                  <a:cubicBezTo>
                    <a:pt x="461567" y="72112"/>
                    <a:pt x="557280" y="17752"/>
                    <a:pt x="548719" y="628"/>
                  </a:cubicBezTo>
                  <a:cubicBezTo>
                    <a:pt x="545907" y="-4996"/>
                    <a:pt x="448213" y="28907"/>
                    <a:pt x="438975" y="31987"/>
                  </a:cubicBezTo>
                  <a:cubicBezTo>
                    <a:pt x="423297" y="47667"/>
                    <a:pt x="408975" y="64831"/>
                    <a:pt x="391942" y="79027"/>
                  </a:cubicBezTo>
                  <a:cubicBezTo>
                    <a:pt x="343407" y="119479"/>
                    <a:pt x="338291" y="100838"/>
                    <a:pt x="297876" y="157427"/>
                  </a:cubicBezTo>
                  <a:cubicBezTo>
                    <a:pt x="284292" y="176448"/>
                    <a:pt x="279485" y="200697"/>
                    <a:pt x="266521" y="220146"/>
                  </a:cubicBezTo>
                  <a:cubicBezTo>
                    <a:pt x="238708" y="261871"/>
                    <a:pt x="170499" y="284822"/>
                    <a:pt x="141099" y="314226"/>
                  </a:cubicBezTo>
                  <a:cubicBezTo>
                    <a:pt x="33710" y="421630"/>
                    <a:pt x="83930" y="383704"/>
                    <a:pt x="0" y="439665"/>
                  </a:cubicBezTo>
                  <a:cubicBezTo>
                    <a:pt x="5226" y="460572"/>
                    <a:pt x="-5043" y="496464"/>
                    <a:pt x="15678" y="502385"/>
                  </a:cubicBezTo>
                  <a:cubicBezTo>
                    <a:pt x="47458" y="511466"/>
                    <a:pt x="109744" y="471025"/>
                    <a:pt x="109744" y="471025"/>
                  </a:cubicBezTo>
                  <a:cubicBezTo>
                    <a:pt x="206246" y="326250"/>
                    <a:pt x="83102" y="504331"/>
                    <a:pt x="172455" y="392625"/>
                  </a:cubicBezTo>
                  <a:cubicBezTo>
                    <a:pt x="184226" y="377910"/>
                    <a:pt x="191747" y="360063"/>
                    <a:pt x="203810" y="345586"/>
                  </a:cubicBezTo>
                  <a:cubicBezTo>
                    <a:pt x="218004" y="328551"/>
                    <a:pt x="236649" y="315581"/>
                    <a:pt x="250843" y="298546"/>
                  </a:cubicBezTo>
                  <a:cubicBezTo>
                    <a:pt x="349722" y="179873"/>
                    <a:pt x="222336" y="311375"/>
                    <a:pt x="313554" y="220146"/>
                  </a:cubicBezTo>
                  <a:cubicBezTo>
                    <a:pt x="318780" y="204466"/>
                    <a:pt x="318907" y="186014"/>
                    <a:pt x="329231" y="173107"/>
                  </a:cubicBezTo>
                  <a:cubicBezTo>
                    <a:pt x="341001" y="158392"/>
                    <a:pt x="361551" y="153519"/>
                    <a:pt x="376264" y="141747"/>
                  </a:cubicBezTo>
                  <a:cubicBezTo>
                    <a:pt x="387806" y="132512"/>
                    <a:pt x="397168" y="120840"/>
                    <a:pt x="407620" y="110387"/>
                  </a:cubicBezTo>
                  <a:cubicBezTo>
                    <a:pt x="426992" y="52260"/>
                    <a:pt x="408514" y="70739"/>
                    <a:pt x="454653" y="47667"/>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grpSp>
        <p:nvGrpSpPr>
          <p:cNvPr id="45" name="Group 44"/>
          <p:cNvGrpSpPr/>
          <p:nvPr/>
        </p:nvGrpSpPr>
        <p:grpSpPr>
          <a:xfrm>
            <a:off x="815063" y="2638709"/>
            <a:ext cx="550297" cy="587951"/>
            <a:chOff x="10550987" y="2555012"/>
            <a:chExt cx="235399" cy="251506"/>
          </a:xfrm>
        </p:grpSpPr>
        <p:sp>
          <p:nvSpPr>
            <p:cNvPr id="46" name="Freeform 45"/>
            <p:cNvSpPr/>
            <p:nvPr/>
          </p:nvSpPr>
          <p:spPr>
            <a:xfrm>
              <a:off x="10577220" y="2613516"/>
              <a:ext cx="168619" cy="193002"/>
            </a:xfrm>
            <a:custGeom>
              <a:avLst/>
              <a:gdLst>
                <a:gd name="connsiteX0" fmla="*/ 48533 w 393442"/>
                <a:gd name="connsiteY0" fmla="*/ 99317 h 450334"/>
                <a:gd name="connsiteX1" fmla="*/ 158277 w 393442"/>
                <a:gd name="connsiteY1" fmla="*/ 209077 h 450334"/>
                <a:gd name="connsiteX2" fmla="*/ 205310 w 393442"/>
                <a:gd name="connsiteY2" fmla="*/ 256116 h 450334"/>
                <a:gd name="connsiteX3" fmla="*/ 268020 w 393442"/>
                <a:gd name="connsiteY3" fmla="*/ 318836 h 450334"/>
                <a:gd name="connsiteX4" fmla="*/ 299376 w 393442"/>
                <a:gd name="connsiteY4" fmla="*/ 350196 h 450334"/>
                <a:gd name="connsiteX5" fmla="*/ 330731 w 393442"/>
                <a:gd name="connsiteY5" fmla="*/ 397235 h 450334"/>
                <a:gd name="connsiteX6" fmla="*/ 393442 w 393442"/>
                <a:gd name="connsiteY6" fmla="*/ 412915 h 450334"/>
                <a:gd name="connsiteX7" fmla="*/ 377764 w 393442"/>
                <a:gd name="connsiteY7" fmla="*/ 365876 h 450334"/>
                <a:gd name="connsiteX8" fmla="*/ 299376 w 393442"/>
                <a:gd name="connsiteY8" fmla="*/ 256116 h 450334"/>
                <a:gd name="connsiteX9" fmla="*/ 236665 w 393442"/>
                <a:gd name="connsiteY9" fmla="*/ 162037 h 450334"/>
                <a:gd name="connsiteX10" fmla="*/ 173954 w 393442"/>
                <a:gd name="connsiteY10" fmla="*/ 83637 h 450334"/>
                <a:gd name="connsiteX11" fmla="*/ 32855 w 393442"/>
                <a:gd name="connsiteY11" fmla="*/ 52278 h 450334"/>
                <a:gd name="connsiteX12" fmla="*/ 48533 w 393442"/>
                <a:gd name="connsiteY12" fmla="*/ 99317 h 450334"/>
                <a:gd name="connsiteX13" fmla="*/ 158277 w 393442"/>
                <a:gd name="connsiteY13" fmla="*/ 146357 h 450334"/>
                <a:gd name="connsiteX14" fmla="*/ 220987 w 393442"/>
                <a:gd name="connsiteY14" fmla="*/ 209077 h 450334"/>
                <a:gd name="connsiteX15" fmla="*/ 283698 w 393442"/>
                <a:gd name="connsiteY15" fmla="*/ 303156 h 450334"/>
                <a:gd name="connsiteX16" fmla="*/ 315053 w 393442"/>
                <a:gd name="connsiteY16" fmla="*/ 350196 h 450334"/>
                <a:gd name="connsiteX17" fmla="*/ 346409 w 393442"/>
                <a:gd name="connsiteY17" fmla="*/ 381556 h 450334"/>
                <a:gd name="connsiteX18" fmla="*/ 315053 w 393442"/>
                <a:gd name="connsiteY18" fmla="*/ 334516 h 450334"/>
                <a:gd name="connsiteX19" fmla="*/ 205310 w 393442"/>
                <a:gd name="connsiteY19" fmla="*/ 224757 h 450334"/>
                <a:gd name="connsiteX20" fmla="*/ 173954 w 393442"/>
                <a:gd name="connsiteY20" fmla="*/ 193397 h 450334"/>
                <a:gd name="connsiteX21" fmla="*/ 79888 w 393442"/>
                <a:gd name="connsiteY21" fmla="*/ 67957 h 450334"/>
                <a:gd name="connsiteX22" fmla="*/ 32855 w 393442"/>
                <a:gd name="connsiteY22" fmla="*/ 52278 h 450334"/>
                <a:gd name="connsiteX23" fmla="*/ 1500 w 393442"/>
                <a:gd name="connsiteY23" fmla="*/ 5238 h 450334"/>
                <a:gd name="connsiteX24" fmla="*/ 48533 w 393442"/>
                <a:gd name="connsiteY24" fmla="*/ 20918 h 450334"/>
                <a:gd name="connsiteX25" fmla="*/ 79888 w 393442"/>
                <a:gd name="connsiteY25" fmla="*/ 67957 h 450334"/>
                <a:gd name="connsiteX26" fmla="*/ 111244 w 393442"/>
                <a:gd name="connsiteY26" fmla="*/ 99317 h 450334"/>
                <a:gd name="connsiteX27" fmla="*/ 158277 w 393442"/>
                <a:gd name="connsiteY27" fmla="*/ 177717 h 450334"/>
                <a:gd name="connsiteX28" fmla="*/ 268020 w 393442"/>
                <a:gd name="connsiteY28" fmla="*/ 287476 h 450334"/>
                <a:gd name="connsiteX29" fmla="*/ 330731 w 393442"/>
                <a:gd name="connsiteY29" fmla="*/ 350196 h 450334"/>
                <a:gd name="connsiteX30" fmla="*/ 346409 w 393442"/>
                <a:gd name="connsiteY30" fmla="*/ 397235 h 450334"/>
                <a:gd name="connsiteX31" fmla="*/ 377764 w 393442"/>
                <a:gd name="connsiteY31" fmla="*/ 428595 h 4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3442" h="450334">
                  <a:moveTo>
                    <a:pt x="48533" y="99317"/>
                  </a:moveTo>
                  <a:lnTo>
                    <a:pt x="158277" y="209077"/>
                  </a:lnTo>
                  <a:lnTo>
                    <a:pt x="205310" y="256116"/>
                  </a:lnTo>
                  <a:cubicBezTo>
                    <a:pt x="233180" y="339743"/>
                    <a:pt x="198340" y="277022"/>
                    <a:pt x="268020" y="318836"/>
                  </a:cubicBezTo>
                  <a:cubicBezTo>
                    <a:pt x="280695" y="326442"/>
                    <a:pt x="290142" y="338652"/>
                    <a:pt x="299376" y="350196"/>
                  </a:cubicBezTo>
                  <a:cubicBezTo>
                    <a:pt x="311147" y="364911"/>
                    <a:pt x="315053" y="386781"/>
                    <a:pt x="330731" y="397235"/>
                  </a:cubicBezTo>
                  <a:cubicBezTo>
                    <a:pt x="348659" y="409188"/>
                    <a:pt x="372538" y="407688"/>
                    <a:pt x="393442" y="412915"/>
                  </a:cubicBezTo>
                  <a:cubicBezTo>
                    <a:pt x="388216" y="397235"/>
                    <a:pt x="385155" y="380659"/>
                    <a:pt x="377764" y="365876"/>
                  </a:cubicBezTo>
                  <a:cubicBezTo>
                    <a:pt x="366300" y="342946"/>
                    <a:pt x="310031" y="270325"/>
                    <a:pt x="299376" y="256116"/>
                  </a:cubicBezTo>
                  <a:cubicBezTo>
                    <a:pt x="271823" y="173449"/>
                    <a:pt x="301909" y="240342"/>
                    <a:pt x="236665" y="162037"/>
                  </a:cubicBezTo>
                  <a:cubicBezTo>
                    <a:pt x="215303" y="136399"/>
                    <a:pt x="204363" y="101885"/>
                    <a:pt x="173954" y="83637"/>
                  </a:cubicBezTo>
                  <a:cubicBezTo>
                    <a:pt x="144264" y="65821"/>
                    <a:pt x="51856" y="55445"/>
                    <a:pt x="32855" y="52278"/>
                  </a:cubicBezTo>
                  <a:cubicBezTo>
                    <a:pt x="38081" y="67958"/>
                    <a:pt x="36847" y="87629"/>
                    <a:pt x="48533" y="99317"/>
                  </a:cubicBezTo>
                  <a:cubicBezTo>
                    <a:pt x="67906" y="118693"/>
                    <a:pt x="130167" y="136986"/>
                    <a:pt x="158277" y="146357"/>
                  </a:cubicBezTo>
                  <a:cubicBezTo>
                    <a:pt x="200084" y="271801"/>
                    <a:pt x="137372" y="125451"/>
                    <a:pt x="220987" y="209077"/>
                  </a:cubicBezTo>
                  <a:cubicBezTo>
                    <a:pt x="247635" y="235728"/>
                    <a:pt x="262794" y="271796"/>
                    <a:pt x="283698" y="303156"/>
                  </a:cubicBezTo>
                  <a:cubicBezTo>
                    <a:pt x="294150" y="318836"/>
                    <a:pt x="301729" y="336870"/>
                    <a:pt x="315053" y="350196"/>
                  </a:cubicBezTo>
                  <a:cubicBezTo>
                    <a:pt x="325505" y="360649"/>
                    <a:pt x="346409" y="396338"/>
                    <a:pt x="346409" y="381556"/>
                  </a:cubicBezTo>
                  <a:cubicBezTo>
                    <a:pt x="346409" y="362712"/>
                    <a:pt x="327658" y="348524"/>
                    <a:pt x="315053" y="334516"/>
                  </a:cubicBezTo>
                  <a:cubicBezTo>
                    <a:pt x="280445" y="296058"/>
                    <a:pt x="241891" y="261343"/>
                    <a:pt x="205310" y="224757"/>
                  </a:cubicBezTo>
                  <a:cubicBezTo>
                    <a:pt x="194858" y="214304"/>
                    <a:pt x="182153" y="205697"/>
                    <a:pt x="173954" y="193397"/>
                  </a:cubicBezTo>
                  <a:cubicBezTo>
                    <a:pt x="168768" y="185617"/>
                    <a:pt x="112114" y="87295"/>
                    <a:pt x="79888" y="67957"/>
                  </a:cubicBezTo>
                  <a:cubicBezTo>
                    <a:pt x="65718" y="59454"/>
                    <a:pt x="48533" y="57504"/>
                    <a:pt x="32855" y="52278"/>
                  </a:cubicBezTo>
                  <a:cubicBezTo>
                    <a:pt x="22403" y="36598"/>
                    <a:pt x="-6926" y="22093"/>
                    <a:pt x="1500" y="5238"/>
                  </a:cubicBezTo>
                  <a:cubicBezTo>
                    <a:pt x="8890" y="-9544"/>
                    <a:pt x="35629" y="10593"/>
                    <a:pt x="48533" y="20918"/>
                  </a:cubicBezTo>
                  <a:cubicBezTo>
                    <a:pt x="63247" y="32691"/>
                    <a:pt x="68117" y="53242"/>
                    <a:pt x="79888" y="67957"/>
                  </a:cubicBezTo>
                  <a:cubicBezTo>
                    <a:pt x="89122" y="79501"/>
                    <a:pt x="100792" y="88864"/>
                    <a:pt x="111244" y="99317"/>
                  </a:cubicBezTo>
                  <a:cubicBezTo>
                    <a:pt x="141219" y="189260"/>
                    <a:pt x="106627" y="108840"/>
                    <a:pt x="158277" y="177717"/>
                  </a:cubicBezTo>
                  <a:cubicBezTo>
                    <a:pt x="242133" y="289541"/>
                    <a:pt x="179980" y="258125"/>
                    <a:pt x="268020" y="287476"/>
                  </a:cubicBezTo>
                  <a:cubicBezTo>
                    <a:pt x="309830" y="412922"/>
                    <a:pt x="247114" y="266569"/>
                    <a:pt x="330731" y="350196"/>
                  </a:cubicBezTo>
                  <a:cubicBezTo>
                    <a:pt x="342417" y="361884"/>
                    <a:pt x="339018" y="382452"/>
                    <a:pt x="346409" y="397235"/>
                  </a:cubicBezTo>
                  <a:cubicBezTo>
                    <a:pt x="380663" y="465752"/>
                    <a:pt x="377764" y="458368"/>
                    <a:pt x="377764" y="428595"/>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47" name="Freeform 46"/>
            <p:cNvSpPr/>
            <p:nvPr/>
          </p:nvSpPr>
          <p:spPr>
            <a:xfrm>
              <a:off x="10550987" y="2555012"/>
              <a:ext cx="235399" cy="215879"/>
            </a:xfrm>
            <a:custGeom>
              <a:avLst/>
              <a:gdLst>
                <a:gd name="connsiteX0" fmla="*/ 454653 w 549260"/>
                <a:gd name="connsiteY0" fmla="*/ 126067 h 503713"/>
                <a:gd name="connsiteX1" fmla="*/ 391942 w 549260"/>
                <a:gd name="connsiteY1" fmla="*/ 204466 h 503713"/>
                <a:gd name="connsiteX2" fmla="*/ 329231 w 549260"/>
                <a:gd name="connsiteY2" fmla="*/ 235826 h 503713"/>
                <a:gd name="connsiteX3" fmla="*/ 219488 w 549260"/>
                <a:gd name="connsiteY3" fmla="*/ 314226 h 503713"/>
                <a:gd name="connsiteX4" fmla="*/ 188132 w 549260"/>
                <a:gd name="connsiteY4" fmla="*/ 345586 h 503713"/>
                <a:gd name="connsiteX5" fmla="*/ 94066 w 549260"/>
                <a:gd name="connsiteY5" fmla="*/ 408305 h 503713"/>
                <a:gd name="connsiteX6" fmla="*/ 156777 w 549260"/>
                <a:gd name="connsiteY6" fmla="*/ 392625 h 503713"/>
                <a:gd name="connsiteX7" fmla="*/ 250843 w 549260"/>
                <a:gd name="connsiteY7" fmla="*/ 329906 h 503713"/>
                <a:gd name="connsiteX8" fmla="*/ 297876 w 549260"/>
                <a:gd name="connsiteY8" fmla="*/ 267186 h 503713"/>
                <a:gd name="connsiteX9" fmla="*/ 344909 w 549260"/>
                <a:gd name="connsiteY9" fmla="*/ 220146 h 503713"/>
                <a:gd name="connsiteX10" fmla="*/ 376264 w 549260"/>
                <a:gd name="connsiteY10" fmla="*/ 173107 h 503713"/>
                <a:gd name="connsiteX11" fmla="*/ 423297 w 549260"/>
                <a:gd name="connsiteY11" fmla="*/ 126067 h 503713"/>
                <a:gd name="connsiteX12" fmla="*/ 454653 w 549260"/>
                <a:gd name="connsiteY12" fmla="*/ 79027 h 503713"/>
                <a:gd name="connsiteX13" fmla="*/ 548719 w 549260"/>
                <a:gd name="connsiteY13" fmla="*/ 628 h 503713"/>
                <a:gd name="connsiteX14" fmla="*/ 438975 w 549260"/>
                <a:gd name="connsiteY14" fmla="*/ 31987 h 503713"/>
                <a:gd name="connsiteX15" fmla="*/ 391942 w 549260"/>
                <a:gd name="connsiteY15" fmla="*/ 79027 h 503713"/>
                <a:gd name="connsiteX16" fmla="*/ 297876 w 549260"/>
                <a:gd name="connsiteY16" fmla="*/ 157427 h 503713"/>
                <a:gd name="connsiteX17" fmla="*/ 266521 w 549260"/>
                <a:gd name="connsiteY17" fmla="*/ 220146 h 503713"/>
                <a:gd name="connsiteX18" fmla="*/ 141099 w 549260"/>
                <a:gd name="connsiteY18" fmla="*/ 314226 h 503713"/>
                <a:gd name="connsiteX19" fmla="*/ 0 w 549260"/>
                <a:gd name="connsiteY19" fmla="*/ 439665 h 503713"/>
                <a:gd name="connsiteX20" fmla="*/ 15678 w 549260"/>
                <a:gd name="connsiteY20" fmla="*/ 502385 h 503713"/>
                <a:gd name="connsiteX21" fmla="*/ 109744 w 549260"/>
                <a:gd name="connsiteY21" fmla="*/ 471025 h 503713"/>
                <a:gd name="connsiteX22" fmla="*/ 172455 w 549260"/>
                <a:gd name="connsiteY22" fmla="*/ 392625 h 503713"/>
                <a:gd name="connsiteX23" fmla="*/ 203810 w 549260"/>
                <a:gd name="connsiteY23" fmla="*/ 345586 h 503713"/>
                <a:gd name="connsiteX24" fmla="*/ 250843 w 549260"/>
                <a:gd name="connsiteY24" fmla="*/ 298546 h 503713"/>
                <a:gd name="connsiteX25" fmla="*/ 313554 w 549260"/>
                <a:gd name="connsiteY25" fmla="*/ 220146 h 503713"/>
                <a:gd name="connsiteX26" fmla="*/ 329231 w 549260"/>
                <a:gd name="connsiteY26" fmla="*/ 173107 h 503713"/>
                <a:gd name="connsiteX27" fmla="*/ 376264 w 549260"/>
                <a:gd name="connsiteY27" fmla="*/ 141747 h 503713"/>
                <a:gd name="connsiteX28" fmla="*/ 407620 w 549260"/>
                <a:gd name="connsiteY28" fmla="*/ 110387 h 503713"/>
                <a:gd name="connsiteX29" fmla="*/ 454653 w 549260"/>
                <a:gd name="connsiteY29" fmla="*/ 47667 h 50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9260" h="503713">
                  <a:moveTo>
                    <a:pt x="454653" y="126067"/>
                  </a:moveTo>
                  <a:cubicBezTo>
                    <a:pt x="433749" y="152200"/>
                    <a:pt x="417125" y="182428"/>
                    <a:pt x="391942" y="204466"/>
                  </a:cubicBezTo>
                  <a:cubicBezTo>
                    <a:pt x="374354" y="219858"/>
                    <a:pt x="349523" y="224229"/>
                    <a:pt x="329231" y="235826"/>
                  </a:cubicBezTo>
                  <a:cubicBezTo>
                    <a:pt x="303311" y="250640"/>
                    <a:pt x="237843" y="298927"/>
                    <a:pt x="219488" y="314226"/>
                  </a:cubicBezTo>
                  <a:cubicBezTo>
                    <a:pt x="208133" y="323690"/>
                    <a:pt x="199957" y="336716"/>
                    <a:pt x="188132" y="345586"/>
                  </a:cubicBezTo>
                  <a:cubicBezTo>
                    <a:pt x="157985" y="368199"/>
                    <a:pt x="94066" y="408305"/>
                    <a:pt x="94066" y="408305"/>
                  </a:cubicBezTo>
                  <a:cubicBezTo>
                    <a:pt x="66366" y="491422"/>
                    <a:pt x="68405" y="456905"/>
                    <a:pt x="156777" y="392625"/>
                  </a:cubicBezTo>
                  <a:cubicBezTo>
                    <a:pt x="187253" y="370457"/>
                    <a:pt x="228234" y="360056"/>
                    <a:pt x="250843" y="329906"/>
                  </a:cubicBezTo>
                  <a:cubicBezTo>
                    <a:pt x="266521" y="308999"/>
                    <a:pt x="280871" y="287028"/>
                    <a:pt x="297876" y="267186"/>
                  </a:cubicBezTo>
                  <a:cubicBezTo>
                    <a:pt x="312305" y="250350"/>
                    <a:pt x="330715" y="237181"/>
                    <a:pt x="344909" y="220146"/>
                  </a:cubicBezTo>
                  <a:cubicBezTo>
                    <a:pt x="356972" y="205669"/>
                    <a:pt x="364201" y="187584"/>
                    <a:pt x="376264" y="173107"/>
                  </a:cubicBezTo>
                  <a:cubicBezTo>
                    <a:pt x="390458" y="156072"/>
                    <a:pt x="409103" y="143102"/>
                    <a:pt x="423297" y="126067"/>
                  </a:cubicBezTo>
                  <a:cubicBezTo>
                    <a:pt x="435360" y="111590"/>
                    <a:pt x="441329" y="92353"/>
                    <a:pt x="454653" y="79027"/>
                  </a:cubicBezTo>
                  <a:cubicBezTo>
                    <a:pt x="461567" y="72112"/>
                    <a:pt x="557280" y="17752"/>
                    <a:pt x="548719" y="628"/>
                  </a:cubicBezTo>
                  <a:cubicBezTo>
                    <a:pt x="545907" y="-4996"/>
                    <a:pt x="448213" y="28907"/>
                    <a:pt x="438975" y="31987"/>
                  </a:cubicBezTo>
                  <a:cubicBezTo>
                    <a:pt x="423297" y="47667"/>
                    <a:pt x="408975" y="64831"/>
                    <a:pt x="391942" y="79027"/>
                  </a:cubicBezTo>
                  <a:cubicBezTo>
                    <a:pt x="343407" y="119479"/>
                    <a:pt x="338291" y="100838"/>
                    <a:pt x="297876" y="157427"/>
                  </a:cubicBezTo>
                  <a:cubicBezTo>
                    <a:pt x="284292" y="176448"/>
                    <a:pt x="279485" y="200697"/>
                    <a:pt x="266521" y="220146"/>
                  </a:cubicBezTo>
                  <a:cubicBezTo>
                    <a:pt x="238708" y="261871"/>
                    <a:pt x="170499" y="284822"/>
                    <a:pt x="141099" y="314226"/>
                  </a:cubicBezTo>
                  <a:cubicBezTo>
                    <a:pt x="33710" y="421630"/>
                    <a:pt x="83930" y="383704"/>
                    <a:pt x="0" y="439665"/>
                  </a:cubicBezTo>
                  <a:cubicBezTo>
                    <a:pt x="5226" y="460572"/>
                    <a:pt x="-5043" y="496464"/>
                    <a:pt x="15678" y="502385"/>
                  </a:cubicBezTo>
                  <a:cubicBezTo>
                    <a:pt x="47458" y="511466"/>
                    <a:pt x="109744" y="471025"/>
                    <a:pt x="109744" y="471025"/>
                  </a:cubicBezTo>
                  <a:cubicBezTo>
                    <a:pt x="206246" y="326250"/>
                    <a:pt x="83102" y="504331"/>
                    <a:pt x="172455" y="392625"/>
                  </a:cubicBezTo>
                  <a:cubicBezTo>
                    <a:pt x="184226" y="377910"/>
                    <a:pt x="191747" y="360063"/>
                    <a:pt x="203810" y="345586"/>
                  </a:cubicBezTo>
                  <a:cubicBezTo>
                    <a:pt x="218004" y="328551"/>
                    <a:pt x="236649" y="315581"/>
                    <a:pt x="250843" y="298546"/>
                  </a:cubicBezTo>
                  <a:cubicBezTo>
                    <a:pt x="349722" y="179873"/>
                    <a:pt x="222336" y="311375"/>
                    <a:pt x="313554" y="220146"/>
                  </a:cubicBezTo>
                  <a:cubicBezTo>
                    <a:pt x="318780" y="204466"/>
                    <a:pt x="318907" y="186014"/>
                    <a:pt x="329231" y="173107"/>
                  </a:cubicBezTo>
                  <a:cubicBezTo>
                    <a:pt x="341001" y="158392"/>
                    <a:pt x="361551" y="153519"/>
                    <a:pt x="376264" y="141747"/>
                  </a:cubicBezTo>
                  <a:cubicBezTo>
                    <a:pt x="387806" y="132512"/>
                    <a:pt x="397168" y="120840"/>
                    <a:pt x="407620" y="110387"/>
                  </a:cubicBezTo>
                  <a:cubicBezTo>
                    <a:pt x="426992" y="52260"/>
                    <a:pt x="408514" y="70739"/>
                    <a:pt x="454653" y="47667"/>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sp>
        <p:nvSpPr>
          <p:cNvPr id="39" name="Rectangle 38"/>
          <p:cNvSpPr/>
          <p:nvPr/>
        </p:nvSpPr>
        <p:spPr>
          <a:xfrm>
            <a:off x="2053255" y="26873"/>
            <a:ext cx="7094597" cy="1872689"/>
          </a:xfrm>
          <a:prstGeom prst="rect">
            <a:avLst/>
          </a:prstGeom>
          <a:solidFill>
            <a:schemeClr val="tx1">
              <a:alpha val="9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40" name="TextBox 39"/>
          <p:cNvSpPr txBox="1"/>
          <p:nvPr/>
        </p:nvSpPr>
        <p:spPr>
          <a:xfrm>
            <a:off x="4677637" y="-24692"/>
            <a:ext cx="914400"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Bus Stop </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Sign</a:t>
            </a:r>
            <a:endParaRPr lang="en-US" dirty="0">
              <a:solidFill>
                <a:schemeClr val="bg1"/>
              </a:solidFill>
              <a:latin typeface="Segoe Condensed"/>
              <a:cs typeface="Segoe Condensed"/>
            </a:endParaRPr>
          </a:p>
        </p:txBody>
      </p:sp>
      <p:sp>
        <p:nvSpPr>
          <p:cNvPr id="41" name="TextBox 40"/>
          <p:cNvSpPr txBox="1"/>
          <p:nvPr/>
        </p:nvSpPr>
        <p:spPr>
          <a:xfrm>
            <a:off x="2195475" y="617661"/>
            <a:ext cx="2538951" cy="400110"/>
          </a:xfrm>
          <a:prstGeom prst="rect">
            <a:avLst/>
          </a:prstGeom>
          <a:noFill/>
          <a:ln>
            <a:noFill/>
          </a:ln>
        </p:spPr>
        <p:txBody>
          <a:bodyPr wrap="none" rtlCol="0">
            <a:spAutoFit/>
          </a:bodyPr>
          <a:lstStyle/>
          <a:p>
            <a:r>
              <a:rPr lang="en-US" sz="2000" dirty="0" smtClean="0">
                <a:solidFill>
                  <a:srgbClr val="558ED5"/>
                </a:solidFill>
                <a:latin typeface="Segoe UI Semibold"/>
                <a:cs typeface="Segoe UI Semibold"/>
              </a:rPr>
              <a:t>Ground Truth Labels</a:t>
            </a:r>
            <a:endParaRPr lang="en-US" sz="2000" dirty="0">
              <a:solidFill>
                <a:srgbClr val="558ED5"/>
              </a:solidFill>
              <a:latin typeface="Segoe UI Semibold"/>
              <a:cs typeface="Segoe UI Semibold"/>
            </a:endParaRPr>
          </a:p>
        </p:txBody>
      </p:sp>
      <p:cxnSp>
        <p:nvCxnSpPr>
          <p:cNvPr id="48" name="Straight Connector 47"/>
          <p:cNvCxnSpPr/>
          <p:nvPr/>
        </p:nvCxnSpPr>
        <p:spPr>
          <a:xfrm>
            <a:off x="2053255" y="617661"/>
            <a:ext cx="7090745" cy="0"/>
          </a:xfrm>
          <a:prstGeom prst="line">
            <a:avLst/>
          </a:prstGeom>
          <a:ln w="38100" cmpd="dbl">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49" name="Freeform 48"/>
          <p:cNvSpPr/>
          <p:nvPr/>
        </p:nvSpPr>
        <p:spPr>
          <a:xfrm>
            <a:off x="4935903"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50" name="TextBox 49"/>
          <p:cNvSpPr txBox="1"/>
          <p:nvPr/>
        </p:nvSpPr>
        <p:spPr>
          <a:xfrm>
            <a:off x="5485352" y="-24692"/>
            <a:ext cx="914400"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Bus Stop </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Shelter</a:t>
            </a:r>
            <a:endParaRPr lang="en-US" dirty="0">
              <a:solidFill>
                <a:schemeClr val="bg1"/>
              </a:solidFill>
              <a:latin typeface="Segoe Condensed"/>
              <a:cs typeface="Segoe Condensed"/>
            </a:endParaRPr>
          </a:p>
        </p:txBody>
      </p:sp>
      <p:sp>
        <p:nvSpPr>
          <p:cNvPr id="51" name="TextBox 50"/>
          <p:cNvSpPr txBox="1"/>
          <p:nvPr/>
        </p:nvSpPr>
        <p:spPr>
          <a:xfrm>
            <a:off x="6400294" y="120050"/>
            <a:ext cx="686907" cy="369332"/>
          </a:xfrm>
          <a:prstGeom prst="rect">
            <a:avLst/>
          </a:prstGeom>
          <a:noFill/>
        </p:spPr>
        <p:txBody>
          <a:bodyPr wrap="none" rtlCol="0">
            <a:spAutoFit/>
          </a:bodyPr>
          <a:lstStyle/>
          <a:p>
            <a:pPr algn="ctr"/>
            <a:r>
              <a:rPr lang="en-US" dirty="0" smtClean="0">
                <a:solidFill>
                  <a:schemeClr val="bg1"/>
                </a:solidFill>
                <a:latin typeface="Segoe Condensed"/>
                <a:cs typeface="Segoe Condensed"/>
              </a:rPr>
              <a:t>Bench</a:t>
            </a:r>
            <a:endParaRPr lang="en-US" dirty="0">
              <a:solidFill>
                <a:schemeClr val="bg1"/>
              </a:solidFill>
              <a:latin typeface="Segoe Condensed"/>
              <a:cs typeface="Segoe Condensed"/>
            </a:endParaRPr>
          </a:p>
        </p:txBody>
      </p:sp>
      <p:sp>
        <p:nvSpPr>
          <p:cNvPr id="52" name="TextBox 51"/>
          <p:cNvSpPr txBox="1"/>
          <p:nvPr/>
        </p:nvSpPr>
        <p:spPr>
          <a:xfrm>
            <a:off x="7238199" y="-16750"/>
            <a:ext cx="612405"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Trash</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Can</a:t>
            </a:r>
            <a:endParaRPr lang="en-US" dirty="0">
              <a:solidFill>
                <a:schemeClr val="bg1"/>
              </a:solidFill>
              <a:latin typeface="Segoe Condensed"/>
              <a:cs typeface="Segoe Condensed"/>
            </a:endParaRPr>
          </a:p>
        </p:txBody>
      </p:sp>
      <p:sp>
        <p:nvSpPr>
          <p:cNvPr id="53" name="TextBox 52"/>
          <p:cNvSpPr txBox="1"/>
          <p:nvPr/>
        </p:nvSpPr>
        <p:spPr>
          <a:xfrm>
            <a:off x="7898383" y="-22197"/>
            <a:ext cx="536776" cy="646331"/>
          </a:xfrm>
          <a:prstGeom prst="rect">
            <a:avLst/>
          </a:prstGeom>
          <a:noFill/>
        </p:spPr>
        <p:txBody>
          <a:bodyPr wrap="none" rtlCol="0">
            <a:spAutoFit/>
          </a:bodyPr>
          <a:lstStyle/>
          <a:p>
            <a:pPr algn="ctr"/>
            <a:r>
              <a:rPr lang="en-US" dirty="0" smtClean="0">
                <a:solidFill>
                  <a:schemeClr val="bg1"/>
                </a:solidFill>
                <a:latin typeface="Segoe Condensed"/>
                <a:cs typeface="Segoe Condensed"/>
              </a:rPr>
              <a:t>Mail</a:t>
            </a:r>
            <a:br>
              <a:rPr lang="en-US" dirty="0" smtClean="0">
                <a:solidFill>
                  <a:schemeClr val="bg1"/>
                </a:solidFill>
                <a:latin typeface="Segoe Condensed"/>
                <a:cs typeface="Segoe Condensed"/>
              </a:rPr>
            </a:br>
            <a:r>
              <a:rPr lang="en-US" dirty="0" smtClean="0">
                <a:solidFill>
                  <a:schemeClr val="bg1"/>
                </a:solidFill>
                <a:latin typeface="Segoe Condensed"/>
                <a:cs typeface="Segoe Condensed"/>
              </a:rPr>
              <a:t>Box</a:t>
            </a:r>
            <a:endParaRPr lang="en-US" dirty="0">
              <a:solidFill>
                <a:schemeClr val="bg1"/>
              </a:solidFill>
              <a:latin typeface="Segoe Condensed"/>
              <a:cs typeface="Segoe Condensed"/>
            </a:endParaRPr>
          </a:p>
        </p:txBody>
      </p:sp>
      <p:sp>
        <p:nvSpPr>
          <p:cNvPr id="54" name="TextBox 53"/>
          <p:cNvSpPr txBox="1"/>
          <p:nvPr/>
        </p:nvSpPr>
        <p:spPr>
          <a:xfrm>
            <a:off x="8499848" y="97618"/>
            <a:ext cx="537903" cy="369332"/>
          </a:xfrm>
          <a:prstGeom prst="rect">
            <a:avLst/>
          </a:prstGeom>
          <a:noFill/>
        </p:spPr>
        <p:txBody>
          <a:bodyPr wrap="none" rtlCol="0">
            <a:spAutoFit/>
          </a:bodyPr>
          <a:lstStyle/>
          <a:p>
            <a:pPr algn="ctr"/>
            <a:r>
              <a:rPr lang="en-US" dirty="0" smtClean="0">
                <a:solidFill>
                  <a:schemeClr val="bg1"/>
                </a:solidFill>
                <a:latin typeface="Segoe Condensed"/>
                <a:cs typeface="Segoe Condensed"/>
              </a:rPr>
              <a:t>Pole</a:t>
            </a:r>
            <a:endParaRPr lang="en-US" dirty="0">
              <a:solidFill>
                <a:schemeClr val="bg1"/>
              </a:solidFill>
              <a:latin typeface="Segoe Condensed"/>
              <a:cs typeface="Segoe Condensed"/>
            </a:endParaRPr>
          </a:p>
        </p:txBody>
      </p:sp>
      <p:sp>
        <p:nvSpPr>
          <p:cNvPr id="55" name="Freeform 54"/>
          <p:cNvSpPr/>
          <p:nvPr/>
        </p:nvSpPr>
        <p:spPr>
          <a:xfrm>
            <a:off x="5747222"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56" name="Freeform 55"/>
          <p:cNvSpPr/>
          <p:nvPr/>
        </p:nvSpPr>
        <p:spPr>
          <a:xfrm>
            <a:off x="6606630"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57" name="Freeform 56"/>
          <p:cNvSpPr/>
          <p:nvPr/>
        </p:nvSpPr>
        <p:spPr>
          <a:xfrm>
            <a:off x="7367913"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58" name="Freeform 57"/>
          <p:cNvSpPr/>
          <p:nvPr/>
        </p:nvSpPr>
        <p:spPr>
          <a:xfrm>
            <a:off x="8622505" y="747167"/>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tx2">
              <a:lumMod val="60000"/>
              <a:lumOff val="4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cxnSp>
        <p:nvCxnSpPr>
          <p:cNvPr id="59" name="Straight Connector 58"/>
          <p:cNvCxnSpPr/>
          <p:nvPr/>
        </p:nvCxnSpPr>
        <p:spPr>
          <a:xfrm>
            <a:off x="2036905" y="1065699"/>
            <a:ext cx="7090745" cy="0"/>
          </a:xfrm>
          <a:prstGeom prst="line">
            <a:avLst/>
          </a:prstGeom>
          <a:ln w="3175" cmpd="sng">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3018831" y="1053717"/>
            <a:ext cx="1710023" cy="400110"/>
          </a:xfrm>
          <a:prstGeom prst="rect">
            <a:avLst/>
          </a:prstGeom>
          <a:noFill/>
        </p:spPr>
        <p:txBody>
          <a:bodyPr wrap="none" rtlCol="0">
            <a:spAutoFit/>
          </a:bodyPr>
          <a:lstStyle/>
          <a:p>
            <a:r>
              <a:rPr lang="en-US" sz="2000" dirty="0" smtClean="0">
                <a:solidFill>
                  <a:schemeClr val="accent6"/>
                </a:solidFill>
                <a:latin typeface="Segoe UI Semibold"/>
                <a:cs typeface="Segoe UI Semibold"/>
              </a:rPr>
              <a:t>Turker Labels</a:t>
            </a:r>
            <a:endParaRPr lang="en-US" sz="2000" dirty="0">
              <a:solidFill>
                <a:schemeClr val="accent6"/>
              </a:solidFill>
              <a:latin typeface="Segoe UI Semibold"/>
              <a:cs typeface="Segoe UI Semibold"/>
            </a:endParaRPr>
          </a:p>
        </p:txBody>
      </p:sp>
      <p:sp>
        <p:nvSpPr>
          <p:cNvPr id="61" name="Freeform 60"/>
          <p:cNvSpPr/>
          <p:nvPr/>
        </p:nvSpPr>
        <p:spPr>
          <a:xfrm>
            <a:off x="4935903" y="1187135"/>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sp>
        <p:nvSpPr>
          <p:cNvPr id="62" name="Freeform 61"/>
          <p:cNvSpPr/>
          <p:nvPr/>
        </p:nvSpPr>
        <p:spPr>
          <a:xfrm>
            <a:off x="5747222" y="1187135"/>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cxnSp>
        <p:nvCxnSpPr>
          <p:cNvPr id="63" name="Straight Connector 62"/>
          <p:cNvCxnSpPr/>
          <p:nvPr/>
        </p:nvCxnSpPr>
        <p:spPr>
          <a:xfrm>
            <a:off x="2098764" y="1470673"/>
            <a:ext cx="7090745" cy="0"/>
          </a:xfrm>
          <a:prstGeom prst="line">
            <a:avLst/>
          </a:prstGeom>
          <a:ln w="3175" cmpd="sng">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64" name="Freeform 63"/>
          <p:cNvSpPr/>
          <p:nvPr/>
        </p:nvSpPr>
        <p:spPr>
          <a:xfrm>
            <a:off x="7391873" y="1184725"/>
            <a:ext cx="263568" cy="191712"/>
          </a:xfrm>
          <a:custGeom>
            <a:avLst/>
            <a:gdLst>
              <a:gd name="connsiteX0" fmla="*/ 131784 w 263568"/>
              <a:gd name="connsiteY0" fmla="*/ 191712 h 191712"/>
              <a:gd name="connsiteX1" fmla="*/ 131784 w 263568"/>
              <a:gd name="connsiteY1" fmla="*/ 191712 h 191712"/>
              <a:gd name="connsiteX2" fmla="*/ 23961 w 263568"/>
              <a:gd name="connsiteY2" fmla="*/ 143785 h 191712"/>
              <a:gd name="connsiteX3" fmla="*/ 23961 w 263568"/>
              <a:gd name="connsiteY3" fmla="*/ 59914 h 191712"/>
              <a:gd name="connsiteX4" fmla="*/ 59902 w 263568"/>
              <a:gd name="connsiteY4" fmla="*/ 47932 h 191712"/>
              <a:gd name="connsiteX5" fmla="*/ 95843 w 263568"/>
              <a:gd name="connsiteY5" fmla="*/ 11987 h 191712"/>
              <a:gd name="connsiteX6" fmla="*/ 191686 w 263568"/>
              <a:gd name="connsiteY6" fmla="*/ 11987 h 191712"/>
              <a:gd name="connsiteX7" fmla="*/ 251587 w 263568"/>
              <a:gd name="connsiteY7" fmla="*/ 59914 h 191712"/>
              <a:gd name="connsiteX8" fmla="*/ 263568 w 263568"/>
              <a:gd name="connsiteY8" fmla="*/ 95859 h 191712"/>
              <a:gd name="connsiteX9" fmla="*/ 239607 w 263568"/>
              <a:gd name="connsiteY9" fmla="*/ 167748 h 191712"/>
              <a:gd name="connsiteX10" fmla="*/ 131784 w 263568"/>
              <a:gd name="connsiteY10" fmla="*/ 179730 h 191712"/>
              <a:gd name="connsiteX11" fmla="*/ 95843 w 263568"/>
              <a:gd name="connsiteY11" fmla="*/ 191712 h 191712"/>
              <a:gd name="connsiteX12" fmla="*/ 11980 w 263568"/>
              <a:gd name="connsiteY12" fmla="*/ 155767 h 191712"/>
              <a:gd name="connsiteX13" fmla="*/ 0 w 263568"/>
              <a:gd name="connsiteY13" fmla="*/ 119822 h 191712"/>
              <a:gd name="connsiteX14" fmla="*/ 35941 w 263568"/>
              <a:gd name="connsiteY14" fmla="*/ 35950 h 191712"/>
              <a:gd name="connsiteX15" fmla="*/ 107823 w 263568"/>
              <a:gd name="connsiteY15" fmla="*/ 11987 h 191712"/>
              <a:gd name="connsiteX16" fmla="*/ 227627 w 263568"/>
              <a:gd name="connsiteY16" fmla="*/ 47932 h 191712"/>
              <a:gd name="connsiteX17" fmla="*/ 251587 w 263568"/>
              <a:gd name="connsiteY17" fmla="*/ 83877 h 191712"/>
              <a:gd name="connsiteX18" fmla="*/ 239607 w 263568"/>
              <a:gd name="connsiteY18" fmla="*/ 143785 h 191712"/>
              <a:gd name="connsiteX19" fmla="*/ 203666 w 263568"/>
              <a:gd name="connsiteY19" fmla="*/ 167748 h 191712"/>
              <a:gd name="connsiteX20" fmla="*/ 131784 w 263568"/>
              <a:gd name="connsiteY20" fmla="*/ 191712 h 19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568" h="191712">
                <a:moveTo>
                  <a:pt x="131784" y="191712"/>
                </a:moveTo>
                <a:lnTo>
                  <a:pt x="131784" y="191712"/>
                </a:lnTo>
                <a:cubicBezTo>
                  <a:pt x="95843" y="175736"/>
                  <a:pt x="56182" y="166342"/>
                  <a:pt x="23961" y="143785"/>
                </a:cubicBezTo>
                <a:cubicBezTo>
                  <a:pt x="2772" y="128951"/>
                  <a:pt x="14134" y="72199"/>
                  <a:pt x="23961" y="59914"/>
                </a:cubicBezTo>
                <a:cubicBezTo>
                  <a:pt x="31850" y="50052"/>
                  <a:pt x="47922" y="51926"/>
                  <a:pt x="59902" y="47932"/>
                </a:cubicBezTo>
                <a:cubicBezTo>
                  <a:pt x="71882" y="35950"/>
                  <a:pt x="81746" y="21386"/>
                  <a:pt x="95843" y="11987"/>
                </a:cubicBezTo>
                <a:cubicBezTo>
                  <a:pt x="129849" y="-10686"/>
                  <a:pt x="153670" y="4383"/>
                  <a:pt x="191686" y="11987"/>
                </a:cubicBezTo>
                <a:cubicBezTo>
                  <a:pt x="208014" y="22874"/>
                  <a:pt x="240205" y="40941"/>
                  <a:pt x="251587" y="59914"/>
                </a:cubicBezTo>
                <a:cubicBezTo>
                  <a:pt x="258084" y="70744"/>
                  <a:pt x="259574" y="83877"/>
                  <a:pt x="263568" y="95859"/>
                </a:cubicBezTo>
                <a:cubicBezTo>
                  <a:pt x="255581" y="119822"/>
                  <a:pt x="260916" y="154186"/>
                  <a:pt x="239607" y="167748"/>
                </a:cubicBezTo>
                <a:cubicBezTo>
                  <a:pt x="209099" y="187164"/>
                  <a:pt x="167454" y="173784"/>
                  <a:pt x="131784" y="179730"/>
                </a:cubicBezTo>
                <a:cubicBezTo>
                  <a:pt x="119327" y="181806"/>
                  <a:pt x="107823" y="187718"/>
                  <a:pt x="95843" y="191712"/>
                </a:cubicBezTo>
                <a:cubicBezTo>
                  <a:pt x="67066" y="184517"/>
                  <a:pt x="32663" y="181624"/>
                  <a:pt x="11980" y="155767"/>
                </a:cubicBezTo>
                <a:cubicBezTo>
                  <a:pt x="4091" y="145904"/>
                  <a:pt x="3993" y="131804"/>
                  <a:pt x="0" y="119822"/>
                </a:cubicBezTo>
                <a:cubicBezTo>
                  <a:pt x="6511" y="87263"/>
                  <a:pt x="1843" y="53001"/>
                  <a:pt x="35941" y="35950"/>
                </a:cubicBezTo>
                <a:cubicBezTo>
                  <a:pt x="58531" y="24654"/>
                  <a:pt x="107823" y="11987"/>
                  <a:pt x="107823" y="11987"/>
                </a:cubicBezTo>
                <a:cubicBezTo>
                  <a:pt x="160609" y="19529"/>
                  <a:pt x="191306" y="11607"/>
                  <a:pt x="227627" y="47932"/>
                </a:cubicBezTo>
                <a:cubicBezTo>
                  <a:pt x="237808" y="58115"/>
                  <a:pt x="243600" y="71895"/>
                  <a:pt x="251587" y="83877"/>
                </a:cubicBezTo>
                <a:cubicBezTo>
                  <a:pt x="247594" y="103846"/>
                  <a:pt x="249710" y="126103"/>
                  <a:pt x="239607" y="143785"/>
                </a:cubicBezTo>
                <a:cubicBezTo>
                  <a:pt x="232464" y="156287"/>
                  <a:pt x="216545" y="161308"/>
                  <a:pt x="203666" y="167748"/>
                </a:cubicBezTo>
                <a:cubicBezTo>
                  <a:pt x="172128" y="183519"/>
                  <a:pt x="143764" y="187718"/>
                  <a:pt x="131784" y="191712"/>
                </a:cubicBezTo>
                <a:close/>
              </a:path>
            </a:pathLst>
          </a:cu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solidFill>
                <a:srgbClr val="558ED5"/>
              </a:solidFill>
              <a:latin typeface="Segoe UI Light"/>
              <a:cs typeface="Segoe UI Light"/>
            </a:endParaRPr>
          </a:p>
        </p:txBody>
      </p:sp>
      <p:grpSp>
        <p:nvGrpSpPr>
          <p:cNvPr id="66" name="Group 65"/>
          <p:cNvGrpSpPr/>
          <p:nvPr/>
        </p:nvGrpSpPr>
        <p:grpSpPr>
          <a:xfrm>
            <a:off x="6626049" y="1565655"/>
            <a:ext cx="271988" cy="290599"/>
            <a:chOff x="10550987" y="2555012"/>
            <a:chExt cx="235399" cy="251506"/>
          </a:xfrm>
        </p:grpSpPr>
        <p:sp>
          <p:nvSpPr>
            <p:cNvPr id="67" name="Freeform 66"/>
            <p:cNvSpPr/>
            <p:nvPr/>
          </p:nvSpPr>
          <p:spPr>
            <a:xfrm>
              <a:off x="10577220" y="2613516"/>
              <a:ext cx="168619" cy="193002"/>
            </a:xfrm>
            <a:custGeom>
              <a:avLst/>
              <a:gdLst>
                <a:gd name="connsiteX0" fmla="*/ 48533 w 393442"/>
                <a:gd name="connsiteY0" fmla="*/ 99317 h 450334"/>
                <a:gd name="connsiteX1" fmla="*/ 158277 w 393442"/>
                <a:gd name="connsiteY1" fmla="*/ 209077 h 450334"/>
                <a:gd name="connsiteX2" fmla="*/ 205310 w 393442"/>
                <a:gd name="connsiteY2" fmla="*/ 256116 h 450334"/>
                <a:gd name="connsiteX3" fmla="*/ 268020 w 393442"/>
                <a:gd name="connsiteY3" fmla="*/ 318836 h 450334"/>
                <a:gd name="connsiteX4" fmla="*/ 299376 w 393442"/>
                <a:gd name="connsiteY4" fmla="*/ 350196 h 450334"/>
                <a:gd name="connsiteX5" fmla="*/ 330731 w 393442"/>
                <a:gd name="connsiteY5" fmla="*/ 397235 h 450334"/>
                <a:gd name="connsiteX6" fmla="*/ 393442 w 393442"/>
                <a:gd name="connsiteY6" fmla="*/ 412915 h 450334"/>
                <a:gd name="connsiteX7" fmla="*/ 377764 w 393442"/>
                <a:gd name="connsiteY7" fmla="*/ 365876 h 450334"/>
                <a:gd name="connsiteX8" fmla="*/ 299376 w 393442"/>
                <a:gd name="connsiteY8" fmla="*/ 256116 h 450334"/>
                <a:gd name="connsiteX9" fmla="*/ 236665 w 393442"/>
                <a:gd name="connsiteY9" fmla="*/ 162037 h 450334"/>
                <a:gd name="connsiteX10" fmla="*/ 173954 w 393442"/>
                <a:gd name="connsiteY10" fmla="*/ 83637 h 450334"/>
                <a:gd name="connsiteX11" fmla="*/ 32855 w 393442"/>
                <a:gd name="connsiteY11" fmla="*/ 52278 h 450334"/>
                <a:gd name="connsiteX12" fmla="*/ 48533 w 393442"/>
                <a:gd name="connsiteY12" fmla="*/ 99317 h 450334"/>
                <a:gd name="connsiteX13" fmla="*/ 158277 w 393442"/>
                <a:gd name="connsiteY13" fmla="*/ 146357 h 450334"/>
                <a:gd name="connsiteX14" fmla="*/ 220987 w 393442"/>
                <a:gd name="connsiteY14" fmla="*/ 209077 h 450334"/>
                <a:gd name="connsiteX15" fmla="*/ 283698 w 393442"/>
                <a:gd name="connsiteY15" fmla="*/ 303156 h 450334"/>
                <a:gd name="connsiteX16" fmla="*/ 315053 w 393442"/>
                <a:gd name="connsiteY16" fmla="*/ 350196 h 450334"/>
                <a:gd name="connsiteX17" fmla="*/ 346409 w 393442"/>
                <a:gd name="connsiteY17" fmla="*/ 381556 h 450334"/>
                <a:gd name="connsiteX18" fmla="*/ 315053 w 393442"/>
                <a:gd name="connsiteY18" fmla="*/ 334516 h 450334"/>
                <a:gd name="connsiteX19" fmla="*/ 205310 w 393442"/>
                <a:gd name="connsiteY19" fmla="*/ 224757 h 450334"/>
                <a:gd name="connsiteX20" fmla="*/ 173954 w 393442"/>
                <a:gd name="connsiteY20" fmla="*/ 193397 h 450334"/>
                <a:gd name="connsiteX21" fmla="*/ 79888 w 393442"/>
                <a:gd name="connsiteY21" fmla="*/ 67957 h 450334"/>
                <a:gd name="connsiteX22" fmla="*/ 32855 w 393442"/>
                <a:gd name="connsiteY22" fmla="*/ 52278 h 450334"/>
                <a:gd name="connsiteX23" fmla="*/ 1500 w 393442"/>
                <a:gd name="connsiteY23" fmla="*/ 5238 h 450334"/>
                <a:gd name="connsiteX24" fmla="*/ 48533 w 393442"/>
                <a:gd name="connsiteY24" fmla="*/ 20918 h 450334"/>
                <a:gd name="connsiteX25" fmla="*/ 79888 w 393442"/>
                <a:gd name="connsiteY25" fmla="*/ 67957 h 450334"/>
                <a:gd name="connsiteX26" fmla="*/ 111244 w 393442"/>
                <a:gd name="connsiteY26" fmla="*/ 99317 h 450334"/>
                <a:gd name="connsiteX27" fmla="*/ 158277 w 393442"/>
                <a:gd name="connsiteY27" fmla="*/ 177717 h 450334"/>
                <a:gd name="connsiteX28" fmla="*/ 268020 w 393442"/>
                <a:gd name="connsiteY28" fmla="*/ 287476 h 450334"/>
                <a:gd name="connsiteX29" fmla="*/ 330731 w 393442"/>
                <a:gd name="connsiteY29" fmla="*/ 350196 h 450334"/>
                <a:gd name="connsiteX30" fmla="*/ 346409 w 393442"/>
                <a:gd name="connsiteY30" fmla="*/ 397235 h 450334"/>
                <a:gd name="connsiteX31" fmla="*/ 377764 w 393442"/>
                <a:gd name="connsiteY31" fmla="*/ 428595 h 4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3442" h="450334">
                  <a:moveTo>
                    <a:pt x="48533" y="99317"/>
                  </a:moveTo>
                  <a:lnTo>
                    <a:pt x="158277" y="209077"/>
                  </a:lnTo>
                  <a:lnTo>
                    <a:pt x="205310" y="256116"/>
                  </a:lnTo>
                  <a:cubicBezTo>
                    <a:pt x="233180" y="339743"/>
                    <a:pt x="198340" y="277022"/>
                    <a:pt x="268020" y="318836"/>
                  </a:cubicBezTo>
                  <a:cubicBezTo>
                    <a:pt x="280695" y="326442"/>
                    <a:pt x="290142" y="338652"/>
                    <a:pt x="299376" y="350196"/>
                  </a:cubicBezTo>
                  <a:cubicBezTo>
                    <a:pt x="311147" y="364911"/>
                    <a:pt x="315053" y="386781"/>
                    <a:pt x="330731" y="397235"/>
                  </a:cubicBezTo>
                  <a:cubicBezTo>
                    <a:pt x="348659" y="409188"/>
                    <a:pt x="372538" y="407688"/>
                    <a:pt x="393442" y="412915"/>
                  </a:cubicBezTo>
                  <a:cubicBezTo>
                    <a:pt x="388216" y="397235"/>
                    <a:pt x="385155" y="380659"/>
                    <a:pt x="377764" y="365876"/>
                  </a:cubicBezTo>
                  <a:cubicBezTo>
                    <a:pt x="366300" y="342946"/>
                    <a:pt x="310031" y="270325"/>
                    <a:pt x="299376" y="256116"/>
                  </a:cubicBezTo>
                  <a:cubicBezTo>
                    <a:pt x="271823" y="173449"/>
                    <a:pt x="301909" y="240342"/>
                    <a:pt x="236665" y="162037"/>
                  </a:cubicBezTo>
                  <a:cubicBezTo>
                    <a:pt x="215303" y="136399"/>
                    <a:pt x="204363" y="101885"/>
                    <a:pt x="173954" y="83637"/>
                  </a:cubicBezTo>
                  <a:cubicBezTo>
                    <a:pt x="144264" y="65821"/>
                    <a:pt x="51856" y="55445"/>
                    <a:pt x="32855" y="52278"/>
                  </a:cubicBezTo>
                  <a:cubicBezTo>
                    <a:pt x="38081" y="67958"/>
                    <a:pt x="36847" y="87629"/>
                    <a:pt x="48533" y="99317"/>
                  </a:cubicBezTo>
                  <a:cubicBezTo>
                    <a:pt x="67906" y="118693"/>
                    <a:pt x="130167" y="136986"/>
                    <a:pt x="158277" y="146357"/>
                  </a:cubicBezTo>
                  <a:cubicBezTo>
                    <a:pt x="200084" y="271801"/>
                    <a:pt x="137372" y="125451"/>
                    <a:pt x="220987" y="209077"/>
                  </a:cubicBezTo>
                  <a:cubicBezTo>
                    <a:pt x="247635" y="235728"/>
                    <a:pt x="262794" y="271796"/>
                    <a:pt x="283698" y="303156"/>
                  </a:cubicBezTo>
                  <a:cubicBezTo>
                    <a:pt x="294150" y="318836"/>
                    <a:pt x="301729" y="336870"/>
                    <a:pt x="315053" y="350196"/>
                  </a:cubicBezTo>
                  <a:cubicBezTo>
                    <a:pt x="325505" y="360649"/>
                    <a:pt x="346409" y="396338"/>
                    <a:pt x="346409" y="381556"/>
                  </a:cubicBezTo>
                  <a:cubicBezTo>
                    <a:pt x="346409" y="362712"/>
                    <a:pt x="327658" y="348524"/>
                    <a:pt x="315053" y="334516"/>
                  </a:cubicBezTo>
                  <a:cubicBezTo>
                    <a:pt x="280445" y="296058"/>
                    <a:pt x="241891" y="261343"/>
                    <a:pt x="205310" y="224757"/>
                  </a:cubicBezTo>
                  <a:cubicBezTo>
                    <a:pt x="194858" y="214304"/>
                    <a:pt x="182153" y="205697"/>
                    <a:pt x="173954" y="193397"/>
                  </a:cubicBezTo>
                  <a:cubicBezTo>
                    <a:pt x="168768" y="185617"/>
                    <a:pt x="112114" y="87295"/>
                    <a:pt x="79888" y="67957"/>
                  </a:cubicBezTo>
                  <a:cubicBezTo>
                    <a:pt x="65718" y="59454"/>
                    <a:pt x="48533" y="57504"/>
                    <a:pt x="32855" y="52278"/>
                  </a:cubicBezTo>
                  <a:cubicBezTo>
                    <a:pt x="22403" y="36598"/>
                    <a:pt x="-6926" y="22093"/>
                    <a:pt x="1500" y="5238"/>
                  </a:cubicBezTo>
                  <a:cubicBezTo>
                    <a:pt x="8890" y="-9544"/>
                    <a:pt x="35629" y="10593"/>
                    <a:pt x="48533" y="20918"/>
                  </a:cubicBezTo>
                  <a:cubicBezTo>
                    <a:pt x="63247" y="32691"/>
                    <a:pt x="68117" y="53242"/>
                    <a:pt x="79888" y="67957"/>
                  </a:cubicBezTo>
                  <a:cubicBezTo>
                    <a:pt x="89122" y="79501"/>
                    <a:pt x="100792" y="88864"/>
                    <a:pt x="111244" y="99317"/>
                  </a:cubicBezTo>
                  <a:cubicBezTo>
                    <a:pt x="141219" y="189260"/>
                    <a:pt x="106627" y="108840"/>
                    <a:pt x="158277" y="177717"/>
                  </a:cubicBezTo>
                  <a:cubicBezTo>
                    <a:pt x="242133" y="289541"/>
                    <a:pt x="179980" y="258125"/>
                    <a:pt x="268020" y="287476"/>
                  </a:cubicBezTo>
                  <a:cubicBezTo>
                    <a:pt x="309830" y="412922"/>
                    <a:pt x="247114" y="266569"/>
                    <a:pt x="330731" y="350196"/>
                  </a:cubicBezTo>
                  <a:cubicBezTo>
                    <a:pt x="342417" y="361884"/>
                    <a:pt x="339018" y="382452"/>
                    <a:pt x="346409" y="397235"/>
                  </a:cubicBezTo>
                  <a:cubicBezTo>
                    <a:pt x="380663" y="465752"/>
                    <a:pt x="377764" y="458368"/>
                    <a:pt x="377764" y="428595"/>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68" name="Freeform 67"/>
            <p:cNvSpPr/>
            <p:nvPr/>
          </p:nvSpPr>
          <p:spPr>
            <a:xfrm>
              <a:off x="10550987" y="2555012"/>
              <a:ext cx="235399" cy="215879"/>
            </a:xfrm>
            <a:custGeom>
              <a:avLst/>
              <a:gdLst>
                <a:gd name="connsiteX0" fmla="*/ 454653 w 549260"/>
                <a:gd name="connsiteY0" fmla="*/ 126067 h 503713"/>
                <a:gd name="connsiteX1" fmla="*/ 391942 w 549260"/>
                <a:gd name="connsiteY1" fmla="*/ 204466 h 503713"/>
                <a:gd name="connsiteX2" fmla="*/ 329231 w 549260"/>
                <a:gd name="connsiteY2" fmla="*/ 235826 h 503713"/>
                <a:gd name="connsiteX3" fmla="*/ 219488 w 549260"/>
                <a:gd name="connsiteY3" fmla="*/ 314226 h 503713"/>
                <a:gd name="connsiteX4" fmla="*/ 188132 w 549260"/>
                <a:gd name="connsiteY4" fmla="*/ 345586 h 503713"/>
                <a:gd name="connsiteX5" fmla="*/ 94066 w 549260"/>
                <a:gd name="connsiteY5" fmla="*/ 408305 h 503713"/>
                <a:gd name="connsiteX6" fmla="*/ 156777 w 549260"/>
                <a:gd name="connsiteY6" fmla="*/ 392625 h 503713"/>
                <a:gd name="connsiteX7" fmla="*/ 250843 w 549260"/>
                <a:gd name="connsiteY7" fmla="*/ 329906 h 503713"/>
                <a:gd name="connsiteX8" fmla="*/ 297876 w 549260"/>
                <a:gd name="connsiteY8" fmla="*/ 267186 h 503713"/>
                <a:gd name="connsiteX9" fmla="*/ 344909 w 549260"/>
                <a:gd name="connsiteY9" fmla="*/ 220146 h 503713"/>
                <a:gd name="connsiteX10" fmla="*/ 376264 w 549260"/>
                <a:gd name="connsiteY10" fmla="*/ 173107 h 503713"/>
                <a:gd name="connsiteX11" fmla="*/ 423297 w 549260"/>
                <a:gd name="connsiteY11" fmla="*/ 126067 h 503713"/>
                <a:gd name="connsiteX12" fmla="*/ 454653 w 549260"/>
                <a:gd name="connsiteY12" fmla="*/ 79027 h 503713"/>
                <a:gd name="connsiteX13" fmla="*/ 548719 w 549260"/>
                <a:gd name="connsiteY13" fmla="*/ 628 h 503713"/>
                <a:gd name="connsiteX14" fmla="*/ 438975 w 549260"/>
                <a:gd name="connsiteY14" fmla="*/ 31987 h 503713"/>
                <a:gd name="connsiteX15" fmla="*/ 391942 w 549260"/>
                <a:gd name="connsiteY15" fmla="*/ 79027 h 503713"/>
                <a:gd name="connsiteX16" fmla="*/ 297876 w 549260"/>
                <a:gd name="connsiteY16" fmla="*/ 157427 h 503713"/>
                <a:gd name="connsiteX17" fmla="*/ 266521 w 549260"/>
                <a:gd name="connsiteY17" fmla="*/ 220146 h 503713"/>
                <a:gd name="connsiteX18" fmla="*/ 141099 w 549260"/>
                <a:gd name="connsiteY18" fmla="*/ 314226 h 503713"/>
                <a:gd name="connsiteX19" fmla="*/ 0 w 549260"/>
                <a:gd name="connsiteY19" fmla="*/ 439665 h 503713"/>
                <a:gd name="connsiteX20" fmla="*/ 15678 w 549260"/>
                <a:gd name="connsiteY20" fmla="*/ 502385 h 503713"/>
                <a:gd name="connsiteX21" fmla="*/ 109744 w 549260"/>
                <a:gd name="connsiteY21" fmla="*/ 471025 h 503713"/>
                <a:gd name="connsiteX22" fmla="*/ 172455 w 549260"/>
                <a:gd name="connsiteY22" fmla="*/ 392625 h 503713"/>
                <a:gd name="connsiteX23" fmla="*/ 203810 w 549260"/>
                <a:gd name="connsiteY23" fmla="*/ 345586 h 503713"/>
                <a:gd name="connsiteX24" fmla="*/ 250843 w 549260"/>
                <a:gd name="connsiteY24" fmla="*/ 298546 h 503713"/>
                <a:gd name="connsiteX25" fmla="*/ 313554 w 549260"/>
                <a:gd name="connsiteY25" fmla="*/ 220146 h 503713"/>
                <a:gd name="connsiteX26" fmla="*/ 329231 w 549260"/>
                <a:gd name="connsiteY26" fmla="*/ 173107 h 503713"/>
                <a:gd name="connsiteX27" fmla="*/ 376264 w 549260"/>
                <a:gd name="connsiteY27" fmla="*/ 141747 h 503713"/>
                <a:gd name="connsiteX28" fmla="*/ 407620 w 549260"/>
                <a:gd name="connsiteY28" fmla="*/ 110387 h 503713"/>
                <a:gd name="connsiteX29" fmla="*/ 454653 w 549260"/>
                <a:gd name="connsiteY29" fmla="*/ 47667 h 50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9260" h="503713">
                  <a:moveTo>
                    <a:pt x="454653" y="126067"/>
                  </a:moveTo>
                  <a:cubicBezTo>
                    <a:pt x="433749" y="152200"/>
                    <a:pt x="417125" y="182428"/>
                    <a:pt x="391942" y="204466"/>
                  </a:cubicBezTo>
                  <a:cubicBezTo>
                    <a:pt x="374354" y="219858"/>
                    <a:pt x="349523" y="224229"/>
                    <a:pt x="329231" y="235826"/>
                  </a:cubicBezTo>
                  <a:cubicBezTo>
                    <a:pt x="303311" y="250640"/>
                    <a:pt x="237843" y="298927"/>
                    <a:pt x="219488" y="314226"/>
                  </a:cubicBezTo>
                  <a:cubicBezTo>
                    <a:pt x="208133" y="323690"/>
                    <a:pt x="199957" y="336716"/>
                    <a:pt x="188132" y="345586"/>
                  </a:cubicBezTo>
                  <a:cubicBezTo>
                    <a:pt x="157985" y="368199"/>
                    <a:pt x="94066" y="408305"/>
                    <a:pt x="94066" y="408305"/>
                  </a:cubicBezTo>
                  <a:cubicBezTo>
                    <a:pt x="66366" y="491422"/>
                    <a:pt x="68405" y="456905"/>
                    <a:pt x="156777" y="392625"/>
                  </a:cubicBezTo>
                  <a:cubicBezTo>
                    <a:pt x="187253" y="370457"/>
                    <a:pt x="228234" y="360056"/>
                    <a:pt x="250843" y="329906"/>
                  </a:cubicBezTo>
                  <a:cubicBezTo>
                    <a:pt x="266521" y="308999"/>
                    <a:pt x="280871" y="287028"/>
                    <a:pt x="297876" y="267186"/>
                  </a:cubicBezTo>
                  <a:cubicBezTo>
                    <a:pt x="312305" y="250350"/>
                    <a:pt x="330715" y="237181"/>
                    <a:pt x="344909" y="220146"/>
                  </a:cubicBezTo>
                  <a:cubicBezTo>
                    <a:pt x="356972" y="205669"/>
                    <a:pt x="364201" y="187584"/>
                    <a:pt x="376264" y="173107"/>
                  </a:cubicBezTo>
                  <a:cubicBezTo>
                    <a:pt x="390458" y="156072"/>
                    <a:pt x="409103" y="143102"/>
                    <a:pt x="423297" y="126067"/>
                  </a:cubicBezTo>
                  <a:cubicBezTo>
                    <a:pt x="435360" y="111590"/>
                    <a:pt x="441329" y="92353"/>
                    <a:pt x="454653" y="79027"/>
                  </a:cubicBezTo>
                  <a:cubicBezTo>
                    <a:pt x="461567" y="72112"/>
                    <a:pt x="557280" y="17752"/>
                    <a:pt x="548719" y="628"/>
                  </a:cubicBezTo>
                  <a:cubicBezTo>
                    <a:pt x="545907" y="-4996"/>
                    <a:pt x="448213" y="28907"/>
                    <a:pt x="438975" y="31987"/>
                  </a:cubicBezTo>
                  <a:cubicBezTo>
                    <a:pt x="423297" y="47667"/>
                    <a:pt x="408975" y="64831"/>
                    <a:pt x="391942" y="79027"/>
                  </a:cubicBezTo>
                  <a:cubicBezTo>
                    <a:pt x="343407" y="119479"/>
                    <a:pt x="338291" y="100838"/>
                    <a:pt x="297876" y="157427"/>
                  </a:cubicBezTo>
                  <a:cubicBezTo>
                    <a:pt x="284292" y="176448"/>
                    <a:pt x="279485" y="200697"/>
                    <a:pt x="266521" y="220146"/>
                  </a:cubicBezTo>
                  <a:cubicBezTo>
                    <a:pt x="238708" y="261871"/>
                    <a:pt x="170499" y="284822"/>
                    <a:pt x="141099" y="314226"/>
                  </a:cubicBezTo>
                  <a:cubicBezTo>
                    <a:pt x="33710" y="421630"/>
                    <a:pt x="83930" y="383704"/>
                    <a:pt x="0" y="439665"/>
                  </a:cubicBezTo>
                  <a:cubicBezTo>
                    <a:pt x="5226" y="460572"/>
                    <a:pt x="-5043" y="496464"/>
                    <a:pt x="15678" y="502385"/>
                  </a:cubicBezTo>
                  <a:cubicBezTo>
                    <a:pt x="47458" y="511466"/>
                    <a:pt x="109744" y="471025"/>
                    <a:pt x="109744" y="471025"/>
                  </a:cubicBezTo>
                  <a:cubicBezTo>
                    <a:pt x="206246" y="326250"/>
                    <a:pt x="83102" y="504331"/>
                    <a:pt x="172455" y="392625"/>
                  </a:cubicBezTo>
                  <a:cubicBezTo>
                    <a:pt x="184226" y="377910"/>
                    <a:pt x="191747" y="360063"/>
                    <a:pt x="203810" y="345586"/>
                  </a:cubicBezTo>
                  <a:cubicBezTo>
                    <a:pt x="218004" y="328551"/>
                    <a:pt x="236649" y="315581"/>
                    <a:pt x="250843" y="298546"/>
                  </a:cubicBezTo>
                  <a:cubicBezTo>
                    <a:pt x="349722" y="179873"/>
                    <a:pt x="222336" y="311375"/>
                    <a:pt x="313554" y="220146"/>
                  </a:cubicBezTo>
                  <a:cubicBezTo>
                    <a:pt x="318780" y="204466"/>
                    <a:pt x="318907" y="186014"/>
                    <a:pt x="329231" y="173107"/>
                  </a:cubicBezTo>
                  <a:cubicBezTo>
                    <a:pt x="341001" y="158392"/>
                    <a:pt x="361551" y="153519"/>
                    <a:pt x="376264" y="141747"/>
                  </a:cubicBezTo>
                  <a:cubicBezTo>
                    <a:pt x="387806" y="132512"/>
                    <a:pt x="397168" y="120840"/>
                    <a:pt x="407620" y="110387"/>
                  </a:cubicBezTo>
                  <a:cubicBezTo>
                    <a:pt x="426992" y="52260"/>
                    <a:pt x="408514" y="70739"/>
                    <a:pt x="454653" y="47667"/>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grpSp>
        <p:nvGrpSpPr>
          <p:cNvPr id="69" name="Group 68"/>
          <p:cNvGrpSpPr/>
          <p:nvPr/>
        </p:nvGrpSpPr>
        <p:grpSpPr>
          <a:xfrm>
            <a:off x="8663904" y="1552771"/>
            <a:ext cx="271988" cy="290599"/>
            <a:chOff x="10550987" y="2555012"/>
            <a:chExt cx="235399" cy="251506"/>
          </a:xfrm>
        </p:grpSpPr>
        <p:sp>
          <p:nvSpPr>
            <p:cNvPr id="70" name="Freeform 69"/>
            <p:cNvSpPr/>
            <p:nvPr/>
          </p:nvSpPr>
          <p:spPr>
            <a:xfrm>
              <a:off x="10577220" y="2613516"/>
              <a:ext cx="168619" cy="193002"/>
            </a:xfrm>
            <a:custGeom>
              <a:avLst/>
              <a:gdLst>
                <a:gd name="connsiteX0" fmla="*/ 48533 w 393442"/>
                <a:gd name="connsiteY0" fmla="*/ 99317 h 450334"/>
                <a:gd name="connsiteX1" fmla="*/ 158277 w 393442"/>
                <a:gd name="connsiteY1" fmla="*/ 209077 h 450334"/>
                <a:gd name="connsiteX2" fmla="*/ 205310 w 393442"/>
                <a:gd name="connsiteY2" fmla="*/ 256116 h 450334"/>
                <a:gd name="connsiteX3" fmla="*/ 268020 w 393442"/>
                <a:gd name="connsiteY3" fmla="*/ 318836 h 450334"/>
                <a:gd name="connsiteX4" fmla="*/ 299376 w 393442"/>
                <a:gd name="connsiteY4" fmla="*/ 350196 h 450334"/>
                <a:gd name="connsiteX5" fmla="*/ 330731 w 393442"/>
                <a:gd name="connsiteY5" fmla="*/ 397235 h 450334"/>
                <a:gd name="connsiteX6" fmla="*/ 393442 w 393442"/>
                <a:gd name="connsiteY6" fmla="*/ 412915 h 450334"/>
                <a:gd name="connsiteX7" fmla="*/ 377764 w 393442"/>
                <a:gd name="connsiteY7" fmla="*/ 365876 h 450334"/>
                <a:gd name="connsiteX8" fmla="*/ 299376 w 393442"/>
                <a:gd name="connsiteY8" fmla="*/ 256116 h 450334"/>
                <a:gd name="connsiteX9" fmla="*/ 236665 w 393442"/>
                <a:gd name="connsiteY9" fmla="*/ 162037 h 450334"/>
                <a:gd name="connsiteX10" fmla="*/ 173954 w 393442"/>
                <a:gd name="connsiteY10" fmla="*/ 83637 h 450334"/>
                <a:gd name="connsiteX11" fmla="*/ 32855 w 393442"/>
                <a:gd name="connsiteY11" fmla="*/ 52278 h 450334"/>
                <a:gd name="connsiteX12" fmla="*/ 48533 w 393442"/>
                <a:gd name="connsiteY12" fmla="*/ 99317 h 450334"/>
                <a:gd name="connsiteX13" fmla="*/ 158277 w 393442"/>
                <a:gd name="connsiteY13" fmla="*/ 146357 h 450334"/>
                <a:gd name="connsiteX14" fmla="*/ 220987 w 393442"/>
                <a:gd name="connsiteY14" fmla="*/ 209077 h 450334"/>
                <a:gd name="connsiteX15" fmla="*/ 283698 w 393442"/>
                <a:gd name="connsiteY15" fmla="*/ 303156 h 450334"/>
                <a:gd name="connsiteX16" fmla="*/ 315053 w 393442"/>
                <a:gd name="connsiteY16" fmla="*/ 350196 h 450334"/>
                <a:gd name="connsiteX17" fmla="*/ 346409 w 393442"/>
                <a:gd name="connsiteY17" fmla="*/ 381556 h 450334"/>
                <a:gd name="connsiteX18" fmla="*/ 315053 w 393442"/>
                <a:gd name="connsiteY18" fmla="*/ 334516 h 450334"/>
                <a:gd name="connsiteX19" fmla="*/ 205310 w 393442"/>
                <a:gd name="connsiteY19" fmla="*/ 224757 h 450334"/>
                <a:gd name="connsiteX20" fmla="*/ 173954 w 393442"/>
                <a:gd name="connsiteY20" fmla="*/ 193397 h 450334"/>
                <a:gd name="connsiteX21" fmla="*/ 79888 w 393442"/>
                <a:gd name="connsiteY21" fmla="*/ 67957 h 450334"/>
                <a:gd name="connsiteX22" fmla="*/ 32855 w 393442"/>
                <a:gd name="connsiteY22" fmla="*/ 52278 h 450334"/>
                <a:gd name="connsiteX23" fmla="*/ 1500 w 393442"/>
                <a:gd name="connsiteY23" fmla="*/ 5238 h 450334"/>
                <a:gd name="connsiteX24" fmla="*/ 48533 w 393442"/>
                <a:gd name="connsiteY24" fmla="*/ 20918 h 450334"/>
                <a:gd name="connsiteX25" fmla="*/ 79888 w 393442"/>
                <a:gd name="connsiteY25" fmla="*/ 67957 h 450334"/>
                <a:gd name="connsiteX26" fmla="*/ 111244 w 393442"/>
                <a:gd name="connsiteY26" fmla="*/ 99317 h 450334"/>
                <a:gd name="connsiteX27" fmla="*/ 158277 w 393442"/>
                <a:gd name="connsiteY27" fmla="*/ 177717 h 450334"/>
                <a:gd name="connsiteX28" fmla="*/ 268020 w 393442"/>
                <a:gd name="connsiteY28" fmla="*/ 287476 h 450334"/>
                <a:gd name="connsiteX29" fmla="*/ 330731 w 393442"/>
                <a:gd name="connsiteY29" fmla="*/ 350196 h 450334"/>
                <a:gd name="connsiteX30" fmla="*/ 346409 w 393442"/>
                <a:gd name="connsiteY30" fmla="*/ 397235 h 450334"/>
                <a:gd name="connsiteX31" fmla="*/ 377764 w 393442"/>
                <a:gd name="connsiteY31" fmla="*/ 428595 h 450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3442" h="450334">
                  <a:moveTo>
                    <a:pt x="48533" y="99317"/>
                  </a:moveTo>
                  <a:lnTo>
                    <a:pt x="158277" y="209077"/>
                  </a:lnTo>
                  <a:lnTo>
                    <a:pt x="205310" y="256116"/>
                  </a:lnTo>
                  <a:cubicBezTo>
                    <a:pt x="233180" y="339743"/>
                    <a:pt x="198340" y="277022"/>
                    <a:pt x="268020" y="318836"/>
                  </a:cubicBezTo>
                  <a:cubicBezTo>
                    <a:pt x="280695" y="326442"/>
                    <a:pt x="290142" y="338652"/>
                    <a:pt x="299376" y="350196"/>
                  </a:cubicBezTo>
                  <a:cubicBezTo>
                    <a:pt x="311147" y="364911"/>
                    <a:pt x="315053" y="386781"/>
                    <a:pt x="330731" y="397235"/>
                  </a:cubicBezTo>
                  <a:cubicBezTo>
                    <a:pt x="348659" y="409188"/>
                    <a:pt x="372538" y="407688"/>
                    <a:pt x="393442" y="412915"/>
                  </a:cubicBezTo>
                  <a:cubicBezTo>
                    <a:pt x="388216" y="397235"/>
                    <a:pt x="385155" y="380659"/>
                    <a:pt x="377764" y="365876"/>
                  </a:cubicBezTo>
                  <a:cubicBezTo>
                    <a:pt x="366300" y="342946"/>
                    <a:pt x="310031" y="270325"/>
                    <a:pt x="299376" y="256116"/>
                  </a:cubicBezTo>
                  <a:cubicBezTo>
                    <a:pt x="271823" y="173449"/>
                    <a:pt x="301909" y="240342"/>
                    <a:pt x="236665" y="162037"/>
                  </a:cubicBezTo>
                  <a:cubicBezTo>
                    <a:pt x="215303" y="136399"/>
                    <a:pt x="204363" y="101885"/>
                    <a:pt x="173954" y="83637"/>
                  </a:cubicBezTo>
                  <a:cubicBezTo>
                    <a:pt x="144264" y="65821"/>
                    <a:pt x="51856" y="55445"/>
                    <a:pt x="32855" y="52278"/>
                  </a:cubicBezTo>
                  <a:cubicBezTo>
                    <a:pt x="38081" y="67958"/>
                    <a:pt x="36847" y="87629"/>
                    <a:pt x="48533" y="99317"/>
                  </a:cubicBezTo>
                  <a:cubicBezTo>
                    <a:pt x="67906" y="118693"/>
                    <a:pt x="130167" y="136986"/>
                    <a:pt x="158277" y="146357"/>
                  </a:cubicBezTo>
                  <a:cubicBezTo>
                    <a:pt x="200084" y="271801"/>
                    <a:pt x="137372" y="125451"/>
                    <a:pt x="220987" y="209077"/>
                  </a:cubicBezTo>
                  <a:cubicBezTo>
                    <a:pt x="247635" y="235728"/>
                    <a:pt x="262794" y="271796"/>
                    <a:pt x="283698" y="303156"/>
                  </a:cubicBezTo>
                  <a:cubicBezTo>
                    <a:pt x="294150" y="318836"/>
                    <a:pt x="301729" y="336870"/>
                    <a:pt x="315053" y="350196"/>
                  </a:cubicBezTo>
                  <a:cubicBezTo>
                    <a:pt x="325505" y="360649"/>
                    <a:pt x="346409" y="396338"/>
                    <a:pt x="346409" y="381556"/>
                  </a:cubicBezTo>
                  <a:cubicBezTo>
                    <a:pt x="346409" y="362712"/>
                    <a:pt x="327658" y="348524"/>
                    <a:pt x="315053" y="334516"/>
                  </a:cubicBezTo>
                  <a:cubicBezTo>
                    <a:pt x="280445" y="296058"/>
                    <a:pt x="241891" y="261343"/>
                    <a:pt x="205310" y="224757"/>
                  </a:cubicBezTo>
                  <a:cubicBezTo>
                    <a:pt x="194858" y="214304"/>
                    <a:pt x="182153" y="205697"/>
                    <a:pt x="173954" y="193397"/>
                  </a:cubicBezTo>
                  <a:cubicBezTo>
                    <a:pt x="168768" y="185617"/>
                    <a:pt x="112114" y="87295"/>
                    <a:pt x="79888" y="67957"/>
                  </a:cubicBezTo>
                  <a:cubicBezTo>
                    <a:pt x="65718" y="59454"/>
                    <a:pt x="48533" y="57504"/>
                    <a:pt x="32855" y="52278"/>
                  </a:cubicBezTo>
                  <a:cubicBezTo>
                    <a:pt x="22403" y="36598"/>
                    <a:pt x="-6926" y="22093"/>
                    <a:pt x="1500" y="5238"/>
                  </a:cubicBezTo>
                  <a:cubicBezTo>
                    <a:pt x="8890" y="-9544"/>
                    <a:pt x="35629" y="10593"/>
                    <a:pt x="48533" y="20918"/>
                  </a:cubicBezTo>
                  <a:cubicBezTo>
                    <a:pt x="63247" y="32691"/>
                    <a:pt x="68117" y="53242"/>
                    <a:pt x="79888" y="67957"/>
                  </a:cubicBezTo>
                  <a:cubicBezTo>
                    <a:pt x="89122" y="79501"/>
                    <a:pt x="100792" y="88864"/>
                    <a:pt x="111244" y="99317"/>
                  </a:cubicBezTo>
                  <a:cubicBezTo>
                    <a:pt x="141219" y="189260"/>
                    <a:pt x="106627" y="108840"/>
                    <a:pt x="158277" y="177717"/>
                  </a:cubicBezTo>
                  <a:cubicBezTo>
                    <a:pt x="242133" y="289541"/>
                    <a:pt x="179980" y="258125"/>
                    <a:pt x="268020" y="287476"/>
                  </a:cubicBezTo>
                  <a:cubicBezTo>
                    <a:pt x="309830" y="412922"/>
                    <a:pt x="247114" y="266569"/>
                    <a:pt x="330731" y="350196"/>
                  </a:cubicBezTo>
                  <a:cubicBezTo>
                    <a:pt x="342417" y="361884"/>
                    <a:pt x="339018" y="382452"/>
                    <a:pt x="346409" y="397235"/>
                  </a:cubicBezTo>
                  <a:cubicBezTo>
                    <a:pt x="380663" y="465752"/>
                    <a:pt x="377764" y="458368"/>
                    <a:pt x="377764" y="428595"/>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71" name="Freeform 70"/>
            <p:cNvSpPr/>
            <p:nvPr/>
          </p:nvSpPr>
          <p:spPr>
            <a:xfrm>
              <a:off x="10550987" y="2555012"/>
              <a:ext cx="235399" cy="215879"/>
            </a:xfrm>
            <a:custGeom>
              <a:avLst/>
              <a:gdLst>
                <a:gd name="connsiteX0" fmla="*/ 454653 w 549260"/>
                <a:gd name="connsiteY0" fmla="*/ 126067 h 503713"/>
                <a:gd name="connsiteX1" fmla="*/ 391942 w 549260"/>
                <a:gd name="connsiteY1" fmla="*/ 204466 h 503713"/>
                <a:gd name="connsiteX2" fmla="*/ 329231 w 549260"/>
                <a:gd name="connsiteY2" fmla="*/ 235826 h 503713"/>
                <a:gd name="connsiteX3" fmla="*/ 219488 w 549260"/>
                <a:gd name="connsiteY3" fmla="*/ 314226 h 503713"/>
                <a:gd name="connsiteX4" fmla="*/ 188132 w 549260"/>
                <a:gd name="connsiteY4" fmla="*/ 345586 h 503713"/>
                <a:gd name="connsiteX5" fmla="*/ 94066 w 549260"/>
                <a:gd name="connsiteY5" fmla="*/ 408305 h 503713"/>
                <a:gd name="connsiteX6" fmla="*/ 156777 w 549260"/>
                <a:gd name="connsiteY6" fmla="*/ 392625 h 503713"/>
                <a:gd name="connsiteX7" fmla="*/ 250843 w 549260"/>
                <a:gd name="connsiteY7" fmla="*/ 329906 h 503713"/>
                <a:gd name="connsiteX8" fmla="*/ 297876 w 549260"/>
                <a:gd name="connsiteY8" fmla="*/ 267186 h 503713"/>
                <a:gd name="connsiteX9" fmla="*/ 344909 w 549260"/>
                <a:gd name="connsiteY9" fmla="*/ 220146 h 503713"/>
                <a:gd name="connsiteX10" fmla="*/ 376264 w 549260"/>
                <a:gd name="connsiteY10" fmla="*/ 173107 h 503713"/>
                <a:gd name="connsiteX11" fmla="*/ 423297 w 549260"/>
                <a:gd name="connsiteY11" fmla="*/ 126067 h 503713"/>
                <a:gd name="connsiteX12" fmla="*/ 454653 w 549260"/>
                <a:gd name="connsiteY12" fmla="*/ 79027 h 503713"/>
                <a:gd name="connsiteX13" fmla="*/ 548719 w 549260"/>
                <a:gd name="connsiteY13" fmla="*/ 628 h 503713"/>
                <a:gd name="connsiteX14" fmla="*/ 438975 w 549260"/>
                <a:gd name="connsiteY14" fmla="*/ 31987 h 503713"/>
                <a:gd name="connsiteX15" fmla="*/ 391942 w 549260"/>
                <a:gd name="connsiteY15" fmla="*/ 79027 h 503713"/>
                <a:gd name="connsiteX16" fmla="*/ 297876 w 549260"/>
                <a:gd name="connsiteY16" fmla="*/ 157427 h 503713"/>
                <a:gd name="connsiteX17" fmla="*/ 266521 w 549260"/>
                <a:gd name="connsiteY17" fmla="*/ 220146 h 503713"/>
                <a:gd name="connsiteX18" fmla="*/ 141099 w 549260"/>
                <a:gd name="connsiteY18" fmla="*/ 314226 h 503713"/>
                <a:gd name="connsiteX19" fmla="*/ 0 w 549260"/>
                <a:gd name="connsiteY19" fmla="*/ 439665 h 503713"/>
                <a:gd name="connsiteX20" fmla="*/ 15678 w 549260"/>
                <a:gd name="connsiteY20" fmla="*/ 502385 h 503713"/>
                <a:gd name="connsiteX21" fmla="*/ 109744 w 549260"/>
                <a:gd name="connsiteY21" fmla="*/ 471025 h 503713"/>
                <a:gd name="connsiteX22" fmla="*/ 172455 w 549260"/>
                <a:gd name="connsiteY22" fmla="*/ 392625 h 503713"/>
                <a:gd name="connsiteX23" fmla="*/ 203810 w 549260"/>
                <a:gd name="connsiteY23" fmla="*/ 345586 h 503713"/>
                <a:gd name="connsiteX24" fmla="*/ 250843 w 549260"/>
                <a:gd name="connsiteY24" fmla="*/ 298546 h 503713"/>
                <a:gd name="connsiteX25" fmla="*/ 313554 w 549260"/>
                <a:gd name="connsiteY25" fmla="*/ 220146 h 503713"/>
                <a:gd name="connsiteX26" fmla="*/ 329231 w 549260"/>
                <a:gd name="connsiteY26" fmla="*/ 173107 h 503713"/>
                <a:gd name="connsiteX27" fmla="*/ 376264 w 549260"/>
                <a:gd name="connsiteY27" fmla="*/ 141747 h 503713"/>
                <a:gd name="connsiteX28" fmla="*/ 407620 w 549260"/>
                <a:gd name="connsiteY28" fmla="*/ 110387 h 503713"/>
                <a:gd name="connsiteX29" fmla="*/ 454653 w 549260"/>
                <a:gd name="connsiteY29" fmla="*/ 47667 h 503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9260" h="503713">
                  <a:moveTo>
                    <a:pt x="454653" y="126067"/>
                  </a:moveTo>
                  <a:cubicBezTo>
                    <a:pt x="433749" y="152200"/>
                    <a:pt x="417125" y="182428"/>
                    <a:pt x="391942" y="204466"/>
                  </a:cubicBezTo>
                  <a:cubicBezTo>
                    <a:pt x="374354" y="219858"/>
                    <a:pt x="349523" y="224229"/>
                    <a:pt x="329231" y="235826"/>
                  </a:cubicBezTo>
                  <a:cubicBezTo>
                    <a:pt x="303311" y="250640"/>
                    <a:pt x="237843" y="298927"/>
                    <a:pt x="219488" y="314226"/>
                  </a:cubicBezTo>
                  <a:cubicBezTo>
                    <a:pt x="208133" y="323690"/>
                    <a:pt x="199957" y="336716"/>
                    <a:pt x="188132" y="345586"/>
                  </a:cubicBezTo>
                  <a:cubicBezTo>
                    <a:pt x="157985" y="368199"/>
                    <a:pt x="94066" y="408305"/>
                    <a:pt x="94066" y="408305"/>
                  </a:cubicBezTo>
                  <a:cubicBezTo>
                    <a:pt x="66366" y="491422"/>
                    <a:pt x="68405" y="456905"/>
                    <a:pt x="156777" y="392625"/>
                  </a:cubicBezTo>
                  <a:cubicBezTo>
                    <a:pt x="187253" y="370457"/>
                    <a:pt x="228234" y="360056"/>
                    <a:pt x="250843" y="329906"/>
                  </a:cubicBezTo>
                  <a:cubicBezTo>
                    <a:pt x="266521" y="308999"/>
                    <a:pt x="280871" y="287028"/>
                    <a:pt x="297876" y="267186"/>
                  </a:cubicBezTo>
                  <a:cubicBezTo>
                    <a:pt x="312305" y="250350"/>
                    <a:pt x="330715" y="237181"/>
                    <a:pt x="344909" y="220146"/>
                  </a:cubicBezTo>
                  <a:cubicBezTo>
                    <a:pt x="356972" y="205669"/>
                    <a:pt x="364201" y="187584"/>
                    <a:pt x="376264" y="173107"/>
                  </a:cubicBezTo>
                  <a:cubicBezTo>
                    <a:pt x="390458" y="156072"/>
                    <a:pt x="409103" y="143102"/>
                    <a:pt x="423297" y="126067"/>
                  </a:cubicBezTo>
                  <a:cubicBezTo>
                    <a:pt x="435360" y="111590"/>
                    <a:pt x="441329" y="92353"/>
                    <a:pt x="454653" y="79027"/>
                  </a:cubicBezTo>
                  <a:cubicBezTo>
                    <a:pt x="461567" y="72112"/>
                    <a:pt x="557280" y="17752"/>
                    <a:pt x="548719" y="628"/>
                  </a:cubicBezTo>
                  <a:cubicBezTo>
                    <a:pt x="545907" y="-4996"/>
                    <a:pt x="448213" y="28907"/>
                    <a:pt x="438975" y="31987"/>
                  </a:cubicBezTo>
                  <a:cubicBezTo>
                    <a:pt x="423297" y="47667"/>
                    <a:pt x="408975" y="64831"/>
                    <a:pt x="391942" y="79027"/>
                  </a:cubicBezTo>
                  <a:cubicBezTo>
                    <a:pt x="343407" y="119479"/>
                    <a:pt x="338291" y="100838"/>
                    <a:pt x="297876" y="157427"/>
                  </a:cubicBezTo>
                  <a:cubicBezTo>
                    <a:pt x="284292" y="176448"/>
                    <a:pt x="279485" y="200697"/>
                    <a:pt x="266521" y="220146"/>
                  </a:cubicBezTo>
                  <a:cubicBezTo>
                    <a:pt x="238708" y="261871"/>
                    <a:pt x="170499" y="284822"/>
                    <a:pt x="141099" y="314226"/>
                  </a:cubicBezTo>
                  <a:cubicBezTo>
                    <a:pt x="33710" y="421630"/>
                    <a:pt x="83930" y="383704"/>
                    <a:pt x="0" y="439665"/>
                  </a:cubicBezTo>
                  <a:cubicBezTo>
                    <a:pt x="5226" y="460572"/>
                    <a:pt x="-5043" y="496464"/>
                    <a:pt x="15678" y="502385"/>
                  </a:cubicBezTo>
                  <a:cubicBezTo>
                    <a:pt x="47458" y="511466"/>
                    <a:pt x="109744" y="471025"/>
                    <a:pt x="109744" y="471025"/>
                  </a:cubicBezTo>
                  <a:cubicBezTo>
                    <a:pt x="206246" y="326250"/>
                    <a:pt x="83102" y="504331"/>
                    <a:pt x="172455" y="392625"/>
                  </a:cubicBezTo>
                  <a:cubicBezTo>
                    <a:pt x="184226" y="377910"/>
                    <a:pt x="191747" y="360063"/>
                    <a:pt x="203810" y="345586"/>
                  </a:cubicBezTo>
                  <a:cubicBezTo>
                    <a:pt x="218004" y="328551"/>
                    <a:pt x="236649" y="315581"/>
                    <a:pt x="250843" y="298546"/>
                  </a:cubicBezTo>
                  <a:cubicBezTo>
                    <a:pt x="349722" y="179873"/>
                    <a:pt x="222336" y="311375"/>
                    <a:pt x="313554" y="220146"/>
                  </a:cubicBezTo>
                  <a:cubicBezTo>
                    <a:pt x="318780" y="204466"/>
                    <a:pt x="318907" y="186014"/>
                    <a:pt x="329231" y="173107"/>
                  </a:cubicBezTo>
                  <a:cubicBezTo>
                    <a:pt x="341001" y="158392"/>
                    <a:pt x="361551" y="153519"/>
                    <a:pt x="376264" y="141747"/>
                  </a:cubicBezTo>
                  <a:cubicBezTo>
                    <a:pt x="387806" y="132512"/>
                    <a:pt x="397168" y="120840"/>
                    <a:pt x="407620" y="110387"/>
                  </a:cubicBezTo>
                  <a:cubicBezTo>
                    <a:pt x="426992" y="52260"/>
                    <a:pt x="408514" y="70739"/>
                    <a:pt x="454653" y="47667"/>
                  </a:cubicBezTo>
                </a:path>
              </a:pathLst>
            </a:custGeom>
            <a:solidFill>
              <a:srgbClr val="CA2525"/>
            </a:solidFill>
            <a:ln>
              <a:solidFill>
                <a:srgbClr val="CA2525"/>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sp>
        <p:nvSpPr>
          <p:cNvPr id="7" name="Freeform 6"/>
          <p:cNvSpPr/>
          <p:nvPr/>
        </p:nvSpPr>
        <p:spPr>
          <a:xfrm>
            <a:off x="4935903" y="1470674"/>
            <a:ext cx="350904" cy="370822"/>
          </a:xfrm>
          <a:custGeom>
            <a:avLst/>
            <a:gdLst>
              <a:gd name="connsiteX0" fmla="*/ 0 w 306792"/>
              <a:gd name="connsiteY0" fmla="*/ 171227 h 293317"/>
              <a:gd name="connsiteX1" fmla="*/ 0 w 306792"/>
              <a:gd name="connsiteY1" fmla="*/ 171227 h 293317"/>
              <a:gd name="connsiteX2" fmla="*/ 57078 w 306792"/>
              <a:gd name="connsiteY2" fmla="*/ 199765 h 293317"/>
              <a:gd name="connsiteX3" fmla="*/ 78482 w 306792"/>
              <a:gd name="connsiteY3" fmla="*/ 221168 h 293317"/>
              <a:gd name="connsiteX4" fmla="*/ 99886 w 306792"/>
              <a:gd name="connsiteY4" fmla="*/ 235437 h 293317"/>
              <a:gd name="connsiteX5" fmla="*/ 107021 w 306792"/>
              <a:gd name="connsiteY5" fmla="*/ 206899 h 293317"/>
              <a:gd name="connsiteX6" fmla="*/ 156963 w 306792"/>
              <a:gd name="connsiteY6" fmla="*/ 221168 h 293317"/>
              <a:gd name="connsiteX7" fmla="*/ 164098 w 306792"/>
              <a:gd name="connsiteY7" fmla="*/ 185496 h 293317"/>
              <a:gd name="connsiteX8" fmla="*/ 171233 w 306792"/>
              <a:gd name="connsiteY8" fmla="*/ 164092 h 293317"/>
              <a:gd name="connsiteX9" fmla="*/ 178368 w 306792"/>
              <a:gd name="connsiteY9" fmla="*/ 128420 h 293317"/>
              <a:gd name="connsiteX10" fmla="*/ 192637 w 306792"/>
              <a:gd name="connsiteY10" fmla="*/ 99882 h 293317"/>
              <a:gd name="connsiteX11" fmla="*/ 199772 w 306792"/>
              <a:gd name="connsiteY11" fmla="*/ 71344 h 293317"/>
              <a:gd name="connsiteX12" fmla="*/ 242580 w 306792"/>
              <a:gd name="connsiteY12" fmla="*/ 42807 h 293317"/>
              <a:gd name="connsiteX13" fmla="*/ 263984 w 306792"/>
              <a:gd name="connsiteY13" fmla="*/ 28538 h 293317"/>
              <a:gd name="connsiteX14" fmla="*/ 285388 w 306792"/>
              <a:gd name="connsiteY14" fmla="*/ 21403 h 293317"/>
              <a:gd name="connsiteX15" fmla="*/ 221176 w 306792"/>
              <a:gd name="connsiteY15" fmla="*/ 35672 h 293317"/>
              <a:gd name="connsiteX16" fmla="*/ 185502 w 306792"/>
              <a:gd name="connsiteY16" fmla="*/ 64210 h 293317"/>
              <a:gd name="connsiteX17" fmla="*/ 164098 w 306792"/>
              <a:gd name="connsiteY17" fmla="*/ 92748 h 293317"/>
              <a:gd name="connsiteX18" fmla="*/ 149829 w 306792"/>
              <a:gd name="connsiteY18" fmla="*/ 114151 h 293317"/>
              <a:gd name="connsiteX19" fmla="*/ 135559 w 306792"/>
              <a:gd name="connsiteY19" fmla="*/ 128420 h 293317"/>
              <a:gd name="connsiteX20" fmla="*/ 92751 w 306792"/>
              <a:gd name="connsiteY20" fmla="*/ 185496 h 293317"/>
              <a:gd name="connsiteX21" fmla="*/ 78482 w 306792"/>
              <a:gd name="connsiteY21" fmla="*/ 228303 h 293317"/>
              <a:gd name="connsiteX22" fmla="*/ 71347 w 306792"/>
              <a:gd name="connsiteY22" fmla="*/ 249706 h 293317"/>
              <a:gd name="connsiteX23" fmla="*/ 71347 w 306792"/>
              <a:gd name="connsiteY23" fmla="*/ 292513 h 293317"/>
              <a:gd name="connsiteX24" fmla="*/ 49943 w 306792"/>
              <a:gd name="connsiteY24" fmla="*/ 285378 h 293317"/>
              <a:gd name="connsiteX25" fmla="*/ 28539 w 306792"/>
              <a:gd name="connsiteY25" fmla="*/ 242572 h 293317"/>
              <a:gd name="connsiteX26" fmla="*/ 21404 w 306792"/>
              <a:gd name="connsiteY26" fmla="*/ 199765 h 293317"/>
              <a:gd name="connsiteX27" fmla="*/ 0 w 306792"/>
              <a:gd name="connsiteY27" fmla="*/ 178361 h 293317"/>
              <a:gd name="connsiteX28" fmla="*/ 21404 w 306792"/>
              <a:gd name="connsiteY28" fmla="*/ 171227 h 293317"/>
              <a:gd name="connsiteX29" fmla="*/ 49943 w 306792"/>
              <a:gd name="connsiteY29" fmla="*/ 178361 h 293317"/>
              <a:gd name="connsiteX30" fmla="*/ 71347 w 306792"/>
              <a:gd name="connsiteY30" fmla="*/ 192630 h 293317"/>
              <a:gd name="connsiteX31" fmla="*/ 99886 w 306792"/>
              <a:gd name="connsiteY31" fmla="*/ 228303 h 293317"/>
              <a:gd name="connsiteX32" fmla="*/ 107021 w 306792"/>
              <a:gd name="connsiteY32" fmla="*/ 249706 h 293317"/>
              <a:gd name="connsiteX33" fmla="*/ 114155 w 306792"/>
              <a:gd name="connsiteY33" fmla="*/ 135555 h 293317"/>
              <a:gd name="connsiteX34" fmla="*/ 149829 w 306792"/>
              <a:gd name="connsiteY34" fmla="*/ 92748 h 293317"/>
              <a:gd name="connsiteX35" fmla="*/ 171233 w 306792"/>
              <a:gd name="connsiteY35" fmla="*/ 85613 h 293317"/>
              <a:gd name="connsiteX36" fmla="*/ 214041 w 306792"/>
              <a:gd name="connsiteY36" fmla="*/ 57076 h 293317"/>
              <a:gd name="connsiteX37" fmla="*/ 235445 w 306792"/>
              <a:gd name="connsiteY37" fmla="*/ 42807 h 293317"/>
              <a:gd name="connsiteX38" fmla="*/ 263984 w 306792"/>
              <a:gd name="connsiteY38" fmla="*/ 28538 h 293317"/>
              <a:gd name="connsiteX39" fmla="*/ 299657 w 306792"/>
              <a:gd name="connsiteY39" fmla="*/ 0 h 293317"/>
              <a:gd name="connsiteX40" fmla="*/ 306792 w 306792"/>
              <a:gd name="connsiteY40" fmla="*/ 7134 h 293317"/>
              <a:gd name="connsiteX41" fmla="*/ 71347 w 306792"/>
              <a:gd name="connsiteY41" fmla="*/ 256840 h 293317"/>
              <a:gd name="connsiteX42" fmla="*/ 0 w 306792"/>
              <a:gd name="connsiteY42" fmla="*/ 171227 h 29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6792" h="293317">
                <a:moveTo>
                  <a:pt x="0" y="171227"/>
                </a:moveTo>
                <a:lnTo>
                  <a:pt x="0" y="171227"/>
                </a:lnTo>
                <a:cubicBezTo>
                  <a:pt x="19026" y="180740"/>
                  <a:pt x="39132" y="188345"/>
                  <a:pt x="57078" y="199765"/>
                </a:cubicBezTo>
                <a:cubicBezTo>
                  <a:pt x="65590" y="205182"/>
                  <a:pt x="70731" y="214709"/>
                  <a:pt x="78482" y="221168"/>
                </a:cubicBezTo>
                <a:cubicBezTo>
                  <a:pt x="85069" y="226657"/>
                  <a:pt x="92751" y="230681"/>
                  <a:pt x="99886" y="235437"/>
                </a:cubicBezTo>
                <a:cubicBezTo>
                  <a:pt x="102264" y="225924"/>
                  <a:pt x="98613" y="211944"/>
                  <a:pt x="107021" y="206899"/>
                </a:cubicBezTo>
                <a:cubicBezTo>
                  <a:pt x="110219" y="204980"/>
                  <a:pt x="151288" y="219276"/>
                  <a:pt x="156963" y="221168"/>
                </a:cubicBezTo>
                <a:cubicBezTo>
                  <a:pt x="159341" y="209277"/>
                  <a:pt x="161157" y="197260"/>
                  <a:pt x="164098" y="185496"/>
                </a:cubicBezTo>
                <a:cubicBezTo>
                  <a:pt x="165922" y="178200"/>
                  <a:pt x="169409" y="171388"/>
                  <a:pt x="171233" y="164092"/>
                </a:cubicBezTo>
                <a:cubicBezTo>
                  <a:pt x="174174" y="152328"/>
                  <a:pt x="174533" y="139924"/>
                  <a:pt x="178368" y="128420"/>
                </a:cubicBezTo>
                <a:cubicBezTo>
                  <a:pt x="181731" y="118330"/>
                  <a:pt x="188903" y="109840"/>
                  <a:pt x="192637" y="99882"/>
                </a:cubicBezTo>
                <a:cubicBezTo>
                  <a:pt x="196080" y="90701"/>
                  <a:pt x="193315" y="78723"/>
                  <a:pt x="199772" y="71344"/>
                </a:cubicBezTo>
                <a:cubicBezTo>
                  <a:pt x="211065" y="58438"/>
                  <a:pt x="228311" y="52319"/>
                  <a:pt x="242580" y="42807"/>
                </a:cubicBezTo>
                <a:cubicBezTo>
                  <a:pt x="249715" y="38051"/>
                  <a:pt x="255849" y="31250"/>
                  <a:pt x="263984" y="28538"/>
                </a:cubicBezTo>
                <a:cubicBezTo>
                  <a:pt x="271119" y="26160"/>
                  <a:pt x="292909" y="21403"/>
                  <a:pt x="285388" y="21403"/>
                </a:cubicBezTo>
                <a:cubicBezTo>
                  <a:pt x="260278" y="21403"/>
                  <a:pt x="243247" y="28316"/>
                  <a:pt x="221176" y="35672"/>
                </a:cubicBezTo>
                <a:cubicBezTo>
                  <a:pt x="203896" y="47191"/>
                  <a:pt x="198209" y="48962"/>
                  <a:pt x="185502" y="64210"/>
                </a:cubicBezTo>
                <a:cubicBezTo>
                  <a:pt x="177889" y="73345"/>
                  <a:pt x="171010" y="83072"/>
                  <a:pt x="164098" y="92748"/>
                </a:cubicBezTo>
                <a:cubicBezTo>
                  <a:pt x="159114" y="99725"/>
                  <a:pt x="155186" y="107456"/>
                  <a:pt x="149829" y="114151"/>
                </a:cubicBezTo>
                <a:cubicBezTo>
                  <a:pt x="145627" y="119404"/>
                  <a:pt x="139595" y="123039"/>
                  <a:pt x="135559" y="128420"/>
                </a:cubicBezTo>
                <a:cubicBezTo>
                  <a:pt x="87154" y="192959"/>
                  <a:pt x="125477" y="152772"/>
                  <a:pt x="92751" y="185496"/>
                </a:cubicBezTo>
                <a:lnTo>
                  <a:pt x="78482" y="228303"/>
                </a:lnTo>
                <a:lnTo>
                  <a:pt x="71347" y="249706"/>
                </a:lnTo>
                <a:cubicBezTo>
                  <a:pt x="74065" y="257860"/>
                  <a:pt x="87656" y="284359"/>
                  <a:pt x="71347" y="292513"/>
                </a:cubicBezTo>
                <a:cubicBezTo>
                  <a:pt x="64620" y="295876"/>
                  <a:pt x="57078" y="287756"/>
                  <a:pt x="49943" y="285378"/>
                </a:cubicBezTo>
                <a:cubicBezTo>
                  <a:pt x="37116" y="266138"/>
                  <a:pt x="33462" y="264724"/>
                  <a:pt x="28539" y="242572"/>
                </a:cubicBezTo>
                <a:cubicBezTo>
                  <a:pt x="25401" y="228451"/>
                  <a:pt x="27279" y="212984"/>
                  <a:pt x="21404" y="199765"/>
                </a:cubicBezTo>
                <a:cubicBezTo>
                  <a:pt x="17306" y="190545"/>
                  <a:pt x="7135" y="185496"/>
                  <a:pt x="0" y="178361"/>
                </a:cubicBezTo>
                <a:cubicBezTo>
                  <a:pt x="7135" y="175983"/>
                  <a:pt x="13883" y="171227"/>
                  <a:pt x="21404" y="171227"/>
                </a:cubicBezTo>
                <a:cubicBezTo>
                  <a:pt x="31210" y="171227"/>
                  <a:pt x="40930" y="174499"/>
                  <a:pt x="49943" y="178361"/>
                </a:cubicBezTo>
                <a:cubicBezTo>
                  <a:pt x="57824" y="181739"/>
                  <a:pt x="64651" y="187274"/>
                  <a:pt x="71347" y="192630"/>
                </a:cubicBezTo>
                <a:cubicBezTo>
                  <a:pt x="82409" y="201480"/>
                  <a:pt x="93704" y="215939"/>
                  <a:pt x="99886" y="228303"/>
                </a:cubicBezTo>
                <a:cubicBezTo>
                  <a:pt x="103249" y="235029"/>
                  <a:pt x="104643" y="242572"/>
                  <a:pt x="107021" y="249706"/>
                </a:cubicBezTo>
                <a:cubicBezTo>
                  <a:pt x="109399" y="211656"/>
                  <a:pt x="108209" y="173213"/>
                  <a:pt x="114155" y="135555"/>
                </a:cubicBezTo>
                <a:cubicBezTo>
                  <a:pt x="115703" y="125749"/>
                  <a:pt x="143916" y="96690"/>
                  <a:pt x="149829" y="92748"/>
                </a:cubicBezTo>
                <a:cubicBezTo>
                  <a:pt x="156087" y="88576"/>
                  <a:pt x="164659" y="89265"/>
                  <a:pt x="171233" y="85613"/>
                </a:cubicBezTo>
                <a:cubicBezTo>
                  <a:pt x="186224" y="77285"/>
                  <a:pt x="199772" y="66588"/>
                  <a:pt x="214041" y="57076"/>
                </a:cubicBezTo>
                <a:cubicBezTo>
                  <a:pt x="221176" y="52320"/>
                  <a:pt x="227775" y="46642"/>
                  <a:pt x="235445" y="42807"/>
                </a:cubicBezTo>
                <a:lnTo>
                  <a:pt x="263984" y="28538"/>
                </a:lnTo>
                <a:cubicBezTo>
                  <a:pt x="274941" y="12102"/>
                  <a:pt x="276682" y="0"/>
                  <a:pt x="299657" y="0"/>
                </a:cubicBezTo>
                <a:cubicBezTo>
                  <a:pt x="303020" y="0"/>
                  <a:pt x="304414" y="4756"/>
                  <a:pt x="306792" y="7134"/>
                </a:cubicBezTo>
                <a:lnTo>
                  <a:pt x="71347" y="256840"/>
                </a:lnTo>
                <a:lnTo>
                  <a:pt x="0" y="171227"/>
                </a:lnTo>
                <a:close/>
              </a:path>
            </a:pathLst>
          </a:cu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2" name="Freeform 71"/>
          <p:cNvSpPr/>
          <p:nvPr/>
        </p:nvSpPr>
        <p:spPr>
          <a:xfrm>
            <a:off x="5695559" y="1485432"/>
            <a:ext cx="350904" cy="370822"/>
          </a:xfrm>
          <a:custGeom>
            <a:avLst/>
            <a:gdLst>
              <a:gd name="connsiteX0" fmla="*/ 0 w 306792"/>
              <a:gd name="connsiteY0" fmla="*/ 171227 h 293317"/>
              <a:gd name="connsiteX1" fmla="*/ 0 w 306792"/>
              <a:gd name="connsiteY1" fmla="*/ 171227 h 293317"/>
              <a:gd name="connsiteX2" fmla="*/ 57078 w 306792"/>
              <a:gd name="connsiteY2" fmla="*/ 199765 h 293317"/>
              <a:gd name="connsiteX3" fmla="*/ 78482 w 306792"/>
              <a:gd name="connsiteY3" fmla="*/ 221168 h 293317"/>
              <a:gd name="connsiteX4" fmla="*/ 99886 w 306792"/>
              <a:gd name="connsiteY4" fmla="*/ 235437 h 293317"/>
              <a:gd name="connsiteX5" fmla="*/ 107021 w 306792"/>
              <a:gd name="connsiteY5" fmla="*/ 206899 h 293317"/>
              <a:gd name="connsiteX6" fmla="*/ 156963 w 306792"/>
              <a:gd name="connsiteY6" fmla="*/ 221168 h 293317"/>
              <a:gd name="connsiteX7" fmla="*/ 164098 w 306792"/>
              <a:gd name="connsiteY7" fmla="*/ 185496 h 293317"/>
              <a:gd name="connsiteX8" fmla="*/ 171233 w 306792"/>
              <a:gd name="connsiteY8" fmla="*/ 164092 h 293317"/>
              <a:gd name="connsiteX9" fmla="*/ 178368 w 306792"/>
              <a:gd name="connsiteY9" fmla="*/ 128420 h 293317"/>
              <a:gd name="connsiteX10" fmla="*/ 192637 w 306792"/>
              <a:gd name="connsiteY10" fmla="*/ 99882 h 293317"/>
              <a:gd name="connsiteX11" fmla="*/ 199772 w 306792"/>
              <a:gd name="connsiteY11" fmla="*/ 71344 h 293317"/>
              <a:gd name="connsiteX12" fmla="*/ 242580 w 306792"/>
              <a:gd name="connsiteY12" fmla="*/ 42807 h 293317"/>
              <a:gd name="connsiteX13" fmla="*/ 263984 w 306792"/>
              <a:gd name="connsiteY13" fmla="*/ 28538 h 293317"/>
              <a:gd name="connsiteX14" fmla="*/ 285388 w 306792"/>
              <a:gd name="connsiteY14" fmla="*/ 21403 h 293317"/>
              <a:gd name="connsiteX15" fmla="*/ 221176 w 306792"/>
              <a:gd name="connsiteY15" fmla="*/ 35672 h 293317"/>
              <a:gd name="connsiteX16" fmla="*/ 185502 w 306792"/>
              <a:gd name="connsiteY16" fmla="*/ 64210 h 293317"/>
              <a:gd name="connsiteX17" fmla="*/ 164098 w 306792"/>
              <a:gd name="connsiteY17" fmla="*/ 92748 h 293317"/>
              <a:gd name="connsiteX18" fmla="*/ 149829 w 306792"/>
              <a:gd name="connsiteY18" fmla="*/ 114151 h 293317"/>
              <a:gd name="connsiteX19" fmla="*/ 135559 w 306792"/>
              <a:gd name="connsiteY19" fmla="*/ 128420 h 293317"/>
              <a:gd name="connsiteX20" fmla="*/ 92751 w 306792"/>
              <a:gd name="connsiteY20" fmla="*/ 185496 h 293317"/>
              <a:gd name="connsiteX21" fmla="*/ 78482 w 306792"/>
              <a:gd name="connsiteY21" fmla="*/ 228303 h 293317"/>
              <a:gd name="connsiteX22" fmla="*/ 71347 w 306792"/>
              <a:gd name="connsiteY22" fmla="*/ 249706 h 293317"/>
              <a:gd name="connsiteX23" fmla="*/ 71347 w 306792"/>
              <a:gd name="connsiteY23" fmla="*/ 292513 h 293317"/>
              <a:gd name="connsiteX24" fmla="*/ 49943 w 306792"/>
              <a:gd name="connsiteY24" fmla="*/ 285378 h 293317"/>
              <a:gd name="connsiteX25" fmla="*/ 28539 w 306792"/>
              <a:gd name="connsiteY25" fmla="*/ 242572 h 293317"/>
              <a:gd name="connsiteX26" fmla="*/ 21404 w 306792"/>
              <a:gd name="connsiteY26" fmla="*/ 199765 h 293317"/>
              <a:gd name="connsiteX27" fmla="*/ 0 w 306792"/>
              <a:gd name="connsiteY27" fmla="*/ 178361 h 293317"/>
              <a:gd name="connsiteX28" fmla="*/ 21404 w 306792"/>
              <a:gd name="connsiteY28" fmla="*/ 171227 h 293317"/>
              <a:gd name="connsiteX29" fmla="*/ 49943 w 306792"/>
              <a:gd name="connsiteY29" fmla="*/ 178361 h 293317"/>
              <a:gd name="connsiteX30" fmla="*/ 71347 w 306792"/>
              <a:gd name="connsiteY30" fmla="*/ 192630 h 293317"/>
              <a:gd name="connsiteX31" fmla="*/ 99886 w 306792"/>
              <a:gd name="connsiteY31" fmla="*/ 228303 h 293317"/>
              <a:gd name="connsiteX32" fmla="*/ 107021 w 306792"/>
              <a:gd name="connsiteY32" fmla="*/ 249706 h 293317"/>
              <a:gd name="connsiteX33" fmla="*/ 114155 w 306792"/>
              <a:gd name="connsiteY33" fmla="*/ 135555 h 293317"/>
              <a:gd name="connsiteX34" fmla="*/ 149829 w 306792"/>
              <a:gd name="connsiteY34" fmla="*/ 92748 h 293317"/>
              <a:gd name="connsiteX35" fmla="*/ 171233 w 306792"/>
              <a:gd name="connsiteY35" fmla="*/ 85613 h 293317"/>
              <a:gd name="connsiteX36" fmla="*/ 214041 w 306792"/>
              <a:gd name="connsiteY36" fmla="*/ 57076 h 293317"/>
              <a:gd name="connsiteX37" fmla="*/ 235445 w 306792"/>
              <a:gd name="connsiteY37" fmla="*/ 42807 h 293317"/>
              <a:gd name="connsiteX38" fmla="*/ 263984 w 306792"/>
              <a:gd name="connsiteY38" fmla="*/ 28538 h 293317"/>
              <a:gd name="connsiteX39" fmla="*/ 299657 w 306792"/>
              <a:gd name="connsiteY39" fmla="*/ 0 h 293317"/>
              <a:gd name="connsiteX40" fmla="*/ 306792 w 306792"/>
              <a:gd name="connsiteY40" fmla="*/ 7134 h 293317"/>
              <a:gd name="connsiteX41" fmla="*/ 71347 w 306792"/>
              <a:gd name="connsiteY41" fmla="*/ 256840 h 293317"/>
              <a:gd name="connsiteX42" fmla="*/ 0 w 306792"/>
              <a:gd name="connsiteY42" fmla="*/ 171227 h 29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6792" h="293317">
                <a:moveTo>
                  <a:pt x="0" y="171227"/>
                </a:moveTo>
                <a:lnTo>
                  <a:pt x="0" y="171227"/>
                </a:lnTo>
                <a:cubicBezTo>
                  <a:pt x="19026" y="180740"/>
                  <a:pt x="39132" y="188345"/>
                  <a:pt x="57078" y="199765"/>
                </a:cubicBezTo>
                <a:cubicBezTo>
                  <a:pt x="65590" y="205182"/>
                  <a:pt x="70731" y="214709"/>
                  <a:pt x="78482" y="221168"/>
                </a:cubicBezTo>
                <a:cubicBezTo>
                  <a:pt x="85069" y="226657"/>
                  <a:pt x="92751" y="230681"/>
                  <a:pt x="99886" y="235437"/>
                </a:cubicBezTo>
                <a:cubicBezTo>
                  <a:pt x="102264" y="225924"/>
                  <a:pt x="98613" y="211944"/>
                  <a:pt x="107021" y="206899"/>
                </a:cubicBezTo>
                <a:cubicBezTo>
                  <a:pt x="110219" y="204980"/>
                  <a:pt x="151288" y="219276"/>
                  <a:pt x="156963" y="221168"/>
                </a:cubicBezTo>
                <a:cubicBezTo>
                  <a:pt x="159341" y="209277"/>
                  <a:pt x="161157" y="197260"/>
                  <a:pt x="164098" y="185496"/>
                </a:cubicBezTo>
                <a:cubicBezTo>
                  <a:pt x="165922" y="178200"/>
                  <a:pt x="169409" y="171388"/>
                  <a:pt x="171233" y="164092"/>
                </a:cubicBezTo>
                <a:cubicBezTo>
                  <a:pt x="174174" y="152328"/>
                  <a:pt x="174533" y="139924"/>
                  <a:pt x="178368" y="128420"/>
                </a:cubicBezTo>
                <a:cubicBezTo>
                  <a:pt x="181731" y="118330"/>
                  <a:pt x="188903" y="109840"/>
                  <a:pt x="192637" y="99882"/>
                </a:cubicBezTo>
                <a:cubicBezTo>
                  <a:pt x="196080" y="90701"/>
                  <a:pt x="193315" y="78723"/>
                  <a:pt x="199772" y="71344"/>
                </a:cubicBezTo>
                <a:cubicBezTo>
                  <a:pt x="211065" y="58438"/>
                  <a:pt x="228311" y="52319"/>
                  <a:pt x="242580" y="42807"/>
                </a:cubicBezTo>
                <a:cubicBezTo>
                  <a:pt x="249715" y="38051"/>
                  <a:pt x="255849" y="31250"/>
                  <a:pt x="263984" y="28538"/>
                </a:cubicBezTo>
                <a:cubicBezTo>
                  <a:pt x="271119" y="26160"/>
                  <a:pt x="292909" y="21403"/>
                  <a:pt x="285388" y="21403"/>
                </a:cubicBezTo>
                <a:cubicBezTo>
                  <a:pt x="260278" y="21403"/>
                  <a:pt x="243247" y="28316"/>
                  <a:pt x="221176" y="35672"/>
                </a:cubicBezTo>
                <a:cubicBezTo>
                  <a:pt x="203896" y="47191"/>
                  <a:pt x="198209" y="48962"/>
                  <a:pt x="185502" y="64210"/>
                </a:cubicBezTo>
                <a:cubicBezTo>
                  <a:pt x="177889" y="73345"/>
                  <a:pt x="171010" y="83072"/>
                  <a:pt x="164098" y="92748"/>
                </a:cubicBezTo>
                <a:cubicBezTo>
                  <a:pt x="159114" y="99725"/>
                  <a:pt x="155186" y="107456"/>
                  <a:pt x="149829" y="114151"/>
                </a:cubicBezTo>
                <a:cubicBezTo>
                  <a:pt x="145627" y="119404"/>
                  <a:pt x="139595" y="123039"/>
                  <a:pt x="135559" y="128420"/>
                </a:cubicBezTo>
                <a:cubicBezTo>
                  <a:pt x="87154" y="192959"/>
                  <a:pt x="125477" y="152772"/>
                  <a:pt x="92751" y="185496"/>
                </a:cubicBezTo>
                <a:lnTo>
                  <a:pt x="78482" y="228303"/>
                </a:lnTo>
                <a:lnTo>
                  <a:pt x="71347" y="249706"/>
                </a:lnTo>
                <a:cubicBezTo>
                  <a:pt x="74065" y="257860"/>
                  <a:pt x="87656" y="284359"/>
                  <a:pt x="71347" y="292513"/>
                </a:cubicBezTo>
                <a:cubicBezTo>
                  <a:pt x="64620" y="295876"/>
                  <a:pt x="57078" y="287756"/>
                  <a:pt x="49943" y="285378"/>
                </a:cubicBezTo>
                <a:cubicBezTo>
                  <a:pt x="37116" y="266138"/>
                  <a:pt x="33462" y="264724"/>
                  <a:pt x="28539" y="242572"/>
                </a:cubicBezTo>
                <a:cubicBezTo>
                  <a:pt x="25401" y="228451"/>
                  <a:pt x="27279" y="212984"/>
                  <a:pt x="21404" y="199765"/>
                </a:cubicBezTo>
                <a:cubicBezTo>
                  <a:pt x="17306" y="190545"/>
                  <a:pt x="7135" y="185496"/>
                  <a:pt x="0" y="178361"/>
                </a:cubicBezTo>
                <a:cubicBezTo>
                  <a:pt x="7135" y="175983"/>
                  <a:pt x="13883" y="171227"/>
                  <a:pt x="21404" y="171227"/>
                </a:cubicBezTo>
                <a:cubicBezTo>
                  <a:pt x="31210" y="171227"/>
                  <a:pt x="40930" y="174499"/>
                  <a:pt x="49943" y="178361"/>
                </a:cubicBezTo>
                <a:cubicBezTo>
                  <a:pt x="57824" y="181739"/>
                  <a:pt x="64651" y="187274"/>
                  <a:pt x="71347" y="192630"/>
                </a:cubicBezTo>
                <a:cubicBezTo>
                  <a:pt x="82409" y="201480"/>
                  <a:pt x="93704" y="215939"/>
                  <a:pt x="99886" y="228303"/>
                </a:cubicBezTo>
                <a:cubicBezTo>
                  <a:pt x="103249" y="235029"/>
                  <a:pt x="104643" y="242572"/>
                  <a:pt x="107021" y="249706"/>
                </a:cubicBezTo>
                <a:cubicBezTo>
                  <a:pt x="109399" y="211656"/>
                  <a:pt x="108209" y="173213"/>
                  <a:pt x="114155" y="135555"/>
                </a:cubicBezTo>
                <a:cubicBezTo>
                  <a:pt x="115703" y="125749"/>
                  <a:pt x="143916" y="96690"/>
                  <a:pt x="149829" y="92748"/>
                </a:cubicBezTo>
                <a:cubicBezTo>
                  <a:pt x="156087" y="88576"/>
                  <a:pt x="164659" y="89265"/>
                  <a:pt x="171233" y="85613"/>
                </a:cubicBezTo>
                <a:cubicBezTo>
                  <a:pt x="186224" y="77285"/>
                  <a:pt x="199772" y="66588"/>
                  <a:pt x="214041" y="57076"/>
                </a:cubicBezTo>
                <a:cubicBezTo>
                  <a:pt x="221176" y="52320"/>
                  <a:pt x="227775" y="46642"/>
                  <a:pt x="235445" y="42807"/>
                </a:cubicBezTo>
                <a:lnTo>
                  <a:pt x="263984" y="28538"/>
                </a:lnTo>
                <a:cubicBezTo>
                  <a:pt x="274941" y="12102"/>
                  <a:pt x="276682" y="0"/>
                  <a:pt x="299657" y="0"/>
                </a:cubicBezTo>
                <a:cubicBezTo>
                  <a:pt x="303020" y="0"/>
                  <a:pt x="304414" y="4756"/>
                  <a:pt x="306792" y="7134"/>
                </a:cubicBezTo>
                <a:lnTo>
                  <a:pt x="71347" y="256840"/>
                </a:lnTo>
                <a:lnTo>
                  <a:pt x="0" y="171227"/>
                </a:lnTo>
                <a:close/>
              </a:path>
            </a:pathLst>
          </a:cu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3" name="Freeform 72"/>
          <p:cNvSpPr/>
          <p:nvPr/>
        </p:nvSpPr>
        <p:spPr>
          <a:xfrm>
            <a:off x="7358200" y="1470673"/>
            <a:ext cx="350904" cy="370822"/>
          </a:xfrm>
          <a:custGeom>
            <a:avLst/>
            <a:gdLst>
              <a:gd name="connsiteX0" fmla="*/ 0 w 306792"/>
              <a:gd name="connsiteY0" fmla="*/ 171227 h 293317"/>
              <a:gd name="connsiteX1" fmla="*/ 0 w 306792"/>
              <a:gd name="connsiteY1" fmla="*/ 171227 h 293317"/>
              <a:gd name="connsiteX2" fmla="*/ 57078 w 306792"/>
              <a:gd name="connsiteY2" fmla="*/ 199765 h 293317"/>
              <a:gd name="connsiteX3" fmla="*/ 78482 w 306792"/>
              <a:gd name="connsiteY3" fmla="*/ 221168 h 293317"/>
              <a:gd name="connsiteX4" fmla="*/ 99886 w 306792"/>
              <a:gd name="connsiteY4" fmla="*/ 235437 h 293317"/>
              <a:gd name="connsiteX5" fmla="*/ 107021 w 306792"/>
              <a:gd name="connsiteY5" fmla="*/ 206899 h 293317"/>
              <a:gd name="connsiteX6" fmla="*/ 156963 w 306792"/>
              <a:gd name="connsiteY6" fmla="*/ 221168 h 293317"/>
              <a:gd name="connsiteX7" fmla="*/ 164098 w 306792"/>
              <a:gd name="connsiteY7" fmla="*/ 185496 h 293317"/>
              <a:gd name="connsiteX8" fmla="*/ 171233 w 306792"/>
              <a:gd name="connsiteY8" fmla="*/ 164092 h 293317"/>
              <a:gd name="connsiteX9" fmla="*/ 178368 w 306792"/>
              <a:gd name="connsiteY9" fmla="*/ 128420 h 293317"/>
              <a:gd name="connsiteX10" fmla="*/ 192637 w 306792"/>
              <a:gd name="connsiteY10" fmla="*/ 99882 h 293317"/>
              <a:gd name="connsiteX11" fmla="*/ 199772 w 306792"/>
              <a:gd name="connsiteY11" fmla="*/ 71344 h 293317"/>
              <a:gd name="connsiteX12" fmla="*/ 242580 w 306792"/>
              <a:gd name="connsiteY12" fmla="*/ 42807 h 293317"/>
              <a:gd name="connsiteX13" fmla="*/ 263984 w 306792"/>
              <a:gd name="connsiteY13" fmla="*/ 28538 h 293317"/>
              <a:gd name="connsiteX14" fmla="*/ 285388 w 306792"/>
              <a:gd name="connsiteY14" fmla="*/ 21403 h 293317"/>
              <a:gd name="connsiteX15" fmla="*/ 221176 w 306792"/>
              <a:gd name="connsiteY15" fmla="*/ 35672 h 293317"/>
              <a:gd name="connsiteX16" fmla="*/ 185502 w 306792"/>
              <a:gd name="connsiteY16" fmla="*/ 64210 h 293317"/>
              <a:gd name="connsiteX17" fmla="*/ 164098 w 306792"/>
              <a:gd name="connsiteY17" fmla="*/ 92748 h 293317"/>
              <a:gd name="connsiteX18" fmla="*/ 149829 w 306792"/>
              <a:gd name="connsiteY18" fmla="*/ 114151 h 293317"/>
              <a:gd name="connsiteX19" fmla="*/ 135559 w 306792"/>
              <a:gd name="connsiteY19" fmla="*/ 128420 h 293317"/>
              <a:gd name="connsiteX20" fmla="*/ 92751 w 306792"/>
              <a:gd name="connsiteY20" fmla="*/ 185496 h 293317"/>
              <a:gd name="connsiteX21" fmla="*/ 78482 w 306792"/>
              <a:gd name="connsiteY21" fmla="*/ 228303 h 293317"/>
              <a:gd name="connsiteX22" fmla="*/ 71347 w 306792"/>
              <a:gd name="connsiteY22" fmla="*/ 249706 h 293317"/>
              <a:gd name="connsiteX23" fmla="*/ 71347 w 306792"/>
              <a:gd name="connsiteY23" fmla="*/ 292513 h 293317"/>
              <a:gd name="connsiteX24" fmla="*/ 49943 w 306792"/>
              <a:gd name="connsiteY24" fmla="*/ 285378 h 293317"/>
              <a:gd name="connsiteX25" fmla="*/ 28539 w 306792"/>
              <a:gd name="connsiteY25" fmla="*/ 242572 h 293317"/>
              <a:gd name="connsiteX26" fmla="*/ 21404 w 306792"/>
              <a:gd name="connsiteY26" fmla="*/ 199765 h 293317"/>
              <a:gd name="connsiteX27" fmla="*/ 0 w 306792"/>
              <a:gd name="connsiteY27" fmla="*/ 178361 h 293317"/>
              <a:gd name="connsiteX28" fmla="*/ 21404 w 306792"/>
              <a:gd name="connsiteY28" fmla="*/ 171227 h 293317"/>
              <a:gd name="connsiteX29" fmla="*/ 49943 w 306792"/>
              <a:gd name="connsiteY29" fmla="*/ 178361 h 293317"/>
              <a:gd name="connsiteX30" fmla="*/ 71347 w 306792"/>
              <a:gd name="connsiteY30" fmla="*/ 192630 h 293317"/>
              <a:gd name="connsiteX31" fmla="*/ 99886 w 306792"/>
              <a:gd name="connsiteY31" fmla="*/ 228303 h 293317"/>
              <a:gd name="connsiteX32" fmla="*/ 107021 w 306792"/>
              <a:gd name="connsiteY32" fmla="*/ 249706 h 293317"/>
              <a:gd name="connsiteX33" fmla="*/ 114155 w 306792"/>
              <a:gd name="connsiteY33" fmla="*/ 135555 h 293317"/>
              <a:gd name="connsiteX34" fmla="*/ 149829 w 306792"/>
              <a:gd name="connsiteY34" fmla="*/ 92748 h 293317"/>
              <a:gd name="connsiteX35" fmla="*/ 171233 w 306792"/>
              <a:gd name="connsiteY35" fmla="*/ 85613 h 293317"/>
              <a:gd name="connsiteX36" fmla="*/ 214041 w 306792"/>
              <a:gd name="connsiteY36" fmla="*/ 57076 h 293317"/>
              <a:gd name="connsiteX37" fmla="*/ 235445 w 306792"/>
              <a:gd name="connsiteY37" fmla="*/ 42807 h 293317"/>
              <a:gd name="connsiteX38" fmla="*/ 263984 w 306792"/>
              <a:gd name="connsiteY38" fmla="*/ 28538 h 293317"/>
              <a:gd name="connsiteX39" fmla="*/ 299657 w 306792"/>
              <a:gd name="connsiteY39" fmla="*/ 0 h 293317"/>
              <a:gd name="connsiteX40" fmla="*/ 306792 w 306792"/>
              <a:gd name="connsiteY40" fmla="*/ 7134 h 293317"/>
              <a:gd name="connsiteX41" fmla="*/ 71347 w 306792"/>
              <a:gd name="connsiteY41" fmla="*/ 256840 h 293317"/>
              <a:gd name="connsiteX42" fmla="*/ 0 w 306792"/>
              <a:gd name="connsiteY42" fmla="*/ 171227 h 29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6792" h="293317">
                <a:moveTo>
                  <a:pt x="0" y="171227"/>
                </a:moveTo>
                <a:lnTo>
                  <a:pt x="0" y="171227"/>
                </a:lnTo>
                <a:cubicBezTo>
                  <a:pt x="19026" y="180740"/>
                  <a:pt x="39132" y="188345"/>
                  <a:pt x="57078" y="199765"/>
                </a:cubicBezTo>
                <a:cubicBezTo>
                  <a:pt x="65590" y="205182"/>
                  <a:pt x="70731" y="214709"/>
                  <a:pt x="78482" y="221168"/>
                </a:cubicBezTo>
                <a:cubicBezTo>
                  <a:pt x="85069" y="226657"/>
                  <a:pt x="92751" y="230681"/>
                  <a:pt x="99886" y="235437"/>
                </a:cubicBezTo>
                <a:cubicBezTo>
                  <a:pt x="102264" y="225924"/>
                  <a:pt x="98613" y="211944"/>
                  <a:pt x="107021" y="206899"/>
                </a:cubicBezTo>
                <a:cubicBezTo>
                  <a:pt x="110219" y="204980"/>
                  <a:pt x="151288" y="219276"/>
                  <a:pt x="156963" y="221168"/>
                </a:cubicBezTo>
                <a:cubicBezTo>
                  <a:pt x="159341" y="209277"/>
                  <a:pt x="161157" y="197260"/>
                  <a:pt x="164098" y="185496"/>
                </a:cubicBezTo>
                <a:cubicBezTo>
                  <a:pt x="165922" y="178200"/>
                  <a:pt x="169409" y="171388"/>
                  <a:pt x="171233" y="164092"/>
                </a:cubicBezTo>
                <a:cubicBezTo>
                  <a:pt x="174174" y="152328"/>
                  <a:pt x="174533" y="139924"/>
                  <a:pt x="178368" y="128420"/>
                </a:cubicBezTo>
                <a:cubicBezTo>
                  <a:pt x="181731" y="118330"/>
                  <a:pt x="188903" y="109840"/>
                  <a:pt x="192637" y="99882"/>
                </a:cubicBezTo>
                <a:cubicBezTo>
                  <a:pt x="196080" y="90701"/>
                  <a:pt x="193315" y="78723"/>
                  <a:pt x="199772" y="71344"/>
                </a:cubicBezTo>
                <a:cubicBezTo>
                  <a:pt x="211065" y="58438"/>
                  <a:pt x="228311" y="52319"/>
                  <a:pt x="242580" y="42807"/>
                </a:cubicBezTo>
                <a:cubicBezTo>
                  <a:pt x="249715" y="38051"/>
                  <a:pt x="255849" y="31250"/>
                  <a:pt x="263984" y="28538"/>
                </a:cubicBezTo>
                <a:cubicBezTo>
                  <a:pt x="271119" y="26160"/>
                  <a:pt x="292909" y="21403"/>
                  <a:pt x="285388" y="21403"/>
                </a:cubicBezTo>
                <a:cubicBezTo>
                  <a:pt x="260278" y="21403"/>
                  <a:pt x="243247" y="28316"/>
                  <a:pt x="221176" y="35672"/>
                </a:cubicBezTo>
                <a:cubicBezTo>
                  <a:pt x="203896" y="47191"/>
                  <a:pt x="198209" y="48962"/>
                  <a:pt x="185502" y="64210"/>
                </a:cubicBezTo>
                <a:cubicBezTo>
                  <a:pt x="177889" y="73345"/>
                  <a:pt x="171010" y="83072"/>
                  <a:pt x="164098" y="92748"/>
                </a:cubicBezTo>
                <a:cubicBezTo>
                  <a:pt x="159114" y="99725"/>
                  <a:pt x="155186" y="107456"/>
                  <a:pt x="149829" y="114151"/>
                </a:cubicBezTo>
                <a:cubicBezTo>
                  <a:pt x="145627" y="119404"/>
                  <a:pt x="139595" y="123039"/>
                  <a:pt x="135559" y="128420"/>
                </a:cubicBezTo>
                <a:cubicBezTo>
                  <a:pt x="87154" y="192959"/>
                  <a:pt x="125477" y="152772"/>
                  <a:pt x="92751" y="185496"/>
                </a:cubicBezTo>
                <a:lnTo>
                  <a:pt x="78482" y="228303"/>
                </a:lnTo>
                <a:lnTo>
                  <a:pt x="71347" y="249706"/>
                </a:lnTo>
                <a:cubicBezTo>
                  <a:pt x="74065" y="257860"/>
                  <a:pt x="87656" y="284359"/>
                  <a:pt x="71347" y="292513"/>
                </a:cubicBezTo>
                <a:cubicBezTo>
                  <a:pt x="64620" y="295876"/>
                  <a:pt x="57078" y="287756"/>
                  <a:pt x="49943" y="285378"/>
                </a:cubicBezTo>
                <a:cubicBezTo>
                  <a:pt x="37116" y="266138"/>
                  <a:pt x="33462" y="264724"/>
                  <a:pt x="28539" y="242572"/>
                </a:cubicBezTo>
                <a:cubicBezTo>
                  <a:pt x="25401" y="228451"/>
                  <a:pt x="27279" y="212984"/>
                  <a:pt x="21404" y="199765"/>
                </a:cubicBezTo>
                <a:cubicBezTo>
                  <a:pt x="17306" y="190545"/>
                  <a:pt x="7135" y="185496"/>
                  <a:pt x="0" y="178361"/>
                </a:cubicBezTo>
                <a:cubicBezTo>
                  <a:pt x="7135" y="175983"/>
                  <a:pt x="13883" y="171227"/>
                  <a:pt x="21404" y="171227"/>
                </a:cubicBezTo>
                <a:cubicBezTo>
                  <a:pt x="31210" y="171227"/>
                  <a:pt x="40930" y="174499"/>
                  <a:pt x="49943" y="178361"/>
                </a:cubicBezTo>
                <a:cubicBezTo>
                  <a:pt x="57824" y="181739"/>
                  <a:pt x="64651" y="187274"/>
                  <a:pt x="71347" y="192630"/>
                </a:cubicBezTo>
                <a:cubicBezTo>
                  <a:pt x="82409" y="201480"/>
                  <a:pt x="93704" y="215939"/>
                  <a:pt x="99886" y="228303"/>
                </a:cubicBezTo>
                <a:cubicBezTo>
                  <a:pt x="103249" y="235029"/>
                  <a:pt x="104643" y="242572"/>
                  <a:pt x="107021" y="249706"/>
                </a:cubicBezTo>
                <a:cubicBezTo>
                  <a:pt x="109399" y="211656"/>
                  <a:pt x="108209" y="173213"/>
                  <a:pt x="114155" y="135555"/>
                </a:cubicBezTo>
                <a:cubicBezTo>
                  <a:pt x="115703" y="125749"/>
                  <a:pt x="143916" y="96690"/>
                  <a:pt x="149829" y="92748"/>
                </a:cubicBezTo>
                <a:cubicBezTo>
                  <a:pt x="156087" y="88576"/>
                  <a:pt x="164659" y="89265"/>
                  <a:pt x="171233" y="85613"/>
                </a:cubicBezTo>
                <a:cubicBezTo>
                  <a:pt x="186224" y="77285"/>
                  <a:pt x="199772" y="66588"/>
                  <a:pt x="214041" y="57076"/>
                </a:cubicBezTo>
                <a:cubicBezTo>
                  <a:pt x="221176" y="52320"/>
                  <a:pt x="227775" y="46642"/>
                  <a:pt x="235445" y="42807"/>
                </a:cubicBezTo>
                <a:lnTo>
                  <a:pt x="263984" y="28538"/>
                </a:lnTo>
                <a:cubicBezTo>
                  <a:pt x="274941" y="12102"/>
                  <a:pt x="276682" y="0"/>
                  <a:pt x="299657" y="0"/>
                </a:cubicBezTo>
                <a:cubicBezTo>
                  <a:pt x="303020" y="0"/>
                  <a:pt x="304414" y="4756"/>
                  <a:pt x="306792" y="7134"/>
                </a:cubicBezTo>
                <a:lnTo>
                  <a:pt x="71347" y="256840"/>
                </a:lnTo>
                <a:lnTo>
                  <a:pt x="0" y="171227"/>
                </a:lnTo>
                <a:close/>
              </a:path>
            </a:pathLst>
          </a:cu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4" name="Freeform 73"/>
          <p:cNvSpPr/>
          <p:nvPr/>
        </p:nvSpPr>
        <p:spPr>
          <a:xfrm>
            <a:off x="8060737" y="1488625"/>
            <a:ext cx="350904" cy="370822"/>
          </a:xfrm>
          <a:custGeom>
            <a:avLst/>
            <a:gdLst>
              <a:gd name="connsiteX0" fmla="*/ 0 w 306792"/>
              <a:gd name="connsiteY0" fmla="*/ 171227 h 293317"/>
              <a:gd name="connsiteX1" fmla="*/ 0 w 306792"/>
              <a:gd name="connsiteY1" fmla="*/ 171227 h 293317"/>
              <a:gd name="connsiteX2" fmla="*/ 57078 w 306792"/>
              <a:gd name="connsiteY2" fmla="*/ 199765 h 293317"/>
              <a:gd name="connsiteX3" fmla="*/ 78482 w 306792"/>
              <a:gd name="connsiteY3" fmla="*/ 221168 h 293317"/>
              <a:gd name="connsiteX4" fmla="*/ 99886 w 306792"/>
              <a:gd name="connsiteY4" fmla="*/ 235437 h 293317"/>
              <a:gd name="connsiteX5" fmla="*/ 107021 w 306792"/>
              <a:gd name="connsiteY5" fmla="*/ 206899 h 293317"/>
              <a:gd name="connsiteX6" fmla="*/ 156963 w 306792"/>
              <a:gd name="connsiteY6" fmla="*/ 221168 h 293317"/>
              <a:gd name="connsiteX7" fmla="*/ 164098 w 306792"/>
              <a:gd name="connsiteY7" fmla="*/ 185496 h 293317"/>
              <a:gd name="connsiteX8" fmla="*/ 171233 w 306792"/>
              <a:gd name="connsiteY8" fmla="*/ 164092 h 293317"/>
              <a:gd name="connsiteX9" fmla="*/ 178368 w 306792"/>
              <a:gd name="connsiteY9" fmla="*/ 128420 h 293317"/>
              <a:gd name="connsiteX10" fmla="*/ 192637 w 306792"/>
              <a:gd name="connsiteY10" fmla="*/ 99882 h 293317"/>
              <a:gd name="connsiteX11" fmla="*/ 199772 w 306792"/>
              <a:gd name="connsiteY11" fmla="*/ 71344 h 293317"/>
              <a:gd name="connsiteX12" fmla="*/ 242580 w 306792"/>
              <a:gd name="connsiteY12" fmla="*/ 42807 h 293317"/>
              <a:gd name="connsiteX13" fmla="*/ 263984 w 306792"/>
              <a:gd name="connsiteY13" fmla="*/ 28538 h 293317"/>
              <a:gd name="connsiteX14" fmla="*/ 285388 w 306792"/>
              <a:gd name="connsiteY14" fmla="*/ 21403 h 293317"/>
              <a:gd name="connsiteX15" fmla="*/ 221176 w 306792"/>
              <a:gd name="connsiteY15" fmla="*/ 35672 h 293317"/>
              <a:gd name="connsiteX16" fmla="*/ 185502 w 306792"/>
              <a:gd name="connsiteY16" fmla="*/ 64210 h 293317"/>
              <a:gd name="connsiteX17" fmla="*/ 164098 w 306792"/>
              <a:gd name="connsiteY17" fmla="*/ 92748 h 293317"/>
              <a:gd name="connsiteX18" fmla="*/ 149829 w 306792"/>
              <a:gd name="connsiteY18" fmla="*/ 114151 h 293317"/>
              <a:gd name="connsiteX19" fmla="*/ 135559 w 306792"/>
              <a:gd name="connsiteY19" fmla="*/ 128420 h 293317"/>
              <a:gd name="connsiteX20" fmla="*/ 92751 w 306792"/>
              <a:gd name="connsiteY20" fmla="*/ 185496 h 293317"/>
              <a:gd name="connsiteX21" fmla="*/ 78482 w 306792"/>
              <a:gd name="connsiteY21" fmla="*/ 228303 h 293317"/>
              <a:gd name="connsiteX22" fmla="*/ 71347 w 306792"/>
              <a:gd name="connsiteY22" fmla="*/ 249706 h 293317"/>
              <a:gd name="connsiteX23" fmla="*/ 71347 w 306792"/>
              <a:gd name="connsiteY23" fmla="*/ 292513 h 293317"/>
              <a:gd name="connsiteX24" fmla="*/ 49943 w 306792"/>
              <a:gd name="connsiteY24" fmla="*/ 285378 h 293317"/>
              <a:gd name="connsiteX25" fmla="*/ 28539 w 306792"/>
              <a:gd name="connsiteY25" fmla="*/ 242572 h 293317"/>
              <a:gd name="connsiteX26" fmla="*/ 21404 w 306792"/>
              <a:gd name="connsiteY26" fmla="*/ 199765 h 293317"/>
              <a:gd name="connsiteX27" fmla="*/ 0 w 306792"/>
              <a:gd name="connsiteY27" fmla="*/ 178361 h 293317"/>
              <a:gd name="connsiteX28" fmla="*/ 21404 w 306792"/>
              <a:gd name="connsiteY28" fmla="*/ 171227 h 293317"/>
              <a:gd name="connsiteX29" fmla="*/ 49943 w 306792"/>
              <a:gd name="connsiteY29" fmla="*/ 178361 h 293317"/>
              <a:gd name="connsiteX30" fmla="*/ 71347 w 306792"/>
              <a:gd name="connsiteY30" fmla="*/ 192630 h 293317"/>
              <a:gd name="connsiteX31" fmla="*/ 99886 w 306792"/>
              <a:gd name="connsiteY31" fmla="*/ 228303 h 293317"/>
              <a:gd name="connsiteX32" fmla="*/ 107021 w 306792"/>
              <a:gd name="connsiteY32" fmla="*/ 249706 h 293317"/>
              <a:gd name="connsiteX33" fmla="*/ 114155 w 306792"/>
              <a:gd name="connsiteY33" fmla="*/ 135555 h 293317"/>
              <a:gd name="connsiteX34" fmla="*/ 149829 w 306792"/>
              <a:gd name="connsiteY34" fmla="*/ 92748 h 293317"/>
              <a:gd name="connsiteX35" fmla="*/ 171233 w 306792"/>
              <a:gd name="connsiteY35" fmla="*/ 85613 h 293317"/>
              <a:gd name="connsiteX36" fmla="*/ 214041 w 306792"/>
              <a:gd name="connsiteY36" fmla="*/ 57076 h 293317"/>
              <a:gd name="connsiteX37" fmla="*/ 235445 w 306792"/>
              <a:gd name="connsiteY37" fmla="*/ 42807 h 293317"/>
              <a:gd name="connsiteX38" fmla="*/ 263984 w 306792"/>
              <a:gd name="connsiteY38" fmla="*/ 28538 h 293317"/>
              <a:gd name="connsiteX39" fmla="*/ 299657 w 306792"/>
              <a:gd name="connsiteY39" fmla="*/ 0 h 293317"/>
              <a:gd name="connsiteX40" fmla="*/ 306792 w 306792"/>
              <a:gd name="connsiteY40" fmla="*/ 7134 h 293317"/>
              <a:gd name="connsiteX41" fmla="*/ 71347 w 306792"/>
              <a:gd name="connsiteY41" fmla="*/ 256840 h 293317"/>
              <a:gd name="connsiteX42" fmla="*/ 0 w 306792"/>
              <a:gd name="connsiteY42" fmla="*/ 171227 h 29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06792" h="293317">
                <a:moveTo>
                  <a:pt x="0" y="171227"/>
                </a:moveTo>
                <a:lnTo>
                  <a:pt x="0" y="171227"/>
                </a:lnTo>
                <a:cubicBezTo>
                  <a:pt x="19026" y="180740"/>
                  <a:pt x="39132" y="188345"/>
                  <a:pt x="57078" y="199765"/>
                </a:cubicBezTo>
                <a:cubicBezTo>
                  <a:pt x="65590" y="205182"/>
                  <a:pt x="70731" y="214709"/>
                  <a:pt x="78482" y="221168"/>
                </a:cubicBezTo>
                <a:cubicBezTo>
                  <a:pt x="85069" y="226657"/>
                  <a:pt x="92751" y="230681"/>
                  <a:pt x="99886" y="235437"/>
                </a:cubicBezTo>
                <a:cubicBezTo>
                  <a:pt x="102264" y="225924"/>
                  <a:pt x="98613" y="211944"/>
                  <a:pt x="107021" y="206899"/>
                </a:cubicBezTo>
                <a:cubicBezTo>
                  <a:pt x="110219" y="204980"/>
                  <a:pt x="151288" y="219276"/>
                  <a:pt x="156963" y="221168"/>
                </a:cubicBezTo>
                <a:cubicBezTo>
                  <a:pt x="159341" y="209277"/>
                  <a:pt x="161157" y="197260"/>
                  <a:pt x="164098" y="185496"/>
                </a:cubicBezTo>
                <a:cubicBezTo>
                  <a:pt x="165922" y="178200"/>
                  <a:pt x="169409" y="171388"/>
                  <a:pt x="171233" y="164092"/>
                </a:cubicBezTo>
                <a:cubicBezTo>
                  <a:pt x="174174" y="152328"/>
                  <a:pt x="174533" y="139924"/>
                  <a:pt x="178368" y="128420"/>
                </a:cubicBezTo>
                <a:cubicBezTo>
                  <a:pt x="181731" y="118330"/>
                  <a:pt x="188903" y="109840"/>
                  <a:pt x="192637" y="99882"/>
                </a:cubicBezTo>
                <a:cubicBezTo>
                  <a:pt x="196080" y="90701"/>
                  <a:pt x="193315" y="78723"/>
                  <a:pt x="199772" y="71344"/>
                </a:cubicBezTo>
                <a:cubicBezTo>
                  <a:pt x="211065" y="58438"/>
                  <a:pt x="228311" y="52319"/>
                  <a:pt x="242580" y="42807"/>
                </a:cubicBezTo>
                <a:cubicBezTo>
                  <a:pt x="249715" y="38051"/>
                  <a:pt x="255849" y="31250"/>
                  <a:pt x="263984" y="28538"/>
                </a:cubicBezTo>
                <a:cubicBezTo>
                  <a:pt x="271119" y="26160"/>
                  <a:pt x="292909" y="21403"/>
                  <a:pt x="285388" y="21403"/>
                </a:cubicBezTo>
                <a:cubicBezTo>
                  <a:pt x="260278" y="21403"/>
                  <a:pt x="243247" y="28316"/>
                  <a:pt x="221176" y="35672"/>
                </a:cubicBezTo>
                <a:cubicBezTo>
                  <a:pt x="203896" y="47191"/>
                  <a:pt x="198209" y="48962"/>
                  <a:pt x="185502" y="64210"/>
                </a:cubicBezTo>
                <a:cubicBezTo>
                  <a:pt x="177889" y="73345"/>
                  <a:pt x="171010" y="83072"/>
                  <a:pt x="164098" y="92748"/>
                </a:cubicBezTo>
                <a:cubicBezTo>
                  <a:pt x="159114" y="99725"/>
                  <a:pt x="155186" y="107456"/>
                  <a:pt x="149829" y="114151"/>
                </a:cubicBezTo>
                <a:cubicBezTo>
                  <a:pt x="145627" y="119404"/>
                  <a:pt x="139595" y="123039"/>
                  <a:pt x="135559" y="128420"/>
                </a:cubicBezTo>
                <a:cubicBezTo>
                  <a:pt x="87154" y="192959"/>
                  <a:pt x="125477" y="152772"/>
                  <a:pt x="92751" y="185496"/>
                </a:cubicBezTo>
                <a:lnTo>
                  <a:pt x="78482" y="228303"/>
                </a:lnTo>
                <a:lnTo>
                  <a:pt x="71347" y="249706"/>
                </a:lnTo>
                <a:cubicBezTo>
                  <a:pt x="74065" y="257860"/>
                  <a:pt x="87656" y="284359"/>
                  <a:pt x="71347" y="292513"/>
                </a:cubicBezTo>
                <a:cubicBezTo>
                  <a:pt x="64620" y="295876"/>
                  <a:pt x="57078" y="287756"/>
                  <a:pt x="49943" y="285378"/>
                </a:cubicBezTo>
                <a:cubicBezTo>
                  <a:pt x="37116" y="266138"/>
                  <a:pt x="33462" y="264724"/>
                  <a:pt x="28539" y="242572"/>
                </a:cubicBezTo>
                <a:cubicBezTo>
                  <a:pt x="25401" y="228451"/>
                  <a:pt x="27279" y="212984"/>
                  <a:pt x="21404" y="199765"/>
                </a:cubicBezTo>
                <a:cubicBezTo>
                  <a:pt x="17306" y="190545"/>
                  <a:pt x="7135" y="185496"/>
                  <a:pt x="0" y="178361"/>
                </a:cubicBezTo>
                <a:cubicBezTo>
                  <a:pt x="7135" y="175983"/>
                  <a:pt x="13883" y="171227"/>
                  <a:pt x="21404" y="171227"/>
                </a:cubicBezTo>
                <a:cubicBezTo>
                  <a:pt x="31210" y="171227"/>
                  <a:pt x="40930" y="174499"/>
                  <a:pt x="49943" y="178361"/>
                </a:cubicBezTo>
                <a:cubicBezTo>
                  <a:pt x="57824" y="181739"/>
                  <a:pt x="64651" y="187274"/>
                  <a:pt x="71347" y="192630"/>
                </a:cubicBezTo>
                <a:cubicBezTo>
                  <a:pt x="82409" y="201480"/>
                  <a:pt x="93704" y="215939"/>
                  <a:pt x="99886" y="228303"/>
                </a:cubicBezTo>
                <a:cubicBezTo>
                  <a:pt x="103249" y="235029"/>
                  <a:pt x="104643" y="242572"/>
                  <a:pt x="107021" y="249706"/>
                </a:cubicBezTo>
                <a:cubicBezTo>
                  <a:pt x="109399" y="211656"/>
                  <a:pt x="108209" y="173213"/>
                  <a:pt x="114155" y="135555"/>
                </a:cubicBezTo>
                <a:cubicBezTo>
                  <a:pt x="115703" y="125749"/>
                  <a:pt x="143916" y="96690"/>
                  <a:pt x="149829" y="92748"/>
                </a:cubicBezTo>
                <a:cubicBezTo>
                  <a:pt x="156087" y="88576"/>
                  <a:pt x="164659" y="89265"/>
                  <a:pt x="171233" y="85613"/>
                </a:cubicBezTo>
                <a:cubicBezTo>
                  <a:pt x="186224" y="77285"/>
                  <a:pt x="199772" y="66588"/>
                  <a:pt x="214041" y="57076"/>
                </a:cubicBezTo>
                <a:cubicBezTo>
                  <a:pt x="221176" y="52320"/>
                  <a:pt x="227775" y="46642"/>
                  <a:pt x="235445" y="42807"/>
                </a:cubicBezTo>
                <a:lnTo>
                  <a:pt x="263984" y="28538"/>
                </a:lnTo>
                <a:cubicBezTo>
                  <a:pt x="274941" y="12102"/>
                  <a:pt x="276682" y="0"/>
                  <a:pt x="299657" y="0"/>
                </a:cubicBezTo>
                <a:cubicBezTo>
                  <a:pt x="303020" y="0"/>
                  <a:pt x="304414" y="4756"/>
                  <a:pt x="306792" y="7134"/>
                </a:cubicBezTo>
                <a:lnTo>
                  <a:pt x="71347" y="256840"/>
                </a:lnTo>
                <a:lnTo>
                  <a:pt x="0" y="171227"/>
                </a:lnTo>
                <a:close/>
              </a:path>
            </a:pathLst>
          </a:cu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grpSp>
        <p:nvGrpSpPr>
          <p:cNvPr id="5" name="Group 4"/>
          <p:cNvGrpSpPr/>
          <p:nvPr/>
        </p:nvGrpSpPr>
        <p:grpSpPr>
          <a:xfrm>
            <a:off x="500233" y="1899562"/>
            <a:ext cx="2549671" cy="1397037"/>
            <a:chOff x="500233" y="1899562"/>
            <a:chExt cx="2549671" cy="1397037"/>
          </a:xfrm>
        </p:grpSpPr>
        <p:sp>
          <p:nvSpPr>
            <p:cNvPr id="2" name="Right Arrow 1"/>
            <p:cNvSpPr/>
            <p:nvPr/>
          </p:nvSpPr>
          <p:spPr>
            <a:xfrm rot="3460956">
              <a:off x="2106633" y="2676631"/>
              <a:ext cx="1077301" cy="162636"/>
            </a:xfrm>
            <a:prstGeom prst="rightArrow">
              <a:avLst>
                <a:gd name="adj1" fmla="val 50000"/>
                <a:gd name="adj2" fmla="val 105841"/>
              </a:avLst>
            </a:prstGeom>
            <a:solidFill>
              <a:srgbClr val="008000">
                <a:alpha val="85000"/>
              </a:srgbClr>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1" name="TextBox 30"/>
            <p:cNvSpPr txBox="1"/>
            <p:nvPr/>
          </p:nvSpPr>
          <p:spPr>
            <a:xfrm>
              <a:off x="500233" y="1899562"/>
              <a:ext cx="2549671" cy="523220"/>
            </a:xfrm>
            <a:prstGeom prst="rect">
              <a:avLst/>
            </a:prstGeom>
            <a:solidFill>
              <a:schemeClr val="bg1"/>
            </a:solidFill>
            <a:ln w="19050" cmpd="sng">
              <a:solidFill>
                <a:srgbClr val="008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008000"/>
                  </a:solidFill>
                </a:rPr>
                <a:t>Bus stop shelter</a:t>
              </a:r>
            </a:p>
          </p:txBody>
        </p:sp>
      </p:grpSp>
      <p:grpSp>
        <p:nvGrpSpPr>
          <p:cNvPr id="4" name="Group 3"/>
          <p:cNvGrpSpPr/>
          <p:nvPr/>
        </p:nvGrpSpPr>
        <p:grpSpPr>
          <a:xfrm>
            <a:off x="971719" y="3970606"/>
            <a:ext cx="2163072" cy="1302382"/>
            <a:chOff x="971719" y="3970606"/>
            <a:chExt cx="2163072" cy="1302382"/>
          </a:xfrm>
        </p:grpSpPr>
        <p:sp>
          <p:nvSpPr>
            <p:cNvPr id="65" name="Right Arrow 64"/>
            <p:cNvSpPr/>
            <p:nvPr/>
          </p:nvSpPr>
          <p:spPr>
            <a:xfrm rot="17543570">
              <a:off x="1586757" y="4432511"/>
              <a:ext cx="1077301" cy="153492"/>
            </a:xfrm>
            <a:prstGeom prst="rightArrow">
              <a:avLst>
                <a:gd name="adj1" fmla="val 50000"/>
                <a:gd name="adj2" fmla="val 122679"/>
              </a:avLst>
            </a:prstGeom>
            <a:solidFill>
              <a:srgbClr val="008000">
                <a:alpha val="85000"/>
              </a:srgbClr>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28" name="TextBox 27"/>
            <p:cNvSpPr txBox="1"/>
            <p:nvPr/>
          </p:nvSpPr>
          <p:spPr>
            <a:xfrm>
              <a:off x="971719" y="4749768"/>
              <a:ext cx="2163072" cy="523220"/>
            </a:xfrm>
            <a:prstGeom prst="rect">
              <a:avLst/>
            </a:prstGeom>
            <a:solidFill>
              <a:schemeClr val="bg1"/>
            </a:solidFill>
            <a:ln w="19050" cmpd="sng">
              <a:solidFill>
                <a:srgbClr val="008000"/>
              </a:solidFill>
            </a:ln>
          </p:spPr>
          <p:txBody>
            <a:bodyPr wrap="none" rtlCol="0">
              <a:spAutoFit/>
            </a:bodyPr>
            <a:lstStyle/>
            <a:p>
              <a:r>
                <a:rPr lang="en-US" sz="2800" dirty="0" smtClean="0">
                  <a:solidFill>
                    <a:srgbClr val="008000"/>
                  </a:solidFill>
                  <a:latin typeface="Segoe UI Light"/>
                  <a:cs typeface="Segoe UI Light"/>
                </a:rPr>
                <a:t>Bus stop sign</a:t>
              </a:r>
              <a:endParaRPr lang="en-US" sz="2800" dirty="0">
                <a:solidFill>
                  <a:srgbClr val="008000"/>
                </a:solidFill>
                <a:latin typeface="Segoe UI Light"/>
                <a:cs typeface="Segoe UI Light"/>
              </a:endParaRPr>
            </a:p>
          </p:txBody>
        </p:sp>
      </p:grpSp>
      <p:grpSp>
        <p:nvGrpSpPr>
          <p:cNvPr id="6" name="Group 5"/>
          <p:cNvGrpSpPr/>
          <p:nvPr/>
        </p:nvGrpSpPr>
        <p:grpSpPr>
          <a:xfrm>
            <a:off x="5119150" y="5078276"/>
            <a:ext cx="2744875" cy="571159"/>
            <a:chOff x="5119150" y="5078276"/>
            <a:chExt cx="2744875" cy="571159"/>
          </a:xfrm>
        </p:grpSpPr>
        <p:sp>
          <p:nvSpPr>
            <p:cNvPr id="75" name="Right Arrow 74"/>
            <p:cNvSpPr/>
            <p:nvPr/>
          </p:nvSpPr>
          <p:spPr>
            <a:xfrm rot="19686847">
              <a:off x="5923681" y="5078276"/>
              <a:ext cx="990033" cy="147886"/>
            </a:xfrm>
            <a:prstGeom prst="rightArrow">
              <a:avLst>
                <a:gd name="adj1" fmla="val 50000"/>
                <a:gd name="adj2" fmla="val 105773"/>
              </a:avLst>
            </a:prstGeom>
            <a:solidFill>
              <a:srgbClr val="008000">
                <a:alpha val="85000"/>
              </a:srgbClr>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6" name="Right Arrow 75"/>
            <p:cNvSpPr/>
            <p:nvPr/>
          </p:nvSpPr>
          <p:spPr>
            <a:xfrm rot="20584797">
              <a:off x="6702989" y="5188344"/>
              <a:ext cx="1161036" cy="147886"/>
            </a:xfrm>
            <a:prstGeom prst="rightArrow">
              <a:avLst>
                <a:gd name="adj1" fmla="val 50000"/>
                <a:gd name="adj2" fmla="val 105773"/>
              </a:avLst>
            </a:prstGeom>
            <a:solidFill>
              <a:srgbClr val="008000">
                <a:alpha val="85000"/>
              </a:srgbClr>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8" name="TextBox 37"/>
            <p:cNvSpPr txBox="1"/>
            <p:nvPr/>
          </p:nvSpPr>
          <p:spPr>
            <a:xfrm>
              <a:off x="5119150" y="5126215"/>
              <a:ext cx="1715108" cy="523220"/>
            </a:xfrm>
            <a:prstGeom prst="rect">
              <a:avLst/>
            </a:prstGeom>
            <a:solidFill>
              <a:schemeClr val="bg1"/>
            </a:solidFill>
            <a:ln w="19050" cmpd="sng">
              <a:solidFill>
                <a:srgbClr val="008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008000"/>
                  </a:solidFill>
                </a:rPr>
                <a:t>Trash cans</a:t>
              </a:r>
            </a:p>
          </p:txBody>
        </p:sp>
      </p:grpSp>
      <p:grpSp>
        <p:nvGrpSpPr>
          <p:cNvPr id="8" name="Group 7"/>
          <p:cNvGrpSpPr/>
          <p:nvPr/>
        </p:nvGrpSpPr>
        <p:grpSpPr>
          <a:xfrm>
            <a:off x="3837139" y="4186264"/>
            <a:ext cx="1104965" cy="1062968"/>
            <a:chOff x="3837139" y="4186264"/>
            <a:chExt cx="1104965" cy="1062968"/>
          </a:xfrm>
        </p:grpSpPr>
        <p:sp>
          <p:nvSpPr>
            <p:cNvPr id="77" name="Right Arrow 76"/>
            <p:cNvSpPr/>
            <p:nvPr/>
          </p:nvSpPr>
          <p:spPr>
            <a:xfrm rot="15705029">
              <a:off x="3953378" y="4426020"/>
              <a:ext cx="627397" cy="147886"/>
            </a:xfrm>
            <a:prstGeom prst="rightArrow">
              <a:avLst>
                <a:gd name="adj1" fmla="val 50000"/>
                <a:gd name="adj2" fmla="val 105773"/>
              </a:avLst>
            </a:prstGeom>
            <a:solidFill>
              <a:srgbClr val="FF0000">
                <a:alpha val="85000"/>
              </a:srgbClr>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4" name="TextBox 33"/>
            <p:cNvSpPr txBox="1"/>
            <p:nvPr/>
          </p:nvSpPr>
          <p:spPr>
            <a:xfrm>
              <a:off x="3837139" y="4726012"/>
              <a:ext cx="1104965" cy="523220"/>
            </a:xfrm>
            <a:prstGeom prst="rect">
              <a:avLst/>
            </a:prstGeom>
            <a:solidFill>
              <a:schemeClr val="bg1"/>
            </a:solidFill>
            <a:ln w="19050" cmpd="sng">
              <a:solidFill>
                <a:srgbClr val="FF0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FF0000"/>
                  </a:solidFill>
                </a:rPr>
                <a:t>Bench</a:t>
              </a:r>
            </a:p>
          </p:txBody>
        </p:sp>
      </p:grpSp>
      <p:grpSp>
        <p:nvGrpSpPr>
          <p:cNvPr id="9" name="Group 8"/>
          <p:cNvGrpSpPr/>
          <p:nvPr/>
        </p:nvGrpSpPr>
        <p:grpSpPr>
          <a:xfrm>
            <a:off x="555873" y="3236152"/>
            <a:ext cx="816199" cy="1075171"/>
            <a:chOff x="555873" y="3236152"/>
            <a:chExt cx="816199" cy="1075171"/>
          </a:xfrm>
        </p:grpSpPr>
        <p:sp>
          <p:nvSpPr>
            <p:cNvPr id="78" name="Right Arrow 77"/>
            <p:cNvSpPr/>
            <p:nvPr/>
          </p:nvSpPr>
          <p:spPr>
            <a:xfrm rot="16772367">
              <a:off x="677112" y="3471336"/>
              <a:ext cx="627397" cy="157030"/>
            </a:xfrm>
            <a:prstGeom prst="rightArrow">
              <a:avLst>
                <a:gd name="adj1" fmla="val 50000"/>
                <a:gd name="adj2" fmla="val 105773"/>
              </a:avLst>
            </a:prstGeom>
            <a:solidFill>
              <a:srgbClr val="FF0000">
                <a:alpha val="85000"/>
              </a:srgbClr>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25" name="TextBox 24"/>
            <p:cNvSpPr txBox="1"/>
            <p:nvPr/>
          </p:nvSpPr>
          <p:spPr>
            <a:xfrm>
              <a:off x="555873" y="3788103"/>
              <a:ext cx="816199" cy="523220"/>
            </a:xfrm>
            <a:prstGeom prst="rect">
              <a:avLst/>
            </a:prstGeom>
            <a:solidFill>
              <a:schemeClr val="bg1"/>
            </a:solidFill>
            <a:ln w="19050" cmpd="sng">
              <a:solidFill>
                <a:srgbClr val="FF0000"/>
              </a:solidFill>
            </a:ln>
          </p:spPr>
          <p:txBody>
            <a:bodyPr wrap="none" rtlCol="0">
              <a:spAutoFit/>
            </a:bodyPr>
            <a:lstStyle>
              <a:defPPr>
                <a:defRPr lang="en-US"/>
              </a:defPPr>
              <a:lvl1pPr>
                <a:defRPr sz="2800">
                  <a:solidFill>
                    <a:srgbClr val="F79646"/>
                  </a:solidFill>
                  <a:latin typeface="Segoe UI Light"/>
                  <a:cs typeface="Segoe UI Light"/>
                </a:defRPr>
              </a:lvl1pPr>
            </a:lstStyle>
            <a:p>
              <a:r>
                <a:rPr lang="en-US" dirty="0">
                  <a:solidFill>
                    <a:srgbClr val="FF0000"/>
                  </a:solidFill>
                </a:rPr>
                <a:t>Pole</a:t>
              </a:r>
            </a:p>
          </p:txBody>
        </p:sp>
      </p:grpSp>
      <p:sp>
        <p:nvSpPr>
          <p:cNvPr id="79" name="Rectangle 78"/>
          <p:cNvSpPr/>
          <p:nvPr/>
        </p:nvSpPr>
        <p:spPr>
          <a:xfrm>
            <a:off x="2049734" y="1904257"/>
            <a:ext cx="7107180" cy="949715"/>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dirty="0" smtClean="0">
                <a:latin typeface="Segoe UI Light"/>
                <a:cs typeface="Segoe UI Light"/>
              </a:rPr>
              <a:t>4/6 correct overall</a:t>
            </a:r>
          </a:p>
        </p:txBody>
      </p:sp>
    </p:spTree>
    <p:extLst>
      <p:ext uri="{BB962C8B-B14F-4D97-AF65-F5344CB8AC3E}">
        <p14:creationId xmlns:p14="http://schemas.microsoft.com/office/powerpoint/2010/main" val="962494742"/>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Screenshot_5_1_13_5_40_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6289"/>
            <a:ext cx="9144000" cy="6105422"/>
          </a:xfrm>
          <a:prstGeom prst="rect">
            <a:avLst/>
          </a:prstGeom>
        </p:spPr>
      </p:pic>
      <p:sp>
        <p:nvSpPr>
          <p:cNvPr id="2" name="Rectangle 1"/>
          <p:cNvSpPr/>
          <p:nvPr/>
        </p:nvSpPr>
        <p:spPr>
          <a:xfrm>
            <a:off x="0" y="0"/>
            <a:ext cx="9144000" cy="6858000"/>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 name="TextBox 2"/>
          <p:cNvSpPr txBox="1"/>
          <p:nvPr/>
        </p:nvSpPr>
        <p:spPr>
          <a:xfrm>
            <a:off x="754104" y="930218"/>
            <a:ext cx="1660055" cy="646331"/>
          </a:xfrm>
          <a:prstGeom prst="rect">
            <a:avLst/>
          </a:prstGeom>
          <a:noFill/>
        </p:spPr>
        <p:txBody>
          <a:bodyPr wrap="none" rtlCol="0">
            <a:spAutoFit/>
          </a:bodyPr>
          <a:lstStyle/>
          <a:p>
            <a:r>
              <a:rPr lang="en-US" sz="3600" dirty="0" smtClean="0">
                <a:solidFill>
                  <a:srgbClr val="FFFFFF"/>
                </a:solidFill>
                <a:latin typeface="Segoe UI Semibold"/>
                <a:cs typeface="Segoe UI Semibold"/>
              </a:rPr>
              <a:t>Results</a:t>
            </a:r>
            <a:endParaRPr lang="en-US" sz="3600" dirty="0">
              <a:solidFill>
                <a:srgbClr val="FFFFFF"/>
              </a:solidFill>
              <a:latin typeface="Segoe UI Semibold"/>
              <a:cs typeface="Segoe UI Semibold"/>
            </a:endParaRPr>
          </a:p>
        </p:txBody>
      </p:sp>
      <p:sp>
        <p:nvSpPr>
          <p:cNvPr id="5" name="TextBox 4"/>
          <p:cNvSpPr txBox="1"/>
          <p:nvPr/>
        </p:nvSpPr>
        <p:spPr>
          <a:xfrm>
            <a:off x="754104" y="1717645"/>
            <a:ext cx="7802695" cy="461665"/>
          </a:xfrm>
          <a:prstGeom prst="rect">
            <a:avLst/>
          </a:prstGeom>
          <a:noFill/>
        </p:spPr>
        <p:txBody>
          <a:bodyPr wrap="square" rtlCol="0">
            <a:spAutoFit/>
          </a:bodyPr>
          <a:lstStyle/>
          <a:p>
            <a:r>
              <a:rPr lang="en-US" sz="2400" dirty="0" smtClean="0">
                <a:solidFill>
                  <a:srgbClr val="FFFFFF"/>
                </a:solidFill>
                <a:latin typeface="Segoe UI Light"/>
                <a:cs typeface="Segoe UI Light"/>
              </a:rPr>
              <a:t>153 </a:t>
            </a:r>
            <a:r>
              <a:rPr lang="en-US" sz="2400" dirty="0">
                <a:solidFill>
                  <a:srgbClr val="FFFFFF"/>
                </a:solidFill>
                <a:latin typeface="Segoe UI Light"/>
                <a:cs typeface="Segoe UI Light"/>
              </a:rPr>
              <a:t>distinct turkers completed </a:t>
            </a:r>
            <a:r>
              <a:rPr lang="en-US" sz="2400" dirty="0" smtClean="0">
                <a:solidFill>
                  <a:srgbClr val="FFFFFF"/>
                </a:solidFill>
                <a:latin typeface="Segoe UI Light"/>
                <a:cs typeface="Segoe UI Light"/>
              </a:rPr>
              <a:t>3,534 labeling tasks</a:t>
            </a:r>
            <a:endParaRPr lang="en-US" sz="1600" dirty="0">
              <a:solidFill>
                <a:srgbClr val="FFFFFF"/>
              </a:solidFill>
              <a:latin typeface="Segoe UI Light"/>
              <a:cs typeface="Segoe UI Light"/>
            </a:endParaRPr>
          </a:p>
        </p:txBody>
      </p:sp>
      <p:sp>
        <p:nvSpPr>
          <p:cNvPr id="7" name="TextBox 6"/>
          <p:cNvSpPr txBox="1"/>
          <p:nvPr/>
        </p:nvSpPr>
        <p:spPr>
          <a:xfrm>
            <a:off x="754104" y="3276067"/>
            <a:ext cx="5908936" cy="461665"/>
          </a:xfrm>
          <a:prstGeom prst="rect">
            <a:avLst/>
          </a:prstGeom>
          <a:noFill/>
        </p:spPr>
        <p:txBody>
          <a:bodyPr wrap="square" rtlCol="0">
            <a:spAutoFit/>
          </a:bodyPr>
          <a:lstStyle/>
          <a:p>
            <a:r>
              <a:rPr lang="en-US" sz="2400" dirty="0" smtClean="0">
                <a:solidFill>
                  <a:srgbClr val="FFFFFF"/>
                </a:solidFill>
                <a:latin typeface="Segoe UI Light"/>
                <a:cs typeface="Segoe UI Light"/>
              </a:rPr>
              <a:t>The median </a:t>
            </a:r>
            <a:r>
              <a:rPr lang="en-US" sz="2400" dirty="0">
                <a:solidFill>
                  <a:srgbClr val="FFFFFF"/>
                </a:solidFill>
                <a:latin typeface="Segoe UI Light"/>
                <a:cs typeface="Segoe UI Light"/>
              </a:rPr>
              <a:t>labeling time per task was </a:t>
            </a:r>
            <a:r>
              <a:rPr lang="en-US" sz="2400" dirty="0" smtClean="0">
                <a:solidFill>
                  <a:srgbClr val="FFFFFF"/>
                </a:solidFill>
                <a:latin typeface="Segoe UI Light"/>
                <a:cs typeface="Segoe UI Light"/>
              </a:rPr>
              <a:t>44.7s</a:t>
            </a:r>
            <a:endParaRPr lang="en-US" sz="2400" dirty="0">
              <a:solidFill>
                <a:srgbClr val="FFFFFF"/>
              </a:solidFill>
              <a:latin typeface="Segoe UI Light"/>
              <a:cs typeface="Segoe UI Light"/>
            </a:endParaRPr>
          </a:p>
        </p:txBody>
      </p:sp>
      <p:sp>
        <p:nvSpPr>
          <p:cNvPr id="8" name="TextBox 7"/>
          <p:cNvSpPr txBox="1"/>
          <p:nvPr/>
        </p:nvSpPr>
        <p:spPr>
          <a:xfrm>
            <a:off x="754104" y="4834487"/>
            <a:ext cx="6880920" cy="830997"/>
          </a:xfrm>
          <a:prstGeom prst="rect">
            <a:avLst/>
          </a:prstGeom>
          <a:noFill/>
        </p:spPr>
        <p:txBody>
          <a:bodyPr wrap="square" rtlCol="0">
            <a:spAutoFit/>
          </a:bodyPr>
          <a:lstStyle/>
          <a:p>
            <a:r>
              <a:rPr lang="en-US" sz="2400" dirty="0" smtClean="0">
                <a:solidFill>
                  <a:srgbClr val="FFFFFF"/>
                </a:solidFill>
                <a:latin typeface="Segoe UI Light"/>
                <a:cs typeface="Segoe UI Light"/>
              </a:rPr>
              <a:t>When compared with our ground truth dataset, overall turker </a:t>
            </a:r>
            <a:r>
              <a:rPr lang="en-US" sz="2400" dirty="0" smtClean="0">
                <a:solidFill>
                  <a:srgbClr val="FFFFFF"/>
                </a:solidFill>
                <a:latin typeface="Segoe UI Semibold"/>
                <a:cs typeface="Segoe UI Semibold"/>
              </a:rPr>
              <a:t>accuracy was </a:t>
            </a:r>
            <a:r>
              <a:rPr lang="en-US" sz="2400" dirty="0">
                <a:solidFill>
                  <a:srgbClr val="FFFFFF"/>
                </a:solidFill>
                <a:latin typeface="Segoe UI Semibold"/>
                <a:cs typeface="Segoe UI Semibold"/>
              </a:rPr>
              <a:t>82.5</a:t>
            </a:r>
            <a:r>
              <a:rPr lang="en-US" sz="2400" dirty="0" smtClean="0">
                <a:solidFill>
                  <a:srgbClr val="FFFFFF"/>
                </a:solidFill>
                <a:latin typeface="Segoe UI Semibold"/>
                <a:cs typeface="Segoe UI Semibold"/>
              </a:rPr>
              <a:t>%</a:t>
            </a:r>
            <a:endParaRPr lang="en-US" dirty="0">
              <a:latin typeface="Segoe UI Semibold"/>
              <a:cs typeface="Segoe UI Semibold"/>
            </a:endParaRPr>
          </a:p>
        </p:txBody>
      </p:sp>
      <p:sp>
        <p:nvSpPr>
          <p:cNvPr id="9" name="TextBox 8"/>
          <p:cNvSpPr txBox="1"/>
          <p:nvPr/>
        </p:nvSpPr>
        <p:spPr>
          <a:xfrm>
            <a:off x="754104" y="4055278"/>
            <a:ext cx="6304280" cy="461665"/>
          </a:xfrm>
          <a:prstGeom prst="rect">
            <a:avLst/>
          </a:prstGeom>
          <a:noFill/>
        </p:spPr>
        <p:txBody>
          <a:bodyPr wrap="none" rtlCol="0">
            <a:spAutoFit/>
          </a:bodyPr>
          <a:lstStyle/>
          <a:p>
            <a:r>
              <a:rPr lang="en-US" sz="2400" dirty="0" smtClean="0">
                <a:solidFill>
                  <a:srgbClr val="FFFFFF"/>
                </a:solidFill>
                <a:latin typeface="Segoe UI Light"/>
                <a:cs typeface="Segoe UI Light"/>
              </a:rPr>
              <a:t>The average number </a:t>
            </a:r>
            <a:r>
              <a:rPr lang="en-US" sz="2400" dirty="0">
                <a:solidFill>
                  <a:srgbClr val="FFFFFF"/>
                </a:solidFill>
                <a:latin typeface="Segoe UI Light"/>
                <a:cs typeface="Segoe UI Light"/>
              </a:rPr>
              <a:t>of labels per </a:t>
            </a:r>
            <a:r>
              <a:rPr lang="en-US" sz="2400" dirty="0" smtClean="0">
                <a:solidFill>
                  <a:srgbClr val="FFFFFF"/>
                </a:solidFill>
                <a:latin typeface="Segoe UI Light"/>
                <a:cs typeface="Segoe UI Light"/>
              </a:rPr>
              <a:t>task was 3.15 </a:t>
            </a:r>
            <a:endParaRPr lang="en-US" sz="2400" dirty="0">
              <a:solidFill>
                <a:srgbClr val="FFFFFF"/>
              </a:solidFill>
              <a:latin typeface="Segoe UI Light"/>
              <a:cs typeface="Segoe UI Light"/>
            </a:endParaRPr>
          </a:p>
        </p:txBody>
      </p:sp>
      <p:sp>
        <p:nvSpPr>
          <p:cNvPr id="11" name="TextBox 10"/>
          <p:cNvSpPr txBox="1"/>
          <p:nvPr/>
        </p:nvSpPr>
        <p:spPr>
          <a:xfrm>
            <a:off x="754104" y="2496856"/>
            <a:ext cx="7802695" cy="461665"/>
          </a:xfrm>
          <a:prstGeom prst="rect">
            <a:avLst/>
          </a:prstGeom>
          <a:noFill/>
        </p:spPr>
        <p:txBody>
          <a:bodyPr wrap="square" rtlCol="0">
            <a:spAutoFit/>
          </a:bodyPr>
          <a:lstStyle/>
          <a:p>
            <a:r>
              <a:rPr lang="en-US" sz="2400" dirty="0" smtClean="0">
                <a:solidFill>
                  <a:srgbClr val="FFFFFF"/>
                </a:solidFill>
                <a:latin typeface="Segoe UI Light"/>
                <a:cs typeface="Segoe UI Light"/>
              </a:rPr>
              <a:t>Each bus stop was labeled by at least 21 distinct turkers</a:t>
            </a:r>
            <a:endParaRPr lang="en-US" sz="1600" dirty="0">
              <a:solidFill>
                <a:srgbClr val="FFFFFF"/>
              </a:solidFill>
              <a:latin typeface="Segoe UI Light"/>
              <a:cs typeface="Segoe UI Light"/>
            </a:endParaRPr>
          </a:p>
        </p:txBody>
      </p:sp>
      <p:sp>
        <p:nvSpPr>
          <p:cNvPr id="10" name="Rectangle 9"/>
          <p:cNvSpPr/>
          <p:nvPr/>
        </p:nvSpPr>
        <p:spPr>
          <a:xfrm>
            <a:off x="0" y="0"/>
            <a:ext cx="9162892" cy="4664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latin typeface="Segoe UI Light"/>
                <a:cs typeface="Segoe UI Light"/>
              </a:rPr>
              <a:t>Study 3: Mechanical Turk Study</a:t>
            </a:r>
          </a:p>
        </p:txBody>
      </p:sp>
    </p:spTree>
    <p:extLst>
      <p:ext uri="{BB962C8B-B14F-4D97-AF65-F5344CB8AC3E}">
        <p14:creationId xmlns:p14="http://schemas.microsoft.com/office/powerpoint/2010/main" val="41196285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1" grpId="0"/>
    </p:bld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Screenshot_5_1_13_5_40_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6289"/>
            <a:ext cx="9144000" cy="6105422"/>
          </a:xfrm>
          <a:prstGeom prst="rect">
            <a:avLst/>
          </a:prstGeom>
        </p:spPr>
      </p:pic>
    </p:spTree>
    <p:extLst>
      <p:ext uri="{BB962C8B-B14F-4D97-AF65-F5344CB8AC3E}">
        <p14:creationId xmlns:p14="http://schemas.microsoft.com/office/powerpoint/2010/main" val="1945483105"/>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Screenshot_5_1_13_5_51_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9168"/>
            <a:ext cx="9144000" cy="6119665"/>
          </a:xfrm>
          <a:prstGeom prst="rect">
            <a:avLst/>
          </a:prstGeom>
        </p:spPr>
      </p:pic>
    </p:spTree>
    <p:extLst>
      <p:ext uri="{BB962C8B-B14F-4D97-AF65-F5344CB8AC3E}">
        <p14:creationId xmlns:p14="http://schemas.microsoft.com/office/powerpoint/2010/main" val="1328572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Screenshot_5_1_13_5_49_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8641"/>
            <a:ext cx="9144000" cy="6100718"/>
          </a:xfrm>
          <a:prstGeom prst="rect">
            <a:avLst/>
          </a:prstGeom>
        </p:spPr>
      </p:pic>
      <p:cxnSp>
        <p:nvCxnSpPr>
          <p:cNvPr id="5" name="Straight Arrow Connector 4"/>
          <p:cNvCxnSpPr/>
          <p:nvPr/>
        </p:nvCxnSpPr>
        <p:spPr>
          <a:xfrm>
            <a:off x="5468624" y="1452424"/>
            <a:ext cx="3370576" cy="757376"/>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3124200" y="533400"/>
            <a:ext cx="4495800" cy="919023"/>
          </a:xfrm>
          <a:prstGeom prst="rect">
            <a:avLst/>
          </a:prstGeom>
          <a:solidFill>
            <a:schemeClr val="bg1">
              <a:alpha val="70000"/>
            </a:schemeClr>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prstClr val="black"/>
                </a:solidFill>
                <a:latin typeface="Segoe UI Light"/>
                <a:cs typeface="Segoe UI Light"/>
              </a:rPr>
              <a:t>“Technically” correct but not part of the bus stop.</a:t>
            </a:r>
            <a:endParaRPr lang="en-US" sz="2800" dirty="0">
              <a:solidFill>
                <a:prstClr val="black"/>
              </a:solidFill>
              <a:latin typeface="Segoe UI Light"/>
              <a:cs typeface="Segoe UI Light"/>
            </a:endParaRPr>
          </a:p>
        </p:txBody>
      </p:sp>
      <p:cxnSp>
        <p:nvCxnSpPr>
          <p:cNvPr id="7" name="Straight Arrow Connector 6"/>
          <p:cNvCxnSpPr/>
          <p:nvPr/>
        </p:nvCxnSpPr>
        <p:spPr>
          <a:xfrm>
            <a:off x="5468624" y="1452423"/>
            <a:ext cx="2075176" cy="833577"/>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3608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 name="Picture 208" descr="Ma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8518" y="2754071"/>
            <a:ext cx="418416" cy="418416"/>
          </a:xfrm>
          <a:prstGeom prst="rect">
            <a:avLst/>
          </a:prstGeom>
        </p:spPr>
      </p:pic>
      <p:grpSp>
        <p:nvGrpSpPr>
          <p:cNvPr id="7" name="Group 6"/>
          <p:cNvGrpSpPr/>
          <p:nvPr/>
        </p:nvGrpSpPr>
        <p:grpSpPr>
          <a:xfrm>
            <a:off x="3958518" y="3446769"/>
            <a:ext cx="1129744" cy="418416"/>
            <a:chOff x="1473706" y="3199179"/>
            <a:chExt cx="1129744" cy="418416"/>
          </a:xfrm>
        </p:grpSpPr>
        <p:pic>
          <p:nvPicPr>
            <p:cNvPr id="61" name="Picture 60" descr="Ma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5034" y="3199179"/>
              <a:ext cx="418416" cy="418416"/>
            </a:xfrm>
            <a:prstGeom prst="rect">
              <a:avLst/>
            </a:prstGeom>
          </p:spPr>
        </p:pic>
        <p:pic>
          <p:nvPicPr>
            <p:cNvPr id="62" name="Picture 61" descr="Ma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9370" y="3199179"/>
              <a:ext cx="418416" cy="418416"/>
            </a:xfrm>
            <a:prstGeom prst="rect">
              <a:avLst/>
            </a:prstGeom>
          </p:spPr>
        </p:pic>
        <p:pic>
          <p:nvPicPr>
            <p:cNvPr id="63" name="Picture 62" descr="Ma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3706" y="3199179"/>
              <a:ext cx="418416" cy="418416"/>
            </a:xfrm>
            <a:prstGeom prst="rect">
              <a:avLst/>
            </a:prstGeom>
          </p:spPr>
        </p:pic>
      </p:grpSp>
      <p:grpSp>
        <p:nvGrpSpPr>
          <p:cNvPr id="6" name="Group 5"/>
          <p:cNvGrpSpPr/>
          <p:nvPr/>
        </p:nvGrpSpPr>
        <p:grpSpPr>
          <a:xfrm>
            <a:off x="3958518" y="4139467"/>
            <a:ext cx="1841072" cy="418416"/>
            <a:chOff x="3312994" y="3199179"/>
            <a:chExt cx="1841072" cy="418416"/>
          </a:xfrm>
        </p:grpSpPr>
        <p:pic>
          <p:nvPicPr>
            <p:cNvPr id="64" name="Picture 63" descr="Ma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9986" y="3199179"/>
              <a:ext cx="418416" cy="418416"/>
            </a:xfrm>
            <a:prstGeom prst="rect">
              <a:avLst/>
            </a:prstGeom>
          </p:spPr>
        </p:pic>
        <p:pic>
          <p:nvPicPr>
            <p:cNvPr id="65" name="Picture 64" descr="Ma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4322" y="3199179"/>
              <a:ext cx="418416" cy="418416"/>
            </a:xfrm>
            <a:prstGeom prst="rect">
              <a:avLst/>
            </a:prstGeom>
          </p:spPr>
        </p:pic>
        <p:pic>
          <p:nvPicPr>
            <p:cNvPr id="66" name="Picture 65" descr="Ma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8658" y="3199179"/>
              <a:ext cx="418416" cy="418416"/>
            </a:xfrm>
            <a:prstGeom prst="rect">
              <a:avLst/>
            </a:prstGeom>
          </p:spPr>
        </p:pic>
        <p:pic>
          <p:nvPicPr>
            <p:cNvPr id="67" name="Picture 66" descr="Ma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2994" y="3199179"/>
              <a:ext cx="418416" cy="418416"/>
            </a:xfrm>
            <a:prstGeom prst="rect">
              <a:avLst/>
            </a:prstGeom>
          </p:spPr>
        </p:pic>
        <p:pic>
          <p:nvPicPr>
            <p:cNvPr id="69" name="Picture 68" descr="Ma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5650" y="3199179"/>
              <a:ext cx="418416" cy="418416"/>
            </a:xfrm>
            <a:prstGeom prst="rect">
              <a:avLst/>
            </a:prstGeom>
          </p:spPr>
        </p:pic>
      </p:grpSp>
      <p:grpSp>
        <p:nvGrpSpPr>
          <p:cNvPr id="2" name="Group 1"/>
          <p:cNvGrpSpPr/>
          <p:nvPr/>
        </p:nvGrpSpPr>
        <p:grpSpPr>
          <a:xfrm>
            <a:off x="3958518" y="4832165"/>
            <a:ext cx="2550616" cy="418416"/>
            <a:chOff x="2603450" y="4218975"/>
            <a:chExt cx="2550616" cy="418416"/>
          </a:xfrm>
        </p:grpSpPr>
        <p:pic>
          <p:nvPicPr>
            <p:cNvPr id="72" name="Picture 71" descr="Ma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4778" y="4218975"/>
              <a:ext cx="418416" cy="418416"/>
            </a:xfrm>
            <a:prstGeom prst="rect">
              <a:avLst/>
            </a:prstGeom>
          </p:spPr>
        </p:pic>
        <p:pic>
          <p:nvPicPr>
            <p:cNvPr id="73" name="Picture 72" descr="Ma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9114" y="4218975"/>
              <a:ext cx="418416" cy="418416"/>
            </a:xfrm>
            <a:prstGeom prst="rect">
              <a:avLst/>
            </a:prstGeom>
          </p:spPr>
        </p:pic>
        <p:pic>
          <p:nvPicPr>
            <p:cNvPr id="74" name="Picture 73" descr="Ma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3450" y="4218975"/>
              <a:ext cx="418416" cy="418416"/>
            </a:xfrm>
            <a:prstGeom prst="rect">
              <a:avLst/>
            </a:prstGeom>
          </p:spPr>
        </p:pic>
        <p:pic>
          <p:nvPicPr>
            <p:cNvPr id="75" name="Picture 74" descr="Ma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0442" y="4218975"/>
              <a:ext cx="418416" cy="418416"/>
            </a:xfrm>
            <a:prstGeom prst="rect">
              <a:avLst/>
            </a:prstGeom>
          </p:spPr>
        </p:pic>
        <p:pic>
          <p:nvPicPr>
            <p:cNvPr id="76" name="Picture 75" descr="Ma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6107" y="4218975"/>
              <a:ext cx="418416" cy="418416"/>
            </a:xfrm>
            <a:prstGeom prst="rect">
              <a:avLst/>
            </a:prstGeom>
          </p:spPr>
        </p:pic>
        <p:pic>
          <p:nvPicPr>
            <p:cNvPr id="77" name="Picture 76" descr="Ma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9986" y="4218975"/>
              <a:ext cx="418416" cy="418416"/>
            </a:xfrm>
            <a:prstGeom prst="rect">
              <a:avLst/>
            </a:prstGeom>
          </p:spPr>
        </p:pic>
        <p:pic>
          <p:nvPicPr>
            <p:cNvPr id="78" name="Picture 77" descr="Ma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5650" y="4218975"/>
              <a:ext cx="418416" cy="418416"/>
            </a:xfrm>
            <a:prstGeom prst="rect">
              <a:avLst/>
            </a:prstGeom>
          </p:spPr>
        </p:pic>
      </p:grpSp>
      <p:sp>
        <p:nvSpPr>
          <p:cNvPr id="8" name="TextBox 7"/>
          <p:cNvSpPr txBox="1"/>
          <p:nvPr/>
        </p:nvSpPr>
        <p:spPr>
          <a:xfrm>
            <a:off x="1416236" y="2748810"/>
            <a:ext cx="2419803" cy="461665"/>
          </a:xfrm>
          <a:prstGeom prst="rect">
            <a:avLst/>
          </a:prstGeom>
          <a:noFill/>
        </p:spPr>
        <p:txBody>
          <a:bodyPr wrap="none" rtlCol="0">
            <a:spAutoFit/>
          </a:bodyPr>
          <a:lstStyle/>
          <a:p>
            <a:r>
              <a:rPr lang="en-US" sz="2400" dirty="0" smtClean="0">
                <a:latin typeface="Segoe UI Light"/>
                <a:cs typeface="Segoe UI Light"/>
              </a:rPr>
              <a:t>Group of </a:t>
            </a:r>
            <a:r>
              <a:rPr lang="en-US" sz="2400" dirty="0" smtClean="0">
                <a:latin typeface="Segoe UI Semibold"/>
                <a:cs typeface="Segoe UI Semibold"/>
              </a:rPr>
              <a:t>1</a:t>
            </a:r>
            <a:r>
              <a:rPr lang="en-US" sz="2400" dirty="0" smtClean="0">
                <a:latin typeface="Segoe UI Light"/>
                <a:cs typeface="Segoe UI Light"/>
              </a:rPr>
              <a:t> turker</a:t>
            </a:r>
          </a:p>
        </p:txBody>
      </p:sp>
      <p:sp>
        <p:nvSpPr>
          <p:cNvPr id="84" name="TextBox 83"/>
          <p:cNvSpPr txBox="1"/>
          <p:nvPr/>
        </p:nvSpPr>
        <p:spPr>
          <a:xfrm>
            <a:off x="1416236" y="3441508"/>
            <a:ext cx="2542282" cy="461665"/>
          </a:xfrm>
          <a:prstGeom prst="rect">
            <a:avLst/>
          </a:prstGeom>
          <a:noFill/>
        </p:spPr>
        <p:txBody>
          <a:bodyPr wrap="none" rtlCol="0">
            <a:spAutoFit/>
          </a:bodyPr>
          <a:lstStyle/>
          <a:p>
            <a:r>
              <a:rPr lang="en-US" sz="2400" dirty="0" smtClean="0">
                <a:latin typeface="Segoe UI Light"/>
                <a:cs typeface="Segoe UI Light"/>
              </a:rPr>
              <a:t>Group of </a:t>
            </a:r>
            <a:r>
              <a:rPr lang="en-US" sz="2400" dirty="0" smtClean="0">
                <a:latin typeface="Segoe UI Semibold"/>
                <a:cs typeface="Segoe UI Semibold"/>
              </a:rPr>
              <a:t>3</a:t>
            </a:r>
            <a:r>
              <a:rPr lang="en-US" sz="2400" dirty="0" smtClean="0">
                <a:latin typeface="Segoe UI Light"/>
                <a:cs typeface="Segoe UI Light"/>
              </a:rPr>
              <a:t> turkers</a:t>
            </a:r>
          </a:p>
        </p:txBody>
      </p:sp>
      <p:sp>
        <p:nvSpPr>
          <p:cNvPr id="85" name="TextBox 84"/>
          <p:cNvSpPr txBox="1"/>
          <p:nvPr/>
        </p:nvSpPr>
        <p:spPr>
          <a:xfrm>
            <a:off x="1416236" y="4134206"/>
            <a:ext cx="2542282" cy="461665"/>
          </a:xfrm>
          <a:prstGeom prst="rect">
            <a:avLst/>
          </a:prstGeom>
          <a:noFill/>
        </p:spPr>
        <p:txBody>
          <a:bodyPr wrap="none" rtlCol="0">
            <a:spAutoFit/>
          </a:bodyPr>
          <a:lstStyle/>
          <a:p>
            <a:r>
              <a:rPr lang="en-US" sz="2400" dirty="0" smtClean="0">
                <a:latin typeface="Segoe UI Light"/>
                <a:cs typeface="Segoe UI Light"/>
              </a:rPr>
              <a:t>Group of </a:t>
            </a:r>
            <a:r>
              <a:rPr lang="en-US" sz="2400" dirty="0" smtClean="0">
                <a:latin typeface="Segoe UI Semibold"/>
                <a:cs typeface="Segoe UI Semibold"/>
              </a:rPr>
              <a:t>5</a:t>
            </a:r>
            <a:r>
              <a:rPr lang="en-US" sz="2400" dirty="0" smtClean="0">
                <a:latin typeface="Segoe UI Light"/>
                <a:cs typeface="Segoe UI Light"/>
              </a:rPr>
              <a:t> turkers</a:t>
            </a:r>
          </a:p>
        </p:txBody>
      </p:sp>
      <p:sp>
        <p:nvSpPr>
          <p:cNvPr id="86" name="TextBox 85"/>
          <p:cNvSpPr txBox="1"/>
          <p:nvPr/>
        </p:nvSpPr>
        <p:spPr>
          <a:xfrm>
            <a:off x="1416236" y="4826904"/>
            <a:ext cx="2542282" cy="461665"/>
          </a:xfrm>
          <a:prstGeom prst="rect">
            <a:avLst/>
          </a:prstGeom>
          <a:noFill/>
        </p:spPr>
        <p:txBody>
          <a:bodyPr wrap="none" rtlCol="0">
            <a:spAutoFit/>
          </a:bodyPr>
          <a:lstStyle/>
          <a:p>
            <a:r>
              <a:rPr lang="en-US" sz="2400" dirty="0" smtClean="0">
                <a:latin typeface="Segoe UI Light"/>
                <a:cs typeface="Segoe UI Light"/>
              </a:rPr>
              <a:t>Group of </a:t>
            </a:r>
            <a:r>
              <a:rPr lang="en-US" sz="2400" dirty="0" smtClean="0">
                <a:latin typeface="Segoe UI Semibold"/>
                <a:cs typeface="Segoe UI Semibold"/>
              </a:rPr>
              <a:t>7</a:t>
            </a:r>
            <a:r>
              <a:rPr lang="en-US" sz="2400" dirty="0" smtClean="0">
                <a:latin typeface="Segoe UI Light"/>
                <a:cs typeface="Segoe UI Light"/>
              </a:rPr>
              <a:t> turkers</a:t>
            </a:r>
          </a:p>
        </p:txBody>
      </p:sp>
      <p:sp>
        <p:nvSpPr>
          <p:cNvPr id="88" name="TextBox 87"/>
          <p:cNvSpPr txBox="1"/>
          <p:nvPr/>
        </p:nvSpPr>
        <p:spPr>
          <a:xfrm>
            <a:off x="1324188" y="1175264"/>
            <a:ext cx="6495624" cy="769441"/>
          </a:xfrm>
          <a:prstGeom prst="rect">
            <a:avLst/>
          </a:prstGeom>
          <a:noFill/>
        </p:spPr>
        <p:txBody>
          <a:bodyPr wrap="square" rtlCol="0">
            <a:spAutoFit/>
          </a:bodyPr>
          <a:lstStyle/>
          <a:p>
            <a:r>
              <a:rPr lang="en-US" sz="4400" dirty="0" smtClean="0">
                <a:solidFill>
                  <a:srgbClr val="595959"/>
                </a:solidFill>
                <a:latin typeface="Segoe UI Light"/>
                <a:cs typeface="Segoe UI Light"/>
              </a:rPr>
              <a:t>Turker Majority Vote Group</a:t>
            </a:r>
          </a:p>
        </p:txBody>
      </p:sp>
      <p:sp>
        <p:nvSpPr>
          <p:cNvPr id="26" name="Rectangle 25"/>
          <p:cNvSpPr/>
          <p:nvPr/>
        </p:nvSpPr>
        <p:spPr>
          <a:xfrm>
            <a:off x="0" y="0"/>
            <a:ext cx="9162892" cy="4664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solidFill>
                  <a:schemeClr val="tx1"/>
                </a:solidFill>
                <a:latin typeface="Segoe UI Light"/>
                <a:cs typeface="Segoe UI Light"/>
              </a:rPr>
              <a:t>Study 3: Mechanical Turk Study</a:t>
            </a:r>
          </a:p>
        </p:txBody>
      </p:sp>
      <p:sp>
        <p:nvSpPr>
          <p:cNvPr id="28" name="Right Arrow 27"/>
          <p:cNvSpPr/>
          <p:nvPr/>
        </p:nvSpPr>
        <p:spPr>
          <a:xfrm>
            <a:off x="-773761" y="6163791"/>
            <a:ext cx="11158232" cy="510057"/>
          </a:xfrm>
          <a:prstGeom prst="rightArrow">
            <a:avLst>
              <a:gd name="adj1" fmla="val 100000"/>
              <a:gd name="adj2" fmla="val 0"/>
            </a:avLst>
          </a:prstGeom>
          <a:solidFill>
            <a:schemeClr val="bg1">
              <a:lumMod val="8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solidFill>
                <a:schemeClr val="bg1">
                  <a:lumMod val="75000"/>
                </a:schemeClr>
              </a:solidFill>
              <a:latin typeface="Gill Sans"/>
              <a:cs typeface="Gill Sans"/>
            </a:endParaRPr>
          </a:p>
        </p:txBody>
      </p:sp>
      <p:sp>
        <p:nvSpPr>
          <p:cNvPr id="29" name="Title 8"/>
          <p:cNvSpPr txBox="1">
            <a:spLocks/>
          </p:cNvSpPr>
          <p:nvPr/>
        </p:nvSpPr>
        <p:spPr>
          <a:xfrm>
            <a:off x="393172" y="6237110"/>
            <a:ext cx="4632338" cy="357658"/>
          </a:xfrm>
          <a:prstGeom prst="rect">
            <a:avLst/>
          </a:prstGeom>
        </p:spPr>
        <p:txBody>
          <a:bodyPr vert="horz" lIns="91369" tIns="45685" rIns="91369" bIns="45685" rtlCol="0" anchor="ctr">
            <a:noAutofit/>
          </a:bodyPr>
          <a:lstStyle/>
          <a:p>
            <a:pPr>
              <a:spcBef>
                <a:spcPct val="0"/>
              </a:spcBef>
              <a:defRPr/>
            </a:pPr>
            <a:r>
              <a:rPr lang="en-US" sz="2000" dirty="0" smtClean="0">
                <a:latin typeface="Segoe UI Light"/>
                <a:ea typeface="Segoe UI" pitchFamily="34" charset="0"/>
                <a:cs typeface="Segoe UI Light"/>
              </a:rPr>
              <a:t>Hara </a:t>
            </a:r>
            <a:r>
              <a:rPr lang="en-US" sz="2000" dirty="0">
                <a:latin typeface="Segoe UI Light"/>
                <a:ea typeface="Segoe UI" pitchFamily="34" charset="0"/>
                <a:cs typeface="Segoe UI Light"/>
              </a:rPr>
              <a:t>K., Le V., </a:t>
            </a:r>
            <a:r>
              <a:rPr lang="en-US" sz="2000" dirty="0" smtClean="0">
                <a:latin typeface="Segoe UI Light"/>
                <a:ea typeface="Segoe UI" pitchFamily="34" charset="0"/>
                <a:cs typeface="Segoe UI Light"/>
              </a:rPr>
              <a:t>and Froehlich </a:t>
            </a:r>
            <a:r>
              <a:rPr lang="en-US" sz="2000" dirty="0">
                <a:latin typeface="Segoe UI Light"/>
                <a:ea typeface="Segoe UI" pitchFamily="34" charset="0"/>
                <a:cs typeface="Segoe UI Light"/>
              </a:rPr>
              <a:t>J.E.</a:t>
            </a:r>
            <a:r>
              <a:rPr lang="en-US" sz="2000" i="1" dirty="0">
                <a:latin typeface="Segoe UI Light"/>
                <a:ea typeface="Segoe UI" pitchFamily="34" charset="0"/>
                <a:cs typeface="Segoe UI Light"/>
              </a:rPr>
              <a:t> </a:t>
            </a:r>
            <a:r>
              <a:rPr lang="en-US" sz="2000" dirty="0" smtClean="0">
                <a:latin typeface="Segoe UI Light"/>
                <a:ea typeface="Segoe UI" pitchFamily="34" charset="0"/>
                <a:cs typeface="Segoe UI Light"/>
              </a:rPr>
              <a:t>[CHI2013</a:t>
            </a:r>
            <a:r>
              <a:rPr lang="en-US" sz="2000" dirty="0">
                <a:latin typeface="Segoe UI Light"/>
                <a:ea typeface="Segoe UI" pitchFamily="34" charset="0"/>
                <a:cs typeface="Segoe UI Light"/>
              </a:rPr>
              <a:t>]</a:t>
            </a:r>
          </a:p>
        </p:txBody>
      </p:sp>
    </p:spTree>
    <p:extLst>
      <p:ext uri="{BB962C8B-B14F-4D97-AF65-F5344CB8AC3E}">
        <p14:creationId xmlns:p14="http://schemas.microsoft.com/office/powerpoint/2010/main" val="7954484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4"/>
                                        </p:tgtEl>
                                        <p:attrNameLst>
                                          <p:attrName>style.visibility</p:attrName>
                                        </p:attrNameLst>
                                      </p:cBhvr>
                                      <p:to>
                                        <p:strVal val="visible"/>
                                      </p:to>
                                    </p:set>
                                    <p:animEffect transition="in" filter="fade">
                                      <p:cBhvr>
                                        <p:cTn id="10" dur="500"/>
                                        <p:tgtEl>
                                          <p:spTgt spid="84"/>
                                        </p:tgtEl>
                                      </p:cBhvr>
                                    </p:animEffect>
                                  </p:childTnLst>
                                </p:cTn>
                              </p:par>
                              <p:par>
                                <p:cTn id="11" presetID="10" presetClass="entr" presetSubtype="0" fill="hold" nodeType="withEffect">
                                  <p:stCondLst>
                                    <p:cond delay="20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200"/>
                                  </p:stCondLst>
                                  <p:childTnLst>
                                    <p:set>
                                      <p:cBhvr>
                                        <p:cTn id="15" dur="1" fill="hold">
                                          <p:stCondLst>
                                            <p:cond delay="0"/>
                                          </p:stCondLst>
                                        </p:cTn>
                                        <p:tgtEl>
                                          <p:spTgt spid="85"/>
                                        </p:tgtEl>
                                        <p:attrNameLst>
                                          <p:attrName>style.visibility</p:attrName>
                                        </p:attrNameLst>
                                      </p:cBhvr>
                                      <p:to>
                                        <p:strVal val="visible"/>
                                      </p:to>
                                    </p:set>
                                    <p:animEffect transition="in" filter="fade">
                                      <p:cBhvr>
                                        <p:cTn id="16" dur="500"/>
                                        <p:tgtEl>
                                          <p:spTgt spid="85"/>
                                        </p:tgtEl>
                                      </p:cBhvr>
                                    </p:animEffect>
                                  </p:childTnLst>
                                </p:cTn>
                              </p:par>
                              <p:par>
                                <p:cTn id="17" presetID="10" presetClass="entr" presetSubtype="0" fill="hold" nodeType="withEffect">
                                  <p:stCondLst>
                                    <p:cond delay="40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par>
                                <p:cTn id="20" presetID="10" presetClass="entr" presetSubtype="0" fill="hold" grpId="0" nodeType="withEffect">
                                  <p:stCondLst>
                                    <p:cond delay="400"/>
                                  </p:stCondLst>
                                  <p:childTnLst>
                                    <p:set>
                                      <p:cBhvr>
                                        <p:cTn id="21" dur="1" fill="hold">
                                          <p:stCondLst>
                                            <p:cond delay="0"/>
                                          </p:stCondLst>
                                        </p:cTn>
                                        <p:tgtEl>
                                          <p:spTgt spid="86"/>
                                        </p:tgtEl>
                                        <p:attrNameLst>
                                          <p:attrName>style.visibility</p:attrName>
                                        </p:attrNameLst>
                                      </p:cBhvr>
                                      <p:to>
                                        <p:strVal val="visible"/>
                                      </p:to>
                                    </p:set>
                                    <p:animEffect transition="in" filter="fade">
                                      <p:cBhvr>
                                        <p:cTn id="22"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P spid="85" grpId="0"/>
      <p:bldP spid="86"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289498922"/>
              </p:ext>
            </p:extLst>
          </p:nvPr>
        </p:nvGraphicFramePr>
        <p:xfrm>
          <a:off x="0" y="47039"/>
          <a:ext cx="9144000" cy="681096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289505" y="397132"/>
            <a:ext cx="6495624" cy="830997"/>
          </a:xfrm>
          <a:prstGeom prst="rect">
            <a:avLst/>
          </a:prstGeom>
          <a:noFill/>
        </p:spPr>
        <p:txBody>
          <a:bodyPr wrap="square" rtlCol="0">
            <a:spAutoFit/>
          </a:bodyPr>
          <a:lstStyle/>
          <a:p>
            <a:r>
              <a:rPr lang="en-US" sz="4800" dirty="0" smtClean="0">
                <a:solidFill>
                  <a:srgbClr val="595959"/>
                </a:solidFill>
                <a:latin typeface="Segoe UI Light"/>
                <a:cs typeface="Segoe UI Light"/>
              </a:rPr>
              <a:t>Overall Accuracy</a:t>
            </a:r>
          </a:p>
        </p:txBody>
      </p:sp>
      <p:pic>
        <p:nvPicPr>
          <p:cNvPr id="6" name="Picture 5"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0072" y="5846866"/>
            <a:ext cx="418416" cy="418416"/>
          </a:xfrm>
          <a:prstGeom prst="rect">
            <a:avLst/>
          </a:prstGeom>
        </p:spPr>
      </p:pic>
      <p:grpSp>
        <p:nvGrpSpPr>
          <p:cNvPr id="7" name="Group 6"/>
          <p:cNvGrpSpPr/>
          <p:nvPr/>
        </p:nvGrpSpPr>
        <p:grpSpPr>
          <a:xfrm>
            <a:off x="3701117" y="5770666"/>
            <a:ext cx="627624" cy="570816"/>
            <a:chOff x="3238992" y="5788378"/>
            <a:chExt cx="627624" cy="570816"/>
          </a:xfrm>
        </p:grpSpPr>
        <p:pic>
          <p:nvPicPr>
            <p:cNvPr id="8" name="Picture 7"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6336" y="5788378"/>
              <a:ext cx="418416" cy="418416"/>
            </a:xfrm>
            <a:prstGeom prst="rect">
              <a:avLst/>
            </a:prstGeom>
          </p:spPr>
        </p:pic>
        <p:pic>
          <p:nvPicPr>
            <p:cNvPr id="9" name="Picture 8"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8200" y="5940778"/>
              <a:ext cx="418416" cy="418416"/>
            </a:xfrm>
            <a:prstGeom prst="rect">
              <a:avLst/>
            </a:prstGeom>
          </p:spPr>
        </p:pic>
        <p:pic>
          <p:nvPicPr>
            <p:cNvPr id="10" name="Picture 9"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8992" y="5940778"/>
              <a:ext cx="418416" cy="418416"/>
            </a:xfrm>
            <a:prstGeom prst="rect">
              <a:avLst/>
            </a:prstGeom>
          </p:spPr>
        </p:pic>
      </p:grpSp>
      <p:grpSp>
        <p:nvGrpSpPr>
          <p:cNvPr id="11" name="Group 10"/>
          <p:cNvGrpSpPr/>
          <p:nvPr/>
        </p:nvGrpSpPr>
        <p:grpSpPr>
          <a:xfrm>
            <a:off x="5577779" y="5765806"/>
            <a:ext cx="834072" cy="580536"/>
            <a:chOff x="4684738" y="5848576"/>
            <a:chExt cx="834072" cy="580536"/>
          </a:xfrm>
        </p:grpSpPr>
        <p:pic>
          <p:nvPicPr>
            <p:cNvPr id="12" name="Picture 11"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2082" y="5848576"/>
              <a:ext cx="418416" cy="418416"/>
            </a:xfrm>
            <a:prstGeom prst="rect">
              <a:avLst/>
            </a:prstGeom>
          </p:spPr>
        </p:pic>
        <p:pic>
          <p:nvPicPr>
            <p:cNvPr id="13" name="Picture 12"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2566" y="6010696"/>
              <a:ext cx="418416" cy="418416"/>
            </a:xfrm>
            <a:prstGeom prst="rect">
              <a:avLst/>
            </a:prstGeom>
          </p:spPr>
        </p:pic>
        <p:pic>
          <p:nvPicPr>
            <p:cNvPr id="14" name="Picture 13"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4738" y="6010696"/>
              <a:ext cx="418416" cy="418416"/>
            </a:xfrm>
            <a:prstGeom prst="rect">
              <a:avLst/>
            </a:prstGeom>
          </p:spPr>
        </p:pic>
        <p:pic>
          <p:nvPicPr>
            <p:cNvPr id="15" name="Picture 14"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8530" y="5848576"/>
              <a:ext cx="418416" cy="418416"/>
            </a:xfrm>
            <a:prstGeom prst="rect">
              <a:avLst/>
            </a:prstGeom>
          </p:spPr>
        </p:pic>
        <p:pic>
          <p:nvPicPr>
            <p:cNvPr id="16" name="Picture 15"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0394" y="6010696"/>
              <a:ext cx="418416" cy="418416"/>
            </a:xfrm>
            <a:prstGeom prst="rect">
              <a:avLst/>
            </a:prstGeom>
          </p:spPr>
        </p:pic>
      </p:grpSp>
      <p:grpSp>
        <p:nvGrpSpPr>
          <p:cNvPr id="17" name="Group 16"/>
          <p:cNvGrpSpPr/>
          <p:nvPr/>
        </p:nvGrpSpPr>
        <p:grpSpPr>
          <a:xfrm>
            <a:off x="7411184" y="5765806"/>
            <a:ext cx="1033536" cy="580536"/>
            <a:chOff x="6114213" y="6093178"/>
            <a:chExt cx="1033536" cy="580536"/>
          </a:xfrm>
        </p:grpSpPr>
        <p:pic>
          <p:nvPicPr>
            <p:cNvPr id="18" name="Picture 17"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4533" y="6093178"/>
              <a:ext cx="418416" cy="418416"/>
            </a:xfrm>
            <a:prstGeom prst="rect">
              <a:avLst/>
            </a:prstGeom>
          </p:spPr>
        </p:pic>
        <p:pic>
          <p:nvPicPr>
            <p:cNvPr id="19" name="Picture 18"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5325" y="6093178"/>
              <a:ext cx="418416" cy="418416"/>
            </a:xfrm>
            <a:prstGeom prst="rect">
              <a:avLst/>
            </a:prstGeom>
          </p:spPr>
        </p:pic>
        <p:pic>
          <p:nvPicPr>
            <p:cNvPr id="20" name="Picture 19"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4213" y="6255298"/>
              <a:ext cx="418416" cy="418416"/>
            </a:xfrm>
            <a:prstGeom prst="rect">
              <a:avLst/>
            </a:prstGeom>
          </p:spPr>
        </p:pic>
        <p:pic>
          <p:nvPicPr>
            <p:cNvPr id="21" name="Picture 20"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0981" y="6093178"/>
              <a:ext cx="418416" cy="418416"/>
            </a:xfrm>
            <a:prstGeom prst="rect">
              <a:avLst/>
            </a:prstGeom>
          </p:spPr>
        </p:pic>
        <p:pic>
          <p:nvPicPr>
            <p:cNvPr id="22" name="Picture 21"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4293" y="6255298"/>
              <a:ext cx="418416" cy="418416"/>
            </a:xfrm>
            <a:prstGeom prst="rect">
              <a:avLst/>
            </a:prstGeom>
          </p:spPr>
        </p:pic>
        <p:pic>
          <p:nvPicPr>
            <p:cNvPr id="23" name="Picture 22"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9253" y="6255298"/>
              <a:ext cx="418416" cy="418416"/>
            </a:xfrm>
            <a:prstGeom prst="rect">
              <a:avLst/>
            </a:prstGeom>
          </p:spPr>
        </p:pic>
        <p:pic>
          <p:nvPicPr>
            <p:cNvPr id="24" name="Picture 23"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9333" y="6255298"/>
              <a:ext cx="418416" cy="418416"/>
            </a:xfrm>
            <a:prstGeom prst="rect">
              <a:avLst/>
            </a:prstGeom>
          </p:spPr>
        </p:pic>
      </p:grpSp>
      <p:sp>
        <p:nvSpPr>
          <p:cNvPr id="27" name="Rectangle 26"/>
          <p:cNvSpPr/>
          <p:nvPr/>
        </p:nvSpPr>
        <p:spPr>
          <a:xfrm>
            <a:off x="0" y="0"/>
            <a:ext cx="9162892" cy="4664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solidFill>
                  <a:schemeClr val="tx1"/>
                </a:solidFill>
                <a:latin typeface="Segoe UI Light"/>
                <a:cs typeface="Segoe UI Light"/>
              </a:rPr>
              <a:t>Study 3: Mechanical Turk Study</a:t>
            </a:r>
          </a:p>
        </p:txBody>
      </p:sp>
    </p:spTree>
    <p:extLst>
      <p:ext uri="{BB962C8B-B14F-4D97-AF65-F5344CB8AC3E}">
        <p14:creationId xmlns:p14="http://schemas.microsoft.com/office/powerpoint/2010/main" val="4747663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graphicEl>
                                              <a:chart seriesIdx="0" categoryIdx="0" bldStep="ptInSeries"/>
                                            </p:graphicEl>
                                          </p:spTgt>
                                        </p:tgtEl>
                                        <p:attrNameLst>
                                          <p:attrName>style.visibility</p:attrName>
                                        </p:attrNameLst>
                                      </p:cBhvr>
                                      <p:to>
                                        <p:strVal val="visible"/>
                                      </p:to>
                                    </p:set>
                                    <p:animEffect transition="in" filter="wipe(down)">
                                      <p:cBhvr>
                                        <p:cTn id="7" dur="500"/>
                                        <p:tgtEl>
                                          <p:spTgt spid="4">
                                            <p:graphicEl>
                                              <a:chart seriesIdx="0" categoryIdx="0" bldStep="ptInSeries"/>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graphicEl>
                                              <a:chart seriesIdx="0" categoryIdx="1" bldStep="ptInSeries"/>
                                            </p:graphicEl>
                                          </p:spTgt>
                                        </p:tgtEl>
                                        <p:attrNameLst>
                                          <p:attrName>style.visibility</p:attrName>
                                        </p:attrNameLst>
                                      </p:cBhvr>
                                      <p:to>
                                        <p:strVal val="visible"/>
                                      </p:to>
                                    </p:set>
                                    <p:animEffect transition="in" filter="wipe(down)">
                                      <p:cBhvr>
                                        <p:cTn id="12" dur="500"/>
                                        <p:tgtEl>
                                          <p:spTgt spid="4">
                                            <p:graphicEl>
                                              <a:chart seriesIdx="0" categoryIdx="1" bldStep="ptInSeries"/>
                                            </p:graphicEl>
                                          </p:spTgt>
                                        </p:tgtEl>
                                      </p:cBhvr>
                                    </p:animEffect>
                                  </p:childTnLst>
                                </p:cTn>
                              </p:par>
                              <p:par>
                                <p:cTn id="13" presetID="22" presetClass="entr" presetSubtype="4" fill="hold" grpId="0" nodeType="withEffect">
                                  <p:stCondLst>
                                    <p:cond delay="300"/>
                                  </p:stCondLst>
                                  <p:childTnLst>
                                    <p:set>
                                      <p:cBhvr>
                                        <p:cTn id="14" dur="1" fill="hold">
                                          <p:stCondLst>
                                            <p:cond delay="0"/>
                                          </p:stCondLst>
                                        </p:cTn>
                                        <p:tgtEl>
                                          <p:spTgt spid="4">
                                            <p:graphicEl>
                                              <a:chart seriesIdx="0" categoryIdx="2" bldStep="ptInSeries"/>
                                            </p:graphicEl>
                                          </p:spTgt>
                                        </p:tgtEl>
                                        <p:attrNameLst>
                                          <p:attrName>style.visibility</p:attrName>
                                        </p:attrNameLst>
                                      </p:cBhvr>
                                      <p:to>
                                        <p:strVal val="visible"/>
                                      </p:to>
                                    </p:set>
                                    <p:animEffect transition="in" filter="wipe(down)">
                                      <p:cBhvr>
                                        <p:cTn id="15" dur="500"/>
                                        <p:tgtEl>
                                          <p:spTgt spid="4">
                                            <p:graphicEl>
                                              <a:chart seriesIdx="0" categoryIdx="2" bldStep="ptInSeries"/>
                                            </p:graphicEl>
                                          </p:spTgt>
                                        </p:tgtEl>
                                      </p:cBhvr>
                                    </p:animEffect>
                                  </p:childTnLst>
                                </p:cTn>
                              </p:par>
                              <p:par>
                                <p:cTn id="16" presetID="22" presetClass="entr" presetSubtype="4" fill="hold" grpId="0" nodeType="withEffect">
                                  <p:stCondLst>
                                    <p:cond delay="600"/>
                                  </p:stCondLst>
                                  <p:childTnLst>
                                    <p:set>
                                      <p:cBhvr>
                                        <p:cTn id="17" dur="1" fill="hold">
                                          <p:stCondLst>
                                            <p:cond delay="0"/>
                                          </p:stCondLst>
                                        </p:cTn>
                                        <p:tgtEl>
                                          <p:spTgt spid="4">
                                            <p:graphicEl>
                                              <a:chart seriesIdx="0" categoryIdx="3" bldStep="ptInSeries"/>
                                            </p:graphicEl>
                                          </p:spTgt>
                                        </p:tgtEl>
                                        <p:attrNameLst>
                                          <p:attrName>style.visibility</p:attrName>
                                        </p:attrNameLst>
                                      </p:cBhvr>
                                      <p:to>
                                        <p:strVal val="visible"/>
                                      </p:to>
                                    </p:set>
                                    <p:animEffect transition="in" filter="wipe(down)">
                                      <p:cBhvr>
                                        <p:cTn id="18" dur="500"/>
                                        <p:tgtEl>
                                          <p:spTgt spid="4">
                                            <p:graphicEl>
                                              <a:chart seriesIdx="0" categoryIdx="3" bldStep="ptIn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Chart bld="seriesEl"/>
        </p:bldSub>
      </p:bldGraphic>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2279921497"/>
              </p:ext>
            </p:extLst>
          </p:nvPr>
        </p:nvGraphicFramePr>
        <p:xfrm>
          <a:off x="0" y="47039"/>
          <a:ext cx="9144000" cy="681096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289505" y="397132"/>
            <a:ext cx="6495624" cy="830997"/>
          </a:xfrm>
          <a:prstGeom prst="rect">
            <a:avLst/>
          </a:prstGeom>
          <a:noFill/>
        </p:spPr>
        <p:txBody>
          <a:bodyPr wrap="square" rtlCol="0">
            <a:spAutoFit/>
          </a:bodyPr>
          <a:lstStyle/>
          <a:p>
            <a:r>
              <a:rPr lang="en-US" sz="4800" dirty="0" smtClean="0">
                <a:solidFill>
                  <a:srgbClr val="595959"/>
                </a:solidFill>
                <a:latin typeface="Segoe UI Light"/>
                <a:cs typeface="Segoe UI Light"/>
              </a:rPr>
              <a:t>Overall Accuracy</a:t>
            </a:r>
          </a:p>
        </p:txBody>
      </p:sp>
      <p:pic>
        <p:nvPicPr>
          <p:cNvPr id="6" name="Picture 5"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0072" y="5846866"/>
            <a:ext cx="418416" cy="418416"/>
          </a:xfrm>
          <a:prstGeom prst="rect">
            <a:avLst/>
          </a:prstGeom>
        </p:spPr>
      </p:pic>
      <p:grpSp>
        <p:nvGrpSpPr>
          <p:cNvPr id="7" name="Group 6"/>
          <p:cNvGrpSpPr/>
          <p:nvPr/>
        </p:nvGrpSpPr>
        <p:grpSpPr>
          <a:xfrm>
            <a:off x="3701117" y="5770666"/>
            <a:ext cx="627624" cy="570816"/>
            <a:chOff x="3238992" y="5788378"/>
            <a:chExt cx="627624" cy="570816"/>
          </a:xfrm>
        </p:grpSpPr>
        <p:pic>
          <p:nvPicPr>
            <p:cNvPr id="8" name="Picture 7"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6336" y="5788378"/>
              <a:ext cx="418416" cy="418416"/>
            </a:xfrm>
            <a:prstGeom prst="rect">
              <a:avLst/>
            </a:prstGeom>
          </p:spPr>
        </p:pic>
        <p:pic>
          <p:nvPicPr>
            <p:cNvPr id="9" name="Picture 8"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8200" y="5940778"/>
              <a:ext cx="418416" cy="418416"/>
            </a:xfrm>
            <a:prstGeom prst="rect">
              <a:avLst/>
            </a:prstGeom>
          </p:spPr>
        </p:pic>
        <p:pic>
          <p:nvPicPr>
            <p:cNvPr id="10" name="Picture 9"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8992" y="5940778"/>
              <a:ext cx="418416" cy="418416"/>
            </a:xfrm>
            <a:prstGeom prst="rect">
              <a:avLst/>
            </a:prstGeom>
          </p:spPr>
        </p:pic>
      </p:grpSp>
      <p:grpSp>
        <p:nvGrpSpPr>
          <p:cNvPr id="11" name="Group 10"/>
          <p:cNvGrpSpPr/>
          <p:nvPr/>
        </p:nvGrpSpPr>
        <p:grpSpPr>
          <a:xfrm>
            <a:off x="5577779" y="5765806"/>
            <a:ext cx="834072" cy="580536"/>
            <a:chOff x="4684738" y="5848576"/>
            <a:chExt cx="834072" cy="580536"/>
          </a:xfrm>
        </p:grpSpPr>
        <p:pic>
          <p:nvPicPr>
            <p:cNvPr id="12" name="Picture 11"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2082" y="5848576"/>
              <a:ext cx="418416" cy="418416"/>
            </a:xfrm>
            <a:prstGeom prst="rect">
              <a:avLst/>
            </a:prstGeom>
          </p:spPr>
        </p:pic>
        <p:pic>
          <p:nvPicPr>
            <p:cNvPr id="13" name="Picture 12"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2566" y="6010696"/>
              <a:ext cx="418416" cy="418416"/>
            </a:xfrm>
            <a:prstGeom prst="rect">
              <a:avLst/>
            </a:prstGeom>
          </p:spPr>
        </p:pic>
        <p:pic>
          <p:nvPicPr>
            <p:cNvPr id="14" name="Picture 13"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4738" y="6010696"/>
              <a:ext cx="418416" cy="418416"/>
            </a:xfrm>
            <a:prstGeom prst="rect">
              <a:avLst/>
            </a:prstGeom>
          </p:spPr>
        </p:pic>
        <p:pic>
          <p:nvPicPr>
            <p:cNvPr id="15" name="Picture 14"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8530" y="5848576"/>
              <a:ext cx="418416" cy="418416"/>
            </a:xfrm>
            <a:prstGeom prst="rect">
              <a:avLst/>
            </a:prstGeom>
          </p:spPr>
        </p:pic>
        <p:pic>
          <p:nvPicPr>
            <p:cNvPr id="16" name="Picture 15"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0394" y="6010696"/>
              <a:ext cx="418416" cy="418416"/>
            </a:xfrm>
            <a:prstGeom prst="rect">
              <a:avLst/>
            </a:prstGeom>
          </p:spPr>
        </p:pic>
      </p:grpSp>
      <p:grpSp>
        <p:nvGrpSpPr>
          <p:cNvPr id="17" name="Group 16"/>
          <p:cNvGrpSpPr/>
          <p:nvPr/>
        </p:nvGrpSpPr>
        <p:grpSpPr>
          <a:xfrm>
            <a:off x="7411184" y="5765806"/>
            <a:ext cx="1033536" cy="580536"/>
            <a:chOff x="6114213" y="6093178"/>
            <a:chExt cx="1033536" cy="580536"/>
          </a:xfrm>
        </p:grpSpPr>
        <p:pic>
          <p:nvPicPr>
            <p:cNvPr id="18" name="Picture 17"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4533" y="6093178"/>
              <a:ext cx="418416" cy="418416"/>
            </a:xfrm>
            <a:prstGeom prst="rect">
              <a:avLst/>
            </a:prstGeom>
          </p:spPr>
        </p:pic>
        <p:pic>
          <p:nvPicPr>
            <p:cNvPr id="19" name="Picture 18"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5325" y="6093178"/>
              <a:ext cx="418416" cy="418416"/>
            </a:xfrm>
            <a:prstGeom prst="rect">
              <a:avLst/>
            </a:prstGeom>
          </p:spPr>
        </p:pic>
        <p:pic>
          <p:nvPicPr>
            <p:cNvPr id="20" name="Picture 19"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4213" y="6255298"/>
              <a:ext cx="418416" cy="418416"/>
            </a:xfrm>
            <a:prstGeom prst="rect">
              <a:avLst/>
            </a:prstGeom>
          </p:spPr>
        </p:pic>
        <p:pic>
          <p:nvPicPr>
            <p:cNvPr id="21" name="Picture 20"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0981" y="6093178"/>
              <a:ext cx="418416" cy="418416"/>
            </a:xfrm>
            <a:prstGeom prst="rect">
              <a:avLst/>
            </a:prstGeom>
          </p:spPr>
        </p:pic>
        <p:pic>
          <p:nvPicPr>
            <p:cNvPr id="22" name="Picture 21"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4293" y="6255298"/>
              <a:ext cx="418416" cy="418416"/>
            </a:xfrm>
            <a:prstGeom prst="rect">
              <a:avLst/>
            </a:prstGeom>
          </p:spPr>
        </p:pic>
        <p:pic>
          <p:nvPicPr>
            <p:cNvPr id="23" name="Picture 22"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9253" y="6255298"/>
              <a:ext cx="418416" cy="418416"/>
            </a:xfrm>
            <a:prstGeom prst="rect">
              <a:avLst/>
            </a:prstGeom>
          </p:spPr>
        </p:pic>
        <p:pic>
          <p:nvPicPr>
            <p:cNvPr id="24" name="Picture 23"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9333" y="6255298"/>
              <a:ext cx="418416" cy="418416"/>
            </a:xfrm>
            <a:prstGeom prst="rect">
              <a:avLst/>
            </a:prstGeom>
          </p:spPr>
        </p:pic>
      </p:grpSp>
      <p:sp>
        <p:nvSpPr>
          <p:cNvPr id="26" name="Rectangle 25"/>
          <p:cNvSpPr/>
          <p:nvPr/>
        </p:nvSpPr>
        <p:spPr>
          <a:xfrm>
            <a:off x="5396813" y="1903503"/>
            <a:ext cx="3306985" cy="855955"/>
          </a:xfrm>
          <a:prstGeom prst="rect">
            <a:avLst/>
          </a:prstGeom>
          <a:solidFill>
            <a:srgbClr val="FFFFFF"/>
          </a:solidFill>
          <a:ln>
            <a:solidFill>
              <a:schemeClr val="bg1">
                <a:lumMod val="65000"/>
              </a:schemeClr>
            </a:solid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dirty="0" smtClean="0">
                <a:solidFill>
                  <a:schemeClr val="tx1"/>
                </a:solidFill>
                <a:latin typeface="Segoe UI Light"/>
                <a:cs typeface="Segoe UI Light"/>
              </a:rPr>
              <a:t>Accuracy increases with the number of turkers in the group</a:t>
            </a:r>
          </a:p>
        </p:txBody>
      </p:sp>
      <p:sp>
        <p:nvSpPr>
          <p:cNvPr id="27" name="Rectangle 26"/>
          <p:cNvSpPr/>
          <p:nvPr/>
        </p:nvSpPr>
        <p:spPr>
          <a:xfrm>
            <a:off x="0" y="0"/>
            <a:ext cx="9162892" cy="4664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solidFill>
                  <a:schemeClr val="tx1"/>
                </a:solidFill>
                <a:latin typeface="Segoe UI Light"/>
                <a:cs typeface="Segoe UI Light"/>
              </a:rPr>
              <a:t>Study 3: Mechanical Turk Study</a:t>
            </a:r>
          </a:p>
        </p:txBody>
      </p:sp>
    </p:spTree>
    <p:extLst>
      <p:ext uri="{BB962C8B-B14F-4D97-AF65-F5344CB8AC3E}">
        <p14:creationId xmlns:p14="http://schemas.microsoft.com/office/powerpoint/2010/main" val="1548588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3390940566"/>
              </p:ext>
            </p:extLst>
          </p:nvPr>
        </p:nvGraphicFramePr>
        <p:xfrm>
          <a:off x="0" y="47039"/>
          <a:ext cx="9144000" cy="681096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289505" y="397132"/>
            <a:ext cx="6495624" cy="830997"/>
          </a:xfrm>
          <a:prstGeom prst="rect">
            <a:avLst/>
          </a:prstGeom>
          <a:noFill/>
        </p:spPr>
        <p:txBody>
          <a:bodyPr wrap="square" rtlCol="0">
            <a:spAutoFit/>
          </a:bodyPr>
          <a:lstStyle/>
          <a:p>
            <a:r>
              <a:rPr lang="en-US" sz="4800" dirty="0" smtClean="0">
                <a:solidFill>
                  <a:srgbClr val="595959"/>
                </a:solidFill>
                <a:latin typeface="Segoe UI Light"/>
                <a:cs typeface="Segoe UI Light"/>
              </a:rPr>
              <a:t>Overall Accuracy</a:t>
            </a:r>
          </a:p>
        </p:txBody>
      </p:sp>
      <p:pic>
        <p:nvPicPr>
          <p:cNvPr id="6" name="Picture 5"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0072" y="5846866"/>
            <a:ext cx="418416" cy="418416"/>
          </a:xfrm>
          <a:prstGeom prst="rect">
            <a:avLst/>
          </a:prstGeom>
        </p:spPr>
      </p:pic>
      <p:grpSp>
        <p:nvGrpSpPr>
          <p:cNvPr id="7" name="Group 6"/>
          <p:cNvGrpSpPr/>
          <p:nvPr/>
        </p:nvGrpSpPr>
        <p:grpSpPr>
          <a:xfrm>
            <a:off x="3701117" y="5770666"/>
            <a:ext cx="627624" cy="570816"/>
            <a:chOff x="3238992" y="5788378"/>
            <a:chExt cx="627624" cy="570816"/>
          </a:xfrm>
        </p:grpSpPr>
        <p:pic>
          <p:nvPicPr>
            <p:cNvPr id="8" name="Picture 7"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6336" y="5788378"/>
              <a:ext cx="418416" cy="418416"/>
            </a:xfrm>
            <a:prstGeom prst="rect">
              <a:avLst/>
            </a:prstGeom>
          </p:spPr>
        </p:pic>
        <p:pic>
          <p:nvPicPr>
            <p:cNvPr id="9" name="Picture 8"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8200" y="5940778"/>
              <a:ext cx="418416" cy="418416"/>
            </a:xfrm>
            <a:prstGeom prst="rect">
              <a:avLst/>
            </a:prstGeom>
          </p:spPr>
        </p:pic>
        <p:pic>
          <p:nvPicPr>
            <p:cNvPr id="10" name="Picture 9"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8992" y="5940778"/>
              <a:ext cx="418416" cy="418416"/>
            </a:xfrm>
            <a:prstGeom prst="rect">
              <a:avLst/>
            </a:prstGeom>
          </p:spPr>
        </p:pic>
      </p:grpSp>
      <p:grpSp>
        <p:nvGrpSpPr>
          <p:cNvPr id="11" name="Group 10"/>
          <p:cNvGrpSpPr/>
          <p:nvPr/>
        </p:nvGrpSpPr>
        <p:grpSpPr>
          <a:xfrm>
            <a:off x="5577779" y="5765806"/>
            <a:ext cx="834072" cy="580536"/>
            <a:chOff x="4684738" y="5848576"/>
            <a:chExt cx="834072" cy="580536"/>
          </a:xfrm>
        </p:grpSpPr>
        <p:pic>
          <p:nvPicPr>
            <p:cNvPr id="12" name="Picture 11"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2082" y="5848576"/>
              <a:ext cx="418416" cy="418416"/>
            </a:xfrm>
            <a:prstGeom prst="rect">
              <a:avLst/>
            </a:prstGeom>
          </p:spPr>
        </p:pic>
        <p:pic>
          <p:nvPicPr>
            <p:cNvPr id="13" name="Picture 12"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2566" y="6010696"/>
              <a:ext cx="418416" cy="418416"/>
            </a:xfrm>
            <a:prstGeom prst="rect">
              <a:avLst/>
            </a:prstGeom>
          </p:spPr>
        </p:pic>
        <p:pic>
          <p:nvPicPr>
            <p:cNvPr id="14" name="Picture 13"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4738" y="6010696"/>
              <a:ext cx="418416" cy="418416"/>
            </a:xfrm>
            <a:prstGeom prst="rect">
              <a:avLst/>
            </a:prstGeom>
          </p:spPr>
        </p:pic>
        <p:pic>
          <p:nvPicPr>
            <p:cNvPr id="15" name="Picture 14"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8530" y="5848576"/>
              <a:ext cx="418416" cy="418416"/>
            </a:xfrm>
            <a:prstGeom prst="rect">
              <a:avLst/>
            </a:prstGeom>
          </p:spPr>
        </p:pic>
        <p:pic>
          <p:nvPicPr>
            <p:cNvPr id="16" name="Picture 15"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0394" y="6010696"/>
              <a:ext cx="418416" cy="418416"/>
            </a:xfrm>
            <a:prstGeom prst="rect">
              <a:avLst/>
            </a:prstGeom>
          </p:spPr>
        </p:pic>
      </p:grpSp>
      <p:grpSp>
        <p:nvGrpSpPr>
          <p:cNvPr id="17" name="Group 16"/>
          <p:cNvGrpSpPr/>
          <p:nvPr/>
        </p:nvGrpSpPr>
        <p:grpSpPr>
          <a:xfrm>
            <a:off x="7411184" y="5765806"/>
            <a:ext cx="1033536" cy="580536"/>
            <a:chOff x="6114213" y="6093178"/>
            <a:chExt cx="1033536" cy="580536"/>
          </a:xfrm>
        </p:grpSpPr>
        <p:pic>
          <p:nvPicPr>
            <p:cNvPr id="18" name="Picture 17"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4533" y="6093178"/>
              <a:ext cx="418416" cy="418416"/>
            </a:xfrm>
            <a:prstGeom prst="rect">
              <a:avLst/>
            </a:prstGeom>
          </p:spPr>
        </p:pic>
        <p:pic>
          <p:nvPicPr>
            <p:cNvPr id="19" name="Picture 18"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5325" y="6093178"/>
              <a:ext cx="418416" cy="418416"/>
            </a:xfrm>
            <a:prstGeom prst="rect">
              <a:avLst/>
            </a:prstGeom>
          </p:spPr>
        </p:pic>
        <p:pic>
          <p:nvPicPr>
            <p:cNvPr id="20" name="Picture 19"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4213" y="6255298"/>
              <a:ext cx="418416" cy="418416"/>
            </a:xfrm>
            <a:prstGeom prst="rect">
              <a:avLst/>
            </a:prstGeom>
          </p:spPr>
        </p:pic>
        <p:pic>
          <p:nvPicPr>
            <p:cNvPr id="21" name="Picture 20"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0981" y="6093178"/>
              <a:ext cx="418416" cy="418416"/>
            </a:xfrm>
            <a:prstGeom prst="rect">
              <a:avLst/>
            </a:prstGeom>
          </p:spPr>
        </p:pic>
        <p:pic>
          <p:nvPicPr>
            <p:cNvPr id="22" name="Picture 21"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4293" y="6255298"/>
              <a:ext cx="418416" cy="418416"/>
            </a:xfrm>
            <a:prstGeom prst="rect">
              <a:avLst/>
            </a:prstGeom>
          </p:spPr>
        </p:pic>
        <p:pic>
          <p:nvPicPr>
            <p:cNvPr id="23" name="Picture 22"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9253" y="6255298"/>
              <a:ext cx="418416" cy="418416"/>
            </a:xfrm>
            <a:prstGeom prst="rect">
              <a:avLst/>
            </a:prstGeom>
          </p:spPr>
        </p:pic>
        <p:pic>
          <p:nvPicPr>
            <p:cNvPr id="24" name="Picture 23"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9333" y="6255298"/>
              <a:ext cx="418416" cy="418416"/>
            </a:xfrm>
            <a:prstGeom prst="rect">
              <a:avLst/>
            </a:prstGeom>
          </p:spPr>
        </p:pic>
      </p:grpSp>
      <p:cxnSp>
        <p:nvCxnSpPr>
          <p:cNvPr id="25" name="Straight Arrow Connector 24"/>
          <p:cNvCxnSpPr/>
          <p:nvPr/>
        </p:nvCxnSpPr>
        <p:spPr>
          <a:xfrm>
            <a:off x="4119533" y="1932803"/>
            <a:ext cx="3824544" cy="13806"/>
          </a:xfrm>
          <a:prstGeom prst="straightConnector1">
            <a:avLst/>
          </a:prstGeom>
          <a:ln w="101600" cmpd="sng">
            <a:solidFill>
              <a:srgbClr val="F79646"/>
            </a:solidFill>
            <a:tailEnd type="arrow"/>
          </a:ln>
          <a:effectLst/>
        </p:spPr>
        <p:style>
          <a:lnRef idx="2">
            <a:schemeClr val="accent1"/>
          </a:lnRef>
          <a:fillRef idx="0">
            <a:schemeClr val="accent1"/>
          </a:fillRef>
          <a:effectRef idx="1">
            <a:schemeClr val="accent1"/>
          </a:effectRef>
          <a:fontRef idx="minor">
            <a:schemeClr val="tx1"/>
          </a:fontRef>
        </p:style>
      </p:cxnSp>
      <p:sp>
        <p:nvSpPr>
          <p:cNvPr id="26" name="Rectangle 25"/>
          <p:cNvSpPr/>
          <p:nvPr/>
        </p:nvSpPr>
        <p:spPr>
          <a:xfrm>
            <a:off x="4205311" y="2264142"/>
            <a:ext cx="2305413" cy="855955"/>
          </a:xfrm>
          <a:prstGeom prst="rect">
            <a:avLst/>
          </a:prstGeom>
          <a:solidFill>
            <a:srgbClr val="FFFFFF"/>
          </a:solidFill>
          <a:ln>
            <a:solidFill>
              <a:schemeClr val="bg1">
                <a:lumMod val="65000"/>
              </a:schemeClr>
            </a:solid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dirty="0" smtClean="0">
                <a:solidFill>
                  <a:schemeClr val="tx1"/>
                </a:solidFill>
                <a:latin typeface="Segoe UI Light"/>
                <a:cs typeface="Segoe UI Light"/>
              </a:rPr>
              <a:t>Accuracy saturates after 3 turkers</a:t>
            </a:r>
          </a:p>
        </p:txBody>
      </p:sp>
      <p:sp>
        <p:nvSpPr>
          <p:cNvPr id="27" name="Rectangle 26"/>
          <p:cNvSpPr/>
          <p:nvPr/>
        </p:nvSpPr>
        <p:spPr>
          <a:xfrm>
            <a:off x="0" y="0"/>
            <a:ext cx="9162892" cy="4664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solidFill>
                  <a:schemeClr val="tx1"/>
                </a:solidFill>
                <a:latin typeface="Segoe UI Light"/>
                <a:cs typeface="Segoe UI Light"/>
              </a:rPr>
              <a:t>Study 3: Mechanical Turk Study</a:t>
            </a:r>
          </a:p>
        </p:txBody>
      </p:sp>
    </p:spTree>
    <p:extLst>
      <p:ext uri="{BB962C8B-B14F-4D97-AF65-F5344CB8AC3E}">
        <p14:creationId xmlns:p14="http://schemas.microsoft.com/office/powerpoint/2010/main" val="359962956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3425907154"/>
              </p:ext>
            </p:extLst>
          </p:nvPr>
        </p:nvGraphicFramePr>
        <p:xfrm>
          <a:off x="0" y="47039"/>
          <a:ext cx="9144000" cy="681096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289505" y="397132"/>
            <a:ext cx="6495624" cy="830997"/>
          </a:xfrm>
          <a:prstGeom prst="rect">
            <a:avLst/>
          </a:prstGeom>
          <a:noFill/>
        </p:spPr>
        <p:txBody>
          <a:bodyPr wrap="square" rtlCol="0">
            <a:spAutoFit/>
          </a:bodyPr>
          <a:lstStyle/>
          <a:p>
            <a:r>
              <a:rPr lang="en-US" sz="4800" dirty="0" smtClean="0">
                <a:solidFill>
                  <a:srgbClr val="595959"/>
                </a:solidFill>
                <a:latin typeface="Segoe UI Light"/>
                <a:cs typeface="Segoe UI Light"/>
              </a:rPr>
              <a:t>Overall Accuracy</a:t>
            </a:r>
          </a:p>
        </p:txBody>
      </p:sp>
      <p:pic>
        <p:nvPicPr>
          <p:cNvPr id="6" name="Picture 5"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0072" y="5846866"/>
            <a:ext cx="418416" cy="418416"/>
          </a:xfrm>
          <a:prstGeom prst="rect">
            <a:avLst/>
          </a:prstGeom>
        </p:spPr>
      </p:pic>
      <p:grpSp>
        <p:nvGrpSpPr>
          <p:cNvPr id="7" name="Group 6"/>
          <p:cNvGrpSpPr/>
          <p:nvPr/>
        </p:nvGrpSpPr>
        <p:grpSpPr>
          <a:xfrm>
            <a:off x="3701117" y="5770666"/>
            <a:ext cx="627624" cy="570816"/>
            <a:chOff x="3238992" y="5788378"/>
            <a:chExt cx="627624" cy="570816"/>
          </a:xfrm>
        </p:grpSpPr>
        <p:pic>
          <p:nvPicPr>
            <p:cNvPr id="8" name="Picture 7"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6336" y="5788378"/>
              <a:ext cx="418416" cy="418416"/>
            </a:xfrm>
            <a:prstGeom prst="rect">
              <a:avLst/>
            </a:prstGeom>
          </p:spPr>
        </p:pic>
        <p:pic>
          <p:nvPicPr>
            <p:cNvPr id="9" name="Picture 8"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8200" y="5940778"/>
              <a:ext cx="418416" cy="418416"/>
            </a:xfrm>
            <a:prstGeom prst="rect">
              <a:avLst/>
            </a:prstGeom>
          </p:spPr>
        </p:pic>
        <p:pic>
          <p:nvPicPr>
            <p:cNvPr id="10" name="Picture 9"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8992" y="5940778"/>
              <a:ext cx="418416" cy="418416"/>
            </a:xfrm>
            <a:prstGeom prst="rect">
              <a:avLst/>
            </a:prstGeom>
          </p:spPr>
        </p:pic>
      </p:grpSp>
      <p:grpSp>
        <p:nvGrpSpPr>
          <p:cNvPr id="11" name="Group 10"/>
          <p:cNvGrpSpPr/>
          <p:nvPr/>
        </p:nvGrpSpPr>
        <p:grpSpPr>
          <a:xfrm>
            <a:off x="5577779" y="5765806"/>
            <a:ext cx="834072" cy="580536"/>
            <a:chOff x="4684738" y="5848576"/>
            <a:chExt cx="834072" cy="580536"/>
          </a:xfrm>
        </p:grpSpPr>
        <p:pic>
          <p:nvPicPr>
            <p:cNvPr id="12" name="Picture 11"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2082" y="5848576"/>
              <a:ext cx="418416" cy="418416"/>
            </a:xfrm>
            <a:prstGeom prst="rect">
              <a:avLst/>
            </a:prstGeom>
          </p:spPr>
        </p:pic>
        <p:pic>
          <p:nvPicPr>
            <p:cNvPr id="13" name="Picture 12"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2566" y="6010696"/>
              <a:ext cx="418416" cy="418416"/>
            </a:xfrm>
            <a:prstGeom prst="rect">
              <a:avLst/>
            </a:prstGeom>
          </p:spPr>
        </p:pic>
        <p:pic>
          <p:nvPicPr>
            <p:cNvPr id="14" name="Picture 13"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4738" y="6010696"/>
              <a:ext cx="418416" cy="418416"/>
            </a:xfrm>
            <a:prstGeom prst="rect">
              <a:avLst/>
            </a:prstGeom>
          </p:spPr>
        </p:pic>
        <p:pic>
          <p:nvPicPr>
            <p:cNvPr id="15" name="Picture 14"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8530" y="5848576"/>
              <a:ext cx="418416" cy="418416"/>
            </a:xfrm>
            <a:prstGeom prst="rect">
              <a:avLst/>
            </a:prstGeom>
          </p:spPr>
        </p:pic>
        <p:pic>
          <p:nvPicPr>
            <p:cNvPr id="16" name="Picture 15"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0394" y="6010696"/>
              <a:ext cx="418416" cy="418416"/>
            </a:xfrm>
            <a:prstGeom prst="rect">
              <a:avLst/>
            </a:prstGeom>
          </p:spPr>
        </p:pic>
      </p:grpSp>
      <p:grpSp>
        <p:nvGrpSpPr>
          <p:cNvPr id="17" name="Group 16"/>
          <p:cNvGrpSpPr/>
          <p:nvPr/>
        </p:nvGrpSpPr>
        <p:grpSpPr>
          <a:xfrm>
            <a:off x="7411184" y="5765806"/>
            <a:ext cx="1033536" cy="580536"/>
            <a:chOff x="6114213" y="6093178"/>
            <a:chExt cx="1033536" cy="580536"/>
          </a:xfrm>
        </p:grpSpPr>
        <p:pic>
          <p:nvPicPr>
            <p:cNvPr id="18" name="Picture 17"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4533" y="6093178"/>
              <a:ext cx="418416" cy="418416"/>
            </a:xfrm>
            <a:prstGeom prst="rect">
              <a:avLst/>
            </a:prstGeom>
          </p:spPr>
        </p:pic>
        <p:pic>
          <p:nvPicPr>
            <p:cNvPr id="19" name="Picture 18"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5325" y="6093178"/>
              <a:ext cx="418416" cy="418416"/>
            </a:xfrm>
            <a:prstGeom prst="rect">
              <a:avLst/>
            </a:prstGeom>
          </p:spPr>
        </p:pic>
        <p:pic>
          <p:nvPicPr>
            <p:cNvPr id="20" name="Picture 19"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4213" y="6255298"/>
              <a:ext cx="418416" cy="418416"/>
            </a:xfrm>
            <a:prstGeom prst="rect">
              <a:avLst/>
            </a:prstGeom>
          </p:spPr>
        </p:pic>
        <p:pic>
          <p:nvPicPr>
            <p:cNvPr id="21" name="Picture 20"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0981" y="6093178"/>
              <a:ext cx="418416" cy="418416"/>
            </a:xfrm>
            <a:prstGeom prst="rect">
              <a:avLst/>
            </a:prstGeom>
          </p:spPr>
        </p:pic>
        <p:pic>
          <p:nvPicPr>
            <p:cNvPr id="22" name="Picture 21"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4293" y="6255298"/>
              <a:ext cx="418416" cy="418416"/>
            </a:xfrm>
            <a:prstGeom prst="rect">
              <a:avLst/>
            </a:prstGeom>
          </p:spPr>
        </p:pic>
        <p:pic>
          <p:nvPicPr>
            <p:cNvPr id="23" name="Picture 22"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9253" y="6255298"/>
              <a:ext cx="418416" cy="418416"/>
            </a:xfrm>
            <a:prstGeom prst="rect">
              <a:avLst/>
            </a:prstGeom>
          </p:spPr>
        </p:pic>
        <p:pic>
          <p:nvPicPr>
            <p:cNvPr id="24" name="Picture 23"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9333" y="6255298"/>
              <a:ext cx="418416" cy="418416"/>
            </a:xfrm>
            <a:prstGeom prst="rect">
              <a:avLst/>
            </a:prstGeom>
          </p:spPr>
        </p:pic>
      </p:grpSp>
      <p:grpSp>
        <p:nvGrpSpPr>
          <p:cNvPr id="27" name="Group 26"/>
          <p:cNvGrpSpPr/>
          <p:nvPr/>
        </p:nvGrpSpPr>
        <p:grpSpPr>
          <a:xfrm>
            <a:off x="5113288" y="3125074"/>
            <a:ext cx="3140018" cy="1089911"/>
            <a:chOff x="5113288" y="3125074"/>
            <a:chExt cx="3140018" cy="1089911"/>
          </a:xfrm>
        </p:grpSpPr>
        <p:cxnSp>
          <p:nvCxnSpPr>
            <p:cNvPr id="28" name="Straight Arrow Connector 27"/>
            <p:cNvCxnSpPr/>
            <p:nvPr/>
          </p:nvCxnSpPr>
          <p:spPr>
            <a:xfrm flipH="1" flipV="1">
              <a:off x="5113288" y="3125074"/>
              <a:ext cx="1119488" cy="866835"/>
            </a:xfrm>
            <a:prstGeom prst="straightConnector1">
              <a:avLst/>
            </a:prstGeom>
            <a:ln>
              <a:solidFill>
                <a:schemeClr val="tx1">
                  <a:lumMod val="85000"/>
                  <a:lumOff val="15000"/>
                </a:schemeClr>
              </a:solidFill>
              <a:tailEnd type="arrow"/>
            </a:ln>
            <a:effectLst/>
          </p:spPr>
          <p:style>
            <a:lnRef idx="2">
              <a:schemeClr val="accent1"/>
            </a:lnRef>
            <a:fillRef idx="0">
              <a:schemeClr val="accent1"/>
            </a:fillRef>
            <a:effectRef idx="1">
              <a:schemeClr val="accent1"/>
            </a:effectRef>
            <a:fontRef idx="minor">
              <a:schemeClr val="tx1"/>
            </a:fontRef>
          </p:style>
        </p:cxnSp>
        <p:sp>
          <p:nvSpPr>
            <p:cNvPr id="29" name="TextBox 28"/>
            <p:cNvSpPr txBox="1"/>
            <p:nvPr/>
          </p:nvSpPr>
          <p:spPr>
            <a:xfrm>
              <a:off x="6232776" y="3691765"/>
              <a:ext cx="2020530" cy="523220"/>
            </a:xfrm>
            <a:prstGeom prst="rect">
              <a:avLst/>
            </a:prstGeom>
            <a:noFill/>
          </p:spPr>
          <p:txBody>
            <a:bodyPr wrap="none" rtlCol="0">
              <a:spAutoFit/>
            </a:bodyPr>
            <a:lstStyle/>
            <a:p>
              <a:r>
                <a:rPr lang="en-US" sz="2800" dirty="0" err="1" smtClean="0">
                  <a:latin typeface="Segoe UI Light"/>
                  <a:cs typeface="Segoe UI Light"/>
                </a:rPr>
                <a:t>Stderr</a:t>
              </a:r>
              <a:r>
                <a:rPr lang="en-US" sz="2800" dirty="0" smtClean="0">
                  <a:latin typeface="Segoe UI Light"/>
                  <a:cs typeface="Segoe UI Light"/>
                </a:rPr>
                <a:t>: 0.5%</a:t>
              </a:r>
            </a:p>
          </p:txBody>
        </p:sp>
      </p:grpSp>
      <p:sp>
        <p:nvSpPr>
          <p:cNvPr id="26" name="Rectangle 25"/>
          <p:cNvSpPr/>
          <p:nvPr/>
        </p:nvSpPr>
        <p:spPr>
          <a:xfrm>
            <a:off x="0" y="0"/>
            <a:ext cx="9162892" cy="4664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solidFill>
                  <a:schemeClr val="tx1"/>
                </a:solidFill>
                <a:latin typeface="Segoe UI Light"/>
                <a:cs typeface="Segoe UI Light"/>
              </a:rPr>
              <a:t>Study 3: Mechanical Turk Study</a:t>
            </a:r>
          </a:p>
        </p:txBody>
      </p:sp>
    </p:spTree>
    <p:extLst>
      <p:ext uri="{BB962C8B-B14F-4D97-AF65-F5344CB8AC3E}">
        <p14:creationId xmlns:p14="http://schemas.microsoft.com/office/powerpoint/2010/main" val="338469619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1000" fill="hold"/>
                                        <p:tgtEl>
                                          <p:spTgt spid="4"/>
                                        </p:tgtEl>
                                      </p:cBhvr>
                                      <p:by x="400000" y="400000"/>
                                    </p:animScale>
                                  </p:childTnLst>
                                </p:cTn>
                              </p:par>
                              <p:par>
                                <p:cTn id="7" presetID="10" presetClass="exit" presetSubtype="0" fill="hold" nodeType="withEffect">
                                  <p:stCondLst>
                                    <p:cond delay="0"/>
                                  </p:stCondLst>
                                  <p:childTnLst>
                                    <p:animEffect transition="out" filter="fade">
                                      <p:cBhvr>
                                        <p:cTn id="8" dur="500"/>
                                        <p:tgtEl>
                                          <p:spTgt spid="6"/>
                                        </p:tgtEl>
                                      </p:cBhvr>
                                    </p:animEffect>
                                    <p:set>
                                      <p:cBhvr>
                                        <p:cTn id="9" dur="1" fill="hold">
                                          <p:stCondLst>
                                            <p:cond delay="499"/>
                                          </p:stCondLst>
                                        </p:cTn>
                                        <p:tgtEl>
                                          <p:spTgt spid="6"/>
                                        </p:tgtEl>
                                        <p:attrNameLst>
                                          <p:attrName>style.visibility</p:attrName>
                                        </p:attrNameLst>
                                      </p:cBhvr>
                                      <p:to>
                                        <p:strVal val="hidden"/>
                                      </p:to>
                                    </p:set>
                                  </p:childTnLst>
                                </p:cTn>
                              </p:par>
                              <p:par>
                                <p:cTn id="10" presetID="10" presetClass="exit" presetSubtype="0" fill="hold" nodeType="with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11"/>
                                        </p:tgtEl>
                                      </p:cBhvr>
                                    </p:animEffect>
                                    <p:set>
                                      <p:cBhvr>
                                        <p:cTn id="15" dur="1" fill="hold">
                                          <p:stCondLst>
                                            <p:cond delay="499"/>
                                          </p:stCondLst>
                                        </p:cTn>
                                        <p:tgtEl>
                                          <p:spTgt spid="11"/>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17"/>
                                        </p:tgtEl>
                                      </p:cBhvr>
                                    </p:animEffect>
                                    <p:set>
                                      <p:cBhvr>
                                        <p:cTn id="18" dur="1" fill="hold">
                                          <p:stCondLst>
                                            <p:cond delay="499"/>
                                          </p:stCondLst>
                                        </p:cTn>
                                        <p:tgtEl>
                                          <p:spTgt spid="17"/>
                                        </p:tgtEl>
                                        <p:attrNameLst>
                                          <p:attrName>style.visibility</p:attrName>
                                        </p:attrNameLst>
                                      </p:cBhvr>
                                      <p:to>
                                        <p:strVal val="hidden"/>
                                      </p:to>
                                    </p:set>
                                  </p:childTnLst>
                                </p:cTn>
                              </p:par>
                              <p:par>
                                <p:cTn id="19" presetID="42" presetClass="path" presetSubtype="0" fill="hold" grpId="1" nodeType="withEffect">
                                  <p:stCondLst>
                                    <p:cond delay="0"/>
                                  </p:stCondLst>
                                  <p:childTnLst>
                                    <p:animMotion origin="layout" path="M -4.40487E-6 6.42244E-7 L 0.25769 0.91305 " pathEditMode="relative" rAng="0" ptsTypes="AA">
                                      <p:cBhvr>
                                        <p:cTn id="20" dur="1000" fill="hold"/>
                                        <p:tgtEl>
                                          <p:spTgt spid="4"/>
                                        </p:tgtEl>
                                        <p:attrNameLst>
                                          <p:attrName>ppt_x</p:attrName>
                                          <p:attrName>ppt_y</p:attrName>
                                        </p:attrNameLst>
                                      </p:cBhvr>
                                      <p:rCtr x="12876" y="45653"/>
                                    </p:animMotion>
                                  </p:childTnLst>
                                </p:cTn>
                              </p:par>
                              <p:par>
                                <p:cTn id="21" presetID="10" presetClass="exit" presetSubtype="0" fill="hold" grpId="0" nodeType="withEffect">
                                  <p:stCondLst>
                                    <p:cond delay="0"/>
                                  </p:stCondLst>
                                  <p:childTnLst>
                                    <p:animEffect transition="out" filter="fade">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4" grpId="1">
        <p:bldAsOne/>
      </p:bldGraphic>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hite Can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ectangle 1"/>
          <p:cNvSpPr/>
          <p:nvPr/>
        </p:nvSpPr>
        <p:spPr>
          <a:xfrm>
            <a:off x="0" y="0"/>
            <a:ext cx="9144000" cy="6858000"/>
          </a:xfrm>
          <a:prstGeom prst="rect">
            <a:avLst/>
          </a:prstGeom>
          <a:solidFill>
            <a:schemeClr val="bg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 name="Freeform 2"/>
          <p:cNvSpPr/>
          <p:nvPr/>
        </p:nvSpPr>
        <p:spPr>
          <a:xfrm rot="18066552">
            <a:off x="4420492" y="2831147"/>
            <a:ext cx="657774" cy="345497"/>
          </a:xfrm>
          <a:custGeom>
            <a:avLst/>
            <a:gdLst>
              <a:gd name="connsiteX0" fmla="*/ 0 w 1217549"/>
              <a:gd name="connsiteY0" fmla="*/ 268112 h 496968"/>
              <a:gd name="connsiteX1" fmla="*/ 0 w 1217549"/>
              <a:gd name="connsiteY1" fmla="*/ 268112 h 496968"/>
              <a:gd name="connsiteX2" fmla="*/ 1213555 w 1217549"/>
              <a:gd name="connsiteY2" fmla="*/ 254000 h 496968"/>
              <a:gd name="connsiteX3" fmla="*/ 1157111 w 1217549"/>
              <a:gd name="connsiteY3" fmla="*/ 239889 h 496968"/>
              <a:gd name="connsiteX4" fmla="*/ 635000 w 1217549"/>
              <a:gd name="connsiteY4" fmla="*/ 225778 h 496968"/>
              <a:gd name="connsiteX5" fmla="*/ 818444 w 1217549"/>
              <a:gd name="connsiteY5" fmla="*/ 254000 h 496968"/>
              <a:gd name="connsiteX6" fmla="*/ 1100666 w 1217549"/>
              <a:gd name="connsiteY6" fmla="*/ 239889 h 496968"/>
              <a:gd name="connsiteX7" fmla="*/ 959555 w 1217549"/>
              <a:gd name="connsiteY7" fmla="*/ 155223 h 496968"/>
              <a:gd name="connsiteX8" fmla="*/ 846666 w 1217549"/>
              <a:gd name="connsiteY8" fmla="*/ 98778 h 496968"/>
              <a:gd name="connsiteX9" fmla="*/ 762000 w 1217549"/>
              <a:gd name="connsiteY9" fmla="*/ 42334 h 496968"/>
              <a:gd name="connsiteX10" fmla="*/ 677333 w 1217549"/>
              <a:gd name="connsiteY10" fmla="*/ 0 h 496968"/>
              <a:gd name="connsiteX11" fmla="*/ 762000 w 1217549"/>
              <a:gd name="connsiteY11" fmla="*/ 70556 h 496968"/>
              <a:gd name="connsiteX12" fmla="*/ 818444 w 1217549"/>
              <a:gd name="connsiteY12" fmla="*/ 98778 h 496968"/>
              <a:gd name="connsiteX13" fmla="*/ 874889 w 1217549"/>
              <a:gd name="connsiteY13" fmla="*/ 141112 h 496968"/>
              <a:gd name="connsiteX14" fmla="*/ 959555 w 1217549"/>
              <a:gd name="connsiteY14" fmla="*/ 169334 h 496968"/>
              <a:gd name="connsiteX15" fmla="*/ 1086555 w 1217549"/>
              <a:gd name="connsiteY15" fmla="*/ 225778 h 496968"/>
              <a:gd name="connsiteX16" fmla="*/ 1185333 w 1217549"/>
              <a:gd name="connsiteY16" fmla="*/ 254000 h 496968"/>
              <a:gd name="connsiteX17" fmla="*/ 1001889 w 1217549"/>
              <a:gd name="connsiteY17" fmla="*/ 268112 h 496968"/>
              <a:gd name="connsiteX18" fmla="*/ 903111 w 1217549"/>
              <a:gd name="connsiteY18" fmla="*/ 324556 h 496968"/>
              <a:gd name="connsiteX19" fmla="*/ 804333 w 1217549"/>
              <a:gd name="connsiteY19" fmla="*/ 451556 h 496968"/>
              <a:gd name="connsiteX20" fmla="*/ 790222 w 1217549"/>
              <a:gd name="connsiteY20" fmla="*/ 493889 h 496968"/>
              <a:gd name="connsiteX21" fmla="*/ 846666 w 1217549"/>
              <a:gd name="connsiteY21" fmla="*/ 395112 h 496968"/>
              <a:gd name="connsiteX22" fmla="*/ 917222 w 1217549"/>
              <a:gd name="connsiteY22" fmla="*/ 366889 h 496968"/>
              <a:gd name="connsiteX23" fmla="*/ 1016000 w 1217549"/>
              <a:gd name="connsiteY23" fmla="*/ 338667 h 496968"/>
              <a:gd name="connsiteX24" fmla="*/ 1114777 w 1217549"/>
              <a:gd name="connsiteY24" fmla="*/ 310445 h 496968"/>
              <a:gd name="connsiteX25" fmla="*/ 1143000 w 1217549"/>
              <a:gd name="connsiteY25" fmla="*/ 282223 h 496968"/>
              <a:gd name="connsiteX26" fmla="*/ 1157111 w 1217549"/>
              <a:gd name="connsiteY26" fmla="*/ 225778 h 496968"/>
              <a:gd name="connsiteX27" fmla="*/ 1157111 w 1217549"/>
              <a:gd name="connsiteY27" fmla="*/ 225778 h 496968"/>
              <a:gd name="connsiteX28" fmla="*/ 70555 w 1217549"/>
              <a:gd name="connsiteY28" fmla="*/ 268112 h 49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7549" h="496968">
                <a:moveTo>
                  <a:pt x="0" y="268112"/>
                </a:moveTo>
                <a:lnTo>
                  <a:pt x="0" y="268112"/>
                </a:lnTo>
                <a:lnTo>
                  <a:pt x="1213555" y="254000"/>
                </a:lnTo>
                <a:cubicBezTo>
                  <a:pt x="1232943" y="253527"/>
                  <a:pt x="1176482" y="240834"/>
                  <a:pt x="1157111" y="239889"/>
                </a:cubicBezTo>
                <a:cubicBezTo>
                  <a:pt x="983217" y="231406"/>
                  <a:pt x="809037" y="230482"/>
                  <a:pt x="635000" y="225778"/>
                </a:cubicBezTo>
                <a:cubicBezTo>
                  <a:pt x="431078" y="240344"/>
                  <a:pt x="139704" y="254000"/>
                  <a:pt x="818444" y="254000"/>
                </a:cubicBezTo>
                <a:cubicBezTo>
                  <a:pt x="912636" y="254000"/>
                  <a:pt x="1006592" y="244593"/>
                  <a:pt x="1100666" y="239889"/>
                </a:cubicBezTo>
                <a:cubicBezTo>
                  <a:pt x="989031" y="150581"/>
                  <a:pt x="1075990" y="208962"/>
                  <a:pt x="959555" y="155223"/>
                </a:cubicBezTo>
                <a:cubicBezTo>
                  <a:pt x="921356" y="137593"/>
                  <a:pt x="846666" y="98778"/>
                  <a:pt x="846666" y="98778"/>
                </a:cubicBezTo>
                <a:cubicBezTo>
                  <a:pt x="739021" y="-8867"/>
                  <a:pt x="864106" y="103597"/>
                  <a:pt x="762000" y="42334"/>
                </a:cubicBezTo>
                <a:cubicBezTo>
                  <a:pt x="672135" y="-11584"/>
                  <a:pt x="816550" y="34807"/>
                  <a:pt x="677333" y="0"/>
                </a:cubicBezTo>
                <a:cubicBezTo>
                  <a:pt x="716249" y="38917"/>
                  <a:pt x="716157" y="44360"/>
                  <a:pt x="762000" y="70556"/>
                </a:cubicBezTo>
                <a:cubicBezTo>
                  <a:pt x="780264" y="80992"/>
                  <a:pt x="800606" y="87629"/>
                  <a:pt x="818444" y="98778"/>
                </a:cubicBezTo>
                <a:cubicBezTo>
                  <a:pt x="838388" y="111243"/>
                  <a:pt x="853853" y="130594"/>
                  <a:pt x="874889" y="141112"/>
                </a:cubicBezTo>
                <a:cubicBezTo>
                  <a:pt x="901497" y="154416"/>
                  <a:pt x="931597" y="159168"/>
                  <a:pt x="959555" y="169334"/>
                </a:cubicBezTo>
                <a:cubicBezTo>
                  <a:pt x="1103981" y="221852"/>
                  <a:pt x="962329" y="172539"/>
                  <a:pt x="1086555" y="225778"/>
                </a:cubicBezTo>
                <a:cubicBezTo>
                  <a:pt x="1114895" y="237924"/>
                  <a:pt x="1156692" y="246840"/>
                  <a:pt x="1185333" y="254000"/>
                </a:cubicBezTo>
                <a:cubicBezTo>
                  <a:pt x="1124185" y="258704"/>
                  <a:pt x="1062284" y="257454"/>
                  <a:pt x="1001889" y="268112"/>
                </a:cubicBezTo>
                <a:cubicBezTo>
                  <a:pt x="984378" y="271202"/>
                  <a:pt x="919328" y="311042"/>
                  <a:pt x="903111" y="324556"/>
                </a:cubicBezTo>
                <a:cubicBezTo>
                  <a:pt x="869393" y="352654"/>
                  <a:pt x="816437" y="415243"/>
                  <a:pt x="804333" y="451556"/>
                </a:cubicBezTo>
                <a:cubicBezTo>
                  <a:pt x="799629" y="465667"/>
                  <a:pt x="790222" y="508763"/>
                  <a:pt x="790222" y="493889"/>
                </a:cubicBezTo>
                <a:cubicBezTo>
                  <a:pt x="790222" y="450354"/>
                  <a:pt x="810120" y="417953"/>
                  <a:pt x="846666" y="395112"/>
                </a:cubicBezTo>
                <a:cubicBezTo>
                  <a:pt x="868146" y="381687"/>
                  <a:pt x="893504" y="375783"/>
                  <a:pt x="917222" y="366889"/>
                </a:cubicBezTo>
                <a:cubicBezTo>
                  <a:pt x="971353" y="346589"/>
                  <a:pt x="953731" y="356458"/>
                  <a:pt x="1016000" y="338667"/>
                </a:cubicBezTo>
                <a:cubicBezTo>
                  <a:pt x="1157718" y="298176"/>
                  <a:pt x="938309" y="354562"/>
                  <a:pt x="1114777" y="310445"/>
                </a:cubicBezTo>
                <a:cubicBezTo>
                  <a:pt x="1124185" y="301038"/>
                  <a:pt x="1140391" y="295269"/>
                  <a:pt x="1143000" y="282223"/>
                </a:cubicBezTo>
                <a:cubicBezTo>
                  <a:pt x="1156563" y="214411"/>
                  <a:pt x="1093665" y="257501"/>
                  <a:pt x="1157111" y="225778"/>
                </a:cubicBezTo>
                <a:lnTo>
                  <a:pt x="1157111" y="225778"/>
                </a:lnTo>
                <a:lnTo>
                  <a:pt x="70555" y="268112"/>
                </a:lnTo>
              </a:path>
            </a:pathLst>
          </a:custGeom>
          <a:solidFill>
            <a:schemeClr val="tx1"/>
          </a:solidFill>
          <a:ln>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000000"/>
              </a:solidFill>
            </a:endParaRPr>
          </a:p>
        </p:txBody>
      </p:sp>
      <p:sp>
        <p:nvSpPr>
          <p:cNvPr id="17" name="TextBox 16"/>
          <p:cNvSpPr txBox="1"/>
          <p:nvPr/>
        </p:nvSpPr>
        <p:spPr>
          <a:xfrm>
            <a:off x="5614619" y="2095207"/>
            <a:ext cx="3124774" cy="830997"/>
          </a:xfrm>
          <a:prstGeom prst="rect">
            <a:avLst/>
          </a:prstGeom>
          <a:noFill/>
        </p:spPr>
        <p:txBody>
          <a:bodyPr wrap="none" rtlCol="0">
            <a:spAutoFit/>
          </a:bodyPr>
          <a:lstStyle/>
          <a:p>
            <a:r>
              <a:rPr lang="en-US" sz="2400" dirty="0" smtClean="0">
                <a:solidFill>
                  <a:srgbClr val="000000"/>
                </a:solidFill>
                <a:latin typeface="Segoe UI Light"/>
                <a:cs typeface="Segoe UI Light"/>
              </a:rPr>
              <a:t>Mobile auditory guide </a:t>
            </a:r>
            <a:br>
              <a:rPr lang="en-US" sz="2400" dirty="0" smtClean="0">
                <a:solidFill>
                  <a:srgbClr val="000000"/>
                </a:solidFill>
                <a:latin typeface="Segoe UI Light"/>
                <a:cs typeface="Segoe UI Light"/>
              </a:rPr>
            </a:br>
            <a:r>
              <a:rPr lang="en-US" sz="2400" dirty="0" smtClean="0">
                <a:solidFill>
                  <a:srgbClr val="000000"/>
                </a:solidFill>
                <a:latin typeface="Segoe UI Light"/>
                <a:cs typeface="Segoe UI Light"/>
              </a:rPr>
              <a:t>with GPS</a:t>
            </a:r>
            <a:endParaRPr lang="en-US" sz="2400" dirty="0">
              <a:solidFill>
                <a:srgbClr val="000000"/>
              </a:solidFill>
              <a:latin typeface="Segoe UI Light"/>
              <a:cs typeface="Segoe UI Light"/>
            </a:endParaRPr>
          </a:p>
        </p:txBody>
      </p:sp>
      <p:sp>
        <p:nvSpPr>
          <p:cNvPr id="19" name="TextBox 18"/>
          <p:cNvSpPr txBox="1"/>
          <p:nvPr/>
        </p:nvSpPr>
        <p:spPr>
          <a:xfrm>
            <a:off x="4652630" y="1076345"/>
            <a:ext cx="4204196" cy="584776"/>
          </a:xfrm>
          <a:prstGeom prst="rect">
            <a:avLst/>
          </a:prstGeom>
          <a:noFill/>
        </p:spPr>
        <p:txBody>
          <a:bodyPr wrap="none" rtlCol="0">
            <a:spAutoFit/>
          </a:bodyPr>
          <a:lstStyle/>
          <a:p>
            <a:r>
              <a:rPr lang="en-US" sz="3200" dirty="0" smtClean="0">
                <a:solidFill>
                  <a:srgbClr val="000000"/>
                </a:solidFill>
                <a:latin typeface="Segoe UI Semibold"/>
                <a:cs typeface="Segoe UI Semibold"/>
              </a:rPr>
              <a:t>Roles of Technologies</a:t>
            </a:r>
            <a:endParaRPr lang="en-US" sz="3200" dirty="0">
              <a:solidFill>
                <a:srgbClr val="000000"/>
              </a:solidFill>
              <a:latin typeface="Segoe UI Semibold"/>
              <a:cs typeface="Segoe UI Semibold"/>
            </a:endParaRPr>
          </a:p>
        </p:txBody>
      </p:sp>
      <p:pic>
        <p:nvPicPr>
          <p:cNvPr id="20" name="Picture 19"/>
          <p:cNvPicPr>
            <a:picLocks noChangeAspect="1"/>
          </p:cNvPicPr>
          <p:nvPr/>
        </p:nvPicPr>
        <p:blipFill>
          <a:blip r:embed="rId4"/>
          <a:stretch>
            <a:fillRect/>
          </a:stretch>
        </p:blipFill>
        <p:spPr>
          <a:xfrm flipH="1">
            <a:off x="5143804" y="2198044"/>
            <a:ext cx="354967" cy="625323"/>
          </a:xfrm>
          <a:prstGeom prst="rect">
            <a:avLst/>
          </a:prstGeom>
        </p:spPr>
      </p:pic>
      <p:grpSp>
        <p:nvGrpSpPr>
          <p:cNvPr id="21" name="Group 20"/>
          <p:cNvGrpSpPr/>
          <p:nvPr/>
        </p:nvGrpSpPr>
        <p:grpSpPr>
          <a:xfrm>
            <a:off x="4974914" y="4114153"/>
            <a:ext cx="626090" cy="629325"/>
            <a:chOff x="-1378215" y="3461841"/>
            <a:chExt cx="948374" cy="953274"/>
          </a:xfrm>
        </p:grpSpPr>
        <p:pic>
          <p:nvPicPr>
            <p:cNvPr id="22" name="Picture 21"/>
            <p:cNvPicPr>
              <a:picLocks noChangeAspect="1"/>
            </p:cNvPicPr>
            <p:nvPr/>
          </p:nvPicPr>
          <p:blipFill>
            <a:blip r:embed="rId5"/>
            <a:stretch>
              <a:fillRect/>
            </a:stretch>
          </p:blipFill>
          <p:spPr>
            <a:xfrm>
              <a:off x="-1378215" y="3461841"/>
              <a:ext cx="457200" cy="457200"/>
            </a:xfrm>
            <a:prstGeom prst="rect">
              <a:avLst/>
            </a:prstGeom>
          </p:spPr>
        </p:pic>
        <p:pic>
          <p:nvPicPr>
            <p:cNvPr id="23" name="Picture 22"/>
            <p:cNvPicPr>
              <a:picLocks noChangeAspect="1"/>
            </p:cNvPicPr>
            <p:nvPr/>
          </p:nvPicPr>
          <p:blipFill>
            <a:blip r:embed="rId6"/>
            <a:stretch>
              <a:fillRect/>
            </a:stretch>
          </p:blipFill>
          <p:spPr>
            <a:xfrm>
              <a:off x="-882138" y="3944957"/>
              <a:ext cx="438912" cy="438912"/>
            </a:xfrm>
            <a:prstGeom prst="rect">
              <a:avLst/>
            </a:prstGeom>
          </p:spPr>
        </p:pic>
        <p:pic>
          <p:nvPicPr>
            <p:cNvPr id="24" name="Picture 23"/>
            <p:cNvPicPr>
              <a:picLocks noChangeAspect="1"/>
            </p:cNvPicPr>
            <p:nvPr/>
          </p:nvPicPr>
          <p:blipFill>
            <a:blip r:embed="rId7"/>
            <a:stretch>
              <a:fillRect/>
            </a:stretch>
          </p:blipFill>
          <p:spPr>
            <a:xfrm>
              <a:off x="-887041" y="3461841"/>
              <a:ext cx="457200" cy="457200"/>
            </a:xfrm>
            <a:prstGeom prst="rect">
              <a:avLst/>
            </a:prstGeom>
          </p:spPr>
        </p:pic>
        <p:pic>
          <p:nvPicPr>
            <p:cNvPr id="25" name="Picture 24"/>
            <p:cNvPicPr>
              <a:picLocks noChangeAspect="1"/>
            </p:cNvPicPr>
            <p:nvPr/>
          </p:nvPicPr>
          <p:blipFill>
            <a:blip r:embed="rId8"/>
            <a:stretch>
              <a:fillRect/>
            </a:stretch>
          </p:blipFill>
          <p:spPr>
            <a:xfrm>
              <a:off x="-1378215" y="3957915"/>
              <a:ext cx="457200" cy="457200"/>
            </a:xfrm>
            <a:prstGeom prst="rect">
              <a:avLst/>
            </a:prstGeom>
          </p:spPr>
        </p:pic>
      </p:grpSp>
      <p:sp>
        <p:nvSpPr>
          <p:cNvPr id="26" name="Freeform 25"/>
          <p:cNvSpPr/>
          <p:nvPr/>
        </p:nvSpPr>
        <p:spPr>
          <a:xfrm rot="3732171">
            <a:off x="4496724" y="3872008"/>
            <a:ext cx="428717" cy="290439"/>
          </a:xfrm>
          <a:custGeom>
            <a:avLst/>
            <a:gdLst>
              <a:gd name="connsiteX0" fmla="*/ 0 w 1217549"/>
              <a:gd name="connsiteY0" fmla="*/ 268112 h 496968"/>
              <a:gd name="connsiteX1" fmla="*/ 0 w 1217549"/>
              <a:gd name="connsiteY1" fmla="*/ 268112 h 496968"/>
              <a:gd name="connsiteX2" fmla="*/ 1213555 w 1217549"/>
              <a:gd name="connsiteY2" fmla="*/ 254000 h 496968"/>
              <a:gd name="connsiteX3" fmla="*/ 1157111 w 1217549"/>
              <a:gd name="connsiteY3" fmla="*/ 239889 h 496968"/>
              <a:gd name="connsiteX4" fmla="*/ 635000 w 1217549"/>
              <a:gd name="connsiteY4" fmla="*/ 225778 h 496968"/>
              <a:gd name="connsiteX5" fmla="*/ 818444 w 1217549"/>
              <a:gd name="connsiteY5" fmla="*/ 254000 h 496968"/>
              <a:gd name="connsiteX6" fmla="*/ 1100666 w 1217549"/>
              <a:gd name="connsiteY6" fmla="*/ 239889 h 496968"/>
              <a:gd name="connsiteX7" fmla="*/ 959555 w 1217549"/>
              <a:gd name="connsiteY7" fmla="*/ 155223 h 496968"/>
              <a:gd name="connsiteX8" fmla="*/ 846666 w 1217549"/>
              <a:gd name="connsiteY8" fmla="*/ 98778 h 496968"/>
              <a:gd name="connsiteX9" fmla="*/ 762000 w 1217549"/>
              <a:gd name="connsiteY9" fmla="*/ 42334 h 496968"/>
              <a:gd name="connsiteX10" fmla="*/ 677333 w 1217549"/>
              <a:gd name="connsiteY10" fmla="*/ 0 h 496968"/>
              <a:gd name="connsiteX11" fmla="*/ 762000 w 1217549"/>
              <a:gd name="connsiteY11" fmla="*/ 70556 h 496968"/>
              <a:gd name="connsiteX12" fmla="*/ 818444 w 1217549"/>
              <a:gd name="connsiteY12" fmla="*/ 98778 h 496968"/>
              <a:gd name="connsiteX13" fmla="*/ 874889 w 1217549"/>
              <a:gd name="connsiteY13" fmla="*/ 141112 h 496968"/>
              <a:gd name="connsiteX14" fmla="*/ 959555 w 1217549"/>
              <a:gd name="connsiteY14" fmla="*/ 169334 h 496968"/>
              <a:gd name="connsiteX15" fmla="*/ 1086555 w 1217549"/>
              <a:gd name="connsiteY15" fmla="*/ 225778 h 496968"/>
              <a:gd name="connsiteX16" fmla="*/ 1185333 w 1217549"/>
              <a:gd name="connsiteY16" fmla="*/ 254000 h 496968"/>
              <a:gd name="connsiteX17" fmla="*/ 1001889 w 1217549"/>
              <a:gd name="connsiteY17" fmla="*/ 268112 h 496968"/>
              <a:gd name="connsiteX18" fmla="*/ 903111 w 1217549"/>
              <a:gd name="connsiteY18" fmla="*/ 324556 h 496968"/>
              <a:gd name="connsiteX19" fmla="*/ 804333 w 1217549"/>
              <a:gd name="connsiteY19" fmla="*/ 451556 h 496968"/>
              <a:gd name="connsiteX20" fmla="*/ 790222 w 1217549"/>
              <a:gd name="connsiteY20" fmla="*/ 493889 h 496968"/>
              <a:gd name="connsiteX21" fmla="*/ 846666 w 1217549"/>
              <a:gd name="connsiteY21" fmla="*/ 395112 h 496968"/>
              <a:gd name="connsiteX22" fmla="*/ 917222 w 1217549"/>
              <a:gd name="connsiteY22" fmla="*/ 366889 h 496968"/>
              <a:gd name="connsiteX23" fmla="*/ 1016000 w 1217549"/>
              <a:gd name="connsiteY23" fmla="*/ 338667 h 496968"/>
              <a:gd name="connsiteX24" fmla="*/ 1114777 w 1217549"/>
              <a:gd name="connsiteY24" fmla="*/ 310445 h 496968"/>
              <a:gd name="connsiteX25" fmla="*/ 1143000 w 1217549"/>
              <a:gd name="connsiteY25" fmla="*/ 282223 h 496968"/>
              <a:gd name="connsiteX26" fmla="*/ 1157111 w 1217549"/>
              <a:gd name="connsiteY26" fmla="*/ 225778 h 496968"/>
              <a:gd name="connsiteX27" fmla="*/ 1157111 w 1217549"/>
              <a:gd name="connsiteY27" fmla="*/ 225778 h 496968"/>
              <a:gd name="connsiteX28" fmla="*/ 70555 w 1217549"/>
              <a:gd name="connsiteY28" fmla="*/ 268112 h 49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17549" h="496968">
                <a:moveTo>
                  <a:pt x="0" y="268112"/>
                </a:moveTo>
                <a:lnTo>
                  <a:pt x="0" y="268112"/>
                </a:lnTo>
                <a:lnTo>
                  <a:pt x="1213555" y="254000"/>
                </a:lnTo>
                <a:cubicBezTo>
                  <a:pt x="1232943" y="253527"/>
                  <a:pt x="1176482" y="240834"/>
                  <a:pt x="1157111" y="239889"/>
                </a:cubicBezTo>
                <a:cubicBezTo>
                  <a:pt x="983217" y="231406"/>
                  <a:pt x="809037" y="230482"/>
                  <a:pt x="635000" y="225778"/>
                </a:cubicBezTo>
                <a:cubicBezTo>
                  <a:pt x="431078" y="240344"/>
                  <a:pt x="139704" y="254000"/>
                  <a:pt x="818444" y="254000"/>
                </a:cubicBezTo>
                <a:cubicBezTo>
                  <a:pt x="912636" y="254000"/>
                  <a:pt x="1006592" y="244593"/>
                  <a:pt x="1100666" y="239889"/>
                </a:cubicBezTo>
                <a:cubicBezTo>
                  <a:pt x="989031" y="150581"/>
                  <a:pt x="1075990" y="208962"/>
                  <a:pt x="959555" y="155223"/>
                </a:cubicBezTo>
                <a:cubicBezTo>
                  <a:pt x="921356" y="137593"/>
                  <a:pt x="846666" y="98778"/>
                  <a:pt x="846666" y="98778"/>
                </a:cubicBezTo>
                <a:cubicBezTo>
                  <a:pt x="739021" y="-8867"/>
                  <a:pt x="864106" y="103597"/>
                  <a:pt x="762000" y="42334"/>
                </a:cubicBezTo>
                <a:cubicBezTo>
                  <a:pt x="672135" y="-11584"/>
                  <a:pt x="816550" y="34807"/>
                  <a:pt x="677333" y="0"/>
                </a:cubicBezTo>
                <a:cubicBezTo>
                  <a:pt x="716249" y="38917"/>
                  <a:pt x="716157" y="44360"/>
                  <a:pt x="762000" y="70556"/>
                </a:cubicBezTo>
                <a:cubicBezTo>
                  <a:pt x="780264" y="80992"/>
                  <a:pt x="800606" y="87629"/>
                  <a:pt x="818444" y="98778"/>
                </a:cubicBezTo>
                <a:cubicBezTo>
                  <a:pt x="838388" y="111243"/>
                  <a:pt x="853853" y="130594"/>
                  <a:pt x="874889" y="141112"/>
                </a:cubicBezTo>
                <a:cubicBezTo>
                  <a:pt x="901497" y="154416"/>
                  <a:pt x="931597" y="159168"/>
                  <a:pt x="959555" y="169334"/>
                </a:cubicBezTo>
                <a:cubicBezTo>
                  <a:pt x="1103981" y="221852"/>
                  <a:pt x="962329" y="172539"/>
                  <a:pt x="1086555" y="225778"/>
                </a:cubicBezTo>
                <a:cubicBezTo>
                  <a:pt x="1114895" y="237924"/>
                  <a:pt x="1156692" y="246840"/>
                  <a:pt x="1185333" y="254000"/>
                </a:cubicBezTo>
                <a:cubicBezTo>
                  <a:pt x="1124185" y="258704"/>
                  <a:pt x="1062284" y="257454"/>
                  <a:pt x="1001889" y="268112"/>
                </a:cubicBezTo>
                <a:cubicBezTo>
                  <a:pt x="984378" y="271202"/>
                  <a:pt x="919328" y="311042"/>
                  <a:pt x="903111" y="324556"/>
                </a:cubicBezTo>
                <a:cubicBezTo>
                  <a:pt x="869393" y="352654"/>
                  <a:pt x="816437" y="415243"/>
                  <a:pt x="804333" y="451556"/>
                </a:cubicBezTo>
                <a:cubicBezTo>
                  <a:pt x="799629" y="465667"/>
                  <a:pt x="790222" y="508763"/>
                  <a:pt x="790222" y="493889"/>
                </a:cubicBezTo>
                <a:cubicBezTo>
                  <a:pt x="790222" y="450354"/>
                  <a:pt x="810120" y="417953"/>
                  <a:pt x="846666" y="395112"/>
                </a:cubicBezTo>
                <a:cubicBezTo>
                  <a:pt x="868146" y="381687"/>
                  <a:pt x="893504" y="375783"/>
                  <a:pt x="917222" y="366889"/>
                </a:cubicBezTo>
                <a:cubicBezTo>
                  <a:pt x="971353" y="346589"/>
                  <a:pt x="953731" y="356458"/>
                  <a:pt x="1016000" y="338667"/>
                </a:cubicBezTo>
                <a:cubicBezTo>
                  <a:pt x="1157718" y="298176"/>
                  <a:pt x="938309" y="354562"/>
                  <a:pt x="1114777" y="310445"/>
                </a:cubicBezTo>
                <a:cubicBezTo>
                  <a:pt x="1124185" y="301038"/>
                  <a:pt x="1140391" y="295269"/>
                  <a:pt x="1143000" y="282223"/>
                </a:cubicBezTo>
                <a:cubicBezTo>
                  <a:pt x="1156563" y="214411"/>
                  <a:pt x="1093665" y="257501"/>
                  <a:pt x="1157111" y="225778"/>
                </a:cubicBezTo>
                <a:lnTo>
                  <a:pt x="1157111" y="225778"/>
                </a:lnTo>
                <a:lnTo>
                  <a:pt x="70555" y="268112"/>
                </a:lnTo>
              </a:path>
            </a:pathLst>
          </a:custGeom>
          <a:solidFill>
            <a:schemeClr val="tx1"/>
          </a:solidFill>
          <a:ln>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000000"/>
              </a:solidFill>
            </a:endParaRPr>
          </a:p>
        </p:txBody>
      </p:sp>
      <p:sp>
        <p:nvSpPr>
          <p:cNvPr id="6" name="TextBox 5"/>
          <p:cNvSpPr txBox="1"/>
          <p:nvPr/>
        </p:nvSpPr>
        <p:spPr>
          <a:xfrm>
            <a:off x="3984701" y="3292156"/>
            <a:ext cx="893694" cy="461665"/>
          </a:xfrm>
          <a:prstGeom prst="rect">
            <a:avLst/>
          </a:prstGeom>
          <a:noFill/>
        </p:spPr>
        <p:txBody>
          <a:bodyPr wrap="none" rtlCol="0">
            <a:spAutoFit/>
          </a:bodyPr>
          <a:lstStyle/>
          <a:p>
            <a:r>
              <a:rPr lang="en-US" sz="2400" dirty="0" smtClean="0">
                <a:solidFill>
                  <a:schemeClr val="accent6"/>
                </a:solidFill>
                <a:latin typeface="Segoe Print"/>
                <a:cs typeface="Segoe Print"/>
              </a:rPr>
              <a:t>data</a:t>
            </a:r>
            <a:endParaRPr lang="en-US" sz="2400" dirty="0">
              <a:solidFill>
                <a:schemeClr val="accent6"/>
              </a:solidFill>
              <a:latin typeface="Segoe Print"/>
              <a:cs typeface="Segoe Print"/>
            </a:endParaRPr>
          </a:p>
        </p:txBody>
      </p:sp>
      <p:sp>
        <p:nvSpPr>
          <p:cNvPr id="8" name="Freeform 7"/>
          <p:cNvSpPr/>
          <p:nvPr/>
        </p:nvSpPr>
        <p:spPr>
          <a:xfrm>
            <a:off x="4071510" y="3713696"/>
            <a:ext cx="775053" cy="57070"/>
          </a:xfrm>
          <a:custGeom>
            <a:avLst/>
            <a:gdLst>
              <a:gd name="connsiteX0" fmla="*/ 775053 w 775053"/>
              <a:gd name="connsiteY0" fmla="*/ 57070 h 57070"/>
              <a:gd name="connsiteX1" fmla="*/ 775053 w 775053"/>
              <a:gd name="connsiteY1" fmla="*/ 57070 h 57070"/>
              <a:gd name="connsiteX2" fmla="*/ 645466 w 775053"/>
              <a:gd name="connsiteY2" fmla="*/ 44112 h 57070"/>
              <a:gd name="connsiteX3" fmla="*/ 580672 w 775053"/>
              <a:gd name="connsiteY3" fmla="*/ 31154 h 57070"/>
              <a:gd name="connsiteX4" fmla="*/ 165993 w 775053"/>
              <a:gd name="connsiteY4" fmla="*/ 5238 h 57070"/>
              <a:gd name="connsiteX5" fmla="*/ 10488 w 775053"/>
              <a:gd name="connsiteY5" fmla="*/ 18196 h 57070"/>
              <a:gd name="connsiteX6" fmla="*/ 399250 w 775053"/>
              <a:gd name="connsiteY6" fmla="*/ 5238 h 57070"/>
              <a:gd name="connsiteX7" fmla="*/ 114158 w 775053"/>
              <a:gd name="connsiteY7" fmla="*/ 5238 h 57070"/>
              <a:gd name="connsiteX8" fmla="*/ 775053 w 775053"/>
              <a:gd name="connsiteY8" fmla="*/ 57070 h 5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5053" h="57070">
                <a:moveTo>
                  <a:pt x="775053" y="57070"/>
                </a:moveTo>
                <a:lnTo>
                  <a:pt x="775053" y="57070"/>
                </a:lnTo>
                <a:cubicBezTo>
                  <a:pt x="731857" y="52751"/>
                  <a:pt x="688496" y="49849"/>
                  <a:pt x="645466" y="44112"/>
                </a:cubicBezTo>
                <a:cubicBezTo>
                  <a:pt x="623634" y="41201"/>
                  <a:pt x="602588" y="33346"/>
                  <a:pt x="580672" y="31154"/>
                </a:cubicBezTo>
                <a:cubicBezTo>
                  <a:pt x="529667" y="26054"/>
                  <a:pt x="205561" y="7565"/>
                  <a:pt x="165993" y="5238"/>
                </a:cubicBezTo>
                <a:cubicBezTo>
                  <a:pt x="114158" y="9557"/>
                  <a:pt x="-41527" y="18196"/>
                  <a:pt x="10488" y="18196"/>
                </a:cubicBezTo>
                <a:cubicBezTo>
                  <a:pt x="140147" y="18196"/>
                  <a:pt x="270592" y="21319"/>
                  <a:pt x="399250" y="5238"/>
                </a:cubicBezTo>
                <a:cubicBezTo>
                  <a:pt x="493547" y="-6548"/>
                  <a:pt x="209189" y="5238"/>
                  <a:pt x="114158" y="5238"/>
                </a:cubicBezTo>
                <a:lnTo>
                  <a:pt x="775053" y="57070"/>
                </a:lnTo>
                <a:close/>
              </a:path>
            </a:pathLst>
          </a:custGeom>
          <a:solidFill>
            <a:srgbClr val="F7964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n>
                <a:solidFill>
                  <a:srgbClr val="000000"/>
                </a:solidFill>
              </a:ln>
              <a:solidFill>
                <a:schemeClr val="tx1"/>
              </a:solidFill>
              <a:latin typeface="Segoe UI Light"/>
              <a:cs typeface="Segoe UI Light"/>
            </a:endParaRPr>
          </a:p>
        </p:txBody>
      </p:sp>
      <p:sp>
        <p:nvSpPr>
          <p:cNvPr id="41" name="TextBox 40"/>
          <p:cNvSpPr txBox="1"/>
          <p:nvPr/>
        </p:nvSpPr>
        <p:spPr>
          <a:xfrm>
            <a:off x="2631759" y="3292156"/>
            <a:ext cx="1338978" cy="461665"/>
          </a:xfrm>
          <a:prstGeom prst="rect">
            <a:avLst/>
          </a:prstGeom>
          <a:noFill/>
        </p:spPr>
        <p:txBody>
          <a:bodyPr wrap="none" rtlCol="0">
            <a:spAutoFit/>
          </a:bodyPr>
          <a:lstStyle/>
          <a:p>
            <a:r>
              <a:rPr lang="en-US" sz="2400" dirty="0" smtClean="0">
                <a:latin typeface="Segoe Print"/>
                <a:cs typeface="Segoe Print"/>
              </a:rPr>
              <a:t>Require</a:t>
            </a:r>
            <a:endParaRPr lang="en-US" sz="2400" dirty="0">
              <a:latin typeface="Segoe Print"/>
              <a:cs typeface="Segoe Print"/>
            </a:endParaRPr>
          </a:p>
        </p:txBody>
      </p:sp>
      <p:sp>
        <p:nvSpPr>
          <p:cNvPr id="50" name="TextBox 49"/>
          <p:cNvSpPr txBox="1"/>
          <p:nvPr/>
        </p:nvSpPr>
        <p:spPr>
          <a:xfrm>
            <a:off x="5614619" y="4000485"/>
            <a:ext cx="2754630" cy="830997"/>
          </a:xfrm>
          <a:prstGeom prst="rect">
            <a:avLst/>
          </a:prstGeom>
          <a:noFill/>
        </p:spPr>
        <p:txBody>
          <a:bodyPr wrap="none" rtlCol="0">
            <a:spAutoFit/>
          </a:bodyPr>
          <a:lstStyle/>
          <a:p>
            <a:r>
              <a:rPr lang="en-US" sz="2400" dirty="0" smtClean="0">
                <a:solidFill>
                  <a:srgbClr val="000000"/>
                </a:solidFill>
                <a:latin typeface="Segoe UI Light"/>
                <a:cs typeface="Segoe UI Light"/>
              </a:rPr>
              <a:t>Online public transit</a:t>
            </a:r>
            <a:br>
              <a:rPr lang="en-US" sz="2400" dirty="0" smtClean="0">
                <a:solidFill>
                  <a:srgbClr val="000000"/>
                </a:solidFill>
                <a:latin typeface="Segoe UI Light"/>
                <a:cs typeface="Segoe UI Light"/>
              </a:rPr>
            </a:br>
            <a:r>
              <a:rPr lang="en-US" sz="2400" dirty="0" smtClean="0">
                <a:solidFill>
                  <a:srgbClr val="000000"/>
                </a:solidFill>
                <a:latin typeface="Segoe UI Light"/>
                <a:cs typeface="Segoe UI Light"/>
              </a:rPr>
              <a:t>trip planner</a:t>
            </a:r>
            <a:endParaRPr lang="en-US" sz="2400" dirty="0">
              <a:solidFill>
                <a:srgbClr val="000000"/>
              </a:solidFill>
              <a:latin typeface="Segoe UI Light"/>
              <a:cs typeface="Segoe UI Light"/>
            </a:endParaRPr>
          </a:p>
        </p:txBody>
      </p:sp>
      <p:sp>
        <p:nvSpPr>
          <p:cNvPr id="51" name="TextBox 50"/>
          <p:cNvSpPr txBox="1"/>
          <p:nvPr/>
        </p:nvSpPr>
        <p:spPr>
          <a:xfrm>
            <a:off x="4878395" y="3298218"/>
            <a:ext cx="2262158" cy="461665"/>
          </a:xfrm>
          <a:prstGeom prst="rect">
            <a:avLst/>
          </a:prstGeom>
          <a:noFill/>
        </p:spPr>
        <p:txBody>
          <a:bodyPr wrap="none" rtlCol="0">
            <a:spAutoFit/>
          </a:bodyPr>
          <a:lstStyle/>
          <a:p>
            <a:r>
              <a:rPr lang="en-US" sz="2400" dirty="0">
                <a:latin typeface="Segoe Print"/>
                <a:cs typeface="Segoe Print"/>
              </a:rPr>
              <a:t>t</a:t>
            </a:r>
            <a:r>
              <a:rPr lang="en-US" sz="2400" dirty="0" smtClean="0">
                <a:latin typeface="Segoe Print"/>
                <a:cs typeface="Segoe Print"/>
              </a:rPr>
              <a:t>o build upon</a:t>
            </a:r>
            <a:endParaRPr lang="en-US" sz="2400" dirty="0">
              <a:latin typeface="Segoe Print"/>
              <a:cs typeface="Segoe Print"/>
            </a:endParaRPr>
          </a:p>
        </p:txBody>
      </p:sp>
    </p:spTree>
    <p:extLst>
      <p:ext uri="{BB962C8B-B14F-4D97-AF65-F5344CB8AC3E}">
        <p14:creationId xmlns:p14="http://schemas.microsoft.com/office/powerpoint/2010/main" val="3875954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2399631069"/>
              </p:ext>
            </p:extLst>
          </p:nvPr>
        </p:nvGraphicFramePr>
        <p:xfrm>
          <a:off x="0" y="47039"/>
          <a:ext cx="9144000" cy="681096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289505" y="397132"/>
            <a:ext cx="6495624" cy="830997"/>
          </a:xfrm>
          <a:prstGeom prst="rect">
            <a:avLst/>
          </a:prstGeom>
          <a:noFill/>
        </p:spPr>
        <p:txBody>
          <a:bodyPr wrap="square" rtlCol="0">
            <a:spAutoFit/>
          </a:bodyPr>
          <a:lstStyle/>
          <a:p>
            <a:r>
              <a:rPr lang="en-US" sz="4800" dirty="0" smtClean="0">
                <a:solidFill>
                  <a:srgbClr val="595959"/>
                </a:solidFill>
                <a:latin typeface="Segoe UI Light"/>
                <a:cs typeface="Segoe UI Light"/>
              </a:rPr>
              <a:t>Overall Accuracy</a:t>
            </a:r>
          </a:p>
        </p:txBody>
      </p:sp>
      <p:pic>
        <p:nvPicPr>
          <p:cNvPr id="6" name="Picture 5"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0072" y="5846866"/>
            <a:ext cx="418416" cy="418416"/>
          </a:xfrm>
          <a:prstGeom prst="rect">
            <a:avLst/>
          </a:prstGeom>
        </p:spPr>
      </p:pic>
      <p:grpSp>
        <p:nvGrpSpPr>
          <p:cNvPr id="7" name="Group 6"/>
          <p:cNvGrpSpPr/>
          <p:nvPr/>
        </p:nvGrpSpPr>
        <p:grpSpPr>
          <a:xfrm>
            <a:off x="3701117" y="5770666"/>
            <a:ext cx="627624" cy="570816"/>
            <a:chOff x="3238992" y="5788378"/>
            <a:chExt cx="627624" cy="570816"/>
          </a:xfrm>
        </p:grpSpPr>
        <p:pic>
          <p:nvPicPr>
            <p:cNvPr id="8" name="Picture 7"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6336" y="5788378"/>
              <a:ext cx="418416" cy="418416"/>
            </a:xfrm>
            <a:prstGeom prst="rect">
              <a:avLst/>
            </a:prstGeom>
          </p:spPr>
        </p:pic>
        <p:pic>
          <p:nvPicPr>
            <p:cNvPr id="9" name="Picture 8"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8200" y="5940778"/>
              <a:ext cx="418416" cy="418416"/>
            </a:xfrm>
            <a:prstGeom prst="rect">
              <a:avLst/>
            </a:prstGeom>
          </p:spPr>
        </p:pic>
        <p:pic>
          <p:nvPicPr>
            <p:cNvPr id="10" name="Picture 9"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8992" y="5940778"/>
              <a:ext cx="418416" cy="418416"/>
            </a:xfrm>
            <a:prstGeom prst="rect">
              <a:avLst/>
            </a:prstGeom>
          </p:spPr>
        </p:pic>
      </p:grpSp>
      <p:grpSp>
        <p:nvGrpSpPr>
          <p:cNvPr id="11" name="Group 10"/>
          <p:cNvGrpSpPr/>
          <p:nvPr/>
        </p:nvGrpSpPr>
        <p:grpSpPr>
          <a:xfrm>
            <a:off x="5577779" y="5765806"/>
            <a:ext cx="834072" cy="580536"/>
            <a:chOff x="4684738" y="5848576"/>
            <a:chExt cx="834072" cy="580536"/>
          </a:xfrm>
        </p:grpSpPr>
        <p:pic>
          <p:nvPicPr>
            <p:cNvPr id="12" name="Picture 11"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2082" y="5848576"/>
              <a:ext cx="418416" cy="418416"/>
            </a:xfrm>
            <a:prstGeom prst="rect">
              <a:avLst/>
            </a:prstGeom>
          </p:spPr>
        </p:pic>
        <p:pic>
          <p:nvPicPr>
            <p:cNvPr id="13" name="Picture 12"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2566" y="6010696"/>
              <a:ext cx="418416" cy="418416"/>
            </a:xfrm>
            <a:prstGeom prst="rect">
              <a:avLst/>
            </a:prstGeom>
          </p:spPr>
        </p:pic>
        <p:pic>
          <p:nvPicPr>
            <p:cNvPr id="14" name="Picture 13"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4738" y="6010696"/>
              <a:ext cx="418416" cy="418416"/>
            </a:xfrm>
            <a:prstGeom prst="rect">
              <a:avLst/>
            </a:prstGeom>
          </p:spPr>
        </p:pic>
        <p:pic>
          <p:nvPicPr>
            <p:cNvPr id="15" name="Picture 14"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8530" y="5848576"/>
              <a:ext cx="418416" cy="418416"/>
            </a:xfrm>
            <a:prstGeom prst="rect">
              <a:avLst/>
            </a:prstGeom>
          </p:spPr>
        </p:pic>
        <p:pic>
          <p:nvPicPr>
            <p:cNvPr id="16" name="Picture 15"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0394" y="6010696"/>
              <a:ext cx="418416" cy="418416"/>
            </a:xfrm>
            <a:prstGeom prst="rect">
              <a:avLst/>
            </a:prstGeom>
          </p:spPr>
        </p:pic>
      </p:grpSp>
      <p:grpSp>
        <p:nvGrpSpPr>
          <p:cNvPr id="17" name="Group 16"/>
          <p:cNvGrpSpPr/>
          <p:nvPr/>
        </p:nvGrpSpPr>
        <p:grpSpPr>
          <a:xfrm>
            <a:off x="7411184" y="5765806"/>
            <a:ext cx="1033536" cy="580536"/>
            <a:chOff x="6114213" y="6093178"/>
            <a:chExt cx="1033536" cy="580536"/>
          </a:xfrm>
        </p:grpSpPr>
        <p:pic>
          <p:nvPicPr>
            <p:cNvPr id="18" name="Picture 17"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4533" y="6093178"/>
              <a:ext cx="418416" cy="418416"/>
            </a:xfrm>
            <a:prstGeom prst="rect">
              <a:avLst/>
            </a:prstGeom>
          </p:spPr>
        </p:pic>
        <p:pic>
          <p:nvPicPr>
            <p:cNvPr id="19" name="Picture 18"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5325" y="6093178"/>
              <a:ext cx="418416" cy="418416"/>
            </a:xfrm>
            <a:prstGeom prst="rect">
              <a:avLst/>
            </a:prstGeom>
          </p:spPr>
        </p:pic>
        <p:pic>
          <p:nvPicPr>
            <p:cNvPr id="20" name="Picture 19"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4213" y="6255298"/>
              <a:ext cx="418416" cy="418416"/>
            </a:xfrm>
            <a:prstGeom prst="rect">
              <a:avLst/>
            </a:prstGeom>
          </p:spPr>
        </p:pic>
        <p:pic>
          <p:nvPicPr>
            <p:cNvPr id="21" name="Picture 20"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0981" y="6093178"/>
              <a:ext cx="418416" cy="418416"/>
            </a:xfrm>
            <a:prstGeom prst="rect">
              <a:avLst/>
            </a:prstGeom>
          </p:spPr>
        </p:pic>
        <p:pic>
          <p:nvPicPr>
            <p:cNvPr id="22" name="Picture 21"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4293" y="6255298"/>
              <a:ext cx="418416" cy="418416"/>
            </a:xfrm>
            <a:prstGeom prst="rect">
              <a:avLst/>
            </a:prstGeom>
          </p:spPr>
        </p:pic>
        <p:pic>
          <p:nvPicPr>
            <p:cNvPr id="23" name="Picture 22"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9253" y="6255298"/>
              <a:ext cx="418416" cy="418416"/>
            </a:xfrm>
            <a:prstGeom prst="rect">
              <a:avLst/>
            </a:prstGeom>
          </p:spPr>
        </p:pic>
        <p:pic>
          <p:nvPicPr>
            <p:cNvPr id="24" name="Picture 23" descr="Man.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9333" y="6255298"/>
              <a:ext cx="418416" cy="418416"/>
            </a:xfrm>
            <a:prstGeom prst="rect">
              <a:avLst/>
            </a:prstGeom>
          </p:spPr>
        </p:pic>
      </p:grpSp>
      <p:sp>
        <p:nvSpPr>
          <p:cNvPr id="2" name="Rectangle 1"/>
          <p:cNvSpPr/>
          <p:nvPr/>
        </p:nvSpPr>
        <p:spPr>
          <a:xfrm>
            <a:off x="0" y="0"/>
            <a:ext cx="9144000" cy="6858000"/>
          </a:xfrm>
          <a:prstGeom prst="rect">
            <a:avLst/>
          </a:prstGeom>
          <a:solidFill>
            <a:schemeClr val="tx1">
              <a:alpha val="9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3" name="TextBox 2"/>
          <p:cNvSpPr txBox="1"/>
          <p:nvPr/>
        </p:nvSpPr>
        <p:spPr>
          <a:xfrm>
            <a:off x="732095" y="1914066"/>
            <a:ext cx="7203640" cy="1200329"/>
          </a:xfrm>
          <a:prstGeom prst="rect">
            <a:avLst/>
          </a:prstGeom>
          <a:noFill/>
        </p:spPr>
        <p:txBody>
          <a:bodyPr wrap="none" rtlCol="0">
            <a:spAutoFit/>
          </a:bodyPr>
          <a:lstStyle/>
          <a:p>
            <a:r>
              <a:rPr lang="en-US" sz="3600" dirty="0" smtClean="0">
                <a:solidFill>
                  <a:srgbClr val="FFFFFF"/>
                </a:solidFill>
                <a:latin typeface="Segoe UI Light"/>
                <a:cs typeface="Segoe UI Light"/>
              </a:rPr>
              <a:t>A single turker can provide bus stop </a:t>
            </a:r>
            <a:br>
              <a:rPr lang="en-US" sz="3600" dirty="0" smtClean="0">
                <a:solidFill>
                  <a:srgbClr val="FFFFFF"/>
                </a:solidFill>
                <a:latin typeface="Segoe UI Light"/>
                <a:cs typeface="Segoe UI Light"/>
              </a:rPr>
            </a:br>
            <a:r>
              <a:rPr lang="en-US" sz="3600" dirty="0" smtClean="0">
                <a:solidFill>
                  <a:srgbClr val="FFFFFF"/>
                </a:solidFill>
                <a:latin typeface="Segoe UI Light"/>
                <a:cs typeface="Segoe UI Light"/>
              </a:rPr>
              <a:t>landmark data with </a:t>
            </a:r>
            <a:r>
              <a:rPr lang="en-US" sz="3600" dirty="0" smtClean="0">
                <a:solidFill>
                  <a:srgbClr val="FFFFFF"/>
                </a:solidFill>
                <a:latin typeface="Segoe UI Semibold"/>
                <a:cs typeface="Segoe UI Semibold"/>
              </a:rPr>
              <a:t>82.5% accuracy</a:t>
            </a:r>
            <a:endParaRPr lang="en-US" sz="3600" dirty="0">
              <a:solidFill>
                <a:srgbClr val="FFFFFF"/>
              </a:solidFill>
              <a:latin typeface="Segoe UI Semibold"/>
              <a:cs typeface="Segoe UI Semibold"/>
            </a:endParaRPr>
          </a:p>
        </p:txBody>
      </p:sp>
      <p:sp>
        <p:nvSpPr>
          <p:cNvPr id="25" name="TextBox 24"/>
          <p:cNvSpPr txBox="1"/>
          <p:nvPr/>
        </p:nvSpPr>
        <p:spPr>
          <a:xfrm>
            <a:off x="732095" y="3890470"/>
            <a:ext cx="7788836" cy="646331"/>
          </a:xfrm>
          <a:prstGeom prst="rect">
            <a:avLst/>
          </a:prstGeom>
          <a:noFill/>
        </p:spPr>
        <p:txBody>
          <a:bodyPr wrap="none" rtlCol="0">
            <a:spAutoFit/>
          </a:bodyPr>
          <a:lstStyle/>
          <a:p>
            <a:r>
              <a:rPr lang="en-US" sz="3600" dirty="0" smtClean="0">
                <a:solidFill>
                  <a:srgbClr val="FFFFFF"/>
                </a:solidFill>
                <a:latin typeface="Segoe UI Light"/>
                <a:cs typeface="Segoe UI Light"/>
              </a:rPr>
              <a:t>With majority vote, it goes up to </a:t>
            </a:r>
            <a:r>
              <a:rPr lang="en-US" sz="3600" dirty="0" smtClean="0">
                <a:solidFill>
                  <a:srgbClr val="FFFFFF"/>
                </a:solidFill>
                <a:latin typeface="Segoe UI Semibold"/>
                <a:cs typeface="Segoe UI Semibold"/>
              </a:rPr>
              <a:t>87.3%</a:t>
            </a:r>
            <a:endParaRPr lang="en-US" sz="3600" dirty="0">
              <a:solidFill>
                <a:srgbClr val="FFFFFF"/>
              </a:solidFill>
              <a:latin typeface="Segoe UI Semibold"/>
              <a:cs typeface="Segoe UI Semibold"/>
            </a:endParaRPr>
          </a:p>
        </p:txBody>
      </p:sp>
      <p:sp>
        <p:nvSpPr>
          <p:cNvPr id="28" name="Rectangle 27"/>
          <p:cNvSpPr/>
          <p:nvPr/>
        </p:nvSpPr>
        <p:spPr>
          <a:xfrm>
            <a:off x="0" y="0"/>
            <a:ext cx="9162892" cy="4664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en-US" dirty="0" smtClean="0">
                <a:solidFill>
                  <a:schemeClr val="bg1"/>
                </a:solidFill>
                <a:latin typeface="Segoe UI Light"/>
                <a:cs typeface="Segoe UI Light"/>
              </a:rPr>
              <a:t>Study 3: Mechanical Turk Study</a:t>
            </a:r>
          </a:p>
        </p:txBody>
      </p:sp>
    </p:spTree>
    <p:extLst>
      <p:ext uri="{BB962C8B-B14F-4D97-AF65-F5344CB8AC3E}">
        <p14:creationId xmlns:p14="http://schemas.microsoft.com/office/powerpoint/2010/main" val="1191669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Screenshot_5_1_13_5_49_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8641"/>
            <a:ext cx="9144000" cy="6100718"/>
          </a:xfrm>
          <a:prstGeom prst="rect">
            <a:avLst/>
          </a:prstGeom>
        </p:spPr>
      </p:pic>
      <p:sp>
        <p:nvSpPr>
          <p:cNvPr id="8" name="Rectangle 7"/>
          <p:cNvSpPr/>
          <p:nvPr/>
        </p:nvSpPr>
        <p:spPr>
          <a:xfrm>
            <a:off x="0" y="781092"/>
            <a:ext cx="6286299" cy="1090353"/>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dirty="0" smtClean="0">
                <a:latin typeface="Segoe UI Semibold"/>
                <a:cs typeface="Segoe UI Semibold"/>
              </a:rPr>
              <a:t>Limitation and Future Work</a:t>
            </a:r>
          </a:p>
        </p:txBody>
      </p:sp>
    </p:spTree>
    <p:extLst>
      <p:ext uri="{BB962C8B-B14F-4D97-AF65-F5344CB8AC3E}">
        <p14:creationId xmlns:p14="http://schemas.microsoft.com/office/powerpoint/2010/main" val="1644730643"/>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Screenshot_5_1_13_5_49_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8641"/>
            <a:ext cx="9144000" cy="6100718"/>
          </a:xfrm>
          <a:prstGeom prst="rect">
            <a:avLst/>
          </a:prstGeom>
        </p:spPr>
      </p:pic>
      <p:cxnSp>
        <p:nvCxnSpPr>
          <p:cNvPr id="5" name="Straight Arrow Connector 4"/>
          <p:cNvCxnSpPr/>
          <p:nvPr/>
        </p:nvCxnSpPr>
        <p:spPr>
          <a:xfrm>
            <a:off x="5468624" y="1452424"/>
            <a:ext cx="3370576" cy="757376"/>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3288632" y="533400"/>
            <a:ext cx="4331367" cy="919023"/>
          </a:xfrm>
          <a:prstGeom prst="rect">
            <a:avLst/>
          </a:prstGeom>
          <a:solidFill>
            <a:schemeClr val="bg1">
              <a:alpha val="70000"/>
            </a:schemeClr>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800" dirty="0" smtClean="0">
                <a:solidFill>
                  <a:prstClr val="black"/>
                </a:solidFill>
                <a:latin typeface="Segoe UI Light"/>
                <a:cs typeface="Segoe UI Light"/>
              </a:rPr>
              <a:t>We counted these labels as “mistakes”.</a:t>
            </a:r>
            <a:endParaRPr lang="en-US" sz="2800" dirty="0">
              <a:solidFill>
                <a:prstClr val="black"/>
              </a:solidFill>
              <a:latin typeface="Segoe UI Light"/>
              <a:cs typeface="Segoe UI Light"/>
            </a:endParaRPr>
          </a:p>
        </p:txBody>
      </p:sp>
      <p:cxnSp>
        <p:nvCxnSpPr>
          <p:cNvPr id="7" name="Straight Arrow Connector 6"/>
          <p:cNvCxnSpPr/>
          <p:nvPr/>
        </p:nvCxnSpPr>
        <p:spPr>
          <a:xfrm>
            <a:off x="5468624" y="1452423"/>
            <a:ext cx="2075176" cy="833577"/>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0" y="4738145"/>
            <a:ext cx="3983789" cy="1090353"/>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457200" tIns="45720" rIns="91440" bIns="45720" numCol="1" spcCol="0" rtlCol="0" fromWordArt="0" anchor="ctr" anchorCtr="0" forceAA="0" compatLnSpc="1">
            <a:prstTxWarp prst="textNoShape">
              <a:avLst/>
            </a:prstTxWarp>
            <a:noAutofit/>
          </a:bodyPr>
          <a:lstStyle/>
          <a:p>
            <a:r>
              <a:rPr lang="en-US" sz="3600" dirty="0" smtClean="0">
                <a:latin typeface="Segoe UI Light"/>
                <a:cs typeface="Segoe UI Light"/>
              </a:rPr>
              <a:t>Label Placement</a:t>
            </a:r>
          </a:p>
        </p:txBody>
      </p:sp>
    </p:spTree>
    <p:extLst>
      <p:ext uri="{BB962C8B-B14F-4D97-AF65-F5344CB8AC3E}">
        <p14:creationId xmlns:p14="http://schemas.microsoft.com/office/powerpoint/2010/main" val="42128009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3_7.jpg"/>
          <p:cNvPicPr>
            <a:picLocks noChangeAspect="1"/>
          </p:cNvPicPr>
          <p:nvPr/>
        </p:nvPicPr>
        <p:blipFill rotWithShape="1">
          <a:blip r:embed="rId3">
            <a:extLst>
              <a:ext uri="{28A0092B-C50C-407E-A947-70E740481C1C}">
                <a14:useLocalDpi xmlns:a14="http://schemas.microsoft.com/office/drawing/2010/main" val="0"/>
              </a:ext>
            </a:extLst>
          </a:blip>
          <a:srcRect t="6855" b="19823"/>
          <a:stretch/>
        </p:blipFill>
        <p:spPr>
          <a:xfrm>
            <a:off x="0" y="0"/>
            <a:ext cx="9144000" cy="3771338"/>
          </a:xfrm>
          <a:prstGeom prst="rect">
            <a:avLst/>
          </a:prstGeom>
        </p:spPr>
      </p:pic>
      <p:pic>
        <p:nvPicPr>
          <p:cNvPr id="5" name="Picture 4" descr="Screen Shot 2013-10-13 at 10.56.11 PM.png"/>
          <p:cNvPicPr>
            <a:picLocks noChangeAspect="1"/>
          </p:cNvPicPr>
          <p:nvPr/>
        </p:nvPicPr>
        <p:blipFill rotWithShape="1">
          <a:blip r:embed="rId4">
            <a:extLst>
              <a:ext uri="{28A0092B-C50C-407E-A947-70E740481C1C}">
                <a14:useLocalDpi xmlns:a14="http://schemas.microsoft.com/office/drawing/2010/main" val="0"/>
              </a:ext>
            </a:extLst>
          </a:blip>
          <a:srcRect t="34420" b="11570"/>
          <a:stretch/>
        </p:blipFill>
        <p:spPr>
          <a:xfrm>
            <a:off x="0" y="3771338"/>
            <a:ext cx="9144000" cy="3086661"/>
          </a:xfrm>
          <a:prstGeom prst="rect">
            <a:avLst/>
          </a:prstGeom>
        </p:spPr>
      </p:pic>
      <p:sp>
        <p:nvSpPr>
          <p:cNvPr id="6" name="Rectangle 5"/>
          <p:cNvSpPr/>
          <p:nvPr/>
        </p:nvSpPr>
        <p:spPr>
          <a:xfrm>
            <a:off x="4615298" y="188924"/>
            <a:ext cx="4621713" cy="811635"/>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7" name="Title 1"/>
          <p:cNvSpPr txBox="1">
            <a:spLocks/>
          </p:cNvSpPr>
          <p:nvPr/>
        </p:nvSpPr>
        <p:spPr>
          <a:xfrm>
            <a:off x="4674677" y="-118920"/>
            <a:ext cx="7772400" cy="136207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Segoe UI Light"/>
                <a:ea typeface="+mj-ea"/>
                <a:cs typeface="Segoe UI Light"/>
              </a:defRPr>
            </a:lvl1pPr>
          </a:lstStyle>
          <a:p>
            <a:pPr algn="l"/>
            <a:r>
              <a:rPr lang="en-US" sz="4000" dirty="0" smtClean="0">
                <a:solidFill>
                  <a:schemeClr val="bg1"/>
                </a:solidFill>
              </a:rPr>
              <a:t>Image Age</a:t>
            </a:r>
            <a:endParaRPr lang="en-US" sz="3600" dirty="0">
              <a:solidFill>
                <a:schemeClr val="accent2"/>
              </a:solidFill>
            </a:endParaRPr>
          </a:p>
        </p:txBody>
      </p:sp>
      <p:sp>
        <p:nvSpPr>
          <p:cNvPr id="8" name="Rectangle 7"/>
          <p:cNvSpPr/>
          <p:nvPr/>
        </p:nvSpPr>
        <p:spPr>
          <a:xfrm>
            <a:off x="4674677" y="6400800"/>
            <a:ext cx="4469323" cy="457200"/>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000" dirty="0" smtClean="0">
                <a:latin typeface="Segoe UI Light"/>
                <a:cs typeface="Segoe UI Light"/>
              </a:rPr>
              <a:t>GSV: July 2011</a:t>
            </a:r>
          </a:p>
        </p:txBody>
      </p:sp>
      <p:sp>
        <p:nvSpPr>
          <p:cNvPr id="9" name="Rectangle 8"/>
          <p:cNvSpPr/>
          <p:nvPr/>
        </p:nvSpPr>
        <p:spPr>
          <a:xfrm>
            <a:off x="4615298" y="3320983"/>
            <a:ext cx="4528702" cy="450355"/>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000" dirty="0" smtClean="0">
                <a:latin typeface="Segoe UI Light"/>
                <a:cs typeface="Segoe UI Light"/>
              </a:rPr>
              <a:t>Physical Audit: March 2013</a:t>
            </a:r>
          </a:p>
        </p:txBody>
      </p:sp>
    </p:spTree>
    <p:extLst>
      <p:ext uri="{BB962C8B-B14F-4D97-AF65-F5344CB8AC3E}">
        <p14:creationId xmlns:p14="http://schemas.microsoft.com/office/powerpoint/2010/main" val="2803142987"/>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3-10-13 at 10.49.25 PM.png"/>
          <p:cNvPicPr>
            <a:picLocks noChangeAspect="1"/>
          </p:cNvPicPr>
          <p:nvPr/>
        </p:nvPicPr>
        <p:blipFill rotWithShape="1">
          <a:blip r:embed="rId3">
            <a:extLst>
              <a:ext uri="{28A0092B-C50C-407E-A947-70E740481C1C}">
                <a14:useLocalDpi xmlns:a14="http://schemas.microsoft.com/office/drawing/2010/main" val="0"/>
              </a:ext>
            </a:extLst>
          </a:blip>
          <a:srcRect l="14749" t="9952" r="13739" b="4234"/>
          <a:stretch/>
        </p:blipFill>
        <p:spPr>
          <a:xfrm>
            <a:off x="0" y="0"/>
            <a:ext cx="9144000" cy="6858000"/>
          </a:xfrm>
          <a:prstGeom prst="rect">
            <a:avLst/>
          </a:prstGeom>
        </p:spPr>
      </p:pic>
      <p:sp>
        <p:nvSpPr>
          <p:cNvPr id="7" name="Rectangle 6"/>
          <p:cNvSpPr/>
          <p:nvPr/>
        </p:nvSpPr>
        <p:spPr>
          <a:xfrm>
            <a:off x="-333559" y="4874520"/>
            <a:ext cx="6440250" cy="1240802"/>
          </a:xfrm>
          <a:prstGeom prst="rect">
            <a:avLst/>
          </a:prstGeom>
          <a:solidFill>
            <a:schemeClr val="tx1">
              <a:alpha val="85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smtClean="0">
              <a:latin typeface="Segoe UI Light"/>
              <a:cs typeface="Segoe UI Light"/>
            </a:endParaRPr>
          </a:p>
        </p:txBody>
      </p:sp>
      <p:sp>
        <p:nvSpPr>
          <p:cNvPr id="2" name="Title 1"/>
          <p:cNvSpPr>
            <a:spLocks noGrp="1"/>
          </p:cNvSpPr>
          <p:nvPr>
            <p:ph type="title" idx="4294967295"/>
          </p:nvPr>
        </p:nvSpPr>
        <p:spPr>
          <a:xfrm>
            <a:off x="293948" y="4753247"/>
            <a:ext cx="7772400" cy="1362075"/>
          </a:xfrm>
        </p:spPr>
        <p:txBody>
          <a:bodyPr>
            <a:normAutofit/>
          </a:bodyPr>
          <a:lstStyle/>
          <a:p>
            <a:pPr algn="l"/>
            <a:r>
              <a:rPr lang="en-US" dirty="0" smtClean="0">
                <a:solidFill>
                  <a:schemeClr val="bg1"/>
                </a:solidFill>
              </a:rPr>
              <a:t>Difficult Scenes</a:t>
            </a:r>
            <a:r>
              <a:rPr lang="en-US" dirty="0" smtClean="0"/>
              <a:t/>
            </a:r>
            <a:br>
              <a:rPr lang="en-US" dirty="0" smtClean="0"/>
            </a:br>
            <a:r>
              <a:rPr lang="en-US" sz="3200" dirty="0" smtClean="0">
                <a:solidFill>
                  <a:srgbClr val="FF0000"/>
                </a:solidFill>
              </a:rPr>
              <a:t>Lighting/Shadow and Blur</a:t>
            </a:r>
            <a:endParaRPr lang="en-US" sz="4000" dirty="0">
              <a:solidFill>
                <a:srgbClr val="FF0000"/>
              </a:solidFill>
            </a:endParaRPr>
          </a:p>
        </p:txBody>
      </p:sp>
    </p:spTree>
    <p:extLst>
      <p:ext uri="{BB962C8B-B14F-4D97-AF65-F5344CB8AC3E}">
        <p14:creationId xmlns:p14="http://schemas.microsoft.com/office/powerpoint/2010/main" val="816053442"/>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Bu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9240" y="5043813"/>
            <a:ext cx="2378582" cy="1310968"/>
          </a:xfrm>
          <a:prstGeom prst="rect">
            <a:avLst/>
          </a:prstGeom>
        </p:spPr>
      </p:pic>
      <p:sp>
        <p:nvSpPr>
          <p:cNvPr id="2" name="Title 1"/>
          <p:cNvSpPr>
            <a:spLocks noGrp="1"/>
          </p:cNvSpPr>
          <p:nvPr>
            <p:ph type="ctrTitle"/>
          </p:nvPr>
        </p:nvSpPr>
        <p:spPr>
          <a:xfrm>
            <a:off x="697290" y="1770141"/>
            <a:ext cx="8101683" cy="1470025"/>
          </a:xfrm>
        </p:spPr>
        <p:txBody>
          <a:bodyPr>
            <a:noAutofit/>
          </a:bodyPr>
          <a:lstStyle/>
          <a:p>
            <a:pPr algn="l"/>
            <a:r>
              <a:rPr lang="en-US" sz="2800" b="1" dirty="0" smtClean="0"/>
              <a:t>Bus stop landmarks such as bus </a:t>
            </a:r>
            <a:r>
              <a:rPr lang="en-US" sz="2800" b="1" dirty="0"/>
              <a:t>stop </a:t>
            </a:r>
            <a:r>
              <a:rPr lang="en-US" sz="2800" b="1" dirty="0" smtClean="0"/>
              <a:t>shelters help </a:t>
            </a:r>
            <a:r>
              <a:rPr lang="en-US" sz="2800" b="1" dirty="0"/>
              <a:t>people with visual impairment to locate bus stops  </a:t>
            </a:r>
          </a:p>
        </p:txBody>
      </p:sp>
      <p:sp>
        <p:nvSpPr>
          <p:cNvPr id="4" name="Rectangle 3"/>
          <p:cNvSpPr/>
          <p:nvPr/>
        </p:nvSpPr>
        <p:spPr>
          <a:xfrm>
            <a:off x="-2847" y="6098792"/>
            <a:ext cx="9252687"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5" name="Picture 4" descr="C:\research\Posters\Affiliates2009-HydroSense\dub logo.png"/>
          <p:cNvPicPr>
            <a:picLocks noChangeAspect="1" noChangeArrowheads="1"/>
          </p:cNvPicPr>
          <p:nvPr/>
        </p:nvPicPr>
        <p:blipFill>
          <a:blip r:embed="rId3" cstate="print">
            <a:lum bright="90000"/>
          </a:blip>
          <a:srcRect/>
          <a:stretch>
            <a:fillRect/>
          </a:stretch>
        </p:blipFill>
        <p:spPr bwMode="auto">
          <a:xfrm>
            <a:off x="6517307" y="6273057"/>
            <a:ext cx="808384" cy="413470"/>
          </a:xfrm>
          <a:prstGeom prst="rect">
            <a:avLst/>
          </a:prstGeom>
          <a:noFill/>
          <a:effectLst/>
        </p:spPr>
      </p:pic>
      <p:pic>
        <p:nvPicPr>
          <p:cNvPr id="10" name="Picture 5" descr="C:\research\talks\CHI2010-EcoFeedback\UW.Signature_stacked.png"/>
          <p:cNvPicPr>
            <a:picLocks noChangeAspect="1" noChangeArrowheads="1"/>
          </p:cNvPicPr>
          <p:nvPr/>
        </p:nvPicPr>
        <p:blipFill>
          <a:blip r:embed="rId4" cstate="print"/>
          <a:srcRect/>
          <a:stretch>
            <a:fillRect/>
          </a:stretch>
        </p:blipFill>
        <p:spPr bwMode="auto">
          <a:xfrm>
            <a:off x="7547619" y="6280422"/>
            <a:ext cx="1367109" cy="398740"/>
          </a:xfrm>
          <a:prstGeom prst="rect">
            <a:avLst/>
          </a:prstGeom>
          <a:noFill/>
        </p:spPr>
      </p:pic>
      <p:pic>
        <p:nvPicPr>
          <p:cNvPr id="11" name="Picture 2" descr="D:\Dropbox\HCILShared\HCIL\HCILLogos\HCIL Logo black - no circle larg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1602" y="6270952"/>
            <a:ext cx="609043" cy="41768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188691" y="6310515"/>
            <a:ext cx="1390250" cy="338554"/>
          </a:xfrm>
          <a:prstGeom prst="rect">
            <a:avLst/>
          </a:prstGeom>
          <a:noFill/>
        </p:spPr>
        <p:txBody>
          <a:bodyPr wrap="square" lIns="0" rIns="0" rtlCol="0">
            <a:spAutoFit/>
          </a:bodyPr>
          <a:lstStyle/>
          <a:p>
            <a:r>
              <a:rPr lang="en-US" sz="1600" b="1" dirty="0" smtClean="0">
                <a:solidFill>
                  <a:schemeClr val="bg1"/>
                </a:solidFill>
                <a:latin typeface="HelveticaNeueLT Com 23 UltLtEx" pitchFamily="34" charset="0"/>
              </a:rPr>
              <a:t>make</a:t>
            </a:r>
            <a:r>
              <a:rPr lang="en-US" sz="1600" dirty="0" smtClean="0">
                <a:solidFill>
                  <a:schemeClr val="bg1"/>
                </a:solidFill>
                <a:latin typeface="HelveticaNeueLT Com 23 UltLtEx" pitchFamily="34" charset="0"/>
              </a:rPr>
              <a:t>ability lab</a:t>
            </a:r>
            <a:endParaRPr lang="en-US" sz="1600" dirty="0">
              <a:solidFill>
                <a:schemeClr val="bg1"/>
              </a:solidFill>
              <a:latin typeface="HelveticaNeueLT Com 23 UltLtEx" pitchFamily="34" charset="0"/>
            </a:endParaRPr>
          </a:p>
        </p:txBody>
      </p:sp>
      <p:pic>
        <p:nvPicPr>
          <p:cNvPr id="13" name="Picture 6" descr="D:\Dropbox\HCILShared\UMDLogos\umd-ball-black.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32421" y="6075791"/>
            <a:ext cx="532368" cy="5323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7" descr="D:\Dropbox\HCILShared\CSLogos\CSLogos_v2_grayscale.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299" t="58117" r="54391" b="12793"/>
          <a:stretch/>
        </p:blipFill>
        <p:spPr bwMode="auto">
          <a:xfrm>
            <a:off x="1916406" y="6192010"/>
            <a:ext cx="1267149" cy="5755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C:\research\talks\VirginiaTech2012_SeminarSeries\umd_logo.png"/>
          <p:cNvPicPr>
            <a:picLocks noChangeAspect="1" noChangeArrowheads="1"/>
          </p:cNvPicPr>
          <p:nvPr/>
        </p:nvPicPr>
        <p:blipFill rotWithShape="1">
          <a:blip r:embed="rId8">
            <a:extLst>
              <a:ext uri="{28A0092B-C50C-407E-A947-70E740481C1C}">
                <a14:useLocalDpi xmlns:a14="http://schemas.microsoft.com/office/drawing/2010/main" val="0"/>
              </a:ext>
            </a:extLst>
          </a:blip>
          <a:srcRect l="20170"/>
          <a:stretch/>
        </p:blipFill>
        <p:spPr bwMode="auto">
          <a:xfrm>
            <a:off x="172751" y="6322034"/>
            <a:ext cx="1545608" cy="315517"/>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1"/>
          <p:cNvSpPr txBox="1">
            <a:spLocks/>
          </p:cNvSpPr>
          <p:nvPr/>
        </p:nvSpPr>
        <p:spPr>
          <a:xfrm>
            <a:off x="705934" y="575243"/>
            <a:ext cx="7772400"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Segoe UI Light"/>
                <a:ea typeface="+mj-ea"/>
                <a:cs typeface="Segoe UI Light"/>
              </a:defRPr>
            </a:lvl1pPr>
          </a:lstStyle>
          <a:p>
            <a:pPr algn="l"/>
            <a:r>
              <a:rPr lang="en-US" sz="6600" dirty="0" smtClean="0">
                <a:solidFill>
                  <a:schemeClr val="tx1">
                    <a:lumMod val="65000"/>
                    <a:lumOff val="35000"/>
                  </a:schemeClr>
                </a:solidFill>
                <a:latin typeface="Segoe UI bold"/>
                <a:cs typeface="Segoe UI bold"/>
              </a:rPr>
              <a:t>Summary</a:t>
            </a:r>
            <a:endParaRPr lang="en-US" sz="6600" dirty="0">
              <a:solidFill>
                <a:schemeClr val="tx1">
                  <a:lumMod val="65000"/>
                  <a:lumOff val="35000"/>
                </a:schemeClr>
              </a:solidFill>
              <a:latin typeface="Segoe UI bold"/>
              <a:cs typeface="Segoe UI bold"/>
            </a:endParaRPr>
          </a:p>
        </p:txBody>
      </p:sp>
      <p:pic>
        <p:nvPicPr>
          <p:cNvPr id="17" name="Picture 16" descr="Cane.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11144" y="4978619"/>
            <a:ext cx="1230102" cy="1227607"/>
          </a:xfrm>
          <a:prstGeom prst="rect">
            <a:avLst/>
          </a:prstGeom>
        </p:spPr>
      </p:pic>
      <p:pic>
        <p:nvPicPr>
          <p:cNvPr id="18" name="Picture 17" descr="BusStopSign_SingleLeg.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81602" y="4969450"/>
            <a:ext cx="1222560" cy="1222560"/>
          </a:xfrm>
          <a:prstGeom prst="rect">
            <a:avLst/>
          </a:prstGeom>
        </p:spPr>
      </p:pic>
      <p:sp>
        <p:nvSpPr>
          <p:cNvPr id="20" name="Title 1"/>
          <p:cNvSpPr txBox="1">
            <a:spLocks/>
          </p:cNvSpPr>
          <p:nvPr/>
        </p:nvSpPr>
        <p:spPr>
          <a:xfrm>
            <a:off x="697291" y="3027067"/>
            <a:ext cx="7491914"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Segoe UI Light"/>
                <a:ea typeface="+mj-ea"/>
                <a:cs typeface="Segoe UI Light"/>
              </a:defRPr>
            </a:lvl1pPr>
          </a:lstStyle>
          <a:p>
            <a:pPr algn="l"/>
            <a:r>
              <a:rPr lang="en-US" sz="2800" b="1" dirty="0" smtClean="0"/>
              <a:t>Turkers can find bus stop landmarks with </a:t>
            </a:r>
            <a:br>
              <a:rPr lang="en-US" sz="2800" b="1" dirty="0" smtClean="0"/>
            </a:br>
            <a:r>
              <a:rPr lang="en-US" sz="2800" b="1" dirty="0" smtClean="0">
                <a:latin typeface="Segoe UI Semibold"/>
                <a:cs typeface="Segoe UI Semibold"/>
              </a:rPr>
              <a:t>82.5%</a:t>
            </a:r>
            <a:r>
              <a:rPr lang="en-US" sz="2800" b="1" dirty="0" smtClean="0"/>
              <a:t> accuracy from Google Street View</a:t>
            </a:r>
            <a:endParaRPr lang="en-US" sz="2800" dirty="0"/>
          </a:p>
        </p:txBody>
      </p:sp>
    </p:spTree>
    <p:extLst>
      <p:ext uri="{BB962C8B-B14F-4D97-AF65-F5344CB8AC3E}">
        <p14:creationId xmlns:p14="http://schemas.microsoft.com/office/powerpoint/2010/main" val="7832671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p:cNvSpPr/>
          <p:nvPr/>
        </p:nvSpPr>
        <p:spPr>
          <a:xfrm>
            <a:off x="-2847" y="6098792"/>
            <a:ext cx="9252687"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5" name="Picture 4" descr="C:\research\Posters\Affiliates2009-HydroSense\dub logo.png"/>
          <p:cNvPicPr>
            <a:picLocks noChangeAspect="1" noChangeArrowheads="1"/>
          </p:cNvPicPr>
          <p:nvPr/>
        </p:nvPicPr>
        <p:blipFill>
          <a:blip r:embed="rId3" cstate="print">
            <a:lum bright="90000"/>
            <a:extLst>
              <a:ext uri="{28A0092B-C50C-407E-A947-70E740481C1C}">
                <a14:useLocalDpi xmlns:a14="http://schemas.microsoft.com/office/drawing/2010/main"/>
              </a:ext>
            </a:extLst>
          </a:blip>
          <a:srcRect/>
          <a:stretch>
            <a:fillRect/>
          </a:stretch>
        </p:blipFill>
        <p:spPr bwMode="auto">
          <a:xfrm>
            <a:off x="6517307" y="6273057"/>
            <a:ext cx="808384" cy="413470"/>
          </a:xfrm>
          <a:prstGeom prst="rect">
            <a:avLst/>
          </a:prstGeom>
          <a:noFill/>
          <a:effectLst/>
        </p:spPr>
      </p:pic>
      <p:pic>
        <p:nvPicPr>
          <p:cNvPr id="10" name="Picture 5" descr="C:\research\talks\CHI2010-EcoFeedback\UW.Signature_stacked.pn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547619" y="6280422"/>
            <a:ext cx="1367109" cy="398740"/>
          </a:xfrm>
          <a:prstGeom prst="rect">
            <a:avLst/>
          </a:prstGeom>
          <a:noFill/>
        </p:spPr>
      </p:pic>
      <p:pic>
        <p:nvPicPr>
          <p:cNvPr id="11" name="Picture 2" descr="D:\Dropbox\HCILShared\HCIL\HCILLogos\HCIL Logo black - no circle large.png"/>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3381602" y="6270952"/>
            <a:ext cx="609043" cy="41768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188691" y="6310515"/>
            <a:ext cx="1390250" cy="338554"/>
          </a:xfrm>
          <a:prstGeom prst="rect">
            <a:avLst/>
          </a:prstGeom>
          <a:noFill/>
        </p:spPr>
        <p:txBody>
          <a:bodyPr wrap="square" lIns="0" rIns="0" rtlCol="0">
            <a:spAutoFit/>
          </a:bodyPr>
          <a:lstStyle/>
          <a:p>
            <a:r>
              <a:rPr lang="en-US" sz="1600" b="1" dirty="0" smtClean="0">
                <a:solidFill>
                  <a:schemeClr val="bg1"/>
                </a:solidFill>
                <a:latin typeface="HelveticaNeueLT Com 23 UltLtEx" pitchFamily="34" charset="0"/>
              </a:rPr>
              <a:t>make</a:t>
            </a:r>
            <a:r>
              <a:rPr lang="en-US" sz="1600" dirty="0" smtClean="0">
                <a:solidFill>
                  <a:schemeClr val="bg1"/>
                </a:solidFill>
                <a:latin typeface="HelveticaNeueLT Com 23 UltLtEx" pitchFamily="34" charset="0"/>
              </a:rPr>
              <a:t>ability lab</a:t>
            </a:r>
            <a:endParaRPr lang="en-US" sz="1600" dirty="0">
              <a:solidFill>
                <a:schemeClr val="bg1"/>
              </a:solidFill>
              <a:latin typeface="HelveticaNeueLT Com 23 UltLtEx" pitchFamily="34" charset="0"/>
            </a:endParaRPr>
          </a:p>
        </p:txBody>
      </p:sp>
      <p:pic>
        <p:nvPicPr>
          <p:cNvPr id="13" name="Picture 6" descr="D:\Dropbox\HCILShared\UMDLogos\umd-ball-black.png"/>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132421" y="6075791"/>
            <a:ext cx="532368" cy="5323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7" descr="D:\Dropbox\HCILShared\CSLogos\CSLogos_v2_grayscale.png"/>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1916406" y="6192010"/>
            <a:ext cx="1267149" cy="5755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C:\research\talks\VirginiaTech2012_SeminarSeries\umd_logo.png"/>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a:stretch/>
        </p:blipFill>
        <p:spPr bwMode="auto">
          <a:xfrm>
            <a:off x="172751" y="6322034"/>
            <a:ext cx="1545608" cy="315517"/>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1"/>
          <p:cNvSpPr txBox="1">
            <a:spLocks/>
          </p:cNvSpPr>
          <p:nvPr/>
        </p:nvSpPr>
        <p:spPr>
          <a:xfrm>
            <a:off x="705934" y="0"/>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Segoe UI Light"/>
                <a:ea typeface="+mj-ea"/>
                <a:cs typeface="Segoe UI Light"/>
              </a:defRPr>
            </a:lvl1pPr>
          </a:lstStyle>
          <a:p>
            <a:pPr algn="l"/>
            <a:r>
              <a:rPr lang="en-US" sz="2400" dirty="0">
                <a:solidFill>
                  <a:schemeClr val="tx1">
                    <a:lumMod val="65000"/>
                    <a:lumOff val="35000"/>
                  </a:schemeClr>
                </a:solidFill>
              </a:rPr>
              <a:t>I</a:t>
            </a:r>
            <a:r>
              <a:rPr lang="en-US" sz="2400" dirty="0" smtClean="0">
                <a:solidFill>
                  <a:schemeClr val="tx1">
                    <a:lumMod val="65000"/>
                    <a:lumOff val="35000"/>
                  </a:schemeClr>
                </a:solidFill>
              </a:rPr>
              <a:t>mages used in this presentation come from…</a:t>
            </a:r>
            <a:endParaRPr lang="en-US" sz="2400" dirty="0">
              <a:solidFill>
                <a:schemeClr val="tx1">
                  <a:lumMod val="65000"/>
                  <a:lumOff val="35000"/>
                </a:schemeClr>
              </a:solidFill>
            </a:endParaRPr>
          </a:p>
        </p:txBody>
      </p:sp>
      <p:pic>
        <p:nvPicPr>
          <p:cNvPr id="20" name="Picture 19" descr="White Cane.jpg"/>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41335" y="1364119"/>
            <a:ext cx="604208" cy="453156"/>
          </a:xfrm>
          <a:prstGeom prst="rect">
            <a:avLst/>
          </a:prstGeom>
        </p:spPr>
      </p:pic>
      <p:pic>
        <p:nvPicPr>
          <p:cNvPr id="21" name="Picture 20" descr="Bus.png"/>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3583011" y="4710203"/>
            <a:ext cx="829530" cy="457200"/>
          </a:xfrm>
          <a:prstGeom prst="rect">
            <a:avLst/>
          </a:prstGeom>
        </p:spPr>
      </p:pic>
      <p:pic>
        <p:nvPicPr>
          <p:cNvPr id="22" name="Picture 21" descr="Cane.png"/>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3768712" y="4160843"/>
            <a:ext cx="458129" cy="457200"/>
          </a:xfrm>
          <a:prstGeom prst="rect">
            <a:avLst/>
          </a:prstGeom>
        </p:spPr>
      </p:pic>
      <p:pic>
        <p:nvPicPr>
          <p:cNvPr id="23" name="Picture 22"/>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flipH="1">
            <a:off x="6896961" y="1324809"/>
            <a:ext cx="259531" cy="457200"/>
          </a:xfrm>
          <a:prstGeom prst="rect">
            <a:avLst/>
          </a:prstGeom>
        </p:spPr>
      </p:pic>
      <p:sp>
        <p:nvSpPr>
          <p:cNvPr id="3" name="TextBox 2"/>
          <p:cNvSpPr txBox="1"/>
          <p:nvPr/>
        </p:nvSpPr>
        <p:spPr>
          <a:xfrm>
            <a:off x="7245493" y="1479511"/>
            <a:ext cx="1240757" cy="307777"/>
          </a:xfrm>
          <a:prstGeom prst="rect">
            <a:avLst/>
          </a:prstGeom>
          <a:noFill/>
        </p:spPr>
        <p:txBody>
          <a:bodyPr wrap="none" rtlCol="0">
            <a:spAutoFit/>
          </a:bodyPr>
          <a:lstStyle/>
          <a:p>
            <a:r>
              <a:rPr lang="en-US" sz="1400" dirty="0" err="1">
                <a:latin typeface="Segoe Condensed"/>
                <a:cs typeface="Segoe Condensed"/>
              </a:rPr>
              <a:t>sweetclipart.com</a:t>
            </a:r>
            <a:endParaRPr lang="en-US" sz="1400" dirty="0">
              <a:latin typeface="Segoe Condensed"/>
              <a:cs typeface="Segoe Condensed"/>
            </a:endParaRPr>
          </a:p>
        </p:txBody>
      </p:sp>
      <p:sp>
        <p:nvSpPr>
          <p:cNvPr id="6" name="Rectangle 5"/>
          <p:cNvSpPr/>
          <p:nvPr/>
        </p:nvSpPr>
        <p:spPr>
          <a:xfrm>
            <a:off x="7245493" y="1996339"/>
            <a:ext cx="1449661" cy="307777"/>
          </a:xfrm>
          <a:prstGeom prst="rect">
            <a:avLst/>
          </a:prstGeom>
        </p:spPr>
        <p:txBody>
          <a:bodyPr wrap="none">
            <a:spAutoFit/>
          </a:bodyPr>
          <a:lstStyle/>
          <a:p>
            <a:r>
              <a:rPr lang="en-US" sz="1400" dirty="0">
                <a:latin typeface="Segoe Condensed"/>
                <a:cs typeface="Segoe Condensed"/>
              </a:rPr>
              <a:t>cdn3.iconfinder.com</a:t>
            </a:r>
          </a:p>
        </p:txBody>
      </p:sp>
      <p:pic>
        <p:nvPicPr>
          <p:cNvPr id="26" name="Picture 25"/>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6875811" y="1996339"/>
            <a:ext cx="301831" cy="301831"/>
          </a:xfrm>
          <a:prstGeom prst="rect">
            <a:avLst/>
          </a:prstGeom>
        </p:spPr>
      </p:pic>
      <p:pic>
        <p:nvPicPr>
          <p:cNvPr id="27" name="Picture 26"/>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6881848" y="3656492"/>
            <a:ext cx="289757" cy="289758"/>
          </a:xfrm>
          <a:prstGeom prst="rect">
            <a:avLst/>
          </a:prstGeom>
        </p:spPr>
      </p:pic>
      <p:pic>
        <p:nvPicPr>
          <p:cNvPr id="28" name="Picture 27"/>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6875811" y="3095059"/>
            <a:ext cx="301831" cy="301831"/>
          </a:xfrm>
          <a:prstGeom prst="rect">
            <a:avLst/>
          </a:prstGeom>
        </p:spPr>
      </p:pic>
      <p:pic>
        <p:nvPicPr>
          <p:cNvPr id="29" name="Picture 28"/>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6875811" y="2545699"/>
            <a:ext cx="301831" cy="301831"/>
          </a:xfrm>
          <a:prstGeom prst="rect">
            <a:avLst/>
          </a:prstGeom>
        </p:spPr>
      </p:pic>
      <p:sp>
        <p:nvSpPr>
          <p:cNvPr id="7" name="Rectangle 6"/>
          <p:cNvSpPr/>
          <p:nvPr/>
        </p:nvSpPr>
        <p:spPr>
          <a:xfrm>
            <a:off x="7245493" y="3679611"/>
            <a:ext cx="1332040" cy="307777"/>
          </a:xfrm>
          <a:prstGeom prst="rect">
            <a:avLst/>
          </a:prstGeom>
        </p:spPr>
        <p:txBody>
          <a:bodyPr wrap="none">
            <a:spAutoFit/>
          </a:bodyPr>
          <a:lstStyle/>
          <a:p>
            <a:r>
              <a:rPr lang="en-US" sz="1400" dirty="0" err="1">
                <a:latin typeface="Segoe Condensed"/>
                <a:cs typeface="Segoe Condensed"/>
              </a:rPr>
              <a:t>www.iconsdb.com</a:t>
            </a:r>
            <a:endParaRPr lang="en-US" sz="1400" dirty="0">
              <a:latin typeface="Segoe Condensed"/>
              <a:cs typeface="Segoe Condensed"/>
            </a:endParaRPr>
          </a:p>
        </p:txBody>
      </p:sp>
      <p:pic>
        <p:nvPicPr>
          <p:cNvPr id="30" name="Picture 29" descr="BusStop_Gray.jpg"/>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738385" y="1909435"/>
            <a:ext cx="610108" cy="457200"/>
          </a:xfrm>
          <a:prstGeom prst="rect">
            <a:avLst/>
          </a:prstGeom>
        </p:spPr>
      </p:pic>
      <p:sp>
        <p:nvSpPr>
          <p:cNvPr id="8" name="Rectangle 7"/>
          <p:cNvSpPr/>
          <p:nvPr/>
        </p:nvSpPr>
        <p:spPr>
          <a:xfrm>
            <a:off x="1348493" y="2058858"/>
            <a:ext cx="1355860" cy="307777"/>
          </a:xfrm>
          <a:prstGeom prst="rect">
            <a:avLst/>
          </a:prstGeom>
        </p:spPr>
        <p:txBody>
          <a:bodyPr wrap="none">
            <a:spAutoFit/>
          </a:bodyPr>
          <a:lstStyle/>
          <a:p>
            <a:r>
              <a:rPr lang="en-US" sz="1400" dirty="0">
                <a:latin typeface="Segoe Condensed"/>
                <a:cs typeface="Segoe Condensed"/>
              </a:rPr>
              <a:t>4.bp.blogspot.com</a:t>
            </a:r>
          </a:p>
        </p:txBody>
      </p:sp>
      <p:pic>
        <p:nvPicPr>
          <p:cNvPr id="31" name="Picture 30"/>
          <p:cNvPicPr>
            <a:picLocks noChangeAspect="1"/>
          </p:cNvPicPr>
          <p:nvPr/>
        </p:nvPicPr>
        <p:blipFill rotWithShape="1">
          <a:blip r:embed="rId18" cstate="print">
            <a:extLst>
              <a:ext uri="{28A0092B-C50C-407E-A947-70E740481C1C}">
                <a14:useLocalDpi xmlns:a14="http://schemas.microsoft.com/office/drawing/2010/main"/>
              </a:ext>
            </a:extLst>
          </a:blip>
          <a:srcRect/>
          <a:stretch/>
        </p:blipFill>
        <p:spPr>
          <a:xfrm>
            <a:off x="941941" y="2458795"/>
            <a:ext cx="202997" cy="457200"/>
          </a:xfrm>
          <a:prstGeom prst="rect">
            <a:avLst/>
          </a:prstGeom>
        </p:spPr>
      </p:pic>
      <p:sp>
        <p:nvSpPr>
          <p:cNvPr id="9" name="Rectangle 8"/>
          <p:cNvSpPr/>
          <p:nvPr/>
        </p:nvSpPr>
        <p:spPr>
          <a:xfrm>
            <a:off x="1348493" y="2608218"/>
            <a:ext cx="1723549" cy="307777"/>
          </a:xfrm>
          <a:prstGeom prst="rect">
            <a:avLst/>
          </a:prstGeom>
        </p:spPr>
        <p:txBody>
          <a:bodyPr wrap="none">
            <a:spAutoFit/>
          </a:bodyPr>
          <a:lstStyle/>
          <a:p>
            <a:r>
              <a:rPr lang="en-US" sz="1400" dirty="0" err="1" smtClean="0">
                <a:latin typeface="Segoe Condensed"/>
                <a:cs typeface="Segoe Condensed"/>
              </a:rPr>
              <a:t>www.independent.co.uk</a:t>
            </a:r>
            <a:endParaRPr lang="en-US" sz="1400" dirty="0">
              <a:latin typeface="Segoe Condensed"/>
              <a:cs typeface="Segoe Condensed"/>
            </a:endParaRPr>
          </a:p>
        </p:txBody>
      </p:sp>
      <p:pic>
        <p:nvPicPr>
          <p:cNvPr id="32" name="Picture 2" descr="C:\Users\jonf\Dropbox\ProjectSidewalk\CHI Presentation\Images\Turkers\THE-PEOPLE.jpg"/>
          <p:cNvPicPr>
            <a:picLocks noChangeAspect="1" noChangeArrowheads="1"/>
          </p:cNvPicPr>
          <p:nvPr/>
        </p:nvPicPr>
        <p:blipFill rotWithShape="1">
          <a:blip r:embed="rId19"/>
          <a:srcRect/>
          <a:stretch/>
        </p:blipFill>
        <p:spPr bwMode="auto">
          <a:xfrm>
            <a:off x="6032499" y="0"/>
            <a:ext cx="458760" cy="457200"/>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p:cNvSpPr/>
          <p:nvPr/>
        </p:nvSpPr>
        <p:spPr>
          <a:xfrm>
            <a:off x="1348493" y="3098975"/>
            <a:ext cx="1458277" cy="307777"/>
          </a:xfrm>
          <a:prstGeom prst="rect">
            <a:avLst/>
          </a:prstGeom>
        </p:spPr>
        <p:txBody>
          <a:bodyPr wrap="none">
            <a:spAutoFit/>
          </a:bodyPr>
          <a:lstStyle/>
          <a:p>
            <a:r>
              <a:rPr lang="en-US" sz="1400" dirty="0" err="1">
                <a:latin typeface="Segoe Condensed"/>
                <a:cs typeface="Segoe Condensed"/>
              </a:rPr>
              <a:t>www.sodahead.com</a:t>
            </a:r>
            <a:endParaRPr lang="en-US" sz="1400" dirty="0">
              <a:latin typeface="Segoe Condensed"/>
              <a:cs typeface="Segoe Condensed"/>
            </a:endParaRPr>
          </a:p>
        </p:txBody>
      </p:sp>
      <p:pic>
        <p:nvPicPr>
          <p:cNvPr id="34" name="Picture 2" descr="C:\Users\jonf\Dropbox\ProjectSidewalk\CHI Presentation\Images\Turkers\THE-PEOPLE.jpg"/>
          <p:cNvPicPr>
            <a:picLocks noChangeAspect="1" noChangeArrowheads="1"/>
          </p:cNvPicPr>
          <p:nvPr/>
        </p:nvPicPr>
        <p:blipFill rotWithShape="1">
          <a:blip r:embed="rId20" cstate="print">
            <a:extLst>
              <a:ext uri="{28A0092B-C50C-407E-A947-70E740481C1C}">
                <a14:useLocalDpi xmlns:a14="http://schemas.microsoft.com/office/drawing/2010/main"/>
              </a:ext>
            </a:extLst>
          </a:blip>
          <a:srcRect l="-1" t="-1"/>
          <a:stretch/>
        </p:blipFill>
        <p:spPr bwMode="auto">
          <a:xfrm>
            <a:off x="836986" y="3008155"/>
            <a:ext cx="412906" cy="42400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descr="Telephone.jpg"/>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699064" y="3524316"/>
            <a:ext cx="688751" cy="457200"/>
          </a:xfrm>
          <a:prstGeom prst="rect">
            <a:avLst/>
          </a:prstGeom>
        </p:spPr>
      </p:pic>
      <p:pic>
        <p:nvPicPr>
          <p:cNvPr id="36" name="Picture 35" descr="BusStopWithElderyPeople copy.jpg"/>
          <p:cNvPicPr>
            <a:picLocks noChangeAspect="1"/>
          </p:cNvPicPr>
          <p:nvPr/>
        </p:nvPicPr>
        <p:blipFill rotWithShape="1">
          <a:blip r:embed="rId22" cstate="print">
            <a:extLst>
              <a:ext uri="{28A0092B-C50C-407E-A947-70E740481C1C}">
                <a14:useLocalDpi xmlns:a14="http://schemas.microsoft.com/office/drawing/2010/main"/>
              </a:ext>
            </a:extLst>
          </a:blip>
          <a:srcRect/>
          <a:stretch/>
        </p:blipFill>
        <p:spPr>
          <a:xfrm>
            <a:off x="738639" y="4073676"/>
            <a:ext cx="609600" cy="457200"/>
          </a:xfrm>
          <a:prstGeom prst="rect">
            <a:avLst/>
          </a:prstGeom>
        </p:spPr>
      </p:pic>
      <p:sp>
        <p:nvSpPr>
          <p:cNvPr id="37" name="Rectangle 36"/>
          <p:cNvSpPr/>
          <p:nvPr/>
        </p:nvSpPr>
        <p:spPr>
          <a:xfrm>
            <a:off x="1348493" y="4223099"/>
            <a:ext cx="1809873" cy="307777"/>
          </a:xfrm>
          <a:prstGeom prst="rect">
            <a:avLst/>
          </a:prstGeom>
        </p:spPr>
        <p:txBody>
          <a:bodyPr wrap="none">
            <a:spAutoFit/>
          </a:bodyPr>
          <a:lstStyle/>
          <a:p>
            <a:r>
              <a:rPr lang="en-US" sz="1400" dirty="0" err="1">
                <a:latin typeface="Segoe Condensed"/>
                <a:cs typeface="Segoe Condensed"/>
              </a:rPr>
              <a:t>paxarcana.wordpress.com</a:t>
            </a:r>
            <a:endParaRPr lang="en-US" sz="1400" dirty="0">
              <a:latin typeface="Segoe Condensed"/>
              <a:cs typeface="Segoe Condensed"/>
            </a:endParaRPr>
          </a:p>
        </p:txBody>
      </p:sp>
      <p:pic>
        <p:nvPicPr>
          <p:cNvPr id="38" name="Picture 37" descr="Challenge.jpg"/>
          <p:cNvPicPr>
            <a:picLocks noChangeAspect="1"/>
          </p:cNvPicPr>
          <p:nvPr/>
        </p:nvPicPr>
        <p:blipFill>
          <a:blip r:embed="rId23" cstate="print">
            <a:extLst>
              <a:ext uri="{28A0092B-C50C-407E-A947-70E740481C1C}">
                <a14:useLocalDpi xmlns:a14="http://schemas.microsoft.com/office/drawing/2010/main"/>
              </a:ext>
            </a:extLst>
          </a:blip>
          <a:stretch>
            <a:fillRect/>
          </a:stretch>
        </p:blipFill>
        <p:spPr>
          <a:xfrm>
            <a:off x="718672" y="4623036"/>
            <a:ext cx="649534" cy="457200"/>
          </a:xfrm>
          <a:prstGeom prst="rect">
            <a:avLst/>
          </a:prstGeom>
        </p:spPr>
      </p:pic>
      <p:sp>
        <p:nvSpPr>
          <p:cNvPr id="39" name="Rectangle 38"/>
          <p:cNvSpPr/>
          <p:nvPr/>
        </p:nvSpPr>
        <p:spPr>
          <a:xfrm>
            <a:off x="1348493" y="4772459"/>
            <a:ext cx="1241133" cy="307777"/>
          </a:xfrm>
          <a:prstGeom prst="rect">
            <a:avLst/>
          </a:prstGeom>
        </p:spPr>
        <p:txBody>
          <a:bodyPr wrap="none">
            <a:spAutoFit/>
          </a:bodyPr>
          <a:lstStyle/>
          <a:p>
            <a:r>
              <a:rPr lang="en-US" sz="1400" dirty="0" err="1">
                <a:latin typeface="Segoe Condensed"/>
                <a:cs typeface="Segoe Condensed"/>
              </a:rPr>
              <a:t>www.prweb.com</a:t>
            </a:r>
            <a:endParaRPr lang="en-US" sz="1400" dirty="0">
              <a:latin typeface="Segoe Condensed"/>
              <a:cs typeface="Segoe Condensed"/>
            </a:endParaRPr>
          </a:p>
        </p:txBody>
      </p:sp>
      <p:pic>
        <p:nvPicPr>
          <p:cNvPr id="40" name="Picture 39" descr="GuideDog2.jpg"/>
          <p:cNvPicPr>
            <a:picLocks noChangeAspect="1"/>
          </p:cNvPicPr>
          <p:nvPr/>
        </p:nvPicPr>
        <p:blipFill>
          <a:blip r:embed="rId24" cstate="print">
            <a:extLst>
              <a:ext uri="{28A0092B-C50C-407E-A947-70E740481C1C}">
                <a14:useLocalDpi xmlns:a14="http://schemas.microsoft.com/office/drawing/2010/main"/>
              </a:ext>
            </a:extLst>
          </a:blip>
          <a:stretch>
            <a:fillRect/>
          </a:stretch>
        </p:blipFill>
        <p:spPr>
          <a:xfrm>
            <a:off x="3591277" y="1337700"/>
            <a:ext cx="683408" cy="457200"/>
          </a:xfrm>
          <a:prstGeom prst="rect">
            <a:avLst/>
          </a:prstGeom>
        </p:spPr>
      </p:pic>
      <p:sp>
        <p:nvSpPr>
          <p:cNvPr id="47" name="Rectangle 46"/>
          <p:cNvSpPr/>
          <p:nvPr/>
        </p:nvSpPr>
        <p:spPr>
          <a:xfrm>
            <a:off x="7245493" y="3084766"/>
            <a:ext cx="1449661" cy="307777"/>
          </a:xfrm>
          <a:prstGeom prst="rect">
            <a:avLst/>
          </a:prstGeom>
        </p:spPr>
        <p:txBody>
          <a:bodyPr wrap="none">
            <a:spAutoFit/>
          </a:bodyPr>
          <a:lstStyle/>
          <a:p>
            <a:r>
              <a:rPr lang="en-US" sz="1400" dirty="0">
                <a:latin typeface="Segoe Condensed"/>
                <a:cs typeface="Segoe Condensed"/>
              </a:rPr>
              <a:t>cdn3.iconfinder.com</a:t>
            </a:r>
          </a:p>
        </p:txBody>
      </p:sp>
      <p:sp>
        <p:nvSpPr>
          <p:cNvPr id="48" name="Rectangle 47"/>
          <p:cNvSpPr/>
          <p:nvPr/>
        </p:nvSpPr>
        <p:spPr>
          <a:xfrm>
            <a:off x="7245493" y="2545699"/>
            <a:ext cx="1449661" cy="307777"/>
          </a:xfrm>
          <a:prstGeom prst="rect">
            <a:avLst/>
          </a:prstGeom>
        </p:spPr>
        <p:txBody>
          <a:bodyPr wrap="none">
            <a:spAutoFit/>
          </a:bodyPr>
          <a:lstStyle/>
          <a:p>
            <a:r>
              <a:rPr lang="en-US" sz="1400" dirty="0">
                <a:latin typeface="Segoe Condensed"/>
                <a:cs typeface="Segoe Condensed"/>
              </a:rPr>
              <a:t>cdn3.iconfinder.com</a:t>
            </a:r>
          </a:p>
        </p:txBody>
      </p:sp>
      <p:pic>
        <p:nvPicPr>
          <p:cNvPr id="49" name="Picture 48" descr="Icon_Walker.png"/>
          <p:cNvPicPr>
            <a:picLocks noChangeAspect="1"/>
          </p:cNvPicPr>
          <p:nvPr/>
        </p:nvPicPr>
        <p:blipFill>
          <a:blip r:embed="rId25" cstate="print">
            <a:extLst>
              <a:ext uri="{28A0092B-C50C-407E-A947-70E740481C1C}">
                <a14:useLocalDpi xmlns:a14="http://schemas.microsoft.com/office/drawing/2010/main"/>
              </a:ext>
            </a:extLst>
          </a:blip>
          <a:stretch>
            <a:fillRect/>
          </a:stretch>
        </p:blipFill>
        <p:spPr>
          <a:xfrm>
            <a:off x="3810615" y="3630579"/>
            <a:ext cx="270650" cy="457200"/>
          </a:xfrm>
          <a:prstGeom prst="rect">
            <a:avLst/>
          </a:prstGeom>
        </p:spPr>
      </p:pic>
      <p:pic>
        <p:nvPicPr>
          <p:cNvPr id="50" name="Picture 49" descr="Man.png"/>
          <p:cNvPicPr>
            <a:picLocks noChangeAspect="1"/>
          </p:cNvPicPr>
          <p:nvPr/>
        </p:nvPicPr>
        <p:blipFill>
          <a:blip r:embed="rId26" cstate="print">
            <a:extLst>
              <a:ext uri="{28A0092B-C50C-407E-A947-70E740481C1C}">
                <a14:useLocalDpi xmlns:a14="http://schemas.microsoft.com/office/drawing/2010/main"/>
              </a:ext>
            </a:extLst>
          </a:blip>
          <a:stretch>
            <a:fillRect/>
          </a:stretch>
        </p:blipFill>
        <p:spPr>
          <a:xfrm>
            <a:off x="3704381" y="3081219"/>
            <a:ext cx="457200" cy="457200"/>
          </a:xfrm>
          <a:prstGeom prst="rect">
            <a:avLst/>
          </a:prstGeom>
        </p:spPr>
      </p:pic>
      <p:pic>
        <p:nvPicPr>
          <p:cNvPr id="53" name="Picture 52"/>
          <p:cNvPicPr>
            <a:picLocks noChangeAspect="1"/>
          </p:cNvPicPr>
          <p:nvPr/>
        </p:nvPicPr>
        <p:blipFill rotWithShape="1">
          <a:blip r:embed="rId27" cstate="print">
            <a:extLst>
              <a:ext uri="{28A0092B-C50C-407E-A947-70E740481C1C}">
                <a14:useLocalDpi xmlns:a14="http://schemas.microsoft.com/office/drawing/2010/main"/>
              </a:ext>
            </a:extLst>
          </a:blip>
          <a:srcRect/>
          <a:stretch/>
        </p:blipFill>
        <p:spPr>
          <a:xfrm>
            <a:off x="3591277" y="1909104"/>
            <a:ext cx="625744" cy="457200"/>
          </a:xfrm>
          <a:prstGeom prst="rect">
            <a:avLst/>
          </a:prstGeom>
        </p:spPr>
      </p:pic>
      <p:sp>
        <p:nvSpPr>
          <p:cNvPr id="54" name="Rectangle 53"/>
          <p:cNvSpPr/>
          <p:nvPr/>
        </p:nvSpPr>
        <p:spPr>
          <a:xfrm>
            <a:off x="4469393" y="2058858"/>
            <a:ext cx="1281283" cy="307777"/>
          </a:xfrm>
          <a:prstGeom prst="rect">
            <a:avLst/>
          </a:prstGeom>
        </p:spPr>
        <p:txBody>
          <a:bodyPr wrap="none">
            <a:spAutoFit/>
          </a:bodyPr>
          <a:lstStyle/>
          <a:p>
            <a:r>
              <a:rPr lang="en-US" sz="1400" dirty="0" err="1" smtClean="0">
                <a:latin typeface="Segoe Condensed"/>
                <a:cs typeface="Segoe Condensed"/>
              </a:rPr>
              <a:t>www.google.com</a:t>
            </a:r>
            <a:endParaRPr lang="en-US" sz="1400" dirty="0">
              <a:latin typeface="Segoe Condensed"/>
              <a:cs typeface="Segoe Condensed"/>
            </a:endParaRPr>
          </a:p>
        </p:txBody>
      </p:sp>
      <p:pic>
        <p:nvPicPr>
          <p:cNvPr id="55" name="Picture 54"/>
          <p:cNvPicPr>
            <a:picLocks noChangeAspect="1"/>
          </p:cNvPicPr>
          <p:nvPr/>
        </p:nvPicPr>
        <p:blipFill>
          <a:blip r:embed="rId28" cstate="print">
            <a:extLst>
              <a:ext uri="{28A0092B-C50C-407E-A947-70E740481C1C}">
                <a14:useLocalDpi xmlns:a14="http://schemas.microsoft.com/office/drawing/2010/main"/>
              </a:ext>
            </a:extLst>
          </a:blip>
          <a:stretch>
            <a:fillRect/>
          </a:stretch>
        </p:blipFill>
        <p:spPr>
          <a:xfrm>
            <a:off x="3729174" y="2556220"/>
            <a:ext cx="407613" cy="407613"/>
          </a:xfrm>
          <a:prstGeom prst="rect">
            <a:avLst/>
          </a:prstGeom>
        </p:spPr>
      </p:pic>
      <p:sp>
        <p:nvSpPr>
          <p:cNvPr id="56" name="Rectangle 55"/>
          <p:cNvSpPr/>
          <p:nvPr/>
        </p:nvSpPr>
        <p:spPr>
          <a:xfrm>
            <a:off x="4469393" y="2608218"/>
            <a:ext cx="1083951" cy="307777"/>
          </a:xfrm>
          <a:prstGeom prst="rect">
            <a:avLst/>
          </a:prstGeom>
        </p:spPr>
        <p:txBody>
          <a:bodyPr wrap="none">
            <a:spAutoFit/>
          </a:bodyPr>
          <a:lstStyle/>
          <a:p>
            <a:r>
              <a:rPr lang="en-US" sz="1400" dirty="0" err="1" smtClean="0">
                <a:latin typeface="Segoe Condensed"/>
                <a:cs typeface="Segoe Condensed"/>
              </a:rPr>
              <a:t>wikimedia.org</a:t>
            </a:r>
            <a:endParaRPr lang="en-US" sz="1400" dirty="0">
              <a:latin typeface="Segoe Condensed"/>
              <a:cs typeface="Segoe Condensed"/>
            </a:endParaRPr>
          </a:p>
        </p:txBody>
      </p:sp>
      <p:sp>
        <p:nvSpPr>
          <p:cNvPr id="2" name="Rectangle 1"/>
          <p:cNvSpPr/>
          <p:nvPr/>
        </p:nvSpPr>
        <p:spPr>
          <a:xfrm>
            <a:off x="1348493" y="1505549"/>
            <a:ext cx="1114633" cy="307777"/>
          </a:xfrm>
          <a:prstGeom prst="rect">
            <a:avLst/>
          </a:prstGeom>
        </p:spPr>
        <p:txBody>
          <a:bodyPr wrap="none">
            <a:spAutoFit/>
          </a:bodyPr>
          <a:lstStyle/>
          <a:p>
            <a:r>
              <a:rPr lang="en-US" sz="1400" dirty="0" err="1">
                <a:latin typeface="Segoe Condensed"/>
                <a:cs typeface="Segoe Condensed"/>
              </a:rPr>
              <a:t>www.cviga.org</a:t>
            </a:r>
            <a:endParaRPr lang="en-US" sz="1400" dirty="0">
              <a:latin typeface="Segoe Condensed"/>
              <a:cs typeface="Segoe Condensed"/>
            </a:endParaRPr>
          </a:p>
        </p:txBody>
      </p:sp>
      <p:sp>
        <p:nvSpPr>
          <p:cNvPr id="17" name="Rectangle 16"/>
          <p:cNvSpPr/>
          <p:nvPr/>
        </p:nvSpPr>
        <p:spPr>
          <a:xfrm>
            <a:off x="1348493" y="3656492"/>
            <a:ext cx="1065629" cy="307777"/>
          </a:xfrm>
          <a:prstGeom prst="rect">
            <a:avLst/>
          </a:prstGeom>
        </p:spPr>
        <p:txBody>
          <a:bodyPr wrap="none">
            <a:spAutoFit/>
          </a:bodyPr>
          <a:lstStyle/>
          <a:p>
            <a:r>
              <a:rPr lang="en-US" sz="1400" dirty="0">
                <a:latin typeface="Segoe Condensed"/>
                <a:cs typeface="Segoe Condensed"/>
              </a:rPr>
              <a:t>www.aii1.com</a:t>
            </a:r>
          </a:p>
        </p:txBody>
      </p:sp>
      <p:sp>
        <p:nvSpPr>
          <p:cNvPr id="18" name="TextBox 17"/>
          <p:cNvSpPr txBox="1"/>
          <p:nvPr/>
        </p:nvSpPr>
        <p:spPr>
          <a:xfrm>
            <a:off x="4469393" y="1540466"/>
            <a:ext cx="2068395" cy="307777"/>
          </a:xfrm>
          <a:prstGeom prst="rect">
            <a:avLst/>
          </a:prstGeom>
          <a:noFill/>
        </p:spPr>
        <p:txBody>
          <a:bodyPr wrap="none" rtlCol="0">
            <a:spAutoFit/>
          </a:bodyPr>
          <a:lstStyle/>
          <a:p>
            <a:r>
              <a:rPr lang="en-US" sz="1400" dirty="0">
                <a:latin typeface="Segoe Condensed"/>
                <a:cs typeface="Segoe Condensed"/>
              </a:rPr>
              <a:t>02varvara.files.wordpress.com</a:t>
            </a:r>
          </a:p>
        </p:txBody>
      </p:sp>
      <p:sp>
        <p:nvSpPr>
          <p:cNvPr id="24" name="TextBox 23"/>
          <p:cNvSpPr txBox="1"/>
          <p:nvPr/>
        </p:nvSpPr>
        <p:spPr>
          <a:xfrm>
            <a:off x="4469393" y="3098975"/>
            <a:ext cx="1126994" cy="307777"/>
          </a:xfrm>
          <a:prstGeom prst="rect">
            <a:avLst/>
          </a:prstGeom>
          <a:noFill/>
        </p:spPr>
        <p:txBody>
          <a:bodyPr wrap="none" rtlCol="0">
            <a:spAutoFit/>
          </a:bodyPr>
          <a:lstStyle/>
          <a:p>
            <a:r>
              <a:rPr lang="en-US" sz="1400" dirty="0" err="1">
                <a:latin typeface="Segoe Condensed"/>
                <a:cs typeface="Segoe Condensed"/>
              </a:rPr>
              <a:t>www.clker.com</a:t>
            </a:r>
            <a:endParaRPr lang="en-US" sz="1400" dirty="0">
              <a:latin typeface="Segoe Condensed"/>
              <a:cs typeface="Segoe Condensed"/>
            </a:endParaRPr>
          </a:p>
        </p:txBody>
      </p:sp>
      <p:sp>
        <p:nvSpPr>
          <p:cNvPr id="25" name="Rectangle 24"/>
          <p:cNvSpPr/>
          <p:nvPr/>
        </p:nvSpPr>
        <p:spPr>
          <a:xfrm>
            <a:off x="4469393" y="3656492"/>
            <a:ext cx="1126994" cy="307777"/>
          </a:xfrm>
          <a:prstGeom prst="rect">
            <a:avLst/>
          </a:prstGeom>
        </p:spPr>
        <p:txBody>
          <a:bodyPr wrap="none">
            <a:spAutoFit/>
          </a:bodyPr>
          <a:lstStyle/>
          <a:p>
            <a:r>
              <a:rPr lang="en-US" sz="1400" dirty="0" err="1">
                <a:latin typeface="Segoe Condensed"/>
                <a:cs typeface="Segoe Condensed"/>
              </a:rPr>
              <a:t>www.clker.com</a:t>
            </a:r>
            <a:endParaRPr lang="en-US" sz="1400" dirty="0">
              <a:latin typeface="Segoe Condensed"/>
              <a:cs typeface="Segoe Condensed"/>
            </a:endParaRPr>
          </a:p>
        </p:txBody>
      </p:sp>
      <p:sp>
        <p:nvSpPr>
          <p:cNvPr id="46" name="Rectangle 45"/>
          <p:cNvSpPr/>
          <p:nvPr/>
        </p:nvSpPr>
        <p:spPr>
          <a:xfrm>
            <a:off x="4469393" y="4223099"/>
            <a:ext cx="1672253" cy="307777"/>
          </a:xfrm>
          <a:prstGeom prst="rect">
            <a:avLst/>
          </a:prstGeom>
        </p:spPr>
        <p:txBody>
          <a:bodyPr wrap="none">
            <a:spAutoFit/>
          </a:bodyPr>
          <a:lstStyle/>
          <a:p>
            <a:r>
              <a:rPr lang="en-US" sz="1400" dirty="0" err="1">
                <a:latin typeface="Segoe Condensed"/>
                <a:cs typeface="Segoe Condensed"/>
              </a:rPr>
              <a:t>www.designblind.co.uk</a:t>
            </a:r>
            <a:endParaRPr lang="en-US" sz="1400" dirty="0">
              <a:latin typeface="Segoe Condensed"/>
              <a:cs typeface="Segoe Condensed"/>
            </a:endParaRPr>
          </a:p>
        </p:txBody>
      </p:sp>
      <p:sp>
        <p:nvSpPr>
          <p:cNvPr id="58" name="Rectangle 57"/>
          <p:cNvSpPr/>
          <p:nvPr/>
        </p:nvSpPr>
        <p:spPr>
          <a:xfrm>
            <a:off x="4469393" y="4772768"/>
            <a:ext cx="2213329" cy="307777"/>
          </a:xfrm>
          <a:prstGeom prst="rect">
            <a:avLst/>
          </a:prstGeom>
        </p:spPr>
        <p:txBody>
          <a:bodyPr wrap="none">
            <a:spAutoFit/>
          </a:bodyPr>
          <a:lstStyle/>
          <a:p>
            <a:r>
              <a:rPr lang="en-US" sz="1400" dirty="0" err="1" smtClean="0">
                <a:latin typeface="Segoe Condensed"/>
                <a:cs typeface="Segoe Condensed"/>
              </a:rPr>
              <a:t>www.gruene</a:t>
            </a:r>
            <a:r>
              <a:rPr lang="en-US" sz="1400" dirty="0" err="1">
                <a:latin typeface="Segoe Condensed"/>
                <a:cs typeface="Segoe Condensed"/>
              </a:rPr>
              <a:t>-fraktion-</a:t>
            </a:r>
            <a:r>
              <a:rPr lang="en-US" sz="1400" dirty="0" err="1" smtClean="0">
                <a:latin typeface="Segoe Condensed"/>
                <a:cs typeface="Segoe Condensed"/>
              </a:rPr>
              <a:t>bayern.de</a:t>
            </a:r>
            <a:endParaRPr lang="en-US" sz="1400" dirty="0">
              <a:latin typeface="Segoe Condensed"/>
              <a:cs typeface="Segoe Condensed"/>
            </a:endParaRPr>
          </a:p>
        </p:txBody>
      </p:sp>
    </p:spTree>
    <p:extLst>
      <p:ext uri="{BB962C8B-B14F-4D97-AF65-F5344CB8AC3E}">
        <p14:creationId xmlns:p14="http://schemas.microsoft.com/office/powerpoint/2010/main" val="2500399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Bu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9240" y="5043813"/>
            <a:ext cx="2378582" cy="1310968"/>
          </a:xfrm>
          <a:prstGeom prst="rect">
            <a:avLst/>
          </a:prstGeom>
        </p:spPr>
      </p:pic>
      <p:sp>
        <p:nvSpPr>
          <p:cNvPr id="4" name="Rectangle 3"/>
          <p:cNvSpPr/>
          <p:nvPr/>
        </p:nvSpPr>
        <p:spPr>
          <a:xfrm>
            <a:off x="-2847" y="6098792"/>
            <a:ext cx="9252687"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5" name="Picture 4" descr="C:\research\Posters\Affiliates2009-HydroSense\dub logo.png"/>
          <p:cNvPicPr>
            <a:picLocks noChangeAspect="1" noChangeArrowheads="1"/>
          </p:cNvPicPr>
          <p:nvPr/>
        </p:nvPicPr>
        <p:blipFill>
          <a:blip r:embed="rId3" cstate="print">
            <a:lum bright="90000"/>
          </a:blip>
          <a:srcRect/>
          <a:stretch>
            <a:fillRect/>
          </a:stretch>
        </p:blipFill>
        <p:spPr bwMode="auto">
          <a:xfrm>
            <a:off x="6517307" y="6273057"/>
            <a:ext cx="808384" cy="413470"/>
          </a:xfrm>
          <a:prstGeom prst="rect">
            <a:avLst/>
          </a:prstGeom>
          <a:noFill/>
          <a:effectLst/>
        </p:spPr>
      </p:pic>
      <p:pic>
        <p:nvPicPr>
          <p:cNvPr id="10" name="Picture 5" descr="C:\research\talks\CHI2010-EcoFeedback\UW.Signature_stacked.png"/>
          <p:cNvPicPr>
            <a:picLocks noChangeAspect="1" noChangeArrowheads="1"/>
          </p:cNvPicPr>
          <p:nvPr/>
        </p:nvPicPr>
        <p:blipFill>
          <a:blip r:embed="rId4" cstate="print"/>
          <a:srcRect/>
          <a:stretch>
            <a:fillRect/>
          </a:stretch>
        </p:blipFill>
        <p:spPr bwMode="auto">
          <a:xfrm>
            <a:off x="7547619" y="6280422"/>
            <a:ext cx="1367109" cy="398740"/>
          </a:xfrm>
          <a:prstGeom prst="rect">
            <a:avLst/>
          </a:prstGeom>
          <a:noFill/>
        </p:spPr>
      </p:pic>
      <p:pic>
        <p:nvPicPr>
          <p:cNvPr id="11" name="Picture 2" descr="D:\Dropbox\HCILShared\HCIL\HCILLogos\HCIL Logo black - no circle larg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1602" y="6270952"/>
            <a:ext cx="609043" cy="41768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188691" y="6310515"/>
            <a:ext cx="1390250" cy="338554"/>
          </a:xfrm>
          <a:prstGeom prst="rect">
            <a:avLst/>
          </a:prstGeom>
          <a:noFill/>
        </p:spPr>
        <p:txBody>
          <a:bodyPr wrap="square" lIns="0" rIns="0" rtlCol="0">
            <a:spAutoFit/>
          </a:bodyPr>
          <a:lstStyle/>
          <a:p>
            <a:r>
              <a:rPr lang="en-US" sz="1600" b="1" dirty="0" smtClean="0">
                <a:solidFill>
                  <a:schemeClr val="bg1"/>
                </a:solidFill>
                <a:latin typeface="HelveticaNeueLT Com 23 UltLtEx" pitchFamily="34" charset="0"/>
              </a:rPr>
              <a:t>make</a:t>
            </a:r>
            <a:r>
              <a:rPr lang="en-US" sz="1600" dirty="0" smtClean="0">
                <a:solidFill>
                  <a:schemeClr val="bg1"/>
                </a:solidFill>
                <a:latin typeface="HelveticaNeueLT Com 23 UltLtEx" pitchFamily="34" charset="0"/>
              </a:rPr>
              <a:t>ability lab</a:t>
            </a:r>
            <a:endParaRPr lang="en-US" sz="1600" dirty="0">
              <a:solidFill>
                <a:schemeClr val="bg1"/>
              </a:solidFill>
              <a:latin typeface="HelveticaNeueLT Com 23 UltLtEx" pitchFamily="34" charset="0"/>
            </a:endParaRPr>
          </a:p>
        </p:txBody>
      </p:sp>
      <p:pic>
        <p:nvPicPr>
          <p:cNvPr id="13" name="Picture 6" descr="D:\Dropbox\HCILShared\UMDLogos\umd-ball-black.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32421" y="6075791"/>
            <a:ext cx="532368" cy="5323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7" descr="D:\Dropbox\HCILShared\CSLogos\CSLogos_v2_grayscale.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299" t="58117" r="54391" b="12793"/>
          <a:stretch/>
        </p:blipFill>
        <p:spPr bwMode="auto">
          <a:xfrm>
            <a:off x="1916406" y="6192010"/>
            <a:ext cx="1267149" cy="5755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C:\research\talks\VirginiaTech2012_SeminarSeries\umd_logo.png"/>
          <p:cNvPicPr>
            <a:picLocks noChangeAspect="1" noChangeArrowheads="1"/>
          </p:cNvPicPr>
          <p:nvPr/>
        </p:nvPicPr>
        <p:blipFill rotWithShape="1">
          <a:blip r:embed="rId8">
            <a:extLst>
              <a:ext uri="{28A0092B-C50C-407E-A947-70E740481C1C}">
                <a14:useLocalDpi xmlns:a14="http://schemas.microsoft.com/office/drawing/2010/main" val="0"/>
              </a:ext>
            </a:extLst>
          </a:blip>
          <a:srcRect l="20170"/>
          <a:stretch/>
        </p:blipFill>
        <p:spPr bwMode="auto">
          <a:xfrm>
            <a:off x="172751" y="6322034"/>
            <a:ext cx="1545608" cy="315517"/>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1"/>
          <p:cNvSpPr txBox="1">
            <a:spLocks/>
          </p:cNvSpPr>
          <p:nvPr/>
        </p:nvSpPr>
        <p:spPr>
          <a:xfrm>
            <a:off x="705934" y="575243"/>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Segoe UI Light"/>
                <a:ea typeface="+mj-ea"/>
                <a:cs typeface="Segoe UI Light"/>
              </a:defRPr>
            </a:lvl1pPr>
          </a:lstStyle>
          <a:p>
            <a:pPr algn="l"/>
            <a:r>
              <a:rPr lang="en-US" sz="3200" dirty="0" smtClean="0">
                <a:solidFill>
                  <a:schemeClr val="tx1">
                    <a:lumMod val="65000"/>
                    <a:lumOff val="35000"/>
                  </a:schemeClr>
                </a:solidFill>
              </a:rPr>
              <a:t>This work is supported by</a:t>
            </a:r>
            <a:endParaRPr lang="en-US" sz="3200" dirty="0">
              <a:solidFill>
                <a:schemeClr val="tx1">
                  <a:lumMod val="65000"/>
                  <a:lumOff val="35000"/>
                </a:schemeClr>
              </a:solidFill>
            </a:endParaRPr>
          </a:p>
        </p:txBody>
      </p:sp>
      <p:pic>
        <p:nvPicPr>
          <p:cNvPr id="17" name="Picture 16" descr="Cane.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11144" y="4978619"/>
            <a:ext cx="1230102" cy="1227607"/>
          </a:xfrm>
          <a:prstGeom prst="rect">
            <a:avLst/>
          </a:prstGeom>
        </p:spPr>
      </p:pic>
      <p:pic>
        <p:nvPicPr>
          <p:cNvPr id="18" name="Picture 17" descr="BusStopSign_SingleLeg.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81602" y="4969450"/>
            <a:ext cx="1222560" cy="1222560"/>
          </a:xfrm>
          <a:prstGeom prst="rect">
            <a:avLst/>
          </a:prstGeom>
        </p:spPr>
      </p:pic>
      <p:pic>
        <p:nvPicPr>
          <p:cNvPr id="6" name="Picture 5"/>
          <p:cNvPicPr>
            <a:picLocks noChangeAspect="1"/>
          </p:cNvPicPr>
          <p:nvPr/>
        </p:nvPicPr>
        <p:blipFill>
          <a:blip r:embed="rId11"/>
          <a:stretch>
            <a:fillRect/>
          </a:stretch>
        </p:blipFill>
        <p:spPr>
          <a:xfrm>
            <a:off x="4157146" y="2389001"/>
            <a:ext cx="1459098" cy="1459098"/>
          </a:xfrm>
          <a:prstGeom prst="rect">
            <a:avLst/>
          </a:prstGeom>
        </p:spPr>
      </p:pic>
      <p:grpSp>
        <p:nvGrpSpPr>
          <p:cNvPr id="20" name="Group 19"/>
          <p:cNvGrpSpPr/>
          <p:nvPr/>
        </p:nvGrpSpPr>
        <p:grpSpPr>
          <a:xfrm>
            <a:off x="856748" y="2643397"/>
            <a:ext cx="2675668" cy="1245590"/>
            <a:chOff x="1928494" y="3034313"/>
            <a:chExt cx="2675668" cy="1245590"/>
          </a:xfrm>
        </p:grpSpPr>
        <p:pic>
          <p:nvPicPr>
            <p:cNvPr id="7" name="Picture 6"/>
            <p:cNvPicPr>
              <a:picLocks noChangeAspect="1"/>
            </p:cNvPicPr>
            <p:nvPr/>
          </p:nvPicPr>
          <p:blipFill>
            <a:blip r:embed="rId12"/>
            <a:stretch>
              <a:fillRect/>
            </a:stretch>
          </p:blipFill>
          <p:spPr>
            <a:xfrm>
              <a:off x="1928494" y="3034313"/>
              <a:ext cx="2675668" cy="944938"/>
            </a:xfrm>
            <a:prstGeom prst="rect">
              <a:avLst/>
            </a:prstGeom>
          </p:spPr>
        </p:pic>
        <p:sp>
          <p:nvSpPr>
            <p:cNvPr id="9" name="TextBox 8"/>
            <p:cNvSpPr txBox="1"/>
            <p:nvPr/>
          </p:nvSpPr>
          <p:spPr>
            <a:xfrm>
              <a:off x="2035049" y="3910571"/>
              <a:ext cx="2462558" cy="369332"/>
            </a:xfrm>
            <a:prstGeom prst="rect">
              <a:avLst/>
            </a:prstGeom>
            <a:noFill/>
          </p:spPr>
          <p:txBody>
            <a:bodyPr wrap="none" rtlCol="0">
              <a:spAutoFit/>
            </a:bodyPr>
            <a:lstStyle/>
            <a:p>
              <a:r>
                <a:rPr lang="en-US" dirty="0" smtClean="0">
                  <a:solidFill>
                    <a:srgbClr val="A6A6A6"/>
                  </a:solidFill>
                  <a:latin typeface="Segoe UI Light"/>
                  <a:cs typeface="Segoe UI Light"/>
                </a:rPr>
                <a:t>Faculty Research Award</a:t>
              </a:r>
              <a:endParaRPr lang="en-US" dirty="0">
                <a:solidFill>
                  <a:srgbClr val="A6A6A6"/>
                </a:solidFill>
                <a:latin typeface="Segoe UI Light"/>
                <a:cs typeface="Segoe UI Light"/>
              </a:endParaRPr>
            </a:p>
          </p:txBody>
        </p:sp>
      </p:grpSp>
      <p:pic>
        <p:nvPicPr>
          <p:cNvPr id="2" name="Picture 1" descr="att_logo.jpg"/>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foregroundMark x1="59444" y1="45385" x2="59444" y2="45385"/>
                        <a14:foregroundMark x1="66889" y1="42500" x2="66889" y2="42500"/>
                        <a14:foregroundMark x1="76667" y1="43654" x2="76667" y2="43654"/>
                        <a14:foregroundMark x1="84000" y1="43654" x2="84000" y2="43654"/>
                      </a14:backgroundRemoval>
                    </a14:imgEffect>
                  </a14:imgLayer>
                </a14:imgProps>
              </a:ext>
              <a:ext uri="{28A0092B-C50C-407E-A947-70E740481C1C}">
                <a14:useLocalDpi xmlns:a14="http://schemas.microsoft.com/office/drawing/2010/main" val="0"/>
              </a:ext>
            </a:extLst>
          </a:blip>
          <a:stretch>
            <a:fillRect/>
          </a:stretch>
        </p:blipFill>
        <p:spPr>
          <a:xfrm>
            <a:off x="5974303" y="2389001"/>
            <a:ext cx="2496587" cy="1442473"/>
          </a:xfrm>
          <a:prstGeom prst="rect">
            <a:avLst/>
          </a:prstGeom>
        </p:spPr>
      </p:pic>
    </p:spTree>
    <p:extLst>
      <p:ext uri="{BB962C8B-B14F-4D97-AF65-F5344CB8AC3E}">
        <p14:creationId xmlns:p14="http://schemas.microsoft.com/office/powerpoint/2010/main" val="3578712241"/>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47" y="6098792"/>
            <a:ext cx="9252687"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5" name="Picture 4" descr="C:\research\Posters\Affiliates2009-HydroSense\dub logo.png"/>
          <p:cNvPicPr>
            <a:picLocks noChangeAspect="1" noChangeArrowheads="1"/>
          </p:cNvPicPr>
          <p:nvPr/>
        </p:nvPicPr>
        <p:blipFill>
          <a:blip r:embed="rId3" cstate="print">
            <a:lum bright="90000"/>
          </a:blip>
          <a:srcRect/>
          <a:stretch>
            <a:fillRect/>
          </a:stretch>
        </p:blipFill>
        <p:spPr bwMode="auto">
          <a:xfrm>
            <a:off x="6517307" y="6273057"/>
            <a:ext cx="808384" cy="413470"/>
          </a:xfrm>
          <a:prstGeom prst="rect">
            <a:avLst/>
          </a:prstGeom>
          <a:noFill/>
          <a:effectLst/>
        </p:spPr>
      </p:pic>
      <p:pic>
        <p:nvPicPr>
          <p:cNvPr id="6" name="Picture 5" descr="C:\research\talks\CHI2010-EcoFeedback\UW.Signature_stacked.png"/>
          <p:cNvPicPr>
            <a:picLocks noChangeAspect="1" noChangeArrowheads="1"/>
          </p:cNvPicPr>
          <p:nvPr/>
        </p:nvPicPr>
        <p:blipFill>
          <a:blip r:embed="rId4" cstate="print"/>
          <a:srcRect/>
          <a:stretch>
            <a:fillRect/>
          </a:stretch>
        </p:blipFill>
        <p:spPr bwMode="auto">
          <a:xfrm>
            <a:off x="7547619" y="6280422"/>
            <a:ext cx="1367109" cy="398740"/>
          </a:xfrm>
          <a:prstGeom prst="rect">
            <a:avLst/>
          </a:prstGeom>
          <a:noFill/>
        </p:spPr>
      </p:pic>
      <p:pic>
        <p:nvPicPr>
          <p:cNvPr id="7" name="Picture 2" descr="D:\Dropbox\HCILShared\HCIL\HCILLogos\HCIL Logo black - no circle larg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1602" y="6270952"/>
            <a:ext cx="609043" cy="4176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188691" y="6310515"/>
            <a:ext cx="1390250" cy="338554"/>
          </a:xfrm>
          <a:prstGeom prst="rect">
            <a:avLst/>
          </a:prstGeom>
          <a:noFill/>
        </p:spPr>
        <p:txBody>
          <a:bodyPr wrap="square" lIns="0" rIns="0" rtlCol="0">
            <a:spAutoFit/>
          </a:bodyPr>
          <a:lstStyle/>
          <a:p>
            <a:r>
              <a:rPr lang="en-US" sz="1600" b="1" dirty="0" smtClean="0">
                <a:solidFill>
                  <a:schemeClr val="bg1"/>
                </a:solidFill>
                <a:latin typeface="HelveticaNeueLT Com 23 UltLtEx" pitchFamily="34" charset="0"/>
              </a:rPr>
              <a:t>make</a:t>
            </a:r>
            <a:r>
              <a:rPr lang="en-US" sz="1600" dirty="0" smtClean="0">
                <a:solidFill>
                  <a:schemeClr val="bg1"/>
                </a:solidFill>
                <a:latin typeface="HelveticaNeueLT Com 23 UltLtEx" pitchFamily="34" charset="0"/>
              </a:rPr>
              <a:t>ability lab</a:t>
            </a:r>
            <a:endParaRPr lang="en-US" sz="1600" dirty="0">
              <a:solidFill>
                <a:schemeClr val="bg1"/>
              </a:solidFill>
              <a:latin typeface="HelveticaNeueLT Com 23 UltLtEx" pitchFamily="34" charset="0"/>
            </a:endParaRPr>
          </a:p>
        </p:txBody>
      </p:sp>
      <p:pic>
        <p:nvPicPr>
          <p:cNvPr id="9" name="Picture 7" descr="D:\Dropbox\HCILShared\CSLogos\CSLogos_v2_grayscale.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299" t="58117" r="54391" b="12793"/>
          <a:stretch/>
        </p:blipFill>
        <p:spPr bwMode="auto">
          <a:xfrm>
            <a:off x="1916406" y="6192010"/>
            <a:ext cx="1267149" cy="57556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C:\research\talks\VirginiaTech2012_SeminarSeries\umd_logo.png"/>
          <p:cNvPicPr>
            <a:picLocks noChangeAspect="1" noChangeArrowheads="1"/>
          </p:cNvPicPr>
          <p:nvPr/>
        </p:nvPicPr>
        <p:blipFill rotWithShape="1">
          <a:blip r:embed="rId7">
            <a:extLst>
              <a:ext uri="{28A0092B-C50C-407E-A947-70E740481C1C}">
                <a14:useLocalDpi xmlns:a14="http://schemas.microsoft.com/office/drawing/2010/main" val="0"/>
              </a:ext>
            </a:extLst>
          </a:blip>
          <a:srcRect l="20170"/>
          <a:stretch/>
        </p:blipFill>
        <p:spPr bwMode="auto">
          <a:xfrm>
            <a:off x="172751" y="6322034"/>
            <a:ext cx="1545608" cy="315517"/>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300004" y="706804"/>
            <a:ext cx="1645920" cy="2084561"/>
            <a:chOff x="172751" y="706804"/>
            <a:chExt cx="1645920" cy="2084561"/>
          </a:xfrm>
        </p:grpSpPr>
        <p:pic>
          <p:nvPicPr>
            <p:cNvPr id="16" name="Picture 15" descr="KotaroHara.jpg"/>
            <p:cNvPicPr>
              <a:picLocks noChangeAspect="1"/>
            </p:cNvPicPr>
            <p:nvPr/>
          </p:nvPicPr>
          <p:blipFill rotWithShape="1">
            <a:blip r:embed="rId8">
              <a:extLst>
                <a:ext uri="{28A0092B-C50C-407E-A947-70E740481C1C}">
                  <a14:useLocalDpi xmlns:a14="http://schemas.microsoft.com/office/drawing/2010/main" val="0"/>
                </a:ext>
              </a:extLst>
            </a:blip>
            <a:srcRect l="4484" t="1775" r="3639" b="1409"/>
            <a:stretch/>
          </p:blipFill>
          <p:spPr>
            <a:xfrm>
              <a:off x="172751" y="706804"/>
              <a:ext cx="1645920" cy="2079881"/>
            </a:xfrm>
            <a:prstGeom prst="rect">
              <a:avLst/>
            </a:prstGeom>
          </p:spPr>
        </p:pic>
        <p:sp>
          <p:nvSpPr>
            <p:cNvPr id="20" name="Rectangle 19"/>
            <p:cNvSpPr/>
            <p:nvPr/>
          </p:nvSpPr>
          <p:spPr>
            <a:xfrm>
              <a:off x="177810" y="2380041"/>
              <a:ext cx="1640861" cy="411324"/>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Kotaro Hara</a:t>
              </a:r>
            </a:p>
            <a:p>
              <a:pPr algn="ctr"/>
              <a:r>
                <a:rPr lang="en-US" sz="1400" dirty="0" smtClean="0">
                  <a:latin typeface="Segoe Condensed"/>
                  <a:cs typeface="Segoe Condensed"/>
                </a:rPr>
                <a:t>@</a:t>
              </a:r>
              <a:r>
                <a:rPr lang="en-US" sz="1400" dirty="0" err="1" smtClean="0">
                  <a:latin typeface="Segoe Condensed"/>
                  <a:cs typeface="Segoe Condensed"/>
                </a:rPr>
                <a:t>kotarohara_en</a:t>
              </a:r>
              <a:endParaRPr lang="en-US" sz="1400" dirty="0" smtClean="0">
                <a:latin typeface="Segoe Condensed"/>
                <a:cs typeface="Segoe Condensed"/>
              </a:endParaRPr>
            </a:p>
          </p:txBody>
        </p:sp>
      </p:grpSp>
      <p:grpSp>
        <p:nvGrpSpPr>
          <p:cNvPr id="26" name="Group 25"/>
          <p:cNvGrpSpPr/>
          <p:nvPr/>
        </p:nvGrpSpPr>
        <p:grpSpPr>
          <a:xfrm>
            <a:off x="282766" y="3210986"/>
            <a:ext cx="1663158" cy="2076994"/>
            <a:chOff x="282766" y="3210986"/>
            <a:chExt cx="1663158" cy="2076994"/>
          </a:xfrm>
        </p:grpSpPr>
        <p:pic>
          <p:nvPicPr>
            <p:cNvPr id="14" name="Picture 13" descr="14904e3.jpg"/>
            <p:cNvPicPr>
              <a:picLocks noChangeAspect="1"/>
            </p:cNvPicPr>
            <p:nvPr/>
          </p:nvPicPr>
          <p:blipFill rotWithShape="1">
            <a:blip r:embed="rId9">
              <a:extLst>
                <a:ext uri="{28A0092B-C50C-407E-A947-70E740481C1C}">
                  <a14:useLocalDpi xmlns:a14="http://schemas.microsoft.com/office/drawing/2010/main" val="0"/>
                </a:ext>
              </a:extLst>
            </a:blip>
            <a:srcRect l="8614" r="11999"/>
            <a:stretch/>
          </p:blipFill>
          <p:spPr>
            <a:xfrm>
              <a:off x="282766" y="3210986"/>
              <a:ext cx="1645218" cy="2076994"/>
            </a:xfrm>
            <a:prstGeom prst="rect">
              <a:avLst/>
            </a:prstGeom>
            <a:ln>
              <a:noFill/>
            </a:ln>
          </p:spPr>
        </p:pic>
        <p:sp>
          <p:nvSpPr>
            <p:cNvPr id="21" name="Rectangle 20"/>
            <p:cNvSpPr/>
            <p:nvPr/>
          </p:nvSpPr>
          <p:spPr>
            <a:xfrm>
              <a:off x="305064" y="4858821"/>
              <a:ext cx="1640860" cy="410533"/>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Vicki Le</a:t>
              </a:r>
            </a:p>
            <a:p>
              <a:pPr algn="ctr"/>
              <a:r>
                <a:rPr lang="en-US" sz="1400" dirty="0" smtClean="0">
                  <a:latin typeface="Segoe Condensed"/>
                  <a:cs typeface="Segoe Condensed"/>
                </a:rPr>
                <a:t>@</a:t>
              </a:r>
              <a:r>
                <a:rPr lang="en-US" sz="1400" dirty="0" err="1">
                  <a:latin typeface="Segoe Condensed"/>
                  <a:cs typeface="Segoe Condensed"/>
                </a:rPr>
                <a:t>vicnle</a:t>
              </a:r>
              <a:endParaRPr lang="en-US" sz="1400" dirty="0" smtClean="0">
                <a:latin typeface="Segoe Condensed"/>
                <a:cs typeface="Segoe Condensed"/>
              </a:endParaRPr>
            </a:p>
          </p:txBody>
        </p:sp>
      </p:grpSp>
      <p:grpSp>
        <p:nvGrpSpPr>
          <p:cNvPr id="28" name="Group 27"/>
          <p:cNvGrpSpPr/>
          <p:nvPr/>
        </p:nvGrpSpPr>
        <p:grpSpPr>
          <a:xfrm>
            <a:off x="2034703" y="3210986"/>
            <a:ext cx="1642097" cy="2084500"/>
            <a:chOff x="2040268" y="3210986"/>
            <a:chExt cx="1642097" cy="2084500"/>
          </a:xfrm>
        </p:grpSpPr>
        <p:pic>
          <p:nvPicPr>
            <p:cNvPr id="18" name="Picture 17" descr="SeanPannella1.jpg"/>
            <p:cNvPicPr>
              <a:picLocks noChangeAspect="1"/>
            </p:cNvPicPr>
            <p:nvPr/>
          </p:nvPicPr>
          <p:blipFill rotWithShape="1">
            <a:blip r:embed="rId10">
              <a:extLst>
                <a:ext uri="{28A0092B-C50C-407E-A947-70E740481C1C}">
                  <a14:useLocalDpi xmlns:a14="http://schemas.microsoft.com/office/drawing/2010/main" val="0"/>
                </a:ext>
              </a:extLst>
            </a:blip>
            <a:srcRect l="30731" r="9972"/>
            <a:stretch/>
          </p:blipFill>
          <p:spPr>
            <a:xfrm>
              <a:off x="2040268" y="3210986"/>
              <a:ext cx="1642097" cy="2076994"/>
            </a:xfrm>
            <a:prstGeom prst="rect">
              <a:avLst/>
            </a:prstGeom>
          </p:spPr>
        </p:pic>
        <p:sp>
          <p:nvSpPr>
            <p:cNvPr id="22" name="Rectangle 21"/>
            <p:cNvSpPr/>
            <p:nvPr/>
          </p:nvSpPr>
          <p:spPr>
            <a:xfrm>
              <a:off x="2041505" y="4884953"/>
              <a:ext cx="1640860" cy="410533"/>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Sean </a:t>
              </a:r>
              <a:r>
                <a:rPr lang="en-US" sz="1400" dirty="0" err="1" smtClean="0">
                  <a:latin typeface="Segoe Condensed"/>
                  <a:cs typeface="Segoe Condensed"/>
                </a:rPr>
                <a:t>Pannella</a:t>
              </a:r>
              <a:endParaRPr lang="en-US" sz="1400" dirty="0" smtClean="0">
                <a:latin typeface="Segoe Condensed"/>
                <a:cs typeface="Segoe Condensed"/>
              </a:endParaRPr>
            </a:p>
          </p:txBody>
        </p:sp>
      </p:grpSp>
      <p:grpSp>
        <p:nvGrpSpPr>
          <p:cNvPr id="30" name="Group 29"/>
          <p:cNvGrpSpPr/>
          <p:nvPr/>
        </p:nvGrpSpPr>
        <p:grpSpPr>
          <a:xfrm>
            <a:off x="7224861" y="3184853"/>
            <a:ext cx="1644247" cy="2084500"/>
            <a:chOff x="7338008" y="3184853"/>
            <a:chExt cx="1644247" cy="2084500"/>
          </a:xfrm>
        </p:grpSpPr>
        <p:pic>
          <p:nvPicPr>
            <p:cNvPr id="15" name="Picture 14" descr="IMG_7500.JPG"/>
            <p:cNvPicPr>
              <a:picLocks noChangeAspect="1"/>
            </p:cNvPicPr>
            <p:nvPr/>
          </p:nvPicPr>
          <p:blipFill rotWithShape="1">
            <a:blip r:embed="rId11">
              <a:extLst>
                <a:ext uri="{28A0092B-C50C-407E-A947-70E740481C1C}">
                  <a14:useLocalDpi xmlns:a14="http://schemas.microsoft.com/office/drawing/2010/main" val="0"/>
                </a:ext>
              </a:extLst>
            </a:blip>
            <a:srcRect l="22052" t="15784" r="19551" b="6150"/>
            <a:stretch/>
          </p:blipFill>
          <p:spPr>
            <a:xfrm>
              <a:off x="7338008" y="3184853"/>
              <a:ext cx="1644247" cy="2084500"/>
            </a:xfrm>
            <a:prstGeom prst="rect">
              <a:avLst/>
            </a:prstGeom>
          </p:spPr>
        </p:pic>
        <p:sp>
          <p:nvSpPr>
            <p:cNvPr id="23" name="Rectangle 22"/>
            <p:cNvSpPr/>
            <p:nvPr/>
          </p:nvSpPr>
          <p:spPr>
            <a:xfrm>
              <a:off x="7338008" y="4858820"/>
              <a:ext cx="1640860" cy="410533"/>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Jon E. Froehlich</a:t>
              </a:r>
            </a:p>
            <a:p>
              <a:pPr algn="ctr"/>
              <a:r>
                <a:rPr lang="en-US" sz="1400" dirty="0">
                  <a:latin typeface="Segoe Condensed"/>
                  <a:cs typeface="Segoe Condensed"/>
                </a:rPr>
                <a:t>@</a:t>
              </a:r>
              <a:r>
                <a:rPr lang="en-US" sz="1400" dirty="0" err="1">
                  <a:latin typeface="Segoe Condensed"/>
                  <a:cs typeface="Segoe Condensed"/>
                </a:rPr>
                <a:t>jonfroehlich</a:t>
              </a:r>
              <a:endParaRPr lang="en-US" sz="1400" dirty="0" smtClean="0">
                <a:latin typeface="Segoe Condensed"/>
                <a:cs typeface="Segoe Condensed"/>
              </a:endParaRPr>
            </a:p>
          </p:txBody>
        </p:sp>
      </p:grpSp>
      <p:grpSp>
        <p:nvGrpSpPr>
          <p:cNvPr id="29" name="Group 28"/>
          <p:cNvGrpSpPr/>
          <p:nvPr/>
        </p:nvGrpSpPr>
        <p:grpSpPr>
          <a:xfrm>
            <a:off x="3765579" y="3210986"/>
            <a:ext cx="1640861" cy="2084832"/>
            <a:chOff x="3811304" y="3210986"/>
            <a:chExt cx="1640861" cy="2084832"/>
          </a:xfrm>
        </p:grpSpPr>
        <p:pic>
          <p:nvPicPr>
            <p:cNvPr id="17" name="Picture 16" descr="RobertMoore.png"/>
            <p:cNvPicPr>
              <a:picLocks noChangeAspect="1"/>
            </p:cNvPicPr>
            <p:nvPr/>
          </p:nvPicPr>
          <p:blipFill rotWithShape="1">
            <a:blip r:embed="rId12">
              <a:extLst>
                <a:ext uri="{28A0092B-C50C-407E-A947-70E740481C1C}">
                  <a14:useLocalDpi xmlns:a14="http://schemas.microsoft.com/office/drawing/2010/main" val="0"/>
                </a:ext>
              </a:extLst>
            </a:blip>
            <a:srcRect l="5982" r="20278" b="614"/>
            <a:stretch/>
          </p:blipFill>
          <p:spPr>
            <a:xfrm>
              <a:off x="3811305" y="3210986"/>
              <a:ext cx="1640860" cy="2084832"/>
            </a:xfrm>
            <a:prstGeom prst="rect">
              <a:avLst/>
            </a:prstGeom>
          </p:spPr>
        </p:pic>
        <p:sp>
          <p:nvSpPr>
            <p:cNvPr id="24" name="Rectangle 23"/>
            <p:cNvSpPr/>
            <p:nvPr/>
          </p:nvSpPr>
          <p:spPr>
            <a:xfrm>
              <a:off x="3811304" y="4885285"/>
              <a:ext cx="1640860" cy="410533"/>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Robert Moore</a:t>
              </a:r>
            </a:p>
          </p:txBody>
        </p:sp>
      </p:grpSp>
      <p:grpSp>
        <p:nvGrpSpPr>
          <p:cNvPr id="13" name="Group 12"/>
          <p:cNvGrpSpPr/>
          <p:nvPr/>
        </p:nvGrpSpPr>
        <p:grpSpPr>
          <a:xfrm>
            <a:off x="2031218" y="706804"/>
            <a:ext cx="1645920" cy="2076994"/>
            <a:chOff x="2091527" y="706804"/>
            <a:chExt cx="1645920" cy="2076994"/>
          </a:xfrm>
        </p:grpSpPr>
        <p:pic>
          <p:nvPicPr>
            <p:cNvPr id="2" name="Picture 1" descr="ShiriAzenkot.jpg"/>
            <p:cNvPicPr>
              <a:picLocks noChangeAspect="1"/>
            </p:cNvPicPr>
            <p:nvPr/>
          </p:nvPicPr>
          <p:blipFill rotWithShape="1">
            <a:blip r:embed="rId13">
              <a:extLst>
                <a:ext uri="{28A0092B-C50C-407E-A947-70E740481C1C}">
                  <a14:useLocalDpi xmlns:a14="http://schemas.microsoft.com/office/drawing/2010/main" val="0"/>
                </a:ext>
              </a:extLst>
            </a:blip>
            <a:srcRect l="5744" b="1481"/>
            <a:stretch/>
          </p:blipFill>
          <p:spPr>
            <a:xfrm>
              <a:off x="2091527" y="706804"/>
              <a:ext cx="1645920" cy="2076994"/>
            </a:xfrm>
            <a:prstGeom prst="rect">
              <a:avLst/>
            </a:prstGeom>
          </p:spPr>
        </p:pic>
        <p:sp>
          <p:nvSpPr>
            <p:cNvPr id="36" name="Rectangle 35"/>
            <p:cNvSpPr/>
            <p:nvPr/>
          </p:nvSpPr>
          <p:spPr>
            <a:xfrm>
              <a:off x="2096586" y="2380041"/>
              <a:ext cx="1640861" cy="403757"/>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err="1" smtClean="0">
                  <a:latin typeface="Segoe Condensed"/>
                  <a:cs typeface="Segoe Condensed"/>
                </a:rPr>
                <a:t>Shiri</a:t>
              </a:r>
              <a:r>
                <a:rPr lang="en-US" sz="1400" dirty="0" smtClean="0">
                  <a:latin typeface="Segoe Condensed"/>
                  <a:cs typeface="Segoe Condensed"/>
                </a:rPr>
                <a:t> </a:t>
              </a:r>
              <a:r>
                <a:rPr lang="en-US" sz="1400" dirty="0" err="1" smtClean="0">
                  <a:latin typeface="Segoe Condensed"/>
                  <a:cs typeface="Segoe Condensed"/>
                </a:rPr>
                <a:t>Azenkot</a:t>
              </a:r>
              <a:endParaRPr lang="en-US" sz="1400" dirty="0" smtClean="0">
                <a:latin typeface="Segoe Condensed"/>
                <a:cs typeface="Segoe Condensed"/>
              </a:endParaRPr>
            </a:p>
            <a:p>
              <a:pPr algn="ctr"/>
              <a:r>
                <a:rPr lang="en-US" sz="1400" dirty="0" smtClean="0">
                  <a:latin typeface="Segoe Condensed"/>
                  <a:cs typeface="Segoe Condensed"/>
                </a:rPr>
                <a:t>@</a:t>
              </a:r>
              <a:r>
                <a:rPr lang="en-US" sz="1400" dirty="0" err="1" smtClean="0">
                  <a:latin typeface="Segoe Condensed"/>
                  <a:cs typeface="Segoe Condensed"/>
                </a:rPr>
                <a:t>shiriazenkot</a:t>
              </a:r>
              <a:endParaRPr lang="en-US" sz="1400" dirty="0" smtClean="0">
                <a:latin typeface="Segoe Condensed"/>
                <a:cs typeface="Segoe Condensed"/>
              </a:endParaRPr>
            </a:p>
          </p:txBody>
        </p:sp>
      </p:grpSp>
      <p:grpSp>
        <p:nvGrpSpPr>
          <p:cNvPr id="33" name="Group 32"/>
          <p:cNvGrpSpPr/>
          <p:nvPr/>
        </p:nvGrpSpPr>
        <p:grpSpPr>
          <a:xfrm>
            <a:off x="3762432" y="706804"/>
            <a:ext cx="1645920" cy="2084832"/>
            <a:chOff x="3762432" y="706804"/>
            <a:chExt cx="1645920" cy="2084832"/>
          </a:xfrm>
        </p:grpSpPr>
        <p:pic>
          <p:nvPicPr>
            <p:cNvPr id="27" name="Picture 26" descr="MegCampbell.jpg"/>
            <p:cNvPicPr>
              <a:picLocks noChangeAspect="1"/>
            </p:cNvPicPr>
            <p:nvPr/>
          </p:nvPicPr>
          <p:blipFill rotWithShape="1">
            <a:blip r:embed="rId14">
              <a:extLst>
                <a:ext uri="{28A0092B-C50C-407E-A947-70E740481C1C}">
                  <a14:useLocalDpi xmlns:a14="http://schemas.microsoft.com/office/drawing/2010/main" val="0"/>
                </a:ext>
              </a:extLst>
            </a:blip>
            <a:srcRect l="10762"/>
            <a:stretch/>
          </p:blipFill>
          <p:spPr>
            <a:xfrm>
              <a:off x="3762432" y="706804"/>
              <a:ext cx="1645920" cy="2084832"/>
            </a:xfrm>
            <a:prstGeom prst="rect">
              <a:avLst/>
            </a:prstGeom>
          </p:spPr>
        </p:pic>
        <p:sp>
          <p:nvSpPr>
            <p:cNvPr id="37" name="Rectangle 36"/>
            <p:cNvSpPr/>
            <p:nvPr/>
          </p:nvSpPr>
          <p:spPr>
            <a:xfrm>
              <a:off x="3762432" y="2381100"/>
              <a:ext cx="1640861" cy="410536"/>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Megan Campbell</a:t>
              </a:r>
            </a:p>
          </p:txBody>
        </p:sp>
      </p:grpSp>
      <p:grpSp>
        <p:nvGrpSpPr>
          <p:cNvPr id="19" name="Group 18"/>
          <p:cNvGrpSpPr/>
          <p:nvPr/>
        </p:nvGrpSpPr>
        <p:grpSpPr>
          <a:xfrm>
            <a:off x="5493646" y="706804"/>
            <a:ext cx="1645920" cy="2083773"/>
            <a:chOff x="5578941" y="706804"/>
            <a:chExt cx="1645920" cy="2083773"/>
          </a:xfrm>
        </p:grpSpPr>
        <p:pic>
          <p:nvPicPr>
            <p:cNvPr id="11" name="Picture 10" descr="CynthiaBennett.jpg"/>
            <p:cNvPicPr>
              <a:picLocks noChangeAspect="1"/>
            </p:cNvPicPr>
            <p:nvPr/>
          </p:nvPicPr>
          <p:blipFill rotWithShape="1">
            <a:blip r:embed="rId15">
              <a:extLst>
                <a:ext uri="{28A0092B-C50C-407E-A947-70E740481C1C}">
                  <a14:useLocalDpi xmlns:a14="http://schemas.microsoft.com/office/drawing/2010/main" val="0"/>
                </a:ext>
              </a:extLst>
            </a:blip>
            <a:srcRect t="15436" r="10405"/>
            <a:stretch/>
          </p:blipFill>
          <p:spPr>
            <a:xfrm>
              <a:off x="5578941" y="706804"/>
              <a:ext cx="1645920" cy="2079881"/>
            </a:xfrm>
            <a:prstGeom prst="rect">
              <a:avLst/>
            </a:prstGeom>
          </p:spPr>
        </p:pic>
        <p:sp>
          <p:nvSpPr>
            <p:cNvPr id="38" name="Rectangle 37"/>
            <p:cNvSpPr/>
            <p:nvPr/>
          </p:nvSpPr>
          <p:spPr>
            <a:xfrm>
              <a:off x="5584000" y="2380041"/>
              <a:ext cx="1640861" cy="410536"/>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Cynthia L. Bennett</a:t>
              </a:r>
            </a:p>
          </p:txBody>
        </p:sp>
      </p:grpSp>
      <p:grpSp>
        <p:nvGrpSpPr>
          <p:cNvPr id="25" name="Group 24"/>
          <p:cNvGrpSpPr/>
          <p:nvPr/>
        </p:nvGrpSpPr>
        <p:grpSpPr>
          <a:xfrm>
            <a:off x="7224861" y="706804"/>
            <a:ext cx="1645920" cy="2083773"/>
            <a:chOff x="7401934" y="706804"/>
            <a:chExt cx="1645920" cy="2083773"/>
          </a:xfrm>
        </p:grpSpPr>
        <p:pic>
          <p:nvPicPr>
            <p:cNvPr id="12" name="Picture 11" descr="KellyMinckler.jpg"/>
            <p:cNvPicPr>
              <a:picLocks noChangeAspect="1"/>
            </p:cNvPicPr>
            <p:nvPr/>
          </p:nvPicPr>
          <p:blipFill rotWithShape="1">
            <a:blip r:embed="rId16">
              <a:extLst>
                <a:ext uri="{28A0092B-C50C-407E-A947-70E740481C1C}">
                  <a14:useLocalDpi xmlns:a14="http://schemas.microsoft.com/office/drawing/2010/main" val="0"/>
                </a:ext>
              </a:extLst>
            </a:blip>
            <a:srcRect l="8969" t="19886" r="6614"/>
            <a:stretch/>
          </p:blipFill>
          <p:spPr>
            <a:xfrm>
              <a:off x="7401934" y="706804"/>
              <a:ext cx="1645920" cy="2082721"/>
            </a:xfrm>
            <a:prstGeom prst="rect">
              <a:avLst/>
            </a:prstGeom>
          </p:spPr>
        </p:pic>
        <p:sp>
          <p:nvSpPr>
            <p:cNvPr id="39" name="Rectangle 38"/>
            <p:cNvSpPr/>
            <p:nvPr/>
          </p:nvSpPr>
          <p:spPr>
            <a:xfrm>
              <a:off x="7401934" y="2380041"/>
              <a:ext cx="1640861" cy="410536"/>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Kelly </a:t>
              </a:r>
              <a:r>
                <a:rPr lang="en-US" sz="1400" dirty="0" err="1" smtClean="0">
                  <a:latin typeface="Segoe Condensed"/>
                  <a:cs typeface="Segoe Condensed"/>
                </a:rPr>
                <a:t>Minckler</a:t>
              </a:r>
              <a:endParaRPr lang="en-US" sz="1400" dirty="0" smtClean="0">
                <a:latin typeface="Segoe Condensed"/>
                <a:cs typeface="Segoe Condensed"/>
              </a:endParaRPr>
            </a:p>
          </p:txBody>
        </p:sp>
      </p:grpSp>
      <p:grpSp>
        <p:nvGrpSpPr>
          <p:cNvPr id="41" name="Group 40"/>
          <p:cNvGrpSpPr/>
          <p:nvPr/>
        </p:nvGrpSpPr>
        <p:grpSpPr>
          <a:xfrm>
            <a:off x="5498706" y="3210986"/>
            <a:ext cx="1640861" cy="2084832"/>
            <a:chOff x="5498706" y="3210986"/>
            <a:chExt cx="1640861" cy="2084832"/>
          </a:xfrm>
        </p:grpSpPr>
        <p:pic>
          <p:nvPicPr>
            <p:cNvPr id="35" name="Picture 34" descr="RochelleHNg_2_BrightnessAdjusted.jpg"/>
            <p:cNvPicPr>
              <a:picLocks noChangeAspect="1"/>
            </p:cNvPicPr>
            <p:nvPr/>
          </p:nvPicPr>
          <p:blipFill rotWithShape="1">
            <a:blip r:embed="rId17">
              <a:extLst>
                <a:ext uri="{28A0092B-C50C-407E-A947-70E740481C1C}">
                  <a14:useLocalDpi xmlns:a14="http://schemas.microsoft.com/office/drawing/2010/main" val="0"/>
                </a:ext>
              </a:extLst>
            </a:blip>
            <a:srcRect b="4707"/>
            <a:stretch/>
          </p:blipFill>
          <p:spPr>
            <a:xfrm>
              <a:off x="5498706" y="3210986"/>
              <a:ext cx="1640860" cy="2084832"/>
            </a:xfrm>
            <a:prstGeom prst="rect">
              <a:avLst/>
            </a:prstGeom>
          </p:spPr>
        </p:pic>
        <p:sp>
          <p:nvSpPr>
            <p:cNvPr id="40" name="Rectangle 39"/>
            <p:cNvSpPr/>
            <p:nvPr/>
          </p:nvSpPr>
          <p:spPr>
            <a:xfrm>
              <a:off x="5498706" y="4885282"/>
              <a:ext cx="1640861" cy="410536"/>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dirty="0" smtClean="0">
                  <a:latin typeface="Segoe Condensed"/>
                  <a:cs typeface="Segoe Condensed"/>
                </a:rPr>
                <a:t>Rochelle H. Ng</a:t>
              </a:r>
            </a:p>
          </p:txBody>
        </p:sp>
      </p:grpSp>
    </p:spTree>
    <p:extLst>
      <p:ext uri="{BB962C8B-B14F-4D97-AF65-F5344CB8AC3E}">
        <p14:creationId xmlns:p14="http://schemas.microsoft.com/office/powerpoint/2010/main" val="1672459786"/>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Bu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9240" y="5043813"/>
            <a:ext cx="2378582" cy="1310968"/>
          </a:xfrm>
          <a:prstGeom prst="rect">
            <a:avLst/>
          </a:prstGeom>
        </p:spPr>
      </p:pic>
      <p:sp>
        <p:nvSpPr>
          <p:cNvPr id="2" name="Title 1"/>
          <p:cNvSpPr>
            <a:spLocks noGrp="1"/>
          </p:cNvSpPr>
          <p:nvPr>
            <p:ph type="ctrTitle"/>
          </p:nvPr>
        </p:nvSpPr>
        <p:spPr>
          <a:xfrm>
            <a:off x="705934" y="2197609"/>
            <a:ext cx="7772400" cy="1470025"/>
          </a:xfrm>
        </p:spPr>
        <p:txBody>
          <a:bodyPr>
            <a:noAutofit/>
          </a:bodyPr>
          <a:lstStyle/>
          <a:p>
            <a:pPr algn="l"/>
            <a:r>
              <a:rPr lang="en-US" sz="2800" b="1" dirty="0"/>
              <a:t>Improving Public Transit Accessibility for Blind Riders by Crowdsourcing Bus Stop Landmark Locations with Google Street View </a:t>
            </a:r>
            <a:endParaRPr lang="en-US" sz="2800" dirty="0"/>
          </a:p>
        </p:txBody>
      </p:sp>
      <p:sp>
        <p:nvSpPr>
          <p:cNvPr id="4" name="Rectangle 3"/>
          <p:cNvSpPr/>
          <p:nvPr/>
        </p:nvSpPr>
        <p:spPr>
          <a:xfrm>
            <a:off x="-2847" y="6098792"/>
            <a:ext cx="9252687"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5" name="Picture 4" descr="C:\research\Posters\Affiliates2009-HydroSense\dub logo.png"/>
          <p:cNvPicPr>
            <a:picLocks noChangeAspect="1" noChangeArrowheads="1"/>
          </p:cNvPicPr>
          <p:nvPr/>
        </p:nvPicPr>
        <p:blipFill>
          <a:blip r:embed="rId3" cstate="print">
            <a:lum bright="90000"/>
          </a:blip>
          <a:srcRect/>
          <a:stretch>
            <a:fillRect/>
          </a:stretch>
        </p:blipFill>
        <p:spPr bwMode="auto">
          <a:xfrm>
            <a:off x="6517307" y="6273057"/>
            <a:ext cx="808384" cy="413470"/>
          </a:xfrm>
          <a:prstGeom prst="rect">
            <a:avLst/>
          </a:prstGeom>
          <a:noFill/>
          <a:effectLst/>
        </p:spPr>
      </p:pic>
      <p:pic>
        <p:nvPicPr>
          <p:cNvPr id="10" name="Picture 5" descr="C:\research\talks\CHI2010-EcoFeedback\UW.Signature_stacked.png"/>
          <p:cNvPicPr>
            <a:picLocks noChangeAspect="1" noChangeArrowheads="1"/>
          </p:cNvPicPr>
          <p:nvPr/>
        </p:nvPicPr>
        <p:blipFill>
          <a:blip r:embed="rId4" cstate="print"/>
          <a:srcRect/>
          <a:stretch>
            <a:fillRect/>
          </a:stretch>
        </p:blipFill>
        <p:spPr bwMode="auto">
          <a:xfrm>
            <a:off x="7547619" y="6280422"/>
            <a:ext cx="1367109" cy="398740"/>
          </a:xfrm>
          <a:prstGeom prst="rect">
            <a:avLst/>
          </a:prstGeom>
          <a:noFill/>
        </p:spPr>
      </p:pic>
      <p:pic>
        <p:nvPicPr>
          <p:cNvPr id="11" name="Picture 2" descr="D:\Dropbox\HCILShared\HCIL\HCILLogos\HCIL Logo black - no circle larg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1602" y="6270952"/>
            <a:ext cx="609043" cy="41768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188691" y="6310515"/>
            <a:ext cx="1390250" cy="338554"/>
          </a:xfrm>
          <a:prstGeom prst="rect">
            <a:avLst/>
          </a:prstGeom>
          <a:noFill/>
        </p:spPr>
        <p:txBody>
          <a:bodyPr wrap="square" lIns="0" rIns="0" rtlCol="0">
            <a:spAutoFit/>
          </a:bodyPr>
          <a:lstStyle/>
          <a:p>
            <a:r>
              <a:rPr lang="en-US" sz="1600" b="1" dirty="0" smtClean="0">
                <a:solidFill>
                  <a:schemeClr val="bg1"/>
                </a:solidFill>
                <a:latin typeface="HelveticaNeueLT Com 23 UltLtEx" pitchFamily="34" charset="0"/>
              </a:rPr>
              <a:t>make</a:t>
            </a:r>
            <a:r>
              <a:rPr lang="en-US" sz="1600" dirty="0" smtClean="0">
                <a:solidFill>
                  <a:schemeClr val="bg1"/>
                </a:solidFill>
                <a:latin typeface="HelveticaNeueLT Com 23 UltLtEx" pitchFamily="34" charset="0"/>
              </a:rPr>
              <a:t>ability lab</a:t>
            </a:r>
            <a:endParaRPr lang="en-US" sz="1600" dirty="0">
              <a:solidFill>
                <a:schemeClr val="bg1"/>
              </a:solidFill>
              <a:latin typeface="HelveticaNeueLT Com 23 UltLtEx" pitchFamily="34" charset="0"/>
            </a:endParaRPr>
          </a:p>
        </p:txBody>
      </p:sp>
      <p:pic>
        <p:nvPicPr>
          <p:cNvPr id="13" name="Picture 6" descr="D:\Dropbox\HCILShared\UMDLogos\umd-ball-black.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32421" y="6075791"/>
            <a:ext cx="532368" cy="5323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7" descr="D:\Dropbox\HCILShared\CSLogos\CSLogos_v2_grayscale.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299" t="58117" r="54391" b="12793"/>
          <a:stretch/>
        </p:blipFill>
        <p:spPr bwMode="auto">
          <a:xfrm>
            <a:off x="1916406" y="6192010"/>
            <a:ext cx="1267149" cy="5755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C:\research\talks\VirginiaTech2012_SeminarSeries\umd_logo.png"/>
          <p:cNvPicPr>
            <a:picLocks noChangeAspect="1" noChangeArrowheads="1"/>
          </p:cNvPicPr>
          <p:nvPr/>
        </p:nvPicPr>
        <p:blipFill rotWithShape="1">
          <a:blip r:embed="rId8">
            <a:extLst>
              <a:ext uri="{28A0092B-C50C-407E-A947-70E740481C1C}">
                <a14:useLocalDpi xmlns:a14="http://schemas.microsoft.com/office/drawing/2010/main" val="0"/>
              </a:ext>
            </a:extLst>
          </a:blip>
          <a:srcRect l="20170"/>
          <a:stretch/>
        </p:blipFill>
        <p:spPr bwMode="auto">
          <a:xfrm>
            <a:off x="172751" y="6322034"/>
            <a:ext cx="1545608" cy="315517"/>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1"/>
          <p:cNvSpPr txBox="1">
            <a:spLocks/>
          </p:cNvSpPr>
          <p:nvPr/>
        </p:nvSpPr>
        <p:spPr>
          <a:xfrm>
            <a:off x="705934" y="575243"/>
            <a:ext cx="7772400"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Segoe UI Light"/>
                <a:ea typeface="+mj-ea"/>
                <a:cs typeface="Segoe UI Light"/>
              </a:defRPr>
            </a:lvl1pPr>
          </a:lstStyle>
          <a:p>
            <a:pPr algn="l"/>
            <a:r>
              <a:rPr lang="en-US" sz="6600" smtClean="0">
                <a:solidFill>
                  <a:schemeClr val="tx1">
                    <a:lumMod val="65000"/>
                    <a:lumOff val="35000"/>
                  </a:schemeClr>
                </a:solidFill>
                <a:latin typeface="Segoe UI bold"/>
                <a:cs typeface="Segoe UI bold"/>
              </a:rPr>
              <a:t>Questions?</a:t>
            </a:r>
            <a:endParaRPr lang="en-US" sz="6600" dirty="0">
              <a:solidFill>
                <a:schemeClr val="tx1">
                  <a:lumMod val="65000"/>
                  <a:lumOff val="35000"/>
                </a:schemeClr>
              </a:solidFill>
              <a:latin typeface="Segoe UI bold"/>
              <a:cs typeface="Segoe UI bold"/>
            </a:endParaRPr>
          </a:p>
        </p:txBody>
      </p:sp>
      <p:pic>
        <p:nvPicPr>
          <p:cNvPr id="17" name="Picture 16" descr="Cane.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11144" y="4978619"/>
            <a:ext cx="1230102" cy="1227607"/>
          </a:xfrm>
          <a:prstGeom prst="rect">
            <a:avLst/>
          </a:prstGeom>
        </p:spPr>
      </p:pic>
      <p:pic>
        <p:nvPicPr>
          <p:cNvPr id="18" name="Picture 17" descr="BusStopSign_SingleLeg.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81602" y="4969450"/>
            <a:ext cx="1222560" cy="1222560"/>
          </a:xfrm>
          <a:prstGeom prst="rect">
            <a:avLst/>
          </a:prstGeom>
        </p:spPr>
      </p:pic>
      <p:sp>
        <p:nvSpPr>
          <p:cNvPr id="3" name="TextBox 2"/>
          <p:cNvSpPr txBox="1"/>
          <p:nvPr/>
        </p:nvSpPr>
        <p:spPr>
          <a:xfrm>
            <a:off x="705934" y="3858218"/>
            <a:ext cx="4310495" cy="461665"/>
          </a:xfrm>
          <a:prstGeom prst="rect">
            <a:avLst/>
          </a:prstGeom>
          <a:noFill/>
        </p:spPr>
        <p:txBody>
          <a:bodyPr wrap="none" rtlCol="0">
            <a:spAutoFit/>
          </a:bodyPr>
          <a:lstStyle/>
          <a:p>
            <a:r>
              <a:rPr lang="en-US" sz="2400" dirty="0" smtClean="0">
                <a:solidFill>
                  <a:schemeClr val="tx1">
                    <a:lumMod val="65000"/>
                    <a:lumOff val="35000"/>
                  </a:schemeClr>
                </a:solidFill>
                <a:latin typeface="Segoe UI Semibold"/>
                <a:cs typeface="Segoe UI Semibold"/>
              </a:rPr>
              <a:t>Kotaro Hara, @</a:t>
            </a:r>
            <a:r>
              <a:rPr lang="en-US" sz="2400" dirty="0" err="1" smtClean="0">
                <a:solidFill>
                  <a:schemeClr val="tx1">
                    <a:lumMod val="65000"/>
                    <a:lumOff val="35000"/>
                  </a:schemeClr>
                </a:solidFill>
                <a:latin typeface="Segoe UI Semibold"/>
                <a:cs typeface="Segoe UI Semibold"/>
              </a:rPr>
              <a:t>kotarohara_en</a:t>
            </a:r>
            <a:endParaRPr lang="en-US" sz="2400" dirty="0">
              <a:solidFill>
                <a:schemeClr val="tx1">
                  <a:lumMod val="65000"/>
                  <a:lumOff val="35000"/>
                </a:schemeClr>
              </a:solidFill>
              <a:latin typeface="Segoe UI Semibold"/>
              <a:cs typeface="Segoe UI Semibold"/>
            </a:endParaRPr>
          </a:p>
        </p:txBody>
      </p:sp>
    </p:spTree>
    <p:extLst>
      <p:ext uri="{BB962C8B-B14F-4D97-AF65-F5344CB8AC3E}">
        <p14:creationId xmlns:p14="http://schemas.microsoft.com/office/powerpoint/2010/main" val="21116467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egoeUI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alpha val="85000"/>
          </a:schemeClr>
        </a:solid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smtClean="0">
            <a:latin typeface="Segoe UI Light"/>
            <a:cs typeface="Segoe UI Light"/>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dirty="0">
            <a:latin typeface="Segoe UI Light"/>
            <a:cs typeface="Segoe UI Light"/>
          </a:defRPr>
        </a:defPPr>
      </a:lstStyle>
    </a:tx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95000"/>
            </a:schemeClr>
          </a:solidFill>
        </a:ln>
      </a:spPr>
      <a:bodyPr wrap="none" rtlCol="0" anchor="ctr">
        <a:spAutoFit/>
      </a:bodyPr>
      <a:lstStyle>
        <a:defPPr algn="ctr">
          <a:defRPr sz="2800" dirty="0">
            <a:solidFill>
              <a:schemeClr val="bg1"/>
            </a:solidFill>
            <a:latin typeface="Segoe UI Light" pitchFamily="34" charset="0"/>
          </a:defRPr>
        </a:defPPr>
      </a:lstStyle>
    </a:spDef>
    <a:lnDef>
      <a:spPr>
        <a:ln>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sz="2800" dirty="0" smtClean="0">
            <a:solidFill>
              <a:schemeClr val="bg1"/>
            </a:solidFill>
            <a:latin typeface="Segoe UI Light" pitchFamily="34" charset="0"/>
          </a:defRPr>
        </a:defPPr>
      </a:lstStyle>
    </a:txDef>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95000"/>
            </a:schemeClr>
          </a:solidFill>
        </a:ln>
      </a:spPr>
      <a:bodyPr wrap="none" rtlCol="0" anchor="ctr">
        <a:spAutoFit/>
      </a:bodyPr>
      <a:lstStyle>
        <a:defPPr algn="ctr">
          <a:defRPr sz="2800" dirty="0">
            <a:solidFill>
              <a:schemeClr val="bg1"/>
            </a:solidFill>
            <a:latin typeface="Segoe UI Light" pitchFamily="34" charset="0"/>
          </a:defRPr>
        </a:defPPr>
      </a:lstStyle>
    </a:spDef>
    <a:lnDef>
      <a:spPr>
        <a:ln>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sz="2800" dirty="0" smtClean="0">
            <a:solidFill>
              <a:schemeClr val="bg1"/>
            </a:solidFill>
            <a:latin typeface="Segoe UI Light" pitchFamily="34" charset="0"/>
          </a:defRPr>
        </a:defPPr>
      </a:lstStyle>
    </a:txDef>
  </a:objectDefaults>
  <a:extraClrSchemeLst/>
</a:theme>
</file>

<file path=ppt/theme/theme4.xml><?xml version="1.0" encoding="utf-8"?>
<a:theme xmlns:a="http://schemas.openxmlformats.org/drawingml/2006/main" name="3_SegoeUI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alpha val="85000"/>
          </a:schemeClr>
        </a:solid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smtClean="0">
            <a:latin typeface="Segoe UI Light"/>
            <a:cs typeface="Segoe UI Light"/>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dirty="0">
            <a:latin typeface="Segoe UI Light"/>
            <a:cs typeface="Segoe UI Light"/>
          </a:defRPr>
        </a:defPPr>
      </a:lstStyle>
    </a:txDef>
  </a:objectDefaults>
  <a:extraClrSchemeLst/>
</a:theme>
</file>

<file path=ppt/theme/theme5.xml><?xml version="1.0" encoding="utf-8"?>
<a:theme xmlns:a="http://schemas.openxmlformats.org/drawingml/2006/main" name="1_SegoeUI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alpha val="85000"/>
          </a:schemeClr>
        </a:solid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smtClean="0">
            <a:latin typeface="Segoe UI Light"/>
            <a:cs typeface="Segoe UI Light"/>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dirty="0">
            <a:latin typeface="Segoe UI Light"/>
            <a:cs typeface="Segoe UI Light"/>
          </a:defRPr>
        </a:defPPr>
      </a:lstStyle>
    </a:txDef>
  </a:objectDefaults>
  <a:extraClrSchemeLst/>
</a:theme>
</file>

<file path=ppt/theme/theme6.xml><?xml version="1.0" encoding="utf-8"?>
<a:theme xmlns:a="http://schemas.openxmlformats.org/drawingml/2006/main" name="4_SegoeUI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alpha val="85000"/>
          </a:schemeClr>
        </a:solid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smtClean="0">
            <a:latin typeface="Segoe UI Light"/>
            <a:cs typeface="Segoe UI Light"/>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dirty="0">
            <a:latin typeface="Segoe UI Light"/>
            <a:cs typeface="Segoe UI Light"/>
          </a:defRPr>
        </a:defPPr>
      </a:lstStyle>
    </a:tx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SegoeUILight.thmx</Template>
  <TotalTime>10658</TotalTime>
  <Words>9890</Words>
  <Application>Microsoft Macintosh PowerPoint</Application>
  <PresentationFormat>On-screen Show (4:3)</PresentationFormat>
  <Paragraphs>1512</Paragraphs>
  <Slides>184</Slides>
  <Notes>145</Notes>
  <HiddenSlides>75</HiddenSlides>
  <MMClips>16</MMClips>
  <ScaleCrop>false</ScaleCrop>
  <HeadingPairs>
    <vt:vector size="4" baseType="variant">
      <vt:variant>
        <vt:lpstr>Theme</vt:lpstr>
      </vt:variant>
      <vt:variant>
        <vt:i4>6</vt:i4>
      </vt:variant>
      <vt:variant>
        <vt:lpstr>Slide Titles</vt:lpstr>
      </vt:variant>
      <vt:variant>
        <vt:i4>184</vt:i4>
      </vt:variant>
    </vt:vector>
  </HeadingPairs>
  <TitlesOfParts>
    <vt:vector size="190" baseType="lpstr">
      <vt:lpstr>SegoeUILight</vt:lpstr>
      <vt:lpstr>2_Office Theme</vt:lpstr>
      <vt:lpstr>3_Office Theme</vt:lpstr>
      <vt:lpstr>3_SegoeUILight</vt:lpstr>
      <vt:lpstr>1_SegoeUILight</vt:lpstr>
      <vt:lpstr>4_SegoeUILight</vt:lpstr>
      <vt:lpstr>Improving Public Transit Accessibility for Blind Riders by Crowdsourcing Bus Stop Landmark Locations with Google Street View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Formative Interview Study</vt:lpstr>
      <vt:lpstr>PowerPoint Presentation</vt:lpstr>
      <vt:lpstr>Study Method</vt:lpstr>
      <vt:lpstr>PowerPoint Presentation</vt:lpstr>
      <vt:lpstr>PowerPoint Presentation</vt:lpstr>
      <vt:lpstr>PowerPoint Presentation</vt:lpstr>
      <vt:lpstr>PowerPoint Presentation</vt:lpstr>
      <vt:lpstr>PowerPoint Presentation</vt:lpstr>
      <vt:lpstr>Formative Study Findings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Difficult Scenes Lighting/Shadow and Blur</vt:lpstr>
      <vt:lpstr>Bus stop landmarks such as bus stop shelters help people with visual impairment to locate bus stops  </vt:lpstr>
      <vt:lpstr>PowerPoint Presentation</vt:lpstr>
      <vt:lpstr>PowerPoint Presentation</vt:lpstr>
      <vt:lpstr>PowerPoint Presentation</vt:lpstr>
      <vt:lpstr>Improving Public Transit Accessibility for Blind Riders by Crowdsourcing Bus Stop Landmark Locations with Google Street View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Mobile Crowdsourcing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Bus stop landmarks such as bus stop signs help people with visual impairment to locate bus stops  </vt:lpstr>
      <vt:lpstr>Google Street View is a viable data source for  up-to-date bus stop landmark information</vt:lpstr>
      <vt:lpstr>Turkers can find bus stop landmarks with  82.5% accuracy from Google Street 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Maryland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Kotaro Hara</dc:creator>
  <cp:lastModifiedBy>Kotaro Hara</cp:lastModifiedBy>
  <cp:revision>454</cp:revision>
  <cp:lastPrinted>2013-10-09T20:14:28Z</cp:lastPrinted>
  <dcterms:created xsi:type="dcterms:W3CDTF">2013-10-07T15:40:07Z</dcterms:created>
  <dcterms:modified xsi:type="dcterms:W3CDTF">2013-10-21T17:33:44Z</dcterms:modified>
</cp:coreProperties>
</file>