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30" r:id="rId3"/>
    <p:sldId id="331" r:id="rId4"/>
    <p:sldId id="348" r:id="rId5"/>
    <p:sldId id="329" r:id="rId6"/>
    <p:sldId id="327" r:id="rId7"/>
    <p:sldId id="341" r:id="rId8"/>
    <p:sldId id="328" r:id="rId9"/>
    <p:sldId id="298" r:id="rId10"/>
    <p:sldId id="347" r:id="rId11"/>
    <p:sldId id="302" r:id="rId12"/>
    <p:sldId id="342" r:id="rId13"/>
    <p:sldId id="344" r:id="rId14"/>
    <p:sldId id="306" r:id="rId15"/>
    <p:sldId id="353" r:id="rId16"/>
    <p:sldId id="354" r:id="rId17"/>
    <p:sldId id="337" r:id="rId18"/>
    <p:sldId id="355" r:id="rId19"/>
    <p:sldId id="335" r:id="rId20"/>
    <p:sldId id="356" r:id="rId21"/>
    <p:sldId id="345" r:id="rId22"/>
    <p:sldId id="307" r:id="rId23"/>
    <p:sldId id="323" r:id="rId24"/>
    <p:sldId id="358" r:id="rId25"/>
    <p:sldId id="357" r:id="rId26"/>
    <p:sldId id="359" r:id="rId27"/>
    <p:sldId id="346" r:id="rId28"/>
    <p:sldId id="360" r:id="rId29"/>
    <p:sldId id="363" r:id="rId30"/>
    <p:sldId id="366" r:id="rId31"/>
    <p:sldId id="367" r:id="rId32"/>
    <p:sldId id="368" r:id="rId33"/>
    <p:sldId id="362" r:id="rId34"/>
    <p:sldId id="318" r:id="rId35"/>
    <p:sldId id="369" r:id="rId36"/>
    <p:sldId id="370" r:id="rId37"/>
    <p:sldId id="364" r:id="rId38"/>
    <p:sldId id="319" r:id="rId39"/>
    <p:sldId id="372" r:id="rId40"/>
    <p:sldId id="373" r:id="rId41"/>
    <p:sldId id="374" r:id="rId42"/>
    <p:sldId id="375" r:id="rId43"/>
    <p:sldId id="314" r:id="rId44"/>
    <p:sldId id="313" r:id="rId45"/>
    <p:sldId id="371" r:id="rId46"/>
    <p:sldId id="269" r:id="rId47"/>
    <p:sldId id="31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D3A2"/>
    <a:srgbClr val="000000"/>
    <a:srgbClr val="D0D0D0"/>
    <a:srgbClr val="B6B6B6"/>
    <a:srgbClr val="E6E6E6"/>
    <a:srgbClr val="F2F2D8"/>
    <a:srgbClr val="C6BBE9"/>
    <a:srgbClr val="33006F"/>
    <a:srgbClr val="716DB9"/>
    <a:srgbClr val="5E5B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9788" autoAdjust="0"/>
  </p:normalViewPr>
  <p:slideViewPr>
    <p:cSldViewPr snapToGrid="0">
      <p:cViewPr varScale="1">
        <p:scale>
          <a:sx n="87" d="100"/>
          <a:sy n="87" d="100"/>
        </p:scale>
        <p:origin x="142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07/relationships/hdphoto" Target="../media/hdphoto5.wdp"/><Relationship Id="rId1"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18.png"/></Relationships>
</file>

<file path=ppt/diagrams/_rels/data2.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07/relationships/hdphoto" Target="../media/hdphoto5.wdp"/><Relationship Id="rId1"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21.png"/></Relationships>
</file>

<file path=ppt/diagrams/_rels/data3.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07/relationships/hdphoto" Target="../media/hdphoto5.wdp"/><Relationship Id="rId1"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21.png"/></Relationships>
</file>

<file path=ppt/diagrams/_rels/data4.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07/relationships/hdphoto" Target="../media/hdphoto5.wdp"/><Relationship Id="rId1"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07/relationships/hdphoto" Target="../media/hdphoto5.wdp"/><Relationship Id="rId1"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07/relationships/hdphoto" Target="../media/hdphoto5.wdp"/><Relationship Id="rId1"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07/relationships/hdphoto" Target="../media/hdphoto5.wdp"/><Relationship Id="rId1"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07/relationships/hdphoto" Target="../media/hdphoto5.wdp"/><Relationship Id="rId1"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962CD7-0EF6-4DC7-8DE8-B2AAEA1B81DA}"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E7B649F5-EFD4-4294-BBEE-062B8125D292}">
      <dgm:prSet phldrT="[Text]" custT="1"/>
      <dgm:spPr>
        <a:solidFill>
          <a:schemeClr val="tx1"/>
        </a:solidFill>
        <a:ln w="28575">
          <a:solidFill>
            <a:srgbClr val="E8D3A2"/>
          </a:solidFill>
        </a:ln>
      </dgm:spPr>
      <dgm:t>
        <a:bodyPr/>
        <a:lstStyle/>
        <a:p>
          <a:pPr>
            <a:spcAft>
              <a:spcPts val="500"/>
            </a:spcAft>
          </a:pPr>
          <a:r>
            <a:rPr lang="en-US" sz="2000" dirty="0">
              <a:solidFill>
                <a:srgbClr val="E8D3A2"/>
              </a:solidFill>
              <a:latin typeface="Open Sans" panose="020B0606030504020204" pitchFamily="34" charset="0"/>
              <a:ea typeface="Open Sans" panose="020B0606030504020204" pitchFamily="34" charset="0"/>
              <a:cs typeface="Open Sans" panose="020B0606030504020204" pitchFamily="34" charset="0"/>
            </a:rPr>
            <a:t>Lab-based Design Probe </a:t>
          </a:r>
          <a:r>
            <a:rPr lang="en-US" sz="18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(30 min)</a:t>
          </a:r>
        </a:p>
      </dgm:t>
    </dgm:pt>
    <dgm:pt modelId="{9B8D3630-8E74-4E65-8B46-FDA831C0A9F7}" type="parTrans" cxnId="{35CD6B4D-0501-4FC4-B238-F9D48F72C9E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367FAEA-93FE-4551-9F10-23F167F6EA83}" type="sibTrans" cxnId="{35CD6B4D-0501-4FC4-B238-F9D48F72C9E9}">
      <dgm:prSet/>
      <dgm:spPr>
        <a:solidFill>
          <a:srgbClr val="E8D3A2"/>
        </a:solidFill>
        <a:ln w="19050">
          <a:solidFill>
            <a:schemeClr val="tx1"/>
          </a:solidFill>
        </a:ln>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03ECDF7-89F6-4254-87F8-422ACB720A82}">
      <dgm:prSet phldrT="[Text]" custT="1"/>
      <dgm:spPr>
        <a:solidFill>
          <a:schemeClr val="tx1"/>
        </a:solidFill>
        <a:ln w="28575">
          <a:solidFill>
            <a:srgbClr val="E8D3A2"/>
          </a:solidFill>
        </a:ln>
      </dgm:spPr>
      <dgm:t>
        <a:bodyPr/>
        <a:lstStyle/>
        <a:p>
          <a:pPr>
            <a:spcAft>
              <a:spcPct val="15000"/>
            </a:spcAft>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Wizard-of-Oz evaluation</a:t>
          </a:r>
        </a:p>
      </dgm:t>
    </dgm:pt>
    <dgm:pt modelId="{4178C0DB-8888-4F72-921F-09F06B8F3249}" type="parTrans" cxnId="{B3052AFB-35C8-478F-9545-787A5A8E709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8DCCA58-BD27-4CA8-81BF-E2BDD94B7D07}" type="sibTrans" cxnId="{B3052AFB-35C8-478F-9545-787A5A8E709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3A90B31-77D2-4A02-8766-AA5594E57E53}">
      <dgm:prSet phldrT="[Text]" custT="1"/>
      <dgm:spPr>
        <a:solidFill>
          <a:schemeClr val="tx1"/>
        </a:solidFill>
        <a:ln w="28575">
          <a:solidFill>
            <a:srgbClr val="E8D3A2"/>
          </a:solidFill>
        </a:ln>
      </dgm:spPr>
      <dgm:t>
        <a:bodyPr/>
        <a:lstStyle/>
        <a:p>
          <a:pPr>
            <a:spcAft>
              <a:spcPts val="500"/>
            </a:spcAft>
          </a:pPr>
          <a:r>
            <a:rPr lang="en-US" sz="2000" dirty="0">
              <a:solidFill>
                <a:srgbClr val="E8D3A2"/>
              </a:solidFill>
              <a:latin typeface="Open Sans" panose="020B0606030504020204" pitchFamily="34" charset="0"/>
              <a:ea typeface="Open Sans" panose="020B0606030504020204" pitchFamily="34" charset="0"/>
              <a:cs typeface="Open Sans" panose="020B0606030504020204" pitchFamily="34" charset="0"/>
            </a:rPr>
            <a:t>Contextual Design Probe </a:t>
          </a:r>
          <a:r>
            <a:rPr lang="en-US" sz="18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(25 min)</a:t>
          </a:r>
        </a:p>
      </dgm:t>
    </dgm:pt>
    <dgm:pt modelId="{29D0BC53-D13E-4430-A692-4DE4DC028E66}" type="parTrans" cxnId="{DFD93381-BB5B-4369-B756-79A06353C625}">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DE3C318-1FD5-4B04-81D4-9268AAACD508}" type="sibTrans" cxnId="{DFD93381-BB5B-4369-B756-79A06353C625}">
      <dgm:prSet/>
      <dgm:spPr>
        <a:solidFill>
          <a:srgbClr val="E8D3A2"/>
        </a:solidFill>
        <a:ln w="19050">
          <a:solidFill>
            <a:schemeClr val="tx1"/>
          </a:solidFill>
        </a:ln>
      </dgm:spPr>
      <dgm:t>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3B6EF406-36DF-4A62-A56C-C60B321E80FE}">
      <dgm:prSet phldrT="[Text]" custT="1"/>
      <dgm:spPr>
        <a:solidFill>
          <a:schemeClr val="tx1"/>
        </a:solidFill>
        <a:ln w="28575">
          <a:solidFill>
            <a:srgbClr val="E8D3A2"/>
          </a:solidFill>
        </a:ln>
      </dgm:spPr>
      <dgm:t>
        <a:bodyPr/>
        <a:lstStyle/>
        <a:p>
          <a:pPr>
            <a:spcAft>
              <a:spcPct val="15000"/>
            </a:spcAft>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Exploration of three campus locations</a:t>
          </a:r>
        </a:p>
      </dgm:t>
    </dgm:pt>
    <dgm:pt modelId="{52F3CE1C-2773-40CD-8FBC-7151D120CFAC}" type="parTrans" cxnId="{84AA19F9-53A8-49C7-AE2A-5DD3E718038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6B8E1DA-6C40-49CD-8962-08DE292D0D81}" type="sibTrans" cxnId="{84AA19F9-53A8-49C7-AE2A-5DD3E718038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479FCCA-4FEE-4D45-8EDB-28937E991164}">
      <dgm:prSet phldrT="[Text]" custT="1"/>
      <dgm:spPr>
        <a:solidFill>
          <a:schemeClr val="tx1"/>
        </a:solidFill>
        <a:ln w="28575">
          <a:solidFill>
            <a:srgbClr val="E8D3A2"/>
          </a:solidFill>
        </a:ln>
      </dgm:spPr>
      <dgm:t>
        <a:bodyPr/>
        <a:lstStyle/>
        <a:p>
          <a:pPr>
            <a:spcAft>
              <a:spcPts val="500"/>
            </a:spcAft>
          </a:pPr>
          <a:r>
            <a:rPr lang="en-US" sz="2000" dirty="0">
              <a:solidFill>
                <a:srgbClr val="E8D3A2"/>
              </a:solidFill>
              <a:latin typeface="Open Sans" panose="020B0606030504020204" pitchFamily="34" charset="0"/>
              <a:ea typeface="Open Sans" panose="020B0606030504020204" pitchFamily="34" charset="0"/>
              <a:cs typeface="Open Sans" panose="020B0606030504020204" pitchFamily="34" charset="0"/>
            </a:rPr>
            <a:t>Semi-Structured Interview </a:t>
          </a:r>
          <a:r>
            <a:rPr lang="en-US" sz="18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(20 min)</a:t>
          </a:r>
        </a:p>
      </dgm:t>
    </dgm:pt>
    <dgm:pt modelId="{01E51B9A-5CB6-4D63-9B8A-45D774C6B59F}" type="parTrans" cxnId="{E3E41BFD-C166-4DA1-B4AA-908ABAE1F3B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48BBA7B-4176-43C2-A757-0D3B72306A2F}" type="sibTrans" cxnId="{E3E41BFD-C166-4DA1-B4AA-908ABAE1F3B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EAF2E72-5DFC-4BBB-9AA0-AD84F9595995}">
      <dgm:prSet phldrT="[Text]"/>
      <dgm:spPr>
        <a:solidFill>
          <a:schemeClr val="tx1"/>
        </a:solidFill>
        <a:ln w="28575">
          <a:solidFill>
            <a:srgbClr val="E8D3A2"/>
          </a:solidFill>
        </a:ln>
      </dgm:spPr>
      <dgm:t>
        <a:bodyPr/>
        <a:lstStyle/>
        <a:p>
          <a:pPr>
            <a:spcAft>
              <a:spcPct val="15000"/>
            </a:spcAft>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Reflection on overall experience</a:t>
          </a:r>
        </a:p>
      </dgm:t>
    </dgm:pt>
    <dgm:pt modelId="{4195B95A-4EBC-403E-AE80-07D09356DF0A}" type="parTrans" cxnId="{78EB66B1-D993-4235-B83B-A7ADF27B684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9A4E2D1-97C9-4C91-B319-60201A406D4B}" type="sibTrans" cxnId="{78EB66B1-D993-4235-B83B-A7ADF27B684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ECBDC2E-71DC-4359-A942-199DDAE65EF2}" type="pres">
      <dgm:prSet presAssocID="{2F962CD7-0EF6-4DC7-8DE8-B2AAEA1B81DA}" presName="Name0" presStyleCnt="0">
        <dgm:presLayoutVars>
          <dgm:dir/>
          <dgm:resizeHandles val="exact"/>
        </dgm:presLayoutVars>
      </dgm:prSet>
      <dgm:spPr/>
    </dgm:pt>
    <dgm:pt modelId="{9102ADE2-568E-4285-96E6-7AB62F48FBDE}" type="pres">
      <dgm:prSet presAssocID="{E7B649F5-EFD4-4294-BBEE-062B8125D292}" presName="composite" presStyleCnt="0"/>
      <dgm:spPr/>
    </dgm:pt>
    <dgm:pt modelId="{DD7326FA-A1B9-4574-9122-AD475BCDD06D}" type="pres">
      <dgm:prSet presAssocID="{E7B649F5-EFD4-4294-BBEE-062B8125D292}" presName="imagSh" presStyleLbl="bgImgPlace1" presStyleIdx="0" presStyleCnt="3" custScaleX="117035" custScaleY="126025" custLinFactNeighborX="-62" custLinFactNeighborY="-11161"/>
      <dgm:spPr>
        <a:blipFill dpi="0" rotWithShape="1">
          <a:blip xmlns:r="http://schemas.openxmlformats.org/officeDocument/2006/relationships" r:embed="rId1">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l="-46036" t="-32908" r="-118872" b="-30615"/>
          </a:stretch>
        </a:blipFill>
        <a:ln w="28575">
          <a:solidFill>
            <a:srgbClr val="E8D3A2"/>
          </a:solidFill>
        </a:ln>
      </dgm:spPr>
    </dgm:pt>
    <dgm:pt modelId="{E1A1D947-8E57-41FB-BA29-2EAA3BBE37C7}" type="pres">
      <dgm:prSet presAssocID="{E7B649F5-EFD4-4294-BBEE-062B8125D292}" presName="txNode" presStyleLbl="node1" presStyleIdx="0" presStyleCnt="3" custScaleX="114589" custScaleY="67525" custLinFactNeighborX="212" custLinFactNeighborY="16967">
        <dgm:presLayoutVars>
          <dgm:bulletEnabled val="1"/>
        </dgm:presLayoutVars>
      </dgm:prSet>
      <dgm:spPr/>
    </dgm:pt>
    <dgm:pt modelId="{DD3D9C72-9D11-4B82-A6CF-F42BB4A073EA}" type="pres">
      <dgm:prSet presAssocID="{8367FAEA-93FE-4551-9F10-23F167F6EA83}" presName="sibTrans" presStyleLbl="sibTrans2D1" presStyleIdx="0" presStyleCnt="2"/>
      <dgm:spPr/>
    </dgm:pt>
    <dgm:pt modelId="{A9D20AD9-3783-4406-B88B-D9FB51225AD7}" type="pres">
      <dgm:prSet presAssocID="{8367FAEA-93FE-4551-9F10-23F167F6EA83}" presName="connTx" presStyleLbl="sibTrans2D1" presStyleIdx="0" presStyleCnt="2"/>
      <dgm:spPr/>
    </dgm:pt>
    <dgm:pt modelId="{3ADB7414-B5BC-4D8C-ADD8-373EC012AA9A}" type="pres">
      <dgm:prSet presAssocID="{63A90B31-77D2-4A02-8766-AA5594E57E53}" presName="composite" presStyleCnt="0"/>
      <dgm:spPr/>
    </dgm:pt>
    <dgm:pt modelId="{7775FA72-4FAA-4F64-858E-93ADF8CDD166}" type="pres">
      <dgm:prSet presAssocID="{63A90B31-77D2-4A02-8766-AA5594E57E53}" presName="imagSh" presStyleLbl="bgImgPlace1" presStyleIdx="1" presStyleCnt="3" custScaleX="117035" custScaleY="126025" custLinFactNeighborX="1585" custLinFactNeighborY="-9134"/>
      <dgm:spPr>
        <a:blipFill>
          <a:blip xmlns:r="http://schemas.openxmlformats.org/officeDocument/2006/relationships" r:embed="rId3"/>
          <a:srcRect/>
          <a:stretch>
            <a:fillRect l="-2000" r="-2000"/>
          </a:stretch>
        </a:blipFill>
        <a:ln w="28575">
          <a:solidFill>
            <a:srgbClr val="E8D3A2"/>
          </a:solidFill>
        </a:ln>
      </dgm:spPr>
    </dgm:pt>
    <dgm:pt modelId="{9FDDAC28-EDEF-4D92-BC3F-26C05F09FAF6}" type="pres">
      <dgm:prSet presAssocID="{63A90B31-77D2-4A02-8766-AA5594E57E53}" presName="txNode" presStyleLbl="node1" presStyleIdx="1" presStyleCnt="3" custScaleX="114589" custScaleY="67525" custLinFactNeighborX="212" custLinFactNeighborY="16967">
        <dgm:presLayoutVars>
          <dgm:bulletEnabled val="1"/>
        </dgm:presLayoutVars>
      </dgm:prSet>
      <dgm:spPr/>
    </dgm:pt>
    <dgm:pt modelId="{C3066ABA-FD6C-499C-92D7-C6768BD76CB0}" type="pres">
      <dgm:prSet presAssocID="{EDE3C318-1FD5-4B04-81D4-9268AAACD508}" presName="sibTrans" presStyleLbl="sibTrans2D1" presStyleIdx="1" presStyleCnt="2" custScaleX="106084"/>
      <dgm:spPr/>
    </dgm:pt>
    <dgm:pt modelId="{C100A19D-6AA7-4E1E-8B7D-6CD9300171C5}" type="pres">
      <dgm:prSet presAssocID="{EDE3C318-1FD5-4B04-81D4-9268AAACD508}" presName="connTx" presStyleLbl="sibTrans2D1" presStyleIdx="1" presStyleCnt="2"/>
      <dgm:spPr/>
    </dgm:pt>
    <dgm:pt modelId="{4C43E745-D048-46D7-AC8F-8D99B6098A34}" type="pres">
      <dgm:prSet presAssocID="{5479FCCA-4FEE-4D45-8EDB-28937E991164}" presName="composite" presStyleCnt="0"/>
      <dgm:spPr/>
    </dgm:pt>
    <dgm:pt modelId="{EEEFEC04-E9A9-4CAD-A589-4720825A76B5}" type="pres">
      <dgm:prSet presAssocID="{5479FCCA-4FEE-4D45-8EDB-28937E991164}" presName="imagSh" presStyleLbl="bgImgPlace1" presStyleIdx="2" presStyleCnt="3" custScaleX="117035" custScaleY="126025" custLinFactNeighborX="-62" custLinFactNeighborY="-8754"/>
      <dgm:spPr>
        <a:blipFill dpi="0" rotWithShape="1">
          <a:blip xmlns:r="http://schemas.openxmlformats.org/officeDocument/2006/relationships"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l="-75923" t="-45790" r="-8203" b="-340"/>
          </a:stretch>
        </a:blipFill>
        <a:ln w="28575">
          <a:solidFill>
            <a:srgbClr val="E8D3A2"/>
          </a:solidFill>
        </a:ln>
      </dgm:spPr>
    </dgm:pt>
    <dgm:pt modelId="{4465798A-CCF4-4B93-B64E-C7D16B750E37}" type="pres">
      <dgm:prSet presAssocID="{5479FCCA-4FEE-4D45-8EDB-28937E991164}" presName="txNode" presStyleLbl="node1" presStyleIdx="2" presStyleCnt="3" custScaleX="114589" custScaleY="67525" custLinFactNeighborX="-619" custLinFactNeighborY="16967">
        <dgm:presLayoutVars>
          <dgm:bulletEnabled val="1"/>
        </dgm:presLayoutVars>
      </dgm:prSet>
      <dgm:spPr/>
    </dgm:pt>
  </dgm:ptLst>
  <dgm:cxnLst>
    <dgm:cxn modelId="{6EA68607-A7D6-4CD9-AE0F-19B71A0E8D72}" type="presOf" srcId="{8367FAEA-93FE-4551-9F10-23F167F6EA83}" destId="{DD3D9C72-9D11-4B82-A6CF-F42BB4A073EA}" srcOrd="0" destOrd="0" presId="urn:microsoft.com/office/officeart/2005/8/layout/hProcess10"/>
    <dgm:cxn modelId="{DA50C629-F9F5-473F-B5AA-5D5DAED8FE4D}" type="presOf" srcId="{5479FCCA-4FEE-4D45-8EDB-28937E991164}" destId="{4465798A-CCF4-4B93-B64E-C7D16B750E37}" srcOrd="0" destOrd="0" presId="urn:microsoft.com/office/officeart/2005/8/layout/hProcess10"/>
    <dgm:cxn modelId="{4D28895C-83B9-4D89-8AED-47426A76620B}" type="presOf" srcId="{EDE3C318-1FD5-4B04-81D4-9268AAACD508}" destId="{C3066ABA-FD6C-499C-92D7-C6768BD76CB0}" srcOrd="0" destOrd="0" presId="urn:microsoft.com/office/officeart/2005/8/layout/hProcess10"/>
    <dgm:cxn modelId="{35CD6B4D-0501-4FC4-B238-F9D48F72C9E9}" srcId="{2F962CD7-0EF6-4DC7-8DE8-B2AAEA1B81DA}" destId="{E7B649F5-EFD4-4294-BBEE-062B8125D292}" srcOrd="0" destOrd="0" parTransId="{9B8D3630-8E74-4E65-8B46-FDA831C0A9F7}" sibTransId="{8367FAEA-93FE-4551-9F10-23F167F6EA83}"/>
    <dgm:cxn modelId="{D42C174E-6649-49B2-B564-C52321128E53}" type="presOf" srcId="{EDE3C318-1FD5-4B04-81D4-9268AAACD508}" destId="{C100A19D-6AA7-4E1E-8B7D-6CD9300171C5}" srcOrd="1" destOrd="0" presId="urn:microsoft.com/office/officeart/2005/8/layout/hProcess10"/>
    <dgm:cxn modelId="{DFD93381-BB5B-4369-B756-79A06353C625}" srcId="{2F962CD7-0EF6-4DC7-8DE8-B2AAEA1B81DA}" destId="{63A90B31-77D2-4A02-8766-AA5594E57E53}" srcOrd="1" destOrd="0" parTransId="{29D0BC53-D13E-4430-A692-4DE4DC028E66}" sibTransId="{EDE3C318-1FD5-4B04-81D4-9268AAACD508}"/>
    <dgm:cxn modelId="{053E4685-1830-49E3-88B0-16327278F89D}" type="presOf" srcId="{CEAF2E72-5DFC-4BBB-9AA0-AD84F9595995}" destId="{4465798A-CCF4-4B93-B64E-C7D16B750E37}" srcOrd="0" destOrd="1" presId="urn:microsoft.com/office/officeart/2005/8/layout/hProcess10"/>
    <dgm:cxn modelId="{7D7AB393-7E16-4F95-A702-E78BE84A2878}" type="presOf" srcId="{E7B649F5-EFD4-4294-BBEE-062B8125D292}" destId="{E1A1D947-8E57-41FB-BA29-2EAA3BBE37C7}" srcOrd="0" destOrd="0" presId="urn:microsoft.com/office/officeart/2005/8/layout/hProcess10"/>
    <dgm:cxn modelId="{FD9031AA-B151-4058-AEB0-7287647BBE8C}" type="presOf" srcId="{2F962CD7-0EF6-4DC7-8DE8-B2AAEA1B81DA}" destId="{3ECBDC2E-71DC-4359-A942-199DDAE65EF2}" srcOrd="0" destOrd="0" presId="urn:microsoft.com/office/officeart/2005/8/layout/hProcess10"/>
    <dgm:cxn modelId="{78EB66B1-D993-4235-B83B-A7ADF27B6848}" srcId="{5479FCCA-4FEE-4D45-8EDB-28937E991164}" destId="{CEAF2E72-5DFC-4BBB-9AA0-AD84F9595995}" srcOrd="0" destOrd="0" parTransId="{4195B95A-4EBC-403E-AE80-07D09356DF0A}" sibTransId="{F9A4E2D1-97C9-4C91-B319-60201A406D4B}"/>
    <dgm:cxn modelId="{BE7CADB8-231C-4B7F-A280-FA3E9C88B374}" type="presOf" srcId="{3B6EF406-36DF-4A62-A56C-C60B321E80FE}" destId="{9FDDAC28-EDEF-4D92-BC3F-26C05F09FAF6}" srcOrd="0" destOrd="1" presId="urn:microsoft.com/office/officeart/2005/8/layout/hProcess10"/>
    <dgm:cxn modelId="{F0AF43E9-33CA-4F65-8C6D-A49316409FDF}" type="presOf" srcId="{003ECDF7-89F6-4254-87F8-422ACB720A82}" destId="{E1A1D947-8E57-41FB-BA29-2EAA3BBE37C7}" srcOrd="0" destOrd="1" presId="urn:microsoft.com/office/officeart/2005/8/layout/hProcess10"/>
    <dgm:cxn modelId="{C9371EEB-81B9-48E8-BAFE-76CD4153DE24}" type="presOf" srcId="{63A90B31-77D2-4A02-8766-AA5594E57E53}" destId="{9FDDAC28-EDEF-4D92-BC3F-26C05F09FAF6}" srcOrd="0" destOrd="0" presId="urn:microsoft.com/office/officeart/2005/8/layout/hProcess10"/>
    <dgm:cxn modelId="{40511EF3-FAB6-431E-A0E2-5E8A3486D1D5}" type="presOf" srcId="{8367FAEA-93FE-4551-9F10-23F167F6EA83}" destId="{A9D20AD9-3783-4406-B88B-D9FB51225AD7}" srcOrd="1" destOrd="0" presId="urn:microsoft.com/office/officeart/2005/8/layout/hProcess10"/>
    <dgm:cxn modelId="{84AA19F9-53A8-49C7-AE2A-5DD3E7180381}" srcId="{63A90B31-77D2-4A02-8766-AA5594E57E53}" destId="{3B6EF406-36DF-4A62-A56C-C60B321E80FE}" srcOrd="0" destOrd="0" parTransId="{52F3CE1C-2773-40CD-8FBC-7151D120CFAC}" sibTransId="{D6B8E1DA-6C40-49CD-8962-08DE292D0D81}"/>
    <dgm:cxn modelId="{B3052AFB-35C8-478F-9545-787A5A8E709C}" srcId="{E7B649F5-EFD4-4294-BBEE-062B8125D292}" destId="{003ECDF7-89F6-4254-87F8-422ACB720A82}" srcOrd="0" destOrd="0" parTransId="{4178C0DB-8888-4F72-921F-09F06B8F3249}" sibTransId="{68DCCA58-BD27-4CA8-81BF-E2BDD94B7D07}"/>
    <dgm:cxn modelId="{E3E41BFD-C166-4DA1-B4AA-908ABAE1F3BC}" srcId="{2F962CD7-0EF6-4DC7-8DE8-B2AAEA1B81DA}" destId="{5479FCCA-4FEE-4D45-8EDB-28937E991164}" srcOrd="2" destOrd="0" parTransId="{01E51B9A-5CB6-4D63-9B8A-45D774C6B59F}" sibTransId="{248BBA7B-4176-43C2-A757-0D3B72306A2F}"/>
    <dgm:cxn modelId="{3D8D4F41-8C91-4A65-93C2-372FC310FFA0}" type="presParOf" srcId="{3ECBDC2E-71DC-4359-A942-199DDAE65EF2}" destId="{9102ADE2-568E-4285-96E6-7AB62F48FBDE}" srcOrd="0" destOrd="0" presId="urn:microsoft.com/office/officeart/2005/8/layout/hProcess10"/>
    <dgm:cxn modelId="{51716B1B-9A25-4676-ABD1-24CC54B8EDEB}" type="presParOf" srcId="{9102ADE2-568E-4285-96E6-7AB62F48FBDE}" destId="{DD7326FA-A1B9-4574-9122-AD475BCDD06D}" srcOrd="0" destOrd="0" presId="urn:microsoft.com/office/officeart/2005/8/layout/hProcess10"/>
    <dgm:cxn modelId="{E861B538-F642-4768-AFD0-D6F838A6A759}" type="presParOf" srcId="{9102ADE2-568E-4285-96E6-7AB62F48FBDE}" destId="{E1A1D947-8E57-41FB-BA29-2EAA3BBE37C7}" srcOrd="1" destOrd="0" presId="urn:microsoft.com/office/officeart/2005/8/layout/hProcess10"/>
    <dgm:cxn modelId="{473EB57D-DE4F-46AC-AF99-54442F3379C0}" type="presParOf" srcId="{3ECBDC2E-71DC-4359-A942-199DDAE65EF2}" destId="{DD3D9C72-9D11-4B82-A6CF-F42BB4A073EA}" srcOrd="1" destOrd="0" presId="urn:microsoft.com/office/officeart/2005/8/layout/hProcess10"/>
    <dgm:cxn modelId="{4E3738A1-0E02-4228-8B09-33470C62D6D9}" type="presParOf" srcId="{DD3D9C72-9D11-4B82-A6CF-F42BB4A073EA}" destId="{A9D20AD9-3783-4406-B88B-D9FB51225AD7}" srcOrd="0" destOrd="0" presId="urn:microsoft.com/office/officeart/2005/8/layout/hProcess10"/>
    <dgm:cxn modelId="{8002D0B3-7835-4D7B-B3EF-F252458E3D1B}" type="presParOf" srcId="{3ECBDC2E-71DC-4359-A942-199DDAE65EF2}" destId="{3ADB7414-B5BC-4D8C-ADD8-373EC012AA9A}" srcOrd="2" destOrd="0" presId="urn:microsoft.com/office/officeart/2005/8/layout/hProcess10"/>
    <dgm:cxn modelId="{BD3DBC72-FA61-460A-A638-D9208A69671B}" type="presParOf" srcId="{3ADB7414-B5BC-4D8C-ADD8-373EC012AA9A}" destId="{7775FA72-4FAA-4F64-858E-93ADF8CDD166}" srcOrd="0" destOrd="0" presId="urn:microsoft.com/office/officeart/2005/8/layout/hProcess10"/>
    <dgm:cxn modelId="{ED1CC2E5-44A1-4A54-8E8E-250542841DA0}" type="presParOf" srcId="{3ADB7414-B5BC-4D8C-ADD8-373EC012AA9A}" destId="{9FDDAC28-EDEF-4D92-BC3F-26C05F09FAF6}" srcOrd="1" destOrd="0" presId="urn:microsoft.com/office/officeart/2005/8/layout/hProcess10"/>
    <dgm:cxn modelId="{003D9FE8-0634-48FD-973B-7A3462A0A13C}" type="presParOf" srcId="{3ECBDC2E-71DC-4359-A942-199DDAE65EF2}" destId="{C3066ABA-FD6C-499C-92D7-C6768BD76CB0}" srcOrd="3" destOrd="0" presId="urn:microsoft.com/office/officeart/2005/8/layout/hProcess10"/>
    <dgm:cxn modelId="{465BD75B-4C3D-4AC5-B49D-74FA389467B8}" type="presParOf" srcId="{C3066ABA-FD6C-499C-92D7-C6768BD76CB0}" destId="{C100A19D-6AA7-4E1E-8B7D-6CD9300171C5}" srcOrd="0" destOrd="0" presId="urn:microsoft.com/office/officeart/2005/8/layout/hProcess10"/>
    <dgm:cxn modelId="{1D6FD6EC-2589-44B4-B946-B6FFDDD02BCA}" type="presParOf" srcId="{3ECBDC2E-71DC-4359-A942-199DDAE65EF2}" destId="{4C43E745-D048-46D7-AC8F-8D99B6098A34}" srcOrd="4" destOrd="0" presId="urn:microsoft.com/office/officeart/2005/8/layout/hProcess10"/>
    <dgm:cxn modelId="{F28B3233-546B-4D38-BE78-853294E2768F}" type="presParOf" srcId="{4C43E745-D048-46D7-AC8F-8D99B6098A34}" destId="{EEEFEC04-E9A9-4CAD-A589-4720825A76B5}" srcOrd="0" destOrd="0" presId="urn:microsoft.com/office/officeart/2005/8/layout/hProcess10"/>
    <dgm:cxn modelId="{962B0869-5AC5-4A79-9597-923013BB243F}" type="presParOf" srcId="{4C43E745-D048-46D7-AC8F-8D99B6098A34}" destId="{4465798A-CCF4-4B93-B64E-C7D16B750E3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962CD7-0EF6-4DC7-8DE8-B2AAEA1B81DA}"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E7B649F5-EFD4-4294-BBEE-062B8125D292}">
      <dgm:prSet phldrT="[Text]" custT="1"/>
      <dgm:spPr>
        <a:solidFill>
          <a:schemeClr val="tx1"/>
        </a:solidFill>
        <a:ln w="28575">
          <a:solidFill>
            <a:srgbClr val="E8D3A2"/>
          </a:solidFill>
        </a:ln>
      </dgm:spPr>
      <dgm:t>
        <a:bodyPr/>
        <a:lstStyle/>
        <a:p>
          <a:pPr>
            <a:spcAft>
              <a:spcPts val="500"/>
            </a:spcAft>
          </a:pPr>
          <a:r>
            <a:rPr lang="en-US" sz="2000" dirty="0">
              <a:solidFill>
                <a:srgbClr val="E8D3A2"/>
              </a:solidFill>
              <a:latin typeface="Open Sans" panose="020B0606030504020204" pitchFamily="34" charset="0"/>
              <a:ea typeface="Open Sans" panose="020B0606030504020204" pitchFamily="34" charset="0"/>
              <a:cs typeface="Open Sans" panose="020B0606030504020204" pitchFamily="34" charset="0"/>
            </a:rPr>
            <a:t>Lab-based Design Probe </a:t>
          </a:r>
          <a:r>
            <a:rPr lang="en-US" sz="18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(30 min)</a:t>
          </a:r>
        </a:p>
      </dgm:t>
    </dgm:pt>
    <dgm:pt modelId="{9B8D3630-8E74-4E65-8B46-FDA831C0A9F7}" type="parTrans" cxnId="{35CD6B4D-0501-4FC4-B238-F9D48F72C9E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367FAEA-93FE-4551-9F10-23F167F6EA83}" type="sibTrans" cxnId="{35CD6B4D-0501-4FC4-B238-F9D48F72C9E9}">
      <dgm:prSet/>
      <dgm:spPr>
        <a:solidFill>
          <a:srgbClr val="E8D3A2"/>
        </a:solidFill>
        <a:ln w="19050">
          <a:solidFill>
            <a:schemeClr val="tx1"/>
          </a:solidFill>
        </a:ln>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03ECDF7-89F6-4254-87F8-422ACB720A82}">
      <dgm:prSet phldrT="[Text]" custT="1"/>
      <dgm:spPr>
        <a:solidFill>
          <a:schemeClr val="tx1"/>
        </a:solidFill>
        <a:ln w="28575">
          <a:solidFill>
            <a:srgbClr val="E8D3A2"/>
          </a:solidFill>
        </a:ln>
      </dgm:spPr>
      <dgm:t>
        <a:bodyPr/>
        <a:lstStyle/>
        <a:p>
          <a:pPr>
            <a:spcAft>
              <a:spcPct val="15000"/>
            </a:spcAft>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Wizard-of-Oz evaluation</a:t>
          </a:r>
        </a:p>
      </dgm:t>
    </dgm:pt>
    <dgm:pt modelId="{4178C0DB-8888-4F72-921F-09F06B8F3249}" type="parTrans" cxnId="{B3052AFB-35C8-478F-9545-787A5A8E709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8DCCA58-BD27-4CA8-81BF-E2BDD94B7D07}" type="sibTrans" cxnId="{B3052AFB-35C8-478F-9545-787A5A8E709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3A90B31-77D2-4A02-8766-AA5594E57E53}">
      <dgm:prSet phldrT="[Text]" custT="1"/>
      <dgm:spPr>
        <a:solidFill>
          <a:schemeClr val="tx1"/>
        </a:solidFill>
        <a:ln w="28575">
          <a:solidFill>
            <a:srgbClr val="E8D3A2"/>
          </a:solidFill>
        </a:ln>
      </dgm:spPr>
      <dgm:t>
        <a:bodyPr/>
        <a:lstStyle/>
        <a:p>
          <a:pPr>
            <a:spcAft>
              <a:spcPts val="500"/>
            </a:spcAft>
          </a:pPr>
          <a:r>
            <a:rPr lang="en-US" sz="2000" dirty="0">
              <a:solidFill>
                <a:srgbClr val="E8D3A2"/>
              </a:solidFill>
              <a:latin typeface="Open Sans" panose="020B0606030504020204" pitchFamily="34" charset="0"/>
              <a:ea typeface="Open Sans" panose="020B0606030504020204" pitchFamily="34" charset="0"/>
              <a:cs typeface="Open Sans" panose="020B0606030504020204" pitchFamily="34" charset="0"/>
            </a:rPr>
            <a:t>Contextual Design Probe </a:t>
          </a:r>
          <a:r>
            <a:rPr lang="en-US" sz="18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(25 min)</a:t>
          </a:r>
        </a:p>
      </dgm:t>
    </dgm:pt>
    <dgm:pt modelId="{29D0BC53-D13E-4430-A692-4DE4DC028E66}" type="parTrans" cxnId="{DFD93381-BB5B-4369-B756-79A06353C625}">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DE3C318-1FD5-4B04-81D4-9268AAACD508}" type="sibTrans" cxnId="{DFD93381-BB5B-4369-B756-79A06353C625}">
      <dgm:prSet/>
      <dgm:spPr>
        <a:solidFill>
          <a:srgbClr val="E8D3A2"/>
        </a:solidFill>
        <a:ln w="19050">
          <a:solidFill>
            <a:schemeClr val="tx1"/>
          </a:solidFill>
        </a:ln>
      </dgm:spPr>
      <dgm:t>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3B6EF406-36DF-4A62-A56C-C60B321E80FE}">
      <dgm:prSet phldrT="[Text]" custT="1"/>
      <dgm:spPr>
        <a:solidFill>
          <a:schemeClr val="tx1"/>
        </a:solidFill>
        <a:ln w="28575">
          <a:solidFill>
            <a:srgbClr val="E8D3A2"/>
          </a:solidFill>
        </a:ln>
      </dgm:spPr>
      <dgm:t>
        <a:bodyPr/>
        <a:lstStyle/>
        <a:p>
          <a:pPr>
            <a:spcAft>
              <a:spcPct val="15000"/>
            </a:spcAft>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Exploration of three campus locations</a:t>
          </a:r>
        </a:p>
      </dgm:t>
    </dgm:pt>
    <dgm:pt modelId="{52F3CE1C-2773-40CD-8FBC-7151D120CFAC}" type="parTrans" cxnId="{84AA19F9-53A8-49C7-AE2A-5DD3E718038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6B8E1DA-6C40-49CD-8962-08DE292D0D81}" type="sibTrans" cxnId="{84AA19F9-53A8-49C7-AE2A-5DD3E718038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479FCCA-4FEE-4D45-8EDB-28937E991164}">
      <dgm:prSet phldrT="[Text]" custT="1"/>
      <dgm:spPr>
        <a:solidFill>
          <a:schemeClr val="tx1"/>
        </a:solidFill>
        <a:ln w="28575">
          <a:solidFill>
            <a:srgbClr val="E8D3A2"/>
          </a:solidFill>
        </a:ln>
      </dgm:spPr>
      <dgm:t>
        <a:bodyPr/>
        <a:lstStyle/>
        <a:p>
          <a:pPr>
            <a:spcAft>
              <a:spcPts val="500"/>
            </a:spcAft>
          </a:pPr>
          <a:r>
            <a:rPr lang="en-US" sz="2000" dirty="0">
              <a:solidFill>
                <a:srgbClr val="E8D3A2"/>
              </a:solidFill>
              <a:latin typeface="Open Sans" panose="020B0606030504020204" pitchFamily="34" charset="0"/>
              <a:ea typeface="Open Sans" panose="020B0606030504020204" pitchFamily="34" charset="0"/>
              <a:cs typeface="Open Sans" panose="020B0606030504020204" pitchFamily="34" charset="0"/>
            </a:rPr>
            <a:t>Semi-Structured Interview </a:t>
          </a:r>
          <a:r>
            <a:rPr lang="en-US" sz="18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(20 min)</a:t>
          </a:r>
        </a:p>
      </dgm:t>
    </dgm:pt>
    <dgm:pt modelId="{01E51B9A-5CB6-4D63-9B8A-45D774C6B59F}" type="parTrans" cxnId="{E3E41BFD-C166-4DA1-B4AA-908ABAE1F3B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48BBA7B-4176-43C2-A757-0D3B72306A2F}" type="sibTrans" cxnId="{E3E41BFD-C166-4DA1-B4AA-908ABAE1F3B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EAF2E72-5DFC-4BBB-9AA0-AD84F9595995}">
      <dgm:prSet phldrT="[Text]"/>
      <dgm:spPr>
        <a:solidFill>
          <a:schemeClr val="tx1"/>
        </a:solidFill>
        <a:ln w="28575">
          <a:solidFill>
            <a:srgbClr val="E8D3A2"/>
          </a:solidFill>
        </a:ln>
      </dgm:spPr>
      <dgm:t>
        <a:bodyPr/>
        <a:lstStyle/>
        <a:p>
          <a:pPr>
            <a:spcAft>
              <a:spcPct val="15000"/>
            </a:spcAft>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Reflection on overall experience</a:t>
          </a:r>
        </a:p>
      </dgm:t>
    </dgm:pt>
    <dgm:pt modelId="{4195B95A-4EBC-403E-AE80-07D09356DF0A}" type="parTrans" cxnId="{78EB66B1-D993-4235-B83B-A7ADF27B684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9A4E2D1-97C9-4C91-B319-60201A406D4B}" type="sibTrans" cxnId="{78EB66B1-D993-4235-B83B-A7ADF27B684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ECBDC2E-71DC-4359-A942-199DDAE65EF2}" type="pres">
      <dgm:prSet presAssocID="{2F962CD7-0EF6-4DC7-8DE8-B2AAEA1B81DA}" presName="Name0" presStyleCnt="0">
        <dgm:presLayoutVars>
          <dgm:dir/>
          <dgm:resizeHandles val="exact"/>
        </dgm:presLayoutVars>
      </dgm:prSet>
      <dgm:spPr/>
    </dgm:pt>
    <dgm:pt modelId="{9102ADE2-568E-4285-96E6-7AB62F48FBDE}" type="pres">
      <dgm:prSet presAssocID="{E7B649F5-EFD4-4294-BBEE-062B8125D292}" presName="composite" presStyleCnt="0"/>
      <dgm:spPr/>
    </dgm:pt>
    <dgm:pt modelId="{DD7326FA-A1B9-4574-9122-AD475BCDD06D}" type="pres">
      <dgm:prSet presAssocID="{E7B649F5-EFD4-4294-BBEE-062B8125D292}" presName="imagSh" presStyleLbl="bgImgPlace1" presStyleIdx="0" presStyleCnt="3" custScaleX="117035" custScaleY="126025" custLinFactNeighborX="-62" custLinFactNeighborY="-11161"/>
      <dgm:spPr>
        <a:blipFill dpi="0" rotWithShape="1">
          <a:blip xmlns:r="http://schemas.openxmlformats.org/officeDocument/2006/relationships" r:embed="rId1">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l="-46036" t="-32908" r="-118872" b="-30615"/>
          </a:stretch>
        </a:blipFill>
        <a:ln w="28575">
          <a:solidFill>
            <a:srgbClr val="E8D3A2"/>
          </a:solidFill>
        </a:ln>
      </dgm:spPr>
    </dgm:pt>
    <dgm:pt modelId="{E1A1D947-8E57-41FB-BA29-2EAA3BBE37C7}" type="pres">
      <dgm:prSet presAssocID="{E7B649F5-EFD4-4294-BBEE-062B8125D292}" presName="txNode" presStyleLbl="node1" presStyleIdx="0" presStyleCnt="3" custScaleX="114589" custScaleY="67525" custLinFactNeighborX="212" custLinFactNeighborY="16967">
        <dgm:presLayoutVars>
          <dgm:bulletEnabled val="1"/>
        </dgm:presLayoutVars>
      </dgm:prSet>
      <dgm:spPr/>
    </dgm:pt>
    <dgm:pt modelId="{DD3D9C72-9D11-4B82-A6CF-F42BB4A073EA}" type="pres">
      <dgm:prSet presAssocID="{8367FAEA-93FE-4551-9F10-23F167F6EA83}" presName="sibTrans" presStyleLbl="sibTrans2D1" presStyleIdx="0" presStyleCnt="2"/>
      <dgm:spPr/>
    </dgm:pt>
    <dgm:pt modelId="{A9D20AD9-3783-4406-B88B-D9FB51225AD7}" type="pres">
      <dgm:prSet presAssocID="{8367FAEA-93FE-4551-9F10-23F167F6EA83}" presName="connTx" presStyleLbl="sibTrans2D1" presStyleIdx="0" presStyleCnt="2"/>
      <dgm:spPr/>
    </dgm:pt>
    <dgm:pt modelId="{3ADB7414-B5BC-4D8C-ADD8-373EC012AA9A}" type="pres">
      <dgm:prSet presAssocID="{63A90B31-77D2-4A02-8766-AA5594E57E53}" presName="composite" presStyleCnt="0"/>
      <dgm:spPr/>
    </dgm:pt>
    <dgm:pt modelId="{7775FA72-4FAA-4F64-858E-93ADF8CDD166}" type="pres">
      <dgm:prSet presAssocID="{63A90B31-77D2-4A02-8766-AA5594E57E53}" presName="imagSh" presStyleLbl="bgImgPlace1" presStyleIdx="1" presStyleCnt="3" custScaleX="117035" custScaleY="126025" custLinFactNeighborX="1585" custLinFactNeighborY="-9134"/>
      <dgm:spPr>
        <a:blipFill>
          <a:blip xmlns:r="http://schemas.openxmlformats.org/officeDocument/2006/relationships" r:embed="rId3">
            <a:grayscl/>
          </a:blip>
          <a:srcRect/>
          <a:stretch>
            <a:fillRect l="-2000" r="-2000"/>
          </a:stretch>
        </a:blipFill>
        <a:ln w="28575">
          <a:solidFill>
            <a:srgbClr val="E8D3A2"/>
          </a:solidFill>
        </a:ln>
      </dgm:spPr>
    </dgm:pt>
    <dgm:pt modelId="{9FDDAC28-EDEF-4D92-BC3F-26C05F09FAF6}" type="pres">
      <dgm:prSet presAssocID="{63A90B31-77D2-4A02-8766-AA5594E57E53}" presName="txNode" presStyleLbl="node1" presStyleIdx="1" presStyleCnt="3" custScaleX="114589" custScaleY="67525" custLinFactNeighborX="212" custLinFactNeighborY="16967">
        <dgm:presLayoutVars>
          <dgm:bulletEnabled val="1"/>
        </dgm:presLayoutVars>
      </dgm:prSet>
      <dgm:spPr/>
    </dgm:pt>
    <dgm:pt modelId="{C3066ABA-FD6C-499C-92D7-C6768BD76CB0}" type="pres">
      <dgm:prSet presAssocID="{EDE3C318-1FD5-4B04-81D4-9268AAACD508}" presName="sibTrans" presStyleLbl="sibTrans2D1" presStyleIdx="1" presStyleCnt="2" custScaleX="106084"/>
      <dgm:spPr/>
    </dgm:pt>
    <dgm:pt modelId="{C100A19D-6AA7-4E1E-8B7D-6CD9300171C5}" type="pres">
      <dgm:prSet presAssocID="{EDE3C318-1FD5-4B04-81D4-9268AAACD508}" presName="connTx" presStyleLbl="sibTrans2D1" presStyleIdx="1" presStyleCnt="2"/>
      <dgm:spPr/>
    </dgm:pt>
    <dgm:pt modelId="{4C43E745-D048-46D7-AC8F-8D99B6098A34}" type="pres">
      <dgm:prSet presAssocID="{5479FCCA-4FEE-4D45-8EDB-28937E991164}" presName="composite" presStyleCnt="0"/>
      <dgm:spPr/>
    </dgm:pt>
    <dgm:pt modelId="{EEEFEC04-E9A9-4CAD-A589-4720825A76B5}" type="pres">
      <dgm:prSet presAssocID="{5479FCCA-4FEE-4D45-8EDB-28937E991164}" presName="imagSh" presStyleLbl="bgImgPlace1" presStyleIdx="2" presStyleCnt="3" custScaleX="117035" custScaleY="126025" custLinFactNeighborX="-62" custLinFactNeighborY="-8754"/>
      <dgm:spPr>
        <a:blipFill dpi="0" rotWithShape="1">
          <a:blip xmlns:r="http://schemas.openxmlformats.org/officeDocument/2006/relationships" r:embed="rId4">
            <a:grayscl/>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l="-75923" t="-45790" r="-8203" b="-340"/>
          </a:stretch>
        </a:blipFill>
        <a:ln w="28575">
          <a:solidFill>
            <a:srgbClr val="E8D3A2"/>
          </a:solidFill>
        </a:ln>
      </dgm:spPr>
    </dgm:pt>
    <dgm:pt modelId="{4465798A-CCF4-4B93-B64E-C7D16B750E37}" type="pres">
      <dgm:prSet presAssocID="{5479FCCA-4FEE-4D45-8EDB-28937E991164}" presName="txNode" presStyleLbl="node1" presStyleIdx="2" presStyleCnt="3" custScaleX="114589" custScaleY="67525" custLinFactNeighborX="-619" custLinFactNeighborY="16967">
        <dgm:presLayoutVars>
          <dgm:bulletEnabled val="1"/>
        </dgm:presLayoutVars>
      </dgm:prSet>
      <dgm:spPr/>
    </dgm:pt>
  </dgm:ptLst>
  <dgm:cxnLst>
    <dgm:cxn modelId="{6EA68607-A7D6-4CD9-AE0F-19B71A0E8D72}" type="presOf" srcId="{8367FAEA-93FE-4551-9F10-23F167F6EA83}" destId="{DD3D9C72-9D11-4B82-A6CF-F42BB4A073EA}" srcOrd="0" destOrd="0" presId="urn:microsoft.com/office/officeart/2005/8/layout/hProcess10"/>
    <dgm:cxn modelId="{DA50C629-F9F5-473F-B5AA-5D5DAED8FE4D}" type="presOf" srcId="{5479FCCA-4FEE-4D45-8EDB-28937E991164}" destId="{4465798A-CCF4-4B93-B64E-C7D16B750E37}" srcOrd="0" destOrd="0" presId="urn:microsoft.com/office/officeart/2005/8/layout/hProcess10"/>
    <dgm:cxn modelId="{4D28895C-83B9-4D89-8AED-47426A76620B}" type="presOf" srcId="{EDE3C318-1FD5-4B04-81D4-9268AAACD508}" destId="{C3066ABA-FD6C-499C-92D7-C6768BD76CB0}" srcOrd="0" destOrd="0" presId="urn:microsoft.com/office/officeart/2005/8/layout/hProcess10"/>
    <dgm:cxn modelId="{35CD6B4D-0501-4FC4-B238-F9D48F72C9E9}" srcId="{2F962CD7-0EF6-4DC7-8DE8-B2AAEA1B81DA}" destId="{E7B649F5-EFD4-4294-BBEE-062B8125D292}" srcOrd="0" destOrd="0" parTransId="{9B8D3630-8E74-4E65-8B46-FDA831C0A9F7}" sibTransId="{8367FAEA-93FE-4551-9F10-23F167F6EA83}"/>
    <dgm:cxn modelId="{D42C174E-6649-49B2-B564-C52321128E53}" type="presOf" srcId="{EDE3C318-1FD5-4B04-81D4-9268AAACD508}" destId="{C100A19D-6AA7-4E1E-8B7D-6CD9300171C5}" srcOrd="1" destOrd="0" presId="urn:microsoft.com/office/officeart/2005/8/layout/hProcess10"/>
    <dgm:cxn modelId="{DFD93381-BB5B-4369-B756-79A06353C625}" srcId="{2F962CD7-0EF6-4DC7-8DE8-B2AAEA1B81DA}" destId="{63A90B31-77D2-4A02-8766-AA5594E57E53}" srcOrd="1" destOrd="0" parTransId="{29D0BC53-D13E-4430-A692-4DE4DC028E66}" sibTransId="{EDE3C318-1FD5-4B04-81D4-9268AAACD508}"/>
    <dgm:cxn modelId="{053E4685-1830-49E3-88B0-16327278F89D}" type="presOf" srcId="{CEAF2E72-5DFC-4BBB-9AA0-AD84F9595995}" destId="{4465798A-CCF4-4B93-B64E-C7D16B750E37}" srcOrd="0" destOrd="1" presId="urn:microsoft.com/office/officeart/2005/8/layout/hProcess10"/>
    <dgm:cxn modelId="{7D7AB393-7E16-4F95-A702-E78BE84A2878}" type="presOf" srcId="{E7B649F5-EFD4-4294-BBEE-062B8125D292}" destId="{E1A1D947-8E57-41FB-BA29-2EAA3BBE37C7}" srcOrd="0" destOrd="0" presId="urn:microsoft.com/office/officeart/2005/8/layout/hProcess10"/>
    <dgm:cxn modelId="{FD9031AA-B151-4058-AEB0-7287647BBE8C}" type="presOf" srcId="{2F962CD7-0EF6-4DC7-8DE8-B2AAEA1B81DA}" destId="{3ECBDC2E-71DC-4359-A942-199DDAE65EF2}" srcOrd="0" destOrd="0" presId="urn:microsoft.com/office/officeart/2005/8/layout/hProcess10"/>
    <dgm:cxn modelId="{78EB66B1-D993-4235-B83B-A7ADF27B6848}" srcId="{5479FCCA-4FEE-4D45-8EDB-28937E991164}" destId="{CEAF2E72-5DFC-4BBB-9AA0-AD84F9595995}" srcOrd="0" destOrd="0" parTransId="{4195B95A-4EBC-403E-AE80-07D09356DF0A}" sibTransId="{F9A4E2D1-97C9-4C91-B319-60201A406D4B}"/>
    <dgm:cxn modelId="{BE7CADB8-231C-4B7F-A280-FA3E9C88B374}" type="presOf" srcId="{3B6EF406-36DF-4A62-A56C-C60B321E80FE}" destId="{9FDDAC28-EDEF-4D92-BC3F-26C05F09FAF6}" srcOrd="0" destOrd="1" presId="urn:microsoft.com/office/officeart/2005/8/layout/hProcess10"/>
    <dgm:cxn modelId="{F0AF43E9-33CA-4F65-8C6D-A49316409FDF}" type="presOf" srcId="{003ECDF7-89F6-4254-87F8-422ACB720A82}" destId="{E1A1D947-8E57-41FB-BA29-2EAA3BBE37C7}" srcOrd="0" destOrd="1" presId="urn:microsoft.com/office/officeart/2005/8/layout/hProcess10"/>
    <dgm:cxn modelId="{C9371EEB-81B9-48E8-BAFE-76CD4153DE24}" type="presOf" srcId="{63A90B31-77D2-4A02-8766-AA5594E57E53}" destId="{9FDDAC28-EDEF-4D92-BC3F-26C05F09FAF6}" srcOrd="0" destOrd="0" presId="urn:microsoft.com/office/officeart/2005/8/layout/hProcess10"/>
    <dgm:cxn modelId="{40511EF3-FAB6-431E-A0E2-5E8A3486D1D5}" type="presOf" srcId="{8367FAEA-93FE-4551-9F10-23F167F6EA83}" destId="{A9D20AD9-3783-4406-B88B-D9FB51225AD7}" srcOrd="1" destOrd="0" presId="urn:microsoft.com/office/officeart/2005/8/layout/hProcess10"/>
    <dgm:cxn modelId="{84AA19F9-53A8-49C7-AE2A-5DD3E7180381}" srcId="{63A90B31-77D2-4A02-8766-AA5594E57E53}" destId="{3B6EF406-36DF-4A62-A56C-C60B321E80FE}" srcOrd="0" destOrd="0" parTransId="{52F3CE1C-2773-40CD-8FBC-7151D120CFAC}" sibTransId="{D6B8E1DA-6C40-49CD-8962-08DE292D0D81}"/>
    <dgm:cxn modelId="{B3052AFB-35C8-478F-9545-787A5A8E709C}" srcId="{E7B649F5-EFD4-4294-BBEE-062B8125D292}" destId="{003ECDF7-89F6-4254-87F8-422ACB720A82}" srcOrd="0" destOrd="0" parTransId="{4178C0DB-8888-4F72-921F-09F06B8F3249}" sibTransId="{68DCCA58-BD27-4CA8-81BF-E2BDD94B7D07}"/>
    <dgm:cxn modelId="{E3E41BFD-C166-4DA1-B4AA-908ABAE1F3BC}" srcId="{2F962CD7-0EF6-4DC7-8DE8-B2AAEA1B81DA}" destId="{5479FCCA-4FEE-4D45-8EDB-28937E991164}" srcOrd="2" destOrd="0" parTransId="{01E51B9A-5CB6-4D63-9B8A-45D774C6B59F}" sibTransId="{248BBA7B-4176-43C2-A757-0D3B72306A2F}"/>
    <dgm:cxn modelId="{3D8D4F41-8C91-4A65-93C2-372FC310FFA0}" type="presParOf" srcId="{3ECBDC2E-71DC-4359-A942-199DDAE65EF2}" destId="{9102ADE2-568E-4285-96E6-7AB62F48FBDE}" srcOrd="0" destOrd="0" presId="urn:microsoft.com/office/officeart/2005/8/layout/hProcess10"/>
    <dgm:cxn modelId="{51716B1B-9A25-4676-ABD1-24CC54B8EDEB}" type="presParOf" srcId="{9102ADE2-568E-4285-96E6-7AB62F48FBDE}" destId="{DD7326FA-A1B9-4574-9122-AD475BCDD06D}" srcOrd="0" destOrd="0" presId="urn:microsoft.com/office/officeart/2005/8/layout/hProcess10"/>
    <dgm:cxn modelId="{E861B538-F642-4768-AFD0-D6F838A6A759}" type="presParOf" srcId="{9102ADE2-568E-4285-96E6-7AB62F48FBDE}" destId="{E1A1D947-8E57-41FB-BA29-2EAA3BBE37C7}" srcOrd="1" destOrd="0" presId="urn:microsoft.com/office/officeart/2005/8/layout/hProcess10"/>
    <dgm:cxn modelId="{473EB57D-DE4F-46AC-AF99-54442F3379C0}" type="presParOf" srcId="{3ECBDC2E-71DC-4359-A942-199DDAE65EF2}" destId="{DD3D9C72-9D11-4B82-A6CF-F42BB4A073EA}" srcOrd="1" destOrd="0" presId="urn:microsoft.com/office/officeart/2005/8/layout/hProcess10"/>
    <dgm:cxn modelId="{4E3738A1-0E02-4228-8B09-33470C62D6D9}" type="presParOf" srcId="{DD3D9C72-9D11-4B82-A6CF-F42BB4A073EA}" destId="{A9D20AD9-3783-4406-B88B-D9FB51225AD7}" srcOrd="0" destOrd="0" presId="urn:microsoft.com/office/officeart/2005/8/layout/hProcess10"/>
    <dgm:cxn modelId="{8002D0B3-7835-4D7B-B3EF-F252458E3D1B}" type="presParOf" srcId="{3ECBDC2E-71DC-4359-A942-199DDAE65EF2}" destId="{3ADB7414-B5BC-4D8C-ADD8-373EC012AA9A}" srcOrd="2" destOrd="0" presId="urn:microsoft.com/office/officeart/2005/8/layout/hProcess10"/>
    <dgm:cxn modelId="{BD3DBC72-FA61-460A-A638-D9208A69671B}" type="presParOf" srcId="{3ADB7414-B5BC-4D8C-ADD8-373EC012AA9A}" destId="{7775FA72-4FAA-4F64-858E-93ADF8CDD166}" srcOrd="0" destOrd="0" presId="urn:microsoft.com/office/officeart/2005/8/layout/hProcess10"/>
    <dgm:cxn modelId="{ED1CC2E5-44A1-4A54-8E8E-250542841DA0}" type="presParOf" srcId="{3ADB7414-B5BC-4D8C-ADD8-373EC012AA9A}" destId="{9FDDAC28-EDEF-4D92-BC3F-26C05F09FAF6}" srcOrd="1" destOrd="0" presId="urn:microsoft.com/office/officeart/2005/8/layout/hProcess10"/>
    <dgm:cxn modelId="{003D9FE8-0634-48FD-973B-7A3462A0A13C}" type="presParOf" srcId="{3ECBDC2E-71DC-4359-A942-199DDAE65EF2}" destId="{C3066ABA-FD6C-499C-92D7-C6768BD76CB0}" srcOrd="3" destOrd="0" presId="urn:microsoft.com/office/officeart/2005/8/layout/hProcess10"/>
    <dgm:cxn modelId="{465BD75B-4C3D-4AC5-B49D-74FA389467B8}" type="presParOf" srcId="{C3066ABA-FD6C-499C-92D7-C6768BD76CB0}" destId="{C100A19D-6AA7-4E1E-8B7D-6CD9300171C5}" srcOrd="0" destOrd="0" presId="urn:microsoft.com/office/officeart/2005/8/layout/hProcess10"/>
    <dgm:cxn modelId="{1D6FD6EC-2589-44B4-B946-B6FFDDD02BCA}" type="presParOf" srcId="{3ECBDC2E-71DC-4359-A942-199DDAE65EF2}" destId="{4C43E745-D048-46D7-AC8F-8D99B6098A34}" srcOrd="4" destOrd="0" presId="urn:microsoft.com/office/officeart/2005/8/layout/hProcess10"/>
    <dgm:cxn modelId="{F28B3233-546B-4D38-BE78-853294E2768F}" type="presParOf" srcId="{4C43E745-D048-46D7-AC8F-8D99B6098A34}" destId="{EEEFEC04-E9A9-4CAD-A589-4720825A76B5}" srcOrd="0" destOrd="0" presId="urn:microsoft.com/office/officeart/2005/8/layout/hProcess10"/>
    <dgm:cxn modelId="{962B0869-5AC5-4A79-9597-923013BB243F}" type="presParOf" srcId="{4C43E745-D048-46D7-AC8F-8D99B6098A34}" destId="{4465798A-CCF4-4B93-B64E-C7D16B750E3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962CD7-0EF6-4DC7-8DE8-B2AAEA1B81DA}"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E7B649F5-EFD4-4294-BBEE-062B8125D292}">
      <dgm:prSet phldrT="[Text]" custT="1"/>
      <dgm:spPr>
        <a:solidFill>
          <a:schemeClr val="tx1"/>
        </a:solidFill>
        <a:ln w="28575">
          <a:solidFill>
            <a:srgbClr val="E8D3A2"/>
          </a:solidFill>
        </a:ln>
      </dgm:spPr>
      <dgm:t>
        <a:bodyPr/>
        <a:lstStyle/>
        <a:p>
          <a:pPr>
            <a:spcAft>
              <a:spcPts val="500"/>
            </a:spcAft>
          </a:pPr>
          <a:r>
            <a:rPr lang="en-US" sz="2000" dirty="0">
              <a:solidFill>
                <a:srgbClr val="E8D3A2"/>
              </a:solidFill>
              <a:latin typeface="Open Sans" panose="020B0606030504020204" pitchFamily="34" charset="0"/>
              <a:ea typeface="Open Sans" panose="020B0606030504020204" pitchFamily="34" charset="0"/>
              <a:cs typeface="Open Sans" panose="020B0606030504020204" pitchFamily="34" charset="0"/>
            </a:rPr>
            <a:t>Lab-based Design Probe </a:t>
          </a:r>
          <a:r>
            <a:rPr lang="en-US" sz="18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(30 min)</a:t>
          </a:r>
        </a:p>
      </dgm:t>
    </dgm:pt>
    <dgm:pt modelId="{9B8D3630-8E74-4E65-8B46-FDA831C0A9F7}" type="parTrans" cxnId="{35CD6B4D-0501-4FC4-B238-F9D48F72C9E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367FAEA-93FE-4551-9F10-23F167F6EA83}" type="sibTrans" cxnId="{35CD6B4D-0501-4FC4-B238-F9D48F72C9E9}">
      <dgm:prSet/>
      <dgm:spPr>
        <a:solidFill>
          <a:srgbClr val="E8D3A2"/>
        </a:solidFill>
        <a:ln w="19050">
          <a:solidFill>
            <a:schemeClr val="tx1"/>
          </a:solidFill>
        </a:ln>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03ECDF7-89F6-4254-87F8-422ACB720A82}">
      <dgm:prSet phldrT="[Text]" custT="1"/>
      <dgm:spPr>
        <a:solidFill>
          <a:schemeClr val="tx1"/>
        </a:solidFill>
        <a:ln w="28575">
          <a:solidFill>
            <a:srgbClr val="E8D3A2"/>
          </a:solidFill>
        </a:ln>
      </dgm:spPr>
      <dgm:t>
        <a:bodyPr/>
        <a:lstStyle/>
        <a:p>
          <a:pPr>
            <a:spcAft>
              <a:spcPct val="15000"/>
            </a:spcAft>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Wizard-of-Oz evaluation</a:t>
          </a:r>
        </a:p>
      </dgm:t>
    </dgm:pt>
    <dgm:pt modelId="{4178C0DB-8888-4F72-921F-09F06B8F3249}" type="parTrans" cxnId="{B3052AFB-35C8-478F-9545-787A5A8E709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8DCCA58-BD27-4CA8-81BF-E2BDD94B7D07}" type="sibTrans" cxnId="{B3052AFB-35C8-478F-9545-787A5A8E709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3A90B31-77D2-4A02-8766-AA5594E57E53}">
      <dgm:prSet phldrT="[Text]" custT="1"/>
      <dgm:spPr>
        <a:solidFill>
          <a:schemeClr val="tx1"/>
        </a:solidFill>
        <a:ln w="28575">
          <a:solidFill>
            <a:srgbClr val="E8D3A2"/>
          </a:solidFill>
        </a:ln>
      </dgm:spPr>
      <dgm:t>
        <a:bodyPr/>
        <a:lstStyle/>
        <a:p>
          <a:pPr>
            <a:spcAft>
              <a:spcPts val="500"/>
            </a:spcAft>
          </a:pPr>
          <a:r>
            <a:rPr lang="en-US" sz="2000" dirty="0">
              <a:solidFill>
                <a:srgbClr val="E8D3A2"/>
              </a:solidFill>
              <a:latin typeface="Open Sans" panose="020B0606030504020204" pitchFamily="34" charset="0"/>
              <a:ea typeface="Open Sans" panose="020B0606030504020204" pitchFamily="34" charset="0"/>
              <a:cs typeface="Open Sans" panose="020B0606030504020204" pitchFamily="34" charset="0"/>
            </a:rPr>
            <a:t>Contextual Design Probe </a:t>
          </a:r>
          <a:r>
            <a:rPr lang="en-US" sz="18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(25 min)</a:t>
          </a:r>
        </a:p>
      </dgm:t>
    </dgm:pt>
    <dgm:pt modelId="{29D0BC53-D13E-4430-A692-4DE4DC028E66}" type="parTrans" cxnId="{DFD93381-BB5B-4369-B756-79A06353C625}">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DE3C318-1FD5-4B04-81D4-9268AAACD508}" type="sibTrans" cxnId="{DFD93381-BB5B-4369-B756-79A06353C625}">
      <dgm:prSet/>
      <dgm:spPr>
        <a:solidFill>
          <a:srgbClr val="E8D3A2"/>
        </a:solidFill>
        <a:ln w="19050">
          <a:solidFill>
            <a:schemeClr val="tx1"/>
          </a:solidFill>
        </a:ln>
      </dgm:spPr>
      <dgm:t>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3B6EF406-36DF-4A62-A56C-C60B321E80FE}">
      <dgm:prSet phldrT="[Text]" custT="1"/>
      <dgm:spPr>
        <a:solidFill>
          <a:schemeClr val="tx1"/>
        </a:solidFill>
        <a:ln w="28575">
          <a:solidFill>
            <a:srgbClr val="E8D3A2"/>
          </a:solidFill>
        </a:ln>
      </dgm:spPr>
      <dgm:t>
        <a:bodyPr/>
        <a:lstStyle/>
        <a:p>
          <a:pPr>
            <a:spcAft>
              <a:spcPct val="15000"/>
            </a:spcAft>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Exploration of three campus locations</a:t>
          </a:r>
        </a:p>
      </dgm:t>
    </dgm:pt>
    <dgm:pt modelId="{52F3CE1C-2773-40CD-8FBC-7151D120CFAC}" type="parTrans" cxnId="{84AA19F9-53A8-49C7-AE2A-5DD3E718038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6B8E1DA-6C40-49CD-8962-08DE292D0D81}" type="sibTrans" cxnId="{84AA19F9-53A8-49C7-AE2A-5DD3E718038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479FCCA-4FEE-4D45-8EDB-28937E991164}">
      <dgm:prSet phldrT="[Text]" custT="1"/>
      <dgm:spPr>
        <a:solidFill>
          <a:schemeClr val="tx1"/>
        </a:solidFill>
        <a:ln w="28575">
          <a:solidFill>
            <a:srgbClr val="E8D3A2"/>
          </a:solidFill>
        </a:ln>
      </dgm:spPr>
      <dgm:t>
        <a:bodyPr/>
        <a:lstStyle/>
        <a:p>
          <a:pPr>
            <a:spcAft>
              <a:spcPts val="500"/>
            </a:spcAft>
          </a:pPr>
          <a:r>
            <a:rPr lang="en-US" sz="2000" dirty="0">
              <a:solidFill>
                <a:srgbClr val="E8D3A2"/>
              </a:solidFill>
              <a:latin typeface="Open Sans" panose="020B0606030504020204" pitchFamily="34" charset="0"/>
              <a:ea typeface="Open Sans" panose="020B0606030504020204" pitchFamily="34" charset="0"/>
              <a:cs typeface="Open Sans" panose="020B0606030504020204" pitchFamily="34" charset="0"/>
            </a:rPr>
            <a:t>Semi-Structured Interview </a:t>
          </a:r>
          <a:r>
            <a:rPr lang="en-US" sz="18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(20 min)</a:t>
          </a:r>
        </a:p>
      </dgm:t>
    </dgm:pt>
    <dgm:pt modelId="{01E51B9A-5CB6-4D63-9B8A-45D774C6B59F}" type="parTrans" cxnId="{E3E41BFD-C166-4DA1-B4AA-908ABAE1F3B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48BBA7B-4176-43C2-A757-0D3B72306A2F}" type="sibTrans" cxnId="{E3E41BFD-C166-4DA1-B4AA-908ABAE1F3B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EAF2E72-5DFC-4BBB-9AA0-AD84F9595995}">
      <dgm:prSet phldrT="[Text]"/>
      <dgm:spPr>
        <a:solidFill>
          <a:schemeClr val="tx1"/>
        </a:solidFill>
        <a:ln w="28575">
          <a:solidFill>
            <a:srgbClr val="E8D3A2"/>
          </a:solidFill>
        </a:ln>
      </dgm:spPr>
      <dgm:t>
        <a:bodyPr/>
        <a:lstStyle/>
        <a:p>
          <a:pPr>
            <a:spcAft>
              <a:spcPct val="15000"/>
            </a:spcAft>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Reflection on overall experience</a:t>
          </a:r>
        </a:p>
      </dgm:t>
    </dgm:pt>
    <dgm:pt modelId="{4195B95A-4EBC-403E-AE80-07D09356DF0A}" type="parTrans" cxnId="{78EB66B1-D993-4235-B83B-A7ADF27B684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9A4E2D1-97C9-4C91-B319-60201A406D4B}" type="sibTrans" cxnId="{78EB66B1-D993-4235-B83B-A7ADF27B684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ECBDC2E-71DC-4359-A942-199DDAE65EF2}" type="pres">
      <dgm:prSet presAssocID="{2F962CD7-0EF6-4DC7-8DE8-B2AAEA1B81DA}" presName="Name0" presStyleCnt="0">
        <dgm:presLayoutVars>
          <dgm:dir/>
          <dgm:resizeHandles val="exact"/>
        </dgm:presLayoutVars>
      </dgm:prSet>
      <dgm:spPr/>
    </dgm:pt>
    <dgm:pt modelId="{9102ADE2-568E-4285-96E6-7AB62F48FBDE}" type="pres">
      <dgm:prSet presAssocID="{E7B649F5-EFD4-4294-BBEE-062B8125D292}" presName="composite" presStyleCnt="0"/>
      <dgm:spPr/>
    </dgm:pt>
    <dgm:pt modelId="{DD7326FA-A1B9-4574-9122-AD475BCDD06D}" type="pres">
      <dgm:prSet presAssocID="{E7B649F5-EFD4-4294-BBEE-062B8125D292}" presName="imagSh" presStyleLbl="bgImgPlace1" presStyleIdx="0" presStyleCnt="3" custScaleX="117035" custScaleY="126025" custLinFactNeighborX="-62" custLinFactNeighborY="-11161"/>
      <dgm:spPr>
        <a:blipFill dpi="0" rotWithShape="1">
          <a:blip xmlns:r="http://schemas.openxmlformats.org/officeDocument/2006/relationships" r:embed="rId1">
            <a:grayscl/>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l="-46036" t="-32908" r="-118872" b="-30615"/>
          </a:stretch>
        </a:blipFill>
        <a:ln w="28575">
          <a:solidFill>
            <a:srgbClr val="E8D3A2"/>
          </a:solidFill>
        </a:ln>
      </dgm:spPr>
    </dgm:pt>
    <dgm:pt modelId="{E1A1D947-8E57-41FB-BA29-2EAA3BBE37C7}" type="pres">
      <dgm:prSet presAssocID="{E7B649F5-EFD4-4294-BBEE-062B8125D292}" presName="txNode" presStyleLbl="node1" presStyleIdx="0" presStyleCnt="3" custScaleX="114589" custScaleY="67525" custLinFactNeighborX="212" custLinFactNeighborY="16967">
        <dgm:presLayoutVars>
          <dgm:bulletEnabled val="1"/>
        </dgm:presLayoutVars>
      </dgm:prSet>
      <dgm:spPr/>
    </dgm:pt>
    <dgm:pt modelId="{DD3D9C72-9D11-4B82-A6CF-F42BB4A073EA}" type="pres">
      <dgm:prSet presAssocID="{8367FAEA-93FE-4551-9F10-23F167F6EA83}" presName="sibTrans" presStyleLbl="sibTrans2D1" presStyleIdx="0" presStyleCnt="2"/>
      <dgm:spPr/>
    </dgm:pt>
    <dgm:pt modelId="{A9D20AD9-3783-4406-B88B-D9FB51225AD7}" type="pres">
      <dgm:prSet presAssocID="{8367FAEA-93FE-4551-9F10-23F167F6EA83}" presName="connTx" presStyleLbl="sibTrans2D1" presStyleIdx="0" presStyleCnt="2"/>
      <dgm:spPr/>
    </dgm:pt>
    <dgm:pt modelId="{3ADB7414-B5BC-4D8C-ADD8-373EC012AA9A}" type="pres">
      <dgm:prSet presAssocID="{63A90B31-77D2-4A02-8766-AA5594E57E53}" presName="composite" presStyleCnt="0"/>
      <dgm:spPr/>
    </dgm:pt>
    <dgm:pt modelId="{7775FA72-4FAA-4F64-858E-93ADF8CDD166}" type="pres">
      <dgm:prSet presAssocID="{63A90B31-77D2-4A02-8766-AA5594E57E53}" presName="imagSh" presStyleLbl="bgImgPlace1" presStyleIdx="1" presStyleCnt="3" custScaleX="117035" custScaleY="126025" custLinFactNeighborX="1585" custLinFactNeighborY="-9134"/>
      <dgm:spPr>
        <a:blipFill>
          <a:blip xmlns:r="http://schemas.openxmlformats.org/officeDocument/2006/relationships" r:embed="rId3"/>
          <a:srcRect/>
          <a:stretch>
            <a:fillRect l="-2000" r="-2000"/>
          </a:stretch>
        </a:blipFill>
        <a:ln w="28575">
          <a:solidFill>
            <a:srgbClr val="E8D3A2"/>
          </a:solidFill>
        </a:ln>
      </dgm:spPr>
    </dgm:pt>
    <dgm:pt modelId="{9FDDAC28-EDEF-4D92-BC3F-26C05F09FAF6}" type="pres">
      <dgm:prSet presAssocID="{63A90B31-77D2-4A02-8766-AA5594E57E53}" presName="txNode" presStyleLbl="node1" presStyleIdx="1" presStyleCnt="3" custScaleX="114589" custScaleY="67525" custLinFactNeighborX="212" custLinFactNeighborY="16967">
        <dgm:presLayoutVars>
          <dgm:bulletEnabled val="1"/>
        </dgm:presLayoutVars>
      </dgm:prSet>
      <dgm:spPr/>
    </dgm:pt>
    <dgm:pt modelId="{C3066ABA-FD6C-499C-92D7-C6768BD76CB0}" type="pres">
      <dgm:prSet presAssocID="{EDE3C318-1FD5-4B04-81D4-9268AAACD508}" presName="sibTrans" presStyleLbl="sibTrans2D1" presStyleIdx="1" presStyleCnt="2" custScaleX="106084"/>
      <dgm:spPr/>
    </dgm:pt>
    <dgm:pt modelId="{C100A19D-6AA7-4E1E-8B7D-6CD9300171C5}" type="pres">
      <dgm:prSet presAssocID="{EDE3C318-1FD5-4B04-81D4-9268AAACD508}" presName="connTx" presStyleLbl="sibTrans2D1" presStyleIdx="1" presStyleCnt="2"/>
      <dgm:spPr/>
    </dgm:pt>
    <dgm:pt modelId="{4C43E745-D048-46D7-AC8F-8D99B6098A34}" type="pres">
      <dgm:prSet presAssocID="{5479FCCA-4FEE-4D45-8EDB-28937E991164}" presName="composite" presStyleCnt="0"/>
      <dgm:spPr/>
    </dgm:pt>
    <dgm:pt modelId="{EEEFEC04-E9A9-4CAD-A589-4720825A76B5}" type="pres">
      <dgm:prSet presAssocID="{5479FCCA-4FEE-4D45-8EDB-28937E991164}" presName="imagSh" presStyleLbl="bgImgPlace1" presStyleIdx="2" presStyleCnt="3" custScaleX="117035" custScaleY="126025" custLinFactNeighborX="-62" custLinFactNeighborY="-8754"/>
      <dgm:spPr>
        <a:blipFill dpi="0" rotWithShape="1">
          <a:blip xmlns:r="http://schemas.openxmlformats.org/officeDocument/2006/relationships" r:embed="rId4">
            <a:grayscl/>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l="-75923" t="-45790" r="-8203" b="-340"/>
          </a:stretch>
        </a:blipFill>
        <a:ln w="28575">
          <a:solidFill>
            <a:srgbClr val="E8D3A2"/>
          </a:solidFill>
        </a:ln>
      </dgm:spPr>
    </dgm:pt>
    <dgm:pt modelId="{4465798A-CCF4-4B93-B64E-C7D16B750E37}" type="pres">
      <dgm:prSet presAssocID="{5479FCCA-4FEE-4D45-8EDB-28937E991164}" presName="txNode" presStyleLbl="node1" presStyleIdx="2" presStyleCnt="3" custScaleX="114589" custScaleY="67525" custLinFactNeighborX="-619" custLinFactNeighborY="16967">
        <dgm:presLayoutVars>
          <dgm:bulletEnabled val="1"/>
        </dgm:presLayoutVars>
      </dgm:prSet>
      <dgm:spPr/>
    </dgm:pt>
  </dgm:ptLst>
  <dgm:cxnLst>
    <dgm:cxn modelId="{6EA68607-A7D6-4CD9-AE0F-19B71A0E8D72}" type="presOf" srcId="{8367FAEA-93FE-4551-9F10-23F167F6EA83}" destId="{DD3D9C72-9D11-4B82-A6CF-F42BB4A073EA}" srcOrd="0" destOrd="0" presId="urn:microsoft.com/office/officeart/2005/8/layout/hProcess10"/>
    <dgm:cxn modelId="{DA50C629-F9F5-473F-B5AA-5D5DAED8FE4D}" type="presOf" srcId="{5479FCCA-4FEE-4D45-8EDB-28937E991164}" destId="{4465798A-CCF4-4B93-B64E-C7D16B750E37}" srcOrd="0" destOrd="0" presId="urn:microsoft.com/office/officeart/2005/8/layout/hProcess10"/>
    <dgm:cxn modelId="{4D28895C-83B9-4D89-8AED-47426A76620B}" type="presOf" srcId="{EDE3C318-1FD5-4B04-81D4-9268AAACD508}" destId="{C3066ABA-FD6C-499C-92D7-C6768BD76CB0}" srcOrd="0" destOrd="0" presId="urn:microsoft.com/office/officeart/2005/8/layout/hProcess10"/>
    <dgm:cxn modelId="{35CD6B4D-0501-4FC4-B238-F9D48F72C9E9}" srcId="{2F962CD7-0EF6-4DC7-8DE8-B2AAEA1B81DA}" destId="{E7B649F5-EFD4-4294-BBEE-062B8125D292}" srcOrd="0" destOrd="0" parTransId="{9B8D3630-8E74-4E65-8B46-FDA831C0A9F7}" sibTransId="{8367FAEA-93FE-4551-9F10-23F167F6EA83}"/>
    <dgm:cxn modelId="{D42C174E-6649-49B2-B564-C52321128E53}" type="presOf" srcId="{EDE3C318-1FD5-4B04-81D4-9268AAACD508}" destId="{C100A19D-6AA7-4E1E-8B7D-6CD9300171C5}" srcOrd="1" destOrd="0" presId="urn:microsoft.com/office/officeart/2005/8/layout/hProcess10"/>
    <dgm:cxn modelId="{DFD93381-BB5B-4369-B756-79A06353C625}" srcId="{2F962CD7-0EF6-4DC7-8DE8-B2AAEA1B81DA}" destId="{63A90B31-77D2-4A02-8766-AA5594E57E53}" srcOrd="1" destOrd="0" parTransId="{29D0BC53-D13E-4430-A692-4DE4DC028E66}" sibTransId="{EDE3C318-1FD5-4B04-81D4-9268AAACD508}"/>
    <dgm:cxn modelId="{053E4685-1830-49E3-88B0-16327278F89D}" type="presOf" srcId="{CEAF2E72-5DFC-4BBB-9AA0-AD84F9595995}" destId="{4465798A-CCF4-4B93-B64E-C7D16B750E37}" srcOrd="0" destOrd="1" presId="urn:microsoft.com/office/officeart/2005/8/layout/hProcess10"/>
    <dgm:cxn modelId="{7D7AB393-7E16-4F95-A702-E78BE84A2878}" type="presOf" srcId="{E7B649F5-EFD4-4294-BBEE-062B8125D292}" destId="{E1A1D947-8E57-41FB-BA29-2EAA3BBE37C7}" srcOrd="0" destOrd="0" presId="urn:microsoft.com/office/officeart/2005/8/layout/hProcess10"/>
    <dgm:cxn modelId="{FD9031AA-B151-4058-AEB0-7287647BBE8C}" type="presOf" srcId="{2F962CD7-0EF6-4DC7-8DE8-B2AAEA1B81DA}" destId="{3ECBDC2E-71DC-4359-A942-199DDAE65EF2}" srcOrd="0" destOrd="0" presId="urn:microsoft.com/office/officeart/2005/8/layout/hProcess10"/>
    <dgm:cxn modelId="{78EB66B1-D993-4235-B83B-A7ADF27B6848}" srcId="{5479FCCA-4FEE-4D45-8EDB-28937E991164}" destId="{CEAF2E72-5DFC-4BBB-9AA0-AD84F9595995}" srcOrd="0" destOrd="0" parTransId="{4195B95A-4EBC-403E-AE80-07D09356DF0A}" sibTransId="{F9A4E2D1-97C9-4C91-B319-60201A406D4B}"/>
    <dgm:cxn modelId="{BE7CADB8-231C-4B7F-A280-FA3E9C88B374}" type="presOf" srcId="{3B6EF406-36DF-4A62-A56C-C60B321E80FE}" destId="{9FDDAC28-EDEF-4D92-BC3F-26C05F09FAF6}" srcOrd="0" destOrd="1" presId="urn:microsoft.com/office/officeart/2005/8/layout/hProcess10"/>
    <dgm:cxn modelId="{F0AF43E9-33CA-4F65-8C6D-A49316409FDF}" type="presOf" srcId="{003ECDF7-89F6-4254-87F8-422ACB720A82}" destId="{E1A1D947-8E57-41FB-BA29-2EAA3BBE37C7}" srcOrd="0" destOrd="1" presId="urn:microsoft.com/office/officeart/2005/8/layout/hProcess10"/>
    <dgm:cxn modelId="{C9371EEB-81B9-48E8-BAFE-76CD4153DE24}" type="presOf" srcId="{63A90B31-77D2-4A02-8766-AA5594E57E53}" destId="{9FDDAC28-EDEF-4D92-BC3F-26C05F09FAF6}" srcOrd="0" destOrd="0" presId="urn:microsoft.com/office/officeart/2005/8/layout/hProcess10"/>
    <dgm:cxn modelId="{40511EF3-FAB6-431E-A0E2-5E8A3486D1D5}" type="presOf" srcId="{8367FAEA-93FE-4551-9F10-23F167F6EA83}" destId="{A9D20AD9-3783-4406-B88B-D9FB51225AD7}" srcOrd="1" destOrd="0" presId="urn:microsoft.com/office/officeart/2005/8/layout/hProcess10"/>
    <dgm:cxn modelId="{84AA19F9-53A8-49C7-AE2A-5DD3E7180381}" srcId="{63A90B31-77D2-4A02-8766-AA5594E57E53}" destId="{3B6EF406-36DF-4A62-A56C-C60B321E80FE}" srcOrd="0" destOrd="0" parTransId="{52F3CE1C-2773-40CD-8FBC-7151D120CFAC}" sibTransId="{D6B8E1DA-6C40-49CD-8962-08DE292D0D81}"/>
    <dgm:cxn modelId="{B3052AFB-35C8-478F-9545-787A5A8E709C}" srcId="{E7B649F5-EFD4-4294-BBEE-062B8125D292}" destId="{003ECDF7-89F6-4254-87F8-422ACB720A82}" srcOrd="0" destOrd="0" parTransId="{4178C0DB-8888-4F72-921F-09F06B8F3249}" sibTransId="{68DCCA58-BD27-4CA8-81BF-E2BDD94B7D07}"/>
    <dgm:cxn modelId="{E3E41BFD-C166-4DA1-B4AA-908ABAE1F3BC}" srcId="{2F962CD7-0EF6-4DC7-8DE8-B2AAEA1B81DA}" destId="{5479FCCA-4FEE-4D45-8EDB-28937E991164}" srcOrd="2" destOrd="0" parTransId="{01E51B9A-5CB6-4D63-9B8A-45D774C6B59F}" sibTransId="{248BBA7B-4176-43C2-A757-0D3B72306A2F}"/>
    <dgm:cxn modelId="{3D8D4F41-8C91-4A65-93C2-372FC310FFA0}" type="presParOf" srcId="{3ECBDC2E-71DC-4359-A942-199DDAE65EF2}" destId="{9102ADE2-568E-4285-96E6-7AB62F48FBDE}" srcOrd="0" destOrd="0" presId="urn:microsoft.com/office/officeart/2005/8/layout/hProcess10"/>
    <dgm:cxn modelId="{51716B1B-9A25-4676-ABD1-24CC54B8EDEB}" type="presParOf" srcId="{9102ADE2-568E-4285-96E6-7AB62F48FBDE}" destId="{DD7326FA-A1B9-4574-9122-AD475BCDD06D}" srcOrd="0" destOrd="0" presId="urn:microsoft.com/office/officeart/2005/8/layout/hProcess10"/>
    <dgm:cxn modelId="{E861B538-F642-4768-AFD0-D6F838A6A759}" type="presParOf" srcId="{9102ADE2-568E-4285-96E6-7AB62F48FBDE}" destId="{E1A1D947-8E57-41FB-BA29-2EAA3BBE37C7}" srcOrd="1" destOrd="0" presId="urn:microsoft.com/office/officeart/2005/8/layout/hProcess10"/>
    <dgm:cxn modelId="{473EB57D-DE4F-46AC-AF99-54442F3379C0}" type="presParOf" srcId="{3ECBDC2E-71DC-4359-A942-199DDAE65EF2}" destId="{DD3D9C72-9D11-4B82-A6CF-F42BB4A073EA}" srcOrd="1" destOrd="0" presId="urn:microsoft.com/office/officeart/2005/8/layout/hProcess10"/>
    <dgm:cxn modelId="{4E3738A1-0E02-4228-8B09-33470C62D6D9}" type="presParOf" srcId="{DD3D9C72-9D11-4B82-A6CF-F42BB4A073EA}" destId="{A9D20AD9-3783-4406-B88B-D9FB51225AD7}" srcOrd="0" destOrd="0" presId="urn:microsoft.com/office/officeart/2005/8/layout/hProcess10"/>
    <dgm:cxn modelId="{8002D0B3-7835-4D7B-B3EF-F252458E3D1B}" type="presParOf" srcId="{3ECBDC2E-71DC-4359-A942-199DDAE65EF2}" destId="{3ADB7414-B5BC-4D8C-ADD8-373EC012AA9A}" srcOrd="2" destOrd="0" presId="urn:microsoft.com/office/officeart/2005/8/layout/hProcess10"/>
    <dgm:cxn modelId="{BD3DBC72-FA61-460A-A638-D9208A69671B}" type="presParOf" srcId="{3ADB7414-B5BC-4D8C-ADD8-373EC012AA9A}" destId="{7775FA72-4FAA-4F64-858E-93ADF8CDD166}" srcOrd="0" destOrd="0" presId="urn:microsoft.com/office/officeart/2005/8/layout/hProcess10"/>
    <dgm:cxn modelId="{ED1CC2E5-44A1-4A54-8E8E-250542841DA0}" type="presParOf" srcId="{3ADB7414-B5BC-4D8C-ADD8-373EC012AA9A}" destId="{9FDDAC28-EDEF-4D92-BC3F-26C05F09FAF6}" srcOrd="1" destOrd="0" presId="urn:microsoft.com/office/officeart/2005/8/layout/hProcess10"/>
    <dgm:cxn modelId="{003D9FE8-0634-48FD-973B-7A3462A0A13C}" type="presParOf" srcId="{3ECBDC2E-71DC-4359-A942-199DDAE65EF2}" destId="{C3066ABA-FD6C-499C-92D7-C6768BD76CB0}" srcOrd="3" destOrd="0" presId="urn:microsoft.com/office/officeart/2005/8/layout/hProcess10"/>
    <dgm:cxn modelId="{465BD75B-4C3D-4AC5-B49D-74FA389467B8}" type="presParOf" srcId="{C3066ABA-FD6C-499C-92D7-C6768BD76CB0}" destId="{C100A19D-6AA7-4E1E-8B7D-6CD9300171C5}" srcOrd="0" destOrd="0" presId="urn:microsoft.com/office/officeart/2005/8/layout/hProcess10"/>
    <dgm:cxn modelId="{1D6FD6EC-2589-44B4-B946-B6FFDDD02BCA}" type="presParOf" srcId="{3ECBDC2E-71DC-4359-A942-199DDAE65EF2}" destId="{4C43E745-D048-46D7-AC8F-8D99B6098A34}" srcOrd="4" destOrd="0" presId="urn:microsoft.com/office/officeart/2005/8/layout/hProcess10"/>
    <dgm:cxn modelId="{F28B3233-546B-4D38-BE78-853294E2768F}" type="presParOf" srcId="{4C43E745-D048-46D7-AC8F-8D99B6098A34}" destId="{EEEFEC04-E9A9-4CAD-A589-4720825A76B5}" srcOrd="0" destOrd="0" presId="urn:microsoft.com/office/officeart/2005/8/layout/hProcess10"/>
    <dgm:cxn modelId="{962B0869-5AC5-4A79-9597-923013BB243F}" type="presParOf" srcId="{4C43E745-D048-46D7-AC8F-8D99B6098A34}" destId="{4465798A-CCF4-4B93-B64E-C7D16B750E3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962CD7-0EF6-4DC7-8DE8-B2AAEA1B81DA}"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E7B649F5-EFD4-4294-BBEE-062B8125D292}">
      <dgm:prSet phldrT="[Text]" custT="1"/>
      <dgm:spPr>
        <a:solidFill>
          <a:schemeClr val="tx1"/>
        </a:solidFill>
        <a:ln w="28575">
          <a:solidFill>
            <a:srgbClr val="E8D3A2"/>
          </a:solidFill>
        </a:ln>
      </dgm:spPr>
      <dgm:t>
        <a:bodyPr/>
        <a:lstStyle/>
        <a:p>
          <a:pPr>
            <a:spcAft>
              <a:spcPts val="500"/>
            </a:spcAft>
          </a:pPr>
          <a:r>
            <a:rPr lang="en-US" sz="2000" dirty="0">
              <a:solidFill>
                <a:srgbClr val="E8D3A2"/>
              </a:solidFill>
              <a:latin typeface="Open Sans" panose="020B0606030504020204" pitchFamily="34" charset="0"/>
              <a:ea typeface="Open Sans" panose="020B0606030504020204" pitchFamily="34" charset="0"/>
              <a:cs typeface="Open Sans" panose="020B0606030504020204" pitchFamily="34" charset="0"/>
            </a:rPr>
            <a:t>Lab-based Design Probe </a:t>
          </a:r>
          <a:r>
            <a:rPr lang="en-US" sz="18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(30 min)</a:t>
          </a:r>
        </a:p>
      </dgm:t>
    </dgm:pt>
    <dgm:pt modelId="{9B8D3630-8E74-4E65-8B46-FDA831C0A9F7}" type="parTrans" cxnId="{35CD6B4D-0501-4FC4-B238-F9D48F72C9E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367FAEA-93FE-4551-9F10-23F167F6EA83}" type="sibTrans" cxnId="{35CD6B4D-0501-4FC4-B238-F9D48F72C9E9}">
      <dgm:prSet/>
      <dgm:spPr>
        <a:solidFill>
          <a:srgbClr val="E8D3A2"/>
        </a:solidFill>
        <a:ln w="19050">
          <a:solidFill>
            <a:schemeClr val="tx1"/>
          </a:solidFill>
        </a:ln>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03ECDF7-89F6-4254-87F8-422ACB720A82}">
      <dgm:prSet phldrT="[Text]" custT="1"/>
      <dgm:spPr>
        <a:solidFill>
          <a:schemeClr val="tx1"/>
        </a:solidFill>
        <a:ln w="28575">
          <a:solidFill>
            <a:srgbClr val="E8D3A2"/>
          </a:solidFill>
        </a:ln>
      </dgm:spPr>
      <dgm:t>
        <a:bodyPr/>
        <a:lstStyle/>
        <a:p>
          <a:pPr>
            <a:spcAft>
              <a:spcPct val="15000"/>
            </a:spcAft>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Wizard-of-Oz evaluation</a:t>
          </a:r>
        </a:p>
      </dgm:t>
    </dgm:pt>
    <dgm:pt modelId="{4178C0DB-8888-4F72-921F-09F06B8F3249}" type="parTrans" cxnId="{B3052AFB-35C8-478F-9545-787A5A8E709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8DCCA58-BD27-4CA8-81BF-E2BDD94B7D07}" type="sibTrans" cxnId="{B3052AFB-35C8-478F-9545-787A5A8E709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3A90B31-77D2-4A02-8766-AA5594E57E53}">
      <dgm:prSet phldrT="[Text]" custT="1"/>
      <dgm:spPr>
        <a:solidFill>
          <a:schemeClr val="tx1"/>
        </a:solidFill>
        <a:ln w="28575">
          <a:solidFill>
            <a:srgbClr val="E8D3A2"/>
          </a:solidFill>
        </a:ln>
      </dgm:spPr>
      <dgm:t>
        <a:bodyPr/>
        <a:lstStyle/>
        <a:p>
          <a:pPr>
            <a:spcAft>
              <a:spcPts val="500"/>
            </a:spcAft>
          </a:pPr>
          <a:r>
            <a:rPr lang="en-US" sz="2000" dirty="0">
              <a:solidFill>
                <a:srgbClr val="E8D3A2"/>
              </a:solidFill>
              <a:latin typeface="Open Sans" panose="020B0606030504020204" pitchFamily="34" charset="0"/>
              <a:ea typeface="Open Sans" panose="020B0606030504020204" pitchFamily="34" charset="0"/>
              <a:cs typeface="Open Sans" panose="020B0606030504020204" pitchFamily="34" charset="0"/>
            </a:rPr>
            <a:t>Contextual Design Probe </a:t>
          </a:r>
          <a:r>
            <a:rPr lang="en-US" sz="18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(25 min)</a:t>
          </a:r>
        </a:p>
      </dgm:t>
    </dgm:pt>
    <dgm:pt modelId="{29D0BC53-D13E-4430-A692-4DE4DC028E66}" type="parTrans" cxnId="{DFD93381-BB5B-4369-B756-79A06353C625}">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DE3C318-1FD5-4B04-81D4-9268AAACD508}" type="sibTrans" cxnId="{DFD93381-BB5B-4369-B756-79A06353C625}">
      <dgm:prSet/>
      <dgm:spPr>
        <a:solidFill>
          <a:srgbClr val="E8D3A2"/>
        </a:solidFill>
        <a:ln w="19050">
          <a:solidFill>
            <a:schemeClr val="tx1"/>
          </a:solidFill>
        </a:ln>
      </dgm:spPr>
      <dgm:t>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3B6EF406-36DF-4A62-A56C-C60B321E80FE}">
      <dgm:prSet phldrT="[Text]" custT="1"/>
      <dgm:spPr>
        <a:solidFill>
          <a:schemeClr val="tx1"/>
        </a:solidFill>
        <a:ln w="28575">
          <a:solidFill>
            <a:srgbClr val="E8D3A2"/>
          </a:solidFill>
        </a:ln>
      </dgm:spPr>
      <dgm:t>
        <a:bodyPr/>
        <a:lstStyle/>
        <a:p>
          <a:pPr>
            <a:spcAft>
              <a:spcPct val="15000"/>
            </a:spcAft>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Exploration of three campus locations</a:t>
          </a:r>
        </a:p>
      </dgm:t>
    </dgm:pt>
    <dgm:pt modelId="{52F3CE1C-2773-40CD-8FBC-7151D120CFAC}" type="parTrans" cxnId="{84AA19F9-53A8-49C7-AE2A-5DD3E718038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6B8E1DA-6C40-49CD-8962-08DE292D0D81}" type="sibTrans" cxnId="{84AA19F9-53A8-49C7-AE2A-5DD3E718038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479FCCA-4FEE-4D45-8EDB-28937E991164}">
      <dgm:prSet phldrT="[Text]" custT="1"/>
      <dgm:spPr>
        <a:solidFill>
          <a:schemeClr val="tx1"/>
        </a:solidFill>
        <a:ln w="28575">
          <a:solidFill>
            <a:srgbClr val="E8D3A2"/>
          </a:solidFill>
        </a:ln>
      </dgm:spPr>
      <dgm:t>
        <a:bodyPr/>
        <a:lstStyle/>
        <a:p>
          <a:pPr>
            <a:spcAft>
              <a:spcPts val="500"/>
            </a:spcAft>
          </a:pPr>
          <a:r>
            <a:rPr lang="en-US" sz="2000" dirty="0">
              <a:solidFill>
                <a:srgbClr val="E8D3A2"/>
              </a:solidFill>
              <a:latin typeface="Open Sans" panose="020B0606030504020204" pitchFamily="34" charset="0"/>
              <a:ea typeface="Open Sans" panose="020B0606030504020204" pitchFamily="34" charset="0"/>
              <a:cs typeface="Open Sans" panose="020B0606030504020204" pitchFamily="34" charset="0"/>
            </a:rPr>
            <a:t>Semi-Structured Interview </a:t>
          </a:r>
          <a:r>
            <a:rPr lang="en-US" sz="18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(20 min)</a:t>
          </a:r>
        </a:p>
      </dgm:t>
    </dgm:pt>
    <dgm:pt modelId="{01E51B9A-5CB6-4D63-9B8A-45D774C6B59F}" type="parTrans" cxnId="{E3E41BFD-C166-4DA1-B4AA-908ABAE1F3B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48BBA7B-4176-43C2-A757-0D3B72306A2F}" type="sibTrans" cxnId="{E3E41BFD-C166-4DA1-B4AA-908ABAE1F3B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EAF2E72-5DFC-4BBB-9AA0-AD84F9595995}">
      <dgm:prSet phldrT="[Text]"/>
      <dgm:spPr>
        <a:solidFill>
          <a:schemeClr val="tx1"/>
        </a:solidFill>
        <a:ln w="28575">
          <a:solidFill>
            <a:srgbClr val="E8D3A2"/>
          </a:solidFill>
        </a:ln>
      </dgm:spPr>
      <dgm:t>
        <a:bodyPr/>
        <a:lstStyle/>
        <a:p>
          <a:pPr>
            <a:spcAft>
              <a:spcPct val="15000"/>
            </a:spcAft>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Reflection on overall experience</a:t>
          </a:r>
        </a:p>
      </dgm:t>
    </dgm:pt>
    <dgm:pt modelId="{4195B95A-4EBC-403E-AE80-07D09356DF0A}" type="parTrans" cxnId="{78EB66B1-D993-4235-B83B-A7ADF27B684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9A4E2D1-97C9-4C91-B319-60201A406D4B}" type="sibTrans" cxnId="{78EB66B1-D993-4235-B83B-A7ADF27B684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ECBDC2E-71DC-4359-A942-199DDAE65EF2}" type="pres">
      <dgm:prSet presAssocID="{2F962CD7-0EF6-4DC7-8DE8-B2AAEA1B81DA}" presName="Name0" presStyleCnt="0">
        <dgm:presLayoutVars>
          <dgm:dir/>
          <dgm:resizeHandles val="exact"/>
        </dgm:presLayoutVars>
      </dgm:prSet>
      <dgm:spPr/>
    </dgm:pt>
    <dgm:pt modelId="{9102ADE2-568E-4285-96E6-7AB62F48FBDE}" type="pres">
      <dgm:prSet presAssocID="{E7B649F5-EFD4-4294-BBEE-062B8125D292}" presName="composite" presStyleCnt="0"/>
      <dgm:spPr/>
    </dgm:pt>
    <dgm:pt modelId="{DD7326FA-A1B9-4574-9122-AD475BCDD06D}" type="pres">
      <dgm:prSet presAssocID="{E7B649F5-EFD4-4294-BBEE-062B8125D292}" presName="imagSh" presStyleLbl="bgImgPlace1" presStyleIdx="0" presStyleCnt="3" custScaleX="117035" custScaleY="126025" custLinFactNeighborX="-62" custLinFactNeighborY="-11161"/>
      <dgm:spPr>
        <a:blipFill dpi="0" rotWithShape="1">
          <a:blip xmlns:r="http://schemas.openxmlformats.org/officeDocument/2006/relationships" r:embed="rId1">
            <a:grayscl/>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l="-46036" t="-32908" r="-118872" b="-30615"/>
          </a:stretch>
        </a:blipFill>
        <a:ln w="28575">
          <a:solidFill>
            <a:srgbClr val="E8D3A2"/>
          </a:solidFill>
        </a:ln>
      </dgm:spPr>
    </dgm:pt>
    <dgm:pt modelId="{E1A1D947-8E57-41FB-BA29-2EAA3BBE37C7}" type="pres">
      <dgm:prSet presAssocID="{E7B649F5-EFD4-4294-BBEE-062B8125D292}" presName="txNode" presStyleLbl="node1" presStyleIdx="0" presStyleCnt="3" custScaleX="114589" custScaleY="67525" custLinFactNeighborX="212" custLinFactNeighborY="16967">
        <dgm:presLayoutVars>
          <dgm:bulletEnabled val="1"/>
        </dgm:presLayoutVars>
      </dgm:prSet>
      <dgm:spPr/>
    </dgm:pt>
    <dgm:pt modelId="{DD3D9C72-9D11-4B82-A6CF-F42BB4A073EA}" type="pres">
      <dgm:prSet presAssocID="{8367FAEA-93FE-4551-9F10-23F167F6EA83}" presName="sibTrans" presStyleLbl="sibTrans2D1" presStyleIdx="0" presStyleCnt="2"/>
      <dgm:spPr/>
    </dgm:pt>
    <dgm:pt modelId="{A9D20AD9-3783-4406-B88B-D9FB51225AD7}" type="pres">
      <dgm:prSet presAssocID="{8367FAEA-93FE-4551-9F10-23F167F6EA83}" presName="connTx" presStyleLbl="sibTrans2D1" presStyleIdx="0" presStyleCnt="2"/>
      <dgm:spPr/>
    </dgm:pt>
    <dgm:pt modelId="{3ADB7414-B5BC-4D8C-ADD8-373EC012AA9A}" type="pres">
      <dgm:prSet presAssocID="{63A90B31-77D2-4A02-8766-AA5594E57E53}" presName="composite" presStyleCnt="0"/>
      <dgm:spPr/>
    </dgm:pt>
    <dgm:pt modelId="{7775FA72-4FAA-4F64-858E-93ADF8CDD166}" type="pres">
      <dgm:prSet presAssocID="{63A90B31-77D2-4A02-8766-AA5594E57E53}" presName="imagSh" presStyleLbl="bgImgPlace1" presStyleIdx="1" presStyleCnt="3" custScaleX="117035" custScaleY="126025" custLinFactNeighborX="1585" custLinFactNeighborY="-9134"/>
      <dgm:spPr>
        <a:blipFill>
          <a:blip xmlns:r="http://schemas.openxmlformats.org/officeDocument/2006/relationships" r:embed="rId3">
            <a:grayscl/>
          </a:blip>
          <a:srcRect/>
          <a:stretch>
            <a:fillRect l="-2000" r="-2000"/>
          </a:stretch>
        </a:blipFill>
        <a:ln w="28575">
          <a:solidFill>
            <a:srgbClr val="E8D3A2"/>
          </a:solidFill>
        </a:ln>
      </dgm:spPr>
    </dgm:pt>
    <dgm:pt modelId="{9FDDAC28-EDEF-4D92-BC3F-26C05F09FAF6}" type="pres">
      <dgm:prSet presAssocID="{63A90B31-77D2-4A02-8766-AA5594E57E53}" presName="txNode" presStyleLbl="node1" presStyleIdx="1" presStyleCnt="3" custScaleX="114589" custScaleY="67525" custLinFactNeighborX="212" custLinFactNeighborY="16967">
        <dgm:presLayoutVars>
          <dgm:bulletEnabled val="1"/>
        </dgm:presLayoutVars>
      </dgm:prSet>
      <dgm:spPr/>
    </dgm:pt>
    <dgm:pt modelId="{C3066ABA-FD6C-499C-92D7-C6768BD76CB0}" type="pres">
      <dgm:prSet presAssocID="{EDE3C318-1FD5-4B04-81D4-9268AAACD508}" presName="sibTrans" presStyleLbl="sibTrans2D1" presStyleIdx="1" presStyleCnt="2" custScaleX="106084"/>
      <dgm:spPr/>
    </dgm:pt>
    <dgm:pt modelId="{C100A19D-6AA7-4E1E-8B7D-6CD9300171C5}" type="pres">
      <dgm:prSet presAssocID="{EDE3C318-1FD5-4B04-81D4-9268AAACD508}" presName="connTx" presStyleLbl="sibTrans2D1" presStyleIdx="1" presStyleCnt="2"/>
      <dgm:spPr/>
    </dgm:pt>
    <dgm:pt modelId="{4C43E745-D048-46D7-AC8F-8D99B6098A34}" type="pres">
      <dgm:prSet presAssocID="{5479FCCA-4FEE-4D45-8EDB-28937E991164}" presName="composite" presStyleCnt="0"/>
      <dgm:spPr/>
    </dgm:pt>
    <dgm:pt modelId="{EEEFEC04-E9A9-4CAD-A589-4720825A76B5}" type="pres">
      <dgm:prSet presAssocID="{5479FCCA-4FEE-4D45-8EDB-28937E991164}" presName="imagSh" presStyleLbl="bgImgPlace1" presStyleIdx="2" presStyleCnt="3" custScaleX="117035" custScaleY="126025" custLinFactNeighborX="-62" custLinFactNeighborY="-8754"/>
      <dgm:spPr>
        <a:blipFill dpi="0" rotWithShape="1">
          <a:blip xmlns:r="http://schemas.openxmlformats.org/officeDocument/2006/relationships"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l="-75923" t="-45790" r="-8203" b="-340"/>
          </a:stretch>
        </a:blipFill>
        <a:ln w="28575">
          <a:solidFill>
            <a:srgbClr val="E8D3A2"/>
          </a:solidFill>
        </a:ln>
      </dgm:spPr>
    </dgm:pt>
    <dgm:pt modelId="{4465798A-CCF4-4B93-B64E-C7D16B750E37}" type="pres">
      <dgm:prSet presAssocID="{5479FCCA-4FEE-4D45-8EDB-28937E991164}" presName="txNode" presStyleLbl="node1" presStyleIdx="2" presStyleCnt="3" custScaleX="114589" custScaleY="67525" custLinFactNeighborX="-619" custLinFactNeighborY="16967">
        <dgm:presLayoutVars>
          <dgm:bulletEnabled val="1"/>
        </dgm:presLayoutVars>
      </dgm:prSet>
      <dgm:spPr/>
    </dgm:pt>
  </dgm:ptLst>
  <dgm:cxnLst>
    <dgm:cxn modelId="{6EA68607-A7D6-4CD9-AE0F-19B71A0E8D72}" type="presOf" srcId="{8367FAEA-93FE-4551-9F10-23F167F6EA83}" destId="{DD3D9C72-9D11-4B82-A6CF-F42BB4A073EA}" srcOrd="0" destOrd="0" presId="urn:microsoft.com/office/officeart/2005/8/layout/hProcess10"/>
    <dgm:cxn modelId="{DA50C629-F9F5-473F-B5AA-5D5DAED8FE4D}" type="presOf" srcId="{5479FCCA-4FEE-4D45-8EDB-28937E991164}" destId="{4465798A-CCF4-4B93-B64E-C7D16B750E37}" srcOrd="0" destOrd="0" presId="urn:microsoft.com/office/officeart/2005/8/layout/hProcess10"/>
    <dgm:cxn modelId="{4D28895C-83B9-4D89-8AED-47426A76620B}" type="presOf" srcId="{EDE3C318-1FD5-4B04-81D4-9268AAACD508}" destId="{C3066ABA-FD6C-499C-92D7-C6768BD76CB0}" srcOrd="0" destOrd="0" presId="urn:microsoft.com/office/officeart/2005/8/layout/hProcess10"/>
    <dgm:cxn modelId="{35CD6B4D-0501-4FC4-B238-F9D48F72C9E9}" srcId="{2F962CD7-0EF6-4DC7-8DE8-B2AAEA1B81DA}" destId="{E7B649F5-EFD4-4294-BBEE-062B8125D292}" srcOrd="0" destOrd="0" parTransId="{9B8D3630-8E74-4E65-8B46-FDA831C0A9F7}" sibTransId="{8367FAEA-93FE-4551-9F10-23F167F6EA83}"/>
    <dgm:cxn modelId="{D42C174E-6649-49B2-B564-C52321128E53}" type="presOf" srcId="{EDE3C318-1FD5-4B04-81D4-9268AAACD508}" destId="{C100A19D-6AA7-4E1E-8B7D-6CD9300171C5}" srcOrd="1" destOrd="0" presId="urn:microsoft.com/office/officeart/2005/8/layout/hProcess10"/>
    <dgm:cxn modelId="{DFD93381-BB5B-4369-B756-79A06353C625}" srcId="{2F962CD7-0EF6-4DC7-8DE8-B2AAEA1B81DA}" destId="{63A90B31-77D2-4A02-8766-AA5594E57E53}" srcOrd="1" destOrd="0" parTransId="{29D0BC53-D13E-4430-A692-4DE4DC028E66}" sibTransId="{EDE3C318-1FD5-4B04-81D4-9268AAACD508}"/>
    <dgm:cxn modelId="{053E4685-1830-49E3-88B0-16327278F89D}" type="presOf" srcId="{CEAF2E72-5DFC-4BBB-9AA0-AD84F9595995}" destId="{4465798A-CCF4-4B93-B64E-C7D16B750E37}" srcOrd="0" destOrd="1" presId="urn:microsoft.com/office/officeart/2005/8/layout/hProcess10"/>
    <dgm:cxn modelId="{7D7AB393-7E16-4F95-A702-E78BE84A2878}" type="presOf" srcId="{E7B649F5-EFD4-4294-BBEE-062B8125D292}" destId="{E1A1D947-8E57-41FB-BA29-2EAA3BBE37C7}" srcOrd="0" destOrd="0" presId="urn:microsoft.com/office/officeart/2005/8/layout/hProcess10"/>
    <dgm:cxn modelId="{FD9031AA-B151-4058-AEB0-7287647BBE8C}" type="presOf" srcId="{2F962CD7-0EF6-4DC7-8DE8-B2AAEA1B81DA}" destId="{3ECBDC2E-71DC-4359-A942-199DDAE65EF2}" srcOrd="0" destOrd="0" presId="urn:microsoft.com/office/officeart/2005/8/layout/hProcess10"/>
    <dgm:cxn modelId="{78EB66B1-D993-4235-B83B-A7ADF27B6848}" srcId="{5479FCCA-4FEE-4D45-8EDB-28937E991164}" destId="{CEAF2E72-5DFC-4BBB-9AA0-AD84F9595995}" srcOrd="0" destOrd="0" parTransId="{4195B95A-4EBC-403E-AE80-07D09356DF0A}" sibTransId="{F9A4E2D1-97C9-4C91-B319-60201A406D4B}"/>
    <dgm:cxn modelId="{BE7CADB8-231C-4B7F-A280-FA3E9C88B374}" type="presOf" srcId="{3B6EF406-36DF-4A62-A56C-C60B321E80FE}" destId="{9FDDAC28-EDEF-4D92-BC3F-26C05F09FAF6}" srcOrd="0" destOrd="1" presId="urn:microsoft.com/office/officeart/2005/8/layout/hProcess10"/>
    <dgm:cxn modelId="{F0AF43E9-33CA-4F65-8C6D-A49316409FDF}" type="presOf" srcId="{003ECDF7-89F6-4254-87F8-422ACB720A82}" destId="{E1A1D947-8E57-41FB-BA29-2EAA3BBE37C7}" srcOrd="0" destOrd="1" presId="urn:microsoft.com/office/officeart/2005/8/layout/hProcess10"/>
    <dgm:cxn modelId="{C9371EEB-81B9-48E8-BAFE-76CD4153DE24}" type="presOf" srcId="{63A90B31-77D2-4A02-8766-AA5594E57E53}" destId="{9FDDAC28-EDEF-4D92-BC3F-26C05F09FAF6}" srcOrd="0" destOrd="0" presId="urn:microsoft.com/office/officeart/2005/8/layout/hProcess10"/>
    <dgm:cxn modelId="{40511EF3-FAB6-431E-A0E2-5E8A3486D1D5}" type="presOf" srcId="{8367FAEA-93FE-4551-9F10-23F167F6EA83}" destId="{A9D20AD9-3783-4406-B88B-D9FB51225AD7}" srcOrd="1" destOrd="0" presId="urn:microsoft.com/office/officeart/2005/8/layout/hProcess10"/>
    <dgm:cxn modelId="{84AA19F9-53A8-49C7-AE2A-5DD3E7180381}" srcId="{63A90B31-77D2-4A02-8766-AA5594E57E53}" destId="{3B6EF406-36DF-4A62-A56C-C60B321E80FE}" srcOrd="0" destOrd="0" parTransId="{52F3CE1C-2773-40CD-8FBC-7151D120CFAC}" sibTransId="{D6B8E1DA-6C40-49CD-8962-08DE292D0D81}"/>
    <dgm:cxn modelId="{B3052AFB-35C8-478F-9545-787A5A8E709C}" srcId="{E7B649F5-EFD4-4294-BBEE-062B8125D292}" destId="{003ECDF7-89F6-4254-87F8-422ACB720A82}" srcOrd="0" destOrd="0" parTransId="{4178C0DB-8888-4F72-921F-09F06B8F3249}" sibTransId="{68DCCA58-BD27-4CA8-81BF-E2BDD94B7D07}"/>
    <dgm:cxn modelId="{E3E41BFD-C166-4DA1-B4AA-908ABAE1F3BC}" srcId="{2F962CD7-0EF6-4DC7-8DE8-B2AAEA1B81DA}" destId="{5479FCCA-4FEE-4D45-8EDB-28937E991164}" srcOrd="2" destOrd="0" parTransId="{01E51B9A-5CB6-4D63-9B8A-45D774C6B59F}" sibTransId="{248BBA7B-4176-43C2-A757-0D3B72306A2F}"/>
    <dgm:cxn modelId="{3D8D4F41-8C91-4A65-93C2-372FC310FFA0}" type="presParOf" srcId="{3ECBDC2E-71DC-4359-A942-199DDAE65EF2}" destId="{9102ADE2-568E-4285-96E6-7AB62F48FBDE}" srcOrd="0" destOrd="0" presId="urn:microsoft.com/office/officeart/2005/8/layout/hProcess10"/>
    <dgm:cxn modelId="{51716B1B-9A25-4676-ABD1-24CC54B8EDEB}" type="presParOf" srcId="{9102ADE2-568E-4285-96E6-7AB62F48FBDE}" destId="{DD7326FA-A1B9-4574-9122-AD475BCDD06D}" srcOrd="0" destOrd="0" presId="urn:microsoft.com/office/officeart/2005/8/layout/hProcess10"/>
    <dgm:cxn modelId="{E861B538-F642-4768-AFD0-D6F838A6A759}" type="presParOf" srcId="{9102ADE2-568E-4285-96E6-7AB62F48FBDE}" destId="{E1A1D947-8E57-41FB-BA29-2EAA3BBE37C7}" srcOrd="1" destOrd="0" presId="urn:microsoft.com/office/officeart/2005/8/layout/hProcess10"/>
    <dgm:cxn modelId="{473EB57D-DE4F-46AC-AF99-54442F3379C0}" type="presParOf" srcId="{3ECBDC2E-71DC-4359-A942-199DDAE65EF2}" destId="{DD3D9C72-9D11-4B82-A6CF-F42BB4A073EA}" srcOrd="1" destOrd="0" presId="urn:microsoft.com/office/officeart/2005/8/layout/hProcess10"/>
    <dgm:cxn modelId="{4E3738A1-0E02-4228-8B09-33470C62D6D9}" type="presParOf" srcId="{DD3D9C72-9D11-4B82-A6CF-F42BB4A073EA}" destId="{A9D20AD9-3783-4406-B88B-D9FB51225AD7}" srcOrd="0" destOrd="0" presId="urn:microsoft.com/office/officeart/2005/8/layout/hProcess10"/>
    <dgm:cxn modelId="{8002D0B3-7835-4D7B-B3EF-F252458E3D1B}" type="presParOf" srcId="{3ECBDC2E-71DC-4359-A942-199DDAE65EF2}" destId="{3ADB7414-B5BC-4D8C-ADD8-373EC012AA9A}" srcOrd="2" destOrd="0" presId="urn:microsoft.com/office/officeart/2005/8/layout/hProcess10"/>
    <dgm:cxn modelId="{BD3DBC72-FA61-460A-A638-D9208A69671B}" type="presParOf" srcId="{3ADB7414-B5BC-4D8C-ADD8-373EC012AA9A}" destId="{7775FA72-4FAA-4F64-858E-93ADF8CDD166}" srcOrd="0" destOrd="0" presId="urn:microsoft.com/office/officeart/2005/8/layout/hProcess10"/>
    <dgm:cxn modelId="{ED1CC2E5-44A1-4A54-8E8E-250542841DA0}" type="presParOf" srcId="{3ADB7414-B5BC-4D8C-ADD8-373EC012AA9A}" destId="{9FDDAC28-EDEF-4D92-BC3F-26C05F09FAF6}" srcOrd="1" destOrd="0" presId="urn:microsoft.com/office/officeart/2005/8/layout/hProcess10"/>
    <dgm:cxn modelId="{003D9FE8-0634-48FD-973B-7A3462A0A13C}" type="presParOf" srcId="{3ECBDC2E-71DC-4359-A942-199DDAE65EF2}" destId="{C3066ABA-FD6C-499C-92D7-C6768BD76CB0}" srcOrd="3" destOrd="0" presId="urn:microsoft.com/office/officeart/2005/8/layout/hProcess10"/>
    <dgm:cxn modelId="{465BD75B-4C3D-4AC5-B49D-74FA389467B8}" type="presParOf" srcId="{C3066ABA-FD6C-499C-92D7-C6768BD76CB0}" destId="{C100A19D-6AA7-4E1E-8B7D-6CD9300171C5}" srcOrd="0" destOrd="0" presId="urn:microsoft.com/office/officeart/2005/8/layout/hProcess10"/>
    <dgm:cxn modelId="{1D6FD6EC-2589-44B4-B946-B6FFDDD02BCA}" type="presParOf" srcId="{3ECBDC2E-71DC-4359-A942-199DDAE65EF2}" destId="{4C43E745-D048-46D7-AC8F-8D99B6098A34}" srcOrd="4" destOrd="0" presId="urn:microsoft.com/office/officeart/2005/8/layout/hProcess10"/>
    <dgm:cxn modelId="{F28B3233-546B-4D38-BE78-853294E2768F}" type="presParOf" srcId="{4C43E745-D048-46D7-AC8F-8D99B6098A34}" destId="{EEEFEC04-E9A9-4CAD-A589-4720825A76B5}" srcOrd="0" destOrd="0" presId="urn:microsoft.com/office/officeart/2005/8/layout/hProcess10"/>
    <dgm:cxn modelId="{962B0869-5AC5-4A79-9597-923013BB243F}" type="presParOf" srcId="{4C43E745-D048-46D7-AC8F-8D99B6098A34}" destId="{4465798A-CCF4-4B93-B64E-C7D16B750E3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326FA-A1B9-4574-9122-AD475BCDD06D}">
      <dsp:nvSpPr>
        <dsp:cNvPr id="0" name=""/>
        <dsp:cNvSpPr/>
      </dsp:nvSpPr>
      <dsp:spPr>
        <a:xfrm>
          <a:off x="7" y="392249"/>
          <a:ext cx="2596894" cy="2796374"/>
        </a:xfrm>
        <a:prstGeom prst="roundRect">
          <a:avLst>
            <a:gd name="adj" fmla="val 10000"/>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l="-46036" t="-32908" r="-118872" b="-30615"/>
          </a:stretch>
        </a:blip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dsp:style>
    </dsp:sp>
    <dsp:sp modelId="{E1A1D947-8E57-41FB-BA29-2EAA3BBE37C7}">
      <dsp:nvSpPr>
        <dsp:cNvPr id="0" name=""/>
        <dsp:cNvSpPr/>
      </dsp:nvSpPr>
      <dsp:spPr>
        <a:xfrm>
          <a:off x="394441" y="2996755"/>
          <a:ext cx="2542620" cy="1498315"/>
        </a:xfrm>
        <a:prstGeom prst="roundRect">
          <a:avLst>
            <a:gd name="adj" fmla="val 10000"/>
          </a:avLst>
        </a:prstGeom>
        <a:solidFill>
          <a:schemeClr val="tx1"/>
        </a:solid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500"/>
            </a:spcAft>
            <a:buNone/>
          </a:pPr>
          <a:r>
            <a:rPr lang="en-US" sz="2000" kern="1200" dirty="0">
              <a:solidFill>
                <a:srgbClr val="E8D3A2"/>
              </a:solidFill>
              <a:latin typeface="Open Sans" panose="020B0606030504020204" pitchFamily="34" charset="0"/>
              <a:ea typeface="Open Sans" panose="020B0606030504020204" pitchFamily="34" charset="0"/>
              <a:cs typeface="Open Sans" panose="020B0606030504020204" pitchFamily="34" charset="0"/>
            </a:rPr>
            <a:t>Lab-based Design Probe </a:t>
          </a:r>
          <a:r>
            <a:rPr lang="en-US" sz="1800" kern="12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(30 min)</a:t>
          </a:r>
        </a:p>
        <a:p>
          <a:pPr marL="171450" lvl="1" indent="-171450" algn="l" defTabSz="800100">
            <a:lnSpc>
              <a:spcPct val="90000"/>
            </a:lnSpc>
            <a:spcBef>
              <a:spcPct val="0"/>
            </a:spcBef>
            <a:spcAft>
              <a:spcPct val="15000"/>
            </a:spcAft>
            <a:buChar char="•"/>
          </a:pPr>
          <a:r>
            <a:rPr lang="en-US" sz="1800" kern="1200" dirty="0">
              <a:latin typeface="Open Sans Light" panose="020B0306030504020204" pitchFamily="34" charset="0"/>
              <a:ea typeface="Open Sans Light" panose="020B0306030504020204" pitchFamily="34" charset="0"/>
              <a:cs typeface="Open Sans Light" panose="020B0306030504020204" pitchFamily="34" charset="0"/>
            </a:rPr>
            <a:t>Wizard-of-Oz evaluation</a:t>
          </a:r>
        </a:p>
      </dsp:txBody>
      <dsp:txXfrm>
        <a:off x="438325" y="3040639"/>
        <a:ext cx="2454852" cy="1410547"/>
      </dsp:txXfrm>
    </dsp:sp>
    <dsp:sp modelId="{DD3D9C72-9D11-4B82-A6CF-F42BB4A073EA}">
      <dsp:nvSpPr>
        <dsp:cNvPr id="0" name=""/>
        <dsp:cNvSpPr/>
      </dsp:nvSpPr>
      <dsp:spPr>
        <a:xfrm rot="40396">
          <a:off x="3027590" y="1546700"/>
          <a:ext cx="430732" cy="533171"/>
        </a:xfrm>
        <a:prstGeom prst="rightArrow">
          <a:avLst>
            <a:gd name="adj1" fmla="val 60000"/>
            <a:gd name="adj2" fmla="val 50000"/>
          </a:avLst>
        </a:prstGeom>
        <a:solidFill>
          <a:srgbClr val="E8D3A2"/>
        </a:solidFill>
        <a:ln w="19050">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Open Sans" panose="020B0606030504020204" pitchFamily="34" charset="0"/>
            <a:ea typeface="Open Sans" panose="020B0606030504020204" pitchFamily="34" charset="0"/>
            <a:cs typeface="Open Sans" panose="020B0606030504020204" pitchFamily="34" charset="0"/>
          </a:endParaRPr>
        </a:p>
      </dsp:txBody>
      <dsp:txXfrm>
        <a:off x="3027594" y="1652575"/>
        <a:ext cx="301512" cy="319903"/>
      </dsp:txXfrm>
    </dsp:sp>
    <dsp:sp modelId="{7775FA72-4FAA-4F64-858E-93ADF8CDD166}">
      <dsp:nvSpPr>
        <dsp:cNvPr id="0" name=""/>
        <dsp:cNvSpPr/>
      </dsp:nvSpPr>
      <dsp:spPr>
        <a:xfrm>
          <a:off x="3827482" y="437226"/>
          <a:ext cx="2596894" cy="2796374"/>
        </a:xfrm>
        <a:prstGeom prst="roundRect">
          <a:avLst>
            <a:gd name="adj" fmla="val 10000"/>
          </a:avLst>
        </a:prstGeom>
        <a:blipFill>
          <a:blip xmlns:r="http://schemas.openxmlformats.org/officeDocument/2006/relationships" r:embed="rId3"/>
          <a:srcRect/>
          <a:stretch>
            <a:fillRect l="-2000" r="-2000"/>
          </a:stretch>
        </a:blip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dsp:style>
    </dsp:sp>
    <dsp:sp modelId="{9FDDAC28-EDEF-4D92-BC3F-26C05F09FAF6}">
      <dsp:nvSpPr>
        <dsp:cNvPr id="0" name=""/>
        <dsp:cNvSpPr/>
      </dsp:nvSpPr>
      <dsp:spPr>
        <a:xfrm>
          <a:off x="4185370" y="2996755"/>
          <a:ext cx="2542620" cy="1498315"/>
        </a:xfrm>
        <a:prstGeom prst="roundRect">
          <a:avLst>
            <a:gd name="adj" fmla="val 10000"/>
          </a:avLst>
        </a:prstGeom>
        <a:solidFill>
          <a:schemeClr val="tx1"/>
        </a:solid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500"/>
            </a:spcAft>
            <a:buNone/>
          </a:pPr>
          <a:r>
            <a:rPr lang="en-US" sz="2000" kern="1200" dirty="0">
              <a:solidFill>
                <a:srgbClr val="E8D3A2"/>
              </a:solidFill>
              <a:latin typeface="Open Sans" panose="020B0606030504020204" pitchFamily="34" charset="0"/>
              <a:ea typeface="Open Sans" panose="020B0606030504020204" pitchFamily="34" charset="0"/>
              <a:cs typeface="Open Sans" panose="020B0606030504020204" pitchFamily="34" charset="0"/>
            </a:rPr>
            <a:t>Contextual Design Probe </a:t>
          </a:r>
          <a:r>
            <a:rPr lang="en-US" sz="1800" kern="12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(25 min)</a:t>
          </a:r>
        </a:p>
        <a:p>
          <a:pPr marL="171450" lvl="1" indent="-171450" algn="l" defTabSz="800100">
            <a:lnSpc>
              <a:spcPct val="90000"/>
            </a:lnSpc>
            <a:spcBef>
              <a:spcPct val="0"/>
            </a:spcBef>
            <a:spcAft>
              <a:spcPct val="15000"/>
            </a:spcAft>
            <a:buChar char="•"/>
          </a:pPr>
          <a:r>
            <a:rPr lang="en-US" sz="1800" kern="1200" dirty="0">
              <a:latin typeface="Open Sans Light" panose="020B0306030504020204" pitchFamily="34" charset="0"/>
              <a:ea typeface="Open Sans Light" panose="020B0306030504020204" pitchFamily="34" charset="0"/>
              <a:cs typeface="Open Sans Light" panose="020B0306030504020204" pitchFamily="34" charset="0"/>
            </a:rPr>
            <a:t>Exploration of three campus locations</a:t>
          </a:r>
        </a:p>
      </dsp:txBody>
      <dsp:txXfrm>
        <a:off x="4229254" y="3040639"/>
        <a:ext cx="2454852" cy="1410547"/>
      </dsp:txXfrm>
    </dsp:sp>
    <dsp:sp modelId="{C3066ABA-FD6C-499C-92D7-C6768BD76CB0}">
      <dsp:nvSpPr>
        <dsp:cNvPr id="0" name=""/>
        <dsp:cNvSpPr/>
      </dsp:nvSpPr>
      <dsp:spPr>
        <a:xfrm rot="7721">
          <a:off x="6817174" y="1573108"/>
          <a:ext cx="429769" cy="533171"/>
        </a:xfrm>
        <a:prstGeom prst="rightArrow">
          <a:avLst>
            <a:gd name="adj1" fmla="val 60000"/>
            <a:gd name="adj2" fmla="val 50000"/>
          </a:avLst>
        </a:prstGeom>
        <a:solidFill>
          <a:srgbClr val="E8D3A2"/>
        </a:solidFill>
        <a:ln w="19050">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6817174" y="1679597"/>
        <a:ext cx="300838" cy="319903"/>
      </dsp:txXfrm>
    </dsp:sp>
    <dsp:sp modelId="{EEEFEC04-E9A9-4CAD-A589-4720825A76B5}">
      <dsp:nvSpPr>
        <dsp:cNvPr id="0" name=""/>
        <dsp:cNvSpPr/>
      </dsp:nvSpPr>
      <dsp:spPr>
        <a:xfrm>
          <a:off x="7581866" y="445658"/>
          <a:ext cx="2596894" cy="2796374"/>
        </a:xfrm>
        <a:prstGeom prst="roundRect">
          <a:avLst>
            <a:gd name="adj" fmla="val 10000"/>
          </a:avLst>
        </a:prstGeom>
        <a:blipFill dpi="0" rotWithShape="1">
          <a:blip xmlns:r="http://schemas.openxmlformats.org/officeDocument/2006/relationships"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l="-75923" t="-45790" r="-8203" b="-340"/>
          </a:stretch>
        </a:blip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dsp:style>
    </dsp:sp>
    <dsp:sp modelId="{4465798A-CCF4-4B93-B64E-C7D16B750E37}">
      <dsp:nvSpPr>
        <dsp:cNvPr id="0" name=""/>
        <dsp:cNvSpPr/>
      </dsp:nvSpPr>
      <dsp:spPr>
        <a:xfrm>
          <a:off x="7957861" y="2996755"/>
          <a:ext cx="2542620" cy="1498315"/>
        </a:xfrm>
        <a:prstGeom prst="roundRect">
          <a:avLst>
            <a:gd name="adj" fmla="val 10000"/>
          </a:avLst>
        </a:prstGeom>
        <a:solidFill>
          <a:schemeClr val="tx1"/>
        </a:solid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500"/>
            </a:spcAft>
            <a:buNone/>
          </a:pPr>
          <a:r>
            <a:rPr lang="en-US" sz="2000" kern="1200" dirty="0">
              <a:solidFill>
                <a:srgbClr val="E8D3A2"/>
              </a:solidFill>
              <a:latin typeface="Open Sans" panose="020B0606030504020204" pitchFamily="34" charset="0"/>
              <a:ea typeface="Open Sans" panose="020B0606030504020204" pitchFamily="34" charset="0"/>
              <a:cs typeface="Open Sans" panose="020B0606030504020204" pitchFamily="34" charset="0"/>
            </a:rPr>
            <a:t>Semi-Structured Interview </a:t>
          </a:r>
          <a:r>
            <a:rPr lang="en-US" sz="1800" kern="12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(20 min)</a:t>
          </a:r>
        </a:p>
        <a:p>
          <a:pPr marL="171450" lvl="1" indent="-171450" algn="l" defTabSz="800100">
            <a:lnSpc>
              <a:spcPct val="90000"/>
            </a:lnSpc>
            <a:spcBef>
              <a:spcPct val="0"/>
            </a:spcBef>
            <a:spcAft>
              <a:spcPct val="15000"/>
            </a:spcAft>
            <a:buChar char="•"/>
          </a:pPr>
          <a:r>
            <a:rPr lang="en-US" sz="1800" kern="1200" dirty="0">
              <a:latin typeface="Open Sans Light" panose="020B0306030504020204" pitchFamily="34" charset="0"/>
              <a:ea typeface="Open Sans Light" panose="020B0306030504020204" pitchFamily="34" charset="0"/>
              <a:cs typeface="Open Sans Light" panose="020B0306030504020204" pitchFamily="34" charset="0"/>
            </a:rPr>
            <a:t>Reflection on overall experience</a:t>
          </a:r>
        </a:p>
      </dsp:txBody>
      <dsp:txXfrm>
        <a:off x="8001745" y="3040639"/>
        <a:ext cx="2454852" cy="14105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326FA-A1B9-4574-9122-AD475BCDD06D}">
      <dsp:nvSpPr>
        <dsp:cNvPr id="0" name=""/>
        <dsp:cNvSpPr/>
      </dsp:nvSpPr>
      <dsp:spPr>
        <a:xfrm>
          <a:off x="7" y="392249"/>
          <a:ext cx="2596894" cy="2796374"/>
        </a:xfrm>
        <a:prstGeom prst="roundRect">
          <a:avLst>
            <a:gd name="adj" fmla="val 10000"/>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l="-46036" t="-32908" r="-118872" b="-30615"/>
          </a:stretch>
        </a:blip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dsp:style>
    </dsp:sp>
    <dsp:sp modelId="{E1A1D947-8E57-41FB-BA29-2EAA3BBE37C7}">
      <dsp:nvSpPr>
        <dsp:cNvPr id="0" name=""/>
        <dsp:cNvSpPr/>
      </dsp:nvSpPr>
      <dsp:spPr>
        <a:xfrm>
          <a:off x="394441" y="2996755"/>
          <a:ext cx="2542620" cy="1498315"/>
        </a:xfrm>
        <a:prstGeom prst="roundRect">
          <a:avLst>
            <a:gd name="adj" fmla="val 10000"/>
          </a:avLst>
        </a:prstGeom>
        <a:solidFill>
          <a:schemeClr val="tx1"/>
        </a:solid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500"/>
            </a:spcAft>
            <a:buNone/>
          </a:pPr>
          <a:r>
            <a:rPr lang="en-US" sz="2000" kern="1200" dirty="0">
              <a:solidFill>
                <a:srgbClr val="E8D3A2"/>
              </a:solidFill>
              <a:latin typeface="Open Sans" panose="020B0606030504020204" pitchFamily="34" charset="0"/>
              <a:ea typeface="Open Sans" panose="020B0606030504020204" pitchFamily="34" charset="0"/>
              <a:cs typeface="Open Sans" panose="020B0606030504020204" pitchFamily="34" charset="0"/>
            </a:rPr>
            <a:t>Lab-based Design Probe </a:t>
          </a:r>
          <a:r>
            <a:rPr lang="en-US" sz="1800" kern="12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(30 min)</a:t>
          </a:r>
        </a:p>
        <a:p>
          <a:pPr marL="171450" lvl="1" indent="-171450" algn="l" defTabSz="800100">
            <a:lnSpc>
              <a:spcPct val="90000"/>
            </a:lnSpc>
            <a:spcBef>
              <a:spcPct val="0"/>
            </a:spcBef>
            <a:spcAft>
              <a:spcPct val="15000"/>
            </a:spcAft>
            <a:buChar char="•"/>
          </a:pPr>
          <a:r>
            <a:rPr lang="en-US" sz="1800" kern="1200" dirty="0">
              <a:latin typeface="Open Sans Light" panose="020B0306030504020204" pitchFamily="34" charset="0"/>
              <a:ea typeface="Open Sans Light" panose="020B0306030504020204" pitchFamily="34" charset="0"/>
              <a:cs typeface="Open Sans Light" panose="020B0306030504020204" pitchFamily="34" charset="0"/>
            </a:rPr>
            <a:t>Wizard-of-Oz evaluation</a:t>
          </a:r>
        </a:p>
      </dsp:txBody>
      <dsp:txXfrm>
        <a:off x="438325" y="3040639"/>
        <a:ext cx="2454852" cy="1410547"/>
      </dsp:txXfrm>
    </dsp:sp>
    <dsp:sp modelId="{DD3D9C72-9D11-4B82-A6CF-F42BB4A073EA}">
      <dsp:nvSpPr>
        <dsp:cNvPr id="0" name=""/>
        <dsp:cNvSpPr/>
      </dsp:nvSpPr>
      <dsp:spPr>
        <a:xfrm rot="40396">
          <a:off x="3027590" y="1546700"/>
          <a:ext cx="430732" cy="533171"/>
        </a:xfrm>
        <a:prstGeom prst="rightArrow">
          <a:avLst>
            <a:gd name="adj1" fmla="val 60000"/>
            <a:gd name="adj2" fmla="val 50000"/>
          </a:avLst>
        </a:prstGeom>
        <a:solidFill>
          <a:srgbClr val="E8D3A2"/>
        </a:solidFill>
        <a:ln w="19050">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Open Sans" panose="020B0606030504020204" pitchFamily="34" charset="0"/>
            <a:ea typeface="Open Sans" panose="020B0606030504020204" pitchFamily="34" charset="0"/>
            <a:cs typeface="Open Sans" panose="020B0606030504020204" pitchFamily="34" charset="0"/>
          </a:endParaRPr>
        </a:p>
      </dsp:txBody>
      <dsp:txXfrm>
        <a:off x="3027594" y="1652575"/>
        <a:ext cx="301512" cy="319903"/>
      </dsp:txXfrm>
    </dsp:sp>
    <dsp:sp modelId="{7775FA72-4FAA-4F64-858E-93ADF8CDD166}">
      <dsp:nvSpPr>
        <dsp:cNvPr id="0" name=""/>
        <dsp:cNvSpPr/>
      </dsp:nvSpPr>
      <dsp:spPr>
        <a:xfrm>
          <a:off x="3827482" y="437226"/>
          <a:ext cx="2596894" cy="2796374"/>
        </a:xfrm>
        <a:prstGeom prst="roundRect">
          <a:avLst>
            <a:gd name="adj" fmla="val 10000"/>
          </a:avLst>
        </a:prstGeom>
        <a:blipFill>
          <a:blip xmlns:r="http://schemas.openxmlformats.org/officeDocument/2006/relationships" r:embed="rId3">
            <a:grayscl/>
          </a:blip>
          <a:srcRect/>
          <a:stretch>
            <a:fillRect l="-2000" r="-2000"/>
          </a:stretch>
        </a:blip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dsp:style>
    </dsp:sp>
    <dsp:sp modelId="{9FDDAC28-EDEF-4D92-BC3F-26C05F09FAF6}">
      <dsp:nvSpPr>
        <dsp:cNvPr id="0" name=""/>
        <dsp:cNvSpPr/>
      </dsp:nvSpPr>
      <dsp:spPr>
        <a:xfrm>
          <a:off x="4185370" y="2996755"/>
          <a:ext cx="2542620" cy="1498315"/>
        </a:xfrm>
        <a:prstGeom prst="roundRect">
          <a:avLst>
            <a:gd name="adj" fmla="val 10000"/>
          </a:avLst>
        </a:prstGeom>
        <a:solidFill>
          <a:schemeClr val="tx1"/>
        </a:solid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500"/>
            </a:spcAft>
            <a:buNone/>
          </a:pPr>
          <a:r>
            <a:rPr lang="en-US" sz="2000" kern="1200" dirty="0">
              <a:solidFill>
                <a:srgbClr val="E8D3A2"/>
              </a:solidFill>
              <a:latin typeface="Open Sans" panose="020B0606030504020204" pitchFamily="34" charset="0"/>
              <a:ea typeface="Open Sans" panose="020B0606030504020204" pitchFamily="34" charset="0"/>
              <a:cs typeface="Open Sans" panose="020B0606030504020204" pitchFamily="34" charset="0"/>
            </a:rPr>
            <a:t>Contextual Design Probe </a:t>
          </a:r>
          <a:r>
            <a:rPr lang="en-US" sz="1800" kern="12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(25 min)</a:t>
          </a:r>
        </a:p>
        <a:p>
          <a:pPr marL="171450" lvl="1" indent="-171450" algn="l" defTabSz="800100">
            <a:lnSpc>
              <a:spcPct val="90000"/>
            </a:lnSpc>
            <a:spcBef>
              <a:spcPct val="0"/>
            </a:spcBef>
            <a:spcAft>
              <a:spcPct val="15000"/>
            </a:spcAft>
            <a:buChar char="•"/>
          </a:pPr>
          <a:r>
            <a:rPr lang="en-US" sz="1800" kern="1200" dirty="0">
              <a:latin typeface="Open Sans Light" panose="020B0306030504020204" pitchFamily="34" charset="0"/>
              <a:ea typeface="Open Sans Light" panose="020B0306030504020204" pitchFamily="34" charset="0"/>
              <a:cs typeface="Open Sans Light" panose="020B0306030504020204" pitchFamily="34" charset="0"/>
            </a:rPr>
            <a:t>Exploration of three campus locations</a:t>
          </a:r>
        </a:p>
      </dsp:txBody>
      <dsp:txXfrm>
        <a:off x="4229254" y="3040639"/>
        <a:ext cx="2454852" cy="1410547"/>
      </dsp:txXfrm>
    </dsp:sp>
    <dsp:sp modelId="{C3066ABA-FD6C-499C-92D7-C6768BD76CB0}">
      <dsp:nvSpPr>
        <dsp:cNvPr id="0" name=""/>
        <dsp:cNvSpPr/>
      </dsp:nvSpPr>
      <dsp:spPr>
        <a:xfrm rot="7721">
          <a:off x="6817174" y="1573108"/>
          <a:ext cx="429769" cy="533171"/>
        </a:xfrm>
        <a:prstGeom prst="rightArrow">
          <a:avLst>
            <a:gd name="adj1" fmla="val 60000"/>
            <a:gd name="adj2" fmla="val 50000"/>
          </a:avLst>
        </a:prstGeom>
        <a:solidFill>
          <a:srgbClr val="E8D3A2"/>
        </a:solidFill>
        <a:ln w="19050">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6817174" y="1679597"/>
        <a:ext cx="300838" cy="319903"/>
      </dsp:txXfrm>
    </dsp:sp>
    <dsp:sp modelId="{EEEFEC04-E9A9-4CAD-A589-4720825A76B5}">
      <dsp:nvSpPr>
        <dsp:cNvPr id="0" name=""/>
        <dsp:cNvSpPr/>
      </dsp:nvSpPr>
      <dsp:spPr>
        <a:xfrm>
          <a:off x="7581866" y="445658"/>
          <a:ext cx="2596894" cy="2796374"/>
        </a:xfrm>
        <a:prstGeom prst="roundRect">
          <a:avLst>
            <a:gd name="adj" fmla="val 10000"/>
          </a:avLst>
        </a:prstGeom>
        <a:blipFill dpi="0" rotWithShape="1">
          <a:blip xmlns:r="http://schemas.openxmlformats.org/officeDocument/2006/relationships" r:embed="rId4">
            <a:grayscl/>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l="-75923" t="-45790" r="-8203" b="-340"/>
          </a:stretch>
        </a:blip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dsp:style>
    </dsp:sp>
    <dsp:sp modelId="{4465798A-CCF4-4B93-B64E-C7D16B750E37}">
      <dsp:nvSpPr>
        <dsp:cNvPr id="0" name=""/>
        <dsp:cNvSpPr/>
      </dsp:nvSpPr>
      <dsp:spPr>
        <a:xfrm>
          <a:off x="7957861" y="2996755"/>
          <a:ext cx="2542620" cy="1498315"/>
        </a:xfrm>
        <a:prstGeom prst="roundRect">
          <a:avLst>
            <a:gd name="adj" fmla="val 10000"/>
          </a:avLst>
        </a:prstGeom>
        <a:solidFill>
          <a:schemeClr val="tx1"/>
        </a:solid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500"/>
            </a:spcAft>
            <a:buNone/>
          </a:pPr>
          <a:r>
            <a:rPr lang="en-US" sz="2000" kern="1200" dirty="0">
              <a:solidFill>
                <a:srgbClr val="E8D3A2"/>
              </a:solidFill>
              <a:latin typeface="Open Sans" panose="020B0606030504020204" pitchFamily="34" charset="0"/>
              <a:ea typeface="Open Sans" panose="020B0606030504020204" pitchFamily="34" charset="0"/>
              <a:cs typeface="Open Sans" panose="020B0606030504020204" pitchFamily="34" charset="0"/>
            </a:rPr>
            <a:t>Semi-Structured Interview </a:t>
          </a:r>
          <a:r>
            <a:rPr lang="en-US" sz="1800" kern="12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(20 min)</a:t>
          </a:r>
        </a:p>
        <a:p>
          <a:pPr marL="171450" lvl="1" indent="-171450" algn="l" defTabSz="800100">
            <a:lnSpc>
              <a:spcPct val="90000"/>
            </a:lnSpc>
            <a:spcBef>
              <a:spcPct val="0"/>
            </a:spcBef>
            <a:spcAft>
              <a:spcPct val="15000"/>
            </a:spcAft>
            <a:buChar char="•"/>
          </a:pPr>
          <a:r>
            <a:rPr lang="en-US" sz="1800" kern="1200" dirty="0">
              <a:latin typeface="Open Sans Light" panose="020B0306030504020204" pitchFamily="34" charset="0"/>
              <a:ea typeface="Open Sans Light" panose="020B0306030504020204" pitchFamily="34" charset="0"/>
              <a:cs typeface="Open Sans Light" panose="020B0306030504020204" pitchFamily="34" charset="0"/>
            </a:rPr>
            <a:t>Reflection on overall experience</a:t>
          </a:r>
        </a:p>
      </dsp:txBody>
      <dsp:txXfrm>
        <a:off x="8001745" y="3040639"/>
        <a:ext cx="2454852" cy="14105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326FA-A1B9-4574-9122-AD475BCDD06D}">
      <dsp:nvSpPr>
        <dsp:cNvPr id="0" name=""/>
        <dsp:cNvSpPr/>
      </dsp:nvSpPr>
      <dsp:spPr>
        <a:xfrm>
          <a:off x="7" y="392249"/>
          <a:ext cx="2596894" cy="2796374"/>
        </a:xfrm>
        <a:prstGeom prst="roundRect">
          <a:avLst>
            <a:gd name="adj" fmla="val 10000"/>
          </a:avLst>
        </a:prstGeom>
        <a:blipFill dpi="0" rotWithShape="1">
          <a:blip xmlns:r="http://schemas.openxmlformats.org/officeDocument/2006/relationships" r:embed="rId1">
            <a:grayscl/>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l="-46036" t="-32908" r="-118872" b="-30615"/>
          </a:stretch>
        </a:blip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dsp:style>
    </dsp:sp>
    <dsp:sp modelId="{E1A1D947-8E57-41FB-BA29-2EAA3BBE37C7}">
      <dsp:nvSpPr>
        <dsp:cNvPr id="0" name=""/>
        <dsp:cNvSpPr/>
      </dsp:nvSpPr>
      <dsp:spPr>
        <a:xfrm>
          <a:off x="394441" y="2996755"/>
          <a:ext cx="2542620" cy="1498315"/>
        </a:xfrm>
        <a:prstGeom prst="roundRect">
          <a:avLst>
            <a:gd name="adj" fmla="val 10000"/>
          </a:avLst>
        </a:prstGeom>
        <a:solidFill>
          <a:schemeClr val="tx1"/>
        </a:solid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500"/>
            </a:spcAft>
            <a:buNone/>
          </a:pPr>
          <a:r>
            <a:rPr lang="en-US" sz="2000" kern="1200" dirty="0">
              <a:solidFill>
                <a:srgbClr val="E8D3A2"/>
              </a:solidFill>
              <a:latin typeface="Open Sans" panose="020B0606030504020204" pitchFamily="34" charset="0"/>
              <a:ea typeface="Open Sans" panose="020B0606030504020204" pitchFamily="34" charset="0"/>
              <a:cs typeface="Open Sans" panose="020B0606030504020204" pitchFamily="34" charset="0"/>
            </a:rPr>
            <a:t>Lab-based Design Probe </a:t>
          </a:r>
          <a:r>
            <a:rPr lang="en-US" sz="1800" kern="12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(30 min)</a:t>
          </a:r>
        </a:p>
        <a:p>
          <a:pPr marL="171450" lvl="1" indent="-171450" algn="l" defTabSz="800100">
            <a:lnSpc>
              <a:spcPct val="90000"/>
            </a:lnSpc>
            <a:spcBef>
              <a:spcPct val="0"/>
            </a:spcBef>
            <a:spcAft>
              <a:spcPct val="15000"/>
            </a:spcAft>
            <a:buChar char="•"/>
          </a:pPr>
          <a:r>
            <a:rPr lang="en-US" sz="1800" kern="1200" dirty="0">
              <a:latin typeface="Open Sans Light" panose="020B0306030504020204" pitchFamily="34" charset="0"/>
              <a:ea typeface="Open Sans Light" panose="020B0306030504020204" pitchFamily="34" charset="0"/>
              <a:cs typeface="Open Sans Light" panose="020B0306030504020204" pitchFamily="34" charset="0"/>
            </a:rPr>
            <a:t>Wizard-of-Oz evaluation</a:t>
          </a:r>
        </a:p>
      </dsp:txBody>
      <dsp:txXfrm>
        <a:off x="438325" y="3040639"/>
        <a:ext cx="2454852" cy="1410547"/>
      </dsp:txXfrm>
    </dsp:sp>
    <dsp:sp modelId="{DD3D9C72-9D11-4B82-A6CF-F42BB4A073EA}">
      <dsp:nvSpPr>
        <dsp:cNvPr id="0" name=""/>
        <dsp:cNvSpPr/>
      </dsp:nvSpPr>
      <dsp:spPr>
        <a:xfrm rot="40396">
          <a:off x="3027590" y="1546700"/>
          <a:ext cx="430732" cy="533171"/>
        </a:xfrm>
        <a:prstGeom prst="rightArrow">
          <a:avLst>
            <a:gd name="adj1" fmla="val 60000"/>
            <a:gd name="adj2" fmla="val 50000"/>
          </a:avLst>
        </a:prstGeom>
        <a:solidFill>
          <a:srgbClr val="E8D3A2"/>
        </a:solidFill>
        <a:ln w="19050">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Open Sans" panose="020B0606030504020204" pitchFamily="34" charset="0"/>
            <a:ea typeface="Open Sans" panose="020B0606030504020204" pitchFamily="34" charset="0"/>
            <a:cs typeface="Open Sans" panose="020B0606030504020204" pitchFamily="34" charset="0"/>
          </a:endParaRPr>
        </a:p>
      </dsp:txBody>
      <dsp:txXfrm>
        <a:off x="3027594" y="1652575"/>
        <a:ext cx="301512" cy="319903"/>
      </dsp:txXfrm>
    </dsp:sp>
    <dsp:sp modelId="{7775FA72-4FAA-4F64-858E-93ADF8CDD166}">
      <dsp:nvSpPr>
        <dsp:cNvPr id="0" name=""/>
        <dsp:cNvSpPr/>
      </dsp:nvSpPr>
      <dsp:spPr>
        <a:xfrm>
          <a:off x="3827482" y="437226"/>
          <a:ext cx="2596894" cy="2796374"/>
        </a:xfrm>
        <a:prstGeom prst="roundRect">
          <a:avLst>
            <a:gd name="adj" fmla="val 10000"/>
          </a:avLst>
        </a:prstGeom>
        <a:blipFill>
          <a:blip xmlns:r="http://schemas.openxmlformats.org/officeDocument/2006/relationships" r:embed="rId3"/>
          <a:srcRect/>
          <a:stretch>
            <a:fillRect l="-2000" r="-2000"/>
          </a:stretch>
        </a:blip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dsp:style>
    </dsp:sp>
    <dsp:sp modelId="{9FDDAC28-EDEF-4D92-BC3F-26C05F09FAF6}">
      <dsp:nvSpPr>
        <dsp:cNvPr id="0" name=""/>
        <dsp:cNvSpPr/>
      </dsp:nvSpPr>
      <dsp:spPr>
        <a:xfrm>
          <a:off x="4185370" y="2996755"/>
          <a:ext cx="2542620" cy="1498315"/>
        </a:xfrm>
        <a:prstGeom prst="roundRect">
          <a:avLst>
            <a:gd name="adj" fmla="val 10000"/>
          </a:avLst>
        </a:prstGeom>
        <a:solidFill>
          <a:schemeClr val="tx1"/>
        </a:solid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500"/>
            </a:spcAft>
            <a:buNone/>
          </a:pPr>
          <a:r>
            <a:rPr lang="en-US" sz="2000" kern="1200" dirty="0">
              <a:solidFill>
                <a:srgbClr val="E8D3A2"/>
              </a:solidFill>
              <a:latin typeface="Open Sans" panose="020B0606030504020204" pitchFamily="34" charset="0"/>
              <a:ea typeface="Open Sans" panose="020B0606030504020204" pitchFamily="34" charset="0"/>
              <a:cs typeface="Open Sans" panose="020B0606030504020204" pitchFamily="34" charset="0"/>
            </a:rPr>
            <a:t>Contextual Design Probe </a:t>
          </a:r>
          <a:r>
            <a:rPr lang="en-US" sz="1800" kern="12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(25 min)</a:t>
          </a:r>
        </a:p>
        <a:p>
          <a:pPr marL="171450" lvl="1" indent="-171450" algn="l" defTabSz="800100">
            <a:lnSpc>
              <a:spcPct val="90000"/>
            </a:lnSpc>
            <a:spcBef>
              <a:spcPct val="0"/>
            </a:spcBef>
            <a:spcAft>
              <a:spcPct val="15000"/>
            </a:spcAft>
            <a:buChar char="•"/>
          </a:pPr>
          <a:r>
            <a:rPr lang="en-US" sz="1800" kern="1200" dirty="0">
              <a:latin typeface="Open Sans Light" panose="020B0306030504020204" pitchFamily="34" charset="0"/>
              <a:ea typeface="Open Sans Light" panose="020B0306030504020204" pitchFamily="34" charset="0"/>
              <a:cs typeface="Open Sans Light" panose="020B0306030504020204" pitchFamily="34" charset="0"/>
            </a:rPr>
            <a:t>Exploration of three campus locations</a:t>
          </a:r>
        </a:p>
      </dsp:txBody>
      <dsp:txXfrm>
        <a:off x="4229254" y="3040639"/>
        <a:ext cx="2454852" cy="1410547"/>
      </dsp:txXfrm>
    </dsp:sp>
    <dsp:sp modelId="{C3066ABA-FD6C-499C-92D7-C6768BD76CB0}">
      <dsp:nvSpPr>
        <dsp:cNvPr id="0" name=""/>
        <dsp:cNvSpPr/>
      </dsp:nvSpPr>
      <dsp:spPr>
        <a:xfrm rot="7721">
          <a:off x="6817174" y="1573108"/>
          <a:ext cx="429769" cy="533171"/>
        </a:xfrm>
        <a:prstGeom prst="rightArrow">
          <a:avLst>
            <a:gd name="adj1" fmla="val 60000"/>
            <a:gd name="adj2" fmla="val 50000"/>
          </a:avLst>
        </a:prstGeom>
        <a:solidFill>
          <a:srgbClr val="E8D3A2"/>
        </a:solidFill>
        <a:ln w="19050">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6817174" y="1679597"/>
        <a:ext cx="300838" cy="319903"/>
      </dsp:txXfrm>
    </dsp:sp>
    <dsp:sp modelId="{EEEFEC04-E9A9-4CAD-A589-4720825A76B5}">
      <dsp:nvSpPr>
        <dsp:cNvPr id="0" name=""/>
        <dsp:cNvSpPr/>
      </dsp:nvSpPr>
      <dsp:spPr>
        <a:xfrm>
          <a:off x="7581866" y="445658"/>
          <a:ext cx="2596894" cy="2796374"/>
        </a:xfrm>
        <a:prstGeom prst="roundRect">
          <a:avLst>
            <a:gd name="adj" fmla="val 10000"/>
          </a:avLst>
        </a:prstGeom>
        <a:blipFill dpi="0" rotWithShape="1">
          <a:blip xmlns:r="http://schemas.openxmlformats.org/officeDocument/2006/relationships" r:embed="rId4">
            <a:grayscl/>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l="-75923" t="-45790" r="-8203" b="-340"/>
          </a:stretch>
        </a:blip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dsp:style>
    </dsp:sp>
    <dsp:sp modelId="{4465798A-CCF4-4B93-B64E-C7D16B750E37}">
      <dsp:nvSpPr>
        <dsp:cNvPr id="0" name=""/>
        <dsp:cNvSpPr/>
      </dsp:nvSpPr>
      <dsp:spPr>
        <a:xfrm>
          <a:off x="7957861" y="2996755"/>
          <a:ext cx="2542620" cy="1498315"/>
        </a:xfrm>
        <a:prstGeom prst="roundRect">
          <a:avLst>
            <a:gd name="adj" fmla="val 10000"/>
          </a:avLst>
        </a:prstGeom>
        <a:solidFill>
          <a:schemeClr val="tx1"/>
        </a:solid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500"/>
            </a:spcAft>
            <a:buNone/>
          </a:pPr>
          <a:r>
            <a:rPr lang="en-US" sz="2000" kern="1200" dirty="0">
              <a:solidFill>
                <a:srgbClr val="E8D3A2"/>
              </a:solidFill>
              <a:latin typeface="Open Sans" panose="020B0606030504020204" pitchFamily="34" charset="0"/>
              <a:ea typeface="Open Sans" panose="020B0606030504020204" pitchFamily="34" charset="0"/>
              <a:cs typeface="Open Sans" panose="020B0606030504020204" pitchFamily="34" charset="0"/>
            </a:rPr>
            <a:t>Semi-Structured Interview </a:t>
          </a:r>
          <a:r>
            <a:rPr lang="en-US" sz="1800" kern="12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(20 min)</a:t>
          </a:r>
        </a:p>
        <a:p>
          <a:pPr marL="171450" lvl="1" indent="-171450" algn="l" defTabSz="800100">
            <a:lnSpc>
              <a:spcPct val="90000"/>
            </a:lnSpc>
            <a:spcBef>
              <a:spcPct val="0"/>
            </a:spcBef>
            <a:spcAft>
              <a:spcPct val="15000"/>
            </a:spcAft>
            <a:buChar char="•"/>
          </a:pPr>
          <a:r>
            <a:rPr lang="en-US" sz="1800" kern="1200" dirty="0">
              <a:latin typeface="Open Sans Light" panose="020B0306030504020204" pitchFamily="34" charset="0"/>
              <a:ea typeface="Open Sans Light" panose="020B0306030504020204" pitchFamily="34" charset="0"/>
              <a:cs typeface="Open Sans Light" panose="020B0306030504020204" pitchFamily="34" charset="0"/>
            </a:rPr>
            <a:t>Reflection on overall experience</a:t>
          </a:r>
        </a:p>
      </dsp:txBody>
      <dsp:txXfrm>
        <a:off x="8001745" y="3040639"/>
        <a:ext cx="2454852" cy="14105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326FA-A1B9-4574-9122-AD475BCDD06D}">
      <dsp:nvSpPr>
        <dsp:cNvPr id="0" name=""/>
        <dsp:cNvSpPr/>
      </dsp:nvSpPr>
      <dsp:spPr>
        <a:xfrm>
          <a:off x="7" y="392249"/>
          <a:ext cx="2596894" cy="2796374"/>
        </a:xfrm>
        <a:prstGeom prst="roundRect">
          <a:avLst>
            <a:gd name="adj" fmla="val 10000"/>
          </a:avLst>
        </a:prstGeom>
        <a:blipFill dpi="0" rotWithShape="1">
          <a:blip xmlns:r="http://schemas.openxmlformats.org/officeDocument/2006/relationships" r:embed="rId1">
            <a:grayscl/>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l="-46036" t="-32908" r="-118872" b="-30615"/>
          </a:stretch>
        </a:blip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dsp:style>
    </dsp:sp>
    <dsp:sp modelId="{E1A1D947-8E57-41FB-BA29-2EAA3BBE37C7}">
      <dsp:nvSpPr>
        <dsp:cNvPr id="0" name=""/>
        <dsp:cNvSpPr/>
      </dsp:nvSpPr>
      <dsp:spPr>
        <a:xfrm>
          <a:off x="394441" y="2996755"/>
          <a:ext cx="2542620" cy="1498315"/>
        </a:xfrm>
        <a:prstGeom prst="roundRect">
          <a:avLst>
            <a:gd name="adj" fmla="val 10000"/>
          </a:avLst>
        </a:prstGeom>
        <a:solidFill>
          <a:schemeClr val="tx1"/>
        </a:solid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500"/>
            </a:spcAft>
            <a:buNone/>
          </a:pPr>
          <a:r>
            <a:rPr lang="en-US" sz="2000" kern="1200" dirty="0">
              <a:solidFill>
                <a:srgbClr val="E8D3A2"/>
              </a:solidFill>
              <a:latin typeface="Open Sans" panose="020B0606030504020204" pitchFamily="34" charset="0"/>
              <a:ea typeface="Open Sans" panose="020B0606030504020204" pitchFamily="34" charset="0"/>
              <a:cs typeface="Open Sans" panose="020B0606030504020204" pitchFamily="34" charset="0"/>
            </a:rPr>
            <a:t>Lab-based Design Probe </a:t>
          </a:r>
          <a:r>
            <a:rPr lang="en-US" sz="1800" kern="12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(30 min)</a:t>
          </a:r>
        </a:p>
        <a:p>
          <a:pPr marL="171450" lvl="1" indent="-171450" algn="l" defTabSz="800100">
            <a:lnSpc>
              <a:spcPct val="90000"/>
            </a:lnSpc>
            <a:spcBef>
              <a:spcPct val="0"/>
            </a:spcBef>
            <a:spcAft>
              <a:spcPct val="15000"/>
            </a:spcAft>
            <a:buChar char="•"/>
          </a:pPr>
          <a:r>
            <a:rPr lang="en-US" sz="1800" kern="1200" dirty="0">
              <a:latin typeface="Open Sans Light" panose="020B0306030504020204" pitchFamily="34" charset="0"/>
              <a:ea typeface="Open Sans Light" panose="020B0306030504020204" pitchFamily="34" charset="0"/>
              <a:cs typeface="Open Sans Light" panose="020B0306030504020204" pitchFamily="34" charset="0"/>
            </a:rPr>
            <a:t>Wizard-of-Oz evaluation</a:t>
          </a:r>
        </a:p>
      </dsp:txBody>
      <dsp:txXfrm>
        <a:off x="438325" y="3040639"/>
        <a:ext cx="2454852" cy="1410547"/>
      </dsp:txXfrm>
    </dsp:sp>
    <dsp:sp modelId="{DD3D9C72-9D11-4B82-A6CF-F42BB4A073EA}">
      <dsp:nvSpPr>
        <dsp:cNvPr id="0" name=""/>
        <dsp:cNvSpPr/>
      </dsp:nvSpPr>
      <dsp:spPr>
        <a:xfrm rot="40396">
          <a:off x="3027590" y="1546700"/>
          <a:ext cx="430732" cy="533171"/>
        </a:xfrm>
        <a:prstGeom prst="rightArrow">
          <a:avLst>
            <a:gd name="adj1" fmla="val 60000"/>
            <a:gd name="adj2" fmla="val 50000"/>
          </a:avLst>
        </a:prstGeom>
        <a:solidFill>
          <a:srgbClr val="E8D3A2"/>
        </a:solidFill>
        <a:ln w="19050">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Open Sans" panose="020B0606030504020204" pitchFamily="34" charset="0"/>
            <a:ea typeface="Open Sans" panose="020B0606030504020204" pitchFamily="34" charset="0"/>
            <a:cs typeface="Open Sans" panose="020B0606030504020204" pitchFamily="34" charset="0"/>
          </a:endParaRPr>
        </a:p>
      </dsp:txBody>
      <dsp:txXfrm>
        <a:off x="3027594" y="1652575"/>
        <a:ext cx="301512" cy="319903"/>
      </dsp:txXfrm>
    </dsp:sp>
    <dsp:sp modelId="{7775FA72-4FAA-4F64-858E-93ADF8CDD166}">
      <dsp:nvSpPr>
        <dsp:cNvPr id="0" name=""/>
        <dsp:cNvSpPr/>
      </dsp:nvSpPr>
      <dsp:spPr>
        <a:xfrm>
          <a:off x="3827482" y="437226"/>
          <a:ext cx="2596894" cy="2796374"/>
        </a:xfrm>
        <a:prstGeom prst="roundRect">
          <a:avLst>
            <a:gd name="adj" fmla="val 10000"/>
          </a:avLst>
        </a:prstGeom>
        <a:blipFill>
          <a:blip xmlns:r="http://schemas.openxmlformats.org/officeDocument/2006/relationships" r:embed="rId3">
            <a:grayscl/>
          </a:blip>
          <a:srcRect/>
          <a:stretch>
            <a:fillRect l="-2000" r="-2000"/>
          </a:stretch>
        </a:blip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dsp:style>
    </dsp:sp>
    <dsp:sp modelId="{9FDDAC28-EDEF-4D92-BC3F-26C05F09FAF6}">
      <dsp:nvSpPr>
        <dsp:cNvPr id="0" name=""/>
        <dsp:cNvSpPr/>
      </dsp:nvSpPr>
      <dsp:spPr>
        <a:xfrm>
          <a:off x="4185370" y="2996755"/>
          <a:ext cx="2542620" cy="1498315"/>
        </a:xfrm>
        <a:prstGeom prst="roundRect">
          <a:avLst>
            <a:gd name="adj" fmla="val 10000"/>
          </a:avLst>
        </a:prstGeom>
        <a:solidFill>
          <a:schemeClr val="tx1"/>
        </a:solid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500"/>
            </a:spcAft>
            <a:buNone/>
          </a:pPr>
          <a:r>
            <a:rPr lang="en-US" sz="2000" kern="1200" dirty="0">
              <a:solidFill>
                <a:srgbClr val="E8D3A2"/>
              </a:solidFill>
              <a:latin typeface="Open Sans" panose="020B0606030504020204" pitchFamily="34" charset="0"/>
              <a:ea typeface="Open Sans" panose="020B0606030504020204" pitchFamily="34" charset="0"/>
              <a:cs typeface="Open Sans" panose="020B0606030504020204" pitchFamily="34" charset="0"/>
            </a:rPr>
            <a:t>Contextual Design Probe </a:t>
          </a:r>
          <a:r>
            <a:rPr lang="en-US" sz="1800" kern="12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(25 min)</a:t>
          </a:r>
        </a:p>
        <a:p>
          <a:pPr marL="171450" lvl="1" indent="-171450" algn="l" defTabSz="800100">
            <a:lnSpc>
              <a:spcPct val="90000"/>
            </a:lnSpc>
            <a:spcBef>
              <a:spcPct val="0"/>
            </a:spcBef>
            <a:spcAft>
              <a:spcPct val="15000"/>
            </a:spcAft>
            <a:buChar char="•"/>
          </a:pPr>
          <a:r>
            <a:rPr lang="en-US" sz="1800" kern="1200" dirty="0">
              <a:latin typeface="Open Sans Light" panose="020B0306030504020204" pitchFamily="34" charset="0"/>
              <a:ea typeface="Open Sans Light" panose="020B0306030504020204" pitchFamily="34" charset="0"/>
              <a:cs typeface="Open Sans Light" panose="020B0306030504020204" pitchFamily="34" charset="0"/>
            </a:rPr>
            <a:t>Exploration of three campus locations</a:t>
          </a:r>
        </a:p>
      </dsp:txBody>
      <dsp:txXfrm>
        <a:off x="4229254" y="3040639"/>
        <a:ext cx="2454852" cy="1410547"/>
      </dsp:txXfrm>
    </dsp:sp>
    <dsp:sp modelId="{C3066ABA-FD6C-499C-92D7-C6768BD76CB0}">
      <dsp:nvSpPr>
        <dsp:cNvPr id="0" name=""/>
        <dsp:cNvSpPr/>
      </dsp:nvSpPr>
      <dsp:spPr>
        <a:xfrm rot="7721">
          <a:off x="6817174" y="1573108"/>
          <a:ext cx="429769" cy="533171"/>
        </a:xfrm>
        <a:prstGeom prst="rightArrow">
          <a:avLst>
            <a:gd name="adj1" fmla="val 60000"/>
            <a:gd name="adj2" fmla="val 50000"/>
          </a:avLst>
        </a:prstGeom>
        <a:solidFill>
          <a:srgbClr val="E8D3A2"/>
        </a:solidFill>
        <a:ln w="19050">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6817174" y="1679597"/>
        <a:ext cx="300838" cy="319903"/>
      </dsp:txXfrm>
    </dsp:sp>
    <dsp:sp modelId="{EEEFEC04-E9A9-4CAD-A589-4720825A76B5}">
      <dsp:nvSpPr>
        <dsp:cNvPr id="0" name=""/>
        <dsp:cNvSpPr/>
      </dsp:nvSpPr>
      <dsp:spPr>
        <a:xfrm>
          <a:off x="7581866" y="445658"/>
          <a:ext cx="2596894" cy="2796374"/>
        </a:xfrm>
        <a:prstGeom prst="roundRect">
          <a:avLst>
            <a:gd name="adj" fmla="val 10000"/>
          </a:avLst>
        </a:prstGeom>
        <a:blipFill dpi="0" rotWithShape="1">
          <a:blip xmlns:r="http://schemas.openxmlformats.org/officeDocument/2006/relationships"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l="-75923" t="-45790" r="-8203" b="-340"/>
          </a:stretch>
        </a:blip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dsp:style>
    </dsp:sp>
    <dsp:sp modelId="{4465798A-CCF4-4B93-B64E-C7D16B750E37}">
      <dsp:nvSpPr>
        <dsp:cNvPr id="0" name=""/>
        <dsp:cNvSpPr/>
      </dsp:nvSpPr>
      <dsp:spPr>
        <a:xfrm>
          <a:off x="7957861" y="2996755"/>
          <a:ext cx="2542620" cy="1498315"/>
        </a:xfrm>
        <a:prstGeom prst="roundRect">
          <a:avLst>
            <a:gd name="adj" fmla="val 10000"/>
          </a:avLst>
        </a:prstGeom>
        <a:solidFill>
          <a:schemeClr val="tx1"/>
        </a:solidFill>
        <a:ln w="28575" cap="flat" cmpd="sng" algn="ctr">
          <a:solidFill>
            <a:srgbClr val="E8D3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500"/>
            </a:spcAft>
            <a:buNone/>
          </a:pPr>
          <a:r>
            <a:rPr lang="en-US" sz="2000" kern="1200" dirty="0">
              <a:solidFill>
                <a:srgbClr val="E8D3A2"/>
              </a:solidFill>
              <a:latin typeface="Open Sans" panose="020B0606030504020204" pitchFamily="34" charset="0"/>
              <a:ea typeface="Open Sans" panose="020B0606030504020204" pitchFamily="34" charset="0"/>
              <a:cs typeface="Open Sans" panose="020B0606030504020204" pitchFamily="34" charset="0"/>
            </a:rPr>
            <a:t>Semi-Structured Interview </a:t>
          </a:r>
          <a:r>
            <a:rPr lang="en-US" sz="1800" kern="12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(20 min)</a:t>
          </a:r>
        </a:p>
        <a:p>
          <a:pPr marL="171450" lvl="1" indent="-171450" algn="l" defTabSz="800100">
            <a:lnSpc>
              <a:spcPct val="90000"/>
            </a:lnSpc>
            <a:spcBef>
              <a:spcPct val="0"/>
            </a:spcBef>
            <a:spcAft>
              <a:spcPct val="15000"/>
            </a:spcAft>
            <a:buChar char="•"/>
          </a:pPr>
          <a:r>
            <a:rPr lang="en-US" sz="1800" kern="1200" dirty="0">
              <a:latin typeface="Open Sans Light" panose="020B0306030504020204" pitchFamily="34" charset="0"/>
              <a:ea typeface="Open Sans Light" panose="020B0306030504020204" pitchFamily="34" charset="0"/>
              <a:cs typeface="Open Sans Light" panose="020B0306030504020204" pitchFamily="34" charset="0"/>
            </a:rPr>
            <a:t>Reflection on overall experience</a:t>
          </a:r>
        </a:p>
      </dsp:txBody>
      <dsp:txXfrm>
        <a:off x="8001745" y="3040639"/>
        <a:ext cx="2454852" cy="141054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26A87-35DD-4A9F-AAE1-41707301B254}" type="datetimeFigureOut">
              <a:rPr lang="en-US" smtClean="0"/>
              <a:t>4/14/2020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D0207-89FE-433C-A8B6-4B562C741205}" type="slidenum">
              <a:rPr lang="en-US" smtClean="0"/>
              <a:t>‹#›</a:t>
            </a:fld>
            <a:endParaRPr lang="en-US"/>
          </a:p>
        </p:txBody>
      </p:sp>
    </p:spTree>
    <p:extLst>
      <p:ext uri="{BB962C8B-B14F-4D97-AF65-F5344CB8AC3E}">
        <p14:creationId xmlns:p14="http://schemas.microsoft.com/office/powerpoint/2010/main" val="110667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Hello everyone. I’m going to be presenting our 2020 CHI paper on smartwatch-based sound awareness for people who are Deaf and Hard of Hearing. This is largely the same presentation I gave during my HCDE preliminary exam back in the fall, so it may be a repeat for a couple of you.</a:t>
            </a:r>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1</a:t>
            </a:fld>
            <a:endParaRPr lang="en-US"/>
          </a:p>
        </p:txBody>
      </p:sp>
    </p:spTree>
    <p:extLst>
      <p:ext uri="{BB962C8B-B14F-4D97-AF65-F5344CB8AC3E}">
        <p14:creationId xmlns:p14="http://schemas.microsoft.com/office/powerpoint/2010/main" val="1259995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Based on results from this survey and other prior work, we identified three research questions for this study: First, how can a design most effectively combine visual and haptic feedback on a smartwatch?</a:t>
            </a:r>
            <a:endParaRPr lang="en-US" dirty="0">
              <a:effectLst/>
            </a:endParaRP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Second, is there a role for haptic feedback that is more complex than simple vibration?</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And finally, how should sound filtering on a smartwatch be designed, and what are the implications for filtering in different contexts?</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p:txBody>
          <a:bodyPr/>
          <a:lstStyle/>
          <a:p>
            <a:fld id="{807D0207-89FE-433C-A8B6-4B562C741205}" type="slidenum">
              <a:rPr lang="en-US" smtClean="0"/>
              <a:t>10</a:t>
            </a:fld>
            <a:endParaRPr lang="en-US"/>
          </a:p>
        </p:txBody>
      </p:sp>
    </p:spTree>
    <p:extLst>
      <p:ext uri="{BB962C8B-B14F-4D97-AF65-F5344CB8AC3E}">
        <p14:creationId xmlns:p14="http://schemas.microsoft.com/office/powerpoint/2010/main" val="741103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begin to answer these questions, we designed a single-session study employing a design probe methodology.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recruited 16 Deaf and Hard of Hearing participants for the study, with an average age of 56 years old. Participants were given the choice to communicate with an American Sign Language interpreter or real-time captioner present.</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11</a:t>
            </a:fld>
            <a:endParaRPr lang="en-US"/>
          </a:p>
        </p:txBody>
      </p:sp>
    </p:spTree>
    <p:extLst>
      <p:ext uri="{BB962C8B-B14F-4D97-AF65-F5344CB8AC3E}">
        <p14:creationId xmlns:p14="http://schemas.microsoft.com/office/powerpoint/2010/main" val="2249504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study was conducted in three stages: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first stage was a lab-based design probe consisting of a Wizard-of-Oz evaluation with a smartwatch prototype.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second was a contextual design probe that involved taking the participant to three different locations here on campus.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third returned to the lab for a semi-structured interview and asked the participant to reflect on their overall experience.</a:t>
            </a:r>
            <a:endParaRPr lang="en-US" dirty="0">
              <a:effectLst/>
            </a:endParaRPr>
          </a:p>
        </p:txBody>
      </p:sp>
      <p:sp>
        <p:nvSpPr>
          <p:cNvPr id="4" name="Slide Number Placeholder 3"/>
          <p:cNvSpPr>
            <a:spLocks noGrp="1"/>
          </p:cNvSpPr>
          <p:nvPr>
            <p:ph type="sldNum" sz="quarter" idx="5"/>
          </p:nvPr>
        </p:nvSpPr>
        <p:spPr/>
        <p:txBody>
          <a:bodyPr/>
          <a:lstStyle/>
          <a:p>
            <a:fld id="{807D0207-89FE-433C-A8B6-4B562C741205}" type="slidenum">
              <a:rPr lang="en-US" smtClean="0"/>
              <a:t>12</a:t>
            </a:fld>
            <a:endParaRPr lang="en-US"/>
          </a:p>
        </p:txBody>
      </p:sp>
    </p:spTree>
    <p:extLst>
      <p:ext uri="{BB962C8B-B14F-4D97-AF65-F5344CB8AC3E}">
        <p14:creationId xmlns:p14="http://schemas.microsoft.com/office/powerpoint/2010/main" val="3387218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I’ll briefly describe each portion of the study, starting with the Lab-based design probe.</a:t>
            </a:r>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13</a:t>
            </a:fld>
            <a:endParaRPr lang="en-US"/>
          </a:p>
        </p:txBody>
      </p:sp>
    </p:spTree>
    <p:extLst>
      <p:ext uri="{BB962C8B-B14F-4D97-AF65-F5344CB8AC3E}">
        <p14:creationId xmlns:p14="http://schemas.microsoft.com/office/powerpoint/2010/main" val="3917376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Upon the participants’ arrival to the lab on campus, we asked for their initial reactions to the idea of watch-based sound awareness. </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The participant placed our smartwatch prototype on their preferred wrist, and we presented different sound feedback designs by performing three sounds around the room: a door knock, a phone ring, and a name call.</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14</a:t>
            </a:fld>
            <a:endParaRPr lang="en-US"/>
          </a:p>
        </p:txBody>
      </p:sp>
    </p:spTree>
    <p:extLst>
      <p:ext uri="{BB962C8B-B14F-4D97-AF65-F5344CB8AC3E}">
        <p14:creationId xmlns:p14="http://schemas.microsoft.com/office/powerpoint/2010/main" val="1954533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controlled the smartwatch prototype through a wizard-of-oz interface. In this image, I’ve taken the role of the participant, and a phone is ringing to my left. When this sound occurred during the study, </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a second researcher in the role of the “wizard” selected the appropriate feedback setting on a smartphone and pressed the “phone” button, triggering visual and haptic sound feedback.</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15</a:t>
            </a:fld>
            <a:endParaRPr lang="en-US"/>
          </a:p>
        </p:txBody>
      </p:sp>
    </p:spTree>
    <p:extLst>
      <p:ext uri="{BB962C8B-B14F-4D97-AF65-F5344CB8AC3E}">
        <p14:creationId xmlns:p14="http://schemas.microsoft.com/office/powerpoint/2010/main" val="3939055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Each design included visual feedback designed with a high-contrast, glanceable aesthetic to convey three properties of sound: </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direction as three arcs pointed towards the sound source;</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loudness, which filled the directional arcs depending on sound amplitude;</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and the sound‘s identity, shown as text in the screen’s center.</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16</a:t>
            </a:fld>
            <a:endParaRPr lang="en-US"/>
          </a:p>
        </p:txBody>
      </p:sp>
    </p:spTree>
    <p:extLst>
      <p:ext uri="{BB962C8B-B14F-4D97-AF65-F5344CB8AC3E}">
        <p14:creationId xmlns:p14="http://schemas.microsoft.com/office/powerpoint/2010/main" val="876746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presented the visual feedback alone, but also combined it with two haptic designs:</a:t>
            </a:r>
            <a:endParaRPr lang="en-US" dirty="0">
              <a:effectLst/>
            </a:endParaRPr>
          </a:p>
          <a:p>
            <a:pPr rtl="0"/>
            <a:r>
              <a:rPr lang="en-US" sz="1200" b="0" i="0" u="none" strike="noStrike" kern="1200" dirty="0">
                <a:solidFill>
                  <a:schemeClr val="tx1"/>
                </a:solidFill>
                <a:effectLst/>
                <a:latin typeface="+mn-lt"/>
                <a:ea typeface="+mn-ea"/>
                <a:cs typeface="+mn-cs"/>
              </a:rPr>
              <a:t>Similar to past work,</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we added a single vibration to notify the user that a sound had occurred.</a:t>
            </a:r>
            <a:endParaRPr lang="en-US" dirty="0">
              <a:effectLst/>
            </a:endParaRPr>
          </a:p>
          <a:p>
            <a:pPr rtl="0"/>
            <a:r>
              <a:rPr lang="en-US" sz="1200" b="0" i="0" u="none" strike="noStrike" kern="1200" dirty="0">
                <a:solidFill>
                  <a:schemeClr val="tx1"/>
                </a:solidFill>
                <a:effectLst/>
                <a:latin typeface="+mn-lt"/>
                <a:ea typeface="+mn-ea"/>
                <a:cs typeface="+mn-cs"/>
              </a:rPr>
              <a:t>We also explored using tactons, or vibrational patterns, to convey information about the sound. </a:t>
            </a:r>
            <a:endParaRPr lang="en-US" dirty="0">
              <a:effectLst/>
            </a:endParaRPr>
          </a:p>
        </p:txBody>
      </p:sp>
      <p:sp>
        <p:nvSpPr>
          <p:cNvPr id="4" name="Slide Number Placeholder 3"/>
          <p:cNvSpPr>
            <a:spLocks noGrp="1"/>
          </p:cNvSpPr>
          <p:nvPr>
            <p:ph type="sldNum" sz="quarter" idx="5"/>
          </p:nvPr>
        </p:nvSpPr>
        <p:spPr/>
        <p:txBody>
          <a:bodyPr/>
          <a:lstStyle/>
          <a:p>
            <a:fld id="{807D0207-89FE-433C-A8B6-4B562C741205}" type="slidenum">
              <a:rPr lang="en-US" smtClean="0"/>
              <a:t>17</a:t>
            </a:fld>
            <a:endParaRPr lang="en-US"/>
          </a:p>
        </p:txBody>
      </p:sp>
    </p:spTree>
    <p:extLst>
      <p:ext uri="{BB962C8B-B14F-4D97-AF65-F5344CB8AC3E}">
        <p14:creationId xmlns:p14="http://schemas.microsoft.com/office/powerpoint/2010/main" val="1397196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tactons used on and off vibrations at a constant intensity to convey the sound’s direction, loudness, or identity. They are shown here with lines that represent to the length of each vibration.</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For example, a long-short pattern indicated a sound had occurred to the left of the participant, while a short-long pattern indicated a sound to the right.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18</a:t>
            </a:fld>
            <a:endParaRPr lang="en-US"/>
          </a:p>
        </p:txBody>
      </p:sp>
    </p:spTree>
    <p:extLst>
      <p:ext uri="{BB962C8B-B14F-4D97-AF65-F5344CB8AC3E}">
        <p14:creationId xmlns:p14="http://schemas.microsoft.com/office/powerpoint/2010/main" val="1430727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summarize this first portion of the study: using three example sounds in the lab, we presented sound feedback designs in order of increasing complexity: visual alone, visual + simple vibration, and visual + tactons.</a:t>
            </a:r>
            <a:endParaRPr lang="en-US" dirty="0">
              <a:effectLst/>
            </a:endParaRPr>
          </a:p>
        </p:txBody>
      </p:sp>
      <p:sp>
        <p:nvSpPr>
          <p:cNvPr id="4" name="Slide Number Placeholder 3"/>
          <p:cNvSpPr>
            <a:spLocks noGrp="1"/>
          </p:cNvSpPr>
          <p:nvPr>
            <p:ph type="sldNum" sz="quarter" idx="5"/>
          </p:nvPr>
        </p:nvSpPr>
        <p:spPr/>
        <p:txBody>
          <a:bodyPr/>
          <a:lstStyle/>
          <a:p>
            <a:fld id="{807D0207-89FE-433C-A8B6-4B562C741205}" type="slidenum">
              <a:rPr lang="en-US" smtClean="0"/>
              <a:t>19</a:t>
            </a:fld>
            <a:endParaRPr lang="en-US"/>
          </a:p>
        </p:txBody>
      </p:sp>
    </p:spTree>
    <p:extLst>
      <p:ext uri="{BB962C8B-B14F-4D97-AF65-F5344CB8AC3E}">
        <p14:creationId xmlns:p14="http://schemas.microsoft.com/office/powerpoint/2010/main" val="4152854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Sound is used by hearing people to maintain situational awareness and respond to their surroundings; think microwaves alerting that food is ready, to horns that warn of vehicles passing by.</a:t>
            </a:r>
            <a:endParaRPr lang="en-US" dirty="0">
              <a:effectLst/>
            </a:endParaRP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For people who are Deaf or Hard of Hearing, however, sound awareness can be limited. Developing new tools that can communicate sound information in a non-auditory manner would be beneficial to many in this community.</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2</a:t>
            </a:fld>
            <a:endParaRPr lang="en-US"/>
          </a:p>
        </p:txBody>
      </p:sp>
    </p:spTree>
    <p:extLst>
      <p:ext uri="{BB962C8B-B14F-4D97-AF65-F5344CB8AC3E}">
        <p14:creationId xmlns:p14="http://schemas.microsoft.com/office/powerpoint/2010/main" val="871048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Our design featuring tactons, or vibration patterns, was presented three times with the example sounds, once for each sound characteristic represented: direction, loudness, and identity.</a:t>
            </a:r>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20</a:t>
            </a:fld>
            <a:endParaRPr lang="en-US"/>
          </a:p>
        </p:txBody>
      </p:sp>
    </p:spTree>
    <p:extLst>
      <p:ext uri="{BB962C8B-B14F-4D97-AF65-F5344CB8AC3E}">
        <p14:creationId xmlns:p14="http://schemas.microsoft.com/office/powerpoint/2010/main" val="2389291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For the second portion of our study, we left the lab with the participants to perform an in situ exploration at three locations on campus.</a:t>
            </a:r>
            <a:endParaRPr lang="en-US" dirty="0">
              <a:effectLst/>
            </a:endParaRPr>
          </a:p>
        </p:txBody>
      </p:sp>
      <p:sp>
        <p:nvSpPr>
          <p:cNvPr id="4" name="Slide Number Placeholder 3"/>
          <p:cNvSpPr>
            <a:spLocks noGrp="1"/>
          </p:cNvSpPr>
          <p:nvPr>
            <p:ph type="sldNum" sz="quarter" idx="5"/>
          </p:nvPr>
        </p:nvSpPr>
        <p:spPr/>
        <p:txBody>
          <a:bodyPr/>
          <a:lstStyle/>
          <a:p>
            <a:fld id="{807D0207-89FE-433C-A8B6-4B562C741205}" type="slidenum">
              <a:rPr lang="en-US" smtClean="0"/>
              <a:t>21</a:t>
            </a:fld>
            <a:endParaRPr lang="en-US"/>
          </a:p>
        </p:txBody>
      </p:sp>
    </p:spTree>
    <p:extLst>
      <p:ext uri="{BB962C8B-B14F-4D97-AF65-F5344CB8AC3E}">
        <p14:creationId xmlns:p14="http://schemas.microsoft.com/office/powerpoint/2010/main" val="3125831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Before leaving, we presented a scenario that would take them from the student lounge,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the cafe in the building next door,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finally to a nearby bus stop.</a:t>
            </a:r>
            <a:endParaRPr lang="en-US" dirty="0">
              <a:effectLst/>
            </a:endParaRPr>
          </a:p>
        </p:txBody>
      </p:sp>
      <p:sp>
        <p:nvSpPr>
          <p:cNvPr id="4" name="Slide Number Placeholder 3"/>
          <p:cNvSpPr>
            <a:spLocks noGrp="1"/>
          </p:cNvSpPr>
          <p:nvPr>
            <p:ph type="sldNum" sz="quarter" idx="5"/>
          </p:nvPr>
        </p:nvSpPr>
        <p:spPr/>
        <p:txBody>
          <a:bodyPr/>
          <a:lstStyle/>
          <a:p>
            <a:fld id="{807D0207-89FE-433C-A8B6-4B562C741205}" type="slidenum">
              <a:rPr lang="en-US" smtClean="0"/>
              <a:t>22</a:t>
            </a:fld>
            <a:endParaRPr lang="en-US"/>
          </a:p>
        </p:txBody>
      </p:sp>
    </p:spTree>
    <p:extLst>
      <p:ext uri="{BB962C8B-B14F-4D97-AF65-F5344CB8AC3E}">
        <p14:creationId xmlns:p14="http://schemas.microsoft.com/office/powerpoint/2010/main" val="362329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each location, we provided a map on an iPad that oriented participants to a preset sound scene. </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The map included ten numbered sounds typical of the area</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used concentric circles around each number to indicate loudness. For example, this sound map of the bus stop location read: “Imagine you are here to wait for the next bus to go home. The map below shows where around you different sounds could POTENTIALLY happen. The list on the right is telling you which sounds they are.” The sounds included a bus arriving, a bird chirping, and a bike bell.</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23</a:t>
            </a:fld>
            <a:endParaRPr lang="en-US"/>
          </a:p>
        </p:txBody>
      </p:sp>
    </p:spTree>
    <p:extLst>
      <p:ext uri="{BB962C8B-B14F-4D97-AF65-F5344CB8AC3E}">
        <p14:creationId xmlns:p14="http://schemas.microsoft.com/office/powerpoint/2010/main" val="2271809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After the participant reviewed the map at each location, the wizard triggered the watch to provide feedback for each of the simulated sounds in sequence. We used similar visual feedback to that used in the lab stage, though the sound’s identity was removed from the center to represent existing limitations with open-ended sound classification.</a:t>
            </a:r>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24</a:t>
            </a:fld>
            <a:endParaRPr lang="en-US"/>
          </a:p>
        </p:txBody>
      </p:sp>
    </p:spTree>
    <p:extLst>
      <p:ext uri="{BB962C8B-B14F-4D97-AF65-F5344CB8AC3E}">
        <p14:creationId xmlns:p14="http://schemas.microsoft.com/office/powerpoint/2010/main" val="1513123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spur participants to consider different sound filtering options, we explored filtering vibrational feedback</a:t>
            </a:r>
            <a:endParaRPr lang="en-US" dirty="0">
              <a:effectLst/>
            </a:endParaRP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So, instead of having all 10 sounds vibrate, we added a vibration to only the three loudest sounds, </a:t>
            </a:r>
          </a:p>
          <a:p>
            <a:pPr rtl="0"/>
            <a:r>
              <a:rPr lang="en-US" sz="1200" b="0" i="0" u="none" strike="noStrike" kern="1200" dirty="0">
                <a:solidFill>
                  <a:schemeClr val="tx1"/>
                </a:solidFill>
                <a:effectLst/>
                <a:latin typeface="+mn-lt"/>
                <a:ea typeface="+mn-ea"/>
                <a:cs typeface="+mn-cs"/>
              </a:rPr>
              <a:t>the three sounds occurring behind the participant, </a:t>
            </a:r>
          </a:p>
          <a:p>
            <a:pPr rtl="0"/>
            <a:r>
              <a:rPr lang="en-US" sz="1200" b="0" i="0" u="none" strike="noStrike" kern="1200" dirty="0">
                <a:solidFill>
                  <a:schemeClr val="tx1"/>
                </a:solidFill>
                <a:effectLst/>
                <a:latin typeface="+mn-lt"/>
                <a:ea typeface="+mn-ea"/>
                <a:cs typeface="+mn-cs"/>
              </a:rPr>
              <a:t>or the three most important sounds as identified by the watch.</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25</a:t>
            </a:fld>
            <a:endParaRPr lang="en-US"/>
          </a:p>
        </p:txBody>
      </p:sp>
    </p:spTree>
    <p:extLst>
      <p:ext uri="{BB962C8B-B14F-4D97-AF65-F5344CB8AC3E}">
        <p14:creationId xmlns:p14="http://schemas.microsoft.com/office/powerpoint/2010/main" val="4096490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Returning to the map of the bus scenario, for example: after the sequence of ten sounds began, the participant would expect to receive visual feedback conveying each simulated sound with three seconds in between,</a:t>
            </a:r>
            <a:endParaRPr lang="en-US" dirty="0">
              <a:effectLst/>
            </a:endParaRP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but might also expect a vibration on the three sounds occurring behind them: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number 2, a siren; number 5, people talking; and number 10, a bike bell.</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26</a:t>
            </a:fld>
            <a:endParaRPr lang="en-US"/>
          </a:p>
        </p:txBody>
      </p:sp>
    </p:spTree>
    <p:extLst>
      <p:ext uri="{BB962C8B-B14F-4D97-AF65-F5344CB8AC3E}">
        <p14:creationId xmlns:p14="http://schemas.microsoft.com/office/powerpoint/2010/main" val="3465455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Finally, we asked semi-structured questions on participants’ overall experience with the smartwatch system.</a:t>
            </a:r>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27</a:t>
            </a:fld>
            <a:endParaRPr lang="en-US"/>
          </a:p>
        </p:txBody>
      </p:sp>
    </p:spTree>
    <p:extLst>
      <p:ext uri="{BB962C8B-B14F-4D97-AF65-F5344CB8AC3E}">
        <p14:creationId xmlns:p14="http://schemas.microsoft.com/office/powerpoint/2010/main" val="3792773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protocol left questions open-ended, but we specifically probed for contextual factors, filtering options, social acceptability, and privacy issues surrounding smartwatch-based sound awareness.</a:t>
            </a:r>
          </a:p>
          <a:p>
            <a:pPr rtl="0"/>
            <a:endParaRPr lang="en-US" dirty="0">
              <a:effectLst/>
            </a:endParaRPr>
          </a:p>
          <a:p>
            <a:pPr rtl="0"/>
            <a:r>
              <a:rPr lang="en-US" sz="1200" b="0" i="0" u="none" strike="noStrike" kern="1200" dirty="0">
                <a:solidFill>
                  <a:schemeClr val="tx1"/>
                </a:solidFill>
                <a:effectLst/>
                <a:latin typeface="+mn-lt"/>
                <a:ea typeface="+mn-ea"/>
                <a:cs typeface="+mn-cs"/>
              </a:rPr>
              <a:t>We analyzed session transcripts using an iterative coding approach, with two researchers developing a codebook to apply holistically to the data.</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28</a:t>
            </a:fld>
            <a:endParaRPr lang="en-US"/>
          </a:p>
        </p:txBody>
      </p:sp>
    </p:spTree>
    <p:extLst>
      <p:ext uri="{BB962C8B-B14F-4D97-AF65-F5344CB8AC3E}">
        <p14:creationId xmlns:p14="http://schemas.microsoft.com/office/powerpoint/2010/main" val="2079029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I’ll focus </a:t>
            </a:r>
            <a:r>
              <a:rPr lang="en-US" sz="1200" b="0" i="0" u="none" strike="noStrike" kern="1200">
                <a:solidFill>
                  <a:schemeClr val="tx1"/>
                </a:solidFill>
                <a:effectLst/>
                <a:latin typeface="+mn-lt"/>
                <a:ea typeface="+mn-ea"/>
                <a:cs typeface="+mn-cs"/>
              </a:rPr>
              <a:t>on three </a:t>
            </a:r>
            <a:r>
              <a:rPr lang="en-US" sz="1200" b="0" i="0" u="none" strike="noStrike" kern="1200" dirty="0">
                <a:solidFill>
                  <a:schemeClr val="tx1"/>
                </a:solidFill>
                <a:effectLst/>
                <a:latin typeface="+mn-lt"/>
                <a:ea typeface="+mn-ea"/>
                <a:cs typeface="+mn-cs"/>
              </a:rPr>
              <a:t>key findings from this study:</a:t>
            </a:r>
            <a:endParaRPr lang="en-US" dirty="0">
              <a:effectLst/>
            </a:endParaRPr>
          </a:p>
          <a:p>
            <a:pPr rtl="0"/>
            <a:r>
              <a:rPr lang="en-US" sz="1200" b="0" i="0" u="none" strike="noStrike" kern="1200" dirty="0">
                <a:solidFill>
                  <a:schemeClr val="tx1"/>
                </a:solidFill>
                <a:effectLst/>
                <a:latin typeface="+mn-lt"/>
                <a:ea typeface="+mn-ea"/>
                <a:cs typeface="+mn-cs"/>
              </a:rPr>
              <a:t>The first: we learned that Visual and haptic feedback have complementary roles in sound awareness.</a:t>
            </a:r>
            <a:endParaRPr lang="en-US" dirty="0">
              <a:effectLst/>
            </a:endParaRPr>
          </a:p>
        </p:txBody>
      </p:sp>
      <p:sp>
        <p:nvSpPr>
          <p:cNvPr id="4" name="Slide Number Placeholder 3"/>
          <p:cNvSpPr>
            <a:spLocks noGrp="1"/>
          </p:cNvSpPr>
          <p:nvPr>
            <p:ph type="sldNum" sz="quarter" idx="5"/>
          </p:nvPr>
        </p:nvSpPr>
        <p:spPr/>
        <p:txBody>
          <a:bodyPr/>
          <a:lstStyle/>
          <a:p>
            <a:fld id="{807D0207-89FE-433C-A8B6-4B562C741205}" type="slidenum">
              <a:rPr lang="en-US" smtClean="0"/>
              <a:t>29</a:t>
            </a:fld>
            <a:endParaRPr lang="en-US"/>
          </a:p>
        </p:txBody>
      </p:sp>
    </p:spTree>
    <p:extLst>
      <p:ext uri="{BB962C8B-B14F-4D97-AF65-F5344CB8AC3E}">
        <p14:creationId xmlns:p14="http://schemas.microsoft.com/office/powerpoint/2010/main" val="299293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Furthermore, understanding the wide-ranging preferences of the Deaf and Hard of Hearing community is necessary to design effective sound awareness technology.</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Surveys of this population have highlighted a desire for output through both visual and haptic modalities;</a:t>
            </a:r>
            <a:endParaRPr lang="en-US" dirty="0">
              <a:effectLst/>
            </a:endParaRPr>
          </a:p>
          <a:p>
            <a:pPr rtl="0"/>
            <a:r>
              <a:rPr lang="en-US" sz="1200" b="0" i="0" u="none" strike="noStrike" kern="1200" dirty="0">
                <a:solidFill>
                  <a:schemeClr val="tx1"/>
                </a:solidFill>
                <a:effectLst/>
                <a:latin typeface="+mn-lt"/>
                <a:ea typeface="+mn-ea"/>
                <a:cs typeface="+mn-cs"/>
              </a:rPr>
              <a:t>Devices that filter some sounds out rather than inform of all;</a:t>
            </a:r>
            <a:endParaRPr lang="en-US" dirty="0">
              <a:effectLst/>
            </a:endParaRPr>
          </a:p>
          <a:p>
            <a:pPr rtl="0"/>
            <a:r>
              <a:rPr lang="en-US" sz="1200" b="0" i="0" u="none" strike="noStrike" kern="1200" dirty="0">
                <a:solidFill>
                  <a:schemeClr val="tx1"/>
                </a:solidFill>
                <a:effectLst/>
                <a:latin typeface="+mn-lt"/>
                <a:ea typeface="+mn-ea"/>
                <a:cs typeface="+mn-cs"/>
              </a:rPr>
              <a:t>And cultural and contextual factors influencing sound awareness preferences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3</a:t>
            </a:fld>
            <a:endParaRPr lang="en-US"/>
          </a:p>
        </p:txBody>
      </p:sp>
    </p:spTree>
    <p:extLst>
      <p:ext uri="{BB962C8B-B14F-4D97-AF65-F5344CB8AC3E}">
        <p14:creationId xmlns:p14="http://schemas.microsoft.com/office/powerpoint/2010/main" val="1579480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Overall, participants responded positively to the idea of smartwatch-based sound feedback.</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Participants desired visual feedback across all conditions. For example, from P10: </a:t>
            </a:r>
          </a:p>
          <a:p>
            <a:pPr rtl="0"/>
            <a:r>
              <a:rPr lang="en-US" sz="1200" b="0" i="0" u="none" strike="noStrike" kern="1200" dirty="0">
                <a:solidFill>
                  <a:schemeClr val="tx1"/>
                </a:solidFill>
                <a:effectLst/>
                <a:latin typeface="+mn-lt"/>
                <a:ea typeface="+mn-ea"/>
                <a:cs typeface="+mn-cs"/>
              </a:rPr>
              <a:t>“It’s nice to have visual and the sensory input as well [but] I mean without the visual, I feel like there’s not really a point.”</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In line with prior work, designs with vibration were more useful than without. Thirteen participants were concerned that without vibration, they would miss sounds.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30</a:t>
            </a:fld>
            <a:endParaRPr lang="en-US"/>
          </a:p>
        </p:txBody>
      </p:sp>
    </p:spTree>
    <p:extLst>
      <p:ext uri="{BB962C8B-B14F-4D97-AF65-F5344CB8AC3E}">
        <p14:creationId xmlns:p14="http://schemas.microsoft.com/office/powerpoint/2010/main" val="2049834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found visual and haptic feedback have different, but complementary, functions. </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The key advantage of visual feedback is that it provides information at a higher throughput than haptic, a point that eight participants mentioned unprompted.</a:t>
            </a:r>
            <a:endParaRPr lang="en-US" dirty="0">
              <a:effectLst/>
            </a:endParaRP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Haptic feedback, on the other hand, was appreciated for: “alerting to a situation” according to P9, and “triggering you to look at your watch” according to P5.</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31</a:t>
            </a:fld>
            <a:endParaRPr lang="en-US"/>
          </a:p>
        </p:txBody>
      </p:sp>
    </p:spTree>
    <p:extLst>
      <p:ext uri="{BB962C8B-B14F-4D97-AF65-F5344CB8AC3E}">
        <p14:creationId xmlns:p14="http://schemas.microsoft.com/office/powerpoint/2010/main" val="3038137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Past work shows Deaf and Hard of Hearing people make strong use of visual cues for environmental awareness. </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Haptic feedback is important, then, because it gets the user’s attention without interfering with existing visual awareness strategies. </a:t>
            </a:r>
          </a:p>
          <a:p>
            <a:pPr rtl="0"/>
            <a:endParaRPr lang="en-US" dirty="0">
              <a:effectLst/>
            </a:endParaRPr>
          </a:p>
          <a:p>
            <a:pPr rtl="0"/>
            <a:r>
              <a:rPr lang="en-US" sz="1200" b="1" i="0" u="none" strike="noStrike" kern="1200" dirty="0">
                <a:solidFill>
                  <a:schemeClr val="tx1"/>
                </a:solidFill>
                <a:effectLst/>
                <a:latin typeface="+mn-lt"/>
                <a:ea typeface="+mn-ea"/>
                <a:cs typeface="+mn-cs"/>
              </a:rPr>
              <a:t>(press) </a:t>
            </a:r>
          </a:p>
          <a:p>
            <a:pPr rtl="0"/>
            <a:endParaRPr lang="en-US" dirty="0">
              <a:effectLst/>
            </a:endParaRPr>
          </a:p>
          <a:p>
            <a:pPr rtl="0"/>
            <a:r>
              <a:rPr lang="en-US" sz="1200" b="0" i="0" u="none" strike="noStrike" kern="1200" dirty="0">
                <a:solidFill>
                  <a:schemeClr val="tx1"/>
                </a:solidFill>
                <a:effectLst/>
                <a:latin typeface="+mn-lt"/>
                <a:ea typeface="+mn-ea"/>
                <a:cs typeface="+mn-cs"/>
              </a:rPr>
              <a:t>After feeling a vibration, the user can respond to the environment immediately, or turn to the watch’s screen for more information about the sound.</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32</a:t>
            </a:fld>
            <a:endParaRPr lang="en-US"/>
          </a:p>
        </p:txBody>
      </p:sp>
    </p:spTree>
    <p:extLst>
      <p:ext uri="{BB962C8B-B14F-4D97-AF65-F5344CB8AC3E}">
        <p14:creationId xmlns:p14="http://schemas.microsoft.com/office/powerpoint/2010/main" val="3573262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Second: we learned that haptic patterns have potential to convey sound information.</a:t>
            </a:r>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33</a:t>
            </a:fld>
            <a:endParaRPr lang="en-US"/>
          </a:p>
        </p:txBody>
      </p:sp>
    </p:spTree>
    <p:extLst>
      <p:ext uri="{BB962C8B-B14F-4D97-AF65-F5344CB8AC3E}">
        <p14:creationId xmlns:p14="http://schemas.microsoft.com/office/powerpoint/2010/main" val="3869200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Participants overall response to tactons was positive. </a:t>
            </a:r>
            <a:endParaRPr lang="en-US" dirty="0">
              <a:effectLst/>
            </a:endParaRPr>
          </a:p>
          <a:p>
            <a:pPr rtl="0"/>
            <a:r>
              <a:rPr lang="en-US" sz="1200" b="0" i="0" u="none" strike="noStrike" kern="1200" dirty="0">
                <a:solidFill>
                  <a:schemeClr val="tx1"/>
                </a:solidFill>
                <a:effectLst/>
                <a:latin typeface="+mn-lt"/>
                <a:ea typeface="+mn-ea"/>
                <a:cs typeface="+mn-cs"/>
              </a:rPr>
              <a:t>They identified the primary benefit as minimizing the need to look at the watch face, which several participants thought would improve their sound response time. </a:t>
            </a:r>
            <a:endParaRPr lang="en-US" dirty="0">
              <a:effectLst/>
            </a:endParaRP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(press) </a:t>
            </a:r>
          </a:p>
          <a:p>
            <a:pPr rtl="0"/>
            <a:endParaRPr lang="en-US" dirty="0">
              <a:effectLst/>
            </a:endParaRPr>
          </a:p>
          <a:p>
            <a:pPr rtl="0"/>
            <a:r>
              <a:rPr lang="en-US" sz="1200" b="0" i="0" u="none" strike="noStrike" kern="1200" dirty="0">
                <a:solidFill>
                  <a:schemeClr val="tx1"/>
                </a:solidFill>
                <a:effectLst/>
                <a:latin typeface="+mn-lt"/>
                <a:ea typeface="+mn-ea"/>
                <a:cs typeface="+mn-cs"/>
              </a:rPr>
              <a:t>To P3, tactons were especially useful for socially acceptable support. </a:t>
            </a:r>
          </a:p>
          <a:p>
            <a:pPr rtl="0"/>
            <a:r>
              <a:rPr lang="en-US" sz="1200" b="0" i="0" u="none" strike="noStrike" kern="1200" dirty="0">
                <a:solidFill>
                  <a:schemeClr val="tx1"/>
                </a:solidFill>
                <a:effectLst/>
                <a:latin typeface="+mn-lt"/>
                <a:ea typeface="+mn-ea"/>
                <a:cs typeface="+mn-cs"/>
              </a:rPr>
              <a:t>Quote “Let’s say I'm at a meeting, and I'm trying to listen to somebody, but I don't want to be rude and look at my watch when they're talking. [...] ‘Ah-ha!’ Somebody is calling my name, and then I don't have to look [at the watch].”</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34</a:t>
            </a:fld>
            <a:endParaRPr lang="en-US"/>
          </a:p>
        </p:txBody>
      </p:sp>
    </p:spTree>
    <p:extLst>
      <p:ext uri="{BB962C8B-B14F-4D97-AF65-F5344CB8AC3E}">
        <p14:creationId xmlns:p14="http://schemas.microsoft.com/office/powerpoint/2010/main" val="674394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However, tactons were not without areas of concern. Eight participants were concerned about the time required to use tactons, such as P6, who commented: </a:t>
            </a:r>
          </a:p>
          <a:p>
            <a:pPr rtl="0"/>
            <a:r>
              <a:rPr lang="en-US" sz="1200" b="0" i="0" u="none" strike="noStrike" kern="1200" dirty="0">
                <a:solidFill>
                  <a:schemeClr val="tx1"/>
                </a:solidFill>
                <a:effectLst/>
                <a:latin typeface="+mn-lt"/>
                <a:ea typeface="+mn-ea"/>
                <a:cs typeface="+mn-cs"/>
              </a:rPr>
              <a:t>“I had to wait and wait and then the vibration had finished and by the time I finished decoding what it was [...] I'd missed whatever happened.” </a:t>
            </a:r>
            <a:endParaRPr lang="en-US" dirty="0">
              <a:effectLst/>
            </a:endParaRP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(press) </a:t>
            </a:r>
          </a:p>
          <a:p>
            <a:pPr rtl="0"/>
            <a:endParaRPr lang="en-US" dirty="0">
              <a:effectLst/>
            </a:endParaRPr>
          </a:p>
          <a:p>
            <a:pPr rtl="0"/>
            <a:r>
              <a:rPr lang="en-US" sz="1200" b="0" i="0" u="none" strike="noStrike" kern="1200" dirty="0">
                <a:solidFill>
                  <a:schemeClr val="tx1"/>
                </a:solidFill>
                <a:effectLst/>
                <a:latin typeface="+mn-lt"/>
                <a:ea typeface="+mn-ea"/>
                <a:cs typeface="+mn-cs"/>
              </a:rPr>
              <a:t>Some were also concerned about the effort required to learn each tactons’ meaning, and while a few were content to undertake this process, others felt visual feedback would ultimately provide them with the same information.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35</a:t>
            </a:fld>
            <a:endParaRPr lang="en-US"/>
          </a:p>
        </p:txBody>
      </p:sp>
    </p:spTree>
    <p:extLst>
      <p:ext uri="{BB962C8B-B14F-4D97-AF65-F5344CB8AC3E}">
        <p14:creationId xmlns:p14="http://schemas.microsoft.com/office/powerpoint/2010/main" val="4108172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To mitigate temporal issues and learning difficulty, participants recommended limiting tactons to a small, simple set and designing more intuitive patterns, such as a set with semantic representations of sound.</a:t>
            </a:r>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36</a:t>
            </a:fld>
            <a:endParaRPr lang="en-US"/>
          </a:p>
        </p:txBody>
      </p:sp>
    </p:spTree>
    <p:extLst>
      <p:ext uri="{BB962C8B-B14F-4D97-AF65-F5344CB8AC3E}">
        <p14:creationId xmlns:p14="http://schemas.microsoft.com/office/powerpoint/2010/main" val="122608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Finally, we learned sound filtering may mitigate perceived awareness issues in complex soundscapes.</a:t>
            </a:r>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37</a:t>
            </a:fld>
            <a:endParaRPr lang="en-US"/>
          </a:p>
        </p:txBody>
      </p:sp>
    </p:spTree>
    <p:extLst>
      <p:ext uri="{BB962C8B-B14F-4D97-AF65-F5344CB8AC3E}">
        <p14:creationId xmlns:p14="http://schemas.microsoft.com/office/powerpoint/2010/main" val="1341560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Following our visits to different locations on campus, most participants mentioned new use cases or increased interest in watch-based sound awareness. </a:t>
            </a:r>
            <a:endParaRPr lang="en-US" dirty="0">
              <a:effectLst/>
            </a:endParaRP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This often pertained to use in complex soundscapes, or areas with constant, overlapping sound events as experienced in the cafe and bus stop location.</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38</a:t>
            </a:fld>
            <a:endParaRPr lang="en-US"/>
          </a:p>
        </p:txBody>
      </p:sp>
    </p:spTree>
    <p:extLst>
      <p:ext uri="{BB962C8B-B14F-4D97-AF65-F5344CB8AC3E}">
        <p14:creationId xmlns:p14="http://schemas.microsoft.com/office/powerpoint/2010/main" val="3504556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P14, who was only slightly interested in our prototype during the lab evaluation, returned from the in situ exploration feeling far more positive about the idea: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[café] is just phenomenal because it's the thing that really gives people anxiety. “Are they going to hear me? Am I going to hear them?” There's so much ambient noise. In a place like [the student lounge] or in your house with the microwave and whatever, okay, it’s quiet. But when you go to a place outside, bus stop, [café], outside your home, this is just incredible.”    </a:t>
            </a:r>
            <a:endParaRPr lang="en-US" dirty="0">
              <a:effectLst/>
            </a:endParaRPr>
          </a:p>
        </p:txBody>
      </p:sp>
      <p:sp>
        <p:nvSpPr>
          <p:cNvPr id="4" name="Slide Number Placeholder 3"/>
          <p:cNvSpPr>
            <a:spLocks noGrp="1"/>
          </p:cNvSpPr>
          <p:nvPr>
            <p:ph type="sldNum" sz="quarter" idx="5"/>
          </p:nvPr>
        </p:nvSpPr>
        <p:spPr/>
        <p:txBody>
          <a:bodyPr/>
          <a:lstStyle/>
          <a:p>
            <a:fld id="{807D0207-89FE-433C-A8B6-4B562C741205}" type="slidenum">
              <a:rPr lang="en-US" smtClean="0"/>
              <a:t>39</a:t>
            </a:fld>
            <a:endParaRPr lang="en-US"/>
          </a:p>
        </p:txBody>
      </p:sp>
    </p:spTree>
    <p:extLst>
      <p:ext uri="{BB962C8B-B14F-4D97-AF65-F5344CB8AC3E}">
        <p14:creationId xmlns:p14="http://schemas.microsoft.com/office/powerpoint/2010/main" val="3881082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 would like to note before continuing, however, that this opinion is not universal: some segments of this community are not interested in using this kind of technology. It’s important to consider their perspectives too when conducting this work.</a:t>
            </a:r>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4</a:t>
            </a:fld>
            <a:endParaRPr lang="en-US"/>
          </a:p>
        </p:txBody>
      </p:sp>
    </p:spTree>
    <p:extLst>
      <p:ext uri="{BB962C8B-B14F-4D97-AF65-F5344CB8AC3E}">
        <p14:creationId xmlns:p14="http://schemas.microsoft.com/office/powerpoint/2010/main" val="3541741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Quotes like P14’s highlight the challenges, and necessity, of sound awareness in complex soundscapes.</a:t>
            </a:r>
          </a:p>
          <a:p>
            <a:pPr rtl="0"/>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One possible mitigation strategy may be through filtering sound. All participants in our study desired filtering, a result we attribute to exposure to realistically complex soundscapes.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40</a:t>
            </a:fld>
            <a:endParaRPr lang="en-US"/>
          </a:p>
        </p:txBody>
      </p:sp>
    </p:spTree>
    <p:extLst>
      <p:ext uri="{BB962C8B-B14F-4D97-AF65-F5344CB8AC3E}">
        <p14:creationId xmlns:p14="http://schemas.microsoft.com/office/powerpoint/2010/main" val="2948888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However, responses were split on how to implement filtering effectively.</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One idea was similar to our study’s filtering demonstration, with visual always on but vibration only added to certain sounds. P7 liked the idea because quote: ““[Hearing people] have the ability to screen out the sounds because you guys are used to hearing. […]  The vibration, I think, could be a lot for me because it doesn't actually have the ability to filter out the sounds, which is why I prefer to see the visual and I can pay attention to it and then decide.”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41</a:t>
            </a:fld>
            <a:endParaRPr lang="en-US"/>
          </a:p>
        </p:txBody>
      </p:sp>
    </p:spTree>
    <p:extLst>
      <p:ext uri="{BB962C8B-B14F-4D97-AF65-F5344CB8AC3E}">
        <p14:creationId xmlns:p14="http://schemas.microsoft.com/office/powerpoint/2010/main" val="885118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Questions also arose over the system making automatic filtering decisions and whether to trust these decisions.</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I’d like to highlight one participant, P4, who hesitated to add sound filtering to the watch,</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Quote “You might be filtering out other awareness that you have built up over the years in favor of, ‘Well, this thing knows, and in fact this thing might know better than me, so I'm just </a:t>
            </a:r>
            <a:r>
              <a:rPr lang="en-US" sz="1200" b="0" i="0" u="none" strike="noStrike" kern="1200" dirty="0" err="1">
                <a:solidFill>
                  <a:schemeClr val="tx1"/>
                </a:solidFill>
                <a:effectLst/>
                <a:latin typeface="+mn-lt"/>
                <a:ea typeface="+mn-ea"/>
                <a:cs typeface="+mn-cs"/>
              </a:rPr>
              <a:t>gonna</a:t>
            </a:r>
            <a:r>
              <a:rPr lang="en-US" sz="1200" b="0" i="0" u="none" strike="noStrike" kern="1200" dirty="0">
                <a:solidFill>
                  <a:schemeClr val="tx1"/>
                </a:solidFill>
                <a:effectLst/>
                <a:latin typeface="+mn-lt"/>
                <a:ea typeface="+mn-ea"/>
                <a:cs typeface="+mn-cs"/>
              </a:rPr>
              <a:t> ignore my instinct, I'm not going to bother looking because this will tell me.’ […] I want to hear it all, and I want my own, I want to be able to choose what's more important.”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42</a:t>
            </a:fld>
            <a:endParaRPr lang="en-US"/>
          </a:p>
        </p:txBody>
      </p:sp>
    </p:spTree>
    <p:extLst>
      <p:ext uri="{BB962C8B-B14F-4D97-AF65-F5344CB8AC3E}">
        <p14:creationId xmlns:p14="http://schemas.microsoft.com/office/powerpoint/2010/main" val="3696151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summarize:</a:t>
            </a:r>
            <a:endParaRPr lang="en-US" dirty="0">
              <a:effectLst/>
            </a:endParaRPr>
          </a:p>
          <a:p>
            <a:pPr rtl="0"/>
            <a:r>
              <a:rPr lang="en-US" sz="1200" b="0" i="0" u="none" strike="noStrike" kern="1200" dirty="0">
                <a:solidFill>
                  <a:schemeClr val="tx1"/>
                </a:solidFill>
                <a:effectLst/>
                <a:latin typeface="+mn-lt"/>
                <a:ea typeface="+mn-ea"/>
                <a:cs typeface="+mn-cs"/>
              </a:rPr>
              <a:t>While past work has highlighted a preference for combined visual and haptic feedback, we identify the complementary benefits they provide for environmental awareness.</a:t>
            </a:r>
            <a:endParaRPr lang="en-US" dirty="0">
              <a:effectLst/>
            </a:endParaRP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We provide evidence of the potential for small sets of haptic patterns (tactons) to convey sound information.</a:t>
            </a:r>
            <a:endParaRPr lang="en-US" dirty="0">
              <a:effectLst/>
            </a:endParaRP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We characterize perceived issues with sound awareness in complex soundscapes and provide potential means of managing them through sound filtering.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43</a:t>
            </a:fld>
            <a:endParaRPr lang="en-US"/>
          </a:p>
        </p:txBody>
      </p:sp>
    </p:spTree>
    <p:extLst>
      <p:ext uri="{BB962C8B-B14F-4D97-AF65-F5344CB8AC3E}">
        <p14:creationId xmlns:p14="http://schemas.microsoft.com/office/powerpoint/2010/main" val="7628174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reiterate a point I made earlier, I’d like to add a note on our participant diversity: while we recruited Deaf and Hard of Hearing participants with a range of abilities, our results were likely biased toward individuals who would want sound awareness technology in the first place.</a:t>
            </a:r>
            <a:endParaRPr lang="en-US" dirty="0">
              <a:effectLst/>
            </a:endParaRPr>
          </a:p>
          <a:p>
            <a:pPr rtl="0"/>
            <a:br>
              <a:rPr lang="en-US" dirty="0"/>
            </a:br>
            <a:r>
              <a:rPr lang="en-US" sz="1200" b="0" i="0" u="none" strike="noStrike" kern="1200" dirty="0">
                <a:solidFill>
                  <a:schemeClr val="tx1"/>
                </a:solidFill>
                <a:effectLst/>
                <a:latin typeface="+mn-lt"/>
                <a:ea typeface="+mn-ea"/>
                <a:cs typeface="+mn-cs"/>
              </a:rPr>
              <a:t>Furthermore, our exploration was brief, we did not sense real sounds, and it occurred within a small radius. While this setup allowed us to discover new implications that lab-based evaluations had not previously seen, collecting longitudinal data through a field evaluation of a fully working prototype is an important next step.</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44</a:t>
            </a:fld>
            <a:endParaRPr lang="en-US"/>
          </a:p>
        </p:txBody>
      </p:sp>
    </p:spTree>
    <p:extLst>
      <p:ext uri="{BB962C8B-B14F-4D97-AF65-F5344CB8AC3E}">
        <p14:creationId xmlns:p14="http://schemas.microsoft.com/office/powerpoint/2010/main" val="2112122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I’ll conclude with a quote that I think really encapsulates this project. P15 said after returning from the in situ exploration, quote: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“There's a huge variety of things that you could need to be aware of. [...] You're out there, you don't think about them. But in designing something that could be useful, you do have to think about it. And the complexity of it, of what the environment is, this is eye-opening.”</a:t>
            </a:r>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45</a:t>
            </a:fld>
            <a:endParaRPr lang="en-US"/>
          </a:p>
        </p:txBody>
      </p:sp>
    </p:spTree>
    <p:extLst>
      <p:ext uri="{BB962C8B-B14F-4D97-AF65-F5344CB8AC3E}">
        <p14:creationId xmlns:p14="http://schemas.microsoft.com/office/powerpoint/2010/main" val="2651819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date, we’ve seen sound awareness tools commonly take three forms: Stationary, such as this desktop monitor displaying sound frequency;</a:t>
            </a:r>
            <a:endParaRPr lang="en-US" dirty="0">
              <a:effectLst/>
            </a:endParaRPr>
          </a:p>
        </p:txBody>
      </p:sp>
      <p:sp>
        <p:nvSpPr>
          <p:cNvPr id="4" name="Slide Number Placeholder 3"/>
          <p:cNvSpPr>
            <a:spLocks noGrp="1"/>
          </p:cNvSpPr>
          <p:nvPr>
            <p:ph type="sldNum" sz="quarter" idx="5"/>
          </p:nvPr>
        </p:nvSpPr>
        <p:spPr/>
        <p:txBody>
          <a:bodyPr/>
          <a:lstStyle/>
          <a:p>
            <a:fld id="{807D0207-89FE-433C-A8B6-4B562C741205}" type="slidenum">
              <a:rPr lang="en-US" smtClean="0"/>
              <a:t>5</a:t>
            </a:fld>
            <a:endParaRPr lang="en-US"/>
          </a:p>
        </p:txBody>
      </p:sp>
    </p:spTree>
    <p:extLst>
      <p:ext uri="{BB962C8B-B14F-4D97-AF65-F5344CB8AC3E}">
        <p14:creationId xmlns:p14="http://schemas.microsoft.com/office/powerpoint/2010/main" val="1741297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Smartphones and other handheld devices, like this application that alerts to specific sound events;</a:t>
            </a:r>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6</a:t>
            </a:fld>
            <a:endParaRPr lang="en-US"/>
          </a:p>
        </p:txBody>
      </p:sp>
    </p:spTree>
    <p:extLst>
      <p:ext uri="{BB962C8B-B14F-4D97-AF65-F5344CB8AC3E}">
        <p14:creationId xmlns:p14="http://schemas.microsoft.com/office/powerpoint/2010/main" val="2997043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And wearables, like these wrist-worn and head-mounted devices that display sound direction with LEDs.</a:t>
            </a:r>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7</a:t>
            </a:fld>
            <a:endParaRPr lang="en-US"/>
          </a:p>
        </p:txBody>
      </p:sp>
    </p:spTree>
    <p:extLst>
      <p:ext uri="{BB962C8B-B14F-4D97-AF65-F5344CB8AC3E}">
        <p14:creationId xmlns:p14="http://schemas.microsoft.com/office/powerpoint/2010/main" val="1541920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Most wearable devices, however, have only displayed sound information through a single visual or vibrational modality. </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And in user evaluations of prototypes that have combined both, vibration has been limited to notifications that draw attention to the visual information.</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D0207-89FE-433C-A8B6-4B562C741205}" type="slidenum">
              <a:rPr lang="en-US" smtClean="0"/>
              <a:t>8</a:t>
            </a:fld>
            <a:endParaRPr lang="en-US"/>
          </a:p>
        </p:txBody>
      </p:sp>
    </p:spTree>
    <p:extLst>
      <p:ext uri="{BB962C8B-B14F-4D97-AF65-F5344CB8AC3E}">
        <p14:creationId xmlns:p14="http://schemas.microsoft.com/office/powerpoint/2010/main" val="1262858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 recent survey of 201 Deaf and Hard of Hearing participants found that smartwatches are the most preferred portable device for sound awareness, as compared to head-mounted displays and smartphones. </a:t>
            </a:r>
          </a:p>
          <a:p>
            <a:pPr rtl="0"/>
            <a:endParaRPr lang="en-US" dirty="0">
              <a:effectLst/>
            </a:endParaRPr>
          </a:p>
          <a:p>
            <a:pPr rtl="0"/>
            <a:r>
              <a:rPr lang="en-US" sz="1200" b="1" i="0" u="none" strike="noStrike" kern="1200" dirty="0">
                <a:solidFill>
                  <a:srgbClr val="FF0000"/>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They were seen as useful, socially acceptable, glanceable, and particularly advantageous for both haptic and visual feedback. </a:t>
            </a:r>
          </a:p>
          <a:p>
            <a:pPr rtl="0"/>
            <a:endParaRPr lang="en-US" dirty="0">
              <a:effectLst/>
            </a:endParaRPr>
          </a:p>
          <a:p>
            <a:pPr rtl="0"/>
            <a:r>
              <a:rPr lang="en-US" sz="1200" b="1" i="0" u="none" strike="noStrike" kern="1200" dirty="0">
                <a:solidFill>
                  <a:schemeClr val="tx1"/>
                </a:solidFill>
                <a:effectLst/>
                <a:latin typeface="+mn-lt"/>
                <a:ea typeface="+mn-ea"/>
                <a:cs typeface="+mn-cs"/>
              </a:rPr>
              <a:t>(press)</a:t>
            </a:r>
          </a:p>
          <a:p>
            <a:pPr rtl="0"/>
            <a:endParaRPr lang="en-US" dirty="0">
              <a:effectLst/>
            </a:endParaRPr>
          </a:p>
          <a:p>
            <a:pPr rtl="0"/>
            <a:r>
              <a:rPr lang="en-US" sz="1200" b="0" i="0" u="none" strike="noStrike" kern="1200" dirty="0">
                <a:solidFill>
                  <a:schemeClr val="tx1"/>
                </a:solidFill>
                <a:effectLst/>
                <a:latin typeface="+mn-lt"/>
                <a:ea typeface="+mn-ea"/>
                <a:cs typeface="+mn-cs"/>
              </a:rPr>
              <a:t>However, smartwatches are largely absent from existing sound awareness literature. Prior work is limited to a short, lab-based study of only six Deaf and Hard of Hearing participants.</a:t>
            </a:r>
            <a:endParaRPr lang="en-US" dirty="0">
              <a:effectLst/>
            </a:endParaRPr>
          </a:p>
        </p:txBody>
      </p:sp>
      <p:sp>
        <p:nvSpPr>
          <p:cNvPr id="4" name="Slide Number Placeholder 3"/>
          <p:cNvSpPr>
            <a:spLocks noGrp="1"/>
          </p:cNvSpPr>
          <p:nvPr>
            <p:ph type="sldNum" sz="quarter" idx="5"/>
          </p:nvPr>
        </p:nvSpPr>
        <p:spPr/>
        <p:txBody>
          <a:bodyPr/>
          <a:lstStyle/>
          <a:p>
            <a:fld id="{807D0207-89FE-433C-A8B6-4B562C741205}" type="slidenum">
              <a:rPr lang="en-US" smtClean="0"/>
              <a:t>9</a:t>
            </a:fld>
            <a:endParaRPr lang="en-US"/>
          </a:p>
        </p:txBody>
      </p:sp>
    </p:spTree>
    <p:extLst>
      <p:ext uri="{BB962C8B-B14F-4D97-AF65-F5344CB8AC3E}">
        <p14:creationId xmlns:p14="http://schemas.microsoft.com/office/powerpoint/2010/main" val="1054615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1D4F6-7057-4D3C-BF55-75177C95FFE6}"/>
              </a:ext>
            </a:extLst>
          </p:cNvPr>
          <p:cNvSpPr>
            <a:spLocks noGrp="1"/>
          </p:cNvSpPr>
          <p:nvPr>
            <p:ph type="ctrTitle"/>
          </p:nvPr>
        </p:nvSpPr>
        <p:spPr>
          <a:xfrm>
            <a:off x="1524000" y="1122363"/>
            <a:ext cx="9144000" cy="2387600"/>
          </a:xfrm>
        </p:spPr>
        <p:txBody>
          <a:bodyPr anchor="b"/>
          <a:lstStyle>
            <a:lvl1pPr algn="ctr">
              <a:defRPr sz="60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C8EC17-4CD3-4FAA-8523-1451414AEE49}"/>
              </a:ext>
            </a:extLst>
          </p:cNvPr>
          <p:cNvSpPr>
            <a:spLocks noGrp="1"/>
          </p:cNvSpPr>
          <p:nvPr>
            <p:ph type="subTitle" idx="1"/>
          </p:nvPr>
        </p:nvSpPr>
        <p:spPr>
          <a:xfrm>
            <a:off x="1524000" y="3602038"/>
            <a:ext cx="9144000" cy="1655762"/>
          </a:xfrm>
        </p:spPr>
        <p:txBody>
          <a:bodyPr/>
          <a:lstStyle>
            <a:lvl1pPr marL="0" indent="0" algn="ctr">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878D50-A580-482F-B131-EAA72515B850}"/>
              </a:ext>
            </a:extLst>
          </p:cNvPr>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85F45CF-1268-489F-B450-A49E1D989FC3}" type="datetime1">
              <a:rPr lang="en-US" smtClean="0"/>
              <a:t>4/14/2020</a:t>
            </a:fld>
            <a:endParaRPr lang="en-US"/>
          </a:p>
        </p:txBody>
      </p:sp>
      <p:sp>
        <p:nvSpPr>
          <p:cNvPr id="5" name="Footer Placeholder 4">
            <a:extLst>
              <a:ext uri="{FF2B5EF4-FFF2-40B4-BE49-F238E27FC236}">
                <a16:creationId xmlns:a16="http://schemas.microsoft.com/office/drawing/2014/main" id="{260C8C9D-0EAC-4A04-88B6-757B2E0772A5}"/>
              </a:ext>
            </a:extLst>
          </p:cNvPr>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048B5179-3A49-4CD8-BA6E-5E7FA60B04B7}"/>
              </a:ext>
            </a:extLst>
          </p:cNvPr>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BA1EAAB9-5C0B-4576-B3F7-DFA6F4F45537}" type="slidenum">
              <a:rPr lang="en-US" smtClean="0"/>
              <a:pPr/>
              <a:t>‹#›</a:t>
            </a:fld>
            <a:endParaRPr lang="en-US"/>
          </a:p>
        </p:txBody>
      </p:sp>
    </p:spTree>
    <p:extLst>
      <p:ext uri="{BB962C8B-B14F-4D97-AF65-F5344CB8AC3E}">
        <p14:creationId xmlns:p14="http://schemas.microsoft.com/office/powerpoint/2010/main" val="2261521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C7AD-798A-4A97-8B69-756AA79186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1F0932-7BAC-42BA-B751-12181CB395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0D183-9D87-4678-9EE8-E787248708CD}"/>
              </a:ext>
            </a:extLst>
          </p:cNvPr>
          <p:cNvSpPr>
            <a:spLocks noGrp="1"/>
          </p:cNvSpPr>
          <p:nvPr>
            <p:ph type="dt" sz="half" idx="10"/>
          </p:nvPr>
        </p:nvSpPr>
        <p:spPr/>
        <p:txBody>
          <a:bodyPr/>
          <a:lstStyle/>
          <a:p>
            <a:fld id="{F692F681-7EBD-4078-9E98-567D713AC179}" type="datetime1">
              <a:rPr lang="en-US" smtClean="0"/>
              <a:t>4/14/2020</a:t>
            </a:fld>
            <a:endParaRPr lang="en-US"/>
          </a:p>
        </p:txBody>
      </p:sp>
      <p:sp>
        <p:nvSpPr>
          <p:cNvPr id="5" name="Footer Placeholder 4">
            <a:extLst>
              <a:ext uri="{FF2B5EF4-FFF2-40B4-BE49-F238E27FC236}">
                <a16:creationId xmlns:a16="http://schemas.microsoft.com/office/drawing/2014/main" id="{D9F0927B-A268-45E9-A291-048418884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F4956-03CC-4260-8B20-C69444DAB821}"/>
              </a:ext>
            </a:extLst>
          </p:cNvPr>
          <p:cNvSpPr>
            <a:spLocks noGrp="1"/>
          </p:cNvSpPr>
          <p:nvPr>
            <p:ph type="sldNum" sz="quarter" idx="12"/>
          </p:nvPr>
        </p:nvSpPr>
        <p:spPr/>
        <p:txBody>
          <a:bodyPr/>
          <a:lstStyle/>
          <a:p>
            <a:fld id="{BA1EAAB9-5C0B-4576-B3F7-DFA6F4F45537}" type="slidenum">
              <a:rPr lang="en-US" smtClean="0"/>
              <a:t>‹#›</a:t>
            </a:fld>
            <a:endParaRPr lang="en-US"/>
          </a:p>
        </p:txBody>
      </p:sp>
    </p:spTree>
    <p:extLst>
      <p:ext uri="{BB962C8B-B14F-4D97-AF65-F5344CB8AC3E}">
        <p14:creationId xmlns:p14="http://schemas.microsoft.com/office/powerpoint/2010/main" val="386390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1DFC1-BED7-4964-9495-DDDBA4E540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8CBFDC-BFA1-40CE-8961-BBA0FF04D5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4C70F-5BBC-4786-A66C-3EE4172A320C}"/>
              </a:ext>
            </a:extLst>
          </p:cNvPr>
          <p:cNvSpPr>
            <a:spLocks noGrp="1"/>
          </p:cNvSpPr>
          <p:nvPr>
            <p:ph type="dt" sz="half" idx="10"/>
          </p:nvPr>
        </p:nvSpPr>
        <p:spPr/>
        <p:txBody>
          <a:bodyPr/>
          <a:lstStyle/>
          <a:p>
            <a:fld id="{7AB1FE18-FDAB-475A-AB2E-5F7B324BB90E}" type="datetime1">
              <a:rPr lang="en-US" smtClean="0"/>
              <a:t>4/14/2020</a:t>
            </a:fld>
            <a:endParaRPr lang="en-US"/>
          </a:p>
        </p:txBody>
      </p:sp>
      <p:sp>
        <p:nvSpPr>
          <p:cNvPr id="5" name="Footer Placeholder 4">
            <a:extLst>
              <a:ext uri="{FF2B5EF4-FFF2-40B4-BE49-F238E27FC236}">
                <a16:creationId xmlns:a16="http://schemas.microsoft.com/office/drawing/2014/main" id="{2E56D648-1DDC-4A43-86E0-D14B496DE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14A4B-9D60-40D5-8B29-3EF39415EEEA}"/>
              </a:ext>
            </a:extLst>
          </p:cNvPr>
          <p:cNvSpPr>
            <a:spLocks noGrp="1"/>
          </p:cNvSpPr>
          <p:nvPr>
            <p:ph type="sldNum" sz="quarter" idx="12"/>
          </p:nvPr>
        </p:nvSpPr>
        <p:spPr/>
        <p:txBody>
          <a:bodyPr/>
          <a:lstStyle/>
          <a:p>
            <a:fld id="{BA1EAAB9-5C0B-4576-B3F7-DFA6F4F45537}" type="slidenum">
              <a:rPr lang="en-US" smtClean="0"/>
              <a:t>‹#›</a:t>
            </a:fld>
            <a:endParaRPr lang="en-US"/>
          </a:p>
        </p:txBody>
      </p:sp>
    </p:spTree>
    <p:extLst>
      <p:ext uri="{BB962C8B-B14F-4D97-AF65-F5344CB8AC3E}">
        <p14:creationId xmlns:p14="http://schemas.microsoft.com/office/powerpoint/2010/main" val="1663700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796A-167A-40CA-B1CD-CD76D83EBA7C}"/>
              </a:ext>
            </a:extLst>
          </p:cNvPr>
          <p:cNvSpPr>
            <a:spLocks noGrp="1"/>
          </p:cNvSpPr>
          <p:nvPr>
            <p:ph type="title"/>
          </p:nvPr>
        </p:nvSpPr>
        <p:spPr/>
        <p:txBody>
          <a:bodyPr>
            <a:normAutofit/>
          </a:bodyPr>
          <a:lstStyle>
            <a:lvl1pPr>
              <a:defRPr sz="4000" b="1">
                <a:solidFill>
                  <a:srgbClr val="E8D3A2"/>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4A71548-C13A-4604-8055-295AC985E174}"/>
              </a:ext>
            </a:extLst>
          </p:cNvPr>
          <p:cNvSpPr>
            <a:spLocks noGrp="1"/>
          </p:cNvSpPr>
          <p:nvPr>
            <p:ph idx="1"/>
          </p:nvPr>
        </p:nvSpPr>
        <p:spPr/>
        <p:txBody>
          <a:bodyPr/>
          <a:lstStyle>
            <a:lvl1pPr>
              <a:lnSpc>
                <a:spcPct val="100000"/>
              </a:lnSpc>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00000"/>
              </a:lnSpc>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lnSpc>
                <a:spcPct val="100000"/>
              </a:lnSpc>
              <a:defRPr>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lnSpc>
                <a:spcPct val="100000"/>
              </a:lnSpc>
              <a:defRPr>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a:lnSpc>
                <a:spcPct val="100000"/>
              </a:lnSpc>
              <a:defRPr>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87B45D3-D4C0-475F-B72F-B159E39D7BF6}"/>
              </a:ext>
            </a:extLst>
          </p:cNvPr>
          <p:cNvSpPr>
            <a:spLocks noGrp="1"/>
          </p:cNvSpPr>
          <p:nvPr>
            <p:ph type="dt" sz="half" idx="10"/>
          </p:nvPr>
        </p:nvSpPr>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1821F5FB-3427-41CA-9EA8-4651E49AA96D}" type="datetime1">
              <a:rPr lang="en-US" smtClean="0"/>
              <a:pPr/>
              <a:t>4/14/2020</a:t>
            </a:fld>
            <a:endParaRPr lang="en-US"/>
          </a:p>
        </p:txBody>
      </p:sp>
      <p:sp>
        <p:nvSpPr>
          <p:cNvPr id="5" name="Footer Placeholder 4">
            <a:extLst>
              <a:ext uri="{FF2B5EF4-FFF2-40B4-BE49-F238E27FC236}">
                <a16:creationId xmlns:a16="http://schemas.microsoft.com/office/drawing/2014/main" id="{D2883BAE-5721-4A00-ABE8-15A6110CCDA4}"/>
              </a:ext>
            </a:extLst>
          </p:cNvPr>
          <p:cNvSpPr>
            <a:spLocks noGrp="1"/>
          </p:cNvSpPr>
          <p:nvPr>
            <p:ph type="ftr" sz="quarter" idx="11"/>
          </p:nvPr>
        </p:nvSpPr>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A505D8F3-2AC8-401C-8BCE-38F18663DF61}"/>
              </a:ext>
            </a:extLst>
          </p:cNvPr>
          <p:cNvSpPr>
            <a:spLocks noGrp="1"/>
          </p:cNvSpPr>
          <p:nvPr>
            <p:ph type="sldNum" sz="quarter" idx="12"/>
          </p:nvPr>
        </p:nvSpPr>
        <p:spPr/>
        <p:txBody>
          <a:bodyPr/>
          <a:lstStyle>
            <a:lvl1pPr>
              <a:defRPr>
                <a:solidFill>
                  <a:srgbClr val="E8D3A2"/>
                </a:solidFill>
                <a:latin typeface="Open Sans" panose="020B0606030504020204" pitchFamily="34" charset="0"/>
                <a:ea typeface="Open Sans" panose="020B0606030504020204" pitchFamily="34" charset="0"/>
                <a:cs typeface="Open Sans" panose="020B0606030504020204" pitchFamily="34" charset="0"/>
              </a:defRPr>
            </a:lvl1pPr>
          </a:lstStyle>
          <a:p>
            <a:fld id="{BA1EAAB9-5C0B-4576-B3F7-DFA6F4F45537}" type="slidenum">
              <a:rPr lang="en-US" smtClean="0"/>
              <a:pPr/>
              <a:t>‹#›</a:t>
            </a:fld>
            <a:endParaRPr lang="en-US"/>
          </a:p>
        </p:txBody>
      </p:sp>
    </p:spTree>
    <p:extLst>
      <p:ext uri="{BB962C8B-B14F-4D97-AF65-F5344CB8AC3E}">
        <p14:creationId xmlns:p14="http://schemas.microsoft.com/office/powerpoint/2010/main" val="370300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60A11-8AFC-464B-BF83-46AD048ACE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6258D1-F75E-432C-852C-30F024827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929CCE-3516-46D0-8FD1-68A2859BC044}"/>
              </a:ext>
            </a:extLst>
          </p:cNvPr>
          <p:cNvSpPr>
            <a:spLocks noGrp="1"/>
          </p:cNvSpPr>
          <p:nvPr>
            <p:ph type="dt" sz="half" idx="10"/>
          </p:nvPr>
        </p:nvSpPr>
        <p:spPr/>
        <p:txBody>
          <a:bodyPr/>
          <a:lstStyle/>
          <a:p>
            <a:fld id="{8653D6A6-127D-4850-8349-F2D3FB3844A7}" type="datetime1">
              <a:rPr lang="en-US" smtClean="0"/>
              <a:t>4/14/2020</a:t>
            </a:fld>
            <a:endParaRPr lang="en-US"/>
          </a:p>
        </p:txBody>
      </p:sp>
      <p:sp>
        <p:nvSpPr>
          <p:cNvPr id="5" name="Footer Placeholder 4">
            <a:extLst>
              <a:ext uri="{FF2B5EF4-FFF2-40B4-BE49-F238E27FC236}">
                <a16:creationId xmlns:a16="http://schemas.microsoft.com/office/drawing/2014/main" id="{A29F1CD6-E5E3-4AA8-8123-B4893BB37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5120C7-29BD-4A28-88B6-54599E6A2460}"/>
              </a:ext>
            </a:extLst>
          </p:cNvPr>
          <p:cNvSpPr>
            <a:spLocks noGrp="1"/>
          </p:cNvSpPr>
          <p:nvPr>
            <p:ph type="sldNum" sz="quarter" idx="12"/>
          </p:nvPr>
        </p:nvSpPr>
        <p:spPr/>
        <p:txBody>
          <a:bodyPr/>
          <a:lstStyle/>
          <a:p>
            <a:fld id="{BA1EAAB9-5C0B-4576-B3F7-DFA6F4F45537}" type="slidenum">
              <a:rPr lang="en-US" smtClean="0"/>
              <a:t>‹#›</a:t>
            </a:fld>
            <a:endParaRPr lang="en-US"/>
          </a:p>
        </p:txBody>
      </p:sp>
    </p:spTree>
    <p:extLst>
      <p:ext uri="{BB962C8B-B14F-4D97-AF65-F5344CB8AC3E}">
        <p14:creationId xmlns:p14="http://schemas.microsoft.com/office/powerpoint/2010/main" val="741139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B5A18-A102-469B-9307-002986089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5632B2-3D75-4734-97D4-71911F3DFE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32BC4C-C319-4A9D-A41C-F52158BB3D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310569-B9BA-4A52-87DD-289D0B95783E}"/>
              </a:ext>
            </a:extLst>
          </p:cNvPr>
          <p:cNvSpPr>
            <a:spLocks noGrp="1"/>
          </p:cNvSpPr>
          <p:nvPr>
            <p:ph type="dt" sz="half" idx="10"/>
          </p:nvPr>
        </p:nvSpPr>
        <p:spPr/>
        <p:txBody>
          <a:bodyPr/>
          <a:lstStyle/>
          <a:p>
            <a:fld id="{A271F699-F120-4948-8A47-01B011600940}" type="datetime1">
              <a:rPr lang="en-US" smtClean="0"/>
              <a:t>4/14/2020</a:t>
            </a:fld>
            <a:endParaRPr lang="en-US"/>
          </a:p>
        </p:txBody>
      </p:sp>
      <p:sp>
        <p:nvSpPr>
          <p:cNvPr id="6" name="Footer Placeholder 5">
            <a:extLst>
              <a:ext uri="{FF2B5EF4-FFF2-40B4-BE49-F238E27FC236}">
                <a16:creationId xmlns:a16="http://schemas.microsoft.com/office/drawing/2014/main" id="{80AE43A2-DA62-44D9-81AB-D40125A7C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3CF67-D469-473F-B5F2-1DEC0205CD51}"/>
              </a:ext>
            </a:extLst>
          </p:cNvPr>
          <p:cNvSpPr>
            <a:spLocks noGrp="1"/>
          </p:cNvSpPr>
          <p:nvPr>
            <p:ph type="sldNum" sz="quarter" idx="12"/>
          </p:nvPr>
        </p:nvSpPr>
        <p:spPr/>
        <p:txBody>
          <a:bodyPr/>
          <a:lstStyle/>
          <a:p>
            <a:fld id="{BA1EAAB9-5C0B-4576-B3F7-DFA6F4F45537}" type="slidenum">
              <a:rPr lang="en-US" smtClean="0"/>
              <a:t>‹#›</a:t>
            </a:fld>
            <a:endParaRPr lang="en-US"/>
          </a:p>
        </p:txBody>
      </p:sp>
    </p:spTree>
    <p:extLst>
      <p:ext uri="{BB962C8B-B14F-4D97-AF65-F5344CB8AC3E}">
        <p14:creationId xmlns:p14="http://schemas.microsoft.com/office/powerpoint/2010/main" val="2178522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C1A2D-F19A-49D6-8EA0-01F44CF165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D47FD7-8524-4DCE-8717-E11C3BA95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D584A1-7537-4E69-BFDB-C68D7B7CC4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BF0927-B346-4232-B8DF-5249DDEECE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E6B833-9C65-4B27-8CA5-38A32B59B4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85A7C9-B4A1-44ED-A550-5B2753AED86F}"/>
              </a:ext>
            </a:extLst>
          </p:cNvPr>
          <p:cNvSpPr>
            <a:spLocks noGrp="1"/>
          </p:cNvSpPr>
          <p:nvPr>
            <p:ph type="dt" sz="half" idx="10"/>
          </p:nvPr>
        </p:nvSpPr>
        <p:spPr/>
        <p:txBody>
          <a:bodyPr/>
          <a:lstStyle/>
          <a:p>
            <a:fld id="{2D0D78F2-ABA1-49AA-A7CD-CF22125322B0}" type="datetime1">
              <a:rPr lang="en-US" smtClean="0"/>
              <a:t>4/14/2020</a:t>
            </a:fld>
            <a:endParaRPr lang="en-US"/>
          </a:p>
        </p:txBody>
      </p:sp>
      <p:sp>
        <p:nvSpPr>
          <p:cNvPr id="8" name="Footer Placeholder 7">
            <a:extLst>
              <a:ext uri="{FF2B5EF4-FFF2-40B4-BE49-F238E27FC236}">
                <a16:creationId xmlns:a16="http://schemas.microsoft.com/office/drawing/2014/main" id="{82FAE7E2-2CD7-49C4-B993-0A8949AAF2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4B5994-2DBD-418D-ACB0-24C8C1622C96}"/>
              </a:ext>
            </a:extLst>
          </p:cNvPr>
          <p:cNvSpPr>
            <a:spLocks noGrp="1"/>
          </p:cNvSpPr>
          <p:nvPr>
            <p:ph type="sldNum" sz="quarter" idx="12"/>
          </p:nvPr>
        </p:nvSpPr>
        <p:spPr/>
        <p:txBody>
          <a:bodyPr/>
          <a:lstStyle/>
          <a:p>
            <a:fld id="{BA1EAAB9-5C0B-4576-B3F7-DFA6F4F45537}" type="slidenum">
              <a:rPr lang="en-US" smtClean="0"/>
              <a:t>‹#›</a:t>
            </a:fld>
            <a:endParaRPr lang="en-US"/>
          </a:p>
        </p:txBody>
      </p:sp>
    </p:spTree>
    <p:extLst>
      <p:ext uri="{BB962C8B-B14F-4D97-AF65-F5344CB8AC3E}">
        <p14:creationId xmlns:p14="http://schemas.microsoft.com/office/powerpoint/2010/main" val="4280097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08C5-84E6-4B0A-AE35-93AD1EE7C9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1F2951-0498-4235-BB9C-88437CDBFEDC}"/>
              </a:ext>
            </a:extLst>
          </p:cNvPr>
          <p:cNvSpPr>
            <a:spLocks noGrp="1"/>
          </p:cNvSpPr>
          <p:nvPr>
            <p:ph type="dt" sz="half" idx="10"/>
          </p:nvPr>
        </p:nvSpPr>
        <p:spPr/>
        <p:txBody>
          <a:bodyPr/>
          <a:lstStyle/>
          <a:p>
            <a:fld id="{04F81DB8-210A-4DC6-8913-E2A8C0B3667D}" type="datetime1">
              <a:rPr lang="en-US" smtClean="0"/>
              <a:t>4/14/2020</a:t>
            </a:fld>
            <a:endParaRPr lang="en-US"/>
          </a:p>
        </p:txBody>
      </p:sp>
      <p:sp>
        <p:nvSpPr>
          <p:cNvPr id="4" name="Footer Placeholder 3">
            <a:extLst>
              <a:ext uri="{FF2B5EF4-FFF2-40B4-BE49-F238E27FC236}">
                <a16:creationId xmlns:a16="http://schemas.microsoft.com/office/drawing/2014/main" id="{F4F11FC7-2777-4C46-8E7E-B74BED9B6B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B3F3BD-4F03-402C-9E4D-42115B59CC89}"/>
              </a:ext>
            </a:extLst>
          </p:cNvPr>
          <p:cNvSpPr>
            <a:spLocks noGrp="1"/>
          </p:cNvSpPr>
          <p:nvPr>
            <p:ph type="sldNum" sz="quarter" idx="12"/>
          </p:nvPr>
        </p:nvSpPr>
        <p:spPr/>
        <p:txBody>
          <a:bodyPr/>
          <a:lstStyle/>
          <a:p>
            <a:fld id="{BA1EAAB9-5C0B-4576-B3F7-DFA6F4F45537}" type="slidenum">
              <a:rPr lang="en-US" smtClean="0"/>
              <a:t>‹#›</a:t>
            </a:fld>
            <a:endParaRPr lang="en-US"/>
          </a:p>
        </p:txBody>
      </p:sp>
    </p:spTree>
    <p:extLst>
      <p:ext uri="{BB962C8B-B14F-4D97-AF65-F5344CB8AC3E}">
        <p14:creationId xmlns:p14="http://schemas.microsoft.com/office/powerpoint/2010/main" val="2952045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89A3D1-4C33-4434-BF65-57AFEF5ADA04}"/>
              </a:ext>
            </a:extLst>
          </p:cNvPr>
          <p:cNvSpPr>
            <a:spLocks noGrp="1"/>
          </p:cNvSpPr>
          <p:nvPr>
            <p:ph type="dt" sz="half" idx="10"/>
          </p:nvPr>
        </p:nvSpPr>
        <p:spPr/>
        <p:txBody>
          <a:bodyPr/>
          <a:lstStyle/>
          <a:p>
            <a:fld id="{D58F1FCC-2998-4E69-A1A0-F87FF5DCF4DE}" type="datetime1">
              <a:rPr lang="en-US" smtClean="0"/>
              <a:t>4/14/2020</a:t>
            </a:fld>
            <a:endParaRPr lang="en-US"/>
          </a:p>
        </p:txBody>
      </p:sp>
      <p:sp>
        <p:nvSpPr>
          <p:cNvPr id="3" name="Footer Placeholder 2">
            <a:extLst>
              <a:ext uri="{FF2B5EF4-FFF2-40B4-BE49-F238E27FC236}">
                <a16:creationId xmlns:a16="http://schemas.microsoft.com/office/drawing/2014/main" id="{114CE5B2-30EE-417C-909E-BD9781E92D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D240ED-B137-46BB-B684-4AF42BC7B431}"/>
              </a:ext>
            </a:extLst>
          </p:cNvPr>
          <p:cNvSpPr>
            <a:spLocks noGrp="1"/>
          </p:cNvSpPr>
          <p:nvPr>
            <p:ph type="sldNum" sz="quarter" idx="12"/>
          </p:nvPr>
        </p:nvSpPr>
        <p:spPr/>
        <p:txBody>
          <a:bodyPr/>
          <a:lstStyle/>
          <a:p>
            <a:fld id="{BA1EAAB9-5C0B-4576-B3F7-DFA6F4F45537}" type="slidenum">
              <a:rPr lang="en-US" smtClean="0"/>
              <a:t>‹#›</a:t>
            </a:fld>
            <a:endParaRPr lang="en-US"/>
          </a:p>
        </p:txBody>
      </p:sp>
    </p:spTree>
    <p:extLst>
      <p:ext uri="{BB962C8B-B14F-4D97-AF65-F5344CB8AC3E}">
        <p14:creationId xmlns:p14="http://schemas.microsoft.com/office/powerpoint/2010/main" val="2960180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670A-B5C6-4E41-A271-104466354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E0F7A1-894F-4489-9BB7-AF05FBD4B8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2C598-68CC-4D1A-9F8C-437BEF793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93DF5-F7F3-4524-89CC-979E79F4EB05}"/>
              </a:ext>
            </a:extLst>
          </p:cNvPr>
          <p:cNvSpPr>
            <a:spLocks noGrp="1"/>
          </p:cNvSpPr>
          <p:nvPr>
            <p:ph type="dt" sz="half" idx="10"/>
          </p:nvPr>
        </p:nvSpPr>
        <p:spPr/>
        <p:txBody>
          <a:bodyPr/>
          <a:lstStyle/>
          <a:p>
            <a:fld id="{4DA537C7-00E9-402B-917B-5E9500364C00}" type="datetime1">
              <a:rPr lang="en-US" smtClean="0"/>
              <a:t>4/14/2020</a:t>
            </a:fld>
            <a:endParaRPr lang="en-US"/>
          </a:p>
        </p:txBody>
      </p:sp>
      <p:sp>
        <p:nvSpPr>
          <p:cNvPr id="6" name="Footer Placeholder 5">
            <a:extLst>
              <a:ext uri="{FF2B5EF4-FFF2-40B4-BE49-F238E27FC236}">
                <a16:creationId xmlns:a16="http://schemas.microsoft.com/office/drawing/2014/main" id="{AEDDC60D-5AE9-4461-8A1C-E194C7913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3C5AFA-2D15-42DA-8894-62B6736D7BFF}"/>
              </a:ext>
            </a:extLst>
          </p:cNvPr>
          <p:cNvSpPr>
            <a:spLocks noGrp="1"/>
          </p:cNvSpPr>
          <p:nvPr>
            <p:ph type="sldNum" sz="quarter" idx="12"/>
          </p:nvPr>
        </p:nvSpPr>
        <p:spPr/>
        <p:txBody>
          <a:bodyPr/>
          <a:lstStyle/>
          <a:p>
            <a:fld id="{BA1EAAB9-5C0B-4576-B3F7-DFA6F4F45537}" type="slidenum">
              <a:rPr lang="en-US" smtClean="0"/>
              <a:t>‹#›</a:t>
            </a:fld>
            <a:endParaRPr lang="en-US"/>
          </a:p>
        </p:txBody>
      </p:sp>
    </p:spTree>
    <p:extLst>
      <p:ext uri="{BB962C8B-B14F-4D97-AF65-F5344CB8AC3E}">
        <p14:creationId xmlns:p14="http://schemas.microsoft.com/office/powerpoint/2010/main" val="1004136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C3F5C-26B9-4414-BB8F-2DD4A5CDE8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4857B6-BC93-48AF-9ABA-39AC534E7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919E2-7209-4FD7-9D33-C2A4B1775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0A496-B9A1-4049-A8D0-5D108C316E04}"/>
              </a:ext>
            </a:extLst>
          </p:cNvPr>
          <p:cNvSpPr>
            <a:spLocks noGrp="1"/>
          </p:cNvSpPr>
          <p:nvPr>
            <p:ph type="dt" sz="half" idx="10"/>
          </p:nvPr>
        </p:nvSpPr>
        <p:spPr/>
        <p:txBody>
          <a:bodyPr/>
          <a:lstStyle/>
          <a:p>
            <a:fld id="{04DBD828-81AE-4BF0-B36B-1BEA99DC284E}" type="datetime1">
              <a:rPr lang="en-US" smtClean="0"/>
              <a:t>4/14/2020</a:t>
            </a:fld>
            <a:endParaRPr lang="en-US"/>
          </a:p>
        </p:txBody>
      </p:sp>
      <p:sp>
        <p:nvSpPr>
          <p:cNvPr id="6" name="Footer Placeholder 5">
            <a:extLst>
              <a:ext uri="{FF2B5EF4-FFF2-40B4-BE49-F238E27FC236}">
                <a16:creationId xmlns:a16="http://schemas.microsoft.com/office/drawing/2014/main" id="{6686EA4D-C5D3-4D3E-A623-0B6B7AF3A2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B4CA0-84FC-4FDB-97F3-7CFD64FBFADD}"/>
              </a:ext>
            </a:extLst>
          </p:cNvPr>
          <p:cNvSpPr>
            <a:spLocks noGrp="1"/>
          </p:cNvSpPr>
          <p:nvPr>
            <p:ph type="sldNum" sz="quarter" idx="12"/>
          </p:nvPr>
        </p:nvSpPr>
        <p:spPr/>
        <p:txBody>
          <a:bodyPr/>
          <a:lstStyle/>
          <a:p>
            <a:fld id="{BA1EAAB9-5C0B-4576-B3F7-DFA6F4F45537}" type="slidenum">
              <a:rPr lang="en-US" smtClean="0"/>
              <a:t>‹#›</a:t>
            </a:fld>
            <a:endParaRPr lang="en-US"/>
          </a:p>
        </p:txBody>
      </p:sp>
    </p:spTree>
    <p:extLst>
      <p:ext uri="{BB962C8B-B14F-4D97-AF65-F5344CB8AC3E}">
        <p14:creationId xmlns:p14="http://schemas.microsoft.com/office/powerpoint/2010/main" val="84704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D869A-8647-4B93-8966-BF524FC5BA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7084B6A-8C6D-4FFC-BB57-1EC1A2E18EF3}"/>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3066E7-C366-466F-9F0E-2ACF0148AD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A01AC1FA-4B91-4AB7-86EE-D25072ED8DA5}" type="datetime1">
              <a:rPr lang="en-US" smtClean="0"/>
              <a:t>4/14/2020</a:t>
            </a:fld>
            <a:endParaRPr lang="en-US"/>
          </a:p>
        </p:txBody>
      </p:sp>
      <p:sp>
        <p:nvSpPr>
          <p:cNvPr id="5" name="Footer Placeholder 4">
            <a:extLst>
              <a:ext uri="{FF2B5EF4-FFF2-40B4-BE49-F238E27FC236}">
                <a16:creationId xmlns:a16="http://schemas.microsoft.com/office/drawing/2014/main" id="{5B728BAF-F33A-40C8-8C63-3F77E180E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8256B9D8-27AE-4253-9C82-80AA13CEE1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E8D3A2"/>
                </a:solidFill>
                <a:latin typeface="Open Sans" panose="020B0606030504020204" pitchFamily="34" charset="0"/>
                <a:ea typeface="Open Sans" panose="020B0606030504020204" pitchFamily="34" charset="0"/>
                <a:cs typeface="Open Sans" panose="020B0606030504020204" pitchFamily="34" charset="0"/>
              </a:defRPr>
            </a:lvl1pPr>
          </a:lstStyle>
          <a:p>
            <a:fld id="{BA1EAAB9-5C0B-4576-B3F7-DFA6F4F45537}" type="slidenum">
              <a:rPr lang="en-US" smtClean="0"/>
              <a:pPr/>
              <a:t>‹#›</a:t>
            </a:fld>
            <a:endParaRPr lang="en-US" dirty="0"/>
          </a:p>
        </p:txBody>
      </p:sp>
    </p:spTree>
    <p:extLst>
      <p:ext uri="{BB962C8B-B14F-4D97-AF65-F5344CB8AC3E}">
        <p14:creationId xmlns:p14="http://schemas.microsoft.com/office/powerpoint/2010/main" val="2296320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100000"/>
        </a:lnSpc>
        <a:spcBef>
          <a:spcPct val="0"/>
        </a:spcBef>
        <a:buNone/>
        <a:defRPr sz="4400" b="1" kern="1200">
          <a:solidFill>
            <a:srgbClr val="E8D3A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8.png"/><Relationship Id="rId7"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8.png"/><Relationship Id="rId7"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9.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jpeg"/><Relationship Id="rId7" Type="http://schemas.microsoft.com/office/2007/relationships/hdphoto" Target="../media/hdphoto9.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8.wdp"/><Relationship Id="rId10" Type="http://schemas.openxmlformats.org/officeDocument/2006/relationships/image" Target="../media/image29.png"/><Relationship Id="rId4" Type="http://schemas.openxmlformats.org/officeDocument/2006/relationships/image" Target="../media/image32.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9.png"/><Relationship Id="rId4" Type="http://schemas.microsoft.com/office/2007/relationships/hdphoto" Target="../media/hdphoto3.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sign on the side of a road&#10;&#10;Description automatically generated">
            <a:extLst>
              <a:ext uri="{FF2B5EF4-FFF2-40B4-BE49-F238E27FC236}">
                <a16:creationId xmlns:a16="http://schemas.microsoft.com/office/drawing/2014/main" id="{67E2539A-C4A8-4157-9EB0-35752B43AB87}"/>
              </a:ext>
            </a:extLst>
          </p:cNvPr>
          <p:cNvPicPr>
            <a:picLocks noChangeAspect="1"/>
          </p:cNvPicPr>
          <p:nvPr/>
        </p:nvPicPr>
        <p:blipFill rotWithShape="1">
          <a:blip r:embed="rId3">
            <a:extLst>
              <a:ext uri="{28A0092B-C50C-407E-A947-70E740481C1C}">
                <a14:useLocalDpi xmlns:a14="http://schemas.microsoft.com/office/drawing/2010/main" val="0"/>
              </a:ext>
            </a:extLst>
          </a:blip>
          <a:srcRect t="21247" r="6666" b="2"/>
          <a:stretch/>
        </p:blipFill>
        <p:spPr>
          <a:xfrm>
            <a:off x="-1" y="0"/>
            <a:ext cx="12191999" cy="6858000"/>
          </a:xfrm>
          <a:prstGeom prst="rect">
            <a:avLst/>
          </a:prstGeom>
        </p:spPr>
      </p:pic>
      <p:sp>
        <p:nvSpPr>
          <p:cNvPr id="7" name="Rectangle 6">
            <a:extLst>
              <a:ext uri="{FF2B5EF4-FFF2-40B4-BE49-F238E27FC236}">
                <a16:creationId xmlns:a16="http://schemas.microsoft.com/office/drawing/2014/main" id="{9369C5EB-5C95-44F9-87CB-D562CCB17FE1}"/>
              </a:ext>
            </a:extLst>
          </p:cNvPr>
          <p:cNvSpPr/>
          <p:nvPr/>
        </p:nvSpPr>
        <p:spPr>
          <a:xfrm>
            <a:off x="0" y="0"/>
            <a:ext cx="12192000" cy="6858000"/>
          </a:xfrm>
          <a:prstGeom prst="rect">
            <a:avLst/>
          </a:prstGeom>
          <a:gradFill flip="none" rotWithShape="1">
            <a:gsLst>
              <a:gs pos="100000">
                <a:schemeClr val="tx1">
                  <a:alpha val="89000"/>
                </a:schemeClr>
              </a:gs>
              <a:gs pos="39000">
                <a:srgbClr val="000000">
                  <a:alpha val="11000"/>
                </a:srgbClr>
              </a:gs>
              <a:gs pos="0">
                <a:schemeClr val="tx1">
                  <a:alpha val="0"/>
                </a:schemeClr>
              </a:gs>
              <a:gs pos="65000">
                <a:schemeClr val="tx1">
                  <a:alpha val="5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078DD4-042A-4DE0-A820-F77BEEDC3220}"/>
              </a:ext>
            </a:extLst>
          </p:cNvPr>
          <p:cNvSpPr>
            <a:spLocks noGrp="1"/>
          </p:cNvSpPr>
          <p:nvPr>
            <p:ph type="ctrTitle"/>
          </p:nvPr>
        </p:nvSpPr>
        <p:spPr>
          <a:xfrm>
            <a:off x="219489" y="251463"/>
            <a:ext cx="9129048" cy="1729737"/>
          </a:xfrm>
        </p:spPr>
        <p:txBody>
          <a:bodyPr anchor="t">
            <a:noAutofit/>
          </a:bodyPr>
          <a:lstStyle/>
          <a:p>
            <a:pPr algn="l">
              <a:spcBef>
                <a:spcPts val="600"/>
              </a:spcBef>
            </a:pPr>
            <a:r>
              <a:rPr lang="en-US" sz="3600" b="1" dirty="0">
                <a:solidFill>
                  <a:schemeClr val="bg1"/>
                </a:solidFill>
              </a:rPr>
              <a:t>Evaluating Smartwatch-based Sound Feedback for Deaf and Hard-of-Hearing Users Across Contexts</a:t>
            </a:r>
            <a:endParaRPr lang="en-US" sz="4400" b="1" i="1" dirty="0">
              <a:solidFill>
                <a:schemeClr val="bg1">
                  <a:lumMod val="65000"/>
                </a:schemeClr>
              </a:solidFill>
            </a:endParaRPr>
          </a:p>
        </p:txBody>
      </p:sp>
      <p:sp>
        <p:nvSpPr>
          <p:cNvPr id="9" name="Subtitle 2">
            <a:extLst>
              <a:ext uri="{FF2B5EF4-FFF2-40B4-BE49-F238E27FC236}">
                <a16:creationId xmlns:a16="http://schemas.microsoft.com/office/drawing/2014/main" id="{6421EBBF-82A9-498F-940F-E9148D0ED5D1}"/>
              </a:ext>
            </a:extLst>
          </p:cNvPr>
          <p:cNvSpPr txBox="1">
            <a:spLocks/>
          </p:cNvSpPr>
          <p:nvPr/>
        </p:nvSpPr>
        <p:spPr>
          <a:xfrm>
            <a:off x="219489" y="3888533"/>
            <a:ext cx="2872627" cy="18200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400"/>
              </a:spcBef>
            </a:pPr>
            <a:r>
              <a:rPr lang="en-US" sz="2000" b="1" dirty="0">
                <a:solidFill>
                  <a:srgbClr val="E8D3A2"/>
                </a:solidFill>
                <a:latin typeface="Open Sans" panose="020B0606030504020204" pitchFamily="34" charset="0"/>
                <a:ea typeface="Open Sans" panose="020B0606030504020204" pitchFamily="34" charset="0"/>
                <a:cs typeface="Open Sans" panose="020B0606030504020204" pitchFamily="34" charset="0"/>
              </a:rPr>
              <a:t>Steven Goodman</a:t>
            </a:r>
          </a:p>
          <a:p>
            <a:pPr algn="l">
              <a:lnSpc>
                <a:spcPct val="100000"/>
              </a:lnSpc>
              <a:spcBef>
                <a:spcPts val="400"/>
              </a:spcBef>
            </a:pP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Susanne Kirchner-</a:t>
            </a:r>
            <a:r>
              <a:rPr lang="en-US" sz="15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Adelhardt</a:t>
            </a:r>
            <a:endPar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spcBef>
                <a:spcPts val="400"/>
              </a:spcBef>
            </a:pP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Rose Guttman</a:t>
            </a:r>
          </a:p>
          <a:p>
            <a:pPr algn="l">
              <a:lnSpc>
                <a:spcPct val="100000"/>
              </a:lnSpc>
              <a:spcBef>
                <a:spcPts val="400"/>
              </a:spcBef>
            </a:pP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Dhruv Jain</a:t>
            </a:r>
          </a:p>
          <a:p>
            <a:pPr algn="l">
              <a:lnSpc>
                <a:spcPct val="100000"/>
              </a:lnSpc>
              <a:spcBef>
                <a:spcPts val="400"/>
              </a:spcBef>
            </a:pP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Jon Froehlich</a:t>
            </a:r>
          </a:p>
          <a:p>
            <a:pPr algn="l">
              <a:lnSpc>
                <a:spcPct val="100000"/>
              </a:lnSpc>
              <a:spcBef>
                <a:spcPts val="400"/>
              </a:spcBef>
            </a:pP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Leah Findlater</a:t>
            </a:r>
          </a:p>
        </p:txBody>
      </p:sp>
      <p:grpSp>
        <p:nvGrpSpPr>
          <p:cNvPr id="5" name="Group 4">
            <a:extLst>
              <a:ext uri="{FF2B5EF4-FFF2-40B4-BE49-F238E27FC236}">
                <a16:creationId xmlns:a16="http://schemas.microsoft.com/office/drawing/2014/main" id="{96B59E08-C427-4B66-93C1-07791EE13424}"/>
              </a:ext>
            </a:extLst>
          </p:cNvPr>
          <p:cNvGrpSpPr/>
          <p:nvPr/>
        </p:nvGrpSpPr>
        <p:grpSpPr>
          <a:xfrm>
            <a:off x="805688" y="5636839"/>
            <a:ext cx="6106025" cy="894283"/>
            <a:chOff x="321779" y="5380309"/>
            <a:chExt cx="6106025" cy="894283"/>
          </a:xfrm>
        </p:grpSpPr>
        <p:pic>
          <p:nvPicPr>
            <p:cNvPr id="15" name="Picture 14">
              <a:extLst>
                <a:ext uri="{FF2B5EF4-FFF2-40B4-BE49-F238E27FC236}">
                  <a16:creationId xmlns:a16="http://schemas.microsoft.com/office/drawing/2014/main" id="{521F4161-566F-49C4-BE4E-DA60535C9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829" y="5380309"/>
              <a:ext cx="894283" cy="894283"/>
            </a:xfrm>
            <a:prstGeom prst="rect">
              <a:avLst/>
            </a:prstGeom>
          </p:spPr>
        </p:pic>
        <p:pic>
          <p:nvPicPr>
            <p:cNvPr id="17" name="Picture 16" descr="A picture containing clipart&#10;&#10;Description automatically generated">
              <a:extLst>
                <a:ext uri="{FF2B5EF4-FFF2-40B4-BE49-F238E27FC236}">
                  <a16:creationId xmlns:a16="http://schemas.microsoft.com/office/drawing/2014/main" id="{0E01FEDD-77FB-4B72-AF6F-4793741C5E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1996" y="5667138"/>
              <a:ext cx="815808" cy="331083"/>
            </a:xfrm>
            <a:prstGeom prst="rect">
              <a:avLst/>
            </a:prstGeom>
          </p:spPr>
        </p:pic>
        <p:pic>
          <p:nvPicPr>
            <p:cNvPr id="23" name="Picture 22" descr="A close up of a logo&#10;&#10;Description automatically generated">
              <a:extLst>
                <a:ext uri="{FF2B5EF4-FFF2-40B4-BE49-F238E27FC236}">
                  <a16:creationId xmlns:a16="http://schemas.microsoft.com/office/drawing/2014/main" id="{AB0271DB-9F63-4F9D-BF0A-8A06FA9647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779" y="5611427"/>
              <a:ext cx="1810957" cy="458808"/>
            </a:xfrm>
            <a:prstGeom prst="rect">
              <a:avLst/>
            </a:prstGeom>
          </p:spPr>
        </p:pic>
        <p:pic>
          <p:nvPicPr>
            <p:cNvPr id="25" name="Picture 24" descr="A close up of text on a black background&#10;&#10;Description automatically generated">
              <a:extLst>
                <a:ext uri="{FF2B5EF4-FFF2-40B4-BE49-F238E27FC236}">
                  <a16:creationId xmlns:a16="http://schemas.microsoft.com/office/drawing/2014/main" id="{F546AB24-0DB6-46FF-AC65-A49583668B17}"/>
                </a:ext>
              </a:extLst>
            </p:cNvPr>
            <p:cNvPicPr>
              <a:picLocks noChangeAspect="1"/>
            </p:cNvPicPr>
            <p:nvPr/>
          </p:nvPicPr>
          <p:blipFill rotWithShape="1">
            <a:blip r:embed="rId7">
              <a:extLst>
                <a:ext uri="{28A0092B-C50C-407E-A947-70E740481C1C}">
                  <a14:useLocalDpi xmlns:a14="http://schemas.microsoft.com/office/drawing/2010/main" val="0"/>
                </a:ext>
              </a:extLst>
            </a:blip>
            <a:srcRect b="27298"/>
            <a:stretch/>
          </p:blipFill>
          <p:spPr>
            <a:xfrm>
              <a:off x="2508620" y="5532115"/>
              <a:ext cx="1457325" cy="590672"/>
            </a:xfrm>
            <a:prstGeom prst="rect">
              <a:avLst/>
            </a:prstGeom>
          </p:spPr>
        </p:pic>
      </p:grpSp>
    </p:spTree>
    <p:extLst>
      <p:ext uri="{BB962C8B-B14F-4D97-AF65-F5344CB8AC3E}">
        <p14:creationId xmlns:p14="http://schemas.microsoft.com/office/powerpoint/2010/main" val="137806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241809-8CB8-4FED-96CC-046E7AD84067}"/>
              </a:ext>
            </a:extLst>
          </p:cNvPr>
          <p:cNvSpPr>
            <a:spLocks noGrp="1"/>
          </p:cNvSpPr>
          <p:nvPr>
            <p:ph idx="1"/>
          </p:nvPr>
        </p:nvSpPr>
        <p:spPr>
          <a:xfrm>
            <a:off x="838200" y="2215039"/>
            <a:ext cx="10515600" cy="3447098"/>
          </a:xfrm>
        </p:spPr>
        <p:txBody>
          <a:bodyPr anchor="ctr">
            <a:spAutoFit/>
          </a:bodyPr>
          <a:lstStyle/>
          <a:p>
            <a:pPr marL="742950" indent="-742950">
              <a:lnSpc>
                <a:spcPct val="100000"/>
              </a:lnSpc>
              <a:spcBef>
                <a:spcPts val="3000"/>
              </a:spcBef>
              <a:buFont typeface="+mj-lt"/>
              <a:buAutoNum type="arabicPeriod"/>
            </a:pPr>
            <a:r>
              <a:rPr lang="en-US" dirty="0">
                <a:latin typeface="Open Sans Light" panose="020B0306030504020204" pitchFamily="34" charset="0"/>
                <a:ea typeface="Open Sans Light" panose="020B0306030504020204" pitchFamily="34" charset="0"/>
                <a:cs typeface="Open Sans Light" panose="020B0306030504020204" pitchFamily="34" charset="0"/>
              </a:rPr>
              <a:t>How can a design most effectively </a:t>
            </a:r>
            <a:r>
              <a:rPr lang="en-US" b="1"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combine visual and haptic feedback</a:t>
            </a:r>
            <a:r>
              <a:rPr lang="en-US" b="1" dirty="0">
                <a:latin typeface="Open Sans Light" panose="020B0306030504020204" pitchFamily="34" charset="0"/>
                <a:ea typeface="Open Sans Light" panose="020B0306030504020204" pitchFamily="34" charset="0"/>
                <a:cs typeface="Open Sans Light" panose="020B0306030504020204" pitchFamily="34" charset="0"/>
              </a:rPr>
              <a:t> </a:t>
            </a:r>
            <a:r>
              <a:rPr lang="en-US" dirty="0">
                <a:latin typeface="Open Sans Light" panose="020B0306030504020204" pitchFamily="34" charset="0"/>
                <a:ea typeface="Open Sans Light" panose="020B0306030504020204" pitchFamily="34" charset="0"/>
                <a:cs typeface="Open Sans Light" panose="020B0306030504020204" pitchFamily="34" charset="0"/>
              </a:rPr>
              <a:t>on a smartwatch?</a:t>
            </a:r>
          </a:p>
          <a:p>
            <a:pPr marL="742950" indent="-742950">
              <a:lnSpc>
                <a:spcPct val="100000"/>
              </a:lnSpc>
              <a:spcBef>
                <a:spcPts val="3000"/>
              </a:spcBef>
              <a:buFont typeface="+mj-lt"/>
              <a:buAutoNum type="arabicPeriod"/>
            </a:pPr>
            <a:r>
              <a:rPr lang="en-US" dirty="0">
                <a:latin typeface="Open Sans Light" panose="020B0306030504020204" pitchFamily="34" charset="0"/>
                <a:ea typeface="Open Sans Light" panose="020B0306030504020204" pitchFamily="34" charset="0"/>
                <a:cs typeface="Open Sans Light" panose="020B0306030504020204" pitchFamily="34" charset="0"/>
              </a:rPr>
              <a:t>Is there a role for haptic feedback that is </a:t>
            </a:r>
            <a:r>
              <a:rPr lang="en-US" b="1"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more complex</a:t>
            </a:r>
            <a:r>
              <a:rPr lang="en-US" b="1" dirty="0">
                <a:latin typeface="Open Sans Light" panose="020B0306030504020204" pitchFamily="34" charset="0"/>
                <a:ea typeface="Open Sans Light" panose="020B0306030504020204" pitchFamily="34" charset="0"/>
                <a:cs typeface="Open Sans Light" panose="020B0306030504020204" pitchFamily="34" charset="0"/>
              </a:rPr>
              <a:t> </a:t>
            </a:r>
            <a:r>
              <a:rPr lang="en-US" dirty="0">
                <a:latin typeface="Open Sans Light" panose="020B0306030504020204" pitchFamily="34" charset="0"/>
                <a:ea typeface="Open Sans Light" panose="020B0306030504020204" pitchFamily="34" charset="0"/>
                <a:cs typeface="Open Sans Light" panose="020B0306030504020204" pitchFamily="34" charset="0"/>
              </a:rPr>
              <a:t>than simple vibration?</a:t>
            </a:r>
          </a:p>
          <a:p>
            <a:pPr marL="742950" indent="-742950">
              <a:lnSpc>
                <a:spcPct val="100000"/>
              </a:lnSpc>
              <a:spcBef>
                <a:spcPts val="3000"/>
              </a:spcBef>
              <a:buFont typeface="+mj-lt"/>
              <a:buAutoNum type="arabicPeriod"/>
            </a:pPr>
            <a:r>
              <a:rPr lang="en-US" dirty="0">
                <a:latin typeface="Open Sans Light" panose="020B0306030504020204" pitchFamily="34" charset="0"/>
                <a:ea typeface="Open Sans Light" panose="020B0306030504020204" pitchFamily="34" charset="0"/>
                <a:cs typeface="Open Sans Light" panose="020B0306030504020204" pitchFamily="34" charset="0"/>
              </a:rPr>
              <a:t>How should </a:t>
            </a:r>
            <a:r>
              <a:rPr lang="en-US" b="1"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sound filtering be designed</a:t>
            </a:r>
            <a:r>
              <a:rPr lang="en-US" dirty="0">
                <a:latin typeface="Open Sans Light" panose="020B0306030504020204" pitchFamily="34" charset="0"/>
                <a:ea typeface="Open Sans Light" panose="020B0306030504020204" pitchFamily="34" charset="0"/>
                <a:cs typeface="Open Sans Light" panose="020B0306030504020204" pitchFamily="34" charset="0"/>
              </a:rPr>
              <a:t>, and what are the implications for </a:t>
            </a:r>
            <a:r>
              <a:rPr lang="en-US" b="1" dirty="0">
                <a:solidFill>
                  <a:srgbClr val="E8D3A2"/>
                </a:solidFill>
              </a:rPr>
              <a:t>filtering in different contexts</a:t>
            </a:r>
            <a:r>
              <a:rPr lang="en-US" dirty="0">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Smartwatch-based Sound Awareness</a:t>
            </a:r>
            <a:br>
              <a:rPr lang="en-US" sz="4000" dirty="0"/>
            </a:br>
            <a:r>
              <a:rPr lang="en-US" sz="4000" dirty="0">
                <a:solidFill>
                  <a:srgbClr val="E8D3A2"/>
                </a:solidFill>
              </a:rPr>
              <a:t>Research Questions</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10</a:t>
            </a:fld>
            <a:endParaRPr lang="en-US"/>
          </a:p>
        </p:txBody>
      </p:sp>
    </p:spTree>
    <p:extLst>
      <p:ext uri="{BB962C8B-B14F-4D97-AF65-F5344CB8AC3E}">
        <p14:creationId xmlns:p14="http://schemas.microsoft.com/office/powerpoint/2010/main" val="12995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4400" dirty="0">
                <a:solidFill>
                  <a:srgbClr val="E8D3A2"/>
                </a:solidFill>
              </a:rPr>
              <a:t>Method</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11</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lstStyle/>
          <a:p>
            <a:r>
              <a:rPr lang="en-US" dirty="0"/>
              <a:t>Single-session study employing </a:t>
            </a:r>
            <a:r>
              <a:rPr lang="en-US" b="1" dirty="0">
                <a:solidFill>
                  <a:srgbClr val="E8D3A2"/>
                </a:solidFill>
              </a:rPr>
              <a:t>design probe </a:t>
            </a:r>
            <a:r>
              <a:rPr lang="en-US" dirty="0"/>
              <a:t>methodology</a:t>
            </a:r>
          </a:p>
          <a:p>
            <a:r>
              <a:rPr lang="en-US" dirty="0"/>
              <a:t>Recruited </a:t>
            </a:r>
            <a:r>
              <a:rPr lang="en-US" b="1" dirty="0">
                <a:solidFill>
                  <a:srgbClr val="E8D3A2"/>
                </a:solidFill>
              </a:rPr>
              <a:t>16 Deaf and Hard of Hearing participants</a:t>
            </a:r>
          </a:p>
          <a:p>
            <a:pPr lvl="1"/>
            <a:r>
              <a:rPr lang="en-US" dirty="0"/>
              <a:t>Average age: 56 years old </a:t>
            </a:r>
            <a:r>
              <a:rPr lang="en-US" sz="2000" dirty="0">
                <a:solidFill>
                  <a:schemeClr val="bg2">
                    <a:lumMod val="75000"/>
                  </a:schemeClr>
                </a:solidFill>
              </a:rPr>
              <a:t>(</a:t>
            </a:r>
            <a:r>
              <a:rPr lang="en-US" sz="2000" i="1" dirty="0">
                <a:solidFill>
                  <a:schemeClr val="bg2">
                    <a:lumMod val="75000"/>
                  </a:schemeClr>
                </a:solidFill>
              </a:rPr>
              <a:t>SD</a:t>
            </a:r>
            <a:r>
              <a:rPr lang="en-US" sz="2000" dirty="0">
                <a:solidFill>
                  <a:schemeClr val="bg2">
                    <a:lumMod val="75000"/>
                  </a:schemeClr>
                </a:solidFill>
              </a:rPr>
              <a:t>=17.7, range=19-85)</a:t>
            </a:r>
          </a:p>
          <a:p>
            <a:pPr lvl="1"/>
            <a:r>
              <a:rPr lang="en-US" dirty="0"/>
              <a:t>Choice of ASL interpreter (</a:t>
            </a:r>
            <a:r>
              <a:rPr lang="en-US" i="1" dirty="0"/>
              <a:t>n</a:t>
            </a:r>
            <a:r>
              <a:rPr lang="en-US" dirty="0"/>
              <a:t>=6) or real-time captioner (</a:t>
            </a:r>
            <a:r>
              <a:rPr lang="en-US" i="1" dirty="0"/>
              <a:t>n</a:t>
            </a:r>
            <a:r>
              <a:rPr lang="en-US" dirty="0"/>
              <a:t>=2)</a:t>
            </a:r>
          </a:p>
        </p:txBody>
      </p:sp>
    </p:spTree>
    <p:extLst>
      <p:ext uri="{BB962C8B-B14F-4D97-AF65-F5344CB8AC3E}">
        <p14:creationId xmlns:p14="http://schemas.microsoft.com/office/powerpoint/2010/main" val="1993441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Method</a:t>
            </a:r>
            <a:br>
              <a:rPr lang="en-US" sz="4000" dirty="0"/>
            </a:br>
            <a:r>
              <a:rPr lang="en-US" sz="4000" dirty="0"/>
              <a:t>Study </a:t>
            </a:r>
            <a:r>
              <a:rPr lang="en-US" sz="4000" dirty="0">
                <a:solidFill>
                  <a:srgbClr val="E8D3A2"/>
                </a:solidFill>
              </a:rPr>
              <a:t>Procedure</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12</a:t>
            </a:fld>
            <a:endParaRPr lang="en-US"/>
          </a:p>
        </p:txBody>
      </p:sp>
      <p:graphicFrame>
        <p:nvGraphicFramePr>
          <p:cNvPr id="7" name="Diagram 6">
            <a:extLst>
              <a:ext uri="{FF2B5EF4-FFF2-40B4-BE49-F238E27FC236}">
                <a16:creationId xmlns:a16="http://schemas.microsoft.com/office/drawing/2014/main" id="{E005C927-3BEF-4553-A71A-5B63FEF1C9C3}"/>
              </a:ext>
            </a:extLst>
          </p:cNvPr>
          <p:cNvGraphicFramePr/>
          <p:nvPr>
            <p:extLst>
              <p:ext uri="{D42A27DB-BD31-4B8C-83A1-F6EECF244321}">
                <p14:modId xmlns:p14="http://schemas.microsoft.com/office/powerpoint/2010/main" val="1099332262"/>
              </p:ext>
            </p:extLst>
          </p:nvPr>
        </p:nvGraphicFramePr>
        <p:xfrm>
          <a:off x="838200" y="1479884"/>
          <a:ext cx="10515600" cy="4758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picture containing drawing&#10;&#10;Description automatically generated">
            <a:extLst>
              <a:ext uri="{FF2B5EF4-FFF2-40B4-BE49-F238E27FC236}">
                <a16:creationId xmlns:a16="http://schemas.microsoft.com/office/drawing/2014/main" id="{A0BC4C16-6F70-4C18-B161-D6E7B37575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4962" y="1700213"/>
            <a:ext cx="1458993" cy="1458993"/>
          </a:xfrm>
          <a:prstGeom prst="ellipse">
            <a:avLst/>
          </a:prstGeom>
          <a:ln w="28575">
            <a:solidFill>
              <a:srgbClr val="E8D3A2"/>
            </a:solidFill>
          </a:ln>
        </p:spPr>
      </p:pic>
    </p:spTree>
    <p:extLst>
      <p:ext uri="{BB962C8B-B14F-4D97-AF65-F5344CB8AC3E}">
        <p14:creationId xmlns:p14="http://schemas.microsoft.com/office/powerpoint/2010/main" val="1948161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1423644-8AC7-4E8C-99FC-501FB22FE6F3}"/>
              </a:ext>
            </a:extLst>
          </p:cNvPr>
          <p:cNvSpPr/>
          <p:nvPr/>
        </p:nvSpPr>
        <p:spPr>
          <a:xfrm>
            <a:off x="583531" y="1700213"/>
            <a:ext cx="3398921" cy="4538162"/>
          </a:xfrm>
          <a:prstGeom prst="roundRect">
            <a:avLst>
              <a:gd name="adj" fmla="val 9259"/>
            </a:avLst>
          </a:prstGeom>
          <a:noFill/>
          <a:ln w="38100">
            <a:solidFill>
              <a:srgbClr val="E8D3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Method</a:t>
            </a:r>
            <a:br>
              <a:rPr lang="en-US" sz="4000" dirty="0"/>
            </a:br>
            <a:r>
              <a:rPr lang="en-US" sz="4000" dirty="0"/>
              <a:t>Study </a:t>
            </a:r>
            <a:r>
              <a:rPr lang="en-US" sz="4000" dirty="0">
                <a:solidFill>
                  <a:srgbClr val="E8D3A2"/>
                </a:solidFill>
              </a:rPr>
              <a:t>Procedure</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13</a:t>
            </a:fld>
            <a:endParaRPr lang="en-US"/>
          </a:p>
        </p:txBody>
      </p:sp>
      <p:graphicFrame>
        <p:nvGraphicFramePr>
          <p:cNvPr id="7" name="Diagram 6">
            <a:extLst>
              <a:ext uri="{FF2B5EF4-FFF2-40B4-BE49-F238E27FC236}">
                <a16:creationId xmlns:a16="http://schemas.microsoft.com/office/drawing/2014/main" id="{E005C927-3BEF-4553-A71A-5B63FEF1C9C3}"/>
              </a:ext>
            </a:extLst>
          </p:cNvPr>
          <p:cNvGraphicFramePr/>
          <p:nvPr>
            <p:extLst>
              <p:ext uri="{D42A27DB-BD31-4B8C-83A1-F6EECF244321}">
                <p14:modId xmlns:p14="http://schemas.microsoft.com/office/powerpoint/2010/main" val="3545004401"/>
              </p:ext>
            </p:extLst>
          </p:nvPr>
        </p:nvGraphicFramePr>
        <p:xfrm>
          <a:off x="838200" y="1479884"/>
          <a:ext cx="10515600" cy="4758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drawing&#10;&#10;Description automatically generated">
            <a:extLst>
              <a:ext uri="{FF2B5EF4-FFF2-40B4-BE49-F238E27FC236}">
                <a16:creationId xmlns:a16="http://schemas.microsoft.com/office/drawing/2014/main" id="{20B5B18B-D474-418B-A2F3-429D8C5DA3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4962" y="1700213"/>
            <a:ext cx="1458993" cy="1458993"/>
          </a:xfrm>
          <a:prstGeom prst="ellipse">
            <a:avLst/>
          </a:prstGeom>
          <a:ln w="28575">
            <a:solidFill>
              <a:srgbClr val="E8D3A2"/>
            </a:solidFill>
          </a:ln>
        </p:spPr>
      </p:pic>
    </p:spTree>
    <p:extLst>
      <p:ext uri="{BB962C8B-B14F-4D97-AF65-F5344CB8AC3E}">
        <p14:creationId xmlns:p14="http://schemas.microsoft.com/office/powerpoint/2010/main" val="3378017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drawing, light&#10;&#10;Description automatically generated">
            <a:extLst>
              <a:ext uri="{FF2B5EF4-FFF2-40B4-BE49-F238E27FC236}">
                <a16:creationId xmlns:a16="http://schemas.microsoft.com/office/drawing/2014/main" id="{3A4B98CD-7D28-474A-8038-36CD9CDFB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976" y="4331035"/>
            <a:ext cx="1542048" cy="1293665"/>
          </a:xfrm>
          <a:prstGeom prst="rect">
            <a:avLst/>
          </a:prstGeom>
        </p:spPr>
      </p:pic>
      <p:pic>
        <p:nvPicPr>
          <p:cNvPr id="8" name="Picture 7" descr="A picture containing hanger, object, light&#10;&#10;Description automatically generated">
            <a:extLst>
              <a:ext uri="{FF2B5EF4-FFF2-40B4-BE49-F238E27FC236}">
                <a16:creationId xmlns:a16="http://schemas.microsoft.com/office/drawing/2014/main" id="{2BDDBB33-9DAB-4AC2-9371-4D7D2CFC3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9796" y="4212396"/>
            <a:ext cx="1406262" cy="1421829"/>
          </a:xfrm>
          <a:prstGeom prst="rect">
            <a:avLst/>
          </a:prstGeom>
        </p:spPr>
      </p:pic>
      <p:pic>
        <p:nvPicPr>
          <p:cNvPr id="16" name="Picture 15" descr="A close up of a logo&#10;&#10;Description automatically generated">
            <a:extLst>
              <a:ext uri="{FF2B5EF4-FFF2-40B4-BE49-F238E27FC236}">
                <a16:creationId xmlns:a16="http://schemas.microsoft.com/office/drawing/2014/main" id="{162C598A-7956-4772-BA1F-872C75372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5378" y="4353959"/>
            <a:ext cx="995960" cy="1293665"/>
          </a:xfrm>
          <a:prstGeom prst="rect">
            <a:avLst/>
          </a:prstGeom>
        </p:spPr>
      </p:pic>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Method</a:t>
            </a:r>
            <a:br>
              <a:rPr lang="en-US" sz="4000" dirty="0"/>
            </a:br>
            <a:r>
              <a:rPr lang="en-US" sz="4000" dirty="0">
                <a:solidFill>
                  <a:srgbClr val="E8D3A2"/>
                </a:solidFill>
              </a:rPr>
              <a:t>Lab-based Design Probe</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14</a:t>
            </a:fld>
            <a:endParaRPr lang="en-US" dirty="0"/>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a:xfrm>
            <a:off x="838200" y="1825625"/>
            <a:ext cx="10515600" cy="2670175"/>
          </a:xfrm>
        </p:spPr>
        <p:txBody>
          <a:bodyPr/>
          <a:lstStyle/>
          <a:p>
            <a:pPr marL="514350" indent="-514350">
              <a:buFont typeface="+mj-lt"/>
              <a:buAutoNum type="arabicPeriod"/>
            </a:pPr>
            <a:r>
              <a:rPr lang="en-US" dirty="0"/>
              <a:t>Discussed reactions to watch-based sound feedback</a:t>
            </a:r>
          </a:p>
          <a:p>
            <a:pPr marL="514350" indent="-514350">
              <a:buFont typeface="+mj-lt"/>
              <a:buAutoNum type="arabicPeriod"/>
            </a:pPr>
            <a:r>
              <a:rPr lang="en-US" dirty="0"/>
              <a:t>Presented different </a:t>
            </a:r>
            <a:r>
              <a:rPr lang="en-US" b="1" dirty="0">
                <a:solidFill>
                  <a:srgbClr val="E8D3A2"/>
                </a:solidFill>
              </a:rPr>
              <a:t>sound feedback designs </a:t>
            </a:r>
            <a:r>
              <a:rPr lang="en-US" dirty="0"/>
              <a:t>by performing three example sounds around the room:</a:t>
            </a:r>
          </a:p>
          <a:p>
            <a:pPr marL="514350" indent="-514350">
              <a:buFont typeface="+mj-lt"/>
              <a:buAutoNum type="arabicPeriod"/>
            </a:pPr>
            <a:endParaRPr lang="en-US" dirty="0"/>
          </a:p>
        </p:txBody>
      </p:sp>
      <p:sp>
        <p:nvSpPr>
          <p:cNvPr id="17" name="Content Placeholder 2">
            <a:extLst>
              <a:ext uri="{FF2B5EF4-FFF2-40B4-BE49-F238E27FC236}">
                <a16:creationId xmlns:a16="http://schemas.microsoft.com/office/drawing/2014/main" id="{772B49B3-E127-4AE5-BB1A-6471CE4E35CE}"/>
              </a:ext>
            </a:extLst>
          </p:cNvPr>
          <p:cNvSpPr txBox="1">
            <a:spLocks/>
          </p:cNvSpPr>
          <p:nvPr/>
        </p:nvSpPr>
        <p:spPr>
          <a:xfrm>
            <a:off x="2068762" y="5647624"/>
            <a:ext cx="2309191" cy="414151"/>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Door knock</a:t>
            </a:r>
          </a:p>
        </p:txBody>
      </p:sp>
      <p:sp>
        <p:nvSpPr>
          <p:cNvPr id="18" name="Content Placeholder 2">
            <a:extLst>
              <a:ext uri="{FF2B5EF4-FFF2-40B4-BE49-F238E27FC236}">
                <a16:creationId xmlns:a16="http://schemas.microsoft.com/office/drawing/2014/main" id="{E69A4335-9DF3-46EA-B188-E90141FBD931}"/>
              </a:ext>
            </a:extLst>
          </p:cNvPr>
          <p:cNvSpPr txBox="1">
            <a:spLocks/>
          </p:cNvSpPr>
          <p:nvPr/>
        </p:nvSpPr>
        <p:spPr>
          <a:xfrm>
            <a:off x="4941404" y="5647624"/>
            <a:ext cx="2309191" cy="414151"/>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Phone ring</a:t>
            </a:r>
          </a:p>
        </p:txBody>
      </p:sp>
      <p:sp>
        <p:nvSpPr>
          <p:cNvPr id="19" name="Content Placeholder 2">
            <a:extLst>
              <a:ext uri="{FF2B5EF4-FFF2-40B4-BE49-F238E27FC236}">
                <a16:creationId xmlns:a16="http://schemas.microsoft.com/office/drawing/2014/main" id="{041AF665-1AEA-46F8-825E-F9D0EF17F470}"/>
              </a:ext>
            </a:extLst>
          </p:cNvPr>
          <p:cNvSpPr txBox="1">
            <a:spLocks/>
          </p:cNvSpPr>
          <p:nvPr/>
        </p:nvSpPr>
        <p:spPr>
          <a:xfrm>
            <a:off x="7818807" y="5651499"/>
            <a:ext cx="2309191" cy="414151"/>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Name call</a:t>
            </a:r>
          </a:p>
        </p:txBody>
      </p:sp>
      <p:sp>
        <p:nvSpPr>
          <p:cNvPr id="21" name="Rectangle 20">
            <a:extLst>
              <a:ext uri="{FF2B5EF4-FFF2-40B4-BE49-F238E27FC236}">
                <a16:creationId xmlns:a16="http://schemas.microsoft.com/office/drawing/2014/main" id="{030B35EE-43AD-475E-A2ED-9E5DB52C2C55}"/>
              </a:ext>
            </a:extLst>
          </p:cNvPr>
          <p:cNvSpPr/>
          <p:nvPr/>
        </p:nvSpPr>
        <p:spPr>
          <a:xfrm>
            <a:off x="523874" y="1825625"/>
            <a:ext cx="11144250" cy="81997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800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Lab-based Design Probe</a:t>
            </a:r>
            <a:br>
              <a:rPr lang="en-US" sz="4000" dirty="0"/>
            </a:br>
            <a:r>
              <a:rPr lang="en-US" sz="4000" dirty="0">
                <a:solidFill>
                  <a:srgbClr val="E8D3A2"/>
                </a:solidFill>
              </a:rPr>
              <a:t>Wizard-of-Oz Apparatus</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15</a:t>
            </a:fld>
            <a:endParaRPr lang="en-US"/>
          </a:p>
        </p:txBody>
      </p:sp>
      <p:pic>
        <p:nvPicPr>
          <p:cNvPr id="23" name="Picture 22">
            <a:extLst>
              <a:ext uri="{FF2B5EF4-FFF2-40B4-BE49-F238E27FC236}">
                <a16:creationId xmlns:a16="http://schemas.microsoft.com/office/drawing/2014/main" id="{6EBD520E-4837-482F-8F90-9067D8C48ED7}"/>
              </a:ext>
            </a:extLst>
          </p:cNvPr>
          <p:cNvPicPr>
            <a:picLocks noChangeAspect="1"/>
          </p:cNvPicPr>
          <p:nvPr/>
        </p:nvPicPr>
        <p:blipFill rotWithShape="1">
          <a:blip r:embed="rId3">
            <a:extLst>
              <a:ext uri="{28A0092B-C50C-407E-A947-70E740481C1C}">
                <a14:useLocalDpi xmlns:a14="http://schemas.microsoft.com/office/drawing/2010/main" val="0"/>
              </a:ext>
            </a:extLst>
          </a:blip>
          <a:srcRect l="14005" t="10168" r="32661" b="43390"/>
          <a:stretch/>
        </p:blipFill>
        <p:spPr bwMode="auto">
          <a:xfrm>
            <a:off x="2496896" y="1931390"/>
            <a:ext cx="7248785" cy="4204834"/>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751E7847-05ED-468C-B096-3C8E97FD2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499" y="3457578"/>
            <a:ext cx="3036728" cy="3025764"/>
          </a:xfrm>
          <a:prstGeom prst="ellipse">
            <a:avLst/>
          </a:prstGeom>
        </p:spPr>
      </p:pic>
      <p:pic>
        <p:nvPicPr>
          <p:cNvPr id="20" name="Picture 19">
            <a:extLst>
              <a:ext uri="{FF2B5EF4-FFF2-40B4-BE49-F238E27FC236}">
                <a16:creationId xmlns:a16="http://schemas.microsoft.com/office/drawing/2014/main" id="{C83C4BDE-B569-41E8-B3C2-9AA10D10072A}"/>
              </a:ext>
            </a:extLst>
          </p:cNvPr>
          <p:cNvPicPr>
            <a:picLocks noChangeAspect="1"/>
          </p:cNvPicPr>
          <p:nvPr/>
        </p:nvPicPr>
        <p:blipFill rotWithShape="1">
          <a:blip r:embed="rId5">
            <a:extLst>
              <a:ext uri="{28A0092B-C50C-407E-A947-70E740481C1C}">
                <a14:useLocalDpi xmlns:a14="http://schemas.microsoft.com/office/drawing/2010/main" val="0"/>
              </a:ext>
            </a:extLst>
          </a:blip>
          <a:srcRect t="3606"/>
          <a:stretch/>
        </p:blipFill>
        <p:spPr>
          <a:xfrm>
            <a:off x="8301655" y="1377304"/>
            <a:ext cx="1982837" cy="3812263"/>
          </a:xfrm>
          <a:prstGeom prst="rect">
            <a:avLst/>
          </a:prstGeom>
          <a:ln w="57150">
            <a:solidFill>
              <a:schemeClr val="tx1"/>
            </a:solidFill>
            <a:round/>
          </a:ln>
        </p:spPr>
      </p:pic>
      <p:sp>
        <p:nvSpPr>
          <p:cNvPr id="18" name="Text Box 1037">
            <a:extLst>
              <a:ext uri="{FF2B5EF4-FFF2-40B4-BE49-F238E27FC236}">
                <a16:creationId xmlns:a16="http://schemas.microsoft.com/office/drawing/2014/main" id="{B8F59E1C-77F1-4BD7-950E-B429E71BFE4F}"/>
              </a:ext>
            </a:extLst>
          </p:cNvPr>
          <p:cNvSpPr txBox="1"/>
          <p:nvPr/>
        </p:nvSpPr>
        <p:spPr>
          <a:xfrm>
            <a:off x="3693024" y="2892291"/>
            <a:ext cx="1665851" cy="401190"/>
          </a:xfrm>
          <a:prstGeom prst="rect">
            <a:avLst/>
          </a:prstGeom>
          <a:solidFill>
            <a:schemeClr val="tx1"/>
          </a:solidFill>
          <a:ln w="6350">
            <a:noFill/>
          </a:ln>
        </p:spPr>
        <p:txBody>
          <a:bodyPr rot="0" spcFirstLastPara="0" vert="horz" wrap="square" lIns="18288" tIns="18288" rIns="18288" bIns="18288" numCol="1" spcCol="0" rtlCol="0" fromWordArt="0" anchor="ctr" anchorCtr="0" forceAA="0" compatLnSpc="1">
            <a:prstTxWarp prst="textNoShape">
              <a:avLst/>
            </a:prstTxWarp>
            <a:noAutofit/>
          </a:bodyPr>
          <a:lstStyle/>
          <a:p>
            <a:pPr marL="0" marR="0" algn="ctr">
              <a:spcBef>
                <a:spcPts val="0"/>
              </a:spcBef>
              <a:spcAft>
                <a:spcPts val="0"/>
              </a:spcAft>
            </a:pPr>
            <a:r>
              <a:rPr lang="en-US" sz="2400" b="1" dirty="0">
                <a:solidFill>
                  <a:srgbClr val="E8D3A2"/>
                </a:solidFill>
                <a:effectLst/>
                <a:latin typeface="Open Sans Light" panose="020B0306030504020204" pitchFamily="34" charset="0"/>
                <a:ea typeface="Open Sans Light" panose="020B0306030504020204" pitchFamily="34" charset="0"/>
                <a:cs typeface="Open Sans Light" panose="020B0306030504020204" pitchFamily="34" charset="0"/>
              </a:rPr>
              <a:t>Participant</a:t>
            </a:r>
            <a:endParaRPr lang="en-US" sz="4000" b="1" dirty="0">
              <a:solidFill>
                <a:srgbClr val="E8D3A2"/>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6" name="Straight Connector 15">
            <a:extLst>
              <a:ext uri="{FF2B5EF4-FFF2-40B4-BE49-F238E27FC236}">
                <a16:creationId xmlns:a16="http://schemas.microsoft.com/office/drawing/2014/main" id="{FCCA0602-21A8-422C-B33C-16444F29176C}"/>
              </a:ext>
            </a:extLst>
          </p:cNvPr>
          <p:cNvCxnSpPr>
            <a:cxnSpLocks/>
          </p:cNvCxnSpPr>
          <p:nvPr/>
        </p:nvCxnSpPr>
        <p:spPr>
          <a:xfrm flipV="1">
            <a:off x="6555003" y="1349866"/>
            <a:ext cx="1746652" cy="2055894"/>
          </a:xfrm>
          <a:prstGeom prst="line">
            <a:avLst/>
          </a:prstGeom>
          <a:ln w="38100">
            <a:solidFill>
              <a:srgbClr val="00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360B6B-4B7D-499D-B15F-0A1D6FAC21A5}"/>
              </a:ext>
            </a:extLst>
          </p:cNvPr>
          <p:cNvCxnSpPr>
            <a:cxnSpLocks/>
          </p:cNvCxnSpPr>
          <p:nvPr/>
        </p:nvCxnSpPr>
        <p:spPr>
          <a:xfrm>
            <a:off x="6555003" y="3571417"/>
            <a:ext cx="1746652" cy="1636187"/>
          </a:xfrm>
          <a:prstGeom prst="line">
            <a:avLst/>
          </a:prstGeom>
          <a:ln w="38100">
            <a:solidFill>
              <a:srgbClr val="00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BB2A1DE-552A-4269-96ED-22BFE44D2FBB}"/>
              </a:ext>
            </a:extLst>
          </p:cNvPr>
          <p:cNvCxnSpPr>
            <a:cxnSpLocks/>
            <a:stCxn id="22" idx="4"/>
          </p:cNvCxnSpPr>
          <p:nvPr/>
        </p:nvCxnSpPr>
        <p:spPr>
          <a:xfrm flipV="1">
            <a:off x="3122863" y="5389021"/>
            <a:ext cx="3893663" cy="1094324"/>
          </a:xfrm>
          <a:prstGeom prst="line">
            <a:avLst/>
          </a:prstGeom>
          <a:ln w="38100">
            <a:solidFill>
              <a:srgbClr val="00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7DCA801-5FE6-43D7-BFDE-2F3D580547C9}"/>
              </a:ext>
            </a:extLst>
          </p:cNvPr>
          <p:cNvCxnSpPr>
            <a:cxnSpLocks/>
            <a:stCxn id="22" idx="7"/>
          </p:cNvCxnSpPr>
          <p:nvPr/>
        </p:nvCxnSpPr>
        <p:spPr>
          <a:xfrm>
            <a:off x="4196507" y="3900695"/>
            <a:ext cx="3010513" cy="1288871"/>
          </a:xfrm>
          <a:prstGeom prst="line">
            <a:avLst/>
          </a:prstGeom>
          <a:ln w="38100">
            <a:solidFill>
              <a:srgbClr val="000000">
                <a:alpha val="50000"/>
              </a:srgbClr>
            </a:solidFill>
          </a:ln>
        </p:spPr>
        <p:style>
          <a:lnRef idx="1">
            <a:schemeClr val="accent1"/>
          </a:lnRef>
          <a:fillRef idx="0">
            <a:schemeClr val="accent1"/>
          </a:fillRef>
          <a:effectRef idx="0">
            <a:schemeClr val="accent1"/>
          </a:effectRef>
          <a:fontRef idx="minor">
            <a:schemeClr val="tx1"/>
          </a:fontRef>
        </p:style>
      </p:cxnSp>
      <p:sp>
        <p:nvSpPr>
          <p:cNvPr id="8" name="Text Box 1042">
            <a:extLst>
              <a:ext uri="{FF2B5EF4-FFF2-40B4-BE49-F238E27FC236}">
                <a16:creationId xmlns:a16="http://schemas.microsoft.com/office/drawing/2014/main" id="{F58B5E47-111C-405C-A200-FB9895DA84E8}"/>
              </a:ext>
            </a:extLst>
          </p:cNvPr>
          <p:cNvSpPr txBox="1"/>
          <p:nvPr/>
        </p:nvSpPr>
        <p:spPr>
          <a:xfrm>
            <a:off x="5529044" y="1845699"/>
            <a:ext cx="1081504" cy="344031"/>
          </a:xfrm>
          <a:prstGeom prst="rect">
            <a:avLst/>
          </a:prstGeom>
          <a:solidFill>
            <a:schemeClr val="tx1"/>
          </a:solidFill>
          <a:ln w="6350">
            <a:noFill/>
          </a:ln>
        </p:spPr>
        <p:txBody>
          <a:bodyPr rot="0" spcFirstLastPara="0" vert="horz" wrap="square" lIns="18288" tIns="18288" rIns="18288" bIns="18288" numCol="1" spcCol="0" rtlCol="0" fromWordArt="0" anchor="ctr" anchorCtr="0" forceAA="0" compatLnSpc="1">
            <a:prstTxWarp prst="textNoShape">
              <a:avLst/>
            </a:prstTxWarp>
            <a:noAutofit/>
          </a:bodyPr>
          <a:lstStyle/>
          <a:p>
            <a:pPr marL="0" marR="0" algn="ctr">
              <a:spcBef>
                <a:spcPts val="0"/>
              </a:spcBef>
              <a:spcAft>
                <a:spcPts val="0"/>
              </a:spcAft>
            </a:pPr>
            <a:r>
              <a:rPr lang="en-US" sz="1600" b="1" dirty="0">
                <a:solidFill>
                  <a:srgbClr val="E8D3A2"/>
                </a:solidFill>
                <a:effectLst/>
                <a:latin typeface="Open Sans Light" panose="020B0306030504020204" pitchFamily="34" charset="0"/>
                <a:ea typeface="Open Sans Light" panose="020B0306030504020204" pitchFamily="34" charset="0"/>
                <a:cs typeface="Open Sans Light" panose="020B0306030504020204" pitchFamily="34" charset="0"/>
              </a:rPr>
              <a:t>Wizard</a:t>
            </a:r>
            <a:endParaRPr lang="en-US" sz="3200" b="1" dirty="0">
              <a:solidFill>
                <a:srgbClr val="E8D3A2"/>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13371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Lab-based Design Probe</a:t>
            </a:r>
            <a:br>
              <a:rPr lang="en-US" sz="4000" dirty="0"/>
            </a:br>
            <a:r>
              <a:rPr lang="en-US" sz="4000" dirty="0">
                <a:solidFill>
                  <a:srgbClr val="E8D3A2"/>
                </a:solidFill>
              </a:rPr>
              <a:t>Sound Feedback Designs</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16</a:t>
            </a:fld>
            <a:endParaRPr lang="en-US"/>
          </a:p>
        </p:txBody>
      </p:sp>
      <p:pic>
        <p:nvPicPr>
          <p:cNvPr id="23" name="Picture 22">
            <a:extLst>
              <a:ext uri="{FF2B5EF4-FFF2-40B4-BE49-F238E27FC236}">
                <a16:creationId xmlns:a16="http://schemas.microsoft.com/office/drawing/2014/main" id="{6EBD520E-4837-482F-8F90-9067D8C48ED7}"/>
              </a:ext>
            </a:extLst>
          </p:cNvPr>
          <p:cNvPicPr>
            <a:picLocks noChangeAspect="1"/>
          </p:cNvPicPr>
          <p:nvPr/>
        </p:nvPicPr>
        <p:blipFill rotWithShape="1">
          <a:blip r:embed="rId3">
            <a:extLst>
              <a:ext uri="{28A0092B-C50C-407E-A947-70E740481C1C}">
                <a14:useLocalDpi xmlns:a14="http://schemas.microsoft.com/office/drawing/2010/main" val="0"/>
              </a:ext>
            </a:extLst>
          </a:blip>
          <a:srcRect l="14005" t="10168" r="32661" b="43390"/>
          <a:stretch/>
        </p:blipFill>
        <p:spPr bwMode="auto">
          <a:xfrm>
            <a:off x="2496896" y="1931390"/>
            <a:ext cx="7248785" cy="4204834"/>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751E7847-05ED-468C-B096-3C8E97FD2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499" y="3457578"/>
            <a:ext cx="3036728" cy="3025764"/>
          </a:xfrm>
          <a:prstGeom prst="ellipse">
            <a:avLst/>
          </a:prstGeom>
        </p:spPr>
      </p:pic>
      <p:cxnSp>
        <p:nvCxnSpPr>
          <p:cNvPr id="12" name="Straight Connector 11">
            <a:extLst>
              <a:ext uri="{FF2B5EF4-FFF2-40B4-BE49-F238E27FC236}">
                <a16:creationId xmlns:a16="http://schemas.microsoft.com/office/drawing/2014/main" id="{2BB2A1DE-552A-4269-96ED-22BFE44D2FBB}"/>
              </a:ext>
            </a:extLst>
          </p:cNvPr>
          <p:cNvCxnSpPr>
            <a:cxnSpLocks/>
            <a:stCxn id="22" idx="4"/>
          </p:cNvCxnSpPr>
          <p:nvPr/>
        </p:nvCxnSpPr>
        <p:spPr>
          <a:xfrm flipV="1">
            <a:off x="3122863" y="5389021"/>
            <a:ext cx="3893663" cy="1094324"/>
          </a:xfrm>
          <a:prstGeom prst="line">
            <a:avLst/>
          </a:prstGeom>
          <a:ln w="38100">
            <a:solidFill>
              <a:srgbClr val="00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7DCA801-5FE6-43D7-BFDE-2F3D580547C9}"/>
              </a:ext>
            </a:extLst>
          </p:cNvPr>
          <p:cNvCxnSpPr>
            <a:cxnSpLocks/>
            <a:stCxn id="22" idx="7"/>
          </p:cNvCxnSpPr>
          <p:nvPr/>
        </p:nvCxnSpPr>
        <p:spPr>
          <a:xfrm>
            <a:off x="4196507" y="3900695"/>
            <a:ext cx="3010513" cy="1288871"/>
          </a:xfrm>
          <a:prstGeom prst="line">
            <a:avLst/>
          </a:prstGeom>
          <a:ln w="38100">
            <a:solidFill>
              <a:srgbClr val="000000">
                <a:alpha val="50000"/>
              </a:srgb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09DEB0E-4581-4EDF-96E1-8E175F9B8F45}"/>
              </a:ext>
            </a:extLst>
          </p:cNvPr>
          <p:cNvSpPr/>
          <p:nvPr/>
        </p:nvSpPr>
        <p:spPr>
          <a:xfrm>
            <a:off x="7678002" y="2690336"/>
            <a:ext cx="3409098" cy="1738789"/>
          </a:xfrm>
          <a:prstGeom prst="rect">
            <a:avLst/>
          </a:prstGeom>
          <a:solidFill>
            <a:schemeClr val="tx1">
              <a:alpha val="70000"/>
            </a:schemeClr>
          </a:solidFill>
        </p:spPr>
        <p:txBody>
          <a:bodyPr wrap="square" lIns="274320" anchor="ctr">
            <a:noAutofit/>
          </a:bodyPr>
          <a:lstStyle/>
          <a:p>
            <a:r>
              <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Each design included visual feedback designed with a high-contrast, glanceable aesthetic</a:t>
            </a:r>
            <a:endParaRPr lang="en-US" sz="20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Content Placeholder 2">
            <a:extLst>
              <a:ext uri="{FF2B5EF4-FFF2-40B4-BE49-F238E27FC236}">
                <a16:creationId xmlns:a16="http://schemas.microsoft.com/office/drawing/2014/main" id="{213B04F3-56CE-4DFB-B6A2-5ADF567934E9}"/>
              </a:ext>
            </a:extLst>
          </p:cNvPr>
          <p:cNvSpPr txBox="1">
            <a:spLocks/>
          </p:cNvSpPr>
          <p:nvPr/>
        </p:nvSpPr>
        <p:spPr>
          <a:xfrm>
            <a:off x="377018" y="4775415"/>
            <a:ext cx="1280828" cy="414151"/>
          </a:xfrm>
          <a:prstGeom prst="rect">
            <a:avLst/>
          </a:prstGeom>
          <a:solidFill>
            <a:srgbClr val="E8D3A2"/>
          </a:solidFill>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i="1" dirty="0">
                <a:solidFill>
                  <a:schemeClr val="tx1"/>
                </a:solidFill>
              </a:rPr>
              <a:t>Direction</a:t>
            </a:r>
          </a:p>
        </p:txBody>
      </p:sp>
      <p:sp>
        <p:nvSpPr>
          <p:cNvPr id="17" name="Content Placeholder 2">
            <a:extLst>
              <a:ext uri="{FF2B5EF4-FFF2-40B4-BE49-F238E27FC236}">
                <a16:creationId xmlns:a16="http://schemas.microsoft.com/office/drawing/2014/main" id="{5512D7CC-C530-4DF2-810D-7B011AFADF06}"/>
              </a:ext>
            </a:extLst>
          </p:cNvPr>
          <p:cNvSpPr txBox="1">
            <a:spLocks/>
          </p:cNvSpPr>
          <p:nvPr/>
        </p:nvSpPr>
        <p:spPr>
          <a:xfrm>
            <a:off x="1856482" y="3486544"/>
            <a:ext cx="1280828" cy="414151"/>
          </a:xfrm>
          <a:prstGeom prst="rect">
            <a:avLst/>
          </a:prstGeom>
          <a:solidFill>
            <a:srgbClr val="E8D3A2"/>
          </a:solidFill>
          <a:ln>
            <a:noFill/>
          </a:ln>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i="1" dirty="0">
                <a:solidFill>
                  <a:schemeClr val="tx1"/>
                </a:solidFill>
              </a:rPr>
              <a:t>Loudness</a:t>
            </a:r>
          </a:p>
        </p:txBody>
      </p:sp>
      <p:sp>
        <p:nvSpPr>
          <p:cNvPr id="19" name="Content Placeholder 2">
            <a:extLst>
              <a:ext uri="{FF2B5EF4-FFF2-40B4-BE49-F238E27FC236}">
                <a16:creationId xmlns:a16="http://schemas.microsoft.com/office/drawing/2014/main" id="{7EFEFFA5-8A86-4417-B21D-02F87833BF90}"/>
              </a:ext>
            </a:extLst>
          </p:cNvPr>
          <p:cNvSpPr txBox="1">
            <a:spLocks/>
          </p:cNvSpPr>
          <p:nvPr/>
        </p:nvSpPr>
        <p:spPr>
          <a:xfrm>
            <a:off x="3194460" y="5251839"/>
            <a:ext cx="1280828" cy="414151"/>
          </a:xfrm>
          <a:prstGeom prst="rect">
            <a:avLst/>
          </a:prstGeom>
          <a:solidFill>
            <a:srgbClr val="E8D3A2"/>
          </a:solidFill>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i="1" dirty="0">
                <a:solidFill>
                  <a:schemeClr val="tx1"/>
                </a:solidFill>
              </a:rPr>
              <a:t>Identity</a:t>
            </a:r>
          </a:p>
        </p:txBody>
      </p:sp>
    </p:spTree>
    <p:extLst>
      <p:ext uri="{BB962C8B-B14F-4D97-AF65-F5344CB8AC3E}">
        <p14:creationId xmlns:p14="http://schemas.microsoft.com/office/powerpoint/2010/main" val="411606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17</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a:xfrm>
            <a:off x="838200" y="1825625"/>
            <a:ext cx="10515600" cy="3413125"/>
          </a:xfrm>
        </p:spPr>
        <p:txBody>
          <a:bodyPr>
            <a:normAutofit/>
          </a:bodyPr>
          <a:lstStyle/>
          <a:p>
            <a:pPr marL="0" indent="0">
              <a:buNone/>
            </a:pPr>
            <a:r>
              <a:rPr lang="en-US" dirty="0"/>
              <a:t>We presented the visual alone, and with two haptic designs:</a:t>
            </a:r>
          </a:p>
          <a:p>
            <a:pPr marL="514350" indent="-514350">
              <a:buFont typeface="+mj-lt"/>
              <a:buAutoNum type="arabicPeriod"/>
            </a:pPr>
            <a:r>
              <a:rPr lang="en-US" b="1" dirty="0">
                <a:solidFill>
                  <a:srgbClr val="E8D3A2"/>
                </a:solidFill>
              </a:rPr>
              <a:t>Simple vibration:</a:t>
            </a:r>
            <a:r>
              <a:rPr lang="en-US" dirty="0"/>
              <a:t> a single vibration to notify the user a sound had occurred</a:t>
            </a:r>
          </a:p>
          <a:p>
            <a:pPr marL="514350" indent="-514350">
              <a:buFont typeface="+mj-lt"/>
              <a:buAutoNum type="arabicPeriod"/>
            </a:pPr>
            <a:r>
              <a:rPr lang="en-US" b="1" dirty="0">
                <a:solidFill>
                  <a:srgbClr val="E8D3A2"/>
                </a:solidFill>
              </a:rPr>
              <a:t>Tactons:</a:t>
            </a:r>
            <a:r>
              <a:rPr lang="en-US" dirty="0"/>
              <a:t> vibrational pattern to convey sound information.</a:t>
            </a:r>
          </a:p>
        </p:txBody>
      </p:sp>
      <p:sp>
        <p:nvSpPr>
          <p:cNvPr id="8" name="Title 1">
            <a:extLst>
              <a:ext uri="{FF2B5EF4-FFF2-40B4-BE49-F238E27FC236}">
                <a16:creationId xmlns:a16="http://schemas.microsoft.com/office/drawing/2014/main" id="{C5EAE6E1-FED7-41EC-9071-7780AF018FED}"/>
              </a:ext>
            </a:extLst>
          </p:cNvPr>
          <p:cNvSpPr txBox="1">
            <a:spLocks/>
          </p:cNvSpPr>
          <p:nvPr/>
        </p:nvSpPr>
        <p:spPr>
          <a:xfrm>
            <a:off x="838200" y="374650"/>
            <a:ext cx="8135203"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kern="1200">
                <a:solidFill>
                  <a:srgbClr val="E8D3A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0">
                <a:solidFill>
                  <a:schemeClr val="bg2">
                    <a:lumMod val="75000"/>
                  </a:schemeClr>
                </a:solidFill>
              </a:rPr>
              <a:t>Lab-based Design Probe</a:t>
            </a:r>
            <a:br>
              <a:rPr lang="en-US"/>
            </a:br>
            <a:r>
              <a:rPr lang="en-US"/>
              <a:t>Sound Feedback Designs</a:t>
            </a:r>
            <a:endParaRPr lang="en-US" dirty="0"/>
          </a:p>
        </p:txBody>
      </p:sp>
    </p:spTree>
    <p:extLst>
      <p:ext uri="{BB962C8B-B14F-4D97-AF65-F5344CB8AC3E}">
        <p14:creationId xmlns:p14="http://schemas.microsoft.com/office/powerpoint/2010/main" val="3207722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bject, clock, drawing&#10;&#10;Description automatically generated">
            <a:extLst>
              <a:ext uri="{FF2B5EF4-FFF2-40B4-BE49-F238E27FC236}">
                <a16:creationId xmlns:a16="http://schemas.microsoft.com/office/drawing/2014/main" id="{07FB24EF-4B59-4E03-B953-ECAC0D9F0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75" y="3709317"/>
            <a:ext cx="9620250" cy="2255147"/>
          </a:xfrm>
          <a:prstGeom prst="rect">
            <a:avLst/>
          </a:prstGeom>
        </p:spPr>
      </p:pic>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18</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a:xfrm>
            <a:off x="838200" y="1825625"/>
            <a:ext cx="10515600" cy="3508375"/>
          </a:xfrm>
        </p:spPr>
        <p:txBody>
          <a:bodyPr>
            <a:normAutofit/>
          </a:bodyPr>
          <a:lstStyle/>
          <a:p>
            <a:pPr marL="0" indent="0">
              <a:buNone/>
            </a:pPr>
            <a:r>
              <a:rPr lang="en-US" b="1" dirty="0">
                <a:solidFill>
                  <a:srgbClr val="E8D3A2"/>
                </a:solidFill>
              </a:rPr>
              <a:t>Tactons:</a:t>
            </a:r>
            <a:r>
              <a:rPr lang="en-US" dirty="0"/>
              <a:t> vibrational pattern conveying sound information</a:t>
            </a:r>
          </a:p>
          <a:p>
            <a:pPr>
              <a:spcBef>
                <a:spcPts val="1000"/>
              </a:spcBef>
            </a:pPr>
            <a:r>
              <a:rPr lang="en-US" dirty="0">
                <a:solidFill>
                  <a:srgbClr val="E8D3A2"/>
                </a:solidFill>
              </a:rPr>
              <a:t>On-and-off vibrations</a:t>
            </a:r>
            <a:r>
              <a:rPr lang="en-US" dirty="0"/>
              <a:t> at a constant intensity</a:t>
            </a:r>
          </a:p>
          <a:p>
            <a:endParaRPr lang="en-US" dirty="0"/>
          </a:p>
          <a:p>
            <a:endParaRPr lang="en-US" dirty="0"/>
          </a:p>
        </p:txBody>
      </p:sp>
      <p:sp>
        <p:nvSpPr>
          <p:cNvPr id="8" name="Title 1">
            <a:extLst>
              <a:ext uri="{FF2B5EF4-FFF2-40B4-BE49-F238E27FC236}">
                <a16:creationId xmlns:a16="http://schemas.microsoft.com/office/drawing/2014/main" id="{C5EAE6E1-FED7-41EC-9071-7780AF018FED}"/>
              </a:ext>
            </a:extLst>
          </p:cNvPr>
          <p:cNvSpPr txBox="1">
            <a:spLocks/>
          </p:cNvSpPr>
          <p:nvPr/>
        </p:nvSpPr>
        <p:spPr>
          <a:xfrm>
            <a:off x="838200" y="374650"/>
            <a:ext cx="8135203"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kern="1200">
                <a:solidFill>
                  <a:srgbClr val="E8D3A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0">
                <a:solidFill>
                  <a:schemeClr val="bg2">
                    <a:lumMod val="75000"/>
                  </a:schemeClr>
                </a:solidFill>
              </a:rPr>
              <a:t>Lab-based Design Probe</a:t>
            </a:r>
            <a:br>
              <a:rPr lang="en-US"/>
            </a:br>
            <a:r>
              <a:rPr lang="en-US"/>
              <a:t>Sound Feedback Designs</a:t>
            </a:r>
            <a:endParaRPr lang="en-US" dirty="0"/>
          </a:p>
        </p:txBody>
      </p:sp>
      <p:sp>
        <p:nvSpPr>
          <p:cNvPr id="7" name="Rectangle: Rounded Corners 6">
            <a:extLst>
              <a:ext uri="{FF2B5EF4-FFF2-40B4-BE49-F238E27FC236}">
                <a16:creationId xmlns:a16="http://schemas.microsoft.com/office/drawing/2014/main" id="{C7DC04D4-958F-4D3B-9A52-6CC7D1F20428}"/>
              </a:ext>
            </a:extLst>
          </p:cNvPr>
          <p:cNvSpPr/>
          <p:nvPr/>
        </p:nvSpPr>
        <p:spPr>
          <a:xfrm>
            <a:off x="1085850" y="4480788"/>
            <a:ext cx="1359568" cy="778963"/>
          </a:xfrm>
          <a:prstGeom prst="roundRect">
            <a:avLst>
              <a:gd name="adj" fmla="val 9259"/>
            </a:avLst>
          </a:prstGeom>
          <a:noFill/>
          <a:ln w="38100">
            <a:solidFill>
              <a:srgbClr val="E8D3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C51D508-1840-47DF-8F14-02174996BCA1}"/>
              </a:ext>
            </a:extLst>
          </p:cNvPr>
          <p:cNvSpPr/>
          <p:nvPr/>
        </p:nvSpPr>
        <p:spPr>
          <a:xfrm>
            <a:off x="3629025" y="4447408"/>
            <a:ext cx="1359568" cy="778963"/>
          </a:xfrm>
          <a:prstGeom prst="roundRect">
            <a:avLst>
              <a:gd name="adj" fmla="val 9259"/>
            </a:avLst>
          </a:prstGeom>
          <a:noFill/>
          <a:ln w="38100">
            <a:solidFill>
              <a:srgbClr val="E8D3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099AF7FC-B077-4AB5-9BCC-FF95B60167EB}"/>
              </a:ext>
            </a:extLst>
          </p:cNvPr>
          <p:cNvSpPr txBox="1">
            <a:spLocks/>
          </p:cNvSpPr>
          <p:nvPr/>
        </p:nvSpPr>
        <p:spPr>
          <a:xfrm>
            <a:off x="2406466" y="6124760"/>
            <a:ext cx="1280828" cy="414151"/>
          </a:xfrm>
          <a:prstGeom prst="rect">
            <a:avLst/>
          </a:prstGeom>
          <a:solidFill>
            <a:srgbClr val="E8D3A2"/>
          </a:solidFill>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i="1" dirty="0">
                <a:solidFill>
                  <a:schemeClr val="tx1"/>
                </a:solidFill>
              </a:rPr>
              <a:t>Direction</a:t>
            </a:r>
          </a:p>
        </p:txBody>
      </p:sp>
      <p:sp>
        <p:nvSpPr>
          <p:cNvPr id="11" name="Content Placeholder 2">
            <a:extLst>
              <a:ext uri="{FF2B5EF4-FFF2-40B4-BE49-F238E27FC236}">
                <a16:creationId xmlns:a16="http://schemas.microsoft.com/office/drawing/2014/main" id="{522F3C47-EB63-482B-9A02-65434B0B0A54}"/>
              </a:ext>
            </a:extLst>
          </p:cNvPr>
          <p:cNvSpPr txBox="1">
            <a:spLocks/>
          </p:cNvSpPr>
          <p:nvPr/>
        </p:nvSpPr>
        <p:spPr>
          <a:xfrm>
            <a:off x="5904607" y="6124761"/>
            <a:ext cx="1280828" cy="414151"/>
          </a:xfrm>
          <a:prstGeom prst="rect">
            <a:avLst/>
          </a:prstGeom>
          <a:solidFill>
            <a:srgbClr val="E8D3A2"/>
          </a:solidFill>
          <a:ln>
            <a:noFill/>
          </a:ln>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i="1" dirty="0">
                <a:solidFill>
                  <a:schemeClr val="tx1"/>
                </a:solidFill>
              </a:rPr>
              <a:t>Loudness</a:t>
            </a:r>
          </a:p>
        </p:txBody>
      </p:sp>
      <p:sp>
        <p:nvSpPr>
          <p:cNvPr id="12" name="Content Placeholder 2">
            <a:extLst>
              <a:ext uri="{FF2B5EF4-FFF2-40B4-BE49-F238E27FC236}">
                <a16:creationId xmlns:a16="http://schemas.microsoft.com/office/drawing/2014/main" id="{9A9E75C6-5221-4654-AA77-6CDE43692CFC}"/>
              </a:ext>
            </a:extLst>
          </p:cNvPr>
          <p:cNvSpPr txBox="1">
            <a:spLocks/>
          </p:cNvSpPr>
          <p:nvPr/>
        </p:nvSpPr>
        <p:spPr>
          <a:xfrm>
            <a:off x="8973403" y="6124761"/>
            <a:ext cx="1280828" cy="414151"/>
          </a:xfrm>
          <a:prstGeom prst="rect">
            <a:avLst/>
          </a:prstGeom>
          <a:solidFill>
            <a:srgbClr val="E8D3A2"/>
          </a:solidFill>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i="1" dirty="0">
                <a:solidFill>
                  <a:schemeClr val="tx1"/>
                </a:solidFill>
              </a:rPr>
              <a:t>Identity</a:t>
            </a:r>
          </a:p>
        </p:txBody>
      </p:sp>
    </p:spTree>
    <p:extLst>
      <p:ext uri="{BB962C8B-B14F-4D97-AF65-F5344CB8AC3E}">
        <p14:creationId xmlns:p14="http://schemas.microsoft.com/office/powerpoint/2010/main" val="221415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Lab-based Design Probe</a:t>
            </a:r>
            <a:br>
              <a:rPr lang="en-US" sz="4000" dirty="0"/>
            </a:br>
            <a:r>
              <a:rPr lang="en-US" sz="4000" dirty="0">
                <a:solidFill>
                  <a:srgbClr val="E8D3A2"/>
                </a:solidFill>
              </a:rPr>
              <a:t>Summary</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19</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a:xfrm>
            <a:off x="838200" y="1825625"/>
            <a:ext cx="5638800" cy="4351338"/>
          </a:xfrm>
        </p:spPr>
        <p:txBody>
          <a:bodyPr/>
          <a:lstStyle/>
          <a:p>
            <a:pPr marL="0" indent="0">
              <a:buNone/>
            </a:pPr>
            <a:r>
              <a:rPr lang="en-US" dirty="0"/>
              <a:t>Using three example sounds in the lab, we presented sound feedback designs in order of </a:t>
            </a:r>
            <a:r>
              <a:rPr lang="en-US" b="1" dirty="0">
                <a:solidFill>
                  <a:srgbClr val="E8D3A2"/>
                </a:solidFill>
              </a:rPr>
              <a:t>increasing haptic complexity:</a:t>
            </a:r>
          </a:p>
          <a:p>
            <a:pPr marL="514350" indent="-514350">
              <a:buFont typeface="+mj-lt"/>
              <a:buAutoNum type="arabicPeriod"/>
            </a:pPr>
            <a:r>
              <a:rPr lang="en-US" b="1" i="1" dirty="0"/>
              <a:t>Visual alone</a:t>
            </a:r>
          </a:p>
          <a:p>
            <a:pPr marL="514350" indent="-514350">
              <a:buFont typeface="+mj-lt"/>
              <a:buAutoNum type="arabicPeriod"/>
            </a:pPr>
            <a:r>
              <a:rPr lang="en-US" b="1" i="1" dirty="0"/>
              <a:t>Visual + simple vibration</a:t>
            </a:r>
          </a:p>
          <a:p>
            <a:pPr marL="514350" indent="-514350">
              <a:buFont typeface="+mj-lt"/>
              <a:buAutoNum type="arabicPeriod"/>
            </a:pPr>
            <a:r>
              <a:rPr lang="en-US" b="1" i="1" dirty="0"/>
              <a:t>Visual + tacton</a:t>
            </a:r>
            <a:endParaRPr lang="en-US" dirty="0"/>
          </a:p>
        </p:txBody>
      </p:sp>
      <p:grpSp>
        <p:nvGrpSpPr>
          <p:cNvPr id="17" name="Group 16">
            <a:extLst>
              <a:ext uri="{FF2B5EF4-FFF2-40B4-BE49-F238E27FC236}">
                <a16:creationId xmlns:a16="http://schemas.microsoft.com/office/drawing/2014/main" id="{10D442CC-5590-4913-98E3-BF38309527DC}"/>
              </a:ext>
            </a:extLst>
          </p:cNvPr>
          <p:cNvGrpSpPr/>
          <p:nvPr/>
        </p:nvGrpSpPr>
        <p:grpSpPr>
          <a:xfrm>
            <a:off x="8598369" y="1536971"/>
            <a:ext cx="2978917" cy="4528596"/>
            <a:chOff x="7358012" y="1571866"/>
            <a:chExt cx="3230781" cy="4911484"/>
          </a:xfrm>
        </p:grpSpPr>
        <p:pic>
          <p:nvPicPr>
            <p:cNvPr id="18" name="Picture 17">
              <a:extLst>
                <a:ext uri="{FF2B5EF4-FFF2-40B4-BE49-F238E27FC236}">
                  <a16:creationId xmlns:a16="http://schemas.microsoft.com/office/drawing/2014/main" id="{B03FBEA4-C07C-45C3-846A-9EEAB5DC6BCA}"/>
                </a:ext>
              </a:extLst>
            </p:cNvPr>
            <p:cNvPicPr/>
            <p:nvPr/>
          </p:nvPicPr>
          <p:blipFill rotWithShape="1">
            <a:blip r:embed="rId3">
              <a:extLst>
                <a:ext uri="{BEBA8EAE-BF5A-486C-A8C5-ECC9F3942E4B}">
                  <a14:imgProps xmlns:a14="http://schemas.microsoft.com/office/drawing/2010/main">
                    <a14:imgLayer r:embed="rId4">
                      <a14:imgEffect>
                        <a14:backgroundRemoval t="200" b="99900" l="0" r="94904">
                          <a14:foregroundMark x1="46419" y1="21200" x2="55923" y2="5200"/>
                          <a14:foregroundMark x1="46419" y1="35400" x2="73829" y2="44900"/>
                          <a14:foregroundMark x1="53168" y1="42600" x2="57438" y2="48000"/>
                          <a14:foregroundMark x1="70248" y1="43100" x2="69284" y2="55000"/>
                          <a14:foregroundMark x1="70248" y1="42800" x2="72865" y2="56200"/>
                          <a14:foregroundMark x1="75758" y1="44200" x2="65152" y2="52400"/>
                          <a14:foregroundMark x1="60331" y1="48200" x2="29339" y2="44900"/>
                          <a14:foregroundMark x1="33471" y1="1600" x2="60893" y2="549"/>
                          <a14:foregroundMark x1="84848" y1="27900" x2="88017" y2="67600"/>
                          <a14:foregroundMark x1="90358" y1="35600" x2="88017" y2="61600"/>
                          <a14:foregroundMark x1="91598" y1="40500" x2="92562" y2="57800"/>
                          <a14:foregroundMark x1="92562" y1="40000" x2="95179" y2="55700"/>
                          <a14:foregroundMark x1="68044" y1="81500" x2="57438" y2="94100"/>
                          <a14:foregroundMark x1="48347" y1="91500" x2="47439" y2="96397"/>
                          <a14:foregroundMark x1="9366" y1="47300" x2="49311" y2="54300"/>
                          <a14:foregroundMark x1="5096" y1="51700" x2="0" y2="51500"/>
                          <a14:foregroundMark x1="63912" y1="2100" x2="63912" y2="2100"/>
                          <a14:foregroundMark x1="62121" y1="1100" x2="62121" y2="1100"/>
                          <a14:foregroundMark x1="64325" y1="1300" x2="64325" y2="1300"/>
                          <a14:foregroundMark x1="64601" y1="800" x2="64601" y2="800"/>
                          <a14:foregroundMark x1="64601" y1="700" x2="62534" y2="700"/>
                          <a14:foregroundMark x1="65427" y1="800" x2="61157" y2="800"/>
                          <a14:foregroundMark x1="36639" y1="95700" x2="44453" y2="96502"/>
                          <a14:foregroundMark x1="33309" y1="96196" x2="50512" y2="98065"/>
                          <a14:foregroundMark x1="68185" y1="97115" x2="60869" y2="98065"/>
                          <a14:foregroundMark x1="37018" y1="97980" x2="35262" y2="98200"/>
                          <a14:foregroundMark x1="39256" y1="97700" x2="38616" y2="97780"/>
                          <a14:foregroundMark x1="34160" y1="98500" x2="34160" y2="98500"/>
                          <a14:foregroundMark x1="33609" y1="97200" x2="36935" y2="98452"/>
                          <a14:foregroundMark x1="38305" y1="98155" x2="39669" y2="98500"/>
                          <a14:foregroundMark x1="33427" y1="96920" x2="37465" y2="97942"/>
                          <a14:foregroundMark x1="37320" y1="99343" x2="40220" y2="99100"/>
                          <a14:foregroundMark x1="38017" y1="99300" x2="67493" y2="98800"/>
                          <a14:foregroundMark x1="70386" y1="97300" x2="70386" y2="97300"/>
                          <a14:foregroundMark x1="67080" y1="98400" x2="71074" y2="96700"/>
                          <a14:foregroundMark x1="70661" y1="97800" x2="70661" y2="97800"/>
                          <a14:foregroundMark x1="67080" y1="97500" x2="72039" y2="96200"/>
                          <a14:foregroundMark x1="70386" y1="98000" x2="69008" y2="98600"/>
                          <a14:foregroundMark x1="69284" y1="98600" x2="69284" y2="98600"/>
                          <a14:foregroundMark x1="69146" y1="98700" x2="69146" y2="98700"/>
                          <a14:foregroundMark x1="69284" y1="98500" x2="69284" y2="98500"/>
                          <a14:foregroundMark x1="69284" y1="98500" x2="69284" y2="98500"/>
                          <a14:foregroundMark x1="69284" y1="98700" x2="69284" y2="98700"/>
                          <a14:foregroundMark x1="69284" y1="98800" x2="69284" y2="98800"/>
                          <a14:foregroundMark x1="69835" y1="98500" x2="68595" y2="98900"/>
                          <a14:backgroundMark x1="68595" y1="800" x2="68595" y2="0"/>
                          <a14:backgroundMark x1="68595" y1="500" x2="72039" y2="500"/>
                          <a14:backgroundMark x1="68871" y1="200" x2="64742" y2="18"/>
                          <a14:backgroundMark x1="65702" y1="200" x2="65014" y2="0"/>
                          <a14:backgroundMark x1="72865" y1="85400" x2="72865" y2="85400"/>
                          <a14:backgroundMark x1="30716" y1="85000" x2="30716" y2="85000"/>
                          <a14:backgroundMark x1="30716" y1="86000" x2="30716" y2="86000"/>
                          <a14:backgroundMark x1="30441" y1="13600" x2="30441" y2="13600"/>
                          <a14:backgroundMark x1="72865" y1="13400" x2="72865" y2="13400"/>
                          <a14:backgroundMark x1="30482" y1="95999" x2="29477" y2="95700"/>
                          <a14:backgroundMark x1="69051" y1="99282" x2="68595" y2="99800"/>
                          <a14:backgroundMark x1="74380" y1="97500" x2="71763" y2="99100"/>
                          <a14:backgroundMark x1="68733" y1="99500" x2="66888" y2="99500"/>
                          <a14:backgroundMark x1="30579" y1="96500" x2="30579" y2="96500"/>
                          <a14:backgroundMark x1="30441" y1="96000" x2="30441" y2="96000"/>
                          <a14:backgroundMark x1="30303" y1="96000" x2="30992" y2="96200"/>
                          <a14:backgroundMark x1="30854" y1="95600" x2="31129" y2="97300"/>
                          <a14:backgroundMark x1="35950" y1="99400" x2="36501" y2="99500"/>
                          <a14:backgroundMark x1="35675" y1="99600" x2="37190" y2="995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b="-10742"/>
            <a:stretch/>
          </p:blipFill>
          <p:spPr bwMode="auto">
            <a:xfrm>
              <a:off x="7358012" y="1571866"/>
              <a:ext cx="3230781" cy="4911484"/>
            </a:xfrm>
            <a:prstGeom prst="rect">
              <a:avLst/>
            </a:prstGeom>
            <a:noFill/>
            <a:ln>
              <a:noFill/>
            </a:ln>
            <a:effectLst>
              <a:outerShdw blurRad="50800" dir="5400000" sx="102000" sy="102000" algn="t" rotWithShape="0">
                <a:prstClr val="black">
                  <a:alpha val="40000"/>
                </a:prstClr>
              </a:outerShdw>
            </a:effectLst>
          </p:spPr>
        </p:pic>
        <p:pic>
          <p:nvPicPr>
            <p:cNvPr id="19" name="Picture 18">
              <a:extLst>
                <a:ext uri="{FF2B5EF4-FFF2-40B4-BE49-F238E27FC236}">
                  <a16:creationId xmlns:a16="http://schemas.microsoft.com/office/drawing/2014/main" id="{32B1AC1B-08B5-40B5-98F1-9B38AB860E07}"/>
                </a:ext>
              </a:extLst>
            </p:cNvPr>
            <p:cNvPicPr/>
            <p:nvPr/>
          </p:nvPicPr>
          <p:blipFill>
            <a:blip r:embed="rId5">
              <a:extLst>
                <a:ext uri="{28A0092B-C50C-407E-A947-70E740481C1C}">
                  <a14:useLocalDpi xmlns:a14="http://schemas.microsoft.com/office/drawing/2010/main" val="0"/>
                </a:ext>
              </a:extLst>
            </a:blip>
            <a:stretch>
              <a:fillRect/>
            </a:stretch>
          </p:blipFill>
          <p:spPr>
            <a:xfrm>
              <a:off x="7744226" y="2491380"/>
              <a:ext cx="2568779" cy="2575919"/>
            </a:xfrm>
            <a:prstGeom prst="ellipse">
              <a:avLst/>
            </a:prstGeom>
          </p:spPr>
        </p:pic>
      </p:grpSp>
      <p:grpSp>
        <p:nvGrpSpPr>
          <p:cNvPr id="20" name="Group 19">
            <a:extLst>
              <a:ext uri="{FF2B5EF4-FFF2-40B4-BE49-F238E27FC236}">
                <a16:creationId xmlns:a16="http://schemas.microsoft.com/office/drawing/2014/main" id="{167873AC-F8A5-4278-82F8-0CBD99A0C07D}"/>
              </a:ext>
            </a:extLst>
          </p:cNvPr>
          <p:cNvGrpSpPr/>
          <p:nvPr/>
        </p:nvGrpSpPr>
        <p:grpSpPr>
          <a:xfrm>
            <a:off x="6451696" y="974958"/>
            <a:ext cx="2099048" cy="1552400"/>
            <a:chOff x="6104430" y="621371"/>
            <a:chExt cx="2309191" cy="1707816"/>
          </a:xfrm>
        </p:grpSpPr>
        <p:pic>
          <p:nvPicPr>
            <p:cNvPr id="21" name="Picture 20" descr="A close up of a logo&#10;&#10;Description automatically generated">
              <a:extLst>
                <a:ext uri="{FF2B5EF4-FFF2-40B4-BE49-F238E27FC236}">
                  <a16:creationId xmlns:a16="http://schemas.microsoft.com/office/drawing/2014/main" id="{30981B36-E39C-48E5-A06E-256C54E073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1046" y="621371"/>
              <a:ext cx="995960" cy="1293665"/>
            </a:xfrm>
            <a:prstGeom prst="rect">
              <a:avLst/>
            </a:prstGeom>
          </p:spPr>
        </p:pic>
        <p:sp>
          <p:nvSpPr>
            <p:cNvPr id="22" name="Content Placeholder 2">
              <a:extLst>
                <a:ext uri="{FF2B5EF4-FFF2-40B4-BE49-F238E27FC236}">
                  <a16:creationId xmlns:a16="http://schemas.microsoft.com/office/drawing/2014/main" id="{3BB313A0-450F-4EAB-9AD8-71241DB38FDD}"/>
                </a:ext>
              </a:extLst>
            </p:cNvPr>
            <p:cNvSpPr txBox="1">
              <a:spLocks/>
            </p:cNvSpPr>
            <p:nvPr/>
          </p:nvSpPr>
          <p:spPr>
            <a:xfrm>
              <a:off x="6104430" y="1915036"/>
              <a:ext cx="2309191" cy="414151"/>
            </a:xfrm>
            <a:prstGeom prst="rect">
              <a:avLst/>
            </a:prstGeom>
          </p:spPr>
          <p:txBody>
            <a:bodyPr vert="horz" lIns="91440" tIns="45720" rIns="91440" bIns="45720" numCol="1" rtlCol="0" anchor="t">
              <a:normAutofit lnSpcReduction="10000"/>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Door knock</a:t>
              </a:r>
            </a:p>
          </p:txBody>
        </p:sp>
      </p:grpSp>
      <p:grpSp>
        <p:nvGrpSpPr>
          <p:cNvPr id="23" name="Group 22">
            <a:extLst>
              <a:ext uri="{FF2B5EF4-FFF2-40B4-BE49-F238E27FC236}">
                <a16:creationId xmlns:a16="http://schemas.microsoft.com/office/drawing/2014/main" id="{F3A5FA01-9F52-4E3D-AA3D-88F94D2EBDDE}"/>
              </a:ext>
            </a:extLst>
          </p:cNvPr>
          <p:cNvGrpSpPr/>
          <p:nvPr/>
        </p:nvGrpSpPr>
        <p:grpSpPr>
          <a:xfrm>
            <a:off x="6479404" y="2686534"/>
            <a:ext cx="2099047" cy="1573237"/>
            <a:chOff x="6093428" y="2476203"/>
            <a:chExt cx="2309191" cy="1730740"/>
          </a:xfrm>
        </p:grpSpPr>
        <p:pic>
          <p:nvPicPr>
            <p:cNvPr id="24" name="Picture 23" descr="A picture containing drawing, light&#10;&#10;Description automatically generated">
              <a:extLst>
                <a:ext uri="{FF2B5EF4-FFF2-40B4-BE49-F238E27FC236}">
                  <a16:creationId xmlns:a16="http://schemas.microsoft.com/office/drawing/2014/main" id="{D7AE2E23-8D75-4C99-8F95-FA7B8F080D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7000" y="2476203"/>
              <a:ext cx="1542048" cy="1293665"/>
            </a:xfrm>
            <a:prstGeom prst="rect">
              <a:avLst/>
            </a:prstGeom>
          </p:spPr>
        </p:pic>
        <p:sp>
          <p:nvSpPr>
            <p:cNvPr id="25" name="Content Placeholder 2">
              <a:extLst>
                <a:ext uri="{FF2B5EF4-FFF2-40B4-BE49-F238E27FC236}">
                  <a16:creationId xmlns:a16="http://schemas.microsoft.com/office/drawing/2014/main" id="{1AB2F733-DF49-4B23-9BDA-D0275D5E4530}"/>
                </a:ext>
              </a:extLst>
            </p:cNvPr>
            <p:cNvSpPr txBox="1">
              <a:spLocks/>
            </p:cNvSpPr>
            <p:nvPr/>
          </p:nvSpPr>
          <p:spPr>
            <a:xfrm>
              <a:off x="6093428" y="3792792"/>
              <a:ext cx="2309191" cy="414151"/>
            </a:xfrm>
            <a:prstGeom prst="rect">
              <a:avLst/>
            </a:prstGeom>
          </p:spPr>
          <p:txBody>
            <a:bodyPr vert="horz" lIns="91440" tIns="45720" rIns="91440" bIns="45720" numCol="1" rtlCol="0" anchor="t">
              <a:normAutofit lnSpcReduction="10000"/>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Phone ring</a:t>
              </a:r>
            </a:p>
          </p:txBody>
        </p:sp>
      </p:grpSp>
      <p:grpSp>
        <p:nvGrpSpPr>
          <p:cNvPr id="26" name="Group 25">
            <a:extLst>
              <a:ext uri="{FF2B5EF4-FFF2-40B4-BE49-F238E27FC236}">
                <a16:creationId xmlns:a16="http://schemas.microsoft.com/office/drawing/2014/main" id="{03C81CB4-EE45-43AB-85FD-F9260CC4C00C}"/>
              </a:ext>
            </a:extLst>
          </p:cNvPr>
          <p:cNvGrpSpPr/>
          <p:nvPr/>
        </p:nvGrpSpPr>
        <p:grpSpPr>
          <a:xfrm>
            <a:off x="6499322" y="4303256"/>
            <a:ext cx="2099047" cy="1684602"/>
            <a:chOff x="6204047" y="4353959"/>
            <a:chExt cx="2309191" cy="1853254"/>
          </a:xfrm>
        </p:grpSpPr>
        <p:pic>
          <p:nvPicPr>
            <p:cNvPr id="27" name="Picture 26" descr="A picture containing hanger, object, light&#10;&#10;Description automatically generated">
              <a:extLst>
                <a:ext uri="{FF2B5EF4-FFF2-40B4-BE49-F238E27FC236}">
                  <a16:creationId xmlns:a16="http://schemas.microsoft.com/office/drawing/2014/main" id="{9E6A7DC1-8392-4608-9D53-2C65C67DBE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5036" y="4353959"/>
              <a:ext cx="1406262" cy="1421829"/>
            </a:xfrm>
            <a:prstGeom prst="rect">
              <a:avLst/>
            </a:prstGeom>
          </p:spPr>
        </p:pic>
        <p:sp>
          <p:nvSpPr>
            <p:cNvPr id="28" name="Content Placeholder 2">
              <a:extLst>
                <a:ext uri="{FF2B5EF4-FFF2-40B4-BE49-F238E27FC236}">
                  <a16:creationId xmlns:a16="http://schemas.microsoft.com/office/drawing/2014/main" id="{DB7955D3-E7CC-411E-A5CF-FEC77F4CE198}"/>
                </a:ext>
              </a:extLst>
            </p:cNvPr>
            <p:cNvSpPr txBox="1">
              <a:spLocks/>
            </p:cNvSpPr>
            <p:nvPr/>
          </p:nvSpPr>
          <p:spPr>
            <a:xfrm>
              <a:off x="6204047" y="5793062"/>
              <a:ext cx="2309191" cy="414151"/>
            </a:xfrm>
            <a:prstGeom prst="rect">
              <a:avLst/>
            </a:prstGeom>
          </p:spPr>
          <p:txBody>
            <a:bodyPr vert="horz" lIns="91440" tIns="45720" rIns="91440" bIns="45720" numCol="1" rtlCol="0" anchor="t">
              <a:normAutofit lnSpcReduction="10000"/>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Name call</a:t>
              </a:r>
            </a:p>
          </p:txBody>
        </p:sp>
      </p:grpSp>
    </p:spTree>
    <p:extLst>
      <p:ext uri="{BB962C8B-B14F-4D97-AF65-F5344CB8AC3E}">
        <p14:creationId xmlns:p14="http://schemas.microsoft.com/office/powerpoint/2010/main" val="2398495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F7A238-E447-4809-B175-0659087D9DEC}"/>
              </a:ext>
            </a:extLst>
          </p:cNvPr>
          <p:cNvSpPr>
            <a:spLocks noGrp="1"/>
          </p:cNvSpPr>
          <p:nvPr>
            <p:ph idx="1"/>
          </p:nvPr>
        </p:nvSpPr>
        <p:spPr>
          <a:xfrm>
            <a:off x="838200" y="1825625"/>
            <a:ext cx="10515600" cy="4351338"/>
          </a:xfrm>
        </p:spPr>
        <p:txBody>
          <a:bodyPr>
            <a:normAutofit/>
          </a:bodyPr>
          <a:lstStyle/>
          <a:p>
            <a:pPr marL="0" indent="0">
              <a:buNone/>
            </a:pPr>
            <a:r>
              <a:rPr lang="en-US" sz="2750" dirty="0"/>
              <a:t>Hearing people use sound to maintain situational awareness and respond to their surroundings. </a:t>
            </a:r>
          </a:p>
          <a:p>
            <a:pPr marL="0" indent="0">
              <a:spcBef>
                <a:spcPts val="2800"/>
              </a:spcBef>
              <a:buNone/>
            </a:pPr>
            <a:r>
              <a:rPr lang="en-US" sz="2750" dirty="0"/>
              <a:t>For people who are Deaf and Hard of Hearing, however, sound awareness can be limited. Developing </a:t>
            </a:r>
            <a:r>
              <a:rPr lang="en-US" sz="2750" b="1" dirty="0">
                <a:solidFill>
                  <a:srgbClr val="E8D3A2"/>
                </a:solidFill>
              </a:rPr>
              <a:t>new tools that can communicate sound information in a non-auditory manner </a:t>
            </a:r>
            <a:r>
              <a:rPr lang="en-US" sz="2750" dirty="0"/>
              <a:t>would be beneficial to many in this community.</a:t>
            </a:r>
          </a:p>
        </p:txBody>
      </p:sp>
      <p:sp>
        <p:nvSpPr>
          <p:cNvPr id="4" name="Slide Number Placeholder 3">
            <a:extLst>
              <a:ext uri="{FF2B5EF4-FFF2-40B4-BE49-F238E27FC236}">
                <a16:creationId xmlns:a16="http://schemas.microsoft.com/office/drawing/2014/main" id="{BB8DDD27-CAA6-437A-BF90-87B25BD7DA26}"/>
              </a:ext>
            </a:extLst>
          </p:cNvPr>
          <p:cNvSpPr>
            <a:spLocks noGrp="1"/>
          </p:cNvSpPr>
          <p:nvPr>
            <p:ph type="sldNum" sz="quarter" idx="12"/>
          </p:nvPr>
        </p:nvSpPr>
        <p:spPr/>
        <p:txBody>
          <a:bodyPr/>
          <a:lstStyle/>
          <a:p>
            <a:fld id="{BA1EAAB9-5C0B-4576-B3F7-DFA6F4F45537}" type="slidenum">
              <a:rPr lang="en-US" smtClean="0"/>
              <a:pPr/>
              <a:t>2</a:t>
            </a:fld>
            <a:endParaRPr lang="en-US"/>
          </a:p>
        </p:txBody>
      </p:sp>
      <p:sp>
        <p:nvSpPr>
          <p:cNvPr id="5" name="Title 1">
            <a:extLst>
              <a:ext uri="{FF2B5EF4-FFF2-40B4-BE49-F238E27FC236}">
                <a16:creationId xmlns:a16="http://schemas.microsoft.com/office/drawing/2014/main" id="{6AF1C912-430C-48A4-AC5C-9C83E5D87807}"/>
              </a:ext>
            </a:extLst>
          </p:cNvPr>
          <p:cNvSpPr txBox="1">
            <a:spLocks/>
          </p:cNvSpPr>
          <p:nvPr/>
        </p:nvSpPr>
        <p:spPr>
          <a:xfrm>
            <a:off x="838200" y="374650"/>
            <a:ext cx="8135203"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rgbClr val="E8D3A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0" dirty="0">
                <a:solidFill>
                  <a:schemeClr val="bg2">
                    <a:lumMod val="75000"/>
                  </a:schemeClr>
                </a:solidFill>
              </a:rPr>
              <a:t>Introduction</a:t>
            </a:r>
            <a:br>
              <a:rPr lang="en-US" sz="4000" dirty="0"/>
            </a:br>
            <a:r>
              <a:rPr lang="en-US" sz="4000" dirty="0"/>
              <a:t>Sound Awareness</a:t>
            </a:r>
          </a:p>
        </p:txBody>
      </p:sp>
      <p:sp>
        <p:nvSpPr>
          <p:cNvPr id="14" name="TextBox 13">
            <a:extLst>
              <a:ext uri="{FF2B5EF4-FFF2-40B4-BE49-F238E27FC236}">
                <a16:creationId xmlns:a16="http://schemas.microsoft.com/office/drawing/2014/main" id="{2A02BA2D-3E6D-4E10-A244-283E00AC0C52}"/>
              </a:ext>
            </a:extLst>
          </p:cNvPr>
          <p:cNvSpPr txBox="1"/>
          <p:nvPr/>
        </p:nvSpPr>
        <p:spPr>
          <a:xfrm>
            <a:off x="838200" y="1569337"/>
            <a:ext cx="5869405" cy="261610"/>
          </a:xfrm>
          <a:prstGeom prst="rect">
            <a:avLst/>
          </a:prstGeom>
          <a:solidFill>
            <a:schemeClr val="tx1">
              <a:alpha val="50000"/>
            </a:schemeClr>
          </a:solidFill>
        </p:spPr>
        <p:txBody>
          <a:bodyPr wrap="square" rtlCol="0" anchor="ctr">
            <a:spAutoFit/>
          </a:bodyPr>
          <a:lstStyle/>
          <a:p>
            <a:r>
              <a:rPr lang="en-US" sz="1100" i="1" dirty="0">
                <a:solidFill>
                  <a:schemeClr val="bg2">
                    <a:lumMod val="90000"/>
                  </a:schemeClr>
                </a:solidFill>
                <a:latin typeface="Open Sans" panose="020B0606030504020204" pitchFamily="34" charset="0"/>
                <a:ea typeface="Open Sans" panose="020B0606030504020204" pitchFamily="34" charset="0"/>
                <a:cs typeface="Open Sans" panose="020B0606030504020204" pitchFamily="34" charset="0"/>
              </a:rPr>
              <a:t>(e.g., Matthews et al., BIT 2006) </a:t>
            </a:r>
          </a:p>
        </p:txBody>
      </p:sp>
      <p:sp>
        <p:nvSpPr>
          <p:cNvPr id="15" name="Rectangle 14">
            <a:extLst>
              <a:ext uri="{FF2B5EF4-FFF2-40B4-BE49-F238E27FC236}">
                <a16:creationId xmlns:a16="http://schemas.microsoft.com/office/drawing/2014/main" id="{7CE434B0-3730-4F63-ABAC-906C1A62B5B5}"/>
              </a:ext>
            </a:extLst>
          </p:cNvPr>
          <p:cNvSpPr/>
          <p:nvPr/>
        </p:nvSpPr>
        <p:spPr>
          <a:xfrm>
            <a:off x="0" y="2209799"/>
            <a:ext cx="12192000" cy="144780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234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Lab-based Design Probe</a:t>
            </a:r>
            <a:br>
              <a:rPr lang="en-US" sz="4000" dirty="0"/>
            </a:br>
            <a:r>
              <a:rPr lang="en-US" dirty="0"/>
              <a:t>Summary</a:t>
            </a:r>
            <a:endParaRPr lang="en-US" sz="4000" dirty="0">
              <a:solidFill>
                <a:srgbClr val="E8D3A2"/>
              </a:solidFill>
            </a:endParaRP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20</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a:xfrm>
            <a:off x="838200" y="1825625"/>
            <a:ext cx="6877050" cy="4351338"/>
          </a:xfrm>
        </p:spPr>
        <p:txBody>
          <a:bodyPr/>
          <a:lstStyle/>
          <a:p>
            <a:pPr marL="514350" indent="-514350">
              <a:buFont typeface="+mj-lt"/>
              <a:buAutoNum type="arabicPeriod"/>
            </a:pPr>
            <a:r>
              <a:rPr lang="en-US" b="1" i="1" dirty="0">
                <a:solidFill>
                  <a:schemeClr val="bg2">
                    <a:lumMod val="50000"/>
                  </a:schemeClr>
                </a:solidFill>
              </a:rPr>
              <a:t>Visual alone</a:t>
            </a:r>
          </a:p>
          <a:p>
            <a:pPr marL="514350" indent="-514350">
              <a:buFont typeface="+mj-lt"/>
              <a:buAutoNum type="arabicPeriod"/>
            </a:pPr>
            <a:r>
              <a:rPr lang="en-US" b="1" i="1" dirty="0">
                <a:solidFill>
                  <a:schemeClr val="bg2">
                    <a:lumMod val="50000"/>
                  </a:schemeClr>
                </a:solidFill>
              </a:rPr>
              <a:t>Visual + simple vibration</a:t>
            </a:r>
          </a:p>
          <a:p>
            <a:pPr marL="514350" indent="-514350">
              <a:buFont typeface="+mj-lt"/>
              <a:buAutoNum type="arabicPeriod"/>
            </a:pPr>
            <a:r>
              <a:rPr lang="en-US" b="1" i="1" dirty="0"/>
              <a:t>Visual + tacton </a:t>
            </a:r>
            <a:r>
              <a:rPr lang="en-US" i="1" dirty="0">
                <a:solidFill>
                  <a:srgbClr val="E8D3A2"/>
                </a:solidFill>
              </a:rPr>
              <a:t>(vibration pattern)</a:t>
            </a:r>
          </a:p>
          <a:p>
            <a:pPr marL="971550" lvl="1" indent="-514350">
              <a:buFont typeface="+mj-lt"/>
              <a:buAutoNum type="alphaLcParenR"/>
            </a:pPr>
            <a:r>
              <a:rPr lang="en-US" b="1" i="1" dirty="0"/>
              <a:t>Tacton for </a:t>
            </a:r>
            <a:r>
              <a:rPr lang="en-US" b="1" i="1" dirty="0">
                <a:solidFill>
                  <a:srgbClr val="E8D3A2"/>
                </a:solidFill>
              </a:rPr>
              <a:t>direction</a:t>
            </a:r>
          </a:p>
          <a:p>
            <a:pPr marL="971550" lvl="1" indent="-514350">
              <a:buFont typeface="+mj-lt"/>
              <a:buAutoNum type="alphaLcParenR"/>
            </a:pPr>
            <a:r>
              <a:rPr lang="en-US" b="1" i="1" dirty="0"/>
              <a:t>Tacton for </a:t>
            </a:r>
            <a:r>
              <a:rPr lang="en-US" b="1" i="1" dirty="0">
                <a:solidFill>
                  <a:srgbClr val="E8D3A2"/>
                </a:solidFill>
              </a:rPr>
              <a:t>loudness</a:t>
            </a:r>
          </a:p>
          <a:p>
            <a:pPr marL="971550" lvl="1" indent="-514350">
              <a:buFont typeface="+mj-lt"/>
              <a:buAutoNum type="alphaLcParenR"/>
            </a:pPr>
            <a:r>
              <a:rPr lang="en-US" b="1" i="1" dirty="0"/>
              <a:t>Tacton for </a:t>
            </a:r>
            <a:r>
              <a:rPr lang="en-US" b="1" i="1" dirty="0">
                <a:solidFill>
                  <a:srgbClr val="E8D3A2"/>
                </a:solidFill>
              </a:rPr>
              <a:t>identity</a:t>
            </a:r>
            <a:endParaRPr lang="en-US" dirty="0">
              <a:solidFill>
                <a:srgbClr val="E8D3A2"/>
              </a:solidFill>
            </a:endParaRPr>
          </a:p>
        </p:txBody>
      </p:sp>
      <p:grpSp>
        <p:nvGrpSpPr>
          <p:cNvPr id="12" name="Group 11">
            <a:extLst>
              <a:ext uri="{FF2B5EF4-FFF2-40B4-BE49-F238E27FC236}">
                <a16:creationId xmlns:a16="http://schemas.microsoft.com/office/drawing/2014/main" id="{88288194-D761-46B5-B8D0-88DDDB06D729}"/>
              </a:ext>
            </a:extLst>
          </p:cNvPr>
          <p:cNvGrpSpPr/>
          <p:nvPr/>
        </p:nvGrpSpPr>
        <p:grpSpPr>
          <a:xfrm>
            <a:off x="8598369" y="1536971"/>
            <a:ext cx="2978917" cy="4528596"/>
            <a:chOff x="7358012" y="1571866"/>
            <a:chExt cx="3230781" cy="4911484"/>
          </a:xfrm>
        </p:grpSpPr>
        <p:pic>
          <p:nvPicPr>
            <p:cNvPr id="13" name="Picture 12">
              <a:extLst>
                <a:ext uri="{FF2B5EF4-FFF2-40B4-BE49-F238E27FC236}">
                  <a16:creationId xmlns:a16="http://schemas.microsoft.com/office/drawing/2014/main" id="{B3BEF90A-FA51-41A4-9029-06A2D47A56FB}"/>
                </a:ext>
              </a:extLst>
            </p:cNvPr>
            <p:cNvPicPr/>
            <p:nvPr/>
          </p:nvPicPr>
          <p:blipFill rotWithShape="1">
            <a:blip r:embed="rId3">
              <a:extLst>
                <a:ext uri="{BEBA8EAE-BF5A-486C-A8C5-ECC9F3942E4B}">
                  <a14:imgProps xmlns:a14="http://schemas.microsoft.com/office/drawing/2010/main">
                    <a14:imgLayer r:embed="rId4">
                      <a14:imgEffect>
                        <a14:backgroundRemoval t="200" b="99900" l="0" r="94904">
                          <a14:foregroundMark x1="46419" y1="21200" x2="55923" y2="5200"/>
                          <a14:foregroundMark x1="46419" y1="35400" x2="73829" y2="44900"/>
                          <a14:foregroundMark x1="53168" y1="42600" x2="57438" y2="48000"/>
                          <a14:foregroundMark x1="70248" y1="43100" x2="69284" y2="55000"/>
                          <a14:foregroundMark x1="70248" y1="42800" x2="72865" y2="56200"/>
                          <a14:foregroundMark x1="75758" y1="44200" x2="65152" y2="52400"/>
                          <a14:foregroundMark x1="60331" y1="48200" x2="29339" y2="44900"/>
                          <a14:foregroundMark x1="33471" y1="1600" x2="60893" y2="549"/>
                          <a14:foregroundMark x1="84848" y1="27900" x2="88017" y2="67600"/>
                          <a14:foregroundMark x1="90358" y1="35600" x2="88017" y2="61600"/>
                          <a14:foregroundMark x1="91598" y1="40500" x2="92562" y2="57800"/>
                          <a14:foregroundMark x1="92562" y1="40000" x2="95179" y2="55700"/>
                          <a14:foregroundMark x1="68044" y1="81500" x2="57438" y2="94100"/>
                          <a14:foregroundMark x1="48347" y1="91500" x2="47439" y2="96397"/>
                          <a14:foregroundMark x1="9366" y1="47300" x2="49311" y2="54300"/>
                          <a14:foregroundMark x1="5096" y1="51700" x2="0" y2="51500"/>
                          <a14:foregroundMark x1="63912" y1="2100" x2="63912" y2="2100"/>
                          <a14:foregroundMark x1="62121" y1="1100" x2="62121" y2="1100"/>
                          <a14:foregroundMark x1="64325" y1="1300" x2="64325" y2="1300"/>
                          <a14:foregroundMark x1="64601" y1="800" x2="64601" y2="800"/>
                          <a14:foregroundMark x1="64601" y1="700" x2="62534" y2="700"/>
                          <a14:foregroundMark x1="65427" y1="800" x2="61157" y2="800"/>
                          <a14:foregroundMark x1="36639" y1="95700" x2="44453" y2="96502"/>
                          <a14:foregroundMark x1="33309" y1="96196" x2="50512" y2="98065"/>
                          <a14:foregroundMark x1="68185" y1="97115" x2="60869" y2="98065"/>
                          <a14:foregroundMark x1="37018" y1="97980" x2="35262" y2="98200"/>
                          <a14:foregroundMark x1="39256" y1="97700" x2="38616" y2="97780"/>
                          <a14:foregroundMark x1="34160" y1="98500" x2="34160" y2="98500"/>
                          <a14:foregroundMark x1="33609" y1="97200" x2="36935" y2="98452"/>
                          <a14:foregroundMark x1="38305" y1="98155" x2="39669" y2="98500"/>
                          <a14:foregroundMark x1="33427" y1="96920" x2="37465" y2="97942"/>
                          <a14:foregroundMark x1="37320" y1="99343" x2="40220" y2="99100"/>
                          <a14:foregroundMark x1="38017" y1="99300" x2="67493" y2="98800"/>
                          <a14:foregroundMark x1="70386" y1="97300" x2="70386" y2="97300"/>
                          <a14:foregroundMark x1="67080" y1="98400" x2="71074" y2="96700"/>
                          <a14:foregroundMark x1="70661" y1="97800" x2="70661" y2="97800"/>
                          <a14:foregroundMark x1="67080" y1="97500" x2="72039" y2="96200"/>
                          <a14:foregroundMark x1="70386" y1="98000" x2="69008" y2="98600"/>
                          <a14:foregroundMark x1="69284" y1="98600" x2="69284" y2="98600"/>
                          <a14:foregroundMark x1="69146" y1="98700" x2="69146" y2="98700"/>
                          <a14:foregroundMark x1="69284" y1="98500" x2="69284" y2="98500"/>
                          <a14:foregroundMark x1="69284" y1="98500" x2="69284" y2="98500"/>
                          <a14:foregroundMark x1="69284" y1="98700" x2="69284" y2="98700"/>
                          <a14:foregroundMark x1="69284" y1="98800" x2="69284" y2="98800"/>
                          <a14:foregroundMark x1="69835" y1="98500" x2="68595" y2="98900"/>
                          <a14:backgroundMark x1="68595" y1="800" x2="68595" y2="0"/>
                          <a14:backgroundMark x1="68595" y1="500" x2="72039" y2="500"/>
                          <a14:backgroundMark x1="68871" y1="200" x2="64742" y2="18"/>
                          <a14:backgroundMark x1="65702" y1="200" x2="65014" y2="0"/>
                          <a14:backgroundMark x1="72865" y1="85400" x2="72865" y2="85400"/>
                          <a14:backgroundMark x1="30716" y1="85000" x2="30716" y2="85000"/>
                          <a14:backgroundMark x1="30716" y1="86000" x2="30716" y2="86000"/>
                          <a14:backgroundMark x1="30441" y1="13600" x2="30441" y2="13600"/>
                          <a14:backgroundMark x1="72865" y1="13400" x2="72865" y2="13400"/>
                          <a14:backgroundMark x1="30482" y1="95999" x2="29477" y2="95700"/>
                          <a14:backgroundMark x1="69051" y1="99282" x2="68595" y2="99800"/>
                          <a14:backgroundMark x1="74380" y1="97500" x2="71763" y2="99100"/>
                          <a14:backgroundMark x1="68733" y1="99500" x2="66888" y2="99500"/>
                          <a14:backgroundMark x1="30579" y1="96500" x2="30579" y2="96500"/>
                          <a14:backgroundMark x1="30441" y1="96000" x2="30441" y2="96000"/>
                          <a14:backgroundMark x1="30303" y1="96000" x2="30992" y2="96200"/>
                          <a14:backgroundMark x1="30854" y1="95600" x2="31129" y2="97300"/>
                          <a14:backgroundMark x1="35950" y1="99400" x2="36501" y2="99500"/>
                          <a14:backgroundMark x1="35675" y1="99600" x2="37190" y2="995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b="-10742"/>
            <a:stretch/>
          </p:blipFill>
          <p:spPr bwMode="auto">
            <a:xfrm>
              <a:off x="7358012" y="1571866"/>
              <a:ext cx="3230781" cy="4911484"/>
            </a:xfrm>
            <a:prstGeom prst="rect">
              <a:avLst/>
            </a:prstGeom>
            <a:noFill/>
            <a:ln>
              <a:noFill/>
            </a:ln>
            <a:effectLst>
              <a:outerShdw blurRad="50800" dir="5400000" sx="102000" sy="102000" algn="t" rotWithShape="0">
                <a:prstClr val="black">
                  <a:alpha val="40000"/>
                </a:prstClr>
              </a:outerShdw>
            </a:effectLst>
          </p:spPr>
        </p:pic>
        <p:pic>
          <p:nvPicPr>
            <p:cNvPr id="14" name="Picture 13">
              <a:extLst>
                <a:ext uri="{FF2B5EF4-FFF2-40B4-BE49-F238E27FC236}">
                  <a16:creationId xmlns:a16="http://schemas.microsoft.com/office/drawing/2014/main" id="{A1AC50A3-6201-41B6-81C3-562EAD73D0BD}"/>
                </a:ext>
              </a:extLst>
            </p:cNvPr>
            <p:cNvPicPr/>
            <p:nvPr/>
          </p:nvPicPr>
          <p:blipFill>
            <a:blip r:embed="rId5">
              <a:extLst>
                <a:ext uri="{28A0092B-C50C-407E-A947-70E740481C1C}">
                  <a14:useLocalDpi xmlns:a14="http://schemas.microsoft.com/office/drawing/2010/main" val="0"/>
                </a:ext>
              </a:extLst>
            </a:blip>
            <a:stretch>
              <a:fillRect/>
            </a:stretch>
          </p:blipFill>
          <p:spPr>
            <a:xfrm>
              <a:off x="7744226" y="2491380"/>
              <a:ext cx="2568779" cy="2575919"/>
            </a:xfrm>
            <a:prstGeom prst="ellipse">
              <a:avLst/>
            </a:prstGeom>
          </p:spPr>
        </p:pic>
      </p:grpSp>
      <p:grpSp>
        <p:nvGrpSpPr>
          <p:cNvPr id="15" name="Group 14">
            <a:extLst>
              <a:ext uri="{FF2B5EF4-FFF2-40B4-BE49-F238E27FC236}">
                <a16:creationId xmlns:a16="http://schemas.microsoft.com/office/drawing/2014/main" id="{7A5B2AB1-8339-4A0A-B246-C1CC17CF0BC1}"/>
              </a:ext>
            </a:extLst>
          </p:cNvPr>
          <p:cNvGrpSpPr/>
          <p:nvPr/>
        </p:nvGrpSpPr>
        <p:grpSpPr>
          <a:xfrm>
            <a:off x="6451696" y="974958"/>
            <a:ext cx="2099048" cy="1552400"/>
            <a:chOff x="6104430" y="621371"/>
            <a:chExt cx="2309191" cy="1707816"/>
          </a:xfrm>
        </p:grpSpPr>
        <p:pic>
          <p:nvPicPr>
            <p:cNvPr id="16" name="Picture 15" descr="A close up of a logo&#10;&#10;Description automatically generated">
              <a:extLst>
                <a:ext uri="{FF2B5EF4-FFF2-40B4-BE49-F238E27FC236}">
                  <a16:creationId xmlns:a16="http://schemas.microsoft.com/office/drawing/2014/main" id="{F3871771-1EC9-4180-831E-147B95A95D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1046" y="621371"/>
              <a:ext cx="995960" cy="1293665"/>
            </a:xfrm>
            <a:prstGeom prst="rect">
              <a:avLst/>
            </a:prstGeom>
          </p:spPr>
        </p:pic>
        <p:sp>
          <p:nvSpPr>
            <p:cNvPr id="17" name="Content Placeholder 2">
              <a:extLst>
                <a:ext uri="{FF2B5EF4-FFF2-40B4-BE49-F238E27FC236}">
                  <a16:creationId xmlns:a16="http://schemas.microsoft.com/office/drawing/2014/main" id="{6ED4742D-2C03-46CA-A611-79D565647E70}"/>
                </a:ext>
              </a:extLst>
            </p:cNvPr>
            <p:cNvSpPr txBox="1">
              <a:spLocks/>
            </p:cNvSpPr>
            <p:nvPr/>
          </p:nvSpPr>
          <p:spPr>
            <a:xfrm>
              <a:off x="6104430" y="1915036"/>
              <a:ext cx="2309191" cy="414151"/>
            </a:xfrm>
            <a:prstGeom prst="rect">
              <a:avLst/>
            </a:prstGeom>
          </p:spPr>
          <p:txBody>
            <a:bodyPr vert="horz" lIns="91440" tIns="45720" rIns="91440" bIns="45720" numCol="1" rtlCol="0" anchor="t">
              <a:normAutofit lnSpcReduction="10000"/>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Door knock</a:t>
              </a:r>
            </a:p>
          </p:txBody>
        </p:sp>
      </p:grpSp>
      <p:grpSp>
        <p:nvGrpSpPr>
          <p:cNvPr id="18" name="Group 17">
            <a:extLst>
              <a:ext uri="{FF2B5EF4-FFF2-40B4-BE49-F238E27FC236}">
                <a16:creationId xmlns:a16="http://schemas.microsoft.com/office/drawing/2014/main" id="{FA3FD1D6-5835-4C86-AE88-D457F732D22C}"/>
              </a:ext>
            </a:extLst>
          </p:cNvPr>
          <p:cNvGrpSpPr/>
          <p:nvPr/>
        </p:nvGrpSpPr>
        <p:grpSpPr>
          <a:xfrm>
            <a:off x="6479404" y="2686534"/>
            <a:ext cx="2099047" cy="1573237"/>
            <a:chOff x="6093428" y="2476203"/>
            <a:chExt cx="2309191" cy="1730740"/>
          </a:xfrm>
        </p:grpSpPr>
        <p:pic>
          <p:nvPicPr>
            <p:cNvPr id="19" name="Picture 18" descr="A picture containing drawing, light&#10;&#10;Description automatically generated">
              <a:extLst>
                <a:ext uri="{FF2B5EF4-FFF2-40B4-BE49-F238E27FC236}">
                  <a16:creationId xmlns:a16="http://schemas.microsoft.com/office/drawing/2014/main" id="{02557158-4750-4D94-A06D-B6557FF60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7000" y="2476203"/>
              <a:ext cx="1542048" cy="1293665"/>
            </a:xfrm>
            <a:prstGeom prst="rect">
              <a:avLst/>
            </a:prstGeom>
          </p:spPr>
        </p:pic>
        <p:sp>
          <p:nvSpPr>
            <p:cNvPr id="20" name="Content Placeholder 2">
              <a:extLst>
                <a:ext uri="{FF2B5EF4-FFF2-40B4-BE49-F238E27FC236}">
                  <a16:creationId xmlns:a16="http://schemas.microsoft.com/office/drawing/2014/main" id="{2E3F7A83-578F-458B-B29A-8E949FD9F08A}"/>
                </a:ext>
              </a:extLst>
            </p:cNvPr>
            <p:cNvSpPr txBox="1">
              <a:spLocks/>
            </p:cNvSpPr>
            <p:nvPr/>
          </p:nvSpPr>
          <p:spPr>
            <a:xfrm>
              <a:off x="6093428" y="3792792"/>
              <a:ext cx="2309191" cy="414151"/>
            </a:xfrm>
            <a:prstGeom prst="rect">
              <a:avLst/>
            </a:prstGeom>
          </p:spPr>
          <p:txBody>
            <a:bodyPr vert="horz" lIns="91440" tIns="45720" rIns="91440" bIns="45720" numCol="1" rtlCol="0" anchor="t">
              <a:normAutofit lnSpcReduction="10000"/>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Phone ring</a:t>
              </a:r>
            </a:p>
          </p:txBody>
        </p:sp>
      </p:grpSp>
      <p:grpSp>
        <p:nvGrpSpPr>
          <p:cNvPr id="21" name="Group 20">
            <a:extLst>
              <a:ext uri="{FF2B5EF4-FFF2-40B4-BE49-F238E27FC236}">
                <a16:creationId xmlns:a16="http://schemas.microsoft.com/office/drawing/2014/main" id="{E2BC6465-6767-47DB-BAE9-8B99861313FE}"/>
              </a:ext>
            </a:extLst>
          </p:cNvPr>
          <p:cNvGrpSpPr/>
          <p:nvPr/>
        </p:nvGrpSpPr>
        <p:grpSpPr>
          <a:xfrm>
            <a:off x="6499322" y="4303256"/>
            <a:ext cx="2099047" cy="1684602"/>
            <a:chOff x="6204047" y="4353959"/>
            <a:chExt cx="2309191" cy="1853254"/>
          </a:xfrm>
        </p:grpSpPr>
        <p:pic>
          <p:nvPicPr>
            <p:cNvPr id="22" name="Picture 21" descr="A picture containing hanger, object, light&#10;&#10;Description automatically generated">
              <a:extLst>
                <a:ext uri="{FF2B5EF4-FFF2-40B4-BE49-F238E27FC236}">
                  <a16:creationId xmlns:a16="http://schemas.microsoft.com/office/drawing/2014/main" id="{7A405494-4707-46DC-B2F5-9B9D7488A8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5036" y="4353959"/>
              <a:ext cx="1406262" cy="1421829"/>
            </a:xfrm>
            <a:prstGeom prst="rect">
              <a:avLst/>
            </a:prstGeom>
          </p:spPr>
        </p:pic>
        <p:sp>
          <p:nvSpPr>
            <p:cNvPr id="23" name="Content Placeholder 2">
              <a:extLst>
                <a:ext uri="{FF2B5EF4-FFF2-40B4-BE49-F238E27FC236}">
                  <a16:creationId xmlns:a16="http://schemas.microsoft.com/office/drawing/2014/main" id="{39868C75-3D8B-483A-8751-555A4591382C}"/>
                </a:ext>
              </a:extLst>
            </p:cNvPr>
            <p:cNvSpPr txBox="1">
              <a:spLocks/>
            </p:cNvSpPr>
            <p:nvPr/>
          </p:nvSpPr>
          <p:spPr>
            <a:xfrm>
              <a:off x="6204047" y="5793062"/>
              <a:ext cx="2309191" cy="414151"/>
            </a:xfrm>
            <a:prstGeom prst="rect">
              <a:avLst/>
            </a:prstGeom>
          </p:spPr>
          <p:txBody>
            <a:bodyPr vert="horz" lIns="91440" tIns="45720" rIns="91440" bIns="45720" numCol="1" rtlCol="0" anchor="t">
              <a:normAutofit lnSpcReduction="10000"/>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Name call</a:t>
              </a:r>
            </a:p>
          </p:txBody>
        </p:sp>
      </p:grpSp>
    </p:spTree>
    <p:extLst>
      <p:ext uri="{BB962C8B-B14F-4D97-AF65-F5344CB8AC3E}">
        <p14:creationId xmlns:p14="http://schemas.microsoft.com/office/powerpoint/2010/main" val="4211464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1423644-8AC7-4E8C-99FC-501FB22FE6F3}"/>
              </a:ext>
            </a:extLst>
          </p:cNvPr>
          <p:cNvSpPr/>
          <p:nvPr/>
        </p:nvSpPr>
        <p:spPr>
          <a:xfrm>
            <a:off x="4396539" y="1700213"/>
            <a:ext cx="3398921" cy="4538162"/>
          </a:xfrm>
          <a:prstGeom prst="roundRect">
            <a:avLst>
              <a:gd name="adj" fmla="val 9259"/>
            </a:avLst>
          </a:prstGeom>
          <a:noFill/>
          <a:ln w="38100">
            <a:solidFill>
              <a:srgbClr val="E8D3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Method</a:t>
            </a:r>
            <a:br>
              <a:rPr lang="en-US" sz="4000" dirty="0"/>
            </a:br>
            <a:r>
              <a:rPr lang="en-US" sz="4000" dirty="0"/>
              <a:t>Study </a:t>
            </a:r>
            <a:r>
              <a:rPr lang="en-US" sz="4000" dirty="0">
                <a:solidFill>
                  <a:srgbClr val="E8D3A2"/>
                </a:solidFill>
              </a:rPr>
              <a:t>Procedure</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21</a:t>
            </a:fld>
            <a:endParaRPr lang="en-US"/>
          </a:p>
        </p:txBody>
      </p:sp>
      <p:graphicFrame>
        <p:nvGraphicFramePr>
          <p:cNvPr id="7" name="Diagram 6">
            <a:extLst>
              <a:ext uri="{FF2B5EF4-FFF2-40B4-BE49-F238E27FC236}">
                <a16:creationId xmlns:a16="http://schemas.microsoft.com/office/drawing/2014/main" id="{E005C927-3BEF-4553-A71A-5B63FEF1C9C3}"/>
              </a:ext>
            </a:extLst>
          </p:cNvPr>
          <p:cNvGraphicFramePr/>
          <p:nvPr>
            <p:extLst>
              <p:ext uri="{D42A27DB-BD31-4B8C-83A1-F6EECF244321}">
                <p14:modId xmlns:p14="http://schemas.microsoft.com/office/powerpoint/2010/main" val="308903110"/>
              </p:ext>
            </p:extLst>
          </p:nvPr>
        </p:nvGraphicFramePr>
        <p:xfrm>
          <a:off x="838200" y="1479884"/>
          <a:ext cx="10515600" cy="4758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drawing&#10;&#10;Description automatically generated">
            <a:extLst>
              <a:ext uri="{FF2B5EF4-FFF2-40B4-BE49-F238E27FC236}">
                <a16:creationId xmlns:a16="http://schemas.microsoft.com/office/drawing/2014/main" id="{C0F8572C-FA43-4DA3-ADCC-7D50FD57E1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4962" y="1700213"/>
            <a:ext cx="1458993" cy="1458993"/>
          </a:xfrm>
          <a:prstGeom prst="ellipse">
            <a:avLst/>
          </a:prstGeom>
          <a:ln w="28575">
            <a:solidFill>
              <a:srgbClr val="E8D3A2"/>
            </a:solidFill>
          </a:ln>
        </p:spPr>
      </p:pic>
    </p:spTree>
    <p:extLst>
      <p:ext uri="{BB962C8B-B14F-4D97-AF65-F5344CB8AC3E}">
        <p14:creationId xmlns:p14="http://schemas.microsoft.com/office/powerpoint/2010/main" val="3174029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Method</a:t>
            </a:r>
            <a:br>
              <a:rPr lang="en-US" sz="4000" dirty="0"/>
            </a:br>
            <a:r>
              <a:rPr lang="en-US" sz="4000" dirty="0">
                <a:solidFill>
                  <a:srgbClr val="E8D3A2"/>
                </a:solidFill>
              </a:rPr>
              <a:t>Contextual Design Probe</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22</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normAutofit/>
          </a:bodyPr>
          <a:lstStyle/>
          <a:p>
            <a:pPr marL="0" indent="0">
              <a:buNone/>
            </a:pPr>
            <a:r>
              <a:rPr lang="en-US" sz="3600" b="1" dirty="0"/>
              <a:t>In situ scenario:</a:t>
            </a:r>
          </a:p>
          <a:p>
            <a:pPr marL="0" indent="0">
              <a:buNone/>
            </a:pPr>
            <a:r>
              <a:rPr lang="en-US" sz="3400" i="1" dirty="0">
                <a:solidFill>
                  <a:schemeClr val="bg2">
                    <a:lumMod val="75000"/>
                  </a:schemeClr>
                </a:solidFill>
              </a:rPr>
              <a:t>Imagine you are on your way home but forgot your water bottle in the </a:t>
            </a:r>
            <a:r>
              <a:rPr lang="en-US" sz="3400" b="1" i="1" dirty="0">
                <a:solidFill>
                  <a:srgbClr val="E8D3A2"/>
                </a:solidFill>
              </a:rPr>
              <a:t>student lounge </a:t>
            </a:r>
            <a:r>
              <a:rPr lang="en-US" sz="3400" i="1" dirty="0">
                <a:solidFill>
                  <a:schemeClr val="bg2">
                    <a:lumMod val="75000"/>
                  </a:schemeClr>
                </a:solidFill>
              </a:rPr>
              <a:t>upstairs. After you pick it up, you go to [</a:t>
            </a:r>
            <a:r>
              <a:rPr lang="en-US" sz="3400" b="1" i="1" dirty="0">
                <a:solidFill>
                  <a:srgbClr val="E8D3A2"/>
                </a:solidFill>
              </a:rPr>
              <a:t>the cafe</a:t>
            </a:r>
            <a:r>
              <a:rPr lang="en-US" sz="3400" i="1" dirty="0">
                <a:solidFill>
                  <a:schemeClr val="bg2">
                    <a:lumMod val="75000"/>
                  </a:schemeClr>
                </a:solidFill>
              </a:rPr>
              <a:t>] in the building next door to pick up some coffee and then go to the </a:t>
            </a:r>
            <a:r>
              <a:rPr lang="en-US" sz="3400" b="1" i="1" dirty="0">
                <a:solidFill>
                  <a:srgbClr val="E8D3A2"/>
                </a:solidFill>
              </a:rPr>
              <a:t>bus stop </a:t>
            </a:r>
            <a:r>
              <a:rPr lang="en-US" sz="3400" i="1" dirty="0">
                <a:solidFill>
                  <a:schemeClr val="bg2">
                    <a:lumMod val="75000"/>
                  </a:schemeClr>
                </a:solidFill>
              </a:rPr>
              <a:t>to catch the next bus home.</a:t>
            </a:r>
            <a:endParaRPr lang="en-US" sz="3400" b="1" i="1" dirty="0">
              <a:solidFill>
                <a:schemeClr val="bg2">
                  <a:lumMod val="75000"/>
                </a:schemeClr>
              </a:solidFill>
            </a:endParaRPr>
          </a:p>
        </p:txBody>
      </p:sp>
    </p:spTree>
    <p:extLst>
      <p:ext uri="{BB962C8B-B14F-4D97-AF65-F5344CB8AC3E}">
        <p14:creationId xmlns:p14="http://schemas.microsoft.com/office/powerpoint/2010/main" val="2053445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Contextual Design Probe</a:t>
            </a:r>
            <a:br>
              <a:rPr lang="en-US" sz="4000" dirty="0"/>
            </a:br>
            <a:endParaRPr lang="en-US" sz="4000" dirty="0">
              <a:solidFill>
                <a:srgbClr val="E8D3A2"/>
              </a:solidFill>
            </a:endParaRP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23</a:t>
            </a:fld>
            <a:endParaRPr lang="en-US"/>
          </a:p>
        </p:txBody>
      </p:sp>
      <p:pic>
        <p:nvPicPr>
          <p:cNvPr id="7" name="Picture 6">
            <a:extLst>
              <a:ext uri="{FF2B5EF4-FFF2-40B4-BE49-F238E27FC236}">
                <a16:creationId xmlns:a16="http://schemas.microsoft.com/office/drawing/2014/main" id="{A5C856D6-BEC4-415D-9DD9-473E8C3C6E91}"/>
              </a:ext>
            </a:extLst>
          </p:cNvPr>
          <p:cNvPicPr/>
          <p:nvPr/>
        </p:nvPicPr>
        <p:blipFill>
          <a:blip r:embed="rId3"/>
          <a:stretch>
            <a:fillRect/>
          </a:stretch>
        </p:blipFill>
        <p:spPr>
          <a:xfrm>
            <a:off x="1943100" y="1057081"/>
            <a:ext cx="8305800" cy="5261718"/>
          </a:xfrm>
          <a:prstGeom prst="rect">
            <a:avLst/>
          </a:prstGeom>
        </p:spPr>
      </p:pic>
      <p:sp>
        <p:nvSpPr>
          <p:cNvPr id="8" name="Rectangle: Rounded Corners 7">
            <a:extLst>
              <a:ext uri="{FF2B5EF4-FFF2-40B4-BE49-F238E27FC236}">
                <a16:creationId xmlns:a16="http://schemas.microsoft.com/office/drawing/2014/main" id="{0CE64640-F210-425F-AF4D-83D43E1E960A}"/>
              </a:ext>
            </a:extLst>
          </p:cNvPr>
          <p:cNvSpPr/>
          <p:nvPr/>
        </p:nvSpPr>
        <p:spPr>
          <a:xfrm>
            <a:off x="7411632" y="2085974"/>
            <a:ext cx="3092041" cy="3409449"/>
          </a:xfrm>
          <a:prstGeom prst="roundRect">
            <a:avLst>
              <a:gd name="adj" fmla="val 9259"/>
            </a:avLst>
          </a:prstGeom>
          <a:noFill/>
          <a:ln w="76200">
            <a:solidFill>
              <a:srgbClr val="E8D3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6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Contextual Design Probe</a:t>
            </a:r>
            <a:br>
              <a:rPr lang="en-US" sz="4000" dirty="0"/>
            </a:br>
            <a:r>
              <a:rPr lang="en-US" dirty="0"/>
              <a:t>Feedback Simulation</a:t>
            </a:r>
            <a:endParaRPr lang="en-US" sz="4000" dirty="0">
              <a:solidFill>
                <a:srgbClr val="E8D3A2"/>
              </a:solidFill>
            </a:endParaRP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24</a:t>
            </a:fld>
            <a:endParaRPr lang="en-US"/>
          </a:p>
        </p:txBody>
      </p:sp>
      <p:grpSp>
        <p:nvGrpSpPr>
          <p:cNvPr id="10" name="Group 9">
            <a:extLst>
              <a:ext uri="{FF2B5EF4-FFF2-40B4-BE49-F238E27FC236}">
                <a16:creationId xmlns:a16="http://schemas.microsoft.com/office/drawing/2014/main" id="{5A427F4E-4A4F-47BA-B758-4651ED0EB812}"/>
              </a:ext>
            </a:extLst>
          </p:cNvPr>
          <p:cNvGrpSpPr/>
          <p:nvPr/>
        </p:nvGrpSpPr>
        <p:grpSpPr>
          <a:xfrm>
            <a:off x="3581401" y="1700213"/>
            <a:ext cx="6806303" cy="4706937"/>
            <a:chOff x="2928831" y="2026603"/>
            <a:chExt cx="6334338" cy="4380547"/>
          </a:xfrm>
        </p:grpSpPr>
        <p:pic>
          <p:nvPicPr>
            <p:cNvPr id="7" name="Picture 6">
              <a:extLst>
                <a:ext uri="{FF2B5EF4-FFF2-40B4-BE49-F238E27FC236}">
                  <a16:creationId xmlns:a16="http://schemas.microsoft.com/office/drawing/2014/main" id="{6F520476-7332-4123-8BF6-ACC8819317BE}"/>
                </a:ext>
              </a:extLst>
            </p:cNvPr>
            <p:cNvPicPr/>
            <p:nvPr/>
          </p:nvPicPr>
          <p:blipFill rotWithShape="1">
            <a:blip r:embed="rId3">
              <a:extLst>
                <a:ext uri="{28A0092B-C50C-407E-A947-70E740481C1C}">
                  <a14:useLocalDpi xmlns:a14="http://schemas.microsoft.com/office/drawing/2010/main" val="0"/>
                </a:ext>
              </a:extLst>
            </a:blip>
            <a:srcRect l="5427" t="801" r="13256" b="13935"/>
            <a:stretch/>
          </p:blipFill>
          <p:spPr bwMode="auto">
            <a:xfrm>
              <a:off x="6142644" y="4231323"/>
              <a:ext cx="3120525" cy="2175827"/>
            </a:xfrm>
            <a:prstGeom prst="rect">
              <a:avLst/>
            </a:prstGeom>
            <a:noFill/>
            <a:ln>
              <a:noFill/>
            </a:ln>
          </p:spPr>
        </p:pic>
        <p:pic>
          <p:nvPicPr>
            <p:cNvPr id="8" name="Picture 7">
              <a:extLst>
                <a:ext uri="{FF2B5EF4-FFF2-40B4-BE49-F238E27FC236}">
                  <a16:creationId xmlns:a16="http://schemas.microsoft.com/office/drawing/2014/main" id="{26246F62-7D56-4EB0-9FBE-E63EAB76C9FC}"/>
                </a:ext>
              </a:extLst>
            </p:cNvPr>
            <p:cNvPicPr/>
            <p:nvPr/>
          </p:nvPicPr>
          <p:blipFill rotWithShape="1">
            <a:blip r:embed="rId4">
              <a:extLst>
                <a:ext uri="{BEBA8EAE-BF5A-486C-A8C5-ECC9F3942E4B}">
                  <a14:imgProps xmlns:a14="http://schemas.microsoft.com/office/drawing/2010/main">
                    <a14:imgLayer r:embed="rId5">
                      <a14:imgEffect>
                        <a14:colorTemperature colorTemp="5800"/>
                      </a14:imgEffect>
                      <a14:imgEffect>
                        <a14:brightnessContrast bright="5000" contrast="-10000"/>
                      </a14:imgEffect>
                    </a14:imgLayer>
                  </a14:imgProps>
                </a:ext>
                <a:ext uri="{28A0092B-C50C-407E-A947-70E740481C1C}">
                  <a14:useLocalDpi xmlns:a14="http://schemas.microsoft.com/office/drawing/2010/main" val="0"/>
                </a:ext>
              </a:extLst>
            </a:blip>
            <a:srcRect l="5314" t="11565" r="-2" b="40907"/>
            <a:stretch/>
          </p:blipFill>
          <p:spPr bwMode="auto">
            <a:xfrm>
              <a:off x="2928831" y="2026603"/>
              <a:ext cx="6334338" cy="2112760"/>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9BD5493-DB58-42DE-9070-2051958B6D25}"/>
                </a:ext>
              </a:extLst>
            </p:cNvPr>
            <p:cNvPicPr/>
            <p:nvPr/>
          </p:nvPicPr>
          <p:blipFill rotWithShape="1">
            <a:blip r:embed="rId6">
              <a:extLst>
                <a:ext uri="{BEBA8EAE-BF5A-486C-A8C5-ECC9F3942E4B}">
                  <a14:imgProps xmlns:a14="http://schemas.microsoft.com/office/drawing/2010/main">
                    <a14:imgLayer r:embed="rId7">
                      <a14:imgEffect>
                        <a14:saturation sat="105000"/>
                      </a14:imgEffect>
                    </a14:imgLayer>
                  </a14:imgProps>
                </a:ext>
                <a:ext uri="{28A0092B-C50C-407E-A947-70E740481C1C}">
                  <a14:useLocalDpi xmlns:a14="http://schemas.microsoft.com/office/drawing/2010/main" val="0"/>
                </a:ext>
              </a:extLst>
            </a:blip>
            <a:srcRect l="49779" r="5708" b="4394"/>
            <a:stretch/>
          </p:blipFill>
          <p:spPr bwMode="auto">
            <a:xfrm rot="5400000">
              <a:off x="3401837" y="3758317"/>
              <a:ext cx="2175827" cy="3121839"/>
            </a:xfrm>
            <a:prstGeom prst="rect">
              <a:avLst/>
            </a:prstGeom>
            <a:noFill/>
            <a:ln>
              <a:noFill/>
            </a:ln>
          </p:spPr>
        </p:pic>
      </p:grpSp>
      <p:grpSp>
        <p:nvGrpSpPr>
          <p:cNvPr id="11" name="Group 10">
            <a:extLst>
              <a:ext uri="{FF2B5EF4-FFF2-40B4-BE49-F238E27FC236}">
                <a16:creationId xmlns:a16="http://schemas.microsoft.com/office/drawing/2014/main" id="{FF825BB6-97A3-43E5-9F39-611983AD60FB}"/>
              </a:ext>
            </a:extLst>
          </p:cNvPr>
          <p:cNvGrpSpPr/>
          <p:nvPr/>
        </p:nvGrpSpPr>
        <p:grpSpPr>
          <a:xfrm>
            <a:off x="1303979" y="2010316"/>
            <a:ext cx="2978917" cy="4528596"/>
            <a:chOff x="7358012" y="1571866"/>
            <a:chExt cx="3230781" cy="4911484"/>
          </a:xfrm>
        </p:grpSpPr>
        <p:pic>
          <p:nvPicPr>
            <p:cNvPr id="12" name="Picture 11">
              <a:extLst>
                <a:ext uri="{FF2B5EF4-FFF2-40B4-BE49-F238E27FC236}">
                  <a16:creationId xmlns:a16="http://schemas.microsoft.com/office/drawing/2014/main" id="{4694B828-CEA4-4D82-89B3-814FD5B9C4FA}"/>
                </a:ext>
              </a:extLst>
            </p:cNvPr>
            <p:cNvPicPr/>
            <p:nvPr/>
          </p:nvPicPr>
          <p:blipFill rotWithShape="1">
            <a:blip r:embed="rId8">
              <a:extLst>
                <a:ext uri="{BEBA8EAE-BF5A-486C-A8C5-ECC9F3942E4B}">
                  <a14:imgProps xmlns:a14="http://schemas.microsoft.com/office/drawing/2010/main">
                    <a14:imgLayer r:embed="rId9">
                      <a14:imgEffect>
                        <a14:backgroundRemoval t="200" b="99900" l="0" r="94904">
                          <a14:foregroundMark x1="46419" y1="21200" x2="55923" y2="5200"/>
                          <a14:foregroundMark x1="46419" y1="35400" x2="73829" y2="44900"/>
                          <a14:foregroundMark x1="53168" y1="42600" x2="57438" y2="48000"/>
                          <a14:foregroundMark x1="70248" y1="43100" x2="69284" y2="55000"/>
                          <a14:foregroundMark x1="70248" y1="42800" x2="72865" y2="56200"/>
                          <a14:foregroundMark x1="75758" y1="44200" x2="65152" y2="52400"/>
                          <a14:foregroundMark x1="60331" y1="48200" x2="29339" y2="44900"/>
                          <a14:foregroundMark x1="33471" y1="1600" x2="60893" y2="549"/>
                          <a14:foregroundMark x1="84848" y1="27900" x2="88017" y2="67600"/>
                          <a14:foregroundMark x1="90358" y1="35600" x2="88017" y2="61600"/>
                          <a14:foregroundMark x1="91598" y1="40500" x2="92562" y2="57800"/>
                          <a14:foregroundMark x1="92562" y1="40000" x2="95179" y2="55700"/>
                          <a14:foregroundMark x1="68044" y1="81500" x2="57438" y2="94100"/>
                          <a14:foregroundMark x1="48347" y1="91500" x2="47439" y2="96397"/>
                          <a14:foregroundMark x1="9366" y1="47300" x2="49311" y2="54300"/>
                          <a14:foregroundMark x1="5096" y1="51700" x2="0" y2="51500"/>
                          <a14:foregroundMark x1="63912" y1="2100" x2="63912" y2="2100"/>
                          <a14:foregroundMark x1="62121" y1="1100" x2="62121" y2="1100"/>
                          <a14:foregroundMark x1="64325" y1="1300" x2="64325" y2="1300"/>
                          <a14:foregroundMark x1="64601" y1="800" x2="64601" y2="800"/>
                          <a14:foregroundMark x1="64601" y1="700" x2="62534" y2="700"/>
                          <a14:foregroundMark x1="65427" y1="800" x2="61157" y2="800"/>
                          <a14:foregroundMark x1="36639" y1="95700" x2="44453" y2="96502"/>
                          <a14:foregroundMark x1="33309" y1="96196" x2="50512" y2="98065"/>
                          <a14:foregroundMark x1="68185" y1="97115" x2="60869" y2="98065"/>
                          <a14:foregroundMark x1="37018" y1="97980" x2="35262" y2="98200"/>
                          <a14:foregroundMark x1="39256" y1="97700" x2="38616" y2="97780"/>
                          <a14:foregroundMark x1="34160" y1="98500" x2="34160" y2="98500"/>
                          <a14:foregroundMark x1="33609" y1="97200" x2="36935" y2="98452"/>
                          <a14:foregroundMark x1="38305" y1="98155" x2="39669" y2="98500"/>
                          <a14:foregroundMark x1="33427" y1="96920" x2="37465" y2="97942"/>
                          <a14:foregroundMark x1="37320" y1="99343" x2="40220" y2="99100"/>
                          <a14:foregroundMark x1="38017" y1="99300" x2="67493" y2="98800"/>
                          <a14:foregroundMark x1="70386" y1="97300" x2="70386" y2="97300"/>
                          <a14:foregroundMark x1="67080" y1="98400" x2="71074" y2="96700"/>
                          <a14:foregroundMark x1="70661" y1="97800" x2="70661" y2="97800"/>
                          <a14:foregroundMark x1="67080" y1="97500" x2="72039" y2="96200"/>
                          <a14:foregroundMark x1="70386" y1="98000" x2="69008" y2="98600"/>
                          <a14:foregroundMark x1="69284" y1="98600" x2="69284" y2="98600"/>
                          <a14:foregroundMark x1="69146" y1="98700" x2="69146" y2="98700"/>
                          <a14:foregroundMark x1="69284" y1="98500" x2="69284" y2="98500"/>
                          <a14:foregroundMark x1="69284" y1="98500" x2="69284" y2="98500"/>
                          <a14:foregroundMark x1="69284" y1="98700" x2="69284" y2="98700"/>
                          <a14:foregroundMark x1="69284" y1="98800" x2="69284" y2="98800"/>
                          <a14:foregroundMark x1="69835" y1="98500" x2="68595" y2="98900"/>
                          <a14:backgroundMark x1="68595" y1="800" x2="68595" y2="0"/>
                          <a14:backgroundMark x1="68595" y1="500" x2="72039" y2="500"/>
                          <a14:backgroundMark x1="68871" y1="200" x2="64742" y2="18"/>
                          <a14:backgroundMark x1="65702" y1="200" x2="65014" y2="0"/>
                          <a14:backgroundMark x1="72865" y1="85400" x2="72865" y2="85400"/>
                          <a14:backgroundMark x1="30716" y1="85000" x2="30716" y2="85000"/>
                          <a14:backgroundMark x1="30716" y1="86000" x2="30716" y2="86000"/>
                          <a14:backgroundMark x1="30441" y1="13600" x2="30441" y2="13600"/>
                          <a14:backgroundMark x1="72865" y1="13400" x2="72865" y2="13400"/>
                          <a14:backgroundMark x1="30482" y1="95999" x2="29477" y2="95700"/>
                          <a14:backgroundMark x1="69051" y1="99282" x2="68595" y2="99800"/>
                          <a14:backgroundMark x1="74380" y1="97500" x2="71763" y2="99100"/>
                          <a14:backgroundMark x1="68733" y1="99500" x2="66888" y2="99500"/>
                          <a14:backgroundMark x1="30579" y1="96500" x2="30579" y2="96500"/>
                          <a14:backgroundMark x1="30441" y1="96000" x2="30441" y2="96000"/>
                          <a14:backgroundMark x1="30303" y1="96000" x2="30992" y2="96200"/>
                          <a14:backgroundMark x1="30854" y1="95600" x2="31129" y2="97300"/>
                          <a14:backgroundMark x1="35950" y1="99400" x2="36501" y2="99500"/>
                          <a14:backgroundMark x1="35675" y1="99600" x2="37190" y2="995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b="-10742"/>
            <a:stretch/>
          </p:blipFill>
          <p:spPr bwMode="auto">
            <a:xfrm>
              <a:off x="7358012" y="1571866"/>
              <a:ext cx="3230781" cy="4911484"/>
            </a:xfrm>
            <a:prstGeom prst="rect">
              <a:avLst/>
            </a:prstGeom>
            <a:noFill/>
            <a:ln>
              <a:noFill/>
            </a:ln>
            <a:effectLst>
              <a:outerShdw blurRad="50800" dir="5400000" sx="102000" sy="102000" algn="t" rotWithShape="0">
                <a:prstClr val="black">
                  <a:alpha val="40000"/>
                </a:prstClr>
              </a:outerShdw>
            </a:effectLst>
          </p:spPr>
        </p:pic>
        <p:pic>
          <p:nvPicPr>
            <p:cNvPr id="13" name="Picture 12">
              <a:extLst>
                <a:ext uri="{FF2B5EF4-FFF2-40B4-BE49-F238E27FC236}">
                  <a16:creationId xmlns:a16="http://schemas.microsoft.com/office/drawing/2014/main" id="{988114E8-6AC1-4B07-A920-400B18262381}"/>
                </a:ext>
              </a:extLst>
            </p:cNvPr>
            <p:cNvPicPr/>
            <p:nvPr/>
          </p:nvPicPr>
          <p:blipFill>
            <a:blip r:embed="rId10">
              <a:extLst>
                <a:ext uri="{28A0092B-C50C-407E-A947-70E740481C1C}">
                  <a14:useLocalDpi xmlns:a14="http://schemas.microsoft.com/office/drawing/2010/main" val="0"/>
                </a:ext>
              </a:extLst>
            </a:blip>
            <a:stretch>
              <a:fillRect/>
            </a:stretch>
          </p:blipFill>
          <p:spPr>
            <a:xfrm>
              <a:off x="7744226" y="2491380"/>
              <a:ext cx="2568779" cy="2575919"/>
            </a:xfrm>
            <a:prstGeom prst="ellipse">
              <a:avLst/>
            </a:prstGeom>
          </p:spPr>
        </p:pic>
      </p:grpSp>
      <p:sp>
        <p:nvSpPr>
          <p:cNvPr id="14" name="Oval 13">
            <a:extLst>
              <a:ext uri="{FF2B5EF4-FFF2-40B4-BE49-F238E27FC236}">
                <a16:creationId xmlns:a16="http://schemas.microsoft.com/office/drawing/2014/main" id="{CAE835E4-9FBF-4910-9C58-4C0725ACEC48}"/>
              </a:ext>
            </a:extLst>
          </p:cNvPr>
          <p:cNvSpPr/>
          <p:nvPr/>
        </p:nvSpPr>
        <p:spPr>
          <a:xfrm>
            <a:off x="2281051" y="3771900"/>
            <a:ext cx="1134848" cy="8286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7C902FD2-23D6-48EE-BA25-1A3BEF80B1FD}"/>
              </a:ext>
            </a:extLst>
          </p:cNvPr>
          <p:cNvSpPr txBox="1">
            <a:spLocks/>
          </p:cNvSpPr>
          <p:nvPr/>
        </p:nvSpPr>
        <p:spPr>
          <a:xfrm>
            <a:off x="3482574" y="6082470"/>
            <a:ext cx="1251134" cy="414151"/>
          </a:xfrm>
          <a:prstGeom prst="rect">
            <a:avLst/>
          </a:prstGeom>
          <a:solidFill>
            <a:srgbClr val="E8D3A2"/>
          </a:solidFill>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i="1" dirty="0">
                <a:solidFill>
                  <a:schemeClr val="tx1"/>
                </a:solidFill>
              </a:rPr>
              <a:t>Bus stop</a:t>
            </a:r>
          </a:p>
        </p:txBody>
      </p:sp>
      <p:sp>
        <p:nvSpPr>
          <p:cNvPr id="16" name="Content Placeholder 2">
            <a:extLst>
              <a:ext uri="{FF2B5EF4-FFF2-40B4-BE49-F238E27FC236}">
                <a16:creationId xmlns:a16="http://schemas.microsoft.com/office/drawing/2014/main" id="{EA4BCDD1-E832-4460-A5AC-F9ECAD947789}"/>
              </a:ext>
            </a:extLst>
          </p:cNvPr>
          <p:cNvSpPr txBox="1">
            <a:spLocks/>
          </p:cNvSpPr>
          <p:nvPr/>
        </p:nvSpPr>
        <p:spPr>
          <a:xfrm>
            <a:off x="8611567" y="1493137"/>
            <a:ext cx="2004499" cy="414151"/>
          </a:xfrm>
          <a:prstGeom prst="rect">
            <a:avLst/>
          </a:prstGeom>
          <a:solidFill>
            <a:srgbClr val="E8D3A2"/>
          </a:solidFill>
          <a:ln>
            <a:noFill/>
          </a:ln>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i="1" dirty="0">
                <a:solidFill>
                  <a:schemeClr val="tx1"/>
                </a:solidFill>
              </a:rPr>
              <a:t>Student Lounge</a:t>
            </a:r>
          </a:p>
        </p:txBody>
      </p:sp>
      <p:sp>
        <p:nvSpPr>
          <p:cNvPr id="17" name="Content Placeholder 2">
            <a:extLst>
              <a:ext uri="{FF2B5EF4-FFF2-40B4-BE49-F238E27FC236}">
                <a16:creationId xmlns:a16="http://schemas.microsoft.com/office/drawing/2014/main" id="{F099EB0C-FE41-4ED7-B34C-C9E106CD6CC1}"/>
              </a:ext>
            </a:extLst>
          </p:cNvPr>
          <p:cNvSpPr txBox="1">
            <a:spLocks/>
          </p:cNvSpPr>
          <p:nvPr/>
        </p:nvSpPr>
        <p:spPr>
          <a:xfrm>
            <a:off x="9898302" y="6082470"/>
            <a:ext cx="717764" cy="414151"/>
          </a:xfrm>
          <a:prstGeom prst="rect">
            <a:avLst/>
          </a:prstGeom>
          <a:solidFill>
            <a:srgbClr val="E8D3A2"/>
          </a:solidFill>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chemeClr val="tx1"/>
                </a:solidFill>
              </a:rPr>
              <a:t>Café</a:t>
            </a:r>
          </a:p>
        </p:txBody>
      </p:sp>
    </p:spTree>
    <p:extLst>
      <p:ext uri="{BB962C8B-B14F-4D97-AF65-F5344CB8AC3E}">
        <p14:creationId xmlns:p14="http://schemas.microsoft.com/office/powerpoint/2010/main" val="4038499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Contextual Design Probe</a:t>
            </a:r>
            <a:br>
              <a:rPr lang="en-US" sz="4000" dirty="0"/>
            </a:br>
            <a:r>
              <a:rPr lang="en-US" dirty="0"/>
              <a:t>Sound Filtering</a:t>
            </a:r>
            <a:endParaRPr lang="en-US" sz="4000" dirty="0">
              <a:solidFill>
                <a:srgbClr val="E8D3A2"/>
              </a:solidFill>
            </a:endParaRP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25</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normAutofit/>
          </a:bodyPr>
          <a:lstStyle/>
          <a:p>
            <a:pPr marL="0" indent="0">
              <a:buNone/>
            </a:pPr>
            <a:r>
              <a:rPr lang="en-US" dirty="0"/>
              <a:t>To spur participants to consider different sound filtering options, we explored </a:t>
            </a:r>
            <a:r>
              <a:rPr lang="en-US" b="1" dirty="0">
                <a:solidFill>
                  <a:srgbClr val="E8D3A2"/>
                </a:solidFill>
              </a:rPr>
              <a:t>filtering vibrational feedback</a:t>
            </a:r>
            <a:r>
              <a:rPr lang="en-US" dirty="0"/>
              <a:t>.</a:t>
            </a:r>
          </a:p>
          <a:p>
            <a:pPr marL="0" indent="0">
              <a:spcBef>
                <a:spcPts val="3000"/>
              </a:spcBef>
              <a:buNone/>
            </a:pPr>
            <a:r>
              <a:rPr lang="en-US" dirty="0"/>
              <a:t>We added a single vibration to:</a:t>
            </a:r>
          </a:p>
          <a:p>
            <a:pPr lvl="1"/>
            <a:r>
              <a:rPr lang="en-US" dirty="0"/>
              <a:t>the three </a:t>
            </a:r>
            <a:r>
              <a:rPr lang="en-US" b="1" dirty="0">
                <a:solidFill>
                  <a:srgbClr val="E8D3A2"/>
                </a:solidFill>
              </a:rPr>
              <a:t>loudest</a:t>
            </a:r>
            <a:r>
              <a:rPr lang="en-US" dirty="0"/>
              <a:t> sounds</a:t>
            </a:r>
          </a:p>
          <a:p>
            <a:pPr lvl="1"/>
            <a:r>
              <a:rPr lang="en-US" dirty="0"/>
              <a:t>three sounds occurring </a:t>
            </a:r>
            <a:r>
              <a:rPr lang="en-US" b="1" dirty="0">
                <a:solidFill>
                  <a:srgbClr val="E8D3A2"/>
                </a:solidFill>
              </a:rPr>
              <a:t>behind</a:t>
            </a:r>
            <a:r>
              <a:rPr lang="en-US" dirty="0"/>
              <a:t> the participant</a:t>
            </a:r>
          </a:p>
          <a:p>
            <a:pPr lvl="1"/>
            <a:r>
              <a:rPr lang="en-US" dirty="0"/>
              <a:t>three sounds the watch deemed </a:t>
            </a:r>
            <a:r>
              <a:rPr lang="en-US" b="1" dirty="0">
                <a:solidFill>
                  <a:srgbClr val="E8D3A2"/>
                </a:solidFill>
              </a:rPr>
              <a:t>most important</a:t>
            </a:r>
          </a:p>
        </p:txBody>
      </p:sp>
      <p:sp>
        <p:nvSpPr>
          <p:cNvPr id="5" name="Rectangle 4">
            <a:extLst>
              <a:ext uri="{FF2B5EF4-FFF2-40B4-BE49-F238E27FC236}">
                <a16:creationId xmlns:a16="http://schemas.microsoft.com/office/drawing/2014/main" id="{86F1B263-D84A-4EDE-BD07-6641800F2F83}"/>
              </a:ext>
            </a:extLst>
          </p:cNvPr>
          <p:cNvSpPr/>
          <p:nvPr/>
        </p:nvSpPr>
        <p:spPr>
          <a:xfrm>
            <a:off x="0" y="2209799"/>
            <a:ext cx="12192000" cy="121920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377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Contextual Design Probe</a:t>
            </a:r>
            <a:br>
              <a:rPr lang="en-US" sz="4000" dirty="0"/>
            </a:br>
            <a:endParaRPr lang="en-US" sz="4000" dirty="0">
              <a:solidFill>
                <a:srgbClr val="E8D3A2"/>
              </a:solidFill>
            </a:endParaRP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26</a:t>
            </a:fld>
            <a:endParaRPr lang="en-US"/>
          </a:p>
        </p:txBody>
      </p:sp>
      <p:pic>
        <p:nvPicPr>
          <p:cNvPr id="7" name="Picture 6">
            <a:extLst>
              <a:ext uri="{FF2B5EF4-FFF2-40B4-BE49-F238E27FC236}">
                <a16:creationId xmlns:a16="http://schemas.microsoft.com/office/drawing/2014/main" id="{A5C856D6-BEC4-415D-9DD9-473E8C3C6E91}"/>
              </a:ext>
            </a:extLst>
          </p:cNvPr>
          <p:cNvPicPr/>
          <p:nvPr/>
        </p:nvPicPr>
        <p:blipFill>
          <a:blip r:embed="rId3"/>
          <a:stretch>
            <a:fillRect/>
          </a:stretch>
        </p:blipFill>
        <p:spPr>
          <a:xfrm>
            <a:off x="1943100" y="1057081"/>
            <a:ext cx="8305800" cy="5261718"/>
          </a:xfrm>
          <a:prstGeom prst="rect">
            <a:avLst/>
          </a:prstGeom>
        </p:spPr>
      </p:pic>
      <p:sp>
        <p:nvSpPr>
          <p:cNvPr id="8" name="Rectangle: Rounded Corners 7">
            <a:extLst>
              <a:ext uri="{FF2B5EF4-FFF2-40B4-BE49-F238E27FC236}">
                <a16:creationId xmlns:a16="http://schemas.microsoft.com/office/drawing/2014/main" id="{0CE64640-F210-425F-AF4D-83D43E1E960A}"/>
              </a:ext>
            </a:extLst>
          </p:cNvPr>
          <p:cNvSpPr/>
          <p:nvPr/>
        </p:nvSpPr>
        <p:spPr>
          <a:xfrm>
            <a:off x="4314826" y="4566677"/>
            <a:ext cx="1543050" cy="1977245"/>
          </a:xfrm>
          <a:prstGeom prst="roundRect">
            <a:avLst>
              <a:gd name="adj" fmla="val 9259"/>
            </a:avLst>
          </a:prstGeom>
          <a:noFill/>
          <a:ln w="76200">
            <a:solidFill>
              <a:srgbClr val="E8D3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66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1423644-8AC7-4E8C-99FC-501FB22FE6F3}"/>
              </a:ext>
            </a:extLst>
          </p:cNvPr>
          <p:cNvSpPr/>
          <p:nvPr/>
        </p:nvSpPr>
        <p:spPr>
          <a:xfrm>
            <a:off x="8206539" y="1700212"/>
            <a:ext cx="3398921" cy="4538162"/>
          </a:xfrm>
          <a:prstGeom prst="roundRect">
            <a:avLst>
              <a:gd name="adj" fmla="val 9259"/>
            </a:avLst>
          </a:prstGeom>
          <a:noFill/>
          <a:ln w="38100">
            <a:solidFill>
              <a:srgbClr val="E8D3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Method</a:t>
            </a:r>
            <a:br>
              <a:rPr lang="en-US" sz="4000" dirty="0"/>
            </a:br>
            <a:r>
              <a:rPr lang="en-US" sz="4000" dirty="0"/>
              <a:t>Study </a:t>
            </a:r>
            <a:r>
              <a:rPr lang="en-US" sz="4000" dirty="0">
                <a:solidFill>
                  <a:srgbClr val="E8D3A2"/>
                </a:solidFill>
              </a:rPr>
              <a:t>Procedure</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27</a:t>
            </a:fld>
            <a:endParaRPr lang="en-US"/>
          </a:p>
        </p:txBody>
      </p:sp>
      <p:graphicFrame>
        <p:nvGraphicFramePr>
          <p:cNvPr id="7" name="Diagram 6">
            <a:extLst>
              <a:ext uri="{FF2B5EF4-FFF2-40B4-BE49-F238E27FC236}">
                <a16:creationId xmlns:a16="http://schemas.microsoft.com/office/drawing/2014/main" id="{E005C927-3BEF-4553-A71A-5B63FEF1C9C3}"/>
              </a:ext>
            </a:extLst>
          </p:cNvPr>
          <p:cNvGraphicFramePr/>
          <p:nvPr>
            <p:extLst>
              <p:ext uri="{D42A27DB-BD31-4B8C-83A1-F6EECF244321}">
                <p14:modId xmlns:p14="http://schemas.microsoft.com/office/powerpoint/2010/main" val="4055411623"/>
              </p:ext>
            </p:extLst>
          </p:nvPr>
        </p:nvGraphicFramePr>
        <p:xfrm>
          <a:off x="838200" y="1479884"/>
          <a:ext cx="10515600" cy="4758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drawing&#10;&#10;Description automatically generated">
            <a:extLst>
              <a:ext uri="{FF2B5EF4-FFF2-40B4-BE49-F238E27FC236}">
                <a16:creationId xmlns:a16="http://schemas.microsoft.com/office/drawing/2014/main" id="{9CB3A865-EE9D-4AB4-9029-8C25F927F4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4962" y="1700213"/>
            <a:ext cx="1458993" cy="1458993"/>
          </a:xfrm>
          <a:prstGeom prst="ellipse">
            <a:avLst/>
          </a:prstGeom>
          <a:ln w="28575">
            <a:solidFill>
              <a:srgbClr val="E8D3A2"/>
            </a:solidFill>
          </a:ln>
        </p:spPr>
      </p:pic>
    </p:spTree>
    <p:extLst>
      <p:ext uri="{BB962C8B-B14F-4D97-AF65-F5344CB8AC3E}">
        <p14:creationId xmlns:p14="http://schemas.microsoft.com/office/powerpoint/2010/main" val="4271579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Method</a:t>
            </a:r>
            <a:br>
              <a:rPr lang="en-US" sz="4000" dirty="0"/>
            </a:br>
            <a:r>
              <a:rPr lang="en-US" sz="4000" dirty="0">
                <a:solidFill>
                  <a:srgbClr val="E8D3A2"/>
                </a:solidFill>
              </a:rPr>
              <a:t>Semi-structured Interview</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28</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normAutofit/>
          </a:bodyPr>
          <a:lstStyle/>
          <a:p>
            <a:pPr marL="0" indent="0">
              <a:buNone/>
            </a:pPr>
            <a:r>
              <a:rPr lang="en-US" b="1" dirty="0">
                <a:solidFill>
                  <a:srgbClr val="E8D3A2"/>
                </a:solidFill>
              </a:rPr>
              <a:t>We probed for: </a:t>
            </a:r>
            <a:r>
              <a:rPr lang="en-US" dirty="0"/>
              <a:t>contextual factors, filtering options, social acceptability, and privacy issues.</a:t>
            </a:r>
          </a:p>
          <a:p>
            <a:pPr marL="0" indent="0">
              <a:buNone/>
            </a:pPr>
            <a:r>
              <a:rPr lang="en-US" dirty="0"/>
              <a:t>We analyzed session transcripts using an </a:t>
            </a:r>
            <a:r>
              <a:rPr lang="en-US" dirty="0">
                <a:solidFill>
                  <a:srgbClr val="E8D3A2"/>
                </a:solidFill>
              </a:rPr>
              <a:t>iterative coding approach</a:t>
            </a:r>
            <a:r>
              <a:rPr lang="en-US" dirty="0"/>
              <a:t>. </a:t>
            </a:r>
            <a:r>
              <a:rPr lang="en-US" sz="1400" dirty="0">
                <a:solidFill>
                  <a:schemeClr val="bg2">
                    <a:lumMod val="75000"/>
                  </a:schemeClr>
                </a:solidFill>
              </a:rPr>
              <a:t>[Braun, 2006]</a:t>
            </a:r>
          </a:p>
          <a:p>
            <a:pPr lvl="1"/>
            <a:r>
              <a:rPr lang="en-US" dirty="0"/>
              <a:t>Two researchers developed a codebook to apply holistically</a:t>
            </a:r>
          </a:p>
        </p:txBody>
      </p:sp>
    </p:spTree>
    <p:extLst>
      <p:ext uri="{BB962C8B-B14F-4D97-AF65-F5344CB8AC3E}">
        <p14:creationId xmlns:p14="http://schemas.microsoft.com/office/powerpoint/2010/main" val="2527139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4400" dirty="0">
                <a:solidFill>
                  <a:srgbClr val="E8D3A2"/>
                </a:solidFill>
              </a:rPr>
              <a:t>Findings</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29</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tIns="91440" bIns="91440"/>
          <a:lstStyle/>
          <a:p>
            <a:pPr marL="514350" indent="-514350">
              <a:spcBef>
                <a:spcPts val="2000"/>
              </a:spcBef>
              <a:buFont typeface="+mj-lt"/>
              <a:buAutoNum type="arabicPeriod"/>
            </a:pPr>
            <a:r>
              <a:rPr lang="en-US" b="1" dirty="0">
                <a:solidFill>
                  <a:srgbClr val="E8D3A2"/>
                </a:solidFill>
              </a:rPr>
              <a:t>Visual and haptic feedback have complementary roles in sound awareness.</a:t>
            </a:r>
          </a:p>
          <a:p>
            <a:pPr marL="514350" indent="-514350">
              <a:spcBef>
                <a:spcPts val="2000"/>
              </a:spcBef>
              <a:buFont typeface="+mj-lt"/>
              <a:buAutoNum type="arabicPeriod"/>
            </a:pPr>
            <a:r>
              <a:rPr lang="en-US" dirty="0"/>
              <a:t>Haptic patterns have potential to convey sound information.</a:t>
            </a:r>
          </a:p>
          <a:p>
            <a:pPr marL="514350" indent="-514350">
              <a:spcBef>
                <a:spcPts val="2000"/>
              </a:spcBef>
              <a:buFont typeface="+mj-lt"/>
              <a:buAutoNum type="arabicPeriod"/>
            </a:pPr>
            <a:r>
              <a:rPr lang="en-US" dirty="0"/>
              <a:t>Sound filtering may mitigate perceived awareness issues in complex soundscapes.</a:t>
            </a:r>
          </a:p>
        </p:txBody>
      </p:sp>
    </p:spTree>
    <p:extLst>
      <p:ext uri="{BB962C8B-B14F-4D97-AF65-F5344CB8AC3E}">
        <p14:creationId xmlns:p14="http://schemas.microsoft.com/office/powerpoint/2010/main" val="4182497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F7A238-E447-4809-B175-0659087D9DEC}"/>
              </a:ext>
            </a:extLst>
          </p:cNvPr>
          <p:cNvSpPr>
            <a:spLocks noGrp="1"/>
          </p:cNvSpPr>
          <p:nvPr>
            <p:ph idx="1"/>
          </p:nvPr>
        </p:nvSpPr>
        <p:spPr>
          <a:xfrm>
            <a:off x="838200" y="1825625"/>
            <a:ext cx="10515600" cy="4351338"/>
          </a:xfrm>
        </p:spPr>
        <p:txBody>
          <a:bodyPr/>
          <a:lstStyle/>
          <a:p>
            <a:pPr marL="0" indent="0">
              <a:buNone/>
            </a:pPr>
            <a:r>
              <a:rPr lang="en-US" sz="2400" dirty="0"/>
              <a:t>Understanding the </a:t>
            </a:r>
            <a:r>
              <a:rPr lang="en-US" sz="2400" b="1" dirty="0">
                <a:solidFill>
                  <a:srgbClr val="E8D3A2"/>
                </a:solidFill>
              </a:rPr>
              <a:t>wide-ranging preferences</a:t>
            </a:r>
            <a:r>
              <a:rPr lang="en-US" sz="2400" b="1" dirty="0"/>
              <a:t> </a:t>
            </a:r>
            <a:r>
              <a:rPr lang="en-US" sz="2400" dirty="0"/>
              <a:t>of the Deaf and Hard of Hearing community is necessary to design effective sound awareness technology.</a:t>
            </a:r>
          </a:p>
          <a:p>
            <a:pPr marL="0" indent="0">
              <a:spcBef>
                <a:spcPts val="3000"/>
              </a:spcBef>
              <a:buNone/>
            </a:pPr>
            <a:r>
              <a:rPr lang="en-US" dirty="0"/>
              <a:t>Surveys of this population have highlighted:</a:t>
            </a:r>
          </a:p>
          <a:p>
            <a:r>
              <a:rPr lang="en-US" sz="2400" dirty="0"/>
              <a:t>Desire for output through </a:t>
            </a:r>
            <a:r>
              <a:rPr lang="en-US" sz="2400" b="1" dirty="0">
                <a:solidFill>
                  <a:srgbClr val="E8D3A2"/>
                </a:solidFill>
              </a:rPr>
              <a:t>both visual and haptic modalities</a:t>
            </a:r>
          </a:p>
          <a:p>
            <a:r>
              <a:rPr lang="en-US" sz="2400" dirty="0"/>
              <a:t>Devices that </a:t>
            </a:r>
            <a:r>
              <a:rPr lang="en-US" sz="2400" b="1" dirty="0">
                <a:solidFill>
                  <a:srgbClr val="E8D3A2"/>
                </a:solidFill>
              </a:rPr>
              <a:t>filter some sounds out </a:t>
            </a:r>
            <a:r>
              <a:rPr lang="en-US" sz="2400" dirty="0"/>
              <a:t>rather than informing of all </a:t>
            </a:r>
          </a:p>
          <a:p>
            <a:r>
              <a:rPr lang="en-US" sz="2400" b="1" dirty="0">
                <a:solidFill>
                  <a:srgbClr val="E8D3A2"/>
                </a:solidFill>
              </a:rPr>
              <a:t>Cultural and contextual factors </a:t>
            </a:r>
            <a:r>
              <a:rPr lang="en-US" sz="2400" dirty="0"/>
              <a:t>influencing sound awareness preferences</a:t>
            </a:r>
          </a:p>
        </p:txBody>
      </p:sp>
      <p:sp>
        <p:nvSpPr>
          <p:cNvPr id="4" name="Slide Number Placeholder 3">
            <a:extLst>
              <a:ext uri="{FF2B5EF4-FFF2-40B4-BE49-F238E27FC236}">
                <a16:creationId xmlns:a16="http://schemas.microsoft.com/office/drawing/2014/main" id="{BB8DDD27-CAA6-437A-BF90-87B25BD7DA26}"/>
              </a:ext>
            </a:extLst>
          </p:cNvPr>
          <p:cNvSpPr>
            <a:spLocks noGrp="1"/>
          </p:cNvSpPr>
          <p:nvPr>
            <p:ph type="sldNum" sz="quarter" idx="12"/>
          </p:nvPr>
        </p:nvSpPr>
        <p:spPr/>
        <p:txBody>
          <a:bodyPr/>
          <a:lstStyle/>
          <a:p>
            <a:fld id="{BA1EAAB9-5C0B-4576-B3F7-DFA6F4F45537}" type="slidenum">
              <a:rPr lang="en-US" smtClean="0"/>
              <a:pPr/>
              <a:t>3</a:t>
            </a:fld>
            <a:endParaRPr lang="en-US"/>
          </a:p>
        </p:txBody>
      </p:sp>
      <p:sp>
        <p:nvSpPr>
          <p:cNvPr id="5" name="Title 1">
            <a:extLst>
              <a:ext uri="{FF2B5EF4-FFF2-40B4-BE49-F238E27FC236}">
                <a16:creationId xmlns:a16="http://schemas.microsoft.com/office/drawing/2014/main" id="{6AF1C912-430C-48A4-AC5C-9C83E5D87807}"/>
              </a:ext>
            </a:extLst>
          </p:cNvPr>
          <p:cNvSpPr txBox="1">
            <a:spLocks/>
          </p:cNvSpPr>
          <p:nvPr/>
        </p:nvSpPr>
        <p:spPr>
          <a:xfrm>
            <a:off x="830249" y="374650"/>
            <a:ext cx="8135203"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rgbClr val="E8D3A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0" dirty="0">
                <a:solidFill>
                  <a:schemeClr val="bg2">
                    <a:lumMod val="75000"/>
                  </a:schemeClr>
                </a:solidFill>
              </a:rPr>
              <a:t>Introduction</a:t>
            </a:r>
            <a:br>
              <a:rPr lang="en-US" sz="4000" dirty="0"/>
            </a:br>
            <a:r>
              <a:rPr lang="en-US" sz="4000" dirty="0"/>
              <a:t>Sound Awareness Needs</a:t>
            </a:r>
          </a:p>
        </p:txBody>
      </p:sp>
      <p:sp>
        <p:nvSpPr>
          <p:cNvPr id="9" name="TextBox 8">
            <a:extLst>
              <a:ext uri="{FF2B5EF4-FFF2-40B4-BE49-F238E27FC236}">
                <a16:creationId xmlns:a16="http://schemas.microsoft.com/office/drawing/2014/main" id="{8A8A72B3-158F-4291-A7A5-916709E5AE8D}"/>
              </a:ext>
            </a:extLst>
          </p:cNvPr>
          <p:cNvSpPr txBox="1"/>
          <p:nvPr/>
        </p:nvSpPr>
        <p:spPr>
          <a:xfrm>
            <a:off x="838200" y="1569337"/>
            <a:ext cx="5869405" cy="261610"/>
          </a:xfrm>
          <a:prstGeom prst="rect">
            <a:avLst/>
          </a:prstGeom>
          <a:solidFill>
            <a:schemeClr val="tx1">
              <a:alpha val="50000"/>
            </a:schemeClr>
          </a:solidFill>
        </p:spPr>
        <p:txBody>
          <a:bodyPr wrap="square" rtlCol="0" anchor="ctr">
            <a:spAutoFit/>
          </a:bodyPr>
          <a:lstStyle/>
          <a:p>
            <a:r>
              <a:rPr lang="en-US" sz="1100" i="1" dirty="0">
                <a:solidFill>
                  <a:schemeClr val="bg2">
                    <a:lumMod val="90000"/>
                  </a:schemeClr>
                </a:solidFill>
                <a:latin typeface="Open Sans" panose="020B0606030504020204" pitchFamily="34" charset="0"/>
                <a:ea typeface="Open Sans" panose="020B0606030504020204" pitchFamily="34" charset="0"/>
                <a:cs typeface="Open Sans" panose="020B0606030504020204" pitchFamily="34" charset="0"/>
              </a:rPr>
              <a:t>(e.g., Matthews et al., ASSETS 2005; Bragg et al, ASSETS 2016; Findlater et al., CHI 2019) </a:t>
            </a:r>
          </a:p>
        </p:txBody>
      </p:sp>
      <p:sp>
        <p:nvSpPr>
          <p:cNvPr id="11" name="Rectangle 10">
            <a:extLst>
              <a:ext uri="{FF2B5EF4-FFF2-40B4-BE49-F238E27FC236}">
                <a16:creationId xmlns:a16="http://schemas.microsoft.com/office/drawing/2014/main" id="{7A6AAC02-80A5-4208-B75F-0BCB964660F5}"/>
              </a:ext>
            </a:extLst>
          </p:cNvPr>
          <p:cNvSpPr/>
          <p:nvPr/>
        </p:nvSpPr>
        <p:spPr>
          <a:xfrm>
            <a:off x="0" y="1919355"/>
            <a:ext cx="12192000" cy="144780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045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Findings</a:t>
            </a:r>
            <a:br>
              <a:rPr lang="en-US" sz="4000" dirty="0"/>
            </a:br>
            <a:r>
              <a:rPr lang="en-US" sz="4000" dirty="0">
                <a:solidFill>
                  <a:srgbClr val="E8D3A2"/>
                </a:solidFill>
              </a:rPr>
              <a:t>Complementary Modalities</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30</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normAutofit/>
          </a:bodyPr>
          <a:lstStyle/>
          <a:p>
            <a:r>
              <a:rPr lang="en-US" dirty="0"/>
              <a:t>Overall, </a:t>
            </a:r>
            <a:r>
              <a:rPr lang="en-US" b="1" dirty="0">
                <a:solidFill>
                  <a:srgbClr val="E8D3A2"/>
                </a:solidFill>
              </a:rPr>
              <a:t>participants responded positively </a:t>
            </a:r>
            <a:r>
              <a:rPr lang="en-US" dirty="0"/>
              <a:t>to the idea of smartwatch-based sound feedback.</a:t>
            </a:r>
          </a:p>
          <a:p>
            <a:r>
              <a:rPr lang="en-US" dirty="0"/>
              <a:t>Participants desired visual feedback across all conditions:</a:t>
            </a:r>
          </a:p>
          <a:p>
            <a:pPr lvl="1"/>
            <a:r>
              <a:rPr lang="en-US" i="1" dirty="0"/>
              <a:t>“It's nice to have visual and the sensory input as well [but] I mean </a:t>
            </a:r>
            <a:r>
              <a:rPr lang="en-US" b="1" i="1" dirty="0">
                <a:solidFill>
                  <a:srgbClr val="E8D3A2"/>
                </a:solidFill>
              </a:rPr>
              <a:t>without the visual, I feel like there's not really a point</a:t>
            </a:r>
            <a:r>
              <a:rPr lang="en-US" i="1" dirty="0"/>
              <a:t>.” </a:t>
            </a:r>
            <a:r>
              <a:rPr lang="en-US" dirty="0"/>
              <a:t>(P10)</a:t>
            </a:r>
          </a:p>
          <a:p>
            <a:r>
              <a:rPr lang="en-US" dirty="0"/>
              <a:t>Designs </a:t>
            </a:r>
            <a:r>
              <a:rPr lang="en-US" u="sng" dirty="0"/>
              <a:t>with</a:t>
            </a:r>
            <a:r>
              <a:rPr lang="en-US" dirty="0"/>
              <a:t> vibration were more useful than </a:t>
            </a:r>
            <a:r>
              <a:rPr lang="en-US" u="sng" dirty="0"/>
              <a:t>without</a:t>
            </a:r>
            <a:r>
              <a:rPr lang="en-US" dirty="0"/>
              <a:t>:</a:t>
            </a:r>
          </a:p>
          <a:p>
            <a:pPr lvl="1"/>
            <a:r>
              <a:rPr lang="en-US" dirty="0"/>
              <a:t>For example, most participants (</a:t>
            </a:r>
            <a:r>
              <a:rPr lang="en-US" i="1" dirty="0"/>
              <a:t>n</a:t>
            </a:r>
            <a:r>
              <a:rPr lang="en-US" dirty="0"/>
              <a:t>=13/16) were concerned </a:t>
            </a:r>
            <a:r>
              <a:rPr lang="en-US" b="1" dirty="0">
                <a:solidFill>
                  <a:srgbClr val="E8D3A2"/>
                </a:solidFill>
              </a:rPr>
              <a:t>they would miss sounds</a:t>
            </a:r>
            <a:r>
              <a:rPr lang="en-US" dirty="0"/>
              <a:t> without vibration</a:t>
            </a:r>
            <a:endParaRPr lang="en-US" b="1" dirty="0">
              <a:solidFill>
                <a:srgbClr val="E8D3A2"/>
              </a:solidFill>
            </a:endParaRPr>
          </a:p>
        </p:txBody>
      </p:sp>
      <p:sp>
        <p:nvSpPr>
          <p:cNvPr id="5" name="Rectangle 4">
            <a:extLst>
              <a:ext uri="{FF2B5EF4-FFF2-40B4-BE49-F238E27FC236}">
                <a16:creationId xmlns:a16="http://schemas.microsoft.com/office/drawing/2014/main" id="{456DAAAE-EFAD-4107-9FC5-74008BFAB877}"/>
              </a:ext>
            </a:extLst>
          </p:cNvPr>
          <p:cNvSpPr/>
          <p:nvPr/>
        </p:nvSpPr>
        <p:spPr>
          <a:xfrm>
            <a:off x="0" y="1962149"/>
            <a:ext cx="12192000" cy="10191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1FBFAD8-2BF5-45C2-AC74-37DE05E61B63}"/>
              </a:ext>
            </a:extLst>
          </p:cNvPr>
          <p:cNvSpPr/>
          <p:nvPr/>
        </p:nvSpPr>
        <p:spPr>
          <a:xfrm>
            <a:off x="0" y="3106736"/>
            <a:ext cx="12192000" cy="144780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429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Findings</a:t>
            </a:r>
            <a:br>
              <a:rPr lang="en-US" sz="4000" dirty="0"/>
            </a:br>
            <a:r>
              <a:rPr lang="en-US" sz="4000" dirty="0">
                <a:solidFill>
                  <a:srgbClr val="E8D3A2"/>
                </a:solidFill>
              </a:rPr>
              <a:t>Complementary Modalities</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31</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normAutofit/>
          </a:bodyPr>
          <a:lstStyle/>
          <a:p>
            <a:pPr marL="0" indent="0">
              <a:buNone/>
            </a:pPr>
            <a:r>
              <a:rPr lang="en-US" dirty="0"/>
              <a:t>Visual and haptic feedback have different, but </a:t>
            </a:r>
            <a:r>
              <a:rPr lang="en-US" b="1" dirty="0">
                <a:solidFill>
                  <a:srgbClr val="E8D3A2"/>
                </a:solidFill>
              </a:rPr>
              <a:t>complementary</a:t>
            </a:r>
            <a:r>
              <a:rPr lang="en-US" dirty="0"/>
              <a:t>, functions.</a:t>
            </a:r>
          </a:p>
          <a:p>
            <a:r>
              <a:rPr lang="en-US" dirty="0"/>
              <a:t>Visual feedback provides information at a </a:t>
            </a:r>
            <a:r>
              <a:rPr lang="en-US" b="1" dirty="0">
                <a:solidFill>
                  <a:srgbClr val="E8D3A2"/>
                </a:solidFill>
              </a:rPr>
              <a:t>higher throughput</a:t>
            </a:r>
            <a:r>
              <a:rPr lang="en-US" dirty="0"/>
              <a:t> than haptic feedback (</a:t>
            </a:r>
            <a:r>
              <a:rPr lang="en-US" i="1" dirty="0"/>
              <a:t>n</a:t>
            </a:r>
            <a:r>
              <a:rPr lang="en-US" dirty="0"/>
              <a:t>=8)</a:t>
            </a:r>
          </a:p>
          <a:p>
            <a:r>
              <a:rPr lang="en-US" dirty="0"/>
              <a:t>Haptic feedback was appreciated for </a:t>
            </a:r>
            <a:r>
              <a:rPr lang="en-US" b="1" dirty="0">
                <a:solidFill>
                  <a:srgbClr val="E8D3A2"/>
                </a:solidFill>
              </a:rPr>
              <a:t>“alerting to a situation”</a:t>
            </a:r>
            <a:r>
              <a:rPr lang="en-US" dirty="0"/>
              <a:t> (P9) and </a:t>
            </a:r>
            <a:r>
              <a:rPr lang="en-US" b="1" dirty="0">
                <a:solidFill>
                  <a:srgbClr val="E8D3A2"/>
                </a:solidFill>
              </a:rPr>
              <a:t>“trigger[</a:t>
            </a:r>
            <a:r>
              <a:rPr lang="en-US" b="1" dirty="0" err="1">
                <a:solidFill>
                  <a:srgbClr val="E8D3A2"/>
                </a:solidFill>
              </a:rPr>
              <a:t>ing</a:t>
            </a:r>
            <a:r>
              <a:rPr lang="en-US" b="1" dirty="0">
                <a:solidFill>
                  <a:srgbClr val="E8D3A2"/>
                </a:solidFill>
              </a:rPr>
              <a:t>] you to look at your watch”</a:t>
            </a:r>
            <a:r>
              <a:rPr lang="en-US" dirty="0"/>
              <a:t> (P5)</a:t>
            </a:r>
          </a:p>
        </p:txBody>
      </p:sp>
      <p:sp>
        <p:nvSpPr>
          <p:cNvPr id="5" name="Rectangle 4">
            <a:extLst>
              <a:ext uri="{FF2B5EF4-FFF2-40B4-BE49-F238E27FC236}">
                <a16:creationId xmlns:a16="http://schemas.microsoft.com/office/drawing/2014/main" id="{456DAAAE-EFAD-4107-9FC5-74008BFAB877}"/>
              </a:ext>
            </a:extLst>
          </p:cNvPr>
          <p:cNvSpPr/>
          <p:nvPr/>
        </p:nvSpPr>
        <p:spPr>
          <a:xfrm>
            <a:off x="0" y="2142332"/>
            <a:ext cx="12192000" cy="12446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215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Findings</a:t>
            </a:r>
            <a:br>
              <a:rPr lang="en-US" sz="4000" dirty="0"/>
            </a:br>
            <a:r>
              <a:rPr lang="en-US" sz="4000" dirty="0">
                <a:solidFill>
                  <a:srgbClr val="E8D3A2"/>
                </a:solidFill>
              </a:rPr>
              <a:t>Complementary Modalities</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32</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normAutofit/>
          </a:bodyPr>
          <a:lstStyle/>
          <a:p>
            <a:pPr marL="0" indent="0">
              <a:buNone/>
            </a:pPr>
            <a:r>
              <a:rPr lang="en-US" dirty="0"/>
              <a:t>Past work shows Deaf and Hard of Hearing people make strong use of </a:t>
            </a:r>
            <a:r>
              <a:rPr lang="en-US" b="1" dirty="0">
                <a:solidFill>
                  <a:srgbClr val="E8D3A2"/>
                </a:solidFill>
              </a:rPr>
              <a:t>visual cues for environmental awareness </a:t>
            </a:r>
            <a:r>
              <a:rPr lang="en-US" sz="1800" dirty="0">
                <a:solidFill>
                  <a:schemeClr val="bg2">
                    <a:lumMod val="75000"/>
                  </a:schemeClr>
                </a:solidFill>
              </a:rPr>
              <a:t>[Matthews 2006]</a:t>
            </a:r>
          </a:p>
          <a:p>
            <a:pPr marL="0" indent="0">
              <a:buNone/>
            </a:pPr>
            <a:r>
              <a:rPr lang="en-US" dirty="0"/>
              <a:t>Haptic feedback (simple or tactons) gets the users attention </a:t>
            </a:r>
            <a:r>
              <a:rPr lang="en-US" b="1" dirty="0">
                <a:solidFill>
                  <a:srgbClr val="E8D3A2"/>
                </a:solidFill>
              </a:rPr>
              <a:t>without interfering </a:t>
            </a:r>
            <a:r>
              <a:rPr lang="en-US" dirty="0"/>
              <a:t>with visual awareness strategies:</a:t>
            </a:r>
          </a:p>
          <a:p>
            <a:pPr lvl="1"/>
            <a:r>
              <a:rPr lang="en-US" sz="2800" dirty="0"/>
              <a:t>The user can </a:t>
            </a:r>
            <a:r>
              <a:rPr lang="en-US" sz="2800" b="1" dirty="0">
                <a:solidFill>
                  <a:srgbClr val="E8D3A2"/>
                </a:solidFill>
              </a:rPr>
              <a:t>respond to the environment</a:t>
            </a:r>
            <a:r>
              <a:rPr lang="en-US" sz="2800" dirty="0"/>
              <a:t> immediately</a:t>
            </a:r>
          </a:p>
          <a:p>
            <a:pPr lvl="1"/>
            <a:r>
              <a:rPr lang="en-US" sz="2800" dirty="0"/>
              <a:t>Or turn to the watch’s screen for </a:t>
            </a:r>
            <a:r>
              <a:rPr lang="en-US" sz="2800" b="1" dirty="0">
                <a:solidFill>
                  <a:srgbClr val="E8D3A2"/>
                </a:solidFill>
              </a:rPr>
              <a:t>more information</a:t>
            </a:r>
          </a:p>
        </p:txBody>
      </p:sp>
      <p:sp>
        <p:nvSpPr>
          <p:cNvPr id="5" name="Rectangle 4">
            <a:extLst>
              <a:ext uri="{FF2B5EF4-FFF2-40B4-BE49-F238E27FC236}">
                <a16:creationId xmlns:a16="http://schemas.microsoft.com/office/drawing/2014/main" id="{456DAAAE-EFAD-4107-9FC5-74008BFAB877}"/>
              </a:ext>
            </a:extLst>
          </p:cNvPr>
          <p:cNvSpPr/>
          <p:nvPr/>
        </p:nvSpPr>
        <p:spPr>
          <a:xfrm>
            <a:off x="0" y="2184400"/>
            <a:ext cx="12192000" cy="12446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136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4400" dirty="0">
                <a:solidFill>
                  <a:srgbClr val="E8D3A2"/>
                </a:solidFill>
              </a:rPr>
              <a:t>Findings</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33</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tIns="91440" bIns="91440"/>
          <a:lstStyle/>
          <a:p>
            <a:pPr marL="514350" indent="-514350">
              <a:spcBef>
                <a:spcPts val="2000"/>
              </a:spcBef>
              <a:buFont typeface="+mj-lt"/>
              <a:buAutoNum type="arabicPeriod"/>
            </a:pPr>
            <a:r>
              <a:rPr lang="en-US" dirty="0"/>
              <a:t>Visual and haptic feedback have complementary roles in sound awareness.</a:t>
            </a:r>
          </a:p>
          <a:p>
            <a:pPr marL="514350" indent="-514350">
              <a:spcBef>
                <a:spcPts val="2000"/>
              </a:spcBef>
              <a:buFont typeface="+mj-lt"/>
              <a:buAutoNum type="arabicPeriod"/>
            </a:pPr>
            <a:r>
              <a:rPr lang="en-US" b="1" dirty="0">
                <a:solidFill>
                  <a:srgbClr val="E8D3A2"/>
                </a:solidFill>
              </a:rPr>
              <a:t>Haptic patterns have potential to convey sound information.</a:t>
            </a:r>
          </a:p>
          <a:p>
            <a:pPr marL="514350" indent="-514350">
              <a:spcBef>
                <a:spcPts val="2000"/>
              </a:spcBef>
              <a:buFont typeface="+mj-lt"/>
              <a:buAutoNum type="arabicPeriod"/>
            </a:pPr>
            <a:r>
              <a:rPr lang="en-US" dirty="0"/>
              <a:t>Sound filtering may mitigate perceived awareness issues in complex soundscapes.</a:t>
            </a:r>
          </a:p>
        </p:txBody>
      </p:sp>
    </p:spTree>
    <p:extLst>
      <p:ext uri="{BB962C8B-B14F-4D97-AF65-F5344CB8AC3E}">
        <p14:creationId xmlns:p14="http://schemas.microsoft.com/office/powerpoint/2010/main" val="1267861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Findings</a:t>
            </a:r>
            <a:br>
              <a:rPr lang="en-US" sz="4000" dirty="0"/>
            </a:br>
            <a:r>
              <a:rPr lang="en-US" sz="4000" dirty="0"/>
              <a:t>Tactons’ Potential</a:t>
            </a:r>
            <a:endParaRPr lang="en-US" sz="4000" dirty="0">
              <a:solidFill>
                <a:srgbClr val="E8D3A2"/>
              </a:solidFill>
            </a:endParaRP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34</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lstStyle/>
          <a:p>
            <a:pPr marL="0" indent="0">
              <a:buNone/>
            </a:pPr>
            <a:r>
              <a:rPr lang="en-US" dirty="0"/>
              <a:t>Participants’ overall response to tactons was </a:t>
            </a:r>
            <a:r>
              <a:rPr lang="en-US" b="1" dirty="0">
                <a:solidFill>
                  <a:srgbClr val="E8D3A2"/>
                </a:solidFill>
              </a:rPr>
              <a:t>positive</a:t>
            </a:r>
            <a:r>
              <a:rPr lang="en-US" dirty="0"/>
              <a:t>.</a:t>
            </a:r>
          </a:p>
          <a:p>
            <a:pPr lvl="1"/>
            <a:r>
              <a:rPr lang="en-US" dirty="0"/>
              <a:t>Primary benefit was </a:t>
            </a:r>
            <a:r>
              <a:rPr lang="en-US" b="1" dirty="0">
                <a:solidFill>
                  <a:srgbClr val="E8D3A2"/>
                </a:solidFill>
              </a:rPr>
              <a:t>minimizing the need to look </a:t>
            </a:r>
            <a:r>
              <a:rPr lang="en-US" dirty="0"/>
              <a:t>at the watch face</a:t>
            </a:r>
          </a:p>
          <a:p>
            <a:pPr lvl="1"/>
            <a:r>
              <a:rPr lang="en-US" dirty="0"/>
              <a:t>Several participants (</a:t>
            </a:r>
            <a:r>
              <a:rPr lang="en-US" i="1" dirty="0"/>
              <a:t>n</a:t>
            </a:r>
            <a:r>
              <a:rPr lang="en-US" dirty="0"/>
              <a:t>=8) liked to improve their </a:t>
            </a:r>
            <a:r>
              <a:rPr lang="en-US" b="1" dirty="0">
                <a:solidFill>
                  <a:srgbClr val="E8D3A2"/>
                </a:solidFill>
              </a:rPr>
              <a:t>sound response time</a:t>
            </a:r>
            <a:r>
              <a:rPr lang="en-US" dirty="0"/>
              <a:t>. </a:t>
            </a:r>
          </a:p>
          <a:p>
            <a:pPr marL="0" indent="0">
              <a:buNone/>
            </a:pPr>
            <a:r>
              <a:rPr lang="en-US" sz="2400" dirty="0"/>
              <a:t>Potential for socially acceptable support:</a:t>
            </a:r>
          </a:p>
          <a:p>
            <a:pPr marL="457200" lvl="1" indent="0">
              <a:buNone/>
            </a:pPr>
            <a:r>
              <a:rPr lang="en-US" sz="2800" i="1" dirty="0">
                <a:solidFill>
                  <a:srgbClr val="E8D3A2"/>
                </a:solidFill>
              </a:rPr>
              <a:t>“Let’s say I'm at a meeting, and I'm trying to listen to somebody, but I don't want to be rude and look at my watch when they're talking. [...] ‘Ah-ha!’ Somebody is calling my name, and then I don't have to look [at the watch]” </a:t>
            </a:r>
            <a:r>
              <a:rPr lang="en-US" sz="2800" dirty="0"/>
              <a:t>(P3)</a:t>
            </a:r>
          </a:p>
        </p:txBody>
      </p:sp>
      <p:sp>
        <p:nvSpPr>
          <p:cNvPr id="5" name="Rectangle 4">
            <a:extLst>
              <a:ext uri="{FF2B5EF4-FFF2-40B4-BE49-F238E27FC236}">
                <a16:creationId xmlns:a16="http://schemas.microsoft.com/office/drawing/2014/main" id="{8EC02DF0-426C-4443-A067-A01ADE01E2FC}"/>
              </a:ext>
            </a:extLst>
          </p:cNvPr>
          <p:cNvSpPr/>
          <p:nvPr/>
        </p:nvSpPr>
        <p:spPr>
          <a:xfrm>
            <a:off x="0" y="1962149"/>
            <a:ext cx="12192000" cy="16668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081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Findings</a:t>
            </a:r>
            <a:br>
              <a:rPr lang="en-US" sz="4000" dirty="0"/>
            </a:br>
            <a:r>
              <a:rPr lang="en-US" sz="4000" dirty="0"/>
              <a:t>Tactons’ Potential</a:t>
            </a:r>
            <a:endParaRPr lang="en-US" sz="4000" dirty="0">
              <a:solidFill>
                <a:srgbClr val="E8D3A2"/>
              </a:solidFill>
            </a:endParaRP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35</a:t>
            </a:fld>
            <a:endParaRPr lang="en-US" dirty="0"/>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normAutofit/>
          </a:bodyPr>
          <a:lstStyle/>
          <a:p>
            <a:pPr marL="0" indent="0">
              <a:buNone/>
            </a:pPr>
            <a:r>
              <a:rPr lang="en-US" dirty="0"/>
              <a:t>Tactons were not without </a:t>
            </a:r>
            <a:r>
              <a:rPr lang="en-US" b="1" dirty="0">
                <a:solidFill>
                  <a:srgbClr val="E8D3A2"/>
                </a:solidFill>
              </a:rPr>
              <a:t>areas of concern</a:t>
            </a:r>
            <a:r>
              <a:rPr lang="en-US" dirty="0"/>
              <a:t>.</a:t>
            </a:r>
          </a:p>
          <a:p>
            <a:r>
              <a:rPr lang="en-US" dirty="0"/>
              <a:t>Several (</a:t>
            </a:r>
            <a:r>
              <a:rPr lang="en-US" i="1" dirty="0"/>
              <a:t>n</a:t>
            </a:r>
            <a:r>
              <a:rPr lang="en-US" dirty="0"/>
              <a:t>=8) participants were concerned about </a:t>
            </a:r>
            <a:r>
              <a:rPr lang="en-US" b="1" dirty="0">
                <a:solidFill>
                  <a:srgbClr val="E8D3A2"/>
                </a:solidFill>
              </a:rPr>
              <a:t>time required</a:t>
            </a:r>
            <a:r>
              <a:rPr lang="en-US" dirty="0"/>
              <a:t>:</a:t>
            </a:r>
          </a:p>
          <a:p>
            <a:pPr marL="457200" lvl="1" indent="0">
              <a:buNone/>
            </a:pPr>
            <a:r>
              <a:rPr lang="en-US" i="1" dirty="0">
                <a:solidFill>
                  <a:srgbClr val="E8D3A2"/>
                </a:solidFill>
              </a:rPr>
              <a:t>“I had to wait and wait and then the vibration had finished and by the time I finished decoding what it was [...] I'd missed whatever happened.” </a:t>
            </a:r>
            <a:r>
              <a:rPr lang="en-US" dirty="0"/>
              <a:t>(P6)</a:t>
            </a:r>
          </a:p>
          <a:p>
            <a:r>
              <a:rPr lang="en-US" dirty="0"/>
              <a:t>Some (</a:t>
            </a:r>
            <a:r>
              <a:rPr lang="en-US" i="1" dirty="0"/>
              <a:t>n</a:t>
            </a:r>
            <a:r>
              <a:rPr lang="en-US" dirty="0"/>
              <a:t>=9) were concerned about </a:t>
            </a:r>
            <a:r>
              <a:rPr lang="en-US" b="1" dirty="0">
                <a:solidFill>
                  <a:srgbClr val="E8D3A2"/>
                </a:solidFill>
              </a:rPr>
              <a:t>effort required to learn </a:t>
            </a:r>
            <a:r>
              <a:rPr lang="en-US" dirty="0"/>
              <a:t>each tactons meaning</a:t>
            </a:r>
          </a:p>
          <a:p>
            <a:pPr lvl="1"/>
            <a:r>
              <a:rPr lang="en-US" dirty="0"/>
              <a:t>Some were prepared to undertake this process</a:t>
            </a:r>
          </a:p>
          <a:p>
            <a:pPr lvl="1"/>
            <a:r>
              <a:rPr lang="en-US" dirty="0"/>
              <a:t>Others felt visual feedback would provide them with the same info</a:t>
            </a:r>
          </a:p>
        </p:txBody>
      </p:sp>
      <p:sp>
        <p:nvSpPr>
          <p:cNvPr id="7" name="Rectangle 6">
            <a:extLst>
              <a:ext uri="{FF2B5EF4-FFF2-40B4-BE49-F238E27FC236}">
                <a16:creationId xmlns:a16="http://schemas.microsoft.com/office/drawing/2014/main" id="{75047548-BAD4-4908-BC54-CA33D4296C26}"/>
              </a:ext>
            </a:extLst>
          </p:cNvPr>
          <p:cNvSpPr/>
          <p:nvPr/>
        </p:nvSpPr>
        <p:spPr>
          <a:xfrm>
            <a:off x="0" y="1962149"/>
            <a:ext cx="12192000" cy="21526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582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Findings</a:t>
            </a:r>
            <a:br>
              <a:rPr lang="en-US" sz="4000" dirty="0"/>
            </a:br>
            <a:r>
              <a:rPr lang="en-US" sz="4000" dirty="0"/>
              <a:t>Tactons’ Potential</a:t>
            </a:r>
            <a:endParaRPr lang="en-US" sz="4000" dirty="0">
              <a:solidFill>
                <a:srgbClr val="E8D3A2"/>
              </a:solidFill>
            </a:endParaRP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36</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lstStyle/>
          <a:p>
            <a:pPr marL="0" indent="0">
              <a:buNone/>
            </a:pPr>
            <a:r>
              <a:rPr lang="en-US" dirty="0"/>
              <a:t>To mitigate temporal issues and learning difficulty, participants recommended:</a:t>
            </a:r>
          </a:p>
          <a:p>
            <a:pPr lvl="1"/>
            <a:r>
              <a:rPr lang="en-US" sz="2800" dirty="0"/>
              <a:t>Limiting tactons to a </a:t>
            </a:r>
            <a:r>
              <a:rPr lang="en-US" sz="2800" b="1" dirty="0">
                <a:solidFill>
                  <a:srgbClr val="E8D3A2"/>
                </a:solidFill>
              </a:rPr>
              <a:t>small, simple set</a:t>
            </a:r>
            <a:r>
              <a:rPr lang="en-US" sz="2800" dirty="0"/>
              <a:t>.</a:t>
            </a:r>
          </a:p>
          <a:p>
            <a:pPr lvl="1"/>
            <a:r>
              <a:rPr lang="en-US" sz="2800" dirty="0"/>
              <a:t>Designing </a:t>
            </a:r>
            <a:r>
              <a:rPr lang="en-US" sz="2800" b="1" dirty="0">
                <a:solidFill>
                  <a:srgbClr val="E8D3A2"/>
                </a:solidFill>
              </a:rPr>
              <a:t>more intuitive patterns</a:t>
            </a:r>
            <a:r>
              <a:rPr lang="en-US" sz="2800" dirty="0"/>
              <a:t>, such as a set with semantic representations of sound.</a:t>
            </a:r>
            <a:endParaRPr lang="en-US" sz="2800" dirty="0">
              <a:solidFill>
                <a:srgbClr val="E8D3A2"/>
              </a:solidFill>
            </a:endParaRPr>
          </a:p>
        </p:txBody>
      </p:sp>
    </p:spTree>
    <p:extLst>
      <p:ext uri="{BB962C8B-B14F-4D97-AF65-F5344CB8AC3E}">
        <p14:creationId xmlns:p14="http://schemas.microsoft.com/office/powerpoint/2010/main" val="3050452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4400" dirty="0">
                <a:solidFill>
                  <a:srgbClr val="E8D3A2"/>
                </a:solidFill>
              </a:rPr>
              <a:t>Findings</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37</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tIns="91440" bIns="91440"/>
          <a:lstStyle/>
          <a:p>
            <a:pPr marL="514350" indent="-514350">
              <a:spcBef>
                <a:spcPts val="2000"/>
              </a:spcBef>
              <a:buFont typeface="+mj-lt"/>
              <a:buAutoNum type="arabicPeriod"/>
            </a:pPr>
            <a:r>
              <a:rPr lang="en-US" dirty="0"/>
              <a:t>Visual and haptic feedback have complementary roles in sound awareness.</a:t>
            </a:r>
          </a:p>
          <a:p>
            <a:pPr marL="514350" indent="-514350">
              <a:spcBef>
                <a:spcPts val="2000"/>
              </a:spcBef>
              <a:buFont typeface="+mj-lt"/>
              <a:buAutoNum type="arabicPeriod"/>
            </a:pPr>
            <a:r>
              <a:rPr lang="en-US" dirty="0"/>
              <a:t>Haptic patterns have potential to convey sound information.</a:t>
            </a:r>
          </a:p>
          <a:p>
            <a:pPr marL="514350" indent="-514350">
              <a:spcBef>
                <a:spcPts val="2000"/>
              </a:spcBef>
              <a:buFont typeface="+mj-lt"/>
              <a:buAutoNum type="arabicPeriod"/>
            </a:pPr>
            <a:r>
              <a:rPr lang="en-US" b="1" dirty="0">
                <a:solidFill>
                  <a:srgbClr val="E8D3A2"/>
                </a:solidFill>
              </a:rPr>
              <a:t>Sound filtering may mitigate perceived awareness issues in complex soundscapes.</a:t>
            </a:r>
          </a:p>
        </p:txBody>
      </p:sp>
    </p:spTree>
    <p:extLst>
      <p:ext uri="{BB962C8B-B14F-4D97-AF65-F5344CB8AC3E}">
        <p14:creationId xmlns:p14="http://schemas.microsoft.com/office/powerpoint/2010/main" val="3757145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10515600" cy="1325563"/>
          </a:xfrm>
        </p:spPr>
        <p:txBody>
          <a:bodyPr>
            <a:normAutofit/>
          </a:bodyPr>
          <a:lstStyle/>
          <a:p>
            <a:r>
              <a:rPr lang="en-US" sz="2400" b="0" dirty="0">
                <a:solidFill>
                  <a:schemeClr val="bg2">
                    <a:lumMod val="75000"/>
                  </a:schemeClr>
                </a:solidFill>
              </a:rPr>
              <a:t>Findings</a:t>
            </a:r>
            <a:br>
              <a:rPr lang="en-US" sz="4000" dirty="0"/>
            </a:br>
            <a:r>
              <a:rPr lang="en-US" sz="4000" dirty="0"/>
              <a:t>Filtering &amp; </a:t>
            </a:r>
            <a:r>
              <a:rPr lang="en-US" dirty="0"/>
              <a:t>Soundscape Complexity</a:t>
            </a:r>
            <a:endParaRPr lang="en-US" sz="4000" dirty="0">
              <a:solidFill>
                <a:srgbClr val="E8D3A2"/>
              </a:solidFill>
            </a:endParaRP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38</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normAutofit/>
          </a:bodyPr>
          <a:lstStyle/>
          <a:p>
            <a:r>
              <a:rPr lang="en-US" dirty="0"/>
              <a:t>Following our visits to different locations on campus, most participants (</a:t>
            </a:r>
            <a:r>
              <a:rPr lang="en-US" i="1" dirty="0"/>
              <a:t>n</a:t>
            </a:r>
            <a:r>
              <a:rPr lang="en-US" dirty="0"/>
              <a:t>=11/16) mentioned </a:t>
            </a:r>
            <a:r>
              <a:rPr lang="en-US" b="1" dirty="0">
                <a:solidFill>
                  <a:srgbClr val="E8D3A2"/>
                </a:solidFill>
              </a:rPr>
              <a:t>new use cases or increased interest</a:t>
            </a:r>
            <a:r>
              <a:rPr lang="en-US" dirty="0"/>
              <a:t> in watch-based sound awareness</a:t>
            </a:r>
          </a:p>
          <a:p>
            <a:r>
              <a:rPr lang="en-US" dirty="0"/>
              <a:t>This often pertained to use </a:t>
            </a:r>
            <a:r>
              <a:rPr lang="en-US" b="1" dirty="0">
                <a:solidFill>
                  <a:srgbClr val="E8D3A2"/>
                </a:solidFill>
              </a:rPr>
              <a:t>complex soundscapes</a:t>
            </a:r>
            <a:r>
              <a:rPr lang="en-US" dirty="0"/>
              <a:t>: areas with frequent, overlapping sound events </a:t>
            </a:r>
          </a:p>
          <a:p>
            <a:pPr lvl="1"/>
            <a:r>
              <a:rPr lang="en-US" b="1" dirty="0">
                <a:solidFill>
                  <a:srgbClr val="E8D3A2"/>
                </a:solidFill>
              </a:rPr>
              <a:t>Experienced in the café and bus stop</a:t>
            </a:r>
            <a:endParaRPr lang="en-US" sz="2000" b="1" dirty="0">
              <a:solidFill>
                <a:srgbClr val="E8D3A2"/>
              </a:solidFill>
            </a:endParaRPr>
          </a:p>
        </p:txBody>
      </p:sp>
    </p:spTree>
    <p:extLst>
      <p:ext uri="{BB962C8B-B14F-4D97-AF65-F5344CB8AC3E}">
        <p14:creationId xmlns:p14="http://schemas.microsoft.com/office/powerpoint/2010/main" val="172915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10515600" cy="1325563"/>
          </a:xfrm>
        </p:spPr>
        <p:txBody>
          <a:bodyPr>
            <a:normAutofit/>
          </a:bodyPr>
          <a:lstStyle/>
          <a:p>
            <a:r>
              <a:rPr lang="en-US" sz="2400" b="0" dirty="0">
                <a:solidFill>
                  <a:schemeClr val="bg2">
                    <a:lumMod val="75000"/>
                  </a:schemeClr>
                </a:solidFill>
              </a:rPr>
              <a:t>Findings</a:t>
            </a:r>
            <a:br>
              <a:rPr lang="en-US" sz="4000" dirty="0"/>
            </a:br>
            <a:r>
              <a:rPr lang="en-US" sz="4000" dirty="0"/>
              <a:t>Filtering &amp; </a:t>
            </a:r>
            <a:r>
              <a:rPr lang="en-US" dirty="0"/>
              <a:t>Soundscape Complexity</a:t>
            </a:r>
            <a:endParaRPr lang="en-US" sz="4000" dirty="0">
              <a:solidFill>
                <a:srgbClr val="E8D3A2"/>
              </a:solidFill>
            </a:endParaRP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39</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a:xfrm>
            <a:off x="838200" y="1825625"/>
            <a:ext cx="9848850" cy="4351338"/>
          </a:xfrm>
        </p:spPr>
        <p:txBody>
          <a:bodyPr>
            <a:normAutofit/>
          </a:bodyPr>
          <a:lstStyle/>
          <a:p>
            <a:pPr marL="0" indent="0">
              <a:buNone/>
            </a:pPr>
            <a:r>
              <a:rPr lang="en-US" dirty="0"/>
              <a:t>P14 returned feeling far more positive about the idea:</a:t>
            </a:r>
          </a:p>
          <a:p>
            <a:pPr marL="457200" lvl="1" indent="0">
              <a:buNone/>
            </a:pPr>
            <a:r>
              <a:rPr lang="en-US" sz="2600" b="1" i="1" dirty="0">
                <a:solidFill>
                  <a:srgbClr val="E8D3A2"/>
                </a:solidFill>
              </a:rPr>
              <a:t>“The [café] is just phenomenal because it's the thing that really gives people anxiety. “Are they going to hear me? Am I going to hear them?” There's so much ambient noise. </a:t>
            </a:r>
          </a:p>
          <a:p>
            <a:pPr marL="457200" lvl="1" indent="0">
              <a:buNone/>
            </a:pPr>
            <a:r>
              <a:rPr lang="en-US" sz="2600" b="1" i="1" dirty="0">
                <a:solidFill>
                  <a:srgbClr val="E8D3A2"/>
                </a:solidFill>
              </a:rPr>
              <a:t>In a place like [the student lounge] or in your house with the microwave and whatever, okay, it’s quiet. </a:t>
            </a:r>
          </a:p>
          <a:p>
            <a:pPr marL="457200" lvl="1" indent="0">
              <a:buNone/>
            </a:pPr>
            <a:r>
              <a:rPr lang="en-US" sz="2600" b="1" i="1" dirty="0">
                <a:solidFill>
                  <a:srgbClr val="E8D3A2"/>
                </a:solidFill>
              </a:rPr>
              <a:t>But when you go to a place outside, bus stop, [café], outside your home, this is just... and again in your car, this is just incredible.” </a:t>
            </a:r>
            <a:r>
              <a:rPr lang="en-US" sz="2600" dirty="0"/>
              <a:t>(P14)</a:t>
            </a:r>
            <a:endParaRPr lang="en-US" sz="2600" b="1" dirty="0">
              <a:solidFill>
                <a:srgbClr val="E8D3A2"/>
              </a:solidFill>
            </a:endParaRPr>
          </a:p>
        </p:txBody>
      </p:sp>
    </p:spTree>
    <p:extLst>
      <p:ext uri="{BB962C8B-B14F-4D97-AF65-F5344CB8AC3E}">
        <p14:creationId xmlns:p14="http://schemas.microsoft.com/office/powerpoint/2010/main" val="2231418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F7A238-E447-4809-B175-0659087D9DEC}"/>
              </a:ext>
            </a:extLst>
          </p:cNvPr>
          <p:cNvSpPr>
            <a:spLocks noGrp="1"/>
          </p:cNvSpPr>
          <p:nvPr>
            <p:ph idx="1"/>
          </p:nvPr>
        </p:nvSpPr>
        <p:spPr>
          <a:xfrm>
            <a:off x="838200" y="1825625"/>
            <a:ext cx="10515600" cy="4351338"/>
          </a:xfrm>
        </p:spPr>
        <p:txBody>
          <a:bodyPr>
            <a:normAutofit/>
          </a:bodyPr>
          <a:lstStyle/>
          <a:p>
            <a:pPr marL="0" indent="0">
              <a:buNone/>
            </a:pPr>
            <a:r>
              <a:rPr lang="en-US" sz="2750" dirty="0"/>
              <a:t>Hearing people use </a:t>
            </a:r>
            <a:r>
              <a:rPr lang="en-US" sz="2750" b="1" dirty="0">
                <a:solidFill>
                  <a:srgbClr val="E8D3A2"/>
                </a:solidFill>
              </a:rPr>
              <a:t>sound to maintain situational awareness and respond to their surroundings</a:t>
            </a:r>
            <a:r>
              <a:rPr lang="en-US" sz="2750" dirty="0"/>
              <a:t>; from microwave beeps alerting that food is ready, to horns that warn of vehicles passing by. </a:t>
            </a:r>
          </a:p>
          <a:p>
            <a:pPr marL="0" indent="0">
              <a:spcBef>
                <a:spcPts val="2800"/>
              </a:spcBef>
              <a:buNone/>
            </a:pPr>
            <a:r>
              <a:rPr lang="en-US" sz="2750" dirty="0"/>
              <a:t>For people who are Deaf and Hard of Hearing, however, sound awareness can be limited. Developing </a:t>
            </a:r>
            <a:r>
              <a:rPr lang="en-US" sz="2750" b="1" dirty="0">
                <a:solidFill>
                  <a:srgbClr val="E8D3A2"/>
                </a:solidFill>
              </a:rPr>
              <a:t>new tools that can communicate these sounds in a non-auditory manner </a:t>
            </a:r>
            <a:r>
              <a:rPr lang="en-US" sz="2750" dirty="0"/>
              <a:t>would be beneficial to many in this community.</a:t>
            </a:r>
          </a:p>
        </p:txBody>
      </p:sp>
      <p:sp>
        <p:nvSpPr>
          <p:cNvPr id="4" name="Slide Number Placeholder 3">
            <a:extLst>
              <a:ext uri="{FF2B5EF4-FFF2-40B4-BE49-F238E27FC236}">
                <a16:creationId xmlns:a16="http://schemas.microsoft.com/office/drawing/2014/main" id="{BB8DDD27-CAA6-437A-BF90-87B25BD7DA26}"/>
              </a:ext>
            </a:extLst>
          </p:cNvPr>
          <p:cNvSpPr>
            <a:spLocks noGrp="1"/>
          </p:cNvSpPr>
          <p:nvPr>
            <p:ph type="sldNum" sz="quarter" idx="12"/>
          </p:nvPr>
        </p:nvSpPr>
        <p:spPr/>
        <p:txBody>
          <a:bodyPr/>
          <a:lstStyle/>
          <a:p>
            <a:fld id="{BA1EAAB9-5C0B-4576-B3F7-DFA6F4F45537}" type="slidenum">
              <a:rPr lang="en-US" smtClean="0"/>
              <a:pPr/>
              <a:t>4</a:t>
            </a:fld>
            <a:endParaRPr lang="en-US"/>
          </a:p>
        </p:txBody>
      </p:sp>
      <p:sp>
        <p:nvSpPr>
          <p:cNvPr id="5" name="Title 1">
            <a:extLst>
              <a:ext uri="{FF2B5EF4-FFF2-40B4-BE49-F238E27FC236}">
                <a16:creationId xmlns:a16="http://schemas.microsoft.com/office/drawing/2014/main" id="{6AF1C912-430C-48A4-AC5C-9C83E5D87807}"/>
              </a:ext>
            </a:extLst>
          </p:cNvPr>
          <p:cNvSpPr txBox="1">
            <a:spLocks/>
          </p:cNvSpPr>
          <p:nvPr/>
        </p:nvSpPr>
        <p:spPr>
          <a:xfrm>
            <a:off x="838200" y="374650"/>
            <a:ext cx="8135203"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rgbClr val="E8D3A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0" dirty="0">
                <a:solidFill>
                  <a:schemeClr val="bg2">
                    <a:lumMod val="75000"/>
                  </a:schemeClr>
                </a:solidFill>
              </a:rPr>
              <a:t>Introduction</a:t>
            </a:r>
            <a:br>
              <a:rPr lang="en-US" sz="4000" dirty="0"/>
            </a:br>
            <a:r>
              <a:rPr lang="en-US" sz="4000" dirty="0"/>
              <a:t>Sound Awareness</a:t>
            </a:r>
          </a:p>
        </p:txBody>
      </p:sp>
      <p:sp>
        <p:nvSpPr>
          <p:cNvPr id="2" name="Rectangle 1">
            <a:extLst>
              <a:ext uri="{FF2B5EF4-FFF2-40B4-BE49-F238E27FC236}">
                <a16:creationId xmlns:a16="http://schemas.microsoft.com/office/drawing/2014/main" id="{C935C709-15D9-40C8-9021-F5A7A6E6C2D0}"/>
              </a:ext>
            </a:extLst>
          </p:cNvPr>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CFDBD4B-0045-4956-A0CF-E9982839D678}"/>
              </a:ext>
            </a:extLst>
          </p:cNvPr>
          <p:cNvSpPr txBox="1"/>
          <p:nvPr/>
        </p:nvSpPr>
        <p:spPr>
          <a:xfrm>
            <a:off x="3788568" y="2598003"/>
            <a:ext cx="4614863" cy="1661993"/>
          </a:xfrm>
          <a:prstGeom prst="rect">
            <a:avLst/>
          </a:prstGeom>
          <a:solidFill>
            <a:schemeClr val="tx1">
              <a:alpha val="81000"/>
            </a:schemeClr>
          </a:solidFill>
        </p:spPr>
        <p:txBody>
          <a:bodyPr wrap="square" tIns="91440" bIns="91440" rtlCol="0">
            <a:spAutoFit/>
          </a:bodyPr>
          <a:lstStyle/>
          <a:p>
            <a:pPr algn="ctr"/>
            <a:r>
              <a:rPr lang="en-US" sz="4800" dirty="0">
                <a:solidFill>
                  <a:srgbClr val="E8D3A2"/>
                </a:solidFill>
                <a:latin typeface="Open Sans Light" panose="020B0306030504020204" pitchFamily="34" charset="0"/>
                <a:ea typeface="Open Sans Light" panose="020B0306030504020204" pitchFamily="34" charset="0"/>
                <a:cs typeface="Open Sans Light" panose="020B0306030504020204" pitchFamily="34" charset="0"/>
              </a:rPr>
              <a:t> A note before continuing…</a:t>
            </a:r>
          </a:p>
        </p:txBody>
      </p:sp>
    </p:spTree>
    <p:extLst>
      <p:ext uri="{BB962C8B-B14F-4D97-AF65-F5344CB8AC3E}">
        <p14:creationId xmlns:p14="http://schemas.microsoft.com/office/powerpoint/2010/main" val="1255795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10515600" cy="1325563"/>
          </a:xfrm>
        </p:spPr>
        <p:txBody>
          <a:bodyPr>
            <a:normAutofit/>
          </a:bodyPr>
          <a:lstStyle/>
          <a:p>
            <a:r>
              <a:rPr lang="en-US" sz="2400" b="0" dirty="0">
                <a:solidFill>
                  <a:schemeClr val="bg2">
                    <a:lumMod val="75000"/>
                  </a:schemeClr>
                </a:solidFill>
              </a:rPr>
              <a:t>Findings</a:t>
            </a:r>
            <a:br>
              <a:rPr lang="en-US" sz="4000" dirty="0"/>
            </a:br>
            <a:r>
              <a:rPr lang="en-US" sz="4000" dirty="0"/>
              <a:t>Filtering &amp; </a:t>
            </a:r>
            <a:r>
              <a:rPr lang="en-US" dirty="0"/>
              <a:t>Soundscape Complexity</a:t>
            </a:r>
            <a:endParaRPr lang="en-US" sz="4000" dirty="0">
              <a:solidFill>
                <a:srgbClr val="E8D3A2"/>
              </a:solidFill>
            </a:endParaRP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40</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normAutofit/>
          </a:bodyPr>
          <a:lstStyle/>
          <a:p>
            <a:r>
              <a:rPr lang="en-US" dirty="0"/>
              <a:t>Quotes like P14’s highlight </a:t>
            </a:r>
            <a:r>
              <a:rPr lang="en-US" b="1" dirty="0">
                <a:solidFill>
                  <a:srgbClr val="E8D3A2"/>
                </a:solidFill>
              </a:rPr>
              <a:t>the challenges, and necessity</a:t>
            </a:r>
            <a:r>
              <a:rPr lang="en-US" dirty="0"/>
              <a:t>, of sound awareness in complex soundscapes.</a:t>
            </a:r>
          </a:p>
          <a:p>
            <a:r>
              <a:rPr lang="en-US" dirty="0"/>
              <a:t>One strategy for awareness may be through filtering sound. </a:t>
            </a:r>
          </a:p>
          <a:p>
            <a:pPr lvl="1"/>
            <a:r>
              <a:rPr lang="en-US" b="1" dirty="0">
                <a:solidFill>
                  <a:srgbClr val="E8D3A2"/>
                </a:solidFill>
              </a:rPr>
              <a:t>All participants in our study desired filtering</a:t>
            </a:r>
            <a:r>
              <a:rPr lang="en-US" dirty="0"/>
              <a:t> due to exposure to realistically complex soundscapes.</a:t>
            </a:r>
          </a:p>
        </p:txBody>
      </p:sp>
    </p:spTree>
    <p:extLst>
      <p:ext uri="{BB962C8B-B14F-4D97-AF65-F5344CB8AC3E}">
        <p14:creationId xmlns:p14="http://schemas.microsoft.com/office/powerpoint/2010/main" val="254640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10515600" cy="1325563"/>
          </a:xfrm>
        </p:spPr>
        <p:txBody>
          <a:bodyPr>
            <a:normAutofit/>
          </a:bodyPr>
          <a:lstStyle/>
          <a:p>
            <a:r>
              <a:rPr lang="en-US" sz="2400" b="0" dirty="0">
                <a:solidFill>
                  <a:schemeClr val="bg2">
                    <a:lumMod val="75000"/>
                  </a:schemeClr>
                </a:solidFill>
              </a:rPr>
              <a:t>Findings</a:t>
            </a:r>
            <a:br>
              <a:rPr lang="en-US" sz="4000" dirty="0"/>
            </a:br>
            <a:r>
              <a:rPr lang="en-US" sz="4000" dirty="0"/>
              <a:t>Filtering &amp; </a:t>
            </a:r>
            <a:r>
              <a:rPr lang="en-US" dirty="0"/>
              <a:t>Soundscape Complexity</a:t>
            </a:r>
            <a:endParaRPr lang="en-US" sz="4000" dirty="0">
              <a:solidFill>
                <a:srgbClr val="E8D3A2"/>
              </a:solidFill>
            </a:endParaRP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41</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normAutofit/>
          </a:bodyPr>
          <a:lstStyle/>
          <a:p>
            <a:r>
              <a:rPr lang="en-US" dirty="0"/>
              <a:t>Responses we split on how to </a:t>
            </a:r>
            <a:r>
              <a:rPr lang="en-US" b="1" dirty="0">
                <a:solidFill>
                  <a:srgbClr val="E8D3A2"/>
                </a:solidFill>
              </a:rPr>
              <a:t>implement filtering effectively</a:t>
            </a:r>
            <a:r>
              <a:rPr lang="en-US" dirty="0"/>
              <a:t>.</a:t>
            </a:r>
          </a:p>
          <a:p>
            <a:r>
              <a:rPr lang="en-US" dirty="0"/>
              <a:t>Idea: visual always, but vibration only added to some sounds.</a:t>
            </a:r>
          </a:p>
          <a:p>
            <a:pPr marL="457200" lvl="1" indent="0">
              <a:buNone/>
            </a:pPr>
            <a:r>
              <a:rPr lang="en-US" b="1" i="1" dirty="0">
                <a:solidFill>
                  <a:srgbClr val="E8D3A2"/>
                </a:solidFill>
              </a:rPr>
              <a:t>“[Hearing people] have the ability to screen out the sounds because you guys are used to hearing. […]  The vibration, I think, could be a lot for me because it doesn't actually have the ability to filter out the sounds , which is why I prefer to see the visual and I can pay attention to it and then decide.” </a:t>
            </a:r>
            <a:r>
              <a:rPr lang="en-US" dirty="0"/>
              <a:t>(P7)</a:t>
            </a:r>
          </a:p>
        </p:txBody>
      </p:sp>
      <p:sp>
        <p:nvSpPr>
          <p:cNvPr id="5" name="Rectangle 4">
            <a:extLst>
              <a:ext uri="{FF2B5EF4-FFF2-40B4-BE49-F238E27FC236}">
                <a16:creationId xmlns:a16="http://schemas.microsoft.com/office/drawing/2014/main" id="{93BC962C-8CDA-40E9-AE22-4756A3738CE1}"/>
              </a:ext>
            </a:extLst>
          </p:cNvPr>
          <p:cNvSpPr/>
          <p:nvPr/>
        </p:nvSpPr>
        <p:spPr>
          <a:xfrm>
            <a:off x="0" y="2209800"/>
            <a:ext cx="12192000" cy="107791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612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10515600" cy="1325563"/>
          </a:xfrm>
        </p:spPr>
        <p:txBody>
          <a:bodyPr>
            <a:normAutofit/>
          </a:bodyPr>
          <a:lstStyle/>
          <a:p>
            <a:r>
              <a:rPr lang="en-US" sz="2400" b="0" dirty="0">
                <a:solidFill>
                  <a:schemeClr val="bg2">
                    <a:lumMod val="75000"/>
                  </a:schemeClr>
                </a:solidFill>
              </a:rPr>
              <a:t>Findings</a:t>
            </a:r>
            <a:br>
              <a:rPr lang="en-US" sz="4000" dirty="0"/>
            </a:br>
            <a:r>
              <a:rPr lang="en-US" sz="4000" dirty="0"/>
              <a:t>Filtering &amp; </a:t>
            </a:r>
            <a:r>
              <a:rPr lang="en-US" dirty="0"/>
              <a:t>Soundscape Complexity</a:t>
            </a:r>
            <a:endParaRPr lang="en-US" sz="4000" dirty="0">
              <a:solidFill>
                <a:srgbClr val="E8D3A2"/>
              </a:solidFill>
            </a:endParaRP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42</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normAutofit/>
          </a:bodyPr>
          <a:lstStyle/>
          <a:p>
            <a:pPr marL="0" indent="0">
              <a:buNone/>
            </a:pPr>
            <a:r>
              <a:rPr lang="en-US" dirty="0"/>
              <a:t>Questions also arose over the system making automatic decisions and whether to trust them.</a:t>
            </a:r>
          </a:p>
          <a:p>
            <a:pPr marL="457200" lvl="1" indent="0">
              <a:buNone/>
            </a:pPr>
            <a:r>
              <a:rPr lang="en-US" b="1" i="1" dirty="0">
                <a:solidFill>
                  <a:srgbClr val="E8D3A2"/>
                </a:solidFill>
              </a:rPr>
              <a:t>“You might be filtering out other awareness that you have built up over the years in favor of, ‘Well, this thing knows, and in fact this thing might know better than me, so I'm just </a:t>
            </a:r>
            <a:r>
              <a:rPr lang="en-US" b="1" i="1" dirty="0" err="1">
                <a:solidFill>
                  <a:srgbClr val="E8D3A2"/>
                </a:solidFill>
              </a:rPr>
              <a:t>gonna</a:t>
            </a:r>
            <a:r>
              <a:rPr lang="en-US" b="1" i="1" dirty="0">
                <a:solidFill>
                  <a:srgbClr val="E8D3A2"/>
                </a:solidFill>
              </a:rPr>
              <a:t> ignore my instinct, I'm not going to bother looking because this will tell me.’ […] I want to hear it all, and I want my own, I want to be able to choose what's more important.” </a:t>
            </a:r>
            <a:r>
              <a:rPr lang="en-US" dirty="0"/>
              <a:t>(P4)</a:t>
            </a:r>
          </a:p>
        </p:txBody>
      </p:sp>
      <p:sp>
        <p:nvSpPr>
          <p:cNvPr id="5" name="Rectangle 4">
            <a:extLst>
              <a:ext uri="{FF2B5EF4-FFF2-40B4-BE49-F238E27FC236}">
                <a16:creationId xmlns:a16="http://schemas.microsoft.com/office/drawing/2014/main" id="{93EF1534-B434-4F50-B7E5-EEE5B1677762}"/>
              </a:ext>
            </a:extLst>
          </p:cNvPr>
          <p:cNvSpPr/>
          <p:nvPr/>
        </p:nvSpPr>
        <p:spPr>
          <a:xfrm>
            <a:off x="0" y="2476500"/>
            <a:ext cx="12192000" cy="107791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323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2400" b="0" dirty="0">
                <a:solidFill>
                  <a:schemeClr val="bg2">
                    <a:lumMod val="75000"/>
                  </a:schemeClr>
                </a:solidFill>
              </a:rPr>
              <a:t>Findings</a:t>
            </a:r>
            <a:br>
              <a:rPr lang="en-US" sz="4000" dirty="0"/>
            </a:br>
            <a:r>
              <a:rPr lang="en-US" sz="4000" dirty="0">
                <a:solidFill>
                  <a:srgbClr val="E8D3A2"/>
                </a:solidFill>
              </a:rPr>
              <a:t>Summary</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43</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normAutofit/>
          </a:bodyPr>
          <a:lstStyle/>
          <a:p>
            <a:r>
              <a:rPr lang="en-US" dirty="0"/>
              <a:t>While past work has highlighted a preference for combined visual and haptic feedback, we identify the </a:t>
            </a:r>
            <a:r>
              <a:rPr lang="en-US" b="1" dirty="0">
                <a:solidFill>
                  <a:srgbClr val="E8D3A2"/>
                </a:solidFill>
              </a:rPr>
              <a:t>complementary benefits </a:t>
            </a:r>
            <a:r>
              <a:rPr lang="en-US" dirty="0"/>
              <a:t>they provide for </a:t>
            </a:r>
            <a:r>
              <a:rPr lang="en-US" b="1" dirty="0">
                <a:solidFill>
                  <a:srgbClr val="E8D3A2"/>
                </a:solidFill>
              </a:rPr>
              <a:t>environmental awareness</a:t>
            </a:r>
            <a:r>
              <a:rPr lang="en-US" dirty="0"/>
              <a:t>.</a:t>
            </a:r>
          </a:p>
          <a:p>
            <a:r>
              <a:rPr lang="en-US" dirty="0"/>
              <a:t>We provide evidence of the </a:t>
            </a:r>
            <a:r>
              <a:rPr lang="en-US" b="1" dirty="0">
                <a:solidFill>
                  <a:srgbClr val="E8D3A2"/>
                </a:solidFill>
              </a:rPr>
              <a:t>potential for small sets of haptic patterns (tactons) </a:t>
            </a:r>
            <a:r>
              <a:rPr lang="en-US" dirty="0"/>
              <a:t>to convey sound information.</a:t>
            </a:r>
          </a:p>
          <a:p>
            <a:r>
              <a:rPr lang="en-US" dirty="0"/>
              <a:t>We characterize perceived issues with sound awareness in </a:t>
            </a:r>
            <a:r>
              <a:rPr lang="en-US" b="1" dirty="0">
                <a:solidFill>
                  <a:srgbClr val="E8D3A2"/>
                </a:solidFill>
              </a:rPr>
              <a:t>complex soundscapes </a:t>
            </a:r>
            <a:r>
              <a:rPr lang="en-US" dirty="0"/>
              <a:t>and provide potential means of managing them through </a:t>
            </a:r>
            <a:r>
              <a:rPr lang="en-US" b="1" dirty="0">
                <a:solidFill>
                  <a:srgbClr val="E8D3A2"/>
                </a:solidFill>
              </a:rPr>
              <a:t>sound filtering</a:t>
            </a:r>
            <a:r>
              <a:rPr lang="en-US" dirty="0"/>
              <a:t>.</a:t>
            </a:r>
          </a:p>
        </p:txBody>
      </p:sp>
      <p:sp>
        <p:nvSpPr>
          <p:cNvPr id="5" name="Rectangle 4">
            <a:extLst>
              <a:ext uri="{FF2B5EF4-FFF2-40B4-BE49-F238E27FC236}">
                <a16:creationId xmlns:a16="http://schemas.microsoft.com/office/drawing/2014/main" id="{BBAD902C-485A-49B5-A1B4-33A729A96F73}"/>
              </a:ext>
            </a:extLst>
          </p:cNvPr>
          <p:cNvSpPr/>
          <p:nvPr/>
        </p:nvSpPr>
        <p:spPr>
          <a:xfrm>
            <a:off x="0" y="1879600"/>
            <a:ext cx="12192000" cy="1549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D869E56-A297-4096-A3CC-DA22F2291BAC}"/>
              </a:ext>
            </a:extLst>
          </p:cNvPr>
          <p:cNvSpPr/>
          <p:nvPr/>
        </p:nvSpPr>
        <p:spPr>
          <a:xfrm>
            <a:off x="0" y="3554412"/>
            <a:ext cx="12192000" cy="10858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6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8135203" cy="1325563"/>
          </a:xfrm>
        </p:spPr>
        <p:txBody>
          <a:bodyPr>
            <a:normAutofit/>
          </a:bodyPr>
          <a:lstStyle/>
          <a:p>
            <a:r>
              <a:rPr lang="en-US" sz="4400" dirty="0">
                <a:solidFill>
                  <a:srgbClr val="E8D3A2"/>
                </a:solidFill>
              </a:rPr>
              <a:t>What’s Next?</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44</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p:txBody>
          <a:bodyPr/>
          <a:lstStyle/>
          <a:p>
            <a:r>
              <a:rPr lang="en-US" b="1" dirty="0">
                <a:solidFill>
                  <a:srgbClr val="E8D3A2"/>
                </a:solidFill>
              </a:rPr>
              <a:t>A note on participant diversity: </a:t>
            </a:r>
            <a:r>
              <a:rPr lang="en-US" dirty="0"/>
              <a:t>our results may be biased toward individuals who want sound awareness technology.</a:t>
            </a:r>
          </a:p>
          <a:p>
            <a:r>
              <a:rPr lang="en-US" dirty="0"/>
              <a:t>Collecting longitudinal data through a </a:t>
            </a:r>
            <a:r>
              <a:rPr lang="en-US" b="1" dirty="0">
                <a:solidFill>
                  <a:srgbClr val="E8D3A2"/>
                </a:solidFill>
              </a:rPr>
              <a:t>field evaluation of a working prototype</a:t>
            </a:r>
            <a:r>
              <a:rPr lang="en-US" dirty="0"/>
              <a:t>.</a:t>
            </a:r>
          </a:p>
        </p:txBody>
      </p:sp>
      <p:sp>
        <p:nvSpPr>
          <p:cNvPr id="5" name="Rectangle 4">
            <a:extLst>
              <a:ext uri="{FF2B5EF4-FFF2-40B4-BE49-F238E27FC236}">
                <a16:creationId xmlns:a16="http://schemas.microsoft.com/office/drawing/2014/main" id="{03191A5D-BBCD-4A5D-A461-E77AA46D050E}"/>
              </a:ext>
            </a:extLst>
          </p:cNvPr>
          <p:cNvSpPr/>
          <p:nvPr/>
        </p:nvSpPr>
        <p:spPr>
          <a:xfrm>
            <a:off x="0" y="2814327"/>
            <a:ext cx="12192000" cy="12366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170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653A-CF2C-465F-B68B-EE92199BBF87}"/>
              </a:ext>
            </a:extLst>
          </p:cNvPr>
          <p:cNvSpPr>
            <a:spLocks noGrp="1"/>
          </p:cNvSpPr>
          <p:nvPr>
            <p:ph type="title"/>
          </p:nvPr>
        </p:nvSpPr>
        <p:spPr>
          <a:xfrm>
            <a:off x="838200" y="374650"/>
            <a:ext cx="10515600" cy="1325563"/>
          </a:xfrm>
        </p:spPr>
        <p:txBody>
          <a:bodyPr>
            <a:normAutofit/>
          </a:bodyPr>
          <a:lstStyle/>
          <a:p>
            <a:r>
              <a:rPr lang="en-US" sz="4000" dirty="0">
                <a:solidFill>
                  <a:srgbClr val="E8D3A2"/>
                </a:solidFill>
              </a:rPr>
              <a:t>Concluding Quote</a:t>
            </a:r>
          </a:p>
        </p:txBody>
      </p:sp>
      <p:sp>
        <p:nvSpPr>
          <p:cNvPr id="2" name="Slide Number Placeholder 1">
            <a:extLst>
              <a:ext uri="{FF2B5EF4-FFF2-40B4-BE49-F238E27FC236}">
                <a16:creationId xmlns:a16="http://schemas.microsoft.com/office/drawing/2014/main" id="{83E8CF0E-57D4-47E5-BAC4-89AB0B80250B}"/>
              </a:ext>
            </a:extLst>
          </p:cNvPr>
          <p:cNvSpPr>
            <a:spLocks noGrp="1"/>
          </p:cNvSpPr>
          <p:nvPr>
            <p:ph type="sldNum" sz="quarter" idx="12"/>
          </p:nvPr>
        </p:nvSpPr>
        <p:spPr/>
        <p:txBody>
          <a:bodyPr/>
          <a:lstStyle/>
          <a:p>
            <a:fld id="{BA1EAAB9-5C0B-4576-B3F7-DFA6F4F45537}" type="slidenum">
              <a:rPr lang="en-US" smtClean="0"/>
              <a:pPr/>
              <a:t>45</a:t>
            </a:fld>
            <a:endParaRPr lang="en-US"/>
          </a:p>
        </p:txBody>
      </p:sp>
      <p:sp>
        <p:nvSpPr>
          <p:cNvPr id="6" name="Content Placeholder 5">
            <a:extLst>
              <a:ext uri="{FF2B5EF4-FFF2-40B4-BE49-F238E27FC236}">
                <a16:creationId xmlns:a16="http://schemas.microsoft.com/office/drawing/2014/main" id="{BF9D3A0B-7AD2-48D3-898F-7B3E4819A29F}"/>
              </a:ext>
            </a:extLst>
          </p:cNvPr>
          <p:cNvSpPr>
            <a:spLocks noGrp="1"/>
          </p:cNvSpPr>
          <p:nvPr>
            <p:ph idx="1"/>
          </p:nvPr>
        </p:nvSpPr>
        <p:spPr>
          <a:xfrm>
            <a:off x="838200" y="1825625"/>
            <a:ext cx="9848850" cy="4351338"/>
          </a:xfrm>
        </p:spPr>
        <p:txBody>
          <a:bodyPr>
            <a:normAutofit/>
          </a:bodyPr>
          <a:lstStyle/>
          <a:p>
            <a:pPr marL="457200" lvl="1" indent="0">
              <a:buNone/>
            </a:pPr>
            <a:r>
              <a:rPr lang="en-US" sz="2800" b="1" i="1" dirty="0">
                <a:solidFill>
                  <a:srgbClr val="E8D3A2"/>
                </a:solidFill>
              </a:rPr>
              <a:t>“There's a huge variety of things that you could need to be aware of. [...] You're out there, you don't think about them. But in designing something that could be useful, you do have to think about it. And the complexity of it, of what the environment is, this is eye-opening.” </a:t>
            </a:r>
            <a:r>
              <a:rPr lang="en-US" sz="2800" dirty="0"/>
              <a:t>(P15)</a:t>
            </a:r>
            <a:endParaRPr lang="en-US" sz="1600" b="1" dirty="0">
              <a:solidFill>
                <a:srgbClr val="E8D3A2"/>
              </a:solidFill>
            </a:endParaRPr>
          </a:p>
        </p:txBody>
      </p:sp>
    </p:spTree>
    <p:extLst>
      <p:ext uri="{BB962C8B-B14F-4D97-AF65-F5344CB8AC3E}">
        <p14:creationId xmlns:p14="http://schemas.microsoft.com/office/powerpoint/2010/main" val="2229530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21266-1ADA-40A6-9018-802CB1929D82}"/>
              </a:ext>
            </a:extLst>
          </p:cNvPr>
          <p:cNvSpPr>
            <a:spLocks noGrp="1"/>
          </p:cNvSpPr>
          <p:nvPr>
            <p:ph type="title"/>
          </p:nvPr>
        </p:nvSpPr>
        <p:spPr>
          <a:xfrm>
            <a:off x="838200" y="1186407"/>
            <a:ext cx="10515600" cy="1325563"/>
          </a:xfrm>
        </p:spPr>
        <p:txBody>
          <a:bodyPr>
            <a:normAutofit/>
          </a:bodyPr>
          <a:lstStyle/>
          <a:p>
            <a:pPr algn="ctr"/>
            <a:r>
              <a:rPr lang="en-US" sz="7200" dirty="0">
                <a:solidFill>
                  <a:srgbClr val="E8D3A2"/>
                </a:solidFill>
              </a:rPr>
              <a:t>Questions?</a:t>
            </a:r>
          </a:p>
        </p:txBody>
      </p:sp>
      <p:sp>
        <p:nvSpPr>
          <p:cNvPr id="3" name="Content Placeholder 2">
            <a:extLst>
              <a:ext uri="{FF2B5EF4-FFF2-40B4-BE49-F238E27FC236}">
                <a16:creationId xmlns:a16="http://schemas.microsoft.com/office/drawing/2014/main" id="{EEB5B20F-692C-4D64-BE84-5CED59F33F35}"/>
              </a:ext>
            </a:extLst>
          </p:cNvPr>
          <p:cNvSpPr>
            <a:spLocks noGrp="1"/>
          </p:cNvSpPr>
          <p:nvPr>
            <p:ph idx="1"/>
          </p:nvPr>
        </p:nvSpPr>
        <p:spPr>
          <a:xfrm>
            <a:off x="838200" y="2419350"/>
            <a:ext cx="10515600" cy="3757613"/>
          </a:xfrm>
        </p:spPr>
        <p:txBody>
          <a:bodyPr anchor="ctr">
            <a:normAutofit fontScale="85000" lnSpcReduction="20000"/>
          </a:bodyPr>
          <a:lstStyle/>
          <a:p>
            <a:pPr marL="0" indent="0" algn="ctr">
              <a:buNone/>
            </a:pPr>
            <a:r>
              <a:rPr lang="en-US" sz="1600" dirty="0"/>
              <a:t> </a:t>
            </a:r>
          </a:p>
          <a:p>
            <a:pPr marL="0" indent="0" algn="ctr">
              <a:buNone/>
            </a:pPr>
            <a:endParaRPr lang="en-US" sz="1600" dirty="0"/>
          </a:p>
          <a:p>
            <a:pPr marL="0" indent="0" algn="ctr">
              <a:buNone/>
            </a:pPr>
            <a:endParaRPr lang="en-US" sz="1600" dirty="0"/>
          </a:p>
          <a:p>
            <a:pPr marL="0" indent="0" algn="ctr">
              <a:buNone/>
            </a:pPr>
            <a:r>
              <a:rPr lang="en-US" sz="3000" b="1" dirty="0">
                <a:solidFill>
                  <a:srgbClr val="E8D3A2"/>
                </a:solidFill>
              </a:rPr>
              <a:t>Steven Goodman</a:t>
            </a:r>
          </a:p>
          <a:p>
            <a:pPr marL="0" indent="0" algn="ctr">
              <a:spcBef>
                <a:spcPts val="600"/>
              </a:spcBef>
              <a:buNone/>
            </a:pPr>
            <a:r>
              <a:rPr lang="en-US" sz="1900" dirty="0"/>
              <a:t>Ph.D. Student</a:t>
            </a:r>
          </a:p>
          <a:p>
            <a:pPr marL="0" indent="0" algn="ctr">
              <a:spcBef>
                <a:spcPts val="600"/>
              </a:spcBef>
              <a:buNone/>
            </a:pPr>
            <a:r>
              <a:rPr lang="en-US" sz="1900" dirty="0"/>
              <a:t>Human Centered Design and Engineering</a:t>
            </a:r>
          </a:p>
          <a:p>
            <a:pPr marL="0" indent="0" algn="ctr">
              <a:spcBef>
                <a:spcPts val="600"/>
              </a:spcBef>
              <a:buNone/>
            </a:pPr>
            <a:r>
              <a:rPr lang="en-US" sz="1700" dirty="0"/>
              <a:t>smgoodmn@uw.edu</a:t>
            </a:r>
          </a:p>
          <a:p>
            <a:pPr marL="0" indent="0" algn="ctr">
              <a:lnSpc>
                <a:spcPct val="100000"/>
              </a:lnSpc>
              <a:spcBef>
                <a:spcPts val="400"/>
              </a:spcBef>
              <a:buNone/>
            </a:pPr>
            <a:endParaRPr lang="en-US" sz="2400" dirty="0"/>
          </a:p>
          <a:p>
            <a:pPr marL="0" indent="0" algn="ctr">
              <a:lnSpc>
                <a:spcPct val="100000"/>
              </a:lnSpc>
              <a:spcBef>
                <a:spcPts val="400"/>
              </a:spcBef>
              <a:buNone/>
            </a:pPr>
            <a:endParaRPr lang="en-US" sz="1500" dirty="0"/>
          </a:p>
          <a:p>
            <a:pPr marL="0" indent="0" algn="ctr">
              <a:lnSpc>
                <a:spcPct val="100000"/>
              </a:lnSpc>
              <a:spcBef>
                <a:spcPts val="400"/>
              </a:spcBef>
              <a:buNone/>
            </a:pPr>
            <a:r>
              <a:rPr lang="en-US" sz="1800" dirty="0"/>
              <a:t>Co-authors:</a:t>
            </a:r>
          </a:p>
          <a:p>
            <a:pPr marL="0" indent="0" algn="ctr">
              <a:spcBef>
                <a:spcPts val="400"/>
              </a:spcBef>
              <a:buNone/>
            </a:pPr>
            <a:r>
              <a:rPr lang="en-US" sz="1900" dirty="0">
                <a:solidFill>
                  <a:srgbClr val="E8D3A2"/>
                </a:solidFill>
              </a:rPr>
              <a:t>Susanne Kirchner-</a:t>
            </a:r>
            <a:r>
              <a:rPr lang="en-US" sz="1900" dirty="0" err="1">
                <a:solidFill>
                  <a:srgbClr val="E8D3A2"/>
                </a:solidFill>
              </a:rPr>
              <a:t>Adelhardt</a:t>
            </a:r>
            <a:r>
              <a:rPr lang="en-US" sz="1900" dirty="0">
                <a:solidFill>
                  <a:srgbClr val="E8D3A2"/>
                </a:solidFill>
              </a:rPr>
              <a:t>, Rose Guttman, Dhruv Jain, Jon Froehlich, Leah Findlater</a:t>
            </a:r>
          </a:p>
          <a:p>
            <a:pPr marL="0" indent="0" algn="ctr">
              <a:lnSpc>
                <a:spcPct val="100000"/>
              </a:lnSpc>
              <a:spcBef>
                <a:spcPts val="400"/>
              </a:spcBef>
              <a:buNone/>
            </a:pPr>
            <a:r>
              <a:rPr lang="en-US" sz="1800" b="1" dirty="0">
                <a:solidFill>
                  <a:srgbClr val="E8D3A2"/>
                </a:solidFill>
              </a:rPr>
              <a:t> </a:t>
            </a:r>
          </a:p>
        </p:txBody>
      </p:sp>
      <p:sp>
        <p:nvSpPr>
          <p:cNvPr id="4" name="Slide Number Placeholder 3">
            <a:extLst>
              <a:ext uri="{FF2B5EF4-FFF2-40B4-BE49-F238E27FC236}">
                <a16:creationId xmlns:a16="http://schemas.microsoft.com/office/drawing/2014/main" id="{79D76899-E3DE-498C-B824-501A35ECC829}"/>
              </a:ext>
            </a:extLst>
          </p:cNvPr>
          <p:cNvSpPr>
            <a:spLocks noGrp="1"/>
          </p:cNvSpPr>
          <p:nvPr>
            <p:ph type="sldNum" sz="quarter" idx="12"/>
          </p:nvPr>
        </p:nvSpPr>
        <p:spPr/>
        <p:txBody>
          <a:bodyPr/>
          <a:lstStyle/>
          <a:p>
            <a:fld id="{BA1EAAB9-5C0B-4576-B3F7-DFA6F4F45537}" type="slidenum">
              <a:rPr lang="en-US" smtClean="0"/>
              <a:pPr/>
              <a:t>46</a:t>
            </a:fld>
            <a:endParaRPr lang="en-US"/>
          </a:p>
        </p:txBody>
      </p:sp>
      <p:pic>
        <p:nvPicPr>
          <p:cNvPr id="6" name="Picture 5">
            <a:extLst>
              <a:ext uri="{FF2B5EF4-FFF2-40B4-BE49-F238E27FC236}">
                <a16:creationId xmlns:a16="http://schemas.microsoft.com/office/drawing/2014/main" id="{BE512AAA-9EA5-401C-9823-07C53B75D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0712" y="6061557"/>
            <a:ext cx="4790576" cy="322704"/>
          </a:xfrm>
          <a:prstGeom prst="rect">
            <a:avLst/>
          </a:prstGeom>
        </p:spPr>
      </p:pic>
    </p:spTree>
    <p:extLst>
      <p:ext uri="{BB962C8B-B14F-4D97-AF65-F5344CB8AC3E}">
        <p14:creationId xmlns:p14="http://schemas.microsoft.com/office/powerpoint/2010/main" val="3205560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21266-1ADA-40A6-9018-802CB1929D82}"/>
              </a:ext>
            </a:extLst>
          </p:cNvPr>
          <p:cNvSpPr>
            <a:spLocks noGrp="1"/>
          </p:cNvSpPr>
          <p:nvPr>
            <p:ph type="title"/>
          </p:nvPr>
        </p:nvSpPr>
        <p:spPr>
          <a:xfrm>
            <a:off x="838200" y="1186407"/>
            <a:ext cx="10515600" cy="1325563"/>
          </a:xfrm>
        </p:spPr>
        <p:txBody>
          <a:bodyPr>
            <a:normAutofit/>
          </a:bodyPr>
          <a:lstStyle/>
          <a:p>
            <a:pPr algn="ctr"/>
            <a:r>
              <a:rPr lang="en-US" sz="7200" dirty="0">
                <a:solidFill>
                  <a:srgbClr val="E8D3A2"/>
                </a:solidFill>
              </a:rPr>
              <a:t>Thank You</a:t>
            </a:r>
          </a:p>
        </p:txBody>
      </p:sp>
      <p:sp>
        <p:nvSpPr>
          <p:cNvPr id="3" name="Content Placeholder 2">
            <a:extLst>
              <a:ext uri="{FF2B5EF4-FFF2-40B4-BE49-F238E27FC236}">
                <a16:creationId xmlns:a16="http://schemas.microsoft.com/office/drawing/2014/main" id="{EEB5B20F-692C-4D64-BE84-5CED59F33F35}"/>
              </a:ext>
            </a:extLst>
          </p:cNvPr>
          <p:cNvSpPr>
            <a:spLocks noGrp="1"/>
          </p:cNvSpPr>
          <p:nvPr>
            <p:ph idx="1"/>
          </p:nvPr>
        </p:nvSpPr>
        <p:spPr>
          <a:xfrm>
            <a:off x="838200" y="2419350"/>
            <a:ext cx="10515600" cy="3757613"/>
          </a:xfrm>
        </p:spPr>
        <p:txBody>
          <a:bodyPr anchor="ctr">
            <a:normAutofit fontScale="85000" lnSpcReduction="20000"/>
          </a:bodyPr>
          <a:lstStyle/>
          <a:p>
            <a:pPr marL="0" indent="0" algn="ctr">
              <a:buNone/>
            </a:pPr>
            <a:r>
              <a:rPr lang="en-US" sz="1600" dirty="0"/>
              <a:t> </a:t>
            </a:r>
          </a:p>
          <a:p>
            <a:pPr marL="0" indent="0" algn="ctr">
              <a:buNone/>
            </a:pPr>
            <a:endParaRPr lang="en-US" sz="1600" dirty="0"/>
          </a:p>
          <a:p>
            <a:pPr marL="0" indent="0" algn="ctr">
              <a:buNone/>
            </a:pPr>
            <a:endParaRPr lang="en-US" sz="1600" dirty="0"/>
          </a:p>
          <a:p>
            <a:pPr marL="0" indent="0" algn="ctr">
              <a:buNone/>
            </a:pPr>
            <a:r>
              <a:rPr lang="en-US" sz="3000" b="1" dirty="0">
                <a:solidFill>
                  <a:srgbClr val="E8D3A2"/>
                </a:solidFill>
              </a:rPr>
              <a:t>Steven Goodman</a:t>
            </a:r>
          </a:p>
          <a:p>
            <a:pPr marL="0" indent="0" algn="ctr">
              <a:spcBef>
                <a:spcPts val="600"/>
              </a:spcBef>
              <a:buNone/>
            </a:pPr>
            <a:r>
              <a:rPr lang="en-US" sz="1900" dirty="0"/>
              <a:t>Ph.D. Student</a:t>
            </a:r>
          </a:p>
          <a:p>
            <a:pPr marL="0" indent="0" algn="ctr">
              <a:spcBef>
                <a:spcPts val="600"/>
              </a:spcBef>
              <a:buNone/>
            </a:pPr>
            <a:r>
              <a:rPr lang="en-US" sz="1900" dirty="0"/>
              <a:t>Human Centered Design and Engineering</a:t>
            </a:r>
          </a:p>
          <a:p>
            <a:pPr marL="0" indent="0" algn="ctr">
              <a:spcBef>
                <a:spcPts val="600"/>
              </a:spcBef>
              <a:buNone/>
            </a:pPr>
            <a:r>
              <a:rPr lang="en-US" sz="1700" dirty="0"/>
              <a:t>smgoodmn@uw.edu</a:t>
            </a:r>
          </a:p>
          <a:p>
            <a:pPr marL="0" indent="0" algn="ctr">
              <a:lnSpc>
                <a:spcPct val="100000"/>
              </a:lnSpc>
              <a:spcBef>
                <a:spcPts val="400"/>
              </a:spcBef>
              <a:buNone/>
            </a:pPr>
            <a:endParaRPr lang="en-US" sz="2400" dirty="0"/>
          </a:p>
          <a:p>
            <a:pPr marL="0" indent="0" algn="ctr">
              <a:lnSpc>
                <a:spcPct val="100000"/>
              </a:lnSpc>
              <a:spcBef>
                <a:spcPts val="400"/>
              </a:spcBef>
              <a:buNone/>
            </a:pPr>
            <a:endParaRPr lang="en-US" sz="1500" dirty="0"/>
          </a:p>
          <a:p>
            <a:pPr marL="0" indent="0" algn="ctr">
              <a:lnSpc>
                <a:spcPct val="100000"/>
              </a:lnSpc>
              <a:spcBef>
                <a:spcPts val="400"/>
              </a:spcBef>
              <a:buNone/>
            </a:pPr>
            <a:r>
              <a:rPr lang="en-US" sz="1800" dirty="0"/>
              <a:t>Co-authors:</a:t>
            </a:r>
          </a:p>
          <a:p>
            <a:pPr marL="0" indent="0" algn="ctr">
              <a:spcBef>
                <a:spcPts val="400"/>
              </a:spcBef>
              <a:buNone/>
            </a:pPr>
            <a:r>
              <a:rPr lang="en-US" sz="1900" dirty="0">
                <a:solidFill>
                  <a:srgbClr val="E8D3A2"/>
                </a:solidFill>
              </a:rPr>
              <a:t>Susanne Kirchner-</a:t>
            </a:r>
            <a:r>
              <a:rPr lang="en-US" sz="1900" dirty="0" err="1">
                <a:solidFill>
                  <a:srgbClr val="E8D3A2"/>
                </a:solidFill>
              </a:rPr>
              <a:t>Adelhardt</a:t>
            </a:r>
            <a:r>
              <a:rPr lang="en-US" sz="1900" dirty="0">
                <a:solidFill>
                  <a:srgbClr val="E8D3A2"/>
                </a:solidFill>
              </a:rPr>
              <a:t>, Rose Guttman, Dhruv Jain, Jon Froehlich, Leah Findlater</a:t>
            </a:r>
          </a:p>
          <a:p>
            <a:pPr marL="0" indent="0" algn="ctr">
              <a:lnSpc>
                <a:spcPct val="100000"/>
              </a:lnSpc>
              <a:spcBef>
                <a:spcPts val="400"/>
              </a:spcBef>
              <a:buNone/>
            </a:pPr>
            <a:r>
              <a:rPr lang="en-US" sz="1800" b="1" dirty="0">
                <a:solidFill>
                  <a:srgbClr val="E8D3A2"/>
                </a:solidFill>
              </a:rPr>
              <a:t> </a:t>
            </a:r>
          </a:p>
        </p:txBody>
      </p:sp>
      <p:sp>
        <p:nvSpPr>
          <p:cNvPr id="4" name="Slide Number Placeholder 3">
            <a:extLst>
              <a:ext uri="{FF2B5EF4-FFF2-40B4-BE49-F238E27FC236}">
                <a16:creationId xmlns:a16="http://schemas.microsoft.com/office/drawing/2014/main" id="{79D76899-E3DE-498C-B824-501A35ECC829}"/>
              </a:ext>
            </a:extLst>
          </p:cNvPr>
          <p:cNvSpPr>
            <a:spLocks noGrp="1"/>
          </p:cNvSpPr>
          <p:nvPr>
            <p:ph type="sldNum" sz="quarter" idx="12"/>
          </p:nvPr>
        </p:nvSpPr>
        <p:spPr/>
        <p:txBody>
          <a:bodyPr/>
          <a:lstStyle/>
          <a:p>
            <a:fld id="{BA1EAAB9-5C0B-4576-B3F7-DFA6F4F45537}" type="slidenum">
              <a:rPr lang="en-US" smtClean="0"/>
              <a:pPr/>
              <a:t>47</a:t>
            </a:fld>
            <a:endParaRPr lang="en-US"/>
          </a:p>
        </p:txBody>
      </p:sp>
      <p:pic>
        <p:nvPicPr>
          <p:cNvPr id="8" name="Picture 7">
            <a:extLst>
              <a:ext uri="{FF2B5EF4-FFF2-40B4-BE49-F238E27FC236}">
                <a16:creationId xmlns:a16="http://schemas.microsoft.com/office/drawing/2014/main" id="{BBA29E24-AB7B-4F7D-90DB-6C50E11C9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0712" y="6061557"/>
            <a:ext cx="4790576" cy="322704"/>
          </a:xfrm>
          <a:prstGeom prst="rect">
            <a:avLst/>
          </a:prstGeom>
        </p:spPr>
      </p:pic>
    </p:spTree>
    <p:extLst>
      <p:ext uri="{BB962C8B-B14F-4D97-AF65-F5344CB8AC3E}">
        <p14:creationId xmlns:p14="http://schemas.microsoft.com/office/powerpoint/2010/main" val="3861567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F7A238-E447-4809-B175-0659087D9DEC}"/>
              </a:ext>
            </a:extLst>
          </p:cNvPr>
          <p:cNvSpPr>
            <a:spLocks noGrp="1"/>
          </p:cNvSpPr>
          <p:nvPr>
            <p:ph idx="1"/>
          </p:nvPr>
        </p:nvSpPr>
        <p:spPr>
          <a:xfrm>
            <a:off x="984718" y="5446671"/>
            <a:ext cx="2309191" cy="543339"/>
          </a:xfrm>
        </p:spPr>
        <p:txBody>
          <a:bodyPr numCol="1" anchor="t">
            <a:normAutofit/>
          </a:bodyPr>
          <a:lstStyle/>
          <a:p>
            <a:pPr marL="0" indent="0" algn="ctr">
              <a:buNone/>
            </a:pPr>
            <a:r>
              <a:rPr lang="en-US"/>
              <a:t>Stationary</a:t>
            </a:r>
            <a:endParaRPr lang="en-US" dirty="0"/>
          </a:p>
        </p:txBody>
      </p:sp>
      <p:sp>
        <p:nvSpPr>
          <p:cNvPr id="4" name="Slide Number Placeholder 3">
            <a:extLst>
              <a:ext uri="{FF2B5EF4-FFF2-40B4-BE49-F238E27FC236}">
                <a16:creationId xmlns:a16="http://schemas.microsoft.com/office/drawing/2014/main" id="{BB8DDD27-CAA6-437A-BF90-87B25BD7DA26}"/>
              </a:ext>
            </a:extLst>
          </p:cNvPr>
          <p:cNvSpPr>
            <a:spLocks noGrp="1"/>
          </p:cNvSpPr>
          <p:nvPr>
            <p:ph type="sldNum" sz="quarter" idx="12"/>
          </p:nvPr>
        </p:nvSpPr>
        <p:spPr>
          <a:xfrm>
            <a:off x="8610600" y="6356350"/>
            <a:ext cx="2743200" cy="365125"/>
          </a:xfrm>
        </p:spPr>
        <p:txBody>
          <a:bodyPr/>
          <a:lstStyle/>
          <a:p>
            <a:fld id="{BA1EAAB9-5C0B-4576-B3F7-DFA6F4F45537}" type="slidenum">
              <a:rPr lang="en-US" smtClean="0"/>
              <a:pPr/>
              <a:t>5</a:t>
            </a:fld>
            <a:endParaRPr lang="en-US"/>
          </a:p>
        </p:txBody>
      </p:sp>
      <p:sp>
        <p:nvSpPr>
          <p:cNvPr id="5" name="Title 1">
            <a:extLst>
              <a:ext uri="{FF2B5EF4-FFF2-40B4-BE49-F238E27FC236}">
                <a16:creationId xmlns:a16="http://schemas.microsoft.com/office/drawing/2014/main" id="{6AF1C912-430C-48A4-AC5C-9C83E5D87807}"/>
              </a:ext>
            </a:extLst>
          </p:cNvPr>
          <p:cNvSpPr txBox="1">
            <a:spLocks/>
          </p:cNvSpPr>
          <p:nvPr/>
        </p:nvSpPr>
        <p:spPr>
          <a:xfrm>
            <a:off x="838200" y="374650"/>
            <a:ext cx="8135203"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rgbClr val="E8D3A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0">
                <a:solidFill>
                  <a:schemeClr val="bg2">
                    <a:lumMod val="75000"/>
                  </a:schemeClr>
                </a:solidFill>
              </a:rPr>
              <a:t>Introduction</a:t>
            </a:r>
            <a:br>
              <a:rPr lang="en-US" sz="4000"/>
            </a:br>
            <a:r>
              <a:rPr lang="en-US" sz="4000"/>
              <a:t>Sound Awareness Tools</a:t>
            </a:r>
            <a:endParaRPr lang="en-US" sz="4000" dirty="0"/>
          </a:p>
        </p:txBody>
      </p:sp>
      <p:grpSp>
        <p:nvGrpSpPr>
          <p:cNvPr id="18" name="Group 17">
            <a:extLst>
              <a:ext uri="{FF2B5EF4-FFF2-40B4-BE49-F238E27FC236}">
                <a16:creationId xmlns:a16="http://schemas.microsoft.com/office/drawing/2014/main" id="{1FD300AC-2689-40AD-AF11-94FA53A5B916}"/>
              </a:ext>
            </a:extLst>
          </p:cNvPr>
          <p:cNvGrpSpPr/>
          <p:nvPr/>
        </p:nvGrpSpPr>
        <p:grpSpPr>
          <a:xfrm>
            <a:off x="838200" y="1700213"/>
            <a:ext cx="2602229" cy="3633787"/>
            <a:chOff x="838200" y="1700213"/>
            <a:chExt cx="2602229" cy="3633787"/>
          </a:xfrm>
        </p:grpSpPr>
        <p:pic>
          <p:nvPicPr>
            <p:cNvPr id="2" name="Picture 1">
              <a:extLst>
                <a:ext uri="{FF2B5EF4-FFF2-40B4-BE49-F238E27FC236}">
                  <a16:creationId xmlns:a16="http://schemas.microsoft.com/office/drawing/2014/main" id="{1ACE6DD2-3A84-431E-8217-2318A787D600}"/>
                </a:ext>
              </a:extLst>
            </p:cNvPr>
            <p:cNvPicPr>
              <a:picLocks noChangeAspect="1"/>
            </p:cNvPicPr>
            <p:nvPr/>
          </p:nvPicPr>
          <p:blipFill rotWithShape="1">
            <a:blip r:embed="rId3"/>
            <a:srcRect l="501" t="9213" r="1296" b="8737"/>
            <a:stretch/>
          </p:blipFill>
          <p:spPr>
            <a:xfrm>
              <a:off x="838200" y="3707941"/>
              <a:ext cx="2602229" cy="1626059"/>
            </a:xfrm>
            <a:prstGeom prst="rect">
              <a:avLst/>
            </a:prstGeom>
          </p:spPr>
        </p:pic>
        <p:pic>
          <p:nvPicPr>
            <p:cNvPr id="8" name="Picture 7">
              <a:extLst>
                <a:ext uri="{FF2B5EF4-FFF2-40B4-BE49-F238E27FC236}">
                  <a16:creationId xmlns:a16="http://schemas.microsoft.com/office/drawing/2014/main" id="{522D9E4B-26F4-485B-8D5D-9FC990AAE292}"/>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000"/>
                      </a14:imgEffect>
                    </a14:imgLayer>
                  </a14:imgProps>
                </a:ext>
              </a:extLst>
            </a:blip>
            <a:srcRect l="2623" t="2304" r="2256" b="2998"/>
            <a:stretch/>
          </p:blipFill>
          <p:spPr>
            <a:xfrm>
              <a:off x="838200" y="1700213"/>
              <a:ext cx="2602229" cy="1952538"/>
            </a:xfrm>
            <a:prstGeom prst="rect">
              <a:avLst/>
            </a:prstGeom>
          </p:spPr>
        </p:pic>
        <p:sp>
          <p:nvSpPr>
            <p:cNvPr id="9" name="TextBox 8">
              <a:extLst>
                <a:ext uri="{FF2B5EF4-FFF2-40B4-BE49-F238E27FC236}">
                  <a16:creationId xmlns:a16="http://schemas.microsoft.com/office/drawing/2014/main" id="{757F6F38-4CEB-4BCB-B8FF-88A4B74621B9}"/>
                </a:ext>
              </a:extLst>
            </p:cNvPr>
            <p:cNvSpPr txBox="1"/>
            <p:nvPr/>
          </p:nvSpPr>
          <p:spPr>
            <a:xfrm>
              <a:off x="1775791" y="5080084"/>
              <a:ext cx="1664638" cy="253916"/>
            </a:xfrm>
            <a:prstGeom prst="rect">
              <a:avLst/>
            </a:prstGeom>
            <a:solidFill>
              <a:schemeClr val="tx1">
                <a:alpha val="50000"/>
              </a:schemeClr>
            </a:solidFill>
          </p:spPr>
          <p:txBody>
            <a:bodyPr wrap="square" rtlCol="0" anchor="ctr">
              <a:spAutoFit/>
            </a:bodyPr>
            <a:lstStyle/>
            <a:p>
              <a:pPr algn="r"/>
              <a:r>
                <a:rPr lang="en-US" sz="1000" dirty="0">
                  <a:solidFill>
                    <a:schemeClr val="bg2">
                      <a:lumMod val="90000"/>
                    </a:schemeClr>
                  </a:solidFill>
                  <a:latin typeface="Open Sans" panose="020B0606030504020204" pitchFamily="34" charset="0"/>
                  <a:ea typeface="Open Sans" panose="020B0606030504020204" pitchFamily="34" charset="0"/>
                  <a:cs typeface="Open Sans" panose="020B0606030504020204" pitchFamily="34" charset="0"/>
                </a:rPr>
                <a:t>Ho-Ching et al., CHI 2003</a:t>
              </a:r>
            </a:p>
          </p:txBody>
        </p:sp>
      </p:grpSp>
    </p:spTree>
    <p:extLst>
      <p:ext uri="{BB962C8B-B14F-4D97-AF65-F5344CB8AC3E}">
        <p14:creationId xmlns:p14="http://schemas.microsoft.com/office/powerpoint/2010/main" val="2937228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F7A238-E447-4809-B175-0659087D9DEC}"/>
              </a:ext>
            </a:extLst>
          </p:cNvPr>
          <p:cNvSpPr>
            <a:spLocks noGrp="1"/>
          </p:cNvSpPr>
          <p:nvPr>
            <p:ph idx="1"/>
          </p:nvPr>
        </p:nvSpPr>
        <p:spPr>
          <a:xfrm>
            <a:off x="984718" y="5446671"/>
            <a:ext cx="2309191" cy="543339"/>
          </a:xfrm>
        </p:spPr>
        <p:txBody>
          <a:bodyPr numCol="1" anchor="t">
            <a:normAutofit/>
          </a:bodyPr>
          <a:lstStyle/>
          <a:p>
            <a:pPr marL="0" indent="0" algn="ctr">
              <a:buNone/>
            </a:pPr>
            <a:r>
              <a:rPr lang="en-US"/>
              <a:t>Stationary</a:t>
            </a:r>
            <a:endParaRPr lang="en-US" dirty="0"/>
          </a:p>
        </p:txBody>
      </p:sp>
      <p:sp>
        <p:nvSpPr>
          <p:cNvPr id="4" name="Slide Number Placeholder 3">
            <a:extLst>
              <a:ext uri="{FF2B5EF4-FFF2-40B4-BE49-F238E27FC236}">
                <a16:creationId xmlns:a16="http://schemas.microsoft.com/office/drawing/2014/main" id="{BB8DDD27-CAA6-437A-BF90-87B25BD7DA26}"/>
              </a:ext>
            </a:extLst>
          </p:cNvPr>
          <p:cNvSpPr>
            <a:spLocks noGrp="1"/>
          </p:cNvSpPr>
          <p:nvPr>
            <p:ph type="sldNum" sz="quarter" idx="12"/>
          </p:nvPr>
        </p:nvSpPr>
        <p:spPr>
          <a:xfrm>
            <a:off x="8610600" y="6356350"/>
            <a:ext cx="2743200" cy="365125"/>
          </a:xfrm>
        </p:spPr>
        <p:txBody>
          <a:bodyPr/>
          <a:lstStyle/>
          <a:p>
            <a:fld id="{BA1EAAB9-5C0B-4576-B3F7-DFA6F4F45537}" type="slidenum">
              <a:rPr lang="en-US" smtClean="0"/>
              <a:pPr/>
              <a:t>6</a:t>
            </a:fld>
            <a:endParaRPr lang="en-US"/>
          </a:p>
        </p:txBody>
      </p:sp>
      <p:sp>
        <p:nvSpPr>
          <p:cNvPr id="5" name="Title 1">
            <a:extLst>
              <a:ext uri="{FF2B5EF4-FFF2-40B4-BE49-F238E27FC236}">
                <a16:creationId xmlns:a16="http://schemas.microsoft.com/office/drawing/2014/main" id="{6AF1C912-430C-48A4-AC5C-9C83E5D87807}"/>
              </a:ext>
            </a:extLst>
          </p:cNvPr>
          <p:cNvSpPr txBox="1">
            <a:spLocks/>
          </p:cNvSpPr>
          <p:nvPr/>
        </p:nvSpPr>
        <p:spPr>
          <a:xfrm>
            <a:off x="838200" y="374650"/>
            <a:ext cx="8135203"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rgbClr val="E8D3A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0">
                <a:solidFill>
                  <a:schemeClr val="bg2">
                    <a:lumMod val="75000"/>
                  </a:schemeClr>
                </a:solidFill>
              </a:rPr>
              <a:t>Introduction</a:t>
            </a:r>
            <a:br>
              <a:rPr lang="en-US" sz="4000"/>
            </a:br>
            <a:r>
              <a:rPr lang="en-US" sz="4000"/>
              <a:t>Sound Awareness Tools</a:t>
            </a:r>
            <a:endParaRPr lang="en-US" sz="4000" dirty="0"/>
          </a:p>
        </p:txBody>
      </p:sp>
      <p:sp>
        <p:nvSpPr>
          <p:cNvPr id="6" name="Content Placeholder 2">
            <a:extLst>
              <a:ext uri="{FF2B5EF4-FFF2-40B4-BE49-F238E27FC236}">
                <a16:creationId xmlns:a16="http://schemas.microsoft.com/office/drawing/2014/main" id="{A073A23F-2C32-4F9B-9F7F-EB1ED65C0E80}"/>
              </a:ext>
            </a:extLst>
          </p:cNvPr>
          <p:cNvSpPr txBox="1">
            <a:spLocks/>
          </p:cNvSpPr>
          <p:nvPr/>
        </p:nvSpPr>
        <p:spPr>
          <a:xfrm>
            <a:off x="4941404" y="5446671"/>
            <a:ext cx="2309191" cy="1248396"/>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Smartphone/ handheld</a:t>
            </a:r>
          </a:p>
        </p:txBody>
      </p:sp>
      <p:grpSp>
        <p:nvGrpSpPr>
          <p:cNvPr id="18" name="Group 17">
            <a:extLst>
              <a:ext uri="{FF2B5EF4-FFF2-40B4-BE49-F238E27FC236}">
                <a16:creationId xmlns:a16="http://schemas.microsoft.com/office/drawing/2014/main" id="{1FD300AC-2689-40AD-AF11-94FA53A5B916}"/>
              </a:ext>
            </a:extLst>
          </p:cNvPr>
          <p:cNvGrpSpPr/>
          <p:nvPr/>
        </p:nvGrpSpPr>
        <p:grpSpPr>
          <a:xfrm>
            <a:off x="838200" y="1700213"/>
            <a:ext cx="2602229" cy="3633787"/>
            <a:chOff x="838200" y="1700213"/>
            <a:chExt cx="2602229" cy="3633787"/>
          </a:xfrm>
        </p:grpSpPr>
        <p:pic>
          <p:nvPicPr>
            <p:cNvPr id="2" name="Picture 1">
              <a:extLst>
                <a:ext uri="{FF2B5EF4-FFF2-40B4-BE49-F238E27FC236}">
                  <a16:creationId xmlns:a16="http://schemas.microsoft.com/office/drawing/2014/main" id="{1ACE6DD2-3A84-431E-8217-2318A787D600}"/>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a14:imgEffect>
                    </a14:imgLayer>
                  </a14:imgProps>
                </a:ext>
              </a:extLst>
            </a:blip>
            <a:srcRect l="501" t="9213" r="1296" b="8737"/>
            <a:stretch/>
          </p:blipFill>
          <p:spPr>
            <a:xfrm>
              <a:off x="838200" y="3707941"/>
              <a:ext cx="2602229" cy="1626059"/>
            </a:xfrm>
            <a:prstGeom prst="rect">
              <a:avLst/>
            </a:prstGeom>
          </p:spPr>
        </p:pic>
        <p:pic>
          <p:nvPicPr>
            <p:cNvPr id="8" name="Picture 7">
              <a:extLst>
                <a:ext uri="{FF2B5EF4-FFF2-40B4-BE49-F238E27FC236}">
                  <a16:creationId xmlns:a16="http://schemas.microsoft.com/office/drawing/2014/main" id="{522D9E4B-26F4-485B-8D5D-9FC990AAE292}"/>
                </a:ext>
              </a:extLst>
            </p:cNvPr>
            <p:cNvPicPr>
              <a:picLocks noChangeAspect="1"/>
            </p:cNvPicPr>
            <p:nvPr/>
          </p:nvPicPr>
          <p:blipFill rotWithShape="1">
            <a:blip r:embed="rId5">
              <a:grayscl/>
              <a:extLst>
                <a:ext uri="{BEBA8EAE-BF5A-486C-A8C5-ECC9F3942E4B}">
                  <a14:imgProps xmlns:a14="http://schemas.microsoft.com/office/drawing/2010/main">
                    <a14:imgLayer r:embed="rId6">
                      <a14:imgEffect>
                        <a14:colorTemperature colorTemp="6000"/>
                      </a14:imgEffect>
                      <a14:imgEffect>
                        <a14:brightnessContrast bright="-20000"/>
                      </a14:imgEffect>
                    </a14:imgLayer>
                  </a14:imgProps>
                </a:ext>
              </a:extLst>
            </a:blip>
            <a:srcRect l="2623" t="2304" r="2256" b="2998"/>
            <a:stretch/>
          </p:blipFill>
          <p:spPr>
            <a:xfrm>
              <a:off x="838200" y="1700213"/>
              <a:ext cx="2602229" cy="1952538"/>
            </a:xfrm>
            <a:prstGeom prst="rect">
              <a:avLst/>
            </a:prstGeom>
          </p:spPr>
        </p:pic>
        <p:sp>
          <p:nvSpPr>
            <p:cNvPr id="9" name="TextBox 8">
              <a:extLst>
                <a:ext uri="{FF2B5EF4-FFF2-40B4-BE49-F238E27FC236}">
                  <a16:creationId xmlns:a16="http://schemas.microsoft.com/office/drawing/2014/main" id="{757F6F38-4CEB-4BCB-B8FF-88A4B74621B9}"/>
                </a:ext>
              </a:extLst>
            </p:cNvPr>
            <p:cNvSpPr txBox="1"/>
            <p:nvPr/>
          </p:nvSpPr>
          <p:spPr>
            <a:xfrm>
              <a:off x="1775791" y="5080084"/>
              <a:ext cx="1664638" cy="253916"/>
            </a:xfrm>
            <a:prstGeom prst="rect">
              <a:avLst/>
            </a:prstGeom>
            <a:solidFill>
              <a:schemeClr val="tx1">
                <a:alpha val="50000"/>
              </a:schemeClr>
            </a:solidFill>
          </p:spPr>
          <p:txBody>
            <a:bodyPr wrap="square" rtlCol="0" anchor="ctr">
              <a:spAutoFit/>
            </a:bodyPr>
            <a:lstStyle/>
            <a:p>
              <a:pPr algn="r"/>
              <a:r>
                <a:rPr lang="en-US" sz="1000" dirty="0">
                  <a:solidFill>
                    <a:schemeClr val="bg2">
                      <a:lumMod val="90000"/>
                    </a:schemeClr>
                  </a:solidFill>
                  <a:latin typeface="Open Sans" panose="020B0606030504020204" pitchFamily="34" charset="0"/>
                  <a:ea typeface="Open Sans" panose="020B0606030504020204" pitchFamily="34" charset="0"/>
                  <a:cs typeface="Open Sans" panose="020B0606030504020204" pitchFamily="34" charset="0"/>
                </a:rPr>
                <a:t>Ho-Ching et al., CHI 2003</a:t>
              </a:r>
            </a:p>
          </p:txBody>
        </p:sp>
      </p:grpSp>
      <p:grpSp>
        <p:nvGrpSpPr>
          <p:cNvPr id="19" name="Group 18">
            <a:extLst>
              <a:ext uri="{FF2B5EF4-FFF2-40B4-BE49-F238E27FC236}">
                <a16:creationId xmlns:a16="http://schemas.microsoft.com/office/drawing/2014/main" id="{37081D98-4357-4FA5-852C-1B24CDDDC97E}"/>
              </a:ext>
            </a:extLst>
          </p:cNvPr>
          <p:cNvGrpSpPr/>
          <p:nvPr/>
        </p:nvGrpSpPr>
        <p:grpSpPr>
          <a:xfrm>
            <a:off x="4755832" y="1700213"/>
            <a:ext cx="2680333" cy="3617162"/>
            <a:chOff x="4755832" y="1700213"/>
            <a:chExt cx="2680333" cy="3617162"/>
          </a:xfrm>
        </p:grpSpPr>
        <p:pic>
          <p:nvPicPr>
            <p:cNvPr id="10" name="Picture 9">
              <a:extLst>
                <a:ext uri="{FF2B5EF4-FFF2-40B4-BE49-F238E27FC236}">
                  <a16:creationId xmlns:a16="http://schemas.microsoft.com/office/drawing/2014/main" id="{475570C3-5165-4D8C-BF38-E7306ECC64E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300"/>
                      </a14:imgEffect>
                      <a14:imgEffect>
                        <a14:saturation sat="90000"/>
                      </a14:imgEffect>
                    </a14:imgLayer>
                  </a14:imgProps>
                </a:ext>
              </a:extLst>
            </a:blip>
            <a:srcRect l="285" t="2139" r="3100" b="448"/>
            <a:stretch/>
          </p:blipFill>
          <p:spPr>
            <a:xfrm>
              <a:off x="4755832" y="1700213"/>
              <a:ext cx="2680333" cy="3617162"/>
            </a:xfrm>
            <a:prstGeom prst="rect">
              <a:avLst/>
            </a:prstGeom>
          </p:spPr>
        </p:pic>
        <p:sp>
          <p:nvSpPr>
            <p:cNvPr id="12" name="TextBox 11">
              <a:extLst>
                <a:ext uri="{FF2B5EF4-FFF2-40B4-BE49-F238E27FC236}">
                  <a16:creationId xmlns:a16="http://schemas.microsoft.com/office/drawing/2014/main" id="{B4C7EC5D-54E7-48C3-8B12-9702AC6A5D34}"/>
                </a:ext>
              </a:extLst>
            </p:cNvPr>
            <p:cNvSpPr txBox="1"/>
            <p:nvPr/>
          </p:nvSpPr>
          <p:spPr>
            <a:xfrm>
              <a:off x="5725161" y="5071154"/>
              <a:ext cx="1711004" cy="246221"/>
            </a:xfrm>
            <a:prstGeom prst="rect">
              <a:avLst/>
            </a:prstGeom>
            <a:solidFill>
              <a:schemeClr val="tx1">
                <a:alpha val="50000"/>
              </a:schemeClr>
            </a:solidFill>
          </p:spPr>
          <p:txBody>
            <a:bodyPr wrap="square" rtlCol="0" anchor="ctr">
              <a:spAutoFit/>
            </a:bodyPr>
            <a:lstStyle/>
            <a:p>
              <a:pPr algn="r"/>
              <a:r>
                <a:rPr lang="en-US" sz="1000" dirty="0">
                  <a:solidFill>
                    <a:schemeClr val="bg2">
                      <a:lumMod val="90000"/>
                    </a:schemeClr>
                  </a:solidFill>
                  <a:latin typeface="Open Sans" panose="020B0606030504020204" pitchFamily="34" charset="0"/>
                  <a:ea typeface="Open Sans" panose="020B0606030504020204" pitchFamily="34" charset="0"/>
                  <a:cs typeface="Open Sans" panose="020B0606030504020204" pitchFamily="34" charset="0"/>
                </a:rPr>
                <a:t>Sicong et al., IMWUT 2017</a:t>
              </a:r>
            </a:p>
          </p:txBody>
        </p:sp>
      </p:grpSp>
    </p:spTree>
    <p:extLst>
      <p:ext uri="{BB962C8B-B14F-4D97-AF65-F5344CB8AC3E}">
        <p14:creationId xmlns:p14="http://schemas.microsoft.com/office/powerpoint/2010/main" val="3098773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F7A238-E447-4809-B175-0659087D9DEC}"/>
              </a:ext>
            </a:extLst>
          </p:cNvPr>
          <p:cNvSpPr>
            <a:spLocks noGrp="1"/>
          </p:cNvSpPr>
          <p:nvPr>
            <p:ph idx="1"/>
          </p:nvPr>
        </p:nvSpPr>
        <p:spPr>
          <a:xfrm>
            <a:off x="984718" y="5446671"/>
            <a:ext cx="2309191" cy="543339"/>
          </a:xfrm>
        </p:spPr>
        <p:txBody>
          <a:bodyPr numCol="1" anchor="t">
            <a:normAutofit/>
          </a:bodyPr>
          <a:lstStyle/>
          <a:p>
            <a:pPr marL="0" indent="0" algn="ctr">
              <a:buNone/>
            </a:pPr>
            <a:r>
              <a:rPr lang="en-US"/>
              <a:t>Stationary</a:t>
            </a:r>
            <a:endParaRPr lang="en-US" dirty="0"/>
          </a:p>
        </p:txBody>
      </p:sp>
      <p:sp>
        <p:nvSpPr>
          <p:cNvPr id="4" name="Slide Number Placeholder 3">
            <a:extLst>
              <a:ext uri="{FF2B5EF4-FFF2-40B4-BE49-F238E27FC236}">
                <a16:creationId xmlns:a16="http://schemas.microsoft.com/office/drawing/2014/main" id="{BB8DDD27-CAA6-437A-BF90-87B25BD7DA26}"/>
              </a:ext>
            </a:extLst>
          </p:cNvPr>
          <p:cNvSpPr>
            <a:spLocks noGrp="1"/>
          </p:cNvSpPr>
          <p:nvPr>
            <p:ph type="sldNum" sz="quarter" idx="12"/>
          </p:nvPr>
        </p:nvSpPr>
        <p:spPr>
          <a:xfrm>
            <a:off x="8610600" y="6356350"/>
            <a:ext cx="2743200" cy="365125"/>
          </a:xfrm>
        </p:spPr>
        <p:txBody>
          <a:bodyPr/>
          <a:lstStyle/>
          <a:p>
            <a:fld id="{BA1EAAB9-5C0B-4576-B3F7-DFA6F4F45537}" type="slidenum">
              <a:rPr lang="en-US" smtClean="0"/>
              <a:pPr/>
              <a:t>7</a:t>
            </a:fld>
            <a:endParaRPr lang="en-US"/>
          </a:p>
        </p:txBody>
      </p:sp>
      <p:sp>
        <p:nvSpPr>
          <p:cNvPr id="5" name="Title 1">
            <a:extLst>
              <a:ext uri="{FF2B5EF4-FFF2-40B4-BE49-F238E27FC236}">
                <a16:creationId xmlns:a16="http://schemas.microsoft.com/office/drawing/2014/main" id="{6AF1C912-430C-48A4-AC5C-9C83E5D87807}"/>
              </a:ext>
            </a:extLst>
          </p:cNvPr>
          <p:cNvSpPr txBox="1">
            <a:spLocks/>
          </p:cNvSpPr>
          <p:nvPr/>
        </p:nvSpPr>
        <p:spPr>
          <a:xfrm>
            <a:off x="838200" y="374650"/>
            <a:ext cx="8135203"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rgbClr val="E8D3A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0">
                <a:solidFill>
                  <a:schemeClr val="bg2">
                    <a:lumMod val="75000"/>
                  </a:schemeClr>
                </a:solidFill>
              </a:rPr>
              <a:t>Introduction</a:t>
            </a:r>
            <a:br>
              <a:rPr lang="en-US" sz="4000"/>
            </a:br>
            <a:r>
              <a:rPr lang="en-US" sz="4000"/>
              <a:t>Sound Awareness Tools</a:t>
            </a:r>
            <a:endParaRPr lang="en-US" sz="4000" dirty="0"/>
          </a:p>
        </p:txBody>
      </p:sp>
      <p:sp>
        <p:nvSpPr>
          <p:cNvPr id="6" name="Content Placeholder 2">
            <a:extLst>
              <a:ext uri="{FF2B5EF4-FFF2-40B4-BE49-F238E27FC236}">
                <a16:creationId xmlns:a16="http://schemas.microsoft.com/office/drawing/2014/main" id="{A073A23F-2C32-4F9B-9F7F-EB1ED65C0E80}"/>
              </a:ext>
            </a:extLst>
          </p:cNvPr>
          <p:cNvSpPr txBox="1">
            <a:spLocks/>
          </p:cNvSpPr>
          <p:nvPr/>
        </p:nvSpPr>
        <p:spPr>
          <a:xfrm>
            <a:off x="4941404" y="5446671"/>
            <a:ext cx="2309191" cy="1248396"/>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Smartphone/ handheld</a:t>
            </a:r>
          </a:p>
        </p:txBody>
      </p:sp>
      <p:sp>
        <p:nvSpPr>
          <p:cNvPr id="7" name="Content Placeholder 2">
            <a:extLst>
              <a:ext uri="{FF2B5EF4-FFF2-40B4-BE49-F238E27FC236}">
                <a16:creationId xmlns:a16="http://schemas.microsoft.com/office/drawing/2014/main" id="{56840425-E6C3-471F-A7C7-4C30EF409734}"/>
              </a:ext>
            </a:extLst>
          </p:cNvPr>
          <p:cNvSpPr txBox="1">
            <a:spLocks/>
          </p:cNvSpPr>
          <p:nvPr/>
        </p:nvSpPr>
        <p:spPr>
          <a:xfrm>
            <a:off x="8898090" y="5450122"/>
            <a:ext cx="2309192" cy="539888"/>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Wearable</a:t>
            </a:r>
          </a:p>
        </p:txBody>
      </p:sp>
      <p:grpSp>
        <p:nvGrpSpPr>
          <p:cNvPr id="19" name="Group 18">
            <a:extLst>
              <a:ext uri="{FF2B5EF4-FFF2-40B4-BE49-F238E27FC236}">
                <a16:creationId xmlns:a16="http://schemas.microsoft.com/office/drawing/2014/main" id="{37081D98-4357-4FA5-852C-1B24CDDDC97E}"/>
              </a:ext>
            </a:extLst>
          </p:cNvPr>
          <p:cNvGrpSpPr/>
          <p:nvPr/>
        </p:nvGrpSpPr>
        <p:grpSpPr>
          <a:xfrm>
            <a:off x="4755832" y="1700213"/>
            <a:ext cx="2680333" cy="3617162"/>
            <a:chOff x="4755832" y="1700213"/>
            <a:chExt cx="2680333" cy="3617162"/>
          </a:xfrm>
        </p:grpSpPr>
        <p:pic>
          <p:nvPicPr>
            <p:cNvPr id="10" name="Picture 9">
              <a:extLst>
                <a:ext uri="{FF2B5EF4-FFF2-40B4-BE49-F238E27FC236}">
                  <a16:creationId xmlns:a16="http://schemas.microsoft.com/office/drawing/2014/main" id="{475570C3-5165-4D8C-BF38-E7306ECC64E4}"/>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saturation sat="90000"/>
                      </a14:imgEffect>
                      <a14:imgEffect>
                        <a14:brightnessContrast bright="-20000"/>
                      </a14:imgEffect>
                    </a14:imgLayer>
                  </a14:imgProps>
                </a:ext>
              </a:extLst>
            </a:blip>
            <a:srcRect l="285" t="2139" r="3100" b="448"/>
            <a:stretch/>
          </p:blipFill>
          <p:spPr>
            <a:xfrm>
              <a:off x="4755832" y="1700213"/>
              <a:ext cx="2680333" cy="3617162"/>
            </a:xfrm>
            <a:prstGeom prst="rect">
              <a:avLst/>
            </a:prstGeom>
          </p:spPr>
        </p:pic>
        <p:sp>
          <p:nvSpPr>
            <p:cNvPr id="12" name="TextBox 11">
              <a:extLst>
                <a:ext uri="{FF2B5EF4-FFF2-40B4-BE49-F238E27FC236}">
                  <a16:creationId xmlns:a16="http://schemas.microsoft.com/office/drawing/2014/main" id="{B4C7EC5D-54E7-48C3-8B12-9702AC6A5D34}"/>
                </a:ext>
              </a:extLst>
            </p:cNvPr>
            <p:cNvSpPr txBox="1"/>
            <p:nvPr/>
          </p:nvSpPr>
          <p:spPr>
            <a:xfrm>
              <a:off x="5725161" y="5071154"/>
              <a:ext cx="1711004" cy="246221"/>
            </a:xfrm>
            <a:prstGeom prst="rect">
              <a:avLst/>
            </a:prstGeom>
            <a:solidFill>
              <a:schemeClr val="tx1">
                <a:alpha val="50000"/>
              </a:schemeClr>
            </a:solidFill>
          </p:spPr>
          <p:txBody>
            <a:bodyPr wrap="square" rtlCol="0" anchor="ctr">
              <a:spAutoFit/>
            </a:bodyPr>
            <a:lstStyle/>
            <a:p>
              <a:pPr algn="r"/>
              <a:r>
                <a:rPr lang="en-US" sz="1000" dirty="0">
                  <a:solidFill>
                    <a:schemeClr val="bg2">
                      <a:lumMod val="90000"/>
                    </a:schemeClr>
                  </a:solidFill>
                  <a:latin typeface="Open Sans" panose="020B0606030504020204" pitchFamily="34" charset="0"/>
                  <a:ea typeface="Open Sans" panose="020B0606030504020204" pitchFamily="34" charset="0"/>
                  <a:cs typeface="Open Sans" panose="020B0606030504020204" pitchFamily="34" charset="0"/>
                </a:rPr>
                <a:t>Sicong et al., IMWUT 2017</a:t>
              </a:r>
            </a:p>
          </p:txBody>
        </p:sp>
      </p:grpSp>
      <p:grpSp>
        <p:nvGrpSpPr>
          <p:cNvPr id="17" name="Group 16">
            <a:extLst>
              <a:ext uri="{FF2B5EF4-FFF2-40B4-BE49-F238E27FC236}">
                <a16:creationId xmlns:a16="http://schemas.microsoft.com/office/drawing/2014/main" id="{A7FEEF50-0B04-42C6-AB75-C2CBAA314252}"/>
              </a:ext>
            </a:extLst>
          </p:cNvPr>
          <p:cNvGrpSpPr/>
          <p:nvPr/>
        </p:nvGrpSpPr>
        <p:grpSpPr>
          <a:xfrm>
            <a:off x="8589884" y="1686844"/>
            <a:ext cx="2925604" cy="1269904"/>
            <a:chOff x="8610600" y="1700213"/>
            <a:chExt cx="2925604" cy="1269904"/>
          </a:xfrm>
        </p:grpSpPr>
        <p:pic>
          <p:nvPicPr>
            <p:cNvPr id="11" name="Picture 10">
              <a:extLst>
                <a:ext uri="{FF2B5EF4-FFF2-40B4-BE49-F238E27FC236}">
                  <a16:creationId xmlns:a16="http://schemas.microsoft.com/office/drawing/2014/main" id="{7386D53C-AF31-4E0F-8A88-232AD4D3AB03}"/>
                </a:ext>
              </a:extLst>
            </p:cNvPr>
            <p:cNvPicPr>
              <a:picLocks noChangeAspect="1"/>
            </p:cNvPicPr>
            <p:nvPr/>
          </p:nvPicPr>
          <p:blipFill rotWithShape="1">
            <a:blip r:embed="rId5"/>
            <a:srcRect l="1396"/>
            <a:stretch/>
          </p:blipFill>
          <p:spPr>
            <a:xfrm>
              <a:off x="8610600" y="1700213"/>
              <a:ext cx="2925604" cy="1269904"/>
            </a:xfrm>
            <a:prstGeom prst="rect">
              <a:avLst/>
            </a:prstGeom>
          </p:spPr>
        </p:pic>
        <p:sp>
          <p:nvSpPr>
            <p:cNvPr id="14" name="TextBox 13">
              <a:extLst>
                <a:ext uri="{FF2B5EF4-FFF2-40B4-BE49-F238E27FC236}">
                  <a16:creationId xmlns:a16="http://schemas.microsoft.com/office/drawing/2014/main" id="{715EE649-FBA5-4162-92D0-B31E94ABA381}"/>
                </a:ext>
              </a:extLst>
            </p:cNvPr>
            <p:cNvSpPr txBox="1"/>
            <p:nvPr/>
          </p:nvSpPr>
          <p:spPr>
            <a:xfrm>
              <a:off x="9912626" y="2723896"/>
              <a:ext cx="1623578" cy="246221"/>
            </a:xfrm>
            <a:prstGeom prst="rect">
              <a:avLst/>
            </a:prstGeom>
            <a:solidFill>
              <a:schemeClr val="tx1">
                <a:alpha val="50000"/>
              </a:schemeClr>
            </a:solidFill>
          </p:spPr>
          <p:txBody>
            <a:bodyPr wrap="square" rtlCol="0" anchor="ctr">
              <a:spAutoFit/>
            </a:bodyPr>
            <a:lstStyle/>
            <a:p>
              <a:pPr algn="r"/>
              <a:r>
                <a:rPr lang="en-US" sz="1000" dirty="0">
                  <a:solidFill>
                    <a:schemeClr val="bg2">
                      <a:lumMod val="90000"/>
                    </a:schemeClr>
                  </a:solidFill>
                  <a:latin typeface="Open Sans" panose="020B0606030504020204" pitchFamily="34" charset="0"/>
                  <a:ea typeface="Open Sans" panose="020B0606030504020204" pitchFamily="34" charset="0"/>
                  <a:cs typeface="Open Sans" panose="020B0606030504020204" pitchFamily="34" charset="0"/>
                </a:rPr>
                <a:t>Kaneko et al., SMC 2013</a:t>
              </a:r>
            </a:p>
          </p:txBody>
        </p:sp>
      </p:grpSp>
      <p:grpSp>
        <p:nvGrpSpPr>
          <p:cNvPr id="13" name="Group 12">
            <a:extLst>
              <a:ext uri="{FF2B5EF4-FFF2-40B4-BE49-F238E27FC236}">
                <a16:creationId xmlns:a16="http://schemas.microsoft.com/office/drawing/2014/main" id="{D8571639-92C4-42C9-B033-7BD444C450C8}"/>
              </a:ext>
            </a:extLst>
          </p:cNvPr>
          <p:cNvGrpSpPr/>
          <p:nvPr/>
        </p:nvGrpSpPr>
        <p:grpSpPr>
          <a:xfrm>
            <a:off x="8863966" y="3236688"/>
            <a:ext cx="2377440" cy="2097312"/>
            <a:chOff x="8793480" y="3240648"/>
            <a:chExt cx="2377440" cy="2097312"/>
          </a:xfrm>
        </p:grpSpPr>
        <p:pic>
          <p:nvPicPr>
            <p:cNvPr id="16" name="Picture 15">
              <a:extLst>
                <a:ext uri="{FF2B5EF4-FFF2-40B4-BE49-F238E27FC236}">
                  <a16:creationId xmlns:a16="http://schemas.microsoft.com/office/drawing/2014/main" id="{8F98184B-20B0-4CD8-9737-DD588969DC23}"/>
                </a:ext>
              </a:extLst>
            </p:cNvPr>
            <p:cNvPicPr>
              <a:picLocks noChangeAspect="1"/>
            </p:cNvPicPr>
            <p:nvPr/>
          </p:nvPicPr>
          <p:blipFill>
            <a:blip r:embed="rId6"/>
            <a:stretch>
              <a:fillRect/>
            </a:stretch>
          </p:blipFill>
          <p:spPr>
            <a:xfrm>
              <a:off x="8793480" y="3240648"/>
              <a:ext cx="2377440" cy="939804"/>
            </a:xfrm>
            <a:prstGeom prst="rect">
              <a:avLst/>
            </a:prstGeom>
          </p:spPr>
        </p:pic>
        <p:pic>
          <p:nvPicPr>
            <p:cNvPr id="21" name="Picture 20">
              <a:extLst>
                <a:ext uri="{FF2B5EF4-FFF2-40B4-BE49-F238E27FC236}">
                  <a16:creationId xmlns:a16="http://schemas.microsoft.com/office/drawing/2014/main" id="{971241D4-5F86-4659-9E54-F48A387E505B}"/>
                </a:ext>
              </a:extLst>
            </p:cNvPr>
            <p:cNvPicPr>
              <a:picLocks noChangeAspect="1"/>
            </p:cNvPicPr>
            <p:nvPr/>
          </p:nvPicPr>
          <p:blipFill>
            <a:blip r:embed="rId7"/>
            <a:stretch>
              <a:fillRect/>
            </a:stretch>
          </p:blipFill>
          <p:spPr>
            <a:xfrm>
              <a:off x="8793480" y="4251703"/>
              <a:ext cx="2377440" cy="1080655"/>
            </a:xfrm>
            <a:prstGeom prst="rect">
              <a:avLst/>
            </a:prstGeom>
          </p:spPr>
        </p:pic>
        <p:sp>
          <p:nvSpPr>
            <p:cNvPr id="22" name="TextBox 21">
              <a:extLst>
                <a:ext uri="{FF2B5EF4-FFF2-40B4-BE49-F238E27FC236}">
                  <a16:creationId xmlns:a16="http://schemas.microsoft.com/office/drawing/2014/main" id="{56E3B251-4CF9-4A15-89E2-BB377FBBA99C}"/>
                </a:ext>
              </a:extLst>
            </p:cNvPr>
            <p:cNvSpPr txBox="1"/>
            <p:nvPr/>
          </p:nvSpPr>
          <p:spPr>
            <a:xfrm>
              <a:off x="9663952" y="5091739"/>
              <a:ext cx="1506967" cy="246221"/>
            </a:xfrm>
            <a:prstGeom prst="rect">
              <a:avLst/>
            </a:prstGeom>
            <a:solidFill>
              <a:schemeClr val="tx1">
                <a:alpha val="50000"/>
              </a:schemeClr>
            </a:solidFill>
          </p:spPr>
          <p:txBody>
            <a:bodyPr wrap="square" rtlCol="0" anchor="ctr">
              <a:spAutoFit/>
            </a:bodyPr>
            <a:lstStyle/>
            <a:p>
              <a:pPr algn="r"/>
              <a:r>
                <a:rPr lang="en-US" sz="1000" dirty="0">
                  <a:solidFill>
                    <a:schemeClr val="bg2">
                      <a:lumMod val="90000"/>
                    </a:schemeClr>
                  </a:solidFill>
                  <a:latin typeface="Open Sans" panose="020B0606030504020204" pitchFamily="34" charset="0"/>
                  <a:ea typeface="Open Sans" panose="020B0606030504020204" pitchFamily="34" charset="0"/>
                  <a:cs typeface="Open Sans" panose="020B0606030504020204" pitchFamily="34" charset="0"/>
                </a:rPr>
                <a:t>Gorman, ASSETS 2014</a:t>
              </a:r>
            </a:p>
          </p:txBody>
        </p:sp>
      </p:grpSp>
      <p:grpSp>
        <p:nvGrpSpPr>
          <p:cNvPr id="26" name="Group 25">
            <a:extLst>
              <a:ext uri="{FF2B5EF4-FFF2-40B4-BE49-F238E27FC236}">
                <a16:creationId xmlns:a16="http://schemas.microsoft.com/office/drawing/2014/main" id="{C3BF193E-5A39-4B76-8A17-89778085D45D}"/>
              </a:ext>
            </a:extLst>
          </p:cNvPr>
          <p:cNvGrpSpPr/>
          <p:nvPr/>
        </p:nvGrpSpPr>
        <p:grpSpPr>
          <a:xfrm>
            <a:off x="838200" y="1700213"/>
            <a:ext cx="2602229" cy="3633787"/>
            <a:chOff x="838200" y="1700213"/>
            <a:chExt cx="2602229" cy="3633787"/>
          </a:xfrm>
        </p:grpSpPr>
        <p:pic>
          <p:nvPicPr>
            <p:cNvPr id="27" name="Picture 26">
              <a:extLst>
                <a:ext uri="{FF2B5EF4-FFF2-40B4-BE49-F238E27FC236}">
                  <a16:creationId xmlns:a16="http://schemas.microsoft.com/office/drawing/2014/main" id="{43BFE108-609A-4137-8517-6C3ED2201B36}"/>
                </a:ext>
              </a:extLst>
            </p:cNvPr>
            <p:cNvPicPr>
              <a:picLocks noChangeAspect="1"/>
            </p:cNvPicPr>
            <p:nvPr/>
          </p:nvPicPr>
          <p:blipFill rotWithShape="1">
            <a:blip r:embed="rId8">
              <a:grayscl/>
              <a:extLst>
                <a:ext uri="{BEBA8EAE-BF5A-486C-A8C5-ECC9F3942E4B}">
                  <a14:imgProps xmlns:a14="http://schemas.microsoft.com/office/drawing/2010/main">
                    <a14:imgLayer r:embed="rId9">
                      <a14:imgEffect>
                        <a14:brightnessContrast bright="-20000"/>
                      </a14:imgEffect>
                    </a14:imgLayer>
                  </a14:imgProps>
                </a:ext>
              </a:extLst>
            </a:blip>
            <a:srcRect l="501" t="9213" r="1296" b="8737"/>
            <a:stretch/>
          </p:blipFill>
          <p:spPr>
            <a:xfrm>
              <a:off x="838200" y="3707941"/>
              <a:ext cx="2602229" cy="1626059"/>
            </a:xfrm>
            <a:prstGeom prst="rect">
              <a:avLst/>
            </a:prstGeom>
          </p:spPr>
        </p:pic>
        <p:pic>
          <p:nvPicPr>
            <p:cNvPr id="28" name="Picture 27">
              <a:extLst>
                <a:ext uri="{FF2B5EF4-FFF2-40B4-BE49-F238E27FC236}">
                  <a16:creationId xmlns:a16="http://schemas.microsoft.com/office/drawing/2014/main" id="{15AC47D1-EF07-4F9F-840C-D5DF80205956}"/>
                </a:ext>
              </a:extLst>
            </p:cNvPr>
            <p:cNvPicPr>
              <a:picLocks noChangeAspect="1"/>
            </p:cNvPicPr>
            <p:nvPr/>
          </p:nvPicPr>
          <p:blipFill rotWithShape="1">
            <a:blip r:embed="rId10">
              <a:grayscl/>
              <a:extLst>
                <a:ext uri="{BEBA8EAE-BF5A-486C-A8C5-ECC9F3942E4B}">
                  <a14:imgProps xmlns:a14="http://schemas.microsoft.com/office/drawing/2010/main">
                    <a14:imgLayer r:embed="rId11">
                      <a14:imgEffect>
                        <a14:colorTemperature colorTemp="6000"/>
                      </a14:imgEffect>
                      <a14:imgEffect>
                        <a14:brightnessContrast bright="-20000"/>
                      </a14:imgEffect>
                    </a14:imgLayer>
                  </a14:imgProps>
                </a:ext>
              </a:extLst>
            </a:blip>
            <a:srcRect l="2623" t="2304" r="2256" b="2998"/>
            <a:stretch/>
          </p:blipFill>
          <p:spPr>
            <a:xfrm>
              <a:off x="838200" y="1700213"/>
              <a:ext cx="2602229" cy="1952538"/>
            </a:xfrm>
            <a:prstGeom prst="rect">
              <a:avLst/>
            </a:prstGeom>
          </p:spPr>
        </p:pic>
        <p:sp>
          <p:nvSpPr>
            <p:cNvPr id="29" name="TextBox 28">
              <a:extLst>
                <a:ext uri="{FF2B5EF4-FFF2-40B4-BE49-F238E27FC236}">
                  <a16:creationId xmlns:a16="http://schemas.microsoft.com/office/drawing/2014/main" id="{04C979AB-23BF-4D80-978D-44A0A03B9FDD}"/>
                </a:ext>
              </a:extLst>
            </p:cNvPr>
            <p:cNvSpPr txBox="1"/>
            <p:nvPr/>
          </p:nvSpPr>
          <p:spPr>
            <a:xfrm>
              <a:off x="1775791" y="5080084"/>
              <a:ext cx="1664638" cy="253916"/>
            </a:xfrm>
            <a:prstGeom prst="rect">
              <a:avLst/>
            </a:prstGeom>
            <a:solidFill>
              <a:schemeClr val="tx1">
                <a:alpha val="50000"/>
              </a:schemeClr>
            </a:solidFill>
          </p:spPr>
          <p:txBody>
            <a:bodyPr wrap="square" rtlCol="0" anchor="ctr">
              <a:spAutoFit/>
            </a:bodyPr>
            <a:lstStyle/>
            <a:p>
              <a:pPr algn="r"/>
              <a:r>
                <a:rPr lang="en-US" sz="1000" dirty="0">
                  <a:solidFill>
                    <a:schemeClr val="bg2">
                      <a:lumMod val="90000"/>
                    </a:schemeClr>
                  </a:solidFill>
                  <a:latin typeface="Open Sans" panose="020B0606030504020204" pitchFamily="34" charset="0"/>
                  <a:ea typeface="Open Sans" panose="020B0606030504020204" pitchFamily="34" charset="0"/>
                  <a:cs typeface="Open Sans" panose="020B0606030504020204" pitchFamily="34" charset="0"/>
                </a:rPr>
                <a:t>Ho-Ching et al., CHI 2003</a:t>
              </a:r>
            </a:p>
          </p:txBody>
        </p:sp>
      </p:grpSp>
    </p:spTree>
    <p:extLst>
      <p:ext uri="{BB962C8B-B14F-4D97-AF65-F5344CB8AC3E}">
        <p14:creationId xmlns:p14="http://schemas.microsoft.com/office/powerpoint/2010/main" val="4201036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8DDD27-CAA6-437A-BF90-87B25BD7DA26}"/>
              </a:ext>
            </a:extLst>
          </p:cNvPr>
          <p:cNvSpPr>
            <a:spLocks noGrp="1"/>
          </p:cNvSpPr>
          <p:nvPr>
            <p:ph type="sldNum" sz="quarter" idx="12"/>
          </p:nvPr>
        </p:nvSpPr>
        <p:spPr>
          <a:xfrm>
            <a:off x="8610600" y="6356350"/>
            <a:ext cx="2743200" cy="365125"/>
          </a:xfrm>
        </p:spPr>
        <p:txBody>
          <a:bodyPr/>
          <a:lstStyle/>
          <a:p>
            <a:fld id="{BA1EAAB9-5C0B-4576-B3F7-DFA6F4F45537}" type="slidenum">
              <a:rPr lang="en-US" smtClean="0"/>
              <a:pPr/>
              <a:t>8</a:t>
            </a:fld>
            <a:endParaRPr lang="en-US"/>
          </a:p>
        </p:txBody>
      </p:sp>
      <p:sp>
        <p:nvSpPr>
          <p:cNvPr id="5" name="Title 1">
            <a:extLst>
              <a:ext uri="{FF2B5EF4-FFF2-40B4-BE49-F238E27FC236}">
                <a16:creationId xmlns:a16="http://schemas.microsoft.com/office/drawing/2014/main" id="{6AF1C912-430C-48A4-AC5C-9C83E5D87807}"/>
              </a:ext>
            </a:extLst>
          </p:cNvPr>
          <p:cNvSpPr txBox="1">
            <a:spLocks/>
          </p:cNvSpPr>
          <p:nvPr/>
        </p:nvSpPr>
        <p:spPr>
          <a:xfrm>
            <a:off x="838200" y="374650"/>
            <a:ext cx="8135203"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rgbClr val="E8D3A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0">
                <a:solidFill>
                  <a:schemeClr val="bg2">
                    <a:lumMod val="75000"/>
                  </a:schemeClr>
                </a:solidFill>
              </a:rPr>
              <a:t>Introduction</a:t>
            </a:r>
            <a:br>
              <a:rPr lang="en-US" sz="4000"/>
            </a:br>
            <a:r>
              <a:rPr lang="en-US" sz="4000"/>
              <a:t>Sound Awareness Tools</a:t>
            </a:r>
            <a:endParaRPr lang="en-US" sz="4000" dirty="0"/>
          </a:p>
        </p:txBody>
      </p:sp>
      <p:grpSp>
        <p:nvGrpSpPr>
          <p:cNvPr id="17" name="Group 16">
            <a:extLst>
              <a:ext uri="{FF2B5EF4-FFF2-40B4-BE49-F238E27FC236}">
                <a16:creationId xmlns:a16="http://schemas.microsoft.com/office/drawing/2014/main" id="{A7FEEF50-0B04-42C6-AB75-C2CBAA314252}"/>
              </a:ext>
            </a:extLst>
          </p:cNvPr>
          <p:cNvGrpSpPr/>
          <p:nvPr/>
        </p:nvGrpSpPr>
        <p:grpSpPr>
          <a:xfrm>
            <a:off x="8589884" y="1686844"/>
            <a:ext cx="2925604" cy="1269904"/>
            <a:chOff x="8610600" y="1700213"/>
            <a:chExt cx="2925604" cy="1269904"/>
          </a:xfrm>
        </p:grpSpPr>
        <p:pic>
          <p:nvPicPr>
            <p:cNvPr id="11" name="Picture 10">
              <a:extLst>
                <a:ext uri="{FF2B5EF4-FFF2-40B4-BE49-F238E27FC236}">
                  <a16:creationId xmlns:a16="http://schemas.microsoft.com/office/drawing/2014/main" id="{7386D53C-AF31-4E0F-8A88-232AD4D3AB03}"/>
                </a:ext>
              </a:extLst>
            </p:cNvPr>
            <p:cNvPicPr>
              <a:picLocks noChangeAspect="1"/>
            </p:cNvPicPr>
            <p:nvPr/>
          </p:nvPicPr>
          <p:blipFill rotWithShape="1">
            <a:blip r:embed="rId3"/>
            <a:srcRect l="1396"/>
            <a:stretch/>
          </p:blipFill>
          <p:spPr>
            <a:xfrm>
              <a:off x="8610600" y="1700213"/>
              <a:ext cx="2925604" cy="1269904"/>
            </a:xfrm>
            <a:prstGeom prst="rect">
              <a:avLst/>
            </a:prstGeom>
          </p:spPr>
        </p:pic>
        <p:sp>
          <p:nvSpPr>
            <p:cNvPr id="14" name="TextBox 13">
              <a:extLst>
                <a:ext uri="{FF2B5EF4-FFF2-40B4-BE49-F238E27FC236}">
                  <a16:creationId xmlns:a16="http://schemas.microsoft.com/office/drawing/2014/main" id="{715EE649-FBA5-4162-92D0-B31E94ABA381}"/>
                </a:ext>
              </a:extLst>
            </p:cNvPr>
            <p:cNvSpPr txBox="1"/>
            <p:nvPr/>
          </p:nvSpPr>
          <p:spPr>
            <a:xfrm>
              <a:off x="9912626" y="2723896"/>
              <a:ext cx="1623578" cy="246221"/>
            </a:xfrm>
            <a:prstGeom prst="rect">
              <a:avLst/>
            </a:prstGeom>
            <a:solidFill>
              <a:schemeClr val="tx1">
                <a:alpha val="50000"/>
              </a:schemeClr>
            </a:solidFill>
          </p:spPr>
          <p:txBody>
            <a:bodyPr wrap="square" rtlCol="0" anchor="ctr">
              <a:spAutoFit/>
            </a:bodyPr>
            <a:lstStyle/>
            <a:p>
              <a:pPr algn="r"/>
              <a:r>
                <a:rPr lang="en-US" sz="1000" dirty="0">
                  <a:solidFill>
                    <a:schemeClr val="bg2">
                      <a:lumMod val="90000"/>
                    </a:schemeClr>
                  </a:solidFill>
                  <a:latin typeface="Open Sans" panose="020B0606030504020204" pitchFamily="34" charset="0"/>
                  <a:ea typeface="Open Sans" panose="020B0606030504020204" pitchFamily="34" charset="0"/>
                  <a:cs typeface="Open Sans" panose="020B0606030504020204" pitchFamily="34" charset="0"/>
                </a:rPr>
                <a:t>Kaneko et al., SMC 2013</a:t>
              </a:r>
            </a:p>
          </p:txBody>
        </p:sp>
      </p:grpSp>
      <p:grpSp>
        <p:nvGrpSpPr>
          <p:cNvPr id="13" name="Group 12">
            <a:extLst>
              <a:ext uri="{FF2B5EF4-FFF2-40B4-BE49-F238E27FC236}">
                <a16:creationId xmlns:a16="http://schemas.microsoft.com/office/drawing/2014/main" id="{D8571639-92C4-42C9-B033-7BD444C450C8}"/>
              </a:ext>
            </a:extLst>
          </p:cNvPr>
          <p:cNvGrpSpPr/>
          <p:nvPr/>
        </p:nvGrpSpPr>
        <p:grpSpPr>
          <a:xfrm>
            <a:off x="8863966" y="3236688"/>
            <a:ext cx="2377440" cy="2097312"/>
            <a:chOff x="8793480" y="3240648"/>
            <a:chExt cx="2377440" cy="2097312"/>
          </a:xfrm>
        </p:grpSpPr>
        <p:pic>
          <p:nvPicPr>
            <p:cNvPr id="16" name="Picture 15">
              <a:extLst>
                <a:ext uri="{FF2B5EF4-FFF2-40B4-BE49-F238E27FC236}">
                  <a16:creationId xmlns:a16="http://schemas.microsoft.com/office/drawing/2014/main" id="{8F98184B-20B0-4CD8-9737-DD588969DC23}"/>
                </a:ext>
              </a:extLst>
            </p:cNvPr>
            <p:cNvPicPr>
              <a:picLocks noChangeAspect="1"/>
            </p:cNvPicPr>
            <p:nvPr/>
          </p:nvPicPr>
          <p:blipFill>
            <a:blip r:embed="rId4"/>
            <a:stretch>
              <a:fillRect/>
            </a:stretch>
          </p:blipFill>
          <p:spPr>
            <a:xfrm>
              <a:off x="8793480" y="3240648"/>
              <a:ext cx="2377440" cy="939804"/>
            </a:xfrm>
            <a:prstGeom prst="rect">
              <a:avLst/>
            </a:prstGeom>
          </p:spPr>
        </p:pic>
        <p:pic>
          <p:nvPicPr>
            <p:cNvPr id="21" name="Picture 20">
              <a:extLst>
                <a:ext uri="{FF2B5EF4-FFF2-40B4-BE49-F238E27FC236}">
                  <a16:creationId xmlns:a16="http://schemas.microsoft.com/office/drawing/2014/main" id="{971241D4-5F86-4659-9E54-F48A387E505B}"/>
                </a:ext>
              </a:extLst>
            </p:cNvPr>
            <p:cNvPicPr>
              <a:picLocks noChangeAspect="1"/>
            </p:cNvPicPr>
            <p:nvPr/>
          </p:nvPicPr>
          <p:blipFill>
            <a:blip r:embed="rId5"/>
            <a:stretch>
              <a:fillRect/>
            </a:stretch>
          </p:blipFill>
          <p:spPr>
            <a:xfrm>
              <a:off x="8793480" y="4251703"/>
              <a:ext cx="2377440" cy="1080655"/>
            </a:xfrm>
            <a:prstGeom prst="rect">
              <a:avLst/>
            </a:prstGeom>
          </p:spPr>
        </p:pic>
        <p:sp>
          <p:nvSpPr>
            <p:cNvPr id="22" name="TextBox 21">
              <a:extLst>
                <a:ext uri="{FF2B5EF4-FFF2-40B4-BE49-F238E27FC236}">
                  <a16:creationId xmlns:a16="http://schemas.microsoft.com/office/drawing/2014/main" id="{56E3B251-4CF9-4A15-89E2-BB377FBBA99C}"/>
                </a:ext>
              </a:extLst>
            </p:cNvPr>
            <p:cNvSpPr txBox="1"/>
            <p:nvPr/>
          </p:nvSpPr>
          <p:spPr>
            <a:xfrm>
              <a:off x="9663952" y="5091739"/>
              <a:ext cx="1506967" cy="246221"/>
            </a:xfrm>
            <a:prstGeom prst="rect">
              <a:avLst/>
            </a:prstGeom>
            <a:solidFill>
              <a:schemeClr val="tx1">
                <a:alpha val="50000"/>
              </a:schemeClr>
            </a:solidFill>
          </p:spPr>
          <p:txBody>
            <a:bodyPr wrap="square" rtlCol="0" anchor="ctr">
              <a:spAutoFit/>
            </a:bodyPr>
            <a:lstStyle/>
            <a:p>
              <a:pPr algn="r"/>
              <a:r>
                <a:rPr lang="en-US" sz="1000" dirty="0">
                  <a:solidFill>
                    <a:schemeClr val="bg2">
                      <a:lumMod val="90000"/>
                    </a:schemeClr>
                  </a:solidFill>
                  <a:latin typeface="Open Sans" panose="020B0606030504020204" pitchFamily="34" charset="0"/>
                  <a:ea typeface="Open Sans" panose="020B0606030504020204" pitchFamily="34" charset="0"/>
                  <a:cs typeface="Open Sans" panose="020B0606030504020204" pitchFamily="34" charset="0"/>
                </a:rPr>
                <a:t>Gorman, ASSETS 2014</a:t>
              </a:r>
            </a:p>
          </p:txBody>
        </p:sp>
      </p:grpSp>
      <p:sp>
        <p:nvSpPr>
          <p:cNvPr id="32" name="Content Placeholder 31">
            <a:extLst>
              <a:ext uri="{FF2B5EF4-FFF2-40B4-BE49-F238E27FC236}">
                <a16:creationId xmlns:a16="http://schemas.microsoft.com/office/drawing/2014/main" id="{3CC974DB-D7A9-470C-9433-3B2710CC58FB}"/>
              </a:ext>
            </a:extLst>
          </p:cNvPr>
          <p:cNvSpPr>
            <a:spLocks noGrp="1"/>
          </p:cNvSpPr>
          <p:nvPr>
            <p:ph idx="1"/>
          </p:nvPr>
        </p:nvSpPr>
        <p:spPr>
          <a:xfrm>
            <a:off x="838200" y="1825625"/>
            <a:ext cx="7096125" cy="4164385"/>
          </a:xfrm>
        </p:spPr>
        <p:txBody>
          <a:bodyPr/>
          <a:lstStyle/>
          <a:p>
            <a:pPr marL="0" indent="0">
              <a:buNone/>
            </a:pPr>
            <a:r>
              <a:rPr lang="en-US" dirty="0"/>
              <a:t>Most wearable devices have only displayed sound information through a </a:t>
            </a:r>
            <a:r>
              <a:rPr lang="en-US" b="1" dirty="0">
                <a:solidFill>
                  <a:srgbClr val="E8D3A2"/>
                </a:solidFill>
              </a:rPr>
              <a:t>single visual or vibrational modality.</a:t>
            </a:r>
          </a:p>
          <a:p>
            <a:pPr marL="0" indent="0">
              <a:spcBef>
                <a:spcPts val="2800"/>
              </a:spcBef>
              <a:buNone/>
            </a:pPr>
            <a:r>
              <a:rPr lang="en-US" dirty="0"/>
              <a:t>In user evaluations of prototypes that have combined both, vibration has been limited to </a:t>
            </a:r>
            <a:r>
              <a:rPr lang="en-US" b="1" dirty="0">
                <a:solidFill>
                  <a:srgbClr val="E8D3A2"/>
                </a:solidFill>
              </a:rPr>
              <a:t>notifications that draw attention </a:t>
            </a:r>
            <a:r>
              <a:rPr lang="en-US" dirty="0"/>
              <a:t>to the visual information.</a:t>
            </a:r>
          </a:p>
        </p:txBody>
      </p:sp>
      <p:sp>
        <p:nvSpPr>
          <p:cNvPr id="33" name="Content Placeholder 2">
            <a:extLst>
              <a:ext uri="{FF2B5EF4-FFF2-40B4-BE49-F238E27FC236}">
                <a16:creationId xmlns:a16="http://schemas.microsoft.com/office/drawing/2014/main" id="{070DD044-C9F3-4FF1-95E7-9E0F5277DCBE}"/>
              </a:ext>
            </a:extLst>
          </p:cNvPr>
          <p:cNvSpPr txBox="1">
            <a:spLocks/>
          </p:cNvSpPr>
          <p:nvPr/>
        </p:nvSpPr>
        <p:spPr>
          <a:xfrm>
            <a:off x="8898090" y="5450122"/>
            <a:ext cx="2309192" cy="539888"/>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100000"/>
              </a:lnSpc>
              <a:spcBef>
                <a:spcPts val="2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Wearable</a:t>
            </a:r>
          </a:p>
        </p:txBody>
      </p:sp>
      <p:sp>
        <p:nvSpPr>
          <p:cNvPr id="34" name="Rectangle 33">
            <a:extLst>
              <a:ext uri="{FF2B5EF4-FFF2-40B4-BE49-F238E27FC236}">
                <a16:creationId xmlns:a16="http://schemas.microsoft.com/office/drawing/2014/main" id="{6C43B081-D48B-45C2-B04D-06867646F01B}"/>
              </a:ext>
            </a:extLst>
          </p:cNvPr>
          <p:cNvSpPr/>
          <p:nvPr/>
        </p:nvSpPr>
        <p:spPr>
          <a:xfrm>
            <a:off x="464820" y="2232847"/>
            <a:ext cx="7934325" cy="144780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926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D0F4BA7-70B3-40AF-902C-4E724BBD1F72}"/>
              </a:ext>
            </a:extLst>
          </p:cNvPr>
          <p:cNvGrpSpPr/>
          <p:nvPr/>
        </p:nvGrpSpPr>
        <p:grpSpPr>
          <a:xfrm>
            <a:off x="8004744" y="241941"/>
            <a:ext cx="3954911" cy="6479534"/>
            <a:chOff x="8004744" y="241941"/>
            <a:chExt cx="3954911" cy="6479534"/>
          </a:xfrm>
        </p:grpSpPr>
        <p:pic>
          <p:nvPicPr>
            <p:cNvPr id="6" name="Picture 5" descr="A close up of a device&#10;&#10;Description automatically generated">
              <a:extLst>
                <a:ext uri="{FF2B5EF4-FFF2-40B4-BE49-F238E27FC236}">
                  <a16:creationId xmlns:a16="http://schemas.microsoft.com/office/drawing/2014/main" id="{7A3FFF99-10FC-4061-A32A-91843CEA80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4" b="97191" l="2198" r="89988">
                          <a14:foregroundMark x1="43223" y1="89658" x2="43223" y2="93078"/>
                          <a14:foregroundMark x1="87546" y1="48086" x2="87729" y2="51059"/>
                          <a14:foregroundMark x1="12088" y1="46498" x2="6410" y2="47557"/>
                          <a14:foregroundMark x1="3419" y1="45358" x2="2198" y2="50163"/>
                          <a14:foregroundMark x1="44444" y1="8958" x2="43895" y2="5456"/>
                          <a14:foregroundMark x1="32479" y1="43404" x2="29182" y2="62093"/>
                          <a14:foregroundMark x1="68254" y1="46417" x2="54151" y2="52524"/>
                          <a14:foregroundMark x1="64713" y1="49104" x2="62210" y2="53787"/>
                          <a14:foregroundMark x1="61661" y1="45277" x2="59035" y2="45888"/>
                          <a14:foregroundMark x1="59035" y1="51832" x2="64530" y2="52647"/>
                          <a14:foregroundMark x1="52747" y1="44544" x2="47314" y2="50529"/>
                          <a14:foregroundMark x1="47314" y1="50529" x2="47985" y2="54112"/>
                          <a14:foregroundMark x1="64530" y1="52647" x2="57998" y2="52728"/>
                          <a14:foregroundMark x1="57998" y1="53502" x2="64408" y2="52972"/>
                          <a14:foregroundMark x1="16178" y1="42386" x2="23321" y2="47516"/>
                          <a14:foregroundMark x1="23321" y1="47516" x2="22955" y2="54723"/>
                          <a14:foregroundMark x1="22955" y1="54723" x2="22589" y2="55090"/>
                          <a14:foregroundMark x1="41697" y1="37011" x2="40110" y2="38314"/>
                          <a14:foregroundMark x1="29060" y1="45521" x2="27778" y2="52565"/>
                          <a14:foregroundMark x1="27778" y1="52565" x2="33516" y2="46336"/>
                          <a14:foregroundMark x1="33516" y1="46336" x2="34371" y2="53542"/>
                          <a14:foregroundMark x1="34371" y1="53542" x2="34066" y2="50692"/>
                          <a14:foregroundMark x1="49023" y1="50774" x2="46276" y2="54316"/>
                          <a14:foregroundMark x1="47985" y1="50000" x2="46520" y2="54642"/>
                          <a14:foregroundMark x1="47619" y1="49919" x2="46947" y2="55252"/>
                          <a14:foregroundMark x1="49451" y1="55945" x2="51954" y2="55863"/>
                          <a14:foregroundMark x1="47619" y1="50244" x2="48779" y2="49552"/>
                          <a14:foregroundMark x1="26679" y1="1507" x2="37179" y2="1995"/>
                          <a14:foregroundMark x1="37179" y1="1995" x2="56654" y2="774"/>
                          <a14:foregroundMark x1="57204" y1="96946" x2="46642" y2="95725"/>
                          <a14:foregroundMark x1="46642" y1="95725" x2="29182" y2="97191"/>
                          <a14:backgroundMark x1="122" y1="45440" x2="0" y2="53502"/>
                          <a14:backgroundMark x1="0" y1="53502" x2="244" y2="52891"/>
                          <a14:backgroundMark x1="22711" y1="76140" x2="24054" y2="76140"/>
                          <a14:backgroundMark x1="61416" y1="76384" x2="62821" y2="75692"/>
                          <a14:backgroundMark x1="22589" y1="23860" x2="24176" y2="23412"/>
                          <a14:backgroundMark x1="60501" y1="23412" x2="62210" y2="23616"/>
                          <a14:backgroundMark x1="27961" y1="22964" x2="27961" y2="22964"/>
                          <a14:backgroundMark x1="57875" y1="23168" x2="57875" y2="23168"/>
                          <a14:backgroundMark x1="27228" y1="76507" x2="27228" y2="76507"/>
                          <a14:backgroundMark x1="21551" y1="77362" x2="21551" y2="77362"/>
                        </a14:backgroundRemoval>
                      </a14:imgEffect>
                    </a14:imgLayer>
                  </a14:imgProps>
                </a:ext>
                <a:ext uri="{28A0092B-C50C-407E-A947-70E740481C1C}">
                  <a14:useLocalDpi xmlns:a14="http://schemas.microsoft.com/office/drawing/2010/main" val="0"/>
                </a:ext>
              </a:extLst>
            </a:blip>
            <a:srcRect r="8482"/>
            <a:stretch/>
          </p:blipFill>
          <p:spPr>
            <a:xfrm>
              <a:off x="8004744" y="241941"/>
              <a:ext cx="3954911" cy="6479534"/>
            </a:xfrm>
            <a:prstGeom prst="rect">
              <a:avLst/>
            </a:prstGeom>
          </p:spPr>
        </p:pic>
        <p:sp>
          <p:nvSpPr>
            <p:cNvPr id="9" name="Rectangle 8">
              <a:extLst>
                <a:ext uri="{FF2B5EF4-FFF2-40B4-BE49-F238E27FC236}">
                  <a16:creationId xmlns:a16="http://schemas.microsoft.com/office/drawing/2014/main" id="{240179CC-A2BC-4F39-B8A9-5364FED98B06}"/>
                </a:ext>
              </a:extLst>
            </p:cNvPr>
            <p:cNvSpPr/>
            <p:nvPr/>
          </p:nvSpPr>
          <p:spPr>
            <a:xfrm>
              <a:off x="9486900" y="4391526"/>
              <a:ext cx="667753" cy="25867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D60B37C4-CA95-4C44-B8F2-69D22454F58B}"/>
              </a:ext>
            </a:extLst>
          </p:cNvPr>
          <p:cNvSpPr/>
          <p:nvPr/>
        </p:nvSpPr>
        <p:spPr>
          <a:xfrm>
            <a:off x="8084257" y="0"/>
            <a:ext cx="4107743" cy="6858000"/>
          </a:xfrm>
          <a:prstGeom prst="rect">
            <a:avLst/>
          </a:prstGeom>
          <a:gradFill flip="none" rotWithShape="1">
            <a:gsLst>
              <a:gs pos="0">
                <a:schemeClr val="tx1"/>
              </a:gs>
              <a:gs pos="19000">
                <a:schemeClr val="tx1">
                  <a:alpha val="9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F7A238-E447-4809-B175-0659087D9DEC}"/>
              </a:ext>
            </a:extLst>
          </p:cNvPr>
          <p:cNvSpPr>
            <a:spLocks noGrp="1"/>
          </p:cNvSpPr>
          <p:nvPr>
            <p:ph idx="1"/>
          </p:nvPr>
        </p:nvSpPr>
        <p:spPr>
          <a:xfrm>
            <a:off x="838200" y="1990880"/>
            <a:ext cx="8756984" cy="4351338"/>
          </a:xfrm>
        </p:spPr>
        <p:txBody>
          <a:bodyPr>
            <a:normAutofit/>
          </a:bodyPr>
          <a:lstStyle/>
          <a:p>
            <a:pPr marL="0" indent="0">
              <a:buNone/>
            </a:pPr>
            <a:r>
              <a:rPr lang="en-US" sz="2400" dirty="0"/>
              <a:t>Survey of 201 Deaf and Hard of Hearing participants:</a:t>
            </a:r>
          </a:p>
          <a:p>
            <a:pPr marL="0" indent="0">
              <a:spcBef>
                <a:spcPts val="1000"/>
              </a:spcBef>
              <a:buNone/>
            </a:pPr>
            <a:r>
              <a:rPr lang="en-US" b="1" i="1" dirty="0">
                <a:solidFill>
                  <a:srgbClr val="E8D3A2"/>
                </a:solidFill>
              </a:rPr>
              <a:t>Smartwatches</a:t>
            </a:r>
            <a:r>
              <a:rPr lang="en-US" b="1" i="1" dirty="0"/>
              <a:t> are the most preferred portable device for sound awareness</a:t>
            </a:r>
          </a:p>
          <a:p>
            <a:pPr lvl="1"/>
            <a:r>
              <a:rPr lang="en-US" dirty="0"/>
              <a:t>Seen as useful, socially acceptable, and glanceable</a:t>
            </a:r>
          </a:p>
          <a:p>
            <a:pPr lvl="1"/>
            <a:r>
              <a:rPr lang="en-US" dirty="0"/>
              <a:t>Advantageous for both </a:t>
            </a:r>
            <a:r>
              <a:rPr lang="en-US" b="1" dirty="0">
                <a:solidFill>
                  <a:srgbClr val="E8D3A2"/>
                </a:solidFill>
              </a:rPr>
              <a:t>haptic and visual feedback</a:t>
            </a:r>
          </a:p>
          <a:p>
            <a:pPr marL="0" indent="0">
              <a:spcBef>
                <a:spcPts val="3000"/>
              </a:spcBef>
              <a:buNone/>
            </a:pPr>
            <a:r>
              <a:rPr lang="en-US" sz="2400" i="1" dirty="0"/>
              <a:t>Prior work is limited to a </a:t>
            </a:r>
            <a:r>
              <a:rPr lang="en-US" sz="2400" i="1" dirty="0">
                <a:solidFill>
                  <a:srgbClr val="E8D3A2"/>
                </a:solidFill>
              </a:rPr>
              <a:t>short, lab-based</a:t>
            </a:r>
            <a:r>
              <a:rPr lang="en-US" sz="2400" i="1" dirty="0"/>
              <a:t> study of six participants </a:t>
            </a:r>
            <a:r>
              <a:rPr lang="en-US" sz="1400" b="1" i="1" dirty="0"/>
              <a:t>(Mielke &amp; </a:t>
            </a:r>
            <a:r>
              <a:rPr lang="en-US" sz="1400" b="1" i="1" dirty="0" err="1"/>
              <a:t>Brück</a:t>
            </a:r>
            <a:r>
              <a:rPr lang="en-US" sz="1400" b="1" i="1" dirty="0"/>
              <a:t>, 2015)</a:t>
            </a:r>
          </a:p>
        </p:txBody>
      </p:sp>
      <p:sp>
        <p:nvSpPr>
          <p:cNvPr id="4" name="Slide Number Placeholder 3">
            <a:extLst>
              <a:ext uri="{FF2B5EF4-FFF2-40B4-BE49-F238E27FC236}">
                <a16:creationId xmlns:a16="http://schemas.microsoft.com/office/drawing/2014/main" id="{BB8DDD27-CAA6-437A-BF90-87B25BD7DA26}"/>
              </a:ext>
            </a:extLst>
          </p:cNvPr>
          <p:cNvSpPr>
            <a:spLocks noGrp="1"/>
          </p:cNvSpPr>
          <p:nvPr>
            <p:ph type="sldNum" sz="quarter" idx="12"/>
          </p:nvPr>
        </p:nvSpPr>
        <p:spPr/>
        <p:txBody>
          <a:bodyPr/>
          <a:lstStyle/>
          <a:p>
            <a:fld id="{BA1EAAB9-5C0B-4576-B3F7-DFA6F4F45537}" type="slidenum">
              <a:rPr lang="en-US" smtClean="0"/>
              <a:pPr/>
              <a:t>9</a:t>
            </a:fld>
            <a:endParaRPr lang="en-US"/>
          </a:p>
        </p:txBody>
      </p:sp>
      <p:sp>
        <p:nvSpPr>
          <p:cNvPr id="5" name="Title 1">
            <a:extLst>
              <a:ext uri="{FF2B5EF4-FFF2-40B4-BE49-F238E27FC236}">
                <a16:creationId xmlns:a16="http://schemas.microsoft.com/office/drawing/2014/main" id="{6AF1C912-430C-48A4-AC5C-9C83E5D87807}"/>
              </a:ext>
            </a:extLst>
          </p:cNvPr>
          <p:cNvSpPr txBox="1">
            <a:spLocks/>
          </p:cNvSpPr>
          <p:nvPr/>
        </p:nvSpPr>
        <p:spPr>
          <a:xfrm>
            <a:off x="838200" y="374650"/>
            <a:ext cx="8135203"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rgbClr val="E8D3A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0" dirty="0">
                <a:solidFill>
                  <a:schemeClr val="bg2">
                    <a:lumMod val="75000"/>
                  </a:schemeClr>
                </a:solidFill>
              </a:rPr>
              <a:t>Introduction</a:t>
            </a:r>
            <a:br>
              <a:rPr lang="en-US" sz="4000" dirty="0"/>
            </a:br>
            <a:r>
              <a:rPr lang="en-US" sz="4000" dirty="0"/>
              <a:t>Findlater et al. (CHI 2019)</a:t>
            </a:r>
          </a:p>
        </p:txBody>
      </p:sp>
      <p:sp>
        <p:nvSpPr>
          <p:cNvPr id="11" name="Rectangle 10">
            <a:extLst>
              <a:ext uri="{FF2B5EF4-FFF2-40B4-BE49-F238E27FC236}">
                <a16:creationId xmlns:a16="http://schemas.microsoft.com/office/drawing/2014/main" id="{1A0786E7-FBB1-4A00-9BB6-274998E9F34D}"/>
              </a:ext>
            </a:extLst>
          </p:cNvPr>
          <p:cNvSpPr/>
          <p:nvPr/>
        </p:nvSpPr>
        <p:spPr>
          <a:xfrm>
            <a:off x="752475" y="1879601"/>
            <a:ext cx="7543800" cy="10922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470588-730F-4824-8A2A-4853385F4B0F}"/>
              </a:ext>
            </a:extLst>
          </p:cNvPr>
          <p:cNvSpPr/>
          <p:nvPr/>
        </p:nvSpPr>
        <p:spPr>
          <a:xfrm>
            <a:off x="1190625" y="3886200"/>
            <a:ext cx="7419975" cy="10922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291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14364</TotalTime>
  <Words>5113</Words>
  <Application>Microsoft Office PowerPoint</Application>
  <PresentationFormat>Widescreen</PresentationFormat>
  <Paragraphs>538</Paragraphs>
  <Slides>47</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Open Sans</vt:lpstr>
      <vt:lpstr>Open Sans Light</vt:lpstr>
      <vt:lpstr>Office Theme</vt:lpstr>
      <vt:lpstr>Evaluating Smartwatch-based Sound Feedback for Deaf and Hard-of-Hearing Users Across Contexts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Smartwatch-based Sound Awareness Research Questions</vt:lpstr>
      <vt:lpstr>Method</vt:lpstr>
      <vt:lpstr>Method Study Procedure</vt:lpstr>
      <vt:lpstr>Method Study Procedure</vt:lpstr>
      <vt:lpstr>Method Lab-based Design Probe</vt:lpstr>
      <vt:lpstr>Lab-based Design Probe Wizard-of-Oz Apparatus</vt:lpstr>
      <vt:lpstr>Lab-based Design Probe Sound Feedback Designs</vt:lpstr>
      <vt:lpstr>PowerPoint Presentation</vt:lpstr>
      <vt:lpstr>PowerPoint Presentation</vt:lpstr>
      <vt:lpstr>Lab-based Design Probe Summary</vt:lpstr>
      <vt:lpstr>Lab-based Design Probe Summary</vt:lpstr>
      <vt:lpstr>Method Study Procedure</vt:lpstr>
      <vt:lpstr>Method Contextual Design Probe</vt:lpstr>
      <vt:lpstr>Contextual Design Probe </vt:lpstr>
      <vt:lpstr>Contextual Design Probe Feedback Simulation</vt:lpstr>
      <vt:lpstr>Contextual Design Probe Sound Filtering</vt:lpstr>
      <vt:lpstr>Contextual Design Probe </vt:lpstr>
      <vt:lpstr>Method Study Procedure</vt:lpstr>
      <vt:lpstr>Method Semi-structured Interview</vt:lpstr>
      <vt:lpstr>Findings</vt:lpstr>
      <vt:lpstr>Findings Complementary Modalities</vt:lpstr>
      <vt:lpstr>Findings Complementary Modalities</vt:lpstr>
      <vt:lpstr>Findings Complementary Modalities</vt:lpstr>
      <vt:lpstr>Findings</vt:lpstr>
      <vt:lpstr>Findings Tactons’ Potential</vt:lpstr>
      <vt:lpstr>Findings Tactons’ Potential</vt:lpstr>
      <vt:lpstr>Findings Tactons’ Potential</vt:lpstr>
      <vt:lpstr>Findings</vt:lpstr>
      <vt:lpstr>Findings Filtering &amp; Soundscape Complexity</vt:lpstr>
      <vt:lpstr>Findings Filtering &amp; Soundscape Complexity</vt:lpstr>
      <vt:lpstr>Findings Filtering &amp; Soundscape Complexity</vt:lpstr>
      <vt:lpstr>Findings Filtering &amp; Soundscape Complexity</vt:lpstr>
      <vt:lpstr>Findings Filtering &amp; Soundscape Complexity</vt:lpstr>
      <vt:lpstr>Findings Summary</vt:lpstr>
      <vt:lpstr>What’s Next?</vt:lpstr>
      <vt:lpstr>Concluding Quote</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Goodman</dc:creator>
  <cp:lastModifiedBy>Steven Goodman</cp:lastModifiedBy>
  <cp:revision>208</cp:revision>
  <dcterms:created xsi:type="dcterms:W3CDTF">2019-04-25T00:26:22Z</dcterms:created>
  <dcterms:modified xsi:type="dcterms:W3CDTF">2020-04-15T00:16:38Z</dcterms:modified>
</cp:coreProperties>
</file>