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charts/chart13.xml" ContentType="application/vnd.openxmlformats-officedocument.drawingml.chart+xml"/>
  <Override PartName="/ppt/notesSlides/notesSlide63.xml" ContentType="application/vnd.openxmlformats-officedocument.presentationml.notesSlide+xml"/>
  <Override PartName="/ppt/theme/themeOverride1.xml" ContentType="application/vnd.openxmlformats-officedocument.themeOverr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charts/chart7.xml" ContentType="application/vnd.openxmlformats-officedocument.drawingml.chart+xml"/>
  <Override PartName="/ppt/notesSlides/notesSlide7.xml" ContentType="application/vnd.openxmlformats-officedocument.presentationml.notesSlide+xml"/>
  <Override PartName="/ppt/charts/chart3.xml" ContentType="application/vnd.openxmlformats-officedocument.drawingml.chart+xml"/>
  <Override PartName="/ppt/drawings/drawing7.xml" ContentType="application/vnd.openxmlformats-officedocument.drawingml.chartshapes+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drawings/drawing3.xml" ContentType="application/vnd.openxmlformats-officedocument.drawingml.chartshapes+xml"/>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charts/chart14.xml" ContentType="application/vnd.openxmlformats-officedocument.drawingml.chart+xml"/>
  <Override PartName="/ppt/notesSlides/notesSlide71.xml" ContentType="application/vnd.openxmlformats-officedocument.presentationml.notesSlide+xml"/>
  <Override PartName="/ppt/theme/themeOverride2.xml" ContentType="application/vnd.openxmlformats-officedocument.themeOverr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charts/chart8.xml" ContentType="application/vnd.openxmlformats-officedocument.drawingml.chart+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charts/chart10.xml" ContentType="application/vnd.openxmlformats-officedocument.drawingml.chart+xml"/>
  <Override PartName="/ppt/charts/chart4.xml" ContentType="application/vnd.openxmlformats-officedocument.drawingml.chart+xml"/>
  <Override PartName="/ppt/drawings/drawing8.xml" ContentType="application/vnd.openxmlformats-officedocument.drawingml.chartshapes+xml"/>
  <Override PartName="/ppt/slides/slide4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ppt/drawings/drawing10.xml" ContentType="application/vnd.openxmlformats-officedocument.drawingml.chartshape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drawings/drawing4.xml" ContentType="application/vnd.openxmlformats-officedocument.drawingml.chartshapes+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charts/chart15.xml" ContentType="application/vnd.openxmlformats-officedocument.drawingml.char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charts/chart9.xml" ContentType="application/vnd.openxmlformats-officedocument.drawingml.chart+xml"/>
  <Override PartName="/ppt/charts/chart11.xml" ContentType="application/vnd.openxmlformats-officedocument.drawingml.chart+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drawings/drawing9.xml" ContentType="application/vnd.openxmlformats-officedocument.drawingml.chartshapes+xml"/>
  <Override PartName="/ppt/slides/slide79.xml" ContentType="application/vnd.openxmlformats-officedocument.presentationml.slide+xml"/>
  <Override PartName="/ppt/notesSlides/notesSlide10.xml" ContentType="application/vnd.openxmlformats-officedocument.presentationml.notesSlide+xml"/>
  <Override PartName="/ppt/charts/chart5.xml" ContentType="application/vnd.openxmlformats-officedocument.drawingml.chart+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drawings/drawing5.xml" ContentType="application/vnd.openxmlformats-officedocument.drawingml.chartshapes+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drawings/drawing1.xml" ContentType="application/vnd.openxmlformats-officedocument.drawingml.chartshapes+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tags/tag3.xml" ContentType="application/vnd.openxmlformats-officedocument.presentationml.tags+xml"/>
  <Override PartName="/ppt/charts/chart16.xml" ContentType="application/vnd.openxmlformats-officedocument.drawingml.char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charts/chart12.xml" ContentType="application/vnd.openxmlformats-officedocument.drawingml.chart+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charts/chart6.xml" ContentType="application/vnd.openxmlformats-officedocument.drawingml.chart+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charts/chart2.xml" ContentType="application/vnd.openxmlformats-officedocument.drawingml.chart+xml"/>
  <Override PartName="/ppt/drawings/drawing6.xml" ContentType="application/vnd.openxmlformats-officedocument.drawingml.chartshapes+xml"/>
  <Override PartName="/ppt/slides/slide29.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drawings/drawing2.xml" ContentType="application/vnd.openxmlformats-officedocument.drawingml.chartshapes+xml"/>
  <Override PartName="/ppt/notesSlides/notesSlide67.xml" ContentType="application/vnd.openxmlformats-officedocument.presentationml.notesSlide+xml"/>
  <Override PartName="/ppt/slides/slide43.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Default Extension="fntdata" ContentType="application/x-fontdata"/>
  <Override PartName="/ppt/notesSlides/notesSlide3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82"/>
  </p:notesMasterIdLst>
  <p:sldIdLst>
    <p:sldId id="319" r:id="rId2"/>
    <p:sldId id="420" r:id="rId3"/>
    <p:sldId id="422" r:id="rId4"/>
    <p:sldId id="497" r:id="rId5"/>
    <p:sldId id="483" r:id="rId6"/>
    <p:sldId id="259" r:id="rId7"/>
    <p:sldId id="424" r:id="rId8"/>
    <p:sldId id="314" r:id="rId9"/>
    <p:sldId id="311" r:id="rId10"/>
    <p:sldId id="504" r:id="rId11"/>
    <p:sldId id="505" r:id="rId12"/>
    <p:sldId id="498" r:id="rId13"/>
    <p:sldId id="486" r:id="rId14"/>
    <p:sldId id="452" r:id="rId15"/>
    <p:sldId id="307" r:id="rId16"/>
    <p:sldId id="506" r:id="rId17"/>
    <p:sldId id="488" r:id="rId18"/>
    <p:sldId id="436" r:id="rId19"/>
    <p:sldId id="437" r:id="rId20"/>
    <p:sldId id="462" r:id="rId21"/>
    <p:sldId id="503" r:id="rId22"/>
    <p:sldId id="489" r:id="rId23"/>
    <p:sldId id="490" r:id="rId24"/>
    <p:sldId id="404" r:id="rId25"/>
    <p:sldId id="414" r:id="rId26"/>
    <p:sldId id="415" r:id="rId27"/>
    <p:sldId id="511" r:id="rId28"/>
    <p:sldId id="405" r:id="rId29"/>
    <p:sldId id="510" r:id="rId30"/>
    <p:sldId id="492" r:id="rId31"/>
    <p:sldId id="494" r:id="rId32"/>
    <p:sldId id="380" r:id="rId33"/>
    <p:sldId id="361" r:id="rId34"/>
    <p:sldId id="393" r:id="rId35"/>
    <p:sldId id="499" r:id="rId36"/>
    <p:sldId id="385" r:id="rId37"/>
    <p:sldId id="364" r:id="rId38"/>
    <p:sldId id="388" r:id="rId39"/>
    <p:sldId id="367" r:id="rId40"/>
    <p:sldId id="389" r:id="rId41"/>
    <p:sldId id="390" r:id="rId42"/>
    <p:sldId id="392" r:id="rId43"/>
    <p:sldId id="495" r:id="rId44"/>
    <p:sldId id="391" r:id="rId45"/>
    <p:sldId id="394" r:id="rId46"/>
    <p:sldId id="395" r:id="rId47"/>
    <p:sldId id="396" r:id="rId48"/>
    <p:sldId id="501" r:id="rId49"/>
    <p:sldId id="496" r:id="rId50"/>
    <p:sldId id="372" r:id="rId51"/>
    <p:sldId id="373" r:id="rId52"/>
    <p:sldId id="376" r:id="rId53"/>
    <p:sldId id="403" r:id="rId54"/>
    <p:sldId id="508" r:id="rId55"/>
    <p:sldId id="509" r:id="rId56"/>
    <p:sldId id="407" r:id="rId57"/>
    <p:sldId id="411" r:id="rId58"/>
    <p:sldId id="409" r:id="rId59"/>
    <p:sldId id="412" r:id="rId60"/>
    <p:sldId id="469" r:id="rId61"/>
    <p:sldId id="507" r:id="rId62"/>
    <p:sldId id="502" r:id="rId63"/>
    <p:sldId id="481" r:id="rId64"/>
    <p:sldId id="512" r:id="rId65"/>
    <p:sldId id="295" r:id="rId66"/>
    <p:sldId id="513" r:id="rId67"/>
    <p:sldId id="328" r:id="rId68"/>
    <p:sldId id="472" r:id="rId69"/>
    <p:sldId id="473" r:id="rId70"/>
    <p:sldId id="474" r:id="rId71"/>
    <p:sldId id="475" r:id="rId72"/>
    <p:sldId id="476" r:id="rId73"/>
    <p:sldId id="477" r:id="rId74"/>
    <p:sldId id="478" r:id="rId75"/>
    <p:sldId id="479" r:id="rId76"/>
    <p:sldId id="480" r:id="rId77"/>
    <p:sldId id="442" r:id="rId78"/>
    <p:sldId id="406" r:id="rId79"/>
    <p:sldId id="438" r:id="rId80"/>
    <p:sldId id="439" r:id="rId81"/>
  </p:sldIdLst>
  <p:sldSz cx="9144000" cy="6858000" type="screen4x3"/>
  <p:notesSz cx="6858000" cy="9144000"/>
  <p:embeddedFontLst>
    <p:embeddedFont>
      <p:font typeface="Segoe UI" pitchFamily="34" charset="0"/>
      <p:regular r:id="rId83"/>
      <p:bold r:id="rId84"/>
      <p:italic r:id="rId85"/>
      <p:boldItalic r:id="rId86"/>
    </p:embeddedFont>
    <p:embeddedFont>
      <p:font typeface="Arial Black" pitchFamily="34" charset="0"/>
      <p:bold r:id="rId87"/>
    </p:embeddedFont>
    <p:embeddedFont>
      <p:font typeface="Calibri" pitchFamily="34" charset="0"/>
      <p:regular r:id="rId88"/>
      <p:bold r:id="rId89"/>
      <p:italic r:id="rId90"/>
      <p:boldItalic r:id="rId91"/>
    </p:embeddedFont>
    <p:embeddedFont>
      <p:font typeface="Segoe Condensed" pitchFamily="34" charset="0"/>
      <p:regular r:id="rId92"/>
      <p:bold r:id="rId93"/>
    </p:embeddedFont>
    <p:embeddedFont>
      <p:font typeface="Segoe Script" pitchFamily="34" charset="0"/>
      <p:regular r:id="rId94"/>
      <p:bold r:id="rId9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showPr>
  <p:clrMru>
    <a:srgbClr val="DCE6F2"/>
    <a:srgbClr val="00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321" autoAdjust="0"/>
    <p:restoredTop sz="71667" autoAdjust="0"/>
  </p:normalViewPr>
  <p:slideViewPr>
    <p:cSldViewPr>
      <p:cViewPr>
        <p:scale>
          <a:sx n="40" d="100"/>
          <a:sy n="40" d="100"/>
        </p:scale>
        <p:origin x="-3588" y="-1212"/>
      </p:cViewPr>
      <p:guideLst>
        <p:guide orient="horz" pos="2160"/>
        <p:guide pos="2880"/>
      </p:guideLst>
    </p:cSldViewPr>
  </p:slideViewPr>
  <p:notesTextViewPr>
    <p:cViewPr>
      <p:scale>
        <a:sx n="100" d="100"/>
        <a:sy n="100" d="100"/>
      </p:scale>
      <p:origin x="0" y="0"/>
    </p:cViewPr>
  </p:notesTextViewPr>
  <p:sorterViewPr>
    <p:cViewPr>
      <p:scale>
        <a:sx n="40" d="100"/>
        <a:sy n="40" d="100"/>
      </p:scale>
      <p:origin x="0" y="1638"/>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font" Target="fonts/font2.fntdata"/><Relationship Id="rId89" Type="http://schemas.openxmlformats.org/officeDocument/2006/relationships/font" Target="fonts/font7.fntdata"/><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font" Target="fonts/font5.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90" Type="http://schemas.openxmlformats.org/officeDocument/2006/relationships/font" Target="fonts/font8.fntdata"/><Relationship Id="rId95" Type="http://schemas.openxmlformats.org/officeDocument/2006/relationships/font" Target="fonts/font1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font" Target="fonts/font3.fntdata"/><Relationship Id="rId93" Type="http://schemas.openxmlformats.org/officeDocument/2006/relationships/font" Target="fonts/font11.fntdata"/><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1.fntdata"/><Relationship Id="rId88" Type="http://schemas.openxmlformats.org/officeDocument/2006/relationships/font" Target="fonts/font6.fntdata"/><Relationship Id="rId91" Type="http://schemas.openxmlformats.org/officeDocument/2006/relationships/font" Target="fonts/font9.fntdata"/><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4.fntdata"/><Relationship Id="rId94" Type="http://schemas.openxmlformats.org/officeDocument/2006/relationships/font" Target="fonts/font12.fntdata"/><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1" Type="http://schemas.openxmlformats.org/officeDocument/2006/relationships/oleObject" Target="file:///C:\research\papers\CHI2010-EcoFeedback\HCI_UbiComp_RelatedWork_v2c.xlsx" TargetMode="External"/></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oleObject" Target="file:///C:\research\talks\CHI2010-EcoFeedback\ChartsForMethodology.xlsx" TargetMode="External"/></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oleObject" Target="file:///C:\research\talks\CHI2010-EcoFeedback\ChartsForMethodology.xlsx" TargetMode="External"/></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oleObject" Target="file:///C:\research\talks\CHI2010-EcoFeedback\Leahs%20charts%20for%20methodology.xlsx" TargetMode="External"/></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oleObject" Target="file:///C:\research\talks\CHI2010-EcoFeedback\Leahs%20charts%20for%20methodology.xlsx" TargetMode="External"/></Relationships>
</file>

<file path=ppt/charts/_rels/chart14.xml.rels><?xml version="1.0" encoding="UTF-8" standalone="yes"?>
<Relationships xmlns="http://schemas.openxmlformats.org/package/2006/relationships"><Relationship Id="rId2" Type="http://schemas.openxmlformats.org/officeDocument/2006/relationships/chartUserShapes" Target="../drawings/drawing10.xml"/><Relationship Id="rId1" Type="http://schemas.openxmlformats.org/officeDocument/2006/relationships/oleObject" Target="file:///C:\research\talks\CHI2010-EcoFeedback\Leahs%20charts%20for%20methodology.xlsx" TargetMode="External"/></Relationships>
</file>

<file path=ppt/charts/_rels/chart15.xml.rels><?xml version="1.0" encoding="UTF-8" standalone="yes"?>
<Relationships xmlns="http://schemas.openxmlformats.org/package/2006/relationships"><Relationship Id="rId2" Type="http://schemas.openxmlformats.org/officeDocument/2006/relationships/oleObject" Target="file:///C:\research\talks\CHI2010-EcoFeedback\ChartsForMethodology.xlsx" TargetMode="External"/><Relationship Id="rId1" Type="http://schemas.openxmlformats.org/officeDocument/2006/relationships/themeOverride" Target="../theme/themeOverride1.xml"/></Relationships>
</file>

<file path=ppt/charts/_rels/chart16.xml.rels><?xml version="1.0" encoding="UTF-8" standalone="yes"?>
<Relationships xmlns="http://schemas.openxmlformats.org/package/2006/relationships"><Relationship Id="rId2" Type="http://schemas.openxmlformats.org/officeDocument/2006/relationships/oleObject" Target="file:///C:\research\talks\CHI2010-EcoFeedback\ChartsForMethodology.xlsx" TargetMode="External"/><Relationship Id="rId1" Type="http://schemas.openxmlformats.org/officeDocument/2006/relationships/themeOverride" Target="../theme/themeOverride2.xml"/></Relationships>
</file>

<file path=ppt/charts/_rels/chart2.xml.rels><?xml version="1.0" encoding="UTF-8" standalone="yes"?>
<Relationships xmlns="http://schemas.openxmlformats.org/package/2006/relationships"><Relationship Id="rId1" Type="http://schemas.openxmlformats.org/officeDocument/2006/relationships/oleObject" Target="file:///C:\research\papers\CHI2010-EcoFeedback\HCI_UbiComp_RelatedWork_v2c.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research\papers\CHI2010-EcoFeedback\HCI_UbiComp_RelatedWork_v2c.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research\papers\CHI2010-EcoFeedback\HCI_UbiComp_RelatedWork_v2c.xlsx"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research\talks\CHI2010-EcoFeedback\Leahs%20charts%20for%20methodology.xlsx" TargetMode="Externa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research\talks\CHI2010-EcoFeedback\Leahs%20charts%20for%20methodology.xlsx" TargetMode="Externa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C:\research\talks\CHI2010-EcoFeedback\ChartsForMethodology.xlsx" TargetMode="External"/></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C:\research\talks\CHI2010-EcoFeedback\Leahs%20charts%20for%20methodology.xlsx" TargetMode="External"/></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oleObject" Target="file:///C:\research\talks\CHI2010-EcoFeedback\Leahs%20charts%20for%20methodology.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42"/>
  <c:chart>
    <c:plotArea>
      <c:layout/>
      <c:barChart>
        <c:barDir val="col"/>
        <c:grouping val="clustered"/>
        <c:ser>
          <c:idx val="0"/>
          <c:order val="0"/>
          <c:tx>
            <c:strRef>
              <c:f>Sheet1!$M$3</c:f>
              <c:strCache>
                <c:ptCount val="1"/>
                <c:pt idx="0">
                  <c:v>hci</c:v>
                </c:pt>
              </c:strCache>
            </c:strRef>
          </c:tx>
          <c:cat>
            <c:strRef>
              <c:f>Sheet1!$K$4:$K$12</c:f>
              <c:strCache>
                <c:ptCount val="9"/>
                <c:pt idx="0">
                  <c:v>electricity</c:v>
                </c:pt>
                <c:pt idx="1">
                  <c:v>gas</c:v>
                </c:pt>
                <c:pt idx="2">
                  <c:v>water</c:v>
                </c:pt>
                <c:pt idx="3">
                  <c:v>transit</c:v>
                </c:pt>
                <c:pt idx="4">
                  <c:v>carbon</c:v>
                </c:pt>
                <c:pt idx="5">
                  <c:v>other</c:v>
                </c:pt>
                <c:pt idx="6">
                  <c:v>garbage</c:v>
                </c:pt>
                <c:pt idx="7">
                  <c:v>"green" behaviors</c:v>
                </c:pt>
                <c:pt idx="8">
                  <c:v>paper</c:v>
                </c:pt>
              </c:strCache>
            </c:strRef>
          </c:cat>
          <c:val>
            <c:numRef>
              <c:f>Sheet1!$M$4:$M$12</c:f>
              <c:numCache>
                <c:formatCode>0.00%</c:formatCode>
                <c:ptCount val="9"/>
                <c:pt idx="0">
                  <c:v>0.55000000000000004</c:v>
                </c:pt>
                <c:pt idx="1">
                  <c:v>0</c:v>
                </c:pt>
                <c:pt idx="2">
                  <c:v>0.1</c:v>
                </c:pt>
                <c:pt idx="3">
                  <c:v>0.125</c:v>
                </c:pt>
                <c:pt idx="4">
                  <c:v>0.1</c:v>
                </c:pt>
                <c:pt idx="5">
                  <c:v>0.1</c:v>
                </c:pt>
                <c:pt idx="6">
                  <c:v>7.5000000000000178E-2</c:v>
                </c:pt>
                <c:pt idx="7">
                  <c:v>5.0000000000000114E-2</c:v>
                </c:pt>
                <c:pt idx="8">
                  <c:v>5.0000000000000114E-2</c:v>
                </c:pt>
              </c:numCache>
            </c:numRef>
          </c:val>
        </c:ser>
        <c:ser>
          <c:idx val="1"/>
          <c:order val="1"/>
          <c:tx>
            <c:strRef>
              <c:f>Sheet1!$P$3</c:f>
              <c:strCache>
                <c:ptCount val="1"/>
                <c:pt idx="0">
                  <c:v>environmental psychology</c:v>
                </c:pt>
              </c:strCache>
            </c:strRef>
          </c:tx>
          <c:cat>
            <c:strRef>
              <c:f>Sheet1!$K$4:$K$12</c:f>
              <c:strCache>
                <c:ptCount val="9"/>
                <c:pt idx="0">
                  <c:v>electricity</c:v>
                </c:pt>
                <c:pt idx="1">
                  <c:v>gas</c:v>
                </c:pt>
                <c:pt idx="2">
                  <c:v>water</c:v>
                </c:pt>
                <c:pt idx="3">
                  <c:v>transit</c:v>
                </c:pt>
                <c:pt idx="4">
                  <c:v>carbon</c:v>
                </c:pt>
                <c:pt idx="5">
                  <c:v>other</c:v>
                </c:pt>
                <c:pt idx="6">
                  <c:v>garbage</c:v>
                </c:pt>
                <c:pt idx="7">
                  <c:v>"green" behaviors</c:v>
                </c:pt>
                <c:pt idx="8">
                  <c:v>paper</c:v>
                </c:pt>
              </c:strCache>
            </c:strRef>
          </c:cat>
          <c:val>
            <c:numRef>
              <c:f>Sheet1!$P$4:$P$12</c:f>
              <c:numCache>
                <c:formatCode>0.00%</c:formatCode>
                <c:ptCount val="9"/>
                <c:pt idx="0">
                  <c:v>0.91666666666666652</c:v>
                </c:pt>
                <c:pt idx="1">
                  <c:v>0.16666666666666671</c:v>
                </c:pt>
                <c:pt idx="2">
                  <c:v>8.3333333333333565E-2</c:v>
                </c:pt>
                <c:pt idx="3">
                  <c:v>0</c:v>
                </c:pt>
                <c:pt idx="4">
                  <c:v>0</c:v>
                </c:pt>
                <c:pt idx="5">
                  <c:v>0</c:v>
                </c:pt>
                <c:pt idx="6">
                  <c:v>0</c:v>
                </c:pt>
                <c:pt idx="7">
                  <c:v>0</c:v>
                </c:pt>
                <c:pt idx="8">
                  <c:v>0</c:v>
                </c:pt>
              </c:numCache>
            </c:numRef>
          </c:val>
        </c:ser>
        <c:gapWidth val="45"/>
        <c:axId val="80427648"/>
        <c:axId val="81035648"/>
      </c:barChart>
      <c:catAx>
        <c:axId val="80427648"/>
        <c:scaling>
          <c:orientation val="minMax"/>
        </c:scaling>
        <c:axPos val="b"/>
        <c:tickLblPos val="nextTo"/>
        <c:txPr>
          <a:bodyPr/>
          <a:lstStyle/>
          <a:p>
            <a:pPr>
              <a:defRPr sz="1600">
                <a:latin typeface="Segoe Condensed" pitchFamily="34" charset="0"/>
              </a:defRPr>
            </a:pPr>
            <a:endParaRPr lang="en-US"/>
          </a:p>
        </c:txPr>
        <c:crossAx val="81035648"/>
        <c:crosses val="autoZero"/>
        <c:auto val="1"/>
        <c:lblAlgn val="ctr"/>
        <c:lblOffset val="100"/>
      </c:catAx>
      <c:valAx>
        <c:axId val="81035648"/>
        <c:scaling>
          <c:orientation val="minMax"/>
          <c:max val="1"/>
          <c:min val="0"/>
        </c:scaling>
        <c:axPos val="l"/>
        <c:majorGridlines/>
        <c:numFmt formatCode="0%" sourceLinked="0"/>
        <c:tickLblPos val="nextTo"/>
        <c:txPr>
          <a:bodyPr/>
          <a:lstStyle/>
          <a:p>
            <a:pPr>
              <a:defRPr sz="2000">
                <a:latin typeface="Segoe Condensed" pitchFamily="34" charset="0"/>
              </a:defRPr>
            </a:pPr>
            <a:endParaRPr lang="en-US"/>
          </a:p>
        </c:txPr>
        <c:crossAx val="80427648"/>
        <c:crosses val="autoZero"/>
        <c:crossBetween val="between"/>
        <c:majorUnit val="0.30000000000000032"/>
      </c:valAx>
      <c:spPr>
        <a:solidFill>
          <a:schemeClr val="tx1"/>
        </a:solidFill>
      </c:spPr>
    </c:plotArea>
    <c:plotVisOnly val="1"/>
  </c:chart>
  <c:externalData r:id="rId1"/>
</c:chartSpace>
</file>

<file path=ppt/charts/chart10.xml><?xml version="1.0" encoding="utf-8"?>
<c:chartSpace xmlns:c="http://schemas.openxmlformats.org/drawingml/2006/chart" xmlns:a="http://schemas.openxmlformats.org/drawingml/2006/main" xmlns:r="http://schemas.openxmlformats.org/officeDocument/2006/relationships">
  <c:lang val="en-US"/>
  <c:style val="42"/>
  <c:chart>
    <c:autoTitleDeleted val="1"/>
    <c:plotArea>
      <c:layout/>
      <c:barChart>
        <c:barDir val="col"/>
        <c:grouping val="clustered"/>
        <c:ser>
          <c:idx val="0"/>
          <c:order val="0"/>
          <c:tx>
            <c:strRef>
              <c:f>Sheet1!$A$7</c:f>
              <c:strCache>
                <c:ptCount val="1"/>
                <c:pt idx="0">
                  <c:v>studies that collected baseline data</c:v>
                </c:pt>
              </c:strCache>
            </c:strRef>
          </c:tx>
          <c:dPt>
            <c:idx val="1"/>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cat>
            <c:strRef>
              <c:f>Sheet1!$B$4:$C$4</c:f>
              <c:strCache>
                <c:ptCount val="2"/>
                <c:pt idx="0">
                  <c:v>hci</c:v>
                </c:pt>
                <c:pt idx="1">
                  <c:v>environmental psychology</c:v>
                </c:pt>
              </c:strCache>
            </c:strRef>
          </c:cat>
          <c:val>
            <c:numRef>
              <c:f>Sheet1!$B$7:$C$7</c:f>
              <c:numCache>
                <c:formatCode>0%</c:formatCode>
                <c:ptCount val="2"/>
                <c:pt idx="0">
                  <c:v>0.125</c:v>
                </c:pt>
                <c:pt idx="1">
                  <c:v>0.9</c:v>
                </c:pt>
              </c:numCache>
            </c:numRef>
          </c:val>
        </c:ser>
        <c:gapWidth val="45"/>
        <c:axId val="89355776"/>
        <c:axId val="89357312"/>
      </c:barChart>
      <c:catAx>
        <c:axId val="89355776"/>
        <c:scaling>
          <c:orientation val="minMax"/>
        </c:scaling>
        <c:axPos val="b"/>
        <c:majorTickMark val="none"/>
        <c:tickLblPos val="none"/>
        <c:crossAx val="89357312"/>
        <c:crosses val="autoZero"/>
        <c:auto val="1"/>
        <c:lblAlgn val="ctr"/>
        <c:lblOffset val="100"/>
      </c:catAx>
      <c:valAx>
        <c:axId val="89357312"/>
        <c:scaling>
          <c:orientation val="minMax"/>
          <c:min val="0"/>
        </c:scaling>
        <c:axPos val="l"/>
        <c:majorGridlines>
          <c:spPr>
            <a:ln>
              <a:solidFill>
                <a:prstClr val="black"/>
              </a:solidFill>
            </a:ln>
          </c:spPr>
        </c:majorGridlines>
        <c:numFmt formatCode="General" sourceLinked="0"/>
        <c:tickLblPos val="none"/>
        <c:crossAx val="89355776"/>
        <c:crosses val="autoZero"/>
        <c:crossBetween val="between"/>
      </c:valAx>
      <c:spPr>
        <a:solidFill>
          <a:schemeClr val="tx1"/>
        </a:solidFill>
      </c:spPr>
    </c:plotArea>
    <c:plotVisOnly val="1"/>
  </c:chart>
  <c:externalData r:id="rId1"/>
  <c:userShapes r:id="rId2"/>
</c:chartSpace>
</file>

<file path=ppt/charts/chart11.xml><?xml version="1.0" encoding="utf-8"?>
<c:chartSpace xmlns:c="http://schemas.openxmlformats.org/drawingml/2006/chart" xmlns:a="http://schemas.openxmlformats.org/drawingml/2006/main" xmlns:r="http://schemas.openxmlformats.org/officeDocument/2006/relationships">
  <c:date1904 val="1"/>
  <c:lang val="en-US"/>
  <c:style val="42"/>
  <c:chart>
    <c:autoTitleDeleted val="1"/>
    <c:plotArea>
      <c:layout/>
      <c:barChart>
        <c:barDir val="col"/>
        <c:grouping val="clustered"/>
        <c:ser>
          <c:idx val="0"/>
          <c:order val="0"/>
          <c:tx>
            <c:strRef>
              <c:f>Sheet1!$A$7</c:f>
              <c:strCache>
                <c:ptCount val="1"/>
                <c:pt idx="0">
                  <c:v>studies that collected baseline data</c:v>
                </c:pt>
              </c:strCache>
            </c:strRef>
          </c:tx>
          <c:dPt>
            <c:idx val="1"/>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cat>
            <c:strRef>
              <c:f>Sheet1!$B$4:$C$4</c:f>
              <c:strCache>
                <c:ptCount val="2"/>
                <c:pt idx="0">
                  <c:v>hci</c:v>
                </c:pt>
                <c:pt idx="1">
                  <c:v>environmental psychology</c:v>
                </c:pt>
              </c:strCache>
            </c:strRef>
          </c:cat>
          <c:val>
            <c:numRef>
              <c:f>Sheet1!$B$7:$C$7</c:f>
              <c:numCache>
                <c:formatCode>0%</c:formatCode>
                <c:ptCount val="2"/>
                <c:pt idx="0">
                  <c:v>0.125</c:v>
                </c:pt>
                <c:pt idx="1">
                  <c:v>0.9</c:v>
                </c:pt>
              </c:numCache>
            </c:numRef>
          </c:val>
        </c:ser>
        <c:gapWidth val="45"/>
        <c:axId val="89363968"/>
        <c:axId val="89365504"/>
      </c:barChart>
      <c:catAx>
        <c:axId val="89363968"/>
        <c:scaling>
          <c:orientation val="minMax"/>
        </c:scaling>
        <c:axPos val="b"/>
        <c:majorTickMark val="none"/>
        <c:tickLblPos val="none"/>
        <c:crossAx val="89365504"/>
        <c:crosses val="autoZero"/>
        <c:auto val="1"/>
        <c:lblAlgn val="ctr"/>
        <c:lblOffset val="100"/>
      </c:catAx>
      <c:valAx>
        <c:axId val="89365504"/>
        <c:scaling>
          <c:orientation val="minMax"/>
          <c:min val="0"/>
        </c:scaling>
        <c:axPos val="l"/>
        <c:majorGridlines>
          <c:spPr>
            <a:ln>
              <a:solidFill>
                <a:prstClr val="black"/>
              </a:solidFill>
            </a:ln>
          </c:spPr>
        </c:majorGridlines>
        <c:numFmt formatCode="General" sourceLinked="0"/>
        <c:tickLblPos val="none"/>
        <c:crossAx val="89363968"/>
        <c:crosses val="autoZero"/>
        <c:crossBetween val="between"/>
      </c:valAx>
      <c:spPr>
        <a:solidFill>
          <a:schemeClr val="tx1"/>
        </a:solidFill>
      </c:spPr>
    </c:plotArea>
    <c:plotVisOnly val="1"/>
  </c:chart>
  <c:externalData r:id="rId1"/>
  <c:userShapes r:id="rId2"/>
</c:chartSpace>
</file>

<file path=ppt/charts/chart12.xml><?xml version="1.0" encoding="utf-8"?>
<c:chartSpace xmlns:c="http://schemas.openxmlformats.org/drawingml/2006/chart" xmlns:a="http://schemas.openxmlformats.org/drawingml/2006/main" xmlns:r="http://schemas.openxmlformats.org/officeDocument/2006/relationships">
  <c:date1904 val="1"/>
  <c:lang val="en-US"/>
  <c:style val="42"/>
  <c:chart>
    <c:autoTitleDeleted val="1"/>
    <c:plotArea>
      <c:layout/>
      <c:barChart>
        <c:barDir val="col"/>
        <c:grouping val="clustered"/>
        <c:ser>
          <c:idx val="0"/>
          <c:order val="0"/>
          <c:tx>
            <c:strRef>
              <c:f>Sheet1!$A$5</c:f>
              <c:strCache>
                <c:ptCount val="1"/>
                <c:pt idx="0">
                  <c:v>number of participants</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idx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cat>
            <c:strRef>
              <c:f>Sheet1!$B$4:$C$4</c:f>
              <c:strCache>
                <c:ptCount val="2"/>
                <c:pt idx="0">
                  <c:v>hci</c:v>
                </c:pt>
                <c:pt idx="1">
                  <c:v>environmental psychology</c:v>
                </c:pt>
              </c:strCache>
            </c:strRef>
          </c:cat>
          <c:val>
            <c:numRef>
              <c:f>Sheet1!$B$5:$C$5</c:f>
              <c:numCache>
                <c:formatCode>General</c:formatCode>
                <c:ptCount val="2"/>
                <c:pt idx="0">
                  <c:v>11</c:v>
                </c:pt>
                <c:pt idx="1">
                  <c:v>210</c:v>
                </c:pt>
              </c:numCache>
            </c:numRef>
          </c:val>
        </c:ser>
        <c:gapWidth val="45"/>
        <c:axId val="89668224"/>
        <c:axId val="89727360"/>
      </c:barChart>
      <c:catAx>
        <c:axId val="89668224"/>
        <c:scaling>
          <c:orientation val="minMax"/>
        </c:scaling>
        <c:axPos val="b"/>
        <c:majorTickMark val="none"/>
        <c:tickLblPos val="none"/>
        <c:crossAx val="89727360"/>
        <c:crosses val="autoZero"/>
        <c:auto val="1"/>
        <c:lblAlgn val="ctr"/>
        <c:lblOffset val="100"/>
      </c:catAx>
      <c:valAx>
        <c:axId val="89727360"/>
        <c:scaling>
          <c:orientation val="minMax"/>
          <c:min val="0"/>
        </c:scaling>
        <c:axPos val="l"/>
        <c:majorGridlines>
          <c:spPr>
            <a:ln>
              <a:solidFill>
                <a:schemeClr val="tx1"/>
              </a:solidFill>
            </a:ln>
          </c:spPr>
        </c:majorGridlines>
        <c:numFmt formatCode="General" sourceLinked="0"/>
        <c:tickLblPos val="none"/>
        <c:crossAx val="89668224"/>
        <c:crosses val="autoZero"/>
        <c:crossBetween val="between"/>
      </c:valAx>
      <c:spPr>
        <a:solidFill>
          <a:schemeClr val="tx1"/>
        </a:solidFill>
      </c:spPr>
    </c:plotArea>
    <c:plotVisOnly val="1"/>
  </c:chart>
  <c:externalData r:id="rId1"/>
  <c:userShapes r:id="rId2"/>
</c:chartSpace>
</file>

<file path=ppt/charts/chart13.xml><?xml version="1.0" encoding="utf-8"?>
<c:chartSpace xmlns:c="http://schemas.openxmlformats.org/drawingml/2006/chart" xmlns:a="http://schemas.openxmlformats.org/drawingml/2006/main" xmlns:r="http://schemas.openxmlformats.org/officeDocument/2006/relationships">
  <c:date1904 val="1"/>
  <c:lang val="en-US"/>
  <c:style val="42"/>
  <c:chart>
    <c:autoTitleDeleted val="1"/>
    <c:plotArea>
      <c:layout/>
      <c:barChart>
        <c:barDir val="col"/>
        <c:grouping val="clustered"/>
        <c:ser>
          <c:idx val="0"/>
          <c:order val="0"/>
          <c:tx>
            <c:strRef>
              <c:f>Sheet1!$A$6</c:f>
              <c:strCache>
                <c:ptCount val="1"/>
                <c:pt idx="0">
                  <c:v>study length incl. baseline (months)</c:v>
                </c:pt>
              </c:strCache>
            </c:strRef>
          </c:tx>
          <c:dPt>
            <c:idx val="1"/>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cat>
            <c:strRef>
              <c:f>Sheet1!$B$4:$C$4</c:f>
              <c:strCache>
                <c:ptCount val="2"/>
                <c:pt idx="0">
                  <c:v>hci</c:v>
                </c:pt>
                <c:pt idx="1">
                  <c:v>environmental psychology</c:v>
                </c:pt>
              </c:strCache>
            </c:strRef>
          </c:cat>
          <c:val>
            <c:numRef>
              <c:f>Sheet1!$B$6:$C$6</c:f>
              <c:numCache>
                <c:formatCode>0.0</c:formatCode>
                <c:ptCount val="2"/>
                <c:pt idx="0">
                  <c:v>0.625000000000002</c:v>
                </c:pt>
                <c:pt idx="1">
                  <c:v>15.5</c:v>
                </c:pt>
              </c:numCache>
            </c:numRef>
          </c:val>
        </c:ser>
        <c:gapWidth val="45"/>
        <c:axId val="89732992"/>
        <c:axId val="89748608"/>
      </c:barChart>
      <c:catAx>
        <c:axId val="89732992"/>
        <c:scaling>
          <c:orientation val="minMax"/>
        </c:scaling>
        <c:axPos val="b"/>
        <c:majorTickMark val="none"/>
        <c:tickLblPos val="none"/>
        <c:crossAx val="89748608"/>
        <c:crosses val="autoZero"/>
        <c:auto val="1"/>
        <c:lblAlgn val="ctr"/>
        <c:lblOffset val="100"/>
      </c:catAx>
      <c:valAx>
        <c:axId val="89748608"/>
        <c:scaling>
          <c:orientation val="minMax"/>
          <c:min val="0"/>
        </c:scaling>
        <c:axPos val="l"/>
        <c:majorGridlines>
          <c:spPr>
            <a:ln>
              <a:solidFill>
                <a:prstClr val="black"/>
              </a:solidFill>
            </a:ln>
          </c:spPr>
        </c:majorGridlines>
        <c:numFmt formatCode="General" sourceLinked="0"/>
        <c:tickLblPos val="none"/>
        <c:crossAx val="89732992"/>
        <c:crosses val="autoZero"/>
        <c:crossBetween val="between"/>
      </c:valAx>
      <c:spPr>
        <a:solidFill>
          <a:schemeClr val="tx1"/>
        </a:solidFill>
      </c:spPr>
    </c:plotArea>
    <c:plotVisOnly val="1"/>
  </c:chart>
  <c:externalData r:id="rId1"/>
  <c:userShapes r:id="rId2"/>
</c:chartSpace>
</file>

<file path=ppt/charts/chart14.xml><?xml version="1.0" encoding="utf-8"?>
<c:chartSpace xmlns:c="http://schemas.openxmlformats.org/drawingml/2006/chart" xmlns:a="http://schemas.openxmlformats.org/drawingml/2006/main" xmlns:r="http://schemas.openxmlformats.org/officeDocument/2006/relationships">
  <c:date1904 val="1"/>
  <c:lang val="en-US"/>
  <c:style val="42"/>
  <c:chart>
    <c:autoTitleDeleted val="1"/>
    <c:plotArea>
      <c:layout/>
      <c:barChart>
        <c:barDir val="col"/>
        <c:grouping val="clustered"/>
        <c:ser>
          <c:idx val="0"/>
          <c:order val="0"/>
          <c:tx>
            <c:strRef>
              <c:f>Sheet1!$A$8</c:f>
              <c:strCache>
                <c:ptCount val="1"/>
                <c:pt idx="0">
                  <c:v>difference in consumption after feedback introduced</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idx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cat>
            <c:strRef>
              <c:f>Sheet1!$B$4:$C$4</c:f>
              <c:strCache>
                <c:ptCount val="2"/>
                <c:pt idx="0">
                  <c:v>hci</c:v>
                </c:pt>
                <c:pt idx="1">
                  <c:v>environmental psychology</c:v>
                </c:pt>
              </c:strCache>
            </c:strRef>
          </c:cat>
          <c:val>
            <c:numRef>
              <c:f>Sheet1!$B$8:$C$8</c:f>
              <c:numCache>
                <c:formatCode>0%</c:formatCode>
                <c:ptCount val="2"/>
                <c:pt idx="0">
                  <c:v>4.0000000000000114E-3</c:v>
                </c:pt>
                <c:pt idx="1">
                  <c:v>0.18000000000000024</c:v>
                </c:pt>
              </c:numCache>
            </c:numRef>
          </c:val>
        </c:ser>
        <c:gapWidth val="45"/>
        <c:axId val="87024768"/>
        <c:axId val="87026304"/>
      </c:barChart>
      <c:catAx>
        <c:axId val="87024768"/>
        <c:scaling>
          <c:orientation val="minMax"/>
        </c:scaling>
        <c:axPos val="b"/>
        <c:majorTickMark val="none"/>
        <c:tickLblPos val="none"/>
        <c:crossAx val="87026304"/>
        <c:crosses val="autoZero"/>
        <c:auto val="1"/>
        <c:lblAlgn val="ctr"/>
        <c:lblOffset val="100"/>
      </c:catAx>
      <c:valAx>
        <c:axId val="87026304"/>
        <c:scaling>
          <c:orientation val="minMax"/>
          <c:min val="0"/>
        </c:scaling>
        <c:axPos val="l"/>
        <c:majorGridlines>
          <c:spPr>
            <a:ln>
              <a:solidFill>
                <a:prstClr val="black"/>
              </a:solidFill>
            </a:ln>
          </c:spPr>
        </c:majorGridlines>
        <c:numFmt formatCode="General" sourceLinked="0"/>
        <c:tickLblPos val="none"/>
        <c:crossAx val="87024768"/>
        <c:crosses val="autoZero"/>
        <c:crossBetween val="between"/>
      </c:valAx>
      <c:spPr>
        <a:solidFill>
          <a:schemeClr val="tx1"/>
        </a:solidFill>
      </c:spPr>
    </c:plotArea>
    <c:plotVisOnly val="1"/>
  </c:chart>
  <c:externalData r:id="rId1"/>
  <c:userShapes r:id="rId2"/>
</c:chartSpace>
</file>

<file path=ppt/charts/chart15.xml><?xml version="1.0" encoding="utf-8"?>
<c:chartSpace xmlns:c="http://schemas.openxmlformats.org/drawingml/2006/chart" xmlns:a="http://schemas.openxmlformats.org/drawingml/2006/main" xmlns:r="http://schemas.openxmlformats.org/officeDocument/2006/relationships">
  <c:date1904 val="1"/>
  <c:lang val="en-US"/>
  <c:style val="42"/>
  <c:clrMapOvr bg1="lt1" tx1="dk1" bg2="lt2" tx2="dk2" accent1="accent1" accent2="accent2" accent3="accent3" accent4="accent4" accent5="accent5" accent6="accent6" hlink="hlink" folHlink="folHlink"/>
  <c:chart>
    <c:plotArea>
      <c:layout/>
      <c:barChart>
        <c:barDir val="col"/>
        <c:grouping val="clustered"/>
        <c:ser>
          <c:idx val="0"/>
          <c:order val="0"/>
          <c:spPr>
            <a:solidFill>
              <a:srgbClr val="F79646">
                <a:lumMod val="75000"/>
              </a:srgbClr>
            </a:solidFill>
          </c:spPr>
          <c:dLbls>
            <c:dLbl>
              <c:idx val="2"/>
              <c:layout>
                <c:manualLayout>
                  <c:x val="-2.7777777777777926E-3"/>
                  <c:y val="-7.1493146689997292E-3"/>
                </c:manualLayout>
              </c:layout>
              <c:showVal val="1"/>
            </c:dLbl>
            <c:txPr>
              <a:bodyPr/>
              <a:lstStyle/>
              <a:p>
                <a:pPr>
                  <a:defRPr sz="1400">
                    <a:latin typeface="Segoe Condensed" pitchFamily="34" charset="0"/>
                  </a:defRPr>
                </a:pPr>
                <a:endParaRPr lang="en-US"/>
              </a:p>
            </c:txPr>
            <c:showVal val="1"/>
          </c:dLbls>
          <c:cat>
            <c:strRef>
              <c:f>'McCalley&amp;Midden'!$A$28:$A$30</c:f>
              <c:strCache>
                <c:ptCount val="3"/>
                <c:pt idx="0">
                  <c:v>no goal</c:v>
                </c:pt>
                <c:pt idx="1">
                  <c:v>self-set</c:v>
                </c:pt>
                <c:pt idx="2">
                  <c:v>assigned</c:v>
                </c:pt>
              </c:strCache>
            </c:strRef>
          </c:cat>
          <c:val>
            <c:numRef>
              <c:f>'McCalley&amp;Midden'!$D$28:$D$30</c:f>
              <c:numCache>
                <c:formatCode>0.0%</c:formatCode>
                <c:ptCount val="3"/>
                <c:pt idx="0">
                  <c:v>0.1</c:v>
                </c:pt>
                <c:pt idx="1">
                  <c:v>0.21000000000000021</c:v>
                </c:pt>
                <c:pt idx="2">
                  <c:v>0.17500000000000004</c:v>
                </c:pt>
              </c:numCache>
            </c:numRef>
          </c:val>
        </c:ser>
        <c:gapWidth val="70"/>
        <c:axId val="92131328"/>
        <c:axId val="92132864"/>
      </c:barChart>
      <c:catAx>
        <c:axId val="92131328"/>
        <c:scaling>
          <c:orientation val="minMax"/>
        </c:scaling>
        <c:axPos val="b"/>
        <c:tickLblPos val="low"/>
        <c:txPr>
          <a:bodyPr/>
          <a:lstStyle/>
          <a:p>
            <a:pPr>
              <a:defRPr sz="1600">
                <a:latin typeface="Segoe Condensed" pitchFamily="34" charset="0"/>
              </a:defRPr>
            </a:pPr>
            <a:endParaRPr lang="en-US"/>
          </a:p>
        </c:txPr>
        <c:crossAx val="92132864"/>
        <c:crosses val="autoZero"/>
        <c:auto val="1"/>
        <c:lblAlgn val="ctr"/>
        <c:lblOffset val="100"/>
      </c:catAx>
      <c:valAx>
        <c:axId val="92132864"/>
        <c:scaling>
          <c:orientation val="minMax"/>
          <c:max val="0.30000000000000032"/>
        </c:scaling>
        <c:axPos val="l"/>
        <c:majorGridlines>
          <c:spPr>
            <a:ln>
              <a:solidFill>
                <a:schemeClr val="tx1"/>
              </a:solidFill>
            </a:ln>
          </c:spPr>
        </c:majorGridlines>
        <c:numFmt formatCode="0%" sourceLinked="0"/>
        <c:tickLblPos val="nextTo"/>
        <c:txPr>
          <a:bodyPr/>
          <a:lstStyle/>
          <a:p>
            <a:pPr>
              <a:defRPr sz="1600">
                <a:latin typeface="Segoe Condensed" pitchFamily="34" charset="0"/>
              </a:defRPr>
            </a:pPr>
            <a:endParaRPr lang="en-US"/>
          </a:p>
        </c:txPr>
        <c:crossAx val="92131328"/>
        <c:crosses val="autoZero"/>
        <c:crossBetween val="between"/>
        <c:majorUnit val="0.1"/>
      </c:valAx>
      <c:spPr>
        <a:solidFill>
          <a:schemeClr val="tx1"/>
        </a:solidFill>
      </c:spPr>
    </c:plotArea>
    <c:plotVisOnly val="1"/>
  </c:chart>
  <c:externalData r:id="rId2"/>
</c:chartSpace>
</file>

<file path=ppt/charts/chart16.xml><?xml version="1.0" encoding="utf-8"?>
<c:chartSpace xmlns:c="http://schemas.openxmlformats.org/drawingml/2006/chart" xmlns:a="http://schemas.openxmlformats.org/drawingml/2006/main" xmlns:r="http://schemas.openxmlformats.org/officeDocument/2006/relationships">
  <c:date1904 val="1"/>
  <c:lang val="en-US"/>
  <c:style val="42"/>
  <c:clrMapOvr bg1="lt1" tx1="dk1" bg2="lt2" tx2="dk2" accent1="accent1" accent2="accent2" accent3="accent3" accent4="accent4" accent5="accent5" accent6="accent6" hlink="hlink" folHlink="folHlink"/>
  <c:chart>
    <c:plotArea>
      <c:layout/>
      <c:barChart>
        <c:barDir val="col"/>
        <c:grouping val="clustered"/>
        <c:ser>
          <c:idx val="0"/>
          <c:order val="0"/>
          <c:tx>
            <c:strRef>
              <c:f>'McCalley&amp;Midden'!$B$27</c:f>
              <c:strCache>
                <c:ptCount val="1"/>
                <c:pt idx="0">
                  <c:v>pro-self</c:v>
                </c:pt>
              </c:strCache>
            </c:strRef>
          </c:tx>
          <c:dLbls>
            <c:dLbl>
              <c:idx val="1"/>
              <c:layout>
                <c:manualLayout>
                  <c:x val="-9.592326139088822E-3"/>
                  <c:y val="0"/>
                </c:manualLayout>
              </c:layout>
              <c:showVal val="1"/>
            </c:dLbl>
            <c:dLbl>
              <c:idx val="2"/>
              <c:layout>
                <c:manualLayout>
                  <c:x val="-2.7777777777777939E-3"/>
                  <c:y val="-7.1493146689997292E-3"/>
                </c:manualLayout>
              </c:layout>
              <c:showVal val="1"/>
            </c:dLbl>
            <c:txPr>
              <a:bodyPr/>
              <a:lstStyle/>
              <a:p>
                <a:pPr>
                  <a:defRPr sz="1200">
                    <a:latin typeface="Segoe Condensed" pitchFamily="34" charset="0"/>
                  </a:defRPr>
                </a:pPr>
                <a:endParaRPr lang="en-US"/>
              </a:p>
            </c:txPr>
            <c:showVal val="1"/>
          </c:dLbls>
          <c:cat>
            <c:strRef>
              <c:f>'McCalley&amp;Midden'!$A$28:$A$30</c:f>
              <c:strCache>
                <c:ptCount val="3"/>
                <c:pt idx="0">
                  <c:v>no goal</c:v>
                </c:pt>
                <c:pt idx="1">
                  <c:v>self-set</c:v>
                </c:pt>
                <c:pt idx="2">
                  <c:v>assigned</c:v>
                </c:pt>
              </c:strCache>
            </c:strRef>
          </c:cat>
          <c:val>
            <c:numRef>
              <c:f>'McCalley&amp;Midden'!$B$28:$B$30</c:f>
              <c:numCache>
                <c:formatCode>0.0%</c:formatCode>
                <c:ptCount val="3"/>
                <c:pt idx="0">
                  <c:v>8.0000000000000043E-2</c:v>
                </c:pt>
                <c:pt idx="1">
                  <c:v>0.19</c:v>
                </c:pt>
                <c:pt idx="2">
                  <c:v>0.25</c:v>
                </c:pt>
              </c:numCache>
            </c:numRef>
          </c:val>
        </c:ser>
        <c:ser>
          <c:idx val="1"/>
          <c:order val="1"/>
          <c:tx>
            <c:strRef>
              <c:f>'McCalley&amp;Midden'!$C$27</c:f>
              <c:strCache>
                <c:ptCount val="1"/>
                <c:pt idx="0">
                  <c:v>pro-social</c:v>
                </c:pt>
              </c:strCache>
            </c:strRef>
          </c:tx>
          <c:spPr>
            <a:solidFill>
              <a:srgbClr val="9BBB59"/>
            </a:solidFill>
          </c:spPr>
          <c:dLbls>
            <c:txPr>
              <a:bodyPr/>
              <a:lstStyle/>
              <a:p>
                <a:pPr>
                  <a:defRPr sz="1200">
                    <a:latin typeface="Segoe Condensed" pitchFamily="34" charset="0"/>
                  </a:defRPr>
                </a:pPr>
                <a:endParaRPr lang="en-US"/>
              </a:p>
            </c:txPr>
            <c:showVal val="1"/>
          </c:dLbls>
          <c:cat>
            <c:strRef>
              <c:f>'McCalley&amp;Midden'!$A$28:$A$30</c:f>
              <c:strCache>
                <c:ptCount val="3"/>
                <c:pt idx="0">
                  <c:v>no goal</c:v>
                </c:pt>
                <c:pt idx="1">
                  <c:v>self-set</c:v>
                </c:pt>
                <c:pt idx="2">
                  <c:v>assigned</c:v>
                </c:pt>
              </c:strCache>
            </c:strRef>
          </c:cat>
          <c:val>
            <c:numRef>
              <c:f>'McCalley&amp;Midden'!$C$28:$C$30</c:f>
              <c:numCache>
                <c:formatCode>0.0%</c:formatCode>
                <c:ptCount val="3"/>
                <c:pt idx="0">
                  <c:v>0.12000000000000002</c:v>
                </c:pt>
                <c:pt idx="1">
                  <c:v>0.23</c:v>
                </c:pt>
                <c:pt idx="2">
                  <c:v>0.1</c:v>
                </c:pt>
              </c:numCache>
            </c:numRef>
          </c:val>
        </c:ser>
        <c:gapWidth val="37"/>
        <c:axId val="92100480"/>
        <c:axId val="92102016"/>
      </c:barChart>
      <c:catAx>
        <c:axId val="92100480"/>
        <c:scaling>
          <c:orientation val="minMax"/>
        </c:scaling>
        <c:axPos val="b"/>
        <c:tickLblPos val="low"/>
        <c:txPr>
          <a:bodyPr/>
          <a:lstStyle/>
          <a:p>
            <a:pPr>
              <a:defRPr sz="1600">
                <a:latin typeface="Segoe Condensed" pitchFamily="34" charset="0"/>
              </a:defRPr>
            </a:pPr>
            <a:endParaRPr lang="en-US"/>
          </a:p>
        </c:txPr>
        <c:crossAx val="92102016"/>
        <c:crosses val="autoZero"/>
        <c:auto val="1"/>
        <c:lblAlgn val="ctr"/>
        <c:lblOffset val="100"/>
      </c:catAx>
      <c:valAx>
        <c:axId val="92102016"/>
        <c:scaling>
          <c:orientation val="minMax"/>
        </c:scaling>
        <c:axPos val="l"/>
        <c:majorGridlines>
          <c:spPr>
            <a:ln>
              <a:solidFill>
                <a:schemeClr val="tx1"/>
              </a:solidFill>
            </a:ln>
          </c:spPr>
        </c:majorGridlines>
        <c:numFmt formatCode="0%" sourceLinked="0"/>
        <c:tickLblPos val="nextTo"/>
        <c:txPr>
          <a:bodyPr/>
          <a:lstStyle/>
          <a:p>
            <a:pPr>
              <a:defRPr sz="1600">
                <a:latin typeface="Segoe Condensed" pitchFamily="34" charset="0"/>
              </a:defRPr>
            </a:pPr>
            <a:endParaRPr lang="en-US"/>
          </a:p>
        </c:txPr>
        <c:crossAx val="92100480"/>
        <c:crosses val="autoZero"/>
        <c:crossBetween val="between"/>
        <c:majorUnit val="0.1"/>
      </c:valAx>
      <c:spPr>
        <a:solidFill>
          <a:schemeClr val="tx1"/>
        </a:solidFill>
      </c:spPr>
    </c:plotArea>
    <c:legend>
      <c:legendPos val="l"/>
      <c:layout>
        <c:manualLayout>
          <c:xMode val="edge"/>
          <c:yMode val="edge"/>
          <c:x val="0.21238938053097409"/>
          <c:y val="6.4430956547098434E-2"/>
          <c:w val="0.27336693532777562"/>
          <c:h val="0.20465077282006416"/>
        </c:manualLayout>
      </c:layout>
      <c:overlay val="1"/>
      <c:txPr>
        <a:bodyPr/>
        <a:lstStyle/>
        <a:p>
          <a:pPr>
            <a:defRPr sz="1400">
              <a:latin typeface="Segoe Condensed" pitchFamily="34" charset="0"/>
            </a:defRPr>
          </a:pPr>
          <a:endParaRPr lang="en-US"/>
        </a:p>
      </c:txPr>
    </c:legend>
    <c:plotVisOnly val="1"/>
  </c:chart>
  <c:externalData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42"/>
  <c:chart>
    <c:plotArea>
      <c:layout/>
      <c:barChart>
        <c:barDir val="col"/>
        <c:grouping val="clustered"/>
        <c:ser>
          <c:idx val="0"/>
          <c:order val="0"/>
          <c:tx>
            <c:strRef>
              <c:f>Sheet1!$M$3</c:f>
              <c:strCache>
                <c:ptCount val="1"/>
                <c:pt idx="0">
                  <c:v>hci</c:v>
                </c:pt>
              </c:strCache>
            </c:strRef>
          </c:tx>
          <c:cat>
            <c:strRef>
              <c:f>Sheet1!$K$4:$K$12</c:f>
              <c:strCache>
                <c:ptCount val="9"/>
                <c:pt idx="0">
                  <c:v>electricity</c:v>
                </c:pt>
                <c:pt idx="1">
                  <c:v>gas</c:v>
                </c:pt>
                <c:pt idx="2">
                  <c:v>water</c:v>
                </c:pt>
                <c:pt idx="3">
                  <c:v>transit</c:v>
                </c:pt>
                <c:pt idx="4">
                  <c:v>carbon</c:v>
                </c:pt>
                <c:pt idx="5">
                  <c:v>other</c:v>
                </c:pt>
                <c:pt idx="6">
                  <c:v>garbage</c:v>
                </c:pt>
                <c:pt idx="7">
                  <c:v>"green" behaviors</c:v>
                </c:pt>
                <c:pt idx="8">
                  <c:v>paper</c:v>
                </c:pt>
              </c:strCache>
            </c:strRef>
          </c:cat>
          <c:val>
            <c:numRef>
              <c:f>Sheet1!$M$4:$M$12</c:f>
              <c:numCache>
                <c:formatCode>0.00%</c:formatCode>
                <c:ptCount val="9"/>
                <c:pt idx="0">
                  <c:v>0.55000000000000004</c:v>
                </c:pt>
                <c:pt idx="1">
                  <c:v>0</c:v>
                </c:pt>
                <c:pt idx="2">
                  <c:v>0.1</c:v>
                </c:pt>
                <c:pt idx="3">
                  <c:v>0.125</c:v>
                </c:pt>
                <c:pt idx="4">
                  <c:v>0.1</c:v>
                </c:pt>
                <c:pt idx="5">
                  <c:v>0.1</c:v>
                </c:pt>
                <c:pt idx="6">
                  <c:v>7.5000000000000011E-2</c:v>
                </c:pt>
                <c:pt idx="7">
                  <c:v>0.05</c:v>
                </c:pt>
                <c:pt idx="8">
                  <c:v>0.05</c:v>
                </c:pt>
              </c:numCache>
            </c:numRef>
          </c:val>
        </c:ser>
        <c:ser>
          <c:idx val="1"/>
          <c:order val="1"/>
          <c:tx>
            <c:strRef>
              <c:f>Sheet1!$P$3</c:f>
              <c:strCache>
                <c:ptCount val="1"/>
                <c:pt idx="0">
                  <c:v>environmental psychology</c:v>
                </c:pt>
              </c:strCache>
            </c:strRef>
          </c:tx>
          <c:cat>
            <c:strRef>
              <c:f>Sheet1!$K$4:$K$12</c:f>
              <c:strCache>
                <c:ptCount val="9"/>
                <c:pt idx="0">
                  <c:v>electricity</c:v>
                </c:pt>
                <c:pt idx="1">
                  <c:v>gas</c:v>
                </c:pt>
                <c:pt idx="2">
                  <c:v>water</c:v>
                </c:pt>
                <c:pt idx="3">
                  <c:v>transit</c:v>
                </c:pt>
                <c:pt idx="4">
                  <c:v>carbon</c:v>
                </c:pt>
                <c:pt idx="5">
                  <c:v>other</c:v>
                </c:pt>
                <c:pt idx="6">
                  <c:v>garbage</c:v>
                </c:pt>
                <c:pt idx="7">
                  <c:v>"green" behaviors</c:v>
                </c:pt>
                <c:pt idx="8">
                  <c:v>paper</c:v>
                </c:pt>
              </c:strCache>
            </c:strRef>
          </c:cat>
          <c:val>
            <c:numRef>
              <c:f>Sheet1!$P$4:$P$12</c:f>
              <c:numCache>
                <c:formatCode>0.00%</c:formatCode>
                <c:ptCount val="9"/>
                <c:pt idx="0">
                  <c:v>0.91666666666666652</c:v>
                </c:pt>
                <c:pt idx="1">
                  <c:v>0.16666666666666666</c:v>
                </c:pt>
                <c:pt idx="2">
                  <c:v>8.3333333333333343E-2</c:v>
                </c:pt>
                <c:pt idx="3">
                  <c:v>0</c:v>
                </c:pt>
                <c:pt idx="4">
                  <c:v>0</c:v>
                </c:pt>
                <c:pt idx="5">
                  <c:v>0</c:v>
                </c:pt>
                <c:pt idx="6">
                  <c:v>0</c:v>
                </c:pt>
                <c:pt idx="7">
                  <c:v>0</c:v>
                </c:pt>
                <c:pt idx="8">
                  <c:v>0</c:v>
                </c:pt>
              </c:numCache>
            </c:numRef>
          </c:val>
        </c:ser>
        <c:gapWidth val="45"/>
        <c:axId val="81068800"/>
        <c:axId val="81070336"/>
      </c:barChart>
      <c:catAx>
        <c:axId val="81068800"/>
        <c:scaling>
          <c:orientation val="minMax"/>
        </c:scaling>
        <c:axPos val="b"/>
        <c:tickLblPos val="nextTo"/>
        <c:txPr>
          <a:bodyPr/>
          <a:lstStyle/>
          <a:p>
            <a:pPr>
              <a:defRPr sz="1600">
                <a:latin typeface="Segoe Condensed" pitchFamily="34" charset="0"/>
              </a:defRPr>
            </a:pPr>
            <a:endParaRPr lang="en-US"/>
          </a:p>
        </c:txPr>
        <c:crossAx val="81070336"/>
        <c:crosses val="autoZero"/>
        <c:auto val="1"/>
        <c:lblAlgn val="ctr"/>
        <c:lblOffset val="100"/>
      </c:catAx>
      <c:valAx>
        <c:axId val="81070336"/>
        <c:scaling>
          <c:orientation val="minMax"/>
          <c:max val="1"/>
          <c:min val="0"/>
        </c:scaling>
        <c:axPos val="l"/>
        <c:majorGridlines/>
        <c:numFmt formatCode="0%" sourceLinked="0"/>
        <c:tickLblPos val="nextTo"/>
        <c:txPr>
          <a:bodyPr/>
          <a:lstStyle/>
          <a:p>
            <a:pPr>
              <a:defRPr sz="2000">
                <a:latin typeface="Segoe Condensed" pitchFamily="34" charset="0"/>
              </a:defRPr>
            </a:pPr>
            <a:endParaRPr lang="en-US"/>
          </a:p>
        </c:txPr>
        <c:crossAx val="81068800"/>
        <c:crosses val="autoZero"/>
        <c:crossBetween val="between"/>
        <c:majorUnit val="0.30000000000000032"/>
      </c:valAx>
      <c:spPr>
        <a:solidFill>
          <a:schemeClr val="tx1"/>
        </a:solidFill>
      </c:spPr>
    </c:plotArea>
    <c:plotVisOnly val="1"/>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style val="42"/>
  <c:chart>
    <c:plotArea>
      <c:layout/>
      <c:barChart>
        <c:barDir val="col"/>
        <c:grouping val="clustered"/>
        <c:ser>
          <c:idx val="0"/>
          <c:order val="0"/>
          <c:tx>
            <c:strRef>
              <c:f>Sheet1!$M$3</c:f>
              <c:strCache>
                <c:ptCount val="1"/>
                <c:pt idx="0">
                  <c:v>hci</c:v>
                </c:pt>
              </c:strCache>
            </c:strRef>
          </c:tx>
          <c:cat>
            <c:strRef>
              <c:f>Sheet1!$K$4:$K$12</c:f>
              <c:strCache>
                <c:ptCount val="9"/>
                <c:pt idx="0">
                  <c:v>electricity</c:v>
                </c:pt>
                <c:pt idx="1">
                  <c:v>gas</c:v>
                </c:pt>
                <c:pt idx="2">
                  <c:v>water</c:v>
                </c:pt>
                <c:pt idx="3">
                  <c:v>transit</c:v>
                </c:pt>
                <c:pt idx="4">
                  <c:v>carbon</c:v>
                </c:pt>
                <c:pt idx="5">
                  <c:v>other</c:v>
                </c:pt>
                <c:pt idx="6">
                  <c:v>garbage</c:v>
                </c:pt>
                <c:pt idx="7">
                  <c:v>"green" behaviors</c:v>
                </c:pt>
                <c:pt idx="8">
                  <c:v>paper</c:v>
                </c:pt>
              </c:strCache>
            </c:strRef>
          </c:cat>
          <c:val>
            <c:numRef>
              <c:f>Sheet1!$M$4:$M$12</c:f>
              <c:numCache>
                <c:formatCode>0.00%</c:formatCode>
                <c:ptCount val="9"/>
                <c:pt idx="0">
                  <c:v>0.55000000000000004</c:v>
                </c:pt>
                <c:pt idx="1">
                  <c:v>0</c:v>
                </c:pt>
                <c:pt idx="2">
                  <c:v>0.1</c:v>
                </c:pt>
                <c:pt idx="3">
                  <c:v>0.125</c:v>
                </c:pt>
                <c:pt idx="4">
                  <c:v>0.1</c:v>
                </c:pt>
                <c:pt idx="5">
                  <c:v>0.1</c:v>
                </c:pt>
                <c:pt idx="6">
                  <c:v>7.5000000000000011E-2</c:v>
                </c:pt>
                <c:pt idx="7">
                  <c:v>0.05</c:v>
                </c:pt>
                <c:pt idx="8">
                  <c:v>0.05</c:v>
                </c:pt>
              </c:numCache>
            </c:numRef>
          </c:val>
        </c:ser>
        <c:ser>
          <c:idx val="1"/>
          <c:order val="1"/>
          <c:tx>
            <c:strRef>
              <c:f>Sheet1!$P$3</c:f>
              <c:strCache>
                <c:ptCount val="1"/>
                <c:pt idx="0">
                  <c:v>environmental psychology</c:v>
                </c:pt>
              </c:strCache>
            </c:strRef>
          </c:tx>
          <c:cat>
            <c:strRef>
              <c:f>Sheet1!$K$4:$K$12</c:f>
              <c:strCache>
                <c:ptCount val="9"/>
                <c:pt idx="0">
                  <c:v>electricity</c:v>
                </c:pt>
                <c:pt idx="1">
                  <c:v>gas</c:v>
                </c:pt>
                <c:pt idx="2">
                  <c:v>water</c:v>
                </c:pt>
                <c:pt idx="3">
                  <c:v>transit</c:v>
                </c:pt>
                <c:pt idx="4">
                  <c:v>carbon</c:v>
                </c:pt>
                <c:pt idx="5">
                  <c:v>other</c:v>
                </c:pt>
                <c:pt idx="6">
                  <c:v>garbage</c:v>
                </c:pt>
                <c:pt idx="7">
                  <c:v>"green" behaviors</c:v>
                </c:pt>
                <c:pt idx="8">
                  <c:v>paper</c:v>
                </c:pt>
              </c:strCache>
            </c:strRef>
          </c:cat>
          <c:val>
            <c:numRef>
              <c:f>Sheet1!$P$4:$P$12</c:f>
              <c:numCache>
                <c:formatCode>0.00%</c:formatCode>
                <c:ptCount val="9"/>
                <c:pt idx="0">
                  <c:v>0.91666666666666652</c:v>
                </c:pt>
                <c:pt idx="1">
                  <c:v>0.16666666666666666</c:v>
                </c:pt>
                <c:pt idx="2">
                  <c:v>8.3333333333333343E-2</c:v>
                </c:pt>
                <c:pt idx="3">
                  <c:v>0</c:v>
                </c:pt>
                <c:pt idx="4">
                  <c:v>0</c:v>
                </c:pt>
                <c:pt idx="5">
                  <c:v>0</c:v>
                </c:pt>
                <c:pt idx="6">
                  <c:v>0</c:v>
                </c:pt>
                <c:pt idx="7">
                  <c:v>0</c:v>
                </c:pt>
                <c:pt idx="8">
                  <c:v>0</c:v>
                </c:pt>
              </c:numCache>
            </c:numRef>
          </c:val>
        </c:ser>
        <c:gapWidth val="45"/>
        <c:axId val="81103488"/>
        <c:axId val="81166720"/>
      </c:barChart>
      <c:catAx>
        <c:axId val="81103488"/>
        <c:scaling>
          <c:orientation val="minMax"/>
        </c:scaling>
        <c:axPos val="b"/>
        <c:tickLblPos val="nextTo"/>
        <c:txPr>
          <a:bodyPr/>
          <a:lstStyle/>
          <a:p>
            <a:pPr>
              <a:defRPr sz="1600">
                <a:latin typeface="Segoe Condensed" pitchFamily="34" charset="0"/>
              </a:defRPr>
            </a:pPr>
            <a:endParaRPr lang="en-US"/>
          </a:p>
        </c:txPr>
        <c:crossAx val="81166720"/>
        <c:crosses val="autoZero"/>
        <c:auto val="1"/>
        <c:lblAlgn val="ctr"/>
        <c:lblOffset val="100"/>
      </c:catAx>
      <c:valAx>
        <c:axId val="81166720"/>
        <c:scaling>
          <c:orientation val="minMax"/>
          <c:max val="1"/>
          <c:min val="0"/>
        </c:scaling>
        <c:axPos val="l"/>
        <c:majorGridlines/>
        <c:numFmt formatCode="0%" sourceLinked="0"/>
        <c:tickLblPos val="nextTo"/>
        <c:txPr>
          <a:bodyPr/>
          <a:lstStyle/>
          <a:p>
            <a:pPr>
              <a:defRPr sz="2000">
                <a:latin typeface="Segoe Condensed" pitchFamily="34" charset="0"/>
              </a:defRPr>
            </a:pPr>
            <a:endParaRPr lang="en-US"/>
          </a:p>
        </c:txPr>
        <c:crossAx val="81103488"/>
        <c:crosses val="autoZero"/>
        <c:crossBetween val="between"/>
        <c:majorUnit val="0.30000000000000032"/>
      </c:valAx>
      <c:spPr>
        <a:solidFill>
          <a:schemeClr val="tx1"/>
        </a:solidFill>
      </c:spPr>
    </c:plotArea>
    <c:plotVisOnly val="1"/>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style val="42"/>
  <c:chart>
    <c:plotArea>
      <c:layout/>
      <c:barChart>
        <c:barDir val="col"/>
        <c:grouping val="clustered"/>
        <c:ser>
          <c:idx val="0"/>
          <c:order val="0"/>
          <c:tx>
            <c:strRef>
              <c:f>Sheet1!$M$3</c:f>
              <c:strCache>
                <c:ptCount val="1"/>
                <c:pt idx="0">
                  <c:v>hci</c:v>
                </c:pt>
              </c:strCache>
            </c:strRef>
          </c:tx>
          <c:cat>
            <c:strRef>
              <c:f>Sheet1!$K$4:$K$12</c:f>
              <c:strCache>
                <c:ptCount val="9"/>
                <c:pt idx="0">
                  <c:v>electricity</c:v>
                </c:pt>
                <c:pt idx="1">
                  <c:v>gas</c:v>
                </c:pt>
                <c:pt idx="2">
                  <c:v>water</c:v>
                </c:pt>
                <c:pt idx="3">
                  <c:v>transit</c:v>
                </c:pt>
                <c:pt idx="4">
                  <c:v>carbon</c:v>
                </c:pt>
                <c:pt idx="5">
                  <c:v>other</c:v>
                </c:pt>
                <c:pt idx="6">
                  <c:v>garbage</c:v>
                </c:pt>
                <c:pt idx="7">
                  <c:v>"green" behaviors</c:v>
                </c:pt>
                <c:pt idx="8">
                  <c:v>paper</c:v>
                </c:pt>
              </c:strCache>
            </c:strRef>
          </c:cat>
          <c:val>
            <c:numRef>
              <c:f>Sheet1!$M$4:$M$12</c:f>
              <c:numCache>
                <c:formatCode>0.00%</c:formatCode>
                <c:ptCount val="9"/>
                <c:pt idx="0">
                  <c:v>0.55000000000000004</c:v>
                </c:pt>
                <c:pt idx="1">
                  <c:v>0</c:v>
                </c:pt>
                <c:pt idx="2">
                  <c:v>0.1</c:v>
                </c:pt>
                <c:pt idx="3">
                  <c:v>0.125</c:v>
                </c:pt>
                <c:pt idx="4">
                  <c:v>0.1</c:v>
                </c:pt>
                <c:pt idx="5">
                  <c:v>0.1</c:v>
                </c:pt>
                <c:pt idx="6">
                  <c:v>7.5000000000000011E-2</c:v>
                </c:pt>
                <c:pt idx="7">
                  <c:v>0.05</c:v>
                </c:pt>
                <c:pt idx="8">
                  <c:v>0.05</c:v>
                </c:pt>
              </c:numCache>
            </c:numRef>
          </c:val>
        </c:ser>
        <c:ser>
          <c:idx val="1"/>
          <c:order val="1"/>
          <c:tx>
            <c:strRef>
              <c:f>Sheet1!$P$3</c:f>
              <c:strCache>
                <c:ptCount val="1"/>
                <c:pt idx="0">
                  <c:v>environmental psychology</c:v>
                </c:pt>
              </c:strCache>
            </c:strRef>
          </c:tx>
          <c:cat>
            <c:strRef>
              <c:f>Sheet1!$K$4:$K$12</c:f>
              <c:strCache>
                <c:ptCount val="9"/>
                <c:pt idx="0">
                  <c:v>electricity</c:v>
                </c:pt>
                <c:pt idx="1">
                  <c:v>gas</c:v>
                </c:pt>
                <c:pt idx="2">
                  <c:v>water</c:v>
                </c:pt>
                <c:pt idx="3">
                  <c:v>transit</c:v>
                </c:pt>
                <c:pt idx="4">
                  <c:v>carbon</c:v>
                </c:pt>
                <c:pt idx="5">
                  <c:v>other</c:v>
                </c:pt>
                <c:pt idx="6">
                  <c:v>garbage</c:v>
                </c:pt>
                <c:pt idx="7">
                  <c:v>"green" behaviors</c:v>
                </c:pt>
                <c:pt idx="8">
                  <c:v>paper</c:v>
                </c:pt>
              </c:strCache>
            </c:strRef>
          </c:cat>
          <c:val>
            <c:numRef>
              <c:f>Sheet1!$P$4:$P$12</c:f>
              <c:numCache>
                <c:formatCode>0.00%</c:formatCode>
                <c:ptCount val="9"/>
                <c:pt idx="0">
                  <c:v>0.91666666666666652</c:v>
                </c:pt>
                <c:pt idx="1">
                  <c:v>0.16666666666666666</c:v>
                </c:pt>
                <c:pt idx="2">
                  <c:v>8.3333333333333343E-2</c:v>
                </c:pt>
                <c:pt idx="3">
                  <c:v>0</c:v>
                </c:pt>
                <c:pt idx="4">
                  <c:v>0</c:v>
                </c:pt>
                <c:pt idx="5">
                  <c:v>0</c:v>
                </c:pt>
                <c:pt idx="6">
                  <c:v>0</c:v>
                </c:pt>
                <c:pt idx="7">
                  <c:v>0</c:v>
                </c:pt>
                <c:pt idx="8">
                  <c:v>0</c:v>
                </c:pt>
              </c:numCache>
            </c:numRef>
          </c:val>
        </c:ser>
        <c:gapWidth val="45"/>
        <c:axId val="81884288"/>
        <c:axId val="81885824"/>
      </c:barChart>
      <c:catAx>
        <c:axId val="81884288"/>
        <c:scaling>
          <c:orientation val="minMax"/>
        </c:scaling>
        <c:axPos val="b"/>
        <c:tickLblPos val="nextTo"/>
        <c:txPr>
          <a:bodyPr/>
          <a:lstStyle/>
          <a:p>
            <a:pPr>
              <a:defRPr sz="1600">
                <a:latin typeface="Segoe Condensed" pitchFamily="34" charset="0"/>
              </a:defRPr>
            </a:pPr>
            <a:endParaRPr lang="en-US"/>
          </a:p>
        </c:txPr>
        <c:crossAx val="81885824"/>
        <c:crosses val="autoZero"/>
        <c:auto val="1"/>
        <c:lblAlgn val="ctr"/>
        <c:lblOffset val="100"/>
      </c:catAx>
      <c:valAx>
        <c:axId val="81885824"/>
        <c:scaling>
          <c:orientation val="minMax"/>
          <c:max val="1"/>
          <c:min val="0"/>
        </c:scaling>
        <c:axPos val="l"/>
        <c:majorGridlines>
          <c:spPr>
            <a:ln>
              <a:solidFill>
                <a:schemeClr val="tx1"/>
              </a:solidFill>
            </a:ln>
          </c:spPr>
        </c:majorGridlines>
        <c:numFmt formatCode="0%" sourceLinked="0"/>
        <c:tickLblPos val="nextTo"/>
        <c:txPr>
          <a:bodyPr/>
          <a:lstStyle/>
          <a:p>
            <a:pPr>
              <a:defRPr sz="2000">
                <a:latin typeface="Segoe Condensed" pitchFamily="34" charset="0"/>
              </a:defRPr>
            </a:pPr>
            <a:endParaRPr lang="en-US"/>
          </a:p>
        </c:txPr>
        <c:crossAx val="81884288"/>
        <c:crosses val="autoZero"/>
        <c:crossBetween val="between"/>
        <c:majorUnit val="0.30000000000000032"/>
      </c:valAx>
      <c:spPr>
        <a:solidFill>
          <a:schemeClr val="tx1"/>
        </a:solidFill>
      </c:spPr>
    </c:plotArea>
    <c:plotVisOnly val="1"/>
  </c:chart>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style val="42"/>
  <c:chart>
    <c:autoTitleDeleted val="1"/>
    <c:plotArea>
      <c:layout/>
      <c:barChart>
        <c:barDir val="col"/>
        <c:grouping val="clustered"/>
        <c:ser>
          <c:idx val="0"/>
          <c:order val="0"/>
          <c:tx>
            <c:strRef>
              <c:f>Sheet1!$A$5</c:f>
              <c:strCache>
                <c:ptCount val="1"/>
                <c:pt idx="0">
                  <c:v>number of participants</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idx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cat>
            <c:strRef>
              <c:f>Sheet1!$B$4:$C$4</c:f>
              <c:strCache>
                <c:ptCount val="2"/>
                <c:pt idx="0">
                  <c:v>hci</c:v>
                </c:pt>
                <c:pt idx="1">
                  <c:v>environmental psychology</c:v>
                </c:pt>
              </c:strCache>
            </c:strRef>
          </c:cat>
          <c:val>
            <c:numRef>
              <c:f>Sheet1!$B$5:$C$5</c:f>
              <c:numCache>
                <c:formatCode>General</c:formatCode>
                <c:ptCount val="2"/>
                <c:pt idx="0">
                  <c:v>11</c:v>
                </c:pt>
                <c:pt idx="1">
                  <c:v>210</c:v>
                </c:pt>
              </c:numCache>
            </c:numRef>
          </c:val>
        </c:ser>
        <c:gapWidth val="45"/>
        <c:axId val="81562624"/>
        <c:axId val="81576704"/>
      </c:barChart>
      <c:catAx>
        <c:axId val="81562624"/>
        <c:scaling>
          <c:orientation val="minMax"/>
        </c:scaling>
        <c:axPos val="b"/>
        <c:majorTickMark val="none"/>
        <c:tickLblPos val="none"/>
        <c:crossAx val="81576704"/>
        <c:crosses val="autoZero"/>
        <c:auto val="1"/>
        <c:lblAlgn val="ctr"/>
        <c:lblOffset val="100"/>
      </c:catAx>
      <c:valAx>
        <c:axId val="81576704"/>
        <c:scaling>
          <c:orientation val="minMax"/>
          <c:min val="0"/>
        </c:scaling>
        <c:axPos val="l"/>
        <c:majorGridlines>
          <c:spPr>
            <a:ln>
              <a:solidFill>
                <a:schemeClr val="tx1"/>
              </a:solidFill>
            </a:ln>
          </c:spPr>
        </c:majorGridlines>
        <c:numFmt formatCode="General" sourceLinked="0"/>
        <c:tickLblPos val="none"/>
        <c:crossAx val="81562624"/>
        <c:crosses val="autoZero"/>
        <c:crossBetween val="between"/>
      </c:valAx>
      <c:spPr>
        <a:solidFill>
          <a:schemeClr val="tx1"/>
        </a:solidFill>
      </c:spPr>
    </c:plotArea>
    <c:plotVisOnly val="1"/>
  </c:chart>
  <c:externalData r:id="rId1"/>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US"/>
  <c:style val="42"/>
  <c:chart>
    <c:autoTitleDeleted val="1"/>
    <c:plotArea>
      <c:layout/>
      <c:barChart>
        <c:barDir val="col"/>
        <c:grouping val="clustered"/>
        <c:ser>
          <c:idx val="0"/>
          <c:order val="0"/>
          <c:tx>
            <c:strRef>
              <c:f>Sheet1!$A$5</c:f>
              <c:strCache>
                <c:ptCount val="1"/>
                <c:pt idx="0">
                  <c:v>number of participants</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idx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cat>
            <c:strRef>
              <c:f>Sheet1!$B$4:$C$4</c:f>
              <c:strCache>
                <c:ptCount val="2"/>
                <c:pt idx="0">
                  <c:v>hci</c:v>
                </c:pt>
                <c:pt idx="1">
                  <c:v>environmental psychology</c:v>
                </c:pt>
              </c:strCache>
            </c:strRef>
          </c:cat>
          <c:val>
            <c:numRef>
              <c:f>Sheet1!$B$5:$C$5</c:f>
              <c:numCache>
                <c:formatCode>General</c:formatCode>
                <c:ptCount val="2"/>
                <c:pt idx="0">
                  <c:v>11</c:v>
                </c:pt>
                <c:pt idx="1">
                  <c:v>210</c:v>
                </c:pt>
              </c:numCache>
            </c:numRef>
          </c:val>
        </c:ser>
        <c:gapWidth val="45"/>
        <c:axId val="82092800"/>
        <c:axId val="82094336"/>
      </c:barChart>
      <c:catAx>
        <c:axId val="82092800"/>
        <c:scaling>
          <c:orientation val="minMax"/>
        </c:scaling>
        <c:axPos val="b"/>
        <c:majorTickMark val="none"/>
        <c:tickLblPos val="none"/>
        <c:crossAx val="82094336"/>
        <c:crosses val="autoZero"/>
        <c:auto val="1"/>
        <c:lblAlgn val="ctr"/>
        <c:lblOffset val="100"/>
      </c:catAx>
      <c:valAx>
        <c:axId val="82094336"/>
        <c:scaling>
          <c:orientation val="minMax"/>
          <c:min val="0"/>
        </c:scaling>
        <c:axPos val="l"/>
        <c:majorGridlines>
          <c:spPr>
            <a:ln>
              <a:solidFill>
                <a:schemeClr val="tx1"/>
              </a:solidFill>
            </a:ln>
          </c:spPr>
        </c:majorGridlines>
        <c:numFmt formatCode="General" sourceLinked="0"/>
        <c:tickLblPos val="none"/>
        <c:crossAx val="82092800"/>
        <c:crosses val="autoZero"/>
        <c:crossBetween val="between"/>
      </c:valAx>
      <c:spPr>
        <a:solidFill>
          <a:schemeClr val="tx1"/>
        </a:solidFill>
      </c:spPr>
    </c:plotArea>
    <c:plotVisOnly val="1"/>
  </c:chart>
  <c:externalData r:id="rId1"/>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1"/>
  <c:lang val="en-US"/>
  <c:style val="42"/>
  <c:chart>
    <c:autoTitleDeleted val="1"/>
    <c:plotArea>
      <c:layout/>
      <c:barChart>
        <c:barDir val="col"/>
        <c:grouping val="clustered"/>
        <c:ser>
          <c:idx val="0"/>
          <c:order val="0"/>
          <c:tx>
            <c:strRef>
              <c:f>Sheet1!$A$7</c:f>
              <c:strCache>
                <c:ptCount val="1"/>
                <c:pt idx="0">
                  <c:v>studies that collected baseline data</c:v>
                </c:pt>
              </c:strCache>
            </c:strRef>
          </c:tx>
          <c:dPt>
            <c:idx val="1"/>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cat>
            <c:strRef>
              <c:f>Sheet1!$B$4:$C$4</c:f>
              <c:strCache>
                <c:ptCount val="2"/>
                <c:pt idx="0">
                  <c:v>hci</c:v>
                </c:pt>
                <c:pt idx="1">
                  <c:v>environmental psychology</c:v>
                </c:pt>
              </c:strCache>
            </c:strRef>
          </c:cat>
          <c:val>
            <c:numRef>
              <c:f>Sheet1!$B$7:$C$7</c:f>
              <c:numCache>
                <c:formatCode>0%</c:formatCode>
                <c:ptCount val="2"/>
                <c:pt idx="0">
                  <c:v>0.125</c:v>
                </c:pt>
                <c:pt idx="1">
                  <c:v>0.9</c:v>
                </c:pt>
              </c:numCache>
            </c:numRef>
          </c:val>
        </c:ser>
        <c:gapWidth val="45"/>
        <c:axId val="82004608"/>
        <c:axId val="83235200"/>
      </c:barChart>
      <c:catAx>
        <c:axId val="82004608"/>
        <c:scaling>
          <c:orientation val="minMax"/>
        </c:scaling>
        <c:axPos val="b"/>
        <c:majorTickMark val="none"/>
        <c:tickLblPos val="none"/>
        <c:crossAx val="83235200"/>
        <c:crosses val="autoZero"/>
        <c:auto val="1"/>
        <c:lblAlgn val="ctr"/>
        <c:lblOffset val="100"/>
      </c:catAx>
      <c:valAx>
        <c:axId val="83235200"/>
        <c:scaling>
          <c:orientation val="minMax"/>
          <c:min val="0"/>
        </c:scaling>
        <c:axPos val="l"/>
        <c:majorGridlines>
          <c:spPr>
            <a:ln>
              <a:solidFill>
                <a:prstClr val="black"/>
              </a:solidFill>
            </a:ln>
          </c:spPr>
        </c:majorGridlines>
        <c:numFmt formatCode="General" sourceLinked="0"/>
        <c:tickLblPos val="none"/>
        <c:crossAx val="82004608"/>
        <c:crosses val="autoZero"/>
        <c:crossBetween val="between"/>
      </c:valAx>
      <c:spPr>
        <a:solidFill>
          <a:schemeClr val="tx1"/>
        </a:solidFill>
      </c:spPr>
    </c:plotArea>
    <c:plotVisOnly val="1"/>
  </c:chart>
  <c:externalData r:id="rId1"/>
  <c:userShapes r:id="rId2"/>
</c:chartSpace>
</file>

<file path=ppt/charts/chart8.xml><?xml version="1.0" encoding="utf-8"?>
<c:chartSpace xmlns:c="http://schemas.openxmlformats.org/drawingml/2006/chart" xmlns:a="http://schemas.openxmlformats.org/drawingml/2006/main" xmlns:r="http://schemas.openxmlformats.org/officeDocument/2006/relationships">
  <c:date1904 val="1"/>
  <c:lang val="en-US"/>
  <c:style val="42"/>
  <c:chart>
    <c:autoTitleDeleted val="1"/>
    <c:plotArea>
      <c:layout/>
      <c:barChart>
        <c:barDir val="col"/>
        <c:grouping val="clustered"/>
        <c:ser>
          <c:idx val="0"/>
          <c:order val="0"/>
          <c:tx>
            <c:strRef>
              <c:f>Sheet1!$A$5</c:f>
              <c:strCache>
                <c:ptCount val="1"/>
                <c:pt idx="0">
                  <c:v>number of participants</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idx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cat>
            <c:strRef>
              <c:f>Sheet1!$B$4:$C$4</c:f>
              <c:strCache>
                <c:ptCount val="2"/>
                <c:pt idx="0">
                  <c:v>hci</c:v>
                </c:pt>
                <c:pt idx="1">
                  <c:v>environmental psychology</c:v>
                </c:pt>
              </c:strCache>
            </c:strRef>
          </c:cat>
          <c:val>
            <c:numRef>
              <c:f>Sheet1!$B$5:$C$5</c:f>
              <c:numCache>
                <c:formatCode>General</c:formatCode>
                <c:ptCount val="2"/>
                <c:pt idx="0">
                  <c:v>11</c:v>
                </c:pt>
                <c:pt idx="1">
                  <c:v>210</c:v>
                </c:pt>
              </c:numCache>
            </c:numRef>
          </c:val>
        </c:ser>
        <c:gapWidth val="45"/>
        <c:axId val="83245312"/>
        <c:axId val="83399424"/>
      </c:barChart>
      <c:catAx>
        <c:axId val="83245312"/>
        <c:scaling>
          <c:orientation val="minMax"/>
        </c:scaling>
        <c:axPos val="b"/>
        <c:majorTickMark val="none"/>
        <c:tickLblPos val="none"/>
        <c:crossAx val="83399424"/>
        <c:crosses val="autoZero"/>
        <c:auto val="1"/>
        <c:lblAlgn val="ctr"/>
        <c:lblOffset val="100"/>
      </c:catAx>
      <c:valAx>
        <c:axId val="83399424"/>
        <c:scaling>
          <c:orientation val="minMax"/>
          <c:min val="0"/>
        </c:scaling>
        <c:axPos val="l"/>
        <c:majorGridlines>
          <c:spPr>
            <a:ln>
              <a:solidFill>
                <a:schemeClr val="tx1"/>
              </a:solidFill>
            </a:ln>
          </c:spPr>
        </c:majorGridlines>
        <c:numFmt formatCode="General" sourceLinked="0"/>
        <c:tickLblPos val="none"/>
        <c:crossAx val="83245312"/>
        <c:crosses val="autoZero"/>
        <c:crossBetween val="between"/>
      </c:valAx>
      <c:spPr>
        <a:solidFill>
          <a:schemeClr val="tx1"/>
        </a:solidFill>
      </c:spPr>
    </c:plotArea>
    <c:plotVisOnly val="1"/>
  </c:chart>
  <c:externalData r:id="rId1"/>
  <c:userShapes r:id="rId2"/>
</c:chartSpace>
</file>

<file path=ppt/charts/chart9.xml><?xml version="1.0" encoding="utf-8"?>
<c:chartSpace xmlns:c="http://schemas.openxmlformats.org/drawingml/2006/chart" xmlns:a="http://schemas.openxmlformats.org/drawingml/2006/main" xmlns:r="http://schemas.openxmlformats.org/officeDocument/2006/relationships">
  <c:date1904 val="1"/>
  <c:lang val="en-US"/>
  <c:style val="42"/>
  <c:chart>
    <c:autoTitleDeleted val="1"/>
    <c:plotArea>
      <c:layout/>
      <c:barChart>
        <c:barDir val="col"/>
        <c:grouping val="clustered"/>
        <c:ser>
          <c:idx val="0"/>
          <c:order val="0"/>
          <c:tx>
            <c:strRef>
              <c:f>Sheet1!$A$6</c:f>
              <c:strCache>
                <c:ptCount val="1"/>
                <c:pt idx="0">
                  <c:v>study length incl. baseline (months)</c:v>
                </c:pt>
              </c:strCache>
            </c:strRef>
          </c:tx>
          <c:dPt>
            <c:idx val="1"/>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cat>
            <c:strRef>
              <c:f>Sheet1!$B$4:$C$4</c:f>
              <c:strCache>
                <c:ptCount val="2"/>
                <c:pt idx="0">
                  <c:v>hci</c:v>
                </c:pt>
                <c:pt idx="1">
                  <c:v>environmental psychology</c:v>
                </c:pt>
              </c:strCache>
            </c:strRef>
          </c:cat>
          <c:val>
            <c:numRef>
              <c:f>Sheet1!$B$6:$C$6</c:f>
              <c:numCache>
                <c:formatCode>0.0</c:formatCode>
                <c:ptCount val="2"/>
                <c:pt idx="0">
                  <c:v>0.62500000000000178</c:v>
                </c:pt>
                <c:pt idx="1">
                  <c:v>15.5</c:v>
                </c:pt>
              </c:numCache>
            </c:numRef>
          </c:val>
        </c:ser>
        <c:gapWidth val="45"/>
        <c:axId val="83421056"/>
        <c:axId val="83437056"/>
      </c:barChart>
      <c:catAx>
        <c:axId val="83421056"/>
        <c:scaling>
          <c:orientation val="minMax"/>
        </c:scaling>
        <c:axPos val="b"/>
        <c:majorTickMark val="none"/>
        <c:tickLblPos val="none"/>
        <c:crossAx val="83437056"/>
        <c:crosses val="autoZero"/>
        <c:auto val="1"/>
        <c:lblAlgn val="ctr"/>
        <c:lblOffset val="100"/>
      </c:catAx>
      <c:valAx>
        <c:axId val="83437056"/>
        <c:scaling>
          <c:orientation val="minMax"/>
          <c:min val="0"/>
        </c:scaling>
        <c:axPos val="l"/>
        <c:majorGridlines>
          <c:spPr>
            <a:ln>
              <a:solidFill>
                <a:prstClr val="black"/>
              </a:solidFill>
            </a:ln>
          </c:spPr>
        </c:majorGridlines>
        <c:numFmt formatCode="General" sourceLinked="0"/>
        <c:tickLblPos val="none"/>
        <c:crossAx val="83421056"/>
        <c:crosses val="autoZero"/>
        <c:crossBetween val="between"/>
      </c:valAx>
      <c:spPr>
        <a:solidFill>
          <a:schemeClr val="tx1"/>
        </a:solidFill>
      </c:spPr>
    </c:plotArea>
    <c:plotVisOnly val="1"/>
  </c:chart>
  <c:externalData r:id="rId1"/>
  <c:userShapes r:id="rId2"/>
</c:chartSpace>
</file>

<file path=ppt/drawings/drawing1.xml><?xml version="1.0" encoding="utf-8"?>
<c:userShapes xmlns:c="http://schemas.openxmlformats.org/drawingml/2006/chart">
  <cdr:relSizeAnchor xmlns:cdr="http://schemas.openxmlformats.org/drawingml/2006/chartDrawing">
    <cdr:from>
      <cdr:x>0.52812</cdr:x>
      <cdr:y>0.07955</cdr:y>
    </cdr:from>
    <cdr:to>
      <cdr:x>0.84509</cdr:x>
      <cdr:y>0.20393</cdr:y>
    </cdr:to>
    <cdr:sp macro="" textlink="">
      <cdr:nvSpPr>
        <cdr:cNvPr id="2" name="TextBox 1"/>
        <cdr:cNvSpPr txBox="1"/>
      </cdr:nvSpPr>
      <cdr:spPr>
        <a:xfrm xmlns:a="http://schemas.openxmlformats.org/drawingml/2006/main">
          <a:off x="914404" y="243666"/>
          <a:ext cx="548812" cy="38098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800" b="1" dirty="0">
              <a:solidFill>
                <a:schemeClr val="bg1"/>
              </a:solidFill>
              <a:latin typeface="Segoe Condensed" pitchFamily="34" charset="0"/>
            </a:rPr>
            <a:t>210</a:t>
          </a:r>
          <a:endParaRPr lang="en-US" sz="1200" b="1" dirty="0">
            <a:solidFill>
              <a:schemeClr val="bg1"/>
            </a:solidFill>
            <a:latin typeface="Segoe Condensed" pitchFamily="34" charset="0"/>
          </a:endParaRPr>
        </a:p>
      </cdr:txBody>
    </cdr:sp>
  </cdr:relSizeAnchor>
  <cdr:relSizeAnchor xmlns:cdr="http://schemas.openxmlformats.org/drawingml/2006/chartDrawing">
    <cdr:from>
      <cdr:x>0.13203</cdr:x>
      <cdr:y>0.80098</cdr:y>
    </cdr:from>
    <cdr:to>
      <cdr:x>0.44899</cdr:x>
      <cdr:y>0.87961</cdr:y>
    </cdr:to>
    <cdr:sp macro="" textlink="">
      <cdr:nvSpPr>
        <cdr:cNvPr id="3" name="TextBox 1"/>
        <cdr:cNvSpPr txBox="1"/>
      </cdr:nvSpPr>
      <cdr:spPr>
        <a:xfrm xmlns:a="http://schemas.openxmlformats.org/drawingml/2006/main">
          <a:off x="228600" y="2453452"/>
          <a:ext cx="548795" cy="24084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b="1" dirty="0">
              <a:solidFill>
                <a:schemeClr val="bg1"/>
              </a:solidFill>
              <a:latin typeface="Segoe Condensed" pitchFamily="34" charset="0"/>
            </a:rPr>
            <a:t>11</a:t>
          </a:r>
          <a:endParaRPr lang="en-US" sz="1200" b="1" dirty="0">
            <a:solidFill>
              <a:schemeClr val="bg1"/>
            </a:solidFill>
            <a:latin typeface="Segoe Condensed" pitchFamily="34" charset="0"/>
          </a:endParaRPr>
        </a:p>
      </cdr:txBody>
    </cdr:sp>
  </cdr:relSizeAnchor>
</c:userShapes>
</file>

<file path=ppt/drawings/drawing10.xml><?xml version="1.0" encoding="utf-8"?>
<c:userShapes xmlns:c="http://schemas.openxmlformats.org/drawingml/2006/chart">
  <cdr:relSizeAnchor xmlns:cdr="http://schemas.openxmlformats.org/drawingml/2006/chartDrawing">
    <cdr:from>
      <cdr:x>0.49139</cdr:x>
      <cdr:y>0.00684</cdr:y>
    </cdr:from>
    <cdr:to>
      <cdr:x>0.89811</cdr:x>
      <cdr:y>0.12624</cdr:y>
    </cdr:to>
    <cdr:sp macro="" textlink="">
      <cdr:nvSpPr>
        <cdr:cNvPr id="2" name="TextBox 1"/>
        <cdr:cNvSpPr txBox="1"/>
      </cdr:nvSpPr>
      <cdr:spPr>
        <a:xfrm xmlns:a="http://schemas.openxmlformats.org/drawingml/2006/main">
          <a:off x="854605" y="20698"/>
          <a:ext cx="707352" cy="36123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b="1" dirty="0">
              <a:solidFill>
                <a:schemeClr val="bg1"/>
              </a:solidFill>
              <a:latin typeface="Segoe Condensed" pitchFamily="34" charset="0"/>
            </a:rPr>
            <a:t>-18%</a:t>
          </a:r>
        </a:p>
      </cdr:txBody>
    </cdr:sp>
  </cdr:relSizeAnchor>
</c:userShapes>
</file>

<file path=ppt/drawings/drawing2.xml><?xml version="1.0" encoding="utf-8"?>
<c:userShapes xmlns:c="http://schemas.openxmlformats.org/drawingml/2006/chart">
  <cdr:relSizeAnchor xmlns:cdr="http://schemas.openxmlformats.org/drawingml/2006/chartDrawing">
    <cdr:from>
      <cdr:x>0.52812</cdr:x>
      <cdr:y>0.07955</cdr:y>
    </cdr:from>
    <cdr:to>
      <cdr:x>0.84509</cdr:x>
      <cdr:y>0.20393</cdr:y>
    </cdr:to>
    <cdr:sp macro="" textlink="">
      <cdr:nvSpPr>
        <cdr:cNvPr id="2" name="TextBox 1"/>
        <cdr:cNvSpPr txBox="1"/>
      </cdr:nvSpPr>
      <cdr:spPr>
        <a:xfrm xmlns:a="http://schemas.openxmlformats.org/drawingml/2006/main">
          <a:off x="914404" y="243666"/>
          <a:ext cx="548812" cy="38098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800" b="1" dirty="0">
              <a:solidFill>
                <a:schemeClr val="bg1"/>
              </a:solidFill>
              <a:latin typeface="Segoe Condensed" pitchFamily="34" charset="0"/>
            </a:rPr>
            <a:t>210</a:t>
          </a:r>
          <a:endParaRPr lang="en-US" sz="1200" b="1" dirty="0">
            <a:solidFill>
              <a:schemeClr val="bg1"/>
            </a:solidFill>
            <a:latin typeface="Segoe Condensed" pitchFamily="34" charset="0"/>
          </a:endParaRPr>
        </a:p>
      </cdr:txBody>
    </cdr:sp>
  </cdr:relSizeAnchor>
  <cdr:relSizeAnchor xmlns:cdr="http://schemas.openxmlformats.org/drawingml/2006/chartDrawing">
    <cdr:from>
      <cdr:x>0.13203</cdr:x>
      <cdr:y>0.80098</cdr:y>
    </cdr:from>
    <cdr:to>
      <cdr:x>0.44899</cdr:x>
      <cdr:y>0.87961</cdr:y>
    </cdr:to>
    <cdr:sp macro="" textlink="">
      <cdr:nvSpPr>
        <cdr:cNvPr id="3" name="TextBox 1"/>
        <cdr:cNvSpPr txBox="1"/>
      </cdr:nvSpPr>
      <cdr:spPr>
        <a:xfrm xmlns:a="http://schemas.openxmlformats.org/drawingml/2006/main">
          <a:off x="228600" y="2453452"/>
          <a:ext cx="548795" cy="24084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b="1" dirty="0">
              <a:solidFill>
                <a:schemeClr val="bg1"/>
              </a:solidFill>
              <a:latin typeface="Segoe Condensed" pitchFamily="34" charset="0"/>
            </a:rPr>
            <a:t>11</a:t>
          </a:r>
          <a:endParaRPr lang="en-US" sz="1200" b="1" dirty="0">
            <a:solidFill>
              <a:schemeClr val="bg1"/>
            </a:solidFill>
            <a:latin typeface="Segoe Condensed"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0.51472</cdr:x>
      <cdr:y>0.03068</cdr:y>
    </cdr:from>
    <cdr:to>
      <cdr:x>0.90081</cdr:x>
      <cdr:y>0.12945</cdr:y>
    </cdr:to>
    <cdr:sp macro="" textlink="">
      <cdr:nvSpPr>
        <cdr:cNvPr id="2" name="TextBox 1"/>
        <cdr:cNvSpPr txBox="1"/>
      </cdr:nvSpPr>
      <cdr:spPr>
        <a:xfrm xmlns:a="http://schemas.openxmlformats.org/drawingml/2006/main">
          <a:off x="859368" y="93510"/>
          <a:ext cx="644612" cy="30105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r>
            <a:rPr lang="en-US" sz="1800" b="1" dirty="0">
              <a:solidFill>
                <a:sysClr val="window" lastClr="FFFFFF"/>
              </a:solidFill>
              <a:latin typeface="Segoe Condensed" pitchFamily="34" charset="0"/>
            </a:rPr>
            <a:t>90%</a:t>
          </a:r>
          <a:endParaRPr lang="en-US" sz="1200" b="1" dirty="0">
            <a:solidFill>
              <a:sysClr val="window" lastClr="FFFFFF"/>
            </a:solidFill>
            <a:latin typeface="Segoe Condensed" pitchFamily="34" charset="0"/>
          </a:endParaRPr>
        </a:p>
      </cdr:txBody>
    </cdr:sp>
  </cdr:relSizeAnchor>
  <cdr:relSizeAnchor xmlns:cdr="http://schemas.openxmlformats.org/drawingml/2006/chartDrawing">
    <cdr:from>
      <cdr:x>0.05832</cdr:x>
      <cdr:y>0.72756</cdr:y>
    </cdr:from>
    <cdr:to>
      <cdr:x>0.52486</cdr:x>
      <cdr:y>0.80656</cdr:y>
    </cdr:to>
    <cdr:sp macro="" textlink="">
      <cdr:nvSpPr>
        <cdr:cNvPr id="3" name="TextBox 1"/>
        <cdr:cNvSpPr txBox="1"/>
      </cdr:nvSpPr>
      <cdr:spPr>
        <a:xfrm xmlns:a="http://schemas.openxmlformats.org/drawingml/2006/main">
          <a:off x="97370" y="2217588"/>
          <a:ext cx="778930" cy="24082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r>
            <a:rPr lang="en-US" sz="1800" b="1" dirty="0">
              <a:solidFill>
                <a:sysClr val="window" lastClr="FFFFFF"/>
              </a:solidFill>
              <a:latin typeface="Segoe Condensed" pitchFamily="34" charset="0"/>
            </a:rPr>
            <a:t>12.5%</a:t>
          </a:r>
          <a:endParaRPr lang="en-US" sz="1200" b="1" dirty="0">
            <a:solidFill>
              <a:sysClr val="window" lastClr="FFFFFF"/>
            </a:solidFill>
            <a:latin typeface="Segoe Condensed" pitchFamily="34"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0.52812</cdr:x>
      <cdr:y>0.07955</cdr:y>
    </cdr:from>
    <cdr:to>
      <cdr:x>0.84509</cdr:x>
      <cdr:y>0.20393</cdr:y>
    </cdr:to>
    <cdr:sp macro="" textlink="">
      <cdr:nvSpPr>
        <cdr:cNvPr id="2" name="TextBox 1"/>
        <cdr:cNvSpPr txBox="1"/>
      </cdr:nvSpPr>
      <cdr:spPr>
        <a:xfrm xmlns:a="http://schemas.openxmlformats.org/drawingml/2006/main">
          <a:off x="914404" y="243666"/>
          <a:ext cx="548812" cy="38098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800" b="1" dirty="0">
              <a:solidFill>
                <a:schemeClr val="bg1"/>
              </a:solidFill>
              <a:latin typeface="Segoe Condensed" pitchFamily="34" charset="0"/>
            </a:rPr>
            <a:t>210</a:t>
          </a:r>
          <a:endParaRPr lang="en-US" sz="1200" b="1" dirty="0">
            <a:solidFill>
              <a:schemeClr val="bg1"/>
            </a:solidFill>
            <a:latin typeface="Segoe Condensed" pitchFamily="34" charset="0"/>
          </a:endParaRPr>
        </a:p>
      </cdr:txBody>
    </cdr:sp>
  </cdr:relSizeAnchor>
  <cdr:relSizeAnchor xmlns:cdr="http://schemas.openxmlformats.org/drawingml/2006/chartDrawing">
    <cdr:from>
      <cdr:x>0.13203</cdr:x>
      <cdr:y>0.80098</cdr:y>
    </cdr:from>
    <cdr:to>
      <cdr:x>0.44899</cdr:x>
      <cdr:y>0.87961</cdr:y>
    </cdr:to>
    <cdr:sp macro="" textlink="">
      <cdr:nvSpPr>
        <cdr:cNvPr id="3" name="TextBox 1"/>
        <cdr:cNvSpPr txBox="1"/>
      </cdr:nvSpPr>
      <cdr:spPr>
        <a:xfrm xmlns:a="http://schemas.openxmlformats.org/drawingml/2006/main">
          <a:off x="228600" y="2453452"/>
          <a:ext cx="548795" cy="24084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b="1" dirty="0">
              <a:solidFill>
                <a:schemeClr val="bg1"/>
              </a:solidFill>
              <a:latin typeface="Segoe Condensed" pitchFamily="34" charset="0"/>
            </a:rPr>
            <a:t>11</a:t>
          </a:r>
          <a:endParaRPr lang="en-US" sz="1200" b="1" dirty="0">
            <a:solidFill>
              <a:schemeClr val="bg1"/>
            </a:solidFill>
            <a:latin typeface="Segoe Condensed" pitchFamily="34" charset="0"/>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0.3208</cdr:x>
      <cdr:y>0.03023</cdr:y>
    </cdr:from>
    <cdr:to>
      <cdr:x>1</cdr:x>
      <cdr:y>0.23503</cdr:y>
    </cdr:to>
    <cdr:sp macro="" textlink="">
      <cdr:nvSpPr>
        <cdr:cNvPr id="2" name="TextBox 1"/>
        <cdr:cNvSpPr txBox="1"/>
      </cdr:nvSpPr>
      <cdr:spPr>
        <a:xfrm xmlns:a="http://schemas.openxmlformats.org/drawingml/2006/main">
          <a:off x="676277" y="92382"/>
          <a:ext cx="1270487" cy="62577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r"/>
          <a:r>
            <a:rPr lang="en-US" sz="1800" b="1" dirty="0">
              <a:solidFill>
                <a:sysClr val="window" lastClr="FFFFFF"/>
              </a:solidFill>
              <a:latin typeface="Segoe Condensed" pitchFamily="34" charset="0"/>
            </a:rPr>
            <a:t>15.5</a:t>
          </a:r>
          <a:r>
            <a:rPr lang="en-US" sz="1800" b="1" baseline="0" dirty="0">
              <a:solidFill>
                <a:sysClr val="window" lastClr="FFFFFF"/>
              </a:solidFill>
              <a:latin typeface="Segoe Condensed" pitchFamily="34" charset="0"/>
            </a:rPr>
            <a:t> months</a:t>
          </a:r>
          <a:endParaRPr lang="en-US" sz="1800" b="1" dirty="0">
            <a:solidFill>
              <a:sysClr val="window" lastClr="FFFFFF"/>
            </a:solidFill>
            <a:latin typeface="Segoe Condensed" pitchFamily="34" charset="0"/>
          </a:endParaRPr>
        </a:p>
      </cdr:txBody>
    </cdr:sp>
  </cdr:relSizeAnchor>
  <cdr:relSizeAnchor xmlns:cdr="http://schemas.openxmlformats.org/drawingml/2006/chartDrawing">
    <cdr:from>
      <cdr:x>0.03565</cdr:x>
      <cdr:y>0.77839</cdr:y>
    </cdr:from>
    <cdr:to>
      <cdr:x>0.60595</cdr:x>
      <cdr:y>0.89662</cdr:y>
    </cdr:to>
    <cdr:sp macro="" textlink="">
      <cdr:nvSpPr>
        <cdr:cNvPr id="3" name="TextBox 1"/>
        <cdr:cNvSpPr txBox="1"/>
      </cdr:nvSpPr>
      <cdr:spPr>
        <a:xfrm xmlns:a="http://schemas.openxmlformats.org/drawingml/2006/main">
          <a:off x="66677" y="2378382"/>
          <a:ext cx="1066800" cy="36125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l"/>
          <a:r>
            <a:rPr lang="en-US" sz="1800" b="1" dirty="0">
              <a:solidFill>
                <a:sysClr val="window" lastClr="FFFFFF"/>
              </a:solidFill>
              <a:latin typeface="Segoe Condensed" pitchFamily="34" charset="0"/>
            </a:rPr>
            <a:t>2.5 weeks</a:t>
          </a:r>
        </a:p>
      </cdr:txBody>
    </cdr:sp>
  </cdr:relSizeAnchor>
</c:userShapes>
</file>

<file path=ppt/drawings/drawing6.xml><?xml version="1.0" encoding="utf-8"?>
<c:userShapes xmlns:c="http://schemas.openxmlformats.org/drawingml/2006/chart">
  <cdr:relSizeAnchor xmlns:cdr="http://schemas.openxmlformats.org/drawingml/2006/chartDrawing">
    <cdr:from>
      <cdr:x>0.51472</cdr:x>
      <cdr:y>0.03068</cdr:y>
    </cdr:from>
    <cdr:to>
      <cdr:x>0.90081</cdr:x>
      <cdr:y>0.12945</cdr:y>
    </cdr:to>
    <cdr:sp macro="" textlink="">
      <cdr:nvSpPr>
        <cdr:cNvPr id="2" name="TextBox 1"/>
        <cdr:cNvSpPr txBox="1"/>
      </cdr:nvSpPr>
      <cdr:spPr>
        <a:xfrm xmlns:a="http://schemas.openxmlformats.org/drawingml/2006/main">
          <a:off x="859368" y="93510"/>
          <a:ext cx="644612" cy="30105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r>
            <a:rPr lang="en-US" sz="1800" b="1" dirty="0">
              <a:solidFill>
                <a:sysClr val="window" lastClr="FFFFFF"/>
              </a:solidFill>
              <a:latin typeface="Segoe Condensed" pitchFamily="34" charset="0"/>
            </a:rPr>
            <a:t>90%</a:t>
          </a:r>
          <a:endParaRPr lang="en-US" sz="1200" b="1" dirty="0">
            <a:solidFill>
              <a:sysClr val="window" lastClr="FFFFFF"/>
            </a:solidFill>
            <a:latin typeface="Segoe Condensed" pitchFamily="34" charset="0"/>
          </a:endParaRPr>
        </a:p>
      </cdr:txBody>
    </cdr:sp>
  </cdr:relSizeAnchor>
  <cdr:relSizeAnchor xmlns:cdr="http://schemas.openxmlformats.org/drawingml/2006/chartDrawing">
    <cdr:from>
      <cdr:x>0.05832</cdr:x>
      <cdr:y>0.72756</cdr:y>
    </cdr:from>
    <cdr:to>
      <cdr:x>0.52486</cdr:x>
      <cdr:y>0.80656</cdr:y>
    </cdr:to>
    <cdr:sp macro="" textlink="">
      <cdr:nvSpPr>
        <cdr:cNvPr id="3" name="TextBox 1"/>
        <cdr:cNvSpPr txBox="1"/>
      </cdr:nvSpPr>
      <cdr:spPr>
        <a:xfrm xmlns:a="http://schemas.openxmlformats.org/drawingml/2006/main">
          <a:off x="97370" y="2217588"/>
          <a:ext cx="778930" cy="24082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r>
            <a:rPr lang="en-US" sz="1800" b="1" dirty="0">
              <a:solidFill>
                <a:sysClr val="window" lastClr="FFFFFF"/>
              </a:solidFill>
              <a:latin typeface="Segoe Condensed" pitchFamily="34" charset="0"/>
            </a:rPr>
            <a:t>12.5%</a:t>
          </a:r>
          <a:endParaRPr lang="en-US" sz="1200" b="1" dirty="0">
            <a:solidFill>
              <a:sysClr val="window" lastClr="FFFFFF"/>
            </a:solidFill>
            <a:latin typeface="Segoe Condensed" pitchFamily="34" charset="0"/>
          </a:endParaRPr>
        </a:p>
      </cdr:txBody>
    </cdr:sp>
  </cdr:relSizeAnchor>
</c:userShapes>
</file>

<file path=ppt/drawings/drawing7.xml><?xml version="1.0" encoding="utf-8"?>
<c:userShapes xmlns:c="http://schemas.openxmlformats.org/drawingml/2006/chart">
  <cdr:relSizeAnchor xmlns:cdr="http://schemas.openxmlformats.org/drawingml/2006/chartDrawing">
    <cdr:from>
      <cdr:x>0.51472</cdr:x>
      <cdr:y>0.03068</cdr:y>
    </cdr:from>
    <cdr:to>
      <cdr:x>0.90081</cdr:x>
      <cdr:y>0.12945</cdr:y>
    </cdr:to>
    <cdr:sp macro="" textlink="">
      <cdr:nvSpPr>
        <cdr:cNvPr id="2" name="TextBox 1"/>
        <cdr:cNvSpPr txBox="1"/>
      </cdr:nvSpPr>
      <cdr:spPr>
        <a:xfrm xmlns:a="http://schemas.openxmlformats.org/drawingml/2006/main">
          <a:off x="859368" y="93510"/>
          <a:ext cx="644612" cy="30105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r>
            <a:rPr lang="en-US" sz="1800" b="1" dirty="0">
              <a:solidFill>
                <a:sysClr val="window" lastClr="FFFFFF"/>
              </a:solidFill>
              <a:latin typeface="Segoe Condensed" pitchFamily="34" charset="0"/>
            </a:rPr>
            <a:t>90%</a:t>
          </a:r>
          <a:endParaRPr lang="en-US" sz="1200" b="1" dirty="0">
            <a:solidFill>
              <a:sysClr val="window" lastClr="FFFFFF"/>
            </a:solidFill>
            <a:latin typeface="Segoe Condensed" pitchFamily="34" charset="0"/>
          </a:endParaRPr>
        </a:p>
      </cdr:txBody>
    </cdr:sp>
  </cdr:relSizeAnchor>
  <cdr:relSizeAnchor xmlns:cdr="http://schemas.openxmlformats.org/drawingml/2006/chartDrawing">
    <cdr:from>
      <cdr:x>0.05832</cdr:x>
      <cdr:y>0.72756</cdr:y>
    </cdr:from>
    <cdr:to>
      <cdr:x>0.52486</cdr:x>
      <cdr:y>0.80656</cdr:y>
    </cdr:to>
    <cdr:sp macro="" textlink="">
      <cdr:nvSpPr>
        <cdr:cNvPr id="3" name="TextBox 1"/>
        <cdr:cNvSpPr txBox="1"/>
      </cdr:nvSpPr>
      <cdr:spPr>
        <a:xfrm xmlns:a="http://schemas.openxmlformats.org/drawingml/2006/main">
          <a:off x="97370" y="2217588"/>
          <a:ext cx="778930" cy="24082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r>
            <a:rPr lang="en-US" sz="1800" b="1" dirty="0">
              <a:solidFill>
                <a:sysClr val="window" lastClr="FFFFFF"/>
              </a:solidFill>
              <a:latin typeface="Segoe Condensed" pitchFamily="34" charset="0"/>
            </a:rPr>
            <a:t>12.5%</a:t>
          </a:r>
          <a:endParaRPr lang="en-US" sz="1200" b="1" dirty="0">
            <a:solidFill>
              <a:sysClr val="window" lastClr="FFFFFF"/>
            </a:solidFill>
            <a:latin typeface="Segoe Condensed" pitchFamily="34" charset="0"/>
          </a:endParaRPr>
        </a:p>
      </cdr:txBody>
    </cdr:sp>
  </cdr:relSizeAnchor>
</c:userShapes>
</file>

<file path=ppt/drawings/drawing8.xml><?xml version="1.0" encoding="utf-8"?>
<c:userShapes xmlns:c="http://schemas.openxmlformats.org/drawingml/2006/chart">
  <cdr:relSizeAnchor xmlns:cdr="http://schemas.openxmlformats.org/drawingml/2006/chartDrawing">
    <cdr:from>
      <cdr:x>0.52812</cdr:x>
      <cdr:y>0.07955</cdr:y>
    </cdr:from>
    <cdr:to>
      <cdr:x>0.84509</cdr:x>
      <cdr:y>0.20393</cdr:y>
    </cdr:to>
    <cdr:sp macro="" textlink="">
      <cdr:nvSpPr>
        <cdr:cNvPr id="2" name="TextBox 1"/>
        <cdr:cNvSpPr txBox="1"/>
      </cdr:nvSpPr>
      <cdr:spPr>
        <a:xfrm xmlns:a="http://schemas.openxmlformats.org/drawingml/2006/main">
          <a:off x="914404" y="243666"/>
          <a:ext cx="548812" cy="38098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800" b="1" dirty="0">
              <a:solidFill>
                <a:schemeClr val="bg1"/>
              </a:solidFill>
              <a:latin typeface="Segoe Condensed" pitchFamily="34" charset="0"/>
            </a:rPr>
            <a:t>210</a:t>
          </a:r>
          <a:endParaRPr lang="en-US" sz="1200" b="1" dirty="0">
            <a:solidFill>
              <a:schemeClr val="bg1"/>
            </a:solidFill>
            <a:latin typeface="Segoe Condensed" pitchFamily="34" charset="0"/>
          </a:endParaRPr>
        </a:p>
      </cdr:txBody>
    </cdr:sp>
  </cdr:relSizeAnchor>
  <cdr:relSizeAnchor xmlns:cdr="http://schemas.openxmlformats.org/drawingml/2006/chartDrawing">
    <cdr:from>
      <cdr:x>0.13203</cdr:x>
      <cdr:y>0.80098</cdr:y>
    </cdr:from>
    <cdr:to>
      <cdr:x>0.44899</cdr:x>
      <cdr:y>0.87961</cdr:y>
    </cdr:to>
    <cdr:sp macro="" textlink="">
      <cdr:nvSpPr>
        <cdr:cNvPr id="3" name="TextBox 1"/>
        <cdr:cNvSpPr txBox="1"/>
      </cdr:nvSpPr>
      <cdr:spPr>
        <a:xfrm xmlns:a="http://schemas.openxmlformats.org/drawingml/2006/main">
          <a:off x="228600" y="2453452"/>
          <a:ext cx="548795" cy="24084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b="1" dirty="0">
              <a:solidFill>
                <a:schemeClr val="bg1"/>
              </a:solidFill>
              <a:latin typeface="Segoe Condensed" pitchFamily="34" charset="0"/>
            </a:rPr>
            <a:t>11</a:t>
          </a:r>
          <a:endParaRPr lang="en-US" sz="1200" b="1" dirty="0">
            <a:solidFill>
              <a:schemeClr val="bg1"/>
            </a:solidFill>
            <a:latin typeface="Segoe Condensed" pitchFamily="34" charset="0"/>
          </a:endParaRPr>
        </a:p>
      </cdr:txBody>
    </cdr:sp>
  </cdr:relSizeAnchor>
</c:userShapes>
</file>

<file path=ppt/drawings/drawing9.xml><?xml version="1.0" encoding="utf-8"?>
<c:userShapes xmlns:c="http://schemas.openxmlformats.org/drawingml/2006/chart">
  <cdr:relSizeAnchor xmlns:cdr="http://schemas.openxmlformats.org/drawingml/2006/chartDrawing">
    <cdr:from>
      <cdr:x>0.3208</cdr:x>
      <cdr:y>0.03023</cdr:y>
    </cdr:from>
    <cdr:to>
      <cdr:x>1</cdr:x>
      <cdr:y>0.23503</cdr:y>
    </cdr:to>
    <cdr:sp macro="" textlink="">
      <cdr:nvSpPr>
        <cdr:cNvPr id="2" name="TextBox 1"/>
        <cdr:cNvSpPr txBox="1"/>
      </cdr:nvSpPr>
      <cdr:spPr>
        <a:xfrm xmlns:a="http://schemas.openxmlformats.org/drawingml/2006/main">
          <a:off x="676277" y="92382"/>
          <a:ext cx="1270487" cy="62577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r"/>
          <a:r>
            <a:rPr lang="en-US" sz="1800" b="1" dirty="0">
              <a:solidFill>
                <a:sysClr val="window" lastClr="FFFFFF"/>
              </a:solidFill>
              <a:latin typeface="Segoe Condensed" pitchFamily="34" charset="0"/>
            </a:rPr>
            <a:t>15.5</a:t>
          </a:r>
          <a:r>
            <a:rPr lang="en-US" sz="1800" b="1" baseline="0" dirty="0">
              <a:solidFill>
                <a:sysClr val="window" lastClr="FFFFFF"/>
              </a:solidFill>
              <a:latin typeface="Segoe Condensed" pitchFamily="34" charset="0"/>
            </a:rPr>
            <a:t> months</a:t>
          </a:r>
          <a:endParaRPr lang="en-US" sz="1800" b="1" dirty="0">
            <a:solidFill>
              <a:sysClr val="window" lastClr="FFFFFF"/>
            </a:solidFill>
            <a:latin typeface="Segoe Condensed" pitchFamily="34" charset="0"/>
          </a:endParaRPr>
        </a:p>
      </cdr:txBody>
    </cdr:sp>
  </cdr:relSizeAnchor>
  <cdr:relSizeAnchor xmlns:cdr="http://schemas.openxmlformats.org/drawingml/2006/chartDrawing">
    <cdr:from>
      <cdr:x>0.03565</cdr:x>
      <cdr:y>0.77839</cdr:y>
    </cdr:from>
    <cdr:to>
      <cdr:x>0.60595</cdr:x>
      <cdr:y>0.89662</cdr:y>
    </cdr:to>
    <cdr:sp macro="" textlink="">
      <cdr:nvSpPr>
        <cdr:cNvPr id="3" name="TextBox 1"/>
        <cdr:cNvSpPr txBox="1"/>
      </cdr:nvSpPr>
      <cdr:spPr>
        <a:xfrm xmlns:a="http://schemas.openxmlformats.org/drawingml/2006/main">
          <a:off x="66677" y="2378382"/>
          <a:ext cx="1066800" cy="36125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l"/>
          <a:r>
            <a:rPr lang="en-US" sz="1800" b="1" dirty="0">
              <a:solidFill>
                <a:sysClr val="window" lastClr="FFFFFF"/>
              </a:solidFill>
              <a:latin typeface="Segoe Condensed" pitchFamily="34" charset="0"/>
            </a:rPr>
            <a:t>2.5 weeks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273F7A1-82B8-4879-9A31-97150E6BC579}" type="datetimeFigureOut">
              <a:rPr lang="en-US" smtClean="0"/>
              <a:pPr/>
              <a:t>4/20/2010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4B22A21-E2BB-4530-85C9-24B20A48872E}"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www.marriott.com/news/detail.mi?marrArticle=163832"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EC1407-E653-48D7-9E15-97A268969B19}"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B22A21-E2BB-4530-85C9-24B20A48872E}"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In 1976 </a:t>
            </a:r>
            <a:r>
              <a:rPr lang="en-US" sz="1200" kern="1200" dirty="0" err="1" smtClean="0">
                <a:solidFill>
                  <a:schemeClr val="tx1"/>
                </a:solidFill>
                <a:latin typeface="+mn-lt"/>
                <a:ea typeface="+mn-ea"/>
                <a:cs typeface="+mn-cs"/>
              </a:rPr>
              <a:t>Kohlenberg</a:t>
            </a:r>
            <a:r>
              <a:rPr lang="en-US" sz="1200" kern="1200" dirty="0" smtClean="0">
                <a:solidFill>
                  <a:schemeClr val="tx1"/>
                </a:solidFill>
                <a:latin typeface="+mn-lt"/>
                <a:ea typeface="+mn-ea"/>
                <a:cs typeface="+mn-cs"/>
              </a:rPr>
              <a:t> et al. found that a light bulb, which illuminated when households were within 90% of their peak energy levels, changed energy usage behaviors [33].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Around</a:t>
            </a:r>
            <a:r>
              <a:rPr lang="en-US" sz="1200" kern="1200" baseline="0" dirty="0" smtClean="0">
                <a:solidFill>
                  <a:schemeClr val="tx1"/>
                </a:solidFill>
                <a:latin typeface="+mn-lt"/>
                <a:ea typeface="+mn-ea"/>
                <a:cs typeface="+mn-cs"/>
              </a:rPr>
              <a:t> that </a:t>
            </a:r>
            <a:r>
              <a:rPr lang="en-US" sz="1200" kern="1200" dirty="0" smtClean="0">
                <a:solidFill>
                  <a:schemeClr val="tx1"/>
                </a:solidFill>
                <a:latin typeface="+mn-lt"/>
                <a:ea typeface="+mn-ea"/>
                <a:cs typeface="+mn-cs"/>
              </a:rPr>
              <a:t>time, in the late 1960s and early 70s, environmental psychology was an emerging discipline that had grown out of the realization that environmental conservation was a twofold problem: partly technical and partly human. </a:t>
            </a:r>
            <a:endParaRPr lang="en-US" dirty="0" smtClean="0"/>
          </a:p>
          <a:p>
            <a:endParaRPr lang="en-US" dirty="0" smtClean="0"/>
          </a:p>
          <a:p>
            <a:r>
              <a:rPr lang="en-US" dirty="0" smtClean="0"/>
              <a:t>Since this first study 40 years ago, environmental psychology has actively explored models of </a:t>
            </a:r>
            <a:r>
              <a:rPr lang="en-US" dirty="0" err="1" smtClean="0"/>
              <a:t>proenvironmental</a:t>
            </a:r>
            <a:r>
              <a:rPr lang="en-US" dirty="0" smtClean="0"/>
              <a:t> behavior, techniques to motivate behavior</a:t>
            </a:r>
            <a:r>
              <a:rPr lang="en-US" baseline="0" dirty="0" smtClean="0"/>
              <a:t> change, and studies of eco-feedback technology.</a:t>
            </a:r>
          </a:p>
          <a:p>
            <a:endParaRPr lang="en-US" baseline="0" dirty="0" smtClean="0"/>
          </a:p>
          <a:p>
            <a:r>
              <a:rPr lang="en-US" baseline="0" dirty="0" smtClean="0"/>
              <a:t>In comparison, HCI has only recently begun looking at eco-feedback; although some of the design elements are similar, even to the early work, the </a:t>
            </a:r>
            <a:r>
              <a:rPr lang="en-US" baseline="0" dirty="0" err="1" smtClean="0"/>
              <a:t>hci</a:t>
            </a:r>
            <a:r>
              <a:rPr lang="en-US" baseline="0" dirty="0" smtClean="0"/>
              <a:t> eco-feedback technologies are often evaluated not on their ability to change environmentally impactful behavior but rather on their aesthetic and overall understandability.</a:t>
            </a:r>
            <a:endParaRPr lang="en-US" dirty="0" smtClean="0"/>
          </a:p>
          <a:p>
            <a:endParaRPr lang="en-US" dirty="0"/>
          </a:p>
        </p:txBody>
      </p:sp>
      <p:sp>
        <p:nvSpPr>
          <p:cNvPr id="4" name="Slide Number Placeholder 3"/>
          <p:cNvSpPr>
            <a:spLocks noGrp="1"/>
          </p:cNvSpPr>
          <p:nvPr>
            <p:ph type="sldNum" sz="quarter" idx="10"/>
          </p:nvPr>
        </p:nvSpPr>
        <p:spPr/>
        <p:txBody>
          <a:bodyPr/>
          <a:lstStyle/>
          <a:p>
            <a:fld id="{B4B22A21-E2BB-4530-85C9-24B20A48872E}"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B22A21-E2BB-4530-85C9-24B20A48872E}"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Talk</a:t>
            </a:r>
            <a:r>
              <a:rPr lang="en-US" baseline="0" dirty="0" smtClean="0"/>
              <a:t> broken into 3 parts</a:t>
            </a:r>
          </a:p>
          <a:p>
            <a:endParaRPr lang="en-US" baseline="0" dirty="0" smtClean="0"/>
          </a:p>
          <a:p>
            <a:r>
              <a:rPr lang="en-US" baseline="0" dirty="0" smtClean="0"/>
              <a:t>First two parts are about integrating finds from </a:t>
            </a:r>
            <a:r>
              <a:rPr lang="en-US" baseline="0" dirty="0" err="1" smtClean="0"/>
              <a:t>env</a:t>
            </a:r>
            <a:r>
              <a:rPr lang="en-US" baseline="0" dirty="0" smtClean="0"/>
              <a:t> psych</a:t>
            </a:r>
          </a:p>
          <a:p>
            <a:endParaRPr lang="en-US" baseline="0" dirty="0" smtClean="0"/>
          </a:p>
          <a:p>
            <a:r>
              <a:rPr lang="en-US" baseline="0" dirty="0" smtClean="0"/>
              <a:t>Last part is about trying to tease out what </a:t>
            </a:r>
            <a:r>
              <a:rPr lang="en-US" baseline="0" dirty="0" err="1" smtClean="0"/>
              <a:t>hci’s</a:t>
            </a:r>
            <a:r>
              <a:rPr lang="en-US" baseline="0" dirty="0" smtClean="0"/>
              <a:t> role is in eco-feedback research</a:t>
            </a:r>
            <a:endParaRPr lang="en-US" dirty="0"/>
          </a:p>
        </p:txBody>
      </p:sp>
      <p:sp>
        <p:nvSpPr>
          <p:cNvPr id="4" name="Slide Number Placeholder 3"/>
          <p:cNvSpPr>
            <a:spLocks noGrp="1"/>
          </p:cNvSpPr>
          <p:nvPr>
            <p:ph type="sldNum" sz="quarter" idx="10"/>
          </p:nvPr>
        </p:nvSpPr>
        <p:spPr/>
        <p:txBody>
          <a:bodyPr/>
          <a:lstStyle/>
          <a:p>
            <a:fld id="{B4B22A21-E2BB-4530-85C9-24B20A48872E}"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Let’s begin with why do people engage in environmental</a:t>
            </a:r>
            <a:r>
              <a:rPr lang="en-US" baseline="0" dirty="0" smtClean="0"/>
              <a:t> behavior</a:t>
            </a:r>
            <a:endParaRPr lang="en-US" dirty="0"/>
          </a:p>
        </p:txBody>
      </p:sp>
      <p:sp>
        <p:nvSpPr>
          <p:cNvPr id="4" name="Slide Number Placeholder 3"/>
          <p:cNvSpPr>
            <a:spLocks noGrp="1"/>
          </p:cNvSpPr>
          <p:nvPr>
            <p:ph type="sldNum" sz="quarter" idx="10"/>
          </p:nvPr>
        </p:nvSpPr>
        <p:spPr/>
        <p:txBody>
          <a:bodyPr/>
          <a:lstStyle/>
          <a:p>
            <a:fld id="{B4B22A21-E2BB-4530-85C9-24B20A48872E}"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Why is this woman recycling, is it because she is getting paid?</a:t>
            </a:r>
          </a:p>
        </p:txBody>
      </p:sp>
      <p:sp>
        <p:nvSpPr>
          <p:cNvPr id="4" name="Slide Number Placeholder 3"/>
          <p:cNvSpPr>
            <a:spLocks noGrp="1"/>
          </p:cNvSpPr>
          <p:nvPr>
            <p:ph type="sldNum" sz="quarter" idx="10"/>
          </p:nvPr>
        </p:nvSpPr>
        <p:spPr/>
        <p:txBody>
          <a:bodyPr/>
          <a:lstStyle/>
          <a:p>
            <a:fld id="{B4B22A21-E2BB-4530-85C9-24B20A48872E}"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Why is this guy recycling? He’s not getting paid.</a:t>
            </a:r>
          </a:p>
        </p:txBody>
      </p:sp>
      <p:sp>
        <p:nvSpPr>
          <p:cNvPr id="4" name="Slide Number Placeholder 3"/>
          <p:cNvSpPr>
            <a:spLocks noGrp="1"/>
          </p:cNvSpPr>
          <p:nvPr>
            <p:ph type="sldNum" sz="quarter" idx="10"/>
          </p:nvPr>
        </p:nvSpPr>
        <p:spPr/>
        <p:txBody>
          <a:bodyPr/>
          <a:lstStyle/>
          <a:p>
            <a:fld id="{B4B22A21-E2BB-4530-85C9-24B20A48872E}"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Fortunately, environmental psychologists have been exploring reasons for why people engage in environmental</a:t>
            </a:r>
            <a:r>
              <a:rPr lang="en-US" baseline="0" dirty="0" smtClean="0"/>
              <a:t> behaviors for 40 years.</a:t>
            </a:r>
            <a:endParaRPr lang="en-US" dirty="0"/>
          </a:p>
        </p:txBody>
      </p:sp>
      <p:sp>
        <p:nvSpPr>
          <p:cNvPr id="4" name="Slide Number Placeholder 3"/>
          <p:cNvSpPr>
            <a:spLocks noGrp="1"/>
          </p:cNvSpPr>
          <p:nvPr>
            <p:ph type="sldNum" sz="quarter" idx="10"/>
          </p:nvPr>
        </p:nvSpPr>
        <p:spPr/>
        <p:txBody>
          <a:bodyPr/>
          <a:lstStyle/>
          <a:p>
            <a:fld id="{B4B22A21-E2BB-4530-85C9-24B20A48872E}"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Pro-environmental </a:t>
            </a:r>
            <a:r>
              <a:rPr lang="en-US" sz="1200" kern="1200" baseline="0" dirty="0" err="1" smtClean="0">
                <a:solidFill>
                  <a:schemeClr val="tx1"/>
                </a:solidFill>
                <a:latin typeface="+mn-lt"/>
                <a:ea typeface="+mn-ea"/>
                <a:cs typeface="+mn-cs"/>
              </a:rPr>
              <a:t>behaviour</a:t>
            </a:r>
            <a:r>
              <a:rPr lang="en-US" sz="1200" kern="1200" baseline="0" dirty="0" smtClean="0">
                <a:solidFill>
                  <a:schemeClr val="tx1"/>
                </a:solidFill>
                <a:latin typeface="+mn-lt"/>
                <a:ea typeface="+mn-ea"/>
                <a:cs typeface="+mn-cs"/>
              </a:rPr>
              <a:t> is typically viewed as a mixture of self-interest and of concern for other people, future generations, other species, or whole ecosystems.</a:t>
            </a:r>
          </a:p>
          <a:p>
            <a:endParaRPr lang="en-US" sz="1200" kern="1200" baseline="0" dirty="0" smtClean="0">
              <a:solidFill>
                <a:schemeClr val="tx1"/>
              </a:solidFill>
              <a:latin typeface="+mn-lt"/>
              <a:ea typeface="+mn-ea"/>
              <a:cs typeface="+mn-cs"/>
            </a:endParaRPr>
          </a:p>
          <a:p>
            <a:r>
              <a:rPr lang="en-US" baseline="0" dirty="0" smtClean="0"/>
              <a:t>Some of this is drawn from Bamberg (below)</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Bamberg_TwentyYearsAfterHinesHungerfordAndTomera-ANewMetaAnalysisOfPsychoSocialDeterminantsOfProEnvironmentalBehavior_JournalOfEnvironmentalPsychology2007</a:t>
            </a:r>
          </a:p>
          <a:p>
            <a:endParaRPr lang="en-US" baseline="0" dirty="0" smtClean="0"/>
          </a:p>
        </p:txBody>
      </p:sp>
      <p:sp>
        <p:nvSpPr>
          <p:cNvPr id="4" name="Slide Number Placeholder 3"/>
          <p:cNvSpPr>
            <a:spLocks noGrp="1"/>
          </p:cNvSpPr>
          <p:nvPr>
            <p:ph type="sldNum" sz="quarter" idx="10"/>
          </p:nvPr>
        </p:nvSpPr>
        <p:spPr/>
        <p:txBody>
          <a:bodyPr/>
          <a:lstStyle/>
          <a:p>
            <a:fld id="{B4B22A21-E2BB-4530-85C9-24B20A48872E}"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This mixture of self-interest and pro-social motives is also </a:t>
            </a:r>
            <a:r>
              <a:rPr lang="en-US" sz="1200" b="1" kern="1200" baseline="0" dirty="0" smtClean="0">
                <a:solidFill>
                  <a:schemeClr val="tx1"/>
                </a:solidFill>
                <a:latin typeface="+mn-lt"/>
                <a:ea typeface="+mn-ea"/>
                <a:cs typeface="+mn-cs"/>
              </a:rPr>
              <a:t>reflected by the theoretical models </a:t>
            </a:r>
            <a:r>
              <a:rPr lang="en-US" sz="1200" kern="1200" baseline="0" dirty="0" smtClean="0">
                <a:solidFill>
                  <a:schemeClr val="tx1"/>
                </a:solidFill>
                <a:latin typeface="+mn-lt"/>
                <a:ea typeface="+mn-ea"/>
                <a:cs typeface="+mn-cs"/>
              </a:rPr>
              <a:t>most </a:t>
            </a:r>
            <a:r>
              <a:rPr lang="en-US" sz="1200" b="1" kern="1200" baseline="0" dirty="0" smtClean="0">
                <a:solidFill>
                  <a:schemeClr val="tx1"/>
                </a:solidFill>
                <a:latin typeface="+mn-lt"/>
                <a:ea typeface="+mn-ea"/>
                <a:cs typeface="+mn-cs"/>
              </a:rPr>
              <a:t>frequently</a:t>
            </a:r>
            <a:r>
              <a:rPr lang="en-US" sz="1200" kern="1200" baseline="0" dirty="0" smtClean="0">
                <a:solidFill>
                  <a:schemeClr val="tx1"/>
                </a:solidFill>
                <a:latin typeface="+mn-lt"/>
                <a:ea typeface="+mn-ea"/>
                <a:cs typeface="+mn-cs"/>
              </a:rPr>
              <a:t> used to explain proenvironmental behavior.</a:t>
            </a:r>
          </a:p>
          <a:p>
            <a:endParaRPr lang="en-US" sz="1200" kern="1200" baseline="0" dirty="0" smtClean="0">
              <a:solidFill>
                <a:schemeClr val="tx1"/>
              </a:solidFill>
              <a:latin typeface="+mn-lt"/>
              <a:ea typeface="+mn-ea"/>
              <a:cs typeface="+mn-cs"/>
            </a:endParaRPr>
          </a:p>
          <a:p>
            <a:r>
              <a:rPr lang="en-US" baseline="0" dirty="0" smtClean="0"/>
              <a:t>Bamberg_TwentyYearsAfterHinesHungerfordAndTomera-ANewMetaAnalysisOfPsychoSocialDeterminantsOfProEnvironmentalBehavior_JournalOfEnvironmentalPsychology2007</a:t>
            </a:r>
          </a:p>
          <a:p>
            <a:endParaRPr lang="en-US" baseline="0" dirty="0" smtClean="0"/>
          </a:p>
        </p:txBody>
      </p:sp>
      <p:sp>
        <p:nvSpPr>
          <p:cNvPr id="4" name="Slide Number Placeholder 3"/>
          <p:cNvSpPr>
            <a:spLocks noGrp="1"/>
          </p:cNvSpPr>
          <p:nvPr>
            <p:ph type="sldNum" sz="quarter" idx="10"/>
          </p:nvPr>
        </p:nvSpPr>
        <p:spPr/>
        <p:txBody>
          <a:bodyPr/>
          <a:lstStyle/>
          <a:p>
            <a:fld id="{B4B22A21-E2BB-4530-85C9-24B20A48872E}"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goal of eco-feedback is</a:t>
            </a:r>
            <a:r>
              <a:rPr lang="en-US" baseline="0" dirty="0" smtClean="0"/>
              <a:t> to provide feedback about individual or group behavior in order reduce environmental impact.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DEC1407-E653-48D7-9E15-97A268969B19}"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mj-lt"/>
              <a:buAutoNum type="arabicPeriod"/>
            </a:pPr>
            <a:r>
              <a:rPr lang="en-US" sz="1200" kern="1200" baseline="0" dirty="0" smtClean="0">
                <a:solidFill>
                  <a:schemeClr val="tx1"/>
                </a:solidFill>
                <a:latin typeface="+mn-lt"/>
                <a:ea typeface="+mn-ea"/>
                <a:cs typeface="+mn-cs"/>
              </a:rPr>
              <a:t>Rational choice models assume that behavior is regulated by a systematic process of evaluating expected utility</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Often this is simplified </a:t>
            </a:r>
          </a:p>
          <a:p>
            <a:endParaRPr lang="en-US" sz="1200" kern="1200" baseline="0" dirty="0" smtClean="0">
              <a:solidFill>
                <a:schemeClr val="tx1"/>
              </a:solidFill>
              <a:latin typeface="+mn-lt"/>
              <a:ea typeface="+mn-ea"/>
              <a:cs typeface="+mn-cs"/>
            </a:endParaRPr>
          </a:p>
          <a:p>
            <a:r>
              <a:rPr lang="en-US" baseline="0" dirty="0" smtClean="0"/>
              <a:t>Bamberg_TwentyYearsAfterHinesHungerfordAndTomera-ANewMetaAnalysisOfPsychoSocialDeterminantsOfProEnvironmentalBehavior_JournalOfEnvironmentalPsychology2007</a:t>
            </a:r>
          </a:p>
          <a:p>
            <a:endParaRPr lang="en-US" baseline="0" dirty="0" smtClean="0"/>
          </a:p>
        </p:txBody>
      </p:sp>
      <p:sp>
        <p:nvSpPr>
          <p:cNvPr id="4" name="Slide Number Placeholder 3"/>
          <p:cNvSpPr>
            <a:spLocks noGrp="1"/>
          </p:cNvSpPr>
          <p:nvPr>
            <p:ph type="sldNum" sz="quarter" idx="10"/>
          </p:nvPr>
        </p:nvSpPr>
        <p:spPr/>
        <p:txBody>
          <a:bodyPr/>
          <a:lstStyle/>
          <a:p>
            <a:fld id="{B4B22A21-E2BB-4530-85C9-24B20A48872E}"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mj-lt"/>
              <a:buNone/>
            </a:pPr>
            <a:r>
              <a:rPr lang="en-US" sz="1200" kern="1200" baseline="0" dirty="0" smtClean="0">
                <a:solidFill>
                  <a:schemeClr val="tx1"/>
                </a:solidFill>
                <a:latin typeface="+mn-lt"/>
                <a:ea typeface="+mn-ea"/>
                <a:cs typeface="+mn-cs"/>
              </a:rPr>
              <a:t>In contrasts, norm-activation models do not focus on self-utility but rather assume that proenvironmental behavior is altruistic or based on some moral notion of good. </a:t>
            </a:r>
          </a:p>
          <a:p>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smtClean="0">
                <a:solidFill>
                  <a:schemeClr val="bg1">
                    <a:lumMod val="85000"/>
                  </a:schemeClr>
                </a:solidFill>
                <a:latin typeface="Segoe Condensed" pitchFamily="34" charset="0"/>
              </a:rPr>
              <a:t>DeYoung</a:t>
            </a:r>
            <a:r>
              <a:rPr lang="en-US" sz="1200" dirty="0" smtClean="0">
                <a:solidFill>
                  <a:schemeClr val="bg1">
                    <a:lumMod val="85000"/>
                  </a:schemeClr>
                </a:solidFill>
                <a:latin typeface="Segoe Condensed" pitchFamily="34" charset="0"/>
              </a:rPr>
              <a:t>, </a:t>
            </a:r>
            <a:r>
              <a:rPr lang="en-US" sz="1200" i="1" dirty="0" smtClean="0">
                <a:solidFill>
                  <a:schemeClr val="bg1">
                    <a:lumMod val="85000"/>
                  </a:schemeClr>
                </a:solidFill>
                <a:latin typeface="Segoe Condensed" pitchFamily="34" charset="0"/>
              </a:rPr>
              <a:t>Environment and Behavior</a:t>
            </a:r>
            <a:r>
              <a:rPr lang="en-US" sz="1200" dirty="0" smtClean="0">
                <a:solidFill>
                  <a:schemeClr val="bg1">
                    <a:lumMod val="85000"/>
                  </a:schemeClr>
                </a:solidFill>
                <a:latin typeface="Segoe Condensed" pitchFamily="34" charset="0"/>
              </a:rPr>
              <a:t>, 1986</a:t>
            </a:r>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r>
              <a:rPr lang="en-US" baseline="0" dirty="0" smtClean="0"/>
              <a:t>Bamberg_TwentyYearsAfterHinesHungerfordAndTomera-ANewMetaAnalysisOfPsychoSocialDeterminantsOfProEnvironmentalBehavior_JournalOfEnvironmentalPsychology2007</a:t>
            </a:r>
          </a:p>
          <a:p>
            <a:endParaRPr lang="en-US" baseline="0" dirty="0" smtClean="0"/>
          </a:p>
        </p:txBody>
      </p:sp>
      <p:sp>
        <p:nvSpPr>
          <p:cNvPr id="4" name="Slide Number Placeholder 3"/>
          <p:cNvSpPr>
            <a:spLocks noGrp="1"/>
          </p:cNvSpPr>
          <p:nvPr>
            <p:ph type="sldNum" sz="quarter" idx="10"/>
          </p:nvPr>
        </p:nvSpPr>
        <p:spPr/>
        <p:txBody>
          <a:bodyPr/>
          <a:lstStyle/>
          <a:p>
            <a:fld id="{B4B22A21-E2BB-4530-85C9-24B20A48872E}"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why</a:t>
            </a:r>
            <a:r>
              <a:rPr lang="en-US" baseline="0" dirty="0" smtClean="0"/>
              <a:t> do we care? &lt;click&gt;</a:t>
            </a:r>
          </a:p>
          <a:p>
            <a:endParaRPr lang="en-US" baseline="0" dirty="0" smtClean="0"/>
          </a:p>
          <a:p>
            <a:pPr marL="228600" indent="-228600">
              <a:buFont typeface="+mj-lt"/>
              <a:buAutoNum type="arabicPeriod"/>
            </a:pPr>
            <a:r>
              <a:rPr lang="en-US" sz="1200" kern="1200" dirty="0" smtClean="0">
                <a:solidFill>
                  <a:schemeClr val="tx1"/>
                </a:solidFill>
                <a:latin typeface="+mn-lt"/>
                <a:ea typeface="+mn-ea"/>
                <a:cs typeface="+mn-cs"/>
              </a:rPr>
              <a:t>HCI eco-feedback designers, whether conscious of it or not, imbue their designs with some theory of human behavior.</a:t>
            </a:r>
            <a:r>
              <a:rPr lang="en-US" sz="1200" kern="1200" baseline="0" dirty="0" smtClean="0">
                <a:solidFill>
                  <a:schemeClr val="tx1"/>
                </a:solidFill>
                <a:latin typeface="+mn-lt"/>
                <a:ea typeface="+mn-ea"/>
                <a:cs typeface="+mn-cs"/>
              </a:rPr>
              <a:t> </a:t>
            </a:r>
            <a:r>
              <a:rPr lang="en-US" sz="1200" i="1" kern="1200" baseline="0" dirty="0" smtClean="0">
                <a:solidFill>
                  <a:schemeClr val="tx1"/>
                </a:solidFill>
                <a:latin typeface="+mn-lt"/>
                <a:ea typeface="+mn-ea"/>
                <a:cs typeface="+mn-cs"/>
              </a:rPr>
              <a:t>H</a:t>
            </a:r>
            <a:r>
              <a:rPr lang="en-US" sz="1200" i="1" kern="1200" dirty="0" smtClean="0">
                <a:solidFill>
                  <a:schemeClr val="tx1"/>
                </a:solidFill>
                <a:latin typeface="+mn-lt"/>
                <a:ea typeface="+mn-ea"/>
                <a:cs typeface="+mn-cs"/>
              </a:rPr>
              <a:t>ow</a:t>
            </a:r>
            <a:r>
              <a:rPr lang="en-US" sz="1200" kern="1200" dirty="0" smtClean="0">
                <a:solidFill>
                  <a:schemeClr val="tx1"/>
                </a:solidFill>
                <a:latin typeface="+mn-lt"/>
                <a:ea typeface="+mn-ea"/>
                <a:cs typeface="+mn-cs"/>
              </a:rPr>
              <a:t> the technology presents this information is fundamentally based on how the designer believes humans behave and react. Subscribing to one model versus another could result in strikingly different choices about the type and presentation of information. </a:t>
            </a:r>
          </a:p>
          <a:p>
            <a:pPr marL="228600" indent="-228600">
              <a:buFont typeface="+mj-lt"/>
              <a:buNone/>
            </a:pPr>
            <a:endParaRPr lang="en-US" sz="1200" kern="1200" dirty="0" smtClean="0">
              <a:solidFill>
                <a:schemeClr val="tx1"/>
              </a:solidFill>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mj-lt"/>
              <a:buNone/>
              <a:tabLst/>
              <a:defRPr/>
            </a:pPr>
            <a:r>
              <a:rPr lang="en-US" sz="1200" kern="1200" dirty="0" smtClean="0">
                <a:solidFill>
                  <a:schemeClr val="tx1"/>
                </a:solidFill>
                <a:latin typeface="+mn-lt"/>
                <a:ea typeface="+mn-ea"/>
                <a:cs typeface="+mn-cs"/>
              </a:rPr>
              <a:t>2.  It is important, then, to begin questioning and exposing the theories used in our eco-feedback designs. Why were these design choices made, how are they grounded?</a:t>
            </a:r>
          </a:p>
          <a:p>
            <a:endParaRPr lang="en-US" dirty="0"/>
          </a:p>
        </p:txBody>
      </p:sp>
      <p:sp>
        <p:nvSpPr>
          <p:cNvPr id="4" name="Slide Number Placeholder 3"/>
          <p:cNvSpPr>
            <a:spLocks noGrp="1"/>
          </p:cNvSpPr>
          <p:nvPr>
            <p:ph type="sldNum" sz="quarter" idx="10"/>
          </p:nvPr>
        </p:nvSpPr>
        <p:spPr/>
        <p:txBody>
          <a:bodyPr/>
          <a:lstStyle/>
          <a:p>
            <a:fld id="{B4B22A21-E2BB-4530-85C9-24B20A48872E}"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While models of proenvironmental behavior provide us with a philosophical approach on which to base our designs, they do not offer specific strategies for changing behavior.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For this</a:t>
            </a:r>
            <a:r>
              <a:rPr lang="en-US" sz="1200" kern="1200" baseline="0" dirty="0" smtClean="0">
                <a:solidFill>
                  <a:schemeClr val="tx1"/>
                </a:solidFill>
                <a:latin typeface="+mn-lt"/>
                <a:ea typeface="+mn-ea"/>
                <a:cs typeface="+mn-cs"/>
              </a:rPr>
              <a:t> we turn towards specific behavior change techniques.</a:t>
            </a:r>
            <a:endParaRPr lang="en-US" dirty="0" smtClean="0"/>
          </a:p>
          <a:p>
            <a:endParaRPr lang="en-US" dirty="0"/>
          </a:p>
        </p:txBody>
      </p:sp>
      <p:sp>
        <p:nvSpPr>
          <p:cNvPr id="4" name="Slide Number Placeholder 3"/>
          <p:cNvSpPr>
            <a:spLocks noGrp="1"/>
          </p:cNvSpPr>
          <p:nvPr>
            <p:ph type="sldNum" sz="quarter" idx="10"/>
          </p:nvPr>
        </p:nvSpPr>
        <p:spPr/>
        <p:txBody>
          <a:bodyPr/>
          <a:lstStyle/>
          <a:p>
            <a:fld id="{B4B22A21-E2BB-4530-85C9-24B20A48872E}"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techniques largely</a:t>
            </a:r>
            <a:r>
              <a:rPr lang="en-US" baseline="0" dirty="0" smtClean="0"/>
              <a:t> extend from behavioral psychology, not environmental psychology specifically. </a:t>
            </a:r>
            <a:r>
              <a:rPr lang="en-US" dirty="0" smtClean="0"/>
              <a:t>In the paper we provide</a:t>
            </a:r>
            <a:r>
              <a:rPr lang="en-US" baseline="0" dirty="0" smtClean="0"/>
              <a:t> examples of how each one of these has been applied in environmental behavior studies, but here we’ll highlight only a few of them to underscore how they can be used in general.</a:t>
            </a:r>
          </a:p>
          <a:p>
            <a:endParaRPr lang="en-US" baseline="0" dirty="0" smtClean="0"/>
          </a:p>
          <a:p>
            <a:r>
              <a:rPr lang="en-US" baseline="0" dirty="0" smtClean="0"/>
              <a:t>These are techniques from environmental psychology that you, as </a:t>
            </a:r>
            <a:r>
              <a:rPr lang="en-US" baseline="0" dirty="0" err="1" smtClean="0"/>
              <a:t>hci</a:t>
            </a:r>
            <a:r>
              <a:rPr lang="en-US" baseline="0" dirty="0" smtClean="0"/>
              <a:t>-designers, can use in your designs of eco-feedback technology.</a:t>
            </a:r>
            <a:endParaRPr lang="en-US" dirty="0"/>
          </a:p>
        </p:txBody>
      </p:sp>
      <p:sp>
        <p:nvSpPr>
          <p:cNvPr id="4" name="Slide Number Placeholder 3"/>
          <p:cNvSpPr>
            <a:spLocks noGrp="1"/>
          </p:cNvSpPr>
          <p:nvPr>
            <p:ph type="sldNum" sz="quarter" idx="10"/>
          </p:nvPr>
        </p:nvSpPr>
        <p:spPr/>
        <p:txBody>
          <a:bodyPr/>
          <a:lstStyle/>
          <a:p>
            <a:fld id="{B4B22A21-E2BB-4530-85C9-24B20A48872E}"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mj-lt"/>
              <a:buAutoNum type="arabicPeriod"/>
            </a:pPr>
            <a:r>
              <a:rPr lang="en-US" sz="1200" kern="1200" baseline="0" dirty="0" smtClean="0">
                <a:solidFill>
                  <a:schemeClr val="tx1"/>
                </a:solidFill>
                <a:latin typeface="+mn-lt"/>
                <a:ea typeface="+mn-ea"/>
                <a:cs typeface="+mn-cs"/>
              </a:rPr>
              <a:t>Many conservation programs use high-level written or verbal messages, called prompts, to promote conservation.</a:t>
            </a:r>
          </a:p>
          <a:p>
            <a:pPr marL="228600" indent="-228600">
              <a:buFont typeface="+mj-lt"/>
              <a:buAutoNum type="arabicPeriod"/>
            </a:pPr>
            <a:endParaRPr lang="en-US" sz="1200" kern="1200" baseline="0" dirty="0" smtClean="0">
              <a:solidFill>
                <a:schemeClr val="tx1"/>
              </a:solidFill>
              <a:latin typeface="+mn-lt"/>
              <a:ea typeface="+mn-ea"/>
              <a:cs typeface="+mn-cs"/>
            </a:endParaRPr>
          </a:p>
          <a:p>
            <a:pPr marL="228600" indent="-228600">
              <a:buFont typeface="+mj-lt"/>
              <a:buAutoNum type="arabicPeriod"/>
            </a:pPr>
            <a:r>
              <a:rPr lang="en-US" sz="1200" kern="1200" baseline="0" dirty="0" smtClean="0">
                <a:solidFill>
                  <a:schemeClr val="tx1"/>
                </a:solidFill>
                <a:latin typeface="+mn-lt"/>
                <a:ea typeface="+mn-ea"/>
                <a:cs typeface="+mn-cs"/>
              </a:rPr>
              <a:t>Investigations into general prompting strategies have shown that prompting has limited influence on behavior but can be made more effective by improving specificity, timing, and placement</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Geller, E.S., </a:t>
            </a:r>
            <a:r>
              <a:rPr lang="en-US" sz="1200" kern="1200" baseline="0" dirty="0" err="1" smtClean="0">
                <a:solidFill>
                  <a:schemeClr val="tx1"/>
                </a:solidFill>
                <a:latin typeface="+mn-lt"/>
                <a:ea typeface="+mn-ea"/>
                <a:cs typeface="+mn-cs"/>
              </a:rPr>
              <a:t>Winett</a:t>
            </a:r>
            <a:r>
              <a:rPr lang="en-US" sz="1200" kern="1200" baseline="0" dirty="0" smtClean="0">
                <a:solidFill>
                  <a:schemeClr val="tx1"/>
                </a:solidFill>
                <a:latin typeface="+mn-lt"/>
                <a:ea typeface="+mn-ea"/>
                <a:cs typeface="+mn-cs"/>
              </a:rPr>
              <a:t>, R.A., &amp; Everett, P.B. </a:t>
            </a:r>
            <a:r>
              <a:rPr lang="en-US" sz="1200" i="1" kern="1200" baseline="0" dirty="0" smtClean="0">
                <a:solidFill>
                  <a:schemeClr val="tx1"/>
                </a:solidFill>
                <a:latin typeface="+mn-lt"/>
                <a:ea typeface="+mn-ea"/>
                <a:cs typeface="+mn-cs"/>
              </a:rPr>
              <a:t>Preserving the environment: New strategies for behavior change. </a:t>
            </a:r>
            <a:r>
              <a:rPr lang="en-US" sz="1200" i="0" kern="1200" baseline="0" dirty="0" smtClean="0">
                <a:solidFill>
                  <a:schemeClr val="tx1"/>
                </a:solidFill>
                <a:latin typeface="+mn-lt"/>
                <a:ea typeface="+mn-ea"/>
                <a:cs typeface="+mn-cs"/>
              </a:rPr>
              <a:t>New</a:t>
            </a:r>
            <a:r>
              <a:rPr lang="en-US" sz="1200" i="1"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York: </a:t>
            </a:r>
            <a:r>
              <a:rPr lang="en-US" sz="1200" kern="1200" baseline="0" dirty="0" err="1" smtClean="0">
                <a:solidFill>
                  <a:schemeClr val="tx1"/>
                </a:solidFill>
                <a:latin typeface="+mn-lt"/>
                <a:ea typeface="+mn-ea"/>
                <a:cs typeface="+mn-cs"/>
              </a:rPr>
              <a:t>Pergamon</a:t>
            </a:r>
            <a:r>
              <a:rPr lang="en-US" sz="1200" kern="1200" baseline="0" dirty="0" smtClean="0">
                <a:solidFill>
                  <a:schemeClr val="tx1"/>
                </a:solidFill>
                <a:latin typeface="+mn-lt"/>
                <a:ea typeface="+mn-ea"/>
                <a:cs typeface="+mn-cs"/>
              </a:rPr>
              <a:t> Press, 1982</a:t>
            </a:r>
          </a:p>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4B22A21-E2BB-4530-85C9-24B20A48872E}"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mj-lt"/>
              <a:buNone/>
            </a:pPr>
            <a:r>
              <a:rPr lang="en-US" dirty="0" smtClean="0"/>
              <a:t>Prompts</a:t>
            </a:r>
            <a:r>
              <a:rPr lang="en-US" baseline="0" dirty="0" smtClean="0"/>
              <a:t> that are disconnected from where the consumption action takes place are less effective than prompts that are closer in time and place.</a:t>
            </a:r>
          </a:p>
          <a:p>
            <a:pPr marL="228600" indent="-228600">
              <a:buFont typeface="+mj-lt"/>
              <a:buNone/>
            </a:pPr>
            <a:endParaRPr lang="en-US" dirty="0" smtClean="0"/>
          </a:p>
          <a:p>
            <a:pPr marL="228600" indent="-228600">
              <a:buFont typeface="+mj-lt"/>
              <a:buNone/>
            </a:pPr>
            <a:r>
              <a:rPr lang="en-US" dirty="0" smtClean="0"/>
              <a:t>So</a:t>
            </a:r>
            <a:r>
              <a:rPr lang="en-US" baseline="0" dirty="0" smtClean="0"/>
              <a:t> a poster reminding people to use energy wisely is much less effective at motivating people to turn off the lights than a label right on the light switch.</a:t>
            </a:r>
            <a:endParaRPr lang="en-US" dirty="0"/>
          </a:p>
        </p:txBody>
      </p:sp>
      <p:sp>
        <p:nvSpPr>
          <p:cNvPr id="4" name="Slide Number Placeholder 3"/>
          <p:cNvSpPr>
            <a:spLocks noGrp="1"/>
          </p:cNvSpPr>
          <p:nvPr>
            <p:ph type="sldNum" sz="quarter" idx="10"/>
          </p:nvPr>
        </p:nvSpPr>
        <p:spPr/>
        <p:txBody>
          <a:bodyPr/>
          <a:lstStyle/>
          <a:p>
            <a:fld id="{B4B22A21-E2BB-4530-85C9-24B20A48872E}"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B22A21-E2BB-4530-85C9-24B20A48872E}"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mj-lt"/>
              <a:buNone/>
            </a:pPr>
            <a:r>
              <a:rPr lang="en-US" sz="1200" b="0" i="0" kern="1200" dirty="0" smtClean="0">
                <a:solidFill>
                  <a:schemeClr val="tx1"/>
                </a:solidFill>
                <a:latin typeface="+mn-lt"/>
                <a:ea typeface="+mn-ea"/>
                <a:cs typeface="+mn-cs"/>
              </a:rPr>
              <a:t>Locke and Latham summarize 35 years of research</a:t>
            </a:r>
            <a:r>
              <a:rPr lang="en-US" sz="1200" b="0" i="0" kern="1200" baseline="0" dirty="0" smtClean="0">
                <a:solidFill>
                  <a:schemeClr val="tx1"/>
                </a:solidFill>
                <a:latin typeface="+mn-lt"/>
                <a:ea typeface="+mn-ea"/>
                <a:cs typeface="+mn-cs"/>
              </a:rPr>
              <a:t> into the effect of goals on behavior:</a:t>
            </a:r>
            <a:endParaRPr lang="en-US" sz="1200" b="0" i="0" kern="1200" dirty="0" smtClean="0">
              <a:solidFill>
                <a:schemeClr val="tx1"/>
              </a:solidFill>
              <a:latin typeface="+mn-lt"/>
              <a:ea typeface="+mn-ea"/>
              <a:cs typeface="+mn-cs"/>
            </a:endParaRPr>
          </a:p>
          <a:p>
            <a:pPr marL="228600" indent="-228600">
              <a:buFont typeface="+mj-lt"/>
              <a:buAutoNum type="arabicPeriod"/>
            </a:pPr>
            <a:r>
              <a:rPr lang="en-US" sz="1200" b="0" i="0" kern="1200" dirty="0" smtClean="0">
                <a:solidFill>
                  <a:schemeClr val="tx1"/>
                </a:solidFill>
                <a:latin typeface="+mn-lt"/>
                <a:ea typeface="+mn-ea"/>
                <a:cs typeface="+mn-cs"/>
              </a:rPr>
              <a:t>Goals serve a directive function; they direct attention and effort toward goal-relevant activities</a:t>
            </a:r>
          </a:p>
          <a:p>
            <a:pPr marL="228600" indent="-228600">
              <a:buFont typeface="+mj-lt"/>
              <a:buAutoNum type="arabicPeriod"/>
            </a:pPr>
            <a:r>
              <a:rPr lang="en-US" sz="1200" b="0" i="0" kern="1200" dirty="0" smtClean="0">
                <a:solidFill>
                  <a:schemeClr val="tx1"/>
                </a:solidFill>
                <a:latin typeface="+mn-lt"/>
                <a:ea typeface="+mn-ea"/>
                <a:cs typeface="+mn-cs"/>
              </a:rPr>
              <a:t>Goals have an energizing function. Hard goals lead to greater effort than easy goals.</a:t>
            </a:r>
          </a:p>
          <a:p>
            <a:pPr marL="228600" indent="-228600">
              <a:buFont typeface="+mj-lt"/>
              <a:buAutoNum type="arabicPeriod"/>
            </a:pPr>
            <a:r>
              <a:rPr lang="en-US" sz="1200" b="0" i="0" kern="1200" dirty="0" smtClean="0">
                <a:solidFill>
                  <a:schemeClr val="tx1"/>
                </a:solidFill>
                <a:latin typeface="+mn-lt"/>
                <a:ea typeface="+mn-ea"/>
                <a:cs typeface="+mn-cs"/>
              </a:rPr>
              <a:t>Goals affect persistence. Hard goals prolong effort (</a:t>
            </a:r>
            <a:r>
              <a:rPr lang="en-US" sz="1200" b="0" i="0" kern="1200" dirty="0" err="1" smtClean="0">
                <a:solidFill>
                  <a:schemeClr val="tx1"/>
                </a:solidFill>
                <a:latin typeface="+mn-lt"/>
                <a:ea typeface="+mn-ea"/>
                <a:cs typeface="+mn-cs"/>
              </a:rPr>
              <a:t>LaPorte</a:t>
            </a:r>
            <a:r>
              <a:rPr lang="en-US" sz="1200" b="0" i="0" kern="1200" dirty="0" smtClean="0">
                <a:solidFill>
                  <a:schemeClr val="tx1"/>
                </a:solidFill>
                <a:latin typeface="+mn-lt"/>
                <a:ea typeface="+mn-ea"/>
                <a:cs typeface="+mn-cs"/>
              </a:rPr>
              <a:t> &amp; </a:t>
            </a:r>
            <a:r>
              <a:rPr lang="en-US" sz="1200" b="0" i="0" kern="1200" dirty="0" err="1" smtClean="0">
                <a:solidFill>
                  <a:schemeClr val="tx1"/>
                </a:solidFill>
                <a:latin typeface="+mn-lt"/>
                <a:ea typeface="+mn-ea"/>
                <a:cs typeface="+mn-cs"/>
              </a:rPr>
              <a:t>Nath</a:t>
            </a:r>
            <a:r>
              <a:rPr lang="en-US" sz="1200" b="0" i="0" kern="1200" dirty="0" smtClean="0">
                <a:solidFill>
                  <a:schemeClr val="tx1"/>
                </a:solidFill>
                <a:latin typeface="+mn-lt"/>
                <a:ea typeface="+mn-ea"/>
                <a:cs typeface="+mn-cs"/>
              </a:rPr>
              <a:t>, 1976).</a:t>
            </a:r>
          </a:p>
          <a:p>
            <a:pPr marL="228600" indent="-228600">
              <a:buFont typeface="+mj-lt"/>
              <a:buAutoNum type="arabicPeriod"/>
            </a:pPr>
            <a:endParaRPr lang="en-US" sz="1200" b="0" i="0" kern="1200" dirty="0" smtClean="0">
              <a:solidFill>
                <a:schemeClr val="tx1"/>
              </a:solidFill>
              <a:latin typeface="+mn-lt"/>
              <a:ea typeface="+mn-ea"/>
              <a:cs typeface="+mn-cs"/>
            </a:endParaRPr>
          </a:p>
          <a:p>
            <a:pPr marL="228600" indent="-228600">
              <a:buFont typeface="+mj-lt"/>
              <a:buNone/>
            </a:pPr>
            <a:r>
              <a:rPr lang="en-US" sz="1200" b="0" i="0" kern="1200" dirty="0" smtClean="0">
                <a:solidFill>
                  <a:schemeClr val="tx1"/>
                </a:solidFill>
                <a:latin typeface="+mn-lt"/>
                <a:ea typeface="+mn-ea"/>
                <a:cs typeface="+mn-cs"/>
              </a:rPr>
              <a:t>I’ll talk more about how goals have been used to motivate environmental behavior</a:t>
            </a:r>
            <a:r>
              <a:rPr lang="en-US" sz="1200" b="0" i="0" kern="1200" baseline="0" dirty="0" smtClean="0">
                <a:solidFill>
                  <a:schemeClr val="tx1"/>
                </a:solidFill>
                <a:latin typeface="+mn-lt"/>
                <a:ea typeface="+mn-ea"/>
                <a:cs typeface="+mn-cs"/>
              </a:rPr>
              <a:t> with eco-feedback technology in the next part of the talk.</a:t>
            </a:r>
            <a:endParaRPr lang="en-US" sz="1200" b="0" i="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4B22A21-E2BB-4530-85C9-24B20A48872E}"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B4B22A21-E2BB-4530-85C9-24B20A48872E}"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The Toyota </a:t>
            </a:r>
            <a:r>
              <a:rPr lang="en-US" sz="1200" kern="1200" baseline="0" dirty="0" err="1" smtClean="0">
                <a:solidFill>
                  <a:schemeClr val="tx1"/>
                </a:solidFill>
                <a:latin typeface="+mn-lt"/>
                <a:ea typeface="+mn-ea"/>
                <a:cs typeface="+mn-cs"/>
              </a:rPr>
              <a:t>Prius</a:t>
            </a:r>
            <a:r>
              <a:rPr lang="en-US" sz="1200" kern="1200" baseline="0" dirty="0" smtClean="0">
                <a:solidFill>
                  <a:schemeClr val="tx1"/>
                </a:solidFill>
                <a:latin typeface="+mn-lt"/>
                <a:ea typeface="+mn-ea"/>
                <a:cs typeface="+mn-cs"/>
              </a:rPr>
              <a:t> is one popular example of eco-feedback… </a:t>
            </a:r>
          </a:p>
        </p:txBody>
      </p:sp>
      <p:sp>
        <p:nvSpPr>
          <p:cNvPr id="4" name="Slide Number Placeholder 3"/>
          <p:cNvSpPr>
            <a:spLocks noGrp="1"/>
          </p:cNvSpPr>
          <p:nvPr>
            <p:ph type="sldNum" sz="quarter" idx="10"/>
          </p:nvPr>
        </p:nvSpPr>
        <p:spPr/>
        <p:txBody>
          <a:bodyPr/>
          <a:lstStyle/>
          <a:p>
            <a:fld id="{311E5671-4418-4830-BFD5-1931A095E609}"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while the first two parts of the talk were largely focused on what can</a:t>
            </a:r>
            <a:r>
              <a:rPr lang="en-US" baseline="0" dirty="0" smtClean="0"/>
              <a:t> we learn from environmental psychology and how can we apply them to our eco-feedback designs, we transition now to pursuing the question of what </a:t>
            </a:r>
            <a:r>
              <a:rPr lang="en-US" baseline="0" dirty="0" err="1" smtClean="0"/>
              <a:t>hci’s</a:t>
            </a:r>
            <a:r>
              <a:rPr lang="en-US" baseline="0" dirty="0" smtClean="0"/>
              <a:t> role might be?</a:t>
            </a:r>
          </a:p>
          <a:p>
            <a:endParaRPr lang="en-US" baseline="0" dirty="0" smtClean="0"/>
          </a:p>
          <a:p>
            <a:r>
              <a:rPr lang="en-US" baseline="0" dirty="0" smtClean="0"/>
              <a:t>To answer this question, we conducted comparative survey of the </a:t>
            </a:r>
            <a:r>
              <a:rPr lang="en-US" baseline="0" dirty="0" err="1" smtClean="0"/>
              <a:t>hci</a:t>
            </a:r>
            <a:r>
              <a:rPr lang="en-US" baseline="0" dirty="0" smtClean="0"/>
              <a:t> and environmental psychology literature on eco-feedback technology.</a:t>
            </a:r>
            <a:endParaRPr lang="en-US" dirty="0"/>
          </a:p>
        </p:txBody>
      </p:sp>
      <p:sp>
        <p:nvSpPr>
          <p:cNvPr id="4" name="Slide Number Placeholder 3"/>
          <p:cNvSpPr>
            <a:spLocks noGrp="1"/>
          </p:cNvSpPr>
          <p:nvPr>
            <p:ph type="sldNum" sz="quarter" idx="10"/>
          </p:nvPr>
        </p:nvSpPr>
        <p:spPr/>
        <p:txBody>
          <a:bodyPr/>
          <a:lstStyle/>
          <a:p>
            <a:fld id="{B4B22A21-E2BB-4530-85C9-24B20A48872E}"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latin typeface="Segoe Condensed" pitchFamily="34" charset="0"/>
              </a:rPr>
              <a:t>We used</a:t>
            </a:r>
            <a:r>
              <a:rPr lang="en-US" sz="2400" baseline="0" dirty="0" smtClean="0">
                <a:latin typeface="Segoe Condensed" pitchFamily="34" charset="0"/>
              </a:rPr>
              <a:t> Google Scholar and ACM Portal to search for HCI/UbiComp papers that </a:t>
            </a:r>
            <a:r>
              <a:rPr lang="en-US" sz="2400" dirty="0" smtClean="0">
                <a:latin typeface="Segoe Condensed" pitchFamily="34" charset="0"/>
              </a:rPr>
              <a:t>139 </a:t>
            </a:r>
            <a:r>
              <a:rPr lang="en-US" sz="2400" dirty="0" err="1" smtClean="0">
                <a:latin typeface="Segoe Condensed" pitchFamily="34" charset="0"/>
              </a:rPr>
              <a:t>hci</a:t>
            </a:r>
            <a:r>
              <a:rPr lang="en-US" sz="2400" dirty="0" smtClean="0">
                <a:latin typeface="Segoe Condensed" pitchFamily="34" charset="0"/>
              </a:rPr>
              <a:t> papers </a:t>
            </a:r>
            <a:r>
              <a:rPr lang="en-US" sz="1200" dirty="0" smtClean="0">
                <a:latin typeface="Segoe Condensed" pitchFamily="34" charset="0"/>
              </a:rPr>
              <a:t>included “environment” or “sustainability.”</a:t>
            </a:r>
          </a:p>
          <a:p>
            <a:r>
              <a:rPr lang="en-US" sz="1200" dirty="0" smtClean="0">
                <a:latin typeface="Segoe Condensed" pitchFamily="34" charset="0"/>
              </a:rPr>
              <a:t>58 workshop papers, 36 full papers, 32 papers found in extended abstracts (e.g., demos, works-in-progress, alt.chi), and 13 short papers, journal or magazine articles</a:t>
            </a:r>
          </a:p>
          <a:p>
            <a:r>
              <a:rPr lang="en-US" sz="1200" dirty="0" smtClean="0">
                <a:latin typeface="Segoe Condensed" pitchFamily="34" charset="0"/>
              </a:rPr>
              <a:t>44% of these papers were published in 2009 and 92% were published in the last three years.</a:t>
            </a:r>
          </a:p>
          <a:p>
            <a:r>
              <a:rPr lang="en-US" sz="1200" dirty="0" smtClean="0">
                <a:latin typeface="Segoe Condensed" pitchFamily="34" charset="0"/>
              </a:rPr>
              <a:t>Of the 139 papers, 56 were related to eco-feedback technology—44 of these provide a unique eco-feedback artifact, while the rest are essays</a:t>
            </a:r>
          </a:p>
          <a:p>
            <a:endParaRPr lang="en-US" dirty="0"/>
          </a:p>
        </p:txBody>
      </p:sp>
      <p:sp>
        <p:nvSpPr>
          <p:cNvPr id="4" name="Slide Number Placeholder 3"/>
          <p:cNvSpPr>
            <a:spLocks noGrp="1"/>
          </p:cNvSpPr>
          <p:nvPr>
            <p:ph type="sldNum" sz="quarter" idx="10"/>
          </p:nvPr>
        </p:nvSpPr>
        <p:spPr/>
        <p:txBody>
          <a:bodyPr/>
          <a:lstStyle/>
          <a:p>
            <a:fld id="{B4B22A21-E2BB-4530-85C9-24B20A48872E}" type="slidenum">
              <a:rPr lang="en-US" smtClean="0"/>
              <a:pPr/>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Given the long history in environmental psychology of exploring eco-feedback [1, 15], many of these studies were conducted before technology was seen as a practical feedback tool. Thus, most of these studies did not use eco-feedback </a:t>
            </a:r>
            <a:r>
              <a:rPr lang="en-US" i="1" dirty="0" smtClean="0"/>
              <a:t>technology </a:t>
            </a:r>
            <a:r>
              <a:rPr lang="en-US" dirty="0" smtClean="0"/>
              <a:t>in particular but rather other forms of feedback such as bill designs, media campaigns, pamphlets, and home audits. </a:t>
            </a:r>
          </a:p>
          <a:p>
            <a:endParaRPr lang="en-US" dirty="0" smtClean="0"/>
          </a:p>
          <a:p>
            <a:r>
              <a:rPr lang="en-US" dirty="0" smtClean="0"/>
              <a:t>Here, though, we focus solely on the 12 studies in environmental psychology that did use eco-feedback </a:t>
            </a:r>
            <a:r>
              <a:rPr lang="en-US" i="1" dirty="0" smtClean="0"/>
              <a:t>technology</a:t>
            </a:r>
            <a:r>
              <a:rPr lang="en-US" dirty="0" smtClean="0"/>
              <a:t> (often referred to as “computerized feedback” in this literature).</a:t>
            </a:r>
          </a:p>
          <a:p>
            <a:endParaRPr lang="en-US" dirty="0"/>
          </a:p>
        </p:txBody>
      </p:sp>
      <p:sp>
        <p:nvSpPr>
          <p:cNvPr id="4" name="Slide Number Placeholder 3"/>
          <p:cNvSpPr>
            <a:spLocks noGrp="1"/>
          </p:cNvSpPr>
          <p:nvPr>
            <p:ph type="sldNum" sz="quarter" idx="10"/>
          </p:nvPr>
        </p:nvSpPr>
        <p:spPr/>
        <p:txBody>
          <a:bodyPr/>
          <a:lstStyle/>
          <a:p>
            <a:fld id="{B4B22A21-E2BB-4530-85C9-24B20A48872E}" type="slidenum">
              <a:rPr lang="en-US" smtClean="0"/>
              <a:pPr/>
              <a:t>33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&lt;click&gt;</a:t>
            </a:r>
          </a:p>
          <a:p>
            <a:endParaRPr lang="en-US" dirty="0" smtClean="0"/>
          </a:p>
          <a:p>
            <a:r>
              <a:rPr lang="en-US" dirty="0" smtClean="0"/>
              <a:t>…which suggests that we have  a way to go before</a:t>
            </a:r>
            <a:r>
              <a:rPr lang="en-US" baseline="0" dirty="0" smtClean="0"/>
              <a:t> making an impact outside of our community.</a:t>
            </a:r>
            <a:endParaRPr lang="en-US" dirty="0"/>
          </a:p>
        </p:txBody>
      </p:sp>
      <p:sp>
        <p:nvSpPr>
          <p:cNvPr id="4" name="Slide Number Placeholder 3"/>
          <p:cNvSpPr>
            <a:spLocks noGrp="1"/>
          </p:cNvSpPr>
          <p:nvPr>
            <p:ph type="sldNum" sz="quarter" idx="10"/>
          </p:nvPr>
        </p:nvSpPr>
        <p:spPr/>
        <p:txBody>
          <a:bodyPr/>
          <a:lstStyle/>
          <a:p>
            <a:fld id="{B4B22A21-E2BB-4530-85C9-24B20A48872E}" type="slidenum">
              <a:rPr lang="en-US" smtClean="0"/>
              <a:pPr/>
              <a:t>34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Now that I’ve given you an overview</a:t>
            </a:r>
            <a:r>
              <a:rPr lang="en-US" baseline="0" dirty="0" smtClean="0"/>
              <a:t> of the corpus, how </a:t>
            </a:r>
            <a:r>
              <a:rPr lang="en-US" baseline="0" dirty="0" err="1" smtClean="0"/>
              <a:t>hci</a:t>
            </a:r>
            <a:r>
              <a:rPr lang="en-US" baseline="0" dirty="0" smtClean="0"/>
              <a:t> and environmental psychology present their eco-feedback interfaces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Perhaps the most striking (and most immediate) contrast between the HCI and the environmental psychology literature is the emphasis (or lack of emphasis) on the visual design of the eco-feedback interface itself. </a:t>
            </a:r>
          </a:p>
          <a:p>
            <a:endParaRPr lang="en-US" dirty="0"/>
          </a:p>
        </p:txBody>
      </p:sp>
      <p:sp>
        <p:nvSpPr>
          <p:cNvPr id="4" name="Slide Number Placeholder 3"/>
          <p:cNvSpPr>
            <a:spLocks noGrp="1"/>
          </p:cNvSpPr>
          <p:nvPr>
            <p:ph type="sldNum" sz="quarter" idx="10"/>
          </p:nvPr>
        </p:nvSpPr>
        <p:spPr/>
        <p:txBody>
          <a:bodyPr/>
          <a:lstStyle/>
          <a:p>
            <a:fld id="{B4B22A21-E2BB-4530-85C9-24B20A48872E}" type="slidenum">
              <a:rPr lang="en-US" smtClean="0"/>
              <a:pPr/>
              <a:t>36</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P.C. contained three different programs, the first of which presented current consumption and the previous year’s consumption for the same household on a graph; the second contained a questionnaire on general aspects of energy saving, while the third was a directory of energy saving information and advice.”</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Slightly adapted for the slide</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Brandon_ReducingHouseholdEnergyConsumptionAQualitativeAndQuantitativeFieldStudy_EnvironmentalPsychology1999</a:t>
            </a:r>
          </a:p>
          <a:p>
            <a:endParaRPr lang="en-US" sz="1200"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4B22A21-E2BB-4530-85C9-24B20A48872E}" type="slidenum">
              <a:rPr lang="en-US" smtClean="0"/>
              <a:pPr/>
              <a:t>37</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These are the two most common types of feedback interfaces that we saw in the environmental psychology literature.</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On the left, we have an interface which provides real-time energy usage information via a LED display. On the right, we have an interactive, computer-based interface that displays historical energy consumption information over time.</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Both of these types of interfaces resulted in energy reductions.</a:t>
            </a:r>
          </a:p>
        </p:txBody>
      </p:sp>
      <p:sp>
        <p:nvSpPr>
          <p:cNvPr id="4" name="Slide Number Placeholder 3"/>
          <p:cNvSpPr>
            <a:spLocks noGrp="1"/>
          </p:cNvSpPr>
          <p:nvPr>
            <p:ph type="sldNum" sz="quarter" idx="10"/>
          </p:nvPr>
        </p:nvSpPr>
        <p:spPr/>
        <p:txBody>
          <a:bodyPr/>
          <a:lstStyle/>
          <a:p>
            <a:fld id="{B4B22A21-E2BB-4530-85C9-24B20A48872E}" type="slidenum">
              <a:rPr lang="en-US" smtClean="0"/>
              <a:pPr/>
              <a:t>38</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baseline="0" dirty="0" smtClean="0">
                <a:solidFill>
                  <a:schemeClr val="tx1"/>
                </a:solidFill>
                <a:latin typeface="+mn-lt"/>
                <a:ea typeface="+mn-ea"/>
                <a:cs typeface="+mn-cs"/>
              </a:rPr>
              <a:t>Range of interfaces and output modalities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baseline="0" dirty="0" smtClean="0">
                <a:solidFill>
                  <a:schemeClr val="tx1"/>
                </a:solidFill>
                <a:latin typeface="+mn-lt"/>
                <a:ea typeface="+mn-ea"/>
                <a:cs typeface="+mn-cs"/>
              </a:rPr>
              <a:t>Describe them</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4B22A21-E2BB-4530-85C9-24B20A48872E}" type="slidenum">
              <a:rPr lang="en-US" smtClean="0"/>
              <a:pPr/>
              <a:t>39</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Despite the relatively simple interfaces and lack of focus on design, the environmental psychology studies have achieved impressive results…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 finding which should be cause for reflection by eco-feedback researchers in HCI</a:t>
            </a:r>
            <a:endParaRPr lang="en-US" dirty="0"/>
          </a:p>
        </p:txBody>
      </p:sp>
      <p:sp>
        <p:nvSpPr>
          <p:cNvPr id="4" name="Slide Number Placeholder 3"/>
          <p:cNvSpPr>
            <a:spLocks noGrp="1"/>
          </p:cNvSpPr>
          <p:nvPr>
            <p:ph type="sldNum" sz="quarter" idx="10"/>
          </p:nvPr>
        </p:nvSpPr>
        <p:spPr/>
        <p:txBody>
          <a:bodyPr/>
          <a:lstStyle/>
          <a:p>
            <a:fld id="{B4B22A21-E2BB-4530-85C9-24B20A48872E}" type="slidenum">
              <a:rPr lang="en-US" smtClean="0"/>
              <a:pPr/>
              <a:t>40</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So, I’m not advocating that we adopt environmental psychology designs but rather that we need</a:t>
            </a:r>
            <a:r>
              <a:rPr lang="en-US" sz="1200" kern="1200" baseline="0" dirty="0" smtClean="0">
                <a:solidFill>
                  <a:schemeClr val="tx1"/>
                </a:solidFill>
                <a:latin typeface="+mn-lt"/>
                <a:ea typeface="+mn-ea"/>
                <a:cs typeface="+mn-cs"/>
              </a:rPr>
              <a:t> to think deeply about </a:t>
            </a:r>
            <a:r>
              <a:rPr lang="en-US" sz="1200" kern="1200" dirty="0" smtClean="0">
                <a:solidFill>
                  <a:schemeClr val="tx1"/>
                </a:solidFill>
                <a:latin typeface="+mn-lt"/>
                <a:ea typeface="+mn-ea"/>
                <a:cs typeface="+mn-cs"/>
              </a:rPr>
              <a:t>what our goals are when we are designing new eco-feedback technologies</a:t>
            </a:r>
            <a:r>
              <a:rPr lang="en-US" sz="1200" kern="1200" baseline="0" dirty="0" smtClean="0">
                <a:solidFill>
                  <a:schemeClr val="tx1"/>
                </a:solidFill>
                <a:latin typeface="+mn-lt"/>
                <a:ea typeface="+mn-ea"/>
                <a:cs typeface="+mn-cs"/>
              </a:rPr>
              <a:t> and how those designs should be evaluated.</a:t>
            </a:r>
          </a:p>
          <a:p>
            <a:endParaRPr lang="en-US" sz="1200"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4B22A21-E2BB-4530-85C9-24B20A48872E}" type="slidenum">
              <a:rPr lang="en-US" smtClean="0"/>
              <a:pPr/>
              <a:t>41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Hot research area/lots of people involved in it/began to wonder whether our designs were effective</a:t>
            </a:r>
          </a:p>
        </p:txBody>
      </p:sp>
      <p:sp>
        <p:nvSpPr>
          <p:cNvPr id="4" name="Slide Number Placeholder 3"/>
          <p:cNvSpPr>
            <a:spLocks noGrp="1"/>
          </p:cNvSpPr>
          <p:nvPr>
            <p:ph type="sldNum" sz="quarter" idx="10"/>
          </p:nvPr>
        </p:nvSpPr>
        <p:spPr/>
        <p:txBody>
          <a:bodyPr/>
          <a:lstStyle/>
          <a:p>
            <a:fld id="{B4B22A21-E2BB-4530-85C9-24B20A48872E}"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Given that environmental psychologists do not focus on the design and evaluation of the eco-feedback artifact itself, they cannot answer questions about the importance/effectiveness of certain interface or design characteristics.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These are questions we, as a community, are well suited to study and answer.</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&lt;click&gt; </a:t>
            </a:r>
          </a:p>
        </p:txBody>
      </p:sp>
      <p:sp>
        <p:nvSpPr>
          <p:cNvPr id="4" name="Slide Number Placeholder 3"/>
          <p:cNvSpPr>
            <a:spLocks noGrp="1"/>
          </p:cNvSpPr>
          <p:nvPr>
            <p:ph type="sldNum" sz="quarter" idx="10"/>
          </p:nvPr>
        </p:nvSpPr>
        <p:spPr/>
        <p:txBody>
          <a:bodyPr/>
          <a:lstStyle/>
          <a:p>
            <a:fld id="{B4B22A21-E2BB-4530-85C9-24B20A48872E}" type="slidenum">
              <a:rPr lang="en-US" smtClean="0"/>
              <a:pPr/>
              <a:t>42</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We have </a:t>
            </a:r>
            <a:r>
              <a:rPr lang="en-US" sz="1200" kern="1200" dirty="0" err="1" smtClean="0">
                <a:solidFill>
                  <a:schemeClr val="tx1"/>
                </a:solidFill>
                <a:latin typeface="+mn-lt"/>
                <a:ea typeface="+mn-ea"/>
                <a:cs typeface="+mn-cs"/>
              </a:rPr>
              <a:t>hci</a:t>
            </a:r>
            <a:r>
              <a:rPr lang="en-US" sz="1200" kern="1200" dirty="0" smtClean="0">
                <a:solidFill>
                  <a:schemeClr val="tx1"/>
                </a:solidFill>
                <a:latin typeface="+mn-lt"/>
                <a:ea typeface="+mn-ea"/>
                <a:cs typeface="+mn-cs"/>
              </a:rPr>
              <a:t> in blue/</a:t>
            </a:r>
            <a:r>
              <a:rPr lang="en-US" sz="1200" kern="1200" dirty="0" err="1" smtClean="0">
                <a:solidFill>
                  <a:schemeClr val="tx1"/>
                </a:solidFill>
                <a:latin typeface="+mn-lt"/>
                <a:ea typeface="+mn-ea"/>
                <a:cs typeface="+mn-cs"/>
              </a:rPr>
              <a:t>env</a:t>
            </a:r>
            <a:r>
              <a:rPr lang="en-US" sz="1200" kern="1200" dirty="0" smtClean="0">
                <a:solidFill>
                  <a:schemeClr val="tx1"/>
                </a:solidFill>
                <a:latin typeface="+mn-lt"/>
                <a:ea typeface="+mn-ea"/>
                <a:cs typeface="+mn-cs"/>
              </a:rPr>
              <a:t> psych in red.</a:t>
            </a:r>
            <a:r>
              <a:rPr lang="en-US" sz="1200" kern="1200" baseline="0" dirty="0" smtClean="0">
                <a:solidFill>
                  <a:schemeClr val="tx1"/>
                </a:solidFill>
                <a:latin typeface="+mn-lt"/>
                <a:ea typeface="+mn-ea"/>
                <a:cs typeface="+mn-cs"/>
              </a:rPr>
              <a:t> Describe axes.</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most common target for both </a:t>
            </a:r>
            <a:r>
              <a:rPr lang="en-US" sz="1200" kern="1200" dirty="0" err="1" smtClean="0">
                <a:solidFill>
                  <a:schemeClr val="tx1"/>
                </a:solidFill>
                <a:latin typeface="+mn-lt"/>
                <a:ea typeface="+mn-ea"/>
                <a:cs typeface="+mn-cs"/>
              </a:rPr>
              <a:t>hci</a:t>
            </a:r>
            <a:r>
              <a:rPr lang="en-US" sz="1200" kern="1200" dirty="0" smtClean="0">
                <a:solidFill>
                  <a:schemeClr val="tx1"/>
                </a:solidFill>
                <a:latin typeface="+mn-lt"/>
                <a:ea typeface="+mn-ea"/>
                <a:cs typeface="+mn-cs"/>
              </a:rPr>
              <a:t> and environmental psychology is residential electricity usage: 41% of the papers in HCI and 92% of the papers in environmental psychology.</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This emphasis is both a reflection of the impact that electricity usage behaviors have on the environment as well as the ease with which energy usage can be automatically sensed</a:t>
            </a:r>
            <a:endParaRPr lang="en-US" dirty="0" smtClean="0"/>
          </a:p>
          <a:p>
            <a:endParaRPr lang="en-US" dirty="0"/>
          </a:p>
        </p:txBody>
      </p:sp>
      <p:sp>
        <p:nvSpPr>
          <p:cNvPr id="4" name="Slide Number Placeholder 3"/>
          <p:cNvSpPr>
            <a:spLocks noGrp="1"/>
          </p:cNvSpPr>
          <p:nvPr>
            <p:ph type="sldNum" sz="quarter" idx="10"/>
          </p:nvPr>
        </p:nvSpPr>
        <p:spPr/>
        <p:txBody>
          <a:bodyPr/>
          <a:lstStyle/>
          <a:p>
            <a:fld id="{B4B22A21-E2BB-4530-85C9-24B20A48872E}" type="slidenum">
              <a:rPr lang="en-US" smtClean="0"/>
              <a:pPr/>
              <a:t>44</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However, while environmental psychology has largely focused on electricity,</a:t>
            </a:r>
            <a:r>
              <a:rPr lang="en-US" baseline="0" dirty="0" smtClean="0"/>
              <a:t> gas, and water</a:t>
            </a:r>
            <a:endParaRPr lang="en-US" dirty="0" smtClean="0"/>
          </a:p>
          <a:p>
            <a:endParaRPr lang="en-US" dirty="0"/>
          </a:p>
        </p:txBody>
      </p:sp>
      <p:sp>
        <p:nvSpPr>
          <p:cNvPr id="4" name="Slide Number Placeholder 3"/>
          <p:cNvSpPr>
            <a:spLocks noGrp="1"/>
          </p:cNvSpPr>
          <p:nvPr>
            <p:ph type="sldNum" sz="quarter" idx="10"/>
          </p:nvPr>
        </p:nvSpPr>
        <p:spPr/>
        <p:txBody>
          <a:bodyPr/>
          <a:lstStyle/>
          <a:p>
            <a:fld id="{B4B22A21-E2BB-4530-85C9-24B20A48872E}" type="slidenum">
              <a:rPr lang="en-US" smtClean="0"/>
              <a:pPr/>
              <a:t>45</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HCI has explored eco-feedback technologies for a far larger set of behaviors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Including transportation, garbage disposal, automatic</a:t>
            </a:r>
            <a:r>
              <a:rPr lang="en-US" sz="1200" kern="1200" baseline="0" dirty="0" smtClean="0">
                <a:solidFill>
                  <a:schemeClr val="tx1"/>
                </a:solidFill>
                <a:latin typeface="+mn-lt"/>
                <a:ea typeface="+mn-ea"/>
                <a:cs typeface="+mn-cs"/>
              </a:rPr>
              <a:t> carbon emission tracking, and even paper usage.</a:t>
            </a:r>
            <a:endParaRPr lang="en-US" dirty="0"/>
          </a:p>
        </p:txBody>
      </p:sp>
      <p:sp>
        <p:nvSpPr>
          <p:cNvPr id="4" name="Slide Number Placeholder 3"/>
          <p:cNvSpPr>
            <a:spLocks noGrp="1"/>
          </p:cNvSpPr>
          <p:nvPr>
            <p:ph type="sldNum" sz="quarter" idx="10"/>
          </p:nvPr>
        </p:nvSpPr>
        <p:spPr/>
        <p:txBody>
          <a:bodyPr/>
          <a:lstStyle/>
          <a:p>
            <a:fld id="{B4B22A21-E2BB-4530-85C9-24B20A48872E}" type="slidenum">
              <a:rPr lang="en-US" smtClean="0"/>
              <a:pPr/>
              <a:t>46</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mj-lt"/>
              <a:buNone/>
            </a:pPr>
            <a:endParaRPr lang="en-US" dirty="0"/>
          </a:p>
        </p:txBody>
      </p:sp>
      <p:sp>
        <p:nvSpPr>
          <p:cNvPr id="4" name="Slide Number Placeholder 3"/>
          <p:cNvSpPr>
            <a:spLocks noGrp="1"/>
          </p:cNvSpPr>
          <p:nvPr>
            <p:ph type="sldNum" sz="quarter" idx="10"/>
          </p:nvPr>
        </p:nvSpPr>
        <p:spPr/>
        <p:txBody>
          <a:bodyPr/>
          <a:lstStyle/>
          <a:p>
            <a:fld id="{B4B22A21-E2BB-4530-85C9-24B20A48872E}" type="slidenum">
              <a:rPr lang="en-US" smtClean="0"/>
              <a:pPr/>
              <a:t>47</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3. Now that we’ve been doing this research for a few years, we need to reward both novelty and longer-term evaluations, which brings us to…</a:t>
            </a:r>
          </a:p>
        </p:txBody>
      </p:sp>
      <p:sp>
        <p:nvSpPr>
          <p:cNvPr id="4" name="Slide Number Placeholder 3"/>
          <p:cNvSpPr>
            <a:spLocks noGrp="1"/>
          </p:cNvSpPr>
          <p:nvPr>
            <p:ph type="sldNum" sz="quarter" idx="10"/>
          </p:nvPr>
        </p:nvSpPr>
        <p:spPr/>
        <p:txBody>
          <a:bodyPr/>
          <a:lstStyle/>
          <a:p>
            <a:fld id="{B4B22A21-E2BB-4530-85C9-24B20A48872E}" type="slidenum">
              <a:rPr lang="en-US" smtClean="0"/>
              <a:pPr/>
              <a:t>48</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Another important distinction between the two disciplines is in study methodology.</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HCI researchers have largely focused on laboratory studies or qualitative field studies of eco-feedback technology.</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studies in the environmental psychology literature were almost exclusively field studies,</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with one survey and one lab study.</a:t>
            </a:r>
          </a:p>
        </p:txBody>
      </p:sp>
      <p:sp>
        <p:nvSpPr>
          <p:cNvPr id="4" name="Slide Number Placeholder 3"/>
          <p:cNvSpPr>
            <a:spLocks noGrp="1"/>
          </p:cNvSpPr>
          <p:nvPr>
            <p:ph type="sldNum" sz="quarter" idx="10"/>
          </p:nvPr>
        </p:nvSpPr>
        <p:spPr/>
        <p:txBody>
          <a:bodyPr/>
          <a:lstStyle/>
          <a:p>
            <a:fld id="{B4B22A21-E2BB-4530-85C9-24B20A48872E}" type="slidenum">
              <a:rPr lang="en-US" smtClean="0"/>
              <a:pPr/>
              <a:t>50</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HCI laboratory studies tend to be informal in nature, seeking feedback about understandability, aesthetic, and perceived usefulness.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t>
            </a:r>
            <a:r>
              <a:rPr lang="en-US" sz="1200" i="1" kern="1200" dirty="0" smtClean="0">
                <a:solidFill>
                  <a:schemeClr val="tx1"/>
                </a:solidFill>
                <a:latin typeface="+mn-lt"/>
                <a:ea typeface="+mn-ea"/>
                <a:cs typeface="+mn-cs"/>
              </a:rPr>
              <a:t>At this stage, the Power-Aware Cord is meant to be a conceptual design statement, mostly used to test people’s reactions and provoke thoughts around the area of energy consumption.</a:t>
            </a:r>
            <a:r>
              <a:rPr lang="en-US" sz="1200" kern="1200" dirty="0" smtClean="0">
                <a:solidFill>
                  <a:schemeClr val="tx1"/>
                </a:solidFill>
                <a:latin typeface="+mn-lt"/>
                <a:ea typeface="+mn-ea"/>
                <a:cs typeface="+mn-cs"/>
              </a:rPr>
              <a:t>” </a:t>
            </a:r>
          </a:p>
          <a:p>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latin typeface="+mn-lt"/>
                <a:ea typeface="+mn-ea"/>
                <a:cs typeface="+mn-cs"/>
              </a:rPr>
              <a:t>Gustafsson</a:t>
            </a:r>
            <a:r>
              <a:rPr lang="en-US" sz="1200" kern="1200" dirty="0" smtClean="0">
                <a:solidFill>
                  <a:schemeClr val="tx1"/>
                </a:solidFill>
                <a:latin typeface="+mn-lt"/>
                <a:ea typeface="+mn-ea"/>
                <a:cs typeface="+mn-cs"/>
              </a:rPr>
              <a:t>, A. and </a:t>
            </a:r>
            <a:r>
              <a:rPr lang="en-US" sz="1200" kern="1200" dirty="0" err="1" smtClean="0">
                <a:solidFill>
                  <a:schemeClr val="tx1"/>
                </a:solidFill>
                <a:latin typeface="+mn-lt"/>
                <a:ea typeface="+mn-ea"/>
                <a:cs typeface="+mn-cs"/>
              </a:rPr>
              <a:t>Gyllenswärd</a:t>
            </a:r>
            <a:r>
              <a:rPr lang="en-US" sz="1200" kern="1200" dirty="0" smtClean="0">
                <a:solidFill>
                  <a:schemeClr val="tx1"/>
                </a:solidFill>
                <a:latin typeface="+mn-lt"/>
                <a:ea typeface="+mn-ea"/>
                <a:cs typeface="+mn-cs"/>
              </a:rPr>
              <a:t>, M. The power-aware cord: energy awareness through ambient information display. </a:t>
            </a:r>
            <a:r>
              <a:rPr lang="en-US" sz="1200" i="1" kern="1200" dirty="0" smtClean="0">
                <a:solidFill>
                  <a:schemeClr val="tx1"/>
                </a:solidFill>
                <a:latin typeface="+mn-lt"/>
                <a:ea typeface="+mn-ea"/>
                <a:cs typeface="+mn-cs"/>
              </a:rPr>
              <a:t>CHI EA '05</a:t>
            </a:r>
            <a:r>
              <a:rPr lang="en-US" sz="1200" kern="1200" dirty="0" smtClean="0">
                <a:solidFill>
                  <a:schemeClr val="tx1"/>
                </a:solidFill>
                <a:latin typeface="+mn-lt"/>
                <a:ea typeface="+mn-ea"/>
                <a:cs typeface="+mn-cs"/>
              </a:rPr>
              <a:t>, 2005, 1423-1426.</a:t>
            </a:r>
          </a:p>
          <a:p>
            <a:endParaRPr lang="en-US" dirty="0"/>
          </a:p>
        </p:txBody>
      </p:sp>
      <p:sp>
        <p:nvSpPr>
          <p:cNvPr id="4" name="Slide Number Placeholder 3"/>
          <p:cNvSpPr>
            <a:spLocks noGrp="1"/>
          </p:cNvSpPr>
          <p:nvPr>
            <p:ph type="sldNum" sz="quarter" idx="10"/>
          </p:nvPr>
        </p:nvSpPr>
        <p:spPr/>
        <p:txBody>
          <a:bodyPr/>
          <a:lstStyle/>
          <a:p>
            <a:fld id="{B4B22A21-E2BB-4530-85C9-24B20A48872E}" type="slidenum">
              <a:rPr lang="en-US" smtClean="0"/>
              <a:pPr/>
              <a:t>51</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HCI laboratory studies tend to be informal in nature, seeking feedback about understandability, aesthetic, and perceived usefulness.</a:t>
            </a:r>
          </a:p>
          <a:p>
            <a:endParaRPr lang="en-US" dirty="0"/>
          </a:p>
        </p:txBody>
      </p:sp>
      <p:sp>
        <p:nvSpPr>
          <p:cNvPr id="4" name="Slide Number Placeholder 3"/>
          <p:cNvSpPr>
            <a:spLocks noGrp="1"/>
          </p:cNvSpPr>
          <p:nvPr>
            <p:ph type="sldNum" sz="quarter" idx="10"/>
          </p:nvPr>
        </p:nvSpPr>
        <p:spPr/>
        <p:txBody>
          <a:bodyPr/>
          <a:lstStyle/>
          <a:p>
            <a:fld id="{B4B22A21-E2BB-4530-85C9-24B20A48872E}" type="slidenum">
              <a:rPr lang="en-US" smtClean="0"/>
              <a:pPr/>
              <a:t>52</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Use comparative</a:t>
            </a:r>
            <a:r>
              <a:rPr lang="en-US" sz="1200" kern="1200" baseline="0" dirty="0" smtClean="0">
                <a:solidFill>
                  <a:schemeClr val="tx1"/>
                </a:solidFill>
                <a:latin typeface="+mn-lt"/>
                <a:ea typeface="+mn-ea"/>
                <a:cs typeface="+mn-cs"/>
              </a:rPr>
              <a:t> language!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Pro-self vs. pro-social test was called “The Measuring Instrument for Social Value Orientations”</a:t>
            </a: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latin typeface="+mn-lt"/>
                <a:ea typeface="+mn-ea"/>
                <a:cs typeface="+mn-cs"/>
              </a:rPr>
              <a:t>McCalley</a:t>
            </a:r>
            <a:r>
              <a:rPr lang="en-US" sz="1200" kern="1200" dirty="0" smtClean="0">
                <a:solidFill>
                  <a:schemeClr val="tx1"/>
                </a:solidFill>
                <a:latin typeface="+mn-lt"/>
                <a:ea typeface="+mn-ea"/>
                <a:cs typeface="+mn-cs"/>
              </a:rPr>
              <a:t>, L. &amp; </a:t>
            </a:r>
            <a:r>
              <a:rPr lang="en-US" sz="1200" kern="1200" dirty="0" err="1" smtClean="0">
                <a:solidFill>
                  <a:schemeClr val="tx1"/>
                </a:solidFill>
                <a:latin typeface="+mn-lt"/>
                <a:ea typeface="+mn-ea"/>
                <a:cs typeface="+mn-cs"/>
              </a:rPr>
              <a:t>Midden</a:t>
            </a:r>
            <a:r>
              <a:rPr lang="en-US" sz="1200" kern="1200" dirty="0" smtClean="0">
                <a:solidFill>
                  <a:schemeClr val="tx1"/>
                </a:solidFill>
                <a:latin typeface="+mn-lt"/>
                <a:ea typeface="+mn-ea"/>
                <a:cs typeface="+mn-cs"/>
              </a:rPr>
              <a:t>, C. Energy conservation through product-integrated feedback: the roles of goal-setting and social orientation. </a:t>
            </a:r>
            <a:r>
              <a:rPr lang="en-US" sz="1200" i="1" kern="1200" dirty="0" smtClean="0">
                <a:solidFill>
                  <a:schemeClr val="tx1"/>
                </a:solidFill>
                <a:latin typeface="+mn-lt"/>
                <a:ea typeface="+mn-ea"/>
                <a:cs typeface="+mn-cs"/>
              </a:rPr>
              <a:t>J. of Economic Psychology 23</a:t>
            </a:r>
            <a:r>
              <a:rPr lang="en-US" sz="1200" kern="1200" dirty="0" smtClean="0">
                <a:solidFill>
                  <a:schemeClr val="tx1"/>
                </a:solidFill>
                <a:latin typeface="+mn-lt"/>
                <a:ea typeface="+mn-ea"/>
                <a:cs typeface="+mn-cs"/>
              </a:rPr>
              <a:t>, (2002), 589-603.</a:t>
            </a:r>
          </a:p>
          <a:p>
            <a:endParaRPr lang="en-US" dirty="0"/>
          </a:p>
        </p:txBody>
      </p:sp>
      <p:sp>
        <p:nvSpPr>
          <p:cNvPr id="4" name="Slide Number Placeholder 3"/>
          <p:cNvSpPr>
            <a:spLocks noGrp="1"/>
          </p:cNvSpPr>
          <p:nvPr>
            <p:ph type="sldNum" sz="quarter" idx="10"/>
          </p:nvPr>
        </p:nvSpPr>
        <p:spPr/>
        <p:txBody>
          <a:bodyPr/>
          <a:lstStyle/>
          <a:p>
            <a:fld id="{B4B22A21-E2BB-4530-85C9-24B20A48872E}" type="slidenum">
              <a:rPr lang="en-US" smtClean="0"/>
              <a:pPr/>
              <a:t>53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The take away message</a:t>
            </a:r>
          </a:p>
          <a:p>
            <a:r>
              <a:rPr lang="en-US" dirty="0" smtClean="0"/>
              <a:t>1.</a:t>
            </a:r>
            <a:r>
              <a:rPr lang="en-US" baseline="0" dirty="0" smtClean="0"/>
              <a:t> 40 yrs </a:t>
            </a:r>
            <a:r>
              <a:rPr lang="en-US" baseline="0" dirty="0" err="1" smtClean="0"/>
              <a:t>env</a:t>
            </a:r>
            <a:r>
              <a:rPr lang="en-US" baseline="0" dirty="0" smtClean="0"/>
              <a:t> psych not well integrated into eco-feedback research in </a:t>
            </a:r>
            <a:r>
              <a:rPr lang="en-US" baseline="0" dirty="0" err="1" smtClean="0"/>
              <a:t>hci</a:t>
            </a:r>
            <a:endParaRPr lang="en-US" dirty="0" smtClean="0"/>
          </a:p>
          <a:p>
            <a:r>
              <a:rPr lang="en-US" dirty="0" smtClean="0"/>
              <a:t>2. Despite</a:t>
            </a:r>
            <a:r>
              <a:rPr lang="en-US" baseline="0" dirty="0" smtClean="0"/>
              <a:t> eco-feedback designed to change behavior, rarely </a:t>
            </a:r>
            <a:r>
              <a:rPr lang="en-US" baseline="0" dirty="0" err="1" smtClean="0"/>
              <a:t>eval</a:t>
            </a:r>
            <a:r>
              <a:rPr lang="en-US" baseline="0" dirty="0" smtClean="0"/>
              <a:t> in </a:t>
            </a:r>
            <a:r>
              <a:rPr lang="en-US" baseline="0" dirty="0" err="1" smtClean="0"/>
              <a:t>hci</a:t>
            </a:r>
            <a:r>
              <a:rPr lang="en-US" baseline="0" dirty="0" smtClean="0"/>
              <a:t> which leads us to question what the </a:t>
            </a:r>
            <a:r>
              <a:rPr lang="en-US" b="1" baseline="0" dirty="0" smtClean="0"/>
              <a:t>role of </a:t>
            </a:r>
            <a:r>
              <a:rPr lang="en-US" b="1" baseline="0" dirty="0" err="1" smtClean="0"/>
              <a:t>hci</a:t>
            </a:r>
            <a:r>
              <a:rPr lang="en-US" b="1" baseline="0" dirty="0" smtClean="0"/>
              <a:t> should </a:t>
            </a:r>
            <a:r>
              <a:rPr lang="en-US" baseline="0" dirty="0" smtClean="0"/>
              <a:t>be in the design of eco-feedback technology.</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mtClean="0"/>
              <a:t>To begin let’s look at…</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B4B22A21-E2BB-4530-85C9-24B20A48872E}"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show-me stands for shower water meter. it is a device that measures and displays the amount of water that is being used during a shower. The consumption information is visualized in the form of LEDs that are vertically assembled on a stick. During operation, one (additional) LED is lightened up for every five liters of water consumed</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4 households (unclear how these were chosen)</a:t>
            </a:r>
          </a:p>
          <a:p>
            <a:endParaRPr lang="en-US" dirty="0"/>
          </a:p>
        </p:txBody>
      </p:sp>
      <p:sp>
        <p:nvSpPr>
          <p:cNvPr id="4" name="Slide Number Placeholder 3"/>
          <p:cNvSpPr>
            <a:spLocks noGrp="1"/>
          </p:cNvSpPr>
          <p:nvPr>
            <p:ph type="sldNum" sz="quarter" idx="10"/>
          </p:nvPr>
        </p:nvSpPr>
        <p:spPr/>
        <p:txBody>
          <a:bodyPr/>
          <a:lstStyle/>
          <a:p>
            <a:fld id="{B4B22A21-E2BB-4530-85C9-24B20A48872E}" type="slidenum">
              <a:rPr lang="en-US" smtClean="0"/>
              <a:pPr/>
              <a:t>54</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B22A21-E2BB-4530-85C9-24B20A48872E}" type="slidenum">
              <a:rPr lang="en-US" smtClean="0"/>
              <a:pPr/>
              <a:t>56</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B22A21-E2BB-4530-85C9-24B20A48872E}" type="slidenum">
              <a:rPr lang="en-US" smtClean="0"/>
              <a:pPr/>
              <a:t>57</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B22A21-E2BB-4530-85C9-24B20A48872E}" type="slidenum">
              <a:rPr lang="en-US" smtClean="0"/>
              <a:pPr/>
              <a:t>58</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B22A21-E2BB-4530-85C9-24B20A48872E}" type="slidenum">
              <a:rPr lang="en-US" smtClean="0"/>
              <a:pPr/>
              <a:t>59</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should be the role of HCI in evaluating eco-feedback interfaces? If the goal is to change</a:t>
            </a:r>
            <a:r>
              <a:rPr lang="en-US" baseline="0" dirty="0" smtClean="0"/>
              <a:t> behavior &lt;click&gt;</a:t>
            </a:r>
            <a:endParaRPr lang="en-US" dirty="0"/>
          </a:p>
        </p:txBody>
      </p:sp>
      <p:sp>
        <p:nvSpPr>
          <p:cNvPr id="4" name="Slide Number Placeholder 3"/>
          <p:cNvSpPr>
            <a:spLocks noGrp="1"/>
          </p:cNvSpPr>
          <p:nvPr>
            <p:ph type="sldNum" sz="quarter" idx="10"/>
          </p:nvPr>
        </p:nvSpPr>
        <p:spPr/>
        <p:txBody>
          <a:bodyPr/>
          <a:lstStyle/>
          <a:p>
            <a:fld id="{B4B22A21-E2BB-4530-85C9-24B20A48872E}" type="slidenum">
              <a:rPr lang="en-US" smtClean="0"/>
              <a:pPr/>
              <a:t>60</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B22A21-E2BB-4530-85C9-24B20A48872E}" type="slidenum">
              <a:rPr lang="en-US" smtClean="0"/>
              <a:pPr/>
              <a:t>61</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dirty="0" smtClean="0"/>
              <a:t>Integrate </a:t>
            </a:r>
            <a:r>
              <a:rPr lang="en-US" dirty="0" err="1" smtClean="0"/>
              <a:t>env</a:t>
            </a:r>
            <a:r>
              <a:rPr lang="en-US" dirty="0" smtClean="0"/>
              <a:t> psych models and</a:t>
            </a:r>
            <a:r>
              <a:rPr lang="en-US" baseline="0" dirty="0" smtClean="0"/>
              <a:t> behavior change techniques</a:t>
            </a:r>
          </a:p>
          <a:p>
            <a:pPr marL="228600" indent="-228600">
              <a:buAutoNum type="arabicPeriod"/>
            </a:pPr>
            <a:r>
              <a:rPr lang="en-US" dirty="0" smtClean="0"/>
              <a:t>We’ve talked about what</a:t>
            </a:r>
            <a:r>
              <a:rPr lang="en-US" baseline="0" dirty="0" smtClean="0"/>
              <a:t> our role can be for rapidly prototyping new eco-feedback displays, building new types of eco-feedback sensors but really this comes down to the goal of eco-feedback technology, which is ostensibly to change behavior and if that’s the case we need to pursue a different evaluation approach.</a:t>
            </a:r>
            <a:endParaRPr lang="en-US" dirty="0"/>
          </a:p>
        </p:txBody>
      </p:sp>
      <p:sp>
        <p:nvSpPr>
          <p:cNvPr id="4" name="Slide Number Placeholder 3"/>
          <p:cNvSpPr>
            <a:spLocks noGrp="1"/>
          </p:cNvSpPr>
          <p:nvPr>
            <p:ph type="sldNum" sz="quarter" idx="10"/>
          </p:nvPr>
        </p:nvSpPr>
        <p:spPr/>
        <p:txBody>
          <a:bodyPr/>
          <a:lstStyle/>
          <a:p>
            <a:fld id="{B4B22A21-E2BB-4530-85C9-24B20A48872E}" type="slidenum">
              <a:rPr lang="en-US" smtClean="0"/>
              <a:pPr/>
              <a:t>62</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Ultimately, we need to decide as a community what kind of impact we want to make in the future.</a:t>
            </a:r>
            <a:endParaRPr lang="en-US" dirty="0"/>
          </a:p>
        </p:txBody>
      </p:sp>
      <p:sp>
        <p:nvSpPr>
          <p:cNvPr id="4" name="Slide Number Placeholder 3"/>
          <p:cNvSpPr>
            <a:spLocks noGrp="1"/>
          </p:cNvSpPr>
          <p:nvPr>
            <p:ph type="sldNum" sz="quarter" idx="10"/>
          </p:nvPr>
        </p:nvSpPr>
        <p:spPr/>
        <p:txBody>
          <a:bodyPr/>
          <a:lstStyle/>
          <a:p>
            <a:fld id="{B4B22A21-E2BB-4530-85C9-24B20A48872E}" type="slidenum">
              <a:rPr lang="en-US" smtClean="0"/>
              <a:pPr/>
              <a:t>63</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EC1407-E653-48D7-9E15-97A268969B19}" type="slidenum">
              <a:rPr lang="en-US" smtClean="0"/>
              <a:pPr/>
              <a:t>64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begin let’s look at…</a:t>
            </a:r>
          </a:p>
          <a:p>
            <a:endParaRPr lang="en-US" dirty="0" smtClean="0"/>
          </a:p>
          <a:p>
            <a:r>
              <a:rPr lang="en-US" dirty="0" smtClean="0"/>
              <a:t>Gustafsson_ThePowerAwareCord_EnergyAwarenessThroughAmbientInformationDisplay_CHI2005.pdf</a:t>
            </a:r>
            <a:endParaRPr lang="en-US" dirty="0"/>
          </a:p>
        </p:txBody>
      </p:sp>
      <p:sp>
        <p:nvSpPr>
          <p:cNvPr id="4" name="Slide Number Placeholder 3"/>
          <p:cNvSpPr>
            <a:spLocks noGrp="1"/>
          </p:cNvSpPr>
          <p:nvPr>
            <p:ph type="sldNum" sz="quarter" idx="10"/>
          </p:nvPr>
        </p:nvSpPr>
        <p:spPr/>
        <p:txBody>
          <a:bodyPr/>
          <a:lstStyle/>
          <a:p>
            <a:fld id="{6DEC1407-E653-48D7-9E15-97A268969B19}"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B22A21-E2BB-4530-85C9-24B20A48872E}" type="slidenum">
              <a:rPr lang="en-US" smtClean="0"/>
              <a:pPr/>
              <a:t>65</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Gardner and Stern (2002) divide behaviors related to resource conservation into two categories: efficiency and curtailment behaviors. Efficiency behaviors are one-time actions that are meant to provide a lasting reduction on a person’s environmental footprint without requiring behavioral change (e.g., buying a more fuel-efficient vehicle, installing low-flow showerheads, replacing old appliances with their energy-star equivalents). Curtailment behaviors involve forming new routines to reduce environmental impact (e.g., commuting to work by bicycle rather than car, taking shorter showers, only using the dishwasher or washing machine when completely full).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With feedback technology, there is potential to address both. With efficiency behaviors, the feedback technology could use sensing data to tailor a message about how a new appliance may save money (e.g., based on the amount of showering activity, you would save $20 each month by installing low-flow showerheads). The feedback technology could even link to specific appliances online (e.g., on homedepot.com) as well as how-to videos to help lower the burden of taking such an action. For curtailment behaviors, the feedback technology can show where the most energy or water usage is occurring in the home thus allowing the homeowner to try and take steps to reduce those usage behaviors.</a:t>
            </a:r>
          </a:p>
          <a:p>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11E5671-4418-4830-BFD5-1931A095E609}" type="slidenum">
              <a:rPr lang="en-US" smtClean="0"/>
              <a:pPr/>
              <a:t>66</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search for what motivates proenvironmental responsible behavior has far-reaching consequences: in 2002 alone, US energy utilities invested over $2 billion in promoting energy conservation [36].</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For example, Massachusetts and California spent 3% and 1.5% of electric revenues in 2002 to promote energy efficiency </a:t>
            </a:r>
            <a:r>
              <a:rPr lang="da-DK" sz="1200" kern="1200" baseline="0" dirty="0" smtClean="0">
                <a:solidFill>
                  <a:schemeClr val="tx1"/>
                </a:solidFill>
                <a:latin typeface="+mn-lt"/>
                <a:ea typeface="+mn-ea"/>
                <a:cs typeface="+mn-cs"/>
              </a:rPr>
              <a:t>(Kushler et al., 2004).</a:t>
            </a:r>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[36] Lin, J. Energy conservation investments: A comparison between China &amp; the US. </a:t>
            </a:r>
            <a:r>
              <a:rPr lang="en-US" sz="1200" i="1" kern="1200" baseline="0" dirty="0" smtClean="0">
                <a:solidFill>
                  <a:schemeClr val="tx1"/>
                </a:solidFill>
                <a:latin typeface="+mn-lt"/>
                <a:ea typeface="+mn-ea"/>
                <a:cs typeface="+mn-cs"/>
              </a:rPr>
              <a:t>Energy Policy, 35 (2007), 916-924.</a:t>
            </a:r>
          </a:p>
          <a:p>
            <a:endParaRPr lang="en-US" sz="1200" i="1"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4B22A21-E2BB-4530-85C9-24B20A48872E}" type="slidenum">
              <a:rPr lang="en-US" smtClean="0"/>
              <a:pPr/>
              <a:t>67</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A comparison between individuals or groups can be useful in motivating action, particularly when combined with feedback about performance.</a:t>
            </a:r>
            <a:endParaRPr lang="en-US" dirty="0" smtClean="0"/>
          </a:p>
          <a:p>
            <a:endParaRPr lang="en-US" dirty="0" smtClean="0"/>
          </a:p>
          <a:p>
            <a:r>
              <a:rPr lang="en-US" dirty="0" smtClean="0"/>
              <a:t>Look at </a:t>
            </a:r>
            <a:r>
              <a:rPr lang="en-US" dirty="0" err="1" smtClean="0"/>
              <a:t>McColskey</a:t>
            </a:r>
            <a:r>
              <a:rPr lang="en-US" dirty="0" smtClean="0"/>
              <a:t> – Differential Effects</a:t>
            </a:r>
            <a:r>
              <a:rPr lang="en-US" baseline="0" dirty="0" smtClean="0"/>
              <a:t> of Norms</a:t>
            </a:r>
            <a:endParaRPr lang="en-US" dirty="0"/>
          </a:p>
        </p:txBody>
      </p:sp>
      <p:sp>
        <p:nvSpPr>
          <p:cNvPr id="4" name="Slide Number Placeholder 3"/>
          <p:cNvSpPr>
            <a:spLocks noGrp="1"/>
          </p:cNvSpPr>
          <p:nvPr>
            <p:ph type="sldNum" sz="quarter" idx="10"/>
          </p:nvPr>
        </p:nvSpPr>
        <p:spPr/>
        <p:txBody>
          <a:bodyPr/>
          <a:lstStyle/>
          <a:p>
            <a:fld id="{B4B22A21-E2BB-4530-85C9-24B20A48872E}" type="slidenum">
              <a:rPr lang="en-US" smtClean="0"/>
              <a:pPr/>
              <a:t>68</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Even feedback that provides information comparing one’s current behavior to past behavior has been shown to be effective (i.e., self comparison).</a:t>
            </a:r>
          </a:p>
          <a:p>
            <a:endParaRPr lang="en-US" dirty="0" smtClean="0"/>
          </a:p>
          <a:p>
            <a:r>
              <a:rPr lang="en-US" dirty="0" smtClean="0"/>
              <a:t>Look at </a:t>
            </a:r>
            <a:r>
              <a:rPr lang="en-US" dirty="0" err="1" smtClean="0"/>
              <a:t>McColskey</a:t>
            </a:r>
            <a:r>
              <a:rPr lang="en-US" dirty="0" smtClean="0"/>
              <a:t> – Differential Effects</a:t>
            </a:r>
            <a:r>
              <a:rPr lang="en-US" baseline="0" dirty="0" smtClean="0"/>
              <a:t> of Norms</a:t>
            </a:r>
            <a:endParaRPr lang="en-US" dirty="0"/>
          </a:p>
        </p:txBody>
      </p:sp>
      <p:sp>
        <p:nvSpPr>
          <p:cNvPr id="4" name="Slide Number Placeholder 3"/>
          <p:cNvSpPr>
            <a:spLocks noGrp="1"/>
          </p:cNvSpPr>
          <p:nvPr>
            <p:ph type="sldNum" sz="quarter" idx="10"/>
          </p:nvPr>
        </p:nvSpPr>
        <p:spPr/>
        <p:txBody>
          <a:bodyPr/>
          <a:lstStyle/>
          <a:p>
            <a:fld id="{B4B22A21-E2BB-4530-85C9-24B20A48872E}" type="slidenum">
              <a:rPr lang="en-US" smtClean="0"/>
              <a:pPr/>
              <a:t>69</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Look at </a:t>
            </a:r>
            <a:r>
              <a:rPr lang="en-US" dirty="0" err="1" smtClean="0"/>
              <a:t>McColskey</a:t>
            </a:r>
            <a:r>
              <a:rPr lang="en-US" dirty="0" smtClean="0"/>
              <a:t> – Differential Effects</a:t>
            </a:r>
            <a:r>
              <a:rPr lang="en-US" baseline="0" dirty="0" smtClean="0"/>
              <a:t> of Norms</a:t>
            </a:r>
            <a:endParaRPr lang="en-US" dirty="0"/>
          </a:p>
        </p:txBody>
      </p:sp>
      <p:sp>
        <p:nvSpPr>
          <p:cNvPr id="4" name="Slide Number Placeholder 3"/>
          <p:cNvSpPr>
            <a:spLocks noGrp="1"/>
          </p:cNvSpPr>
          <p:nvPr>
            <p:ph type="sldNum" sz="quarter" idx="10"/>
          </p:nvPr>
        </p:nvSpPr>
        <p:spPr/>
        <p:txBody>
          <a:bodyPr/>
          <a:lstStyle/>
          <a:p>
            <a:fld id="{B4B22A21-E2BB-4530-85C9-24B20A48872E}" type="slidenum">
              <a:rPr lang="en-US" smtClean="0"/>
              <a:pPr/>
              <a:t>70</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Look at </a:t>
            </a:r>
            <a:r>
              <a:rPr lang="en-US" dirty="0" err="1" smtClean="0"/>
              <a:t>McColskey</a:t>
            </a:r>
            <a:r>
              <a:rPr lang="en-US" dirty="0" smtClean="0"/>
              <a:t> – Differential Effects</a:t>
            </a:r>
            <a:r>
              <a:rPr lang="en-US" baseline="0" dirty="0" smtClean="0"/>
              <a:t> of Norms</a:t>
            </a:r>
          </a:p>
          <a:p>
            <a:endParaRPr lang="en-US" baseline="0" dirty="0" smtClean="0"/>
          </a:p>
          <a:p>
            <a:r>
              <a:rPr lang="en-US" baseline="0" dirty="0" smtClean="0"/>
              <a:t>25.6% increase</a:t>
            </a:r>
          </a:p>
          <a:p>
            <a:endParaRPr lang="en-US" baseline="0" dirty="0" smtClean="0"/>
          </a:p>
          <a:p>
            <a:r>
              <a:rPr lang="en-US" sz="1200" b="0" i="0" kern="1200" dirty="0" smtClean="0">
                <a:solidFill>
                  <a:schemeClr val="tx1"/>
                </a:solidFill>
                <a:latin typeface="+mn-lt"/>
                <a:ea typeface="+mn-ea"/>
                <a:cs typeface="+mn-cs"/>
              </a:rPr>
              <a:t>Marriott, a hospitality company that's demonstrated a real commitment to environmentalism, says it "</a:t>
            </a:r>
            <a:r>
              <a:rPr lang="en-US" sz="1200" b="0" i="0" u="sng" kern="1200" dirty="0" smtClean="0">
                <a:solidFill>
                  <a:schemeClr val="tx1"/>
                </a:solidFill>
                <a:latin typeface="+mn-lt"/>
                <a:ea typeface="+mn-ea"/>
                <a:cs typeface="+mn-cs"/>
                <a:hlinkClick r:id="rId3"/>
              </a:rPr>
              <a:t>saves an average of 11 per cent to 17 per cent</a:t>
            </a:r>
            <a:r>
              <a:rPr lang="en-US" sz="1200" b="0" i="0" kern="1200" dirty="0" smtClean="0">
                <a:solidFill>
                  <a:schemeClr val="tx1"/>
                </a:solidFill>
                <a:latin typeface="+mn-lt"/>
                <a:ea typeface="+mn-ea"/>
                <a:cs typeface="+mn-cs"/>
              </a:rPr>
              <a:t> on hot water and sewer costs at each hotel," through the linen-reuse program.</a:t>
            </a:r>
            <a:endParaRPr lang="en-US" dirty="0"/>
          </a:p>
        </p:txBody>
      </p:sp>
      <p:sp>
        <p:nvSpPr>
          <p:cNvPr id="4" name="Slide Number Placeholder 3"/>
          <p:cNvSpPr>
            <a:spLocks noGrp="1"/>
          </p:cNvSpPr>
          <p:nvPr>
            <p:ph type="sldNum" sz="quarter" idx="10"/>
          </p:nvPr>
        </p:nvSpPr>
        <p:spPr/>
        <p:txBody>
          <a:bodyPr/>
          <a:lstStyle/>
          <a:p>
            <a:fld id="{B4B22A21-E2BB-4530-85C9-24B20A48872E}" type="slidenum">
              <a:rPr lang="en-US" smtClean="0"/>
              <a:pPr/>
              <a:t>71</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This category creator doesn't have an equivalent gas-only version, so we compared it to the Toyota Corolla LE. It takes the </a:t>
            </a:r>
            <a:r>
              <a:rPr lang="en-US" sz="1200" kern="1200" baseline="0" dirty="0" err="1" smtClean="0">
                <a:solidFill>
                  <a:schemeClr val="tx1"/>
                </a:solidFill>
                <a:latin typeface="+mn-lt"/>
                <a:ea typeface="+mn-ea"/>
                <a:cs typeface="+mn-cs"/>
              </a:rPr>
              <a:t>Prius</a:t>
            </a:r>
            <a:r>
              <a:rPr lang="en-US" sz="1200" kern="1200" baseline="0" dirty="0" smtClean="0">
                <a:solidFill>
                  <a:schemeClr val="tx1"/>
                </a:solidFill>
                <a:latin typeface="+mn-lt"/>
                <a:ea typeface="+mn-ea"/>
                <a:cs typeface="+mn-cs"/>
              </a:rPr>
              <a:t> a shocking 16.2 years to catch up with the Corolla.</a:t>
            </a:r>
            <a:endParaRPr lang="en-US" dirty="0"/>
          </a:p>
        </p:txBody>
      </p:sp>
      <p:sp>
        <p:nvSpPr>
          <p:cNvPr id="4" name="Slide Number Placeholder 3"/>
          <p:cNvSpPr>
            <a:spLocks noGrp="1"/>
          </p:cNvSpPr>
          <p:nvPr>
            <p:ph type="sldNum" sz="quarter" idx="10"/>
          </p:nvPr>
        </p:nvSpPr>
        <p:spPr/>
        <p:txBody>
          <a:bodyPr/>
          <a:lstStyle/>
          <a:p>
            <a:fld id="{B4B22A21-E2BB-4530-85C9-24B20A48872E}" type="slidenum">
              <a:rPr lang="en-US" smtClean="0"/>
              <a:pPr/>
              <a:t>72</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latin typeface="Arial" pitchFamily="34" charset="0"/>
                <a:cs typeface="Arial" pitchFamily="34" charset="0"/>
              </a:rPr>
              <a:t>Edmunds Study: Do Hybrids Make Financial Sense Yet?, 2008</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This category creator doesn't have an equivalent gas-only version, so we compared it to the Toyota Corolla LE. It takes the </a:t>
            </a:r>
            <a:r>
              <a:rPr lang="en-US" sz="1200" kern="1200" baseline="0" dirty="0" err="1" smtClean="0">
                <a:solidFill>
                  <a:schemeClr val="tx1"/>
                </a:solidFill>
                <a:latin typeface="+mn-lt"/>
                <a:ea typeface="+mn-ea"/>
                <a:cs typeface="+mn-cs"/>
              </a:rPr>
              <a:t>Prius</a:t>
            </a:r>
            <a:r>
              <a:rPr lang="en-US" sz="1200" kern="1200" baseline="0" dirty="0" smtClean="0">
                <a:solidFill>
                  <a:schemeClr val="tx1"/>
                </a:solidFill>
                <a:latin typeface="+mn-lt"/>
                <a:ea typeface="+mn-ea"/>
                <a:cs typeface="+mn-cs"/>
              </a:rPr>
              <a:t> a shocking 16.2 years to catch up with the Corolla.</a:t>
            </a:r>
            <a:endParaRPr lang="en-US" dirty="0"/>
          </a:p>
        </p:txBody>
      </p:sp>
      <p:sp>
        <p:nvSpPr>
          <p:cNvPr id="4" name="Slide Number Placeholder 3"/>
          <p:cNvSpPr>
            <a:spLocks noGrp="1"/>
          </p:cNvSpPr>
          <p:nvPr>
            <p:ph type="sldNum" sz="quarter" idx="10"/>
          </p:nvPr>
        </p:nvSpPr>
        <p:spPr/>
        <p:txBody>
          <a:bodyPr/>
          <a:lstStyle/>
          <a:p>
            <a:fld id="{B4B22A21-E2BB-4530-85C9-24B20A48872E}" type="slidenum">
              <a:rPr lang="en-US" smtClean="0"/>
              <a:pPr/>
              <a:t>73</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For example, in a study conducted by one of my colleagues at the University of Washington, a pedometer (step-counter) was linked to a mobile phone. We found that the use of asterisks to reward step goals being met was enough to motivate more walking.</a:t>
            </a:r>
            <a:endParaRPr lang="en-US" dirty="0"/>
          </a:p>
        </p:txBody>
      </p:sp>
      <p:sp>
        <p:nvSpPr>
          <p:cNvPr id="4" name="Slide Number Placeholder 3"/>
          <p:cNvSpPr>
            <a:spLocks noGrp="1"/>
          </p:cNvSpPr>
          <p:nvPr>
            <p:ph type="sldNum" sz="quarter" idx="10"/>
          </p:nvPr>
        </p:nvSpPr>
        <p:spPr/>
        <p:txBody>
          <a:bodyPr/>
          <a:lstStyle/>
          <a:p>
            <a:fld id="{7D0FE2D1-EFFB-4BAA-8BA1-F066DF22D8E5}" type="slidenum">
              <a:rPr lang="en-US" smtClean="0"/>
              <a:pPr/>
              <a:t>74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&lt;exit transition&gt; designs such as this one would not have been possible w/out new types of sensing which are only getting</a:t>
            </a:r>
            <a:r>
              <a:rPr lang="en-US" baseline="0" dirty="0" smtClean="0"/>
              <a:t> cheaper</a:t>
            </a:r>
            <a:endParaRPr lang="en-US" dirty="0"/>
          </a:p>
        </p:txBody>
      </p:sp>
      <p:sp>
        <p:nvSpPr>
          <p:cNvPr id="4" name="Slide Number Placeholder 3"/>
          <p:cNvSpPr>
            <a:spLocks noGrp="1"/>
          </p:cNvSpPr>
          <p:nvPr>
            <p:ph type="sldNum" sz="quarter" idx="10"/>
          </p:nvPr>
        </p:nvSpPr>
        <p:spPr/>
        <p:txBody>
          <a:bodyPr/>
          <a:lstStyle/>
          <a:p>
            <a:fld id="{B4B22A21-E2BB-4530-85C9-24B20A48872E}" type="slidenum">
              <a:rPr lang="en-US" smtClean="0"/>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One of the best-established findings in psychology is the positive effect that information feedback can have on performance (Becker, 1978). </a:t>
            </a:r>
            <a:r>
              <a:rPr lang="en-US" sz="1200" kern="1200" baseline="0" dirty="0" smtClean="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latin typeface="+mn-lt"/>
                <a:ea typeface="+mn-ea"/>
                <a:cs typeface="+mn-cs"/>
              </a:rPr>
              <a:t>low-level feedback</a:t>
            </a:r>
            <a:r>
              <a:rPr lang="en-US" sz="1200" kern="1200" dirty="0" smtClean="0">
                <a:solidFill>
                  <a:schemeClr val="tx1"/>
                </a:solidFill>
                <a:latin typeface="+mn-lt"/>
                <a:ea typeface="+mn-ea"/>
                <a:cs typeface="+mn-cs"/>
              </a:rPr>
              <a:t> can provide explicit detail about how to change or improve specific behavior,</a:t>
            </a:r>
            <a:r>
              <a:rPr lang="en-US" sz="1200" kern="1200" baseline="0" dirty="0" smtClean="0">
                <a:solidFill>
                  <a:schemeClr val="tx1"/>
                </a:solidFill>
                <a:latin typeface="+mn-lt"/>
                <a:ea typeface="+mn-ea"/>
                <a:cs typeface="+mn-cs"/>
              </a:rPr>
              <a:t> e.g., which answers I got wrong on a test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latin typeface="+mn-lt"/>
                <a:ea typeface="+mn-ea"/>
                <a:cs typeface="+mn-cs"/>
              </a:rPr>
              <a:t>high-level feedback</a:t>
            </a:r>
            <a:r>
              <a:rPr lang="en-US" sz="1200" kern="1200" dirty="0" smtClean="0">
                <a:solidFill>
                  <a:schemeClr val="tx1"/>
                </a:solidFill>
                <a:latin typeface="+mn-lt"/>
                <a:ea typeface="+mn-ea"/>
                <a:cs typeface="+mn-cs"/>
              </a:rPr>
              <a:t> can help improve performance by motivating a person to try harder or persist longer at a task,</a:t>
            </a:r>
            <a:r>
              <a:rPr lang="en-US" sz="1200" kern="1200" baseline="0" dirty="0" smtClean="0">
                <a:solidFill>
                  <a:schemeClr val="tx1"/>
                </a:solidFill>
                <a:latin typeface="+mn-lt"/>
                <a:ea typeface="+mn-ea"/>
                <a:cs typeface="+mn-cs"/>
              </a:rPr>
              <a:t> e.g., my current grade in the class</a:t>
            </a:r>
            <a:endParaRPr lang="en-US" sz="1200" kern="120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Becker, L. J. Joint Effect of Feedback and Goal Setting on Performance: A Field Study of Residential Energy Conservation. </a:t>
            </a:r>
            <a:r>
              <a:rPr lang="en-US" sz="1200" i="1" kern="1200" baseline="0" dirty="0" smtClean="0">
                <a:solidFill>
                  <a:schemeClr val="tx1"/>
                </a:solidFill>
                <a:latin typeface="+mn-lt"/>
                <a:ea typeface="+mn-ea"/>
                <a:cs typeface="+mn-cs"/>
              </a:rPr>
              <a:t>J. of Applied Psychology 63. 4(1978), 428-433. </a:t>
            </a:r>
          </a:p>
          <a:p>
            <a:endParaRPr lang="en-US" dirty="0"/>
          </a:p>
        </p:txBody>
      </p:sp>
      <p:sp>
        <p:nvSpPr>
          <p:cNvPr id="4" name="Slide Number Placeholder 3"/>
          <p:cNvSpPr>
            <a:spLocks noGrp="1"/>
          </p:cNvSpPr>
          <p:nvPr>
            <p:ph type="sldNum" sz="quarter" idx="10"/>
          </p:nvPr>
        </p:nvSpPr>
        <p:spPr/>
        <p:txBody>
          <a:bodyPr/>
          <a:lstStyle/>
          <a:p>
            <a:fld id="{311E5671-4418-4830-BFD5-1931A095E609}" type="slidenum">
              <a:rPr lang="en-US" smtClean="0"/>
              <a:pPr/>
              <a:t>75</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[could have second slide on EPA study of window stickers that found that many people thought that car companies or magazines were in charge of the </a:t>
            </a:r>
            <a:r>
              <a:rPr lang="en-US" sz="1200" kern="1200" baseline="0" dirty="0" err="1" smtClean="0">
                <a:solidFill>
                  <a:schemeClr val="tx1"/>
                </a:solidFill>
                <a:latin typeface="+mn-lt"/>
                <a:ea typeface="+mn-ea"/>
                <a:cs typeface="+mn-cs"/>
              </a:rPr>
              <a:t>stickering</a:t>
            </a:r>
            <a:r>
              <a:rPr lang="en-US" sz="1200" kern="1200" baseline="0" dirty="0" smtClean="0">
                <a:solidFill>
                  <a:schemeClr val="tx1"/>
                </a:solidFill>
                <a:latin typeface="+mn-lt"/>
                <a:ea typeface="+mn-ea"/>
                <a:cs typeface="+mn-cs"/>
              </a:rPr>
              <a:t> program]</a:t>
            </a:r>
            <a:endParaRPr lang="en-US" dirty="0" smtClean="0"/>
          </a:p>
          <a:p>
            <a:endParaRPr lang="en-US" dirty="0"/>
          </a:p>
        </p:txBody>
      </p:sp>
      <p:sp>
        <p:nvSpPr>
          <p:cNvPr id="4" name="Slide Number Placeholder 3"/>
          <p:cNvSpPr>
            <a:spLocks noGrp="1"/>
          </p:cNvSpPr>
          <p:nvPr>
            <p:ph type="sldNum" sz="quarter" idx="10"/>
          </p:nvPr>
        </p:nvSpPr>
        <p:spPr/>
        <p:txBody>
          <a:bodyPr/>
          <a:lstStyle/>
          <a:p>
            <a:fld id="{B4B22A21-E2BB-4530-85C9-24B20A48872E}" type="slidenum">
              <a:rPr lang="en-US" smtClean="0"/>
              <a:pPr/>
              <a:t>76</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Why not increase costs to significantly manipulate environmental behavior: the short answer, it’s not practical.</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1. the rational-economic model assumes that people understand whether a behavior or a device is cost effective.</a:t>
            </a:r>
            <a:r>
              <a:rPr lang="en-US" sz="1200" kern="1200" baseline="0" dirty="0" smtClean="0">
                <a:solidFill>
                  <a:schemeClr val="tx1"/>
                </a:solidFill>
                <a:latin typeface="+mn-lt"/>
                <a:ea typeface="+mn-ea"/>
                <a:cs typeface="+mn-cs"/>
              </a:rPr>
              <a:t> T</a:t>
            </a:r>
            <a:r>
              <a:rPr lang="en-US" sz="1200" kern="1200" dirty="0" smtClean="0">
                <a:solidFill>
                  <a:schemeClr val="tx1"/>
                </a:solidFill>
                <a:latin typeface="+mn-lt"/>
                <a:ea typeface="+mn-ea"/>
                <a:cs typeface="+mn-cs"/>
              </a:rPr>
              <a:t>his is not always the case, </a:t>
            </a:r>
            <a:r>
              <a:rPr lang="en-US" sz="1200" kern="1200" dirty="0" err="1" smtClean="0">
                <a:solidFill>
                  <a:schemeClr val="tx1"/>
                </a:solidFill>
                <a:latin typeface="+mn-lt"/>
                <a:ea typeface="+mn-ea"/>
                <a:cs typeface="+mn-cs"/>
              </a:rPr>
              <a:t>e.g</a:t>
            </a:r>
            <a:r>
              <a:rPr lang="en-US" sz="1200"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is it better for the environment and for you financially to immediately replace all of your working incandescent bulbs with </a:t>
            </a:r>
            <a:r>
              <a:rPr lang="en-US" sz="1200" kern="1200" baseline="0" dirty="0" err="1" smtClean="0">
                <a:solidFill>
                  <a:schemeClr val="tx1"/>
                </a:solidFill>
                <a:latin typeface="+mn-lt"/>
                <a:ea typeface="+mn-ea"/>
                <a:cs typeface="+mn-cs"/>
              </a:rPr>
              <a:t>cfls</a:t>
            </a:r>
            <a:r>
              <a:rPr lang="en-US" sz="1200" kern="1200" baseline="0" dirty="0" smtClean="0">
                <a:solidFill>
                  <a:schemeClr val="tx1"/>
                </a:solidFill>
                <a:latin typeface="+mn-lt"/>
                <a:ea typeface="+mn-ea"/>
                <a:cs typeface="+mn-cs"/>
              </a:rPr>
              <a:t>)</a:t>
            </a:r>
          </a:p>
          <a:p>
            <a:endParaRPr lang="en-US" sz="1200" kern="1200" baseline="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2. In some cases, price simply cannot be significantly manipulated to change behavior. For example, dramatically increasing the cost of water quickly becomes an ethical issue.</a:t>
            </a:r>
            <a:endParaRPr lang="en-US" dirty="0"/>
          </a:p>
        </p:txBody>
      </p:sp>
      <p:sp>
        <p:nvSpPr>
          <p:cNvPr id="4" name="Slide Number Placeholder 3"/>
          <p:cNvSpPr>
            <a:spLocks noGrp="1"/>
          </p:cNvSpPr>
          <p:nvPr>
            <p:ph type="sldNum" sz="quarter" idx="10"/>
          </p:nvPr>
        </p:nvSpPr>
        <p:spPr/>
        <p:txBody>
          <a:bodyPr/>
          <a:lstStyle/>
          <a:p>
            <a:fld id="{B4B22A21-E2BB-4530-85C9-24B20A48872E}" type="slidenum">
              <a:rPr lang="en-US" smtClean="0"/>
              <a:pPr/>
              <a:t>77</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latin typeface="+mn-lt"/>
                <a:ea typeface="+mn-ea"/>
                <a:cs typeface="+mn-cs"/>
              </a:rPr>
              <a:t>McCalley</a:t>
            </a:r>
            <a:r>
              <a:rPr lang="en-US" sz="1200" kern="1200" dirty="0" smtClean="0">
                <a:solidFill>
                  <a:schemeClr val="tx1"/>
                </a:solidFill>
                <a:latin typeface="+mn-lt"/>
                <a:ea typeface="+mn-ea"/>
                <a:cs typeface="+mn-cs"/>
              </a:rPr>
              <a:t>, L. &amp; </a:t>
            </a:r>
            <a:r>
              <a:rPr lang="en-US" sz="1200" kern="1200" dirty="0" err="1" smtClean="0">
                <a:solidFill>
                  <a:schemeClr val="tx1"/>
                </a:solidFill>
                <a:latin typeface="+mn-lt"/>
                <a:ea typeface="+mn-ea"/>
                <a:cs typeface="+mn-cs"/>
              </a:rPr>
              <a:t>Midden</a:t>
            </a:r>
            <a:r>
              <a:rPr lang="en-US" sz="1200" kern="1200" dirty="0" smtClean="0">
                <a:solidFill>
                  <a:schemeClr val="tx1"/>
                </a:solidFill>
                <a:latin typeface="+mn-lt"/>
                <a:ea typeface="+mn-ea"/>
                <a:cs typeface="+mn-cs"/>
              </a:rPr>
              <a:t>, C. Energy conservation through product-integrated feedback: the roles of goal-setting and social orientation. </a:t>
            </a:r>
            <a:r>
              <a:rPr lang="en-US" sz="1200" i="1" kern="1200" dirty="0" smtClean="0">
                <a:solidFill>
                  <a:schemeClr val="tx1"/>
                </a:solidFill>
                <a:latin typeface="+mn-lt"/>
                <a:ea typeface="+mn-ea"/>
                <a:cs typeface="+mn-cs"/>
              </a:rPr>
              <a:t>J. of Economic Psychology 23</a:t>
            </a:r>
            <a:r>
              <a:rPr lang="en-US" sz="1200" kern="1200" dirty="0" smtClean="0">
                <a:solidFill>
                  <a:schemeClr val="tx1"/>
                </a:solidFill>
                <a:latin typeface="+mn-lt"/>
                <a:ea typeface="+mn-ea"/>
                <a:cs typeface="+mn-cs"/>
              </a:rPr>
              <a:t>, (2002), 589-603.</a:t>
            </a:r>
          </a:p>
          <a:p>
            <a:endParaRPr lang="en-US" dirty="0"/>
          </a:p>
        </p:txBody>
      </p:sp>
      <p:sp>
        <p:nvSpPr>
          <p:cNvPr id="4" name="Slide Number Placeholder 3"/>
          <p:cNvSpPr>
            <a:spLocks noGrp="1"/>
          </p:cNvSpPr>
          <p:nvPr>
            <p:ph type="sldNum" sz="quarter" idx="10"/>
          </p:nvPr>
        </p:nvSpPr>
        <p:spPr/>
        <p:txBody>
          <a:bodyPr/>
          <a:lstStyle/>
          <a:p>
            <a:fld id="{B4B22A21-E2BB-4530-85C9-24B20A48872E}" type="slidenum">
              <a:rPr lang="en-US" smtClean="0"/>
              <a:pPr/>
              <a:t>78</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There is strong evidence that price plays an important role in stimulating conservation behavior.</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[briefly</a:t>
            </a:r>
            <a:r>
              <a:rPr lang="en-US" sz="1200" kern="1200" baseline="0" dirty="0" smtClean="0">
                <a:solidFill>
                  <a:schemeClr val="tx1"/>
                </a:solidFill>
                <a:latin typeface="+mn-lt"/>
                <a:ea typeface="+mn-ea"/>
                <a:cs typeface="+mn-cs"/>
              </a:rPr>
              <a:t> describe chart]</a:t>
            </a:r>
            <a:endParaRPr lang="en-US" dirty="0"/>
          </a:p>
        </p:txBody>
      </p:sp>
      <p:sp>
        <p:nvSpPr>
          <p:cNvPr id="4" name="Slide Number Placeholder 3"/>
          <p:cNvSpPr>
            <a:spLocks noGrp="1"/>
          </p:cNvSpPr>
          <p:nvPr>
            <p:ph type="sldNum" sz="quarter" idx="10"/>
          </p:nvPr>
        </p:nvSpPr>
        <p:spPr/>
        <p:txBody>
          <a:bodyPr/>
          <a:lstStyle/>
          <a:p>
            <a:fld id="{B4B22A21-E2BB-4530-85C9-24B20A48872E}" type="slidenum">
              <a:rPr lang="en-US" smtClean="0"/>
              <a:pPr/>
              <a:t>79</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the price of gas is higher, people are more</a:t>
            </a:r>
            <a:r>
              <a:rPr lang="en-US" baseline="0" dirty="0" smtClean="0"/>
              <a:t> likely to buy fuel efficient cars</a:t>
            </a:r>
            <a:endParaRPr lang="en-US" dirty="0"/>
          </a:p>
        </p:txBody>
      </p:sp>
      <p:sp>
        <p:nvSpPr>
          <p:cNvPr id="4" name="Slide Number Placeholder 3"/>
          <p:cNvSpPr>
            <a:spLocks noGrp="1"/>
          </p:cNvSpPr>
          <p:nvPr>
            <p:ph type="sldNum" sz="quarter" idx="10"/>
          </p:nvPr>
        </p:nvSpPr>
        <p:spPr/>
        <p:txBody>
          <a:bodyPr/>
          <a:lstStyle/>
          <a:p>
            <a:fld id="{B4B22A21-E2BB-4530-85C9-24B20A48872E}" type="slidenum">
              <a:rPr lang="en-US" smtClean="0"/>
              <a:pPr/>
              <a:t>80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Indeed, new advances in sensing systems have allowed us to track many different types of new human activities that are relevant to eco-feedback like bus riding, bicycling, and disaggregated water consumption</a:t>
            </a:r>
            <a:endParaRPr lang="en-US" dirty="0" smtClean="0"/>
          </a:p>
        </p:txBody>
      </p:sp>
      <p:sp>
        <p:nvSpPr>
          <p:cNvPr id="4" name="Slide Number Placeholder 3"/>
          <p:cNvSpPr>
            <a:spLocks noGrp="1"/>
          </p:cNvSpPr>
          <p:nvPr>
            <p:ph type="sldNum" sz="quarter" idx="10"/>
          </p:nvPr>
        </p:nvSpPr>
        <p:spPr/>
        <p:txBody>
          <a:bodyPr/>
          <a:lstStyle/>
          <a:p>
            <a:fld id="{B4B22A21-E2BB-4530-85C9-24B20A48872E}"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Moreover, the next generation of resource measurement systems (often referred to as “smart meters”) will soon provide real-time (or near real-time) data on electricity, gas, and water usage in homes and businesses.</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This will produce tremendous amounts of data that can be analyzed and fed back to the user, creating even more</a:t>
            </a:r>
          </a:p>
          <a:p>
            <a:r>
              <a:rPr lang="en-US" sz="1200" kern="1200" baseline="0" dirty="0" smtClean="0">
                <a:solidFill>
                  <a:schemeClr val="tx1"/>
                </a:solidFill>
                <a:latin typeface="+mn-lt"/>
                <a:ea typeface="+mn-ea"/>
                <a:cs typeface="+mn-cs"/>
              </a:rPr>
              <a:t>opportunities for eco-feedback technology research</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&lt;exit transition&gt; so there’s a lot of technological momentum and interest in eco-feedback research within </a:t>
            </a:r>
            <a:r>
              <a:rPr lang="en-US" sz="1200" kern="1200" baseline="0" dirty="0" err="1" smtClean="0">
                <a:solidFill>
                  <a:schemeClr val="tx1"/>
                </a:solidFill>
                <a:latin typeface="+mn-lt"/>
                <a:ea typeface="+mn-ea"/>
                <a:cs typeface="+mn-cs"/>
              </a:rPr>
              <a:t>hci</a:t>
            </a:r>
            <a:r>
              <a:rPr lang="en-US" sz="1200" kern="1200" baseline="0" dirty="0" smtClean="0">
                <a:solidFill>
                  <a:schemeClr val="tx1"/>
                </a:solidFill>
                <a:latin typeface="+mn-lt"/>
                <a:ea typeface="+mn-ea"/>
                <a:cs typeface="+mn-cs"/>
              </a:rPr>
              <a:t> and </a:t>
            </a:r>
            <a:r>
              <a:rPr lang="en-US" sz="1200" kern="1200" baseline="0" dirty="0" err="1" smtClean="0">
                <a:solidFill>
                  <a:schemeClr val="tx1"/>
                </a:solidFill>
                <a:latin typeface="+mn-lt"/>
                <a:ea typeface="+mn-ea"/>
                <a:cs typeface="+mn-cs"/>
              </a:rPr>
              <a:t>ubicomp</a:t>
            </a:r>
            <a:r>
              <a:rPr lang="en-US" sz="1200" kern="1200" baseline="0" dirty="0" smtClean="0">
                <a:solidFill>
                  <a:schemeClr val="tx1"/>
                </a:solidFill>
                <a:latin typeface="+mn-lt"/>
                <a:ea typeface="+mn-ea"/>
                <a:cs typeface="+mn-cs"/>
              </a:rPr>
              <a:t> but let’s step back for a moment and see eco-feedback in its historical context</a:t>
            </a:r>
            <a:endParaRPr lang="en-US" dirty="0"/>
          </a:p>
        </p:txBody>
      </p:sp>
      <p:sp>
        <p:nvSpPr>
          <p:cNvPr id="4" name="Slide Number Placeholder 3"/>
          <p:cNvSpPr>
            <a:spLocks noGrp="1"/>
          </p:cNvSpPr>
          <p:nvPr>
            <p:ph type="sldNum" sz="quarter" idx="10"/>
          </p:nvPr>
        </p:nvSpPr>
        <p:spPr/>
        <p:txBody>
          <a:bodyPr/>
          <a:lstStyle/>
          <a:p>
            <a:fld id="{311E5671-4418-4830-BFD5-1931A095E609}"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FCD9F-F5A4-4DE6-BEC2-86D59112EC17}"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4/20/2010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4/20/2010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4/20/2010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4/20/2010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4/20/2010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4/20/2010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4/20/2010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6700" y="228600"/>
            <a:ext cx="8610600" cy="868362"/>
          </a:xfrm>
          <a:prstGeom prst="rect">
            <a:avLst/>
          </a:prstGeom>
        </p:spPr>
        <p:txBody>
          <a:bodyPr vert="horz" lIns="91440" tIns="45720" rIns="91440" bIns="45720" rtlCol="0" anchor="ctr">
            <a:noAutofit/>
          </a:bodyPr>
          <a:lstStyle/>
          <a:p>
            <a:endParaRPr lang="en-US" dirty="0"/>
          </a:p>
        </p:txBody>
      </p:sp>
      <p:sp>
        <p:nvSpPr>
          <p:cNvPr id="3" name="Text Placeholder 2"/>
          <p:cNvSpPr>
            <a:spLocks noGrp="1"/>
          </p:cNvSpPr>
          <p:nvPr>
            <p:ph type="body" idx="1"/>
          </p:nvPr>
        </p:nvSpPr>
        <p:spPr>
          <a:xfrm>
            <a:off x="457200" y="1447800"/>
            <a:ext cx="8229600" cy="46783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bg1">
                    <a:lumMod val="75000"/>
                  </a:schemeClr>
                </a:solidFill>
              </a:defRPr>
            </a:lvl1pPr>
          </a:lstStyle>
          <a:p>
            <a:fld id="{1D8BD707-D9CF-40AE-B4C6-C98DA3205C09}" type="datetimeFigureOut">
              <a:rPr lang="en-US" smtClean="0"/>
              <a:pPr/>
              <a:t>4/20/2010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bg1">
                    <a:lumMod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lumMod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spcBef>
          <a:spcPct val="0"/>
        </a:spcBef>
        <a:buNone/>
        <a:defRPr sz="6000" kern="1200">
          <a:solidFill>
            <a:schemeClr val="bg1">
              <a:lumMod val="75000"/>
            </a:schemeClr>
          </a:solidFill>
          <a:latin typeface="Arial Black" pitchFamily="34" charset="0"/>
          <a:ea typeface="Segoe UI" pitchFamily="34" charset="0"/>
          <a:cs typeface="Segoe UI"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lumMod val="7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lumMod val="7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lumMod val="7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lumMod val="7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4.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45.jpe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chart" Target="../charts/chart7.xml"/></Relationships>
</file>

<file path=ppt/slides/_rels/slide5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chart" Target="../charts/chart10.xml"/><Relationship Id="rId4" Type="http://schemas.openxmlformats.org/officeDocument/2006/relationships/chart" Target="../charts/chart9.xml"/></Relationships>
</file>

<file path=ppt/slides/_rels/slide5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chart" Target="../charts/chart14.xml"/><Relationship Id="rId5" Type="http://schemas.openxmlformats.org/officeDocument/2006/relationships/chart" Target="../charts/chart13.xml"/><Relationship Id="rId4" Type="http://schemas.openxmlformats.org/officeDocument/2006/relationships/chart" Target="../charts/chart1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8.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8.png"/><Relationship Id="rId4" Type="http://schemas.openxmlformats.org/officeDocument/2006/relationships/image" Target="../media/image50.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7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7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7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3.xml"/><Relationship Id="rId1" Type="http://schemas.openxmlformats.org/officeDocument/2006/relationships/slideLayout" Target="../slideLayouts/slideLayout4.xml"/><Relationship Id="rId6" Type="http://schemas.openxmlformats.org/officeDocument/2006/relationships/chart" Target="../charts/chart16.xml"/><Relationship Id="rId5" Type="http://schemas.openxmlformats.org/officeDocument/2006/relationships/chart" Target="../charts/chart15.xml"/><Relationship Id="rId4" Type="http://schemas.openxmlformats.org/officeDocument/2006/relationships/image" Target="../media/image46.png"/></Relationships>
</file>

<file path=ppt/slides/_rels/slide7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1590773" y="1631763"/>
            <a:ext cx="5962454" cy="2771823"/>
            <a:chOff x="1590773" y="1631763"/>
            <a:chExt cx="5962454" cy="2771823"/>
          </a:xfrm>
        </p:grpSpPr>
        <p:pic>
          <p:nvPicPr>
            <p:cNvPr id="5125" name="Picture 5" descr="C:\research\projects\Sustain\design\LeafWithStem.png"/>
            <p:cNvPicPr>
              <a:picLocks noChangeAspect="1" noChangeArrowheads="1"/>
            </p:cNvPicPr>
            <p:nvPr/>
          </p:nvPicPr>
          <p:blipFill>
            <a:blip r:embed="rId4" cstate="print"/>
            <a:srcRect/>
            <a:stretch>
              <a:fillRect/>
            </a:stretch>
          </p:blipFill>
          <p:spPr bwMode="auto">
            <a:xfrm rot="517293">
              <a:off x="5504059" y="1631763"/>
              <a:ext cx="1617954" cy="2390815"/>
            </a:xfrm>
            <a:prstGeom prst="rect">
              <a:avLst/>
            </a:prstGeom>
            <a:noFill/>
          </p:spPr>
        </p:pic>
        <p:sp>
          <p:nvSpPr>
            <p:cNvPr id="15" name="TextBox 14"/>
            <p:cNvSpPr txBox="1"/>
            <p:nvPr/>
          </p:nvSpPr>
          <p:spPr>
            <a:xfrm>
              <a:off x="1657350" y="2362200"/>
              <a:ext cx="3200400" cy="707886"/>
            </a:xfrm>
            <a:prstGeom prst="rect">
              <a:avLst/>
            </a:prstGeom>
            <a:noFill/>
          </p:spPr>
          <p:txBody>
            <a:bodyPr wrap="square" rtlCol="0">
              <a:spAutoFit/>
            </a:bodyPr>
            <a:lstStyle/>
            <a:p>
              <a:pPr algn="ctr"/>
              <a:r>
                <a:rPr lang="en-US" sz="4000" dirty="0" smtClean="0">
                  <a:solidFill>
                    <a:schemeClr val="bg1">
                      <a:lumMod val="75000"/>
                    </a:schemeClr>
                  </a:solidFill>
                  <a:latin typeface="Arial" pitchFamily="34" charset="0"/>
                  <a:ea typeface="Segoe UI" pitchFamily="34" charset="0"/>
                  <a:cs typeface="Arial" pitchFamily="34" charset="0"/>
                </a:rPr>
                <a:t>the design of</a:t>
              </a:r>
              <a:endParaRPr lang="en-US" sz="4000" dirty="0">
                <a:solidFill>
                  <a:schemeClr val="bg1">
                    <a:lumMod val="75000"/>
                  </a:schemeClr>
                </a:solidFill>
                <a:latin typeface="Arial" pitchFamily="34" charset="0"/>
                <a:ea typeface="Segoe UI" pitchFamily="34" charset="0"/>
                <a:cs typeface="Arial" pitchFamily="34" charset="0"/>
              </a:endParaRPr>
            </a:p>
          </p:txBody>
        </p:sp>
        <p:sp>
          <p:nvSpPr>
            <p:cNvPr id="6" name="TextBox 5"/>
            <p:cNvSpPr txBox="1"/>
            <p:nvPr/>
          </p:nvSpPr>
          <p:spPr>
            <a:xfrm>
              <a:off x="4800600" y="3695700"/>
              <a:ext cx="2667000" cy="707886"/>
            </a:xfrm>
            <a:prstGeom prst="rect">
              <a:avLst/>
            </a:prstGeom>
            <a:noFill/>
          </p:spPr>
          <p:txBody>
            <a:bodyPr wrap="square" rtlCol="0">
              <a:spAutoFit/>
            </a:bodyPr>
            <a:lstStyle/>
            <a:p>
              <a:pPr algn="ctr"/>
              <a:r>
                <a:rPr lang="en-US" sz="4000" dirty="0" smtClean="0">
                  <a:solidFill>
                    <a:schemeClr val="bg1">
                      <a:lumMod val="75000"/>
                    </a:schemeClr>
                  </a:solidFill>
                  <a:latin typeface="Arial" pitchFamily="34" charset="0"/>
                  <a:ea typeface="Segoe UI" pitchFamily="34" charset="0"/>
                  <a:cs typeface="Arial" pitchFamily="34" charset="0"/>
                </a:rPr>
                <a:t>technology</a:t>
              </a:r>
              <a:endParaRPr lang="en-US" sz="4000" dirty="0">
                <a:solidFill>
                  <a:schemeClr val="bg1">
                    <a:lumMod val="75000"/>
                  </a:schemeClr>
                </a:solidFill>
                <a:latin typeface="Arial" pitchFamily="34" charset="0"/>
                <a:ea typeface="Segoe UI" pitchFamily="34" charset="0"/>
                <a:cs typeface="Arial" pitchFamily="34" charset="0"/>
              </a:endParaRPr>
            </a:p>
          </p:txBody>
        </p:sp>
        <p:sp>
          <p:nvSpPr>
            <p:cNvPr id="4" name="TextBox 3"/>
            <p:cNvSpPr txBox="1"/>
            <p:nvPr/>
          </p:nvSpPr>
          <p:spPr>
            <a:xfrm>
              <a:off x="1590773" y="2921169"/>
              <a:ext cx="5962454" cy="1015663"/>
            </a:xfrm>
            <a:prstGeom prst="rect">
              <a:avLst/>
            </a:prstGeom>
            <a:noFill/>
          </p:spPr>
          <p:txBody>
            <a:bodyPr wrap="square" rtlCol="0">
              <a:spAutoFit/>
            </a:bodyPr>
            <a:lstStyle/>
            <a:p>
              <a:pPr algn="ctr"/>
              <a:r>
                <a:rPr lang="en-US" sz="6000" dirty="0" smtClean="0">
                  <a:solidFill>
                    <a:schemeClr val="bg1">
                      <a:lumMod val="75000"/>
                    </a:schemeClr>
                  </a:solidFill>
                  <a:latin typeface="Arial Black" pitchFamily="34" charset="0"/>
                </a:rPr>
                <a:t>eco-feedback</a:t>
              </a:r>
              <a:endParaRPr lang="en-US" sz="6000" dirty="0">
                <a:solidFill>
                  <a:schemeClr val="bg1">
                    <a:lumMod val="75000"/>
                  </a:schemeClr>
                </a:solidFill>
                <a:latin typeface="Arial Black" pitchFamily="34" charset="0"/>
              </a:endParaRPr>
            </a:p>
          </p:txBody>
        </p:sp>
      </p:grpSp>
      <p:sp>
        <p:nvSpPr>
          <p:cNvPr id="22" name="TextBox 21"/>
          <p:cNvSpPr txBox="1"/>
          <p:nvPr/>
        </p:nvSpPr>
        <p:spPr>
          <a:xfrm>
            <a:off x="1905000" y="4800600"/>
            <a:ext cx="5334000" cy="338554"/>
          </a:xfrm>
          <a:prstGeom prst="rect">
            <a:avLst/>
          </a:prstGeom>
          <a:noFill/>
        </p:spPr>
        <p:txBody>
          <a:bodyPr wrap="square" rtlCol="0">
            <a:spAutoFit/>
          </a:bodyPr>
          <a:lstStyle/>
          <a:p>
            <a:pPr algn="ctr"/>
            <a:r>
              <a:rPr lang="en-US" sz="1600" dirty="0" smtClean="0">
                <a:solidFill>
                  <a:schemeClr val="bg1">
                    <a:lumMod val="75000"/>
                  </a:schemeClr>
                </a:solidFill>
                <a:latin typeface="Segoe UI" pitchFamily="34" charset="0"/>
                <a:ea typeface="Segoe UI" pitchFamily="34" charset="0"/>
                <a:cs typeface="Segoe UI" pitchFamily="34" charset="0"/>
              </a:rPr>
              <a:t>Jon Froehlich, Leah Findlater, James Landay</a:t>
            </a:r>
          </a:p>
        </p:txBody>
      </p:sp>
      <p:sp>
        <p:nvSpPr>
          <p:cNvPr id="25" name="Rectangle 24"/>
          <p:cNvSpPr/>
          <p:nvPr/>
        </p:nvSpPr>
        <p:spPr>
          <a:xfrm>
            <a:off x="13648" y="6038850"/>
            <a:ext cx="9144000" cy="762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4" descr="C:\research\Posters\Affiliates2009-HydroSense\dub logo.png"/>
          <p:cNvPicPr>
            <a:picLocks noChangeAspect="1" noChangeArrowheads="1"/>
          </p:cNvPicPr>
          <p:nvPr/>
        </p:nvPicPr>
        <p:blipFill>
          <a:blip r:embed="rId5" cstate="print">
            <a:lum bright="90000"/>
          </a:blip>
          <a:srcRect/>
          <a:stretch>
            <a:fillRect/>
          </a:stretch>
        </p:blipFill>
        <p:spPr bwMode="auto">
          <a:xfrm>
            <a:off x="89848" y="6094451"/>
            <a:ext cx="990600" cy="506669"/>
          </a:xfrm>
          <a:prstGeom prst="rect">
            <a:avLst/>
          </a:prstGeom>
          <a:noFill/>
          <a:effectLst/>
        </p:spPr>
      </p:pic>
      <p:grpSp>
        <p:nvGrpSpPr>
          <p:cNvPr id="27" name="Group 27"/>
          <p:cNvGrpSpPr/>
          <p:nvPr/>
        </p:nvGrpSpPr>
        <p:grpSpPr>
          <a:xfrm>
            <a:off x="1139468" y="6067720"/>
            <a:ext cx="779180" cy="561680"/>
            <a:chOff x="1506820" y="5853260"/>
            <a:chExt cx="779180" cy="561680"/>
          </a:xfrm>
        </p:grpSpPr>
        <p:sp>
          <p:nvSpPr>
            <p:cNvPr id="35" name="TextBox 34"/>
            <p:cNvSpPr txBox="1"/>
            <p:nvPr/>
          </p:nvSpPr>
          <p:spPr>
            <a:xfrm>
              <a:off x="1506820" y="5853260"/>
              <a:ext cx="779179" cy="215444"/>
            </a:xfrm>
            <a:prstGeom prst="rect">
              <a:avLst/>
            </a:prstGeom>
            <a:noFill/>
          </p:spPr>
          <p:txBody>
            <a:bodyPr wrap="square" lIns="0" tIns="0" rIns="0" bIns="0" rtlCol="0">
              <a:spAutoFit/>
            </a:bodyPr>
            <a:lstStyle/>
            <a:p>
              <a:r>
                <a:rPr lang="en-US" sz="1400" b="1" dirty="0" smtClean="0">
                  <a:solidFill>
                    <a:schemeClr val="bg1">
                      <a:lumMod val="85000"/>
                    </a:schemeClr>
                  </a:solidFill>
                </a:rPr>
                <a:t>design:</a:t>
              </a:r>
              <a:endParaRPr lang="en-US" sz="1400" b="1" dirty="0">
                <a:solidFill>
                  <a:schemeClr val="bg1">
                    <a:lumMod val="85000"/>
                  </a:schemeClr>
                </a:solidFill>
              </a:endParaRPr>
            </a:p>
          </p:txBody>
        </p:sp>
        <p:sp>
          <p:nvSpPr>
            <p:cNvPr id="36" name="Rectangle 35"/>
            <p:cNvSpPr/>
            <p:nvPr/>
          </p:nvSpPr>
          <p:spPr>
            <a:xfrm>
              <a:off x="1506821" y="6015827"/>
              <a:ext cx="779179" cy="215444"/>
            </a:xfrm>
            <a:prstGeom prst="rect">
              <a:avLst/>
            </a:prstGeom>
          </p:spPr>
          <p:txBody>
            <a:bodyPr wrap="square" lIns="0" tIns="0" rIns="0" bIns="0">
              <a:spAutoFit/>
            </a:bodyPr>
            <a:lstStyle/>
            <a:p>
              <a:r>
                <a:rPr lang="en-US" sz="1400" b="1" dirty="0" smtClean="0">
                  <a:solidFill>
                    <a:schemeClr val="bg1">
                      <a:lumMod val="85000"/>
                    </a:schemeClr>
                  </a:solidFill>
                </a:rPr>
                <a:t>use:</a:t>
              </a:r>
            </a:p>
          </p:txBody>
        </p:sp>
        <p:sp>
          <p:nvSpPr>
            <p:cNvPr id="37" name="Rectangle 36"/>
            <p:cNvSpPr/>
            <p:nvPr/>
          </p:nvSpPr>
          <p:spPr>
            <a:xfrm>
              <a:off x="1506821" y="6199496"/>
              <a:ext cx="779179" cy="215444"/>
            </a:xfrm>
            <a:prstGeom prst="rect">
              <a:avLst/>
            </a:prstGeom>
          </p:spPr>
          <p:txBody>
            <a:bodyPr wrap="square" lIns="0" tIns="0" rIns="0" bIns="0">
              <a:spAutoFit/>
            </a:bodyPr>
            <a:lstStyle/>
            <a:p>
              <a:r>
                <a:rPr lang="en-US" sz="1400" b="1" dirty="0" smtClean="0">
                  <a:solidFill>
                    <a:schemeClr val="bg1">
                      <a:lumMod val="85000"/>
                    </a:schemeClr>
                  </a:solidFill>
                </a:rPr>
                <a:t>build:</a:t>
              </a:r>
              <a:endParaRPr lang="en-US" sz="1400" b="1" dirty="0">
                <a:solidFill>
                  <a:schemeClr val="bg1">
                    <a:lumMod val="85000"/>
                  </a:schemeClr>
                </a:solidFill>
              </a:endParaRPr>
            </a:p>
          </p:txBody>
        </p:sp>
      </p:grpSp>
      <p:pic>
        <p:nvPicPr>
          <p:cNvPr id="4101" name="Picture 5" descr="C:\research\talks\CHI2010-EcoFeedback\UW.Signature_stacked.png"/>
          <p:cNvPicPr>
            <a:picLocks noChangeAspect="1" noChangeArrowheads="1"/>
          </p:cNvPicPr>
          <p:nvPr/>
        </p:nvPicPr>
        <p:blipFill>
          <a:blip r:embed="rId6" cstate="print"/>
          <a:srcRect/>
          <a:stretch>
            <a:fillRect/>
          </a:stretch>
        </p:blipFill>
        <p:spPr bwMode="auto">
          <a:xfrm>
            <a:off x="7010400" y="6019800"/>
            <a:ext cx="1981200" cy="577850"/>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a:endCxn id="48" idx="6"/>
          </p:cNvCxnSpPr>
          <p:nvPr/>
        </p:nvCxnSpPr>
        <p:spPr>
          <a:xfrm rot="10800000" flipH="1" flipV="1">
            <a:off x="1123950" y="4467605"/>
            <a:ext cx="7334250" cy="73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34" name="Picture 2" descr="C:\research\talks\UbiComp2009-DC\BJFoggPersuasiveTech.jpg"/>
          <p:cNvPicPr>
            <a:picLocks noChangeAspect="1" noChangeArrowheads="1"/>
          </p:cNvPicPr>
          <p:nvPr/>
        </p:nvPicPr>
        <p:blipFill>
          <a:blip r:embed="rId3" cstate="print"/>
          <a:srcRect l="8000" t="3200" r="8800" b="4000"/>
          <a:stretch>
            <a:fillRect/>
          </a:stretch>
        </p:blipFill>
        <p:spPr bwMode="auto">
          <a:xfrm>
            <a:off x="6019800" y="5287108"/>
            <a:ext cx="1066800" cy="1189892"/>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39" name="Freeform 38"/>
          <p:cNvSpPr/>
          <p:nvPr/>
        </p:nvSpPr>
        <p:spPr>
          <a:xfrm>
            <a:off x="6912934" y="4601308"/>
            <a:ext cx="304800" cy="685800"/>
          </a:xfrm>
          <a:custGeom>
            <a:avLst/>
            <a:gdLst>
              <a:gd name="connsiteX0" fmla="*/ 304800 w 304800"/>
              <a:gd name="connsiteY0" fmla="*/ 0 h 914400"/>
              <a:gd name="connsiteX1" fmla="*/ 304800 w 304800"/>
              <a:gd name="connsiteY1" fmla="*/ 742950 h 914400"/>
              <a:gd name="connsiteX2" fmla="*/ 0 w 304800"/>
              <a:gd name="connsiteY2" fmla="*/ 914400 h 914400"/>
            </a:gdLst>
            <a:ahLst/>
            <a:cxnLst>
              <a:cxn ang="0">
                <a:pos x="connsiteX0" y="connsiteY0"/>
              </a:cxn>
              <a:cxn ang="0">
                <a:pos x="connsiteX1" y="connsiteY1"/>
              </a:cxn>
              <a:cxn ang="0">
                <a:pos x="connsiteX2" y="connsiteY2"/>
              </a:cxn>
            </a:cxnLst>
            <a:rect l="l" t="t" r="r" b="b"/>
            <a:pathLst>
              <a:path w="304800" h="914400">
                <a:moveTo>
                  <a:pt x="304800" y="0"/>
                </a:moveTo>
                <a:lnTo>
                  <a:pt x="304800" y="742950"/>
                </a:lnTo>
                <a:lnTo>
                  <a:pt x="0" y="914400"/>
                </a:lnTo>
              </a:path>
            </a:pathLst>
          </a:cu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Rectangle 39"/>
          <p:cNvSpPr/>
          <p:nvPr/>
        </p:nvSpPr>
        <p:spPr>
          <a:xfrm>
            <a:off x="6324600" y="4659622"/>
            <a:ext cx="990600" cy="461665"/>
          </a:xfrm>
          <a:prstGeom prst="rect">
            <a:avLst/>
          </a:prstGeom>
          <a:noFill/>
        </p:spPr>
        <p:txBody>
          <a:bodyPr wrap="square">
            <a:spAutoFit/>
          </a:bodyPr>
          <a:lstStyle/>
          <a:p>
            <a:pPr algn="ctr"/>
            <a:r>
              <a:rPr lang="en-US" sz="2400" dirty="0" smtClean="0">
                <a:solidFill>
                  <a:schemeClr val="bg1">
                    <a:lumMod val="85000"/>
                  </a:schemeClr>
                </a:solidFill>
                <a:latin typeface="Segoe Condensed" pitchFamily="34" charset="0"/>
              </a:rPr>
              <a:t>2003</a:t>
            </a:r>
          </a:p>
        </p:txBody>
      </p:sp>
      <p:sp>
        <p:nvSpPr>
          <p:cNvPr id="38" name="Title 28"/>
          <p:cNvSpPr>
            <a:spLocks noGrp="1"/>
          </p:cNvSpPr>
          <p:nvPr>
            <p:ph type="title"/>
          </p:nvPr>
        </p:nvSpPr>
        <p:spPr>
          <a:xfrm>
            <a:off x="266700" y="228600"/>
            <a:ext cx="8610600" cy="868362"/>
          </a:xfrm>
        </p:spPr>
        <p:txBody>
          <a:bodyPr/>
          <a:lstStyle/>
          <a:p>
            <a:r>
              <a:rPr lang="en-US" dirty="0" smtClean="0"/>
              <a:t>eco-feedback</a:t>
            </a:r>
            <a:endParaRPr lang="en-US" dirty="0"/>
          </a:p>
        </p:txBody>
      </p:sp>
      <p:sp>
        <p:nvSpPr>
          <p:cNvPr id="46" name="Rectangle 45"/>
          <p:cNvSpPr/>
          <p:nvPr/>
        </p:nvSpPr>
        <p:spPr>
          <a:xfrm>
            <a:off x="3505200" y="5334000"/>
            <a:ext cx="2438400" cy="769441"/>
          </a:xfrm>
          <a:prstGeom prst="rect">
            <a:avLst/>
          </a:prstGeom>
        </p:spPr>
        <p:txBody>
          <a:bodyPr wrap="square">
            <a:spAutoFit/>
          </a:bodyPr>
          <a:lstStyle/>
          <a:p>
            <a:r>
              <a:rPr lang="en-US" sz="2200" dirty="0" err="1" smtClean="0">
                <a:solidFill>
                  <a:schemeClr val="bg1">
                    <a:lumMod val="75000"/>
                  </a:schemeClr>
                </a:solidFill>
                <a:latin typeface="Segoe Condensed" pitchFamily="34" charset="0"/>
                <a:cs typeface="Arial" pitchFamily="34" charset="0"/>
              </a:rPr>
              <a:t>Fogg</a:t>
            </a:r>
            <a:r>
              <a:rPr lang="en-US" sz="2200" dirty="0" smtClean="0">
                <a:solidFill>
                  <a:schemeClr val="bg1">
                    <a:lumMod val="75000"/>
                  </a:schemeClr>
                </a:solidFill>
                <a:latin typeface="Segoe Condensed" pitchFamily="34" charset="0"/>
                <a:cs typeface="Arial" pitchFamily="34" charset="0"/>
              </a:rPr>
              <a:t>, B.J., </a:t>
            </a:r>
            <a:r>
              <a:rPr lang="en-US" sz="2200" i="1" dirty="0" smtClean="0">
                <a:solidFill>
                  <a:schemeClr val="bg1">
                    <a:lumMod val="75000"/>
                  </a:schemeClr>
                </a:solidFill>
                <a:latin typeface="Segoe Condensed" pitchFamily="34" charset="0"/>
                <a:cs typeface="Arial" pitchFamily="34" charset="0"/>
              </a:rPr>
              <a:t>Persuasive Technology, </a:t>
            </a:r>
            <a:r>
              <a:rPr lang="en-US" sz="2200" dirty="0" smtClean="0">
                <a:solidFill>
                  <a:schemeClr val="bg1">
                    <a:lumMod val="75000"/>
                  </a:schemeClr>
                </a:solidFill>
                <a:latin typeface="Segoe Condensed" pitchFamily="34" charset="0"/>
                <a:cs typeface="Arial" pitchFamily="34" charset="0"/>
              </a:rPr>
              <a:t>2003</a:t>
            </a:r>
            <a:endParaRPr lang="en-US" sz="2200" i="1" dirty="0">
              <a:solidFill>
                <a:schemeClr val="bg1">
                  <a:lumMod val="75000"/>
                </a:schemeClr>
              </a:solidFill>
              <a:latin typeface="Segoe Condensed" pitchFamily="34" charset="0"/>
              <a:cs typeface="Arial" pitchFamily="34" charset="0"/>
            </a:endParaRPr>
          </a:p>
        </p:txBody>
      </p:sp>
      <p:sp>
        <p:nvSpPr>
          <p:cNvPr id="49" name="Rectangle 48"/>
          <p:cNvSpPr/>
          <p:nvPr/>
        </p:nvSpPr>
        <p:spPr>
          <a:xfrm>
            <a:off x="7848600" y="4659622"/>
            <a:ext cx="990600" cy="461665"/>
          </a:xfrm>
          <a:prstGeom prst="rect">
            <a:avLst/>
          </a:prstGeom>
          <a:noFill/>
        </p:spPr>
        <p:txBody>
          <a:bodyPr wrap="square">
            <a:spAutoFit/>
          </a:bodyPr>
          <a:lstStyle/>
          <a:p>
            <a:pPr algn="ctr"/>
            <a:r>
              <a:rPr lang="en-US" sz="2400" dirty="0" smtClean="0">
                <a:solidFill>
                  <a:schemeClr val="bg1">
                    <a:lumMod val="85000"/>
                  </a:schemeClr>
                </a:solidFill>
                <a:latin typeface="Segoe Condensed" pitchFamily="34" charset="0"/>
              </a:rPr>
              <a:t>2010</a:t>
            </a:r>
          </a:p>
        </p:txBody>
      </p:sp>
      <p:sp>
        <p:nvSpPr>
          <p:cNvPr id="20" name="Rectangle 19"/>
          <p:cNvSpPr/>
          <p:nvPr/>
        </p:nvSpPr>
        <p:spPr>
          <a:xfrm>
            <a:off x="762000" y="889337"/>
            <a:ext cx="3884397" cy="830997"/>
          </a:xfrm>
          <a:prstGeom prst="rect">
            <a:avLst/>
          </a:prstGeom>
        </p:spPr>
        <p:txBody>
          <a:bodyPr wrap="none">
            <a:spAutoFit/>
          </a:bodyPr>
          <a:lstStyle/>
          <a:p>
            <a:r>
              <a:rPr lang="en-US" sz="4800" dirty="0" smtClean="0">
                <a:solidFill>
                  <a:schemeClr val="bg1">
                    <a:lumMod val="75000"/>
                  </a:schemeClr>
                </a:solidFill>
                <a:latin typeface="Arial" pitchFamily="34" charset="0"/>
                <a:cs typeface="Arial" pitchFamily="34" charset="0"/>
              </a:rPr>
              <a:t>a brief history</a:t>
            </a:r>
            <a:endParaRPr lang="en-US" sz="4800" dirty="0">
              <a:solidFill>
                <a:schemeClr val="bg1">
                  <a:lumMod val="75000"/>
                </a:schemeClr>
              </a:solidFill>
            </a:endParaRPr>
          </a:p>
        </p:txBody>
      </p:sp>
      <p:sp>
        <p:nvSpPr>
          <p:cNvPr id="22" name="Right Brace 21"/>
          <p:cNvSpPr/>
          <p:nvPr/>
        </p:nvSpPr>
        <p:spPr>
          <a:xfrm rot="16200000">
            <a:off x="7658100" y="3619500"/>
            <a:ext cx="228600" cy="1066800"/>
          </a:xfrm>
          <a:prstGeom prst="rightBrace">
            <a:avLst>
              <a:gd name="adj1" fmla="val 8333"/>
              <a:gd name="adj2" fmla="val 29429"/>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29"/>
          <p:cNvGrpSpPr/>
          <p:nvPr/>
        </p:nvGrpSpPr>
        <p:grpSpPr>
          <a:xfrm>
            <a:off x="6313311" y="685800"/>
            <a:ext cx="2362200" cy="1375624"/>
            <a:chOff x="3962400" y="2053376"/>
            <a:chExt cx="2362200" cy="1375624"/>
          </a:xfrm>
        </p:grpSpPr>
        <p:pic>
          <p:nvPicPr>
            <p:cNvPr id="13" name="Picture 2"/>
            <p:cNvPicPr>
              <a:picLocks noChangeAspect="1" noChangeArrowheads="1"/>
            </p:cNvPicPr>
            <p:nvPr/>
          </p:nvPicPr>
          <p:blipFill>
            <a:blip r:embed="rId4" cstate="print"/>
            <a:srcRect l="16649" r="4972" b="28000"/>
            <a:stretch>
              <a:fillRect/>
            </a:stretch>
          </p:blipFill>
          <p:spPr bwMode="auto">
            <a:xfrm>
              <a:off x="4114800" y="2129576"/>
              <a:ext cx="2133600" cy="1299424"/>
            </a:xfrm>
            <a:prstGeom prst="rect">
              <a:avLst/>
            </a:prstGeom>
            <a:noFill/>
            <a:ln w="9525">
              <a:noFill/>
              <a:miter lim="800000"/>
              <a:headEnd/>
              <a:tailEnd/>
            </a:ln>
          </p:spPr>
        </p:pic>
        <p:sp>
          <p:nvSpPr>
            <p:cNvPr id="24" name="Rectangle 23"/>
            <p:cNvSpPr/>
            <p:nvPr/>
          </p:nvSpPr>
          <p:spPr>
            <a:xfrm>
              <a:off x="4038600" y="2053376"/>
              <a:ext cx="2286000" cy="330678"/>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962400" y="2053376"/>
              <a:ext cx="2305050" cy="369332"/>
            </a:xfrm>
            <a:prstGeom prst="rect">
              <a:avLst/>
            </a:prstGeom>
            <a:noFill/>
          </p:spPr>
          <p:txBody>
            <a:bodyPr wrap="square" rtlCol="0">
              <a:spAutoFit/>
            </a:bodyPr>
            <a:lstStyle/>
            <a:p>
              <a:pPr algn="ctr"/>
              <a:r>
                <a:rPr lang="en-US" dirty="0" smtClean="0">
                  <a:solidFill>
                    <a:schemeClr val="bg1">
                      <a:lumMod val="85000"/>
                    </a:schemeClr>
                  </a:solidFill>
                  <a:latin typeface="Segoe Condensed" pitchFamily="34" charset="0"/>
                  <a:ea typeface="Segoe UI" pitchFamily="34" charset="0"/>
                  <a:cs typeface="Segoe UI" pitchFamily="34" charset="0"/>
                </a:rPr>
                <a:t>Arroyo et al., </a:t>
              </a:r>
              <a:r>
                <a:rPr lang="en-US" i="1" dirty="0" smtClean="0">
                  <a:solidFill>
                    <a:schemeClr val="bg1">
                      <a:lumMod val="85000"/>
                    </a:schemeClr>
                  </a:solidFill>
                  <a:latin typeface="Segoe Condensed" pitchFamily="34" charset="0"/>
                  <a:ea typeface="Segoe UI" pitchFamily="34" charset="0"/>
                  <a:cs typeface="Segoe UI" pitchFamily="34" charset="0"/>
                </a:rPr>
                <a:t>CHI2005</a:t>
              </a:r>
            </a:p>
          </p:txBody>
        </p:sp>
      </p:grpSp>
      <p:grpSp>
        <p:nvGrpSpPr>
          <p:cNvPr id="3" name="Group 28"/>
          <p:cNvGrpSpPr/>
          <p:nvPr/>
        </p:nvGrpSpPr>
        <p:grpSpPr>
          <a:xfrm>
            <a:off x="6324600" y="2034822"/>
            <a:ext cx="2438400" cy="1371600"/>
            <a:chOff x="6324600" y="2057400"/>
            <a:chExt cx="2438400" cy="1371600"/>
          </a:xfrm>
        </p:grpSpPr>
        <p:pic>
          <p:nvPicPr>
            <p:cNvPr id="14" name="Picture 2" descr="C:\research\talks\CHI2010-EcoFeedback\Upstream.png"/>
            <p:cNvPicPr>
              <a:picLocks noChangeAspect="1" noChangeArrowheads="1"/>
            </p:cNvPicPr>
            <p:nvPr/>
          </p:nvPicPr>
          <p:blipFill>
            <a:blip r:embed="rId5" cstate="print"/>
            <a:srcRect l="8652" t="-483" r="4922" b="11230"/>
            <a:stretch>
              <a:fillRect/>
            </a:stretch>
          </p:blipFill>
          <p:spPr bwMode="auto">
            <a:xfrm>
              <a:off x="6477000" y="2133600"/>
              <a:ext cx="2133600" cy="1295400"/>
            </a:xfrm>
            <a:prstGeom prst="rect">
              <a:avLst/>
            </a:prstGeom>
            <a:noFill/>
          </p:spPr>
        </p:pic>
        <p:sp>
          <p:nvSpPr>
            <p:cNvPr id="25" name="Rectangle 24"/>
            <p:cNvSpPr/>
            <p:nvPr/>
          </p:nvSpPr>
          <p:spPr>
            <a:xfrm>
              <a:off x="6393608" y="2057400"/>
              <a:ext cx="2286000" cy="330678"/>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324600" y="2073218"/>
              <a:ext cx="2438400" cy="369332"/>
            </a:xfrm>
            <a:prstGeom prst="rect">
              <a:avLst/>
            </a:prstGeom>
            <a:noFill/>
          </p:spPr>
          <p:txBody>
            <a:bodyPr wrap="square" rtlCol="0">
              <a:spAutoFit/>
            </a:bodyPr>
            <a:lstStyle/>
            <a:p>
              <a:pPr algn="ctr"/>
              <a:r>
                <a:rPr lang="en-US" dirty="0" err="1" smtClean="0">
                  <a:solidFill>
                    <a:schemeClr val="bg1">
                      <a:lumMod val="85000"/>
                    </a:schemeClr>
                  </a:solidFill>
                  <a:latin typeface="Segoe Condensed" pitchFamily="34" charset="0"/>
                </a:rPr>
                <a:t>Kuznetsov</a:t>
              </a:r>
              <a:r>
                <a:rPr lang="en-US" dirty="0" smtClean="0">
                  <a:solidFill>
                    <a:schemeClr val="bg1">
                      <a:lumMod val="85000"/>
                    </a:schemeClr>
                  </a:solidFill>
                  <a:latin typeface="Segoe Condensed" pitchFamily="34" charset="0"/>
                  <a:ea typeface="Segoe UI" pitchFamily="34" charset="0"/>
                  <a:cs typeface="Segoe UI" pitchFamily="34" charset="0"/>
                </a:rPr>
                <a:t> et al., </a:t>
              </a:r>
              <a:r>
                <a:rPr lang="en-US" i="1" dirty="0" smtClean="0">
                  <a:solidFill>
                    <a:schemeClr val="bg1">
                      <a:lumMod val="85000"/>
                    </a:schemeClr>
                  </a:solidFill>
                  <a:latin typeface="Segoe Condensed" pitchFamily="34" charset="0"/>
                  <a:ea typeface="Segoe UI" pitchFamily="34" charset="0"/>
                  <a:cs typeface="Segoe UI" pitchFamily="34" charset="0"/>
                </a:rPr>
                <a:t>CHI2010</a:t>
              </a:r>
            </a:p>
          </p:txBody>
        </p:sp>
      </p:grpSp>
      <p:sp>
        <p:nvSpPr>
          <p:cNvPr id="44" name="TextBox 43"/>
          <p:cNvSpPr txBox="1"/>
          <p:nvPr/>
        </p:nvSpPr>
        <p:spPr>
          <a:xfrm>
            <a:off x="6477000" y="3529758"/>
            <a:ext cx="2133600" cy="553998"/>
          </a:xfrm>
          <a:prstGeom prst="rect">
            <a:avLst/>
          </a:prstGeom>
          <a:noFill/>
        </p:spPr>
        <p:txBody>
          <a:bodyPr wrap="square" rtlCol="0">
            <a:spAutoFit/>
          </a:bodyPr>
          <a:lstStyle/>
          <a:p>
            <a:pPr algn="ctr"/>
            <a:r>
              <a:rPr lang="en-US" sz="3000" b="1" dirty="0" err="1" smtClean="0">
                <a:solidFill>
                  <a:schemeClr val="bg1">
                    <a:lumMod val="85000"/>
                  </a:schemeClr>
                </a:solidFill>
                <a:latin typeface="Segoe Condensed" pitchFamily="34" charset="0"/>
                <a:ea typeface="Segoe UI" pitchFamily="34" charset="0"/>
                <a:cs typeface="Segoe UI" pitchFamily="34" charset="0"/>
              </a:rPr>
              <a:t>hci</a:t>
            </a:r>
            <a:r>
              <a:rPr lang="en-US" sz="3000" b="1" dirty="0" smtClean="0">
                <a:solidFill>
                  <a:schemeClr val="bg1">
                    <a:lumMod val="85000"/>
                  </a:schemeClr>
                </a:solidFill>
                <a:latin typeface="Segoe Condensed" pitchFamily="34" charset="0"/>
                <a:ea typeface="Segoe UI" pitchFamily="34" charset="0"/>
                <a:cs typeface="Segoe UI" pitchFamily="34" charset="0"/>
              </a:rPr>
              <a:t>/</a:t>
            </a:r>
            <a:r>
              <a:rPr lang="en-US" sz="3000" b="1" dirty="0" err="1" smtClean="0">
                <a:solidFill>
                  <a:schemeClr val="bg1">
                    <a:lumMod val="85000"/>
                  </a:schemeClr>
                </a:solidFill>
                <a:latin typeface="Segoe Condensed" pitchFamily="34" charset="0"/>
                <a:ea typeface="Segoe UI" pitchFamily="34" charset="0"/>
                <a:cs typeface="Segoe UI" pitchFamily="34" charset="0"/>
              </a:rPr>
              <a:t>ubicomp</a:t>
            </a:r>
            <a:endParaRPr lang="en-US" sz="3000" b="1" dirty="0" smtClean="0">
              <a:solidFill>
                <a:schemeClr val="bg1">
                  <a:lumMod val="85000"/>
                </a:schemeClr>
              </a:solidFill>
              <a:latin typeface="Segoe Condensed" pitchFamily="34" charset="0"/>
              <a:ea typeface="Segoe UI" pitchFamily="34" charset="0"/>
              <a:cs typeface="Segoe UI" pitchFamily="34" charset="0"/>
            </a:endParaRPr>
          </a:p>
        </p:txBody>
      </p:sp>
      <p:sp>
        <p:nvSpPr>
          <p:cNvPr id="48" name="Oval 47"/>
          <p:cNvSpPr/>
          <p:nvPr/>
        </p:nvSpPr>
        <p:spPr>
          <a:xfrm>
            <a:off x="8247888" y="4363183"/>
            <a:ext cx="210312" cy="210312"/>
          </a:xfrm>
          <a:prstGeom prst="ellipse">
            <a:avLst/>
          </a:prstGeom>
          <a:solidFill>
            <a:schemeClr val="tx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7104888" y="4372708"/>
            <a:ext cx="210312" cy="210312"/>
          </a:xfrm>
          <a:prstGeom prst="ellipse">
            <a:avLst/>
          </a:prstGeom>
          <a:solidFill>
            <a:schemeClr val="tx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0" name="Straight Connector 69"/>
          <p:cNvCxnSpPr/>
          <p:nvPr/>
        </p:nvCxnSpPr>
        <p:spPr>
          <a:xfrm rot="5400000">
            <a:off x="1028700" y="4305300"/>
            <a:ext cx="381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30" idx="2"/>
            <a:endCxn id="48" idx="6"/>
          </p:cNvCxnSpPr>
          <p:nvPr/>
        </p:nvCxnSpPr>
        <p:spPr>
          <a:xfrm rot="10800000" flipH="1" flipV="1">
            <a:off x="1123950" y="4467605"/>
            <a:ext cx="7334250" cy="73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34" name="Picture 2" descr="C:\research\talks\UbiComp2009-DC\BJFoggPersuasiveTech.jpg"/>
          <p:cNvPicPr>
            <a:picLocks noChangeAspect="1" noChangeArrowheads="1"/>
          </p:cNvPicPr>
          <p:nvPr/>
        </p:nvPicPr>
        <p:blipFill>
          <a:blip r:embed="rId3" cstate="print"/>
          <a:srcRect l="8000" t="3200" r="8800" b="4000"/>
          <a:stretch>
            <a:fillRect/>
          </a:stretch>
        </p:blipFill>
        <p:spPr bwMode="auto">
          <a:xfrm>
            <a:off x="6019800" y="5287108"/>
            <a:ext cx="1066800" cy="1189892"/>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39" name="Freeform 38"/>
          <p:cNvSpPr/>
          <p:nvPr/>
        </p:nvSpPr>
        <p:spPr>
          <a:xfrm>
            <a:off x="6912934" y="4601308"/>
            <a:ext cx="304800" cy="685800"/>
          </a:xfrm>
          <a:custGeom>
            <a:avLst/>
            <a:gdLst>
              <a:gd name="connsiteX0" fmla="*/ 304800 w 304800"/>
              <a:gd name="connsiteY0" fmla="*/ 0 h 914400"/>
              <a:gd name="connsiteX1" fmla="*/ 304800 w 304800"/>
              <a:gd name="connsiteY1" fmla="*/ 742950 h 914400"/>
              <a:gd name="connsiteX2" fmla="*/ 0 w 304800"/>
              <a:gd name="connsiteY2" fmla="*/ 914400 h 914400"/>
            </a:gdLst>
            <a:ahLst/>
            <a:cxnLst>
              <a:cxn ang="0">
                <a:pos x="connsiteX0" y="connsiteY0"/>
              </a:cxn>
              <a:cxn ang="0">
                <a:pos x="connsiteX1" y="connsiteY1"/>
              </a:cxn>
              <a:cxn ang="0">
                <a:pos x="connsiteX2" y="connsiteY2"/>
              </a:cxn>
            </a:cxnLst>
            <a:rect l="l" t="t" r="r" b="b"/>
            <a:pathLst>
              <a:path w="304800" h="914400">
                <a:moveTo>
                  <a:pt x="304800" y="0"/>
                </a:moveTo>
                <a:lnTo>
                  <a:pt x="304800" y="742950"/>
                </a:lnTo>
                <a:lnTo>
                  <a:pt x="0" y="914400"/>
                </a:lnTo>
              </a:path>
            </a:pathLst>
          </a:cu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Rectangle 39"/>
          <p:cNvSpPr/>
          <p:nvPr/>
        </p:nvSpPr>
        <p:spPr>
          <a:xfrm>
            <a:off x="6324600" y="4659622"/>
            <a:ext cx="990600" cy="461665"/>
          </a:xfrm>
          <a:prstGeom prst="rect">
            <a:avLst/>
          </a:prstGeom>
          <a:noFill/>
        </p:spPr>
        <p:txBody>
          <a:bodyPr wrap="square">
            <a:spAutoFit/>
          </a:bodyPr>
          <a:lstStyle/>
          <a:p>
            <a:pPr algn="ctr"/>
            <a:r>
              <a:rPr lang="en-US" sz="2400" dirty="0" smtClean="0">
                <a:solidFill>
                  <a:schemeClr val="bg1">
                    <a:lumMod val="85000"/>
                  </a:schemeClr>
                </a:solidFill>
                <a:latin typeface="Segoe Condensed" pitchFamily="34" charset="0"/>
              </a:rPr>
              <a:t>2003</a:t>
            </a:r>
          </a:p>
        </p:txBody>
      </p:sp>
      <p:sp>
        <p:nvSpPr>
          <p:cNvPr id="38" name="Title 28"/>
          <p:cNvSpPr>
            <a:spLocks noGrp="1"/>
          </p:cNvSpPr>
          <p:nvPr>
            <p:ph type="title"/>
          </p:nvPr>
        </p:nvSpPr>
        <p:spPr>
          <a:xfrm>
            <a:off x="266700" y="228600"/>
            <a:ext cx="8610600" cy="868362"/>
          </a:xfrm>
        </p:spPr>
        <p:txBody>
          <a:bodyPr/>
          <a:lstStyle/>
          <a:p>
            <a:r>
              <a:rPr lang="en-US" dirty="0" smtClean="0"/>
              <a:t>eco-feedback</a:t>
            </a:r>
            <a:endParaRPr lang="en-US" dirty="0"/>
          </a:p>
        </p:txBody>
      </p:sp>
      <p:sp>
        <p:nvSpPr>
          <p:cNvPr id="46" name="Rectangle 45"/>
          <p:cNvSpPr/>
          <p:nvPr/>
        </p:nvSpPr>
        <p:spPr>
          <a:xfrm>
            <a:off x="3505200" y="5334000"/>
            <a:ext cx="2438400" cy="769441"/>
          </a:xfrm>
          <a:prstGeom prst="rect">
            <a:avLst/>
          </a:prstGeom>
        </p:spPr>
        <p:txBody>
          <a:bodyPr wrap="square">
            <a:spAutoFit/>
          </a:bodyPr>
          <a:lstStyle/>
          <a:p>
            <a:r>
              <a:rPr lang="en-US" sz="2200" dirty="0" err="1" smtClean="0">
                <a:solidFill>
                  <a:schemeClr val="bg1">
                    <a:lumMod val="75000"/>
                  </a:schemeClr>
                </a:solidFill>
                <a:latin typeface="Segoe Condensed" pitchFamily="34" charset="0"/>
                <a:cs typeface="Arial" pitchFamily="34" charset="0"/>
              </a:rPr>
              <a:t>Fogg</a:t>
            </a:r>
            <a:r>
              <a:rPr lang="en-US" sz="2200" dirty="0" smtClean="0">
                <a:solidFill>
                  <a:schemeClr val="bg1">
                    <a:lumMod val="75000"/>
                  </a:schemeClr>
                </a:solidFill>
                <a:latin typeface="Segoe Condensed" pitchFamily="34" charset="0"/>
                <a:cs typeface="Arial" pitchFamily="34" charset="0"/>
              </a:rPr>
              <a:t>, B.J., </a:t>
            </a:r>
            <a:r>
              <a:rPr lang="en-US" sz="2200" i="1" dirty="0" smtClean="0">
                <a:solidFill>
                  <a:schemeClr val="bg1">
                    <a:lumMod val="75000"/>
                  </a:schemeClr>
                </a:solidFill>
                <a:latin typeface="Segoe Condensed" pitchFamily="34" charset="0"/>
                <a:cs typeface="Arial" pitchFamily="34" charset="0"/>
              </a:rPr>
              <a:t>Persuasive Technology, </a:t>
            </a:r>
            <a:r>
              <a:rPr lang="en-US" sz="2200" dirty="0" smtClean="0">
                <a:solidFill>
                  <a:schemeClr val="bg1">
                    <a:lumMod val="75000"/>
                  </a:schemeClr>
                </a:solidFill>
                <a:latin typeface="Segoe Condensed" pitchFamily="34" charset="0"/>
                <a:cs typeface="Arial" pitchFamily="34" charset="0"/>
              </a:rPr>
              <a:t>2003</a:t>
            </a:r>
            <a:endParaRPr lang="en-US" sz="2200" i="1" dirty="0">
              <a:solidFill>
                <a:schemeClr val="bg1">
                  <a:lumMod val="75000"/>
                </a:schemeClr>
              </a:solidFill>
              <a:latin typeface="Segoe Condensed" pitchFamily="34" charset="0"/>
              <a:cs typeface="Arial" pitchFamily="34" charset="0"/>
            </a:endParaRPr>
          </a:p>
        </p:txBody>
      </p:sp>
      <p:sp>
        <p:nvSpPr>
          <p:cNvPr id="49" name="Rectangle 48"/>
          <p:cNvSpPr/>
          <p:nvPr/>
        </p:nvSpPr>
        <p:spPr>
          <a:xfrm>
            <a:off x="7848600" y="4659622"/>
            <a:ext cx="990600" cy="461665"/>
          </a:xfrm>
          <a:prstGeom prst="rect">
            <a:avLst/>
          </a:prstGeom>
          <a:noFill/>
        </p:spPr>
        <p:txBody>
          <a:bodyPr wrap="square">
            <a:spAutoFit/>
          </a:bodyPr>
          <a:lstStyle/>
          <a:p>
            <a:pPr algn="ctr"/>
            <a:r>
              <a:rPr lang="en-US" sz="2400" dirty="0" smtClean="0">
                <a:solidFill>
                  <a:schemeClr val="bg1">
                    <a:lumMod val="85000"/>
                  </a:schemeClr>
                </a:solidFill>
                <a:latin typeface="Segoe Condensed" pitchFamily="34" charset="0"/>
              </a:rPr>
              <a:t>2010</a:t>
            </a:r>
          </a:p>
        </p:txBody>
      </p:sp>
      <p:sp>
        <p:nvSpPr>
          <p:cNvPr id="20" name="Rectangle 19"/>
          <p:cNvSpPr/>
          <p:nvPr/>
        </p:nvSpPr>
        <p:spPr>
          <a:xfrm>
            <a:off x="762000" y="889337"/>
            <a:ext cx="3884397" cy="830997"/>
          </a:xfrm>
          <a:prstGeom prst="rect">
            <a:avLst/>
          </a:prstGeom>
        </p:spPr>
        <p:txBody>
          <a:bodyPr wrap="none">
            <a:spAutoFit/>
          </a:bodyPr>
          <a:lstStyle/>
          <a:p>
            <a:r>
              <a:rPr lang="en-US" sz="4800" dirty="0" smtClean="0">
                <a:solidFill>
                  <a:schemeClr val="bg1">
                    <a:lumMod val="75000"/>
                  </a:schemeClr>
                </a:solidFill>
                <a:latin typeface="Arial" pitchFamily="34" charset="0"/>
                <a:cs typeface="Arial" pitchFamily="34" charset="0"/>
              </a:rPr>
              <a:t>a brief history</a:t>
            </a:r>
            <a:endParaRPr lang="en-US" sz="4800" dirty="0">
              <a:solidFill>
                <a:schemeClr val="bg1">
                  <a:lumMod val="75000"/>
                </a:schemeClr>
              </a:solidFill>
            </a:endParaRPr>
          </a:p>
        </p:txBody>
      </p:sp>
      <p:grpSp>
        <p:nvGrpSpPr>
          <p:cNvPr id="2" name="Group 29"/>
          <p:cNvGrpSpPr/>
          <p:nvPr/>
        </p:nvGrpSpPr>
        <p:grpSpPr>
          <a:xfrm>
            <a:off x="6313311" y="685800"/>
            <a:ext cx="2362200" cy="1375624"/>
            <a:chOff x="3962400" y="2053376"/>
            <a:chExt cx="2362200" cy="1375624"/>
          </a:xfrm>
        </p:grpSpPr>
        <p:pic>
          <p:nvPicPr>
            <p:cNvPr id="13" name="Picture 2"/>
            <p:cNvPicPr>
              <a:picLocks noChangeAspect="1" noChangeArrowheads="1"/>
            </p:cNvPicPr>
            <p:nvPr/>
          </p:nvPicPr>
          <p:blipFill>
            <a:blip r:embed="rId4" cstate="print"/>
            <a:srcRect l="16649" r="4972" b="28000"/>
            <a:stretch>
              <a:fillRect/>
            </a:stretch>
          </p:blipFill>
          <p:spPr bwMode="auto">
            <a:xfrm>
              <a:off x="4114800" y="2129576"/>
              <a:ext cx="2133600" cy="1299424"/>
            </a:xfrm>
            <a:prstGeom prst="rect">
              <a:avLst/>
            </a:prstGeom>
            <a:noFill/>
            <a:ln w="9525">
              <a:noFill/>
              <a:miter lim="800000"/>
              <a:headEnd/>
              <a:tailEnd/>
            </a:ln>
          </p:spPr>
        </p:pic>
        <p:sp>
          <p:nvSpPr>
            <p:cNvPr id="24" name="Rectangle 23"/>
            <p:cNvSpPr/>
            <p:nvPr/>
          </p:nvSpPr>
          <p:spPr>
            <a:xfrm>
              <a:off x="4038600" y="2053376"/>
              <a:ext cx="2286000" cy="330678"/>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962400" y="2053376"/>
              <a:ext cx="2305050" cy="369332"/>
            </a:xfrm>
            <a:prstGeom prst="rect">
              <a:avLst/>
            </a:prstGeom>
            <a:noFill/>
          </p:spPr>
          <p:txBody>
            <a:bodyPr wrap="square" rtlCol="0">
              <a:spAutoFit/>
            </a:bodyPr>
            <a:lstStyle/>
            <a:p>
              <a:pPr algn="ctr"/>
              <a:r>
                <a:rPr lang="en-US" dirty="0" smtClean="0">
                  <a:solidFill>
                    <a:schemeClr val="bg1">
                      <a:lumMod val="85000"/>
                    </a:schemeClr>
                  </a:solidFill>
                  <a:latin typeface="Segoe Condensed" pitchFamily="34" charset="0"/>
                  <a:ea typeface="Segoe UI" pitchFamily="34" charset="0"/>
                  <a:cs typeface="Segoe UI" pitchFamily="34" charset="0"/>
                </a:rPr>
                <a:t>Arroyo et al., </a:t>
              </a:r>
              <a:r>
                <a:rPr lang="en-US" i="1" dirty="0" smtClean="0">
                  <a:solidFill>
                    <a:schemeClr val="bg1">
                      <a:lumMod val="85000"/>
                    </a:schemeClr>
                  </a:solidFill>
                  <a:latin typeface="Segoe Condensed" pitchFamily="34" charset="0"/>
                  <a:ea typeface="Segoe UI" pitchFamily="34" charset="0"/>
                  <a:cs typeface="Segoe UI" pitchFamily="34" charset="0"/>
                </a:rPr>
                <a:t>CHI2005</a:t>
              </a:r>
            </a:p>
          </p:txBody>
        </p:sp>
      </p:grpSp>
      <p:grpSp>
        <p:nvGrpSpPr>
          <p:cNvPr id="3" name="Group 28"/>
          <p:cNvGrpSpPr/>
          <p:nvPr/>
        </p:nvGrpSpPr>
        <p:grpSpPr>
          <a:xfrm>
            <a:off x="6324600" y="2034822"/>
            <a:ext cx="2438400" cy="1371600"/>
            <a:chOff x="6324600" y="2057400"/>
            <a:chExt cx="2438400" cy="1371600"/>
          </a:xfrm>
        </p:grpSpPr>
        <p:pic>
          <p:nvPicPr>
            <p:cNvPr id="14" name="Picture 2" descr="C:\research\talks\CHI2010-EcoFeedback\Upstream.png"/>
            <p:cNvPicPr>
              <a:picLocks noChangeAspect="1" noChangeArrowheads="1"/>
            </p:cNvPicPr>
            <p:nvPr/>
          </p:nvPicPr>
          <p:blipFill>
            <a:blip r:embed="rId5" cstate="print"/>
            <a:srcRect l="8652" t="-483" r="4922" b="11230"/>
            <a:stretch>
              <a:fillRect/>
            </a:stretch>
          </p:blipFill>
          <p:spPr bwMode="auto">
            <a:xfrm>
              <a:off x="6477000" y="2133600"/>
              <a:ext cx="2133600" cy="1295400"/>
            </a:xfrm>
            <a:prstGeom prst="rect">
              <a:avLst/>
            </a:prstGeom>
            <a:noFill/>
          </p:spPr>
        </p:pic>
        <p:sp>
          <p:nvSpPr>
            <p:cNvPr id="25" name="Rectangle 24"/>
            <p:cNvSpPr/>
            <p:nvPr/>
          </p:nvSpPr>
          <p:spPr>
            <a:xfrm>
              <a:off x="6393608" y="2057400"/>
              <a:ext cx="2286000" cy="330678"/>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324600" y="2073218"/>
              <a:ext cx="2438400" cy="369332"/>
            </a:xfrm>
            <a:prstGeom prst="rect">
              <a:avLst/>
            </a:prstGeom>
            <a:noFill/>
          </p:spPr>
          <p:txBody>
            <a:bodyPr wrap="square" rtlCol="0">
              <a:spAutoFit/>
            </a:bodyPr>
            <a:lstStyle/>
            <a:p>
              <a:pPr algn="ctr"/>
              <a:r>
                <a:rPr lang="en-US" dirty="0" err="1" smtClean="0">
                  <a:solidFill>
                    <a:schemeClr val="bg1">
                      <a:lumMod val="85000"/>
                    </a:schemeClr>
                  </a:solidFill>
                  <a:latin typeface="Segoe Condensed" pitchFamily="34" charset="0"/>
                </a:rPr>
                <a:t>Kuznetsov</a:t>
              </a:r>
              <a:r>
                <a:rPr lang="en-US" dirty="0" smtClean="0">
                  <a:solidFill>
                    <a:schemeClr val="bg1">
                      <a:lumMod val="85000"/>
                    </a:schemeClr>
                  </a:solidFill>
                  <a:latin typeface="Segoe Condensed" pitchFamily="34" charset="0"/>
                  <a:ea typeface="Segoe UI" pitchFamily="34" charset="0"/>
                  <a:cs typeface="Segoe UI" pitchFamily="34" charset="0"/>
                </a:rPr>
                <a:t> et al., </a:t>
              </a:r>
              <a:r>
                <a:rPr lang="en-US" i="1" dirty="0" smtClean="0">
                  <a:solidFill>
                    <a:schemeClr val="bg1">
                      <a:lumMod val="85000"/>
                    </a:schemeClr>
                  </a:solidFill>
                  <a:latin typeface="Segoe Condensed" pitchFamily="34" charset="0"/>
                  <a:ea typeface="Segoe UI" pitchFamily="34" charset="0"/>
                  <a:cs typeface="Segoe UI" pitchFamily="34" charset="0"/>
                </a:rPr>
                <a:t>CHI2010</a:t>
              </a:r>
            </a:p>
          </p:txBody>
        </p:sp>
      </p:grpSp>
      <p:sp>
        <p:nvSpPr>
          <p:cNvPr id="44" name="TextBox 43"/>
          <p:cNvSpPr txBox="1"/>
          <p:nvPr/>
        </p:nvSpPr>
        <p:spPr>
          <a:xfrm>
            <a:off x="6477000" y="3529758"/>
            <a:ext cx="2133600" cy="553998"/>
          </a:xfrm>
          <a:prstGeom prst="rect">
            <a:avLst/>
          </a:prstGeom>
          <a:noFill/>
        </p:spPr>
        <p:txBody>
          <a:bodyPr wrap="square" rtlCol="0">
            <a:spAutoFit/>
          </a:bodyPr>
          <a:lstStyle/>
          <a:p>
            <a:pPr algn="ctr"/>
            <a:r>
              <a:rPr lang="en-US" sz="3000" b="1" dirty="0" err="1" smtClean="0">
                <a:solidFill>
                  <a:schemeClr val="bg1">
                    <a:lumMod val="85000"/>
                  </a:schemeClr>
                </a:solidFill>
                <a:latin typeface="Segoe Condensed" pitchFamily="34" charset="0"/>
                <a:ea typeface="Segoe UI" pitchFamily="34" charset="0"/>
                <a:cs typeface="Segoe UI" pitchFamily="34" charset="0"/>
              </a:rPr>
              <a:t>hci</a:t>
            </a:r>
            <a:r>
              <a:rPr lang="en-US" sz="3000" b="1" dirty="0" smtClean="0">
                <a:solidFill>
                  <a:schemeClr val="bg1">
                    <a:lumMod val="85000"/>
                  </a:schemeClr>
                </a:solidFill>
                <a:latin typeface="Segoe Condensed" pitchFamily="34" charset="0"/>
                <a:ea typeface="Segoe UI" pitchFamily="34" charset="0"/>
                <a:cs typeface="Segoe UI" pitchFamily="34" charset="0"/>
              </a:rPr>
              <a:t>/</a:t>
            </a:r>
            <a:r>
              <a:rPr lang="en-US" sz="3000" b="1" dirty="0" err="1" smtClean="0">
                <a:solidFill>
                  <a:schemeClr val="bg1">
                    <a:lumMod val="85000"/>
                  </a:schemeClr>
                </a:solidFill>
                <a:latin typeface="Segoe Condensed" pitchFamily="34" charset="0"/>
                <a:ea typeface="Segoe UI" pitchFamily="34" charset="0"/>
                <a:cs typeface="Segoe UI" pitchFamily="34" charset="0"/>
              </a:rPr>
              <a:t>ubicomp</a:t>
            </a:r>
            <a:endParaRPr lang="en-US" sz="3000" b="1" dirty="0" smtClean="0">
              <a:solidFill>
                <a:schemeClr val="bg1">
                  <a:lumMod val="85000"/>
                </a:schemeClr>
              </a:solidFill>
              <a:latin typeface="Segoe Condensed" pitchFamily="34" charset="0"/>
              <a:ea typeface="Segoe UI" pitchFamily="34" charset="0"/>
              <a:cs typeface="Segoe UI" pitchFamily="34" charset="0"/>
            </a:endParaRPr>
          </a:p>
        </p:txBody>
      </p:sp>
      <p:sp>
        <p:nvSpPr>
          <p:cNvPr id="23" name="Rectangle 22"/>
          <p:cNvSpPr/>
          <p:nvPr/>
        </p:nvSpPr>
        <p:spPr>
          <a:xfrm>
            <a:off x="1809750" y="4622094"/>
            <a:ext cx="990600" cy="461665"/>
          </a:xfrm>
          <a:prstGeom prst="rect">
            <a:avLst/>
          </a:prstGeom>
          <a:noFill/>
        </p:spPr>
        <p:txBody>
          <a:bodyPr wrap="square">
            <a:spAutoFit/>
          </a:bodyPr>
          <a:lstStyle/>
          <a:p>
            <a:pPr algn="ctr"/>
            <a:r>
              <a:rPr lang="en-US" sz="2400" dirty="0" smtClean="0">
                <a:solidFill>
                  <a:schemeClr val="bg1">
                    <a:lumMod val="85000"/>
                  </a:schemeClr>
                </a:solidFill>
                <a:latin typeface="Segoe Condensed" pitchFamily="34" charset="0"/>
              </a:rPr>
              <a:t>1976</a:t>
            </a:r>
          </a:p>
        </p:txBody>
      </p:sp>
      <p:sp>
        <p:nvSpPr>
          <p:cNvPr id="26" name="TextBox 25"/>
          <p:cNvSpPr txBox="1"/>
          <p:nvPr/>
        </p:nvSpPr>
        <p:spPr>
          <a:xfrm>
            <a:off x="3581400" y="2819400"/>
            <a:ext cx="2133600" cy="1200329"/>
          </a:xfrm>
          <a:prstGeom prst="rect">
            <a:avLst/>
          </a:prstGeom>
          <a:noFill/>
        </p:spPr>
        <p:txBody>
          <a:bodyPr wrap="square" rtlCol="0">
            <a:spAutoFit/>
          </a:bodyPr>
          <a:lstStyle/>
          <a:p>
            <a:r>
              <a:rPr lang="en-US" dirty="0" err="1" smtClean="0">
                <a:solidFill>
                  <a:schemeClr val="bg1">
                    <a:lumMod val="75000"/>
                  </a:schemeClr>
                </a:solidFill>
                <a:latin typeface="Segoe Condensed" pitchFamily="34" charset="0"/>
                <a:cs typeface="Arial" pitchFamily="34" charset="0"/>
              </a:rPr>
              <a:t>Kohlenberg</a:t>
            </a:r>
            <a:r>
              <a:rPr lang="en-US" dirty="0" smtClean="0">
                <a:solidFill>
                  <a:schemeClr val="bg1">
                    <a:lumMod val="75000"/>
                  </a:schemeClr>
                </a:solidFill>
                <a:latin typeface="Segoe Condensed" pitchFamily="34" charset="0"/>
                <a:cs typeface="Arial" pitchFamily="34" charset="0"/>
              </a:rPr>
              <a:t> et al., </a:t>
            </a:r>
          </a:p>
          <a:p>
            <a:r>
              <a:rPr lang="en-US" i="1" dirty="0" smtClean="0">
                <a:solidFill>
                  <a:schemeClr val="bg1">
                    <a:lumMod val="75000"/>
                  </a:schemeClr>
                </a:solidFill>
                <a:latin typeface="Segoe Condensed" pitchFamily="34" charset="0"/>
                <a:cs typeface="Arial" pitchFamily="34" charset="0"/>
              </a:rPr>
              <a:t>J. Applied Behavior Analysis, 1976 </a:t>
            </a:r>
          </a:p>
          <a:p>
            <a:endParaRPr lang="en-US" dirty="0" smtClean="0">
              <a:solidFill>
                <a:schemeClr val="bg1">
                  <a:lumMod val="85000"/>
                </a:schemeClr>
              </a:solidFill>
              <a:latin typeface="Segoe Condensed" pitchFamily="34" charset="0"/>
              <a:ea typeface="Segoe UI" pitchFamily="34" charset="0"/>
              <a:cs typeface="Segoe UI" pitchFamily="34" charset="0"/>
            </a:endParaRPr>
          </a:p>
        </p:txBody>
      </p:sp>
      <p:pic>
        <p:nvPicPr>
          <p:cNvPr id="27" name="Picture 1" descr="C:\research\talks\BECC2009-HomeSensing\light_bulb_lit.png"/>
          <p:cNvPicPr>
            <a:picLocks noChangeAspect="1" noChangeArrowheads="1"/>
          </p:cNvPicPr>
          <p:nvPr/>
        </p:nvPicPr>
        <p:blipFill>
          <a:blip r:embed="rId6" cstate="print"/>
          <a:srcRect/>
          <a:stretch>
            <a:fillRect/>
          </a:stretch>
        </p:blipFill>
        <p:spPr bwMode="auto">
          <a:xfrm>
            <a:off x="2438400" y="1828800"/>
            <a:ext cx="1467122" cy="2053969"/>
          </a:xfrm>
          <a:prstGeom prst="rect">
            <a:avLst/>
          </a:prstGeom>
          <a:noFill/>
          <a:effectLst/>
        </p:spPr>
      </p:pic>
      <p:sp>
        <p:nvSpPr>
          <p:cNvPr id="28" name="Rectangle 27"/>
          <p:cNvSpPr/>
          <p:nvPr/>
        </p:nvSpPr>
        <p:spPr>
          <a:xfrm>
            <a:off x="0" y="3175337"/>
            <a:ext cx="2514600" cy="1015663"/>
          </a:xfrm>
          <a:prstGeom prst="rect">
            <a:avLst/>
          </a:prstGeom>
        </p:spPr>
        <p:txBody>
          <a:bodyPr wrap="square">
            <a:spAutoFit/>
          </a:bodyPr>
          <a:lstStyle/>
          <a:p>
            <a:pPr algn="ctr"/>
            <a:r>
              <a:rPr lang="en-US" sz="3000" b="1" dirty="0" smtClean="0">
                <a:solidFill>
                  <a:schemeClr val="bg1">
                    <a:lumMod val="75000"/>
                  </a:schemeClr>
                </a:solidFill>
                <a:latin typeface="Segoe Condensed" pitchFamily="34" charset="0"/>
                <a:cs typeface="Arial" pitchFamily="34" charset="0"/>
              </a:rPr>
              <a:t>environmental </a:t>
            </a:r>
          </a:p>
          <a:p>
            <a:pPr algn="ctr"/>
            <a:r>
              <a:rPr lang="en-US" sz="3000" b="1" dirty="0" smtClean="0">
                <a:solidFill>
                  <a:schemeClr val="bg1">
                    <a:lumMod val="75000"/>
                  </a:schemeClr>
                </a:solidFill>
                <a:latin typeface="Segoe Condensed" pitchFamily="34" charset="0"/>
                <a:cs typeface="Arial" pitchFamily="34" charset="0"/>
              </a:rPr>
              <a:t>psychology</a:t>
            </a:r>
          </a:p>
        </p:txBody>
      </p:sp>
      <p:sp>
        <p:nvSpPr>
          <p:cNvPr id="30" name="Oval 29"/>
          <p:cNvSpPr/>
          <p:nvPr/>
        </p:nvSpPr>
        <p:spPr>
          <a:xfrm>
            <a:off x="1123950" y="4362450"/>
            <a:ext cx="210312" cy="210312"/>
          </a:xfrm>
          <a:prstGeom prst="ellipse">
            <a:avLst/>
          </a:prstGeom>
          <a:solidFill>
            <a:schemeClr val="tx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762000" y="4622094"/>
            <a:ext cx="990600" cy="461665"/>
          </a:xfrm>
          <a:prstGeom prst="rect">
            <a:avLst/>
          </a:prstGeom>
          <a:noFill/>
        </p:spPr>
        <p:txBody>
          <a:bodyPr wrap="square">
            <a:spAutoFit/>
          </a:bodyPr>
          <a:lstStyle/>
          <a:p>
            <a:pPr algn="ctr"/>
            <a:r>
              <a:rPr lang="en-US" sz="2400" dirty="0" smtClean="0">
                <a:solidFill>
                  <a:schemeClr val="bg1">
                    <a:lumMod val="85000"/>
                  </a:schemeClr>
                </a:solidFill>
                <a:latin typeface="Segoe Condensed" pitchFamily="34" charset="0"/>
              </a:rPr>
              <a:t>1970</a:t>
            </a:r>
          </a:p>
        </p:txBody>
      </p:sp>
      <p:sp>
        <p:nvSpPr>
          <p:cNvPr id="48" name="Oval 47"/>
          <p:cNvSpPr/>
          <p:nvPr/>
        </p:nvSpPr>
        <p:spPr>
          <a:xfrm>
            <a:off x="8247888" y="4363183"/>
            <a:ext cx="210312" cy="210312"/>
          </a:xfrm>
          <a:prstGeom prst="ellipse">
            <a:avLst/>
          </a:prstGeom>
          <a:solidFill>
            <a:schemeClr val="tx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2209038" y="4362450"/>
            <a:ext cx="210312" cy="210312"/>
          </a:xfrm>
          <a:prstGeom prst="ellipse">
            <a:avLst/>
          </a:prstGeom>
          <a:solidFill>
            <a:schemeClr val="tx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7104888" y="4372708"/>
            <a:ext cx="210312" cy="210312"/>
          </a:xfrm>
          <a:prstGeom prst="ellipse">
            <a:avLst/>
          </a:prstGeom>
          <a:solidFill>
            <a:schemeClr val="tx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flipH="1">
            <a:off x="2319866" y="3810000"/>
            <a:ext cx="804333" cy="562707"/>
          </a:xfrm>
          <a:custGeom>
            <a:avLst/>
            <a:gdLst>
              <a:gd name="connsiteX0" fmla="*/ 1866900 w 1866900"/>
              <a:gd name="connsiteY0" fmla="*/ 990600 h 990600"/>
              <a:gd name="connsiteX1" fmla="*/ 1866900 w 1866900"/>
              <a:gd name="connsiteY1" fmla="*/ 990600 h 990600"/>
              <a:gd name="connsiteX2" fmla="*/ 1866900 w 1866900"/>
              <a:gd name="connsiteY2" fmla="*/ 476250 h 990600"/>
              <a:gd name="connsiteX3" fmla="*/ 0 w 1866900"/>
              <a:gd name="connsiteY3" fmla="*/ 0 h 990600"/>
              <a:gd name="connsiteX0" fmla="*/ 2152650 w 2152650"/>
              <a:gd name="connsiteY0" fmla="*/ 1009650 h 1009650"/>
              <a:gd name="connsiteX1" fmla="*/ 2152650 w 2152650"/>
              <a:gd name="connsiteY1" fmla="*/ 1009650 h 1009650"/>
              <a:gd name="connsiteX2" fmla="*/ 2152650 w 2152650"/>
              <a:gd name="connsiteY2" fmla="*/ 495300 h 1009650"/>
              <a:gd name="connsiteX3" fmla="*/ 0 w 2152650"/>
              <a:gd name="connsiteY3" fmla="*/ 0 h 1009650"/>
            </a:gdLst>
            <a:ahLst/>
            <a:cxnLst>
              <a:cxn ang="0">
                <a:pos x="connsiteX0" y="connsiteY0"/>
              </a:cxn>
              <a:cxn ang="0">
                <a:pos x="connsiteX1" y="connsiteY1"/>
              </a:cxn>
              <a:cxn ang="0">
                <a:pos x="connsiteX2" y="connsiteY2"/>
              </a:cxn>
              <a:cxn ang="0">
                <a:pos x="connsiteX3" y="connsiteY3"/>
              </a:cxn>
            </a:cxnLst>
            <a:rect l="l" t="t" r="r" b="b"/>
            <a:pathLst>
              <a:path w="2152650" h="1009650">
                <a:moveTo>
                  <a:pt x="2152650" y="1009650"/>
                </a:moveTo>
                <a:lnTo>
                  <a:pt x="2152650" y="1009650"/>
                </a:lnTo>
                <a:lnTo>
                  <a:pt x="2152650" y="495300"/>
                </a:lnTo>
                <a:lnTo>
                  <a:pt x="0" y="0"/>
                </a:lnTo>
              </a:path>
            </a:pathLst>
          </a:cu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Right Brace 31"/>
          <p:cNvSpPr/>
          <p:nvPr/>
        </p:nvSpPr>
        <p:spPr>
          <a:xfrm rot="16200000">
            <a:off x="7658100" y="3619500"/>
            <a:ext cx="228600" cy="1066800"/>
          </a:xfrm>
          <a:prstGeom prst="rightBrace">
            <a:avLst>
              <a:gd name="adj1" fmla="val 8333"/>
              <a:gd name="adj2" fmla="val 29429"/>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375230" y="609600"/>
            <a:ext cx="3663370" cy="6324600"/>
            <a:chOff x="375230" y="0"/>
            <a:chExt cx="3663370" cy="6324600"/>
          </a:xfrm>
        </p:grpSpPr>
        <p:pic>
          <p:nvPicPr>
            <p:cNvPr id="5" name="Picture 5" descr="C:\research\projects\Sustain\design\LeafWithStem.png"/>
            <p:cNvPicPr>
              <a:picLocks noChangeAspect="1" noChangeArrowheads="1"/>
            </p:cNvPicPr>
            <p:nvPr/>
          </p:nvPicPr>
          <p:blipFill>
            <a:blip r:embed="rId3" cstate="print"/>
            <a:srcRect/>
            <a:stretch>
              <a:fillRect/>
            </a:stretch>
          </p:blipFill>
          <p:spPr bwMode="auto">
            <a:xfrm rot="21082707" flipH="1">
              <a:off x="375230" y="237776"/>
              <a:ext cx="3569965" cy="5275259"/>
            </a:xfrm>
            <a:prstGeom prst="rect">
              <a:avLst/>
            </a:prstGeom>
            <a:noFill/>
          </p:spPr>
        </p:pic>
        <p:sp>
          <p:nvSpPr>
            <p:cNvPr id="6" name="Rectangle 5"/>
            <p:cNvSpPr/>
            <p:nvPr/>
          </p:nvSpPr>
          <p:spPr>
            <a:xfrm>
              <a:off x="457200" y="0"/>
              <a:ext cx="3581400" cy="6324600"/>
            </a:xfrm>
            <a:prstGeom prst="rect">
              <a:avLst/>
            </a:prstGeom>
            <a:solidFill>
              <a:schemeClr val="tx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p:cNvSpPr txBox="1"/>
          <p:nvPr/>
        </p:nvSpPr>
        <p:spPr>
          <a:xfrm>
            <a:off x="533400" y="1600200"/>
            <a:ext cx="8305800" cy="4093428"/>
          </a:xfrm>
          <a:prstGeom prst="rect">
            <a:avLst/>
          </a:prstGeom>
          <a:noFill/>
        </p:spPr>
        <p:txBody>
          <a:bodyPr wrap="square" rtlCol="0">
            <a:spAutoFit/>
          </a:bodyPr>
          <a:lstStyle/>
          <a:p>
            <a:pPr marL="457200" indent="-457200"/>
            <a:r>
              <a:rPr lang="en-US" sz="4400" dirty="0" smtClean="0">
                <a:solidFill>
                  <a:schemeClr val="bg1">
                    <a:lumMod val="85000"/>
                  </a:schemeClr>
                </a:solidFill>
                <a:latin typeface="Segoe Condensed" pitchFamily="34" charset="0"/>
                <a:ea typeface="Segoe UI" pitchFamily="34" charset="0"/>
                <a:cs typeface="Segoe UI" pitchFamily="34" charset="0"/>
              </a:rPr>
              <a:t>1. what </a:t>
            </a:r>
            <a:r>
              <a:rPr lang="en-US" sz="3200" dirty="0" smtClean="0">
                <a:solidFill>
                  <a:schemeClr val="bg1">
                    <a:lumMod val="85000"/>
                  </a:schemeClr>
                </a:solidFill>
                <a:latin typeface="Segoe Condensed" pitchFamily="34" charset="0"/>
                <a:ea typeface="Segoe UI" pitchFamily="34" charset="0"/>
                <a:cs typeface="Segoe UI" pitchFamily="34" charset="0"/>
              </a:rPr>
              <a:t>can we </a:t>
            </a:r>
            <a:r>
              <a:rPr lang="en-US" sz="4400" dirty="0" smtClean="0">
                <a:solidFill>
                  <a:schemeClr val="bg1">
                    <a:lumMod val="85000"/>
                  </a:schemeClr>
                </a:solidFill>
                <a:latin typeface="Segoe Condensed" pitchFamily="34" charset="0"/>
                <a:ea typeface="Segoe UI" pitchFamily="34" charset="0"/>
                <a:cs typeface="Segoe UI" pitchFamily="34" charset="0"/>
              </a:rPr>
              <a:t>learn</a:t>
            </a:r>
            <a:r>
              <a:rPr lang="en-US" sz="3200" dirty="0" smtClean="0">
                <a:solidFill>
                  <a:schemeClr val="bg1">
                    <a:lumMod val="85000"/>
                  </a:schemeClr>
                </a:solidFill>
                <a:latin typeface="Segoe Condensed" pitchFamily="34" charset="0"/>
                <a:ea typeface="Segoe UI" pitchFamily="34" charset="0"/>
                <a:cs typeface="Segoe UI" pitchFamily="34" charset="0"/>
              </a:rPr>
              <a:t> from </a:t>
            </a:r>
            <a:r>
              <a:rPr lang="en-US" sz="4400" dirty="0" smtClean="0">
                <a:solidFill>
                  <a:schemeClr val="bg1">
                    <a:lumMod val="85000"/>
                  </a:schemeClr>
                </a:solidFill>
                <a:latin typeface="Segoe Condensed" pitchFamily="34" charset="0"/>
                <a:ea typeface="Segoe UI" pitchFamily="34" charset="0"/>
                <a:cs typeface="Segoe UI" pitchFamily="34" charset="0"/>
              </a:rPr>
              <a:t>environmental psychology?</a:t>
            </a:r>
          </a:p>
          <a:p>
            <a:pPr marL="457200" indent="-457200"/>
            <a:endParaRPr lang="en-US" sz="2000" dirty="0" smtClean="0">
              <a:solidFill>
                <a:schemeClr val="bg1">
                  <a:lumMod val="85000"/>
                </a:schemeClr>
              </a:solidFill>
              <a:latin typeface="Segoe Condensed" pitchFamily="34" charset="0"/>
              <a:ea typeface="Segoe UI" pitchFamily="34" charset="0"/>
              <a:cs typeface="Segoe UI" pitchFamily="34" charset="0"/>
            </a:endParaRPr>
          </a:p>
          <a:p>
            <a:pPr marL="457200" indent="-457200"/>
            <a:r>
              <a:rPr lang="en-US" sz="4400" dirty="0" smtClean="0">
                <a:solidFill>
                  <a:schemeClr val="bg1">
                    <a:lumMod val="85000"/>
                  </a:schemeClr>
                </a:solidFill>
                <a:latin typeface="Segoe Condensed" pitchFamily="34" charset="0"/>
                <a:ea typeface="Segoe UI" pitchFamily="34" charset="0"/>
                <a:cs typeface="Segoe UI" pitchFamily="34" charset="0"/>
              </a:rPr>
              <a:t>2. what </a:t>
            </a:r>
            <a:r>
              <a:rPr lang="en-US" sz="3200" dirty="0" smtClean="0">
                <a:solidFill>
                  <a:schemeClr val="bg1">
                    <a:lumMod val="85000"/>
                  </a:schemeClr>
                </a:solidFill>
                <a:latin typeface="Segoe Condensed" pitchFamily="34" charset="0"/>
                <a:ea typeface="Segoe UI" pitchFamily="34" charset="0"/>
                <a:cs typeface="Segoe UI" pitchFamily="34" charset="0"/>
              </a:rPr>
              <a:t>should  </a:t>
            </a:r>
            <a:r>
              <a:rPr lang="en-US" sz="4400" dirty="0" smtClean="0">
                <a:solidFill>
                  <a:schemeClr val="bg1">
                    <a:lumMod val="85000"/>
                  </a:schemeClr>
                </a:solidFill>
                <a:latin typeface="Segoe Condensed" pitchFamily="34" charset="0"/>
                <a:ea typeface="Segoe UI" pitchFamily="34" charset="0"/>
                <a:cs typeface="Segoe UI" pitchFamily="34" charset="0"/>
              </a:rPr>
              <a:t>our role </a:t>
            </a:r>
            <a:r>
              <a:rPr lang="en-US" sz="3200" dirty="0" smtClean="0">
                <a:solidFill>
                  <a:schemeClr val="bg1">
                    <a:lumMod val="85000"/>
                  </a:schemeClr>
                </a:solidFill>
                <a:latin typeface="Segoe Condensed" pitchFamily="34" charset="0"/>
                <a:ea typeface="Segoe UI" pitchFamily="34" charset="0"/>
                <a:cs typeface="Segoe UI" pitchFamily="34" charset="0"/>
              </a:rPr>
              <a:t>be in</a:t>
            </a:r>
            <a:r>
              <a:rPr lang="en-US" sz="4400" dirty="0" smtClean="0">
                <a:solidFill>
                  <a:schemeClr val="bg1">
                    <a:lumMod val="85000"/>
                  </a:schemeClr>
                </a:solidFill>
                <a:latin typeface="Segoe Condensed" pitchFamily="34" charset="0"/>
                <a:ea typeface="Segoe UI" pitchFamily="34" charset="0"/>
                <a:cs typeface="Segoe UI" pitchFamily="34" charset="0"/>
              </a:rPr>
              <a:t> eco-feedback </a:t>
            </a:r>
            <a:r>
              <a:rPr lang="en-US" sz="3200" dirty="0" smtClean="0">
                <a:solidFill>
                  <a:schemeClr val="bg1">
                    <a:lumMod val="85000"/>
                  </a:schemeClr>
                </a:solidFill>
                <a:latin typeface="Segoe Condensed" pitchFamily="34" charset="0"/>
                <a:ea typeface="Segoe UI" pitchFamily="34" charset="0"/>
                <a:cs typeface="Segoe UI" pitchFamily="34" charset="0"/>
              </a:rPr>
              <a:t>research</a:t>
            </a:r>
            <a:r>
              <a:rPr lang="en-US" sz="4400" dirty="0" smtClean="0">
                <a:solidFill>
                  <a:schemeClr val="bg1">
                    <a:lumMod val="85000"/>
                  </a:schemeClr>
                </a:solidFill>
                <a:latin typeface="Segoe Condensed" pitchFamily="34" charset="0"/>
                <a:ea typeface="Segoe UI" pitchFamily="34" charset="0"/>
                <a:cs typeface="Segoe UI" pitchFamily="34" charset="0"/>
              </a:rPr>
              <a:t>?</a:t>
            </a:r>
          </a:p>
          <a:p>
            <a:pPr marL="457200" indent="-457200"/>
            <a:endParaRPr lang="en-US" sz="2000" dirty="0" smtClean="0">
              <a:solidFill>
                <a:schemeClr val="bg1">
                  <a:lumMod val="85000"/>
                </a:schemeClr>
              </a:solidFill>
              <a:latin typeface="Segoe Condensed" pitchFamily="34" charset="0"/>
              <a:ea typeface="Segoe UI" pitchFamily="34" charset="0"/>
              <a:cs typeface="Segoe UI" pitchFamily="34" charset="0"/>
            </a:endParaRPr>
          </a:p>
          <a:p>
            <a:pPr marL="457200" indent="-457200"/>
            <a:r>
              <a:rPr lang="en-US" sz="4400" dirty="0" smtClean="0">
                <a:solidFill>
                  <a:schemeClr val="bg1">
                    <a:lumMod val="85000"/>
                  </a:schemeClr>
                </a:solidFill>
                <a:latin typeface="Segoe Condensed" pitchFamily="34" charset="0"/>
                <a:ea typeface="Segoe UI" pitchFamily="34" charset="0"/>
                <a:cs typeface="Segoe UI" pitchFamily="34" charset="0"/>
              </a:rPr>
              <a:t>3. how </a:t>
            </a:r>
            <a:r>
              <a:rPr lang="en-US" sz="3200" dirty="0" smtClean="0">
                <a:solidFill>
                  <a:schemeClr val="bg1">
                    <a:lumMod val="85000"/>
                  </a:schemeClr>
                </a:solidFill>
                <a:latin typeface="Segoe Condensed" pitchFamily="34" charset="0"/>
                <a:ea typeface="Segoe UI" pitchFamily="34" charset="0"/>
                <a:cs typeface="Segoe UI" pitchFamily="34" charset="0"/>
              </a:rPr>
              <a:t>should we </a:t>
            </a:r>
            <a:r>
              <a:rPr lang="en-US" sz="4400" dirty="0" smtClean="0">
                <a:solidFill>
                  <a:schemeClr val="bg1">
                    <a:lumMod val="85000"/>
                  </a:schemeClr>
                </a:solidFill>
                <a:latin typeface="Segoe Condensed" pitchFamily="34" charset="0"/>
                <a:ea typeface="Segoe UI" pitchFamily="34" charset="0"/>
                <a:cs typeface="Segoe UI" pitchFamily="34" charset="0"/>
              </a:rPr>
              <a:t>assess our contributions?</a:t>
            </a:r>
            <a:endParaRPr lang="en-US" sz="4400" dirty="0">
              <a:solidFill>
                <a:schemeClr val="bg1">
                  <a:lumMod val="85000"/>
                </a:schemeClr>
              </a:solidFill>
              <a:latin typeface="Segoe Condensed" pitchFamily="34" charset="0"/>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our focus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research\talks\CHI2010-EcoFeedback\3026749222_7accec0283_o.jpg"/>
          <p:cNvPicPr>
            <a:picLocks noChangeAspect="1" noChangeArrowheads="1"/>
          </p:cNvPicPr>
          <p:nvPr/>
        </p:nvPicPr>
        <p:blipFill>
          <a:blip r:embed="rId3" cstate="print"/>
          <a:srcRect b="34489"/>
          <a:stretch>
            <a:fillRect/>
          </a:stretch>
        </p:blipFill>
        <p:spPr bwMode="auto">
          <a:xfrm>
            <a:off x="-1" y="-907409"/>
            <a:ext cx="9144000" cy="8984609"/>
          </a:xfrm>
          <a:prstGeom prst="rect">
            <a:avLst/>
          </a:prstGeom>
          <a:noFill/>
        </p:spPr>
      </p:pic>
      <p:sp>
        <p:nvSpPr>
          <p:cNvPr id="40" name="Freeform 39"/>
          <p:cNvSpPr/>
          <p:nvPr/>
        </p:nvSpPr>
        <p:spPr>
          <a:xfrm>
            <a:off x="1828800" y="2486896"/>
            <a:ext cx="4595751" cy="777453"/>
          </a:xfrm>
          <a:custGeom>
            <a:avLst/>
            <a:gdLst>
              <a:gd name="connsiteX0" fmla="*/ 142504 w 4595751"/>
              <a:gd name="connsiteY0" fmla="*/ 3958 h 777453"/>
              <a:gd name="connsiteX1" fmla="*/ 106878 w 4595751"/>
              <a:gd name="connsiteY1" fmla="*/ 27708 h 777453"/>
              <a:gd name="connsiteX2" fmla="*/ 59377 w 4595751"/>
              <a:gd name="connsiteY2" fmla="*/ 98960 h 777453"/>
              <a:gd name="connsiteX3" fmla="*/ 47502 w 4595751"/>
              <a:gd name="connsiteY3" fmla="*/ 134586 h 777453"/>
              <a:gd name="connsiteX4" fmla="*/ 0 w 4595751"/>
              <a:gd name="connsiteY4" fmla="*/ 205838 h 777453"/>
              <a:gd name="connsiteX5" fmla="*/ 35626 w 4595751"/>
              <a:gd name="connsiteY5" fmla="*/ 229589 h 777453"/>
              <a:gd name="connsiteX6" fmla="*/ 249382 w 4595751"/>
              <a:gd name="connsiteY6" fmla="*/ 241464 h 777453"/>
              <a:gd name="connsiteX7" fmla="*/ 296883 w 4595751"/>
              <a:gd name="connsiteY7" fmla="*/ 253339 h 777453"/>
              <a:gd name="connsiteX8" fmla="*/ 403761 w 4595751"/>
              <a:gd name="connsiteY8" fmla="*/ 300841 h 777453"/>
              <a:gd name="connsiteX9" fmla="*/ 439387 w 4595751"/>
              <a:gd name="connsiteY9" fmla="*/ 312716 h 777453"/>
              <a:gd name="connsiteX10" fmla="*/ 902525 w 4595751"/>
              <a:gd name="connsiteY10" fmla="*/ 336467 h 777453"/>
              <a:gd name="connsiteX11" fmla="*/ 961902 w 4595751"/>
              <a:gd name="connsiteY11" fmla="*/ 348342 h 777453"/>
              <a:gd name="connsiteX12" fmla="*/ 1199408 w 4595751"/>
              <a:gd name="connsiteY12" fmla="*/ 383968 h 777453"/>
              <a:gd name="connsiteX13" fmla="*/ 1270660 w 4595751"/>
              <a:gd name="connsiteY13" fmla="*/ 407719 h 777453"/>
              <a:gd name="connsiteX14" fmla="*/ 1306286 w 4595751"/>
              <a:gd name="connsiteY14" fmla="*/ 419594 h 777453"/>
              <a:gd name="connsiteX15" fmla="*/ 1341912 w 4595751"/>
              <a:gd name="connsiteY15" fmla="*/ 431469 h 777453"/>
              <a:gd name="connsiteX16" fmla="*/ 1377538 w 4595751"/>
              <a:gd name="connsiteY16" fmla="*/ 455220 h 777453"/>
              <a:gd name="connsiteX17" fmla="*/ 1425039 w 4595751"/>
              <a:gd name="connsiteY17" fmla="*/ 467095 h 777453"/>
              <a:gd name="connsiteX18" fmla="*/ 1840676 w 4595751"/>
              <a:gd name="connsiteY18" fmla="*/ 478971 h 777453"/>
              <a:gd name="connsiteX19" fmla="*/ 2208811 w 4595751"/>
              <a:gd name="connsiteY19" fmla="*/ 502721 h 777453"/>
              <a:gd name="connsiteX20" fmla="*/ 2291938 w 4595751"/>
              <a:gd name="connsiteY20" fmla="*/ 526472 h 777453"/>
              <a:gd name="connsiteX21" fmla="*/ 2327564 w 4595751"/>
              <a:gd name="connsiteY21" fmla="*/ 538347 h 777453"/>
              <a:gd name="connsiteX22" fmla="*/ 2398816 w 4595751"/>
              <a:gd name="connsiteY22" fmla="*/ 550223 h 777453"/>
              <a:gd name="connsiteX23" fmla="*/ 2446317 w 4595751"/>
              <a:gd name="connsiteY23" fmla="*/ 562098 h 777453"/>
              <a:gd name="connsiteX24" fmla="*/ 2695699 w 4595751"/>
              <a:gd name="connsiteY24" fmla="*/ 597724 h 777453"/>
              <a:gd name="connsiteX25" fmla="*/ 3170712 w 4595751"/>
              <a:gd name="connsiteY25" fmla="*/ 621474 h 777453"/>
              <a:gd name="connsiteX26" fmla="*/ 3241964 w 4595751"/>
              <a:gd name="connsiteY26" fmla="*/ 633350 h 777453"/>
              <a:gd name="connsiteX27" fmla="*/ 3325091 w 4595751"/>
              <a:gd name="connsiteY27" fmla="*/ 645225 h 777453"/>
              <a:gd name="connsiteX28" fmla="*/ 3479470 w 4595751"/>
              <a:gd name="connsiteY28" fmla="*/ 680851 h 777453"/>
              <a:gd name="connsiteX29" fmla="*/ 4037611 w 4595751"/>
              <a:gd name="connsiteY29" fmla="*/ 704602 h 777453"/>
              <a:gd name="connsiteX30" fmla="*/ 4073237 w 4595751"/>
              <a:gd name="connsiteY30" fmla="*/ 716477 h 777453"/>
              <a:gd name="connsiteX31" fmla="*/ 4286993 w 4595751"/>
              <a:gd name="connsiteY31" fmla="*/ 740228 h 777453"/>
              <a:gd name="connsiteX32" fmla="*/ 4548250 w 4595751"/>
              <a:gd name="connsiteY32" fmla="*/ 752103 h 777453"/>
              <a:gd name="connsiteX33" fmla="*/ 4572000 w 4595751"/>
              <a:gd name="connsiteY33" fmla="*/ 680851 h 777453"/>
              <a:gd name="connsiteX34" fmla="*/ 4595751 w 4595751"/>
              <a:gd name="connsiteY34" fmla="*/ 419594 h 777453"/>
              <a:gd name="connsiteX35" fmla="*/ 4512624 w 4595751"/>
              <a:gd name="connsiteY35" fmla="*/ 372093 h 777453"/>
              <a:gd name="connsiteX36" fmla="*/ 3716977 w 4595751"/>
              <a:gd name="connsiteY36" fmla="*/ 348342 h 777453"/>
              <a:gd name="connsiteX37" fmla="*/ 3420094 w 4595751"/>
              <a:gd name="connsiteY37" fmla="*/ 336467 h 777453"/>
              <a:gd name="connsiteX38" fmla="*/ 3360717 w 4595751"/>
              <a:gd name="connsiteY38" fmla="*/ 324591 h 777453"/>
              <a:gd name="connsiteX39" fmla="*/ 3277590 w 4595751"/>
              <a:gd name="connsiteY39" fmla="*/ 300841 h 777453"/>
              <a:gd name="connsiteX40" fmla="*/ 3075709 w 4595751"/>
              <a:gd name="connsiteY40" fmla="*/ 277090 h 777453"/>
              <a:gd name="connsiteX41" fmla="*/ 2671948 w 4595751"/>
              <a:gd name="connsiteY41" fmla="*/ 253339 h 777453"/>
              <a:gd name="connsiteX42" fmla="*/ 2600696 w 4595751"/>
              <a:gd name="connsiteY42" fmla="*/ 241464 h 777453"/>
              <a:gd name="connsiteX43" fmla="*/ 2481943 w 4595751"/>
              <a:gd name="connsiteY43" fmla="*/ 229589 h 777453"/>
              <a:gd name="connsiteX44" fmla="*/ 2173185 w 4595751"/>
              <a:gd name="connsiteY44" fmla="*/ 217713 h 777453"/>
              <a:gd name="connsiteX45" fmla="*/ 1911928 w 4595751"/>
              <a:gd name="connsiteY45" fmla="*/ 205838 h 777453"/>
              <a:gd name="connsiteX46" fmla="*/ 1615044 w 4595751"/>
              <a:gd name="connsiteY46" fmla="*/ 193963 h 777453"/>
              <a:gd name="connsiteX47" fmla="*/ 1579418 w 4595751"/>
              <a:gd name="connsiteY47" fmla="*/ 182087 h 777453"/>
              <a:gd name="connsiteX48" fmla="*/ 1330037 w 4595751"/>
              <a:gd name="connsiteY48" fmla="*/ 158337 h 777453"/>
              <a:gd name="connsiteX49" fmla="*/ 1104405 w 4595751"/>
              <a:gd name="connsiteY49" fmla="*/ 146461 h 777453"/>
              <a:gd name="connsiteX50" fmla="*/ 1056904 w 4595751"/>
              <a:gd name="connsiteY50" fmla="*/ 134586 h 777453"/>
              <a:gd name="connsiteX51" fmla="*/ 985652 w 4595751"/>
              <a:gd name="connsiteY51" fmla="*/ 110835 h 777453"/>
              <a:gd name="connsiteX52" fmla="*/ 581891 w 4595751"/>
              <a:gd name="connsiteY52" fmla="*/ 87085 h 777453"/>
              <a:gd name="connsiteX53" fmla="*/ 486889 w 4595751"/>
              <a:gd name="connsiteY53" fmla="*/ 75210 h 777453"/>
              <a:gd name="connsiteX54" fmla="*/ 356260 w 4595751"/>
              <a:gd name="connsiteY54" fmla="*/ 51459 h 777453"/>
              <a:gd name="connsiteX55" fmla="*/ 308759 w 4595751"/>
              <a:gd name="connsiteY55" fmla="*/ 39584 h 777453"/>
              <a:gd name="connsiteX56" fmla="*/ 178130 w 4595751"/>
              <a:gd name="connsiteY56" fmla="*/ 3958 h 777453"/>
              <a:gd name="connsiteX57" fmla="*/ 142504 w 4595751"/>
              <a:gd name="connsiteY57" fmla="*/ 3958 h 777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595751" h="777453">
                <a:moveTo>
                  <a:pt x="142504" y="3958"/>
                </a:moveTo>
                <a:cubicBezTo>
                  <a:pt x="130629" y="7916"/>
                  <a:pt x="116276" y="16967"/>
                  <a:pt x="106878" y="27708"/>
                </a:cubicBezTo>
                <a:cubicBezTo>
                  <a:pt x="88081" y="49190"/>
                  <a:pt x="59377" y="98960"/>
                  <a:pt x="59377" y="98960"/>
                </a:cubicBezTo>
                <a:cubicBezTo>
                  <a:pt x="55419" y="110835"/>
                  <a:pt x="53581" y="123644"/>
                  <a:pt x="47502" y="134586"/>
                </a:cubicBezTo>
                <a:cubicBezTo>
                  <a:pt x="33639" y="159539"/>
                  <a:pt x="0" y="205838"/>
                  <a:pt x="0" y="205838"/>
                </a:cubicBezTo>
                <a:cubicBezTo>
                  <a:pt x="11875" y="213755"/>
                  <a:pt x="21497" y="227571"/>
                  <a:pt x="35626" y="229589"/>
                </a:cubicBezTo>
                <a:cubicBezTo>
                  <a:pt x="106271" y="239681"/>
                  <a:pt x="178313" y="235003"/>
                  <a:pt x="249382" y="241464"/>
                </a:cubicBezTo>
                <a:cubicBezTo>
                  <a:pt x="265636" y="242942"/>
                  <a:pt x="281049" y="249381"/>
                  <a:pt x="296883" y="253339"/>
                </a:cubicBezTo>
                <a:cubicBezTo>
                  <a:pt x="353339" y="290977"/>
                  <a:pt x="318970" y="272577"/>
                  <a:pt x="403761" y="300841"/>
                </a:cubicBezTo>
                <a:lnTo>
                  <a:pt x="439387" y="312716"/>
                </a:lnTo>
                <a:cubicBezTo>
                  <a:pt x="610257" y="369671"/>
                  <a:pt x="462500" y="324243"/>
                  <a:pt x="902525" y="336467"/>
                </a:cubicBezTo>
                <a:cubicBezTo>
                  <a:pt x="922317" y="340425"/>
                  <a:pt x="941921" y="345488"/>
                  <a:pt x="961902" y="348342"/>
                </a:cubicBezTo>
                <a:cubicBezTo>
                  <a:pt x="1055355" y="361692"/>
                  <a:pt x="1118814" y="359790"/>
                  <a:pt x="1199408" y="383968"/>
                </a:cubicBezTo>
                <a:cubicBezTo>
                  <a:pt x="1223388" y="391162"/>
                  <a:pt x="1246909" y="399802"/>
                  <a:pt x="1270660" y="407719"/>
                </a:cubicBezTo>
                <a:lnTo>
                  <a:pt x="1306286" y="419594"/>
                </a:lnTo>
                <a:lnTo>
                  <a:pt x="1341912" y="431469"/>
                </a:lnTo>
                <a:cubicBezTo>
                  <a:pt x="1353787" y="439386"/>
                  <a:pt x="1364420" y="449598"/>
                  <a:pt x="1377538" y="455220"/>
                </a:cubicBezTo>
                <a:cubicBezTo>
                  <a:pt x="1392539" y="461649"/>
                  <a:pt x="1408739" y="466259"/>
                  <a:pt x="1425039" y="467095"/>
                </a:cubicBezTo>
                <a:cubicBezTo>
                  <a:pt x="1563459" y="474194"/>
                  <a:pt x="1702172" y="473744"/>
                  <a:pt x="1840676" y="478971"/>
                </a:cubicBezTo>
                <a:cubicBezTo>
                  <a:pt x="1985332" y="484430"/>
                  <a:pt x="2070526" y="492084"/>
                  <a:pt x="2208811" y="502721"/>
                </a:cubicBezTo>
                <a:cubicBezTo>
                  <a:pt x="2294210" y="531189"/>
                  <a:pt x="2187585" y="496658"/>
                  <a:pt x="2291938" y="526472"/>
                </a:cubicBezTo>
                <a:cubicBezTo>
                  <a:pt x="2303974" y="529911"/>
                  <a:pt x="2315344" y="535632"/>
                  <a:pt x="2327564" y="538347"/>
                </a:cubicBezTo>
                <a:cubicBezTo>
                  <a:pt x="2351069" y="543570"/>
                  <a:pt x="2375205" y="545501"/>
                  <a:pt x="2398816" y="550223"/>
                </a:cubicBezTo>
                <a:cubicBezTo>
                  <a:pt x="2414820" y="553424"/>
                  <a:pt x="2430483" y="558140"/>
                  <a:pt x="2446317" y="562098"/>
                </a:cubicBezTo>
                <a:cubicBezTo>
                  <a:pt x="2540735" y="625042"/>
                  <a:pt x="2470617" y="587006"/>
                  <a:pt x="2695699" y="597724"/>
                </a:cubicBezTo>
                <a:cubicBezTo>
                  <a:pt x="3183540" y="620955"/>
                  <a:pt x="2792754" y="597852"/>
                  <a:pt x="3170712" y="621474"/>
                </a:cubicBezTo>
                <a:lnTo>
                  <a:pt x="3241964" y="633350"/>
                </a:lnTo>
                <a:cubicBezTo>
                  <a:pt x="3269629" y="637606"/>
                  <a:pt x="3297817" y="638931"/>
                  <a:pt x="3325091" y="645225"/>
                </a:cubicBezTo>
                <a:cubicBezTo>
                  <a:pt x="3446739" y="673298"/>
                  <a:pt x="3344904" y="670500"/>
                  <a:pt x="3479470" y="680851"/>
                </a:cubicBezTo>
                <a:cubicBezTo>
                  <a:pt x="3617550" y="691472"/>
                  <a:pt x="3921857" y="700468"/>
                  <a:pt x="4037611" y="704602"/>
                </a:cubicBezTo>
                <a:cubicBezTo>
                  <a:pt x="4049486" y="708560"/>
                  <a:pt x="4060845" y="714707"/>
                  <a:pt x="4073237" y="716477"/>
                </a:cubicBezTo>
                <a:cubicBezTo>
                  <a:pt x="4144207" y="726616"/>
                  <a:pt x="4286993" y="740228"/>
                  <a:pt x="4286993" y="740228"/>
                </a:cubicBezTo>
                <a:cubicBezTo>
                  <a:pt x="4435896" y="777453"/>
                  <a:pt x="4349436" y="766304"/>
                  <a:pt x="4548250" y="752103"/>
                </a:cubicBezTo>
                <a:cubicBezTo>
                  <a:pt x="4556167" y="728352"/>
                  <a:pt x="4570080" y="705813"/>
                  <a:pt x="4572000" y="680851"/>
                </a:cubicBezTo>
                <a:cubicBezTo>
                  <a:pt x="4586625" y="490732"/>
                  <a:pt x="4578177" y="577768"/>
                  <a:pt x="4595751" y="419594"/>
                </a:cubicBezTo>
                <a:cubicBezTo>
                  <a:pt x="4566437" y="375623"/>
                  <a:pt x="4578029" y="374818"/>
                  <a:pt x="4512624" y="372093"/>
                </a:cubicBezTo>
                <a:cubicBezTo>
                  <a:pt x="4247520" y="361047"/>
                  <a:pt x="3982099" y="358947"/>
                  <a:pt x="3716977" y="348342"/>
                </a:cubicBezTo>
                <a:lnTo>
                  <a:pt x="3420094" y="336467"/>
                </a:lnTo>
                <a:cubicBezTo>
                  <a:pt x="3400302" y="332508"/>
                  <a:pt x="3380299" y="329486"/>
                  <a:pt x="3360717" y="324591"/>
                </a:cubicBezTo>
                <a:cubicBezTo>
                  <a:pt x="3304247" y="310473"/>
                  <a:pt x="3344224" y="311947"/>
                  <a:pt x="3277590" y="300841"/>
                </a:cubicBezTo>
                <a:cubicBezTo>
                  <a:pt x="3244928" y="295397"/>
                  <a:pt x="3104337" y="280271"/>
                  <a:pt x="3075709" y="277090"/>
                </a:cubicBezTo>
                <a:cubicBezTo>
                  <a:pt x="2907088" y="234936"/>
                  <a:pt x="3087099" y="276403"/>
                  <a:pt x="2671948" y="253339"/>
                </a:cubicBezTo>
                <a:cubicBezTo>
                  <a:pt x="2647907" y="252003"/>
                  <a:pt x="2624588" y="244450"/>
                  <a:pt x="2600696" y="241464"/>
                </a:cubicBezTo>
                <a:cubicBezTo>
                  <a:pt x="2561221" y="236530"/>
                  <a:pt x="2521664" y="231796"/>
                  <a:pt x="2481943" y="229589"/>
                </a:cubicBezTo>
                <a:cubicBezTo>
                  <a:pt x="2379106" y="223876"/>
                  <a:pt x="2276091" y="222001"/>
                  <a:pt x="2173185" y="217713"/>
                </a:cubicBezTo>
                <a:lnTo>
                  <a:pt x="1911928" y="205838"/>
                </a:lnTo>
                <a:lnTo>
                  <a:pt x="1615044" y="193963"/>
                </a:lnTo>
                <a:cubicBezTo>
                  <a:pt x="1603169" y="190004"/>
                  <a:pt x="1591638" y="184803"/>
                  <a:pt x="1579418" y="182087"/>
                </a:cubicBezTo>
                <a:cubicBezTo>
                  <a:pt x="1497581" y="163900"/>
                  <a:pt x="1413282" y="163234"/>
                  <a:pt x="1330037" y="158337"/>
                </a:cubicBezTo>
                <a:lnTo>
                  <a:pt x="1104405" y="146461"/>
                </a:lnTo>
                <a:cubicBezTo>
                  <a:pt x="1088571" y="142503"/>
                  <a:pt x="1072537" y="139276"/>
                  <a:pt x="1056904" y="134586"/>
                </a:cubicBezTo>
                <a:cubicBezTo>
                  <a:pt x="1032924" y="127392"/>
                  <a:pt x="1010436" y="114375"/>
                  <a:pt x="985652" y="110835"/>
                </a:cubicBezTo>
                <a:cubicBezTo>
                  <a:pt x="796649" y="83835"/>
                  <a:pt x="930496" y="99996"/>
                  <a:pt x="581891" y="87085"/>
                </a:cubicBezTo>
                <a:lnTo>
                  <a:pt x="486889" y="75210"/>
                </a:lnTo>
                <a:cubicBezTo>
                  <a:pt x="450810" y="70056"/>
                  <a:pt x="393073" y="59640"/>
                  <a:pt x="356260" y="51459"/>
                </a:cubicBezTo>
                <a:cubicBezTo>
                  <a:pt x="340328" y="47919"/>
                  <a:pt x="324392" y="44274"/>
                  <a:pt x="308759" y="39584"/>
                </a:cubicBezTo>
                <a:cubicBezTo>
                  <a:pt x="251388" y="22373"/>
                  <a:pt x="235427" y="10324"/>
                  <a:pt x="178130" y="3958"/>
                </a:cubicBezTo>
                <a:cubicBezTo>
                  <a:pt x="162393" y="2210"/>
                  <a:pt x="154379" y="0"/>
                  <a:pt x="142504" y="3958"/>
                </a:cubicBezTo>
                <a:close/>
              </a:path>
            </a:pathLst>
          </a:custGeom>
          <a:solidFill>
            <a:schemeClr val="tx1">
              <a:alpha val="20000"/>
            </a:schemeClr>
          </a:solid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29" name="Rounded Rectangle 28"/>
          <p:cNvSpPr/>
          <p:nvPr/>
        </p:nvSpPr>
        <p:spPr>
          <a:xfrm>
            <a:off x="0" y="609600"/>
            <a:ext cx="4724400" cy="1371600"/>
          </a:xfrm>
          <a:prstGeom prst="roundRect">
            <a:avLst/>
          </a:prstGeom>
          <a:no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Segoe Condensed" pitchFamily="34" charset="0"/>
              </a:rPr>
              <a:t>1. why do people engage in environmental behavior?</a:t>
            </a:r>
            <a:endParaRPr lang="en-US" sz="3200" b="1" dirty="0">
              <a:latin typeface="Segoe Condensed" pitchFamily="34" charset="0"/>
            </a:endParaRPr>
          </a:p>
        </p:txBody>
      </p:sp>
      <p:sp>
        <p:nvSpPr>
          <p:cNvPr id="30" name="Rounded Rectangle 29"/>
          <p:cNvSpPr/>
          <p:nvPr/>
        </p:nvSpPr>
        <p:spPr>
          <a:xfrm>
            <a:off x="4419600" y="228600"/>
            <a:ext cx="4724400" cy="1371600"/>
          </a:xfrm>
          <a:prstGeom prst="roundRect">
            <a:avLst/>
          </a:prstGeom>
          <a:no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Segoe Condensed" pitchFamily="34" charset="0"/>
              </a:rPr>
              <a:t>2. what techniques are used to motivate environmental behaviors?</a:t>
            </a:r>
            <a:endParaRPr lang="en-US" sz="3200" b="1" dirty="0">
              <a:latin typeface="Segoe Condensed" pitchFamily="34" charset="0"/>
            </a:endParaRPr>
          </a:p>
        </p:txBody>
      </p:sp>
      <p:sp>
        <p:nvSpPr>
          <p:cNvPr id="31" name="Rounded Rectangle 30"/>
          <p:cNvSpPr/>
          <p:nvPr/>
        </p:nvSpPr>
        <p:spPr>
          <a:xfrm>
            <a:off x="304800" y="4724400"/>
            <a:ext cx="6096000" cy="2286000"/>
          </a:xfrm>
          <a:prstGeom prst="roundRect">
            <a:avLst/>
          </a:prstGeom>
          <a:no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Segoe Condensed" pitchFamily="34" charset="0"/>
              </a:rPr>
              <a:t>3. what is </a:t>
            </a:r>
            <a:r>
              <a:rPr lang="en-US" sz="3200" b="1" dirty="0" err="1" smtClean="0">
                <a:latin typeface="Segoe Condensed" pitchFamily="34" charset="0"/>
              </a:rPr>
              <a:t>hci’s</a:t>
            </a:r>
            <a:r>
              <a:rPr lang="en-US" sz="3200" b="1" dirty="0" smtClean="0">
                <a:latin typeface="Segoe Condensed" pitchFamily="34" charset="0"/>
              </a:rPr>
              <a:t> role?</a:t>
            </a:r>
            <a:endParaRPr lang="en-US" sz="3200" b="1" dirty="0">
              <a:latin typeface="Segoe Condensed" pitchFamily="34" charset="0"/>
            </a:endParaRPr>
          </a:p>
        </p:txBody>
      </p:sp>
      <p:sp>
        <p:nvSpPr>
          <p:cNvPr id="34" name="Arc 33"/>
          <p:cNvSpPr/>
          <p:nvPr/>
        </p:nvSpPr>
        <p:spPr>
          <a:xfrm rot="528778">
            <a:off x="5810279" y="1680487"/>
            <a:ext cx="415307" cy="2270492"/>
          </a:xfrm>
          <a:prstGeom prst="arc">
            <a:avLst>
              <a:gd name="adj1" fmla="val 16435095"/>
              <a:gd name="adj2" fmla="val 2833500"/>
            </a:avLst>
          </a:prstGeom>
          <a:ln w="38100">
            <a:solidFill>
              <a:schemeClr val="bg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TextBox 35"/>
          <p:cNvSpPr txBox="1"/>
          <p:nvPr/>
        </p:nvSpPr>
        <p:spPr>
          <a:xfrm>
            <a:off x="304800" y="2251795"/>
            <a:ext cx="1600200" cy="110799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6600" b="1" dirty="0" err="1" smtClean="0">
                <a:solidFill>
                  <a:schemeClr val="bg1"/>
                </a:solidFill>
                <a:latin typeface="Segoe Condensed" pitchFamily="34" charset="0"/>
                <a:cs typeface="Arial" pitchFamily="34" charset="0"/>
              </a:rPr>
              <a:t>hci</a:t>
            </a:r>
            <a:endParaRPr lang="en-US" sz="6600" b="1" dirty="0">
              <a:solidFill>
                <a:schemeClr val="bg1"/>
              </a:solidFill>
              <a:latin typeface="Segoe Condensed" pitchFamily="34" charset="0"/>
              <a:cs typeface="Arial" pitchFamily="34" charset="0"/>
            </a:endParaRPr>
          </a:p>
        </p:txBody>
      </p:sp>
      <p:sp>
        <p:nvSpPr>
          <p:cNvPr id="37" name="TextBox 36"/>
          <p:cNvSpPr txBox="1"/>
          <p:nvPr/>
        </p:nvSpPr>
        <p:spPr>
          <a:xfrm>
            <a:off x="5486400" y="3252499"/>
            <a:ext cx="3962400" cy="101470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lnSpc>
                <a:spcPts val="3500"/>
              </a:lnSpc>
            </a:pPr>
            <a:r>
              <a:rPr lang="en-US" sz="4400" b="1" dirty="0" smtClean="0">
                <a:solidFill>
                  <a:schemeClr val="bg1"/>
                </a:solidFill>
                <a:latin typeface="Segoe Condensed" pitchFamily="34" charset="0"/>
                <a:cs typeface="Arial" pitchFamily="34" charset="0"/>
              </a:rPr>
              <a:t>environmental </a:t>
            </a:r>
            <a:br>
              <a:rPr lang="en-US" sz="4400" b="1" dirty="0" smtClean="0">
                <a:solidFill>
                  <a:schemeClr val="bg1"/>
                </a:solidFill>
                <a:latin typeface="Segoe Condensed" pitchFamily="34" charset="0"/>
                <a:cs typeface="Arial" pitchFamily="34" charset="0"/>
              </a:rPr>
            </a:br>
            <a:r>
              <a:rPr lang="en-US" sz="4400" b="1" dirty="0" smtClean="0">
                <a:solidFill>
                  <a:schemeClr val="bg1"/>
                </a:solidFill>
                <a:latin typeface="Segoe Condensed" pitchFamily="34" charset="0"/>
                <a:cs typeface="Arial" pitchFamily="34" charset="0"/>
              </a:rPr>
              <a:t>psychology</a:t>
            </a:r>
            <a:endParaRPr lang="en-US" sz="4400" b="1" dirty="0">
              <a:solidFill>
                <a:schemeClr val="bg1"/>
              </a:solidFill>
              <a:latin typeface="Segoe Condensed" pitchFamily="34" charset="0"/>
              <a:cs typeface="Arial" pitchFamily="34" charset="0"/>
            </a:endParaRPr>
          </a:p>
        </p:txBody>
      </p:sp>
      <p:sp>
        <p:nvSpPr>
          <p:cNvPr id="41" name="Freeform 40"/>
          <p:cNvSpPr/>
          <p:nvPr/>
        </p:nvSpPr>
        <p:spPr>
          <a:xfrm rot="260130">
            <a:off x="692398" y="3727045"/>
            <a:ext cx="5912976" cy="1156509"/>
          </a:xfrm>
          <a:custGeom>
            <a:avLst/>
            <a:gdLst>
              <a:gd name="connsiteX0" fmla="*/ 142504 w 4595751"/>
              <a:gd name="connsiteY0" fmla="*/ 3958 h 777453"/>
              <a:gd name="connsiteX1" fmla="*/ 106878 w 4595751"/>
              <a:gd name="connsiteY1" fmla="*/ 27708 h 777453"/>
              <a:gd name="connsiteX2" fmla="*/ 59377 w 4595751"/>
              <a:gd name="connsiteY2" fmla="*/ 98960 h 777453"/>
              <a:gd name="connsiteX3" fmla="*/ 47502 w 4595751"/>
              <a:gd name="connsiteY3" fmla="*/ 134586 h 777453"/>
              <a:gd name="connsiteX4" fmla="*/ 0 w 4595751"/>
              <a:gd name="connsiteY4" fmla="*/ 205838 h 777453"/>
              <a:gd name="connsiteX5" fmla="*/ 35626 w 4595751"/>
              <a:gd name="connsiteY5" fmla="*/ 229589 h 777453"/>
              <a:gd name="connsiteX6" fmla="*/ 249382 w 4595751"/>
              <a:gd name="connsiteY6" fmla="*/ 241464 h 777453"/>
              <a:gd name="connsiteX7" fmla="*/ 296883 w 4595751"/>
              <a:gd name="connsiteY7" fmla="*/ 253339 h 777453"/>
              <a:gd name="connsiteX8" fmla="*/ 403761 w 4595751"/>
              <a:gd name="connsiteY8" fmla="*/ 300841 h 777453"/>
              <a:gd name="connsiteX9" fmla="*/ 439387 w 4595751"/>
              <a:gd name="connsiteY9" fmla="*/ 312716 h 777453"/>
              <a:gd name="connsiteX10" fmla="*/ 902525 w 4595751"/>
              <a:gd name="connsiteY10" fmla="*/ 336467 h 777453"/>
              <a:gd name="connsiteX11" fmla="*/ 961902 w 4595751"/>
              <a:gd name="connsiteY11" fmla="*/ 348342 h 777453"/>
              <a:gd name="connsiteX12" fmla="*/ 1199408 w 4595751"/>
              <a:gd name="connsiteY12" fmla="*/ 383968 h 777453"/>
              <a:gd name="connsiteX13" fmla="*/ 1270660 w 4595751"/>
              <a:gd name="connsiteY13" fmla="*/ 407719 h 777453"/>
              <a:gd name="connsiteX14" fmla="*/ 1306286 w 4595751"/>
              <a:gd name="connsiteY14" fmla="*/ 419594 h 777453"/>
              <a:gd name="connsiteX15" fmla="*/ 1341912 w 4595751"/>
              <a:gd name="connsiteY15" fmla="*/ 431469 h 777453"/>
              <a:gd name="connsiteX16" fmla="*/ 1377538 w 4595751"/>
              <a:gd name="connsiteY16" fmla="*/ 455220 h 777453"/>
              <a:gd name="connsiteX17" fmla="*/ 1425039 w 4595751"/>
              <a:gd name="connsiteY17" fmla="*/ 467095 h 777453"/>
              <a:gd name="connsiteX18" fmla="*/ 1840676 w 4595751"/>
              <a:gd name="connsiteY18" fmla="*/ 478971 h 777453"/>
              <a:gd name="connsiteX19" fmla="*/ 2208811 w 4595751"/>
              <a:gd name="connsiteY19" fmla="*/ 502721 h 777453"/>
              <a:gd name="connsiteX20" fmla="*/ 2291938 w 4595751"/>
              <a:gd name="connsiteY20" fmla="*/ 526472 h 777453"/>
              <a:gd name="connsiteX21" fmla="*/ 2327564 w 4595751"/>
              <a:gd name="connsiteY21" fmla="*/ 538347 h 777453"/>
              <a:gd name="connsiteX22" fmla="*/ 2398816 w 4595751"/>
              <a:gd name="connsiteY22" fmla="*/ 550223 h 777453"/>
              <a:gd name="connsiteX23" fmla="*/ 2446317 w 4595751"/>
              <a:gd name="connsiteY23" fmla="*/ 562098 h 777453"/>
              <a:gd name="connsiteX24" fmla="*/ 2695699 w 4595751"/>
              <a:gd name="connsiteY24" fmla="*/ 597724 h 777453"/>
              <a:gd name="connsiteX25" fmla="*/ 3170712 w 4595751"/>
              <a:gd name="connsiteY25" fmla="*/ 621474 h 777453"/>
              <a:gd name="connsiteX26" fmla="*/ 3241964 w 4595751"/>
              <a:gd name="connsiteY26" fmla="*/ 633350 h 777453"/>
              <a:gd name="connsiteX27" fmla="*/ 3325091 w 4595751"/>
              <a:gd name="connsiteY27" fmla="*/ 645225 h 777453"/>
              <a:gd name="connsiteX28" fmla="*/ 3479470 w 4595751"/>
              <a:gd name="connsiteY28" fmla="*/ 680851 h 777453"/>
              <a:gd name="connsiteX29" fmla="*/ 4037611 w 4595751"/>
              <a:gd name="connsiteY29" fmla="*/ 704602 h 777453"/>
              <a:gd name="connsiteX30" fmla="*/ 4073237 w 4595751"/>
              <a:gd name="connsiteY30" fmla="*/ 716477 h 777453"/>
              <a:gd name="connsiteX31" fmla="*/ 4286993 w 4595751"/>
              <a:gd name="connsiteY31" fmla="*/ 740228 h 777453"/>
              <a:gd name="connsiteX32" fmla="*/ 4548250 w 4595751"/>
              <a:gd name="connsiteY32" fmla="*/ 752103 h 777453"/>
              <a:gd name="connsiteX33" fmla="*/ 4572000 w 4595751"/>
              <a:gd name="connsiteY33" fmla="*/ 680851 h 777453"/>
              <a:gd name="connsiteX34" fmla="*/ 4595751 w 4595751"/>
              <a:gd name="connsiteY34" fmla="*/ 419594 h 777453"/>
              <a:gd name="connsiteX35" fmla="*/ 4512624 w 4595751"/>
              <a:gd name="connsiteY35" fmla="*/ 372093 h 777453"/>
              <a:gd name="connsiteX36" fmla="*/ 3716977 w 4595751"/>
              <a:gd name="connsiteY36" fmla="*/ 348342 h 777453"/>
              <a:gd name="connsiteX37" fmla="*/ 3420094 w 4595751"/>
              <a:gd name="connsiteY37" fmla="*/ 336467 h 777453"/>
              <a:gd name="connsiteX38" fmla="*/ 3360717 w 4595751"/>
              <a:gd name="connsiteY38" fmla="*/ 324591 h 777453"/>
              <a:gd name="connsiteX39" fmla="*/ 3277590 w 4595751"/>
              <a:gd name="connsiteY39" fmla="*/ 300841 h 777453"/>
              <a:gd name="connsiteX40" fmla="*/ 3075709 w 4595751"/>
              <a:gd name="connsiteY40" fmla="*/ 277090 h 777453"/>
              <a:gd name="connsiteX41" fmla="*/ 2671948 w 4595751"/>
              <a:gd name="connsiteY41" fmla="*/ 253339 h 777453"/>
              <a:gd name="connsiteX42" fmla="*/ 2600696 w 4595751"/>
              <a:gd name="connsiteY42" fmla="*/ 241464 h 777453"/>
              <a:gd name="connsiteX43" fmla="*/ 2481943 w 4595751"/>
              <a:gd name="connsiteY43" fmla="*/ 229589 h 777453"/>
              <a:gd name="connsiteX44" fmla="*/ 2173185 w 4595751"/>
              <a:gd name="connsiteY44" fmla="*/ 217713 h 777453"/>
              <a:gd name="connsiteX45" fmla="*/ 1911928 w 4595751"/>
              <a:gd name="connsiteY45" fmla="*/ 205838 h 777453"/>
              <a:gd name="connsiteX46" fmla="*/ 1615044 w 4595751"/>
              <a:gd name="connsiteY46" fmla="*/ 193963 h 777453"/>
              <a:gd name="connsiteX47" fmla="*/ 1579418 w 4595751"/>
              <a:gd name="connsiteY47" fmla="*/ 182087 h 777453"/>
              <a:gd name="connsiteX48" fmla="*/ 1330037 w 4595751"/>
              <a:gd name="connsiteY48" fmla="*/ 158337 h 777453"/>
              <a:gd name="connsiteX49" fmla="*/ 1104405 w 4595751"/>
              <a:gd name="connsiteY49" fmla="*/ 146461 h 777453"/>
              <a:gd name="connsiteX50" fmla="*/ 1056904 w 4595751"/>
              <a:gd name="connsiteY50" fmla="*/ 134586 h 777453"/>
              <a:gd name="connsiteX51" fmla="*/ 985652 w 4595751"/>
              <a:gd name="connsiteY51" fmla="*/ 110835 h 777453"/>
              <a:gd name="connsiteX52" fmla="*/ 581891 w 4595751"/>
              <a:gd name="connsiteY52" fmla="*/ 87085 h 777453"/>
              <a:gd name="connsiteX53" fmla="*/ 486889 w 4595751"/>
              <a:gd name="connsiteY53" fmla="*/ 75210 h 777453"/>
              <a:gd name="connsiteX54" fmla="*/ 356260 w 4595751"/>
              <a:gd name="connsiteY54" fmla="*/ 51459 h 777453"/>
              <a:gd name="connsiteX55" fmla="*/ 308759 w 4595751"/>
              <a:gd name="connsiteY55" fmla="*/ 39584 h 777453"/>
              <a:gd name="connsiteX56" fmla="*/ 178130 w 4595751"/>
              <a:gd name="connsiteY56" fmla="*/ 3958 h 777453"/>
              <a:gd name="connsiteX57" fmla="*/ 142504 w 4595751"/>
              <a:gd name="connsiteY57" fmla="*/ 3958 h 777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595751" h="777453">
                <a:moveTo>
                  <a:pt x="142504" y="3958"/>
                </a:moveTo>
                <a:cubicBezTo>
                  <a:pt x="130629" y="7916"/>
                  <a:pt x="116276" y="16967"/>
                  <a:pt x="106878" y="27708"/>
                </a:cubicBezTo>
                <a:cubicBezTo>
                  <a:pt x="88081" y="49190"/>
                  <a:pt x="59377" y="98960"/>
                  <a:pt x="59377" y="98960"/>
                </a:cubicBezTo>
                <a:cubicBezTo>
                  <a:pt x="55419" y="110835"/>
                  <a:pt x="53581" y="123644"/>
                  <a:pt x="47502" y="134586"/>
                </a:cubicBezTo>
                <a:cubicBezTo>
                  <a:pt x="33639" y="159539"/>
                  <a:pt x="0" y="205838"/>
                  <a:pt x="0" y="205838"/>
                </a:cubicBezTo>
                <a:cubicBezTo>
                  <a:pt x="11875" y="213755"/>
                  <a:pt x="21497" y="227571"/>
                  <a:pt x="35626" y="229589"/>
                </a:cubicBezTo>
                <a:cubicBezTo>
                  <a:pt x="106271" y="239681"/>
                  <a:pt x="178313" y="235003"/>
                  <a:pt x="249382" y="241464"/>
                </a:cubicBezTo>
                <a:cubicBezTo>
                  <a:pt x="265636" y="242942"/>
                  <a:pt x="281049" y="249381"/>
                  <a:pt x="296883" y="253339"/>
                </a:cubicBezTo>
                <a:cubicBezTo>
                  <a:pt x="353339" y="290977"/>
                  <a:pt x="318970" y="272577"/>
                  <a:pt x="403761" y="300841"/>
                </a:cubicBezTo>
                <a:lnTo>
                  <a:pt x="439387" y="312716"/>
                </a:lnTo>
                <a:cubicBezTo>
                  <a:pt x="610257" y="369671"/>
                  <a:pt x="462500" y="324243"/>
                  <a:pt x="902525" y="336467"/>
                </a:cubicBezTo>
                <a:cubicBezTo>
                  <a:pt x="922317" y="340425"/>
                  <a:pt x="941921" y="345488"/>
                  <a:pt x="961902" y="348342"/>
                </a:cubicBezTo>
                <a:cubicBezTo>
                  <a:pt x="1055355" y="361692"/>
                  <a:pt x="1118814" y="359790"/>
                  <a:pt x="1199408" y="383968"/>
                </a:cubicBezTo>
                <a:cubicBezTo>
                  <a:pt x="1223388" y="391162"/>
                  <a:pt x="1246909" y="399802"/>
                  <a:pt x="1270660" y="407719"/>
                </a:cubicBezTo>
                <a:lnTo>
                  <a:pt x="1306286" y="419594"/>
                </a:lnTo>
                <a:lnTo>
                  <a:pt x="1341912" y="431469"/>
                </a:lnTo>
                <a:cubicBezTo>
                  <a:pt x="1353787" y="439386"/>
                  <a:pt x="1364420" y="449598"/>
                  <a:pt x="1377538" y="455220"/>
                </a:cubicBezTo>
                <a:cubicBezTo>
                  <a:pt x="1392539" y="461649"/>
                  <a:pt x="1408739" y="466259"/>
                  <a:pt x="1425039" y="467095"/>
                </a:cubicBezTo>
                <a:cubicBezTo>
                  <a:pt x="1563459" y="474194"/>
                  <a:pt x="1702172" y="473744"/>
                  <a:pt x="1840676" y="478971"/>
                </a:cubicBezTo>
                <a:cubicBezTo>
                  <a:pt x="1985332" y="484430"/>
                  <a:pt x="2070526" y="492084"/>
                  <a:pt x="2208811" y="502721"/>
                </a:cubicBezTo>
                <a:cubicBezTo>
                  <a:pt x="2294210" y="531189"/>
                  <a:pt x="2187585" y="496658"/>
                  <a:pt x="2291938" y="526472"/>
                </a:cubicBezTo>
                <a:cubicBezTo>
                  <a:pt x="2303974" y="529911"/>
                  <a:pt x="2315344" y="535632"/>
                  <a:pt x="2327564" y="538347"/>
                </a:cubicBezTo>
                <a:cubicBezTo>
                  <a:pt x="2351069" y="543570"/>
                  <a:pt x="2375205" y="545501"/>
                  <a:pt x="2398816" y="550223"/>
                </a:cubicBezTo>
                <a:cubicBezTo>
                  <a:pt x="2414820" y="553424"/>
                  <a:pt x="2430483" y="558140"/>
                  <a:pt x="2446317" y="562098"/>
                </a:cubicBezTo>
                <a:cubicBezTo>
                  <a:pt x="2540735" y="625042"/>
                  <a:pt x="2470617" y="587006"/>
                  <a:pt x="2695699" y="597724"/>
                </a:cubicBezTo>
                <a:cubicBezTo>
                  <a:pt x="3183540" y="620955"/>
                  <a:pt x="2792754" y="597852"/>
                  <a:pt x="3170712" y="621474"/>
                </a:cubicBezTo>
                <a:lnTo>
                  <a:pt x="3241964" y="633350"/>
                </a:lnTo>
                <a:cubicBezTo>
                  <a:pt x="3269629" y="637606"/>
                  <a:pt x="3297817" y="638931"/>
                  <a:pt x="3325091" y="645225"/>
                </a:cubicBezTo>
                <a:cubicBezTo>
                  <a:pt x="3446739" y="673298"/>
                  <a:pt x="3344904" y="670500"/>
                  <a:pt x="3479470" y="680851"/>
                </a:cubicBezTo>
                <a:cubicBezTo>
                  <a:pt x="3617550" y="691472"/>
                  <a:pt x="3921857" y="700468"/>
                  <a:pt x="4037611" y="704602"/>
                </a:cubicBezTo>
                <a:cubicBezTo>
                  <a:pt x="4049486" y="708560"/>
                  <a:pt x="4060845" y="714707"/>
                  <a:pt x="4073237" y="716477"/>
                </a:cubicBezTo>
                <a:cubicBezTo>
                  <a:pt x="4144207" y="726616"/>
                  <a:pt x="4286993" y="740228"/>
                  <a:pt x="4286993" y="740228"/>
                </a:cubicBezTo>
                <a:cubicBezTo>
                  <a:pt x="4435896" y="777453"/>
                  <a:pt x="4349436" y="766304"/>
                  <a:pt x="4548250" y="752103"/>
                </a:cubicBezTo>
                <a:cubicBezTo>
                  <a:pt x="4556167" y="728352"/>
                  <a:pt x="4570080" y="705813"/>
                  <a:pt x="4572000" y="680851"/>
                </a:cubicBezTo>
                <a:cubicBezTo>
                  <a:pt x="4586625" y="490732"/>
                  <a:pt x="4578177" y="577768"/>
                  <a:pt x="4595751" y="419594"/>
                </a:cubicBezTo>
                <a:cubicBezTo>
                  <a:pt x="4566437" y="375623"/>
                  <a:pt x="4578029" y="374818"/>
                  <a:pt x="4512624" y="372093"/>
                </a:cubicBezTo>
                <a:cubicBezTo>
                  <a:pt x="4247520" y="361047"/>
                  <a:pt x="3982099" y="358947"/>
                  <a:pt x="3716977" y="348342"/>
                </a:cubicBezTo>
                <a:lnTo>
                  <a:pt x="3420094" y="336467"/>
                </a:lnTo>
                <a:cubicBezTo>
                  <a:pt x="3400302" y="332508"/>
                  <a:pt x="3380299" y="329486"/>
                  <a:pt x="3360717" y="324591"/>
                </a:cubicBezTo>
                <a:cubicBezTo>
                  <a:pt x="3304247" y="310473"/>
                  <a:pt x="3344224" y="311947"/>
                  <a:pt x="3277590" y="300841"/>
                </a:cubicBezTo>
                <a:cubicBezTo>
                  <a:pt x="3244928" y="295397"/>
                  <a:pt x="3104337" y="280271"/>
                  <a:pt x="3075709" y="277090"/>
                </a:cubicBezTo>
                <a:cubicBezTo>
                  <a:pt x="2907088" y="234936"/>
                  <a:pt x="3087099" y="276403"/>
                  <a:pt x="2671948" y="253339"/>
                </a:cubicBezTo>
                <a:cubicBezTo>
                  <a:pt x="2647907" y="252003"/>
                  <a:pt x="2624588" y="244450"/>
                  <a:pt x="2600696" y="241464"/>
                </a:cubicBezTo>
                <a:cubicBezTo>
                  <a:pt x="2561221" y="236530"/>
                  <a:pt x="2521664" y="231796"/>
                  <a:pt x="2481943" y="229589"/>
                </a:cubicBezTo>
                <a:cubicBezTo>
                  <a:pt x="2379106" y="223876"/>
                  <a:pt x="2276091" y="222001"/>
                  <a:pt x="2173185" y="217713"/>
                </a:cubicBezTo>
                <a:lnTo>
                  <a:pt x="1911928" y="205838"/>
                </a:lnTo>
                <a:lnTo>
                  <a:pt x="1615044" y="193963"/>
                </a:lnTo>
                <a:cubicBezTo>
                  <a:pt x="1603169" y="190004"/>
                  <a:pt x="1591638" y="184803"/>
                  <a:pt x="1579418" y="182087"/>
                </a:cubicBezTo>
                <a:cubicBezTo>
                  <a:pt x="1497581" y="163900"/>
                  <a:pt x="1413282" y="163234"/>
                  <a:pt x="1330037" y="158337"/>
                </a:cubicBezTo>
                <a:lnTo>
                  <a:pt x="1104405" y="146461"/>
                </a:lnTo>
                <a:cubicBezTo>
                  <a:pt x="1088571" y="142503"/>
                  <a:pt x="1072537" y="139276"/>
                  <a:pt x="1056904" y="134586"/>
                </a:cubicBezTo>
                <a:cubicBezTo>
                  <a:pt x="1032924" y="127392"/>
                  <a:pt x="1010436" y="114375"/>
                  <a:pt x="985652" y="110835"/>
                </a:cubicBezTo>
                <a:cubicBezTo>
                  <a:pt x="796649" y="83835"/>
                  <a:pt x="930496" y="99996"/>
                  <a:pt x="581891" y="87085"/>
                </a:cubicBezTo>
                <a:lnTo>
                  <a:pt x="486889" y="75210"/>
                </a:lnTo>
                <a:cubicBezTo>
                  <a:pt x="450810" y="70056"/>
                  <a:pt x="393073" y="59640"/>
                  <a:pt x="356260" y="51459"/>
                </a:cubicBezTo>
                <a:cubicBezTo>
                  <a:pt x="340328" y="47919"/>
                  <a:pt x="324392" y="44274"/>
                  <a:pt x="308759" y="39584"/>
                </a:cubicBezTo>
                <a:cubicBezTo>
                  <a:pt x="251388" y="22373"/>
                  <a:pt x="235427" y="10324"/>
                  <a:pt x="178130" y="3958"/>
                </a:cubicBezTo>
                <a:cubicBezTo>
                  <a:pt x="162393" y="2210"/>
                  <a:pt x="154379" y="0"/>
                  <a:pt x="142504" y="3958"/>
                </a:cubicBezTo>
                <a:close/>
              </a:path>
            </a:pathLst>
          </a:custGeom>
          <a:solidFill>
            <a:schemeClr val="tx1">
              <a:alpha val="20000"/>
            </a:schemeClr>
          </a:solid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grpSp>
        <p:nvGrpSpPr>
          <p:cNvPr id="2" name="Group 27"/>
          <p:cNvGrpSpPr/>
          <p:nvPr/>
        </p:nvGrpSpPr>
        <p:grpSpPr>
          <a:xfrm>
            <a:off x="1371600" y="2390689"/>
            <a:ext cx="1989024" cy="1935508"/>
            <a:chOff x="1371600" y="2078898"/>
            <a:chExt cx="1989024" cy="2122235"/>
          </a:xfrm>
        </p:grpSpPr>
        <p:sp>
          <p:nvSpPr>
            <p:cNvPr id="38" name="Freeform 37"/>
            <p:cNvSpPr/>
            <p:nvPr/>
          </p:nvSpPr>
          <p:spPr>
            <a:xfrm>
              <a:off x="1371600" y="2078898"/>
              <a:ext cx="1989024" cy="2122235"/>
            </a:xfrm>
            <a:custGeom>
              <a:avLst/>
              <a:gdLst>
                <a:gd name="connsiteX0" fmla="*/ 858056 w 1989024"/>
                <a:gd name="connsiteY0" fmla="*/ 336884 h 2122235"/>
                <a:gd name="connsiteX1" fmla="*/ 809929 w 1989024"/>
                <a:gd name="connsiteY1" fmla="*/ 505326 h 2122235"/>
                <a:gd name="connsiteX2" fmla="*/ 737740 w 1989024"/>
                <a:gd name="connsiteY2" fmla="*/ 625642 h 2122235"/>
                <a:gd name="connsiteX3" fmla="*/ 665550 w 1989024"/>
                <a:gd name="connsiteY3" fmla="*/ 818147 h 2122235"/>
                <a:gd name="connsiteX4" fmla="*/ 617424 w 1989024"/>
                <a:gd name="connsiteY4" fmla="*/ 890336 h 2122235"/>
                <a:gd name="connsiteX5" fmla="*/ 424919 w 1989024"/>
                <a:gd name="connsiteY5" fmla="*/ 1179094 h 2122235"/>
                <a:gd name="connsiteX6" fmla="*/ 328666 w 1989024"/>
                <a:gd name="connsiteY6" fmla="*/ 1251284 h 2122235"/>
                <a:gd name="connsiteX7" fmla="*/ 304603 w 1989024"/>
                <a:gd name="connsiteY7" fmla="*/ 1323473 h 2122235"/>
                <a:gd name="connsiteX8" fmla="*/ 232414 w 1989024"/>
                <a:gd name="connsiteY8" fmla="*/ 1371600 h 2122235"/>
                <a:gd name="connsiteX9" fmla="*/ 184287 w 1989024"/>
                <a:gd name="connsiteY9" fmla="*/ 1443789 h 2122235"/>
                <a:gd name="connsiteX10" fmla="*/ 160224 w 1989024"/>
                <a:gd name="connsiteY10" fmla="*/ 1540042 h 2122235"/>
                <a:gd name="connsiteX11" fmla="*/ 39908 w 1989024"/>
                <a:gd name="connsiteY11" fmla="*/ 1660358 h 2122235"/>
                <a:gd name="connsiteX12" fmla="*/ 15845 w 1989024"/>
                <a:gd name="connsiteY12" fmla="*/ 1732547 h 2122235"/>
                <a:gd name="connsiteX13" fmla="*/ 136161 w 1989024"/>
                <a:gd name="connsiteY13" fmla="*/ 1780673 h 2122235"/>
                <a:gd name="connsiteX14" fmla="*/ 545235 w 1989024"/>
                <a:gd name="connsiteY14" fmla="*/ 1852863 h 2122235"/>
                <a:gd name="connsiteX15" fmla="*/ 761803 w 1989024"/>
                <a:gd name="connsiteY15" fmla="*/ 1925052 h 2122235"/>
                <a:gd name="connsiteX16" fmla="*/ 1026498 w 1989024"/>
                <a:gd name="connsiteY16" fmla="*/ 1973179 h 2122235"/>
                <a:gd name="connsiteX17" fmla="*/ 1170877 w 1989024"/>
                <a:gd name="connsiteY17" fmla="*/ 2117558 h 2122235"/>
                <a:gd name="connsiteX18" fmla="*/ 1267129 w 1989024"/>
                <a:gd name="connsiteY18" fmla="*/ 2093494 h 2122235"/>
                <a:gd name="connsiteX19" fmla="*/ 1291193 w 1989024"/>
                <a:gd name="connsiteY19" fmla="*/ 1997242 h 2122235"/>
                <a:gd name="connsiteX20" fmla="*/ 1411508 w 1989024"/>
                <a:gd name="connsiteY20" fmla="*/ 1852863 h 2122235"/>
                <a:gd name="connsiteX21" fmla="*/ 1459635 w 1989024"/>
                <a:gd name="connsiteY21" fmla="*/ 1780673 h 2122235"/>
                <a:gd name="connsiteX22" fmla="*/ 1531824 w 1989024"/>
                <a:gd name="connsiteY22" fmla="*/ 1540042 h 2122235"/>
                <a:gd name="connsiteX23" fmla="*/ 1604014 w 1989024"/>
                <a:gd name="connsiteY23" fmla="*/ 1299410 h 2122235"/>
                <a:gd name="connsiteX24" fmla="*/ 1652140 w 1989024"/>
                <a:gd name="connsiteY24" fmla="*/ 1130968 h 2122235"/>
                <a:gd name="connsiteX25" fmla="*/ 1724329 w 1989024"/>
                <a:gd name="connsiteY25" fmla="*/ 890336 h 2122235"/>
                <a:gd name="connsiteX26" fmla="*/ 1748393 w 1989024"/>
                <a:gd name="connsiteY26" fmla="*/ 818147 h 2122235"/>
                <a:gd name="connsiteX27" fmla="*/ 1772456 w 1989024"/>
                <a:gd name="connsiteY27" fmla="*/ 745958 h 2122235"/>
                <a:gd name="connsiteX28" fmla="*/ 1820582 w 1989024"/>
                <a:gd name="connsiteY28" fmla="*/ 673768 h 2122235"/>
                <a:gd name="connsiteX29" fmla="*/ 1844645 w 1989024"/>
                <a:gd name="connsiteY29" fmla="*/ 577515 h 2122235"/>
                <a:gd name="connsiteX30" fmla="*/ 1892772 w 1989024"/>
                <a:gd name="connsiteY30" fmla="*/ 529389 h 2122235"/>
                <a:gd name="connsiteX31" fmla="*/ 1940898 w 1989024"/>
                <a:gd name="connsiteY31" fmla="*/ 457200 h 2122235"/>
                <a:gd name="connsiteX32" fmla="*/ 1964961 w 1989024"/>
                <a:gd name="connsiteY32" fmla="*/ 360947 h 2122235"/>
                <a:gd name="connsiteX33" fmla="*/ 1989024 w 1989024"/>
                <a:gd name="connsiteY33" fmla="*/ 288758 h 2122235"/>
                <a:gd name="connsiteX34" fmla="*/ 1964961 w 1989024"/>
                <a:gd name="connsiteY34" fmla="*/ 216568 h 2122235"/>
                <a:gd name="connsiteX35" fmla="*/ 1892772 w 1989024"/>
                <a:gd name="connsiteY35" fmla="*/ 192505 h 2122235"/>
                <a:gd name="connsiteX36" fmla="*/ 1555887 w 1989024"/>
                <a:gd name="connsiteY36" fmla="*/ 168442 h 2122235"/>
                <a:gd name="connsiteX37" fmla="*/ 1411508 w 1989024"/>
                <a:gd name="connsiteY37" fmla="*/ 120315 h 2122235"/>
                <a:gd name="connsiteX38" fmla="*/ 1267129 w 1989024"/>
                <a:gd name="connsiteY38" fmla="*/ 48126 h 2122235"/>
                <a:gd name="connsiteX39" fmla="*/ 906182 w 1989024"/>
                <a:gd name="connsiteY39" fmla="*/ 0 h 2122235"/>
                <a:gd name="connsiteX40" fmla="*/ 882119 w 1989024"/>
                <a:gd name="connsiteY40" fmla="*/ 72189 h 2122235"/>
                <a:gd name="connsiteX41" fmla="*/ 858056 w 1989024"/>
                <a:gd name="connsiteY41" fmla="*/ 192505 h 2122235"/>
                <a:gd name="connsiteX42" fmla="*/ 785866 w 1989024"/>
                <a:gd name="connsiteY42" fmla="*/ 433136 h 212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989024" h="2122235">
                  <a:moveTo>
                    <a:pt x="858056" y="336884"/>
                  </a:moveTo>
                  <a:cubicBezTo>
                    <a:pt x="850345" y="367729"/>
                    <a:pt x="827192" y="470801"/>
                    <a:pt x="809929" y="505326"/>
                  </a:cubicBezTo>
                  <a:cubicBezTo>
                    <a:pt x="789013" y="547159"/>
                    <a:pt x="757340" y="583176"/>
                    <a:pt x="737740" y="625642"/>
                  </a:cubicBezTo>
                  <a:cubicBezTo>
                    <a:pt x="709021" y="687866"/>
                    <a:pt x="693909" y="755758"/>
                    <a:pt x="665550" y="818147"/>
                  </a:cubicBezTo>
                  <a:cubicBezTo>
                    <a:pt x="653583" y="844475"/>
                    <a:pt x="631772" y="865226"/>
                    <a:pt x="617424" y="890336"/>
                  </a:cubicBezTo>
                  <a:cubicBezTo>
                    <a:pt x="555706" y="998343"/>
                    <a:pt x="541003" y="1092030"/>
                    <a:pt x="424919" y="1179094"/>
                  </a:cubicBezTo>
                  <a:lnTo>
                    <a:pt x="328666" y="1251284"/>
                  </a:lnTo>
                  <a:cubicBezTo>
                    <a:pt x="320645" y="1275347"/>
                    <a:pt x="320448" y="1303666"/>
                    <a:pt x="304603" y="1323473"/>
                  </a:cubicBezTo>
                  <a:cubicBezTo>
                    <a:pt x="286537" y="1346056"/>
                    <a:pt x="252864" y="1351150"/>
                    <a:pt x="232414" y="1371600"/>
                  </a:cubicBezTo>
                  <a:cubicBezTo>
                    <a:pt x="211964" y="1392050"/>
                    <a:pt x="200329" y="1419726"/>
                    <a:pt x="184287" y="1443789"/>
                  </a:cubicBezTo>
                  <a:cubicBezTo>
                    <a:pt x="176266" y="1475873"/>
                    <a:pt x="178569" y="1512525"/>
                    <a:pt x="160224" y="1540042"/>
                  </a:cubicBezTo>
                  <a:cubicBezTo>
                    <a:pt x="128763" y="1587234"/>
                    <a:pt x="39908" y="1660358"/>
                    <a:pt x="39908" y="1660358"/>
                  </a:cubicBezTo>
                  <a:cubicBezTo>
                    <a:pt x="31887" y="1684421"/>
                    <a:pt x="0" y="1712741"/>
                    <a:pt x="15845" y="1732547"/>
                  </a:cubicBezTo>
                  <a:cubicBezTo>
                    <a:pt x="42829" y="1766276"/>
                    <a:pt x="95567" y="1765911"/>
                    <a:pt x="136161" y="1780673"/>
                  </a:cubicBezTo>
                  <a:cubicBezTo>
                    <a:pt x="339211" y="1854510"/>
                    <a:pt x="274339" y="1828236"/>
                    <a:pt x="545235" y="1852863"/>
                  </a:cubicBezTo>
                  <a:cubicBezTo>
                    <a:pt x="617424" y="1876926"/>
                    <a:pt x="687732" y="1907624"/>
                    <a:pt x="761803" y="1925052"/>
                  </a:cubicBezTo>
                  <a:cubicBezTo>
                    <a:pt x="1224334" y="2033882"/>
                    <a:pt x="796917" y="1896650"/>
                    <a:pt x="1026498" y="1973179"/>
                  </a:cubicBezTo>
                  <a:cubicBezTo>
                    <a:pt x="1051631" y="2006689"/>
                    <a:pt x="1111764" y="2109113"/>
                    <a:pt x="1170877" y="2117558"/>
                  </a:cubicBezTo>
                  <a:cubicBezTo>
                    <a:pt x="1203616" y="2122235"/>
                    <a:pt x="1235045" y="2101515"/>
                    <a:pt x="1267129" y="2093494"/>
                  </a:cubicBezTo>
                  <a:cubicBezTo>
                    <a:pt x="1275150" y="2061410"/>
                    <a:pt x="1278165" y="2027639"/>
                    <a:pt x="1291193" y="1997242"/>
                  </a:cubicBezTo>
                  <a:cubicBezTo>
                    <a:pt x="1322824" y="1923437"/>
                    <a:pt x="1360490" y="1914084"/>
                    <a:pt x="1411508" y="1852863"/>
                  </a:cubicBezTo>
                  <a:cubicBezTo>
                    <a:pt x="1430023" y="1830646"/>
                    <a:pt x="1443593" y="1804736"/>
                    <a:pt x="1459635" y="1780673"/>
                  </a:cubicBezTo>
                  <a:cubicBezTo>
                    <a:pt x="1490326" y="1688599"/>
                    <a:pt x="1513641" y="1630957"/>
                    <a:pt x="1531824" y="1540042"/>
                  </a:cubicBezTo>
                  <a:cubicBezTo>
                    <a:pt x="1571771" y="1340306"/>
                    <a:pt x="1526725" y="1453987"/>
                    <a:pt x="1604014" y="1299410"/>
                  </a:cubicBezTo>
                  <a:cubicBezTo>
                    <a:pt x="1679242" y="998498"/>
                    <a:pt x="1583095" y="1372628"/>
                    <a:pt x="1652140" y="1130968"/>
                  </a:cubicBezTo>
                  <a:cubicBezTo>
                    <a:pt x="1724864" y="876429"/>
                    <a:pt x="1609975" y="1233396"/>
                    <a:pt x="1724329" y="890336"/>
                  </a:cubicBezTo>
                  <a:lnTo>
                    <a:pt x="1748393" y="818147"/>
                  </a:lnTo>
                  <a:cubicBezTo>
                    <a:pt x="1756414" y="794084"/>
                    <a:pt x="1758386" y="767063"/>
                    <a:pt x="1772456" y="745958"/>
                  </a:cubicBezTo>
                  <a:lnTo>
                    <a:pt x="1820582" y="673768"/>
                  </a:lnTo>
                  <a:cubicBezTo>
                    <a:pt x="1828603" y="641684"/>
                    <a:pt x="1829855" y="607095"/>
                    <a:pt x="1844645" y="577515"/>
                  </a:cubicBezTo>
                  <a:cubicBezTo>
                    <a:pt x="1854791" y="557223"/>
                    <a:pt x="1878599" y="547105"/>
                    <a:pt x="1892772" y="529389"/>
                  </a:cubicBezTo>
                  <a:cubicBezTo>
                    <a:pt x="1910838" y="506806"/>
                    <a:pt x="1924856" y="481263"/>
                    <a:pt x="1940898" y="457200"/>
                  </a:cubicBezTo>
                  <a:cubicBezTo>
                    <a:pt x="1948919" y="425116"/>
                    <a:pt x="1955876" y="392746"/>
                    <a:pt x="1964961" y="360947"/>
                  </a:cubicBezTo>
                  <a:cubicBezTo>
                    <a:pt x="1971929" y="336558"/>
                    <a:pt x="1989024" y="314123"/>
                    <a:pt x="1989024" y="288758"/>
                  </a:cubicBezTo>
                  <a:cubicBezTo>
                    <a:pt x="1989024" y="263393"/>
                    <a:pt x="1982897" y="234504"/>
                    <a:pt x="1964961" y="216568"/>
                  </a:cubicBezTo>
                  <a:cubicBezTo>
                    <a:pt x="1947026" y="198632"/>
                    <a:pt x="1917963" y="195469"/>
                    <a:pt x="1892772" y="192505"/>
                  </a:cubicBezTo>
                  <a:cubicBezTo>
                    <a:pt x="1780962" y="179351"/>
                    <a:pt x="1668182" y="176463"/>
                    <a:pt x="1555887" y="168442"/>
                  </a:cubicBezTo>
                  <a:cubicBezTo>
                    <a:pt x="1507761" y="152400"/>
                    <a:pt x="1458335" y="139826"/>
                    <a:pt x="1411508" y="120315"/>
                  </a:cubicBezTo>
                  <a:cubicBezTo>
                    <a:pt x="1361840" y="99620"/>
                    <a:pt x="1318556" y="63950"/>
                    <a:pt x="1267129" y="48126"/>
                  </a:cubicBezTo>
                  <a:cubicBezTo>
                    <a:pt x="1244407" y="41135"/>
                    <a:pt x="915828" y="1206"/>
                    <a:pt x="906182" y="0"/>
                  </a:cubicBezTo>
                  <a:cubicBezTo>
                    <a:pt x="898161" y="24063"/>
                    <a:pt x="888271" y="47582"/>
                    <a:pt x="882119" y="72189"/>
                  </a:cubicBezTo>
                  <a:cubicBezTo>
                    <a:pt x="872199" y="111867"/>
                    <a:pt x="869292" y="153179"/>
                    <a:pt x="858056" y="192505"/>
                  </a:cubicBezTo>
                  <a:cubicBezTo>
                    <a:pt x="783330" y="454047"/>
                    <a:pt x="785866" y="329040"/>
                    <a:pt x="785866" y="433136"/>
                  </a:cubicBezTo>
                </a:path>
              </a:pathLst>
            </a:custGeom>
            <a:solidFill>
              <a:schemeClr val="tx1">
                <a:alpha val="20000"/>
              </a:schemeClr>
            </a:solid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Freeform 38"/>
            <p:cNvSpPr/>
            <p:nvPr/>
          </p:nvSpPr>
          <p:spPr>
            <a:xfrm>
              <a:off x="1774209" y="3547170"/>
              <a:ext cx="183937" cy="193823"/>
            </a:xfrm>
            <a:custGeom>
              <a:avLst/>
              <a:gdLst>
                <a:gd name="connsiteX0" fmla="*/ 54591 w 183937"/>
                <a:gd name="connsiteY0" fmla="*/ 40943 h 193823"/>
                <a:gd name="connsiteX1" fmla="*/ 13648 w 183937"/>
                <a:gd name="connsiteY1" fmla="*/ 54591 h 193823"/>
                <a:gd name="connsiteX2" fmla="*/ 0 w 183937"/>
                <a:gd name="connsiteY2" fmla="*/ 95534 h 193823"/>
                <a:gd name="connsiteX3" fmla="*/ 54591 w 183937"/>
                <a:gd name="connsiteY3" fmla="*/ 177421 h 193823"/>
                <a:gd name="connsiteX4" fmla="*/ 95534 w 183937"/>
                <a:gd name="connsiteY4" fmla="*/ 191068 h 193823"/>
                <a:gd name="connsiteX5" fmla="*/ 163773 w 183937"/>
                <a:gd name="connsiteY5" fmla="*/ 177421 h 193823"/>
                <a:gd name="connsiteX6" fmla="*/ 163773 w 183937"/>
                <a:gd name="connsiteY6" fmla="*/ 54591 h 193823"/>
                <a:gd name="connsiteX7" fmla="*/ 109182 w 183937"/>
                <a:gd name="connsiteY7" fmla="*/ 40943 h 193823"/>
                <a:gd name="connsiteX8" fmla="*/ 27295 w 183937"/>
                <a:gd name="connsiteY8" fmla="*/ 0 h 193823"/>
                <a:gd name="connsiteX9" fmla="*/ 54591 w 183937"/>
                <a:gd name="connsiteY9" fmla="*/ 40943 h 19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3937" h="193823">
                  <a:moveTo>
                    <a:pt x="54591" y="40943"/>
                  </a:moveTo>
                  <a:cubicBezTo>
                    <a:pt x="52316" y="50042"/>
                    <a:pt x="23820" y="44419"/>
                    <a:pt x="13648" y="54591"/>
                  </a:cubicBezTo>
                  <a:cubicBezTo>
                    <a:pt x="3476" y="64763"/>
                    <a:pt x="0" y="81148"/>
                    <a:pt x="0" y="95534"/>
                  </a:cubicBezTo>
                  <a:cubicBezTo>
                    <a:pt x="0" y="128919"/>
                    <a:pt x="29976" y="161011"/>
                    <a:pt x="54591" y="177421"/>
                  </a:cubicBezTo>
                  <a:cubicBezTo>
                    <a:pt x="66561" y="185401"/>
                    <a:pt x="81886" y="186519"/>
                    <a:pt x="95534" y="191068"/>
                  </a:cubicBezTo>
                  <a:cubicBezTo>
                    <a:pt x="118280" y="186519"/>
                    <a:pt x="147370" y="193823"/>
                    <a:pt x="163773" y="177421"/>
                  </a:cubicBezTo>
                  <a:cubicBezTo>
                    <a:pt x="179999" y="161195"/>
                    <a:pt x="183937" y="74755"/>
                    <a:pt x="163773" y="54591"/>
                  </a:cubicBezTo>
                  <a:cubicBezTo>
                    <a:pt x="150510" y="41328"/>
                    <a:pt x="127379" y="45492"/>
                    <a:pt x="109182" y="40943"/>
                  </a:cubicBezTo>
                  <a:cubicBezTo>
                    <a:pt x="88478" y="27140"/>
                    <a:pt x="55550" y="0"/>
                    <a:pt x="27295" y="0"/>
                  </a:cubicBezTo>
                  <a:cubicBezTo>
                    <a:pt x="22746" y="0"/>
                    <a:pt x="56866" y="31844"/>
                    <a:pt x="54591" y="40943"/>
                  </a:cubicBezTo>
                  <a:close/>
                </a:path>
              </a:pathLst>
            </a:cu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42" name="Freeform 41"/>
            <p:cNvSpPr/>
            <p:nvPr/>
          </p:nvSpPr>
          <p:spPr>
            <a:xfrm>
              <a:off x="2238398" y="3697295"/>
              <a:ext cx="216521" cy="181617"/>
            </a:xfrm>
            <a:custGeom>
              <a:avLst/>
              <a:gdLst>
                <a:gd name="connsiteX0" fmla="*/ 95369 w 216521"/>
                <a:gd name="connsiteY0" fmla="*/ 54591 h 181617"/>
                <a:gd name="connsiteX1" fmla="*/ 13483 w 216521"/>
                <a:gd name="connsiteY1" fmla="*/ 81887 h 181617"/>
                <a:gd name="connsiteX2" fmla="*/ 27130 w 216521"/>
                <a:gd name="connsiteY2" fmla="*/ 150125 h 181617"/>
                <a:gd name="connsiteX3" fmla="*/ 109017 w 216521"/>
                <a:gd name="connsiteY3" fmla="*/ 177421 h 181617"/>
                <a:gd name="connsiteX4" fmla="*/ 204551 w 216521"/>
                <a:gd name="connsiteY4" fmla="*/ 163773 h 181617"/>
                <a:gd name="connsiteX5" fmla="*/ 190903 w 216521"/>
                <a:gd name="connsiteY5" fmla="*/ 122830 h 181617"/>
                <a:gd name="connsiteX6" fmla="*/ 95369 w 216521"/>
                <a:gd name="connsiteY6" fmla="*/ 68239 h 181617"/>
                <a:gd name="connsiteX7" fmla="*/ 68074 w 216521"/>
                <a:gd name="connsiteY7" fmla="*/ 0 h 181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521" h="181617">
                  <a:moveTo>
                    <a:pt x="95369" y="54591"/>
                  </a:moveTo>
                  <a:cubicBezTo>
                    <a:pt x="68074" y="63690"/>
                    <a:pt x="30206" y="58474"/>
                    <a:pt x="13483" y="81887"/>
                  </a:cubicBezTo>
                  <a:cubicBezTo>
                    <a:pt x="0" y="100763"/>
                    <a:pt x="10728" y="133723"/>
                    <a:pt x="27130" y="150125"/>
                  </a:cubicBezTo>
                  <a:cubicBezTo>
                    <a:pt x="47475" y="170470"/>
                    <a:pt x="109017" y="177421"/>
                    <a:pt x="109017" y="177421"/>
                  </a:cubicBezTo>
                  <a:cubicBezTo>
                    <a:pt x="140862" y="172872"/>
                    <a:pt x="177786" y="181617"/>
                    <a:pt x="204551" y="163773"/>
                  </a:cubicBezTo>
                  <a:cubicBezTo>
                    <a:pt x="216521" y="155793"/>
                    <a:pt x="199890" y="134064"/>
                    <a:pt x="190903" y="122830"/>
                  </a:cubicBezTo>
                  <a:cubicBezTo>
                    <a:pt x="178041" y="106753"/>
                    <a:pt x="108805" y="74957"/>
                    <a:pt x="95369" y="68239"/>
                  </a:cubicBezTo>
                  <a:lnTo>
                    <a:pt x="68074" y="0"/>
                  </a:lnTo>
                </a:path>
              </a:pathLst>
            </a:custGeom>
            <a:noFill/>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Freeform 42"/>
            <p:cNvSpPr/>
            <p:nvPr/>
          </p:nvSpPr>
          <p:spPr>
            <a:xfrm>
              <a:off x="2391391" y="2264280"/>
              <a:ext cx="196958" cy="122830"/>
            </a:xfrm>
            <a:custGeom>
              <a:avLst/>
              <a:gdLst>
                <a:gd name="connsiteX0" fmla="*/ 78854 w 196958"/>
                <a:gd name="connsiteY0" fmla="*/ 40943 h 122830"/>
                <a:gd name="connsiteX1" fmla="*/ 24263 w 196958"/>
                <a:gd name="connsiteY1" fmla="*/ 68239 h 122830"/>
                <a:gd name="connsiteX2" fmla="*/ 78854 w 196958"/>
                <a:gd name="connsiteY2" fmla="*/ 122830 h 122830"/>
                <a:gd name="connsiteX3" fmla="*/ 188036 w 196958"/>
                <a:gd name="connsiteY3" fmla="*/ 81887 h 122830"/>
                <a:gd name="connsiteX4" fmla="*/ 147093 w 196958"/>
                <a:gd name="connsiteY4" fmla="*/ 0 h 122830"/>
                <a:gd name="connsiteX5" fmla="*/ 51558 w 196958"/>
                <a:gd name="connsiteY5" fmla="*/ 40943 h 122830"/>
                <a:gd name="connsiteX6" fmla="*/ 24263 w 196958"/>
                <a:gd name="connsiteY6" fmla="*/ 95534 h 122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958" h="122830">
                  <a:moveTo>
                    <a:pt x="78854" y="40943"/>
                  </a:moveTo>
                  <a:cubicBezTo>
                    <a:pt x="60657" y="50042"/>
                    <a:pt x="34730" y="50793"/>
                    <a:pt x="24263" y="68239"/>
                  </a:cubicBezTo>
                  <a:cubicBezTo>
                    <a:pt x="0" y="108677"/>
                    <a:pt x="66723" y="118786"/>
                    <a:pt x="78854" y="122830"/>
                  </a:cubicBezTo>
                  <a:cubicBezTo>
                    <a:pt x="98995" y="117795"/>
                    <a:pt x="175442" y="102876"/>
                    <a:pt x="188036" y="81887"/>
                  </a:cubicBezTo>
                  <a:cubicBezTo>
                    <a:pt x="196958" y="67018"/>
                    <a:pt x="150722" y="5443"/>
                    <a:pt x="147093" y="0"/>
                  </a:cubicBezTo>
                  <a:cubicBezTo>
                    <a:pt x="115248" y="13648"/>
                    <a:pt x="78906" y="19672"/>
                    <a:pt x="51558" y="40943"/>
                  </a:cubicBezTo>
                  <a:cubicBezTo>
                    <a:pt x="35499" y="53433"/>
                    <a:pt x="24263" y="95534"/>
                    <a:pt x="24263" y="95534"/>
                  </a:cubicBezTo>
                </a:path>
              </a:pathLst>
            </a:custGeom>
            <a:noFill/>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p:cNvSpPr/>
            <p:nvPr/>
          </p:nvSpPr>
          <p:spPr>
            <a:xfrm>
              <a:off x="2913361" y="2373462"/>
              <a:ext cx="211976" cy="150126"/>
            </a:xfrm>
            <a:custGeom>
              <a:avLst/>
              <a:gdLst>
                <a:gd name="connsiteX0" fmla="*/ 116442 w 211976"/>
                <a:gd name="connsiteY0" fmla="*/ 0 h 150126"/>
                <a:gd name="connsiteX1" fmla="*/ 61851 w 211976"/>
                <a:gd name="connsiteY1" fmla="*/ 13648 h 150126"/>
                <a:gd name="connsiteX2" fmla="*/ 34555 w 211976"/>
                <a:gd name="connsiteY2" fmla="*/ 109182 h 150126"/>
                <a:gd name="connsiteX3" fmla="*/ 143738 w 211976"/>
                <a:gd name="connsiteY3" fmla="*/ 150126 h 150126"/>
                <a:gd name="connsiteX4" fmla="*/ 198329 w 211976"/>
                <a:gd name="connsiteY4" fmla="*/ 136478 h 150126"/>
                <a:gd name="connsiteX5" fmla="*/ 211976 w 211976"/>
                <a:gd name="connsiteY5" fmla="*/ 95535 h 150126"/>
                <a:gd name="connsiteX6" fmla="*/ 157385 w 211976"/>
                <a:gd name="connsiteY6" fmla="*/ 13648 h 150126"/>
                <a:gd name="connsiteX7" fmla="*/ 116442 w 211976"/>
                <a:gd name="connsiteY7" fmla="*/ 0 h 150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976" h="150126">
                  <a:moveTo>
                    <a:pt x="116442" y="0"/>
                  </a:moveTo>
                  <a:cubicBezTo>
                    <a:pt x="100520" y="0"/>
                    <a:pt x="78137" y="4342"/>
                    <a:pt x="61851" y="13648"/>
                  </a:cubicBezTo>
                  <a:cubicBezTo>
                    <a:pt x="24342" y="35082"/>
                    <a:pt x="0" y="67716"/>
                    <a:pt x="34555" y="109182"/>
                  </a:cubicBezTo>
                  <a:cubicBezTo>
                    <a:pt x="53336" y="131720"/>
                    <a:pt x="117892" y="143664"/>
                    <a:pt x="143738" y="150126"/>
                  </a:cubicBezTo>
                  <a:cubicBezTo>
                    <a:pt x="161935" y="145577"/>
                    <a:pt x="183682" y="148196"/>
                    <a:pt x="198329" y="136478"/>
                  </a:cubicBezTo>
                  <a:cubicBezTo>
                    <a:pt x="209562" y="127491"/>
                    <a:pt x="211976" y="109921"/>
                    <a:pt x="211976" y="95535"/>
                  </a:cubicBezTo>
                  <a:cubicBezTo>
                    <a:pt x="211976" y="66515"/>
                    <a:pt x="182004" y="24199"/>
                    <a:pt x="157385" y="13648"/>
                  </a:cubicBezTo>
                  <a:cubicBezTo>
                    <a:pt x="140659" y="6480"/>
                    <a:pt x="132364" y="0"/>
                    <a:pt x="116442" y="0"/>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6"/>
          <p:cNvGrpSpPr/>
          <p:nvPr/>
        </p:nvGrpSpPr>
        <p:grpSpPr>
          <a:xfrm>
            <a:off x="2763093" y="2545061"/>
            <a:ext cx="1823340" cy="2145245"/>
            <a:chOff x="2763093" y="2233271"/>
            <a:chExt cx="1823340" cy="2352206"/>
          </a:xfrm>
        </p:grpSpPr>
        <p:sp>
          <p:nvSpPr>
            <p:cNvPr id="46" name="Freeform 45"/>
            <p:cNvSpPr/>
            <p:nvPr/>
          </p:nvSpPr>
          <p:spPr>
            <a:xfrm>
              <a:off x="2763093" y="2233271"/>
              <a:ext cx="1823340" cy="2352206"/>
            </a:xfrm>
            <a:custGeom>
              <a:avLst/>
              <a:gdLst>
                <a:gd name="connsiteX0" fmla="*/ 726065 w 1823340"/>
                <a:gd name="connsiteY0" fmla="*/ 138395 h 2352206"/>
                <a:gd name="connsiteX1" fmla="*/ 629812 w 1823340"/>
                <a:gd name="connsiteY1" fmla="*/ 282774 h 2352206"/>
                <a:gd name="connsiteX2" fmla="*/ 605749 w 1823340"/>
                <a:gd name="connsiteY2" fmla="*/ 379027 h 2352206"/>
                <a:gd name="connsiteX3" fmla="*/ 557623 w 1823340"/>
                <a:gd name="connsiteY3" fmla="*/ 523406 h 2352206"/>
                <a:gd name="connsiteX4" fmla="*/ 533560 w 1823340"/>
                <a:gd name="connsiteY4" fmla="*/ 619659 h 2352206"/>
                <a:gd name="connsiteX5" fmla="*/ 485433 w 1823340"/>
                <a:gd name="connsiteY5" fmla="*/ 667785 h 2352206"/>
                <a:gd name="connsiteX6" fmla="*/ 413244 w 1823340"/>
                <a:gd name="connsiteY6" fmla="*/ 836227 h 2352206"/>
                <a:gd name="connsiteX7" fmla="*/ 365118 w 1823340"/>
                <a:gd name="connsiteY7" fmla="*/ 980606 h 2352206"/>
                <a:gd name="connsiteX8" fmla="*/ 341054 w 1823340"/>
                <a:gd name="connsiteY8" fmla="*/ 1052795 h 2352206"/>
                <a:gd name="connsiteX9" fmla="*/ 316991 w 1823340"/>
                <a:gd name="connsiteY9" fmla="*/ 1124985 h 2352206"/>
                <a:gd name="connsiteX10" fmla="*/ 292928 w 1823340"/>
                <a:gd name="connsiteY10" fmla="*/ 1197174 h 2352206"/>
                <a:gd name="connsiteX11" fmla="*/ 244802 w 1823340"/>
                <a:gd name="connsiteY11" fmla="*/ 1413743 h 2352206"/>
                <a:gd name="connsiteX12" fmla="*/ 220739 w 1823340"/>
                <a:gd name="connsiteY12" fmla="*/ 1534059 h 2352206"/>
                <a:gd name="connsiteX13" fmla="*/ 172612 w 1823340"/>
                <a:gd name="connsiteY13" fmla="*/ 1654374 h 2352206"/>
                <a:gd name="connsiteX14" fmla="*/ 148549 w 1823340"/>
                <a:gd name="connsiteY14" fmla="*/ 1726564 h 2352206"/>
                <a:gd name="connsiteX15" fmla="*/ 100423 w 1823340"/>
                <a:gd name="connsiteY15" fmla="*/ 1846880 h 2352206"/>
                <a:gd name="connsiteX16" fmla="*/ 28233 w 1823340"/>
                <a:gd name="connsiteY16" fmla="*/ 2015322 h 2352206"/>
                <a:gd name="connsiteX17" fmla="*/ 4170 w 1823340"/>
                <a:gd name="connsiteY17" fmla="*/ 2087511 h 2352206"/>
                <a:gd name="connsiteX18" fmla="*/ 52296 w 1823340"/>
                <a:gd name="connsiteY18" fmla="*/ 2159701 h 2352206"/>
                <a:gd name="connsiteX19" fmla="*/ 341054 w 1823340"/>
                <a:gd name="connsiteY19" fmla="*/ 2231890 h 2352206"/>
                <a:gd name="connsiteX20" fmla="*/ 653875 w 1823340"/>
                <a:gd name="connsiteY20" fmla="*/ 2255953 h 2352206"/>
                <a:gd name="connsiteX21" fmla="*/ 942633 w 1823340"/>
                <a:gd name="connsiteY21" fmla="*/ 2328143 h 2352206"/>
                <a:gd name="connsiteX22" fmla="*/ 1014823 w 1823340"/>
                <a:gd name="connsiteY22" fmla="*/ 2352206 h 2352206"/>
                <a:gd name="connsiteX23" fmla="*/ 1087012 w 1823340"/>
                <a:gd name="connsiteY23" fmla="*/ 2328143 h 2352206"/>
                <a:gd name="connsiteX24" fmla="*/ 1111075 w 1823340"/>
                <a:gd name="connsiteY24" fmla="*/ 2231890 h 2352206"/>
                <a:gd name="connsiteX25" fmla="*/ 1159202 w 1823340"/>
                <a:gd name="connsiteY25" fmla="*/ 2159701 h 2352206"/>
                <a:gd name="connsiteX26" fmla="*/ 1231391 w 1823340"/>
                <a:gd name="connsiteY26" fmla="*/ 1967195 h 2352206"/>
                <a:gd name="connsiteX27" fmla="*/ 1279518 w 1823340"/>
                <a:gd name="connsiteY27" fmla="*/ 1919069 h 2352206"/>
                <a:gd name="connsiteX28" fmla="*/ 1351707 w 1823340"/>
                <a:gd name="connsiteY28" fmla="*/ 1798753 h 2352206"/>
                <a:gd name="connsiteX29" fmla="*/ 1375770 w 1823340"/>
                <a:gd name="connsiteY29" fmla="*/ 1726564 h 2352206"/>
                <a:gd name="connsiteX30" fmla="*/ 1423896 w 1823340"/>
                <a:gd name="connsiteY30" fmla="*/ 1437806 h 2352206"/>
                <a:gd name="connsiteX31" fmla="*/ 1496086 w 1823340"/>
                <a:gd name="connsiteY31" fmla="*/ 1269364 h 2352206"/>
                <a:gd name="connsiteX32" fmla="*/ 1520149 w 1823340"/>
                <a:gd name="connsiteY32" fmla="*/ 1197174 h 2352206"/>
                <a:gd name="connsiteX33" fmla="*/ 1568275 w 1823340"/>
                <a:gd name="connsiteY33" fmla="*/ 1100922 h 2352206"/>
                <a:gd name="connsiteX34" fmla="*/ 1664528 w 1823340"/>
                <a:gd name="connsiteY34" fmla="*/ 836227 h 2352206"/>
                <a:gd name="connsiteX35" fmla="*/ 1712654 w 1823340"/>
                <a:gd name="connsiteY35" fmla="*/ 691848 h 2352206"/>
                <a:gd name="connsiteX36" fmla="*/ 1736718 w 1823340"/>
                <a:gd name="connsiteY36" fmla="*/ 571532 h 2352206"/>
                <a:gd name="connsiteX37" fmla="*/ 1760781 w 1823340"/>
                <a:gd name="connsiteY37" fmla="*/ 403090 h 2352206"/>
                <a:gd name="connsiteX38" fmla="*/ 1808907 w 1823340"/>
                <a:gd name="connsiteY38" fmla="*/ 258711 h 2352206"/>
                <a:gd name="connsiteX39" fmla="*/ 1784844 w 1823340"/>
                <a:gd name="connsiteY39" fmla="*/ 42143 h 2352206"/>
                <a:gd name="connsiteX40" fmla="*/ 1688591 w 1823340"/>
                <a:gd name="connsiteY40" fmla="*/ 66206 h 2352206"/>
                <a:gd name="connsiteX41" fmla="*/ 1038886 w 1823340"/>
                <a:gd name="connsiteY41" fmla="*/ 42143 h 2352206"/>
                <a:gd name="connsiteX42" fmla="*/ 798254 w 1823340"/>
                <a:gd name="connsiteY42" fmla="*/ 42143 h 2352206"/>
                <a:gd name="connsiteX43" fmla="*/ 726065 w 1823340"/>
                <a:gd name="connsiteY43" fmla="*/ 90269 h 2352206"/>
                <a:gd name="connsiteX44" fmla="*/ 677939 w 1823340"/>
                <a:gd name="connsiteY44" fmla="*/ 210585 h 235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823340" h="2352206">
                  <a:moveTo>
                    <a:pt x="726065" y="138395"/>
                  </a:moveTo>
                  <a:cubicBezTo>
                    <a:pt x="693981" y="186521"/>
                    <a:pt x="643840" y="226660"/>
                    <a:pt x="629812" y="282774"/>
                  </a:cubicBezTo>
                  <a:cubicBezTo>
                    <a:pt x="621791" y="314858"/>
                    <a:pt x="615252" y="347350"/>
                    <a:pt x="605749" y="379027"/>
                  </a:cubicBezTo>
                  <a:cubicBezTo>
                    <a:pt x="591172" y="427617"/>
                    <a:pt x="569927" y="474191"/>
                    <a:pt x="557623" y="523406"/>
                  </a:cubicBezTo>
                  <a:cubicBezTo>
                    <a:pt x="549602" y="555490"/>
                    <a:pt x="548350" y="590079"/>
                    <a:pt x="533560" y="619659"/>
                  </a:cubicBezTo>
                  <a:cubicBezTo>
                    <a:pt x="523414" y="639951"/>
                    <a:pt x="501475" y="651743"/>
                    <a:pt x="485433" y="667785"/>
                  </a:cubicBezTo>
                  <a:cubicBezTo>
                    <a:pt x="461370" y="723932"/>
                    <a:pt x="435173" y="779212"/>
                    <a:pt x="413244" y="836227"/>
                  </a:cubicBezTo>
                  <a:cubicBezTo>
                    <a:pt x="395033" y="883575"/>
                    <a:pt x="381160" y="932480"/>
                    <a:pt x="365118" y="980606"/>
                  </a:cubicBezTo>
                  <a:lnTo>
                    <a:pt x="341054" y="1052795"/>
                  </a:lnTo>
                  <a:lnTo>
                    <a:pt x="316991" y="1124985"/>
                  </a:lnTo>
                  <a:cubicBezTo>
                    <a:pt x="308970" y="1149048"/>
                    <a:pt x="297902" y="1172302"/>
                    <a:pt x="292928" y="1197174"/>
                  </a:cubicBezTo>
                  <a:cubicBezTo>
                    <a:pt x="220353" y="1560051"/>
                    <a:pt x="312767" y="1107898"/>
                    <a:pt x="244802" y="1413743"/>
                  </a:cubicBezTo>
                  <a:cubicBezTo>
                    <a:pt x="235930" y="1453669"/>
                    <a:pt x="232492" y="1494884"/>
                    <a:pt x="220739" y="1534059"/>
                  </a:cubicBezTo>
                  <a:cubicBezTo>
                    <a:pt x="208327" y="1575432"/>
                    <a:pt x="187779" y="1613930"/>
                    <a:pt x="172612" y="1654374"/>
                  </a:cubicBezTo>
                  <a:cubicBezTo>
                    <a:pt x="163706" y="1678124"/>
                    <a:pt x="157455" y="1702814"/>
                    <a:pt x="148549" y="1726564"/>
                  </a:cubicBezTo>
                  <a:cubicBezTo>
                    <a:pt x="133382" y="1767009"/>
                    <a:pt x="114082" y="1805902"/>
                    <a:pt x="100423" y="1846880"/>
                  </a:cubicBezTo>
                  <a:cubicBezTo>
                    <a:pt x="48628" y="2002265"/>
                    <a:pt x="112822" y="1888439"/>
                    <a:pt x="28233" y="2015322"/>
                  </a:cubicBezTo>
                  <a:cubicBezTo>
                    <a:pt x="20212" y="2039385"/>
                    <a:pt x="0" y="2062491"/>
                    <a:pt x="4170" y="2087511"/>
                  </a:cubicBezTo>
                  <a:cubicBezTo>
                    <a:pt x="8924" y="2116038"/>
                    <a:pt x="34230" y="2137118"/>
                    <a:pt x="52296" y="2159701"/>
                  </a:cubicBezTo>
                  <a:cubicBezTo>
                    <a:pt x="133994" y="2261823"/>
                    <a:pt x="161099" y="2216242"/>
                    <a:pt x="341054" y="2231890"/>
                  </a:cubicBezTo>
                  <a:cubicBezTo>
                    <a:pt x="445243" y="2240950"/>
                    <a:pt x="549601" y="2247932"/>
                    <a:pt x="653875" y="2255953"/>
                  </a:cubicBezTo>
                  <a:cubicBezTo>
                    <a:pt x="848297" y="2288356"/>
                    <a:pt x="751964" y="2264586"/>
                    <a:pt x="942633" y="2328143"/>
                  </a:cubicBezTo>
                  <a:lnTo>
                    <a:pt x="1014823" y="2352206"/>
                  </a:lnTo>
                  <a:cubicBezTo>
                    <a:pt x="1038886" y="2344185"/>
                    <a:pt x="1071167" y="2347950"/>
                    <a:pt x="1087012" y="2328143"/>
                  </a:cubicBezTo>
                  <a:cubicBezTo>
                    <a:pt x="1107672" y="2302318"/>
                    <a:pt x="1098047" y="2262288"/>
                    <a:pt x="1111075" y="2231890"/>
                  </a:cubicBezTo>
                  <a:cubicBezTo>
                    <a:pt x="1122467" y="2205308"/>
                    <a:pt x="1143160" y="2183764"/>
                    <a:pt x="1159202" y="2159701"/>
                  </a:cubicBezTo>
                  <a:cubicBezTo>
                    <a:pt x="1180363" y="2075054"/>
                    <a:pt x="1181059" y="2042693"/>
                    <a:pt x="1231391" y="1967195"/>
                  </a:cubicBezTo>
                  <a:cubicBezTo>
                    <a:pt x="1243976" y="1948318"/>
                    <a:pt x="1263476" y="1935111"/>
                    <a:pt x="1279518" y="1919069"/>
                  </a:cubicBezTo>
                  <a:cubicBezTo>
                    <a:pt x="1347684" y="1714570"/>
                    <a:pt x="1252615" y="1963908"/>
                    <a:pt x="1351707" y="1798753"/>
                  </a:cubicBezTo>
                  <a:cubicBezTo>
                    <a:pt x="1364757" y="1777003"/>
                    <a:pt x="1368802" y="1750953"/>
                    <a:pt x="1375770" y="1726564"/>
                  </a:cubicBezTo>
                  <a:cubicBezTo>
                    <a:pt x="1423586" y="1559207"/>
                    <a:pt x="1379953" y="1679488"/>
                    <a:pt x="1423896" y="1437806"/>
                  </a:cubicBezTo>
                  <a:cubicBezTo>
                    <a:pt x="1435776" y="1372466"/>
                    <a:pt x="1469889" y="1330491"/>
                    <a:pt x="1496086" y="1269364"/>
                  </a:cubicBezTo>
                  <a:cubicBezTo>
                    <a:pt x="1506078" y="1246050"/>
                    <a:pt x="1510157" y="1220488"/>
                    <a:pt x="1520149" y="1197174"/>
                  </a:cubicBezTo>
                  <a:cubicBezTo>
                    <a:pt x="1534279" y="1164203"/>
                    <a:pt x="1553706" y="1133701"/>
                    <a:pt x="1568275" y="1100922"/>
                  </a:cubicBezTo>
                  <a:cubicBezTo>
                    <a:pt x="1612923" y="1000464"/>
                    <a:pt x="1628956" y="942944"/>
                    <a:pt x="1664528" y="836227"/>
                  </a:cubicBezTo>
                  <a:cubicBezTo>
                    <a:pt x="1664529" y="836223"/>
                    <a:pt x="1712653" y="691851"/>
                    <a:pt x="1712654" y="691848"/>
                  </a:cubicBezTo>
                  <a:cubicBezTo>
                    <a:pt x="1720675" y="651743"/>
                    <a:pt x="1729994" y="611875"/>
                    <a:pt x="1736718" y="571532"/>
                  </a:cubicBezTo>
                  <a:cubicBezTo>
                    <a:pt x="1746042" y="515586"/>
                    <a:pt x="1748028" y="458355"/>
                    <a:pt x="1760781" y="403090"/>
                  </a:cubicBezTo>
                  <a:cubicBezTo>
                    <a:pt x="1772188" y="353660"/>
                    <a:pt x="1808907" y="258711"/>
                    <a:pt x="1808907" y="258711"/>
                  </a:cubicBezTo>
                  <a:cubicBezTo>
                    <a:pt x="1800886" y="186522"/>
                    <a:pt x="1823340" y="103736"/>
                    <a:pt x="1784844" y="42143"/>
                  </a:cubicBezTo>
                  <a:cubicBezTo>
                    <a:pt x="1767316" y="14098"/>
                    <a:pt x="1721663" y="66206"/>
                    <a:pt x="1688591" y="66206"/>
                  </a:cubicBezTo>
                  <a:cubicBezTo>
                    <a:pt x="1471874" y="66206"/>
                    <a:pt x="1255454" y="50164"/>
                    <a:pt x="1038886" y="42143"/>
                  </a:cubicBezTo>
                  <a:cubicBezTo>
                    <a:pt x="929579" y="14817"/>
                    <a:pt x="924683" y="0"/>
                    <a:pt x="798254" y="42143"/>
                  </a:cubicBezTo>
                  <a:cubicBezTo>
                    <a:pt x="770818" y="51288"/>
                    <a:pt x="750128" y="74227"/>
                    <a:pt x="726065" y="90269"/>
                  </a:cubicBezTo>
                  <a:cubicBezTo>
                    <a:pt x="669041" y="175807"/>
                    <a:pt x="677939" y="133539"/>
                    <a:pt x="677939" y="210585"/>
                  </a:cubicBezTo>
                </a:path>
              </a:pathLst>
            </a:custGeom>
            <a:solidFill>
              <a:schemeClr val="tx1">
                <a:alpha val="20000"/>
              </a:schemeClr>
            </a:solid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3533254" y="2505390"/>
              <a:ext cx="196958" cy="122830"/>
            </a:xfrm>
            <a:custGeom>
              <a:avLst/>
              <a:gdLst>
                <a:gd name="connsiteX0" fmla="*/ 78854 w 196958"/>
                <a:gd name="connsiteY0" fmla="*/ 40943 h 122830"/>
                <a:gd name="connsiteX1" fmla="*/ 24263 w 196958"/>
                <a:gd name="connsiteY1" fmla="*/ 68239 h 122830"/>
                <a:gd name="connsiteX2" fmla="*/ 78854 w 196958"/>
                <a:gd name="connsiteY2" fmla="*/ 122830 h 122830"/>
                <a:gd name="connsiteX3" fmla="*/ 188036 w 196958"/>
                <a:gd name="connsiteY3" fmla="*/ 81887 h 122830"/>
                <a:gd name="connsiteX4" fmla="*/ 147093 w 196958"/>
                <a:gd name="connsiteY4" fmla="*/ 0 h 122830"/>
                <a:gd name="connsiteX5" fmla="*/ 51558 w 196958"/>
                <a:gd name="connsiteY5" fmla="*/ 40943 h 122830"/>
                <a:gd name="connsiteX6" fmla="*/ 24263 w 196958"/>
                <a:gd name="connsiteY6" fmla="*/ 95534 h 122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958" h="122830">
                  <a:moveTo>
                    <a:pt x="78854" y="40943"/>
                  </a:moveTo>
                  <a:cubicBezTo>
                    <a:pt x="60657" y="50042"/>
                    <a:pt x="34730" y="50793"/>
                    <a:pt x="24263" y="68239"/>
                  </a:cubicBezTo>
                  <a:cubicBezTo>
                    <a:pt x="0" y="108677"/>
                    <a:pt x="66723" y="118786"/>
                    <a:pt x="78854" y="122830"/>
                  </a:cubicBezTo>
                  <a:cubicBezTo>
                    <a:pt x="98995" y="117795"/>
                    <a:pt x="175442" y="102876"/>
                    <a:pt x="188036" y="81887"/>
                  </a:cubicBezTo>
                  <a:cubicBezTo>
                    <a:pt x="196958" y="67018"/>
                    <a:pt x="150722" y="5443"/>
                    <a:pt x="147093" y="0"/>
                  </a:cubicBezTo>
                  <a:cubicBezTo>
                    <a:pt x="115248" y="13648"/>
                    <a:pt x="78906" y="19672"/>
                    <a:pt x="51558" y="40943"/>
                  </a:cubicBezTo>
                  <a:cubicBezTo>
                    <a:pt x="35499" y="53433"/>
                    <a:pt x="24263" y="95534"/>
                    <a:pt x="24263" y="95534"/>
                  </a:cubicBezTo>
                </a:path>
              </a:pathLst>
            </a:custGeom>
            <a:noFill/>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4131424" y="2536098"/>
              <a:ext cx="211976" cy="150126"/>
            </a:xfrm>
            <a:custGeom>
              <a:avLst/>
              <a:gdLst>
                <a:gd name="connsiteX0" fmla="*/ 116442 w 211976"/>
                <a:gd name="connsiteY0" fmla="*/ 0 h 150126"/>
                <a:gd name="connsiteX1" fmla="*/ 61851 w 211976"/>
                <a:gd name="connsiteY1" fmla="*/ 13648 h 150126"/>
                <a:gd name="connsiteX2" fmla="*/ 34555 w 211976"/>
                <a:gd name="connsiteY2" fmla="*/ 109182 h 150126"/>
                <a:gd name="connsiteX3" fmla="*/ 143738 w 211976"/>
                <a:gd name="connsiteY3" fmla="*/ 150126 h 150126"/>
                <a:gd name="connsiteX4" fmla="*/ 198329 w 211976"/>
                <a:gd name="connsiteY4" fmla="*/ 136478 h 150126"/>
                <a:gd name="connsiteX5" fmla="*/ 211976 w 211976"/>
                <a:gd name="connsiteY5" fmla="*/ 95535 h 150126"/>
                <a:gd name="connsiteX6" fmla="*/ 157385 w 211976"/>
                <a:gd name="connsiteY6" fmla="*/ 13648 h 150126"/>
                <a:gd name="connsiteX7" fmla="*/ 116442 w 211976"/>
                <a:gd name="connsiteY7" fmla="*/ 0 h 150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976" h="150126">
                  <a:moveTo>
                    <a:pt x="116442" y="0"/>
                  </a:moveTo>
                  <a:cubicBezTo>
                    <a:pt x="100520" y="0"/>
                    <a:pt x="78137" y="4342"/>
                    <a:pt x="61851" y="13648"/>
                  </a:cubicBezTo>
                  <a:cubicBezTo>
                    <a:pt x="24342" y="35082"/>
                    <a:pt x="0" y="67716"/>
                    <a:pt x="34555" y="109182"/>
                  </a:cubicBezTo>
                  <a:cubicBezTo>
                    <a:pt x="53336" y="131720"/>
                    <a:pt x="117892" y="143664"/>
                    <a:pt x="143738" y="150126"/>
                  </a:cubicBezTo>
                  <a:cubicBezTo>
                    <a:pt x="161935" y="145577"/>
                    <a:pt x="183682" y="148196"/>
                    <a:pt x="198329" y="136478"/>
                  </a:cubicBezTo>
                  <a:cubicBezTo>
                    <a:pt x="209562" y="127491"/>
                    <a:pt x="211976" y="109921"/>
                    <a:pt x="211976" y="95535"/>
                  </a:cubicBezTo>
                  <a:cubicBezTo>
                    <a:pt x="211976" y="66515"/>
                    <a:pt x="182004" y="24199"/>
                    <a:pt x="157385" y="13648"/>
                  </a:cubicBezTo>
                  <a:cubicBezTo>
                    <a:pt x="140659" y="6480"/>
                    <a:pt x="132364" y="0"/>
                    <a:pt x="116442" y="0"/>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a:off x="3068471" y="4052137"/>
              <a:ext cx="187031" cy="208707"/>
            </a:xfrm>
            <a:custGeom>
              <a:avLst/>
              <a:gdLst>
                <a:gd name="connsiteX0" fmla="*/ 2275 w 187031"/>
                <a:gd name="connsiteY0" fmla="*/ 81886 h 208707"/>
                <a:gd name="connsiteX1" fmla="*/ 29571 w 187031"/>
                <a:gd name="connsiteY1" fmla="*/ 191068 h 208707"/>
                <a:gd name="connsiteX2" fmla="*/ 152401 w 187031"/>
                <a:gd name="connsiteY2" fmla="*/ 150125 h 208707"/>
                <a:gd name="connsiteX3" fmla="*/ 166048 w 187031"/>
                <a:gd name="connsiteY3" fmla="*/ 0 h 208707"/>
                <a:gd name="connsiteX4" fmla="*/ 56866 w 187031"/>
                <a:gd name="connsiteY4" fmla="*/ 27295 h 208707"/>
                <a:gd name="connsiteX5" fmla="*/ 15923 w 187031"/>
                <a:gd name="connsiteY5" fmla="*/ 68239 h 208707"/>
                <a:gd name="connsiteX6" fmla="*/ 2275 w 187031"/>
                <a:gd name="connsiteY6" fmla="*/ 81886 h 208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031" h="208707">
                  <a:moveTo>
                    <a:pt x="2275" y="81886"/>
                  </a:moveTo>
                  <a:cubicBezTo>
                    <a:pt x="4550" y="102357"/>
                    <a:pt x="3045" y="164542"/>
                    <a:pt x="29571" y="191068"/>
                  </a:cubicBezTo>
                  <a:cubicBezTo>
                    <a:pt x="47210" y="208707"/>
                    <a:pt x="138939" y="156856"/>
                    <a:pt x="152401" y="150125"/>
                  </a:cubicBezTo>
                  <a:cubicBezTo>
                    <a:pt x="187031" y="46233"/>
                    <a:pt x="185339" y="96452"/>
                    <a:pt x="166048" y="0"/>
                  </a:cubicBezTo>
                  <a:cubicBezTo>
                    <a:pt x="156211" y="1968"/>
                    <a:pt x="74848" y="15307"/>
                    <a:pt x="56866" y="27295"/>
                  </a:cubicBezTo>
                  <a:cubicBezTo>
                    <a:pt x="40807" y="38001"/>
                    <a:pt x="29571" y="54591"/>
                    <a:pt x="15923" y="68239"/>
                  </a:cubicBezTo>
                  <a:cubicBezTo>
                    <a:pt x="836" y="113498"/>
                    <a:pt x="0" y="61415"/>
                    <a:pt x="2275" y="81886"/>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a:off x="3536133" y="4173806"/>
              <a:ext cx="265373" cy="165364"/>
            </a:xfrm>
            <a:custGeom>
              <a:avLst/>
              <a:gdLst>
                <a:gd name="connsiteX0" fmla="*/ 162410 w 265373"/>
                <a:gd name="connsiteY0" fmla="*/ 14808 h 165364"/>
                <a:gd name="connsiteX1" fmla="*/ 53228 w 265373"/>
                <a:gd name="connsiteY1" fmla="*/ 28456 h 165364"/>
                <a:gd name="connsiteX2" fmla="*/ 53228 w 265373"/>
                <a:gd name="connsiteY2" fmla="*/ 151286 h 165364"/>
                <a:gd name="connsiteX3" fmla="*/ 94171 w 265373"/>
                <a:gd name="connsiteY3" fmla="*/ 164934 h 165364"/>
                <a:gd name="connsiteX4" fmla="*/ 217001 w 265373"/>
                <a:gd name="connsiteY4" fmla="*/ 151286 h 165364"/>
                <a:gd name="connsiteX5" fmla="*/ 230649 w 265373"/>
                <a:gd name="connsiteY5" fmla="*/ 14808 h 165364"/>
                <a:gd name="connsiteX6" fmla="*/ 162410 w 265373"/>
                <a:gd name="connsiteY6" fmla="*/ 14808 h 16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373" h="165364">
                  <a:moveTo>
                    <a:pt x="162410" y="14808"/>
                  </a:moveTo>
                  <a:cubicBezTo>
                    <a:pt x="132840" y="17083"/>
                    <a:pt x="87282" y="14834"/>
                    <a:pt x="53228" y="28456"/>
                  </a:cubicBezTo>
                  <a:cubicBezTo>
                    <a:pt x="0" y="49747"/>
                    <a:pt x="38241" y="130304"/>
                    <a:pt x="53228" y="151286"/>
                  </a:cubicBezTo>
                  <a:cubicBezTo>
                    <a:pt x="61590" y="162992"/>
                    <a:pt x="80523" y="160385"/>
                    <a:pt x="94171" y="164934"/>
                  </a:cubicBezTo>
                  <a:cubicBezTo>
                    <a:pt x="135114" y="160385"/>
                    <a:pt x="178286" y="165364"/>
                    <a:pt x="217001" y="151286"/>
                  </a:cubicBezTo>
                  <a:cubicBezTo>
                    <a:pt x="265373" y="133696"/>
                    <a:pt x="240278" y="28289"/>
                    <a:pt x="230649" y="14808"/>
                  </a:cubicBezTo>
                  <a:cubicBezTo>
                    <a:pt x="220072" y="0"/>
                    <a:pt x="191980" y="12533"/>
                    <a:pt x="162410" y="14808"/>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25"/>
          <p:cNvGrpSpPr/>
          <p:nvPr/>
        </p:nvGrpSpPr>
        <p:grpSpPr>
          <a:xfrm>
            <a:off x="4109727" y="2587204"/>
            <a:ext cx="1881999" cy="2441996"/>
            <a:chOff x="4109727" y="2275414"/>
            <a:chExt cx="1881999" cy="2677586"/>
          </a:xfrm>
        </p:grpSpPr>
        <p:sp>
          <p:nvSpPr>
            <p:cNvPr id="52" name="Freeform 51"/>
            <p:cNvSpPr/>
            <p:nvPr/>
          </p:nvSpPr>
          <p:spPr>
            <a:xfrm>
              <a:off x="4109727" y="2275414"/>
              <a:ext cx="1881999" cy="2677586"/>
            </a:xfrm>
            <a:custGeom>
              <a:avLst/>
              <a:gdLst>
                <a:gd name="connsiteX0" fmla="*/ 630715 w 1881999"/>
                <a:gd name="connsiteY0" fmla="*/ 48126 h 2677586"/>
                <a:gd name="connsiteX1" fmla="*/ 534462 w 1881999"/>
                <a:gd name="connsiteY1" fmla="*/ 938463 h 2677586"/>
                <a:gd name="connsiteX2" fmla="*/ 462273 w 1881999"/>
                <a:gd name="connsiteY2" fmla="*/ 1179095 h 2677586"/>
                <a:gd name="connsiteX3" fmla="*/ 390084 w 1881999"/>
                <a:gd name="connsiteY3" fmla="*/ 1347537 h 2677586"/>
                <a:gd name="connsiteX4" fmla="*/ 366020 w 1881999"/>
                <a:gd name="connsiteY4" fmla="*/ 1443789 h 2677586"/>
                <a:gd name="connsiteX5" fmla="*/ 341957 w 1881999"/>
                <a:gd name="connsiteY5" fmla="*/ 1515979 h 2677586"/>
                <a:gd name="connsiteX6" fmla="*/ 197578 w 1881999"/>
                <a:gd name="connsiteY6" fmla="*/ 1852863 h 2677586"/>
                <a:gd name="connsiteX7" fmla="*/ 173515 w 1881999"/>
                <a:gd name="connsiteY7" fmla="*/ 1973179 h 2677586"/>
                <a:gd name="connsiteX8" fmla="*/ 149452 w 1881999"/>
                <a:gd name="connsiteY8" fmla="*/ 2045368 h 2677586"/>
                <a:gd name="connsiteX9" fmla="*/ 125389 w 1881999"/>
                <a:gd name="connsiteY9" fmla="*/ 2165684 h 2677586"/>
                <a:gd name="connsiteX10" fmla="*/ 77262 w 1881999"/>
                <a:gd name="connsiteY10" fmla="*/ 2213810 h 2677586"/>
                <a:gd name="connsiteX11" fmla="*/ 53199 w 1881999"/>
                <a:gd name="connsiteY11" fmla="*/ 2286000 h 2677586"/>
                <a:gd name="connsiteX12" fmla="*/ 5073 w 1881999"/>
                <a:gd name="connsiteY12" fmla="*/ 2358189 h 2677586"/>
                <a:gd name="connsiteX13" fmla="*/ 29136 w 1881999"/>
                <a:gd name="connsiteY13" fmla="*/ 2478505 h 2677586"/>
                <a:gd name="connsiteX14" fmla="*/ 197578 w 1881999"/>
                <a:gd name="connsiteY14" fmla="*/ 2550695 h 2677586"/>
                <a:gd name="connsiteX15" fmla="*/ 654778 w 1881999"/>
                <a:gd name="connsiteY15" fmla="*/ 2574758 h 2677586"/>
                <a:gd name="connsiteX16" fmla="*/ 1063852 w 1881999"/>
                <a:gd name="connsiteY16" fmla="*/ 2598821 h 2677586"/>
                <a:gd name="connsiteX17" fmla="*/ 1136041 w 1881999"/>
                <a:gd name="connsiteY17" fmla="*/ 2622884 h 2677586"/>
                <a:gd name="connsiteX18" fmla="*/ 1184168 w 1881999"/>
                <a:gd name="connsiteY18" fmla="*/ 2671010 h 2677586"/>
                <a:gd name="connsiteX19" fmla="*/ 1400736 w 1881999"/>
                <a:gd name="connsiteY19" fmla="*/ 2646947 h 2677586"/>
                <a:gd name="connsiteX20" fmla="*/ 1496989 w 1881999"/>
                <a:gd name="connsiteY20" fmla="*/ 2454442 h 2677586"/>
                <a:gd name="connsiteX21" fmla="*/ 1545115 w 1881999"/>
                <a:gd name="connsiteY21" fmla="*/ 1925052 h 2677586"/>
                <a:gd name="connsiteX22" fmla="*/ 1569178 w 1881999"/>
                <a:gd name="connsiteY22" fmla="*/ 1828800 h 2677586"/>
                <a:gd name="connsiteX23" fmla="*/ 1665431 w 1881999"/>
                <a:gd name="connsiteY23" fmla="*/ 1227221 h 2677586"/>
                <a:gd name="connsiteX24" fmla="*/ 1737620 w 1881999"/>
                <a:gd name="connsiteY24" fmla="*/ 1010652 h 2677586"/>
                <a:gd name="connsiteX25" fmla="*/ 1761684 w 1881999"/>
                <a:gd name="connsiteY25" fmla="*/ 914400 h 2677586"/>
                <a:gd name="connsiteX26" fmla="*/ 1809810 w 1881999"/>
                <a:gd name="connsiteY26" fmla="*/ 770021 h 2677586"/>
                <a:gd name="connsiteX27" fmla="*/ 1881999 w 1881999"/>
                <a:gd name="connsiteY27" fmla="*/ 192505 h 2677586"/>
                <a:gd name="connsiteX28" fmla="*/ 1809810 w 1881999"/>
                <a:gd name="connsiteY28" fmla="*/ 144379 h 2677586"/>
                <a:gd name="connsiteX29" fmla="*/ 1472926 w 1881999"/>
                <a:gd name="connsiteY29" fmla="*/ 96252 h 2677586"/>
                <a:gd name="connsiteX30" fmla="*/ 1376673 w 1881999"/>
                <a:gd name="connsiteY30" fmla="*/ 72189 h 2677586"/>
                <a:gd name="connsiteX31" fmla="*/ 1280420 w 1881999"/>
                <a:gd name="connsiteY31" fmla="*/ 24063 h 2677586"/>
                <a:gd name="connsiteX32" fmla="*/ 1087915 w 1881999"/>
                <a:gd name="connsiteY32" fmla="*/ 0 h 2677586"/>
                <a:gd name="connsiteX33" fmla="*/ 702905 w 1881999"/>
                <a:gd name="connsiteY33" fmla="*/ 48126 h 2677586"/>
                <a:gd name="connsiteX34" fmla="*/ 654778 w 1881999"/>
                <a:gd name="connsiteY34" fmla="*/ 96252 h 2677586"/>
                <a:gd name="connsiteX35" fmla="*/ 510399 w 1881999"/>
                <a:gd name="connsiteY35" fmla="*/ 144379 h 267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81999" h="2677586">
                  <a:moveTo>
                    <a:pt x="630715" y="48126"/>
                  </a:moveTo>
                  <a:cubicBezTo>
                    <a:pt x="596807" y="658480"/>
                    <a:pt x="630578" y="313713"/>
                    <a:pt x="534462" y="938463"/>
                  </a:cubicBezTo>
                  <a:cubicBezTo>
                    <a:pt x="503493" y="1139758"/>
                    <a:pt x="543296" y="1057559"/>
                    <a:pt x="462273" y="1179095"/>
                  </a:cubicBezTo>
                  <a:cubicBezTo>
                    <a:pt x="393192" y="1455418"/>
                    <a:pt x="489788" y="1114896"/>
                    <a:pt x="390084" y="1347537"/>
                  </a:cubicBezTo>
                  <a:cubicBezTo>
                    <a:pt x="377056" y="1377934"/>
                    <a:pt x="375106" y="1411990"/>
                    <a:pt x="366020" y="1443789"/>
                  </a:cubicBezTo>
                  <a:cubicBezTo>
                    <a:pt x="359052" y="1468178"/>
                    <a:pt x="351062" y="1492305"/>
                    <a:pt x="341957" y="1515979"/>
                  </a:cubicBezTo>
                  <a:cubicBezTo>
                    <a:pt x="250645" y="1753391"/>
                    <a:pt x="276757" y="1694507"/>
                    <a:pt x="197578" y="1852863"/>
                  </a:cubicBezTo>
                  <a:cubicBezTo>
                    <a:pt x="189557" y="1892968"/>
                    <a:pt x="183435" y="1933501"/>
                    <a:pt x="173515" y="1973179"/>
                  </a:cubicBezTo>
                  <a:cubicBezTo>
                    <a:pt x="167363" y="1997786"/>
                    <a:pt x="155604" y="2020761"/>
                    <a:pt x="149452" y="2045368"/>
                  </a:cubicBezTo>
                  <a:cubicBezTo>
                    <a:pt x="139532" y="2085046"/>
                    <a:pt x="141500" y="2128091"/>
                    <a:pt x="125389" y="2165684"/>
                  </a:cubicBezTo>
                  <a:cubicBezTo>
                    <a:pt x="116452" y="2186537"/>
                    <a:pt x="93304" y="2197768"/>
                    <a:pt x="77262" y="2213810"/>
                  </a:cubicBezTo>
                  <a:cubicBezTo>
                    <a:pt x="69241" y="2237873"/>
                    <a:pt x="64542" y="2263313"/>
                    <a:pt x="53199" y="2286000"/>
                  </a:cubicBezTo>
                  <a:cubicBezTo>
                    <a:pt x="40266" y="2311867"/>
                    <a:pt x="8660" y="2329492"/>
                    <a:pt x="5073" y="2358189"/>
                  </a:cubicBezTo>
                  <a:cubicBezTo>
                    <a:pt x="0" y="2398773"/>
                    <a:pt x="8844" y="2442994"/>
                    <a:pt x="29136" y="2478505"/>
                  </a:cubicBezTo>
                  <a:cubicBezTo>
                    <a:pt x="53234" y="2520676"/>
                    <a:pt x="159731" y="2547404"/>
                    <a:pt x="197578" y="2550695"/>
                  </a:cubicBezTo>
                  <a:cubicBezTo>
                    <a:pt x="349615" y="2563916"/>
                    <a:pt x="502402" y="2566293"/>
                    <a:pt x="654778" y="2574758"/>
                  </a:cubicBezTo>
                  <a:lnTo>
                    <a:pt x="1063852" y="2598821"/>
                  </a:lnTo>
                  <a:cubicBezTo>
                    <a:pt x="1087915" y="2606842"/>
                    <a:pt x="1114291" y="2609834"/>
                    <a:pt x="1136041" y="2622884"/>
                  </a:cubicBezTo>
                  <a:cubicBezTo>
                    <a:pt x="1155495" y="2634556"/>
                    <a:pt x="1161574" y="2668956"/>
                    <a:pt x="1184168" y="2671010"/>
                  </a:cubicBezTo>
                  <a:cubicBezTo>
                    <a:pt x="1256503" y="2677586"/>
                    <a:pt x="1328547" y="2654968"/>
                    <a:pt x="1400736" y="2646947"/>
                  </a:cubicBezTo>
                  <a:cubicBezTo>
                    <a:pt x="1447319" y="2577072"/>
                    <a:pt x="1476213" y="2544473"/>
                    <a:pt x="1496989" y="2454442"/>
                  </a:cubicBezTo>
                  <a:cubicBezTo>
                    <a:pt x="1522782" y="2342672"/>
                    <a:pt x="1537742" y="1991407"/>
                    <a:pt x="1545115" y="1925052"/>
                  </a:cubicBezTo>
                  <a:cubicBezTo>
                    <a:pt x="1548767" y="1892183"/>
                    <a:pt x="1561157" y="1860884"/>
                    <a:pt x="1569178" y="1828800"/>
                  </a:cubicBezTo>
                  <a:cubicBezTo>
                    <a:pt x="1620706" y="1287764"/>
                    <a:pt x="1541634" y="1474814"/>
                    <a:pt x="1665431" y="1227221"/>
                  </a:cubicBezTo>
                  <a:cubicBezTo>
                    <a:pt x="1718163" y="963559"/>
                    <a:pt x="1652229" y="1238360"/>
                    <a:pt x="1737620" y="1010652"/>
                  </a:cubicBezTo>
                  <a:cubicBezTo>
                    <a:pt x="1749232" y="979686"/>
                    <a:pt x="1752181" y="946077"/>
                    <a:pt x="1761684" y="914400"/>
                  </a:cubicBezTo>
                  <a:cubicBezTo>
                    <a:pt x="1776261" y="865810"/>
                    <a:pt x="1793768" y="818147"/>
                    <a:pt x="1809810" y="770021"/>
                  </a:cubicBezTo>
                  <a:cubicBezTo>
                    <a:pt x="1860341" y="239444"/>
                    <a:pt x="1804430" y="425216"/>
                    <a:pt x="1881999" y="192505"/>
                  </a:cubicBezTo>
                  <a:cubicBezTo>
                    <a:pt x="1857936" y="176463"/>
                    <a:pt x="1836392" y="155771"/>
                    <a:pt x="1809810" y="144379"/>
                  </a:cubicBezTo>
                  <a:cubicBezTo>
                    <a:pt x="1730169" y="110247"/>
                    <a:pt x="1515358" y="100495"/>
                    <a:pt x="1472926" y="96252"/>
                  </a:cubicBezTo>
                  <a:cubicBezTo>
                    <a:pt x="1440842" y="88231"/>
                    <a:pt x="1407639" y="83801"/>
                    <a:pt x="1376673" y="72189"/>
                  </a:cubicBezTo>
                  <a:cubicBezTo>
                    <a:pt x="1343086" y="59594"/>
                    <a:pt x="1315220" y="32763"/>
                    <a:pt x="1280420" y="24063"/>
                  </a:cubicBezTo>
                  <a:cubicBezTo>
                    <a:pt x="1217683" y="8379"/>
                    <a:pt x="1152083" y="8021"/>
                    <a:pt x="1087915" y="0"/>
                  </a:cubicBezTo>
                  <a:cubicBezTo>
                    <a:pt x="1086299" y="147"/>
                    <a:pt x="769844" y="19438"/>
                    <a:pt x="702905" y="48126"/>
                  </a:cubicBezTo>
                  <a:cubicBezTo>
                    <a:pt x="682052" y="57063"/>
                    <a:pt x="675070" y="86106"/>
                    <a:pt x="654778" y="96252"/>
                  </a:cubicBezTo>
                  <a:cubicBezTo>
                    <a:pt x="609404" y="118939"/>
                    <a:pt x="510399" y="144379"/>
                    <a:pt x="510399" y="144379"/>
                  </a:cubicBezTo>
                </a:path>
              </a:pathLst>
            </a:custGeom>
            <a:solidFill>
              <a:schemeClr val="tx1">
                <a:alpha val="20000"/>
              </a:schemeClr>
            </a:solid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Freeform 52"/>
            <p:cNvSpPr/>
            <p:nvPr/>
          </p:nvSpPr>
          <p:spPr>
            <a:xfrm>
              <a:off x="4837752" y="2564531"/>
              <a:ext cx="179187" cy="122830"/>
            </a:xfrm>
            <a:custGeom>
              <a:avLst/>
              <a:gdLst>
                <a:gd name="connsiteX0" fmla="*/ 89090 w 179187"/>
                <a:gd name="connsiteY0" fmla="*/ 0 h 122830"/>
                <a:gd name="connsiteX1" fmla="*/ 34499 w 179187"/>
                <a:gd name="connsiteY1" fmla="*/ 27295 h 122830"/>
                <a:gd name="connsiteX2" fmla="*/ 61794 w 179187"/>
                <a:gd name="connsiteY2" fmla="*/ 109182 h 122830"/>
                <a:gd name="connsiteX3" fmla="*/ 116385 w 179187"/>
                <a:gd name="connsiteY3" fmla="*/ 122830 h 122830"/>
                <a:gd name="connsiteX4" fmla="*/ 157329 w 179187"/>
                <a:gd name="connsiteY4" fmla="*/ 95534 h 122830"/>
                <a:gd name="connsiteX5" fmla="*/ 102738 w 179187"/>
                <a:gd name="connsiteY5" fmla="*/ 27295 h 122830"/>
                <a:gd name="connsiteX6" fmla="*/ 89090 w 179187"/>
                <a:gd name="connsiteY6" fmla="*/ 0 h 122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187" h="122830">
                  <a:moveTo>
                    <a:pt x="89090" y="0"/>
                  </a:moveTo>
                  <a:cubicBezTo>
                    <a:pt x="77717" y="0"/>
                    <a:pt x="48885" y="12909"/>
                    <a:pt x="34499" y="27295"/>
                  </a:cubicBezTo>
                  <a:cubicBezTo>
                    <a:pt x="0" y="61794"/>
                    <a:pt x="30463" y="91279"/>
                    <a:pt x="61794" y="109182"/>
                  </a:cubicBezTo>
                  <a:cubicBezTo>
                    <a:pt x="78080" y="118488"/>
                    <a:pt x="98188" y="118281"/>
                    <a:pt x="116385" y="122830"/>
                  </a:cubicBezTo>
                  <a:cubicBezTo>
                    <a:pt x="130033" y="113731"/>
                    <a:pt x="152142" y="111095"/>
                    <a:pt x="157329" y="95534"/>
                  </a:cubicBezTo>
                  <a:cubicBezTo>
                    <a:pt x="179187" y="29962"/>
                    <a:pt x="131568" y="44593"/>
                    <a:pt x="102738" y="27295"/>
                  </a:cubicBezTo>
                  <a:cubicBezTo>
                    <a:pt x="91704" y="20675"/>
                    <a:pt x="100463" y="0"/>
                    <a:pt x="89090" y="0"/>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p:cNvSpPr/>
            <p:nvPr/>
          </p:nvSpPr>
          <p:spPr>
            <a:xfrm>
              <a:off x="5524170" y="2547462"/>
              <a:ext cx="176867" cy="172847"/>
            </a:xfrm>
            <a:custGeom>
              <a:avLst/>
              <a:gdLst>
                <a:gd name="connsiteX0" fmla="*/ 57764 w 176867"/>
                <a:gd name="connsiteY0" fmla="*/ 44364 h 172847"/>
                <a:gd name="connsiteX1" fmla="*/ 44117 w 176867"/>
                <a:gd name="connsiteY1" fmla="*/ 85308 h 172847"/>
                <a:gd name="connsiteX2" fmla="*/ 3173 w 176867"/>
                <a:gd name="connsiteY2" fmla="*/ 126251 h 172847"/>
                <a:gd name="connsiteX3" fmla="*/ 57764 w 176867"/>
                <a:gd name="connsiteY3" fmla="*/ 167194 h 172847"/>
                <a:gd name="connsiteX4" fmla="*/ 153299 w 176867"/>
                <a:gd name="connsiteY4" fmla="*/ 153546 h 172847"/>
                <a:gd name="connsiteX5" fmla="*/ 153299 w 176867"/>
                <a:gd name="connsiteY5" fmla="*/ 30717 h 172847"/>
                <a:gd name="connsiteX6" fmla="*/ 112355 w 176867"/>
                <a:gd name="connsiteY6" fmla="*/ 3421 h 172847"/>
                <a:gd name="connsiteX7" fmla="*/ 16821 w 176867"/>
                <a:gd name="connsiteY7" fmla="*/ 58012 h 172847"/>
                <a:gd name="connsiteX8" fmla="*/ 57764 w 176867"/>
                <a:gd name="connsiteY8" fmla="*/ 44364 h 17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867" h="172847">
                  <a:moveTo>
                    <a:pt x="57764" y="44364"/>
                  </a:moveTo>
                  <a:cubicBezTo>
                    <a:pt x="62313" y="48913"/>
                    <a:pt x="52097" y="73338"/>
                    <a:pt x="44117" y="85308"/>
                  </a:cubicBezTo>
                  <a:cubicBezTo>
                    <a:pt x="33411" y="101367"/>
                    <a:pt x="0" y="107213"/>
                    <a:pt x="3173" y="126251"/>
                  </a:cubicBezTo>
                  <a:cubicBezTo>
                    <a:pt x="6912" y="148688"/>
                    <a:pt x="39567" y="153546"/>
                    <a:pt x="57764" y="167194"/>
                  </a:cubicBezTo>
                  <a:cubicBezTo>
                    <a:pt x="89609" y="162645"/>
                    <a:pt x="127564" y="172847"/>
                    <a:pt x="153299" y="153546"/>
                  </a:cubicBezTo>
                  <a:cubicBezTo>
                    <a:pt x="176867" y="135870"/>
                    <a:pt x="167524" y="52054"/>
                    <a:pt x="153299" y="30717"/>
                  </a:cubicBezTo>
                  <a:cubicBezTo>
                    <a:pt x="144200" y="17069"/>
                    <a:pt x="126003" y="12520"/>
                    <a:pt x="112355" y="3421"/>
                  </a:cubicBezTo>
                  <a:cubicBezTo>
                    <a:pt x="43811" y="17130"/>
                    <a:pt x="45828" y="0"/>
                    <a:pt x="16821" y="58012"/>
                  </a:cubicBezTo>
                  <a:cubicBezTo>
                    <a:pt x="14786" y="62081"/>
                    <a:pt x="53215" y="39815"/>
                    <a:pt x="57764" y="44364"/>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a:off x="4453401" y="4428757"/>
              <a:ext cx="208443" cy="155642"/>
            </a:xfrm>
            <a:custGeom>
              <a:avLst/>
              <a:gdLst>
                <a:gd name="connsiteX0" fmla="*/ 64008 w 208443"/>
                <a:gd name="connsiteY0" fmla="*/ 5517 h 155642"/>
                <a:gd name="connsiteX1" fmla="*/ 23065 w 208443"/>
                <a:gd name="connsiteY1" fmla="*/ 46460 h 155642"/>
                <a:gd name="connsiteX2" fmla="*/ 23065 w 208443"/>
                <a:gd name="connsiteY2" fmla="*/ 141995 h 155642"/>
                <a:gd name="connsiteX3" fmla="*/ 64008 w 208443"/>
                <a:gd name="connsiteY3" fmla="*/ 155642 h 155642"/>
                <a:gd name="connsiteX4" fmla="*/ 159542 w 208443"/>
                <a:gd name="connsiteY4" fmla="*/ 141995 h 155642"/>
                <a:gd name="connsiteX5" fmla="*/ 200486 w 208443"/>
                <a:gd name="connsiteY5" fmla="*/ 128347 h 155642"/>
                <a:gd name="connsiteX6" fmla="*/ 186838 w 208443"/>
                <a:gd name="connsiteY6" fmla="*/ 19165 h 155642"/>
                <a:gd name="connsiteX7" fmla="*/ 64008 w 208443"/>
                <a:gd name="connsiteY7" fmla="*/ 5517 h 15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443" h="155642">
                  <a:moveTo>
                    <a:pt x="64008" y="5517"/>
                  </a:moveTo>
                  <a:cubicBezTo>
                    <a:pt x="36713" y="10066"/>
                    <a:pt x="32641" y="29702"/>
                    <a:pt x="23065" y="46460"/>
                  </a:cubicBezTo>
                  <a:cubicBezTo>
                    <a:pt x="10473" y="68496"/>
                    <a:pt x="0" y="118930"/>
                    <a:pt x="23065" y="141995"/>
                  </a:cubicBezTo>
                  <a:cubicBezTo>
                    <a:pt x="33237" y="152167"/>
                    <a:pt x="50360" y="151093"/>
                    <a:pt x="64008" y="155642"/>
                  </a:cubicBezTo>
                  <a:cubicBezTo>
                    <a:pt x="95853" y="151093"/>
                    <a:pt x="127999" y="148304"/>
                    <a:pt x="159542" y="141995"/>
                  </a:cubicBezTo>
                  <a:cubicBezTo>
                    <a:pt x="173649" y="139174"/>
                    <a:pt x="197365" y="142391"/>
                    <a:pt x="200486" y="128347"/>
                  </a:cubicBezTo>
                  <a:cubicBezTo>
                    <a:pt x="208443" y="92543"/>
                    <a:pt x="204650" y="51227"/>
                    <a:pt x="186838" y="19165"/>
                  </a:cubicBezTo>
                  <a:cubicBezTo>
                    <a:pt x="176191" y="0"/>
                    <a:pt x="91303" y="968"/>
                    <a:pt x="64008" y="5517"/>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5214285" y="4486212"/>
              <a:ext cx="217524" cy="207370"/>
            </a:xfrm>
            <a:custGeom>
              <a:avLst/>
              <a:gdLst>
                <a:gd name="connsiteX0" fmla="*/ 108342 w 217524"/>
                <a:gd name="connsiteY0" fmla="*/ 111835 h 207370"/>
                <a:gd name="connsiteX1" fmla="*/ 12808 w 217524"/>
                <a:gd name="connsiteY1" fmla="*/ 125483 h 207370"/>
                <a:gd name="connsiteX2" fmla="*/ 40103 w 217524"/>
                <a:gd name="connsiteY2" fmla="*/ 166426 h 207370"/>
                <a:gd name="connsiteX3" fmla="*/ 81046 w 217524"/>
                <a:gd name="connsiteY3" fmla="*/ 207370 h 207370"/>
                <a:gd name="connsiteX4" fmla="*/ 162933 w 217524"/>
                <a:gd name="connsiteY4" fmla="*/ 152779 h 207370"/>
                <a:gd name="connsiteX5" fmla="*/ 217524 w 217524"/>
                <a:gd name="connsiteY5" fmla="*/ 70892 h 207370"/>
                <a:gd name="connsiteX6" fmla="*/ 149285 w 217524"/>
                <a:gd name="connsiteY6" fmla="*/ 2653 h 207370"/>
                <a:gd name="connsiteX7" fmla="*/ 94694 w 217524"/>
                <a:gd name="connsiteY7" fmla="*/ 16301 h 207370"/>
                <a:gd name="connsiteX8" fmla="*/ 26455 w 217524"/>
                <a:gd name="connsiteY8" fmla="*/ 98187 h 207370"/>
                <a:gd name="connsiteX9" fmla="*/ 26455 w 217524"/>
                <a:gd name="connsiteY9" fmla="*/ 152779 h 207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524" h="207370">
                  <a:moveTo>
                    <a:pt x="108342" y="111835"/>
                  </a:moveTo>
                  <a:cubicBezTo>
                    <a:pt x="76497" y="116384"/>
                    <a:pt x="37927" y="105388"/>
                    <a:pt x="12808" y="125483"/>
                  </a:cubicBezTo>
                  <a:cubicBezTo>
                    <a:pt x="0" y="135729"/>
                    <a:pt x="29603" y="153825"/>
                    <a:pt x="40103" y="166426"/>
                  </a:cubicBezTo>
                  <a:cubicBezTo>
                    <a:pt x="52459" y="181254"/>
                    <a:pt x="67398" y="193722"/>
                    <a:pt x="81046" y="207370"/>
                  </a:cubicBezTo>
                  <a:cubicBezTo>
                    <a:pt x="128870" y="191429"/>
                    <a:pt x="127152" y="198783"/>
                    <a:pt x="162933" y="152779"/>
                  </a:cubicBezTo>
                  <a:cubicBezTo>
                    <a:pt x="183073" y="126884"/>
                    <a:pt x="217524" y="70892"/>
                    <a:pt x="217524" y="70892"/>
                  </a:cubicBezTo>
                  <a:cubicBezTo>
                    <a:pt x="202201" y="47907"/>
                    <a:pt x="182804" y="7442"/>
                    <a:pt x="149285" y="2653"/>
                  </a:cubicBezTo>
                  <a:cubicBezTo>
                    <a:pt x="130716" y="0"/>
                    <a:pt x="112891" y="11752"/>
                    <a:pt x="94694" y="16301"/>
                  </a:cubicBezTo>
                  <a:cubicBezTo>
                    <a:pt x="77927" y="33068"/>
                    <a:pt x="34055" y="71587"/>
                    <a:pt x="26455" y="98187"/>
                  </a:cubicBezTo>
                  <a:cubicBezTo>
                    <a:pt x="21456" y="115684"/>
                    <a:pt x="26455" y="134582"/>
                    <a:pt x="26455" y="152779"/>
                  </a:cubicBezTo>
                </a:path>
              </a:pathLst>
            </a:custGeom>
            <a:noFill/>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3" name="Arc 32"/>
          <p:cNvSpPr/>
          <p:nvPr/>
        </p:nvSpPr>
        <p:spPr>
          <a:xfrm rot="1284169">
            <a:off x="558823" y="1603821"/>
            <a:ext cx="863554" cy="3758014"/>
          </a:xfrm>
          <a:prstGeom prst="arc">
            <a:avLst>
              <a:gd name="adj1" fmla="val 16367247"/>
              <a:gd name="adj2" fmla="val 1235052"/>
            </a:avLst>
          </a:prstGeom>
          <a:ln w="38100">
            <a:solidFill>
              <a:schemeClr val="bg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Left Brace 56"/>
          <p:cNvSpPr/>
          <p:nvPr/>
        </p:nvSpPr>
        <p:spPr>
          <a:xfrm rot="17109688">
            <a:off x="2997957" y="2959074"/>
            <a:ext cx="510093" cy="3858072"/>
          </a:xfrm>
          <a:prstGeom prst="leftBrace">
            <a:avLst>
              <a:gd name="adj1" fmla="val 28992"/>
              <a:gd name="adj2" fmla="val 62825"/>
            </a:avLst>
          </a:prstGeom>
          <a:ln w="381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right)">
                                      <p:cBhvr>
                                        <p:cTn id="7" dur="1000"/>
                                        <p:tgtEl>
                                          <p:spTgt spid="41"/>
                                        </p:tgtEl>
                                      </p:cBhvr>
                                    </p:animEffect>
                                  </p:child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right)">
                                      <p:cBhvr>
                                        <p:cTn id="17" dur="1000"/>
                                        <p:tgtEl>
                                          <p:spTgt spid="40"/>
                                        </p:tgtEl>
                                      </p:cBhvr>
                                    </p:animEffect>
                                  </p:child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par>
                                <p:cTn id="31" presetID="10"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par>
                          <p:cTn id="34" fill="hold">
                            <p:stCondLst>
                              <p:cond delay="500"/>
                            </p:stCondLst>
                            <p:childTnLst>
                              <p:par>
                                <p:cTn id="35" presetID="1" presetClass="entr" presetSubtype="0" fill="hold" grpId="0" nodeType="afterEffect">
                                  <p:stCondLst>
                                    <p:cond delay="0"/>
                                  </p:stCondLst>
                                  <p:childTnLst>
                                    <p:set>
                                      <p:cBhvr>
                                        <p:cTn id="36" dur="1" fill="hold">
                                          <p:stCondLst>
                                            <p:cond delay="0"/>
                                          </p:stCondLst>
                                        </p:cTn>
                                        <p:tgtEl>
                                          <p:spTgt spid="5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29" grpId="0"/>
      <p:bldP spid="30" grpId="0"/>
      <p:bldP spid="31" grpId="0"/>
      <p:bldP spid="34" grpId="0" animBg="1"/>
      <p:bldP spid="41" grpId="0" animBg="1"/>
      <p:bldP spid="33" grpId="0" animBg="1"/>
      <p:bldP spid="5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research\talks\CHI2010-EcoFeedback\3026749222_7accec0283_o.jpg"/>
          <p:cNvPicPr>
            <a:picLocks noChangeAspect="1" noChangeArrowheads="1"/>
          </p:cNvPicPr>
          <p:nvPr/>
        </p:nvPicPr>
        <p:blipFill>
          <a:blip r:embed="rId3" cstate="print"/>
          <a:srcRect b="34489"/>
          <a:stretch>
            <a:fillRect/>
          </a:stretch>
        </p:blipFill>
        <p:spPr bwMode="auto">
          <a:xfrm>
            <a:off x="-1" y="-907409"/>
            <a:ext cx="9144000" cy="8984609"/>
          </a:xfrm>
          <a:prstGeom prst="rect">
            <a:avLst/>
          </a:prstGeom>
          <a:noFill/>
        </p:spPr>
      </p:pic>
      <p:sp>
        <p:nvSpPr>
          <p:cNvPr id="36" name="TextBox 35"/>
          <p:cNvSpPr txBox="1"/>
          <p:nvPr/>
        </p:nvSpPr>
        <p:spPr>
          <a:xfrm>
            <a:off x="304800" y="2251795"/>
            <a:ext cx="1600200" cy="110799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6600" b="1" dirty="0" err="1" smtClean="0">
                <a:solidFill>
                  <a:schemeClr val="bg1"/>
                </a:solidFill>
                <a:latin typeface="Segoe Condensed" pitchFamily="34" charset="0"/>
                <a:cs typeface="Arial" pitchFamily="34" charset="0"/>
              </a:rPr>
              <a:t>hci</a:t>
            </a:r>
            <a:endParaRPr lang="en-US" sz="6600" b="1" dirty="0">
              <a:solidFill>
                <a:schemeClr val="bg1"/>
              </a:solidFill>
              <a:latin typeface="Segoe Condensed" pitchFamily="34" charset="0"/>
              <a:cs typeface="Arial" pitchFamily="34" charset="0"/>
            </a:endParaRPr>
          </a:p>
        </p:txBody>
      </p:sp>
      <p:sp>
        <p:nvSpPr>
          <p:cNvPr id="37" name="TextBox 36"/>
          <p:cNvSpPr txBox="1"/>
          <p:nvPr/>
        </p:nvSpPr>
        <p:spPr>
          <a:xfrm>
            <a:off x="5486400" y="3252499"/>
            <a:ext cx="3962400" cy="101470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lnSpc>
                <a:spcPts val="3500"/>
              </a:lnSpc>
            </a:pPr>
            <a:r>
              <a:rPr lang="en-US" sz="4400" b="1" dirty="0" smtClean="0">
                <a:solidFill>
                  <a:schemeClr val="bg1"/>
                </a:solidFill>
                <a:latin typeface="Segoe Condensed" pitchFamily="34" charset="0"/>
                <a:cs typeface="Arial" pitchFamily="34" charset="0"/>
              </a:rPr>
              <a:t>environmental </a:t>
            </a:r>
            <a:br>
              <a:rPr lang="en-US" sz="4400" b="1" dirty="0" smtClean="0">
                <a:solidFill>
                  <a:schemeClr val="bg1"/>
                </a:solidFill>
                <a:latin typeface="Segoe Condensed" pitchFamily="34" charset="0"/>
                <a:cs typeface="Arial" pitchFamily="34" charset="0"/>
              </a:rPr>
            </a:br>
            <a:r>
              <a:rPr lang="en-US" sz="4400" b="1" dirty="0" smtClean="0">
                <a:solidFill>
                  <a:schemeClr val="bg1"/>
                </a:solidFill>
                <a:latin typeface="Segoe Condensed" pitchFamily="34" charset="0"/>
                <a:cs typeface="Arial" pitchFamily="34" charset="0"/>
              </a:rPr>
              <a:t>psychology</a:t>
            </a:r>
            <a:endParaRPr lang="en-US" sz="4400" b="1" dirty="0">
              <a:solidFill>
                <a:schemeClr val="bg1"/>
              </a:solidFill>
              <a:latin typeface="Segoe Condensed" pitchFamily="34" charset="0"/>
              <a:cs typeface="Arial" pitchFamily="34" charset="0"/>
            </a:endParaRPr>
          </a:p>
        </p:txBody>
      </p:sp>
      <p:sp>
        <p:nvSpPr>
          <p:cNvPr id="41" name="Freeform 40"/>
          <p:cNvSpPr/>
          <p:nvPr/>
        </p:nvSpPr>
        <p:spPr>
          <a:xfrm rot="260130">
            <a:off x="692398" y="3727045"/>
            <a:ext cx="5912976" cy="1156509"/>
          </a:xfrm>
          <a:custGeom>
            <a:avLst/>
            <a:gdLst>
              <a:gd name="connsiteX0" fmla="*/ 142504 w 4595751"/>
              <a:gd name="connsiteY0" fmla="*/ 3958 h 777453"/>
              <a:gd name="connsiteX1" fmla="*/ 106878 w 4595751"/>
              <a:gd name="connsiteY1" fmla="*/ 27708 h 777453"/>
              <a:gd name="connsiteX2" fmla="*/ 59377 w 4595751"/>
              <a:gd name="connsiteY2" fmla="*/ 98960 h 777453"/>
              <a:gd name="connsiteX3" fmla="*/ 47502 w 4595751"/>
              <a:gd name="connsiteY3" fmla="*/ 134586 h 777453"/>
              <a:gd name="connsiteX4" fmla="*/ 0 w 4595751"/>
              <a:gd name="connsiteY4" fmla="*/ 205838 h 777453"/>
              <a:gd name="connsiteX5" fmla="*/ 35626 w 4595751"/>
              <a:gd name="connsiteY5" fmla="*/ 229589 h 777453"/>
              <a:gd name="connsiteX6" fmla="*/ 249382 w 4595751"/>
              <a:gd name="connsiteY6" fmla="*/ 241464 h 777453"/>
              <a:gd name="connsiteX7" fmla="*/ 296883 w 4595751"/>
              <a:gd name="connsiteY7" fmla="*/ 253339 h 777453"/>
              <a:gd name="connsiteX8" fmla="*/ 403761 w 4595751"/>
              <a:gd name="connsiteY8" fmla="*/ 300841 h 777453"/>
              <a:gd name="connsiteX9" fmla="*/ 439387 w 4595751"/>
              <a:gd name="connsiteY9" fmla="*/ 312716 h 777453"/>
              <a:gd name="connsiteX10" fmla="*/ 902525 w 4595751"/>
              <a:gd name="connsiteY10" fmla="*/ 336467 h 777453"/>
              <a:gd name="connsiteX11" fmla="*/ 961902 w 4595751"/>
              <a:gd name="connsiteY11" fmla="*/ 348342 h 777453"/>
              <a:gd name="connsiteX12" fmla="*/ 1199408 w 4595751"/>
              <a:gd name="connsiteY12" fmla="*/ 383968 h 777453"/>
              <a:gd name="connsiteX13" fmla="*/ 1270660 w 4595751"/>
              <a:gd name="connsiteY13" fmla="*/ 407719 h 777453"/>
              <a:gd name="connsiteX14" fmla="*/ 1306286 w 4595751"/>
              <a:gd name="connsiteY14" fmla="*/ 419594 h 777453"/>
              <a:gd name="connsiteX15" fmla="*/ 1341912 w 4595751"/>
              <a:gd name="connsiteY15" fmla="*/ 431469 h 777453"/>
              <a:gd name="connsiteX16" fmla="*/ 1377538 w 4595751"/>
              <a:gd name="connsiteY16" fmla="*/ 455220 h 777453"/>
              <a:gd name="connsiteX17" fmla="*/ 1425039 w 4595751"/>
              <a:gd name="connsiteY17" fmla="*/ 467095 h 777453"/>
              <a:gd name="connsiteX18" fmla="*/ 1840676 w 4595751"/>
              <a:gd name="connsiteY18" fmla="*/ 478971 h 777453"/>
              <a:gd name="connsiteX19" fmla="*/ 2208811 w 4595751"/>
              <a:gd name="connsiteY19" fmla="*/ 502721 h 777453"/>
              <a:gd name="connsiteX20" fmla="*/ 2291938 w 4595751"/>
              <a:gd name="connsiteY20" fmla="*/ 526472 h 777453"/>
              <a:gd name="connsiteX21" fmla="*/ 2327564 w 4595751"/>
              <a:gd name="connsiteY21" fmla="*/ 538347 h 777453"/>
              <a:gd name="connsiteX22" fmla="*/ 2398816 w 4595751"/>
              <a:gd name="connsiteY22" fmla="*/ 550223 h 777453"/>
              <a:gd name="connsiteX23" fmla="*/ 2446317 w 4595751"/>
              <a:gd name="connsiteY23" fmla="*/ 562098 h 777453"/>
              <a:gd name="connsiteX24" fmla="*/ 2695699 w 4595751"/>
              <a:gd name="connsiteY24" fmla="*/ 597724 h 777453"/>
              <a:gd name="connsiteX25" fmla="*/ 3170712 w 4595751"/>
              <a:gd name="connsiteY25" fmla="*/ 621474 h 777453"/>
              <a:gd name="connsiteX26" fmla="*/ 3241964 w 4595751"/>
              <a:gd name="connsiteY26" fmla="*/ 633350 h 777453"/>
              <a:gd name="connsiteX27" fmla="*/ 3325091 w 4595751"/>
              <a:gd name="connsiteY27" fmla="*/ 645225 h 777453"/>
              <a:gd name="connsiteX28" fmla="*/ 3479470 w 4595751"/>
              <a:gd name="connsiteY28" fmla="*/ 680851 h 777453"/>
              <a:gd name="connsiteX29" fmla="*/ 4037611 w 4595751"/>
              <a:gd name="connsiteY29" fmla="*/ 704602 h 777453"/>
              <a:gd name="connsiteX30" fmla="*/ 4073237 w 4595751"/>
              <a:gd name="connsiteY30" fmla="*/ 716477 h 777453"/>
              <a:gd name="connsiteX31" fmla="*/ 4286993 w 4595751"/>
              <a:gd name="connsiteY31" fmla="*/ 740228 h 777453"/>
              <a:gd name="connsiteX32" fmla="*/ 4548250 w 4595751"/>
              <a:gd name="connsiteY32" fmla="*/ 752103 h 777453"/>
              <a:gd name="connsiteX33" fmla="*/ 4572000 w 4595751"/>
              <a:gd name="connsiteY33" fmla="*/ 680851 h 777453"/>
              <a:gd name="connsiteX34" fmla="*/ 4595751 w 4595751"/>
              <a:gd name="connsiteY34" fmla="*/ 419594 h 777453"/>
              <a:gd name="connsiteX35" fmla="*/ 4512624 w 4595751"/>
              <a:gd name="connsiteY35" fmla="*/ 372093 h 777453"/>
              <a:gd name="connsiteX36" fmla="*/ 3716977 w 4595751"/>
              <a:gd name="connsiteY36" fmla="*/ 348342 h 777453"/>
              <a:gd name="connsiteX37" fmla="*/ 3420094 w 4595751"/>
              <a:gd name="connsiteY37" fmla="*/ 336467 h 777453"/>
              <a:gd name="connsiteX38" fmla="*/ 3360717 w 4595751"/>
              <a:gd name="connsiteY38" fmla="*/ 324591 h 777453"/>
              <a:gd name="connsiteX39" fmla="*/ 3277590 w 4595751"/>
              <a:gd name="connsiteY39" fmla="*/ 300841 h 777453"/>
              <a:gd name="connsiteX40" fmla="*/ 3075709 w 4595751"/>
              <a:gd name="connsiteY40" fmla="*/ 277090 h 777453"/>
              <a:gd name="connsiteX41" fmla="*/ 2671948 w 4595751"/>
              <a:gd name="connsiteY41" fmla="*/ 253339 h 777453"/>
              <a:gd name="connsiteX42" fmla="*/ 2600696 w 4595751"/>
              <a:gd name="connsiteY42" fmla="*/ 241464 h 777453"/>
              <a:gd name="connsiteX43" fmla="*/ 2481943 w 4595751"/>
              <a:gd name="connsiteY43" fmla="*/ 229589 h 777453"/>
              <a:gd name="connsiteX44" fmla="*/ 2173185 w 4595751"/>
              <a:gd name="connsiteY44" fmla="*/ 217713 h 777453"/>
              <a:gd name="connsiteX45" fmla="*/ 1911928 w 4595751"/>
              <a:gd name="connsiteY45" fmla="*/ 205838 h 777453"/>
              <a:gd name="connsiteX46" fmla="*/ 1615044 w 4595751"/>
              <a:gd name="connsiteY46" fmla="*/ 193963 h 777453"/>
              <a:gd name="connsiteX47" fmla="*/ 1579418 w 4595751"/>
              <a:gd name="connsiteY47" fmla="*/ 182087 h 777453"/>
              <a:gd name="connsiteX48" fmla="*/ 1330037 w 4595751"/>
              <a:gd name="connsiteY48" fmla="*/ 158337 h 777453"/>
              <a:gd name="connsiteX49" fmla="*/ 1104405 w 4595751"/>
              <a:gd name="connsiteY49" fmla="*/ 146461 h 777453"/>
              <a:gd name="connsiteX50" fmla="*/ 1056904 w 4595751"/>
              <a:gd name="connsiteY50" fmla="*/ 134586 h 777453"/>
              <a:gd name="connsiteX51" fmla="*/ 985652 w 4595751"/>
              <a:gd name="connsiteY51" fmla="*/ 110835 h 777453"/>
              <a:gd name="connsiteX52" fmla="*/ 581891 w 4595751"/>
              <a:gd name="connsiteY52" fmla="*/ 87085 h 777453"/>
              <a:gd name="connsiteX53" fmla="*/ 486889 w 4595751"/>
              <a:gd name="connsiteY53" fmla="*/ 75210 h 777453"/>
              <a:gd name="connsiteX54" fmla="*/ 356260 w 4595751"/>
              <a:gd name="connsiteY54" fmla="*/ 51459 h 777453"/>
              <a:gd name="connsiteX55" fmla="*/ 308759 w 4595751"/>
              <a:gd name="connsiteY55" fmla="*/ 39584 h 777453"/>
              <a:gd name="connsiteX56" fmla="*/ 178130 w 4595751"/>
              <a:gd name="connsiteY56" fmla="*/ 3958 h 777453"/>
              <a:gd name="connsiteX57" fmla="*/ 142504 w 4595751"/>
              <a:gd name="connsiteY57" fmla="*/ 3958 h 777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595751" h="777453">
                <a:moveTo>
                  <a:pt x="142504" y="3958"/>
                </a:moveTo>
                <a:cubicBezTo>
                  <a:pt x="130629" y="7916"/>
                  <a:pt x="116276" y="16967"/>
                  <a:pt x="106878" y="27708"/>
                </a:cubicBezTo>
                <a:cubicBezTo>
                  <a:pt x="88081" y="49190"/>
                  <a:pt x="59377" y="98960"/>
                  <a:pt x="59377" y="98960"/>
                </a:cubicBezTo>
                <a:cubicBezTo>
                  <a:pt x="55419" y="110835"/>
                  <a:pt x="53581" y="123644"/>
                  <a:pt x="47502" y="134586"/>
                </a:cubicBezTo>
                <a:cubicBezTo>
                  <a:pt x="33639" y="159539"/>
                  <a:pt x="0" y="205838"/>
                  <a:pt x="0" y="205838"/>
                </a:cubicBezTo>
                <a:cubicBezTo>
                  <a:pt x="11875" y="213755"/>
                  <a:pt x="21497" y="227571"/>
                  <a:pt x="35626" y="229589"/>
                </a:cubicBezTo>
                <a:cubicBezTo>
                  <a:pt x="106271" y="239681"/>
                  <a:pt x="178313" y="235003"/>
                  <a:pt x="249382" y="241464"/>
                </a:cubicBezTo>
                <a:cubicBezTo>
                  <a:pt x="265636" y="242942"/>
                  <a:pt x="281049" y="249381"/>
                  <a:pt x="296883" y="253339"/>
                </a:cubicBezTo>
                <a:cubicBezTo>
                  <a:pt x="353339" y="290977"/>
                  <a:pt x="318970" y="272577"/>
                  <a:pt x="403761" y="300841"/>
                </a:cubicBezTo>
                <a:lnTo>
                  <a:pt x="439387" y="312716"/>
                </a:lnTo>
                <a:cubicBezTo>
                  <a:pt x="610257" y="369671"/>
                  <a:pt x="462500" y="324243"/>
                  <a:pt x="902525" y="336467"/>
                </a:cubicBezTo>
                <a:cubicBezTo>
                  <a:pt x="922317" y="340425"/>
                  <a:pt x="941921" y="345488"/>
                  <a:pt x="961902" y="348342"/>
                </a:cubicBezTo>
                <a:cubicBezTo>
                  <a:pt x="1055355" y="361692"/>
                  <a:pt x="1118814" y="359790"/>
                  <a:pt x="1199408" y="383968"/>
                </a:cubicBezTo>
                <a:cubicBezTo>
                  <a:pt x="1223388" y="391162"/>
                  <a:pt x="1246909" y="399802"/>
                  <a:pt x="1270660" y="407719"/>
                </a:cubicBezTo>
                <a:lnTo>
                  <a:pt x="1306286" y="419594"/>
                </a:lnTo>
                <a:lnTo>
                  <a:pt x="1341912" y="431469"/>
                </a:lnTo>
                <a:cubicBezTo>
                  <a:pt x="1353787" y="439386"/>
                  <a:pt x="1364420" y="449598"/>
                  <a:pt x="1377538" y="455220"/>
                </a:cubicBezTo>
                <a:cubicBezTo>
                  <a:pt x="1392539" y="461649"/>
                  <a:pt x="1408739" y="466259"/>
                  <a:pt x="1425039" y="467095"/>
                </a:cubicBezTo>
                <a:cubicBezTo>
                  <a:pt x="1563459" y="474194"/>
                  <a:pt x="1702172" y="473744"/>
                  <a:pt x="1840676" y="478971"/>
                </a:cubicBezTo>
                <a:cubicBezTo>
                  <a:pt x="1985332" y="484430"/>
                  <a:pt x="2070526" y="492084"/>
                  <a:pt x="2208811" y="502721"/>
                </a:cubicBezTo>
                <a:cubicBezTo>
                  <a:pt x="2294210" y="531189"/>
                  <a:pt x="2187585" y="496658"/>
                  <a:pt x="2291938" y="526472"/>
                </a:cubicBezTo>
                <a:cubicBezTo>
                  <a:pt x="2303974" y="529911"/>
                  <a:pt x="2315344" y="535632"/>
                  <a:pt x="2327564" y="538347"/>
                </a:cubicBezTo>
                <a:cubicBezTo>
                  <a:pt x="2351069" y="543570"/>
                  <a:pt x="2375205" y="545501"/>
                  <a:pt x="2398816" y="550223"/>
                </a:cubicBezTo>
                <a:cubicBezTo>
                  <a:pt x="2414820" y="553424"/>
                  <a:pt x="2430483" y="558140"/>
                  <a:pt x="2446317" y="562098"/>
                </a:cubicBezTo>
                <a:cubicBezTo>
                  <a:pt x="2540735" y="625042"/>
                  <a:pt x="2470617" y="587006"/>
                  <a:pt x="2695699" y="597724"/>
                </a:cubicBezTo>
                <a:cubicBezTo>
                  <a:pt x="3183540" y="620955"/>
                  <a:pt x="2792754" y="597852"/>
                  <a:pt x="3170712" y="621474"/>
                </a:cubicBezTo>
                <a:lnTo>
                  <a:pt x="3241964" y="633350"/>
                </a:lnTo>
                <a:cubicBezTo>
                  <a:pt x="3269629" y="637606"/>
                  <a:pt x="3297817" y="638931"/>
                  <a:pt x="3325091" y="645225"/>
                </a:cubicBezTo>
                <a:cubicBezTo>
                  <a:pt x="3446739" y="673298"/>
                  <a:pt x="3344904" y="670500"/>
                  <a:pt x="3479470" y="680851"/>
                </a:cubicBezTo>
                <a:cubicBezTo>
                  <a:pt x="3617550" y="691472"/>
                  <a:pt x="3921857" y="700468"/>
                  <a:pt x="4037611" y="704602"/>
                </a:cubicBezTo>
                <a:cubicBezTo>
                  <a:pt x="4049486" y="708560"/>
                  <a:pt x="4060845" y="714707"/>
                  <a:pt x="4073237" y="716477"/>
                </a:cubicBezTo>
                <a:cubicBezTo>
                  <a:pt x="4144207" y="726616"/>
                  <a:pt x="4286993" y="740228"/>
                  <a:pt x="4286993" y="740228"/>
                </a:cubicBezTo>
                <a:cubicBezTo>
                  <a:pt x="4435896" y="777453"/>
                  <a:pt x="4349436" y="766304"/>
                  <a:pt x="4548250" y="752103"/>
                </a:cubicBezTo>
                <a:cubicBezTo>
                  <a:pt x="4556167" y="728352"/>
                  <a:pt x="4570080" y="705813"/>
                  <a:pt x="4572000" y="680851"/>
                </a:cubicBezTo>
                <a:cubicBezTo>
                  <a:pt x="4586625" y="490732"/>
                  <a:pt x="4578177" y="577768"/>
                  <a:pt x="4595751" y="419594"/>
                </a:cubicBezTo>
                <a:cubicBezTo>
                  <a:pt x="4566437" y="375623"/>
                  <a:pt x="4578029" y="374818"/>
                  <a:pt x="4512624" y="372093"/>
                </a:cubicBezTo>
                <a:cubicBezTo>
                  <a:pt x="4247520" y="361047"/>
                  <a:pt x="3982099" y="358947"/>
                  <a:pt x="3716977" y="348342"/>
                </a:cubicBezTo>
                <a:lnTo>
                  <a:pt x="3420094" y="336467"/>
                </a:lnTo>
                <a:cubicBezTo>
                  <a:pt x="3400302" y="332508"/>
                  <a:pt x="3380299" y="329486"/>
                  <a:pt x="3360717" y="324591"/>
                </a:cubicBezTo>
                <a:cubicBezTo>
                  <a:pt x="3304247" y="310473"/>
                  <a:pt x="3344224" y="311947"/>
                  <a:pt x="3277590" y="300841"/>
                </a:cubicBezTo>
                <a:cubicBezTo>
                  <a:pt x="3244928" y="295397"/>
                  <a:pt x="3104337" y="280271"/>
                  <a:pt x="3075709" y="277090"/>
                </a:cubicBezTo>
                <a:cubicBezTo>
                  <a:pt x="2907088" y="234936"/>
                  <a:pt x="3087099" y="276403"/>
                  <a:pt x="2671948" y="253339"/>
                </a:cubicBezTo>
                <a:cubicBezTo>
                  <a:pt x="2647907" y="252003"/>
                  <a:pt x="2624588" y="244450"/>
                  <a:pt x="2600696" y="241464"/>
                </a:cubicBezTo>
                <a:cubicBezTo>
                  <a:pt x="2561221" y="236530"/>
                  <a:pt x="2521664" y="231796"/>
                  <a:pt x="2481943" y="229589"/>
                </a:cubicBezTo>
                <a:cubicBezTo>
                  <a:pt x="2379106" y="223876"/>
                  <a:pt x="2276091" y="222001"/>
                  <a:pt x="2173185" y="217713"/>
                </a:cubicBezTo>
                <a:lnTo>
                  <a:pt x="1911928" y="205838"/>
                </a:lnTo>
                <a:lnTo>
                  <a:pt x="1615044" y="193963"/>
                </a:lnTo>
                <a:cubicBezTo>
                  <a:pt x="1603169" y="190004"/>
                  <a:pt x="1591638" y="184803"/>
                  <a:pt x="1579418" y="182087"/>
                </a:cubicBezTo>
                <a:cubicBezTo>
                  <a:pt x="1497581" y="163900"/>
                  <a:pt x="1413282" y="163234"/>
                  <a:pt x="1330037" y="158337"/>
                </a:cubicBezTo>
                <a:lnTo>
                  <a:pt x="1104405" y="146461"/>
                </a:lnTo>
                <a:cubicBezTo>
                  <a:pt x="1088571" y="142503"/>
                  <a:pt x="1072537" y="139276"/>
                  <a:pt x="1056904" y="134586"/>
                </a:cubicBezTo>
                <a:cubicBezTo>
                  <a:pt x="1032924" y="127392"/>
                  <a:pt x="1010436" y="114375"/>
                  <a:pt x="985652" y="110835"/>
                </a:cubicBezTo>
                <a:cubicBezTo>
                  <a:pt x="796649" y="83835"/>
                  <a:pt x="930496" y="99996"/>
                  <a:pt x="581891" y="87085"/>
                </a:cubicBezTo>
                <a:lnTo>
                  <a:pt x="486889" y="75210"/>
                </a:lnTo>
                <a:cubicBezTo>
                  <a:pt x="450810" y="70056"/>
                  <a:pt x="393073" y="59640"/>
                  <a:pt x="356260" y="51459"/>
                </a:cubicBezTo>
                <a:cubicBezTo>
                  <a:pt x="340328" y="47919"/>
                  <a:pt x="324392" y="44274"/>
                  <a:pt x="308759" y="39584"/>
                </a:cubicBezTo>
                <a:cubicBezTo>
                  <a:pt x="251388" y="22373"/>
                  <a:pt x="235427" y="10324"/>
                  <a:pt x="178130" y="3958"/>
                </a:cubicBezTo>
                <a:cubicBezTo>
                  <a:pt x="162393" y="2210"/>
                  <a:pt x="154379" y="0"/>
                  <a:pt x="142504" y="3958"/>
                </a:cubicBezTo>
                <a:close/>
              </a:path>
            </a:pathLst>
          </a:custGeom>
          <a:solidFill>
            <a:schemeClr val="tx1">
              <a:alpha val="20000"/>
            </a:schemeClr>
          </a:solid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33" name="Arc 32"/>
          <p:cNvSpPr/>
          <p:nvPr/>
        </p:nvSpPr>
        <p:spPr>
          <a:xfrm rot="1284169">
            <a:off x="558823" y="1603821"/>
            <a:ext cx="863554" cy="3758014"/>
          </a:xfrm>
          <a:prstGeom prst="arc">
            <a:avLst>
              <a:gd name="adj1" fmla="val 16367247"/>
              <a:gd name="adj2" fmla="val 1235052"/>
            </a:avLst>
          </a:prstGeom>
          <a:ln w="38100">
            <a:solidFill>
              <a:schemeClr val="bg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ounded Rectangle 8"/>
          <p:cNvSpPr/>
          <p:nvPr/>
        </p:nvSpPr>
        <p:spPr>
          <a:xfrm>
            <a:off x="0" y="609600"/>
            <a:ext cx="4724400" cy="1371600"/>
          </a:xfrm>
          <a:prstGeom prst="roundRect">
            <a:avLst/>
          </a:prstGeom>
          <a:no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Segoe Condensed" pitchFamily="34" charset="0"/>
              </a:rPr>
              <a:t>1. why do people engage in environmental behavior?</a:t>
            </a:r>
            <a:endParaRPr lang="en-US" sz="3200" b="1" dirty="0">
              <a:latin typeface="Segoe Condensed"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C:\research\talks\CHI2010-EcoFeedback\RectyleCanBottle.JPG"/>
          <p:cNvPicPr>
            <a:picLocks noChangeAspect="1" noChangeArrowheads="1"/>
          </p:cNvPicPr>
          <p:nvPr/>
        </p:nvPicPr>
        <p:blipFill>
          <a:blip r:embed="rId3" cstate="print"/>
          <a:srcRect/>
          <a:stretch>
            <a:fillRect/>
          </a:stretch>
        </p:blipFill>
        <p:spPr bwMode="auto">
          <a:xfrm>
            <a:off x="-381001" y="866366"/>
            <a:ext cx="9525001" cy="5125269"/>
          </a:xfrm>
          <a:prstGeom prst="rect">
            <a:avLst/>
          </a:prstGeom>
          <a:noFill/>
        </p:spPr>
      </p:pic>
      <p:sp>
        <p:nvSpPr>
          <p:cNvPr id="5" name="Right Arrow 4"/>
          <p:cNvSpPr/>
          <p:nvPr/>
        </p:nvSpPr>
        <p:spPr>
          <a:xfrm>
            <a:off x="0" y="4867275"/>
            <a:ext cx="2971800" cy="914400"/>
          </a:xfrm>
          <a:prstGeom prst="rightArrow">
            <a:avLst>
              <a:gd name="adj1" fmla="val 100000"/>
              <a:gd name="adj2" fmla="val 15533"/>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8"/>
          <p:cNvSpPr>
            <a:spLocks noGrp="1"/>
          </p:cNvSpPr>
          <p:nvPr>
            <p:ph type="title"/>
          </p:nvPr>
        </p:nvSpPr>
        <p:spPr>
          <a:xfrm>
            <a:off x="266700" y="4895850"/>
            <a:ext cx="8610600" cy="868362"/>
          </a:xfrm>
        </p:spPr>
        <p:txBody>
          <a:bodyPr/>
          <a:lstStyle/>
          <a:p>
            <a:r>
              <a:rPr lang="en-US" dirty="0" smtClean="0"/>
              <a:t>why?</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research\talks\CHI2010-EcoFeedback\Man recycling can.jpg"/>
          <p:cNvPicPr>
            <a:picLocks noChangeAspect="1" noChangeArrowheads="1"/>
          </p:cNvPicPr>
          <p:nvPr/>
        </p:nvPicPr>
        <p:blipFill>
          <a:blip r:embed="rId3" cstate="print"/>
          <a:srcRect/>
          <a:stretch>
            <a:fillRect/>
          </a:stretch>
        </p:blipFill>
        <p:spPr bwMode="auto">
          <a:xfrm>
            <a:off x="-1554668" y="0"/>
            <a:ext cx="10698668" cy="6858000"/>
          </a:xfrm>
          <a:prstGeom prst="rect">
            <a:avLst/>
          </a:prstGeom>
          <a:noFill/>
        </p:spPr>
      </p:pic>
      <p:sp>
        <p:nvSpPr>
          <p:cNvPr id="8" name="Right Arrow 7"/>
          <p:cNvSpPr/>
          <p:nvPr/>
        </p:nvSpPr>
        <p:spPr>
          <a:xfrm>
            <a:off x="0" y="209550"/>
            <a:ext cx="2971800" cy="914400"/>
          </a:xfrm>
          <a:prstGeom prst="rightArrow">
            <a:avLst>
              <a:gd name="adj1" fmla="val 100000"/>
              <a:gd name="adj2" fmla="val 15533"/>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8"/>
          <p:cNvSpPr>
            <a:spLocks noGrp="1"/>
          </p:cNvSpPr>
          <p:nvPr>
            <p:ph type="title"/>
          </p:nvPr>
        </p:nvSpPr>
        <p:spPr/>
        <p:txBody>
          <a:bodyPr/>
          <a:lstStyle/>
          <a:p>
            <a:r>
              <a:rPr lang="en-US" dirty="0" smtClean="0"/>
              <a:t>why?</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838200"/>
            <a:ext cx="7620000" cy="5078313"/>
          </a:xfrm>
          <a:prstGeom prst="rect">
            <a:avLst/>
          </a:prstGeom>
          <a:noFill/>
        </p:spPr>
        <p:txBody>
          <a:bodyPr wrap="square" rtlCol="0">
            <a:spAutoFit/>
          </a:bodyPr>
          <a:lstStyle/>
          <a:p>
            <a:r>
              <a:rPr lang="en-US" sz="5400" dirty="0" smtClean="0">
                <a:solidFill>
                  <a:schemeClr val="bg1">
                    <a:lumMod val="75000"/>
                  </a:schemeClr>
                </a:solidFill>
                <a:latin typeface="Arial" pitchFamily="34" charset="0"/>
                <a:cs typeface="Arial" pitchFamily="34" charset="0"/>
              </a:rPr>
              <a:t>to design eco-feedback technology effectively, these are the very questions that we need to answer in the design process</a:t>
            </a:r>
            <a:endParaRPr lang="en-US" sz="4800" dirty="0">
              <a:solidFill>
                <a:schemeClr val="bg1">
                  <a:lumMod val="75000"/>
                </a:schemeClr>
              </a:solidFill>
              <a:latin typeface="Arial" pitchFamily="34" charset="0"/>
              <a:cs typeface="Arial" pitchFamily="34" charset="0"/>
            </a:endParaRPr>
          </a:p>
        </p:txBody>
      </p:sp>
      <p:pic>
        <p:nvPicPr>
          <p:cNvPr id="6" name="Picture 2" descr="C:\Documents and Settings\M Ostergren\Desktop\GE literature\simpleviewer\simpleviewer\images\waterConsumption.JPG"/>
          <p:cNvPicPr>
            <a:picLocks noChangeAspect="1" noChangeArrowheads="1"/>
          </p:cNvPicPr>
          <p:nvPr/>
        </p:nvPicPr>
        <p:blipFill>
          <a:blip r:embed="rId3" cstate="print"/>
          <a:srcRect/>
          <a:stretch>
            <a:fillRect/>
          </a:stretch>
        </p:blipFill>
        <p:spPr bwMode="auto">
          <a:xfrm>
            <a:off x="-4648200" y="2819400"/>
            <a:ext cx="4256760" cy="2424113"/>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3" descr="C:\research\talks\CHI2010-EcoFeedback\glasses_lenses.png"/>
          <p:cNvPicPr>
            <a:picLocks noChangeAspect="1" noChangeArrowheads="1"/>
          </p:cNvPicPr>
          <p:nvPr/>
        </p:nvPicPr>
        <p:blipFill>
          <a:blip r:embed="rId3" cstate="print"/>
          <a:srcRect/>
          <a:stretch>
            <a:fillRect/>
          </a:stretch>
        </p:blipFill>
        <p:spPr bwMode="auto">
          <a:xfrm>
            <a:off x="1714500" y="1752724"/>
            <a:ext cx="5677451" cy="2622525"/>
          </a:xfrm>
          <a:prstGeom prst="rect">
            <a:avLst/>
          </a:prstGeom>
          <a:noFill/>
        </p:spPr>
      </p:pic>
      <p:sp>
        <p:nvSpPr>
          <p:cNvPr id="14" name="Rectangle 13"/>
          <p:cNvSpPr/>
          <p:nvPr/>
        </p:nvSpPr>
        <p:spPr>
          <a:xfrm>
            <a:off x="1752600" y="1447800"/>
            <a:ext cx="3200400" cy="381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724400" y="1447800"/>
            <a:ext cx="3200400" cy="381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274" name="Picture 2" descr="C:\research\talks\CHI2010-EcoFeedback\glasses_lenses_empty.png"/>
          <p:cNvPicPr>
            <a:picLocks noChangeAspect="1" noChangeArrowheads="1"/>
          </p:cNvPicPr>
          <p:nvPr/>
        </p:nvPicPr>
        <p:blipFill>
          <a:blip r:embed="rId4" cstate="print"/>
          <a:srcRect/>
          <a:stretch>
            <a:fillRect/>
          </a:stretch>
        </p:blipFill>
        <p:spPr bwMode="auto">
          <a:xfrm>
            <a:off x="1715195" y="1752601"/>
            <a:ext cx="5676206" cy="2621950"/>
          </a:xfrm>
          <a:prstGeom prst="rect">
            <a:avLst/>
          </a:prstGeom>
          <a:noFill/>
        </p:spPr>
      </p:pic>
      <p:sp>
        <p:nvSpPr>
          <p:cNvPr id="17" name="Title 1"/>
          <p:cNvSpPr>
            <a:spLocks noGrp="1"/>
          </p:cNvSpPr>
          <p:nvPr>
            <p:ph type="title"/>
          </p:nvPr>
        </p:nvSpPr>
        <p:spPr>
          <a:xfrm>
            <a:off x="266700" y="228600"/>
            <a:ext cx="8610600" cy="868362"/>
          </a:xfrm>
        </p:spPr>
        <p:txBody>
          <a:bodyPr/>
          <a:lstStyle/>
          <a:p>
            <a:r>
              <a:rPr lang="en-US" dirty="0" smtClean="0"/>
              <a:t>proenvironmental</a:t>
            </a:r>
            <a:endParaRPr lang="en-US" dirty="0"/>
          </a:p>
        </p:txBody>
      </p:sp>
      <p:sp>
        <p:nvSpPr>
          <p:cNvPr id="18" name="Rectangle 17"/>
          <p:cNvSpPr/>
          <p:nvPr/>
        </p:nvSpPr>
        <p:spPr>
          <a:xfrm>
            <a:off x="762000" y="889337"/>
            <a:ext cx="3522118" cy="1015663"/>
          </a:xfrm>
          <a:prstGeom prst="rect">
            <a:avLst/>
          </a:prstGeom>
        </p:spPr>
        <p:txBody>
          <a:bodyPr wrap="none">
            <a:spAutoFit/>
          </a:bodyPr>
          <a:lstStyle/>
          <a:p>
            <a:r>
              <a:rPr lang="en-US" sz="6000" dirty="0" smtClean="0">
                <a:solidFill>
                  <a:schemeClr val="bg1">
                    <a:lumMod val="75000"/>
                  </a:schemeClr>
                </a:solidFill>
                <a:latin typeface="Arial" pitchFamily="34" charset="0"/>
                <a:cs typeface="Arial" pitchFamily="34" charset="0"/>
              </a:rPr>
              <a:t>behaviors</a:t>
            </a:r>
            <a:endParaRPr lang="en-US" sz="6000" dirty="0">
              <a:solidFill>
                <a:schemeClr val="bg1">
                  <a:lumMod val="75000"/>
                </a:schemeClr>
              </a:solidFill>
            </a:endParaRPr>
          </a:p>
        </p:txBody>
      </p:sp>
      <p:sp>
        <p:nvSpPr>
          <p:cNvPr id="19" name="TextBox 18"/>
          <p:cNvSpPr txBox="1"/>
          <p:nvPr/>
        </p:nvSpPr>
        <p:spPr>
          <a:xfrm>
            <a:off x="1752600" y="4343400"/>
            <a:ext cx="2375535" cy="646331"/>
          </a:xfrm>
          <a:prstGeom prst="rect">
            <a:avLst/>
          </a:prstGeom>
          <a:noFill/>
        </p:spPr>
        <p:txBody>
          <a:bodyPr wrap="square" rtlCol="0">
            <a:spAutoFit/>
          </a:bodyPr>
          <a:lstStyle/>
          <a:p>
            <a:pPr algn="ctr"/>
            <a:r>
              <a:rPr lang="en-US" sz="3600" dirty="0" smtClean="0">
                <a:solidFill>
                  <a:schemeClr val="bg1">
                    <a:lumMod val="85000"/>
                  </a:schemeClr>
                </a:solidFill>
                <a:latin typeface="Segoe Condensed" pitchFamily="34" charset="0"/>
              </a:rPr>
              <a:t>self-interest</a:t>
            </a:r>
            <a:endParaRPr lang="en-US" sz="3600" dirty="0">
              <a:solidFill>
                <a:schemeClr val="bg1">
                  <a:lumMod val="85000"/>
                </a:schemeClr>
              </a:solidFill>
              <a:latin typeface="Segoe Condensed" pitchFamily="34" charset="0"/>
            </a:endParaRPr>
          </a:p>
        </p:txBody>
      </p:sp>
      <p:sp>
        <p:nvSpPr>
          <p:cNvPr id="20" name="TextBox 19"/>
          <p:cNvSpPr txBox="1"/>
          <p:nvPr/>
        </p:nvSpPr>
        <p:spPr>
          <a:xfrm>
            <a:off x="4572000" y="4343400"/>
            <a:ext cx="3276600" cy="646331"/>
          </a:xfrm>
          <a:prstGeom prst="rect">
            <a:avLst/>
          </a:prstGeom>
          <a:noFill/>
        </p:spPr>
        <p:txBody>
          <a:bodyPr wrap="square" rtlCol="0">
            <a:spAutoFit/>
          </a:bodyPr>
          <a:lstStyle/>
          <a:p>
            <a:pPr algn="ctr"/>
            <a:r>
              <a:rPr lang="en-US" sz="3600" dirty="0" smtClean="0">
                <a:solidFill>
                  <a:schemeClr val="bg1">
                    <a:lumMod val="85000"/>
                  </a:schemeClr>
                </a:solidFill>
                <a:latin typeface="Segoe Condensed" pitchFamily="34" charset="0"/>
              </a:rPr>
              <a:t>concern for others</a:t>
            </a:r>
            <a:endParaRPr lang="en-US" sz="3600" dirty="0">
              <a:solidFill>
                <a:schemeClr val="bg1">
                  <a:lumMod val="85000"/>
                </a:schemeClr>
              </a:solidFill>
              <a:latin typeface="Segoe Condensed" pitchFamily="34" charset="0"/>
            </a:endParaRPr>
          </a:p>
        </p:txBody>
      </p:sp>
      <p:sp>
        <p:nvSpPr>
          <p:cNvPr id="11" name="TextBox 10"/>
          <p:cNvSpPr txBox="1"/>
          <p:nvPr/>
        </p:nvSpPr>
        <p:spPr>
          <a:xfrm>
            <a:off x="304800" y="4989493"/>
            <a:ext cx="3200400" cy="954107"/>
          </a:xfrm>
          <a:prstGeom prst="rect">
            <a:avLst/>
          </a:prstGeom>
          <a:noFill/>
        </p:spPr>
        <p:txBody>
          <a:bodyPr wrap="square" rtlCol="0">
            <a:spAutoFit/>
          </a:bodyPr>
          <a:lstStyle/>
          <a:p>
            <a:pPr algn="ctr"/>
            <a:r>
              <a:rPr lang="en-US" sz="2800" dirty="0" smtClean="0">
                <a:solidFill>
                  <a:schemeClr val="bg1">
                    <a:lumMod val="85000"/>
                  </a:schemeClr>
                </a:solidFill>
                <a:latin typeface="Segoe Condensed" pitchFamily="34" charset="0"/>
                <a:ea typeface="Segoe UI" pitchFamily="34" charset="0"/>
                <a:cs typeface="Segoe UI" pitchFamily="34" charset="0"/>
              </a:rPr>
              <a:t>e.g., carpooling to make use of HOV lanes</a:t>
            </a:r>
          </a:p>
        </p:txBody>
      </p:sp>
      <p:sp>
        <p:nvSpPr>
          <p:cNvPr id="12" name="TextBox 11"/>
          <p:cNvSpPr txBox="1"/>
          <p:nvPr/>
        </p:nvSpPr>
        <p:spPr>
          <a:xfrm>
            <a:off x="5029200" y="5015805"/>
            <a:ext cx="3657600" cy="1384995"/>
          </a:xfrm>
          <a:prstGeom prst="rect">
            <a:avLst/>
          </a:prstGeom>
          <a:noFill/>
        </p:spPr>
        <p:txBody>
          <a:bodyPr wrap="square" rtlCol="0">
            <a:spAutoFit/>
          </a:bodyPr>
          <a:lstStyle/>
          <a:p>
            <a:pPr algn="ctr"/>
            <a:r>
              <a:rPr lang="en-US" sz="2800" dirty="0" smtClean="0">
                <a:solidFill>
                  <a:schemeClr val="bg1">
                    <a:lumMod val="85000"/>
                  </a:schemeClr>
                </a:solidFill>
                <a:latin typeface="Segoe Condensed" pitchFamily="34" charset="0"/>
                <a:ea typeface="Segoe UI" pitchFamily="34" charset="0"/>
                <a:cs typeface="Segoe UI" pitchFamily="34" charset="0"/>
              </a:rPr>
              <a:t>e.g., using non-toxic cleaning chemicals out of respect for local watershed</a:t>
            </a:r>
          </a:p>
        </p:txBody>
      </p:sp>
      <p:sp>
        <p:nvSpPr>
          <p:cNvPr id="13" name="Arc 12"/>
          <p:cNvSpPr/>
          <p:nvPr/>
        </p:nvSpPr>
        <p:spPr>
          <a:xfrm rot="16200000" flipV="1">
            <a:off x="2876550" y="4591050"/>
            <a:ext cx="647700" cy="914400"/>
          </a:xfrm>
          <a:prstGeom prst="arc">
            <a:avLst>
              <a:gd name="adj1" fmla="val 11160978"/>
              <a:gd name="adj2" fmla="val 16860214"/>
            </a:avLst>
          </a:prstGeom>
          <a:ln w="19050">
            <a:solidFill>
              <a:schemeClr val="bg1">
                <a:lumMod val="85000"/>
              </a:schemeClr>
            </a:solidFill>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Arc 21"/>
          <p:cNvSpPr/>
          <p:nvPr/>
        </p:nvSpPr>
        <p:spPr>
          <a:xfrm rot="5400000" flipH="1" flipV="1">
            <a:off x="5086350" y="4591050"/>
            <a:ext cx="647700" cy="914400"/>
          </a:xfrm>
          <a:prstGeom prst="arc">
            <a:avLst>
              <a:gd name="adj1" fmla="val 11160978"/>
              <a:gd name="adj2" fmla="val 16860214"/>
            </a:avLst>
          </a:prstGeom>
          <a:ln w="19050">
            <a:solidFill>
              <a:schemeClr val="bg1">
                <a:lumMod val="85000"/>
              </a:schemeClr>
            </a:solidFill>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9" grpId="0"/>
      <p:bldP spid="20" grpId="0"/>
      <p:bldP spid="11" grpId="0"/>
      <p:bldP spid="12" grpId="0"/>
      <p:bldP spid="13" grpId="0" animBg="1"/>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a:spLocks noGrp="1"/>
          </p:cNvSpPr>
          <p:nvPr>
            <p:ph type="title"/>
          </p:nvPr>
        </p:nvSpPr>
        <p:spPr>
          <a:xfrm>
            <a:off x="266700" y="228600"/>
            <a:ext cx="8610600" cy="868362"/>
          </a:xfrm>
        </p:spPr>
        <p:txBody>
          <a:bodyPr/>
          <a:lstStyle/>
          <a:p>
            <a:r>
              <a:rPr lang="en-US" dirty="0" smtClean="0"/>
              <a:t>proenvironmental</a:t>
            </a:r>
            <a:endParaRPr lang="en-US" dirty="0"/>
          </a:p>
        </p:txBody>
      </p:sp>
      <p:sp>
        <p:nvSpPr>
          <p:cNvPr id="18" name="Rectangle 17"/>
          <p:cNvSpPr/>
          <p:nvPr/>
        </p:nvSpPr>
        <p:spPr>
          <a:xfrm>
            <a:off x="762000" y="889337"/>
            <a:ext cx="5832046" cy="1015663"/>
          </a:xfrm>
          <a:prstGeom prst="rect">
            <a:avLst/>
          </a:prstGeom>
        </p:spPr>
        <p:txBody>
          <a:bodyPr wrap="none">
            <a:spAutoFit/>
          </a:bodyPr>
          <a:lstStyle/>
          <a:p>
            <a:r>
              <a:rPr lang="en-US" sz="6000" dirty="0" smtClean="0">
                <a:solidFill>
                  <a:schemeClr val="bg1">
                    <a:lumMod val="75000"/>
                  </a:schemeClr>
                </a:solidFill>
                <a:latin typeface="Arial" pitchFamily="34" charset="0"/>
                <a:cs typeface="Arial" pitchFamily="34" charset="0"/>
              </a:rPr>
              <a:t>behavior models</a:t>
            </a:r>
            <a:endParaRPr lang="en-US" sz="6000" dirty="0">
              <a:solidFill>
                <a:schemeClr val="bg1">
                  <a:lumMod val="75000"/>
                </a:schemeClr>
              </a:solidFill>
            </a:endParaRPr>
          </a:p>
        </p:txBody>
      </p:sp>
      <p:sp>
        <p:nvSpPr>
          <p:cNvPr id="22" name="TextBox 21"/>
          <p:cNvSpPr txBox="1"/>
          <p:nvPr/>
        </p:nvSpPr>
        <p:spPr>
          <a:xfrm>
            <a:off x="1752600" y="4343400"/>
            <a:ext cx="2375535" cy="646331"/>
          </a:xfrm>
          <a:prstGeom prst="rect">
            <a:avLst/>
          </a:prstGeom>
          <a:noFill/>
        </p:spPr>
        <p:txBody>
          <a:bodyPr wrap="square" rtlCol="0">
            <a:spAutoFit/>
          </a:bodyPr>
          <a:lstStyle/>
          <a:p>
            <a:pPr algn="ctr"/>
            <a:r>
              <a:rPr lang="en-US" sz="3600" dirty="0" smtClean="0">
                <a:solidFill>
                  <a:schemeClr val="bg1">
                    <a:lumMod val="85000"/>
                  </a:schemeClr>
                </a:solidFill>
                <a:latin typeface="Segoe Condensed" pitchFamily="34" charset="0"/>
              </a:rPr>
              <a:t>self-interest</a:t>
            </a:r>
            <a:endParaRPr lang="en-US" sz="3600" dirty="0">
              <a:solidFill>
                <a:schemeClr val="bg1">
                  <a:lumMod val="85000"/>
                </a:schemeClr>
              </a:solidFill>
              <a:latin typeface="Segoe Condensed" pitchFamily="34" charset="0"/>
            </a:endParaRPr>
          </a:p>
        </p:txBody>
      </p:sp>
      <p:sp>
        <p:nvSpPr>
          <p:cNvPr id="23" name="TextBox 22"/>
          <p:cNvSpPr txBox="1"/>
          <p:nvPr/>
        </p:nvSpPr>
        <p:spPr>
          <a:xfrm>
            <a:off x="4572000" y="4343400"/>
            <a:ext cx="3276600" cy="646331"/>
          </a:xfrm>
          <a:prstGeom prst="rect">
            <a:avLst/>
          </a:prstGeom>
          <a:noFill/>
        </p:spPr>
        <p:txBody>
          <a:bodyPr wrap="square" rtlCol="0">
            <a:spAutoFit/>
          </a:bodyPr>
          <a:lstStyle/>
          <a:p>
            <a:pPr algn="ctr"/>
            <a:r>
              <a:rPr lang="en-US" sz="3600" dirty="0" smtClean="0">
                <a:solidFill>
                  <a:schemeClr val="bg1">
                    <a:lumMod val="85000"/>
                  </a:schemeClr>
                </a:solidFill>
                <a:latin typeface="Segoe Condensed" pitchFamily="34" charset="0"/>
              </a:rPr>
              <a:t>concern for others</a:t>
            </a:r>
            <a:endParaRPr lang="en-US" sz="3600" dirty="0">
              <a:solidFill>
                <a:schemeClr val="bg1">
                  <a:lumMod val="85000"/>
                </a:schemeClr>
              </a:solidFill>
              <a:latin typeface="Segoe Condensed" pitchFamily="34" charset="0"/>
            </a:endParaRPr>
          </a:p>
        </p:txBody>
      </p:sp>
      <p:pic>
        <p:nvPicPr>
          <p:cNvPr id="28" name="Picture 2" descr="C:\research\talks\CHI2010-EcoFeedback\glasses_lenses_empty.png"/>
          <p:cNvPicPr>
            <a:picLocks noChangeAspect="1" noChangeArrowheads="1"/>
          </p:cNvPicPr>
          <p:nvPr/>
        </p:nvPicPr>
        <p:blipFill>
          <a:blip r:embed="rId3" cstate="print"/>
          <a:srcRect/>
          <a:stretch>
            <a:fillRect/>
          </a:stretch>
        </p:blipFill>
        <p:spPr bwMode="auto">
          <a:xfrm>
            <a:off x="1715195" y="1752601"/>
            <a:ext cx="5676206" cy="2621950"/>
          </a:xfrm>
          <a:prstGeom prst="rect">
            <a:avLst/>
          </a:prstGeom>
          <a:noFill/>
        </p:spPr>
      </p:pic>
      <p:pic>
        <p:nvPicPr>
          <p:cNvPr id="29" name="Picture 3" descr="C:\research\talks\CHI2010-EcoFeedback\glasses_lenses.png"/>
          <p:cNvPicPr>
            <a:picLocks noChangeAspect="1" noChangeArrowheads="1"/>
          </p:cNvPicPr>
          <p:nvPr/>
        </p:nvPicPr>
        <p:blipFill>
          <a:blip r:embed="rId4" cstate="print"/>
          <a:srcRect/>
          <a:stretch>
            <a:fillRect/>
          </a:stretch>
        </p:blipFill>
        <p:spPr bwMode="auto">
          <a:xfrm>
            <a:off x="1714500" y="1752724"/>
            <a:ext cx="5677451" cy="2622525"/>
          </a:xfrm>
          <a:prstGeom prst="rect">
            <a:avLst/>
          </a:prstGeom>
          <a:noFill/>
        </p:spPr>
      </p:pic>
      <p:sp>
        <p:nvSpPr>
          <p:cNvPr id="33" name="TextBox 32"/>
          <p:cNvSpPr txBox="1"/>
          <p:nvPr/>
        </p:nvSpPr>
        <p:spPr>
          <a:xfrm>
            <a:off x="1752600" y="4343400"/>
            <a:ext cx="2375535" cy="646331"/>
          </a:xfrm>
          <a:prstGeom prst="rect">
            <a:avLst/>
          </a:prstGeom>
          <a:noFill/>
        </p:spPr>
        <p:txBody>
          <a:bodyPr wrap="square" rtlCol="0">
            <a:spAutoFit/>
          </a:bodyPr>
          <a:lstStyle/>
          <a:p>
            <a:pPr algn="ctr"/>
            <a:r>
              <a:rPr lang="en-US" sz="3600" dirty="0" smtClean="0">
                <a:solidFill>
                  <a:schemeClr val="bg1">
                    <a:lumMod val="85000"/>
                  </a:schemeClr>
                </a:solidFill>
                <a:latin typeface="Segoe Condensed" pitchFamily="34" charset="0"/>
              </a:rPr>
              <a:t>self-interest</a:t>
            </a:r>
            <a:endParaRPr lang="en-US" sz="3600" dirty="0">
              <a:solidFill>
                <a:schemeClr val="bg1">
                  <a:lumMod val="85000"/>
                </a:schemeClr>
              </a:solidFill>
              <a:latin typeface="Segoe Condensed" pitchFamily="34" charset="0"/>
            </a:endParaRPr>
          </a:p>
        </p:txBody>
      </p:sp>
      <p:sp>
        <p:nvSpPr>
          <p:cNvPr id="34" name="TextBox 33"/>
          <p:cNvSpPr txBox="1"/>
          <p:nvPr/>
        </p:nvSpPr>
        <p:spPr>
          <a:xfrm>
            <a:off x="4572000" y="4343400"/>
            <a:ext cx="3276600" cy="646331"/>
          </a:xfrm>
          <a:prstGeom prst="rect">
            <a:avLst/>
          </a:prstGeom>
          <a:noFill/>
        </p:spPr>
        <p:txBody>
          <a:bodyPr wrap="square" rtlCol="0">
            <a:spAutoFit/>
          </a:bodyPr>
          <a:lstStyle/>
          <a:p>
            <a:pPr algn="ctr"/>
            <a:r>
              <a:rPr lang="en-US" sz="3600" dirty="0" smtClean="0">
                <a:solidFill>
                  <a:schemeClr val="bg1">
                    <a:lumMod val="85000"/>
                  </a:schemeClr>
                </a:solidFill>
                <a:latin typeface="Segoe Condensed" pitchFamily="34" charset="0"/>
              </a:rPr>
              <a:t>concern for others</a:t>
            </a:r>
            <a:endParaRPr lang="en-US" sz="3600" dirty="0">
              <a:solidFill>
                <a:schemeClr val="bg1">
                  <a:lumMod val="85000"/>
                </a:schemeClr>
              </a:solidFill>
              <a:latin typeface="Segoe Condensed" pitchFamily="34" charset="0"/>
            </a:endParaRPr>
          </a:p>
        </p:txBody>
      </p:sp>
      <p:sp>
        <p:nvSpPr>
          <p:cNvPr id="35" name="Arc 34"/>
          <p:cNvSpPr/>
          <p:nvPr/>
        </p:nvSpPr>
        <p:spPr>
          <a:xfrm rot="16200000" flipV="1">
            <a:off x="2876550" y="4591050"/>
            <a:ext cx="647700" cy="914400"/>
          </a:xfrm>
          <a:prstGeom prst="arc">
            <a:avLst>
              <a:gd name="adj1" fmla="val 11160978"/>
              <a:gd name="adj2" fmla="val 16860214"/>
            </a:avLst>
          </a:prstGeom>
          <a:ln w="19050">
            <a:solidFill>
              <a:schemeClr val="bg1">
                <a:lumMod val="85000"/>
              </a:schemeClr>
            </a:solidFill>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Arc 35"/>
          <p:cNvSpPr/>
          <p:nvPr/>
        </p:nvSpPr>
        <p:spPr>
          <a:xfrm rot="5400000" flipH="1" flipV="1">
            <a:off x="5086350" y="4591050"/>
            <a:ext cx="647700" cy="914400"/>
          </a:xfrm>
          <a:prstGeom prst="arc">
            <a:avLst>
              <a:gd name="adj1" fmla="val 11160978"/>
              <a:gd name="adj2" fmla="val 16860214"/>
            </a:avLst>
          </a:prstGeom>
          <a:ln w="19050">
            <a:solidFill>
              <a:schemeClr val="bg1">
                <a:lumMod val="85000"/>
              </a:schemeClr>
            </a:solidFill>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TextBox 36"/>
          <p:cNvSpPr txBox="1"/>
          <p:nvPr/>
        </p:nvSpPr>
        <p:spPr>
          <a:xfrm>
            <a:off x="304800" y="4989493"/>
            <a:ext cx="3200400" cy="954107"/>
          </a:xfrm>
          <a:prstGeom prst="rect">
            <a:avLst/>
          </a:prstGeom>
          <a:noFill/>
        </p:spPr>
        <p:txBody>
          <a:bodyPr wrap="square" rtlCol="0">
            <a:spAutoFit/>
          </a:bodyPr>
          <a:lstStyle/>
          <a:p>
            <a:pPr algn="ctr"/>
            <a:r>
              <a:rPr lang="en-US" sz="2800" dirty="0" smtClean="0">
                <a:solidFill>
                  <a:schemeClr val="bg1">
                    <a:lumMod val="85000"/>
                  </a:schemeClr>
                </a:solidFill>
                <a:latin typeface="Segoe Condensed" pitchFamily="34" charset="0"/>
                <a:ea typeface="Segoe UI" pitchFamily="34" charset="0"/>
                <a:cs typeface="Segoe UI" pitchFamily="34" charset="0"/>
              </a:rPr>
              <a:t>e.g., carpooling to make use of HOV lanes</a:t>
            </a:r>
          </a:p>
        </p:txBody>
      </p:sp>
      <p:sp>
        <p:nvSpPr>
          <p:cNvPr id="38" name="TextBox 37"/>
          <p:cNvSpPr txBox="1"/>
          <p:nvPr/>
        </p:nvSpPr>
        <p:spPr>
          <a:xfrm>
            <a:off x="5029200" y="5015805"/>
            <a:ext cx="3657600" cy="1384995"/>
          </a:xfrm>
          <a:prstGeom prst="rect">
            <a:avLst/>
          </a:prstGeom>
          <a:noFill/>
        </p:spPr>
        <p:txBody>
          <a:bodyPr wrap="square" rtlCol="0">
            <a:spAutoFit/>
          </a:bodyPr>
          <a:lstStyle/>
          <a:p>
            <a:pPr algn="ctr"/>
            <a:r>
              <a:rPr lang="en-US" sz="2800" dirty="0" smtClean="0">
                <a:solidFill>
                  <a:schemeClr val="bg1">
                    <a:lumMod val="85000"/>
                  </a:schemeClr>
                </a:solidFill>
                <a:latin typeface="Segoe Condensed" pitchFamily="34" charset="0"/>
                <a:ea typeface="Segoe UI" pitchFamily="34" charset="0"/>
                <a:cs typeface="Segoe UI" pitchFamily="34" charset="0"/>
              </a:rPr>
              <a:t>e.g., using non-toxic cleaning chemicals out of respect for local watershed</a:t>
            </a:r>
          </a:p>
        </p:txBody>
      </p:sp>
      <p:sp>
        <p:nvSpPr>
          <p:cNvPr id="40" name="Rectangle 39"/>
          <p:cNvSpPr/>
          <p:nvPr/>
        </p:nvSpPr>
        <p:spPr>
          <a:xfrm>
            <a:off x="0" y="1676400"/>
            <a:ext cx="4572000" cy="51816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6200" y="2665274"/>
            <a:ext cx="4495800" cy="1754326"/>
          </a:xfrm>
          <a:prstGeom prst="rect">
            <a:avLst/>
          </a:prstGeom>
          <a:noFill/>
        </p:spPr>
        <p:txBody>
          <a:bodyPr wrap="square" rtlCol="0">
            <a:spAutoFit/>
          </a:bodyPr>
          <a:lstStyle/>
          <a:p>
            <a:pPr algn="ctr"/>
            <a:r>
              <a:rPr lang="en-US" sz="5400" b="1" dirty="0" smtClean="0">
                <a:solidFill>
                  <a:schemeClr val="bg1">
                    <a:lumMod val="85000"/>
                  </a:schemeClr>
                </a:solidFill>
                <a:latin typeface="Segoe Condensed" pitchFamily="34" charset="0"/>
              </a:rPr>
              <a:t>rational choice models</a:t>
            </a:r>
            <a:endParaRPr lang="en-US" sz="5400" b="1" dirty="0">
              <a:solidFill>
                <a:schemeClr val="bg1">
                  <a:lumMod val="85000"/>
                </a:schemeClr>
              </a:solidFill>
              <a:latin typeface="Segoe Condensed" pitchFamily="34" charset="0"/>
            </a:endParaRPr>
          </a:p>
        </p:txBody>
      </p:sp>
      <p:sp>
        <p:nvSpPr>
          <p:cNvPr id="41" name="Rectangle 40"/>
          <p:cNvSpPr/>
          <p:nvPr/>
        </p:nvSpPr>
        <p:spPr>
          <a:xfrm>
            <a:off x="4572000" y="1676400"/>
            <a:ext cx="4572000" cy="51816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419600" y="2665274"/>
            <a:ext cx="4495800" cy="1754326"/>
          </a:xfrm>
          <a:prstGeom prst="rect">
            <a:avLst/>
          </a:prstGeom>
          <a:noFill/>
        </p:spPr>
        <p:txBody>
          <a:bodyPr wrap="square" rtlCol="0">
            <a:spAutoFit/>
          </a:bodyPr>
          <a:lstStyle/>
          <a:p>
            <a:pPr algn="ctr"/>
            <a:r>
              <a:rPr lang="en-US" sz="5400" b="1" dirty="0" smtClean="0">
                <a:solidFill>
                  <a:schemeClr val="bg1">
                    <a:lumMod val="85000"/>
                  </a:schemeClr>
                </a:solidFill>
                <a:latin typeface="Segoe Condensed" pitchFamily="34" charset="0"/>
              </a:rPr>
              <a:t>norm-activation models</a:t>
            </a:r>
            <a:endParaRPr lang="en-US" sz="5400" b="1" dirty="0">
              <a:solidFill>
                <a:schemeClr val="bg1">
                  <a:lumMod val="85000"/>
                </a:schemeClr>
              </a:solidFill>
              <a:latin typeface="Segoe Condensed"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2"/>
          <p:cNvGrpSpPr/>
          <p:nvPr/>
        </p:nvGrpSpPr>
        <p:grpSpPr>
          <a:xfrm>
            <a:off x="1590773" y="1631763"/>
            <a:ext cx="5962454" cy="2390815"/>
            <a:chOff x="1590773" y="1631763"/>
            <a:chExt cx="5962454" cy="2390815"/>
          </a:xfrm>
        </p:grpSpPr>
        <p:pic>
          <p:nvPicPr>
            <p:cNvPr id="5125" name="Picture 5" descr="C:\research\projects\Sustain\design\LeafWithStem.png"/>
            <p:cNvPicPr>
              <a:picLocks noChangeAspect="1" noChangeArrowheads="1"/>
            </p:cNvPicPr>
            <p:nvPr/>
          </p:nvPicPr>
          <p:blipFill>
            <a:blip r:embed="rId4" cstate="print"/>
            <a:srcRect/>
            <a:stretch>
              <a:fillRect/>
            </a:stretch>
          </p:blipFill>
          <p:spPr bwMode="auto">
            <a:xfrm rot="517293">
              <a:off x="5504059" y="1631763"/>
              <a:ext cx="1617954" cy="2390815"/>
            </a:xfrm>
            <a:prstGeom prst="rect">
              <a:avLst/>
            </a:prstGeom>
            <a:noFill/>
          </p:spPr>
        </p:pic>
        <p:sp>
          <p:nvSpPr>
            <p:cNvPr id="4" name="TextBox 3"/>
            <p:cNvSpPr txBox="1"/>
            <p:nvPr/>
          </p:nvSpPr>
          <p:spPr>
            <a:xfrm>
              <a:off x="1590773" y="2921169"/>
              <a:ext cx="5962454" cy="1015663"/>
            </a:xfrm>
            <a:prstGeom prst="rect">
              <a:avLst/>
            </a:prstGeom>
            <a:noFill/>
          </p:spPr>
          <p:txBody>
            <a:bodyPr wrap="square" rtlCol="0">
              <a:spAutoFit/>
            </a:bodyPr>
            <a:lstStyle/>
            <a:p>
              <a:pPr algn="ctr"/>
              <a:r>
                <a:rPr lang="en-US" sz="6000" dirty="0" smtClean="0">
                  <a:solidFill>
                    <a:schemeClr val="bg1">
                      <a:lumMod val="75000"/>
                    </a:schemeClr>
                  </a:solidFill>
                  <a:latin typeface="Arial Black" pitchFamily="34" charset="0"/>
                </a:rPr>
                <a:t>eco-feedback</a:t>
              </a:r>
              <a:endParaRPr lang="en-US" sz="6000" dirty="0">
                <a:solidFill>
                  <a:schemeClr val="bg1">
                    <a:lumMod val="75000"/>
                  </a:schemeClr>
                </a:solidFill>
                <a:latin typeface="Arial Black" pitchFamily="34" charset="0"/>
              </a:endParaRPr>
            </a:p>
          </p:txBody>
        </p:sp>
      </p:grpSp>
      <p:pic>
        <p:nvPicPr>
          <p:cNvPr id="21" name="Picture 1"/>
          <p:cNvPicPr>
            <a:picLocks noChangeAspect="1" noChangeArrowheads="1"/>
          </p:cNvPicPr>
          <p:nvPr/>
        </p:nvPicPr>
        <p:blipFill>
          <a:blip r:embed="rId5" cstate="print"/>
          <a:srcRect/>
          <a:stretch>
            <a:fillRect/>
          </a:stretch>
        </p:blipFill>
        <p:spPr bwMode="auto">
          <a:xfrm>
            <a:off x="9601200" y="3200400"/>
            <a:ext cx="3962399" cy="1792426"/>
          </a:xfrm>
          <a:prstGeom prst="rect">
            <a:avLst/>
          </a:prstGeom>
          <a:noFill/>
          <a:ln w="9525">
            <a:noFill/>
            <a:miter lim="800000"/>
            <a:headEnd/>
            <a:tailEnd/>
          </a:ln>
        </p:spPr>
      </p:pic>
      <p:sp>
        <p:nvSpPr>
          <p:cNvPr id="6" name="Rectangle 5"/>
          <p:cNvSpPr/>
          <p:nvPr/>
        </p:nvSpPr>
        <p:spPr>
          <a:xfrm>
            <a:off x="1714500" y="3829050"/>
            <a:ext cx="5905500" cy="923330"/>
          </a:xfrm>
          <a:prstGeom prst="rect">
            <a:avLst/>
          </a:prstGeom>
        </p:spPr>
        <p:txBody>
          <a:bodyPr wrap="square">
            <a:spAutoFit/>
          </a:bodyPr>
          <a:lstStyle/>
          <a:p>
            <a:r>
              <a:rPr lang="en-US" sz="2700" dirty="0" smtClean="0">
                <a:solidFill>
                  <a:schemeClr val="bg1">
                    <a:lumMod val="75000"/>
                  </a:schemeClr>
                </a:solidFill>
                <a:latin typeface="Segoe Condensed" pitchFamily="34" charset="0"/>
              </a:rPr>
              <a:t>sensing behavior paired with feedback to reduce</a:t>
            </a:r>
            <a:r>
              <a:rPr lang="en-US" sz="2700" b="1" dirty="0" smtClean="0">
                <a:solidFill>
                  <a:schemeClr val="bg1">
                    <a:lumMod val="75000"/>
                  </a:schemeClr>
                </a:solidFill>
                <a:latin typeface="Segoe Condensed" pitchFamily="34" charset="0"/>
              </a:rPr>
              <a:t> </a:t>
            </a:r>
            <a:r>
              <a:rPr lang="en-US" sz="2700" dirty="0" smtClean="0">
                <a:solidFill>
                  <a:schemeClr val="bg1">
                    <a:lumMod val="75000"/>
                  </a:schemeClr>
                </a:solidFill>
                <a:latin typeface="Segoe Condensed" pitchFamily="34" charset="0"/>
              </a:rPr>
              <a:t>environmental impact</a:t>
            </a:r>
            <a:endParaRPr lang="en-US" sz="2700" dirty="0">
              <a:solidFill>
                <a:schemeClr val="bg1">
                  <a:lumMod val="75000"/>
                </a:schemeClr>
              </a:solidFill>
              <a:latin typeface="Segoe Condensed" pitchFamily="34" charset="0"/>
            </a:endParaRPr>
          </a:p>
        </p:txBody>
      </p:sp>
    </p:spTree>
    <p:custDataLst>
      <p:tags r:id="rId1"/>
    </p:custData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a:spLocks noGrp="1"/>
          </p:cNvSpPr>
          <p:nvPr>
            <p:ph type="title"/>
          </p:nvPr>
        </p:nvSpPr>
        <p:spPr>
          <a:xfrm>
            <a:off x="266700" y="228600"/>
            <a:ext cx="8610600" cy="868362"/>
          </a:xfrm>
        </p:spPr>
        <p:txBody>
          <a:bodyPr/>
          <a:lstStyle/>
          <a:p>
            <a:r>
              <a:rPr lang="en-US" sz="5000" dirty="0" smtClean="0"/>
              <a:t>rational choice models</a:t>
            </a:r>
            <a:endParaRPr lang="en-US" sz="5000" dirty="0"/>
          </a:p>
        </p:txBody>
      </p:sp>
      <p:pic>
        <p:nvPicPr>
          <p:cNvPr id="29" name="Picture 3" descr="C:\research\talks\CHI2010-EcoFeedback\glasses_lenses.png"/>
          <p:cNvPicPr>
            <a:picLocks noChangeAspect="1" noChangeArrowheads="1"/>
          </p:cNvPicPr>
          <p:nvPr/>
        </p:nvPicPr>
        <p:blipFill>
          <a:blip r:embed="rId3" cstate="print"/>
          <a:srcRect t="33171" r="50340"/>
          <a:stretch>
            <a:fillRect/>
          </a:stretch>
        </p:blipFill>
        <p:spPr bwMode="auto">
          <a:xfrm>
            <a:off x="304800" y="1524000"/>
            <a:ext cx="2819400" cy="1752600"/>
          </a:xfrm>
          <a:prstGeom prst="rect">
            <a:avLst/>
          </a:prstGeom>
          <a:noFill/>
        </p:spPr>
      </p:pic>
      <p:sp>
        <p:nvSpPr>
          <p:cNvPr id="40" name="Rectangle 39"/>
          <p:cNvSpPr/>
          <p:nvPr/>
        </p:nvSpPr>
        <p:spPr>
          <a:xfrm>
            <a:off x="-4724400" y="1143000"/>
            <a:ext cx="4572000" cy="51816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648200" y="2131874"/>
            <a:ext cx="4495800" cy="1754326"/>
          </a:xfrm>
          <a:prstGeom prst="rect">
            <a:avLst/>
          </a:prstGeom>
          <a:noFill/>
        </p:spPr>
        <p:txBody>
          <a:bodyPr wrap="square" rtlCol="0">
            <a:spAutoFit/>
          </a:bodyPr>
          <a:lstStyle/>
          <a:p>
            <a:pPr algn="ctr"/>
            <a:r>
              <a:rPr lang="en-US" sz="5400" b="1" dirty="0" smtClean="0">
                <a:solidFill>
                  <a:schemeClr val="bg1">
                    <a:lumMod val="85000"/>
                  </a:schemeClr>
                </a:solidFill>
                <a:latin typeface="Segoe Condensed" pitchFamily="34" charset="0"/>
              </a:rPr>
              <a:t>rational choice models</a:t>
            </a:r>
            <a:endParaRPr lang="en-US" sz="5400" b="1" dirty="0">
              <a:solidFill>
                <a:schemeClr val="bg1">
                  <a:lumMod val="85000"/>
                </a:schemeClr>
              </a:solidFill>
              <a:latin typeface="Segoe Condensed" pitchFamily="34" charset="0"/>
            </a:endParaRPr>
          </a:p>
        </p:txBody>
      </p:sp>
      <p:sp>
        <p:nvSpPr>
          <p:cNvPr id="20" name="TextBox 19"/>
          <p:cNvSpPr txBox="1"/>
          <p:nvPr/>
        </p:nvSpPr>
        <p:spPr>
          <a:xfrm>
            <a:off x="3581400" y="1554540"/>
            <a:ext cx="5181600" cy="1569660"/>
          </a:xfrm>
          <a:prstGeom prst="rect">
            <a:avLst/>
          </a:prstGeom>
          <a:noFill/>
        </p:spPr>
        <p:txBody>
          <a:bodyPr wrap="square" rtlCol="0">
            <a:spAutoFit/>
          </a:bodyPr>
          <a:lstStyle/>
          <a:p>
            <a:r>
              <a:rPr lang="en-US" sz="3200" dirty="0" smtClean="0">
                <a:solidFill>
                  <a:schemeClr val="bg1">
                    <a:lumMod val="85000"/>
                  </a:schemeClr>
                </a:solidFill>
                <a:latin typeface="Segoe Condensed" pitchFamily="34" charset="0"/>
                <a:ea typeface="Segoe UI" pitchFamily="34" charset="0"/>
                <a:cs typeface="Segoe UI" pitchFamily="34" charset="0"/>
              </a:rPr>
              <a:t>behavior is regulated by systematic process of evaluating expected utility to self</a:t>
            </a:r>
          </a:p>
        </p:txBody>
      </p:sp>
      <p:sp>
        <p:nvSpPr>
          <p:cNvPr id="24" name="TextBox 23"/>
          <p:cNvSpPr txBox="1"/>
          <p:nvPr/>
        </p:nvSpPr>
        <p:spPr>
          <a:xfrm>
            <a:off x="-2743200" y="0"/>
            <a:ext cx="2375535" cy="646331"/>
          </a:xfrm>
          <a:prstGeom prst="rect">
            <a:avLst/>
          </a:prstGeom>
          <a:noFill/>
        </p:spPr>
        <p:txBody>
          <a:bodyPr wrap="square" rtlCol="0">
            <a:spAutoFit/>
          </a:bodyPr>
          <a:lstStyle/>
          <a:p>
            <a:pPr algn="ctr"/>
            <a:r>
              <a:rPr lang="en-US" sz="3600" dirty="0" smtClean="0">
                <a:solidFill>
                  <a:schemeClr val="bg1">
                    <a:lumMod val="85000"/>
                  </a:schemeClr>
                </a:solidFill>
                <a:latin typeface="Segoe Condensed" pitchFamily="34" charset="0"/>
              </a:rPr>
              <a:t>self-interest</a:t>
            </a:r>
            <a:endParaRPr lang="en-US" sz="3600" dirty="0">
              <a:solidFill>
                <a:schemeClr val="bg1">
                  <a:lumMod val="85000"/>
                </a:schemeClr>
              </a:solidFill>
              <a:latin typeface="Segoe Condensed" pitchFamily="34" charset="0"/>
            </a:endParaRPr>
          </a:p>
        </p:txBody>
      </p:sp>
      <p:pic>
        <p:nvPicPr>
          <p:cNvPr id="102402" name="Picture 2" descr="http://www.egmcartech.com/wp-content/uploads/2009/01/2010_toyota_prius_live_main.jpg"/>
          <p:cNvPicPr>
            <a:picLocks noChangeAspect="1" noChangeArrowheads="1"/>
          </p:cNvPicPr>
          <p:nvPr/>
        </p:nvPicPr>
        <p:blipFill>
          <a:blip r:embed="rId4" cstate="print"/>
          <a:srcRect b="12694"/>
          <a:stretch>
            <a:fillRect/>
          </a:stretch>
        </p:blipFill>
        <p:spPr bwMode="auto">
          <a:xfrm>
            <a:off x="2667000" y="4191000"/>
            <a:ext cx="3124200" cy="1600200"/>
          </a:xfrm>
          <a:prstGeom prst="rect">
            <a:avLst/>
          </a:prstGeom>
          <a:noFill/>
        </p:spPr>
      </p:pic>
      <p:pic>
        <p:nvPicPr>
          <p:cNvPr id="102404" name="Picture 4" descr="http://autoworld.files.wordpress.com/2009/06/wald-200-land-cruiser-sports-line-black-bison-edition-img_1.jpg"/>
          <p:cNvPicPr>
            <a:picLocks noChangeAspect="1" noChangeArrowheads="1"/>
          </p:cNvPicPr>
          <p:nvPr/>
        </p:nvPicPr>
        <p:blipFill>
          <a:blip r:embed="rId5" cstate="print"/>
          <a:srcRect b="4717"/>
          <a:stretch>
            <a:fillRect/>
          </a:stretch>
        </p:blipFill>
        <p:spPr bwMode="auto">
          <a:xfrm>
            <a:off x="6019800" y="4191000"/>
            <a:ext cx="2438400" cy="1548312"/>
          </a:xfrm>
          <a:prstGeom prst="rect">
            <a:avLst/>
          </a:prstGeom>
          <a:noFill/>
        </p:spPr>
      </p:pic>
      <p:sp>
        <p:nvSpPr>
          <p:cNvPr id="13" name="TextBox 12"/>
          <p:cNvSpPr txBox="1"/>
          <p:nvPr/>
        </p:nvSpPr>
        <p:spPr>
          <a:xfrm>
            <a:off x="266700" y="6367046"/>
            <a:ext cx="8768118" cy="338554"/>
          </a:xfrm>
          <a:prstGeom prst="rect">
            <a:avLst/>
          </a:prstGeom>
          <a:noFill/>
        </p:spPr>
        <p:txBody>
          <a:bodyPr wrap="square" rtlCol="0">
            <a:spAutoFit/>
          </a:bodyPr>
          <a:lstStyle/>
          <a:p>
            <a:pPr algn="r"/>
            <a:r>
              <a:rPr lang="en-US" sz="1600" dirty="0" smtClean="0">
                <a:solidFill>
                  <a:schemeClr val="bg1">
                    <a:lumMod val="85000"/>
                  </a:schemeClr>
                </a:solidFill>
                <a:latin typeface="Arial" pitchFamily="34" charset="0"/>
                <a:cs typeface="Arial" pitchFamily="34" charset="0"/>
              </a:rPr>
              <a:t>Congressional Budget Office, </a:t>
            </a:r>
            <a:r>
              <a:rPr lang="en-US" sz="1600" i="1" dirty="0" smtClean="0">
                <a:solidFill>
                  <a:schemeClr val="bg1">
                    <a:lumMod val="85000"/>
                  </a:schemeClr>
                </a:solidFill>
                <a:latin typeface="Arial" pitchFamily="34" charset="0"/>
                <a:cs typeface="Arial" pitchFamily="34" charset="0"/>
              </a:rPr>
              <a:t>Congress Report</a:t>
            </a:r>
            <a:r>
              <a:rPr lang="en-US" sz="1600" dirty="0" smtClean="0">
                <a:solidFill>
                  <a:schemeClr val="bg1">
                    <a:lumMod val="85000"/>
                  </a:schemeClr>
                </a:solidFill>
                <a:latin typeface="Arial" pitchFamily="34" charset="0"/>
                <a:cs typeface="Arial" pitchFamily="34" charset="0"/>
              </a:rPr>
              <a:t>, 2008</a:t>
            </a:r>
            <a:endParaRPr lang="en-US" sz="1600" i="1" dirty="0">
              <a:solidFill>
                <a:schemeClr val="bg1">
                  <a:lumMod val="85000"/>
                </a:schemeClr>
              </a:solidFill>
              <a:latin typeface="Arial" pitchFamily="34" charset="0"/>
              <a:cs typeface="Arial" pitchFamily="34" charset="0"/>
            </a:endParaRPr>
          </a:p>
        </p:txBody>
      </p:sp>
      <p:sp>
        <p:nvSpPr>
          <p:cNvPr id="102406" name="AutoShape 6" descr="http://www.thedailygreen.com/cm/thedailygreen/images/PV/car-save-gas-lg.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2410" name="Picture 10" descr="http://ken-jennings.com/blog/wp-content/uploads/2008/06/gas%20prices.jpg"/>
          <p:cNvPicPr>
            <a:picLocks noChangeAspect="1" noChangeArrowheads="1"/>
          </p:cNvPicPr>
          <p:nvPr/>
        </p:nvPicPr>
        <p:blipFill>
          <a:blip r:embed="rId6" cstate="print"/>
          <a:srcRect r="37882"/>
          <a:stretch>
            <a:fillRect/>
          </a:stretch>
        </p:blipFill>
        <p:spPr bwMode="auto">
          <a:xfrm>
            <a:off x="609600" y="3886200"/>
            <a:ext cx="1828800" cy="227214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40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40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4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a:spLocks noGrp="1"/>
          </p:cNvSpPr>
          <p:nvPr>
            <p:ph type="title"/>
          </p:nvPr>
        </p:nvSpPr>
        <p:spPr>
          <a:xfrm>
            <a:off x="266700" y="228600"/>
            <a:ext cx="8610600" cy="868362"/>
          </a:xfrm>
        </p:spPr>
        <p:txBody>
          <a:bodyPr/>
          <a:lstStyle/>
          <a:p>
            <a:r>
              <a:rPr lang="en-US" sz="5000" dirty="0" smtClean="0"/>
              <a:t>norm activation models</a:t>
            </a:r>
            <a:endParaRPr lang="en-US" sz="5000" dirty="0"/>
          </a:p>
        </p:txBody>
      </p:sp>
      <p:sp>
        <p:nvSpPr>
          <p:cNvPr id="40" name="Rectangle 39"/>
          <p:cNvSpPr/>
          <p:nvPr/>
        </p:nvSpPr>
        <p:spPr>
          <a:xfrm>
            <a:off x="-4724400" y="1143000"/>
            <a:ext cx="4572000" cy="51816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648200" y="2131874"/>
            <a:ext cx="4495800" cy="1754326"/>
          </a:xfrm>
          <a:prstGeom prst="rect">
            <a:avLst/>
          </a:prstGeom>
          <a:noFill/>
        </p:spPr>
        <p:txBody>
          <a:bodyPr wrap="square" rtlCol="0">
            <a:spAutoFit/>
          </a:bodyPr>
          <a:lstStyle/>
          <a:p>
            <a:pPr algn="ctr"/>
            <a:r>
              <a:rPr lang="en-US" sz="5400" b="1" dirty="0" smtClean="0">
                <a:solidFill>
                  <a:schemeClr val="bg1">
                    <a:lumMod val="85000"/>
                  </a:schemeClr>
                </a:solidFill>
                <a:latin typeface="Segoe Condensed" pitchFamily="34" charset="0"/>
              </a:rPr>
              <a:t>rational choice models</a:t>
            </a:r>
            <a:endParaRPr lang="en-US" sz="5400" b="1" dirty="0">
              <a:solidFill>
                <a:schemeClr val="bg1">
                  <a:lumMod val="85000"/>
                </a:schemeClr>
              </a:solidFill>
              <a:latin typeface="Segoe Condensed" pitchFamily="34" charset="0"/>
            </a:endParaRPr>
          </a:p>
        </p:txBody>
      </p:sp>
      <p:sp>
        <p:nvSpPr>
          <p:cNvPr id="24" name="TextBox 23"/>
          <p:cNvSpPr txBox="1"/>
          <p:nvPr/>
        </p:nvSpPr>
        <p:spPr>
          <a:xfrm>
            <a:off x="-2743200" y="0"/>
            <a:ext cx="2375535" cy="646331"/>
          </a:xfrm>
          <a:prstGeom prst="rect">
            <a:avLst/>
          </a:prstGeom>
          <a:noFill/>
        </p:spPr>
        <p:txBody>
          <a:bodyPr wrap="square" rtlCol="0">
            <a:spAutoFit/>
          </a:bodyPr>
          <a:lstStyle/>
          <a:p>
            <a:pPr algn="ctr"/>
            <a:r>
              <a:rPr lang="en-US" sz="3600" dirty="0" smtClean="0">
                <a:solidFill>
                  <a:schemeClr val="bg1">
                    <a:lumMod val="85000"/>
                  </a:schemeClr>
                </a:solidFill>
                <a:latin typeface="Segoe Condensed" pitchFamily="34" charset="0"/>
              </a:rPr>
              <a:t>self-interest</a:t>
            </a:r>
            <a:endParaRPr lang="en-US" sz="3600" dirty="0">
              <a:solidFill>
                <a:schemeClr val="bg1">
                  <a:lumMod val="85000"/>
                </a:schemeClr>
              </a:solidFill>
              <a:latin typeface="Segoe Condensed" pitchFamily="34" charset="0"/>
            </a:endParaRPr>
          </a:p>
        </p:txBody>
      </p:sp>
      <p:pic>
        <p:nvPicPr>
          <p:cNvPr id="25" name="Picture 3" descr="C:\research\talks\CHI2010-EcoFeedback\glasses_lenses.png"/>
          <p:cNvPicPr>
            <a:picLocks noChangeAspect="1" noChangeArrowheads="1"/>
          </p:cNvPicPr>
          <p:nvPr/>
        </p:nvPicPr>
        <p:blipFill>
          <a:blip r:embed="rId3" cstate="print"/>
          <a:srcRect l="53015" t="31957"/>
          <a:stretch>
            <a:fillRect/>
          </a:stretch>
        </p:blipFill>
        <p:spPr bwMode="auto">
          <a:xfrm>
            <a:off x="5791200" y="1533942"/>
            <a:ext cx="2667551" cy="1784449"/>
          </a:xfrm>
          <a:prstGeom prst="rect">
            <a:avLst/>
          </a:prstGeom>
          <a:noFill/>
        </p:spPr>
      </p:pic>
      <p:sp>
        <p:nvSpPr>
          <p:cNvPr id="26" name="TextBox 25"/>
          <p:cNvSpPr txBox="1"/>
          <p:nvPr/>
        </p:nvSpPr>
        <p:spPr>
          <a:xfrm>
            <a:off x="533400" y="1478340"/>
            <a:ext cx="5181600" cy="1569660"/>
          </a:xfrm>
          <a:prstGeom prst="rect">
            <a:avLst/>
          </a:prstGeom>
          <a:noFill/>
        </p:spPr>
        <p:txBody>
          <a:bodyPr wrap="square" rtlCol="0">
            <a:spAutoFit/>
          </a:bodyPr>
          <a:lstStyle/>
          <a:p>
            <a:r>
              <a:rPr lang="en-US" sz="3200" dirty="0" smtClean="0">
                <a:solidFill>
                  <a:schemeClr val="bg1">
                    <a:lumMod val="85000"/>
                  </a:schemeClr>
                </a:solidFill>
                <a:latin typeface="Segoe Condensed" pitchFamily="34" charset="0"/>
                <a:ea typeface="Segoe UI" pitchFamily="34" charset="0"/>
                <a:cs typeface="Segoe UI" pitchFamily="34" charset="0"/>
              </a:rPr>
              <a:t>proenvironmental behavior is altruistic or based on some perceived notion of good</a:t>
            </a:r>
          </a:p>
        </p:txBody>
      </p:sp>
      <p:pic>
        <p:nvPicPr>
          <p:cNvPr id="11" name="Picture 2" descr="C:\research\talks\CHI2010-EcoFeedback\Man recycling can.jpg"/>
          <p:cNvPicPr>
            <a:picLocks noChangeAspect="1" noChangeArrowheads="1"/>
          </p:cNvPicPr>
          <p:nvPr/>
        </p:nvPicPr>
        <p:blipFill>
          <a:blip r:embed="rId4" cstate="print"/>
          <a:srcRect l="31625"/>
          <a:stretch>
            <a:fillRect/>
          </a:stretch>
        </p:blipFill>
        <p:spPr bwMode="auto">
          <a:xfrm>
            <a:off x="838200" y="3810000"/>
            <a:ext cx="2844800" cy="2667000"/>
          </a:xfrm>
          <a:prstGeom prst="rect">
            <a:avLst/>
          </a:prstGeom>
          <a:noFill/>
        </p:spPr>
      </p:pic>
      <p:sp>
        <p:nvSpPr>
          <p:cNvPr id="12" name="Rectangle 11"/>
          <p:cNvSpPr/>
          <p:nvPr/>
        </p:nvSpPr>
        <p:spPr>
          <a:xfrm>
            <a:off x="3886200" y="4191000"/>
            <a:ext cx="4953000" cy="1384995"/>
          </a:xfrm>
          <a:prstGeom prst="rect">
            <a:avLst/>
          </a:prstGeom>
        </p:spPr>
        <p:txBody>
          <a:bodyPr wrap="square">
            <a:spAutoFit/>
          </a:bodyPr>
          <a:lstStyle/>
          <a:p>
            <a:pPr marL="288925" indent="-288925"/>
            <a:r>
              <a:rPr lang="en-US" sz="2800" dirty="0" smtClean="0">
                <a:solidFill>
                  <a:schemeClr val="bg1">
                    <a:lumMod val="85000"/>
                  </a:schemeClr>
                </a:solidFill>
                <a:latin typeface="Segoe Condensed" pitchFamily="34" charset="0"/>
                <a:ea typeface="Segoe UI" pitchFamily="34" charset="0"/>
                <a:cs typeface="Segoe UI" pitchFamily="34" charset="0"/>
              </a:rPr>
              <a:t>help to </a:t>
            </a:r>
            <a:r>
              <a:rPr lang="en-US" sz="2800" b="1" dirty="0" smtClean="0">
                <a:solidFill>
                  <a:schemeClr val="bg1">
                    <a:lumMod val="85000"/>
                  </a:schemeClr>
                </a:solidFill>
                <a:latin typeface="Segoe Condensed" pitchFamily="34" charset="0"/>
                <a:ea typeface="Segoe UI" pitchFamily="34" charset="0"/>
                <a:cs typeface="Segoe UI" pitchFamily="34" charset="0"/>
              </a:rPr>
              <a:t>conserve natural resources</a:t>
            </a:r>
          </a:p>
          <a:p>
            <a:pPr marL="288925" indent="-288925"/>
            <a:r>
              <a:rPr lang="en-US" sz="2800" dirty="0" smtClean="0">
                <a:solidFill>
                  <a:schemeClr val="bg1">
                    <a:lumMod val="85000"/>
                  </a:schemeClr>
                </a:solidFill>
                <a:latin typeface="Segoe Condensed" pitchFamily="34" charset="0"/>
                <a:ea typeface="Segoe UI" pitchFamily="34" charset="0"/>
                <a:cs typeface="Segoe UI" pitchFamily="34" charset="0"/>
              </a:rPr>
              <a:t>a sense of </a:t>
            </a:r>
            <a:r>
              <a:rPr lang="en-US" sz="2800" b="1" dirty="0" smtClean="0">
                <a:solidFill>
                  <a:schemeClr val="bg1">
                    <a:lumMod val="85000"/>
                  </a:schemeClr>
                </a:solidFill>
                <a:latin typeface="Segoe Condensed" pitchFamily="34" charset="0"/>
                <a:ea typeface="Segoe UI" pitchFamily="34" charset="0"/>
                <a:cs typeface="Segoe UI" pitchFamily="34" charset="0"/>
              </a:rPr>
              <a:t>responsibility</a:t>
            </a:r>
            <a:r>
              <a:rPr lang="en-US" sz="2800" dirty="0" smtClean="0">
                <a:solidFill>
                  <a:schemeClr val="bg1">
                    <a:lumMod val="85000"/>
                  </a:schemeClr>
                </a:solidFill>
                <a:latin typeface="Segoe Condensed" pitchFamily="34" charset="0"/>
                <a:ea typeface="Segoe UI" pitchFamily="34" charset="0"/>
                <a:cs typeface="Segoe UI" pitchFamily="34" charset="0"/>
              </a:rPr>
              <a:t> and </a:t>
            </a:r>
            <a:r>
              <a:rPr lang="en-US" sz="2800" b="1" dirty="0" smtClean="0">
                <a:solidFill>
                  <a:schemeClr val="bg1">
                    <a:lumMod val="85000"/>
                  </a:schemeClr>
                </a:solidFill>
                <a:latin typeface="Segoe Condensed" pitchFamily="34" charset="0"/>
                <a:ea typeface="Segoe UI" pitchFamily="34" charset="0"/>
                <a:cs typeface="Segoe UI" pitchFamily="34" charset="0"/>
              </a:rPr>
              <a:t>participation</a:t>
            </a:r>
          </a:p>
        </p:txBody>
      </p:sp>
      <p:sp>
        <p:nvSpPr>
          <p:cNvPr id="13" name="TextBox 12"/>
          <p:cNvSpPr txBox="1"/>
          <p:nvPr/>
        </p:nvSpPr>
        <p:spPr>
          <a:xfrm>
            <a:off x="266700" y="6367046"/>
            <a:ext cx="8768118" cy="584775"/>
          </a:xfrm>
          <a:prstGeom prst="rect">
            <a:avLst/>
          </a:prstGeom>
          <a:noFill/>
        </p:spPr>
        <p:txBody>
          <a:bodyPr wrap="square" rtlCol="0">
            <a:spAutoFit/>
          </a:bodyPr>
          <a:lstStyle/>
          <a:p>
            <a:pPr algn="r"/>
            <a:r>
              <a:rPr lang="en-US" sz="1600" dirty="0" err="1" smtClean="0">
                <a:solidFill>
                  <a:schemeClr val="bg1">
                    <a:lumMod val="85000"/>
                  </a:schemeClr>
                </a:solidFill>
                <a:latin typeface="Arial" pitchFamily="34" charset="0"/>
                <a:cs typeface="Arial" pitchFamily="34" charset="0"/>
              </a:rPr>
              <a:t>DeYoung</a:t>
            </a:r>
            <a:r>
              <a:rPr lang="en-US" sz="1600" dirty="0" smtClean="0">
                <a:solidFill>
                  <a:schemeClr val="bg1">
                    <a:lumMod val="85000"/>
                  </a:schemeClr>
                </a:solidFill>
                <a:latin typeface="Arial" pitchFamily="34" charset="0"/>
                <a:cs typeface="Arial" pitchFamily="34" charset="0"/>
              </a:rPr>
              <a:t>, </a:t>
            </a:r>
            <a:r>
              <a:rPr lang="en-US" sz="1600" i="1" dirty="0" smtClean="0">
                <a:solidFill>
                  <a:schemeClr val="bg1">
                    <a:lumMod val="85000"/>
                  </a:schemeClr>
                </a:solidFill>
                <a:latin typeface="Arial" pitchFamily="34" charset="0"/>
                <a:cs typeface="Arial" pitchFamily="34" charset="0"/>
              </a:rPr>
              <a:t>Environment and Behavior</a:t>
            </a:r>
            <a:r>
              <a:rPr lang="en-US" sz="1600" dirty="0" smtClean="0">
                <a:solidFill>
                  <a:schemeClr val="bg1">
                    <a:lumMod val="85000"/>
                  </a:schemeClr>
                </a:solidFill>
                <a:latin typeface="Arial" pitchFamily="34" charset="0"/>
                <a:cs typeface="Arial" pitchFamily="34" charset="0"/>
              </a:rPr>
              <a:t>, 1986</a:t>
            </a:r>
          </a:p>
          <a:p>
            <a:pPr algn="r"/>
            <a:endParaRPr lang="en-US" sz="1600" i="1" dirty="0">
              <a:solidFill>
                <a:schemeClr val="bg1">
                  <a:lumMod val="85000"/>
                </a:schemeClr>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731838"/>
            <a:ext cx="8610600" cy="868362"/>
          </a:xfrm>
        </p:spPr>
        <p:txBody>
          <a:bodyPr/>
          <a:lstStyle/>
          <a:p>
            <a:r>
              <a:rPr lang="en-US" sz="5500" dirty="0" smtClean="0"/>
              <a:t>models impact eco-feedback designs</a:t>
            </a:r>
            <a:endParaRPr lang="en-US" sz="5500" dirty="0"/>
          </a:p>
        </p:txBody>
      </p:sp>
      <p:sp>
        <p:nvSpPr>
          <p:cNvPr id="5" name="TextBox 4"/>
          <p:cNvSpPr txBox="1"/>
          <p:nvPr/>
        </p:nvSpPr>
        <p:spPr>
          <a:xfrm>
            <a:off x="533400" y="2354759"/>
            <a:ext cx="8305800" cy="4154984"/>
          </a:xfrm>
          <a:prstGeom prst="rect">
            <a:avLst/>
          </a:prstGeom>
          <a:noFill/>
        </p:spPr>
        <p:txBody>
          <a:bodyPr wrap="square" rtlCol="0">
            <a:spAutoFit/>
          </a:bodyPr>
          <a:lstStyle/>
          <a:p>
            <a:pPr marL="457200" lvl="0" indent="-457200"/>
            <a:r>
              <a:rPr lang="en-US" sz="4400" dirty="0" smtClean="0">
                <a:solidFill>
                  <a:schemeClr val="bg1">
                    <a:lumMod val="85000"/>
                  </a:schemeClr>
                </a:solidFill>
                <a:latin typeface="Segoe Condensed" pitchFamily="34" charset="0"/>
                <a:ea typeface="Segoe UI" pitchFamily="34" charset="0"/>
                <a:cs typeface="Segoe UI" pitchFamily="34" charset="0"/>
              </a:rPr>
              <a:t>designers build based on models, these fundamentally change their designs</a:t>
            </a:r>
          </a:p>
          <a:p>
            <a:pPr marL="457200" lvl="0" indent="-457200"/>
            <a:endParaRPr lang="en-US" sz="4400" dirty="0" smtClean="0">
              <a:solidFill>
                <a:schemeClr val="bg1">
                  <a:lumMod val="85000"/>
                </a:schemeClr>
              </a:solidFill>
              <a:latin typeface="Segoe Condensed" pitchFamily="34" charset="0"/>
              <a:ea typeface="Segoe UI" pitchFamily="34" charset="0"/>
              <a:cs typeface="Segoe UI" pitchFamily="34" charset="0"/>
            </a:endParaRPr>
          </a:p>
          <a:p>
            <a:pPr marL="457200" lvl="0" indent="-457200"/>
            <a:r>
              <a:rPr lang="en-US" sz="4400" dirty="0" smtClean="0">
                <a:solidFill>
                  <a:schemeClr val="bg1">
                    <a:lumMod val="85000"/>
                  </a:schemeClr>
                </a:solidFill>
                <a:latin typeface="Segoe Condensed" pitchFamily="34" charset="0"/>
                <a:ea typeface="Segoe UI" pitchFamily="34" charset="0"/>
                <a:cs typeface="Segoe UI" pitchFamily="34" charset="0"/>
              </a:rPr>
              <a:t>we need to be more about explicit about questioning/exposing the theories used in our designs</a:t>
            </a:r>
            <a:endParaRPr lang="en-US" sz="4400" dirty="0">
              <a:solidFill>
                <a:schemeClr val="bg1">
                  <a:lumMod val="85000"/>
                </a:schemeClr>
              </a:solidFill>
              <a:latin typeface="Segoe Condensed" pitchFamily="34" charset="0"/>
              <a:ea typeface="Segoe UI" pitchFamily="34" charset="0"/>
              <a:cs typeface="Segoe U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research\talks\CHI2010-EcoFeedback\3026749222_7accec0283_o.jpg"/>
          <p:cNvPicPr>
            <a:picLocks noChangeAspect="1" noChangeArrowheads="1"/>
          </p:cNvPicPr>
          <p:nvPr/>
        </p:nvPicPr>
        <p:blipFill>
          <a:blip r:embed="rId3" cstate="print"/>
          <a:srcRect b="34489"/>
          <a:stretch>
            <a:fillRect/>
          </a:stretch>
        </p:blipFill>
        <p:spPr bwMode="auto">
          <a:xfrm>
            <a:off x="-1" y="-907409"/>
            <a:ext cx="9144000" cy="8984609"/>
          </a:xfrm>
          <a:prstGeom prst="rect">
            <a:avLst/>
          </a:prstGeom>
          <a:noFill/>
        </p:spPr>
      </p:pic>
      <p:sp>
        <p:nvSpPr>
          <p:cNvPr id="40" name="Freeform 39"/>
          <p:cNvSpPr/>
          <p:nvPr/>
        </p:nvSpPr>
        <p:spPr>
          <a:xfrm>
            <a:off x="1828800" y="2486896"/>
            <a:ext cx="4595751" cy="777453"/>
          </a:xfrm>
          <a:custGeom>
            <a:avLst/>
            <a:gdLst>
              <a:gd name="connsiteX0" fmla="*/ 142504 w 4595751"/>
              <a:gd name="connsiteY0" fmla="*/ 3958 h 777453"/>
              <a:gd name="connsiteX1" fmla="*/ 106878 w 4595751"/>
              <a:gd name="connsiteY1" fmla="*/ 27708 h 777453"/>
              <a:gd name="connsiteX2" fmla="*/ 59377 w 4595751"/>
              <a:gd name="connsiteY2" fmla="*/ 98960 h 777453"/>
              <a:gd name="connsiteX3" fmla="*/ 47502 w 4595751"/>
              <a:gd name="connsiteY3" fmla="*/ 134586 h 777453"/>
              <a:gd name="connsiteX4" fmla="*/ 0 w 4595751"/>
              <a:gd name="connsiteY4" fmla="*/ 205838 h 777453"/>
              <a:gd name="connsiteX5" fmla="*/ 35626 w 4595751"/>
              <a:gd name="connsiteY5" fmla="*/ 229589 h 777453"/>
              <a:gd name="connsiteX6" fmla="*/ 249382 w 4595751"/>
              <a:gd name="connsiteY6" fmla="*/ 241464 h 777453"/>
              <a:gd name="connsiteX7" fmla="*/ 296883 w 4595751"/>
              <a:gd name="connsiteY7" fmla="*/ 253339 h 777453"/>
              <a:gd name="connsiteX8" fmla="*/ 403761 w 4595751"/>
              <a:gd name="connsiteY8" fmla="*/ 300841 h 777453"/>
              <a:gd name="connsiteX9" fmla="*/ 439387 w 4595751"/>
              <a:gd name="connsiteY9" fmla="*/ 312716 h 777453"/>
              <a:gd name="connsiteX10" fmla="*/ 902525 w 4595751"/>
              <a:gd name="connsiteY10" fmla="*/ 336467 h 777453"/>
              <a:gd name="connsiteX11" fmla="*/ 961902 w 4595751"/>
              <a:gd name="connsiteY11" fmla="*/ 348342 h 777453"/>
              <a:gd name="connsiteX12" fmla="*/ 1199408 w 4595751"/>
              <a:gd name="connsiteY12" fmla="*/ 383968 h 777453"/>
              <a:gd name="connsiteX13" fmla="*/ 1270660 w 4595751"/>
              <a:gd name="connsiteY13" fmla="*/ 407719 h 777453"/>
              <a:gd name="connsiteX14" fmla="*/ 1306286 w 4595751"/>
              <a:gd name="connsiteY14" fmla="*/ 419594 h 777453"/>
              <a:gd name="connsiteX15" fmla="*/ 1341912 w 4595751"/>
              <a:gd name="connsiteY15" fmla="*/ 431469 h 777453"/>
              <a:gd name="connsiteX16" fmla="*/ 1377538 w 4595751"/>
              <a:gd name="connsiteY16" fmla="*/ 455220 h 777453"/>
              <a:gd name="connsiteX17" fmla="*/ 1425039 w 4595751"/>
              <a:gd name="connsiteY17" fmla="*/ 467095 h 777453"/>
              <a:gd name="connsiteX18" fmla="*/ 1840676 w 4595751"/>
              <a:gd name="connsiteY18" fmla="*/ 478971 h 777453"/>
              <a:gd name="connsiteX19" fmla="*/ 2208811 w 4595751"/>
              <a:gd name="connsiteY19" fmla="*/ 502721 h 777453"/>
              <a:gd name="connsiteX20" fmla="*/ 2291938 w 4595751"/>
              <a:gd name="connsiteY20" fmla="*/ 526472 h 777453"/>
              <a:gd name="connsiteX21" fmla="*/ 2327564 w 4595751"/>
              <a:gd name="connsiteY21" fmla="*/ 538347 h 777453"/>
              <a:gd name="connsiteX22" fmla="*/ 2398816 w 4595751"/>
              <a:gd name="connsiteY22" fmla="*/ 550223 h 777453"/>
              <a:gd name="connsiteX23" fmla="*/ 2446317 w 4595751"/>
              <a:gd name="connsiteY23" fmla="*/ 562098 h 777453"/>
              <a:gd name="connsiteX24" fmla="*/ 2695699 w 4595751"/>
              <a:gd name="connsiteY24" fmla="*/ 597724 h 777453"/>
              <a:gd name="connsiteX25" fmla="*/ 3170712 w 4595751"/>
              <a:gd name="connsiteY25" fmla="*/ 621474 h 777453"/>
              <a:gd name="connsiteX26" fmla="*/ 3241964 w 4595751"/>
              <a:gd name="connsiteY26" fmla="*/ 633350 h 777453"/>
              <a:gd name="connsiteX27" fmla="*/ 3325091 w 4595751"/>
              <a:gd name="connsiteY27" fmla="*/ 645225 h 777453"/>
              <a:gd name="connsiteX28" fmla="*/ 3479470 w 4595751"/>
              <a:gd name="connsiteY28" fmla="*/ 680851 h 777453"/>
              <a:gd name="connsiteX29" fmla="*/ 4037611 w 4595751"/>
              <a:gd name="connsiteY29" fmla="*/ 704602 h 777453"/>
              <a:gd name="connsiteX30" fmla="*/ 4073237 w 4595751"/>
              <a:gd name="connsiteY30" fmla="*/ 716477 h 777453"/>
              <a:gd name="connsiteX31" fmla="*/ 4286993 w 4595751"/>
              <a:gd name="connsiteY31" fmla="*/ 740228 h 777453"/>
              <a:gd name="connsiteX32" fmla="*/ 4548250 w 4595751"/>
              <a:gd name="connsiteY32" fmla="*/ 752103 h 777453"/>
              <a:gd name="connsiteX33" fmla="*/ 4572000 w 4595751"/>
              <a:gd name="connsiteY33" fmla="*/ 680851 h 777453"/>
              <a:gd name="connsiteX34" fmla="*/ 4595751 w 4595751"/>
              <a:gd name="connsiteY34" fmla="*/ 419594 h 777453"/>
              <a:gd name="connsiteX35" fmla="*/ 4512624 w 4595751"/>
              <a:gd name="connsiteY35" fmla="*/ 372093 h 777453"/>
              <a:gd name="connsiteX36" fmla="*/ 3716977 w 4595751"/>
              <a:gd name="connsiteY36" fmla="*/ 348342 h 777453"/>
              <a:gd name="connsiteX37" fmla="*/ 3420094 w 4595751"/>
              <a:gd name="connsiteY37" fmla="*/ 336467 h 777453"/>
              <a:gd name="connsiteX38" fmla="*/ 3360717 w 4595751"/>
              <a:gd name="connsiteY38" fmla="*/ 324591 h 777453"/>
              <a:gd name="connsiteX39" fmla="*/ 3277590 w 4595751"/>
              <a:gd name="connsiteY39" fmla="*/ 300841 h 777453"/>
              <a:gd name="connsiteX40" fmla="*/ 3075709 w 4595751"/>
              <a:gd name="connsiteY40" fmla="*/ 277090 h 777453"/>
              <a:gd name="connsiteX41" fmla="*/ 2671948 w 4595751"/>
              <a:gd name="connsiteY41" fmla="*/ 253339 h 777453"/>
              <a:gd name="connsiteX42" fmla="*/ 2600696 w 4595751"/>
              <a:gd name="connsiteY42" fmla="*/ 241464 h 777453"/>
              <a:gd name="connsiteX43" fmla="*/ 2481943 w 4595751"/>
              <a:gd name="connsiteY43" fmla="*/ 229589 h 777453"/>
              <a:gd name="connsiteX44" fmla="*/ 2173185 w 4595751"/>
              <a:gd name="connsiteY44" fmla="*/ 217713 h 777453"/>
              <a:gd name="connsiteX45" fmla="*/ 1911928 w 4595751"/>
              <a:gd name="connsiteY45" fmla="*/ 205838 h 777453"/>
              <a:gd name="connsiteX46" fmla="*/ 1615044 w 4595751"/>
              <a:gd name="connsiteY46" fmla="*/ 193963 h 777453"/>
              <a:gd name="connsiteX47" fmla="*/ 1579418 w 4595751"/>
              <a:gd name="connsiteY47" fmla="*/ 182087 h 777453"/>
              <a:gd name="connsiteX48" fmla="*/ 1330037 w 4595751"/>
              <a:gd name="connsiteY48" fmla="*/ 158337 h 777453"/>
              <a:gd name="connsiteX49" fmla="*/ 1104405 w 4595751"/>
              <a:gd name="connsiteY49" fmla="*/ 146461 h 777453"/>
              <a:gd name="connsiteX50" fmla="*/ 1056904 w 4595751"/>
              <a:gd name="connsiteY50" fmla="*/ 134586 h 777453"/>
              <a:gd name="connsiteX51" fmla="*/ 985652 w 4595751"/>
              <a:gd name="connsiteY51" fmla="*/ 110835 h 777453"/>
              <a:gd name="connsiteX52" fmla="*/ 581891 w 4595751"/>
              <a:gd name="connsiteY52" fmla="*/ 87085 h 777453"/>
              <a:gd name="connsiteX53" fmla="*/ 486889 w 4595751"/>
              <a:gd name="connsiteY53" fmla="*/ 75210 h 777453"/>
              <a:gd name="connsiteX54" fmla="*/ 356260 w 4595751"/>
              <a:gd name="connsiteY54" fmla="*/ 51459 h 777453"/>
              <a:gd name="connsiteX55" fmla="*/ 308759 w 4595751"/>
              <a:gd name="connsiteY55" fmla="*/ 39584 h 777453"/>
              <a:gd name="connsiteX56" fmla="*/ 178130 w 4595751"/>
              <a:gd name="connsiteY56" fmla="*/ 3958 h 777453"/>
              <a:gd name="connsiteX57" fmla="*/ 142504 w 4595751"/>
              <a:gd name="connsiteY57" fmla="*/ 3958 h 777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595751" h="777453">
                <a:moveTo>
                  <a:pt x="142504" y="3958"/>
                </a:moveTo>
                <a:cubicBezTo>
                  <a:pt x="130629" y="7916"/>
                  <a:pt x="116276" y="16967"/>
                  <a:pt x="106878" y="27708"/>
                </a:cubicBezTo>
                <a:cubicBezTo>
                  <a:pt x="88081" y="49190"/>
                  <a:pt x="59377" y="98960"/>
                  <a:pt x="59377" y="98960"/>
                </a:cubicBezTo>
                <a:cubicBezTo>
                  <a:pt x="55419" y="110835"/>
                  <a:pt x="53581" y="123644"/>
                  <a:pt x="47502" y="134586"/>
                </a:cubicBezTo>
                <a:cubicBezTo>
                  <a:pt x="33639" y="159539"/>
                  <a:pt x="0" y="205838"/>
                  <a:pt x="0" y="205838"/>
                </a:cubicBezTo>
                <a:cubicBezTo>
                  <a:pt x="11875" y="213755"/>
                  <a:pt x="21497" y="227571"/>
                  <a:pt x="35626" y="229589"/>
                </a:cubicBezTo>
                <a:cubicBezTo>
                  <a:pt x="106271" y="239681"/>
                  <a:pt x="178313" y="235003"/>
                  <a:pt x="249382" y="241464"/>
                </a:cubicBezTo>
                <a:cubicBezTo>
                  <a:pt x="265636" y="242942"/>
                  <a:pt x="281049" y="249381"/>
                  <a:pt x="296883" y="253339"/>
                </a:cubicBezTo>
                <a:cubicBezTo>
                  <a:pt x="353339" y="290977"/>
                  <a:pt x="318970" y="272577"/>
                  <a:pt x="403761" y="300841"/>
                </a:cubicBezTo>
                <a:lnTo>
                  <a:pt x="439387" y="312716"/>
                </a:lnTo>
                <a:cubicBezTo>
                  <a:pt x="610257" y="369671"/>
                  <a:pt x="462500" y="324243"/>
                  <a:pt x="902525" y="336467"/>
                </a:cubicBezTo>
                <a:cubicBezTo>
                  <a:pt x="922317" y="340425"/>
                  <a:pt x="941921" y="345488"/>
                  <a:pt x="961902" y="348342"/>
                </a:cubicBezTo>
                <a:cubicBezTo>
                  <a:pt x="1055355" y="361692"/>
                  <a:pt x="1118814" y="359790"/>
                  <a:pt x="1199408" y="383968"/>
                </a:cubicBezTo>
                <a:cubicBezTo>
                  <a:pt x="1223388" y="391162"/>
                  <a:pt x="1246909" y="399802"/>
                  <a:pt x="1270660" y="407719"/>
                </a:cubicBezTo>
                <a:lnTo>
                  <a:pt x="1306286" y="419594"/>
                </a:lnTo>
                <a:lnTo>
                  <a:pt x="1341912" y="431469"/>
                </a:lnTo>
                <a:cubicBezTo>
                  <a:pt x="1353787" y="439386"/>
                  <a:pt x="1364420" y="449598"/>
                  <a:pt x="1377538" y="455220"/>
                </a:cubicBezTo>
                <a:cubicBezTo>
                  <a:pt x="1392539" y="461649"/>
                  <a:pt x="1408739" y="466259"/>
                  <a:pt x="1425039" y="467095"/>
                </a:cubicBezTo>
                <a:cubicBezTo>
                  <a:pt x="1563459" y="474194"/>
                  <a:pt x="1702172" y="473744"/>
                  <a:pt x="1840676" y="478971"/>
                </a:cubicBezTo>
                <a:cubicBezTo>
                  <a:pt x="1985332" y="484430"/>
                  <a:pt x="2070526" y="492084"/>
                  <a:pt x="2208811" y="502721"/>
                </a:cubicBezTo>
                <a:cubicBezTo>
                  <a:pt x="2294210" y="531189"/>
                  <a:pt x="2187585" y="496658"/>
                  <a:pt x="2291938" y="526472"/>
                </a:cubicBezTo>
                <a:cubicBezTo>
                  <a:pt x="2303974" y="529911"/>
                  <a:pt x="2315344" y="535632"/>
                  <a:pt x="2327564" y="538347"/>
                </a:cubicBezTo>
                <a:cubicBezTo>
                  <a:pt x="2351069" y="543570"/>
                  <a:pt x="2375205" y="545501"/>
                  <a:pt x="2398816" y="550223"/>
                </a:cubicBezTo>
                <a:cubicBezTo>
                  <a:pt x="2414820" y="553424"/>
                  <a:pt x="2430483" y="558140"/>
                  <a:pt x="2446317" y="562098"/>
                </a:cubicBezTo>
                <a:cubicBezTo>
                  <a:pt x="2540735" y="625042"/>
                  <a:pt x="2470617" y="587006"/>
                  <a:pt x="2695699" y="597724"/>
                </a:cubicBezTo>
                <a:cubicBezTo>
                  <a:pt x="3183540" y="620955"/>
                  <a:pt x="2792754" y="597852"/>
                  <a:pt x="3170712" y="621474"/>
                </a:cubicBezTo>
                <a:lnTo>
                  <a:pt x="3241964" y="633350"/>
                </a:lnTo>
                <a:cubicBezTo>
                  <a:pt x="3269629" y="637606"/>
                  <a:pt x="3297817" y="638931"/>
                  <a:pt x="3325091" y="645225"/>
                </a:cubicBezTo>
                <a:cubicBezTo>
                  <a:pt x="3446739" y="673298"/>
                  <a:pt x="3344904" y="670500"/>
                  <a:pt x="3479470" y="680851"/>
                </a:cubicBezTo>
                <a:cubicBezTo>
                  <a:pt x="3617550" y="691472"/>
                  <a:pt x="3921857" y="700468"/>
                  <a:pt x="4037611" y="704602"/>
                </a:cubicBezTo>
                <a:cubicBezTo>
                  <a:pt x="4049486" y="708560"/>
                  <a:pt x="4060845" y="714707"/>
                  <a:pt x="4073237" y="716477"/>
                </a:cubicBezTo>
                <a:cubicBezTo>
                  <a:pt x="4144207" y="726616"/>
                  <a:pt x="4286993" y="740228"/>
                  <a:pt x="4286993" y="740228"/>
                </a:cubicBezTo>
                <a:cubicBezTo>
                  <a:pt x="4435896" y="777453"/>
                  <a:pt x="4349436" y="766304"/>
                  <a:pt x="4548250" y="752103"/>
                </a:cubicBezTo>
                <a:cubicBezTo>
                  <a:pt x="4556167" y="728352"/>
                  <a:pt x="4570080" y="705813"/>
                  <a:pt x="4572000" y="680851"/>
                </a:cubicBezTo>
                <a:cubicBezTo>
                  <a:pt x="4586625" y="490732"/>
                  <a:pt x="4578177" y="577768"/>
                  <a:pt x="4595751" y="419594"/>
                </a:cubicBezTo>
                <a:cubicBezTo>
                  <a:pt x="4566437" y="375623"/>
                  <a:pt x="4578029" y="374818"/>
                  <a:pt x="4512624" y="372093"/>
                </a:cubicBezTo>
                <a:cubicBezTo>
                  <a:pt x="4247520" y="361047"/>
                  <a:pt x="3982099" y="358947"/>
                  <a:pt x="3716977" y="348342"/>
                </a:cubicBezTo>
                <a:lnTo>
                  <a:pt x="3420094" y="336467"/>
                </a:lnTo>
                <a:cubicBezTo>
                  <a:pt x="3400302" y="332508"/>
                  <a:pt x="3380299" y="329486"/>
                  <a:pt x="3360717" y="324591"/>
                </a:cubicBezTo>
                <a:cubicBezTo>
                  <a:pt x="3304247" y="310473"/>
                  <a:pt x="3344224" y="311947"/>
                  <a:pt x="3277590" y="300841"/>
                </a:cubicBezTo>
                <a:cubicBezTo>
                  <a:pt x="3244928" y="295397"/>
                  <a:pt x="3104337" y="280271"/>
                  <a:pt x="3075709" y="277090"/>
                </a:cubicBezTo>
                <a:cubicBezTo>
                  <a:pt x="2907088" y="234936"/>
                  <a:pt x="3087099" y="276403"/>
                  <a:pt x="2671948" y="253339"/>
                </a:cubicBezTo>
                <a:cubicBezTo>
                  <a:pt x="2647907" y="252003"/>
                  <a:pt x="2624588" y="244450"/>
                  <a:pt x="2600696" y="241464"/>
                </a:cubicBezTo>
                <a:cubicBezTo>
                  <a:pt x="2561221" y="236530"/>
                  <a:pt x="2521664" y="231796"/>
                  <a:pt x="2481943" y="229589"/>
                </a:cubicBezTo>
                <a:cubicBezTo>
                  <a:pt x="2379106" y="223876"/>
                  <a:pt x="2276091" y="222001"/>
                  <a:pt x="2173185" y="217713"/>
                </a:cubicBezTo>
                <a:lnTo>
                  <a:pt x="1911928" y="205838"/>
                </a:lnTo>
                <a:lnTo>
                  <a:pt x="1615044" y="193963"/>
                </a:lnTo>
                <a:cubicBezTo>
                  <a:pt x="1603169" y="190004"/>
                  <a:pt x="1591638" y="184803"/>
                  <a:pt x="1579418" y="182087"/>
                </a:cubicBezTo>
                <a:cubicBezTo>
                  <a:pt x="1497581" y="163900"/>
                  <a:pt x="1413282" y="163234"/>
                  <a:pt x="1330037" y="158337"/>
                </a:cubicBezTo>
                <a:lnTo>
                  <a:pt x="1104405" y="146461"/>
                </a:lnTo>
                <a:cubicBezTo>
                  <a:pt x="1088571" y="142503"/>
                  <a:pt x="1072537" y="139276"/>
                  <a:pt x="1056904" y="134586"/>
                </a:cubicBezTo>
                <a:cubicBezTo>
                  <a:pt x="1032924" y="127392"/>
                  <a:pt x="1010436" y="114375"/>
                  <a:pt x="985652" y="110835"/>
                </a:cubicBezTo>
                <a:cubicBezTo>
                  <a:pt x="796649" y="83835"/>
                  <a:pt x="930496" y="99996"/>
                  <a:pt x="581891" y="87085"/>
                </a:cubicBezTo>
                <a:lnTo>
                  <a:pt x="486889" y="75210"/>
                </a:lnTo>
                <a:cubicBezTo>
                  <a:pt x="450810" y="70056"/>
                  <a:pt x="393073" y="59640"/>
                  <a:pt x="356260" y="51459"/>
                </a:cubicBezTo>
                <a:cubicBezTo>
                  <a:pt x="340328" y="47919"/>
                  <a:pt x="324392" y="44274"/>
                  <a:pt x="308759" y="39584"/>
                </a:cubicBezTo>
                <a:cubicBezTo>
                  <a:pt x="251388" y="22373"/>
                  <a:pt x="235427" y="10324"/>
                  <a:pt x="178130" y="3958"/>
                </a:cubicBezTo>
                <a:cubicBezTo>
                  <a:pt x="162393" y="2210"/>
                  <a:pt x="154379" y="0"/>
                  <a:pt x="142504" y="3958"/>
                </a:cubicBezTo>
                <a:close/>
              </a:path>
            </a:pathLst>
          </a:custGeom>
          <a:solidFill>
            <a:schemeClr val="tx1">
              <a:alpha val="20000"/>
            </a:schemeClr>
          </a:solid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29" name="Rounded Rectangle 28"/>
          <p:cNvSpPr/>
          <p:nvPr/>
        </p:nvSpPr>
        <p:spPr>
          <a:xfrm>
            <a:off x="0" y="609600"/>
            <a:ext cx="4724400" cy="1371600"/>
          </a:xfrm>
          <a:prstGeom prst="roundRect">
            <a:avLst/>
          </a:prstGeom>
          <a:no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Segoe Condensed" pitchFamily="34" charset="0"/>
              </a:rPr>
              <a:t>1. why do people engage in environmental behavior?</a:t>
            </a:r>
            <a:endParaRPr lang="en-US" sz="3200" b="1" dirty="0">
              <a:latin typeface="Segoe Condensed" pitchFamily="34" charset="0"/>
            </a:endParaRPr>
          </a:p>
        </p:txBody>
      </p:sp>
      <p:sp>
        <p:nvSpPr>
          <p:cNvPr id="30" name="Rounded Rectangle 29"/>
          <p:cNvSpPr/>
          <p:nvPr/>
        </p:nvSpPr>
        <p:spPr>
          <a:xfrm>
            <a:off x="4419600" y="228600"/>
            <a:ext cx="4724400" cy="1371600"/>
          </a:xfrm>
          <a:prstGeom prst="roundRect">
            <a:avLst/>
          </a:prstGeom>
          <a:no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Segoe Condensed" pitchFamily="34" charset="0"/>
              </a:rPr>
              <a:t>2. what techniques are used to motivate environmental behaviors?</a:t>
            </a:r>
            <a:endParaRPr lang="en-US" sz="3200" b="1" dirty="0">
              <a:latin typeface="Segoe Condensed" pitchFamily="34" charset="0"/>
            </a:endParaRPr>
          </a:p>
        </p:txBody>
      </p:sp>
      <p:sp>
        <p:nvSpPr>
          <p:cNvPr id="34" name="Arc 33"/>
          <p:cNvSpPr/>
          <p:nvPr/>
        </p:nvSpPr>
        <p:spPr>
          <a:xfrm rot="528778">
            <a:off x="5810279" y="1680487"/>
            <a:ext cx="415307" cy="2270492"/>
          </a:xfrm>
          <a:prstGeom prst="arc">
            <a:avLst>
              <a:gd name="adj1" fmla="val 16435095"/>
              <a:gd name="adj2" fmla="val 2833500"/>
            </a:avLst>
          </a:prstGeom>
          <a:ln w="38100">
            <a:solidFill>
              <a:schemeClr val="bg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TextBox 35"/>
          <p:cNvSpPr txBox="1"/>
          <p:nvPr/>
        </p:nvSpPr>
        <p:spPr>
          <a:xfrm>
            <a:off x="304800" y="2251795"/>
            <a:ext cx="1600200" cy="110799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6600" b="1" dirty="0" err="1" smtClean="0">
                <a:solidFill>
                  <a:schemeClr val="bg1"/>
                </a:solidFill>
                <a:latin typeface="Segoe Condensed" pitchFamily="34" charset="0"/>
                <a:cs typeface="Arial" pitchFamily="34" charset="0"/>
              </a:rPr>
              <a:t>hci</a:t>
            </a:r>
            <a:endParaRPr lang="en-US" sz="6600" b="1" dirty="0">
              <a:solidFill>
                <a:schemeClr val="bg1"/>
              </a:solidFill>
              <a:latin typeface="Segoe Condensed" pitchFamily="34" charset="0"/>
              <a:cs typeface="Arial" pitchFamily="34" charset="0"/>
            </a:endParaRPr>
          </a:p>
        </p:txBody>
      </p:sp>
      <p:sp>
        <p:nvSpPr>
          <p:cNvPr id="37" name="TextBox 36"/>
          <p:cNvSpPr txBox="1"/>
          <p:nvPr/>
        </p:nvSpPr>
        <p:spPr>
          <a:xfrm>
            <a:off x="5486400" y="3252499"/>
            <a:ext cx="3962400" cy="101470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lnSpc>
                <a:spcPts val="3500"/>
              </a:lnSpc>
            </a:pPr>
            <a:r>
              <a:rPr lang="en-US" sz="4400" b="1" dirty="0" smtClean="0">
                <a:solidFill>
                  <a:schemeClr val="bg1"/>
                </a:solidFill>
                <a:latin typeface="Segoe Condensed" pitchFamily="34" charset="0"/>
                <a:cs typeface="Arial" pitchFamily="34" charset="0"/>
              </a:rPr>
              <a:t>environmental </a:t>
            </a:r>
            <a:br>
              <a:rPr lang="en-US" sz="4400" b="1" dirty="0" smtClean="0">
                <a:solidFill>
                  <a:schemeClr val="bg1"/>
                </a:solidFill>
                <a:latin typeface="Segoe Condensed" pitchFamily="34" charset="0"/>
                <a:cs typeface="Arial" pitchFamily="34" charset="0"/>
              </a:rPr>
            </a:br>
            <a:r>
              <a:rPr lang="en-US" sz="4400" b="1" dirty="0" smtClean="0">
                <a:solidFill>
                  <a:schemeClr val="bg1"/>
                </a:solidFill>
                <a:latin typeface="Segoe Condensed" pitchFamily="34" charset="0"/>
                <a:cs typeface="Arial" pitchFamily="34" charset="0"/>
              </a:rPr>
              <a:t>psychology</a:t>
            </a:r>
            <a:endParaRPr lang="en-US" sz="4400" b="1" dirty="0">
              <a:solidFill>
                <a:schemeClr val="bg1"/>
              </a:solidFill>
              <a:latin typeface="Segoe Condensed" pitchFamily="34" charset="0"/>
              <a:cs typeface="Arial" pitchFamily="34" charset="0"/>
            </a:endParaRPr>
          </a:p>
        </p:txBody>
      </p:sp>
      <p:sp>
        <p:nvSpPr>
          <p:cNvPr id="41" name="Freeform 40"/>
          <p:cNvSpPr/>
          <p:nvPr/>
        </p:nvSpPr>
        <p:spPr>
          <a:xfrm rot="260130">
            <a:off x="692398" y="3727045"/>
            <a:ext cx="5912976" cy="1156509"/>
          </a:xfrm>
          <a:custGeom>
            <a:avLst/>
            <a:gdLst>
              <a:gd name="connsiteX0" fmla="*/ 142504 w 4595751"/>
              <a:gd name="connsiteY0" fmla="*/ 3958 h 777453"/>
              <a:gd name="connsiteX1" fmla="*/ 106878 w 4595751"/>
              <a:gd name="connsiteY1" fmla="*/ 27708 h 777453"/>
              <a:gd name="connsiteX2" fmla="*/ 59377 w 4595751"/>
              <a:gd name="connsiteY2" fmla="*/ 98960 h 777453"/>
              <a:gd name="connsiteX3" fmla="*/ 47502 w 4595751"/>
              <a:gd name="connsiteY3" fmla="*/ 134586 h 777453"/>
              <a:gd name="connsiteX4" fmla="*/ 0 w 4595751"/>
              <a:gd name="connsiteY4" fmla="*/ 205838 h 777453"/>
              <a:gd name="connsiteX5" fmla="*/ 35626 w 4595751"/>
              <a:gd name="connsiteY5" fmla="*/ 229589 h 777453"/>
              <a:gd name="connsiteX6" fmla="*/ 249382 w 4595751"/>
              <a:gd name="connsiteY6" fmla="*/ 241464 h 777453"/>
              <a:gd name="connsiteX7" fmla="*/ 296883 w 4595751"/>
              <a:gd name="connsiteY7" fmla="*/ 253339 h 777453"/>
              <a:gd name="connsiteX8" fmla="*/ 403761 w 4595751"/>
              <a:gd name="connsiteY8" fmla="*/ 300841 h 777453"/>
              <a:gd name="connsiteX9" fmla="*/ 439387 w 4595751"/>
              <a:gd name="connsiteY9" fmla="*/ 312716 h 777453"/>
              <a:gd name="connsiteX10" fmla="*/ 902525 w 4595751"/>
              <a:gd name="connsiteY10" fmla="*/ 336467 h 777453"/>
              <a:gd name="connsiteX11" fmla="*/ 961902 w 4595751"/>
              <a:gd name="connsiteY11" fmla="*/ 348342 h 777453"/>
              <a:gd name="connsiteX12" fmla="*/ 1199408 w 4595751"/>
              <a:gd name="connsiteY12" fmla="*/ 383968 h 777453"/>
              <a:gd name="connsiteX13" fmla="*/ 1270660 w 4595751"/>
              <a:gd name="connsiteY13" fmla="*/ 407719 h 777453"/>
              <a:gd name="connsiteX14" fmla="*/ 1306286 w 4595751"/>
              <a:gd name="connsiteY14" fmla="*/ 419594 h 777453"/>
              <a:gd name="connsiteX15" fmla="*/ 1341912 w 4595751"/>
              <a:gd name="connsiteY15" fmla="*/ 431469 h 777453"/>
              <a:gd name="connsiteX16" fmla="*/ 1377538 w 4595751"/>
              <a:gd name="connsiteY16" fmla="*/ 455220 h 777453"/>
              <a:gd name="connsiteX17" fmla="*/ 1425039 w 4595751"/>
              <a:gd name="connsiteY17" fmla="*/ 467095 h 777453"/>
              <a:gd name="connsiteX18" fmla="*/ 1840676 w 4595751"/>
              <a:gd name="connsiteY18" fmla="*/ 478971 h 777453"/>
              <a:gd name="connsiteX19" fmla="*/ 2208811 w 4595751"/>
              <a:gd name="connsiteY19" fmla="*/ 502721 h 777453"/>
              <a:gd name="connsiteX20" fmla="*/ 2291938 w 4595751"/>
              <a:gd name="connsiteY20" fmla="*/ 526472 h 777453"/>
              <a:gd name="connsiteX21" fmla="*/ 2327564 w 4595751"/>
              <a:gd name="connsiteY21" fmla="*/ 538347 h 777453"/>
              <a:gd name="connsiteX22" fmla="*/ 2398816 w 4595751"/>
              <a:gd name="connsiteY22" fmla="*/ 550223 h 777453"/>
              <a:gd name="connsiteX23" fmla="*/ 2446317 w 4595751"/>
              <a:gd name="connsiteY23" fmla="*/ 562098 h 777453"/>
              <a:gd name="connsiteX24" fmla="*/ 2695699 w 4595751"/>
              <a:gd name="connsiteY24" fmla="*/ 597724 h 777453"/>
              <a:gd name="connsiteX25" fmla="*/ 3170712 w 4595751"/>
              <a:gd name="connsiteY25" fmla="*/ 621474 h 777453"/>
              <a:gd name="connsiteX26" fmla="*/ 3241964 w 4595751"/>
              <a:gd name="connsiteY26" fmla="*/ 633350 h 777453"/>
              <a:gd name="connsiteX27" fmla="*/ 3325091 w 4595751"/>
              <a:gd name="connsiteY27" fmla="*/ 645225 h 777453"/>
              <a:gd name="connsiteX28" fmla="*/ 3479470 w 4595751"/>
              <a:gd name="connsiteY28" fmla="*/ 680851 h 777453"/>
              <a:gd name="connsiteX29" fmla="*/ 4037611 w 4595751"/>
              <a:gd name="connsiteY29" fmla="*/ 704602 h 777453"/>
              <a:gd name="connsiteX30" fmla="*/ 4073237 w 4595751"/>
              <a:gd name="connsiteY30" fmla="*/ 716477 h 777453"/>
              <a:gd name="connsiteX31" fmla="*/ 4286993 w 4595751"/>
              <a:gd name="connsiteY31" fmla="*/ 740228 h 777453"/>
              <a:gd name="connsiteX32" fmla="*/ 4548250 w 4595751"/>
              <a:gd name="connsiteY32" fmla="*/ 752103 h 777453"/>
              <a:gd name="connsiteX33" fmla="*/ 4572000 w 4595751"/>
              <a:gd name="connsiteY33" fmla="*/ 680851 h 777453"/>
              <a:gd name="connsiteX34" fmla="*/ 4595751 w 4595751"/>
              <a:gd name="connsiteY34" fmla="*/ 419594 h 777453"/>
              <a:gd name="connsiteX35" fmla="*/ 4512624 w 4595751"/>
              <a:gd name="connsiteY35" fmla="*/ 372093 h 777453"/>
              <a:gd name="connsiteX36" fmla="*/ 3716977 w 4595751"/>
              <a:gd name="connsiteY36" fmla="*/ 348342 h 777453"/>
              <a:gd name="connsiteX37" fmla="*/ 3420094 w 4595751"/>
              <a:gd name="connsiteY37" fmla="*/ 336467 h 777453"/>
              <a:gd name="connsiteX38" fmla="*/ 3360717 w 4595751"/>
              <a:gd name="connsiteY38" fmla="*/ 324591 h 777453"/>
              <a:gd name="connsiteX39" fmla="*/ 3277590 w 4595751"/>
              <a:gd name="connsiteY39" fmla="*/ 300841 h 777453"/>
              <a:gd name="connsiteX40" fmla="*/ 3075709 w 4595751"/>
              <a:gd name="connsiteY40" fmla="*/ 277090 h 777453"/>
              <a:gd name="connsiteX41" fmla="*/ 2671948 w 4595751"/>
              <a:gd name="connsiteY41" fmla="*/ 253339 h 777453"/>
              <a:gd name="connsiteX42" fmla="*/ 2600696 w 4595751"/>
              <a:gd name="connsiteY42" fmla="*/ 241464 h 777453"/>
              <a:gd name="connsiteX43" fmla="*/ 2481943 w 4595751"/>
              <a:gd name="connsiteY43" fmla="*/ 229589 h 777453"/>
              <a:gd name="connsiteX44" fmla="*/ 2173185 w 4595751"/>
              <a:gd name="connsiteY44" fmla="*/ 217713 h 777453"/>
              <a:gd name="connsiteX45" fmla="*/ 1911928 w 4595751"/>
              <a:gd name="connsiteY45" fmla="*/ 205838 h 777453"/>
              <a:gd name="connsiteX46" fmla="*/ 1615044 w 4595751"/>
              <a:gd name="connsiteY46" fmla="*/ 193963 h 777453"/>
              <a:gd name="connsiteX47" fmla="*/ 1579418 w 4595751"/>
              <a:gd name="connsiteY47" fmla="*/ 182087 h 777453"/>
              <a:gd name="connsiteX48" fmla="*/ 1330037 w 4595751"/>
              <a:gd name="connsiteY48" fmla="*/ 158337 h 777453"/>
              <a:gd name="connsiteX49" fmla="*/ 1104405 w 4595751"/>
              <a:gd name="connsiteY49" fmla="*/ 146461 h 777453"/>
              <a:gd name="connsiteX50" fmla="*/ 1056904 w 4595751"/>
              <a:gd name="connsiteY50" fmla="*/ 134586 h 777453"/>
              <a:gd name="connsiteX51" fmla="*/ 985652 w 4595751"/>
              <a:gd name="connsiteY51" fmla="*/ 110835 h 777453"/>
              <a:gd name="connsiteX52" fmla="*/ 581891 w 4595751"/>
              <a:gd name="connsiteY52" fmla="*/ 87085 h 777453"/>
              <a:gd name="connsiteX53" fmla="*/ 486889 w 4595751"/>
              <a:gd name="connsiteY53" fmla="*/ 75210 h 777453"/>
              <a:gd name="connsiteX54" fmla="*/ 356260 w 4595751"/>
              <a:gd name="connsiteY54" fmla="*/ 51459 h 777453"/>
              <a:gd name="connsiteX55" fmla="*/ 308759 w 4595751"/>
              <a:gd name="connsiteY55" fmla="*/ 39584 h 777453"/>
              <a:gd name="connsiteX56" fmla="*/ 178130 w 4595751"/>
              <a:gd name="connsiteY56" fmla="*/ 3958 h 777453"/>
              <a:gd name="connsiteX57" fmla="*/ 142504 w 4595751"/>
              <a:gd name="connsiteY57" fmla="*/ 3958 h 777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595751" h="777453">
                <a:moveTo>
                  <a:pt x="142504" y="3958"/>
                </a:moveTo>
                <a:cubicBezTo>
                  <a:pt x="130629" y="7916"/>
                  <a:pt x="116276" y="16967"/>
                  <a:pt x="106878" y="27708"/>
                </a:cubicBezTo>
                <a:cubicBezTo>
                  <a:pt x="88081" y="49190"/>
                  <a:pt x="59377" y="98960"/>
                  <a:pt x="59377" y="98960"/>
                </a:cubicBezTo>
                <a:cubicBezTo>
                  <a:pt x="55419" y="110835"/>
                  <a:pt x="53581" y="123644"/>
                  <a:pt x="47502" y="134586"/>
                </a:cubicBezTo>
                <a:cubicBezTo>
                  <a:pt x="33639" y="159539"/>
                  <a:pt x="0" y="205838"/>
                  <a:pt x="0" y="205838"/>
                </a:cubicBezTo>
                <a:cubicBezTo>
                  <a:pt x="11875" y="213755"/>
                  <a:pt x="21497" y="227571"/>
                  <a:pt x="35626" y="229589"/>
                </a:cubicBezTo>
                <a:cubicBezTo>
                  <a:pt x="106271" y="239681"/>
                  <a:pt x="178313" y="235003"/>
                  <a:pt x="249382" y="241464"/>
                </a:cubicBezTo>
                <a:cubicBezTo>
                  <a:pt x="265636" y="242942"/>
                  <a:pt x="281049" y="249381"/>
                  <a:pt x="296883" y="253339"/>
                </a:cubicBezTo>
                <a:cubicBezTo>
                  <a:pt x="353339" y="290977"/>
                  <a:pt x="318970" y="272577"/>
                  <a:pt x="403761" y="300841"/>
                </a:cubicBezTo>
                <a:lnTo>
                  <a:pt x="439387" y="312716"/>
                </a:lnTo>
                <a:cubicBezTo>
                  <a:pt x="610257" y="369671"/>
                  <a:pt x="462500" y="324243"/>
                  <a:pt x="902525" y="336467"/>
                </a:cubicBezTo>
                <a:cubicBezTo>
                  <a:pt x="922317" y="340425"/>
                  <a:pt x="941921" y="345488"/>
                  <a:pt x="961902" y="348342"/>
                </a:cubicBezTo>
                <a:cubicBezTo>
                  <a:pt x="1055355" y="361692"/>
                  <a:pt x="1118814" y="359790"/>
                  <a:pt x="1199408" y="383968"/>
                </a:cubicBezTo>
                <a:cubicBezTo>
                  <a:pt x="1223388" y="391162"/>
                  <a:pt x="1246909" y="399802"/>
                  <a:pt x="1270660" y="407719"/>
                </a:cubicBezTo>
                <a:lnTo>
                  <a:pt x="1306286" y="419594"/>
                </a:lnTo>
                <a:lnTo>
                  <a:pt x="1341912" y="431469"/>
                </a:lnTo>
                <a:cubicBezTo>
                  <a:pt x="1353787" y="439386"/>
                  <a:pt x="1364420" y="449598"/>
                  <a:pt x="1377538" y="455220"/>
                </a:cubicBezTo>
                <a:cubicBezTo>
                  <a:pt x="1392539" y="461649"/>
                  <a:pt x="1408739" y="466259"/>
                  <a:pt x="1425039" y="467095"/>
                </a:cubicBezTo>
                <a:cubicBezTo>
                  <a:pt x="1563459" y="474194"/>
                  <a:pt x="1702172" y="473744"/>
                  <a:pt x="1840676" y="478971"/>
                </a:cubicBezTo>
                <a:cubicBezTo>
                  <a:pt x="1985332" y="484430"/>
                  <a:pt x="2070526" y="492084"/>
                  <a:pt x="2208811" y="502721"/>
                </a:cubicBezTo>
                <a:cubicBezTo>
                  <a:pt x="2294210" y="531189"/>
                  <a:pt x="2187585" y="496658"/>
                  <a:pt x="2291938" y="526472"/>
                </a:cubicBezTo>
                <a:cubicBezTo>
                  <a:pt x="2303974" y="529911"/>
                  <a:pt x="2315344" y="535632"/>
                  <a:pt x="2327564" y="538347"/>
                </a:cubicBezTo>
                <a:cubicBezTo>
                  <a:pt x="2351069" y="543570"/>
                  <a:pt x="2375205" y="545501"/>
                  <a:pt x="2398816" y="550223"/>
                </a:cubicBezTo>
                <a:cubicBezTo>
                  <a:pt x="2414820" y="553424"/>
                  <a:pt x="2430483" y="558140"/>
                  <a:pt x="2446317" y="562098"/>
                </a:cubicBezTo>
                <a:cubicBezTo>
                  <a:pt x="2540735" y="625042"/>
                  <a:pt x="2470617" y="587006"/>
                  <a:pt x="2695699" y="597724"/>
                </a:cubicBezTo>
                <a:cubicBezTo>
                  <a:pt x="3183540" y="620955"/>
                  <a:pt x="2792754" y="597852"/>
                  <a:pt x="3170712" y="621474"/>
                </a:cubicBezTo>
                <a:lnTo>
                  <a:pt x="3241964" y="633350"/>
                </a:lnTo>
                <a:cubicBezTo>
                  <a:pt x="3269629" y="637606"/>
                  <a:pt x="3297817" y="638931"/>
                  <a:pt x="3325091" y="645225"/>
                </a:cubicBezTo>
                <a:cubicBezTo>
                  <a:pt x="3446739" y="673298"/>
                  <a:pt x="3344904" y="670500"/>
                  <a:pt x="3479470" y="680851"/>
                </a:cubicBezTo>
                <a:cubicBezTo>
                  <a:pt x="3617550" y="691472"/>
                  <a:pt x="3921857" y="700468"/>
                  <a:pt x="4037611" y="704602"/>
                </a:cubicBezTo>
                <a:cubicBezTo>
                  <a:pt x="4049486" y="708560"/>
                  <a:pt x="4060845" y="714707"/>
                  <a:pt x="4073237" y="716477"/>
                </a:cubicBezTo>
                <a:cubicBezTo>
                  <a:pt x="4144207" y="726616"/>
                  <a:pt x="4286993" y="740228"/>
                  <a:pt x="4286993" y="740228"/>
                </a:cubicBezTo>
                <a:cubicBezTo>
                  <a:pt x="4435896" y="777453"/>
                  <a:pt x="4349436" y="766304"/>
                  <a:pt x="4548250" y="752103"/>
                </a:cubicBezTo>
                <a:cubicBezTo>
                  <a:pt x="4556167" y="728352"/>
                  <a:pt x="4570080" y="705813"/>
                  <a:pt x="4572000" y="680851"/>
                </a:cubicBezTo>
                <a:cubicBezTo>
                  <a:pt x="4586625" y="490732"/>
                  <a:pt x="4578177" y="577768"/>
                  <a:pt x="4595751" y="419594"/>
                </a:cubicBezTo>
                <a:cubicBezTo>
                  <a:pt x="4566437" y="375623"/>
                  <a:pt x="4578029" y="374818"/>
                  <a:pt x="4512624" y="372093"/>
                </a:cubicBezTo>
                <a:cubicBezTo>
                  <a:pt x="4247520" y="361047"/>
                  <a:pt x="3982099" y="358947"/>
                  <a:pt x="3716977" y="348342"/>
                </a:cubicBezTo>
                <a:lnTo>
                  <a:pt x="3420094" y="336467"/>
                </a:lnTo>
                <a:cubicBezTo>
                  <a:pt x="3400302" y="332508"/>
                  <a:pt x="3380299" y="329486"/>
                  <a:pt x="3360717" y="324591"/>
                </a:cubicBezTo>
                <a:cubicBezTo>
                  <a:pt x="3304247" y="310473"/>
                  <a:pt x="3344224" y="311947"/>
                  <a:pt x="3277590" y="300841"/>
                </a:cubicBezTo>
                <a:cubicBezTo>
                  <a:pt x="3244928" y="295397"/>
                  <a:pt x="3104337" y="280271"/>
                  <a:pt x="3075709" y="277090"/>
                </a:cubicBezTo>
                <a:cubicBezTo>
                  <a:pt x="2907088" y="234936"/>
                  <a:pt x="3087099" y="276403"/>
                  <a:pt x="2671948" y="253339"/>
                </a:cubicBezTo>
                <a:cubicBezTo>
                  <a:pt x="2647907" y="252003"/>
                  <a:pt x="2624588" y="244450"/>
                  <a:pt x="2600696" y="241464"/>
                </a:cubicBezTo>
                <a:cubicBezTo>
                  <a:pt x="2561221" y="236530"/>
                  <a:pt x="2521664" y="231796"/>
                  <a:pt x="2481943" y="229589"/>
                </a:cubicBezTo>
                <a:cubicBezTo>
                  <a:pt x="2379106" y="223876"/>
                  <a:pt x="2276091" y="222001"/>
                  <a:pt x="2173185" y="217713"/>
                </a:cubicBezTo>
                <a:lnTo>
                  <a:pt x="1911928" y="205838"/>
                </a:lnTo>
                <a:lnTo>
                  <a:pt x="1615044" y="193963"/>
                </a:lnTo>
                <a:cubicBezTo>
                  <a:pt x="1603169" y="190004"/>
                  <a:pt x="1591638" y="184803"/>
                  <a:pt x="1579418" y="182087"/>
                </a:cubicBezTo>
                <a:cubicBezTo>
                  <a:pt x="1497581" y="163900"/>
                  <a:pt x="1413282" y="163234"/>
                  <a:pt x="1330037" y="158337"/>
                </a:cubicBezTo>
                <a:lnTo>
                  <a:pt x="1104405" y="146461"/>
                </a:lnTo>
                <a:cubicBezTo>
                  <a:pt x="1088571" y="142503"/>
                  <a:pt x="1072537" y="139276"/>
                  <a:pt x="1056904" y="134586"/>
                </a:cubicBezTo>
                <a:cubicBezTo>
                  <a:pt x="1032924" y="127392"/>
                  <a:pt x="1010436" y="114375"/>
                  <a:pt x="985652" y="110835"/>
                </a:cubicBezTo>
                <a:cubicBezTo>
                  <a:pt x="796649" y="83835"/>
                  <a:pt x="930496" y="99996"/>
                  <a:pt x="581891" y="87085"/>
                </a:cubicBezTo>
                <a:lnTo>
                  <a:pt x="486889" y="75210"/>
                </a:lnTo>
                <a:cubicBezTo>
                  <a:pt x="450810" y="70056"/>
                  <a:pt x="393073" y="59640"/>
                  <a:pt x="356260" y="51459"/>
                </a:cubicBezTo>
                <a:cubicBezTo>
                  <a:pt x="340328" y="47919"/>
                  <a:pt x="324392" y="44274"/>
                  <a:pt x="308759" y="39584"/>
                </a:cubicBezTo>
                <a:cubicBezTo>
                  <a:pt x="251388" y="22373"/>
                  <a:pt x="235427" y="10324"/>
                  <a:pt x="178130" y="3958"/>
                </a:cubicBezTo>
                <a:cubicBezTo>
                  <a:pt x="162393" y="2210"/>
                  <a:pt x="154379" y="0"/>
                  <a:pt x="142504" y="3958"/>
                </a:cubicBezTo>
                <a:close/>
              </a:path>
            </a:pathLst>
          </a:custGeom>
          <a:solidFill>
            <a:schemeClr val="tx1">
              <a:alpha val="20000"/>
            </a:schemeClr>
          </a:solid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33" name="Arc 32"/>
          <p:cNvSpPr/>
          <p:nvPr/>
        </p:nvSpPr>
        <p:spPr>
          <a:xfrm rot="1284169">
            <a:off x="558823" y="1603821"/>
            <a:ext cx="863554" cy="3758014"/>
          </a:xfrm>
          <a:prstGeom prst="arc">
            <a:avLst>
              <a:gd name="adj1" fmla="val 16367247"/>
              <a:gd name="adj2" fmla="val 1235052"/>
            </a:avLst>
          </a:prstGeom>
          <a:ln w="38100">
            <a:solidFill>
              <a:schemeClr val="bg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0" grpId="0"/>
      <p:bldP spid="3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behavior change</a:t>
            </a:r>
            <a:endParaRPr lang="en-US" dirty="0"/>
          </a:p>
        </p:txBody>
      </p:sp>
      <p:sp>
        <p:nvSpPr>
          <p:cNvPr id="4" name="TextBox 3"/>
          <p:cNvSpPr txBox="1"/>
          <p:nvPr/>
        </p:nvSpPr>
        <p:spPr>
          <a:xfrm>
            <a:off x="533400" y="1981200"/>
            <a:ext cx="1665841" cy="523220"/>
          </a:xfrm>
          <a:prstGeom prst="rect">
            <a:avLst/>
          </a:prstGeom>
          <a:noFill/>
        </p:spPr>
        <p:txBody>
          <a:bodyPr wrap="none" rtlCol="0">
            <a:spAutoFit/>
          </a:bodyPr>
          <a:lstStyle/>
          <a:p>
            <a:r>
              <a:rPr lang="en-US" sz="2800" dirty="0" smtClean="0">
                <a:solidFill>
                  <a:schemeClr val="bg1">
                    <a:lumMod val="85000"/>
                  </a:schemeClr>
                </a:solidFill>
                <a:latin typeface="Segoe Condensed" pitchFamily="34" charset="0"/>
                <a:ea typeface="Segoe UI" pitchFamily="34" charset="0"/>
                <a:cs typeface="Segoe UI" pitchFamily="34" charset="0"/>
              </a:rPr>
              <a:t>information</a:t>
            </a:r>
          </a:p>
        </p:txBody>
      </p:sp>
      <p:sp>
        <p:nvSpPr>
          <p:cNvPr id="5" name="TextBox 4"/>
          <p:cNvSpPr txBox="1"/>
          <p:nvPr/>
        </p:nvSpPr>
        <p:spPr>
          <a:xfrm>
            <a:off x="533400" y="2467233"/>
            <a:ext cx="1249060" cy="523220"/>
          </a:xfrm>
          <a:prstGeom prst="rect">
            <a:avLst/>
          </a:prstGeom>
          <a:noFill/>
        </p:spPr>
        <p:txBody>
          <a:bodyPr wrap="none" rtlCol="0">
            <a:spAutoFit/>
          </a:bodyPr>
          <a:lstStyle/>
          <a:p>
            <a:r>
              <a:rPr lang="en-US" sz="2800" dirty="0" smtClean="0">
                <a:solidFill>
                  <a:schemeClr val="bg1">
                    <a:lumMod val="85000"/>
                  </a:schemeClr>
                </a:solidFill>
                <a:latin typeface="Segoe Condensed" pitchFamily="34" charset="0"/>
                <a:ea typeface="Segoe UI" pitchFamily="34" charset="0"/>
                <a:cs typeface="Segoe UI" pitchFamily="34" charset="0"/>
              </a:rPr>
              <a:t>prompts</a:t>
            </a:r>
          </a:p>
        </p:txBody>
      </p:sp>
      <p:sp>
        <p:nvSpPr>
          <p:cNvPr id="6" name="TextBox 5"/>
          <p:cNvSpPr txBox="1"/>
          <p:nvPr/>
        </p:nvSpPr>
        <p:spPr>
          <a:xfrm>
            <a:off x="533400" y="4411365"/>
            <a:ext cx="1441420" cy="523220"/>
          </a:xfrm>
          <a:prstGeom prst="rect">
            <a:avLst/>
          </a:prstGeom>
          <a:noFill/>
        </p:spPr>
        <p:txBody>
          <a:bodyPr wrap="none" rtlCol="0">
            <a:spAutoFit/>
          </a:bodyPr>
          <a:lstStyle/>
          <a:p>
            <a:r>
              <a:rPr lang="en-US" sz="2800" dirty="0" smtClean="0">
                <a:solidFill>
                  <a:schemeClr val="bg1">
                    <a:lumMod val="85000"/>
                  </a:schemeClr>
                </a:solidFill>
                <a:latin typeface="Segoe Condensed" pitchFamily="34" charset="0"/>
                <a:ea typeface="Segoe UI" pitchFamily="34" charset="0"/>
                <a:cs typeface="Segoe UI" pitchFamily="34" charset="0"/>
              </a:rPr>
              <a:t>incentives</a:t>
            </a:r>
          </a:p>
        </p:txBody>
      </p:sp>
      <p:sp>
        <p:nvSpPr>
          <p:cNvPr id="7" name="TextBox 6"/>
          <p:cNvSpPr txBox="1"/>
          <p:nvPr/>
        </p:nvSpPr>
        <p:spPr>
          <a:xfrm>
            <a:off x="533400" y="2953266"/>
            <a:ext cx="1709122" cy="523220"/>
          </a:xfrm>
          <a:prstGeom prst="rect">
            <a:avLst/>
          </a:prstGeom>
          <a:noFill/>
        </p:spPr>
        <p:txBody>
          <a:bodyPr wrap="none" rtlCol="0">
            <a:spAutoFit/>
          </a:bodyPr>
          <a:lstStyle/>
          <a:p>
            <a:r>
              <a:rPr lang="en-US" sz="2800" dirty="0" smtClean="0">
                <a:solidFill>
                  <a:schemeClr val="bg1">
                    <a:lumMod val="85000"/>
                  </a:schemeClr>
                </a:solidFill>
                <a:latin typeface="Segoe Condensed" pitchFamily="34" charset="0"/>
                <a:ea typeface="Segoe UI" pitchFamily="34" charset="0"/>
                <a:cs typeface="Segoe UI" pitchFamily="34" charset="0"/>
              </a:rPr>
              <a:t>goal-setting</a:t>
            </a:r>
          </a:p>
        </p:txBody>
      </p:sp>
      <p:sp>
        <p:nvSpPr>
          <p:cNvPr id="8" name="TextBox 7"/>
          <p:cNvSpPr txBox="1"/>
          <p:nvPr/>
        </p:nvSpPr>
        <p:spPr>
          <a:xfrm>
            <a:off x="533400" y="3439299"/>
            <a:ext cx="1665841" cy="523220"/>
          </a:xfrm>
          <a:prstGeom prst="rect">
            <a:avLst/>
          </a:prstGeom>
          <a:noFill/>
        </p:spPr>
        <p:txBody>
          <a:bodyPr wrap="none" rtlCol="0">
            <a:spAutoFit/>
          </a:bodyPr>
          <a:lstStyle/>
          <a:p>
            <a:r>
              <a:rPr lang="en-US" sz="2800" dirty="0" smtClean="0">
                <a:solidFill>
                  <a:schemeClr val="bg1">
                    <a:lumMod val="85000"/>
                  </a:schemeClr>
                </a:solidFill>
                <a:latin typeface="Segoe Condensed" pitchFamily="34" charset="0"/>
                <a:ea typeface="Segoe UI" pitchFamily="34" charset="0"/>
                <a:cs typeface="Segoe UI" pitchFamily="34" charset="0"/>
              </a:rPr>
              <a:t>comparison</a:t>
            </a:r>
          </a:p>
        </p:txBody>
      </p:sp>
      <p:sp>
        <p:nvSpPr>
          <p:cNvPr id="9" name="TextBox 8"/>
          <p:cNvSpPr txBox="1"/>
          <p:nvPr/>
        </p:nvSpPr>
        <p:spPr>
          <a:xfrm>
            <a:off x="533400" y="4953000"/>
            <a:ext cx="1322798" cy="523220"/>
          </a:xfrm>
          <a:prstGeom prst="rect">
            <a:avLst/>
          </a:prstGeom>
          <a:noFill/>
        </p:spPr>
        <p:txBody>
          <a:bodyPr wrap="none" rtlCol="0">
            <a:spAutoFit/>
          </a:bodyPr>
          <a:lstStyle/>
          <a:p>
            <a:r>
              <a:rPr lang="en-US" sz="2800" dirty="0" smtClean="0">
                <a:solidFill>
                  <a:schemeClr val="bg1">
                    <a:lumMod val="85000"/>
                  </a:schemeClr>
                </a:solidFill>
                <a:latin typeface="Segoe Condensed" pitchFamily="34" charset="0"/>
                <a:ea typeface="Segoe UI" pitchFamily="34" charset="0"/>
                <a:cs typeface="Segoe UI" pitchFamily="34" charset="0"/>
              </a:rPr>
              <a:t>feedback</a:t>
            </a:r>
          </a:p>
        </p:txBody>
      </p:sp>
      <p:sp>
        <p:nvSpPr>
          <p:cNvPr id="11" name="TextBox 10"/>
          <p:cNvSpPr txBox="1"/>
          <p:nvPr/>
        </p:nvSpPr>
        <p:spPr>
          <a:xfrm>
            <a:off x="533400" y="3925332"/>
            <a:ext cx="1795684" cy="523220"/>
          </a:xfrm>
          <a:prstGeom prst="rect">
            <a:avLst/>
          </a:prstGeom>
          <a:noFill/>
        </p:spPr>
        <p:txBody>
          <a:bodyPr wrap="none" rtlCol="0">
            <a:spAutoFit/>
          </a:bodyPr>
          <a:lstStyle/>
          <a:p>
            <a:r>
              <a:rPr lang="en-US" sz="2800" dirty="0" smtClean="0">
                <a:solidFill>
                  <a:schemeClr val="bg1">
                    <a:lumMod val="85000"/>
                  </a:schemeClr>
                </a:solidFill>
                <a:latin typeface="Segoe Condensed" pitchFamily="34" charset="0"/>
                <a:ea typeface="Segoe UI" pitchFamily="34" charset="0"/>
                <a:cs typeface="Segoe UI" pitchFamily="34" charset="0"/>
              </a:rPr>
              <a:t>commitment</a:t>
            </a:r>
          </a:p>
        </p:txBody>
      </p:sp>
      <p:sp>
        <p:nvSpPr>
          <p:cNvPr id="13" name="Rectangle 12"/>
          <p:cNvSpPr/>
          <p:nvPr/>
        </p:nvSpPr>
        <p:spPr>
          <a:xfrm>
            <a:off x="609600" y="873417"/>
            <a:ext cx="8225329" cy="1015663"/>
          </a:xfrm>
          <a:prstGeom prst="rect">
            <a:avLst/>
          </a:prstGeom>
        </p:spPr>
        <p:txBody>
          <a:bodyPr wrap="none">
            <a:spAutoFit/>
          </a:bodyPr>
          <a:lstStyle/>
          <a:p>
            <a:r>
              <a:rPr lang="en-US" sz="6000" dirty="0" smtClean="0">
                <a:solidFill>
                  <a:schemeClr val="bg1">
                    <a:lumMod val="75000"/>
                  </a:schemeClr>
                </a:solidFill>
                <a:latin typeface="Arial" pitchFamily="34" charset="0"/>
                <a:cs typeface="Arial" pitchFamily="34" charset="0"/>
              </a:rPr>
              <a:t>techniques we can use </a:t>
            </a:r>
            <a:endParaRPr lang="en-US" sz="6000" dirty="0">
              <a:solidFill>
                <a:schemeClr val="bg1">
                  <a:lumMod val="75000"/>
                </a:schemeClr>
              </a:solidFill>
              <a:latin typeface="Arial" pitchFamily="34" charset="0"/>
              <a:cs typeface="Arial" pitchFamily="34" charset="0"/>
            </a:endParaRPr>
          </a:p>
        </p:txBody>
      </p:sp>
      <p:sp>
        <p:nvSpPr>
          <p:cNvPr id="16" name="Right Brace 15"/>
          <p:cNvSpPr/>
          <p:nvPr/>
        </p:nvSpPr>
        <p:spPr>
          <a:xfrm>
            <a:off x="2590800" y="2209800"/>
            <a:ext cx="381000" cy="3124200"/>
          </a:xfrm>
          <a:prstGeom prst="rightBrace">
            <a:avLst>
              <a:gd name="adj1" fmla="val 0"/>
              <a:gd name="adj2" fmla="val 50000"/>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p:cNvSpPr txBox="1"/>
          <p:nvPr/>
        </p:nvSpPr>
        <p:spPr>
          <a:xfrm>
            <a:off x="3200400" y="3313093"/>
            <a:ext cx="4648200" cy="954107"/>
          </a:xfrm>
          <a:prstGeom prst="rect">
            <a:avLst/>
          </a:prstGeom>
          <a:noFill/>
        </p:spPr>
        <p:txBody>
          <a:bodyPr wrap="square" rtlCol="0">
            <a:spAutoFit/>
          </a:bodyPr>
          <a:lstStyle/>
          <a:p>
            <a:r>
              <a:rPr lang="en-US" sz="2800" dirty="0" smtClean="0">
                <a:solidFill>
                  <a:schemeClr val="bg1">
                    <a:lumMod val="85000"/>
                  </a:schemeClr>
                </a:solidFill>
                <a:latin typeface="Segoe UI" pitchFamily="34" charset="0"/>
                <a:ea typeface="Segoe UI" pitchFamily="34" charset="0"/>
                <a:cs typeface="Segoe UI" pitchFamily="34" charset="0"/>
              </a:rPr>
              <a:t>Geller et al., 1990</a:t>
            </a:r>
          </a:p>
          <a:p>
            <a:r>
              <a:rPr lang="en-US" sz="2800" i="1" dirty="0" smtClean="0">
                <a:solidFill>
                  <a:schemeClr val="bg1">
                    <a:lumMod val="85000"/>
                  </a:schemeClr>
                </a:solidFill>
                <a:latin typeface="Segoe UI" pitchFamily="34" charset="0"/>
                <a:ea typeface="Segoe UI" pitchFamily="34" charset="0"/>
                <a:cs typeface="Segoe UI" pitchFamily="34" charset="0"/>
              </a:rPr>
              <a:t>Health Education Research</a:t>
            </a:r>
            <a:endParaRPr lang="en-US" sz="2800" dirty="0" smtClean="0">
              <a:solidFill>
                <a:schemeClr val="bg1">
                  <a:lumMod val="85000"/>
                </a:schemeClr>
              </a:solidFill>
              <a:latin typeface="Segoe UI" pitchFamily="34" charset="0"/>
              <a:ea typeface="Segoe UI" pitchFamily="34" charset="0"/>
              <a:cs typeface="Segoe U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C:\research\talks\CHI2010-EcoFeedback\water-sign1.jpg"/>
          <p:cNvPicPr>
            <a:picLocks noChangeAspect="1" noChangeArrowheads="1"/>
          </p:cNvPicPr>
          <p:nvPr/>
        </p:nvPicPr>
        <p:blipFill>
          <a:blip r:embed="rId3" cstate="print"/>
          <a:srcRect/>
          <a:stretch>
            <a:fillRect/>
          </a:stretch>
        </p:blipFill>
        <p:spPr bwMode="auto">
          <a:xfrm>
            <a:off x="-228600" y="0"/>
            <a:ext cx="10058400" cy="7543398"/>
          </a:xfrm>
          <a:prstGeom prst="rect">
            <a:avLst/>
          </a:prstGeom>
          <a:noFill/>
        </p:spPr>
      </p:pic>
      <p:sp>
        <p:nvSpPr>
          <p:cNvPr id="7" name="Right Arrow 6"/>
          <p:cNvSpPr/>
          <p:nvPr/>
        </p:nvSpPr>
        <p:spPr>
          <a:xfrm>
            <a:off x="0" y="2395868"/>
            <a:ext cx="2057400" cy="685800"/>
          </a:xfrm>
          <a:prstGeom prst="rightArrow">
            <a:avLst>
              <a:gd name="adj1" fmla="val 100000"/>
              <a:gd name="adj2" fmla="val 15533"/>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533400" y="1981200"/>
            <a:ext cx="1665841" cy="523220"/>
          </a:xfrm>
          <a:prstGeom prst="rect">
            <a:avLst/>
          </a:prstGeom>
          <a:noFill/>
        </p:spPr>
        <p:txBody>
          <a:bodyPr wrap="none" rtlCol="0">
            <a:spAutoFit/>
          </a:bodyPr>
          <a:lstStyle/>
          <a:p>
            <a:r>
              <a:rPr lang="en-US" sz="2800" dirty="0" smtClean="0">
                <a:solidFill>
                  <a:schemeClr val="bg1">
                    <a:lumMod val="85000"/>
                  </a:schemeClr>
                </a:solidFill>
                <a:latin typeface="Segoe Condensed" pitchFamily="34" charset="0"/>
                <a:ea typeface="Segoe UI" pitchFamily="34" charset="0"/>
                <a:cs typeface="Segoe UI" pitchFamily="34" charset="0"/>
              </a:rPr>
              <a:t>information</a:t>
            </a:r>
          </a:p>
        </p:txBody>
      </p:sp>
      <p:sp>
        <p:nvSpPr>
          <p:cNvPr id="10" name="TextBox 9"/>
          <p:cNvSpPr txBox="1"/>
          <p:nvPr/>
        </p:nvSpPr>
        <p:spPr>
          <a:xfrm>
            <a:off x="533400" y="2467233"/>
            <a:ext cx="1249060" cy="523220"/>
          </a:xfrm>
          <a:prstGeom prst="rect">
            <a:avLst/>
          </a:prstGeom>
          <a:noFill/>
        </p:spPr>
        <p:txBody>
          <a:bodyPr wrap="none" rtlCol="0">
            <a:spAutoFit/>
          </a:bodyPr>
          <a:lstStyle/>
          <a:p>
            <a:r>
              <a:rPr lang="en-US" sz="2800" dirty="0" smtClean="0">
                <a:solidFill>
                  <a:schemeClr val="bg1">
                    <a:lumMod val="85000"/>
                  </a:schemeClr>
                </a:solidFill>
                <a:latin typeface="Segoe Condensed" pitchFamily="34" charset="0"/>
                <a:ea typeface="Segoe UI" pitchFamily="34" charset="0"/>
                <a:cs typeface="Segoe UI" pitchFamily="34" charset="0"/>
              </a:rPr>
              <a:t>prompts</a:t>
            </a:r>
          </a:p>
        </p:txBody>
      </p:sp>
      <p:sp>
        <p:nvSpPr>
          <p:cNvPr id="11" name="TextBox 10"/>
          <p:cNvSpPr txBox="1"/>
          <p:nvPr/>
        </p:nvSpPr>
        <p:spPr>
          <a:xfrm>
            <a:off x="533400" y="4411365"/>
            <a:ext cx="1441420" cy="523220"/>
          </a:xfrm>
          <a:prstGeom prst="rect">
            <a:avLst/>
          </a:prstGeom>
          <a:noFill/>
        </p:spPr>
        <p:txBody>
          <a:bodyPr wrap="none" rtlCol="0">
            <a:spAutoFit/>
          </a:bodyPr>
          <a:lstStyle/>
          <a:p>
            <a:r>
              <a:rPr lang="en-US" sz="2800" dirty="0" smtClean="0">
                <a:solidFill>
                  <a:schemeClr val="bg1">
                    <a:lumMod val="85000"/>
                  </a:schemeClr>
                </a:solidFill>
                <a:latin typeface="Segoe Condensed" pitchFamily="34" charset="0"/>
                <a:ea typeface="Segoe UI" pitchFamily="34" charset="0"/>
                <a:cs typeface="Segoe UI" pitchFamily="34" charset="0"/>
              </a:rPr>
              <a:t>incentives</a:t>
            </a:r>
          </a:p>
        </p:txBody>
      </p:sp>
      <p:sp>
        <p:nvSpPr>
          <p:cNvPr id="12" name="TextBox 11"/>
          <p:cNvSpPr txBox="1"/>
          <p:nvPr/>
        </p:nvSpPr>
        <p:spPr>
          <a:xfrm>
            <a:off x="533400" y="2953266"/>
            <a:ext cx="1709122" cy="523220"/>
          </a:xfrm>
          <a:prstGeom prst="rect">
            <a:avLst/>
          </a:prstGeom>
          <a:noFill/>
        </p:spPr>
        <p:txBody>
          <a:bodyPr wrap="none" rtlCol="0">
            <a:spAutoFit/>
          </a:bodyPr>
          <a:lstStyle/>
          <a:p>
            <a:r>
              <a:rPr lang="en-US" sz="2800" dirty="0" smtClean="0">
                <a:solidFill>
                  <a:schemeClr val="bg1">
                    <a:lumMod val="85000"/>
                  </a:schemeClr>
                </a:solidFill>
                <a:latin typeface="Segoe Condensed" pitchFamily="34" charset="0"/>
                <a:ea typeface="Segoe UI" pitchFamily="34" charset="0"/>
                <a:cs typeface="Segoe UI" pitchFamily="34" charset="0"/>
              </a:rPr>
              <a:t>goal-setting</a:t>
            </a:r>
          </a:p>
        </p:txBody>
      </p:sp>
      <p:sp>
        <p:nvSpPr>
          <p:cNvPr id="13" name="TextBox 12"/>
          <p:cNvSpPr txBox="1"/>
          <p:nvPr/>
        </p:nvSpPr>
        <p:spPr>
          <a:xfrm>
            <a:off x="533400" y="3439299"/>
            <a:ext cx="1665841" cy="523220"/>
          </a:xfrm>
          <a:prstGeom prst="rect">
            <a:avLst/>
          </a:prstGeom>
          <a:noFill/>
        </p:spPr>
        <p:txBody>
          <a:bodyPr wrap="none" rtlCol="0">
            <a:spAutoFit/>
          </a:bodyPr>
          <a:lstStyle/>
          <a:p>
            <a:r>
              <a:rPr lang="en-US" sz="2800" dirty="0" smtClean="0">
                <a:solidFill>
                  <a:schemeClr val="bg1">
                    <a:lumMod val="85000"/>
                  </a:schemeClr>
                </a:solidFill>
                <a:latin typeface="Segoe Condensed" pitchFamily="34" charset="0"/>
                <a:ea typeface="Segoe UI" pitchFamily="34" charset="0"/>
                <a:cs typeface="Segoe UI" pitchFamily="34" charset="0"/>
              </a:rPr>
              <a:t>comparison</a:t>
            </a:r>
          </a:p>
        </p:txBody>
      </p:sp>
      <p:sp>
        <p:nvSpPr>
          <p:cNvPr id="14" name="TextBox 13"/>
          <p:cNvSpPr txBox="1"/>
          <p:nvPr/>
        </p:nvSpPr>
        <p:spPr>
          <a:xfrm>
            <a:off x="533400" y="4953000"/>
            <a:ext cx="1322798" cy="523220"/>
          </a:xfrm>
          <a:prstGeom prst="rect">
            <a:avLst/>
          </a:prstGeom>
          <a:noFill/>
        </p:spPr>
        <p:txBody>
          <a:bodyPr wrap="none" rtlCol="0">
            <a:spAutoFit/>
          </a:bodyPr>
          <a:lstStyle/>
          <a:p>
            <a:r>
              <a:rPr lang="en-US" sz="2800" dirty="0" smtClean="0">
                <a:solidFill>
                  <a:schemeClr val="bg1">
                    <a:lumMod val="85000"/>
                  </a:schemeClr>
                </a:solidFill>
                <a:latin typeface="Segoe Condensed" pitchFamily="34" charset="0"/>
                <a:ea typeface="Segoe UI" pitchFamily="34" charset="0"/>
                <a:cs typeface="Segoe UI" pitchFamily="34" charset="0"/>
              </a:rPr>
              <a:t>feedback</a:t>
            </a:r>
          </a:p>
        </p:txBody>
      </p:sp>
      <p:sp>
        <p:nvSpPr>
          <p:cNvPr id="15" name="TextBox 14"/>
          <p:cNvSpPr txBox="1"/>
          <p:nvPr/>
        </p:nvSpPr>
        <p:spPr>
          <a:xfrm>
            <a:off x="533400" y="3925332"/>
            <a:ext cx="1795684" cy="523220"/>
          </a:xfrm>
          <a:prstGeom prst="rect">
            <a:avLst/>
          </a:prstGeom>
          <a:noFill/>
        </p:spPr>
        <p:txBody>
          <a:bodyPr wrap="none" rtlCol="0">
            <a:spAutoFit/>
          </a:bodyPr>
          <a:lstStyle/>
          <a:p>
            <a:r>
              <a:rPr lang="en-US" sz="2800" dirty="0" smtClean="0">
                <a:solidFill>
                  <a:schemeClr val="bg1">
                    <a:lumMod val="85000"/>
                  </a:schemeClr>
                </a:solidFill>
                <a:latin typeface="Segoe Condensed" pitchFamily="34" charset="0"/>
                <a:ea typeface="Segoe UI" pitchFamily="34" charset="0"/>
                <a:cs typeface="Segoe UI" pitchFamily="34" charset="0"/>
              </a:rPr>
              <a:t>commitment</a:t>
            </a:r>
          </a:p>
        </p:txBody>
      </p:sp>
      <p:sp>
        <p:nvSpPr>
          <p:cNvPr id="16" name="Rectangle 15"/>
          <p:cNvSpPr/>
          <p:nvPr/>
        </p:nvSpPr>
        <p:spPr>
          <a:xfrm>
            <a:off x="609600" y="873417"/>
            <a:ext cx="4120039" cy="1015663"/>
          </a:xfrm>
          <a:prstGeom prst="rect">
            <a:avLst/>
          </a:prstGeom>
        </p:spPr>
        <p:txBody>
          <a:bodyPr wrap="none">
            <a:spAutoFit/>
          </a:bodyPr>
          <a:lstStyle/>
          <a:p>
            <a:r>
              <a:rPr lang="en-US" sz="6000" dirty="0" smtClean="0">
                <a:solidFill>
                  <a:schemeClr val="bg1">
                    <a:lumMod val="75000"/>
                  </a:schemeClr>
                </a:solidFill>
                <a:latin typeface="Arial" pitchFamily="34" charset="0"/>
                <a:cs typeface="Arial" pitchFamily="34" charset="0"/>
              </a:rPr>
              <a:t>techniques </a:t>
            </a:r>
            <a:endParaRPr lang="en-US" sz="6000" dirty="0">
              <a:solidFill>
                <a:schemeClr val="bg1">
                  <a:lumMod val="75000"/>
                </a:schemeClr>
              </a:solidFill>
              <a:latin typeface="Arial" pitchFamily="34" charset="0"/>
              <a:cs typeface="Arial" pitchFamily="34" charset="0"/>
            </a:endParaRPr>
          </a:p>
        </p:txBody>
      </p:sp>
      <p:sp>
        <p:nvSpPr>
          <p:cNvPr id="21" name="Title 1"/>
          <p:cNvSpPr>
            <a:spLocks noGrp="1"/>
          </p:cNvSpPr>
          <p:nvPr>
            <p:ph type="title"/>
          </p:nvPr>
        </p:nvSpPr>
        <p:spPr>
          <a:xfrm>
            <a:off x="266700" y="228600"/>
            <a:ext cx="8610600" cy="868362"/>
          </a:xfrm>
        </p:spPr>
        <p:txBody>
          <a:bodyPr/>
          <a:lstStyle/>
          <a:p>
            <a:r>
              <a:rPr lang="en-US" dirty="0" smtClean="0"/>
              <a:t>behavior change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8370"/>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par>
                                <p:cTn id="10" presetID="10" presetClass="exit" presetSubtype="0" fill="hold" grpId="0" nodeType="withEffect">
                                  <p:stCondLst>
                                    <p:cond delay="0"/>
                                  </p:stCondLst>
                                  <p:childTnLst>
                                    <p:animEffect transition="out" filter="fade">
                                      <p:cBhvr>
                                        <p:cTn id="11" dur="2000"/>
                                        <p:tgtEl>
                                          <p:spTgt spid="16"/>
                                        </p:tgtEl>
                                      </p:cBhvr>
                                    </p:animEffect>
                                    <p:set>
                                      <p:cBhvr>
                                        <p:cTn id="12" dur="1" fill="hold">
                                          <p:stCondLst>
                                            <p:cond delay="1999"/>
                                          </p:stCondLst>
                                        </p:cTn>
                                        <p:tgtEl>
                                          <p:spTgt spid="16"/>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2000"/>
                                        <p:tgtEl>
                                          <p:spTgt spid="21"/>
                                        </p:tgtEl>
                                      </p:cBhvr>
                                    </p:animEffect>
                                    <p:set>
                                      <p:cBhvr>
                                        <p:cTn id="15" dur="1" fill="hold">
                                          <p:stCondLst>
                                            <p:cond delay="1999"/>
                                          </p:stCondLst>
                                        </p:cTn>
                                        <p:tgtEl>
                                          <p:spTgt spid="21"/>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2000"/>
                                        <p:tgtEl>
                                          <p:spTgt spid="12"/>
                                        </p:tgtEl>
                                      </p:cBhvr>
                                    </p:animEffect>
                                    <p:set>
                                      <p:cBhvr>
                                        <p:cTn id="18" dur="1" fill="hold">
                                          <p:stCondLst>
                                            <p:cond delay="1999"/>
                                          </p:stCondLst>
                                        </p:cTn>
                                        <p:tgtEl>
                                          <p:spTgt spid="12"/>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2000"/>
                                        <p:tgtEl>
                                          <p:spTgt spid="9"/>
                                        </p:tgtEl>
                                      </p:cBhvr>
                                    </p:animEffect>
                                    <p:set>
                                      <p:cBhvr>
                                        <p:cTn id="21" dur="1" fill="hold">
                                          <p:stCondLst>
                                            <p:cond delay="1999"/>
                                          </p:stCondLst>
                                        </p:cTn>
                                        <p:tgtEl>
                                          <p:spTgt spid="9"/>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2000"/>
                                        <p:tgtEl>
                                          <p:spTgt spid="13"/>
                                        </p:tgtEl>
                                      </p:cBhvr>
                                    </p:animEffect>
                                    <p:set>
                                      <p:cBhvr>
                                        <p:cTn id="24" dur="1" fill="hold">
                                          <p:stCondLst>
                                            <p:cond delay="1999"/>
                                          </p:stCondLst>
                                        </p:cTn>
                                        <p:tgtEl>
                                          <p:spTgt spid="13"/>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2000"/>
                                        <p:tgtEl>
                                          <p:spTgt spid="15"/>
                                        </p:tgtEl>
                                      </p:cBhvr>
                                    </p:animEffect>
                                    <p:set>
                                      <p:cBhvr>
                                        <p:cTn id="27" dur="1" fill="hold">
                                          <p:stCondLst>
                                            <p:cond delay="1999"/>
                                          </p:stCondLst>
                                        </p:cTn>
                                        <p:tgtEl>
                                          <p:spTgt spid="15"/>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2000"/>
                                        <p:tgtEl>
                                          <p:spTgt spid="11"/>
                                        </p:tgtEl>
                                      </p:cBhvr>
                                    </p:animEffect>
                                    <p:set>
                                      <p:cBhvr>
                                        <p:cTn id="30" dur="1" fill="hold">
                                          <p:stCondLst>
                                            <p:cond delay="1999"/>
                                          </p:stCondLst>
                                        </p:cTn>
                                        <p:tgtEl>
                                          <p:spTgt spid="11"/>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2000"/>
                                        <p:tgtEl>
                                          <p:spTgt spid="14"/>
                                        </p:tgtEl>
                                      </p:cBhvr>
                                    </p:animEffect>
                                    <p:set>
                                      <p:cBhvr>
                                        <p:cTn id="33"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1" grpId="0"/>
      <p:bldP spid="12" grpId="0"/>
      <p:bldP spid="13" grpId="0"/>
      <p:bldP spid="14" grpId="0"/>
      <p:bldP spid="15" grpId="0"/>
      <p:bldP spid="16" grpId="0"/>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309282" y="0"/>
            <a:ext cx="9762564" cy="7543800"/>
            <a:chOff x="1" y="0"/>
            <a:chExt cx="9762564" cy="7543800"/>
          </a:xfrm>
        </p:grpSpPr>
        <p:pic>
          <p:nvPicPr>
            <p:cNvPr id="59394" name="Picture 2" descr="C:\research\talks\CHI2010-EcoFeedback\switch_off-poster-784978.jpg"/>
            <p:cNvPicPr>
              <a:picLocks noChangeAspect="1" noChangeArrowheads="1"/>
            </p:cNvPicPr>
            <p:nvPr/>
          </p:nvPicPr>
          <p:blipFill>
            <a:blip r:embed="rId3" cstate="print"/>
            <a:srcRect/>
            <a:stretch>
              <a:fillRect/>
            </a:stretch>
          </p:blipFill>
          <p:spPr bwMode="auto">
            <a:xfrm>
              <a:off x="1" y="0"/>
              <a:ext cx="9762564" cy="7543800"/>
            </a:xfrm>
            <a:prstGeom prst="rect">
              <a:avLst/>
            </a:prstGeom>
            <a:noFill/>
          </p:spPr>
        </p:pic>
        <p:pic>
          <p:nvPicPr>
            <p:cNvPr id="5" name="Picture 2" descr="C:\research\talks\CHI2010-EcoFeedback\switch_off-poster-784978.jpg"/>
            <p:cNvPicPr>
              <a:picLocks noChangeAspect="1" noChangeArrowheads="1"/>
            </p:cNvPicPr>
            <p:nvPr/>
          </p:nvPicPr>
          <p:blipFill>
            <a:blip r:embed="rId3" cstate="print"/>
            <a:srcRect t="86364" r="65657" b="597"/>
            <a:stretch>
              <a:fillRect/>
            </a:stretch>
          </p:blipFill>
          <p:spPr bwMode="auto">
            <a:xfrm>
              <a:off x="6400800" y="6553200"/>
              <a:ext cx="3352800" cy="983673"/>
            </a:xfrm>
            <a:prstGeom prst="rect">
              <a:avLst/>
            </a:prstGeom>
            <a:noFill/>
          </p:spPr>
        </p:pic>
      </p:grpSp>
      <p:sp>
        <p:nvSpPr>
          <p:cNvPr id="9" name="Rectangle 8"/>
          <p:cNvSpPr/>
          <p:nvPr/>
        </p:nvSpPr>
        <p:spPr>
          <a:xfrm>
            <a:off x="-381000" y="0"/>
            <a:ext cx="9829800" cy="7620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396" name="Picture 4" descr="C:\research\talks\CHI2010-EcoFeedback\Light switch.JPG"/>
          <p:cNvPicPr>
            <a:picLocks noChangeAspect="1" noChangeArrowheads="1"/>
          </p:cNvPicPr>
          <p:nvPr/>
        </p:nvPicPr>
        <p:blipFill>
          <a:blip r:embed="rId4" cstate="print"/>
          <a:srcRect l="21355" r="27083" b="10417"/>
          <a:stretch>
            <a:fillRect/>
          </a:stretch>
        </p:blipFill>
        <p:spPr bwMode="auto">
          <a:xfrm>
            <a:off x="5486400" y="457200"/>
            <a:ext cx="2514600" cy="3276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Right Arrow 11"/>
          <p:cNvSpPr/>
          <p:nvPr/>
        </p:nvSpPr>
        <p:spPr>
          <a:xfrm>
            <a:off x="0" y="2395868"/>
            <a:ext cx="2057400" cy="685800"/>
          </a:xfrm>
          <a:prstGeom prst="rightArrow">
            <a:avLst>
              <a:gd name="adj1" fmla="val 100000"/>
              <a:gd name="adj2" fmla="val 15533"/>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533400" y="2467233"/>
            <a:ext cx="1249060" cy="523220"/>
          </a:xfrm>
          <a:prstGeom prst="rect">
            <a:avLst/>
          </a:prstGeom>
          <a:noFill/>
        </p:spPr>
        <p:txBody>
          <a:bodyPr wrap="none" rtlCol="0">
            <a:spAutoFit/>
          </a:bodyPr>
          <a:lstStyle/>
          <a:p>
            <a:r>
              <a:rPr lang="en-US" sz="2800" dirty="0" smtClean="0">
                <a:solidFill>
                  <a:schemeClr val="bg1">
                    <a:lumMod val="85000"/>
                  </a:schemeClr>
                </a:solidFill>
                <a:latin typeface="Segoe Condensed" pitchFamily="34" charset="0"/>
                <a:ea typeface="Segoe UI" pitchFamily="34" charset="0"/>
                <a:cs typeface="Segoe UI" pitchFamily="34" charset="0"/>
              </a:rPr>
              <a:t>prompts</a:t>
            </a:r>
          </a:p>
        </p:txBody>
      </p:sp>
      <p:cxnSp>
        <p:nvCxnSpPr>
          <p:cNvPr id="15" name="Straight Arrow Connector 14"/>
          <p:cNvCxnSpPr/>
          <p:nvPr/>
        </p:nvCxnSpPr>
        <p:spPr>
          <a:xfrm flipV="1">
            <a:off x="4475748" y="3124200"/>
            <a:ext cx="914400" cy="83820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228600" y="4038600"/>
            <a:ext cx="7239000" cy="1295400"/>
          </a:xfrm>
          <a:prstGeom prst="roundRect">
            <a:avLst/>
          </a:prstGeom>
          <a:solidFill>
            <a:srgbClr val="000000">
              <a:alpha val="85098"/>
            </a:srgb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p:cNvSpPr txBox="1"/>
          <p:nvPr/>
        </p:nvSpPr>
        <p:spPr>
          <a:xfrm>
            <a:off x="457200" y="4038600"/>
            <a:ext cx="6705600" cy="1492716"/>
          </a:xfrm>
          <a:prstGeom prst="rect">
            <a:avLst/>
          </a:prstGeom>
          <a:noFill/>
        </p:spPr>
        <p:txBody>
          <a:bodyPr wrap="square" rtlCol="0">
            <a:spAutoFit/>
          </a:bodyPr>
          <a:lstStyle/>
          <a:p>
            <a:r>
              <a:rPr lang="en-US" sz="2800" dirty="0" smtClean="0">
                <a:solidFill>
                  <a:schemeClr val="bg1">
                    <a:lumMod val="85000"/>
                  </a:schemeClr>
                </a:solidFill>
                <a:latin typeface="Segoe UI" pitchFamily="34" charset="0"/>
                <a:ea typeface="Segoe UI" pitchFamily="34" charset="0"/>
                <a:cs typeface="Segoe UI" pitchFamily="34" charset="0"/>
              </a:rPr>
              <a:t>much more effective!</a:t>
            </a:r>
          </a:p>
          <a:p>
            <a:endParaRPr lang="en-US" sz="1100" dirty="0" smtClean="0">
              <a:solidFill>
                <a:schemeClr val="bg1">
                  <a:lumMod val="85000"/>
                </a:schemeClr>
              </a:solidFill>
              <a:latin typeface="Segoe UI" pitchFamily="34" charset="0"/>
              <a:ea typeface="Segoe UI" pitchFamily="34" charset="0"/>
              <a:cs typeface="Segoe UI" pitchFamily="34" charset="0"/>
            </a:endParaRPr>
          </a:p>
          <a:p>
            <a:pPr algn="r"/>
            <a:r>
              <a:rPr lang="en-US" sz="2400" dirty="0" err="1" smtClean="0">
                <a:solidFill>
                  <a:schemeClr val="bg1">
                    <a:lumMod val="95000"/>
                  </a:schemeClr>
                </a:solidFill>
                <a:latin typeface="Segoe Condensed" pitchFamily="34" charset="0"/>
                <a:cs typeface="Arial" pitchFamily="34" charset="0"/>
              </a:rPr>
              <a:t>Winett</a:t>
            </a:r>
            <a:r>
              <a:rPr lang="en-US" sz="2400" dirty="0" smtClean="0">
                <a:solidFill>
                  <a:schemeClr val="bg1">
                    <a:lumMod val="95000"/>
                  </a:schemeClr>
                </a:solidFill>
                <a:latin typeface="Segoe Condensed" pitchFamily="34" charset="0"/>
                <a:cs typeface="Arial" pitchFamily="34" charset="0"/>
              </a:rPr>
              <a:t> et al.,</a:t>
            </a:r>
            <a:r>
              <a:rPr lang="en-US" sz="2400" i="1" dirty="0" smtClean="0">
                <a:solidFill>
                  <a:schemeClr val="bg1">
                    <a:lumMod val="95000"/>
                  </a:schemeClr>
                </a:solidFill>
                <a:latin typeface="Segoe Condensed" pitchFamily="34" charset="0"/>
                <a:cs typeface="Arial" pitchFamily="34" charset="0"/>
              </a:rPr>
              <a:t> Journal of Applied Psychology, 1978</a:t>
            </a:r>
          </a:p>
          <a:p>
            <a:endParaRPr lang="en-US" sz="2800" dirty="0" smtClean="0">
              <a:solidFill>
                <a:schemeClr val="bg1">
                  <a:lumMod val="85000"/>
                </a:schemeClr>
              </a:solidFill>
              <a:latin typeface="Segoe UI" pitchFamily="34" charset="0"/>
              <a:ea typeface="Segoe UI" pitchFamily="34" charset="0"/>
              <a:cs typeface="Segoe U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9396"/>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5" grpId="0" animBg="1"/>
      <p:bldP spid="2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behavior change</a:t>
            </a:r>
            <a:endParaRPr lang="en-US" dirty="0"/>
          </a:p>
        </p:txBody>
      </p:sp>
      <p:sp>
        <p:nvSpPr>
          <p:cNvPr id="4" name="TextBox 3"/>
          <p:cNvSpPr txBox="1"/>
          <p:nvPr/>
        </p:nvSpPr>
        <p:spPr>
          <a:xfrm>
            <a:off x="533400" y="1981200"/>
            <a:ext cx="1665841" cy="523220"/>
          </a:xfrm>
          <a:prstGeom prst="rect">
            <a:avLst/>
          </a:prstGeom>
          <a:noFill/>
        </p:spPr>
        <p:txBody>
          <a:bodyPr wrap="none" rtlCol="0">
            <a:spAutoFit/>
          </a:bodyPr>
          <a:lstStyle/>
          <a:p>
            <a:r>
              <a:rPr lang="en-US" sz="2800" dirty="0" smtClean="0">
                <a:solidFill>
                  <a:schemeClr val="bg1">
                    <a:lumMod val="85000"/>
                  </a:schemeClr>
                </a:solidFill>
                <a:latin typeface="Segoe Condensed" pitchFamily="34" charset="0"/>
                <a:ea typeface="Segoe UI" pitchFamily="34" charset="0"/>
                <a:cs typeface="Segoe UI" pitchFamily="34" charset="0"/>
              </a:rPr>
              <a:t>information</a:t>
            </a:r>
          </a:p>
        </p:txBody>
      </p:sp>
      <p:sp>
        <p:nvSpPr>
          <p:cNvPr id="5" name="TextBox 4"/>
          <p:cNvSpPr txBox="1"/>
          <p:nvPr/>
        </p:nvSpPr>
        <p:spPr>
          <a:xfrm>
            <a:off x="533400" y="2467233"/>
            <a:ext cx="1249060" cy="523220"/>
          </a:xfrm>
          <a:prstGeom prst="rect">
            <a:avLst/>
          </a:prstGeom>
          <a:noFill/>
        </p:spPr>
        <p:txBody>
          <a:bodyPr wrap="none" rtlCol="0">
            <a:spAutoFit/>
          </a:bodyPr>
          <a:lstStyle/>
          <a:p>
            <a:r>
              <a:rPr lang="en-US" sz="2800" dirty="0" smtClean="0">
                <a:solidFill>
                  <a:schemeClr val="bg1">
                    <a:lumMod val="85000"/>
                  </a:schemeClr>
                </a:solidFill>
                <a:latin typeface="Segoe Condensed" pitchFamily="34" charset="0"/>
                <a:ea typeface="Segoe UI" pitchFamily="34" charset="0"/>
                <a:cs typeface="Segoe UI" pitchFamily="34" charset="0"/>
              </a:rPr>
              <a:t>prompts</a:t>
            </a:r>
          </a:p>
        </p:txBody>
      </p:sp>
      <p:sp>
        <p:nvSpPr>
          <p:cNvPr id="6" name="TextBox 5"/>
          <p:cNvSpPr txBox="1"/>
          <p:nvPr/>
        </p:nvSpPr>
        <p:spPr>
          <a:xfrm>
            <a:off x="533400" y="4411365"/>
            <a:ext cx="1441420" cy="523220"/>
          </a:xfrm>
          <a:prstGeom prst="rect">
            <a:avLst/>
          </a:prstGeom>
          <a:noFill/>
        </p:spPr>
        <p:txBody>
          <a:bodyPr wrap="none" rtlCol="0">
            <a:spAutoFit/>
          </a:bodyPr>
          <a:lstStyle/>
          <a:p>
            <a:r>
              <a:rPr lang="en-US" sz="2800" dirty="0" smtClean="0">
                <a:solidFill>
                  <a:schemeClr val="bg1">
                    <a:lumMod val="85000"/>
                  </a:schemeClr>
                </a:solidFill>
                <a:latin typeface="Segoe Condensed" pitchFamily="34" charset="0"/>
                <a:ea typeface="Segoe UI" pitchFamily="34" charset="0"/>
                <a:cs typeface="Segoe UI" pitchFamily="34" charset="0"/>
              </a:rPr>
              <a:t>incentives</a:t>
            </a:r>
          </a:p>
        </p:txBody>
      </p:sp>
      <p:sp>
        <p:nvSpPr>
          <p:cNvPr id="7" name="TextBox 6"/>
          <p:cNvSpPr txBox="1"/>
          <p:nvPr/>
        </p:nvSpPr>
        <p:spPr>
          <a:xfrm>
            <a:off x="533400" y="2953266"/>
            <a:ext cx="1709122" cy="523220"/>
          </a:xfrm>
          <a:prstGeom prst="rect">
            <a:avLst/>
          </a:prstGeom>
          <a:noFill/>
        </p:spPr>
        <p:txBody>
          <a:bodyPr wrap="none" rtlCol="0">
            <a:spAutoFit/>
          </a:bodyPr>
          <a:lstStyle/>
          <a:p>
            <a:r>
              <a:rPr lang="en-US" sz="2800" dirty="0" smtClean="0">
                <a:solidFill>
                  <a:schemeClr val="bg1">
                    <a:lumMod val="85000"/>
                  </a:schemeClr>
                </a:solidFill>
                <a:latin typeface="Segoe Condensed" pitchFamily="34" charset="0"/>
                <a:ea typeface="Segoe UI" pitchFamily="34" charset="0"/>
                <a:cs typeface="Segoe UI" pitchFamily="34" charset="0"/>
              </a:rPr>
              <a:t>goal-setting</a:t>
            </a:r>
          </a:p>
        </p:txBody>
      </p:sp>
      <p:sp>
        <p:nvSpPr>
          <p:cNvPr id="8" name="TextBox 7"/>
          <p:cNvSpPr txBox="1"/>
          <p:nvPr/>
        </p:nvSpPr>
        <p:spPr>
          <a:xfrm>
            <a:off x="533400" y="3439299"/>
            <a:ext cx="1665841" cy="523220"/>
          </a:xfrm>
          <a:prstGeom prst="rect">
            <a:avLst/>
          </a:prstGeom>
          <a:noFill/>
        </p:spPr>
        <p:txBody>
          <a:bodyPr wrap="none" rtlCol="0">
            <a:spAutoFit/>
          </a:bodyPr>
          <a:lstStyle/>
          <a:p>
            <a:r>
              <a:rPr lang="en-US" sz="2800" dirty="0" smtClean="0">
                <a:solidFill>
                  <a:schemeClr val="bg1">
                    <a:lumMod val="85000"/>
                  </a:schemeClr>
                </a:solidFill>
                <a:latin typeface="Segoe Condensed" pitchFamily="34" charset="0"/>
                <a:ea typeface="Segoe UI" pitchFamily="34" charset="0"/>
                <a:cs typeface="Segoe UI" pitchFamily="34" charset="0"/>
              </a:rPr>
              <a:t>comparison</a:t>
            </a:r>
          </a:p>
        </p:txBody>
      </p:sp>
      <p:sp>
        <p:nvSpPr>
          <p:cNvPr id="9" name="TextBox 8"/>
          <p:cNvSpPr txBox="1"/>
          <p:nvPr/>
        </p:nvSpPr>
        <p:spPr>
          <a:xfrm>
            <a:off x="533400" y="4953000"/>
            <a:ext cx="1322798" cy="523220"/>
          </a:xfrm>
          <a:prstGeom prst="rect">
            <a:avLst/>
          </a:prstGeom>
          <a:noFill/>
        </p:spPr>
        <p:txBody>
          <a:bodyPr wrap="none" rtlCol="0">
            <a:spAutoFit/>
          </a:bodyPr>
          <a:lstStyle/>
          <a:p>
            <a:r>
              <a:rPr lang="en-US" sz="2800" dirty="0" smtClean="0">
                <a:solidFill>
                  <a:schemeClr val="bg1">
                    <a:lumMod val="85000"/>
                  </a:schemeClr>
                </a:solidFill>
                <a:latin typeface="Segoe Condensed" pitchFamily="34" charset="0"/>
                <a:ea typeface="Segoe UI" pitchFamily="34" charset="0"/>
                <a:cs typeface="Segoe UI" pitchFamily="34" charset="0"/>
              </a:rPr>
              <a:t>feedback</a:t>
            </a:r>
          </a:p>
        </p:txBody>
      </p:sp>
      <p:sp>
        <p:nvSpPr>
          <p:cNvPr id="11" name="TextBox 10"/>
          <p:cNvSpPr txBox="1"/>
          <p:nvPr/>
        </p:nvSpPr>
        <p:spPr>
          <a:xfrm>
            <a:off x="533400" y="3925332"/>
            <a:ext cx="1795684" cy="523220"/>
          </a:xfrm>
          <a:prstGeom prst="rect">
            <a:avLst/>
          </a:prstGeom>
          <a:noFill/>
        </p:spPr>
        <p:txBody>
          <a:bodyPr wrap="none" rtlCol="0">
            <a:spAutoFit/>
          </a:bodyPr>
          <a:lstStyle/>
          <a:p>
            <a:r>
              <a:rPr lang="en-US" sz="2800" dirty="0" smtClean="0">
                <a:solidFill>
                  <a:schemeClr val="bg1">
                    <a:lumMod val="85000"/>
                  </a:schemeClr>
                </a:solidFill>
                <a:latin typeface="Segoe Condensed" pitchFamily="34" charset="0"/>
                <a:ea typeface="Segoe UI" pitchFamily="34" charset="0"/>
                <a:cs typeface="Segoe UI" pitchFamily="34" charset="0"/>
              </a:rPr>
              <a:t>commitment</a:t>
            </a:r>
          </a:p>
        </p:txBody>
      </p:sp>
      <p:sp>
        <p:nvSpPr>
          <p:cNvPr id="13" name="Rectangle 12"/>
          <p:cNvSpPr/>
          <p:nvPr/>
        </p:nvSpPr>
        <p:spPr>
          <a:xfrm>
            <a:off x="609600" y="873417"/>
            <a:ext cx="8225329" cy="1015663"/>
          </a:xfrm>
          <a:prstGeom prst="rect">
            <a:avLst/>
          </a:prstGeom>
        </p:spPr>
        <p:txBody>
          <a:bodyPr wrap="none">
            <a:spAutoFit/>
          </a:bodyPr>
          <a:lstStyle/>
          <a:p>
            <a:r>
              <a:rPr lang="en-US" sz="6000" dirty="0" smtClean="0">
                <a:solidFill>
                  <a:schemeClr val="bg1">
                    <a:lumMod val="75000"/>
                  </a:schemeClr>
                </a:solidFill>
                <a:latin typeface="Arial" pitchFamily="34" charset="0"/>
                <a:cs typeface="Arial" pitchFamily="34" charset="0"/>
              </a:rPr>
              <a:t>techniques we can use </a:t>
            </a:r>
            <a:endParaRPr lang="en-US" sz="6000" dirty="0">
              <a:solidFill>
                <a:schemeClr val="bg1">
                  <a:lumMod val="7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descr="C:\research\talks\Walk21.2009-PersuasiveTechForWalking\408123668_84f3773fd4_o.png"/>
          <p:cNvPicPr>
            <a:picLocks noChangeAspect="1" noChangeArrowheads="1"/>
          </p:cNvPicPr>
          <p:nvPr/>
        </p:nvPicPr>
        <p:blipFill>
          <a:blip r:embed="rId3" cstate="print"/>
          <a:srcRect/>
          <a:stretch>
            <a:fillRect/>
          </a:stretch>
        </p:blipFill>
        <p:spPr bwMode="auto">
          <a:xfrm>
            <a:off x="-303721" y="0"/>
            <a:ext cx="10666922" cy="6858000"/>
          </a:xfrm>
          <a:prstGeom prst="rect">
            <a:avLst/>
          </a:prstGeom>
          <a:noFill/>
        </p:spPr>
      </p:pic>
      <p:sp>
        <p:nvSpPr>
          <p:cNvPr id="16" name="Right Arrow 15"/>
          <p:cNvSpPr/>
          <p:nvPr/>
        </p:nvSpPr>
        <p:spPr>
          <a:xfrm>
            <a:off x="0" y="2895600"/>
            <a:ext cx="2971800" cy="685800"/>
          </a:xfrm>
          <a:prstGeom prst="rightArrow">
            <a:avLst>
              <a:gd name="adj1" fmla="val 100000"/>
              <a:gd name="adj2" fmla="val 15533"/>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behavior change</a:t>
            </a:r>
            <a:endParaRPr lang="en-US" dirty="0"/>
          </a:p>
        </p:txBody>
      </p:sp>
      <p:sp>
        <p:nvSpPr>
          <p:cNvPr id="4" name="TextBox 3"/>
          <p:cNvSpPr txBox="1"/>
          <p:nvPr/>
        </p:nvSpPr>
        <p:spPr>
          <a:xfrm>
            <a:off x="533400" y="1981200"/>
            <a:ext cx="1665841" cy="523220"/>
          </a:xfrm>
          <a:prstGeom prst="rect">
            <a:avLst/>
          </a:prstGeom>
          <a:noFill/>
        </p:spPr>
        <p:txBody>
          <a:bodyPr wrap="none" rtlCol="0">
            <a:spAutoFit/>
          </a:bodyPr>
          <a:lstStyle/>
          <a:p>
            <a:r>
              <a:rPr lang="en-US" sz="2800" dirty="0" smtClean="0">
                <a:solidFill>
                  <a:schemeClr val="bg1">
                    <a:lumMod val="85000"/>
                  </a:schemeClr>
                </a:solidFill>
                <a:latin typeface="Segoe Condensed" pitchFamily="34" charset="0"/>
                <a:ea typeface="Segoe UI" pitchFamily="34" charset="0"/>
                <a:cs typeface="Segoe UI" pitchFamily="34" charset="0"/>
              </a:rPr>
              <a:t>information</a:t>
            </a:r>
          </a:p>
        </p:txBody>
      </p:sp>
      <p:sp>
        <p:nvSpPr>
          <p:cNvPr id="5" name="TextBox 4"/>
          <p:cNvSpPr txBox="1"/>
          <p:nvPr/>
        </p:nvSpPr>
        <p:spPr>
          <a:xfrm>
            <a:off x="533400" y="2467233"/>
            <a:ext cx="1249060" cy="523220"/>
          </a:xfrm>
          <a:prstGeom prst="rect">
            <a:avLst/>
          </a:prstGeom>
          <a:noFill/>
        </p:spPr>
        <p:txBody>
          <a:bodyPr wrap="none" rtlCol="0">
            <a:spAutoFit/>
          </a:bodyPr>
          <a:lstStyle/>
          <a:p>
            <a:r>
              <a:rPr lang="en-US" sz="2800" dirty="0" smtClean="0">
                <a:solidFill>
                  <a:schemeClr val="bg1">
                    <a:lumMod val="85000"/>
                  </a:schemeClr>
                </a:solidFill>
                <a:latin typeface="Segoe Condensed" pitchFamily="34" charset="0"/>
                <a:ea typeface="Segoe UI" pitchFamily="34" charset="0"/>
                <a:cs typeface="Segoe UI" pitchFamily="34" charset="0"/>
              </a:rPr>
              <a:t>prompts</a:t>
            </a:r>
          </a:p>
        </p:txBody>
      </p:sp>
      <p:sp>
        <p:nvSpPr>
          <p:cNvPr id="6" name="TextBox 5"/>
          <p:cNvSpPr txBox="1"/>
          <p:nvPr/>
        </p:nvSpPr>
        <p:spPr>
          <a:xfrm>
            <a:off x="533400" y="4411365"/>
            <a:ext cx="1441420" cy="523220"/>
          </a:xfrm>
          <a:prstGeom prst="rect">
            <a:avLst/>
          </a:prstGeom>
          <a:noFill/>
        </p:spPr>
        <p:txBody>
          <a:bodyPr wrap="none" rtlCol="0">
            <a:spAutoFit/>
          </a:bodyPr>
          <a:lstStyle/>
          <a:p>
            <a:r>
              <a:rPr lang="en-US" sz="2800" dirty="0" smtClean="0">
                <a:solidFill>
                  <a:schemeClr val="bg1">
                    <a:lumMod val="85000"/>
                  </a:schemeClr>
                </a:solidFill>
                <a:latin typeface="Segoe Condensed" pitchFamily="34" charset="0"/>
                <a:ea typeface="Segoe UI" pitchFamily="34" charset="0"/>
                <a:cs typeface="Segoe UI" pitchFamily="34" charset="0"/>
              </a:rPr>
              <a:t>incentives</a:t>
            </a:r>
          </a:p>
        </p:txBody>
      </p:sp>
      <p:sp>
        <p:nvSpPr>
          <p:cNvPr id="7" name="TextBox 6"/>
          <p:cNvSpPr txBox="1"/>
          <p:nvPr/>
        </p:nvSpPr>
        <p:spPr>
          <a:xfrm>
            <a:off x="533400" y="2953266"/>
            <a:ext cx="1709122" cy="523220"/>
          </a:xfrm>
          <a:prstGeom prst="rect">
            <a:avLst/>
          </a:prstGeom>
          <a:noFill/>
        </p:spPr>
        <p:txBody>
          <a:bodyPr wrap="none" rtlCol="0">
            <a:spAutoFit/>
          </a:bodyPr>
          <a:lstStyle/>
          <a:p>
            <a:r>
              <a:rPr lang="en-US" sz="2800" dirty="0" smtClean="0">
                <a:solidFill>
                  <a:schemeClr val="bg1">
                    <a:lumMod val="85000"/>
                  </a:schemeClr>
                </a:solidFill>
                <a:latin typeface="Segoe Condensed" pitchFamily="34" charset="0"/>
                <a:ea typeface="Segoe UI" pitchFamily="34" charset="0"/>
                <a:cs typeface="Segoe UI" pitchFamily="34" charset="0"/>
              </a:rPr>
              <a:t>goal-setting</a:t>
            </a:r>
          </a:p>
        </p:txBody>
      </p:sp>
      <p:sp>
        <p:nvSpPr>
          <p:cNvPr id="8" name="TextBox 7"/>
          <p:cNvSpPr txBox="1"/>
          <p:nvPr/>
        </p:nvSpPr>
        <p:spPr>
          <a:xfrm>
            <a:off x="533400" y="3439299"/>
            <a:ext cx="1665841" cy="523220"/>
          </a:xfrm>
          <a:prstGeom prst="rect">
            <a:avLst/>
          </a:prstGeom>
          <a:noFill/>
        </p:spPr>
        <p:txBody>
          <a:bodyPr wrap="none" rtlCol="0">
            <a:spAutoFit/>
          </a:bodyPr>
          <a:lstStyle/>
          <a:p>
            <a:r>
              <a:rPr lang="en-US" sz="2800" dirty="0" smtClean="0">
                <a:solidFill>
                  <a:schemeClr val="bg1">
                    <a:lumMod val="85000"/>
                  </a:schemeClr>
                </a:solidFill>
                <a:latin typeface="Segoe Condensed" pitchFamily="34" charset="0"/>
                <a:ea typeface="Segoe UI" pitchFamily="34" charset="0"/>
                <a:cs typeface="Segoe UI" pitchFamily="34" charset="0"/>
              </a:rPr>
              <a:t>comparison</a:t>
            </a:r>
          </a:p>
        </p:txBody>
      </p:sp>
      <p:sp>
        <p:nvSpPr>
          <p:cNvPr id="9" name="TextBox 8"/>
          <p:cNvSpPr txBox="1"/>
          <p:nvPr/>
        </p:nvSpPr>
        <p:spPr>
          <a:xfrm>
            <a:off x="533400" y="4953000"/>
            <a:ext cx="1322798" cy="523220"/>
          </a:xfrm>
          <a:prstGeom prst="rect">
            <a:avLst/>
          </a:prstGeom>
          <a:noFill/>
        </p:spPr>
        <p:txBody>
          <a:bodyPr wrap="none" rtlCol="0">
            <a:spAutoFit/>
          </a:bodyPr>
          <a:lstStyle/>
          <a:p>
            <a:r>
              <a:rPr lang="en-US" sz="2800" dirty="0" smtClean="0">
                <a:solidFill>
                  <a:schemeClr val="bg1">
                    <a:lumMod val="85000"/>
                  </a:schemeClr>
                </a:solidFill>
                <a:latin typeface="Segoe Condensed" pitchFamily="34" charset="0"/>
                <a:ea typeface="Segoe UI" pitchFamily="34" charset="0"/>
                <a:cs typeface="Segoe UI" pitchFamily="34" charset="0"/>
              </a:rPr>
              <a:t>feedback</a:t>
            </a:r>
          </a:p>
        </p:txBody>
      </p:sp>
      <p:sp>
        <p:nvSpPr>
          <p:cNvPr id="11" name="TextBox 10"/>
          <p:cNvSpPr txBox="1"/>
          <p:nvPr/>
        </p:nvSpPr>
        <p:spPr>
          <a:xfrm>
            <a:off x="533400" y="3925332"/>
            <a:ext cx="1795684" cy="523220"/>
          </a:xfrm>
          <a:prstGeom prst="rect">
            <a:avLst/>
          </a:prstGeom>
          <a:noFill/>
        </p:spPr>
        <p:txBody>
          <a:bodyPr wrap="none" rtlCol="0">
            <a:spAutoFit/>
          </a:bodyPr>
          <a:lstStyle/>
          <a:p>
            <a:r>
              <a:rPr lang="en-US" sz="2800" dirty="0" smtClean="0">
                <a:solidFill>
                  <a:schemeClr val="bg1">
                    <a:lumMod val="85000"/>
                  </a:schemeClr>
                </a:solidFill>
                <a:latin typeface="Segoe Condensed" pitchFamily="34" charset="0"/>
                <a:ea typeface="Segoe UI" pitchFamily="34" charset="0"/>
                <a:cs typeface="Segoe UI" pitchFamily="34" charset="0"/>
              </a:rPr>
              <a:t>commitment</a:t>
            </a:r>
          </a:p>
        </p:txBody>
      </p:sp>
      <p:sp>
        <p:nvSpPr>
          <p:cNvPr id="13" name="Rectangle 12"/>
          <p:cNvSpPr/>
          <p:nvPr/>
        </p:nvSpPr>
        <p:spPr>
          <a:xfrm>
            <a:off x="609600" y="873417"/>
            <a:ext cx="4120039" cy="1015663"/>
          </a:xfrm>
          <a:prstGeom prst="rect">
            <a:avLst/>
          </a:prstGeom>
        </p:spPr>
        <p:txBody>
          <a:bodyPr wrap="none">
            <a:spAutoFit/>
          </a:bodyPr>
          <a:lstStyle/>
          <a:p>
            <a:r>
              <a:rPr lang="en-US" sz="6000" dirty="0" smtClean="0">
                <a:solidFill>
                  <a:schemeClr val="bg1">
                    <a:lumMod val="75000"/>
                  </a:schemeClr>
                </a:solidFill>
                <a:latin typeface="Arial" pitchFamily="34" charset="0"/>
                <a:cs typeface="Arial" pitchFamily="34" charset="0"/>
              </a:rPr>
              <a:t>techniques </a:t>
            </a:r>
            <a:endParaRPr lang="en-US" sz="6000" dirty="0">
              <a:solidFill>
                <a:schemeClr val="bg1">
                  <a:lumMod val="75000"/>
                </a:schemeClr>
              </a:solidFill>
              <a:latin typeface="Arial" pitchFamily="34" charset="0"/>
              <a:cs typeface="Arial" pitchFamily="34" charset="0"/>
            </a:endParaRPr>
          </a:p>
        </p:txBody>
      </p:sp>
      <p:sp>
        <p:nvSpPr>
          <p:cNvPr id="14" name="TextBox 13"/>
          <p:cNvSpPr txBox="1"/>
          <p:nvPr/>
        </p:nvSpPr>
        <p:spPr>
          <a:xfrm>
            <a:off x="2743200" y="4256544"/>
            <a:ext cx="6324600" cy="2369880"/>
          </a:xfrm>
          <a:prstGeom prst="rect">
            <a:avLst/>
          </a:prstGeom>
          <a:solidFill>
            <a:schemeClr val="tx1">
              <a:alpha val="75000"/>
            </a:schemeClr>
          </a:solidFill>
        </p:spPr>
        <p:txBody>
          <a:bodyPr wrap="square" rtlCol="0">
            <a:spAutoFit/>
          </a:bodyPr>
          <a:lstStyle/>
          <a:p>
            <a:pPr marL="514350" indent="-228600">
              <a:buAutoNum type="arabicPeriod"/>
            </a:pPr>
            <a:r>
              <a:rPr lang="en-US" sz="3200" dirty="0" smtClean="0">
                <a:solidFill>
                  <a:schemeClr val="bg1">
                    <a:lumMod val="95000"/>
                  </a:schemeClr>
                </a:solidFill>
                <a:latin typeface="Segoe Condensed" pitchFamily="34" charset="0"/>
                <a:cs typeface="Arial" pitchFamily="34" charset="0"/>
              </a:rPr>
              <a:t> directs attention</a:t>
            </a:r>
          </a:p>
          <a:p>
            <a:pPr marL="514350" indent="-228600">
              <a:buAutoNum type="arabicPeriod"/>
            </a:pPr>
            <a:r>
              <a:rPr lang="en-US" sz="3200" dirty="0" smtClean="0">
                <a:solidFill>
                  <a:schemeClr val="bg1">
                    <a:lumMod val="95000"/>
                  </a:schemeClr>
                </a:solidFill>
                <a:latin typeface="Segoe Condensed" pitchFamily="34" charset="0"/>
                <a:cs typeface="Arial" pitchFamily="34" charset="0"/>
              </a:rPr>
              <a:t> has energizing function</a:t>
            </a:r>
          </a:p>
          <a:p>
            <a:pPr marL="514350" indent="-228600">
              <a:buAutoNum type="arabicPeriod"/>
            </a:pPr>
            <a:r>
              <a:rPr lang="en-US" sz="3200" dirty="0" smtClean="0">
                <a:solidFill>
                  <a:schemeClr val="bg1">
                    <a:lumMod val="95000"/>
                  </a:schemeClr>
                </a:solidFill>
                <a:latin typeface="Segoe Condensed" pitchFamily="34" charset="0"/>
                <a:cs typeface="Arial" pitchFamily="34" charset="0"/>
              </a:rPr>
              <a:t> affects persistence</a:t>
            </a:r>
          </a:p>
          <a:p>
            <a:pPr marL="514350" indent="-228600"/>
            <a:endParaRPr lang="en-US" sz="3200" dirty="0" smtClean="0">
              <a:solidFill>
                <a:schemeClr val="bg1">
                  <a:lumMod val="95000"/>
                </a:schemeClr>
              </a:solidFill>
              <a:latin typeface="Segoe Condensed" pitchFamily="34" charset="0"/>
              <a:cs typeface="Arial" pitchFamily="34" charset="0"/>
            </a:endParaRPr>
          </a:p>
          <a:p>
            <a:pPr marL="514350" indent="-228600" algn="r"/>
            <a:r>
              <a:rPr lang="en-US" sz="2000" dirty="0" smtClean="0">
                <a:solidFill>
                  <a:schemeClr val="bg1">
                    <a:lumMod val="95000"/>
                  </a:schemeClr>
                </a:solidFill>
                <a:latin typeface="Segoe Condensed" pitchFamily="34" charset="0"/>
                <a:cs typeface="Arial" pitchFamily="34" charset="0"/>
              </a:rPr>
              <a:t>Locke &amp; Latham,</a:t>
            </a:r>
            <a:r>
              <a:rPr lang="en-US" sz="2000" i="1" dirty="0" smtClean="0">
                <a:solidFill>
                  <a:schemeClr val="bg1">
                    <a:lumMod val="95000"/>
                  </a:schemeClr>
                </a:solidFill>
                <a:latin typeface="Segoe Condensed" pitchFamily="34" charset="0"/>
                <a:cs typeface="Arial" pitchFamily="34" charset="0"/>
              </a:rPr>
              <a:t> American Psychologist, 2002</a:t>
            </a:r>
            <a:endParaRPr lang="en-US" sz="2000" i="1" dirty="0">
              <a:solidFill>
                <a:schemeClr val="bg1">
                  <a:lumMod val="95000"/>
                </a:schemeClr>
              </a:solidFill>
              <a:latin typeface="Segoe Condensed"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500"/>
                                        <p:tgtEl>
                                          <p:spTgt spid="15"/>
                                        </p:tgtEl>
                                      </p:cBhvr>
                                    </p:animEffect>
                                  </p:childTnLst>
                                </p:cTn>
                              </p:par>
                            </p:childTnLst>
                          </p:cTn>
                        </p:par>
                        <p:par>
                          <p:cTn id="10" fill="hold">
                            <p:stCondLst>
                              <p:cond delay="500"/>
                            </p:stCondLst>
                            <p:childTnLst>
                              <p:par>
                                <p:cTn id="11" presetID="10" presetClass="exit" presetSubtype="0" fill="hold" grpId="0" nodeType="afterEffect">
                                  <p:stCondLst>
                                    <p:cond delay="0"/>
                                  </p:stCondLst>
                                  <p:childTnLst>
                                    <p:animEffect transition="out" filter="fade">
                                      <p:cBhvr>
                                        <p:cTn id="12" dur="3000"/>
                                        <p:tgtEl>
                                          <p:spTgt spid="6"/>
                                        </p:tgtEl>
                                      </p:cBhvr>
                                    </p:animEffect>
                                    <p:set>
                                      <p:cBhvr>
                                        <p:cTn id="13" dur="1" fill="hold">
                                          <p:stCondLst>
                                            <p:cond delay="2999"/>
                                          </p:stCondLst>
                                        </p:cTn>
                                        <p:tgtEl>
                                          <p:spTgt spid="6"/>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3000"/>
                                        <p:tgtEl>
                                          <p:spTgt spid="13"/>
                                        </p:tgtEl>
                                      </p:cBhvr>
                                    </p:animEffect>
                                    <p:set>
                                      <p:cBhvr>
                                        <p:cTn id="16" dur="1" fill="hold">
                                          <p:stCondLst>
                                            <p:cond delay="2999"/>
                                          </p:stCondLst>
                                        </p:cTn>
                                        <p:tgtEl>
                                          <p:spTgt spid="13"/>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3000"/>
                                        <p:tgtEl>
                                          <p:spTgt spid="2"/>
                                        </p:tgtEl>
                                      </p:cBhvr>
                                    </p:animEffect>
                                    <p:set>
                                      <p:cBhvr>
                                        <p:cTn id="19" dur="1" fill="hold">
                                          <p:stCondLst>
                                            <p:cond delay="2999"/>
                                          </p:stCondLst>
                                        </p:cTn>
                                        <p:tgtEl>
                                          <p:spTgt spid="2"/>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3000"/>
                                        <p:tgtEl>
                                          <p:spTgt spid="9"/>
                                        </p:tgtEl>
                                      </p:cBhvr>
                                    </p:animEffect>
                                    <p:set>
                                      <p:cBhvr>
                                        <p:cTn id="22" dur="1" fill="hold">
                                          <p:stCondLst>
                                            <p:cond delay="2999"/>
                                          </p:stCondLst>
                                        </p:cTn>
                                        <p:tgtEl>
                                          <p:spTgt spid="9"/>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3000"/>
                                        <p:tgtEl>
                                          <p:spTgt spid="11"/>
                                        </p:tgtEl>
                                      </p:cBhvr>
                                    </p:animEffect>
                                    <p:set>
                                      <p:cBhvr>
                                        <p:cTn id="25" dur="1" fill="hold">
                                          <p:stCondLst>
                                            <p:cond delay="2999"/>
                                          </p:stCondLst>
                                        </p:cTn>
                                        <p:tgtEl>
                                          <p:spTgt spid="11"/>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3000"/>
                                        <p:tgtEl>
                                          <p:spTgt spid="8"/>
                                        </p:tgtEl>
                                      </p:cBhvr>
                                    </p:animEffect>
                                    <p:set>
                                      <p:cBhvr>
                                        <p:cTn id="28" dur="1" fill="hold">
                                          <p:stCondLst>
                                            <p:cond delay="2999"/>
                                          </p:stCondLst>
                                        </p:cTn>
                                        <p:tgtEl>
                                          <p:spTgt spid="8"/>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3000"/>
                                        <p:tgtEl>
                                          <p:spTgt spid="5"/>
                                        </p:tgtEl>
                                      </p:cBhvr>
                                    </p:animEffect>
                                    <p:set>
                                      <p:cBhvr>
                                        <p:cTn id="31" dur="1" fill="hold">
                                          <p:stCondLst>
                                            <p:cond delay="2999"/>
                                          </p:stCondLst>
                                        </p:cTn>
                                        <p:tgtEl>
                                          <p:spTgt spid="5"/>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3000"/>
                                        <p:tgtEl>
                                          <p:spTgt spid="4"/>
                                        </p:tgtEl>
                                      </p:cBhvr>
                                    </p:animEffect>
                                    <p:set>
                                      <p:cBhvr>
                                        <p:cTn id="34" dur="1" fill="hold">
                                          <p:stCondLst>
                                            <p:cond delay="2999"/>
                                          </p:stCondLst>
                                        </p:cTn>
                                        <p:tgtEl>
                                          <p:spTgt spid="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bg/>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P spid="4" grpId="0"/>
      <p:bldP spid="5" grpId="0"/>
      <p:bldP spid="6" grpId="0"/>
      <p:bldP spid="8" grpId="0"/>
      <p:bldP spid="9" grpId="0"/>
      <p:bldP spid="11" grpId="0"/>
      <p:bldP spid="13" grpId="0"/>
      <p:bldP spid="14" grpId="0" uiExpand="1" build="allAtOnce"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behavior change</a:t>
            </a:r>
            <a:endParaRPr lang="en-US" dirty="0"/>
          </a:p>
        </p:txBody>
      </p:sp>
      <p:sp>
        <p:nvSpPr>
          <p:cNvPr id="4" name="TextBox 3"/>
          <p:cNvSpPr txBox="1"/>
          <p:nvPr/>
        </p:nvSpPr>
        <p:spPr>
          <a:xfrm>
            <a:off x="533400" y="1981200"/>
            <a:ext cx="1665841" cy="523220"/>
          </a:xfrm>
          <a:prstGeom prst="rect">
            <a:avLst/>
          </a:prstGeom>
          <a:noFill/>
        </p:spPr>
        <p:txBody>
          <a:bodyPr wrap="none" rtlCol="0">
            <a:spAutoFit/>
          </a:bodyPr>
          <a:lstStyle/>
          <a:p>
            <a:r>
              <a:rPr lang="en-US" sz="2800" dirty="0" smtClean="0">
                <a:solidFill>
                  <a:schemeClr val="bg1">
                    <a:lumMod val="85000"/>
                  </a:schemeClr>
                </a:solidFill>
                <a:latin typeface="Segoe Condensed" pitchFamily="34" charset="0"/>
                <a:ea typeface="Segoe UI" pitchFamily="34" charset="0"/>
                <a:cs typeface="Segoe UI" pitchFamily="34" charset="0"/>
              </a:rPr>
              <a:t>information</a:t>
            </a:r>
          </a:p>
        </p:txBody>
      </p:sp>
      <p:sp>
        <p:nvSpPr>
          <p:cNvPr id="5" name="TextBox 4"/>
          <p:cNvSpPr txBox="1"/>
          <p:nvPr/>
        </p:nvSpPr>
        <p:spPr>
          <a:xfrm>
            <a:off x="533400" y="2467233"/>
            <a:ext cx="1249060" cy="523220"/>
          </a:xfrm>
          <a:prstGeom prst="rect">
            <a:avLst/>
          </a:prstGeom>
          <a:noFill/>
        </p:spPr>
        <p:txBody>
          <a:bodyPr wrap="none" rtlCol="0">
            <a:spAutoFit/>
          </a:bodyPr>
          <a:lstStyle/>
          <a:p>
            <a:r>
              <a:rPr lang="en-US" sz="2800" dirty="0" smtClean="0">
                <a:solidFill>
                  <a:schemeClr val="bg1">
                    <a:lumMod val="85000"/>
                  </a:schemeClr>
                </a:solidFill>
                <a:latin typeface="Segoe Condensed" pitchFamily="34" charset="0"/>
                <a:ea typeface="Segoe UI" pitchFamily="34" charset="0"/>
                <a:cs typeface="Segoe UI" pitchFamily="34" charset="0"/>
              </a:rPr>
              <a:t>prompts</a:t>
            </a:r>
          </a:p>
        </p:txBody>
      </p:sp>
      <p:sp>
        <p:nvSpPr>
          <p:cNvPr id="6" name="TextBox 5"/>
          <p:cNvSpPr txBox="1"/>
          <p:nvPr/>
        </p:nvSpPr>
        <p:spPr>
          <a:xfrm>
            <a:off x="533400" y="4411365"/>
            <a:ext cx="1441420" cy="523220"/>
          </a:xfrm>
          <a:prstGeom prst="rect">
            <a:avLst/>
          </a:prstGeom>
          <a:noFill/>
        </p:spPr>
        <p:txBody>
          <a:bodyPr wrap="none" rtlCol="0">
            <a:spAutoFit/>
          </a:bodyPr>
          <a:lstStyle/>
          <a:p>
            <a:r>
              <a:rPr lang="en-US" sz="2800" dirty="0" smtClean="0">
                <a:solidFill>
                  <a:schemeClr val="bg1">
                    <a:lumMod val="85000"/>
                  </a:schemeClr>
                </a:solidFill>
                <a:latin typeface="Segoe Condensed" pitchFamily="34" charset="0"/>
                <a:ea typeface="Segoe UI" pitchFamily="34" charset="0"/>
                <a:cs typeface="Segoe UI" pitchFamily="34" charset="0"/>
              </a:rPr>
              <a:t>incentives</a:t>
            </a:r>
          </a:p>
        </p:txBody>
      </p:sp>
      <p:sp>
        <p:nvSpPr>
          <p:cNvPr id="7" name="TextBox 6"/>
          <p:cNvSpPr txBox="1"/>
          <p:nvPr/>
        </p:nvSpPr>
        <p:spPr>
          <a:xfrm>
            <a:off x="533400" y="2953266"/>
            <a:ext cx="1709122" cy="523220"/>
          </a:xfrm>
          <a:prstGeom prst="rect">
            <a:avLst/>
          </a:prstGeom>
          <a:noFill/>
        </p:spPr>
        <p:txBody>
          <a:bodyPr wrap="none" rtlCol="0">
            <a:spAutoFit/>
          </a:bodyPr>
          <a:lstStyle/>
          <a:p>
            <a:r>
              <a:rPr lang="en-US" sz="2800" dirty="0" smtClean="0">
                <a:solidFill>
                  <a:schemeClr val="bg1">
                    <a:lumMod val="85000"/>
                  </a:schemeClr>
                </a:solidFill>
                <a:latin typeface="Segoe Condensed" pitchFamily="34" charset="0"/>
                <a:ea typeface="Segoe UI" pitchFamily="34" charset="0"/>
                <a:cs typeface="Segoe UI" pitchFamily="34" charset="0"/>
              </a:rPr>
              <a:t>goal-setting</a:t>
            </a:r>
          </a:p>
        </p:txBody>
      </p:sp>
      <p:sp>
        <p:nvSpPr>
          <p:cNvPr id="8" name="TextBox 7"/>
          <p:cNvSpPr txBox="1"/>
          <p:nvPr/>
        </p:nvSpPr>
        <p:spPr>
          <a:xfrm>
            <a:off x="533400" y="3439299"/>
            <a:ext cx="1665841" cy="523220"/>
          </a:xfrm>
          <a:prstGeom prst="rect">
            <a:avLst/>
          </a:prstGeom>
          <a:noFill/>
        </p:spPr>
        <p:txBody>
          <a:bodyPr wrap="none" rtlCol="0">
            <a:spAutoFit/>
          </a:bodyPr>
          <a:lstStyle/>
          <a:p>
            <a:r>
              <a:rPr lang="en-US" sz="2800" dirty="0" smtClean="0">
                <a:solidFill>
                  <a:schemeClr val="bg1">
                    <a:lumMod val="85000"/>
                  </a:schemeClr>
                </a:solidFill>
                <a:latin typeface="Segoe Condensed" pitchFamily="34" charset="0"/>
                <a:ea typeface="Segoe UI" pitchFamily="34" charset="0"/>
                <a:cs typeface="Segoe UI" pitchFamily="34" charset="0"/>
              </a:rPr>
              <a:t>comparison</a:t>
            </a:r>
          </a:p>
        </p:txBody>
      </p:sp>
      <p:sp>
        <p:nvSpPr>
          <p:cNvPr id="9" name="TextBox 8"/>
          <p:cNvSpPr txBox="1"/>
          <p:nvPr/>
        </p:nvSpPr>
        <p:spPr>
          <a:xfrm>
            <a:off x="533400" y="4953000"/>
            <a:ext cx="1322798" cy="523220"/>
          </a:xfrm>
          <a:prstGeom prst="rect">
            <a:avLst/>
          </a:prstGeom>
          <a:noFill/>
        </p:spPr>
        <p:txBody>
          <a:bodyPr wrap="none" rtlCol="0">
            <a:spAutoFit/>
          </a:bodyPr>
          <a:lstStyle/>
          <a:p>
            <a:r>
              <a:rPr lang="en-US" sz="2800" dirty="0" smtClean="0">
                <a:solidFill>
                  <a:schemeClr val="bg1">
                    <a:lumMod val="85000"/>
                  </a:schemeClr>
                </a:solidFill>
                <a:latin typeface="Segoe Condensed" pitchFamily="34" charset="0"/>
                <a:ea typeface="Segoe UI" pitchFamily="34" charset="0"/>
                <a:cs typeface="Segoe UI" pitchFamily="34" charset="0"/>
              </a:rPr>
              <a:t>feedback</a:t>
            </a:r>
          </a:p>
        </p:txBody>
      </p:sp>
      <p:sp>
        <p:nvSpPr>
          <p:cNvPr id="11" name="TextBox 10"/>
          <p:cNvSpPr txBox="1"/>
          <p:nvPr/>
        </p:nvSpPr>
        <p:spPr>
          <a:xfrm>
            <a:off x="533400" y="3925332"/>
            <a:ext cx="1795684" cy="523220"/>
          </a:xfrm>
          <a:prstGeom prst="rect">
            <a:avLst/>
          </a:prstGeom>
          <a:noFill/>
        </p:spPr>
        <p:txBody>
          <a:bodyPr wrap="none" rtlCol="0">
            <a:spAutoFit/>
          </a:bodyPr>
          <a:lstStyle/>
          <a:p>
            <a:r>
              <a:rPr lang="en-US" sz="2800" dirty="0" smtClean="0">
                <a:solidFill>
                  <a:schemeClr val="bg1">
                    <a:lumMod val="85000"/>
                  </a:schemeClr>
                </a:solidFill>
                <a:latin typeface="Segoe Condensed" pitchFamily="34" charset="0"/>
                <a:ea typeface="Segoe UI" pitchFamily="34" charset="0"/>
                <a:cs typeface="Segoe UI" pitchFamily="34" charset="0"/>
              </a:rPr>
              <a:t>commitment</a:t>
            </a:r>
          </a:p>
        </p:txBody>
      </p:sp>
      <p:sp>
        <p:nvSpPr>
          <p:cNvPr id="13" name="Rectangle 12"/>
          <p:cNvSpPr/>
          <p:nvPr/>
        </p:nvSpPr>
        <p:spPr>
          <a:xfrm>
            <a:off x="609600" y="873417"/>
            <a:ext cx="8225329" cy="1015663"/>
          </a:xfrm>
          <a:prstGeom prst="rect">
            <a:avLst/>
          </a:prstGeom>
        </p:spPr>
        <p:txBody>
          <a:bodyPr wrap="none">
            <a:spAutoFit/>
          </a:bodyPr>
          <a:lstStyle/>
          <a:p>
            <a:r>
              <a:rPr lang="en-US" sz="6000" dirty="0" smtClean="0">
                <a:solidFill>
                  <a:schemeClr val="bg1">
                    <a:lumMod val="75000"/>
                  </a:schemeClr>
                </a:solidFill>
                <a:latin typeface="Arial" pitchFamily="34" charset="0"/>
                <a:cs typeface="Arial" pitchFamily="34" charset="0"/>
              </a:rPr>
              <a:t>techniques we can use </a:t>
            </a:r>
            <a:endParaRPr lang="en-US" sz="6000" dirty="0">
              <a:solidFill>
                <a:schemeClr val="bg1">
                  <a:lumMod val="75000"/>
                </a:schemeClr>
              </a:solidFill>
              <a:latin typeface="Arial" pitchFamily="34" charset="0"/>
              <a:cs typeface="Arial" pitchFamily="34" charset="0"/>
            </a:endParaRPr>
          </a:p>
        </p:txBody>
      </p:sp>
      <p:sp>
        <p:nvSpPr>
          <p:cNvPr id="16" name="Right Brace 15"/>
          <p:cNvSpPr/>
          <p:nvPr/>
        </p:nvSpPr>
        <p:spPr>
          <a:xfrm>
            <a:off x="2590800" y="2209800"/>
            <a:ext cx="381000" cy="3124200"/>
          </a:xfrm>
          <a:prstGeom prst="rightBrace">
            <a:avLst>
              <a:gd name="adj1" fmla="val 0"/>
              <a:gd name="adj2" fmla="val 50000"/>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p:cNvSpPr txBox="1"/>
          <p:nvPr/>
        </p:nvSpPr>
        <p:spPr>
          <a:xfrm>
            <a:off x="3200400" y="3313093"/>
            <a:ext cx="4648200" cy="1384995"/>
          </a:xfrm>
          <a:prstGeom prst="rect">
            <a:avLst/>
          </a:prstGeom>
          <a:noFill/>
        </p:spPr>
        <p:txBody>
          <a:bodyPr wrap="square" rtlCol="0">
            <a:spAutoFit/>
          </a:bodyPr>
          <a:lstStyle/>
          <a:p>
            <a:r>
              <a:rPr lang="en-US" sz="2800" dirty="0" smtClean="0">
                <a:solidFill>
                  <a:schemeClr val="bg1">
                    <a:lumMod val="85000"/>
                  </a:schemeClr>
                </a:solidFill>
                <a:latin typeface="Segoe UI" pitchFamily="34" charset="0"/>
                <a:ea typeface="Segoe UI" pitchFamily="34" charset="0"/>
                <a:cs typeface="Segoe UI" pitchFamily="34" charset="0"/>
              </a:rPr>
              <a:t>integrate these techniques into our eco-feedback designs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research\talks\CHI2009-UbiGreen\2838668732_c9ccdcdc97_b.jpg"/>
          <p:cNvPicPr>
            <a:picLocks noChangeAspect="1" noChangeArrowheads="1"/>
          </p:cNvPicPr>
          <p:nvPr/>
        </p:nvPicPr>
        <p:blipFill>
          <a:blip r:embed="rId3" cstate="print"/>
          <a:srcRect/>
          <a:stretch>
            <a:fillRect/>
          </a:stretch>
        </p:blipFill>
        <p:spPr bwMode="auto">
          <a:xfrm>
            <a:off x="0" y="0"/>
            <a:ext cx="9753601" cy="7315200"/>
          </a:xfrm>
          <a:prstGeom prst="rect">
            <a:avLst/>
          </a:prstGeom>
          <a:noFill/>
        </p:spPr>
      </p:pic>
      <p:sp>
        <p:nvSpPr>
          <p:cNvPr id="8" name="Title 7"/>
          <p:cNvSpPr>
            <a:spLocks noGrp="1"/>
          </p:cNvSpPr>
          <p:nvPr>
            <p:ph type="title"/>
          </p:nvPr>
        </p:nvSpPr>
        <p:spPr>
          <a:xfrm>
            <a:off x="152400" y="304800"/>
            <a:ext cx="8839200" cy="685800"/>
          </a:xfrm>
        </p:spPr>
        <p:txBody>
          <a:bodyPr>
            <a:normAutofit fontScale="90000"/>
          </a:bodyPr>
          <a:lstStyle/>
          <a:p>
            <a:r>
              <a:rPr lang="en-US" dirty="0" err="1" smtClean="0">
                <a:solidFill>
                  <a:schemeClr val="bg1">
                    <a:lumMod val="75000"/>
                  </a:schemeClr>
                </a:solidFill>
                <a:latin typeface="Arial Black" pitchFamily="34" charset="0"/>
              </a:rPr>
              <a:t>toyota</a:t>
            </a:r>
            <a:r>
              <a:rPr lang="en-US" dirty="0" smtClean="0">
                <a:solidFill>
                  <a:schemeClr val="accent3">
                    <a:lumMod val="40000"/>
                    <a:lumOff val="60000"/>
                  </a:schemeClr>
                </a:solidFill>
                <a:latin typeface="Arial Black" pitchFamily="34" charset="0"/>
              </a:rPr>
              <a:t> </a:t>
            </a:r>
            <a:r>
              <a:rPr lang="en-US" dirty="0" err="1" smtClean="0">
                <a:solidFill>
                  <a:schemeClr val="accent3">
                    <a:lumMod val="60000"/>
                    <a:lumOff val="40000"/>
                  </a:schemeClr>
                </a:solidFill>
                <a:latin typeface="Arial Black" pitchFamily="34" charset="0"/>
              </a:rPr>
              <a:t>prius</a:t>
            </a:r>
            <a:endParaRPr lang="en-US" dirty="0"/>
          </a:p>
        </p:txBody>
      </p:sp>
      <p:pic>
        <p:nvPicPr>
          <p:cNvPr id="6" name="Picture 2" descr="C:\research\talks\Tabitha2009-Sensing\PriusConsumption.png"/>
          <p:cNvPicPr>
            <a:picLocks noChangeAspect="1" noChangeArrowheads="1"/>
          </p:cNvPicPr>
          <p:nvPr/>
        </p:nvPicPr>
        <p:blipFill>
          <a:blip r:embed="rId4" cstate="print"/>
          <a:srcRect/>
          <a:stretch>
            <a:fillRect/>
          </a:stretch>
        </p:blipFill>
        <p:spPr bwMode="auto">
          <a:xfrm>
            <a:off x="-13648" y="-13648"/>
            <a:ext cx="9772651" cy="7334250"/>
          </a:xfrm>
          <a:prstGeom prst="rect">
            <a:avLst/>
          </a:prstGeom>
          <a:noFill/>
        </p:spPr>
      </p:pic>
      <p:sp>
        <p:nvSpPr>
          <p:cNvPr id="16" name="Right Arrow 15"/>
          <p:cNvSpPr/>
          <p:nvPr/>
        </p:nvSpPr>
        <p:spPr>
          <a:xfrm>
            <a:off x="0" y="447675"/>
            <a:ext cx="6248400" cy="914400"/>
          </a:xfrm>
          <a:prstGeom prst="rightArrow">
            <a:avLst>
              <a:gd name="adj1" fmla="val 100000"/>
              <a:gd name="adj2" fmla="val 15533"/>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8"/>
          <p:cNvSpPr txBox="1">
            <a:spLocks/>
          </p:cNvSpPr>
          <p:nvPr/>
        </p:nvSpPr>
        <p:spPr>
          <a:xfrm>
            <a:off x="266700" y="476250"/>
            <a:ext cx="9105900" cy="868362"/>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err="1" smtClean="0">
                <a:ln>
                  <a:noFill/>
                </a:ln>
                <a:solidFill>
                  <a:schemeClr val="bg1">
                    <a:lumMod val="75000"/>
                  </a:schemeClr>
                </a:solidFill>
                <a:effectLst/>
                <a:uLnTx/>
                <a:uFillTx/>
                <a:latin typeface="Arial Black" pitchFamily="34" charset="0"/>
                <a:ea typeface="Segoe UI" pitchFamily="34" charset="0"/>
                <a:cs typeface="Segoe UI" pitchFamily="34" charset="0"/>
              </a:rPr>
              <a:t>toyota</a:t>
            </a:r>
            <a:r>
              <a:rPr kumimoji="0" lang="en-US" sz="6000" b="0" i="0" u="none" strike="noStrike" kern="1200" cap="none" spc="0" normalizeH="0" baseline="0" noProof="0" dirty="0" smtClean="0">
                <a:ln>
                  <a:noFill/>
                </a:ln>
                <a:solidFill>
                  <a:schemeClr val="bg1">
                    <a:lumMod val="75000"/>
                  </a:schemeClr>
                </a:solidFill>
                <a:effectLst/>
                <a:uLnTx/>
                <a:uFillTx/>
                <a:latin typeface="Arial Black" pitchFamily="34" charset="0"/>
                <a:ea typeface="Segoe UI" pitchFamily="34" charset="0"/>
                <a:cs typeface="Segoe UI" pitchFamily="34" charset="0"/>
              </a:rPr>
              <a:t> </a:t>
            </a:r>
            <a:r>
              <a:rPr kumimoji="0" lang="en-US" sz="6000" b="0" i="0" u="none" strike="noStrike" kern="1200" cap="none" spc="0" normalizeH="0" baseline="0" noProof="0" dirty="0" err="1" smtClean="0">
                <a:ln>
                  <a:noFill/>
                </a:ln>
                <a:solidFill>
                  <a:schemeClr val="bg1">
                    <a:lumMod val="75000"/>
                  </a:schemeClr>
                </a:solidFill>
                <a:effectLst/>
                <a:uLnTx/>
                <a:uFillTx/>
                <a:latin typeface="Arial Black" pitchFamily="34" charset="0"/>
                <a:ea typeface="Segoe UI" pitchFamily="34" charset="0"/>
                <a:cs typeface="Segoe UI" pitchFamily="34" charset="0"/>
              </a:rPr>
              <a:t>prius</a:t>
            </a:r>
            <a:endParaRPr kumimoji="0" lang="en-US" sz="6000" b="0" i="0" u="none" strike="noStrike" kern="1200" cap="none" spc="0" normalizeH="0" baseline="0" noProof="0" dirty="0">
              <a:ln>
                <a:noFill/>
              </a:ln>
              <a:solidFill>
                <a:schemeClr val="bg1">
                  <a:lumMod val="75000"/>
                </a:schemeClr>
              </a:solidFill>
              <a:effectLst/>
              <a:uLnTx/>
              <a:uFillTx/>
              <a:latin typeface="Arial Black" pitchFamily="34" charset="0"/>
              <a:ea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research\talks\CHI2010-EcoFeedback\3026749222_7accec0283_o.jpg"/>
          <p:cNvPicPr>
            <a:picLocks noChangeAspect="1" noChangeArrowheads="1"/>
          </p:cNvPicPr>
          <p:nvPr/>
        </p:nvPicPr>
        <p:blipFill>
          <a:blip r:embed="rId3" cstate="print"/>
          <a:srcRect b="34489"/>
          <a:stretch>
            <a:fillRect/>
          </a:stretch>
        </p:blipFill>
        <p:spPr bwMode="auto">
          <a:xfrm>
            <a:off x="-1" y="-907409"/>
            <a:ext cx="9144000" cy="8984609"/>
          </a:xfrm>
          <a:prstGeom prst="rect">
            <a:avLst/>
          </a:prstGeom>
          <a:noFill/>
        </p:spPr>
      </p:pic>
      <p:sp>
        <p:nvSpPr>
          <p:cNvPr id="40" name="Freeform 39"/>
          <p:cNvSpPr/>
          <p:nvPr/>
        </p:nvSpPr>
        <p:spPr>
          <a:xfrm>
            <a:off x="1828800" y="2486896"/>
            <a:ext cx="4595751" cy="777453"/>
          </a:xfrm>
          <a:custGeom>
            <a:avLst/>
            <a:gdLst>
              <a:gd name="connsiteX0" fmla="*/ 142504 w 4595751"/>
              <a:gd name="connsiteY0" fmla="*/ 3958 h 777453"/>
              <a:gd name="connsiteX1" fmla="*/ 106878 w 4595751"/>
              <a:gd name="connsiteY1" fmla="*/ 27708 h 777453"/>
              <a:gd name="connsiteX2" fmla="*/ 59377 w 4595751"/>
              <a:gd name="connsiteY2" fmla="*/ 98960 h 777453"/>
              <a:gd name="connsiteX3" fmla="*/ 47502 w 4595751"/>
              <a:gd name="connsiteY3" fmla="*/ 134586 h 777453"/>
              <a:gd name="connsiteX4" fmla="*/ 0 w 4595751"/>
              <a:gd name="connsiteY4" fmla="*/ 205838 h 777453"/>
              <a:gd name="connsiteX5" fmla="*/ 35626 w 4595751"/>
              <a:gd name="connsiteY5" fmla="*/ 229589 h 777453"/>
              <a:gd name="connsiteX6" fmla="*/ 249382 w 4595751"/>
              <a:gd name="connsiteY6" fmla="*/ 241464 h 777453"/>
              <a:gd name="connsiteX7" fmla="*/ 296883 w 4595751"/>
              <a:gd name="connsiteY7" fmla="*/ 253339 h 777453"/>
              <a:gd name="connsiteX8" fmla="*/ 403761 w 4595751"/>
              <a:gd name="connsiteY8" fmla="*/ 300841 h 777453"/>
              <a:gd name="connsiteX9" fmla="*/ 439387 w 4595751"/>
              <a:gd name="connsiteY9" fmla="*/ 312716 h 777453"/>
              <a:gd name="connsiteX10" fmla="*/ 902525 w 4595751"/>
              <a:gd name="connsiteY10" fmla="*/ 336467 h 777453"/>
              <a:gd name="connsiteX11" fmla="*/ 961902 w 4595751"/>
              <a:gd name="connsiteY11" fmla="*/ 348342 h 777453"/>
              <a:gd name="connsiteX12" fmla="*/ 1199408 w 4595751"/>
              <a:gd name="connsiteY12" fmla="*/ 383968 h 777453"/>
              <a:gd name="connsiteX13" fmla="*/ 1270660 w 4595751"/>
              <a:gd name="connsiteY13" fmla="*/ 407719 h 777453"/>
              <a:gd name="connsiteX14" fmla="*/ 1306286 w 4595751"/>
              <a:gd name="connsiteY14" fmla="*/ 419594 h 777453"/>
              <a:gd name="connsiteX15" fmla="*/ 1341912 w 4595751"/>
              <a:gd name="connsiteY15" fmla="*/ 431469 h 777453"/>
              <a:gd name="connsiteX16" fmla="*/ 1377538 w 4595751"/>
              <a:gd name="connsiteY16" fmla="*/ 455220 h 777453"/>
              <a:gd name="connsiteX17" fmla="*/ 1425039 w 4595751"/>
              <a:gd name="connsiteY17" fmla="*/ 467095 h 777453"/>
              <a:gd name="connsiteX18" fmla="*/ 1840676 w 4595751"/>
              <a:gd name="connsiteY18" fmla="*/ 478971 h 777453"/>
              <a:gd name="connsiteX19" fmla="*/ 2208811 w 4595751"/>
              <a:gd name="connsiteY19" fmla="*/ 502721 h 777453"/>
              <a:gd name="connsiteX20" fmla="*/ 2291938 w 4595751"/>
              <a:gd name="connsiteY20" fmla="*/ 526472 h 777453"/>
              <a:gd name="connsiteX21" fmla="*/ 2327564 w 4595751"/>
              <a:gd name="connsiteY21" fmla="*/ 538347 h 777453"/>
              <a:gd name="connsiteX22" fmla="*/ 2398816 w 4595751"/>
              <a:gd name="connsiteY22" fmla="*/ 550223 h 777453"/>
              <a:gd name="connsiteX23" fmla="*/ 2446317 w 4595751"/>
              <a:gd name="connsiteY23" fmla="*/ 562098 h 777453"/>
              <a:gd name="connsiteX24" fmla="*/ 2695699 w 4595751"/>
              <a:gd name="connsiteY24" fmla="*/ 597724 h 777453"/>
              <a:gd name="connsiteX25" fmla="*/ 3170712 w 4595751"/>
              <a:gd name="connsiteY25" fmla="*/ 621474 h 777453"/>
              <a:gd name="connsiteX26" fmla="*/ 3241964 w 4595751"/>
              <a:gd name="connsiteY26" fmla="*/ 633350 h 777453"/>
              <a:gd name="connsiteX27" fmla="*/ 3325091 w 4595751"/>
              <a:gd name="connsiteY27" fmla="*/ 645225 h 777453"/>
              <a:gd name="connsiteX28" fmla="*/ 3479470 w 4595751"/>
              <a:gd name="connsiteY28" fmla="*/ 680851 h 777453"/>
              <a:gd name="connsiteX29" fmla="*/ 4037611 w 4595751"/>
              <a:gd name="connsiteY29" fmla="*/ 704602 h 777453"/>
              <a:gd name="connsiteX30" fmla="*/ 4073237 w 4595751"/>
              <a:gd name="connsiteY30" fmla="*/ 716477 h 777453"/>
              <a:gd name="connsiteX31" fmla="*/ 4286993 w 4595751"/>
              <a:gd name="connsiteY31" fmla="*/ 740228 h 777453"/>
              <a:gd name="connsiteX32" fmla="*/ 4548250 w 4595751"/>
              <a:gd name="connsiteY32" fmla="*/ 752103 h 777453"/>
              <a:gd name="connsiteX33" fmla="*/ 4572000 w 4595751"/>
              <a:gd name="connsiteY33" fmla="*/ 680851 h 777453"/>
              <a:gd name="connsiteX34" fmla="*/ 4595751 w 4595751"/>
              <a:gd name="connsiteY34" fmla="*/ 419594 h 777453"/>
              <a:gd name="connsiteX35" fmla="*/ 4512624 w 4595751"/>
              <a:gd name="connsiteY35" fmla="*/ 372093 h 777453"/>
              <a:gd name="connsiteX36" fmla="*/ 3716977 w 4595751"/>
              <a:gd name="connsiteY36" fmla="*/ 348342 h 777453"/>
              <a:gd name="connsiteX37" fmla="*/ 3420094 w 4595751"/>
              <a:gd name="connsiteY37" fmla="*/ 336467 h 777453"/>
              <a:gd name="connsiteX38" fmla="*/ 3360717 w 4595751"/>
              <a:gd name="connsiteY38" fmla="*/ 324591 h 777453"/>
              <a:gd name="connsiteX39" fmla="*/ 3277590 w 4595751"/>
              <a:gd name="connsiteY39" fmla="*/ 300841 h 777453"/>
              <a:gd name="connsiteX40" fmla="*/ 3075709 w 4595751"/>
              <a:gd name="connsiteY40" fmla="*/ 277090 h 777453"/>
              <a:gd name="connsiteX41" fmla="*/ 2671948 w 4595751"/>
              <a:gd name="connsiteY41" fmla="*/ 253339 h 777453"/>
              <a:gd name="connsiteX42" fmla="*/ 2600696 w 4595751"/>
              <a:gd name="connsiteY42" fmla="*/ 241464 h 777453"/>
              <a:gd name="connsiteX43" fmla="*/ 2481943 w 4595751"/>
              <a:gd name="connsiteY43" fmla="*/ 229589 h 777453"/>
              <a:gd name="connsiteX44" fmla="*/ 2173185 w 4595751"/>
              <a:gd name="connsiteY44" fmla="*/ 217713 h 777453"/>
              <a:gd name="connsiteX45" fmla="*/ 1911928 w 4595751"/>
              <a:gd name="connsiteY45" fmla="*/ 205838 h 777453"/>
              <a:gd name="connsiteX46" fmla="*/ 1615044 w 4595751"/>
              <a:gd name="connsiteY46" fmla="*/ 193963 h 777453"/>
              <a:gd name="connsiteX47" fmla="*/ 1579418 w 4595751"/>
              <a:gd name="connsiteY47" fmla="*/ 182087 h 777453"/>
              <a:gd name="connsiteX48" fmla="*/ 1330037 w 4595751"/>
              <a:gd name="connsiteY48" fmla="*/ 158337 h 777453"/>
              <a:gd name="connsiteX49" fmla="*/ 1104405 w 4595751"/>
              <a:gd name="connsiteY49" fmla="*/ 146461 h 777453"/>
              <a:gd name="connsiteX50" fmla="*/ 1056904 w 4595751"/>
              <a:gd name="connsiteY50" fmla="*/ 134586 h 777453"/>
              <a:gd name="connsiteX51" fmla="*/ 985652 w 4595751"/>
              <a:gd name="connsiteY51" fmla="*/ 110835 h 777453"/>
              <a:gd name="connsiteX52" fmla="*/ 581891 w 4595751"/>
              <a:gd name="connsiteY52" fmla="*/ 87085 h 777453"/>
              <a:gd name="connsiteX53" fmla="*/ 486889 w 4595751"/>
              <a:gd name="connsiteY53" fmla="*/ 75210 h 777453"/>
              <a:gd name="connsiteX54" fmla="*/ 356260 w 4595751"/>
              <a:gd name="connsiteY54" fmla="*/ 51459 h 777453"/>
              <a:gd name="connsiteX55" fmla="*/ 308759 w 4595751"/>
              <a:gd name="connsiteY55" fmla="*/ 39584 h 777453"/>
              <a:gd name="connsiteX56" fmla="*/ 178130 w 4595751"/>
              <a:gd name="connsiteY56" fmla="*/ 3958 h 777453"/>
              <a:gd name="connsiteX57" fmla="*/ 142504 w 4595751"/>
              <a:gd name="connsiteY57" fmla="*/ 3958 h 777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595751" h="777453">
                <a:moveTo>
                  <a:pt x="142504" y="3958"/>
                </a:moveTo>
                <a:cubicBezTo>
                  <a:pt x="130629" y="7916"/>
                  <a:pt x="116276" y="16967"/>
                  <a:pt x="106878" y="27708"/>
                </a:cubicBezTo>
                <a:cubicBezTo>
                  <a:pt x="88081" y="49190"/>
                  <a:pt x="59377" y="98960"/>
                  <a:pt x="59377" y="98960"/>
                </a:cubicBezTo>
                <a:cubicBezTo>
                  <a:pt x="55419" y="110835"/>
                  <a:pt x="53581" y="123644"/>
                  <a:pt x="47502" y="134586"/>
                </a:cubicBezTo>
                <a:cubicBezTo>
                  <a:pt x="33639" y="159539"/>
                  <a:pt x="0" y="205838"/>
                  <a:pt x="0" y="205838"/>
                </a:cubicBezTo>
                <a:cubicBezTo>
                  <a:pt x="11875" y="213755"/>
                  <a:pt x="21497" y="227571"/>
                  <a:pt x="35626" y="229589"/>
                </a:cubicBezTo>
                <a:cubicBezTo>
                  <a:pt x="106271" y="239681"/>
                  <a:pt x="178313" y="235003"/>
                  <a:pt x="249382" y="241464"/>
                </a:cubicBezTo>
                <a:cubicBezTo>
                  <a:pt x="265636" y="242942"/>
                  <a:pt x="281049" y="249381"/>
                  <a:pt x="296883" y="253339"/>
                </a:cubicBezTo>
                <a:cubicBezTo>
                  <a:pt x="353339" y="290977"/>
                  <a:pt x="318970" y="272577"/>
                  <a:pt x="403761" y="300841"/>
                </a:cubicBezTo>
                <a:lnTo>
                  <a:pt x="439387" y="312716"/>
                </a:lnTo>
                <a:cubicBezTo>
                  <a:pt x="610257" y="369671"/>
                  <a:pt x="462500" y="324243"/>
                  <a:pt x="902525" y="336467"/>
                </a:cubicBezTo>
                <a:cubicBezTo>
                  <a:pt x="922317" y="340425"/>
                  <a:pt x="941921" y="345488"/>
                  <a:pt x="961902" y="348342"/>
                </a:cubicBezTo>
                <a:cubicBezTo>
                  <a:pt x="1055355" y="361692"/>
                  <a:pt x="1118814" y="359790"/>
                  <a:pt x="1199408" y="383968"/>
                </a:cubicBezTo>
                <a:cubicBezTo>
                  <a:pt x="1223388" y="391162"/>
                  <a:pt x="1246909" y="399802"/>
                  <a:pt x="1270660" y="407719"/>
                </a:cubicBezTo>
                <a:lnTo>
                  <a:pt x="1306286" y="419594"/>
                </a:lnTo>
                <a:lnTo>
                  <a:pt x="1341912" y="431469"/>
                </a:lnTo>
                <a:cubicBezTo>
                  <a:pt x="1353787" y="439386"/>
                  <a:pt x="1364420" y="449598"/>
                  <a:pt x="1377538" y="455220"/>
                </a:cubicBezTo>
                <a:cubicBezTo>
                  <a:pt x="1392539" y="461649"/>
                  <a:pt x="1408739" y="466259"/>
                  <a:pt x="1425039" y="467095"/>
                </a:cubicBezTo>
                <a:cubicBezTo>
                  <a:pt x="1563459" y="474194"/>
                  <a:pt x="1702172" y="473744"/>
                  <a:pt x="1840676" y="478971"/>
                </a:cubicBezTo>
                <a:cubicBezTo>
                  <a:pt x="1985332" y="484430"/>
                  <a:pt x="2070526" y="492084"/>
                  <a:pt x="2208811" y="502721"/>
                </a:cubicBezTo>
                <a:cubicBezTo>
                  <a:pt x="2294210" y="531189"/>
                  <a:pt x="2187585" y="496658"/>
                  <a:pt x="2291938" y="526472"/>
                </a:cubicBezTo>
                <a:cubicBezTo>
                  <a:pt x="2303974" y="529911"/>
                  <a:pt x="2315344" y="535632"/>
                  <a:pt x="2327564" y="538347"/>
                </a:cubicBezTo>
                <a:cubicBezTo>
                  <a:pt x="2351069" y="543570"/>
                  <a:pt x="2375205" y="545501"/>
                  <a:pt x="2398816" y="550223"/>
                </a:cubicBezTo>
                <a:cubicBezTo>
                  <a:pt x="2414820" y="553424"/>
                  <a:pt x="2430483" y="558140"/>
                  <a:pt x="2446317" y="562098"/>
                </a:cubicBezTo>
                <a:cubicBezTo>
                  <a:pt x="2540735" y="625042"/>
                  <a:pt x="2470617" y="587006"/>
                  <a:pt x="2695699" y="597724"/>
                </a:cubicBezTo>
                <a:cubicBezTo>
                  <a:pt x="3183540" y="620955"/>
                  <a:pt x="2792754" y="597852"/>
                  <a:pt x="3170712" y="621474"/>
                </a:cubicBezTo>
                <a:lnTo>
                  <a:pt x="3241964" y="633350"/>
                </a:lnTo>
                <a:cubicBezTo>
                  <a:pt x="3269629" y="637606"/>
                  <a:pt x="3297817" y="638931"/>
                  <a:pt x="3325091" y="645225"/>
                </a:cubicBezTo>
                <a:cubicBezTo>
                  <a:pt x="3446739" y="673298"/>
                  <a:pt x="3344904" y="670500"/>
                  <a:pt x="3479470" y="680851"/>
                </a:cubicBezTo>
                <a:cubicBezTo>
                  <a:pt x="3617550" y="691472"/>
                  <a:pt x="3921857" y="700468"/>
                  <a:pt x="4037611" y="704602"/>
                </a:cubicBezTo>
                <a:cubicBezTo>
                  <a:pt x="4049486" y="708560"/>
                  <a:pt x="4060845" y="714707"/>
                  <a:pt x="4073237" y="716477"/>
                </a:cubicBezTo>
                <a:cubicBezTo>
                  <a:pt x="4144207" y="726616"/>
                  <a:pt x="4286993" y="740228"/>
                  <a:pt x="4286993" y="740228"/>
                </a:cubicBezTo>
                <a:cubicBezTo>
                  <a:pt x="4435896" y="777453"/>
                  <a:pt x="4349436" y="766304"/>
                  <a:pt x="4548250" y="752103"/>
                </a:cubicBezTo>
                <a:cubicBezTo>
                  <a:pt x="4556167" y="728352"/>
                  <a:pt x="4570080" y="705813"/>
                  <a:pt x="4572000" y="680851"/>
                </a:cubicBezTo>
                <a:cubicBezTo>
                  <a:pt x="4586625" y="490732"/>
                  <a:pt x="4578177" y="577768"/>
                  <a:pt x="4595751" y="419594"/>
                </a:cubicBezTo>
                <a:cubicBezTo>
                  <a:pt x="4566437" y="375623"/>
                  <a:pt x="4578029" y="374818"/>
                  <a:pt x="4512624" y="372093"/>
                </a:cubicBezTo>
                <a:cubicBezTo>
                  <a:pt x="4247520" y="361047"/>
                  <a:pt x="3982099" y="358947"/>
                  <a:pt x="3716977" y="348342"/>
                </a:cubicBezTo>
                <a:lnTo>
                  <a:pt x="3420094" y="336467"/>
                </a:lnTo>
                <a:cubicBezTo>
                  <a:pt x="3400302" y="332508"/>
                  <a:pt x="3380299" y="329486"/>
                  <a:pt x="3360717" y="324591"/>
                </a:cubicBezTo>
                <a:cubicBezTo>
                  <a:pt x="3304247" y="310473"/>
                  <a:pt x="3344224" y="311947"/>
                  <a:pt x="3277590" y="300841"/>
                </a:cubicBezTo>
                <a:cubicBezTo>
                  <a:pt x="3244928" y="295397"/>
                  <a:pt x="3104337" y="280271"/>
                  <a:pt x="3075709" y="277090"/>
                </a:cubicBezTo>
                <a:cubicBezTo>
                  <a:pt x="2907088" y="234936"/>
                  <a:pt x="3087099" y="276403"/>
                  <a:pt x="2671948" y="253339"/>
                </a:cubicBezTo>
                <a:cubicBezTo>
                  <a:pt x="2647907" y="252003"/>
                  <a:pt x="2624588" y="244450"/>
                  <a:pt x="2600696" y="241464"/>
                </a:cubicBezTo>
                <a:cubicBezTo>
                  <a:pt x="2561221" y="236530"/>
                  <a:pt x="2521664" y="231796"/>
                  <a:pt x="2481943" y="229589"/>
                </a:cubicBezTo>
                <a:cubicBezTo>
                  <a:pt x="2379106" y="223876"/>
                  <a:pt x="2276091" y="222001"/>
                  <a:pt x="2173185" y="217713"/>
                </a:cubicBezTo>
                <a:lnTo>
                  <a:pt x="1911928" y="205838"/>
                </a:lnTo>
                <a:lnTo>
                  <a:pt x="1615044" y="193963"/>
                </a:lnTo>
                <a:cubicBezTo>
                  <a:pt x="1603169" y="190004"/>
                  <a:pt x="1591638" y="184803"/>
                  <a:pt x="1579418" y="182087"/>
                </a:cubicBezTo>
                <a:cubicBezTo>
                  <a:pt x="1497581" y="163900"/>
                  <a:pt x="1413282" y="163234"/>
                  <a:pt x="1330037" y="158337"/>
                </a:cubicBezTo>
                <a:lnTo>
                  <a:pt x="1104405" y="146461"/>
                </a:lnTo>
                <a:cubicBezTo>
                  <a:pt x="1088571" y="142503"/>
                  <a:pt x="1072537" y="139276"/>
                  <a:pt x="1056904" y="134586"/>
                </a:cubicBezTo>
                <a:cubicBezTo>
                  <a:pt x="1032924" y="127392"/>
                  <a:pt x="1010436" y="114375"/>
                  <a:pt x="985652" y="110835"/>
                </a:cubicBezTo>
                <a:cubicBezTo>
                  <a:pt x="796649" y="83835"/>
                  <a:pt x="930496" y="99996"/>
                  <a:pt x="581891" y="87085"/>
                </a:cubicBezTo>
                <a:lnTo>
                  <a:pt x="486889" y="75210"/>
                </a:lnTo>
                <a:cubicBezTo>
                  <a:pt x="450810" y="70056"/>
                  <a:pt x="393073" y="59640"/>
                  <a:pt x="356260" y="51459"/>
                </a:cubicBezTo>
                <a:cubicBezTo>
                  <a:pt x="340328" y="47919"/>
                  <a:pt x="324392" y="44274"/>
                  <a:pt x="308759" y="39584"/>
                </a:cubicBezTo>
                <a:cubicBezTo>
                  <a:pt x="251388" y="22373"/>
                  <a:pt x="235427" y="10324"/>
                  <a:pt x="178130" y="3958"/>
                </a:cubicBezTo>
                <a:cubicBezTo>
                  <a:pt x="162393" y="2210"/>
                  <a:pt x="154379" y="0"/>
                  <a:pt x="142504" y="3958"/>
                </a:cubicBezTo>
                <a:close/>
              </a:path>
            </a:pathLst>
          </a:custGeom>
          <a:solidFill>
            <a:schemeClr val="tx1">
              <a:alpha val="20000"/>
            </a:schemeClr>
          </a:solid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29" name="Rounded Rectangle 28"/>
          <p:cNvSpPr/>
          <p:nvPr/>
        </p:nvSpPr>
        <p:spPr>
          <a:xfrm>
            <a:off x="0" y="609600"/>
            <a:ext cx="4724400" cy="1371600"/>
          </a:xfrm>
          <a:prstGeom prst="roundRect">
            <a:avLst/>
          </a:prstGeom>
          <a:no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Segoe Condensed" pitchFamily="34" charset="0"/>
              </a:rPr>
              <a:t>1. why do people engage in environmental behavior?</a:t>
            </a:r>
            <a:endParaRPr lang="en-US" sz="3200" b="1" dirty="0">
              <a:latin typeface="Segoe Condensed" pitchFamily="34" charset="0"/>
            </a:endParaRPr>
          </a:p>
        </p:txBody>
      </p:sp>
      <p:sp>
        <p:nvSpPr>
          <p:cNvPr id="30" name="Rounded Rectangle 29"/>
          <p:cNvSpPr/>
          <p:nvPr/>
        </p:nvSpPr>
        <p:spPr>
          <a:xfrm>
            <a:off x="4419600" y="228600"/>
            <a:ext cx="4724400" cy="1371600"/>
          </a:xfrm>
          <a:prstGeom prst="roundRect">
            <a:avLst/>
          </a:prstGeom>
          <a:no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Segoe Condensed" pitchFamily="34" charset="0"/>
              </a:rPr>
              <a:t>2. what techniques are used to motivate environmental behaviors?</a:t>
            </a:r>
            <a:endParaRPr lang="en-US" sz="3200" b="1" dirty="0">
              <a:latin typeface="Segoe Condensed" pitchFamily="34" charset="0"/>
            </a:endParaRPr>
          </a:p>
        </p:txBody>
      </p:sp>
      <p:sp>
        <p:nvSpPr>
          <p:cNvPr id="31" name="Rounded Rectangle 30"/>
          <p:cNvSpPr/>
          <p:nvPr/>
        </p:nvSpPr>
        <p:spPr>
          <a:xfrm>
            <a:off x="304800" y="4724400"/>
            <a:ext cx="6096000" cy="2286000"/>
          </a:xfrm>
          <a:prstGeom prst="roundRect">
            <a:avLst/>
          </a:prstGeom>
          <a:no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Segoe Condensed" pitchFamily="34" charset="0"/>
              </a:rPr>
              <a:t>3. what is </a:t>
            </a:r>
            <a:r>
              <a:rPr lang="en-US" sz="3200" b="1" dirty="0" err="1" smtClean="0">
                <a:latin typeface="Segoe Condensed" pitchFamily="34" charset="0"/>
              </a:rPr>
              <a:t>hci’s</a:t>
            </a:r>
            <a:r>
              <a:rPr lang="en-US" sz="3200" b="1" dirty="0" smtClean="0">
                <a:latin typeface="Segoe Condensed" pitchFamily="34" charset="0"/>
              </a:rPr>
              <a:t> role?</a:t>
            </a:r>
            <a:endParaRPr lang="en-US" sz="3200" b="1" dirty="0">
              <a:latin typeface="Segoe Condensed" pitchFamily="34" charset="0"/>
            </a:endParaRPr>
          </a:p>
        </p:txBody>
      </p:sp>
      <p:sp>
        <p:nvSpPr>
          <p:cNvPr id="34" name="Arc 33"/>
          <p:cNvSpPr/>
          <p:nvPr/>
        </p:nvSpPr>
        <p:spPr>
          <a:xfrm rot="528778">
            <a:off x="5810279" y="1680487"/>
            <a:ext cx="415307" cy="2270492"/>
          </a:xfrm>
          <a:prstGeom prst="arc">
            <a:avLst>
              <a:gd name="adj1" fmla="val 16435095"/>
              <a:gd name="adj2" fmla="val 2833500"/>
            </a:avLst>
          </a:prstGeom>
          <a:ln w="38100">
            <a:solidFill>
              <a:schemeClr val="bg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TextBox 35"/>
          <p:cNvSpPr txBox="1"/>
          <p:nvPr/>
        </p:nvSpPr>
        <p:spPr>
          <a:xfrm>
            <a:off x="304800" y="2251795"/>
            <a:ext cx="1600200" cy="110799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6600" b="1" dirty="0" err="1" smtClean="0">
                <a:solidFill>
                  <a:schemeClr val="bg1"/>
                </a:solidFill>
                <a:latin typeface="Segoe Condensed" pitchFamily="34" charset="0"/>
                <a:cs typeface="Arial" pitchFamily="34" charset="0"/>
              </a:rPr>
              <a:t>hci</a:t>
            </a:r>
            <a:endParaRPr lang="en-US" sz="6600" b="1" dirty="0">
              <a:solidFill>
                <a:schemeClr val="bg1"/>
              </a:solidFill>
              <a:latin typeface="Segoe Condensed" pitchFamily="34" charset="0"/>
              <a:cs typeface="Arial" pitchFamily="34" charset="0"/>
            </a:endParaRPr>
          </a:p>
        </p:txBody>
      </p:sp>
      <p:sp>
        <p:nvSpPr>
          <p:cNvPr id="37" name="TextBox 36"/>
          <p:cNvSpPr txBox="1"/>
          <p:nvPr/>
        </p:nvSpPr>
        <p:spPr>
          <a:xfrm>
            <a:off x="5486400" y="3252499"/>
            <a:ext cx="3962400" cy="101470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lnSpc>
                <a:spcPts val="3500"/>
              </a:lnSpc>
            </a:pPr>
            <a:r>
              <a:rPr lang="en-US" sz="4400" b="1" dirty="0" smtClean="0">
                <a:solidFill>
                  <a:schemeClr val="bg1"/>
                </a:solidFill>
                <a:latin typeface="Segoe Condensed" pitchFamily="34" charset="0"/>
                <a:cs typeface="Arial" pitchFamily="34" charset="0"/>
              </a:rPr>
              <a:t>environmental </a:t>
            </a:r>
            <a:br>
              <a:rPr lang="en-US" sz="4400" b="1" dirty="0" smtClean="0">
                <a:solidFill>
                  <a:schemeClr val="bg1"/>
                </a:solidFill>
                <a:latin typeface="Segoe Condensed" pitchFamily="34" charset="0"/>
                <a:cs typeface="Arial" pitchFamily="34" charset="0"/>
              </a:rPr>
            </a:br>
            <a:r>
              <a:rPr lang="en-US" sz="4400" b="1" dirty="0" smtClean="0">
                <a:solidFill>
                  <a:schemeClr val="bg1"/>
                </a:solidFill>
                <a:latin typeface="Segoe Condensed" pitchFamily="34" charset="0"/>
                <a:cs typeface="Arial" pitchFamily="34" charset="0"/>
              </a:rPr>
              <a:t>psychology</a:t>
            </a:r>
            <a:endParaRPr lang="en-US" sz="4400" b="1" dirty="0">
              <a:solidFill>
                <a:schemeClr val="bg1"/>
              </a:solidFill>
              <a:latin typeface="Segoe Condensed" pitchFamily="34" charset="0"/>
              <a:cs typeface="Arial" pitchFamily="34" charset="0"/>
            </a:endParaRPr>
          </a:p>
        </p:txBody>
      </p:sp>
      <p:sp>
        <p:nvSpPr>
          <p:cNvPr id="41" name="Freeform 40"/>
          <p:cNvSpPr/>
          <p:nvPr/>
        </p:nvSpPr>
        <p:spPr>
          <a:xfrm rot="260130">
            <a:off x="692398" y="3727045"/>
            <a:ext cx="5912976" cy="1156509"/>
          </a:xfrm>
          <a:custGeom>
            <a:avLst/>
            <a:gdLst>
              <a:gd name="connsiteX0" fmla="*/ 142504 w 4595751"/>
              <a:gd name="connsiteY0" fmla="*/ 3958 h 777453"/>
              <a:gd name="connsiteX1" fmla="*/ 106878 w 4595751"/>
              <a:gd name="connsiteY1" fmla="*/ 27708 h 777453"/>
              <a:gd name="connsiteX2" fmla="*/ 59377 w 4595751"/>
              <a:gd name="connsiteY2" fmla="*/ 98960 h 777453"/>
              <a:gd name="connsiteX3" fmla="*/ 47502 w 4595751"/>
              <a:gd name="connsiteY3" fmla="*/ 134586 h 777453"/>
              <a:gd name="connsiteX4" fmla="*/ 0 w 4595751"/>
              <a:gd name="connsiteY4" fmla="*/ 205838 h 777453"/>
              <a:gd name="connsiteX5" fmla="*/ 35626 w 4595751"/>
              <a:gd name="connsiteY5" fmla="*/ 229589 h 777453"/>
              <a:gd name="connsiteX6" fmla="*/ 249382 w 4595751"/>
              <a:gd name="connsiteY6" fmla="*/ 241464 h 777453"/>
              <a:gd name="connsiteX7" fmla="*/ 296883 w 4595751"/>
              <a:gd name="connsiteY7" fmla="*/ 253339 h 777453"/>
              <a:gd name="connsiteX8" fmla="*/ 403761 w 4595751"/>
              <a:gd name="connsiteY8" fmla="*/ 300841 h 777453"/>
              <a:gd name="connsiteX9" fmla="*/ 439387 w 4595751"/>
              <a:gd name="connsiteY9" fmla="*/ 312716 h 777453"/>
              <a:gd name="connsiteX10" fmla="*/ 902525 w 4595751"/>
              <a:gd name="connsiteY10" fmla="*/ 336467 h 777453"/>
              <a:gd name="connsiteX11" fmla="*/ 961902 w 4595751"/>
              <a:gd name="connsiteY11" fmla="*/ 348342 h 777453"/>
              <a:gd name="connsiteX12" fmla="*/ 1199408 w 4595751"/>
              <a:gd name="connsiteY12" fmla="*/ 383968 h 777453"/>
              <a:gd name="connsiteX13" fmla="*/ 1270660 w 4595751"/>
              <a:gd name="connsiteY13" fmla="*/ 407719 h 777453"/>
              <a:gd name="connsiteX14" fmla="*/ 1306286 w 4595751"/>
              <a:gd name="connsiteY14" fmla="*/ 419594 h 777453"/>
              <a:gd name="connsiteX15" fmla="*/ 1341912 w 4595751"/>
              <a:gd name="connsiteY15" fmla="*/ 431469 h 777453"/>
              <a:gd name="connsiteX16" fmla="*/ 1377538 w 4595751"/>
              <a:gd name="connsiteY16" fmla="*/ 455220 h 777453"/>
              <a:gd name="connsiteX17" fmla="*/ 1425039 w 4595751"/>
              <a:gd name="connsiteY17" fmla="*/ 467095 h 777453"/>
              <a:gd name="connsiteX18" fmla="*/ 1840676 w 4595751"/>
              <a:gd name="connsiteY18" fmla="*/ 478971 h 777453"/>
              <a:gd name="connsiteX19" fmla="*/ 2208811 w 4595751"/>
              <a:gd name="connsiteY19" fmla="*/ 502721 h 777453"/>
              <a:gd name="connsiteX20" fmla="*/ 2291938 w 4595751"/>
              <a:gd name="connsiteY20" fmla="*/ 526472 h 777453"/>
              <a:gd name="connsiteX21" fmla="*/ 2327564 w 4595751"/>
              <a:gd name="connsiteY21" fmla="*/ 538347 h 777453"/>
              <a:gd name="connsiteX22" fmla="*/ 2398816 w 4595751"/>
              <a:gd name="connsiteY22" fmla="*/ 550223 h 777453"/>
              <a:gd name="connsiteX23" fmla="*/ 2446317 w 4595751"/>
              <a:gd name="connsiteY23" fmla="*/ 562098 h 777453"/>
              <a:gd name="connsiteX24" fmla="*/ 2695699 w 4595751"/>
              <a:gd name="connsiteY24" fmla="*/ 597724 h 777453"/>
              <a:gd name="connsiteX25" fmla="*/ 3170712 w 4595751"/>
              <a:gd name="connsiteY25" fmla="*/ 621474 h 777453"/>
              <a:gd name="connsiteX26" fmla="*/ 3241964 w 4595751"/>
              <a:gd name="connsiteY26" fmla="*/ 633350 h 777453"/>
              <a:gd name="connsiteX27" fmla="*/ 3325091 w 4595751"/>
              <a:gd name="connsiteY27" fmla="*/ 645225 h 777453"/>
              <a:gd name="connsiteX28" fmla="*/ 3479470 w 4595751"/>
              <a:gd name="connsiteY28" fmla="*/ 680851 h 777453"/>
              <a:gd name="connsiteX29" fmla="*/ 4037611 w 4595751"/>
              <a:gd name="connsiteY29" fmla="*/ 704602 h 777453"/>
              <a:gd name="connsiteX30" fmla="*/ 4073237 w 4595751"/>
              <a:gd name="connsiteY30" fmla="*/ 716477 h 777453"/>
              <a:gd name="connsiteX31" fmla="*/ 4286993 w 4595751"/>
              <a:gd name="connsiteY31" fmla="*/ 740228 h 777453"/>
              <a:gd name="connsiteX32" fmla="*/ 4548250 w 4595751"/>
              <a:gd name="connsiteY32" fmla="*/ 752103 h 777453"/>
              <a:gd name="connsiteX33" fmla="*/ 4572000 w 4595751"/>
              <a:gd name="connsiteY33" fmla="*/ 680851 h 777453"/>
              <a:gd name="connsiteX34" fmla="*/ 4595751 w 4595751"/>
              <a:gd name="connsiteY34" fmla="*/ 419594 h 777453"/>
              <a:gd name="connsiteX35" fmla="*/ 4512624 w 4595751"/>
              <a:gd name="connsiteY35" fmla="*/ 372093 h 777453"/>
              <a:gd name="connsiteX36" fmla="*/ 3716977 w 4595751"/>
              <a:gd name="connsiteY36" fmla="*/ 348342 h 777453"/>
              <a:gd name="connsiteX37" fmla="*/ 3420094 w 4595751"/>
              <a:gd name="connsiteY37" fmla="*/ 336467 h 777453"/>
              <a:gd name="connsiteX38" fmla="*/ 3360717 w 4595751"/>
              <a:gd name="connsiteY38" fmla="*/ 324591 h 777453"/>
              <a:gd name="connsiteX39" fmla="*/ 3277590 w 4595751"/>
              <a:gd name="connsiteY39" fmla="*/ 300841 h 777453"/>
              <a:gd name="connsiteX40" fmla="*/ 3075709 w 4595751"/>
              <a:gd name="connsiteY40" fmla="*/ 277090 h 777453"/>
              <a:gd name="connsiteX41" fmla="*/ 2671948 w 4595751"/>
              <a:gd name="connsiteY41" fmla="*/ 253339 h 777453"/>
              <a:gd name="connsiteX42" fmla="*/ 2600696 w 4595751"/>
              <a:gd name="connsiteY42" fmla="*/ 241464 h 777453"/>
              <a:gd name="connsiteX43" fmla="*/ 2481943 w 4595751"/>
              <a:gd name="connsiteY43" fmla="*/ 229589 h 777453"/>
              <a:gd name="connsiteX44" fmla="*/ 2173185 w 4595751"/>
              <a:gd name="connsiteY44" fmla="*/ 217713 h 777453"/>
              <a:gd name="connsiteX45" fmla="*/ 1911928 w 4595751"/>
              <a:gd name="connsiteY45" fmla="*/ 205838 h 777453"/>
              <a:gd name="connsiteX46" fmla="*/ 1615044 w 4595751"/>
              <a:gd name="connsiteY46" fmla="*/ 193963 h 777453"/>
              <a:gd name="connsiteX47" fmla="*/ 1579418 w 4595751"/>
              <a:gd name="connsiteY47" fmla="*/ 182087 h 777453"/>
              <a:gd name="connsiteX48" fmla="*/ 1330037 w 4595751"/>
              <a:gd name="connsiteY48" fmla="*/ 158337 h 777453"/>
              <a:gd name="connsiteX49" fmla="*/ 1104405 w 4595751"/>
              <a:gd name="connsiteY49" fmla="*/ 146461 h 777453"/>
              <a:gd name="connsiteX50" fmla="*/ 1056904 w 4595751"/>
              <a:gd name="connsiteY50" fmla="*/ 134586 h 777453"/>
              <a:gd name="connsiteX51" fmla="*/ 985652 w 4595751"/>
              <a:gd name="connsiteY51" fmla="*/ 110835 h 777453"/>
              <a:gd name="connsiteX52" fmla="*/ 581891 w 4595751"/>
              <a:gd name="connsiteY52" fmla="*/ 87085 h 777453"/>
              <a:gd name="connsiteX53" fmla="*/ 486889 w 4595751"/>
              <a:gd name="connsiteY53" fmla="*/ 75210 h 777453"/>
              <a:gd name="connsiteX54" fmla="*/ 356260 w 4595751"/>
              <a:gd name="connsiteY54" fmla="*/ 51459 h 777453"/>
              <a:gd name="connsiteX55" fmla="*/ 308759 w 4595751"/>
              <a:gd name="connsiteY55" fmla="*/ 39584 h 777453"/>
              <a:gd name="connsiteX56" fmla="*/ 178130 w 4595751"/>
              <a:gd name="connsiteY56" fmla="*/ 3958 h 777453"/>
              <a:gd name="connsiteX57" fmla="*/ 142504 w 4595751"/>
              <a:gd name="connsiteY57" fmla="*/ 3958 h 777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595751" h="777453">
                <a:moveTo>
                  <a:pt x="142504" y="3958"/>
                </a:moveTo>
                <a:cubicBezTo>
                  <a:pt x="130629" y="7916"/>
                  <a:pt x="116276" y="16967"/>
                  <a:pt x="106878" y="27708"/>
                </a:cubicBezTo>
                <a:cubicBezTo>
                  <a:pt x="88081" y="49190"/>
                  <a:pt x="59377" y="98960"/>
                  <a:pt x="59377" y="98960"/>
                </a:cubicBezTo>
                <a:cubicBezTo>
                  <a:pt x="55419" y="110835"/>
                  <a:pt x="53581" y="123644"/>
                  <a:pt x="47502" y="134586"/>
                </a:cubicBezTo>
                <a:cubicBezTo>
                  <a:pt x="33639" y="159539"/>
                  <a:pt x="0" y="205838"/>
                  <a:pt x="0" y="205838"/>
                </a:cubicBezTo>
                <a:cubicBezTo>
                  <a:pt x="11875" y="213755"/>
                  <a:pt x="21497" y="227571"/>
                  <a:pt x="35626" y="229589"/>
                </a:cubicBezTo>
                <a:cubicBezTo>
                  <a:pt x="106271" y="239681"/>
                  <a:pt x="178313" y="235003"/>
                  <a:pt x="249382" y="241464"/>
                </a:cubicBezTo>
                <a:cubicBezTo>
                  <a:pt x="265636" y="242942"/>
                  <a:pt x="281049" y="249381"/>
                  <a:pt x="296883" y="253339"/>
                </a:cubicBezTo>
                <a:cubicBezTo>
                  <a:pt x="353339" y="290977"/>
                  <a:pt x="318970" y="272577"/>
                  <a:pt x="403761" y="300841"/>
                </a:cubicBezTo>
                <a:lnTo>
                  <a:pt x="439387" y="312716"/>
                </a:lnTo>
                <a:cubicBezTo>
                  <a:pt x="610257" y="369671"/>
                  <a:pt x="462500" y="324243"/>
                  <a:pt x="902525" y="336467"/>
                </a:cubicBezTo>
                <a:cubicBezTo>
                  <a:pt x="922317" y="340425"/>
                  <a:pt x="941921" y="345488"/>
                  <a:pt x="961902" y="348342"/>
                </a:cubicBezTo>
                <a:cubicBezTo>
                  <a:pt x="1055355" y="361692"/>
                  <a:pt x="1118814" y="359790"/>
                  <a:pt x="1199408" y="383968"/>
                </a:cubicBezTo>
                <a:cubicBezTo>
                  <a:pt x="1223388" y="391162"/>
                  <a:pt x="1246909" y="399802"/>
                  <a:pt x="1270660" y="407719"/>
                </a:cubicBezTo>
                <a:lnTo>
                  <a:pt x="1306286" y="419594"/>
                </a:lnTo>
                <a:lnTo>
                  <a:pt x="1341912" y="431469"/>
                </a:lnTo>
                <a:cubicBezTo>
                  <a:pt x="1353787" y="439386"/>
                  <a:pt x="1364420" y="449598"/>
                  <a:pt x="1377538" y="455220"/>
                </a:cubicBezTo>
                <a:cubicBezTo>
                  <a:pt x="1392539" y="461649"/>
                  <a:pt x="1408739" y="466259"/>
                  <a:pt x="1425039" y="467095"/>
                </a:cubicBezTo>
                <a:cubicBezTo>
                  <a:pt x="1563459" y="474194"/>
                  <a:pt x="1702172" y="473744"/>
                  <a:pt x="1840676" y="478971"/>
                </a:cubicBezTo>
                <a:cubicBezTo>
                  <a:pt x="1985332" y="484430"/>
                  <a:pt x="2070526" y="492084"/>
                  <a:pt x="2208811" y="502721"/>
                </a:cubicBezTo>
                <a:cubicBezTo>
                  <a:pt x="2294210" y="531189"/>
                  <a:pt x="2187585" y="496658"/>
                  <a:pt x="2291938" y="526472"/>
                </a:cubicBezTo>
                <a:cubicBezTo>
                  <a:pt x="2303974" y="529911"/>
                  <a:pt x="2315344" y="535632"/>
                  <a:pt x="2327564" y="538347"/>
                </a:cubicBezTo>
                <a:cubicBezTo>
                  <a:pt x="2351069" y="543570"/>
                  <a:pt x="2375205" y="545501"/>
                  <a:pt x="2398816" y="550223"/>
                </a:cubicBezTo>
                <a:cubicBezTo>
                  <a:pt x="2414820" y="553424"/>
                  <a:pt x="2430483" y="558140"/>
                  <a:pt x="2446317" y="562098"/>
                </a:cubicBezTo>
                <a:cubicBezTo>
                  <a:pt x="2540735" y="625042"/>
                  <a:pt x="2470617" y="587006"/>
                  <a:pt x="2695699" y="597724"/>
                </a:cubicBezTo>
                <a:cubicBezTo>
                  <a:pt x="3183540" y="620955"/>
                  <a:pt x="2792754" y="597852"/>
                  <a:pt x="3170712" y="621474"/>
                </a:cubicBezTo>
                <a:lnTo>
                  <a:pt x="3241964" y="633350"/>
                </a:lnTo>
                <a:cubicBezTo>
                  <a:pt x="3269629" y="637606"/>
                  <a:pt x="3297817" y="638931"/>
                  <a:pt x="3325091" y="645225"/>
                </a:cubicBezTo>
                <a:cubicBezTo>
                  <a:pt x="3446739" y="673298"/>
                  <a:pt x="3344904" y="670500"/>
                  <a:pt x="3479470" y="680851"/>
                </a:cubicBezTo>
                <a:cubicBezTo>
                  <a:pt x="3617550" y="691472"/>
                  <a:pt x="3921857" y="700468"/>
                  <a:pt x="4037611" y="704602"/>
                </a:cubicBezTo>
                <a:cubicBezTo>
                  <a:pt x="4049486" y="708560"/>
                  <a:pt x="4060845" y="714707"/>
                  <a:pt x="4073237" y="716477"/>
                </a:cubicBezTo>
                <a:cubicBezTo>
                  <a:pt x="4144207" y="726616"/>
                  <a:pt x="4286993" y="740228"/>
                  <a:pt x="4286993" y="740228"/>
                </a:cubicBezTo>
                <a:cubicBezTo>
                  <a:pt x="4435896" y="777453"/>
                  <a:pt x="4349436" y="766304"/>
                  <a:pt x="4548250" y="752103"/>
                </a:cubicBezTo>
                <a:cubicBezTo>
                  <a:pt x="4556167" y="728352"/>
                  <a:pt x="4570080" y="705813"/>
                  <a:pt x="4572000" y="680851"/>
                </a:cubicBezTo>
                <a:cubicBezTo>
                  <a:pt x="4586625" y="490732"/>
                  <a:pt x="4578177" y="577768"/>
                  <a:pt x="4595751" y="419594"/>
                </a:cubicBezTo>
                <a:cubicBezTo>
                  <a:pt x="4566437" y="375623"/>
                  <a:pt x="4578029" y="374818"/>
                  <a:pt x="4512624" y="372093"/>
                </a:cubicBezTo>
                <a:cubicBezTo>
                  <a:pt x="4247520" y="361047"/>
                  <a:pt x="3982099" y="358947"/>
                  <a:pt x="3716977" y="348342"/>
                </a:cubicBezTo>
                <a:lnTo>
                  <a:pt x="3420094" y="336467"/>
                </a:lnTo>
                <a:cubicBezTo>
                  <a:pt x="3400302" y="332508"/>
                  <a:pt x="3380299" y="329486"/>
                  <a:pt x="3360717" y="324591"/>
                </a:cubicBezTo>
                <a:cubicBezTo>
                  <a:pt x="3304247" y="310473"/>
                  <a:pt x="3344224" y="311947"/>
                  <a:pt x="3277590" y="300841"/>
                </a:cubicBezTo>
                <a:cubicBezTo>
                  <a:pt x="3244928" y="295397"/>
                  <a:pt x="3104337" y="280271"/>
                  <a:pt x="3075709" y="277090"/>
                </a:cubicBezTo>
                <a:cubicBezTo>
                  <a:pt x="2907088" y="234936"/>
                  <a:pt x="3087099" y="276403"/>
                  <a:pt x="2671948" y="253339"/>
                </a:cubicBezTo>
                <a:cubicBezTo>
                  <a:pt x="2647907" y="252003"/>
                  <a:pt x="2624588" y="244450"/>
                  <a:pt x="2600696" y="241464"/>
                </a:cubicBezTo>
                <a:cubicBezTo>
                  <a:pt x="2561221" y="236530"/>
                  <a:pt x="2521664" y="231796"/>
                  <a:pt x="2481943" y="229589"/>
                </a:cubicBezTo>
                <a:cubicBezTo>
                  <a:pt x="2379106" y="223876"/>
                  <a:pt x="2276091" y="222001"/>
                  <a:pt x="2173185" y="217713"/>
                </a:cubicBezTo>
                <a:lnTo>
                  <a:pt x="1911928" y="205838"/>
                </a:lnTo>
                <a:lnTo>
                  <a:pt x="1615044" y="193963"/>
                </a:lnTo>
                <a:cubicBezTo>
                  <a:pt x="1603169" y="190004"/>
                  <a:pt x="1591638" y="184803"/>
                  <a:pt x="1579418" y="182087"/>
                </a:cubicBezTo>
                <a:cubicBezTo>
                  <a:pt x="1497581" y="163900"/>
                  <a:pt x="1413282" y="163234"/>
                  <a:pt x="1330037" y="158337"/>
                </a:cubicBezTo>
                <a:lnTo>
                  <a:pt x="1104405" y="146461"/>
                </a:lnTo>
                <a:cubicBezTo>
                  <a:pt x="1088571" y="142503"/>
                  <a:pt x="1072537" y="139276"/>
                  <a:pt x="1056904" y="134586"/>
                </a:cubicBezTo>
                <a:cubicBezTo>
                  <a:pt x="1032924" y="127392"/>
                  <a:pt x="1010436" y="114375"/>
                  <a:pt x="985652" y="110835"/>
                </a:cubicBezTo>
                <a:cubicBezTo>
                  <a:pt x="796649" y="83835"/>
                  <a:pt x="930496" y="99996"/>
                  <a:pt x="581891" y="87085"/>
                </a:cubicBezTo>
                <a:lnTo>
                  <a:pt x="486889" y="75210"/>
                </a:lnTo>
                <a:cubicBezTo>
                  <a:pt x="450810" y="70056"/>
                  <a:pt x="393073" y="59640"/>
                  <a:pt x="356260" y="51459"/>
                </a:cubicBezTo>
                <a:cubicBezTo>
                  <a:pt x="340328" y="47919"/>
                  <a:pt x="324392" y="44274"/>
                  <a:pt x="308759" y="39584"/>
                </a:cubicBezTo>
                <a:cubicBezTo>
                  <a:pt x="251388" y="22373"/>
                  <a:pt x="235427" y="10324"/>
                  <a:pt x="178130" y="3958"/>
                </a:cubicBezTo>
                <a:cubicBezTo>
                  <a:pt x="162393" y="2210"/>
                  <a:pt x="154379" y="0"/>
                  <a:pt x="142504" y="3958"/>
                </a:cubicBezTo>
                <a:close/>
              </a:path>
            </a:pathLst>
          </a:custGeom>
          <a:solidFill>
            <a:schemeClr val="tx1">
              <a:alpha val="20000"/>
            </a:schemeClr>
          </a:solid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grpSp>
        <p:nvGrpSpPr>
          <p:cNvPr id="2" name="Group 27"/>
          <p:cNvGrpSpPr/>
          <p:nvPr/>
        </p:nvGrpSpPr>
        <p:grpSpPr>
          <a:xfrm>
            <a:off x="1371600" y="2390689"/>
            <a:ext cx="1989024" cy="1935508"/>
            <a:chOff x="1371600" y="2078898"/>
            <a:chExt cx="1989024" cy="2122235"/>
          </a:xfrm>
        </p:grpSpPr>
        <p:sp>
          <p:nvSpPr>
            <p:cNvPr id="38" name="Freeform 37"/>
            <p:cNvSpPr/>
            <p:nvPr/>
          </p:nvSpPr>
          <p:spPr>
            <a:xfrm>
              <a:off x="1371600" y="2078898"/>
              <a:ext cx="1989024" cy="2122235"/>
            </a:xfrm>
            <a:custGeom>
              <a:avLst/>
              <a:gdLst>
                <a:gd name="connsiteX0" fmla="*/ 858056 w 1989024"/>
                <a:gd name="connsiteY0" fmla="*/ 336884 h 2122235"/>
                <a:gd name="connsiteX1" fmla="*/ 809929 w 1989024"/>
                <a:gd name="connsiteY1" fmla="*/ 505326 h 2122235"/>
                <a:gd name="connsiteX2" fmla="*/ 737740 w 1989024"/>
                <a:gd name="connsiteY2" fmla="*/ 625642 h 2122235"/>
                <a:gd name="connsiteX3" fmla="*/ 665550 w 1989024"/>
                <a:gd name="connsiteY3" fmla="*/ 818147 h 2122235"/>
                <a:gd name="connsiteX4" fmla="*/ 617424 w 1989024"/>
                <a:gd name="connsiteY4" fmla="*/ 890336 h 2122235"/>
                <a:gd name="connsiteX5" fmla="*/ 424919 w 1989024"/>
                <a:gd name="connsiteY5" fmla="*/ 1179094 h 2122235"/>
                <a:gd name="connsiteX6" fmla="*/ 328666 w 1989024"/>
                <a:gd name="connsiteY6" fmla="*/ 1251284 h 2122235"/>
                <a:gd name="connsiteX7" fmla="*/ 304603 w 1989024"/>
                <a:gd name="connsiteY7" fmla="*/ 1323473 h 2122235"/>
                <a:gd name="connsiteX8" fmla="*/ 232414 w 1989024"/>
                <a:gd name="connsiteY8" fmla="*/ 1371600 h 2122235"/>
                <a:gd name="connsiteX9" fmla="*/ 184287 w 1989024"/>
                <a:gd name="connsiteY9" fmla="*/ 1443789 h 2122235"/>
                <a:gd name="connsiteX10" fmla="*/ 160224 w 1989024"/>
                <a:gd name="connsiteY10" fmla="*/ 1540042 h 2122235"/>
                <a:gd name="connsiteX11" fmla="*/ 39908 w 1989024"/>
                <a:gd name="connsiteY11" fmla="*/ 1660358 h 2122235"/>
                <a:gd name="connsiteX12" fmla="*/ 15845 w 1989024"/>
                <a:gd name="connsiteY12" fmla="*/ 1732547 h 2122235"/>
                <a:gd name="connsiteX13" fmla="*/ 136161 w 1989024"/>
                <a:gd name="connsiteY13" fmla="*/ 1780673 h 2122235"/>
                <a:gd name="connsiteX14" fmla="*/ 545235 w 1989024"/>
                <a:gd name="connsiteY14" fmla="*/ 1852863 h 2122235"/>
                <a:gd name="connsiteX15" fmla="*/ 761803 w 1989024"/>
                <a:gd name="connsiteY15" fmla="*/ 1925052 h 2122235"/>
                <a:gd name="connsiteX16" fmla="*/ 1026498 w 1989024"/>
                <a:gd name="connsiteY16" fmla="*/ 1973179 h 2122235"/>
                <a:gd name="connsiteX17" fmla="*/ 1170877 w 1989024"/>
                <a:gd name="connsiteY17" fmla="*/ 2117558 h 2122235"/>
                <a:gd name="connsiteX18" fmla="*/ 1267129 w 1989024"/>
                <a:gd name="connsiteY18" fmla="*/ 2093494 h 2122235"/>
                <a:gd name="connsiteX19" fmla="*/ 1291193 w 1989024"/>
                <a:gd name="connsiteY19" fmla="*/ 1997242 h 2122235"/>
                <a:gd name="connsiteX20" fmla="*/ 1411508 w 1989024"/>
                <a:gd name="connsiteY20" fmla="*/ 1852863 h 2122235"/>
                <a:gd name="connsiteX21" fmla="*/ 1459635 w 1989024"/>
                <a:gd name="connsiteY21" fmla="*/ 1780673 h 2122235"/>
                <a:gd name="connsiteX22" fmla="*/ 1531824 w 1989024"/>
                <a:gd name="connsiteY22" fmla="*/ 1540042 h 2122235"/>
                <a:gd name="connsiteX23" fmla="*/ 1604014 w 1989024"/>
                <a:gd name="connsiteY23" fmla="*/ 1299410 h 2122235"/>
                <a:gd name="connsiteX24" fmla="*/ 1652140 w 1989024"/>
                <a:gd name="connsiteY24" fmla="*/ 1130968 h 2122235"/>
                <a:gd name="connsiteX25" fmla="*/ 1724329 w 1989024"/>
                <a:gd name="connsiteY25" fmla="*/ 890336 h 2122235"/>
                <a:gd name="connsiteX26" fmla="*/ 1748393 w 1989024"/>
                <a:gd name="connsiteY26" fmla="*/ 818147 h 2122235"/>
                <a:gd name="connsiteX27" fmla="*/ 1772456 w 1989024"/>
                <a:gd name="connsiteY27" fmla="*/ 745958 h 2122235"/>
                <a:gd name="connsiteX28" fmla="*/ 1820582 w 1989024"/>
                <a:gd name="connsiteY28" fmla="*/ 673768 h 2122235"/>
                <a:gd name="connsiteX29" fmla="*/ 1844645 w 1989024"/>
                <a:gd name="connsiteY29" fmla="*/ 577515 h 2122235"/>
                <a:gd name="connsiteX30" fmla="*/ 1892772 w 1989024"/>
                <a:gd name="connsiteY30" fmla="*/ 529389 h 2122235"/>
                <a:gd name="connsiteX31" fmla="*/ 1940898 w 1989024"/>
                <a:gd name="connsiteY31" fmla="*/ 457200 h 2122235"/>
                <a:gd name="connsiteX32" fmla="*/ 1964961 w 1989024"/>
                <a:gd name="connsiteY32" fmla="*/ 360947 h 2122235"/>
                <a:gd name="connsiteX33" fmla="*/ 1989024 w 1989024"/>
                <a:gd name="connsiteY33" fmla="*/ 288758 h 2122235"/>
                <a:gd name="connsiteX34" fmla="*/ 1964961 w 1989024"/>
                <a:gd name="connsiteY34" fmla="*/ 216568 h 2122235"/>
                <a:gd name="connsiteX35" fmla="*/ 1892772 w 1989024"/>
                <a:gd name="connsiteY35" fmla="*/ 192505 h 2122235"/>
                <a:gd name="connsiteX36" fmla="*/ 1555887 w 1989024"/>
                <a:gd name="connsiteY36" fmla="*/ 168442 h 2122235"/>
                <a:gd name="connsiteX37" fmla="*/ 1411508 w 1989024"/>
                <a:gd name="connsiteY37" fmla="*/ 120315 h 2122235"/>
                <a:gd name="connsiteX38" fmla="*/ 1267129 w 1989024"/>
                <a:gd name="connsiteY38" fmla="*/ 48126 h 2122235"/>
                <a:gd name="connsiteX39" fmla="*/ 906182 w 1989024"/>
                <a:gd name="connsiteY39" fmla="*/ 0 h 2122235"/>
                <a:gd name="connsiteX40" fmla="*/ 882119 w 1989024"/>
                <a:gd name="connsiteY40" fmla="*/ 72189 h 2122235"/>
                <a:gd name="connsiteX41" fmla="*/ 858056 w 1989024"/>
                <a:gd name="connsiteY41" fmla="*/ 192505 h 2122235"/>
                <a:gd name="connsiteX42" fmla="*/ 785866 w 1989024"/>
                <a:gd name="connsiteY42" fmla="*/ 433136 h 212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989024" h="2122235">
                  <a:moveTo>
                    <a:pt x="858056" y="336884"/>
                  </a:moveTo>
                  <a:cubicBezTo>
                    <a:pt x="850345" y="367729"/>
                    <a:pt x="827192" y="470801"/>
                    <a:pt x="809929" y="505326"/>
                  </a:cubicBezTo>
                  <a:cubicBezTo>
                    <a:pt x="789013" y="547159"/>
                    <a:pt x="757340" y="583176"/>
                    <a:pt x="737740" y="625642"/>
                  </a:cubicBezTo>
                  <a:cubicBezTo>
                    <a:pt x="709021" y="687866"/>
                    <a:pt x="693909" y="755758"/>
                    <a:pt x="665550" y="818147"/>
                  </a:cubicBezTo>
                  <a:cubicBezTo>
                    <a:pt x="653583" y="844475"/>
                    <a:pt x="631772" y="865226"/>
                    <a:pt x="617424" y="890336"/>
                  </a:cubicBezTo>
                  <a:cubicBezTo>
                    <a:pt x="555706" y="998343"/>
                    <a:pt x="541003" y="1092030"/>
                    <a:pt x="424919" y="1179094"/>
                  </a:cubicBezTo>
                  <a:lnTo>
                    <a:pt x="328666" y="1251284"/>
                  </a:lnTo>
                  <a:cubicBezTo>
                    <a:pt x="320645" y="1275347"/>
                    <a:pt x="320448" y="1303666"/>
                    <a:pt x="304603" y="1323473"/>
                  </a:cubicBezTo>
                  <a:cubicBezTo>
                    <a:pt x="286537" y="1346056"/>
                    <a:pt x="252864" y="1351150"/>
                    <a:pt x="232414" y="1371600"/>
                  </a:cubicBezTo>
                  <a:cubicBezTo>
                    <a:pt x="211964" y="1392050"/>
                    <a:pt x="200329" y="1419726"/>
                    <a:pt x="184287" y="1443789"/>
                  </a:cubicBezTo>
                  <a:cubicBezTo>
                    <a:pt x="176266" y="1475873"/>
                    <a:pt x="178569" y="1512525"/>
                    <a:pt x="160224" y="1540042"/>
                  </a:cubicBezTo>
                  <a:cubicBezTo>
                    <a:pt x="128763" y="1587234"/>
                    <a:pt x="39908" y="1660358"/>
                    <a:pt x="39908" y="1660358"/>
                  </a:cubicBezTo>
                  <a:cubicBezTo>
                    <a:pt x="31887" y="1684421"/>
                    <a:pt x="0" y="1712741"/>
                    <a:pt x="15845" y="1732547"/>
                  </a:cubicBezTo>
                  <a:cubicBezTo>
                    <a:pt x="42829" y="1766276"/>
                    <a:pt x="95567" y="1765911"/>
                    <a:pt x="136161" y="1780673"/>
                  </a:cubicBezTo>
                  <a:cubicBezTo>
                    <a:pt x="339211" y="1854510"/>
                    <a:pt x="274339" y="1828236"/>
                    <a:pt x="545235" y="1852863"/>
                  </a:cubicBezTo>
                  <a:cubicBezTo>
                    <a:pt x="617424" y="1876926"/>
                    <a:pt x="687732" y="1907624"/>
                    <a:pt x="761803" y="1925052"/>
                  </a:cubicBezTo>
                  <a:cubicBezTo>
                    <a:pt x="1224334" y="2033882"/>
                    <a:pt x="796917" y="1896650"/>
                    <a:pt x="1026498" y="1973179"/>
                  </a:cubicBezTo>
                  <a:cubicBezTo>
                    <a:pt x="1051631" y="2006689"/>
                    <a:pt x="1111764" y="2109113"/>
                    <a:pt x="1170877" y="2117558"/>
                  </a:cubicBezTo>
                  <a:cubicBezTo>
                    <a:pt x="1203616" y="2122235"/>
                    <a:pt x="1235045" y="2101515"/>
                    <a:pt x="1267129" y="2093494"/>
                  </a:cubicBezTo>
                  <a:cubicBezTo>
                    <a:pt x="1275150" y="2061410"/>
                    <a:pt x="1278165" y="2027639"/>
                    <a:pt x="1291193" y="1997242"/>
                  </a:cubicBezTo>
                  <a:cubicBezTo>
                    <a:pt x="1322824" y="1923437"/>
                    <a:pt x="1360490" y="1914084"/>
                    <a:pt x="1411508" y="1852863"/>
                  </a:cubicBezTo>
                  <a:cubicBezTo>
                    <a:pt x="1430023" y="1830646"/>
                    <a:pt x="1443593" y="1804736"/>
                    <a:pt x="1459635" y="1780673"/>
                  </a:cubicBezTo>
                  <a:cubicBezTo>
                    <a:pt x="1490326" y="1688599"/>
                    <a:pt x="1513641" y="1630957"/>
                    <a:pt x="1531824" y="1540042"/>
                  </a:cubicBezTo>
                  <a:cubicBezTo>
                    <a:pt x="1571771" y="1340306"/>
                    <a:pt x="1526725" y="1453987"/>
                    <a:pt x="1604014" y="1299410"/>
                  </a:cubicBezTo>
                  <a:cubicBezTo>
                    <a:pt x="1679242" y="998498"/>
                    <a:pt x="1583095" y="1372628"/>
                    <a:pt x="1652140" y="1130968"/>
                  </a:cubicBezTo>
                  <a:cubicBezTo>
                    <a:pt x="1724864" y="876429"/>
                    <a:pt x="1609975" y="1233396"/>
                    <a:pt x="1724329" y="890336"/>
                  </a:cubicBezTo>
                  <a:lnTo>
                    <a:pt x="1748393" y="818147"/>
                  </a:lnTo>
                  <a:cubicBezTo>
                    <a:pt x="1756414" y="794084"/>
                    <a:pt x="1758386" y="767063"/>
                    <a:pt x="1772456" y="745958"/>
                  </a:cubicBezTo>
                  <a:lnTo>
                    <a:pt x="1820582" y="673768"/>
                  </a:lnTo>
                  <a:cubicBezTo>
                    <a:pt x="1828603" y="641684"/>
                    <a:pt x="1829855" y="607095"/>
                    <a:pt x="1844645" y="577515"/>
                  </a:cubicBezTo>
                  <a:cubicBezTo>
                    <a:pt x="1854791" y="557223"/>
                    <a:pt x="1878599" y="547105"/>
                    <a:pt x="1892772" y="529389"/>
                  </a:cubicBezTo>
                  <a:cubicBezTo>
                    <a:pt x="1910838" y="506806"/>
                    <a:pt x="1924856" y="481263"/>
                    <a:pt x="1940898" y="457200"/>
                  </a:cubicBezTo>
                  <a:cubicBezTo>
                    <a:pt x="1948919" y="425116"/>
                    <a:pt x="1955876" y="392746"/>
                    <a:pt x="1964961" y="360947"/>
                  </a:cubicBezTo>
                  <a:cubicBezTo>
                    <a:pt x="1971929" y="336558"/>
                    <a:pt x="1989024" y="314123"/>
                    <a:pt x="1989024" y="288758"/>
                  </a:cubicBezTo>
                  <a:cubicBezTo>
                    <a:pt x="1989024" y="263393"/>
                    <a:pt x="1982897" y="234504"/>
                    <a:pt x="1964961" y="216568"/>
                  </a:cubicBezTo>
                  <a:cubicBezTo>
                    <a:pt x="1947026" y="198632"/>
                    <a:pt x="1917963" y="195469"/>
                    <a:pt x="1892772" y="192505"/>
                  </a:cubicBezTo>
                  <a:cubicBezTo>
                    <a:pt x="1780962" y="179351"/>
                    <a:pt x="1668182" y="176463"/>
                    <a:pt x="1555887" y="168442"/>
                  </a:cubicBezTo>
                  <a:cubicBezTo>
                    <a:pt x="1507761" y="152400"/>
                    <a:pt x="1458335" y="139826"/>
                    <a:pt x="1411508" y="120315"/>
                  </a:cubicBezTo>
                  <a:cubicBezTo>
                    <a:pt x="1361840" y="99620"/>
                    <a:pt x="1318556" y="63950"/>
                    <a:pt x="1267129" y="48126"/>
                  </a:cubicBezTo>
                  <a:cubicBezTo>
                    <a:pt x="1244407" y="41135"/>
                    <a:pt x="915828" y="1206"/>
                    <a:pt x="906182" y="0"/>
                  </a:cubicBezTo>
                  <a:cubicBezTo>
                    <a:pt x="898161" y="24063"/>
                    <a:pt x="888271" y="47582"/>
                    <a:pt x="882119" y="72189"/>
                  </a:cubicBezTo>
                  <a:cubicBezTo>
                    <a:pt x="872199" y="111867"/>
                    <a:pt x="869292" y="153179"/>
                    <a:pt x="858056" y="192505"/>
                  </a:cubicBezTo>
                  <a:cubicBezTo>
                    <a:pt x="783330" y="454047"/>
                    <a:pt x="785866" y="329040"/>
                    <a:pt x="785866" y="433136"/>
                  </a:cubicBezTo>
                </a:path>
              </a:pathLst>
            </a:custGeom>
            <a:solidFill>
              <a:schemeClr val="tx1">
                <a:alpha val="20000"/>
              </a:schemeClr>
            </a:solid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Freeform 38"/>
            <p:cNvSpPr/>
            <p:nvPr/>
          </p:nvSpPr>
          <p:spPr>
            <a:xfrm>
              <a:off x="1774209" y="3547170"/>
              <a:ext cx="183937" cy="193823"/>
            </a:xfrm>
            <a:custGeom>
              <a:avLst/>
              <a:gdLst>
                <a:gd name="connsiteX0" fmla="*/ 54591 w 183937"/>
                <a:gd name="connsiteY0" fmla="*/ 40943 h 193823"/>
                <a:gd name="connsiteX1" fmla="*/ 13648 w 183937"/>
                <a:gd name="connsiteY1" fmla="*/ 54591 h 193823"/>
                <a:gd name="connsiteX2" fmla="*/ 0 w 183937"/>
                <a:gd name="connsiteY2" fmla="*/ 95534 h 193823"/>
                <a:gd name="connsiteX3" fmla="*/ 54591 w 183937"/>
                <a:gd name="connsiteY3" fmla="*/ 177421 h 193823"/>
                <a:gd name="connsiteX4" fmla="*/ 95534 w 183937"/>
                <a:gd name="connsiteY4" fmla="*/ 191068 h 193823"/>
                <a:gd name="connsiteX5" fmla="*/ 163773 w 183937"/>
                <a:gd name="connsiteY5" fmla="*/ 177421 h 193823"/>
                <a:gd name="connsiteX6" fmla="*/ 163773 w 183937"/>
                <a:gd name="connsiteY6" fmla="*/ 54591 h 193823"/>
                <a:gd name="connsiteX7" fmla="*/ 109182 w 183937"/>
                <a:gd name="connsiteY7" fmla="*/ 40943 h 193823"/>
                <a:gd name="connsiteX8" fmla="*/ 27295 w 183937"/>
                <a:gd name="connsiteY8" fmla="*/ 0 h 193823"/>
                <a:gd name="connsiteX9" fmla="*/ 54591 w 183937"/>
                <a:gd name="connsiteY9" fmla="*/ 40943 h 19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3937" h="193823">
                  <a:moveTo>
                    <a:pt x="54591" y="40943"/>
                  </a:moveTo>
                  <a:cubicBezTo>
                    <a:pt x="52316" y="50042"/>
                    <a:pt x="23820" y="44419"/>
                    <a:pt x="13648" y="54591"/>
                  </a:cubicBezTo>
                  <a:cubicBezTo>
                    <a:pt x="3476" y="64763"/>
                    <a:pt x="0" y="81148"/>
                    <a:pt x="0" y="95534"/>
                  </a:cubicBezTo>
                  <a:cubicBezTo>
                    <a:pt x="0" y="128919"/>
                    <a:pt x="29976" y="161011"/>
                    <a:pt x="54591" y="177421"/>
                  </a:cubicBezTo>
                  <a:cubicBezTo>
                    <a:pt x="66561" y="185401"/>
                    <a:pt x="81886" y="186519"/>
                    <a:pt x="95534" y="191068"/>
                  </a:cubicBezTo>
                  <a:cubicBezTo>
                    <a:pt x="118280" y="186519"/>
                    <a:pt x="147370" y="193823"/>
                    <a:pt x="163773" y="177421"/>
                  </a:cubicBezTo>
                  <a:cubicBezTo>
                    <a:pt x="179999" y="161195"/>
                    <a:pt x="183937" y="74755"/>
                    <a:pt x="163773" y="54591"/>
                  </a:cubicBezTo>
                  <a:cubicBezTo>
                    <a:pt x="150510" y="41328"/>
                    <a:pt x="127379" y="45492"/>
                    <a:pt x="109182" y="40943"/>
                  </a:cubicBezTo>
                  <a:cubicBezTo>
                    <a:pt x="88478" y="27140"/>
                    <a:pt x="55550" y="0"/>
                    <a:pt x="27295" y="0"/>
                  </a:cubicBezTo>
                  <a:cubicBezTo>
                    <a:pt x="22746" y="0"/>
                    <a:pt x="56866" y="31844"/>
                    <a:pt x="54591" y="40943"/>
                  </a:cubicBezTo>
                  <a:close/>
                </a:path>
              </a:pathLst>
            </a:cu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42" name="Freeform 41"/>
            <p:cNvSpPr/>
            <p:nvPr/>
          </p:nvSpPr>
          <p:spPr>
            <a:xfrm>
              <a:off x="2238398" y="3697295"/>
              <a:ext cx="216521" cy="181617"/>
            </a:xfrm>
            <a:custGeom>
              <a:avLst/>
              <a:gdLst>
                <a:gd name="connsiteX0" fmla="*/ 95369 w 216521"/>
                <a:gd name="connsiteY0" fmla="*/ 54591 h 181617"/>
                <a:gd name="connsiteX1" fmla="*/ 13483 w 216521"/>
                <a:gd name="connsiteY1" fmla="*/ 81887 h 181617"/>
                <a:gd name="connsiteX2" fmla="*/ 27130 w 216521"/>
                <a:gd name="connsiteY2" fmla="*/ 150125 h 181617"/>
                <a:gd name="connsiteX3" fmla="*/ 109017 w 216521"/>
                <a:gd name="connsiteY3" fmla="*/ 177421 h 181617"/>
                <a:gd name="connsiteX4" fmla="*/ 204551 w 216521"/>
                <a:gd name="connsiteY4" fmla="*/ 163773 h 181617"/>
                <a:gd name="connsiteX5" fmla="*/ 190903 w 216521"/>
                <a:gd name="connsiteY5" fmla="*/ 122830 h 181617"/>
                <a:gd name="connsiteX6" fmla="*/ 95369 w 216521"/>
                <a:gd name="connsiteY6" fmla="*/ 68239 h 181617"/>
                <a:gd name="connsiteX7" fmla="*/ 68074 w 216521"/>
                <a:gd name="connsiteY7" fmla="*/ 0 h 181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521" h="181617">
                  <a:moveTo>
                    <a:pt x="95369" y="54591"/>
                  </a:moveTo>
                  <a:cubicBezTo>
                    <a:pt x="68074" y="63690"/>
                    <a:pt x="30206" y="58474"/>
                    <a:pt x="13483" y="81887"/>
                  </a:cubicBezTo>
                  <a:cubicBezTo>
                    <a:pt x="0" y="100763"/>
                    <a:pt x="10728" y="133723"/>
                    <a:pt x="27130" y="150125"/>
                  </a:cubicBezTo>
                  <a:cubicBezTo>
                    <a:pt x="47475" y="170470"/>
                    <a:pt x="109017" y="177421"/>
                    <a:pt x="109017" y="177421"/>
                  </a:cubicBezTo>
                  <a:cubicBezTo>
                    <a:pt x="140862" y="172872"/>
                    <a:pt x="177786" y="181617"/>
                    <a:pt x="204551" y="163773"/>
                  </a:cubicBezTo>
                  <a:cubicBezTo>
                    <a:pt x="216521" y="155793"/>
                    <a:pt x="199890" y="134064"/>
                    <a:pt x="190903" y="122830"/>
                  </a:cubicBezTo>
                  <a:cubicBezTo>
                    <a:pt x="178041" y="106753"/>
                    <a:pt x="108805" y="74957"/>
                    <a:pt x="95369" y="68239"/>
                  </a:cubicBezTo>
                  <a:lnTo>
                    <a:pt x="68074" y="0"/>
                  </a:lnTo>
                </a:path>
              </a:pathLst>
            </a:custGeom>
            <a:noFill/>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Freeform 42"/>
            <p:cNvSpPr/>
            <p:nvPr/>
          </p:nvSpPr>
          <p:spPr>
            <a:xfrm>
              <a:off x="2391391" y="2264280"/>
              <a:ext cx="196958" cy="122830"/>
            </a:xfrm>
            <a:custGeom>
              <a:avLst/>
              <a:gdLst>
                <a:gd name="connsiteX0" fmla="*/ 78854 w 196958"/>
                <a:gd name="connsiteY0" fmla="*/ 40943 h 122830"/>
                <a:gd name="connsiteX1" fmla="*/ 24263 w 196958"/>
                <a:gd name="connsiteY1" fmla="*/ 68239 h 122830"/>
                <a:gd name="connsiteX2" fmla="*/ 78854 w 196958"/>
                <a:gd name="connsiteY2" fmla="*/ 122830 h 122830"/>
                <a:gd name="connsiteX3" fmla="*/ 188036 w 196958"/>
                <a:gd name="connsiteY3" fmla="*/ 81887 h 122830"/>
                <a:gd name="connsiteX4" fmla="*/ 147093 w 196958"/>
                <a:gd name="connsiteY4" fmla="*/ 0 h 122830"/>
                <a:gd name="connsiteX5" fmla="*/ 51558 w 196958"/>
                <a:gd name="connsiteY5" fmla="*/ 40943 h 122830"/>
                <a:gd name="connsiteX6" fmla="*/ 24263 w 196958"/>
                <a:gd name="connsiteY6" fmla="*/ 95534 h 122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958" h="122830">
                  <a:moveTo>
                    <a:pt x="78854" y="40943"/>
                  </a:moveTo>
                  <a:cubicBezTo>
                    <a:pt x="60657" y="50042"/>
                    <a:pt x="34730" y="50793"/>
                    <a:pt x="24263" y="68239"/>
                  </a:cubicBezTo>
                  <a:cubicBezTo>
                    <a:pt x="0" y="108677"/>
                    <a:pt x="66723" y="118786"/>
                    <a:pt x="78854" y="122830"/>
                  </a:cubicBezTo>
                  <a:cubicBezTo>
                    <a:pt x="98995" y="117795"/>
                    <a:pt x="175442" y="102876"/>
                    <a:pt x="188036" y="81887"/>
                  </a:cubicBezTo>
                  <a:cubicBezTo>
                    <a:pt x="196958" y="67018"/>
                    <a:pt x="150722" y="5443"/>
                    <a:pt x="147093" y="0"/>
                  </a:cubicBezTo>
                  <a:cubicBezTo>
                    <a:pt x="115248" y="13648"/>
                    <a:pt x="78906" y="19672"/>
                    <a:pt x="51558" y="40943"/>
                  </a:cubicBezTo>
                  <a:cubicBezTo>
                    <a:pt x="35499" y="53433"/>
                    <a:pt x="24263" y="95534"/>
                    <a:pt x="24263" y="95534"/>
                  </a:cubicBezTo>
                </a:path>
              </a:pathLst>
            </a:custGeom>
            <a:noFill/>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p:cNvSpPr/>
            <p:nvPr/>
          </p:nvSpPr>
          <p:spPr>
            <a:xfrm>
              <a:off x="2913361" y="2373462"/>
              <a:ext cx="211976" cy="150126"/>
            </a:xfrm>
            <a:custGeom>
              <a:avLst/>
              <a:gdLst>
                <a:gd name="connsiteX0" fmla="*/ 116442 w 211976"/>
                <a:gd name="connsiteY0" fmla="*/ 0 h 150126"/>
                <a:gd name="connsiteX1" fmla="*/ 61851 w 211976"/>
                <a:gd name="connsiteY1" fmla="*/ 13648 h 150126"/>
                <a:gd name="connsiteX2" fmla="*/ 34555 w 211976"/>
                <a:gd name="connsiteY2" fmla="*/ 109182 h 150126"/>
                <a:gd name="connsiteX3" fmla="*/ 143738 w 211976"/>
                <a:gd name="connsiteY3" fmla="*/ 150126 h 150126"/>
                <a:gd name="connsiteX4" fmla="*/ 198329 w 211976"/>
                <a:gd name="connsiteY4" fmla="*/ 136478 h 150126"/>
                <a:gd name="connsiteX5" fmla="*/ 211976 w 211976"/>
                <a:gd name="connsiteY5" fmla="*/ 95535 h 150126"/>
                <a:gd name="connsiteX6" fmla="*/ 157385 w 211976"/>
                <a:gd name="connsiteY6" fmla="*/ 13648 h 150126"/>
                <a:gd name="connsiteX7" fmla="*/ 116442 w 211976"/>
                <a:gd name="connsiteY7" fmla="*/ 0 h 150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976" h="150126">
                  <a:moveTo>
                    <a:pt x="116442" y="0"/>
                  </a:moveTo>
                  <a:cubicBezTo>
                    <a:pt x="100520" y="0"/>
                    <a:pt x="78137" y="4342"/>
                    <a:pt x="61851" y="13648"/>
                  </a:cubicBezTo>
                  <a:cubicBezTo>
                    <a:pt x="24342" y="35082"/>
                    <a:pt x="0" y="67716"/>
                    <a:pt x="34555" y="109182"/>
                  </a:cubicBezTo>
                  <a:cubicBezTo>
                    <a:pt x="53336" y="131720"/>
                    <a:pt x="117892" y="143664"/>
                    <a:pt x="143738" y="150126"/>
                  </a:cubicBezTo>
                  <a:cubicBezTo>
                    <a:pt x="161935" y="145577"/>
                    <a:pt x="183682" y="148196"/>
                    <a:pt x="198329" y="136478"/>
                  </a:cubicBezTo>
                  <a:cubicBezTo>
                    <a:pt x="209562" y="127491"/>
                    <a:pt x="211976" y="109921"/>
                    <a:pt x="211976" y="95535"/>
                  </a:cubicBezTo>
                  <a:cubicBezTo>
                    <a:pt x="211976" y="66515"/>
                    <a:pt x="182004" y="24199"/>
                    <a:pt x="157385" y="13648"/>
                  </a:cubicBezTo>
                  <a:cubicBezTo>
                    <a:pt x="140659" y="6480"/>
                    <a:pt x="132364" y="0"/>
                    <a:pt x="116442" y="0"/>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6"/>
          <p:cNvGrpSpPr/>
          <p:nvPr/>
        </p:nvGrpSpPr>
        <p:grpSpPr>
          <a:xfrm>
            <a:off x="2763093" y="2545061"/>
            <a:ext cx="1823340" cy="2145245"/>
            <a:chOff x="2763093" y="2233271"/>
            <a:chExt cx="1823340" cy="2352206"/>
          </a:xfrm>
        </p:grpSpPr>
        <p:sp>
          <p:nvSpPr>
            <p:cNvPr id="46" name="Freeform 45"/>
            <p:cNvSpPr/>
            <p:nvPr/>
          </p:nvSpPr>
          <p:spPr>
            <a:xfrm>
              <a:off x="2763093" y="2233271"/>
              <a:ext cx="1823340" cy="2352206"/>
            </a:xfrm>
            <a:custGeom>
              <a:avLst/>
              <a:gdLst>
                <a:gd name="connsiteX0" fmla="*/ 726065 w 1823340"/>
                <a:gd name="connsiteY0" fmla="*/ 138395 h 2352206"/>
                <a:gd name="connsiteX1" fmla="*/ 629812 w 1823340"/>
                <a:gd name="connsiteY1" fmla="*/ 282774 h 2352206"/>
                <a:gd name="connsiteX2" fmla="*/ 605749 w 1823340"/>
                <a:gd name="connsiteY2" fmla="*/ 379027 h 2352206"/>
                <a:gd name="connsiteX3" fmla="*/ 557623 w 1823340"/>
                <a:gd name="connsiteY3" fmla="*/ 523406 h 2352206"/>
                <a:gd name="connsiteX4" fmla="*/ 533560 w 1823340"/>
                <a:gd name="connsiteY4" fmla="*/ 619659 h 2352206"/>
                <a:gd name="connsiteX5" fmla="*/ 485433 w 1823340"/>
                <a:gd name="connsiteY5" fmla="*/ 667785 h 2352206"/>
                <a:gd name="connsiteX6" fmla="*/ 413244 w 1823340"/>
                <a:gd name="connsiteY6" fmla="*/ 836227 h 2352206"/>
                <a:gd name="connsiteX7" fmla="*/ 365118 w 1823340"/>
                <a:gd name="connsiteY7" fmla="*/ 980606 h 2352206"/>
                <a:gd name="connsiteX8" fmla="*/ 341054 w 1823340"/>
                <a:gd name="connsiteY8" fmla="*/ 1052795 h 2352206"/>
                <a:gd name="connsiteX9" fmla="*/ 316991 w 1823340"/>
                <a:gd name="connsiteY9" fmla="*/ 1124985 h 2352206"/>
                <a:gd name="connsiteX10" fmla="*/ 292928 w 1823340"/>
                <a:gd name="connsiteY10" fmla="*/ 1197174 h 2352206"/>
                <a:gd name="connsiteX11" fmla="*/ 244802 w 1823340"/>
                <a:gd name="connsiteY11" fmla="*/ 1413743 h 2352206"/>
                <a:gd name="connsiteX12" fmla="*/ 220739 w 1823340"/>
                <a:gd name="connsiteY12" fmla="*/ 1534059 h 2352206"/>
                <a:gd name="connsiteX13" fmla="*/ 172612 w 1823340"/>
                <a:gd name="connsiteY13" fmla="*/ 1654374 h 2352206"/>
                <a:gd name="connsiteX14" fmla="*/ 148549 w 1823340"/>
                <a:gd name="connsiteY14" fmla="*/ 1726564 h 2352206"/>
                <a:gd name="connsiteX15" fmla="*/ 100423 w 1823340"/>
                <a:gd name="connsiteY15" fmla="*/ 1846880 h 2352206"/>
                <a:gd name="connsiteX16" fmla="*/ 28233 w 1823340"/>
                <a:gd name="connsiteY16" fmla="*/ 2015322 h 2352206"/>
                <a:gd name="connsiteX17" fmla="*/ 4170 w 1823340"/>
                <a:gd name="connsiteY17" fmla="*/ 2087511 h 2352206"/>
                <a:gd name="connsiteX18" fmla="*/ 52296 w 1823340"/>
                <a:gd name="connsiteY18" fmla="*/ 2159701 h 2352206"/>
                <a:gd name="connsiteX19" fmla="*/ 341054 w 1823340"/>
                <a:gd name="connsiteY19" fmla="*/ 2231890 h 2352206"/>
                <a:gd name="connsiteX20" fmla="*/ 653875 w 1823340"/>
                <a:gd name="connsiteY20" fmla="*/ 2255953 h 2352206"/>
                <a:gd name="connsiteX21" fmla="*/ 942633 w 1823340"/>
                <a:gd name="connsiteY21" fmla="*/ 2328143 h 2352206"/>
                <a:gd name="connsiteX22" fmla="*/ 1014823 w 1823340"/>
                <a:gd name="connsiteY22" fmla="*/ 2352206 h 2352206"/>
                <a:gd name="connsiteX23" fmla="*/ 1087012 w 1823340"/>
                <a:gd name="connsiteY23" fmla="*/ 2328143 h 2352206"/>
                <a:gd name="connsiteX24" fmla="*/ 1111075 w 1823340"/>
                <a:gd name="connsiteY24" fmla="*/ 2231890 h 2352206"/>
                <a:gd name="connsiteX25" fmla="*/ 1159202 w 1823340"/>
                <a:gd name="connsiteY25" fmla="*/ 2159701 h 2352206"/>
                <a:gd name="connsiteX26" fmla="*/ 1231391 w 1823340"/>
                <a:gd name="connsiteY26" fmla="*/ 1967195 h 2352206"/>
                <a:gd name="connsiteX27" fmla="*/ 1279518 w 1823340"/>
                <a:gd name="connsiteY27" fmla="*/ 1919069 h 2352206"/>
                <a:gd name="connsiteX28" fmla="*/ 1351707 w 1823340"/>
                <a:gd name="connsiteY28" fmla="*/ 1798753 h 2352206"/>
                <a:gd name="connsiteX29" fmla="*/ 1375770 w 1823340"/>
                <a:gd name="connsiteY29" fmla="*/ 1726564 h 2352206"/>
                <a:gd name="connsiteX30" fmla="*/ 1423896 w 1823340"/>
                <a:gd name="connsiteY30" fmla="*/ 1437806 h 2352206"/>
                <a:gd name="connsiteX31" fmla="*/ 1496086 w 1823340"/>
                <a:gd name="connsiteY31" fmla="*/ 1269364 h 2352206"/>
                <a:gd name="connsiteX32" fmla="*/ 1520149 w 1823340"/>
                <a:gd name="connsiteY32" fmla="*/ 1197174 h 2352206"/>
                <a:gd name="connsiteX33" fmla="*/ 1568275 w 1823340"/>
                <a:gd name="connsiteY33" fmla="*/ 1100922 h 2352206"/>
                <a:gd name="connsiteX34" fmla="*/ 1664528 w 1823340"/>
                <a:gd name="connsiteY34" fmla="*/ 836227 h 2352206"/>
                <a:gd name="connsiteX35" fmla="*/ 1712654 w 1823340"/>
                <a:gd name="connsiteY35" fmla="*/ 691848 h 2352206"/>
                <a:gd name="connsiteX36" fmla="*/ 1736718 w 1823340"/>
                <a:gd name="connsiteY36" fmla="*/ 571532 h 2352206"/>
                <a:gd name="connsiteX37" fmla="*/ 1760781 w 1823340"/>
                <a:gd name="connsiteY37" fmla="*/ 403090 h 2352206"/>
                <a:gd name="connsiteX38" fmla="*/ 1808907 w 1823340"/>
                <a:gd name="connsiteY38" fmla="*/ 258711 h 2352206"/>
                <a:gd name="connsiteX39" fmla="*/ 1784844 w 1823340"/>
                <a:gd name="connsiteY39" fmla="*/ 42143 h 2352206"/>
                <a:gd name="connsiteX40" fmla="*/ 1688591 w 1823340"/>
                <a:gd name="connsiteY40" fmla="*/ 66206 h 2352206"/>
                <a:gd name="connsiteX41" fmla="*/ 1038886 w 1823340"/>
                <a:gd name="connsiteY41" fmla="*/ 42143 h 2352206"/>
                <a:gd name="connsiteX42" fmla="*/ 798254 w 1823340"/>
                <a:gd name="connsiteY42" fmla="*/ 42143 h 2352206"/>
                <a:gd name="connsiteX43" fmla="*/ 726065 w 1823340"/>
                <a:gd name="connsiteY43" fmla="*/ 90269 h 2352206"/>
                <a:gd name="connsiteX44" fmla="*/ 677939 w 1823340"/>
                <a:gd name="connsiteY44" fmla="*/ 210585 h 235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823340" h="2352206">
                  <a:moveTo>
                    <a:pt x="726065" y="138395"/>
                  </a:moveTo>
                  <a:cubicBezTo>
                    <a:pt x="693981" y="186521"/>
                    <a:pt x="643840" y="226660"/>
                    <a:pt x="629812" y="282774"/>
                  </a:cubicBezTo>
                  <a:cubicBezTo>
                    <a:pt x="621791" y="314858"/>
                    <a:pt x="615252" y="347350"/>
                    <a:pt x="605749" y="379027"/>
                  </a:cubicBezTo>
                  <a:cubicBezTo>
                    <a:pt x="591172" y="427617"/>
                    <a:pt x="569927" y="474191"/>
                    <a:pt x="557623" y="523406"/>
                  </a:cubicBezTo>
                  <a:cubicBezTo>
                    <a:pt x="549602" y="555490"/>
                    <a:pt x="548350" y="590079"/>
                    <a:pt x="533560" y="619659"/>
                  </a:cubicBezTo>
                  <a:cubicBezTo>
                    <a:pt x="523414" y="639951"/>
                    <a:pt x="501475" y="651743"/>
                    <a:pt x="485433" y="667785"/>
                  </a:cubicBezTo>
                  <a:cubicBezTo>
                    <a:pt x="461370" y="723932"/>
                    <a:pt x="435173" y="779212"/>
                    <a:pt x="413244" y="836227"/>
                  </a:cubicBezTo>
                  <a:cubicBezTo>
                    <a:pt x="395033" y="883575"/>
                    <a:pt x="381160" y="932480"/>
                    <a:pt x="365118" y="980606"/>
                  </a:cubicBezTo>
                  <a:lnTo>
                    <a:pt x="341054" y="1052795"/>
                  </a:lnTo>
                  <a:lnTo>
                    <a:pt x="316991" y="1124985"/>
                  </a:lnTo>
                  <a:cubicBezTo>
                    <a:pt x="308970" y="1149048"/>
                    <a:pt x="297902" y="1172302"/>
                    <a:pt x="292928" y="1197174"/>
                  </a:cubicBezTo>
                  <a:cubicBezTo>
                    <a:pt x="220353" y="1560051"/>
                    <a:pt x="312767" y="1107898"/>
                    <a:pt x="244802" y="1413743"/>
                  </a:cubicBezTo>
                  <a:cubicBezTo>
                    <a:pt x="235930" y="1453669"/>
                    <a:pt x="232492" y="1494884"/>
                    <a:pt x="220739" y="1534059"/>
                  </a:cubicBezTo>
                  <a:cubicBezTo>
                    <a:pt x="208327" y="1575432"/>
                    <a:pt x="187779" y="1613930"/>
                    <a:pt x="172612" y="1654374"/>
                  </a:cubicBezTo>
                  <a:cubicBezTo>
                    <a:pt x="163706" y="1678124"/>
                    <a:pt x="157455" y="1702814"/>
                    <a:pt x="148549" y="1726564"/>
                  </a:cubicBezTo>
                  <a:cubicBezTo>
                    <a:pt x="133382" y="1767009"/>
                    <a:pt x="114082" y="1805902"/>
                    <a:pt x="100423" y="1846880"/>
                  </a:cubicBezTo>
                  <a:cubicBezTo>
                    <a:pt x="48628" y="2002265"/>
                    <a:pt x="112822" y="1888439"/>
                    <a:pt x="28233" y="2015322"/>
                  </a:cubicBezTo>
                  <a:cubicBezTo>
                    <a:pt x="20212" y="2039385"/>
                    <a:pt x="0" y="2062491"/>
                    <a:pt x="4170" y="2087511"/>
                  </a:cubicBezTo>
                  <a:cubicBezTo>
                    <a:pt x="8924" y="2116038"/>
                    <a:pt x="34230" y="2137118"/>
                    <a:pt x="52296" y="2159701"/>
                  </a:cubicBezTo>
                  <a:cubicBezTo>
                    <a:pt x="133994" y="2261823"/>
                    <a:pt x="161099" y="2216242"/>
                    <a:pt x="341054" y="2231890"/>
                  </a:cubicBezTo>
                  <a:cubicBezTo>
                    <a:pt x="445243" y="2240950"/>
                    <a:pt x="549601" y="2247932"/>
                    <a:pt x="653875" y="2255953"/>
                  </a:cubicBezTo>
                  <a:cubicBezTo>
                    <a:pt x="848297" y="2288356"/>
                    <a:pt x="751964" y="2264586"/>
                    <a:pt x="942633" y="2328143"/>
                  </a:cubicBezTo>
                  <a:lnTo>
                    <a:pt x="1014823" y="2352206"/>
                  </a:lnTo>
                  <a:cubicBezTo>
                    <a:pt x="1038886" y="2344185"/>
                    <a:pt x="1071167" y="2347950"/>
                    <a:pt x="1087012" y="2328143"/>
                  </a:cubicBezTo>
                  <a:cubicBezTo>
                    <a:pt x="1107672" y="2302318"/>
                    <a:pt x="1098047" y="2262288"/>
                    <a:pt x="1111075" y="2231890"/>
                  </a:cubicBezTo>
                  <a:cubicBezTo>
                    <a:pt x="1122467" y="2205308"/>
                    <a:pt x="1143160" y="2183764"/>
                    <a:pt x="1159202" y="2159701"/>
                  </a:cubicBezTo>
                  <a:cubicBezTo>
                    <a:pt x="1180363" y="2075054"/>
                    <a:pt x="1181059" y="2042693"/>
                    <a:pt x="1231391" y="1967195"/>
                  </a:cubicBezTo>
                  <a:cubicBezTo>
                    <a:pt x="1243976" y="1948318"/>
                    <a:pt x="1263476" y="1935111"/>
                    <a:pt x="1279518" y="1919069"/>
                  </a:cubicBezTo>
                  <a:cubicBezTo>
                    <a:pt x="1347684" y="1714570"/>
                    <a:pt x="1252615" y="1963908"/>
                    <a:pt x="1351707" y="1798753"/>
                  </a:cubicBezTo>
                  <a:cubicBezTo>
                    <a:pt x="1364757" y="1777003"/>
                    <a:pt x="1368802" y="1750953"/>
                    <a:pt x="1375770" y="1726564"/>
                  </a:cubicBezTo>
                  <a:cubicBezTo>
                    <a:pt x="1423586" y="1559207"/>
                    <a:pt x="1379953" y="1679488"/>
                    <a:pt x="1423896" y="1437806"/>
                  </a:cubicBezTo>
                  <a:cubicBezTo>
                    <a:pt x="1435776" y="1372466"/>
                    <a:pt x="1469889" y="1330491"/>
                    <a:pt x="1496086" y="1269364"/>
                  </a:cubicBezTo>
                  <a:cubicBezTo>
                    <a:pt x="1506078" y="1246050"/>
                    <a:pt x="1510157" y="1220488"/>
                    <a:pt x="1520149" y="1197174"/>
                  </a:cubicBezTo>
                  <a:cubicBezTo>
                    <a:pt x="1534279" y="1164203"/>
                    <a:pt x="1553706" y="1133701"/>
                    <a:pt x="1568275" y="1100922"/>
                  </a:cubicBezTo>
                  <a:cubicBezTo>
                    <a:pt x="1612923" y="1000464"/>
                    <a:pt x="1628956" y="942944"/>
                    <a:pt x="1664528" y="836227"/>
                  </a:cubicBezTo>
                  <a:cubicBezTo>
                    <a:pt x="1664529" y="836223"/>
                    <a:pt x="1712653" y="691851"/>
                    <a:pt x="1712654" y="691848"/>
                  </a:cubicBezTo>
                  <a:cubicBezTo>
                    <a:pt x="1720675" y="651743"/>
                    <a:pt x="1729994" y="611875"/>
                    <a:pt x="1736718" y="571532"/>
                  </a:cubicBezTo>
                  <a:cubicBezTo>
                    <a:pt x="1746042" y="515586"/>
                    <a:pt x="1748028" y="458355"/>
                    <a:pt x="1760781" y="403090"/>
                  </a:cubicBezTo>
                  <a:cubicBezTo>
                    <a:pt x="1772188" y="353660"/>
                    <a:pt x="1808907" y="258711"/>
                    <a:pt x="1808907" y="258711"/>
                  </a:cubicBezTo>
                  <a:cubicBezTo>
                    <a:pt x="1800886" y="186522"/>
                    <a:pt x="1823340" y="103736"/>
                    <a:pt x="1784844" y="42143"/>
                  </a:cubicBezTo>
                  <a:cubicBezTo>
                    <a:pt x="1767316" y="14098"/>
                    <a:pt x="1721663" y="66206"/>
                    <a:pt x="1688591" y="66206"/>
                  </a:cubicBezTo>
                  <a:cubicBezTo>
                    <a:pt x="1471874" y="66206"/>
                    <a:pt x="1255454" y="50164"/>
                    <a:pt x="1038886" y="42143"/>
                  </a:cubicBezTo>
                  <a:cubicBezTo>
                    <a:pt x="929579" y="14817"/>
                    <a:pt x="924683" y="0"/>
                    <a:pt x="798254" y="42143"/>
                  </a:cubicBezTo>
                  <a:cubicBezTo>
                    <a:pt x="770818" y="51288"/>
                    <a:pt x="750128" y="74227"/>
                    <a:pt x="726065" y="90269"/>
                  </a:cubicBezTo>
                  <a:cubicBezTo>
                    <a:pt x="669041" y="175807"/>
                    <a:pt x="677939" y="133539"/>
                    <a:pt x="677939" y="210585"/>
                  </a:cubicBezTo>
                </a:path>
              </a:pathLst>
            </a:custGeom>
            <a:solidFill>
              <a:schemeClr val="tx1">
                <a:alpha val="20000"/>
              </a:schemeClr>
            </a:solid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3533254" y="2505390"/>
              <a:ext cx="196958" cy="122830"/>
            </a:xfrm>
            <a:custGeom>
              <a:avLst/>
              <a:gdLst>
                <a:gd name="connsiteX0" fmla="*/ 78854 w 196958"/>
                <a:gd name="connsiteY0" fmla="*/ 40943 h 122830"/>
                <a:gd name="connsiteX1" fmla="*/ 24263 w 196958"/>
                <a:gd name="connsiteY1" fmla="*/ 68239 h 122830"/>
                <a:gd name="connsiteX2" fmla="*/ 78854 w 196958"/>
                <a:gd name="connsiteY2" fmla="*/ 122830 h 122830"/>
                <a:gd name="connsiteX3" fmla="*/ 188036 w 196958"/>
                <a:gd name="connsiteY3" fmla="*/ 81887 h 122830"/>
                <a:gd name="connsiteX4" fmla="*/ 147093 w 196958"/>
                <a:gd name="connsiteY4" fmla="*/ 0 h 122830"/>
                <a:gd name="connsiteX5" fmla="*/ 51558 w 196958"/>
                <a:gd name="connsiteY5" fmla="*/ 40943 h 122830"/>
                <a:gd name="connsiteX6" fmla="*/ 24263 w 196958"/>
                <a:gd name="connsiteY6" fmla="*/ 95534 h 122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958" h="122830">
                  <a:moveTo>
                    <a:pt x="78854" y="40943"/>
                  </a:moveTo>
                  <a:cubicBezTo>
                    <a:pt x="60657" y="50042"/>
                    <a:pt x="34730" y="50793"/>
                    <a:pt x="24263" y="68239"/>
                  </a:cubicBezTo>
                  <a:cubicBezTo>
                    <a:pt x="0" y="108677"/>
                    <a:pt x="66723" y="118786"/>
                    <a:pt x="78854" y="122830"/>
                  </a:cubicBezTo>
                  <a:cubicBezTo>
                    <a:pt x="98995" y="117795"/>
                    <a:pt x="175442" y="102876"/>
                    <a:pt x="188036" y="81887"/>
                  </a:cubicBezTo>
                  <a:cubicBezTo>
                    <a:pt x="196958" y="67018"/>
                    <a:pt x="150722" y="5443"/>
                    <a:pt x="147093" y="0"/>
                  </a:cubicBezTo>
                  <a:cubicBezTo>
                    <a:pt x="115248" y="13648"/>
                    <a:pt x="78906" y="19672"/>
                    <a:pt x="51558" y="40943"/>
                  </a:cubicBezTo>
                  <a:cubicBezTo>
                    <a:pt x="35499" y="53433"/>
                    <a:pt x="24263" y="95534"/>
                    <a:pt x="24263" y="95534"/>
                  </a:cubicBezTo>
                </a:path>
              </a:pathLst>
            </a:custGeom>
            <a:noFill/>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4131424" y="2536098"/>
              <a:ext cx="211976" cy="150126"/>
            </a:xfrm>
            <a:custGeom>
              <a:avLst/>
              <a:gdLst>
                <a:gd name="connsiteX0" fmla="*/ 116442 w 211976"/>
                <a:gd name="connsiteY0" fmla="*/ 0 h 150126"/>
                <a:gd name="connsiteX1" fmla="*/ 61851 w 211976"/>
                <a:gd name="connsiteY1" fmla="*/ 13648 h 150126"/>
                <a:gd name="connsiteX2" fmla="*/ 34555 w 211976"/>
                <a:gd name="connsiteY2" fmla="*/ 109182 h 150126"/>
                <a:gd name="connsiteX3" fmla="*/ 143738 w 211976"/>
                <a:gd name="connsiteY3" fmla="*/ 150126 h 150126"/>
                <a:gd name="connsiteX4" fmla="*/ 198329 w 211976"/>
                <a:gd name="connsiteY4" fmla="*/ 136478 h 150126"/>
                <a:gd name="connsiteX5" fmla="*/ 211976 w 211976"/>
                <a:gd name="connsiteY5" fmla="*/ 95535 h 150126"/>
                <a:gd name="connsiteX6" fmla="*/ 157385 w 211976"/>
                <a:gd name="connsiteY6" fmla="*/ 13648 h 150126"/>
                <a:gd name="connsiteX7" fmla="*/ 116442 w 211976"/>
                <a:gd name="connsiteY7" fmla="*/ 0 h 150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976" h="150126">
                  <a:moveTo>
                    <a:pt x="116442" y="0"/>
                  </a:moveTo>
                  <a:cubicBezTo>
                    <a:pt x="100520" y="0"/>
                    <a:pt x="78137" y="4342"/>
                    <a:pt x="61851" y="13648"/>
                  </a:cubicBezTo>
                  <a:cubicBezTo>
                    <a:pt x="24342" y="35082"/>
                    <a:pt x="0" y="67716"/>
                    <a:pt x="34555" y="109182"/>
                  </a:cubicBezTo>
                  <a:cubicBezTo>
                    <a:pt x="53336" y="131720"/>
                    <a:pt x="117892" y="143664"/>
                    <a:pt x="143738" y="150126"/>
                  </a:cubicBezTo>
                  <a:cubicBezTo>
                    <a:pt x="161935" y="145577"/>
                    <a:pt x="183682" y="148196"/>
                    <a:pt x="198329" y="136478"/>
                  </a:cubicBezTo>
                  <a:cubicBezTo>
                    <a:pt x="209562" y="127491"/>
                    <a:pt x="211976" y="109921"/>
                    <a:pt x="211976" y="95535"/>
                  </a:cubicBezTo>
                  <a:cubicBezTo>
                    <a:pt x="211976" y="66515"/>
                    <a:pt x="182004" y="24199"/>
                    <a:pt x="157385" y="13648"/>
                  </a:cubicBezTo>
                  <a:cubicBezTo>
                    <a:pt x="140659" y="6480"/>
                    <a:pt x="132364" y="0"/>
                    <a:pt x="116442" y="0"/>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a:off x="3068471" y="4052137"/>
              <a:ext cx="187031" cy="208707"/>
            </a:xfrm>
            <a:custGeom>
              <a:avLst/>
              <a:gdLst>
                <a:gd name="connsiteX0" fmla="*/ 2275 w 187031"/>
                <a:gd name="connsiteY0" fmla="*/ 81886 h 208707"/>
                <a:gd name="connsiteX1" fmla="*/ 29571 w 187031"/>
                <a:gd name="connsiteY1" fmla="*/ 191068 h 208707"/>
                <a:gd name="connsiteX2" fmla="*/ 152401 w 187031"/>
                <a:gd name="connsiteY2" fmla="*/ 150125 h 208707"/>
                <a:gd name="connsiteX3" fmla="*/ 166048 w 187031"/>
                <a:gd name="connsiteY3" fmla="*/ 0 h 208707"/>
                <a:gd name="connsiteX4" fmla="*/ 56866 w 187031"/>
                <a:gd name="connsiteY4" fmla="*/ 27295 h 208707"/>
                <a:gd name="connsiteX5" fmla="*/ 15923 w 187031"/>
                <a:gd name="connsiteY5" fmla="*/ 68239 h 208707"/>
                <a:gd name="connsiteX6" fmla="*/ 2275 w 187031"/>
                <a:gd name="connsiteY6" fmla="*/ 81886 h 208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031" h="208707">
                  <a:moveTo>
                    <a:pt x="2275" y="81886"/>
                  </a:moveTo>
                  <a:cubicBezTo>
                    <a:pt x="4550" y="102357"/>
                    <a:pt x="3045" y="164542"/>
                    <a:pt x="29571" y="191068"/>
                  </a:cubicBezTo>
                  <a:cubicBezTo>
                    <a:pt x="47210" y="208707"/>
                    <a:pt x="138939" y="156856"/>
                    <a:pt x="152401" y="150125"/>
                  </a:cubicBezTo>
                  <a:cubicBezTo>
                    <a:pt x="187031" y="46233"/>
                    <a:pt x="185339" y="96452"/>
                    <a:pt x="166048" y="0"/>
                  </a:cubicBezTo>
                  <a:cubicBezTo>
                    <a:pt x="156211" y="1968"/>
                    <a:pt x="74848" y="15307"/>
                    <a:pt x="56866" y="27295"/>
                  </a:cubicBezTo>
                  <a:cubicBezTo>
                    <a:pt x="40807" y="38001"/>
                    <a:pt x="29571" y="54591"/>
                    <a:pt x="15923" y="68239"/>
                  </a:cubicBezTo>
                  <a:cubicBezTo>
                    <a:pt x="836" y="113498"/>
                    <a:pt x="0" y="61415"/>
                    <a:pt x="2275" y="81886"/>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a:off x="3536133" y="4173806"/>
              <a:ext cx="265373" cy="165364"/>
            </a:xfrm>
            <a:custGeom>
              <a:avLst/>
              <a:gdLst>
                <a:gd name="connsiteX0" fmla="*/ 162410 w 265373"/>
                <a:gd name="connsiteY0" fmla="*/ 14808 h 165364"/>
                <a:gd name="connsiteX1" fmla="*/ 53228 w 265373"/>
                <a:gd name="connsiteY1" fmla="*/ 28456 h 165364"/>
                <a:gd name="connsiteX2" fmla="*/ 53228 w 265373"/>
                <a:gd name="connsiteY2" fmla="*/ 151286 h 165364"/>
                <a:gd name="connsiteX3" fmla="*/ 94171 w 265373"/>
                <a:gd name="connsiteY3" fmla="*/ 164934 h 165364"/>
                <a:gd name="connsiteX4" fmla="*/ 217001 w 265373"/>
                <a:gd name="connsiteY4" fmla="*/ 151286 h 165364"/>
                <a:gd name="connsiteX5" fmla="*/ 230649 w 265373"/>
                <a:gd name="connsiteY5" fmla="*/ 14808 h 165364"/>
                <a:gd name="connsiteX6" fmla="*/ 162410 w 265373"/>
                <a:gd name="connsiteY6" fmla="*/ 14808 h 16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373" h="165364">
                  <a:moveTo>
                    <a:pt x="162410" y="14808"/>
                  </a:moveTo>
                  <a:cubicBezTo>
                    <a:pt x="132840" y="17083"/>
                    <a:pt x="87282" y="14834"/>
                    <a:pt x="53228" y="28456"/>
                  </a:cubicBezTo>
                  <a:cubicBezTo>
                    <a:pt x="0" y="49747"/>
                    <a:pt x="38241" y="130304"/>
                    <a:pt x="53228" y="151286"/>
                  </a:cubicBezTo>
                  <a:cubicBezTo>
                    <a:pt x="61590" y="162992"/>
                    <a:pt x="80523" y="160385"/>
                    <a:pt x="94171" y="164934"/>
                  </a:cubicBezTo>
                  <a:cubicBezTo>
                    <a:pt x="135114" y="160385"/>
                    <a:pt x="178286" y="165364"/>
                    <a:pt x="217001" y="151286"/>
                  </a:cubicBezTo>
                  <a:cubicBezTo>
                    <a:pt x="265373" y="133696"/>
                    <a:pt x="240278" y="28289"/>
                    <a:pt x="230649" y="14808"/>
                  </a:cubicBezTo>
                  <a:cubicBezTo>
                    <a:pt x="220072" y="0"/>
                    <a:pt x="191980" y="12533"/>
                    <a:pt x="162410" y="14808"/>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25"/>
          <p:cNvGrpSpPr/>
          <p:nvPr/>
        </p:nvGrpSpPr>
        <p:grpSpPr>
          <a:xfrm>
            <a:off x="4109727" y="2587204"/>
            <a:ext cx="1881999" cy="2441996"/>
            <a:chOff x="4109727" y="2275414"/>
            <a:chExt cx="1881999" cy="2677586"/>
          </a:xfrm>
        </p:grpSpPr>
        <p:sp>
          <p:nvSpPr>
            <p:cNvPr id="52" name="Freeform 51"/>
            <p:cNvSpPr/>
            <p:nvPr/>
          </p:nvSpPr>
          <p:spPr>
            <a:xfrm>
              <a:off x="4109727" y="2275414"/>
              <a:ext cx="1881999" cy="2677586"/>
            </a:xfrm>
            <a:custGeom>
              <a:avLst/>
              <a:gdLst>
                <a:gd name="connsiteX0" fmla="*/ 630715 w 1881999"/>
                <a:gd name="connsiteY0" fmla="*/ 48126 h 2677586"/>
                <a:gd name="connsiteX1" fmla="*/ 534462 w 1881999"/>
                <a:gd name="connsiteY1" fmla="*/ 938463 h 2677586"/>
                <a:gd name="connsiteX2" fmla="*/ 462273 w 1881999"/>
                <a:gd name="connsiteY2" fmla="*/ 1179095 h 2677586"/>
                <a:gd name="connsiteX3" fmla="*/ 390084 w 1881999"/>
                <a:gd name="connsiteY3" fmla="*/ 1347537 h 2677586"/>
                <a:gd name="connsiteX4" fmla="*/ 366020 w 1881999"/>
                <a:gd name="connsiteY4" fmla="*/ 1443789 h 2677586"/>
                <a:gd name="connsiteX5" fmla="*/ 341957 w 1881999"/>
                <a:gd name="connsiteY5" fmla="*/ 1515979 h 2677586"/>
                <a:gd name="connsiteX6" fmla="*/ 197578 w 1881999"/>
                <a:gd name="connsiteY6" fmla="*/ 1852863 h 2677586"/>
                <a:gd name="connsiteX7" fmla="*/ 173515 w 1881999"/>
                <a:gd name="connsiteY7" fmla="*/ 1973179 h 2677586"/>
                <a:gd name="connsiteX8" fmla="*/ 149452 w 1881999"/>
                <a:gd name="connsiteY8" fmla="*/ 2045368 h 2677586"/>
                <a:gd name="connsiteX9" fmla="*/ 125389 w 1881999"/>
                <a:gd name="connsiteY9" fmla="*/ 2165684 h 2677586"/>
                <a:gd name="connsiteX10" fmla="*/ 77262 w 1881999"/>
                <a:gd name="connsiteY10" fmla="*/ 2213810 h 2677586"/>
                <a:gd name="connsiteX11" fmla="*/ 53199 w 1881999"/>
                <a:gd name="connsiteY11" fmla="*/ 2286000 h 2677586"/>
                <a:gd name="connsiteX12" fmla="*/ 5073 w 1881999"/>
                <a:gd name="connsiteY12" fmla="*/ 2358189 h 2677586"/>
                <a:gd name="connsiteX13" fmla="*/ 29136 w 1881999"/>
                <a:gd name="connsiteY13" fmla="*/ 2478505 h 2677586"/>
                <a:gd name="connsiteX14" fmla="*/ 197578 w 1881999"/>
                <a:gd name="connsiteY14" fmla="*/ 2550695 h 2677586"/>
                <a:gd name="connsiteX15" fmla="*/ 654778 w 1881999"/>
                <a:gd name="connsiteY15" fmla="*/ 2574758 h 2677586"/>
                <a:gd name="connsiteX16" fmla="*/ 1063852 w 1881999"/>
                <a:gd name="connsiteY16" fmla="*/ 2598821 h 2677586"/>
                <a:gd name="connsiteX17" fmla="*/ 1136041 w 1881999"/>
                <a:gd name="connsiteY17" fmla="*/ 2622884 h 2677586"/>
                <a:gd name="connsiteX18" fmla="*/ 1184168 w 1881999"/>
                <a:gd name="connsiteY18" fmla="*/ 2671010 h 2677586"/>
                <a:gd name="connsiteX19" fmla="*/ 1400736 w 1881999"/>
                <a:gd name="connsiteY19" fmla="*/ 2646947 h 2677586"/>
                <a:gd name="connsiteX20" fmla="*/ 1496989 w 1881999"/>
                <a:gd name="connsiteY20" fmla="*/ 2454442 h 2677586"/>
                <a:gd name="connsiteX21" fmla="*/ 1545115 w 1881999"/>
                <a:gd name="connsiteY21" fmla="*/ 1925052 h 2677586"/>
                <a:gd name="connsiteX22" fmla="*/ 1569178 w 1881999"/>
                <a:gd name="connsiteY22" fmla="*/ 1828800 h 2677586"/>
                <a:gd name="connsiteX23" fmla="*/ 1665431 w 1881999"/>
                <a:gd name="connsiteY23" fmla="*/ 1227221 h 2677586"/>
                <a:gd name="connsiteX24" fmla="*/ 1737620 w 1881999"/>
                <a:gd name="connsiteY24" fmla="*/ 1010652 h 2677586"/>
                <a:gd name="connsiteX25" fmla="*/ 1761684 w 1881999"/>
                <a:gd name="connsiteY25" fmla="*/ 914400 h 2677586"/>
                <a:gd name="connsiteX26" fmla="*/ 1809810 w 1881999"/>
                <a:gd name="connsiteY26" fmla="*/ 770021 h 2677586"/>
                <a:gd name="connsiteX27" fmla="*/ 1881999 w 1881999"/>
                <a:gd name="connsiteY27" fmla="*/ 192505 h 2677586"/>
                <a:gd name="connsiteX28" fmla="*/ 1809810 w 1881999"/>
                <a:gd name="connsiteY28" fmla="*/ 144379 h 2677586"/>
                <a:gd name="connsiteX29" fmla="*/ 1472926 w 1881999"/>
                <a:gd name="connsiteY29" fmla="*/ 96252 h 2677586"/>
                <a:gd name="connsiteX30" fmla="*/ 1376673 w 1881999"/>
                <a:gd name="connsiteY30" fmla="*/ 72189 h 2677586"/>
                <a:gd name="connsiteX31" fmla="*/ 1280420 w 1881999"/>
                <a:gd name="connsiteY31" fmla="*/ 24063 h 2677586"/>
                <a:gd name="connsiteX32" fmla="*/ 1087915 w 1881999"/>
                <a:gd name="connsiteY32" fmla="*/ 0 h 2677586"/>
                <a:gd name="connsiteX33" fmla="*/ 702905 w 1881999"/>
                <a:gd name="connsiteY33" fmla="*/ 48126 h 2677586"/>
                <a:gd name="connsiteX34" fmla="*/ 654778 w 1881999"/>
                <a:gd name="connsiteY34" fmla="*/ 96252 h 2677586"/>
                <a:gd name="connsiteX35" fmla="*/ 510399 w 1881999"/>
                <a:gd name="connsiteY35" fmla="*/ 144379 h 267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81999" h="2677586">
                  <a:moveTo>
                    <a:pt x="630715" y="48126"/>
                  </a:moveTo>
                  <a:cubicBezTo>
                    <a:pt x="596807" y="658480"/>
                    <a:pt x="630578" y="313713"/>
                    <a:pt x="534462" y="938463"/>
                  </a:cubicBezTo>
                  <a:cubicBezTo>
                    <a:pt x="503493" y="1139758"/>
                    <a:pt x="543296" y="1057559"/>
                    <a:pt x="462273" y="1179095"/>
                  </a:cubicBezTo>
                  <a:cubicBezTo>
                    <a:pt x="393192" y="1455418"/>
                    <a:pt x="489788" y="1114896"/>
                    <a:pt x="390084" y="1347537"/>
                  </a:cubicBezTo>
                  <a:cubicBezTo>
                    <a:pt x="377056" y="1377934"/>
                    <a:pt x="375106" y="1411990"/>
                    <a:pt x="366020" y="1443789"/>
                  </a:cubicBezTo>
                  <a:cubicBezTo>
                    <a:pt x="359052" y="1468178"/>
                    <a:pt x="351062" y="1492305"/>
                    <a:pt x="341957" y="1515979"/>
                  </a:cubicBezTo>
                  <a:cubicBezTo>
                    <a:pt x="250645" y="1753391"/>
                    <a:pt x="276757" y="1694507"/>
                    <a:pt x="197578" y="1852863"/>
                  </a:cubicBezTo>
                  <a:cubicBezTo>
                    <a:pt x="189557" y="1892968"/>
                    <a:pt x="183435" y="1933501"/>
                    <a:pt x="173515" y="1973179"/>
                  </a:cubicBezTo>
                  <a:cubicBezTo>
                    <a:pt x="167363" y="1997786"/>
                    <a:pt x="155604" y="2020761"/>
                    <a:pt x="149452" y="2045368"/>
                  </a:cubicBezTo>
                  <a:cubicBezTo>
                    <a:pt x="139532" y="2085046"/>
                    <a:pt x="141500" y="2128091"/>
                    <a:pt x="125389" y="2165684"/>
                  </a:cubicBezTo>
                  <a:cubicBezTo>
                    <a:pt x="116452" y="2186537"/>
                    <a:pt x="93304" y="2197768"/>
                    <a:pt x="77262" y="2213810"/>
                  </a:cubicBezTo>
                  <a:cubicBezTo>
                    <a:pt x="69241" y="2237873"/>
                    <a:pt x="64542" y="2263313"/>
                    <a:pt x="53199" y="2286000"/>
                  </a:cubicBezTo>
                  <a:cubicBezTo>
                    <a:pt x="40266" y="2311867"/>
                    <a:pt x="8660" y="2329492"/>
                    <a:pt x="5073" y="2358189"/>
                  </a:cubicBezTo>
                  <a:cubicBezTo>
                    <a:pt x="0" y="2398773"/>
                    <a:pt x="8844" y="2442994"/>
                    <a:pt x="29136" y="2478505"/>
                  </a:cubicBezTo>
                  <a:cubicBezTo>
                    <a:pt x="53234" y="2520676"/>
                    <a:pt x="159731" y="2547404"/>
                    <a:pt x="197578" y="2550695"/>
                  </a:cubicBezTo>
                  <a:cubicBezTo>
                    <a:pt x="349615" y="2563916"/>
                    <a:pt x="502402" y="2566293"/>
                    <a:pt x="654778" y="2574758"/>
                  </a:cubicBezTo>
                  <a:lnTo>
                    <a:pt x="1063852" y="2598821"/>
                  </a:lnTo>
                  <a:cubicBezTo>
                    <a:pt x="1087915" y="2606842"/>
                    <a:pt x="1114291" y="2609834"/>
                    <a:pt x="1136041" y="2622884"/>
                  </a:cubicBezTo>
                  <a:cubicBezTo>
                    <a:pt x="1155495" y="2634556"/>
                    <a:pt x="1161574" y="2668956"/>
                    <a:pt x="1184168" y="2671010"/>
                  </a:cubicBezTo>
                  <a:cubicBezTo>
                    <a:pt x="1256503" y="2677586"/>
                    <a:pt x="1328547" y="2654968"/>
                    <a:pt x="1400736" y="2646947"/>
                  </a:cubicBezTo>
                  <a:cubicBezTo>
                    <a:pt x="1447319" y="2577072"/>
                    <a:pt x="1476213" y="2544473"/>
                    <a:pt x="1496989" y="2454442"/>
                  </a:cubicBezTo>
                  <a:cubicBezTo>
                    <a:pt x="1522782" y="2342672"/>
                    <a:pt x="1537742" y="1991407"/>
                    <a:pt x="1545115" y="1925052"/>
                  </a:cubicBezTo>
                  <a:cubicBezTo>
                    <a:pt x="1548767" y="1892183"/>
                    <a:pt x="1561157" y="1860884"/>
                    <a:pt x="1569178" y="1828800"/>
                  </a:cubicBezTo>
                  <a:cubicBezTo>
                    <a:pt x="1620706" y="1287764"/>
                    <a:pt x="1541634" y="1474814"/>
                    <a:pt x="1665431" y="1227221"/>
                  </a:cubicBezTo>
                  <a:cubicBezTo>
                    <a:pt x="1718163" y="963559"/>
                    <a:pt x="1652229" y="1238360"/>
                    <a:pt x="1737620" y="1010652"/>
                  </a:cubicBezTo>
                  <a:cubicBezTo>
                    <a:pt x="1749232" y="979686"/>
                    <a:pt x="1752181" y="946077"/>
                    <a:pt x="1761684" y="914400"/>
                  </a:cubicBezTo>
                  <a:cubicBezTo>
                    <a:pt x="1776261" y="865810"/>
                    <a:pt x="1793768" y="818147"/>
                    <a:pt x="1809810" y="770021"/>
                  </a:cubicBezTo>
                  <a:cubicBezTo>
                    <a:pt x="1860341" y="239444"/>
                    <a:pt x="1804430" y="425216"/>
                    <a:pt x="1881999" y="192505"/>
                  </a:cubicBezTo>
                  <a:cubicBezTo>
                    <a:pt x="1857936" y="176463"/>
                    <a:pt x="1836392" y="155771"/>
                    <a:pt x="1809810" y="144379"/>
                  </a:cubicBezTo>
                  <a:cubicBezTo>
                    <a:pt x="1730169" y="110247"/>
                    <a:pt x="1515358" y="100495"/>
                    <a:pt x="1472926" y="96252"/>
                  </a:cubicBezTo>
                  <a:cubicBezTo>
                    <a:pt x="1440842" y="88231"/>
                    <a:pt x="1407639" y="83801"/>
                    <a:pt x="1376673" y="72189"/>
                  </a:cubicBezTo>
                  <a:cubicBezTo>
                    <a:pt x="1343086" y="59594"/>
                    <a:pt x="1315220" y="32763"/>
                    <a:pt x="1280420" y="24063"/>
                  </a:cubicBezTo>
                  <a:cubicBezTo>
                    <a:pt x="1217683" y="8379"/>
                    <a:pt x="1152083" y="8021"/>
                    <a:pt x="1087915" y="0"/>
                  </a:cubicBezTo>
                  <a:cubicBezTo>
                    <a:pt x="1086299" y="147"/>
                    <a:pt x="769844" y="19438"/>
                    <a:pt x="702905" y="48126"/>
                  </a:cubicBezTo>
                  <a:cubicBezTo>
                    <a:pt x="682052" y="57063"/>
                    <a:pt x="675070" y="86106"/>
                    <a:pt x="654778" y="96252"/>
                  </a:cubicBezTo>
                  <a:cubicBezTo>
                    <a:pt x="609404" y="118939"/>
                    <a:pt x="510399" y="144379"/>
                    <a:pt x="510399" y="144379"/>
                  </a:cubicBezTo>
                </a:path>
              </a:pathLst>
            </a:custGeom>
            <a:solidFill>
              <a:schemeClr val="tx1">
                <a:alpha val="20000"/>
              </a:schemeClr>
            </a:solid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Freeform 52"/>
            <p:cNvSpPr/>
            <p:nvPr/>
          </p:nvSpPr>
          <p:spPr>
            <a:xfrm>
              <a:off x="4837752" y="2564531"/>
              <a:ext cx="179187" cy="122830"/>
            </a:xfrm>
            <a:custGeom>
              <a:avLst/>
              <a:gdLst>
                <a:gd name="connsiteX0" fmla="*/ 89090 w 179187"/>
                <a:gd name="connsiteY0" fmla="*/ 0 h 122830"/>
                <a:gd name="connsiteX1" fmla="*/ 34499 w 179187"/>
                <a:gd name="connsiteY1" fmla="*/ 27295 h 122830"/>
                <a:gd name="connsiteX2" fmla="*/ 61794 w 179187"/>
                <a:gd name="connsiteY2" fmla="*/ 109182 h 122830"/>
                <a:gd name="connsiteX3" fmla="*/ 116385 w 179187"/>
                <a:gd name="connsiteY3" fmla="*/ 122830 h 122830"/>
                <a:gd name="connsiteX4" fmla="*/ 157329 w 179187"/>
                <a:gd name="connsiteY4" fmla="*/ 95534 h 122830"/>
                <a:gd name="connsiteX5" fmla="*/ 102738 w 179187"/>
                <a:gd name="connsiteY5" fmla="*/ 27295 h 122830"/>
                <a:gd name="connsiteX6" fmla="*/ 89090 w 179187"/>
                <a:gd name="connsiteY6" fmla="*/ 0 h 122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187" h="122830">
                  <a:moveTo>
                    <a:pt x="89090" y="0"/>
                  </a:moveTo>
                  <a:cubicBezTo>
                    <a:pt x="77717" y="0"/>
                    <a:pt x="48885" y="12909"/>
                    <a:pt x="34499" y="27295"/>
                  </a:cubicBezTo>
                  <a:cubicBezTo>
                    <a:pt x="0" y="61794"/>
                    <a:pt x="30463" y="91279"/>
                    <a:pt x="61794" y="109182"/>
                  </a:cubicBezTo>
                  <a:cubicBezTo>
                    <a:pt x="78080" y="118488"/>
                    <a:pt x="98188" y="118281"/>
                    <a:pt x="116385" y="122830"/>
                  </a:cubicBezTo>
                  <a:cubicBezTo>
                    <a:pt x="130033" y="113731"/>
                    <a:pt x="152142" y="111095"/>
                    <a:pt x="157329" y="95534"/>
                  </a:cubicBezTo>
                  <a:cubicBezTo>
                    <a:pt x="179187" y="29962"/>
                    <a:pt x="131568" y="44593"/>
                    <a:pt x="102738" y="27295"/>
                  </a:cubicBezTo>
                  <a:cubicBezTo>
                    <a:pt x="91704" y="20675"/>
                    <a:pt x="100463" y="0"/>
                    <a:pt x="89090" y="0"/>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p:cNvSpPr/>
            <p:nvPr/>
          </p:nvSpPr>
          <p:spPr>
            <a:xfrm>
              <a:off x="5524170" y="2547462"/>
              <a:ext cx="176867" cy="172847"/>
            </a:xfrm>
            <a:custGeom>
              <a:avLst/>
              <a:gdLst>
                <a:gd name="connsiteX0" fmla="*/ 57764 w 176867"/>
                <a:gd name="connsiteY0" fmla="*/ 44364 h 172847"/>
                <a:gd name="connsiteX1" fmla="*/ 44117 w 176867"/>
                <a:gd name="connsiteY1" fmla="*/ 85308 h 172847"/>
                <a:gd name="connsiteX2" fmla="*/ 3173 w 176867"/>
                <a:gd name="connsiteY2" fmla="*/ 126251 h 172847"/>
                <a:gd name="connsiteX3" fmla="*/ 57764 w 176867"/>
                <a:gd name="connsiteY3" fmla="*/ 167194 h 172847"/>
                <a:gd name="connsiteX4" fmla="*/ 153299 w 176867"/>
                <a:gd name="connsiteY4" fmla="*/ 153546 h 172847"/>
                <a:gd name="connsiteX5" fmla="*/ 153299 w 176867"/>
                <a:gd name="connsiteY5" fmla="*/ 30717 h 172847"/>
                <a:gd name="connsiteX6" fmla="*/ 112355 w 176867"/>
                <a:gd name="connsiteY6" fmla="*/ 3421 h 172847"/>
                <a:gd name="connsiteX7" fmla="*/ 16821 w 176867"/>
                <a:gd name="connsiteY7" fmla="*/ 58012 h 172847"/>
                <a:gd name="connsiteX8" fmla="*/ 57764 w 176867"/>
                <a:gd name="connsiteY8" fmla="*/ 44364 h 17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867" h="172847">
                  <a:moveTo>
                    <a:pt x="57764" y="44364"/>
                  </a:moveTo>
                  <a:cubicBezTo>
                    <a:pt x="62313" y="48913"/>
                    <a:pt x="52097" y="73338"/>
                    <a:pt x="44117" y="85308"/>
                  </a:cubicBezTo>
                  <a:cubicBezTo>
                    <a:pt x="33411" y="101367"/>
                    <a:pt x="0" y="107213"/>
                    <a:pt x="3173" y="126251"/>
                  </a:cubicBezTo>
                  <a:cubicBezTo>
                    <a:pt x="6912" y="148688"/>
                    <a:pt x="39567" y="153546"/>
                    <a:pt x="57764" y="167194"/>
                  </a:cubicBezTo>
                  <a:cubicBezTo>
                    <a:pt x="89609" y="162645"/>
                    <a:pt x="127564" y="172847"/>
                    <a:pt x="153299" y="153546"/>
                  </a:cubicBezTo>
                  <a:cubicBezTo>
                    <a:pt x="176867" y="135870"/>
                    <a:pt x="167524" y="52054"/>
                    <a:pt x="153299" y="30717"/>
                  </a:cubicBezTo>
                  <a:cubicBezTo>
                    <a:pt x="144200" y="17069"/>
                    <a:pt x="126003" y="12520"/>
                    <a:pt x="112355" y="3421"/>
                  </a:cubicBezTo>
                  <a:cubicBezTo>
                    <a:pt x="43811" y="17130"/>
                    <a:pt x="45828" y="0"/>
                    <a:pt x="16821" y="58012"/>
                  </a:cubicBezTo>
                  <a:cubicBezTo>
                    <a:pt x="14786" y="62081"/>
                    <a:pt x="53215" y="39815"/>
                    <a:pt x="57764" y="44364"/>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a:off x="4453401" y="4428757"/>
              <a:ext cx="208443" cy="155642"/>
            </a:xfrm>
            <a:custGeom>
              <a:avLst/>
              <a:gdLst>
                <a:gd name="connsiteX0" fmla="*/ 64008 w 208443"/>
                <a:gd name="connsiteY0" fmla="*/ 5517 h 155642"/>
                <a:gd name="connsiteX1" fmla="*/ 23065 w 208443"/>
                <a:gd name="connsiteY1" fmla="*/ 46460 h 155642"/>
                <a:gd name="connsiteX2" fmla="*/ 23065 w 208443"/>
                <a:gd name="connsiteY2" fmla="*/ 141995 h 155642"/>
                <a:gd name="connsiteX3" fmla="*/ 64008 w 208443"/>
                <a:gd name="connsiteY3" fmla="*/ 155642 h 155642"/>
                <a:gd name="connsiteX4" fmla="*/ 159542 w 208443"/>
                <a:gd name="connsiteY4" fmla="*/ 141995 h 155642"/>
                <a:gd name="connsiteX5" fmla="*/ 200486 w 208443"/>
                <a:gd name="connsiteY5" fmla="*/ 128347 h 155642"/>
                <a:gd name="connsiteX6" fmla="*/ 186838 w 208443"/>
                <a:gd name="connsiteY6" fmla="*/ 19165 h 155642"/>
                <a:gd name="connsiteX7" fmla="*/ 64008 w 208443"/>
                <a:gd name="connsiteY7" fmla="*/ 5517 h 15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443" h="155642">
                  <a:moveTo>
                    <a:pt x="64008" y="5517"/>
                  </a:moveTo>
                  <a:cubicBezTo>
                    <a:pt x="36713" y="10066"/>
                    <a:pt x="32641" y="29702"/>
                    <a:pt x="23065" y="46460"/>
                  </a:cubicBezTo>
                  <a:cubicBezTo>
                    <a:pt x="10473" y="68496"/>
                    <a:pt x="0" y="118930"/>
                    <a:pt x="23065" y="141995"/>
                  </a:cubicBezTo>
                  <a:cubicBezTo>
                    <a:pt x="33237" y="152167"/>
                    <a:pt x="50360" y="151093"/>
                    <a:pt x="64008" y="155642"/>
                  </a:cubicBezTo>
                  <a:cubicBezTo>
                    <a:pt x="95853" y="151093"/>
                    <a:pt x="127999" y="148304"/>
                    <a:pt x="159542" y="141995"/>
                  </a:cubicBezTo>
                  <a:cubicBezTo>
                    <a:pt x="173649" y="139174"/>
                    <a:pt x="197365" y="142391"/>
                    <a:pt x="200486" y="128347"/>
                  </a:cubicBezTo>
                  <a:cubicBezTo>
                    <a:pt x="208443" y="92543"/>
                    <a:pt x="204650" y="51227"/>
                    <a:pt x="186838" y="19165"/>
                  </a:cubicBezTo>
                  <a:cubicBezTo>
                    <a:pt x="176191" y="0"/>
                    <a:pt x="91303" y="968"/>
                    <a:pt x="64008" y="5517"/>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5214285" y="4486212"/>
              <a:ext cx="217524" cy="207370"/>
            </a:xfrm>
            <a:custGeom>
              <a:avLst/>
              <a:gdLst>
                <a:gd name="connsiteX0" fmla="*/ 108342 w 217524"/>
                <a:gd name="connsiteY0" fmla="*/ 111835 h 207370"/>
                <a:gd name="connsiteX1" fmla="*/ 12808 w 217524"/>
                <a:gd name="connsiteY1" fmla="*/ 125483 h 207370"/>
                <a:gd name="connsiteX2" fmla="*/ 40103 w 217524"/>
                <a:gd name="connsiteY2" fmla="*/ 166426 h 207370"/>
                <a:gd name="connsiteX3" fmla="*/ 81046 w 217524"/>
                <a:gd name="connsiteY3" fmla="*/ 207370 h 207370"/>
                <a:gd name="connsiteX4" fmla="*/ 162933 w 217524"/>
                <a:gd name="connsiteY4" fmla="*/ 152779 h 207370"/>
                <a:gd name="connsiteX5" fmla="*/ 217524 w 217524"/>
                <a:gd name="connsiteY5" fmla="*/ 70892 h 207370"/>
                <a:gd name="connsiteX6" fmla="*/ 149285 w 217524"/>
                <a:gd name="connsiteY6" fmla="*/ 2653 h 207370"/>
                <a:gd name="connsiteX7" fmla="*/ 94694 w 217524"/>
                <a:gd name="connsiteY7" fmla="*/ 16301 h 207370"/>
                <a:gd name="connsiteX8" fmla="*/ 26455 w 217524"/>
                <a:gd name="connsiteY8" fmla="*/ 98187 h 207370"/>
                <a:gd name="connsiteX9" fmla="*/ 26455 w 217524"/>
                <a:gd name="connsiteY9" fmla="*/ 152779 h 207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524" h="207370">
                  <a:moveTo>
                    <a:pt x="108342" y="111835"/>
                  </a:moveTo>
                  <a:cubicBezTo>
                    <a:pt x="76497" y="116384"/>
                    <a:pt x="37927" y="105388"/>
                    <a:pt x="12808" y="125483"/>
                  </a:cubicBezTo>
                  <a:cubicBezTo>
                    <a:pt x="0" y="135729"/>
                    <a:pt x="29603" y="153825"/>
                    <a:pt x="40103" y="166426"/>
                  </a:cubicBezTo>
                  <a:cubicBezTo>
                    <a:pt x="52459" y="181254"/>
                    <a:pt x="67398" y="193722"/>
                    <a:pt x="81046" y="207370"/>
                  </a:cubicBezTo>
                  <a:cubicBezTo>
                    <a:pt x="128870" y="191429"/>
                    <a:pt x="127152" y="198783"/>
                    <a:pt x="162933" y="152779"/>
                  </a:cubicBezTo>
                  <a:cubicBezTo>
                    <a:pt x="183073" y="126884"/>
                    <a:pt x="217524" y="70892"/>
                    <a:pt x="217524" y="70892"/>
                  </a:cubicBezTo>
                  <a:cubicBezTo>
                    <a:pt x="202201" y="47907"/>
                    <a:pt x="182804" y="7442"/>
                    <a:pt x="149285" y="2653"/>
                  </a:cubicBezTo>
                  <a:cubicBezTo>
                    <a:pt x="130716" y="0"/>
                    <a:pt x="112891" y="11752"/>
                    <a:pt x="94694" y="16301"/>
                  </a:cubicBezTo>
                  <a:cubicBezTo>
                    <a:pt x="77927" y="33068"/>
                    <a:pt x="34055" y="71587"/>
                    <a:pt x="26455" y="98187"/>
                  </a:cubicBezTo>
                  <a:cubicBezTo>
                    <a:pt x="21456" y="115684"/>
                    <a:pt x="26455" y="134582"/>
                    <a:pt x="26455" y="152779"/>
                  </a:cubicBezTo>
                </a:path>
              </a:pathLst>
            </a:custGeom>
            <a:noFill/>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3" name="Arc 32"/>
          <p:cNvSpPr/>
          <p:nvPr/>
        </p:nvSpPr>
        <p:spPr>
          <a:xfrm rot="1284169">
            <a:off x="558823" y="1603821"/>
            <a:ext cx="863554" cy="3758014"/>
          </a:xfrm>
          <a:prstGeom prst="arc">
            <a:avLst>
              <a:gd name="adj1" fmla="val 16367247"/>
              <a:gd name="adj2" fmla="val 1235052"/>
            </a:avLst>
          </a:prstGeom>
          <a:ln w="38100">
            <a:solidFill>
              <a:schemeClr val="bg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Left Brace 56"/>
          <p:cNvSpPr/>
          <p:nvPr/>
        </p:nvSpPr>
        <p:spPr>
          <a:xfrm rot="17109688">
            <a:off x="2997957" y="2959074"/>
            <a:ext cx="510093" cy="3858072"/>
          </a:xfrm>
          <a:prstGeom prst="leftBrace">
            <a:avLst>
              <a:gd name="adj1" fmla="val 28992"/>
              <a:gd name="adj2" fmla="val 62825"/>
            </a:avLst>
          </a:prstGeom>
          <a:ln w="381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4" grpId="0" animBg="1"/>
      <p:bldP spid="33" grpId="0" animBg="1"/>
      <p:bldP spid="5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research\talks\CHI2010-EcoFeedback\3026749222_7accec0283_o.jpg"/>
          <p:cNvPicPr>
            <a:picLocks noChangeAspect="1" noChangeArrowheads="1"/>
          </p:cNvPicPr>
          <p:nvPr/>
        </p:nvPicPr>
        <p:blipFill>
          <a:blip r:embed="rId2" cstate="print"/>
          <a:srcRect b="34489"/>
          <a:stretch>
            <a:fillRect/>
          </a:stretch>
        </p:blipFill>
        <p:spPr bwMode="auto">
          <a:xfrm>
            <a:off x="-1" y="-907409"/>
            <a:ext cx="9144000" cy="8984609"/>
          </a:xfrm>
          <a:prstGeom prst="rect">
            <a:avLst/>
          </a:prstGeom>
          <a:noFill/>
        </p:spPr>
      </p:pic>
      <p:sp>
        <p:nvSpPr>
          <p:cNvPr id="36" name="TextBox 35"/>
          <p:cNvSpPr txBox="1"/>
          <p:nvPr/>
        </p:nvSpPr>
        <p:spPr>
          <a:xfrm>
            <a:off x="304800" y="2251795"/>
            <a:ext cx="1600200" cy="110799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6600" b="1" dirty="0" err="1" smtClean="0">
                <a:solidFill>
                  <a:schemeClr val="bg1"/>
                </a:solidFill>
                <a:latin typeface="Segoe Condensed" pitchFamily="34" charset="0"/>
                <a:cs typeface="Arial" pitchFamily="34" charset="0"/>
              </a:rPr>
              <a:t>hci</a:t>
            </a:r>
            <a:endParaRPr lang="en-US" sz="6600" b="1" dirty="0">
              <a:solidFill>
                <a:schemeClr val="bg1"/>
              </a:solidFill>
              <a:latin typeface="Segoe Condensed" pitchFamily="34" charset="0"/>
              <a:cs typeface="Arial" pitchFamily="34" charset="0"/>
            </a:endParaRPr>
          </a:p>
        </p:txBody>
      </p:sp>
      <p:sp>
        <p:nvSpPr>
          <p:cNvPr id="37" name="TextBox 36"/>
          <p:cNvSpPr txBox="1"/>
          <p:nvPr/>
        </p:nvSpPr>
        <p:spPr>
          <a:xfrm>
            <a:off x="5486400" y="3252499"/>
            <a:ext cx="3962400" cy="101470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lnSpc>
                <a:spcPts val="3500"/>
              </a:lnSpc>
            </a:pPr>
            <a:r>
              <a:rPr lang="en-US" sz="4400" b="1" dirty="0" smtClean="0">
                <a:solidFill>
                  <a:schemeClr val="bg1"/>
                </a:solidFill>
                <a:latin typeface="Segoe Condensed" pitchFamily="34" charset="0"/>
                <a:cs typeface="Arial" pitchFamily="34" charset="0"/>
              </a:rPr>
              <a:t>environmental </a:t>
            </a:r>
            <a:br>
              <a:rPr lang="en-US" sz="4400" b="1" dirty="0" smtClean="0">
                <a:solidFill>
                  <a:schemeClr val="bg1"/>
                </a:solidFill>
                <a:latin typeface="Segoe Condensed" pitchFamily="34" charset="0"/>
                <a:cs typeface="Arial" pitchFamily="34" charset="0"/>
              </a:rPr>
            </a:br>
            <a:r>
              <a:rPr lang="en-US" sz="4400" b="1" dirty="0" smtClean="0">
                <a:solidFill>
                  <a:schemeClr val="bg1"/>
                </a:solidFill>
                <a:latin typeface="Segoe Condensed" pitchFamily="34" charset="0"/>
                <a:cs typeface="Arial" pitchFamily="34" charset="0"/>
              </a:rPr>
              <a:t>psychology</a:t>
            </a:r>
            <a:endParaRPr lang="en-US" sz="4400" b="1" dirty="0">
              <a:solidFill>
                <a:schemeClr val="bg1"/>
              </a:solidFill>
              <a:latin typeface="Segoe Condensed" pitchFamily="34" charset="0"/>
              <a:cs typeface="Arial" pitchFamily="34" charset="0"/>
            </a:endParaRPr>
          </a:p>
        </p:txBody>
      </p:sp>
      <p:sp>
        <p:nvSpPr>
          <p:cNvPr id="41" name="Freeform 40"/>
          <p:cNvSpPr/>
          <p:nvPr/>
        </p:nvSpPr>
        <p:spPr>
          <a:xfrm rot="260130">
            <a:off x="692398" y="3727045"/>
            <a:ext cx="5912976" cy="1156509"/>
          </a:xfrm>
          <a:custGeom>
            <a:avLst/>
            <a:gdLst>
              <a:gd name="connsiteX0" fmla="*/ 142504 w 4595751"/>
              <a:gd name="connsiteY0" fmla="*/ 3958 h 777453"/>
              <a:gd name="connsiteX1" fmla="*/ 106878 w 4595751"/>
              <a:gd name="connsiteY1" fmla="*/ 27708 h 777453"/>
              <a:gd name="connsiteX2" fmla="*/ 59377 w 4595751"/>
              <a:gd name="connsiteY2" fmla="*/ 98960 h 777453"/>
              <a:gd name="connsiteX3" fmla="*/ 47502 w 4595751"/>
              <a:gd name="connsiteY3" fmla="*/ 134586 h 777453"/>
              <a:gd name="connsiteX4" fmla="*/ 0 w 4595751"/>
              <a:gd name="connsiteY4" fmla="*/ 205838 h 777453"/>
              <a:gd name="connsiteX5" fmla="*/ 35626 w 4595751"/>
              <a:gd name="connsiteY5" fmla="*/ 229589 h 777453"/>
              <a:gd name="connsiteX6" fmla="*/ 249382 w 4595751"/>
              <a:gd name="connsiteY6" fmla="*/ 241464 h 777453"/>
              <a:gd name="connsiteX7" fmla="*/ 296883 w 4595751"/>
              <a:gd name="connsiteY7" fmla="*/ 253339 h 777453"/>
              <a:gd name="connsiteX8" fmla="*/ 403761 w 4595751"/>
              <a:gd name="connsiteY8" fmla="*/ 300841 h 777453"/>
              <a:gd name="connsiteX9" fmla="*/ 439387 w 4595751"/>
              <a:gd name="connsiteY9" fmla="*/ 312716 h 777453"/>
              <a:gd name="connsiteX10" fmla="*/ 902525 w 4595751"/>
              <a:gd name="connsiteY10" fmla="*/ 336467 h 777453"/>
              <a:gd name="connsiteX11" fmla="*/ 961902 w 4595751"/>
              <a:gd name="connsiteY11" fmla="*/ 348342 h 777453"/>
              <a:gd name="connsiteX12" fmla="*/ 1199408 w 4595751"/>
              <a:gd name="connsiteY12" fmla="*/ 383968 h 777453"/>
              <a:gd name="connsiteX13" fmla="*/ 1270660 w 4595751"/>
              <a:gd name="connsiteY13" fmla="*/ 407719 h 777453"/>
              <a:gd name="connsiteX14" fmla="*/ 1306286 w 4595751"/>
              <a:gd name="connsiteY14" fmla="*/ 419594 h 777453"/>
              <a:gd name="connsiteX15" fmla="*/ 1341912 w 4595751"/>
              <a:gd name="connsiteY15" fmla="*/ 431469 h 777453"/>
              <a:gd name="connsiteX16" fmla="*/ 1377538 w 4595751"/>
              <a:gd name="connsiteY16" fmla="*/ 455220 h 777453"/>
              <a:gd name="connsiteX17" fmla="*/ 1425039 w 4595751"/>
              <a:gd name="connsiteY17" fmla="*/ 467095 h 777453"/>
              <a:gd name="connsiteX18" fmla="*/ 1840676 w 4595751"/>
              <a:gd name="connsiteY18" fmla="*/ 478971 h 777453"/>
              <a:gd name="connsiteX19" fmla="*/ 2208811 w 4595751"/>
              <a:gd name="connsiteY19" fmla="*/ 502721 h 777453"/>
              <a:gd name="connsiteX20" fmla="*/ 2291938 w 4595751"/>
              <a:gd name="connsiteY20" fmla="*/ 526472 h 777453"/>
              <a:gd name="connsiteX21" fmla="*/ 2327564 w 4595751"/>
              <a:gd name="connsiteY21" fmla="*/ 538347 h 777453"/>
              <a:gd name="connsiteX22" fmla="*/ 2398816 w 4595751"/>
              <a:gd name="connsiteY22" fmla="*/ 550223 h 777453"/>
              <a:gd name="connsiteX23" fmla="*/ 2446317 w 4595751"/>
              <a:gd name="connsiteY23" fmla="*/ 562098 h 777453"/>
              <a:gd name="connsiteX24" fmla="*/ 2695699 w 4595751"/>
              <a:gd name="connsiteY24" fmla="*/ 597724 h 777453"/>
              <a:gd name="connsiteX25" fmla="*/ 3170712 w 4595751"/>
              <a:gd name="connsiteY25" fmla="*/ 621474 h 777453"/>
              <a:gd name="connsiteX26" fmla="*/ 3241964 w 4595751"/>
              <a:gd name="connsiteY26" fmla="*/ 633350 h 777453"/>
              <a:gd name="connsiteX27" fmla="*/ 3325091 w 4595751"/>
              <a:gd name="connsiteY27" fmla="*/ 645225 h 777453"/>
              <a:gd name="connsiteX28" fmla="*/ 3479470 w 4595751"/>
              <a:gd name="connsiteY28" fmla="*/ 680851 h 777453"/>
              <a:gd name="connsiteX29" fmla="*/ 4037611 w 4595751"/>
              <a:gd name="connsiteY29" fmla="*/ 704602 h 777453"/>
              <a:gd name="connsiteX30" fmla="*/ 4073237 w 4595751"/>
              <a:gd name="connsiteY30" fmla="*/ 716477 h 777453"/>
              <a:gd name="connsiteX31" fmla="*/ 4286993 w 4595751"/>
              <a:gd name="connsiteY31" fmla="*/ 740228 h 777453"/>
              <a:gd name="connsiteX32" fmla="*/ 4548250 w 4595751"/>
              <a:gd name="connsiteY32" fmla="*/ 752103 h 777453"/>
              <a:gd name="connsiteX33" fmla="*/ 4572000 w 4595751"/>
              <a:gd name="connsiteY33" fmla="*/ 680851 h 777453"/>
              <a:gd name="connsiteX34" fmla="*/ 4595751 w 4595751"/>
              <a:gd name="connsiteY34" fmla="*/ 419594 h 777453"/>
              <a:gd name="connsiteX35" fmla="*/ 4512624 w 4595751"/>
              <a:gd name="connsiteY35" fmla="*/ 372093 h 777453"/>
              <a:gd name="connsiteX36" fmla="*/ 3716977 w 4595751"/>
              <a:gd name="connsiteY36" fmla="*/ 348342 h 777453"/>
              <a:gd name="connsiteX37" fmla="*/ 3420094 w 4595751"/>
              <a:gd name="connsiteY37" fmla="*/ 336467 h 777453"/>
              <a:gd name="connsiteX38" fmla="*/ 3360717 w 4595751"/>
              <a:gd name="connsiteY38" fmla="*/ 324591 h 777453"/>
              <a:gd name="connsiteX39" fmla="*/ 3277590 w 4595751"/>
              <a:gd name="connsiteY39" fmla="*/ 300841 h 777453"/>
              <a:gd name="connsiteX40" fmla="*/ 3075709 w 4595751"/>
              <a:gd name="connsiteY40" fmla="*/ 277090 h 777453"/>
              <a:gd name="connsiteX41" fmla="*/ 2671948 w 4595751"/>
              <a:gd name="connsiteY41" fmla="*/ 253339 h 777453"/>
              <a:gd name="connsiteX42" fmla="*/ 2600696 w 4595751"/>
              <a:gd name="connsiteY42" fmla="*/ 241464 h 777453"/>
              <a:gd name="connsiteX43" fmla="*/ 2481943 w 4595751"/>
              <a:gd name="connsiteY43" fmla="*/ 229589 h 777453"/>
              <a:gd name="connsiteX44" fmla="*/ 2173185 w 4595751"/>
              <a:gd name="connsiteY44" fmla="*/ 217713 h 777453"/>
              <a:gd name="connsiteX45" fmla="*/ 1911928 w 4595751"/>
              <a:gd name="connsiteY45" fmla="*/ 205838 h 777453"/>
              <a:gd name="connsiteX46" fmla="*/ 1615044 w 4595751"/>
              <a:gd name="connsiteY46" fmla="*/ 193963 h 777453"/>
              <a:gd name="connsiteX47" fmla="*/ 1579418 w 4595751"/>
              <a:gd name="connsiteY47" fmla="*/ 182087 h 777453"/>
              <a:gd name="connsiteX48" fmla="*/ 1330037 w 4595751"/>
              <a:gd name="connsiteY48" fmla="*/ 158337 h 777453"/>
              <a:gd name="connsiteX49" fmla="*/ 1104405 w 4595751"/>
              <a:gd name="connsiteY49" fmla="*/ 146461 h 777453"/>
              <a:gd name="connsiteX50" fmla="*/ 1056904 w 4595751"/>
              <a:gd name="connsiteY50" fmla="*/ 134586 h 777453"/>
              <a:gd name="connsiteX51" fmla="*/ 985652 w 4595751"/>
              <a:gd name="connsiteY51" fmla="*/ 110835 h 777453"/>
              <a:gd name="connsiteX52" fmla="*/ 581891 w 4595751"/>
              <a:gd name="connsiteY52" fmla="*/ 87085 h 777453"/>
              <a:gd name="connsiteX53" fmla="*/ 486889 w 4595751"/>
              <a:gd name="connsiteY53" fmla="*/ 75210 h 777453"/>
              <a:gd name="connsiteX54" fmla="*/ 356260 w 4595751"/>
              <a:gd name="connsiteY54" fmla="*/ 51459 h 777453"/>
              <a:gd name="connsiteX55" fmla="*/ 308759 w 4595751"/>
              <a:gd name="connsiteY55" fmla="*/ 39584 h 777453"/>
              <a:gd name="connsiteX56" fmla="*/ 178130 w 4595751"/>
              <a:gd name="connsiteY56" fmla="*/ 3958 h 777453"/>
              <a:gd name="connsiteX57" fmla="*/ 142504 w 4595751"/>
              <a:gd name="connsiteY57" fmla="*/ 3958 h 777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595751" h="777453">
                <a:moveTo>
                  <a:pt x="142504" y="3958"/>
                </a:moveTo>
                <a:cubicBezTo>
                  <a:pt x="130629" y="7916"/>
                  <a:pt x="116276" y="16967"/>
                  <a:pt x="106878" y="27708"/>
                </a:cubicBezTo>
                <a:cubicBezTo>
                  <a:pt x="88081" y="49190"/>
                  <a:pt x="59377" y="98960"/>
                  <a:pt x="59377" y="98960"/>
                </a:cubicBezTo>
                <a:cubicBezTo>
                  <a:pt x="55419" y="110835"/>
                  <a:pt x="53581" y="123644"/>
                  <a:pt x="47502" y="134586"/>
                </a:cubicBezTo>
                <a:cubicBezTo>
                  <a:pt x="33639" y="159539"/>
                  <a:pt x="0" y="205838"/>
                  <a:pt x="0" y="205838"/>
                </a:cubicBezTo>
                <a:cubicBezTo>
                  <a:pt x="11875" y="213755"/>
                  <a:pt x="21497" y="227571"/>
                  <a:pt x="35626" y="229589"/>
                </a:cubicBezTo>
                <a:cubicBezTo>
                  <a:pt x="106271" y="239681"/>
                  <a:pt x="178313" y="235003"/>
                  <a:pt x="249382" y="241464"/>
                </a:cubicBezTo>
                <a:cubicBezTo>
                  <a:pt x="265636" y="242942"/>
                  <a:pt x="281049" y="249381"/>
                  <a:pt x="296883" y="253339"/>
                </a:cubicBezTo>
                <a:cubicBezTo>
                  <a:pt x="353339" y="290977"/>
                  <a:pt x="318970" y="272577"/>
                  <a:pt x="403761" y="300841"/>
                </a:cubicBezTo>
                <a:lnTo>
                  <a:pt x="439387" y="312716"/>
                </a:lnTo>
                <a:cubicBezTo>
                  <a:pt x="610257" y="369671"/>
                  <a:pt x="462500" y="324243"/>
                  <a:pt x="902525" y="336467"/>
                </a:cubicBezTo>
                <a:cubicBezTo>
                  <a:pt x="922317" y="340425"/>
                  <a:pt x="941921" y="345488"/>
                  <a:pt x="961902" y="348342"/>
                </a:cubicBezTo>
                <a:cubicBezTo>
                  <a:pt x="1055355" y="361692"/>
                  <a:pt x="1118814" y="359790"/>
                  <a:pt x="1199408" y="383968"/>
                </a:cubicBezTo>
                <a:cubicBezTo>
                  <a:pt x="1223388" y="391162"/>
                  <a:pt x="1246909" y="399802"/>
                  <a:pt x="1270660" y="407719"/>
                </a:cubicBezTo>
                <a:lnTo>
                  <a:pt x="1306286" y="419594"/>
                </a:lnTo>
                <a:lnTo>
                  <a:pt x="1341912" y="431469"/>
                </a:lnTo>
                <a:cubicBezTo>
                  <a:pt x="1353787" y="439386"/>
                  <a:pt x="1364420" y="449598"/>
                  <a:pt x="1377538" y="455220"/>
                </a:cubicBezTo>
                <a:cubicBezTo>
                  <a:pt x="1392539" y="461649"/>
                  <a:pt x="1408739" y="466259"/>
                  <a:pt x="1425039" y="467095"/>
                </a:cubicBezTo>
                <a:cubicBezTo>
                  <a:pt x="1563459" y="474194"/>
                  <a:pt x="1702172" y="473744"/>
                  <a:pt x="1840676" y="478971"/>
                </a:cubicBezTo>
                <a:cubicBezTo>
                  <a:pt x="1985332" y="484430"/>
                  <a:pt x="2070526" y="492084"/>
                  <a:pt x="2208811" y="502721"/>
                </a:cubicBezTo>
                <a:cubicBezTo>
                  <a:pt x="2294210" y="531189"/>
                  <a:pt x="2187585" y="496658"/>
                  <a:pt x="2291938" y="526472"/>
                </a:cubicBezTo>
                <a:cubicBezTo>
                  <a:pt x="2303974" y="529911"/>
                  <a:pt x="2315344" y="535632"/>
                  <a:pt x="2327564" y="538347"/>
                </a:cubicBezTo>
                <a:cubicBezTo>
                  <a:pt x="2351069" y="543570"/>
                  <a:pt x="2375205" y="545501"/>
                  <a:pt x="2398816" y="550223"/>
                </a:cubicBezTo>
                <a:cubicBezTo>
                  <a:pt x="2414820" y="553424"/>
                  <a:pt x="2430483" y="558140"/>
                  <a:pt x="2446317" y="562098"/>
                </a:cubicBezTo>
                <a:cubicBezTo>
                  <a:pt x="2540735" y="625042"/>
                  <a:pt x="2470617" y="587006"/>
                  <a:pt x="2695699" y="597724"/>
                </a:cubicBezTo>
                <a:cubicBezTo>
                  <a:pt x="3183540" y="620955"/>
                  <a:pt x="2792754" y="597852"/>
                  <a:pt x="3170712" y="621474"/>
                </a:cubicBezTo>
                <a:lnTo>
                  <a:pt x="3241964" y="633350"/>
                </a:lnTo>
                <a:cubicBezTo>
                  <a:pt x="3269629" y="637606"/>
                  <a:pt x="3297817" y="638931"/>
                  <a:pt x="3325091" y="645225"/>
                </a:cubicBezTo>
                <a:cubicBezTo>
                  <a:pt x="3446739" y="673298"/>
                  <a:pt x="3344904" y="670500"/>
                  <a:pt x="3479470" y="680851"/>
                </a:cubicBezTo>
                <a:cubicBezTo>
                  <a:pt x="3617550" y="691472"/>
                  <a:pt x="3921857" y="700468"/>
                  <a:pt x="4037611" y="704602"/>
                </a:cubicBezTo>
                <a:cubicBezTo>
                  <a:pt x="4049486" y="708560"/>
                  <a:pt x="4060845" y="714707"/>
                  <a:pt x="4073237" y="716477"/>
                </a:cubicBezTo>
                <a:cubicBezTo>
                  <a:pt x="4144207" y="726616"/>
                  <a:pt x="4286993" y="740228"/>
                  <a:pt x="4286993" y="740228"/>
                </a:cubicBezTo>
                <a:cubicBezTo>
                  <a:pt x="4435896" y="777453"/>
                  <a:pt x="4349436" y="766304"/>
                  <a:pt x="4548250" y="752103"/>
                </a:cubicBezTo>
                <a:cubicBezTo>
                  <a:pt x="4556167" y="728352"/>
                  <a:pt x="4570080" y="705813"/>
                  <a:pt x="4572000" y="680851"/>
                </a:cubicBezTo>
                <a:cubicBezTo>
                  <a:pt x="4586625" y="490732"/>
                  <a:pt x="4578177" y="577768"/>
                  <a:pt x="4595751" y="419594"/>
                </a:cubicBezTo>
                <a:cubicBezTo>
                  <a:pt x="4566437" y="375623"/>
                  <a:pt x="4578029" y="374818"/>
                  <a:pt x="4512624" y="372093"/>
                </a:cubicBezTo>
                <a:cubicBezTo>
                  <a:pt x="4247520" y="361047"/>
                  <a:pt x="3982099" y="358947"/>
                  <a:pt x="3716977" y="348342"/>
                </a:cubicBezTo>
                <a:lnTo>
                  <a:pt x="3420094" y="336467"/>
                </a:lnTo>
                <a:cubicBezTo>
                  <a:pt x="3400302" y="332508"/>
                  <a:pt x="3380299" y="329486"/>
                  <a:pt x="3360717" y="324591"/>
                </a:cubicBezTo>
                <a:cubicBezTo>
                  <a:pt x="3304247" y="310473"/>
                  <a:pt x="3344224" y="311947"/>
                  <a:pt x="3277590" y="300841"/>
                </a:cubicBezTo>
                <a:cubicBezTo>
                  <a:pt x="3244928" y="295397"/>
                  <a:pt x="3104337" y="280271"/>
                  <a:pt x="3075709" y="277090"/>
                </a:cubicBezTo>
                <a:cubicBezTo>
                  <a:pt x="2907088" y="234936"/>
                  <a:pt x="3087099" y="276403"/>
                  <a:pt x="2671948" y="253339"/>
                </a:cubicBezTo>
                <a:cubicBezTo>
                  <a:pt x="2647907" y="252003"/>
                  <a:pt x="2624588" y="244450"/>
                  <a:pt x="2600696" y="241464"/>
                </a:cubicBezTo>
                <a:cubicBezTo>
                  <a:pt x="2561221" y="236530"/>
                  <a:pt x="2521664" y="231796"/>
                  <a:pt x="2481943" y="229589"/>
                </a:cubicBezTo>
                <a:cubicBezTo>
                  <a:pt x="2379106" y="223876"/>
                  <a:pt x="2276091" y="222001"/>
                  <a:pt x="2173185" y="217713"/>
                </a:cubicBezTo>
                <a:lnTo>
                  <a:pt x="1911928" y="205838"/>
                </a:lnTo>
                <a:lnTo>
                  <a:pt x="1615044" y="193963"/>
                </a:lnTo>
                <a:cubicBezTo>
                  <a:pt x="1603169" y="190004"/>
                  <a:pt x="1591638" y="184803"/>
                  <a:pt x="1579418" y="182087"/>
                </a:cubicBezTo>
                <a:cubicBezTo>
                  <a:pt x="1497581" y="163900"/>
                  <a:pt x="1413282" y="163234"/>
                  <a:pt x="1330037" y="158337"/>
                </a:cubicBezTo>
                <a:lnTo>
                  <a:pt x="1104405" y="146461"/>
                </a:lnTo>
                <a:cubicBezTo>
                  <a:pt x="1088571" y="142503"/>
                  <a:pt x="1072537" y="139276"/>
                  <a:pt x="1056904" y="134586"/>
                </a:cubicBezTo>
                <a:cubicBezTo>
                  <a:pt x="1032924" y="127392"/>
                  <a:pt x="1010436" y="114375"/>
                  <a:pt x="985652" y="110835"/>
                </a:cubicBezTo>
                <a:cubicBezTo>
                  <a:pt x="796649" y="83835"/>
                  <a:pt x="930496" y="99996"/>
                  <a:pt x="581891" y="87085"/>
                </a:cubicBezTo>
                <a:lnTo>
                  <a:pt x="486889" y="75210"/>
                </a:lnTo>
                <a:cubicBezTo>
                  <a:pt x="450810" y="70056"/>
                  <a:pt x="393073" y="59640"/>
                  <a:pt x="356260" y="51459"/>
                </a:cubicBezTo>
                <a:cubicBezTo>
                  <a:pt x="340328" y="47919"/>
                  <a:pt x="324392" y="44274"/>
                  <a:pt x="308759" y="39584"/>
                </a:cubicBezTo>
                <a:cubicBezTo>
                  <a:pt x="251388" y="22373"/>
                  <a:pt x="235427" y="10324"/>
                  <a:pt x="178130" y="3958"/>
                </a:cubicBezTo>
                <a:cubicBezTo>
                  <a:pt x="162393" y="2210"/>
                  <a:pt x="154379" y="0"/>
                  <a:pt x="142504" y="3958"/>
                </a:cubicBezTo>
                <a:close/>
              </a:path>
            </a:pathLst>
          </a:custGeom>
          <a:solidFill>
            <a:schemeClr val="tx1">
              <a:alpha val="20000"/>
            </a:schemeClr>
          </a:solid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8" name="Freeform 7"/>
          <p:cNvSpPr/>
          <p:nvPr/>
        </p:nvSpPr>
        <p:spPr>
          <a:xfrm>
            <a:off x="1828800" y="2486896"/>
            <a:ext cx="4595751" cy="777453"/>
          </a:xfrm>
          <a:custGeom>
            <a:avLst/>
            <a:gdLst>
              <a:gd name="connsiteX0" fmla="*/ 142504 w 4595751"/>
              <a:gd name="connsiteY0" fmla="*/ 3958 h 777453"/>
              <a:gd name="connsiteX1" fmla="*/ 106878 w 4595751"/>
              <a:gd name="connsiteY1" fmla="*/ 27708 h 777453"/>
              <a:gd name="connsiteX2" fmla="*/ 59377 w 4595751"/>
              <a:gd name="connsiteY2" fmla="*/ 98960 h 777453"/>
              <a:gd name="connsiteX3" fmla="*/ 47502 w 4595751"/>
              <a:gd name="connsiteY3" fmla="*/ 134586 h 777453"/>
              <a:gd name="connsiteX4" fmla="*/ 0 w 4595751"/>
              <a:gd name="connsiteY4" fmla="*/ 205838 h 777453"/>
              <a:gd name="connsiteX5" fmla="*/ 35626 w 4595751"/>
              <a:gd name="connsiteY5" fmla="*/ 229589 h 777453"/>
              <a:gd name="connsiteX6" fmla="*/ 249382 w 4595751"/>
              <a:gd name="connsiteY6" fmla="*/ 241464 h 777453"/>
              <a:gd name="connsiteX7" fmla="*/ 296883 w 4595751"/>
              <a:gd name="connsiteY7" fmla="*/ 253339 h 777453"/>
              <a:gd name="connsiteX8" fmla="*/ 403761 w 4595751"/>
              <a:gd name="connsiteY8" fmla="*/ 300841 h 777453"/>
              <a:gd name="connsiteX9" fmla="*/ 439387 w 4595751"/>
              <a:gd name="connsiteY9" fmla="*/ 312716 h 777453"/>
              <a:gd name="connsiteX10" fmla="*/ 902525 w 4595751"/>
              <a:gd name="connsiteY10" fmla="*/ 336467 h 777453"/>
              <a:gd name="connsiteX11" fmla="*/ 961902 w 4595751"/>
              <a:gd name="connsiteY11" fmla="*/ 348342 h 777453"/>
              <a:gd name="connsiteX12" fmla="*/ 1199408 w 4595751"/>
              <a:gd name="connsiteY12" fmla="*/ 383968 h 777453"/>
              <a:gd name="connsiteX13" fmla="*/ 1270660 w 4595751"/>
              <a:gd name="connsiteY13" fmla="*/ 407719 h 777453"/>
              <a:gd name="connsiteX14" fmla="*/ 1306286 w 4595751"/>
              <a:gd name="connsiteY14" fmla="*/ 419594 h 777453"/>
              <a:gd name="connsiteX15" fmla="*/ 1341912 w 4595751"/>
              <a:gd name="connsiteY15" fmla="*/ 431469 h 777453"/>
              <a:gd name="connsiteX16" fmla="*/ 1377538 w 4595751"/>
              <a:gd name="connsiteY16" fmla="*/ 455220 h 777453"/>
              <a:gd name="connsiteX17" fmla="*/ 1425039 w 4595751"/>
              <a:gd name="connsiteY17" fmla="*/ 467095 h 777453"/>
              <a:gd name="connsiteX18" fmla="*/ 1840676 w 4595751"/>
              <a:gd name="connsiteY18" fmla="*/ 478971 h 777453"/>
              <a:gd name="connsiteX19" fmla="*/ 2208811 w 4595751"/>
              <a:gd name="connsiteY19" fmla="*/ 502721 h 777453"/>
              <a:gd name="connsiteX20" fmla="*/ 2291938 w 4595751"/>
              <a:gd name="connsiteY20" fmla="*/ 526472 h 777453"/>
              <a:gd name="connsiteX21" fmla="*/ 2327564 w 4595751"/>
              <a:gd name="connsiteY21" fmla="*/ 538347 h 777453"/>
              <a:gd name="connsiteX22" fmla="*/ 2398816 w 4595751"/>
              <a:gd name="connsiteY22" fmla="*/ 550223 h 777453"/>
              <a:gd name="connsiteX23" fmla="*/ 2446317 w 4595751"/>
              <a:gd name="connsiteY23" fmla="*/ 562098 h 777453"/>
              <a:gd name="connsiteX24" fmla="*/ 2695699 w 4595751"/>
              <a:gd name="connsiteY24" fmla="*/ 597724 h 777453"/>
              <a:gd name="connsiteX25" fmla="*/ 3170712 w 4595751"/>
              <a:gd name="connsiteY25" fmla="*/ 621474 h 777453"/>
              <a:gd name="connsiteX26" fmla="*/ 3241964 w 4595751"/>
              <a:gd name="connsiteY26" fmla="*/ 633350 h 777453"/>
              <a:gd name="connsiteX27" fmla="*/ 3325091 w 4595751"/>
              <a:gd name="connsiteY27" fmla="*/ 645225 h 777453"/>
              <a:gd name="connsiteX28" fmla="*/ 3479470 w 4595751"/>
              <a:gd name="connsiteY28" fmla="*/ 680851 h 777453"/>
              <a:gd name="connsiteX29" fmla="*/ 4037611 w 4595751"/>
              <a:gd name="connsiteY29" fmla="*/ 704602 h 777453"/>
              <a:gd name="connsiteX30" fmla="*/ 4073237 w 4595751"/>
              <a:gd name="connsiteY30" fmla="*/ 716477 h 777453"/>
              <a:gd name="connsiteX31" fmla="*/ 4286993 w 4595751"/>
              <a:gd name="connsiteY31" fmla="*/ 740228 h 777453"/>
              <a:gd name="connsiteX32" fmla="*/ 4548250 w 4595751"/>
              <a:gd name="connsiteY32" fmla="*/ 752103 h 777453"/>
              <a:gd name="connsiteX33" fmla="*/ 4572000 w 4595751"/>
              <a:gd name="connsiteY33" fmla="*/ 680851 h 777453"/>
              <a:gd name="connsiteX34" fmla="*/ 4595751 w 4595751"/>
              <a:gd name="connsiteY34" fmla="*/ 419594 h 777453"/>
              <a:gd name="connsiteX35" fmla="*/ 4512624 w 4595751"/>
              <a:gd name="connsiteY35" fmla="*/ 372093 h 777453"/>
              <a:gd name="connsiteX36" fmla="*/ 3716977 w 4595751"/>
              <a:gd name="connsiteY36" fmla="*/ 348342 h 777453"/>
              <a:gd name="connsiteX37" fmla="*/ 3420094 w 4595751"/>
              <a:gd name="connsiteY37" fmla="*/ 336467 h 777453"/>
              <a:gd name="connsiteX38" fmla="*/ 3360717 w 4595751"/>
              <a:gd name="connsiteY38" fmla="*/ 324591 h 777453"/>
              <a:gd name="connsiteX39" fmla="*/ 3277590 w 4595751"/>
              <a:gd name="connsiteY39" fmla="*/ 300841 h 777453"/>
              <a:gd name="connsiteX40" fmla="*/ 3075709 w 4595751"/>
              <a:gd name="connsiteY40" fmla="*/ 277090 h 777453"/>
              <a:gd name="connsiteX41" fmla="*/ 2671948 w 4595751"/>
              <a:gd name="connsiteY41" fmla="*/ 253339 h 777453"/>
              <a:gd name="connsiteX42" fmla="*/ 2600696 w 4595751"/>
              <a:gd name="connsiteY42" fmla="*/ 241464 h 777453"/>
              <a:gd name="connsiteX43" fmla="*/ 2481943 w 4595751"/>
              <a:gd name="connsiteY43" fmla="*/ 229589 h 777453"/>
              <a:gd name="connsiteX44" fmla="*/ 2173185 w 4595751"/>
              <a:gd name="connsiteY44" fmla="*/ 217713 h 777453"/>
              <a:gd name="connsiteX45" fmla="*/ 1911928 w 4595751"/>
              <a:gd name="connsiteY45" fmla="*/ 205838 h 777453"/>
              <a:gd name="connsiteX46" fmla="*/ 1615044 w 4595751"/>
              <a:gd name="connsiteY46" fmla="*/ 193963 h 777453"/>
              <a:gd name="connsiteX47" fmla="*/ 1579418 w 4595751"/>
              <a:gd name="connsiteY47" fmla="*/ 182087 h 777453"/>
              <a:gd name="connsiteX48" fmla="*/ 1330037 w 4595751"/>
              <a:gd name="connsiteY48" fmla="*/ 158337 h 777453"/>
              <a:gd name="connsiteX49" fmla="*/ 1104405 w 4595751"/>
              <a:gd name="connsiteY49" fmla="*/ 146461 h 777453"/>
              <a:gd name="connsiteX50" fmla="*/ 1056904 w 4595751"/>
              <a:gd name="connsiteY50" fmla="*/ 134586 h 777453"/>
              <a:gd name="connsiteX51" fmla="*/ 985652 w 4595751"/>
              <a:gd name="connsiteY51" fmla="*/ 110835 h 777453"/>
              <a:gd name="connsiteX52" fmla="*/ 581891 w 4595751"/>
              <a:gd name="connsiteY52" fmla="*/ 87085 h 777453"/>
              <a:gd name="connsiteX53" fmla="*/ 486889 w 4595751"/>
              <a:gd name="connsiteY53" fmla="*/ 75210 h 777453"/>
              <a:gd name="connsiteX54" fmla="*/ 356260 w 4595751"/>
              <a:gd name="connsiteY54" fmla="*/ 51459 h 777453"/>
              <a:gd name="connsiteX55" fmla="*/ 308759 w 4595751"/>
              <a:gd name="connsiteY55" fmla="*/ 39584 h 777453"/>
              <a:gd name="connsiteX56" fmla="*/ 178130 w 4595751"/>
              <a:gd name="connsiteY56" fmla="*/ 3958 h 777453"/>
              <a:gd name="connsiteX57" fmla="*/ 142504 w 4595751"/>
              <a:gd name="connsiteY57" fmla="*/ 3958 h 777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595751" h="777453">
                <a:moveTo>
                  <a:pt x="142504" y="3958"/>
                </a:moveTo>
                <a:cubicBezTo>
                  <a:pt x="130629" y="7916"/>
                  <a:pt x="116276" y="16967"/>
                  <a:pt x="106878" y="27708"/>
                </a:cubicBezTo>
                <a:cubicBezTo>
                  <a:pt x="88081" y="49190"/>
                  <a:pt x="59377" y="98960"/>
                  <a:pt x="59377" y="98960"/>
                </a:cubicBezTo>
                <a:cubicBezTo>
                  <a:pt x="55419" y="110835"/>
                  <a:pt x="53581" y="123644"/>
                  <a:pt x="47502" y="134586"/>
                </a:cubicBezTo>
                <a:cubicBezTo>
                  <a:pt x="33639" y="159539"/>
                  <a:pt x="0" y="205838"/>
                  <a:pt x="0" y="205838"/>
                </a:cubicBezTo>
                <a:cubicBezTo>
                  <a:pt x="11875" y="213755"/>
                  <a:pt x="21497" y="227571"/>
                  <a:pt x="35626" y="229589"/>
                </a:cubicBezTo>
                <a:cubicBezTo>
                  <a:pt x="106271" y="239681"/>
                  <a:pt x="178313" y="235003"/>
                  <a:pt x="249382" y="241464"/>
                </a:cubicBezTo>
                <a:cubicBezTo>
                  <a:pt x="265636" y="242942"/>
                  <a:pt x="281049" y="249381"/>
                  <a:pt x="296883" y="253339"/>
                </a:cubicBezTo>
                <a:cubicBezTo>
                  <a:pt x="353339" y="290977"/>
                  <a:pt x="318970" y="272577"/>
                  <a:pt x="403761" y="300841"/>
                </a:cubicBezTo>
                <a:lnTo>
                  <a:pt x="439387" y="312716"/>
                </a:lnTo>
                <a:cubicBezTo>
                  <a:pt x="610257" y="369671"/>
                  <a:pt x="462500" y="324243"/>
                  <a:pt x="902525" y="336467"/>
                </a:cubicBezTo>
                <a:cubicBezTo>
                  <a:pt x="922317" y="340425"/>
                  <a:pt x="941921" y="345488"/>
                  <a:pt x="961902" y="348342"/>
                </a:cubicBezTo>
                <a:cubicBezTo>
                  <a:pt x="1055355" y="361692"/>
                  <a:pt x="1118814" y="359790"/>
                  <a:pt x="1199408" y="383968"/>
                </a:cubicBezTo>
                <a:cubicBezTo>
                  <a:pt x="1223388" y="391162"/>
                  <a:pt x="1246909" y="399802"/>
                  <a:pt x="1270660" y="407719"/>
                </a:cubicBezTo>
                <a:lnTo>
                  <a:pt x="1306286" y="419594"/>
                </a:lnTo>
                <a:lnTo>
                  <a:pt x="1341912" y="431469"/>
                </a:lnTo>
                <a:cubicBezTo>
                  <a:pt x="1353787" y="439386"/>
                  <a:pt x="1364420" y="449598"/>
                  <a:pt x="1377538" y="455220"/>
                </a:cubicBezTo>
                <a:cubicBezTo>
                  <a:pt x="1392539" y="461649"/>
                  <a:pt x="1408739" y="466259"/>
                  <a:pt x="1425039" y="467095"/>
                </a:cubicBezTo>
                <a:cubicBezTo>
                  <a:pt x="1563459" y="474194"/>
                  <a:pt x="1702172" y="473744"/>
                  <a:pt x="1840676" y="478971"/>
                </a:cubicBezTo>
                <a:cubicBezTo>
                  <a:pt x="1985332" y="484430"/>
                  <a:pt x="2070526" y="492084"/>
                  <a:pt x="2208811" y="502721"/>
                </a:cubicBezTo>
                <a:cubicBezTo>
                  <a:pt x="2294210" y="531189"/>
                  <a:pt x="2187585" y="496658"/>
                  <a:pt x="2291938" y="526472"/>
                </a:cubicBezTo>
                <a:cubicBezTo>
                  <a:pt x="2303974" y="529911"/>
                  <a:pt x="2315344" y="535632"/>
                  <a:pt x="2327564" y="538347"/>
                </a:cubicBezTo>
                <a:cubicBezTo>
                  <a:pt x="2351069" y="543570"/>
                  <a:pt x="2375205" y="545501"/>
                  <a:pt x="2398816" y="550223"/>
                </a:cubicBezTo>
                <a:cubicBezTo>
                  <a:pt x="2414820" y="553424"/>
                  <a:pt x="2430483" y="558140"/>
                  <a:pt x="2446317" y="562098"/>
                </a:cubicBezTo>
                <a:cubicBezTo>
                  <a:pt x="2540735" y="625042"/>
                  <a:pt x="2470617" y="587006"/>
                  <a:pt x="2695699" y="597724"/>
                </a:cubicBezTo>
                <a:cubicBezTo>
                  <a:pt x="3183540" y="620955"/>
                  <a:pt x="2792754" y="597852"/>
                  <a:pt x="3170712" y="621474"/>
                </a:cubicBezTo>
                <a:lnTo>
                  <a:pt x="3241964" y="633350"/>
                </a:lnTo>
                <a:cubicBezTo>
                  <a:pt x="3269629" y="637606"/>
                  <a:pt x="3297817" y="638931"/>
                  <a:pt x="3325091" y="645225"/>
                </a:cubicBezTo>
                <a:cubicBezTo>
                  <a:pt x="3446739" y="673298"/>
                  <a:pt x="3344904" y="670500"/>
                  <a:pt x="3479470" y="680851"/>
                </a:cubicBezTo>
                <a:cubicBezTo>
                  <a:pt x="3617550" y="691472"/>
                  <a:pt x="3921857" y="700468"/>
                  <a:pt x="4037611" y="704602"/>
                </a:cubicBezTo>
                <a:cubicBezTo>
                  <a:pt x="4049486" y="708560"/>
                  <a:pt x="4060845" y="714707"/>
                  <a:pt x="4073237" y="716477"/>
                </a:cubicBezTo>
                <a:cubicBezTo>
                  <a:pt x="4144207" y="726616"/>
                  <a:pt x="4286993" y="740228"/>
                  <a:pt x="4286993" y="740228"/>
                </a:cubicBezTo>
                <a:cubicBezTo>
                  <a:pt x="4435896" y="777453"/>
                  <a:pt x="4349436" y="766304"/>
                  <a:pt x="4548250" y="752103"/>
                </a:cubicBezTo>
                <a:cubicBezTo>
                  <a:pt x="4556167" y="728352"/>
                  <a:pt x="4570080" y="705813"/>
                  <a:pt x="4572000" y="680851"/>
                </a:cubicBezTo>
                <a:cubicBezTo>
                  <a:pt x="4586625" y="490732"/>
                  <a:pt x="4578177" y="577768"/>
                  <a:pt x="4595751" y="419594"/>
                </a:cubicBezTo>
                <a:cubicBezTo>
                  <a:pt x="4566437" y="375623"/>
                  <a:pt x="4578029" y="374818"/>
                  <a:pt x="4512624" y="372093"/>
                </a:cubicBezTo>
                <a:cubicBezTo>
                  <a:pt x="4247520" y="361047"/>
                  <a:pt x="3982099" y="358947"/>
                  <a:pt x="3716977" y="348342"/>
                </a:cubicBezTo>
                <a:lnTo>
                  <a:pt x="3420094" y="336467"/>
                </a:lnTo>
                <a:cubicBezTo>
                  <a:pt x="3400302" y="332508"/>
                  <a:pt x="3380299" y="329486"/>
                  <a:pt x="3360717" y="324591"/>
                </a:cubicBezTo>
                <a:cubicBezTo>
                  <a:pt x="3304247" y="310473"/>
                  <a:pt x="3344224" y="311947"/>
                  <a:pt x="3277590" y="300841"/>
                </a:cubicBezTo>
                <a:cubicBezTo>
                  <a:pt x="3244928" y="295397"/>
                  <a:pt x="3104337" y="280271"/>
                  <a:pt x="3075709" y="277090"/>
                </a:cubicBezTo>
                <a:cubicBezTo>
                  <a:pt x="2907088" y="234936"/>
                  <a:pt x="3087099" y="276403"/>
                  <a:pt x="2671948" y="253339"/>
                </a:cubicBezTo>
                <a:cubicBezTo>
                  <a:pt x="2647907" y="252003"/>
                  <a:pt x="2624588" y="244450"/>
                  <a:pt x="2600696" y="241464"/>
                </a:cubicBezTo>
                <a:cubicBezTo>
                  <a:pt x="2561221" y="236530"/>
                  <a:pt x="2521664" y="231796"/>
                  <a:pt x="2481943" y="229589"/>
                </a:cubicBezTo>
                <a:cubicBezTo>
                  <a:pt x="2379106" y="223876"/>
                  <a:pt x="2276091" y="222001"/>
                  <a:pt x="2173185" y="217713"/>
                </a:cubicBezTo>
                <a:lnTo>
                  <a:pt x="1911928" y="205838"/>
                </a:lnTo>
                <a:lnTo>
                  <a:pt x="1615044" y="193963"/>
                </a:lnTo>
                <a:cubicBezTo>
                  <a:pt x="1603169" y="190004"/>
                  <a:pt x="1591638" y="184803"/>
                  <a:pt x="1579418" y="182087"/>
                </a:cubicBezTo>
                <a:cubicBezTo>
                  <a:pt x="1497581" y="163900"/>
                  <a:pt x="1413282" y="163234"/>
                  <a:pt x="1330037" y="158337"/>
                </a:cubicBezTo>
                <a:lnTo>
                  <a:pt x="1104405" y="146461"/>
                </a:lnTo>
                <a:cubicBezTo>
                  <a:pt x="1088571" y="142503"/>
                  <a:pt x="1072537" y="139276"/>
                  <a:pt x="1056904" y="134586"/>
                </a:cubicBezTo>
                <a:cubicBezTo>
                  <a:pt x="1032924" y="127392"/>
                  <a:pt x="1010436" y="114375"/>
                  <a:pt x="985652" y="110835"/>
                </a:cubicBezTo>
                <a:cubicBezTo>
                  <a:pt x="796649" y="83835"/>
                  <a:pt x="930496" y="99996"/>
                  <a:pt x="581891" y="87085"/>
                </a:cubicBezTo>
                <a:lnTo>
                  <a:pt x="486889" y="75210"/>
                </a:lnTo>
                <a:cubicBezTo>
                  <a:pt x="450810" y="70056"/>
                  <a:pt x="393073" y="59640"/>
                  <a:pt x="356260" y="51459"/>
                </a:cubicBezTo>
                <a:cubicBezTo>
                  <a:pt x="340328" y="47919"/>
                  <a:pt x="324392" y="44274"/>
                  <a:pt x="308759" y="39584"/>
                </a:cubicBezTo>
                <a:cubicBezTo>
                  <a:pt x="251388" y="22373"/>
                  <a:pt x="235427" y="10324"/>
                  <a:pt x="178130" y="3958"/>
                </a:cubicBezTo>
                <a:cubicBezTo>
                  <a:pt x="162393" y="2210"/>
                  <a:pt x="154379" y="0"/>
                  <a:pt x="142504" y="3958"/>
                </a:cubicBezTo>
                <a:close/>
              </a:path>
            </a:pathLst>
          </a:custGeom>
          <a:solidFill>
            <a:schemeClr val="tx1">
              <a:alpha val="20000"/>
            </a:schemeClr>
          </a:solid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grpSp>
        <p:nvGrpSpPr>
          <p:cNvPr id="2" name="Group 27"/>
          <p:cNvGrpSpPr/>
          <p:nvPr/>
        </p:nvGrpSpPr>
        <p:grpSpPr>
          <a:xfrm>
            <a:off x="1371600" y="2390689"/>
            <a:ext cx="1989024" cy="1935508"/>
            <a:chOff x="1371600" y="2078898"/>
            <a:chExt cx="1989024" cy="2122235"/>
          </a:xfrm>
        </p:grpSpPr>
        <p:sp>
          <p:nvSpPr>
            <p:cNvPr id="13" name="Freeform 12"/>
            <p:cNvSpPr/>
            <p:nvPr/>
          </p:nvSpPr>
          <p:spPr>
            <a:xfrm>
              <a:off x="1371600" y="2078898"/>
              <a:ext cx="1989024" cy="2122235"/>
            </a:xfrm>
            <a:custGeom>
              <a:avLst/>
              <a:gdLst>
                <a:gd name="connsiteX0" fmla="*/ 858056 w 1989024"/>
                <a:gd name="connsiteY0" fmla="*/ 336884 h 2122235"/>
                <a:gd name="connsiteX1" fmla="*/ 809929 w 1989024"/>
                <a:gd name="connsiteY1" fmla="*/ 505326 h 2122235"/>
                <a:gd name="connsiteX2" fmla="*/ 737740 w 1989024"/>
                <a:gd name="connsiteY2" fmla="*/ 625642 h 2122235"/>
                <a:gd name="connsiteX3" fmla="*/ 665550 w 1989024"/>
                <a:gd name="connsiteY3" fmla="*/ 818147 h 2122235"/>
                <a:gd name="connsiteX4" fmla="*/ 617424 w 1989024"/>
                <a:gd name="connsiteY4" fmla="*/ 890336 h 2122235"/>
                <a:gd name="connsiteX5" fmla="*/ 424919 w 1989024"/>
                <a:gd name="connsiteY5" fmla="*/ 1179094 h 2122235"/>
                <a:gd name="connsiteX6" fmla="*/ 328666 w 1989024"/>
                <a:gd name="connsiteY6" fmla="*/ 1251284 h 2122235"/>
                <a:gd name="connsiteX7" fmla="*/ 304603 w 1989024"/>
                <a:gd name="connsiteY7" fmla="*/ 1323473 h 2122235"/>
                <a:gd name="connsiteX8" fmla="*/ 232414 w 1989024"/>
                <a:gd name="connsiteY8" fmla="*/ 1371600 h 2122235"/>
                <a:gd name="connsiteX9" fmla="*/ 184287 w 1989024"/>
                <a:gd name="connsiteY9" fmla="*/ 1443789 h 2122235"/>
                <a:gd name="connsiteX10" fmla="*/ 160224 w 1989024"/>
                <a:gd name="connsiteY10" fmla="*/ 1540042 h 2122235"/>
                <a:gd name="connsiteX11" fmla="*/ 39908 w 1989024"/>
                <a:gd name="connsiteY11" fmla="*/ 1660358 h 2122235"/>
                <a:gd name="connsiteX12" fmla="*/ 15845 w 1989024"/>
                <a:gd name="connsiteY12" fmla="*/ 1732547 h 2122235"/>
                <a:gd name="connsiteX13" fmla="*/ 136161 w 1989024"/>
                <a:gd name="connsiteY13" fmla="*/ 1780673 h 2122235"/>
                <a:gd name="connsiteX14" fmla="*/ 545235 w 1989024"/>
                <a:gd name="connsiteY14" fmla="*/ 1852863 h 2122235"/>
                <a:gd name="connsiteX15" fmla="*/ 761803 w 1989024"/>
                <a:gd name="connsiteY15" fmla="*/ 1925052 h 2122235"/>
                <a:gd name="connsiteX16" fmla="*/ 1026498 w 1989024"/>
                <a:gd name="connsiteY16" fmla="*/ 1973179 h 2122235"/>
                <a:gd name="connsiteX17" fmla="*/ 1170877 w 1989024"/>
                <a:gd name="connsiteY17" fmla="*/ 2117558 h 2122235"/>
                <a:gd name="connsiteX18" fmla="*/ 1267129 w 1989024"/>
                <a:gd name="connsiteY18" fmla="*/ 2093494 h 2122235"/>
                <a:gd name="connsiteX19" fmla="*/ 1291193 w 1989024"/>
                <a:gd name="connsiteY19" fmla="*/ 1997242 h 2122235"/>
                <a:gd name="connsiteX20" fmla="*/ 1411508 w 1989024"/>
                <a:gd name="connsiteY20" fmla="*/ 1852863 h 2122235"/>
                <a:gd name="connsiteX21" fmla="*/ 1459635 w 1989024"/>
                <a:gd name="connsiteY21" fmla="*/ 1780673 h 2122235"/>
                <a:gd name="connsiteX22" fmla="*/ 1531824 w 1989024"/>
                <a:gd name="connsiteY22" fmla="*/ 1540042 h 2122235"/>
                <a:gd name="connsiteX23" fmla="*/ 1604014 w 1989024"/>
                <a:gd name="connsiteY23" fmla="*/ 1299410 h 2122235"/>
                <a:gd name="connsiteX24" fmla="*/ 1652140 w 1989024"/>
                <a:gd name="connsiteY24" fmla="*/ 1130968 h 2122235"/>
                <a:gd name="connsiteX25" fmla="*/ 1724329 w 1989024"/>
                <a:gd name="connsiteY25" fmla="*/ 890336 h 2122235"/>
                <a:gd name="connsiteX26" fmla="*/ 1748393 w 1989024"/>
                <a:gd name="connsiteY26" fmla="*/ 818147 h 2122235"/>
                <a:gd name="connsiteX27" fmla="*/ 1772456 w 1989024"/>
                <a:gd name="connsiteY27" fmla="*/ 745958 h 2122235"/>
                <a:gd name="connsiteX28" fmla="*/ 1820582 w 1989024"/>
                <a:gd name="connsiteY28" fmla="*/ 673768 h 2122235"/>
                <a:gd name="connsiteX29" fmla="*/ 1844645 w 1989024"/>
                <a:gd name="connsiteY29" fmla="*/ 577515 h 2122235"/>
                <a:gd name="connsiteX30" fmla="*/ 1892772 w 1989024"/>
                <a:gd name="connsiteY30" fmla="*/ 529389 h 2122235"/>
                <a:gd name="connsiteX31" fmla="*/ 1940898 w 1989024"/>
                <a:gd name="connsiteY31" fmla="*/ 457200 h 2122235"/>
                <a:gd name="connsiteX32" fmla="*/ 1964961 w 1989024"/>
                <a:gd name="connsiteY32" fmla="*/ 360947 h 2122235"/>
                <a:gd name="connsiteX33" fmla="*/ 1989024 w 1989024"/>
                <a:gd name="connsiteY33" fmla="*/ 288758 h 2122235"/>
                <a:gd name="connsiteX34" fmla="*/ 1964961 w 1989024"/>
                <a:gd name="connsiteY34" fmla="*/ 216568 h 2122235"/>
                <a:gd name="connsiteX35" fmla="*/ 1892772 w 1989024"/>
                <a:gd name="connsiteY35" fmla="*/ 192505 h 2122235"/>
                <a:gd name="connsiteX36" fmla="*/ 1555887 w 1989024"/>
                <a:gd name="connsiteY36" fmla="*/ 168442 h 2122235"/>
                <a:gd name="connsiteX37" fmla="*/ 1411508 w 1989024"/>
                <a:gd name="connsiteY37" fmla="*/ 120315 h 2122235"/>
                <a:gd name="connsiteX38" fmla="*/ 1267129 w 1989024"/>
                <a:gd name="connsiteY38" fmla="*/ 48126 h 2122235"/>
                <a:gd name="connsiteX39" fmla="*/ 906182 w 1989024"/>
                <a:gd name="connsiteY39" fmla="*/ 0 h 2122235"/>
                <a:gd name="connsiteX40" fmla="*/ 882119 w 1989024"/>
                <a:gd name="connsiteY40" fmla="*/ 72189 h 2122235"/>
                <a:gd name="connsiteX41" fmla="*/ 858056 w 1989024"/>
                <a:gd name="connsiteY41" fmla="*/ 192505 h 2122235"/>
                <a:gd name="connsiteX42" fmla="*/ 785866 w 1989024"/>
                <a:gd name="connsiteY42" fmla="*/ 433136 h 212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989024" h="2122235">
                  <a:moveTo>
                    <a:pt x="858056" y="336884"/>
                  </a:moveTo>
                  <a:cubicBezTo>
                    <a:pt x="850345" y="367729"/>
                    <a:pt x="827192" y="470801"/>
                    <a:pt x="809929" y="505326"/>
                  </a:cubicBezTo>
                  <a:cubicBezTo>
                    <a:pt x="789013" y="547159"/>
                    <a:pt x="757340" y="583176"/>
                    <a:pt x="737740" y="625642"/>
                  </a:cubicBezTo>
                  <a:cubicBezTo>
                    <a:pt x="709021" y="687866"/>
                    <a:pt x="693909" y="755758"/>
                    <a:pt x="665550" y="818147"/>
                  </a:cubicBezTo>
                  <a:cubicBezTo>
                    <a:pt x="653583" y="844475"/>
                    <a:pt x="631772" y="865226"/>
                    <a:pt x="617424" y="890336"/>
                  </a:cubicBezTo>
                  <a:cubicBezTo>
                    <a:pt x="555706" y="998343"/>
                    <a:pt x="541003" y="1092030"/>
                    <a:pt x="424919" y="1179094"/>
                  </a:cubicBezTo>
                  <a:lnTo>
                    <a:pt x="328666" y="1251284"/>
                  </a:lnTo>
                  <a:cubicBezTo>
                    <a:pt x="320645" y="1275347"/>
                    <a:pt x="320448" y="1303666"/>
                    <a:pt x="304603" y="1323473"/>
                  </a:cubicBezTo>
                  <a:cubicBezTo>
                    <a:pt x="286537" y="1346056"/>
                    <a:pt x="252864" y="1351150"/>
                    <a:pt x="232414" y="1371600"/>
                  </a:cubicBezTo>
                  <a:cubicBezTo>
                    <a:pt x="211964" y="1392050"/>
                    <a:pt x="200329" y="1419726"/>
                    <a:pt x="184287" y="1443789"/>
                  </a:cubicBezTo>
                  <a:cubicBezTo>
                    <a:pt x="176266" y="1475873"/>
                    <a:pt x="178569" y="1512525"/>
                    <a:pt x="160224" y="1540042"/>
                  </a:cubicBezTo>
                  <a:cubicBezTo>
                    <a:pt x="128763" y="1587234"/>
                    <a:pt x="39908" y="1660358"/>
                    <a:pt x="39908" y="1660358"/>
                  </a:cubicBezTo>
                  <a:cubicBezTo>
                    <a:pt x="31887" y="1684421"/>
                    <a:pt x="0" y="1712741"/>
                    <a:pt x="15845" y="1732547"/>
                  </a:cubicBezTo>
                  <a:cubicBezTo>
                    <a:pt x="42829" y="1766276"/>
                    <a:pt x="95567" y="1765911"/>
                    <a:pt x="136161" y="1780673"/>
                  </a:cubicBezTo>
                  <a:cubicBezTo>
                    <a:pt x="339211" y="1854510"/>
                    <a:pt x="274339" y="1828236"/>
                    <a:pt x="545235" y="1852863"/>
                  </a:cubicBezTo>
                  <a:cubicBezTo>
                    <a:pt x="617424" y="1876926"/>
                    <a:pt x="687732" y="1907624"/>
                    <a:pt x="761803" y="1925052"/>
                  </a:cubicBezTo>
                  <a:cubicBezTo>
                    <a:pt x="1224334" y="2033882"/>
                    <a:pt x="796917" y="1896650"/>
                    <a:pt x="1026498" y="1973179"/>
                  </a:cubicBezTo>
                  <a:cubicBezTo>
                    <a:pt x="1051631" y="2006689"/>
                    <a:pt x="1111764" y="2109113"/>
                    <a:pt x="1170877" y="2117558"/>
                  </a:cubicBezTo>
                  <a:cubicBezTo>
                    <a:pt x="1203616" y="2122235"/>
                    <a:pt x="1235045" y="2101515"/>
                    <a:pt x="1267129" y="2093494"/>
                  </a:cubicBezTo>
                  <a:cubicBezTo>
                    <a:pt x="1275150" y="2061410"/>
                    <a:pt x="1278165" y="2027639"/>
                    <a:pt x="1291193" y="1997242"/>
                  </a:cubicBezTo>
                  <a:cubicBezTo>
                    <a:pt x="1322824" y="1923437"/>
                    <a:pt x="1360490" y="1914084"/>
                    <a:pt x="1411508" y="1852863"/>
                  </a:cubicBezTo>
                  <a:cubicBezTo>
                    <a:pt x="1430023" y="1830646"/>
                    <a:pt x="1443593" y="1804736"/>
                    <a:pt x="1459635" y="1780673"/>
                  </a:cubicBezTo>
                  <a:cubicBezTo>
                    <a:pt x="1490326" y="1688599"/>
                    <a:pt x="1513641" y="1630957"/>
                    <a:pt x="1531824" y="1540042"/>
                  </a:cubicBezTo>
                  <a:cubicBezTo>
                    <a:pt x="1571771" y="1340306"/>
                    <a:pt x="1526725" y="1453987"/>
                    <a:pt x="1604014" y="1299410"/>
                  </a:cubicBezTo>
                  <a:cubicBezTo>
                    <a:pt x="1679242" y="998498"/>
                    <a:pt x="1583095" y="1372628"/>
                    <a:pt x="1652140" y="1130968"/>
                  </a:cubicBezTo>
                  <a:cubicBezTo>
                    <a:pt x="1724864" y="876429"/>
                    <a:pt x="1609975" y="1233396"/>
                    <a:pt x="1724329" y="890336"/>
                  </a:cubicBezTo>
                  <a:lnTo>
                    <a:pt x="1748393" y="818147"/>
                  </a:lnTo>
                  <a:cubicBezTo>
                    <a:pt x="1756414" y="794084"/>
                    <a:pt x="1758386" y="767063"/>
                    <a:pt x="1772456" y="745958"/>
                  </a:cubicBezTo>
                  <a:lnTo>
                    <a:pt x="1820582" y="673768"/>
                  </a:lnTo>
                  <a:cubicBezTo>
                    <a:pt x="1828603" y="641684"/>
                    <a:pt x="1829855" y="607095"/>
                    <a:pt x="1844645" y="577515"/>
                  </a:cubicBezTo>
                  <a:cubicBezTo>
                    <a:pt x="1854791" y="557223"/>
                    <a:pt x="1878599" y="547105"/>
                    <a:pt x="1892772" y="529389"/>
                  </a:cubicBezTo>
                  <a:cubicBezTo>
                    <a:pt x="1910838" y="506806"/>
                    <a:pt x="1924856" y="481263"/>
                    <a:pt x="1940898" y="457200"/>
                  </a:cubicBezTo>
                  <a:cubicBezTo>
                    <a:pt x="1948919" y="425116"/>
                    <a:pt x="1955876" y="392746"/>
                    <a:pt x="1964961" y="360947"/>
                  </a:cubicBezTo>
                  <a:cubicBezTo>
                    <a:pt x="1971929" y="336558"/>
                    <a:pt x="1989024" y="314123"/>
                    <a:pt x="1989024" y="288758"/>
                  </a:cubicBezTo>
                  <a:cubicBezTo>
                    <a:pt x="1989024" y="263393"/>
                    <a:pt x="1982897" y="234504"/>
                    <a:pt x="1964961" y="216568"/>
                  </a:cubicBezTo>
                  <a:cubicBezTo>
                    <a:pt x="1947026" y="198632"/>
                    <a:pt x="1917963" y="195469"/>
                    <a:pt x="1892772" y="192505"/>
                  </a:cubicBezTo>
                  <a:cubicBezTo>
                    <a:pt x="1780962" y="179351"/>
                    <a:pt x="1668182" y="176463"/>
                    <a:pt x="1555887" y="168442"/>
                  </a:cubicBezTo>
                  <a:cubicBezTo>
                    <a:pt x="1507761" y="152400"/>
                    <a:pt x="1458335" y="139826"/>
                    <a:pt x="1411508" y="120315"/>
                  </a:cubicBezTo>
                  <a:cubicBezTo>
                    <a:pt x="1361840" y="99620"/>
                    <a:pt x="1318556" y="63950"/>
                    <a:pt x="1267129" y="48126"/>
                  </a:cubicBezTo>
                  <a:cubicBezTo>
                    <a:pt x="1244407" y="41135"/>
                    <a:pt x="915828" y="1206"/>
                    <a:pt x="906182" y="0"/>
                  </a:cubicBezTo>
                  <a:cubicBezTo>
                    <a:pt x="898161" y="24063"/>
                    <a:pt x="888271" y="47582"/>
                    <a:pt x="882119" y="72189"/>
                  </a:cubicBezTo>
                  <a:cubicBezTo>
                    <a:pt x="872199" y="111867"/>
                    <a:pt x="869292" y="153179"/>
                    <a:pt x="858056" y="192505"/>
                  </a:cubicBezTo>
                  <a:cubicBezTo>
                    <a:pt x="783330" y="454047"/>
                    <a:pt x="785866" y="329040"/>
                    <a:pt x="785866" y="433136"/>
                  </a:cubicBezTo>
                </a:path>
              </a:pathLst>
            </a:custGeom>
            <a:solidFill>
              <a:schemeClr val="tx1">
                <a:alpha val="20000"/>
              </a:schemeClr>
            </a:solid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reeform 13"/>
            <p:cNvSpPr/>
            <p:nvPr/>
          </p:nvSpPr>
          <p:spPr>
            <a:xfrm>
              <a:off x="1774209" y="3547170"/>
              <a:ext cx="183937" cy="193823"/>
            </a:xfrm>
            <a:custGeom>
              <a:avLst/>
              <a:gdLst>
                <a:gd name="connsiteX0" fmla="*/ 54591 w 183937"/>
                <a:gd name="connsiteY0" fmla="*/ 40943 h 193823"/>
                <a:gd name="connsiteX1" fmla="*/ 13648 w 183937"/>
                <a:gd name="connsiteY1" fmla="*/ 54591 h 193823"/>
                <a:gd name="connsiteX2" fmla="*/ 0 w 183937"/>
                <a:gd name="connsiteY2" fmla="*/ 95534 h 193823"/>
                <a:gd name="connsiteX3" fmla="*/ 54591 w 183937"/>
                <a:gd name="connsiteY3" fmla="*/ 177421 h 193823"/>
                <a:gd name="connsiteX4" fmla="*/ 95534 w 183937"/>
                <a:gd name="connsiteY4" fmla="*/ 191068 h 193823"/>
                <a:gd name="connsiteX5" fmla="*/ 163773 w 183937"/>
                <a:gd name="connsiteY5" fmla="*/ 177421 h 193823"/>
                <a:gd name="connsiteX6" fmla="*/ 163773 w 183937"/>
                <a:gd name="connsiteY6" fmla="*/ 54591 h 193823"/>
                <a:gd name="connsiteX7" fmla="*/ 109182 w 183937"/>
                <a:gd name="connsiteY7" fmla="*/ 40943 h 193823"/>
                <a:gd name="connsiteX8" fmla="*/ 27295 w 183937"/>
                <a:gd name="connsiteY8" fmla="*/ 0 h 193823"/>
                <a:gd name="connsiteX9" fmla="*/ 54591 w 183937"/>
                <a:gd name="connsiteY9" fmla="*/ 40943 h 19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3937" h="193823">
                  <a:moveTo>
                    <a:pt x="54591" y="40943"/>
                  </a:moveTo>
                  <a:cubicBezTo>
                    <a:pt x="52316" y="50042"/>
                    <a:pt x="23820" y="44419"/>
                    <a:pt x="13648" y="54591"/>
                  </a:cubicBezTo>
                  <a:cubicBezTo>
                    <a:pt x="3476" y="64763"/>
                    <a:pt x="0" y="81148"/>
                    <a:pt x="0" y="95534"/>
                  </a:cubicBezTo>
                  <a:cubicBezTo>
                    <a:pt x="0" y="128919"/>
                    <a:pt x="29976" y="161011"/>
                    <a:pt x="54591" y="177421"/>
                  </a:cubicBezTo>
                  <a:cubicBezTo>
                    <a:pt x="66561" y="185401"/>
                    <a:pt x="81886" y="186519"/>
                    <a:pt x="95534" y="191068"/>
                  </a:cubicBezTo>
                  <a:cubicBezTo>
                    <a:pt x="118280" y="186519"/>
                    <a:pt x="147370" y="193823"/>
                    <a:pt x="163773" y="177421"/>
                  </a:cubicBezTo>
                  <a:cubicBezTo>
                    <a:pt x="179999" y="161195"/>
                    <a:pt x="183937" y="74755"/>
                    <a:pt x="163773" y="54591"/>
                  </a:cubicBezTo>
                  <a:cubicBezTo>
                    <a:pt x="150510" y="41328"/>
                    <a:pt x="127379" y="45492"/>
                    <a:pt x="109182" y="40943"/>
                  </a:cubicBezTo>
                  <a:cubicBezTo>
                    <a:pt x="88478" y="27140"/>
                    <a:pt x="55550" y="0"/>
                    <a:pt x="27295" y="0"/>
                  </a:cubicBezTo>
                  <a:cubicBezTo>
                    <a:pt x="22746" y="0"/>
                    <a:pt x="56866" y="31844"/>
                    <a:pt x="54591" y="40943"/>
                  </a:cubicBezTo>
                  <a:close/>
                </a:path>
              </a:pathLst>
            </a:cu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15" name="Freeform 14"/>
            <p:cNvSpPr/>
            <p:nvPr/>
          </p:nvSpPr>
          <p:spPr>
            <a:xfrm>
              <a:off x="2238398" y="3697295"/>
              <a:ext cx="216521" cy="181617"/>
            </a:xfrm>
            <a:custGeom>
              <a:avLst/>
              <a:gdLst>
                <a:gd name="connsiteX0" fmla="*/ 95369 w 216521"/>
                <a:gd name="connsiteY0" fmla="*/ 54591 h 181617"/>
                <a:gd name="connsiteX1" fmla="*/ 13483 w 216521"/>
                <a:gd name="connsiteY1" fmla="*/ 81887 h 181617"/>
                <a:gd name="connsiteX2" fmla="*/ 27130 w 216521"/>
                <a:gd name="connsiteY2" fmla="*/ 150125 h 181617"/>
                <a:gd name="connsiteX3" fmla="*/ 109017 w 216521"/>
                <a:gd name="connsiteY3" fmla="*/ 177421 h 181617"/>
                <a:gd name="connsiteX4" fmla="*/ 204551 w 216521"/>
                <a:gd name="connsiteY4" fmla="*/ 163773 h 181617"/>
                <a:gd name="connsiteX5" fmla="*/ 190903 w 216521"/>
                <a:gd name="connsiteY5" fmla="*/ 122830 h 181617"/>
                <a:gd name="connsiteX6" fmla="*/ 95369 w 216521"/>
                <a:gd name="connsiteY6" fmla="*/ 68239 h 181617"/>
                <a:gd name="connsiteX7" fmla="*/ 68074 w 216521"/>
                <a:gd name="connsiteY7" fmla="*/ 0 h 181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521" h="181617">
                  <a:moveTo>
                    <a:pt x="95369" y="54591"/>
                  </a:moveTo>
                  <a:cubicBezTo>
                    <a:pt x="68074" y="63690"/>
                    <a:pt x="30206" y="58474"/>
                    <a:pt x="13483" y="81887"/>
                  </a:cubicBezTo>
                  <a:cubicBezTo>
                    <a:pt x="0" y="100763"/>
                    <a:pt x="10728" y="133723"/>
                    <a:pt x="27130" y="150125"/>
                  </a:cubicBezTo>
                  <a:cubicBezTo>
                    <a:pt x="47475" y="170470"/>
                    <a:pt x="109017" y="177421"/>
                    <a:pt x="109017" y="177421"/>
                  </a:cubicBezTo>
                  <a:cubicBezTo>
                    <a:pt x="140862" y="172872"/>
                    <a:pt x="177786" y="181617"/>
                    <a:pt x="204551" y="163773"/>
                  </a:cubicBezTo>
                  <a:cubicBezTo>
                    <a:pt x="216521" y="155793"/>
                    <a:pt x="199890" y="134064"/>
                    <a:pt x="190903" y="122830"/>
                  </a:cubicBezTo>
                  <a:cubicBezTo>
                    <a:pt x="178041" y="106753"/>
                    <a:pt x="108805" y="74957"/>
                    <a:pt x="95369" y="68239"/>
                  </a:cubicBezTo>
                  <a:lnTo>
                    <a:pt x="68074" y="0"/>
                  </a:lnTo>
                </a:path>
              </a:pathLst>
            </a:custGeom>
            <a:noFill/>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2391391" y="2264280"/>
              <a:ext cx="196958" cy="122830"/>
            </a:xfrm>
            <a:custGeom>
              <a:avLst/>
              <a:gdLst>
                <a:gd name="connsiteX0" fmla="*/ 78854 w 196958"/>
                <a:gd name="connsiteY0" fmla="*/ 40943 h 122830"/>
                <a:gd name="connsiteX1" fmla="*/ 24263 w 196958"/>
                <a:gd name="connsiteY1" fmla="*/ 68239 h 122830"/>
                <a:gd name="connsiteX2" fmla="*/ 78854 w 196958"/>
                <a:gd name="connsiteY2" fmla="*/ 122830 h 122830"/>
                <a:gd name="connsiteX3" fmla="*/ 188036 w 196958"/>
                <a:gd name="connsiteY3" fmla="*/ 81887 h 122830"/>
                <a:gd name="connsiteX4" fmla="*/ 147093 w 196958"/>
                <a:gd name="connsiteY4" fmla="*/ 0 h 122830"/>
                <a:gd name="connsiteX5" fmla="*/ 51558 w 196958"/>
                <a:gd name="connsiteY5" fmla="*/ 40943 h 122830"/>
                <a:gd name="connsiteX6" fmla="*/ 24263 w 196958"/>
                <a:gd name="connsiteY6" fmla="*/ 95534 h 122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958" h="122830">
                  <a:moveTo>
                    <a:pt x="78854" y="40943"/>
                  </a:moveTo>
                  <a:cubicBezTo>
                    <a:pt x="60657" y="50042"/>
                    <a:pt x="34730" y="50793"/>
                    <a:pt x="24263" y="68239"/>
                  </a:cubicBezTo>
                  <a:cubicBezTo>
                    <a:pt x="0" y="108677"/>
                    <a:pt x="66723" y="118786"/>
                    <a:pt x="78854" y="122830"/>
                  </a:cubicBezTo>
                  <a:cubicBezTo>
                    <a:pt x="98995" y="117795"/>
                    <a:pt x="175442" y="102876"/>
                    <a:pt x="188036" y="81887"/>
                  </a:cubicBezTo>
                  <a:cubicBezTo>
                    <a:pt x="196958" y="67018"/>
                    <a:pt x="150722" y="5443"/>
                    <a:pt x="147093" y="0"/>
                  </a:cubicBezTo>
                  <a:cubicBezTo>
                    <a:pt x="115248" y="13648"/>
                    <a:pt x="78906" y="19672"/>
                    <a:pt x="51558" y="40943"/>
                  </a:cubicBezTo>
                  <a:cubicBezTo>
                    <a:pt x="35499" y="53433"/>
                    <a:pt x="24263" y="95534"/>
                    <a:pt x="24263" y="95534"/>
                  </a:cubicBezTo>
                </a:path>
              </a:pathLst>
            </a:custGeom>
            <a:noFill/>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16"/>
            <p:cNvSpPr/>
            <p:nvPr/>
          </p:nvSpPr>
          <p:spPr>
            <a:xfrm>
              <a:off x="2913361" y="2373462"/>
              <a:ext cx="211976" cy="150126"/>
            </a:xfrm>
            <a:custGeom>
              <a:avLst/>
              <a:gdLst>
                <a:gd name="connsiteX0" fmla="*/ 116442 w 211976"/>
                <a:gd name="connsiteY0" fmla="*/ 0 h 150126"/>
                <a:gd name="connsiteX1" fmla="*/ 61851 w 211976"/>
                <a:gd name="connsiteY1" fmla="*/ 13648 h 150126"/>
                <a:gd name="connsiteX2" fmla="*/ 34555 w 211976"/>
                <a:gd name="connsiteY2" fmla="*/ 109182 h 150126"/>
                <a:gd name="connsiteX3" fmla="*/ 143738 w 211976"/>
                <a:gd name="connsiteY3" fmla="*/ 150126 h 150126"/>
                <a:gd name="connsiteX4" fmla="*/ 198329 w 211976"/>
                <a:gd name="connsiteY4" fmla="*/ 136478 h 150126"/>
                <a:gd name="connsiteX5" fmla="*/ 211976 w 211976"/>
                <a:gd name="connsiteY5" fmla="*/ 95535 h 150126"/>
                <a:gd name="connsiteX6" fmla="*/ 157385 w 211976"/>
                <a:gd name="connsiteY6" fmla="*/ 13648 h 150126"/>
                <a:gd name="connsiteX7" fmla="*/ 116442 w 211976"/>
                <a:gd name="connsiteY7" fmla="*/ 0 h 150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976" h="150126">
                  <a:moveTo>
                    <a:pt x="116442" y="0"/>
                  </a:moveTo>
                  <a:cubicBezTo>
                    <a:pt x="100520" y="0"/>
                    <a:pt x="78137" y="4342"/>
                    <a:pt x="61851" y="13648"/>
                  </a:cubicBezTo>
                  <a:cubicBezTo>
                    <a:pt x="24342" y="35082"/>
                    <a:pt x="0" y="67716"/>
                    <a:pt x="34555" y="109182"/>
                  </a:cubicBezTo>
                  <a:cubicBezTo>
                    <a:pt x="53336" y="131720"/>
                    <a:pt x="117892" y="143664"/>
                    <a:pt x="143738" y="150126"/>
                  </a:cubicBezTo>
                  <a:cubicBezTo>
                    <a:pt x="161935" y="145577"/>
                    <a:pt x="183682" y="148196"/>
                    <a:pt x="198329" y="136478"/>
                  </a:cubicBezTo>
                  <a:cubicBezTo>
                    <a:pt x="209562" y="127491"/>
                    <a:pt x="211976" y="109921"/>
                    <a:pt x="211976" y="95535"/>
                  </a:cubicBezTo>
                  <a:cubicBezTo>
                    <a:pt x="211976" y="66515"/>
                    <a:pt x="182004" y="24199"/>
                    <a:pt x="157385" y="13648"/>
                  </a:cubicBezTo>
                  <a:cubicBezTo>
                    <a:pt x="140659" y="6480"/>
                    <a:pt x="132364" y="0"/>
                    <a:pt x="116442" y="0"/>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6"/>
          <p:cNvGrpSpPr/>
          <p:nvPr/>
        </p:nvGrpSpPr>
        <p:grpSpPr>
          <a:xfrm>
            <a:off x="2763093" y="2545061"/>
            <a:ext cx="1823340" cy="2145245"/>
            <a:chOff x="2763093" y="2233271"/>
            <a:chExt cx="1823340" cy="2352206"/>
          </a:xfrm>
        </p:grpSpPr>
        <p:sp>
          <p:nvSpPr>
            <p:cNvPr id="19" name="Freeform 18"/>
            <p:cNvSpPr/>
            <p:nvPr/>
          </p:nvSpPr>
          <p:spPr>
            <a:xfrm>
              <a:off x="2763093" y="2233271"/>
              <a:ext cx="1823340" cy="2352206"/>
            </a:xfrm>
            <a:custGeom>
              <a:avLst/>
              <a:gdLst>
                <a:gd name="connsiteX0" fmla="*/ 726065 w 1823340"/>
                <a:gd name="connsiteY0" fmla="*/ 138395 h 2352206"/>
                <a:gd name="connsiteX1" fmla="*/ 629812 w 1823340"/>
                <a:gd name="connsiteY1" fmla="*/ 282774 h 2352206"/>
                <a:gd name="connsiteX2" fmla="*/ 605749 w 1823340"/>
                <a:gd name="connsiteY2" fmla="*/ 379027 h 2352206"/>
                <a:gd name="connsiteX3" fmla="*/ 557623 w 1823340"/>
                <a:gd name="connsiteY3" fmla="*/ 523406 h 2352206"/>
                <a:gd name="connsiteX4" fmla="*/ 533560 w 1823340"/>
                <a:gd name="connsiteY4" fmla="*/ 619659 h 2352206"/>
                <a:gd name="connsiteX5" fmla="*/ 485433 w 1823340"/>
                <a:gd name="connsiteY5" fmla="*/ 667785 h 2352206"/>
                <a:gd name="connsiteX6" fmla="*/ 413244 w 1823340"/>
                <a:gd name="connsiteY6" fmla="*/ 836227 h 2352206"/>
                <a:gd name="connsiteX7" fmla="*/ 365118 w 1823340"/>
                <a:gd name="connsiteY7" fmla="*/ 980606 h 2352206"/>
                <a:gd name="connsiteX8" fmla="*/ 341054 w 1823340"/>
                <a:gd name="connsiteY8" fmla="*/ 1052795 h 2352206"/>
                <a:gd name="connsiteX9" fmla="*/ 316991 w 1823340"/>
                <a:gd name="connsiteY9" fmla="*/ 1124985 h 2352206"/>
                <a:gd name="connsiteX10" fmla="*/ 292928 w 1823340"/>
                <a:gd name="connsiteY10" fmla="*/ 1197174 h 2352206"/>
                <a:gd name="connsiteX11" fmla="*/ 244802 w 1823340"/>
                <a:gd name="connsiteY11" fmla="*/ 1413743 h 2352206"/>
                <a:gd name="connsiteX12" fmla="*/ 220739 w 1823340"/>
                <a:gd name="connsiteY12" fmla="*/ 1534059 h 2352206"/>
                <a:gd name="connsiteX13" fmla="*/ 172612 w 1823340"/>
                <a:gd name="connsiteY13" fmla="*/ 1654374 h 2352206"/>
                <a:gd name="connsiteX14" fmla="*/ 148549 w 1823340"/>
                <a:gd name="connsiteY14" fmla="*/ 1726564 h 2352206"/>
                <a:gd name="connsiteX15" fmla="*/ 100423 w 1823340"/>
                <a:gd name="connsiteY15" fmla="*/ 1846880 h 2352206"/>
                <a:gd name="connsiteX16" fmla="*/ 28233 w 1823340"/>
                <a:gd name="connsiteY16" fmla="*/ 2015322 h 2352206"/>
                <a:gd name="connsiteX17" fmla="*/ 4170 w 1823340"/>
                <a:gd name="connsiteY17" fmla="*/ 2087511 h 2352206"/>
                <a:gd name="connsiteX18" fmla="*/ 52296 w 1823340"/>
                <a:gd name="connsiteY18" fmla="*/ 2159701 h 2352206"/>
                <a:gd name="connsiteX19" fmla="*/ 341054 w 1823340"/>
                <a:gd name="connsiteY19" fmla="*/ 2231890 h 2352206"/>
                <a:gd name="connsiteX20" fmla="*/ 653875 w 1823340"/>
                <a:gd name="connsiteY20" fmla="*/ 2255953 h 2352206"/>
                <a:gd name="connsiteX21" fmla="*/ 942633 w 1823340"/>
                <a:gd name="connsiteY21" fmla="*/ 2328143 h 2352206"/>
                <a:gd name="connsiteX22" fmla="*/ 1014823 w 1823340"/>
                <a:gd name="connsiteY22" fmla="*/ 2352206 h 2352206"/>
                <a:gd name="connsiteX23" fmla="*/ 1087012 w 1823340"/>
                <a:gd name="connsiteY23" fmla="*/ 2328143 h 2352206"/>
                <a:gd name="connsiteX24" fmla="*/ 1111075 w 1823340"/>
                <a:gd name="connsiteY24" fmla="*/ 2231890 h 2352206"/>
                <a:gd name="connsiteX25" fmla="*/ 1159202 w 1823340"/>
                <a:gd name="connsiteY25" fmla="*/ 2159701 h 2352206"/>
                <a:gd name="connsiteX26" fmla="*/ 1231391 w 1823340"/>
                <a:gd name="connsiteY26" fmla="*/ 1967195 h 2352206"/>
                <a:gd name="connsiteX27" fmla="*/ 1279518 w 1823340"/>
                <a:gd name="connsiteY27" fmla="*/ 1919069 h 2352206"/>
                <a:gd name="connsiteX28" fmla="*/ 1351707 w 1823340"/>
                <a:gd name="connsiteY28" fmla="*/ 1798753 h 2352206"/>
                <a:gd name="connsiteX29" fmla="*/ 1375770 w 1823340"/>
                <a:gd name="connsiteY29" fmla="*/ 1726564 h 2352206"/>
                <a:gd name="connsiteX30" fmla="*/ 1423896 w 1823340"/>
                <a:gd name="connsiteY30" fmla="*/ 1437806 h 2352206"/>
                <a:gd name="connsiteX31" fmla="*/ 1496086 w 1823340"/>
                <a:gd name="connsiteY31" fmla="*/ 1269364 h 2352206"/>
                <a:gd name="connsiteX32" fmla="*/ 1520149 w 1823340"/>
                <a:gd name="connsiteY32" fmla="*/ 1197174 h 2352206"/>
                <a:gd name="connsiteX33" fmla="*/ 1568275 w 1823340"/>
                <a:gd name="connsiteY33" fmla="*/ 1100922 h 2352206"/>
                <a:gd name="connsiteX34" fmla="*/ 1664528 w 1823340"/>
                <a:gd name="connsiteY34" fmla="*/ 836227 h 2352206"/>
                <a:gd name="connsiteX35" fmla="*/ 1712654 w 1823340"/>
                <a:gd name="connsiteY35" fmla="*/ 691848 h 2352206"/>
                <a:gd name="connsiteX36" fmla="*/ 1736718 w 1823340"/>
                <a:gd name="connsiteY36" fmla="*/ 571532 h 2352206"/>
                <a:gd name="connsiteX37" fmla="*/ 1760781 w 1823340"/>
                <a:gd name="connsiteY37" fmla="*/ 403090 h 2352206"/>
                <a:gd name="connsiteX38" fmla="*/ 1808907 w 1823340"/>
                <a:gd name="connsiteY38" fmla="*/ 258711 h 2352206"/>
                <a:gd name="connsiteX39" fmla="*/ 1784844 w 1823340"/>
                <a:gd name="connsiteY39" fmla="*/ 42143 h 2352206"/>
                <a:gd name="connsiteX40" fmla="*/ 1688591 w 1823340"/>
                <a:gd name="connsiteY40" fmla="*/ 66206 h 2352206"/>
                <a:gd name="connsiteX41" fmla="*/ 1038886 w 1823340"/>
                <a:gd name="connsiteY41" fmla="*/ 42143 h 2352206"/>
                <a:gd name="connsiteX42" fmla="*/ 798254 w 1823340"/>
                <a:gd name="connsiteY42" fmla="*/ 42143 h 2352206"/>
                <a:gd name="connsiteX43" fmla="*/ 726065 w 1823340"/>
                <a:gd name="connsiteY43" fmla="*/ 90269 h 2352206"/>
                <a:gd name="connsiteX44" fmla="*/ 677939 w 1823340"/>
                <a:gd name="connsiteY44" fmla="*/ 210585 h 235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823340" h="2352206">
                  <a:moveTo>
                    <a:pt x="726065" y="138395"/>
                  </a:moveTo>
                  <a:cubicBezTo>
                    <a:pt x="693981" y="186521"/>
                    <a:pt x="643840" y="226660"/>
                    <a:pt x="629812" y="282774"/>
                  </a:cubicBezTo>
                  <a:cubicBezTo>
                    <a:pt x="621791" y="314858"/>
                    <a:pt x="615252" y="347350"/>
                    <a:pt x="605749" y="379027"/>
                  </a:cubicBezTo>
                  <a:cubicBezTo>
                    <a:pt x="591172" y="427617"/>
                    <a:pt x="569927" y="474191"/>
                    <a:pt x="557623" y="523406"/>
                  </a:cubicBezTo>
                  <a:cubicBezTo>
                    <a:pt x="549602" y="555490"/>
                    <a:pt x="548350" y="590079"/>
                    <a:pt x="533560" y="619659"/>
                  </a:cubicBezTo>
                  <a:cubicBezTo>
                    <a:pt x="523414" y="639951"/>
                    <a:pt x="501475" y="651743"/>
                    <a:pt x="485433" y="667785"/>
                  </a:cubicBezTo>
                  <a:cubicBezTo>
                    <a:pt x="461370" y="723932"/>
                    <a:pt x="435173" y="779212"/>
                    <a:pt x="413244" y="836227"/>
                  </a:cubicBezTo>
                  <a:cubicBezTo>
                    <a:pt x="395033" y="883575"/>
                    <a:pt x="381160" y="932480"/>
                    <a:pt x="365118" y="980606"/>
                  </a:cubicBezTo>
                  <a:lnTo>
                    <a:pt x="341054" y="1052795"/>
                  </a:lnTo>
                  <a:lnTo>
                    <a:pt x="316991" y="1124985"/>
                  </a:lnTo>
                  <a:cubicBezTo>
                    <a:pt x="308970" y="1149048"/>
                    <a:pt x="297902" y="1172302"/>
                    <a:pt x="292928" y="1197174"/>
                  </a:cubicBezTo>
                  <a:cubicBezTo>
                    <a:pt x="220353" y="1560051"/>
                    <a:pt x="312767" y="1107898"/>
                    <a:pt x="244802" y="1413743"/>
                  </a:cubicBezTo>
                  <a:cubicBezTo>
                    <a:pt x="235930" y="1453669"/>
                    <a:pt x="232492" y="1494884"/>
                    <a:pt x="220739" y="1534059"/>
                  </a:cubicBezTo>
                  <a:cubicBezTo>
                    <a:pt x="208327" y="1575432"/>
                    <a:pt x="187779" y="1613930"/>
                    <a:pt x="172612" y="1654374"/>
                  </a:cubicBezTo>
                  <a:cubicBezTo>
                    <a:pt x="163706" y="1678124"/>
                    <a:pt x="157455" y="1702814"/>
                    <a:pt x="148549" y="1726564"/>
                  </a:cubicBezTo>
                  <a:cubicBezTo>
                    <a:pt x="133382" y="1767009"/>
                    <a:pt x="114082" y="1805902"/>
                    <a:pt x="100423" y="1846880"/>
                  </a:cubicBezTo>
                  <a:cubicBezTo>
                    <a:pt x="48628" y="2002265"/>
                    <a:pt x="112822" y="1888439"/>
                    <a:pt x="28233" y="2015322"/>
                  </a:cubicBezTo>
                  <a:cubicBezTo>
                    <a:pt x="20212" y="2039385"/>
                    <a:pt x="0" y="2062491"/>
                    <a:pt x="4170" y="2087511"/>
                  </a:cubicBezTo>
                  <a:cubicBezTo>
                    <a:pt x="8924" y="2116038"/>
                    <a:pt x="34230" y="2137118"/>
                    <a:pt x="52296" y="2159701"/>
                  </a:cubicBezTo>
                  <a:cubicBezTo>
                    <a:pt x="133994" y="2261823"/>
                    <a:pt x="161099" y="2216242"/>
                    <a:pt x="341054" y="2231890"/>
                  </a:cubicBezTo>
                  <a:cubicBezTo>
                    <a:pt x="445243" y="2240950"/>
                    <a:pt x="549601" y="2247932"/>
                    <a:pt x="653875" y="2255953"/>
                  </a:cubicBezTo>
                  <a:cubicBezTo>
                    <a:pt x="848297" y="2288356"/>
                    <a:pt x="751964" y="2264586"/>
                    <a:pt x="942633" y="2328143"/>
                  </a:cubicBezTo>
                  <a:lnTo>
                    <a:pt x="1014823" y="2352206"/>
                  </a:lnTo>
                  <a:cubicBezTo>
                    <a:pt x="1038886" y="2344185"/>
                    <a:pt x="1071167" y="2347950"/>
                    <a:pt x="1087012" y="2328143"/>
                  </a:cubicBezTo>
                  <a:cubicBezTo>
                    <a:pt x="1107672" y="2302318"/>
                    <a:pt x="1098047" y="2262288"/>
                    <a:pt x="1111075" y="2231890"/>
                  </a:cubicBezTo>
                  <a:cubicBezTo>
                    <a:pt x="1122467" y="2205308"/>
                    <a:pt x="1143160" y="2183764"/>
                    <a:pt x="1159202" y="2159701"/>
                  </a:cubicBezTo>
                  <a:cubicBezTo>
                    <a:pt x="1180363" y="2075054"/>
                    <a:pt x="1181059" y="2042693"/>
                    <a:pt x="1231391" y="1967195"/>
                  </a:cubicBezTo>
                  <a:cubicBezTo>
                    <a:pt x="1243976" y="1948318"/>
                    <a:pt x="1263476" y="1935111"/>
                    <a:pt x="1279518" y="1919069"/>
                  </a:cubicBezTo>
                  <a:cubicBezTo>
                    <a:pt x="1347684" y="1714570"/>
                    <a:pt x="1252615" y="1963908"/>
                    <a:pt x="1351707" y="1798753"/>
                  </a:cubicBezTo>
                  <a:cubicBezTo>
                    <a:pt x="1364757" y="1777003"/>
                    <a:pt x="1368802" y="1750953"/>
                    <a:pt x="1375770" y="1726564"/>
                  </a:cubicBezTo>
                  <a:cubicBezTo>
                    <a:pt x="1423586" y="1559207"/>
                    <a:pt x="1379953" y="1679488"/>
                    <a:pt x="1423896" y="1437806"/>
                  </a:cubicBezTo>
                  <a:cubicBezTo>
                    <a:pt x="1435776" y="1372466"/>
                    <a:pt x="1469889" y="1330491"/>
                    <a:pt x="1496086" y="1269364"/>
                  </a:cubicBezTo>
                  <a:cubicBezTo>
                    <a:pt x="1506078" y="1246050"/>
                    <a:pt x="1510157" y="1220488"/>
                    <a:pt x="1520149" y="1197174"/>
                  </a:cubicBezTo>
                  <a:cubicBezTo>
                    <a:pt x="1534279" y="1164203"/>
                    <a:pt x="1553706" y="1133701"/>
                    <a:pt x="1568275" y="1100922"/>
                  </a:cubicBezTo>
                  <a:cubicBezTo>
                    <a:pt x="1612923" y="1000464"/>
                    <a:pt x="1628956" y="942944"/>
                    <a:pt x="1664528" y="836227"/>
                  </a:cubicBezTo>
                  <a:cubicBezTo>
                    <a:pt x="1664529" y="836223"/>
                    <a:pt x="1712653" y="691851"/>
                    <a:pt x="1712654" y="691848"/>
                  </a:cubicBezTo>
                  <a:cubicBezTo>
                    <a:pt x="1720675" y="651743"/>
                    <a:pt x="1729994" y="611875"/>
                    <a:pt x="1736718" y="571532"/>
                  </a:cubicBezTo>
                  <a:cubicBezTo>
                    <a:pt x="1746042" y="515586"/>
                    <a:pt x="1748028" y="458355"/>
                    <a:pt x="1760781" y="403090"/>
                  </a:cubicBezTo>
                  <a:cubicBezTo>
                    <a:pt x="1772188" y="353660"/>
                    <a:pt x="1808907" y="258711"/>
                    <a:pt x="1808907" y="258711"/>
                  </a:cubicBezTo>
                  <a:cubicBezTo>
                    <a:pt x="1800886" y="186522"/>
                    <a:pt x="1823340" y="103736"/>
                    <a:pt x="1784844" y="42143"/>
                  </a:cubicBezTo>
                  <a:cubicBezTo>
                    <a:pt x="1767316" y="14098"/>
                    <a:pt x="1721663" y="66206"/>
                    <a:pt x="1688591" y="66206"/>
                  </a:cubicBezTo>
                  <a:cubicBezTo>
                    <a:pt x="1471874" y="66206"/>
                    <a:pt x="1255454" y="50164"/>
                    <a:pt x="1038886" y="42143"/>
                  </a:cubicBezTo>
                  <a:cubicBezTo>
                    <a:pt x="929579" y="14817"/>
                    <a:pt x="924683" y="0"/>
                    <a:pt x="798254" y="42143"/>
                  </a:cubicBezTo>
                  <a:cubicBezTo>
                    <a:pt x="770818" y="51288"/>
                    <a:pt x="750128" y="74227"/>
                    <a:pt x="726065" y="90269"/>
                  </a:cubicBezTo>
                  <a:cubicBezTo>
                    <a:pt x="669041" y="175807"/>
                    <a:pt x="677939" y="133539"/>
                    <a:pt x="677939" y="210585"/>
                  </a:cubicBezTo>
                </a:path>
              </a:pathLst>
            </a:custGeom>
            <a:solidFill>
              <a:schemeClr val="tx1">
                <a:alpha val="20000"/>
              </a:schemeClr>
            </a:solid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3533254" y="2505390"/>
              <a:ext cx="196958" cy="122830"/>
            </a:xfrm>
            <a:custGeom>
              <a:avLst/>
              <a:gdLst>
                <a:gd name="connsiteX0" fmla="*/ 78854 w 196958"/>
                <a:gd name="connsiteY0" fmla="*/ 40943 h 122830"/>
                <a:gd name="connsiteX1" fmla="*/ 24263 w 196958"/>
                <a:gd name="connsiteY1" fmla="*/ 68239 h 122830"/>
                <a:gd name="connsiteX2" fmla="*/ 78854 w 196958"/>
                <a:gd name="connsiteY2" fmla="*/ 122830 h 122830"/>
                <a:gd name="connsiteX3" fmla="*/ 188036 w 196958"/>
                <a:gd name="connsiteY3" fmla="*/ 81887 h 122830"/>
                <a:gd name="connsiteX4" fmla="*/ 147093 w 196958"/>
                <a:gd name="connsiteY4" fmla="*/ 0 h 122830"/>
                <a:gd name="connsiteX5" fmla="*/ 51558 w 196958"/>
                <a:gd name="connsiteY5" fmla="*/ 40943 h 122830"/>
                <a:gd name="connsiteX6" fmla="*/ 24263 w 196958"/>
                <a:gd name="connsiteY6" fmla="*/ 95534 h 122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958" h="122830">
                  <a:moveTo>
                    <a:pt x="78854" y="40943"/>
                  </a:moveTo>
                  <a:cubicBezTo>
                    <a:pt x="60657" y="50042"/>
                    <a:pt x="34730" y="50793"/>
                    <a:pt x="24263" y="68239"/>
                  </a:cubicBezTo>
                  <a:cubicBezTo>
                    <a:pt x="0" y="108677"/>
                    <a:pt x="66723" y="118786"/>
                    <a:pt x="78854" y="122830"/>
                  </a:cubicBezTo>
                  <a:cubicBezTo>
                    <a:pt x="98995" y="117795"/>
                    <a:pt x="175442" y="102876"/>
                    <a:pt x="188036" y="81887"/>
                  </a:cubicBezTo>
                  <a:cubicBezTo>
                    <a:pt x="196958" y="67018"/>
                    <a:pt x="150722" y="5443"/>
                    <a:pt x="147093" y="0"/>
                  </a:cubicBezTo>
                  <a:cubicBezTo>
                    <a:pt x="115248" y="13648"/>
                    <a:pt x="78906" y="19672"/>
                    <a:pt x="51558" y="40943"/>
                  </a:cubicBezTo>
                  <a:cubicBezTo>
                    <a:pt x="35499" y="53433"/>
                    <a:pt x="24263" y="95534"/>
                    <a:pt x="24263" y="95534"/>
                  </a:cubicBezTo>
                </a:path>
              </a:pathLst>
            </a:custGeom>
            <a:noFill/>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4131424" y="2536098"/>
              <a:ext cx="211976" cy="150126"/>
            </a:xfrm>
            <a:custGeom>
              <a:avLst/>
              <a:gdLst>
                <a:gd name="connsiteX0" fmla="*/ 116442 w 211976"/>
                <a:gd name="connsiteY0" fmla="*/ 0 h 150126"/>
                <a:gd name="connsiteX1" fmla="*/ 61851 w 211976"/>
                <a:gd name="connsiteY1" fmla="*/ 13648 h 150126"/>
                <a:gd name="connsiteX2" fmla="*/ 34555 w 211976"/>
                <a:gd name="connsiteY2" fmla="*/ 109182 h 150126"/>
                <a:gd name="connsiteX3" fmla="*/ 143738 w 211976"/>
                <a:gd name="connsiteY3" fmla="*/ 150126 h 150126"/>
                <a:gd name="connsiteX4" fmla="*/ 198329 w 211976"/>
                <a:gd name="connsiteY4" fmla="*/ 136478 h 150126"/>
                <a:gd name="connsiteX5" fmla="*/ 211976 w 211976"/>
                <a:gd name="connsiteY5" fmla="*/ 95535 h 150126"/>
                <a:gd name="connsiteX6" fmla="*/ 157385 w 211976"/>
                <a:gd name="connsiteY6" fmla="*/ 13648 h 150126"/>
                <a:gd name="connsiteX7" fmla="*/ 116442 w 211976"/>
                <a:gd name="connsiteY7" fmla="*/ 0 h 150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976" h="150126">
                  <a:moveTo>
                    <a:pt x="116442" y="0"/>
                  </a:moveTo>
                  <a:cubicBezTo>
                    <a:pt x="100520" y="0"/>
                    <a:pt x="78137" y="4342"/>
                    <a:pt x="61851" y="13648"/>
                  </a:cubicBezTo>
                  <a:cubicBezTo>
                    <a:pt x="24342" y="35082"/>
                    <a:pt x="0" y="67716"/>
                    <a:pt x="34555" y="109182"/>
                  </a:cubicBezTo>
                  <a:cubicBezTo>
                    <a:pt x="53336" y="131720"/>
                    <a:pt x="117892" y="143664"/>
                    <a:pt x="143738" y="150126"/>
                  </a:cubicBezTo>
                  <a:cubicBezTo>
                    <a:pt x="161935" y="145577"/>
                    <a:pt x="183682" y="148196"/>
                    <a:pt x="198329" y="136478"/>
                  </a:cubicBezTo>
                  <a:cubicBezTo>
                    <a:pt x="209562" y="127491"/>
                    <a:pt x="211976" y="109921"/>
                    <a:pt x="211976" y="95535"/>
                  </a:cubicBezTo>
                  <a:cubicBezTo>
                    <a:pt x="211976" y="66515"/>
                    <a:pt x="182004" y="24199"/>
                    <a:pt x="157385" y="13648"/>
                  </a:cubicBezTo>
                  <a:cubicBezTo>
                    <a:pt x="140659" y="6480"/>
                    <a:pt x="132364" y="0"/>
                    <a:pt x="116442" y="0"/>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3068471" y="4052137"/>
              <a:ext cx="187031" cy="208707"/>
            </a:xfrm>
            <a:custGeom>
              <a:avLst/>
              <a:gdLst>
                <a:gd name="connsiteX0" fmla="*/ 2275 w 187031"/>
                <a:gd name="connsiteY0" fmla="*/ 81886 h 208707"/>
                <a:gd name="connsiteX1" fmla="*/ 29571 w 187031"/>
                <a:gd name="connsiteY1" fmla="*/ 191068 h 208707"/>
                <a:gd name="connsiteX2" fmla="*/ 152401 w 187031"/>
                <a:gd name="connsiteY2" fmla="*/ 150125 h 208707"/>
                <a:gd name="connsiteX3" fmla="*/ 166048 w 187031"/>
                <a:gd name="connsiteY3" fmla="*/ 0 h 208707"/>
                <a:gd name="connsiteX4" fmla="*/ 56866 w 187031"/>
                <a:gd name="connsiteY4" fmla="*/ 27295 h 208707"/>
                <a:gd name="connsiteX5" fmla="*/ 15923 w 187031"/>
                <a:gd name="connsiteY5" fmla="*/ 68239 h 208707"/>
                <a:gd name="connsiteX6" fmla="*/ 2275 w 187031"/>
                <a:gd name="connsiteY6" fmla="*/ 81886 h 208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031" h="208707">
                  <a:moveTo>
                    <a:pt x="2275" y="81886"/>
                  </a:moveTo>
                  <a:cubicBezTo>
                    <a:pt x="4550" y="102357"/>
                    <a:pt x="3045" y="164542"/>
                    <a:pt x="29571" y="191068"/>
                  </a:cubicBezTo>
                  <a:cubicBezTo>
                    <a:pt x="47210" y="208707"/>
                    <a:pt x="138939" y="156856"/>
                    <a:pt x="152401" y="150125"/>
                  </a:cubicBezTo>
                  <a:cubicBezTo>
                    <a:pt x="187031" y="46233"/>
                    <a:pt x="185339" y="96452"/>
                    <a:pt x="166048" y="0"/>
                  </a:cubicBezTo>
                  <a:cubicBezTo>
                    <a:pt x="156211" y="1968"/>
                    <a:pt x="74848" y="15307"/>
                    <a:pt x="56866" y="27295"/>
                  </a:cubicBezTo>
                  <a:cubicBezTo>
                    <a:pt x="40807" y="38001"/>
                    <a:pt x="29571" y="54591"/>
                    <a:pt x="15923" y="68239"/>
                  </a:cubicBezTo>
                  <a:cubicBezTo>
                    <a:pt x="836" y="113498"/>
                    <a:pt x="0" y="61415"/>
                    <a:pt x="2275" y="81886"/>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3536133" y="4173806"/>
              <a:ext cx="265373" cy="165364"/>
            </a:xfrm>
            <a:custGeom>
              <a:avLst/>
              <a:gdLst>
                <a:gd name="connsiteX0" fmla="*/ 162410 w 265373"/>
                <a:gd name="connsiteY0" fmla="*/ 14808 h 165364"/>
                <a:gd name="connsiteX1" fmla="*/ 53228 w 265373"/>
                <a:gd name="connsiteY1" fmla="*/ 28456 h 165364"/>
                <a:gd name="connsiteX2" fmla="*/ 53228 w 265373"/>
                <a:gd name="connsiteY2" fmla="*/ 151286 h 165364"/>
                <a:gd name="connsiteX3" fmla="*/ 94171 w 265373"/>
                <a:gd name="connsiteY3" fmla="*/ 164934 h 165364"/>
                <a:gd name="connsiteX4" fmla="*/ 217001 w 265373"/>
                <a:gd name="connsiteY4" fmla="*/ 151286 h 165364"/>
                <a:gd name="connsiteX5" fmla="*/ 230649 w 265373"/>
                <a:gd name="connsiteY5" fmla="*/ 14808 h 165364"/>
                <a:gd name="connsiteX6" fmla="*/ 162410 w 265373"/>
                <a:gd name="connsiteY6" fmla="*/ 14808 h 16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373" h="165364">
                  <a:moveTo>
                    <a:pt x="162410" y="14808"/>
                  </a:moveTo>
                  <a:cubicBezTo>
                    <a:pt x="132840" y="17083"/>
                    <a:pt x="87282" y="14834"/>
                    <a:pt x="53228" y="28456"/>
                  </a:cubicBezTo>
                  <a:cubicBezTo>
                    <a:pt x="0" y="49747"/>
                    <a:pt x="38241" y="130304"/>
                    <a:pt x="53228" y="151286"/>
                  </a:cubicBezTo>
                  <a:cubicBezTo>
                    <a:pt x="61590" y="162992"/>
                    <a:pt x="80523" y="160385"/>
                    <a:pt x="94171" y="164934"/>
                  </a:cubicBezTo>
                  <a:cubicBezTo>
                    <a:pt x="135114" y="160385"/>
                    <a:pt x="178286" y="165364"/>
                    <a:pt x="217001" y="151286"/>
                  </a:cubicBezTo>
                  <a:cubicBezTo>
                    <a:pt x="265373" y="133696"/>
                    <a:pt x="240278" y="28289"/>
                    <a:pt x="230649" y="14808"/>
                  </a:cubicBezTo>
                  <a:cubicBezTo>
                    <a:pt x="220072" y="0"/>
                    <a:pt x="191980" y="12533"/>
                    <a:pt x="162410" y="14808"/>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25"/>
          <p:cNvGrpSpPr/>
          <p:nvPr/>
        </p:nvGrpSpPr>
        <p:grpSpPr>
          <a:xfrm>
            <a:off x="4109727" y="2587204"/>
            <a:ext cx="1881999" cy="2441996"/>
            <a:chOff x="4109727" y="2275414"/>
            <a:chExt cx="1881999" cy="2677586"/>
          </a:xfrm>
        </p:grpSpPr>
        <p:sp>
          <p:nvSpPr>
            <p:cNvPr id="25" name="Freeform 24"/>
            <p:cNvSpPr/>
            <p:nvPr/>
          </p:nvSpPr>
          <p:spPr>
            <a:xfrm>
              <a:off x="4109727" y="2275414"/>
              <a:ext cx="1881999" cy="2677586"/>
            </a:xfrm>
            <a:custGeom>
              <a:avLst/>
              <a:gdLst>
                <a:gd name="connsiteX0" fmla="*/ 630715 w 1881999"/>
                <a:gd name="connsiteY0" fmla="*/ 48126 h 2677586"/>
                <a:gd name="connsiteX1" fmla="*/ 534462 w 1881999"/>
                <a:gd name="connsiteY1" fmla="*/ 938463 h 2677586"/>
                <a:gd name="connsiteX2" fmla="*/ 462273 w 1881999"/>
                <a:gd name="connsiteY2" fmla="*/ 1179095 h 2677586"/>
                <a:gd name="connsiteX3" fmla="*/ 390084 w 1881999"/>
                <a:gd name="connsiteY3" fmla="*/ 1347537 h 2677586"/>
                <a:gd name="connsiteX4" fmla="*/ 366020 w 1881999"/>
                <a:gd name="connsiteY4" fmla="*/ 1443789 h 2677586"/>
                <a:gd name="connsiteX5" fmla="*/ 341957 w 1881999"/>
                <a:gd name="connsiteY5" fmla="*/ 1515979 h 2677586"/>
                <a:gd name="connsiteX6" fmla="*/ 197578 w 1881999"/>
                <a:gd name="connsiteY6" fmla="*/ 1852863 h 2677586"/>
                <a:gd name="connsiteX7" fmla="*/ 173515 w 1881999"/>
                <a:gd name="connsiteY7" fmla="*/ 1973179 h 2677586"/>
                <a:gd name="connsiteX8" fmla="*/ 149452 w 1881999"/>
                <a:gd name="connsiteY8" fmla="*/ 2045368 h 2677586"/>
                <a:gd name="connsiteX9" fmla="*/ 125389 w 1881999"/>
                <a:gd name="connsiteY9" fmla="*/ 2165684 h 2677586"/>
                <a:gd name="connsiteX10" fmla="*/ 77262 w 1881999"/>
                <a:gd name="connsiteY10" fmla="*/ 2213810 h 2677586"/>
                <a:gd name="connsiteX11" fmla="*/ 53199 w 1881999"/>
                <a:gd name="connsiteY11" fmla="*/ 2286000 h 2677586"/>
                <a:gd name="connsiteX12" fmla="*/ 5073 w 1881999"/>
                <a:gd name="connsiteY12" fmla="*/ 2358189 h 2677586"/>
                <a:gd name="connsiteX13" fmla="*/ 29136 w 1881999"/>
                <a:gd name="connsiteY13" fmla="*/ 2478505 h 2677586"/>
                <a:gd name="connsiteX14" fmla="*/ 197578 w 1881999"/>
                <a:gd name="connsiteY14" fmla="*/ 2550695 h 2677586"/>
                <a:gd name="connsiteX15" fmla="*/ 654778 w 1881999"/>
                <a:gd name="connsiteY15" fmla="*/ 2574758 h 2677586"/>
                <a:gd name="connsiteX16" fmla="*/ 1063852 w 1881999"/>
                <a:gd name="connsiteY16" fmla="*/ 2598821 h 2677586"/>
                <a:gd name="connsiteX17" fmla="*/ 1136041 w 1881999"/>
                <a:gd name="connsiteY17" fmla="*/ 2622884 h 2677586"/>
                <a:gd name="connsiteX18" fmla="*/ 1184168 w 1881999"/>
                <a:gd name="connsiteY18" fmla="*/ 2671010 h 2677586"/>
                <a:gd name="connsiteX19" fmla="*/ 1400736 w 1881999"/>
                <a:gd name="connsiteY19" fmla="*/ 2646947 h 2677586"/>
                <a:gd name="connsiteX20" fmla="*/ 1496989 w 1881999"/>
                <a:gd name="connsiteY20" fmla="*/ 2454442 h 2677586"/>
                <a:gd name="connsiteX21" fmla="*/ 1545115 w 1881999"/>
                <a:gd name="connsiteY21" fmla="*/ 1925052 h 2677586"/>
                <a:gd name="connsiteX22" fmla="*/ 1569178 w 1881999"/>
                <a:gd name="connsiteY22" fmla="*/ 1828800 h 2677586"/>
                <a:gd name="connsiteX23" fmla="*/ 1665431 w 1881999"/>
                <a:gd name="connsiteY23" fmla="*/ 1227221 h 2677586"/>
                <a:gd name="connsiteX24" fmla="*/ 1737620 w 1881999"/>
                <a:gd name="connsiteY24" fmla="*/ 1010652 h 2677586"/>
                <a:gd name="connsiteX25" fmla="*/ 1761684 w 1881999"/>
                <a:gd name="connsiteY25" fmla="*/ 914400 h 2677586"/>
                <a:gd name="connsiteX26" fmla="*/ 1809810 w 1881999"/>
                <a:gd name="connsiteY26" fmla="*/ 770021 h 2677586"/>
                <a:gd name="connsiteX27" fmla="*/ 1881999 w 1881999"/>
                <a:gd name="connsiteY27" fmla="*/ 192505 h 2677586"/>
                <a:gd name="connsiteX28" fmla="*/ 1809810 w 1881999"/>
                <a:gd name="connsiteY28" fmla="*/ 144379 h 2677586"/>
                <a:gd name="connsiteX29" fmla="*/ 1472926 w 1881999"/>
                <a:gd name="connsiteY29" fmla="*/ 96252 h 2677586"/>
                <a:gd name="connsiteX30" fmla="*/ 1376673 w 1881999"/>
                <a:gd name="connsiteY30" fmla="*/ 72189 h 2677586"/>
                <a:gd name="connsiteX31" fmla="*/ 1280420 w 1881999"/>
                <a:gd name="connsiteY31" fmla="*/ 24063 h 2677586"/>
                <a:gd name="connsiteX32" fmla="*/ 1087915 w 1881999"/>
                <a:gd name="connsiteY32" fmla="*/ 0 h 2677586"/>
                <a:gd name="connsiteX33" fmla="*/ 702905 w 1881999"/>
                <a:gd name="connsiteY33" fmla="*/ 48126 h 2677586"/>
                <a:gd name="connsiteX34" fmla="*/ 654778 w 1881999"/>
                <a:gd name="connsiteY34" fmla="*/ 96252 h 2677586"/>
                <a:gd name="connsiteX35" fmla="*/ 510399 w 1881999"/>
                <a:gd name="connsiteY35" fmla="*/ 144379 h 267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81999" h="2677586">
                  <a:moveTo>
                    <a:pt x="630715" y="48126"/>
                  </a:moveTo>
                  <a:cubicBezTo>
                    <a:pt x="596807" y="658480"/>
                    <a:pt x="630578" y="313713"/>
                    <a:pt x="534462" y="938463"/>
                  </a:cubicBezTo>
                  <a:cubicBezTo>
                    <a:pt x="503493" y="1139758"/>
                    <a:pt x="543296" y="1057559"/>
                    <a:pt x="462273" y="1179095"/>
                  </a:cubicBezTo>
                  <a:cubicBezTo>
                    <a:pt x="393192" y="1455418"/>
                    <a:pt x="489788" y="1114896"/>
                    <a:pt x="390084" y="1347537"/>
                  </a:cubicBezTo>
                  <a:cubicBezTo>
                    <a:pt x="377056" y="1377934"/>
                    <a:pt x="375106" y="1411990"/>
                    <a:pt x="366020" y="1443789"/>
                  </a:cubicBezTo>
                  <a:cubicBezTo>
                    <a:pt x="359052" y="1468178"/>
                    <a:pt x="351062" y="1492305"/>
                    <a:pt x="341957" y="1515979"/>
                  </a:cubicBezTo>
                  <a:cubicBezTo>
                    <a:pt x="250645" y="1753391"/>
                    <a:pt x="276757" y="1694507"/>
                    <a:pt x="197578" y="1852863"/>
                  </a:cubicBezTo>
                  <a:cubicBezTo>
                    <a:pt x="189557" y="1892968"/>
                    <a:pt x="183435" y="1933501"/>
                    <a:pt x="173515" y="1973179"/>
                  </a:cubicBezTo>
                  <a:cubicBezTo>
                    <a:pt x="167363" y="1997786"/>
                    <a:pt x="155604" y="2020761"/>
                    <a:pt x="149452" y="2045368"/>
                  </a:cubicBezTo>
                  <a:cubicBezTo>
                    <a:pt x="139532" y="2085046"/>
                    <a:pt x="141500" y="2128091"/>
                    <a:pt x="125389" y="2165684"/>
                  </a:cubicBezTo>
                  <a:cubicBezTo>
                    <a:pt x="116452" y="2186537"/>
                    <a:pt x="93304" y="2197768"/>
                    <a:pt x="77262" y="2213810"/>
                  </a:cubicBezTo>
                  <a:cubicBezTo>
                    <a:pt x="69241" y="2237873"/>
                    <a:pt x="64542" y="2263313"/>
                    <a:pt x="53199" y="2286000"/>
                  </a:cubicBezTo>
                  <a:cubicBezTo>
                    <a:pt x="40266" y="2311867"/>
                    <a:pt x="8660" y="2329492"/>
                    <a:pt x="5073" y="2358189"/>
                  </a:cubicBezTo>
                  <a:cubicBezTo>
                    <a:pt x="0" y="2398773"/>
                    <a:pt x="8844" y="2442994"/>
                    <a:pt x="29136" y="2478505"/>
                  </a:cubicBezTo>
                  <a:cubicBezTo>
                    <a:pt x="53234" y="2520676"/>
                    <a:pt x="159731" y="2547404"/>
                    <a:pt x="197578" y="2550695"/>
                  </a:cubicBezTo>
                  <a:cubicBezTo>
                    <a:pt x="349615" y="2563916"/>
                    <a:pt x="502402" y="2566293"/>
                    <a:pt x="654778" y="2574758"/>
                  </a:cubicBezTo>
                  <a:lnTo>
                    <a:pt x="1063852" y="2598821"/>
                  </a:lnTo>
                  <a:cubicBezTo>
                    <a:pt x="1087915" y="2606842"/>
                    <a:pt x="1114291" y="2609834"/>
                    <a:pt x="1136041" y="2622884"/>
                  </a:cubicBezTo>
                  <a:cubicBezTo>
                    <a:pt x="1155495" y="2634556"/>
                    <a:pt x="1161574" y="2668956"/>
                    <a:pt x="1184168" y="2671010"/>
                  </a:cubicBezTo>
                  <a:cubicBezTo>
                    <a:pt x="1256503" y="2677586"/>
                    <a:pt x="1328547" y="2654968"/>
                    <a:pt x="1400736" y="2646947"/>
                  </a:cubicBezTo>
                  <a:cubicBezTo>
                    <a:pt x="1447319" y="2577072"/>
                    <a:pt x="1476213" y="2544473"/>
                    <a:pt x="1496989" y="2454442"/>
                  </a:cubicBezTo>
                  <a:cubicBezTo>
                    <a:pt x="1522782" y="2342672"/>
                    <a:pt x="1537742" y="1991407"/>
                    <a:pt x="1545115" y="1925052"/>
                  </a:cubicBezTo>
                  <a:cubicBezTo>
                    <a:pt x="1548767" y="1892183"/>
                    <a:pt x="1561157" y="1860884"/>
                    <a:pt x="1569178" y="1828800"/>
                  </a:cubicBezTo>
                  <a:cubicBezTo>
                    <a:pt x="1620706" y="1287764"/>
                    <a:pt x="1541634" y="1474814"/>
                    <a:pt x="1665431" y="1227221"/>
                  </a:cubicBezTo>
                  <a:cubicBezTo>
                    <a:pt x="1718163" y="963559"/>
                    <a:pt x="1652229" y="1238360"/>
                    <a:pt x="1737620" y="1010652"/>
                  </a:cubicBezTo>
                  <a:cubicBezTo>
                    <a:pt x="1749232" y="979686"/>
                    <a:pt x="1752181" y="946077"/>
                    <a:pt x="1761684" y="914400"/>
                  </a:cubicBezTo>
                  <a:cubicBezTo>
                    <a:pt x="1776261" y="865810"/>
                    <a:pt x="1793768" y="818147"/>
                    <a:pt x="1809810" y="770021"/>
                  </a:cubicBezTo>
                  <a:cubicBezTo>
                    <a:pt x="1860341" y="239444"/>
                    <a:pt x="1804430" y="425216"/>
                    <a:pt x="1881999" y="192505"/>
                  </a:cubicBezTo>
                  <a:cubicBezTo>
                    <a:pt x="1857936" y="176463"/>
                    <a:pt x="1836392" y="155771"/>
                    <a:pt x="1809810" y="144379"/>
                  </a:cubicBezTo>
                  <a:cubicBezTo>
                    <a:pt x="1730169" y="110247"/>
                    <a:pt x="1515358" y="100495"/>
                    <a:pt x="1472926" y="96252"/>
                  </a:cubicBezTo>
                  <a:cubicBezTo>
                    <a:pt x="1440842" y="88231"/>
                    <a:pt x="1407639" y="83801"/>
                    <a:pt x="1376673" y="72189"/>
                  </a:cubicBezTo>
                  <a:cubicBezTo>
                    <a:pt x="1343086" y="59594"/>
                    <a:pt x="1315220" y="32763"/>
                    <a:pt x="1280420" y="24063"/>
                  </a:cubicBezTo>
                  <a:cubicBezTo>
                    <a:pt x="1217683" y="8379"/>
                    <a:pt x="1152083" y="8021"/>
                    <a:pt x="1087915" y="0"/>
                  </a:cubicBezTo>
                  <a:cubicBezTo>
                    <a:pt x="1086299" y="147"/>
                    <a:pt x="769844" y="19438"/>
                    <a:pt x="702905" y="48126"/>
                  </a:cubicBezTo>
                  <a:cubicBezTo>
                    <a:pt x="682052" y="57063"/>
                    <a:pt x="675070" y="86106"/>
                    <a:pt x="654778" y="96252"/>
                  </a:cubicBezTo>
                  <a:cubicBezTo>
                    <a:pt x="609404" y="118939"/>
                    <a:pt x="510399" y="144379"/>
                    <a:pt x="510399" y="144379"/>
                  </a:cubicBezTo>
                </a:path>
              </a:pathLst>
            </a:custGeom>
            <a:solidFill>
              <a:schemeClr val="tx1">
                <a:alpha val="20000"/>
              </a:schemeClr>
            </a:solid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4837752" y="2564531"/>
              <a:ext cx="179187" cy="122830"/>
            </a:xfrm>
            <a:custGeom>
              <a:avLst/>
              <a:gdLst>
                <a:gd name="connsiteX0" fmla="*/ 89090 w 179187"/>
                <a:gd name="connsiteY0" fmla="*/ 0 h 122830"/>
                <a:gd name="connsiteX1" fmla="*/ 34499 w 179187"/>
                <a:gd name="connsiteY1" fmla="*/ 27295 h 122830"/>
                <a:gd name="connsiteX2" fmla="*/ 61794 w 179187"/>
                <a:gd name="connsiteY2" fmla="*/ 109182 h 122830"/>
                <a:gd name="connsiteX3" fmla="*/ 116385 w 179187"/>
                <a:gd name="connsiteY3" fmla="*/ 122830 h 122830"/>
                <a:gd name="connsiteX4" fmla="*/ 157329 w 179187"/>
                <a:gd name="connsiteY4" fmla="*/ 95534 h 122830"/>
                <a:gd name="connsiteX5" fmla="*/ 102738 w 179187"/>
                <a:gd name="connsiteY5" fmla="*/ 27295 h 122830"/>
                <a:gd name="connsiteX6" fmla="*/ 89090 w 179187"/>
                <a:gd name="connsiteY6" fmla="*/ 0 h 122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187" h="122830">
                  <a:moveTo>
                    <a:pt x="89090" y="0"/>
                  </a:moveTo>
                  <a:cubicBezTo>
                    <a:pt x="77717" y="0"/>
                    <a:pt x="48885" y="12909"/>
                    <a:pt x="34499" y="27295"/>
                  </a:cubicBezTo>
                  <a:cubicBezTo>
                    <a:pt x="0" y="61794"/>
                    <a:pt x="30463" y="91279"/>
                    <a:pt x="61794" y="109182"/>
                  </a:cubicBezTo>
                  <a:cubicBezTo>
                    <a:pt x="78080" y="118488"/>
                    <a:pt x="98188" y="118281"/>
                    <a:pt x="116385" y="122830"/>
                  </a:cubicBezTo>
                  <a:cubicBezTo>
                    <a:pt x="130033" y="113731"/>
                    <a:pt x="152142" y="111095"/>
                    <a:pt x="157329" y="95534"/>
                  </a:cubicBezTo>
                  <a:cubicBezTo>
                    <a:pt x="179187" y="29962"/>
                    <a:pt x="131568" y="44593"/>
                    <a:pt x="102738" y="27295"/>
                  </a:cubicBezTo>
                  <a:cubicBezTo>
                    <a:pt x="91704" y="20675"/>
                    <a:pt x="100463" y="0"/>
                    <a:pt x="89090" y="0"/>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5524170" y="2547462"/>
              <a:ext cx="176867" cy="172847"/>
            </a:xfrm>
            <a:custGeom>
              <a:avLst/>
              <a:gdLst>
                <a:gd name="connsiteX0" fmla="*/ 57764 w 176867"/>
                <a:gd name="connsiteY0" fmla="*/ 44364 h 172847"/>
                <a:gd name="connsiteX1" fmla="*/ 44117 w 176867"/>
                <a:gd name="connsiteY1" fmla="*/ 85308 h 172847"/>
                <a:gd name="connsiteX2" fmla="*/ 3173 w 176867"/>
                <a:gd name="connsiteY2" fmla="*/ 126251 h 172847"/>
                <a:gd name="connsiteX3" fmla="*/ 57764 w 176867"/>
                <a:gd name="connsiteY3" fmla="*/ 167194 h 172847"/>
                <a:gd name="connsiteX4" fmla="*/ 153299 w 176867"/>
                <a:gd name="connsiteY4" fmla="*/ 153546 h 172847"/>
                <a:gd name="connsiteX5" fmla="*/ 153299 w 176867"/>
                <a:gd name="connsiteY5" fmla="*/ 30717 h 172847"/>
                <a:gd name="connsiteX6" fmla="*/ 112355 w 176867"/>
                <a:gd name="connsiteY6" fmla="*/ 3421 h 172847"/>
                <a:gd name="connsiteX7" fmla="*/ 16821 w 176867"/>
                <a:gd name="connsiteY7" fmla="*/ 58012 h 172847"/>
                <a:gd name="connsiteX8" fmla="*/ 57764 w 176867"/>
                <a:gd name="connsiteY8" fmla="*/ 44364 h 17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867" h="172847">
                  <a:moveTo>
                    <a:pt x="57764" y="44364"/>
                  </a:moveTo>
                  <a:cubicBezTo>
                    <a:pt x="62313" y="48913"/>
                    <a:pt x="52097" y="73338"/>
                    <a:pt x="44117" y="85308"/>
                  </a:cubicBezTo>
                  <a:cubicBezTo>
                    <a:pt x="33411" y="101367"/>
                    <a:pt x="0" y="107213"/>
                    <a:pt x="3173" y="126251"/>
                  </a:cubicBezTo>
                  <a:cubicBezTo>
                    <a:pt x="6912" y="148688"/>
                    <a:pt x="39567" y="153546"/>
                    <a:pt x="57764" y="167194"/>
                  </a:cubicBezTo>
                  <a:cubicBezTo>
                    <a:pt x="89609" y="162645"/>
                    <a:pt x="127564" y="172847"/>
                    <a:pt x="153299" y="153546"/>
                  </a:cubicBezTo>
                  <a:cubicBezTo>
                    <a:pt x="176867" y="135870"/>
                    <a:pt x="167524" y="52054"/>
                    <a:pt x="153299" y="30717"/>
                  </a:cubicBezTo>
                  <a:cubicBezTo>
                    <a:pt x="144200" y="17069"/>
                    <a:pt x="126003" y="12520"/>
                    <a:pt x="112355" y="3421"/>
                  </a:cubicBezTo>
                  <a:cubicBezTo>
                    <a:pt x="43811" y="17130"/>
                    <a:pt x="45828" y="0"/>
                    <a:pt x="16821" y="58012"/>
                  </a:cubicBezTo>
                  <a:cubicBezTo>
                    <a:pt x="14786" y="62081"/>
                    <a:pt x="53215" y="39815"/>
                    <a:pt x="57764" y="44364"/>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4453401" y="4428757"/>
              <a:ext cx="208443" cy="155642"/>
            </a:xfrm>
            <a:custGeom>
              <a:avLst/>
              <a:gdLst>
                <a:gd name="connsiteX0" fmla="*/ 64008 w 208443"/>
                <a:gd name="connsiteY0" fmla="*/ 5517 h 155642"/>
                <a:gd name="connsiteX1" fmla="*/ 23065 w 208443"/>
                <a:gd name="connsiteY1" fmla="*/ 46460 h 155642"/>
                <a:gd name="connsiteX2" fmla="*/ 23065 w 208443"/>
                <a:gd name="connsiteY2" fmla="*/ 141995 h 155642"/>
                <a:gd name="connsiteX3" fmla="*/ 64008 w 208443"/>
                <a:gd name="connsiteY3" fmla="*/ 155642 h 155642"/>
                <a:gd name="connsiteX4" fmla="*/ 159542 w 208443"/>
                <a:gd name="connsiteY4" fmla="*/ 141995 h 155642"/>
                <a:gd name="connsiteX5" fmla="*/ 200486 w 208443"/>
                <a:gd name="connsiteY5" fmla="*/ 128347 h 155642"/>
                <a:gd name="connsiteX6" fmla="*/ 186838 w 208443"/>
                <a:gd name="connsiteY6" fmla="*/ 19165 h 155642"/>
                <a:gd name="connsiteX7" fmla="*/ 64008 w 208443"/>
                <a:gd name="connsiteY7" fmla="*/ 5517 h 15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443" h="155642">
                  <a:moveTo>
                    <a:pt x="64008" y="5517"/>
                  </a:moveTo>
                  <a:cubicBezTo>
                    <a:pt x="36713" y="10066"/>
                    <a:pt x="32641" y="29702"/>
                    <a:pt x="23065" y="46460"/>
                  </a:cubicBezTo>
                  <a:cubicBezTo>
                    <a:pt x="10473" y="68496"/>
                    <a:pt x="0" y="118930"/>
                    <a:pt x="23065" y="141995"/>
                  </a:cubicBezTo>
                  <a:cubicBezTo>
                    <a:pt x="33237" y="152167"/>
                    <a:pt x="50360" y="151093"/>
                    <a:pt x="64008" y="155642"/>
                  </a:cubicBezTo>
                  <a:cubicBezTo>
                    <a:pt x="95853" y="151093"/>
                    <a:pt x="127999" y="148304"/>
                    <a:pt x="159542" y="141995"/>
                  </a:cubicBezTo>
                  <a:cubicBezTo>
                    <a:pt x="173649" y="139174"/>
                    <a:pt x="197365" y="142391"/>
                    <a:pt x="200486" y="128347"/>
                  </a:cubicBezTo>
                  <a:cubicBezTo>
                    <a:pt x="208443" y="92543"/>
                    <a:pt x="204650" y="51227"/>
                    <a:pt x="186838" y="19165"/>
                  </a:cubicBezTo>
                  <a:cubicBezTo>
                    <a:pt x="176191" y="0"/>
                    <a:pt x="91303" y="968"/>
                    <a:pt x="64008" y="5517"/>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5214285" y="4486212"/>
              <a:ext cx="217524" cy="207370"/>
            </a:xfrm>
            <a:custGeom>
              <a:avLst/>
              <a:gdLst>
                <a:gd name="connsiteX0" fmla="*/ 108342 w 217524"/>
                <a:gd name="connsiteY0" fmla="*/ 111835 h 207370"/>
                <a:gd name="connsiteX1" fmla="*/ 12808 w 217524"/>
                <a:gd name="connsiteY1" fmla="*/ 125483 h 207370"/>
                <a:gd name="connsiteX2" fmla="*/ 40103 w 217524"/>
                <a:gd name="connsiteY2" fmla="*/ 166426 h 207370"/>
                <a:gd name="connsiteX3" fmla="*/ 81046 w 217524"/>
                <a:gd name="connsiteY3" fmla="*/ 207370 h 207370"/>
                <a:gd name="connsiteX4" fmla="*/ 162933 w 217524"/>
                <a:gd name="connsiteY4" fmla="*/ 152779 h 207370"/>
                <a:gd name="connsiteX5" fmla="*/ 217524 w 217524"/>
                <a:gd name="connsiteY5" fmla="*/ 70892 h 207370"/>
                <a:gd name="connsiteX6" fmla="*/ 149285 w 217524"/>
                <a:gd name="connsiteY6" fmla="*/ 2653 h 207370"/>
                <a:gd name="connsiteX7" fmla="*/ 94694 w 217524"/>
                <a:gd name="connsiteY7" fmla="*/ 16301 h 207370"/>
                <a:gd name="connsiteX8" fmla="*/ 26455 w 217524"/>
                <a:gd name="connsiteY8" fmla="*/ 98187 h 207370"/>
                <a:gd name="connsiteX9" fmla="*/ 26455 w 217524"/>
                <a:gd name="connsiteY9" fmla="*/ 152779 h 207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524" h="207370">
                  <a:moveTo>
                    <a:pt x="108342" y="111835"/>
                  </a:moveTo>
                  <a:cubicBezTo>
                    <a:pt x="76497" y="116384"/>
                    <a:pt x="37927" y="105388"/>
                    <a:pt x="12808" y="125483"/>
                  </a:cubicBezTo>
                  <a:cubicBezTo>
                    <a:pt x="0" y="135729"/>
                    <a:pt x="29603" y="153825"/>
                    <a:pt x="40103" y="166426"/>
                  </a:cubicBezTo>
                  <a:cubicBezTo>
                    <a:pt x="52459" y="181254"/>
                    <a:pt x="67398" y="193722"/>
                    <a:pt x="81046" y="207370"/>
                  </a:cubicBezTo>
                  <a:cubicBezTo>
                    <a:pt x="128870" y="191429"/>
                    <a:pt x="127152" y="198783"/>
                    <a:pt x="162933" y="152779"/>
                  </a:cubicBezTo>
                  <a:cubicBezTo>
                    <a:pt x="183073" y="126884"/>
                    <a:pt x="217524" y="70892"/>
                    <a:pt x="217524" y="70892"/>
                  </a:cubicBezTo>
                  <a:cubicBezTo>
                    <a:pt x="202201" y="47907"/>
                    <a:pt x="182804" y="7442"/>
                    <a:pt x="149285" y="2653"/>
                  </a:cubicBezTo>
                  <a:cubicBezTo>
                    <a:pt x="130716" y="0"/>
                    <a:pt x="112891" y="11752"/>
                    <a:pt x="94694" y="16301"/>
                  </a:cubicBezTo>
                  <a:cubicBezTo>
                    <a:pt x="77927" y="33068"/>
                    <a:pt x="34055" y="71587"/>
                    <a:pt x="26455" y="98187"/>
                  </a:cubicBezTo>
                  <a:cubicBezTo>
                    <a:pt x="21456" y="115684"/>
                    <a:pt x="26455" y="134582"/>
                    <a:pt x="26455" y="152779"/>
                  </a:cubicBezTo>
                </a:path>
              </a:pathLst>
            </a:custGeom>
            <a:noFill/>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1" name="Left Brace 30"/>
          <p:cNvSpPr/>
          <p:nvPr/>
        </p:nvSpPr>
        <p:spPr>
          <a:xfrm rot="17109688">
            <a:off x="2997957" y="2959074"/>
            <a:ext cx="510093" cy="3858072"/>
          </a:xfrm>
          <a:prstGeom prst="leftBrace">
            <a:avLst>
              <a:gd name="adj1" fmla="val 28992"/>
              <a:gd name="adj2" fmla="val 62825"/>
            </a:avLst>
          </a:prstGeom>
          <a:ln w="381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Rounded Rectangle 31"/>
          <p:cNvSpPr/>
          <p:nvPr/>
        </p:nvSpPr>
        <p:spPr>
          <a:xfrm>
            <a:off x="228600" y="228600"/>
            <a:ext cx="3657600" cy="1371600"/>
          </a:xfrm>
          <a:prstGeom prst="roundRect">
            <a:avLst/>
          </a:prstGeom>
          <a:no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Segoe Condensed" pitchFamily="34" charset="0"/>
              </a:rPr>
              <a:t>how are the eco-feedback interfaces presented?</a:t>
            </a:r>
            <a:endParaRPr lang="en-US" sz="3200" b="1" dirty="0">
              <a:latin typeface="Segoe Condensed" pitchFamily="34" charset="0"/>
            </a:endParaRPr>
          </a:p>
        </p:txBody>
      </p:sp>
      <p:sp>
        <p:nvSpPr>
          <p:cNvPr id="34" name="Rounded Rectangle 33"/>
          <p:cNvSpPr/>
          <p:nvPr/>
        </p:nvSpPr>
        <p:spPr>
          <a:xfrm>
            <a:off x="3429000" y="152400"/>
            <a:ext cx="2587752" cy="1371600"/>
          </a:xfrm>
          <a:prstGeom prst="roundRect">
            <a:avLst/>
          </a:prstGeom>
          <a:no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Segoe Condensed" pitchFamily="34" charset="0"/>
              </a:rPr>
              <a:t>what behaviors are targeted?</a:t>
            </a:r>
            <a:endParaRPr lang="en-US" sz="3200" b="1" dirty="0">
              <a:latin typeface="Segoe Condensed" pitchFamily="34" charset="0"/>
            </a:endParaRPr>
          </a:p>
        </p:txBody>
      </p:sp>
      <p:sp>
        <p:nvSpPr>
          <p:cNvPr id="35" name="Rounded Rectangle 34"/>
          <p:cNvSpPr/>
          <p:nvPr/>
        </p:nvSpPr>
        <p:spPr>
          <a:xfrm>
            <a:off x="5562600" y="914400"/>
            <a:ext cx="3581400" cy="1371600"/>
          </a:xfrm>
          <a:prstGeom prst="roundRect">
            <a:avLst/>
          </a:prstGeom>
          <a:no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Segoe Condensed" pitchFamily="34" charset="0"/>
              </a:rPr>
              <a:t>how are the eco-feedback interfaces evaluated?</a:t>
            </a:r>
            <a:endParaRPr lang="en-US" sz="3200" b="1" dirty="0">
              <a:latin typeface="Segoe Condensed" pitchFamily="34" charset="0"/>
            </a:endParaRPr>
          </a:p>
        </p:txBody>
      </p:sp>
      <p:sp>
        <p:nvSpPr>
          <p:cNvPr id="38" name="Arc 37"/>
          <p:cNvSpPr/>
          <p:nvPr/>
        </p:nvSpPr>
        <p:spPr>
          <a:xfrm>
            <a:off x="2438400" y="1143000"/>
            <a:ext cx="533400" cy="2590800"/>
          </a:xfrm>
          <a:prstGeom prst="arc">
            <a:avLst>
              <a:gd name="adj1" fmla="val 16678750"/>
              <a:gd name="adj2" fmla="val 2017398"/>
            </a:avLst>
          </a:prstGeom>
          <a:ln w="38100">
            <a:solidFill>
              <a:schemeClr val="bg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Arc 38"/>
          <p:cNvSpPr/>
          <p:nvPr/>
        </p:nvSpPr>
        <p:spPr>
          <a:xfrm flipH="1">
            <a:off x="3886200" y="1524000"/>
            <a:ext cx="533400" cy="1905000"/>
          </a:xfrm>
          <a:prstGeom prst="arc">
            <a:avLst>
              <a:gd name="adj1" fmla="val 16678750"/>
              <a:gd name="adj2" fmla="val 2017398"/>
            </a:avLst>
          </a:prstGeom>
          <a:ln w="38100">
            <a:solidFill>
              <a:schemeClr val="bg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Arc 39"/>
          <p:cNvSpPr/>
          <p:nvPr/>
        </p:nvSpPr>
        <p:spPr>
          <a:xfrm flipH="1">
            <a:off x="5257800" y="1752600"/>
            <a:ext cx="1752600" cy="1600200"/>
          </a:xfrm>
          <a:prstGeom prst="arc">
            <a:avLst>
              <a:gd name="adj1" fmla="val 18413194"/>
              <a:gd name="adj2" fmla="val 607013"/>
            </a:avLst>
          </a:prstGeom>
          <a:ln w="38100">
            <a:solidFill>
              <a:schemeClr val="bg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Rounded Rectangle 32"/>
          <p:cNvSpPr/>
          <p:nvPr/>
        </p:nvSpPr>
        <p:spPr>
          <a:xfrm>
            <a:off x="304800" y="4724400"/>
            <a:ext cx="6096000" cy="2286000"/>
          </a:xfrm>
          <a:prstGeom prst="roundRect">
            <a:avLst/>
          </a:prstGeom>
          <a:no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Segoe Condensed" pitchFamily="34" charset="0"/>
              </a:rPr>
              <a:t>3. what is </a:t>
            </a:r>
            <a:r>
              <a:rPr lang="en-US" sz="3200" b="1" dirty="0" err="1" smtClean="0">
                <a:latin typeface="Segoe Condensed" pitchFamily="34" charset="0"/>
              </a:rPr>
              <a:t>hci’s</a:t>
            </a:r>
            <a:r>
              <a:rPr lang="en-US" sz="3200" b="1" dirty="0" smtClean="0">
                <a:latin typeface="Segoe Condensed" pitchFamily="34" charset="0"/>
              </a:rPr>
              <a:t> role?</a:t>
            </a:r>
            <a:endParaRPr lang="en-US" sz="3200" b="1" dirty="0">
              <a:latin typeface="Segoe Condensed"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P spid="35" grpId="0"/>
      <p:bldP spid="38" grpId="0" animBg="1"/>
      <p:bldP spid="39" grpId="0" animBg="1"/>
      <p:bldP spid="4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hci</a:t>
            </a:r>
            <a:r>
              <a:rPr lang="en-US" dirty="0" smtClean="0"/>
              <a:t> corpus</a:t>
            </a:r>
            <a:endParaRPr lang="en-US" dirty="0"/>
          </a:p>
        </p:txBody>
      </p:sp>
      <p:pic>
        <p:nvPicPr>
          <p:cNvPr id="2055" name="Picture 7" descr="C:\research\talks\CHI2010-EcoFeedback\PaperStack.png"/>
          <p:cNvPicPr>
            <a:picLocks noChangeAspect="1" noChangeArrowheads="1"/>
          </p:cNvPicPr>
          <p:nvPr/>
        </p:nvPicPr>
        <p:blipFill>
          <a:blip r:embed="rId3" cstate="print"/>
          <a:srcRect/>
          <a:stretch>
            <a:fillRect/>
          </a:stretch>
        </p:blipFill>
        <p:spPr bwMode="auto">
          <a:xfrm>
            <a:off x="685800" y="1612900"/>
            <a:ext cx="1825867" cy="2730500"/>
          </a:xfrm>
          <a:prstGeom prst="rect">
            <a:avLst/>
          </a:prstGeom>
          <a:noFill/>
          <a:effectLst>
            <a:reflection blurRad="6350" stA="52000" endA="300" endPos="35000" dir="5400000" sy="-100000" algn="bl" rotWithShape="0"/>
          </a:effectLst>
        </p:spPr>
      </p:pic>
      <p:sp>
        <p:nvSpPr>
          <p:cNvPr id="14" name="Rectangle 13"/>
          <p:cNvSpPr/>
          <p:nvPr/>
        </p:nvSpPr>
        <p:spPr>
          <a:xfrm>
            <a:off x="2895600" y="1600200"/>
            <a:ext cx="6248400" cy="3970318"/>
          </a:xfrm>
          <a:prstGeom prst="rect">
            <a:avLst/>
          </a:prstGeom>
        </p:spPr>
        <p:txBody>
          <a:bodyPr wrap="square">
            <a:spAutoFit/>
          </a:bodyPr>
          <a:lstStyle/>
          <a:p>
            <a:r>
              <a:rPr lang="en-US" sz="2000" dirty="0" smtClean="0">
                <a:solidFill>
                  <a:schemeClr val="bg1">
                    <a:lumMod val="85000"/>
                  </a:schemeClr>
                </a:solidFill>
                <a:latin typeface="Segoe Condensed" pitchFamily="34" charset="0"/>
              </a:rPr>
              <a:t>Sources: </a:t>
            </a:r>
            <a:r>
              <a:rPr lang="en-US" sz="3600" dirty="0" smtClean="0">
                <a:solidFill>
                  <a:schemeClr val="bg1">
                    <a:lumMod val="85000"/>
                  </a:schemeClr>
                </a:solidFill>
                <a:latin typeface="Segoe Condensed" pitchFamily="34" charset="0"/>
              </a:rPr>
              <a:t>CHI, UbiComp, Persuasive</a:t>
            </a:r>
          </a:p>
          <a:p>
            <a:r>
              <a:rPr lang="en-US" sz="3600" dirty="0" smtClean="0">
                <a:solidFill>
                  <a:schemeClr val="bg1">
                    <a:lumMod val="85000"/>
                  </a:schemeClr>
                </a:solidFill>
                <a:latin typeface="Segoe Condensed" pitchFamily="34" charset="0"/>
              </a:rPr>
              <a:t>139 papers </a:t>
            </a:r>
            <a:r>
              <a:rPr lang="en-US" sz="2000" dirty="0" smtClean="0">
                <a:solidFill>
                  <a:schemeClr val="bg1">
                    <a:lumMod val="85000"/>
                  </a:schemeClr>
                </a:solidFill>
                <a:latin typeface="Segoe Condensed" pitchFamily="34" charset="0"/>
              </a:rPr>
              <a:t>on “environment” or “sustainability.”</a:t>
            </a:r>
            <a:br>
              <a:rPr lang="en-US" sz="2000" dirty="0" smtClean="0">
                <a:solidFill>
                  <a:schemeClr val="bg1">
                    <a:lumMod val="85000"/>
                  </a:schemeClr>
                </a:solidFill>
                <a:latin typeface="Segoe Condensed" pitchFamily="34" charset="0"/>
              </a:rPr>
            </a:br>
            <a:r>
              <a:rPr lang="en-US" sz="3600" dirty="0" smtClean="0">
                <a:solidFill>
                  <a:schemeClr val="bg1">
                    <a:lumMod val="85000"/>
                  </a:schemeClr>
                </a:solidFill>
                <a:latin typeface="Segoe Condensed" pitchFamily="34" charset="0"/>
              </a:rPr>
              <a:t>56 </a:t>
            </a:r>
            <a:r>
              <a:rPr lang="en-US" sz="2000" dirty="0" smtClean="0">
                <a:solidFill>
                  <a:schemeClr val="bg1">
                    <a:lumMod val="85000"/>
                  </a:schemeClr>
                </a:solidFill>
                <a:latin typeface="Segoe Condensed" pitchFamily="34" charset="0"/>
              </a:rPr>
              <a:t>related to</a:t>
            </a:r>
            <a:r>
              <a:rPr lang="en-US" sz="3600" dirty="0" smtClean="0">
                <a:solidFill>
                  <a:schemeClr val="bg1">
                    <a:lumMod val="85000"/>
                  </a:schemeClr>
                </a:solidFill>
                <a:latin typeface="Segoe Condensed" pitchFamily="34" charset="0"/>
              </a:rPr>
              <a:t> eco-feedback</a:t>
            </a:r>
          </a:p>
          <a:p>
            <a:endParaRPr lang="en-US" sz="3600" dirty="0" smtClean="0">
              <a:solidFill>
                <a:schemeClr val="bg1">
                  <a:lumMod val="85000"/>
                </a:schemeClr>
              </a:solidFill>
              <a:latin typeface="Segoe Condensed" pitchFamily="34" charset="0"/>
            </a:endParaRPr>
          </a:p>
          <a:p>
            <a:r>
              <a:rPr lang="en-US" sz="3600" dirty="0" smtClean="0">
                <a:solidFill>
                  <a:schemeClr val="bg1">
                    <a:lumMod val="85000"/>
                  </a:schemeClr>
                </a:solidFill>
                <a:latin typeface="Segoe Condensed" pitchFamily="34" charset="0"/>
              </a:rPr>
              <a:t>92% </a:t>
            </a:r>
            <a:r>
              <a:rPr lang="en-US" sz="2000" dirty="0" smtClean="0">
                <a:solidFill>
                  <a:schemeClr val="bg1">
                    <a:lumMod val="85000"/>
                  </a:schemeClr>
                </a:solidFill>
                <a:latin typeface="Segoe Condensed" pitchFamily="34" charset="0"/>
              </a:rPr>
              <a:t>published</a:t>
            </a:r>
            <a:r>
              <a:rPr lang="en-US" sz="3600" dirty="0" smtClean="0">
                <a:solidFill>
                  <a:schemeClr val="bg1">
                    <a:lumMod val="85000"/>
                  </a:schemeClr>
                </a:solidFill>
                <a:latin typeface="Segoe Condensed" pitchFamily="34" charset="0"/>
              </a:rPr>
              <a:t> </a:t>
            </a:r>
            <a:r>
              <a:rPr lang="en-US" sz="2000" dirty="0" smtClean="0">
                <a:solidFill>
                  <a:schemeClr val="bg1">
                    <a:lumMod val="85000"/>
                  </a:schemeClr>
                </a:solidFill>
                <a:latin typeface="Segoe Condensed" pitchFamily="34" charset="0"/>
              </a:rPr>
              <a:t>in </a:t>
            </a:r>
            <a:r>
              <a:rPr lang="en-US" sz="3600" dirty="0" smtClean="0">
                <a:solidFill>
                  <a:schemeClr val="bg1">
                    <a:lumMod val="85000"/>
                  </a:schemeClr>
                </a:solidFill>
                <a:latin typeface="Segoe Condensed" pitchFamily="34" charset="0"/>
              </a:rPr>
              <a:t>last three years</a:t>
            </a:r>
          </a:p>
          <a:p>
            <a:r>
              <a:rPr lang="en-US" sz="3600" dirty="0" smtClean="0">
                <a:solidFill>
                  <a:schemeClr val="bg1">
                    <a:lumMod val="85000"/>
                  </a:schemeClr>
                </a:solidFill>
                <a:latin typeface="Segoe Condensed" pitchFamily="34" charset="0"/>
              </a:rPr>
              <a:t>44% </a:t>
            </a:r>
            <a:r>
              <a:rPr lang="en-US" sz="2000" dirty="0" smtClean="0">
                <a:solidFill>
                  <a:schemeClr val="bg1">
                    <a:lumMod val="85000"/>
                  </a:schemeClr>
                </a:solidFill>
                <a:latin typeface="Segoe Condensed" pitchFamily="34" charset="0"/>
              </a:rPr>
              <a:t>in </a:t>
            </a:r>
            <a:r>
              <a:rPr lang="en-US" sz="3600" dirty="0" smtClean="0">
                <a:solidFill>
                  <a:schemeClr val="bg1">
                    <a:lumMod val="85000"/>
                  </a:schemeClr>
                </a:solidFill>
                <a:latin typeface="Segoe Condensed" pitchFamily="34" charset="0"/>
              </a:rPr>
              <a:t>2009 alone</a:t>
            </a:r>
          </a:p>
          <a:p>
            <a:endParaRPr lang="en-US" sz="3600" dirty="0" smtClean="0">
              <a:solidFill>
                <a:schemeClr val="bg1">
                  <a:lumMod val="85000"/>
                </a:schemeClr>
              </a:solidFill>
              <a:latin typeface="Segoe Condensed" pitchFamily="34" charset="0"/>
            </a:endParaRPr>
          </a:p>
        </p:txBody>
      </p:sp>
      <p:pic>
        <p:nvPicPr>
          <p:cNvPr id="2056" name="Picture 8"/>
          <p:cNvPicPr>
            <a:picLocks noChangeAspect="1" noChangeArrowheads="1"/>
          </p:cNvPicPr>
          <p:nvPr/>
        </p:nvPicPr>
        <p:blipFill>
          <a:blip r:embed="rId4" cstate="print"/>
          <a:srcRect/>
          <a:stretch>
            <a:fillRect/>
          </a:stretch>
        </p:blipFill>
        <p:spPr bwMode="auto">
          <a:xfrm>
            <a:off x="9525000" y="2057400"/>
            <a:ext cx="3429000" cy="3019370"/>
          </a:xfrm>
          <a:prstGeom prst="rect">
            <a:avLst/>
          </a:prstGeom>
          <a:noFill/>
          <a:ln w="9525">
            <a:noFill/>
            <a:miter lim="800000"/>
            <a:headEnd/>
            <a:tailEnd/>
          </a:ln>
        </p:spPr>
      </p:pic>
      <p:grpSp>
        <p:nvGrpSpPr>
          <p:cNvPr id="18" name="Group 17"/>
          <p:cNvGrpSpPr/>
          <p:nvPr/>
        </p:nvGrpSpPr>
        <p:grpSpPr>
          <a:xfrm>
            <a:off x="2743200" y="2471057"/>
            <a:ext cx="5268682" cy="2558143"/>
            <a:chOff x="2743200" y="2471057"/>
            <a:chExt cx="5268682" cy="2558143"/>
          </a:xfrm>
        </p:grpSpPr>
        <p:sp>
          <p:nvSpPr>
            <p:cNvPr id="16" name="Freeform 15"/>
            <p:cNvSpPr/>
            <p:nvPr/>
          </p:nvSpPr>
          <p:spPr>
            <a:xfrm>
              <a:off x="2743200" y="2471057"/>
              <a:ext cx="163286" cy="1948543"/>
            </a:xfrm>
            <a:custGeom>
              <a:avLst/>
              <a:gdLst>
                <a:gd name="connsiteX0" fmla="*/ 163286 w 555171"/>
                <a:gd name="connsiteY0" fmla="*/ 0 h 2481943"/>
                <a:gd name="connsiteX1" fmla="*/ 0 w 555171"/>
                <a:gd name="connsiteY1" fmla="*/ 0 h 2481943"/>
                <a:gd name="connsiteX2" fmla="*/ 0 w 555171"/>
                <a:gd name="connsiteY2" fmla="*/ 2481943 h 2481943"/>
                <a:gd name="connsiteX3" fmla="*/ 555171 w 555171"/>
                <a:gd name="connsiteY3" fmla="*/ 2471057 h 2481943"/>
                <a:gd name="connsiteX0" fmla="*/ 163286 w 228600"/>
                <a:gd name="connsiteY0" fmla="*/ 0 h 2481943"/>
                <a:gd name="connsiteX1" fmla="*/ 0 w 228600"/>
                <a:gd name="connsiteY1" fmla="*/ 0 h 2481943"/>
                <a:gd name="connsiteX2" fmla="*/ 0 w 228600"/>
                <a:gd name="connsiteY2" fmla="*/ 2481943 h 2481943"/>
                <a:gd name="connsiteX3" fmla="*/ 228600 w 228600"/>
                <a:gd name="connsiteY3" fmla="*/ 2481943 h 2481943"/>
                <a:gd name="connsiteX0" fmla="*/ 163286 w 163286"/>
                <a:gd name="connsiteY0" fmla="*/ 0 h 2481943"/>
                <a:gd name="connsiteX1" fmla="*/ 0 w 163286"/>
                <a:gd name="connsiteY1" fmla="*/ 0 h 2481943"/>
                <a:gd name="connsiteX2" fmla="*/ 0 w 163286"/>
                <a:gd name="connsiteY2" fmla="*/ 2481943 h 2481943"/>
                <a:gd name="connsiteX3" fmla="*/ 152400 w 163286"/>
                <a:gd name="connsiteY3" fmla="*/ 2481943 h 2481943"/>
                <a:gd name="connsiteX0" fmla="*/ 163286 w 163286"/>
                <a:gd name="connsiteY0" fmla="*/ 0 h 2481943"/>
                <a:gd name="connsiteX1" fmla="*/ 0 w 163286"/>
                <a:gd name="connsiteY1" fmla="*/ 0 h 2481943"/>
                <a:gd name="connsiteX2" fmla="*/ 0 w 163286"/>
                <a:gd name="connsiteY2" fmla="*/ 2481943 h 2481943"/>
                <a:gd name="connsiteX3" fmla="*/ 76200 w 163286"/>
                <a:gd name="connsiteY3" fmla="*/ 2481943 h 2481943"/>
              </a:gdLst>
              <a:ahLst/>
              <a:cxnLst>
                <a:cxn ang="0">
                  <a:pos x="connsiteX0" y="connsiteY0"/>
                </a:cxn>
                <a:cxn ang="0">
                  <a:pos x="connsiteX1" y="connsiteY1"/>
                </a:cxn>
                <a:cxn ang="0">
                  <a:pos x="connsiteX2" y="connsiteY2"/>
                </a:cxn>
                <a:cxn ang="0">
                  <a:pos x="connsiteX3" y="connsiteY3"/>
                </a:cxn>
              </a:cxnLst>
              <a:rect l="l" t="t" r="r" b="b"/>
              <a:pathLst>
                <a:path w="163286" h="2481943">
                  <a:moveTo>
                    <a:pt x="163286" y="0"/>
                  </a:moveTo>
                  <a:lnTo>
                    <a:pt x="0" y="0"/>
                  </a:lnTo>
                  <a:lnTo>
                    <a:pt x="0" y="2481943"/>
                  </a:lnTo>
                  <a:lnTo>
                    <a:pt x="76200" y="2481943"/>
                  </a:lnTo>
                </a:path>
              </a:pathLst>
            </a:custGeom>
            <a:ln w="19050">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ounded Rectangle 16"/>
            <p:cNvSpPr/>
            <p:nvPr/>
          </p:nvSpPr>
          <p:spPr>
            <a:xfrm>
              <a:off x="2830282" y="3733800"/>
              <a:ext cx="5181600" cy="1295400"/>
            </a:xfrm>
            <a:prstGeom prst="roundRect">
              <a:avLst/>
            </a:prstGeom>
            <a:ln w="19050">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environmental</a:t>
            </a:r>
            <a:endParaRPr lang="en-US" dirty="0"/>
          </a:p>
        </p:txBody>
      </p:sp>
      <p:sp>
        <p:nvSpPr>
          <p:cNvPr id="4" name="Rectangle 3"/>
          <p:cNvSpPr/>
          <p:nvPr/>
        </p:nvSpPr>
        <p:spPr>
          <a:xfrm>
            <a:off x="609600" y="736937"/>
            <a:ext cx="6558206" cy="1015663"/>
          </a:xfrm>
          <a:prstGeom prst="rect">
            <a:avLst/>
          </a:prstGeom>
        </p:spPr>
        <p:txBody>
          <a:bodyPr wrap="none">
            <a:spAutoFit/>
          </a:bodyPr>
          <a:lstStyle/>
          <a:p>
            <a:r>
              <a:rPr lang="en-US" sz="6000" dirty="0" smtClean="0">
                <a:solidFill>
                  <a:schemeClr val="bg1">
                    <a:lumMod val="75000"/>
                  </a:schemeClr>
                </a:solidFill>
                <a:latin typeface="Arial" pitchFamily="34" charset="0"/>
                <a:cs typeface="Arial" pitchFamily="34" charset="0"/>
              </a:rPr>
              <a:t>psychology corpus</a:t>
            </a:r>
            <a:endParaRPr lang="en-US" sz="6000" dirty="0">
              <a:solidFill>
                <a:schemeClr val="bg1">
                  <a:lumMod val="75000"/>
                </a:schemeClr>
              </a:solidFill>
              <a:latin typeface="Arial" pitchFamily="34" charset="0"/>
              <a:cs typeface="Arial" pitchFamily="34" charset="0"/>
            </a:endParaRPr>
          </a:p>
        </p:txBody>
      </p:sp>
      <p:pic>
        <p:nvPicPr>
          <p:cNvPr id="5" name="Picture 7" descr="C:\research\talks\CHI2010-EcoFeedback\PaperStack.png"/>
          <p:cNvPicPr>
            <a:picLocks noChangeAspect="1" noChangeArrowheads="1"/>
          </p:cNvPicPr>
          <p:nvPr/>
        </p:nvPicPr>
        <p:blipFill>
          <a:blip r:embed="rId3" cstate="print"/>
          <a:srcRect/>
          <a:stretch>
            <a:fillRect/>
          </a:stretch>
        </p:blipFill>
        <p:spPr bwMode="auto">
          <a:xfrm>
            <a:off x="685800" y="2290782"/>
            <a:ext cx="1825867" cy="2730500"/>
          </a:xfrm>
          <a:prstGeom prst="rect">
            <a:avLst/>
          </a:prstGeom>
          <a:noFill/>
          <a:effectLst>
            <a:reflection blurRad="6350" stA="52000" endA="300" endPos="35000" dir="5400000" sy="-100000" algn="bl" rotWithShape="0"/>
          </a:effectLst>
        </p:spPr>
      </p:pic>
      <p:sp>
        <p:nvSpPr>
          <p:cNvPr id="6" name="Rectangle 5"/>
          <p:cNvSpPr/>
          <p:nvPr/>
        </p:nvSpPr>
        <p:spPr>
          <a:xfrm>
            <a:off x="2895600" y="2278082"/>
            <a:ext cx="6248400" cy="3108543"/>
          </a:xfrm>
          <a:prstGeom prst="rect">
            <a:avLst/>
          </a:prstGeom>
        </p:spPr>
        <p:txBody>
          <a:bodyPr wrap="square">
            <a:spAutoFit/>
          </a:bodyPr>
          <a:lstStyle/>
          <a:p>
            <a:r>
              <a:rPr lang="en-US" sz="2000" dirty="0" smtClean="0">
                <a:solidFill>
                  <a:schemeClr val="bg1">
                    <a:lumMod val="85000"/>
                  </a:schemeClr>
                </a:solidFill>
                <a:latin typeface="Segoe Condensed" pitchFamily="34" charset="0"/>
              </a:rPr>
              <a:t>Sources: Journals of </a:t>
            </a:r>
            <a:r>
              <a:rPr lang="en-US" sz="2800" dirty="0" smtClean="0">
                <a:solidFill>
                  <a:schemeClr val="bg1">
                    <a:lumMod val="85000"/>
                  </a:schemeClr>
                </a:solidFill>
                <a:latin typeface="Segoe Condensed" pitchFamily="34" charset="0"/>
              </a:rPr>
              <a:t>Environmental Psychology</a:t>
            </a:r>
            <a:r>
              <a:rPr lang="en-US" sz="2000" dirty="0" smtClean="0">
                <a:solidFill>
                  <a:schemeClr val="bg1">
                    <a:lumMod val="85000"/>
                  </a:schemeClr>
                </a:solidFill>
                <a:latin typeface="Segoe Condensed" pitchFamily="34" charset="0"/>
              </a:rPr>
              <a:t>, Consumer Research, Social Issues, Applied Social Psychology, Applied Experimental Psychology, Environment and Behavior</a:t>
            </a:r>
          </a:p>
          <a:p>
            <a:endParaRPr lang="en-US" sz="2000" dirty="0" smtClean="0">
              <a:solidFill>
                <a:schemeClr val="bg1">
                  <a:lumMod val="85000"/>
                </a:schemeClr>
              </a:solidFill>
              <a:latin typeface="Segoe Condensed" pitchFamily="34" charset="0"/>
            </a:endParaRPr>
          </a:p>
          <a:p>
            <a:r>
              <a:rPr lang="en-US" sz="3600" dirty="0" smtClean="0">
                <a:solidFill>
                  <a:schemeClr val="bg1">
                    <a:lumMod val="85000"/>
                  </a:schemeClr>
                </a:solidFill>
                <a:latin typeface="Segoe Condensed" pitchFamily="34" charset="0"/>
              </a:rPr>
              <a:t>82 papers </a:t>
            </a:r>
            <a:r>
              <a:rPr lang="en-US" sz="2000" dirty="0" smtClean="0">
                <a:solidFill>
                  <a:schemeClr val="bg1">
                    <a:lumMod val="85000"/>
                  </a:schemeClr>
                </a:solidFill>
                <a:latin typeface="Segoe Condensed" pitchFamily="34" charset="0"/>
              </a:rPr>
              <a:t>on </a:t>
            </a:r>
            <a:r>
              <a:rPr lang="en-US" sz="3600" dirty="0" smtClean="0">
                <a:solidFill>
                  <a:schemeClr val="bg1">
                    <a:lumMod val="85000"/>
                  </a:schemeClr>
                </a:solidFill>
                <a:latin typeface="Segoe Condensed" pitchFamily="34" charset="0"/>
              </a:rPr>
              <a:t>effects of eco-feedback</a:t>
            </a:r>
            <a:endParaRPr lang="en-US" sz="2000" dirty="0" smtClean="0">
              <a:solidFill>
                <a:schemeClr val="bg1">
                  <a:lumMod val="85000"/>
                </a:schemeClr>
              </a:solidFill>
              <a:latin typeface="Segoe Condensed" pitchFamily="34" charset="0"/>
            </a:endParaRPr>
          </a:p>
          <a:p>
            <a:r>
              <a:rPr lang="en-US" sz="3600" dirty="0" smtClean="0">
                <a:solidFill>
                  <a:schemeClr val="bg1">
                    <a:lumMod val="85000"/>
                  </a:schemeClr>
                </a:solidFill>
                <a:latin typeface="Segoe Condensed" pitchFamily="34" charset="0"/>
              </a:rPr>
              <a:t>12 </a:t>
            </a:r>
            <a:r>
              <a:rPr lang="en-US" sz="2000" dirty="0" smtClean="0">
                <a:solidFill>
                  <a:schemeClr val="bg1">
                    <a:lumMod val="85000"/>
                  </a:schemeClr>
                </a:solidFill>
                <a:latin typeface="Segoe Condensed" pitchFamily="34" charset="0"/>
              </a:rPr>
              <a:t>on</a:t>
            </a:r>
            <a:r>
              <a:rPr lang="en-US" sz="3600" dirty="0" smtClean="0">
                <a:solidFill>
                  <a:schemeClr val="bg1">
                    <a:lumMod val="85000"/>
                  </a:schemeClr>
                </a:solidFill>
                <a:latin typeface="Segoe Condensed" pitchFamily="34" charset="0"/>
              </a:rPr>
              <a:t> eco-feedback technology</a:t>
            </a:r>
          </a:p>
          <a:p>
            <a:endParaRPr lang="en-US" sz="3600" dirty="0" smtClean="0">
              <a:solidFill>
                <a:schemeClr val="bg1">
                  <a:lumMod val="85000"/>
                </a:schemeClr>
              </a:solidFill>
              <a:latin typeface="Segoe Condensed"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Arc 34"/>
          <p:cNvSpPr/>
          <p:nvPr/>
        </p:nvSpPr>
        <p:spPr>
          <a:xfrm flipH="1" flipV="1">
            <a:off x="304800" y="2667000"/>
            <a:ext cx="7239000" cy="2819400"/>
          </a:xfrm>
          <a:prstGeom prst="arc">
            <a:avLst>
              <a:gd name="adj1" fmla="val 11320539"/>
              <a:gd name="adj2" fmla="val 807073"/>
            </a:avLst>
          </a:prstGeom>
          <a:ln w="76200">
            <a:solidFill>
              <a:schemeClr val="bg1"/>
            </a:solidFill>
            <a:headEnd type="none" w="med" len="med"/>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TextBox 35"/>
          <p:cNvSpPr txBox="1"/>
          <p:nvPr/>
        </p:nvSpPr>
        <p:spPr>
          <a:xfrm>
            <a:off x="609600" y="2375596"/>
            <a:ext cx="1600200" cy="110799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6600" b="1" dirty="0" err="1" smtClean="0">
                <a:solidFill>
                  <a:schemeClr val="bg1"/>
                </a:solidFill>
                <a:latin typeface="Segoe Condensed" pitchFamily="34" charset="0"/>
                <a:cs typeface="Arial" pitchFamily="34" charset="0"/>
              </a:rPr>
              <a:t>hci</a:t>
            </a:r>
            <a:endParaRPr lang="en-US" sz="6600" b="1" dirty="0">
              <a:solidFill>
                <a:schemeClr val="bg1"/>
              </a:solidFill>
              <a:latin typeface="Segoe Condensed" pitchFamily="34" charset="0"/>
              <a:cs typeface="Arial" pitchFamily="34" charset="0"/>
            </a:endParaRPr>
          </a:p>
        </p:txBody>
      </p:sp>
      <p:sp>
        <p:nvSpPr>
          <p:cNvPr id="37" name="TextBox 36"/>
          <p:cNvSpPr txBox="1"/>
          <p:nvPr/>
        </p:nvSpPr>
        <p:spPr>
          <a:xfrm>
            <a:off x="5486400" y="3481099"/>
            <a:ext cx="3962400" cy="101470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lnSpc>
                <a:spcPts val="3500"/>
              </a:lnSpc>
            </a:pPr>
            <a:r>
              <a:rPr lang="en-US" sz="4400" b="1" dirty="0" smtClean="0">
                <a:solidFill>
                  <a:schemeClr val="bg1"/>
                </a:solidFill>
                <a:latin typeface="Segoe Condensed" pitchFamily="34" charset="0"/>
                <a:cs typeface="Arial" pitchFamily="34" charset="0"/>
              </a:rPr>
              <a:t>environmental </a:t>
            </a:r>
            <a:br>
              <a:rPr lang="en-US" sz="4400" b="1" dirty="0" smtClean="0">
                <a:solidFill>
                  <a:schemeClr val="bg1"/>
                </a:solidFill>
                <a:latin typeface="Segoe Condensed" pitchFamily="34" charset="0"/>
                <a:cs typeface="Arial" pitchFamily="34" charset="0"/>
              </a:rPr>
            </a:br>
            <a:r>
              <a:rPr lang="en-US" sz="4400" b="1" dirty="0" smtClean="0">
                <a:solidFill>
                  <a:schemeClr val="bg1"/>
                </a:solidFill>
                <a:latin typeface="Segoe Condensed" pitchFamily="34" charset="0"/>
                <a:cs typeface="Arial" pitchFamily="34" charset="0"/>
              </a:rPr>
              <a:t>psychology</a:t>
            </a:r>
            <a:endParaRPr lang="en-US" sz="4400" b="1" dirty="0">
              <a:solidFill>
                <a:schemeClr val="bg1"/>
              </a:solidFill>
              <a:latin typeface="Segoe Condensed" pitchFamily="34" charset="0"/>
              <a:cs typeface="Arial" pitchFamily="34" charset="0"/>
            </a:endParaRPr>
          </a:p>
        </p:txBody>
      </p:sp>
      <p:sp>
        <p:nvSpPr>
          <p:cNvPr id="32" name="Arc 31"/>
          <p:cNvSpPr/>
          <p:nvPr/>
        </p:nvSpPr>
        <p:spPr>
          <a:xfrm rot="10800000" flipH="1" flipV="1">
            <a:off x="1219200" y="1295399"/>
            <a:ext cx="7086600" cy="2819399"/>
          </a:xfrm>
          <a:prstGeom prst="arc">
            <a:avLst>
              <a:gd name="adj1" fmla="val 10870364"/>
              <a:gd name="adj2" fmla="val 746604"/>
            </a:avLst>
          </a:prstGeom>
          <a:ln w="76200">
            <a:solidFill>
              <a:schemeClr val="bg1"/>
            </a:solidFill>
            <a:headEnd type="none" w="med" len="med"/>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p:cNvSpPr txBox="1"/>
          <p:nvPr/>
        </p:nvSpPr>
        <p:spPr>
          <a:xfrm>
            <a:off x="5334000" y="1601450"/>
            <a:ext cx="3048000" cy="144655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8800" b="1" dirty="0" smtClean="0">
                <a:solidFill>
                  <a:schemeClr val="bg1"/>
                </a:solidFill>
                <a:latin typeface="Segoe UI" pitchFamily="34" charset="0"/>
                <a:ea typeface="Segoe UI" pitchFamily="34" charset="0"/>
                <a:cs typeface="Segoe UI" pitchFamily="34" charset="0"/>
              </a:rPr>
              <a:t>58%</a:t>
            </a:r>
          </a:p>
        </p:txBody>
      </p:sp>
      <p:sp>
        <p:nvSpPr>
          <p:cNvPr id="39" name="TextBox 38"/>
          <p:cNvSpPr txBox="1"/>
          <p:nvPr/>
        </p:nvSpPr>
        <p:spPr>
          <a:xfrm>
            <a:off x="1295400" y="3581400"/>
            <a:ext cx="3048000" cy="144655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8800" b="1" dirty="0" smtClean="0">
                <a:solidFill>
                  <a:schemeClr val="bg1"/>
                </a:solidFill>
                <a:latin typeface="Segoe UI" pitchFamily="34" charset="0"/>
                <a:ea typeface="Segoe UI" pitchFamily="34" charset="0"/>
                <a:cs typeface="Segoe UI" pitchFamily="34" charset="0"/>
              </a:rPr>
              <a:t>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right)">
                                      <p:cBhvr>
                                        <p:cTn id="15" dur="500"/>
                                        <p:tgtEl>
                                          <p:spTgt spid="35"/>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2" grpId="0" animBg="1"/>
      <p:bldP spid="38" grpId="0"/>
      <p:bldP spid="3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research\talks\CHI2010-EcoFeedback\3026749222_7accec0283_o.jpg"/>
          <p:cNvPicPr>
            <a:picLocks noChangeAspect="1" noChangeArrowheads="1"/>
          </p:cNvPicPr>
          <p:nvPr/>
        </p:nvPicPr>
        <p:blipFill>
          <a:blip r:embed="rId2" cstate="print"/>
          <a:srcRect b="34489"/>
          <a:stretch>
            <a:fillRect/>
          </a:stretch>
        </p:blipFill>
        <p:spPr bwMode="auto">
          <a:xfrm>
            <a:off x="-1" y="-907409"/>
            <a:ext cx="9144000" cy="8984609"/>
          </a:xfrm>
          <a:prstGeom prst="rect">
            <a:avLst/>
          </a:prstGeom>
          <a:noFill/>
        </p:spPr>
      </p:pic>
      <p:sp>
        <p:nvSpPr>
          <p:cNvPr id="36" name="TextBox 35"/>
          <p:cNvSpPr txBox="1"/>
          <p:nvPr/>
        </p:nvSpPr>
        <p:spPr>
          <a:xfrm>
            <a:off x="304800" y="2251795"/>
            <a:ext cx="1600200" cy="110799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6600" b="1" dirty="0" err="1" smtClean="0">
                <a:solidFill>
                  <a:schemeClr val="bg1"/>
                </a:solidFill>
                <a:latin typeface="Segoe Condensed" pitchFamily="34" charset="0"/>
                <a:cs typeface="Arial" pitchFamily="34" charset="0"/>
              </a:rPr>
              <a:t>hci</a:t>
            </a:r>
            <a:endParaRPr lang="en-US" sz="6600" b="1" dirty="0">
              <a:solidFill>
                <a:schemeClr val="bg1"/>
              </a:solidFill>
              <a:latin typeface="Segoe Condensed" pitchFamily="34" charset="0"/>
              <a:cs typeface="Arial" pitchFamily="34" charset="0"/>
            </a:endParaRPr>
          </a:p>
        </p:txBody>
      </p:sp>
      <p:sp>
        <p:nvSpPr>
          <p:cNvPr id="37" name="TextBox 36"/>
          <p:cNvSpPr txBox="1"/>
          <p:nvPr/>
        </p:nvSpPr>
        <p:spPr>
          <a:xfrm>
            <a:off x="5486400" y="3252499"/>
            <a:ext cx="3962400" cy="101470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lnSpc>
                <a:spcPts val="3500"/>
              </a:lnSpc>
            </a:pPr>
            <a:r>
              <a:rPr lang="en-US" sz="4400" b="1" dirty="0" smtClean="0">
                <a:solidFill>
                  <a:schemeClr val="bg1"/>
                </a:solidFill>
                <a:latin typeface="Segoe Condensed" pitchFamily="34" charset="0"/>
                <a:cs typeface="Arial" pitchFamily="34" charset="0"/>
              </a:rPr>
              <a:t>environmental </a:t>
            </a:r>
            <a:br>
              <a:rPr lang="en-US" sz="4400" b="1" dirty="0" smtClean="0">
                <a:solidFill>
                  <a:schemeClr val="bg1"/>
                </a:solidFill>
                <a:latin typeface="Segoe Condensed" pitchFamily="34" charset="0"/>
                <a:cs typeface="Arial" pitchFamily="34" charset="0"/>
              </a:rPr>
            </a:br>
            <a:r>
              <a:rPr lang="en-US" sz="4400" b="1" dirty="0" smtClean="0">
                <a:solidFill>
                  <a:schemeClr val="bg1"/>
                </a:solidFill>
                <a:latin typeface="Segoe Condensed" pitchFamily="34" charset="0"/>
                <a:cs typeface="Arial" pitchFamily="34" charset="0"/>
              </a:rPr>
              <a:t>psychology</a:t>
            </a:r>
            <a:endParaRPr lang="en-US" sz="4400" b="1" dirty="0">
              <a:solidFill>
                <a:schemeClr val="bg1"/>
              </a:solidFill>
              <a:latin typeface="Segoe Condensed" pitchFamily="34" charset="0"/>
              <a:cs typeface="Arial" pitchFamily="34" charset="0"/>
            </a:endParaRPr>
          </a:p>
        </p:txBody>
      </p:sp>
      <p:sp>
        <p:nvSpPr>
          <p:cNvPr id="41" name="Freeform 40"/>
          <p:cNvSpPr/>
          <p:nvPr/>
        </p:nvSpPr>
        <p:spPr>
          <a:xfrm rot="260130">
            <a:off x="692398" y="3727045"/>
            <a:ext cx="5912976" cy="1156509"/>
          </a:xfrm>
          <a:custGeom>
            <a:avLst/>
            <a:gdLst>
              <a:gd name="connsiteX0" fmla="*/ 142504 w 4595751"/>
              <a:gd name="connsiteY0" fmla="*/ 3958 h 777453"/>
              <a:gd name="connsiteX1" fmla="*/ 106878 w 4595751"/>
              <a:gd name="connsiteY1" fmla="*/ 27708 h 777453"/>
              <a:gd name="connsiteX2" fmla="*/ 59377 w 4595751"/>
              <a:gd name="connsiteY2" fmla="*/ 98960 h 777453"/>
              <a:gd name="connsiteX3" fmla="*/ 47502 w 4595751"/>
              <a:gd name="connsiteY3" fmla="*/ 134586 h 777453"/>
              <a:gd name="connsiteX4" fmla="*/ 0 w 4595751"/>
              <a:gd name="connsiteY4" fmla="*/ 205838 h 777453"/>
              <a:gd name="connsiteX5" fmla="*/ 35626 w 4595751"/>
              <a:gd name="connsiteY5" fmla="*/ 229589 h 777453"/>
              <a:gd name="connsiteX6" fmla="*/ 249382 w 4595751"/>
              <a:gd name="connsiteY6" fmla="*/ 241464 h 777453"/>
              <a:gd name="connsiteX7" fmla="*/ 296883 w 4595751"/>
              <a:gd name="connsiteY7" fmla="*/ 253339 h 777453"/>
              <a:gd name="connsiteX8" fmla="*/ 403761 w 4595751"/>
              <a:gd name="connsiteY8" fmla="*/ 300841 h 777453"/>
              <a:gd name="connsiteX9" fmla="*/ 439387 w 4595751"/>
              <a:gd name="connsiteY9" fmla="*/ 312716 h 777453"/>
              <a:gd name="connsiteX10" fmla="*/ 902525 w 4595751"/>
              <a:gd name="connsiteY10" fmla="*/ 336467 h 777453"/>
              <a:gd name="connsiteX11" fmla="*/ 961902 w 4595751"/>
              <a:gd name="connsiteY11" fmla="*/ 348342 h 777453"/>
              <a:gd name="connsiteX12" fmla="*/ 1199408 w 4595751"/>
              <a:gd name="connsiteY12" fmla="*/ 383968 h 777453"/>
              <a:gd name="connsiteX13" fmla="*/ 1270660 w 4595751"/>
              <a:gd name="connsiteY13" fmla="*/ 407719 h 777453"/>
              <a:gd name="connsiteX14" fmla="*/ 1306286 w 4595751"/>
              <a:gd name="connsiteY14" fmla="*/ 419594 h 777453"/>
              <a:gd name="connsiteX15" fmla="*/ 1341912 w 4595751"/>
              <a:gd name="connsiteY15" fmla="*/ 431469 h 777453"/>
              <a:gd name="connsiteX16" fmla="*/ 1377538 w 4595751"/>
              <a:gd name="connsiteY16" fmla="*/ 455220 h 777453"/>
              <a:gd name="connsiteX17" fmla="*/ 1425039 w 4595751"/>
              <a:gd name="connsiteY17" fmla="*/ 467095 h 777453"/>
              <a:gd name="connsiteX18" fmla="*/ 1840676 w 4595751"/>
              <a:gd name="connsiteY18" fmla="*/ 478971 h 777453"/>
              <a:gd name="connsiteX19" fmla="*/ 2208811 w 4595751"/>
              <a:gd name="connsiteY19" fmla="*/ 502721 h 777453"/>
              <a:gd name="connsiteX20" fmla="*/ 2291938 w 4595751"/>
              <a:gd name="connsiteY20" fmla="*/ 526472 h 777453"/>
              <a:gd name="connsiteX21" fmla="*/ 2327564 w 4595751"/>
              <a:gd name="connsiteY21" fmla="*/ 538347 h 777453"/>
              <a:gd name="connsiteX22" fmla="*/ 2398816 w 4595751"/>
              <a:gd name="connsiteY22" fmla="*/ 550223 h 777453"/>
              <a:gd name="connsiteX23" fmla="*/ 2446317 w 4595751"/>
              <a:gd name="connsiteY23" fmla="*/ 562098 h 777453"/>
              <a:gd name="connsiteX24" fmla="*/ 2695699 w 4595751"/>
              <a:gd name="connsiteY24" fmla="*/ 597724 h 777453"/>
              <a:gd name="connsiteX25" fmla="*/ 3170712 w 4595751"/>
              <a:gd name="connsiteY25" fmla="*/ 621474 h 777453"/>
              <a:gd name="connsiteX26" fmla="*/ 3241964 w 4595751"/>
              <a:gd name="connsiteY26" fmla="*/ 633350 h 777453"/>
              <a:gd name="connsiteX27" fmla="*/ 3325091 w 4595751"/>
              <a:gd name="connsiteY27" fmla="*/ 645225 h 777453"/>
              <a:gd name="connsiteX28" fmla="*/ 3479470 w 4595751"/>
              <a:gd name="connsiteY28" fmla="*/ 680851 h 777453"/>
              <a:gd name="connsiteX29" fmla="*/ 4037611 w 4595751"/>
              <a:gd name="connsiteY29" fmla="*/ 704602 h 777453"/>
              <a:gd name="connsiteX30" fmla="*/ 4073237 w 4595751"/>
              <a:gd name="connsiteY30" fmla="*/ 716477 h 777453"/>
              <a:gd name="connsiteX31" fmla="*/ 4286993 w 4595751"/>
              <a:gd name="connsiteY31" fmla="*/ 740228 h 777453"/>
              <a:gd name="connsiteX32" fmla="*/ 4548250 w 4595751"/>
              <a:gd name="connsiteY32" fmla="*/ 752103 h 777453"/>
              <a:gd name="connsiteX33" fmla="*/ 4572000 w 4595751"/>
              <a:gd name="connsiteY33" fmla="*/ 680851 h 777453"/>
              <a:gd name="connsiteX34" fmla="*/ 4595751 w 4595751"/>
              <a:gd name="connsiteY34" fmla="*/ 419594 h 777453"/>
              <a:gd name="connsiteX35" fmla="*/ 4512624 w 4595751"/>
              <a:gd name="connsiteY35" fmla="*/ 372093 h 777453"/>
              <a:gd name="connsiteX36" fmla="*/ 3716977 w 4595751"/>
              <a:gd name="connsiteY36" fmla="*/ 348342 h 777453"/>
              <a:gd name="connsiteX37" fmla="*/ 3420094 w 4595751"/>
              <a:gd name="connsiteY37" fmla="*/ 336467 h 777453"/>
              <a:gd name="connsiteX38" fmla="*/ 3360717 w 4595751"/>
              <a:gd name="connsiteY38" fmla="*/ 324591 h 777453"/>
              <a:gd name="connsiteX39" fmla="*/ 3277590 w 4595751"/>
              <a:gd name="connsiteY39" fmla="*/ 300841 h 777453"/>
              <a:gd name="connsiteX40" fmla="*/ 3075709 w 4595751"/>
              <a:gd name="connsiteY40" fmla="*/ 277090 h 777453"/>
              <a:gd name="connsiteX41" fmla="*/ 2671948 w 4595751"/>
              <a:gd name="connsiteY41" fmla="*/ 253339 h 777453"/>
              <a:gd name="connsiteX42" fmla="*/ 2600696 w 4595751"/>
              <a:gd name="connsiteY42" fmla="*/ 241464 h 777453"/>
              <a:gd name="connsiteX43" fmla="*/ 2481943 w 4595751"/>
              <a:gd name="connsiteY43" fmla="*/ 229589 h 777453"/>
              <a:gd name="connsiteX44" fmla="*/ 2173185 w 4595751"/>
              <a:gd name="connsiteY44" fmla="*/ 217713 h 777453"/>
              <a:gd name="connsiteX45" fmla="*/ 1911928 w 4595751"/>
              <a:gd name="connsiteY45" fmla="*/ 205838 h 777453"/>
              <a:gd name="connsiteX46" fmla="*/ 1615044 w 4595751"/>
              <a:gd name="connsiteY46" fmla="*/ 193963 h 777453"/>
              <a:gd name="connsiteX47" fmla="*/ 1579418 w 4595751"/>
              <a:gd name="connsiteY47" fmla="*/ 182087 h 777453"/>
              <a:gd name="connsiteX48" fmla="*/ 1330037 w 4595751"/>
              <a:gd name="connsiteY48" fmla="*/ 158337 h 777453"/>
              <a:gd name="connsiteX49" fmla="*/ 1104405 w 4595751"/>
              <a:gd name="connsiteY49" fmla="*/ 146461 h 777453"/>
              <a:gd name="connsiteX50" fmla="*/ 1056904 w 4595751"/>
              <a:gd name="connsiteY50" fmla="*/ 134586 h 777453"/>
              <a:gd name="connsiteX51" fmla="*/ 985652 w 4595751"/>
              <a:gd name="connsiteY51" fmla="*/ 110835 h 777453"/>
              <a:gd name="connsiteX52" fmla="*/ 581891 w 4595751"/>
              <a:gd name="connsiteY52" fmla="*/ 87085 h 777453"/>
              <a:gd name="connsiteX53" fmla="*/ 486889 w 4595751"/>
              <a:gd name="connsiteY53" fmla="*/ 75210 h 777453"/>
              <a:gd name="connsiteX54" fmla="*/ 356260 w 4595751"/>
              <a:gd name="connsiteY54" fmla="*/ 51459 h 777453"/>
              <a:gd name="connsiteX55" fmla="*/ 308759 w 4595751"/>
              <a:gd name="connsiteY55" fmla="*/ 39584 h 777453"/>
              <a:gd name="connsiteX56" fmla="*/ 178130 w 4595751"/>
              <a:gd name="connsiteY56" fmla="*/ 3958 h 777453"/>
              <a:gd name="connsiteX57" fmla="*/ 142504 w 4595751"/>
              <a:gd name="connsiteY57" fmla="*/ 3958 h 777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595751" h="777453">
                <a:moveTo>
                  <a:pt x="142504" y="3958"/>
                </a:moveTo>
                <a:cubicBezTo>
                  <a:pt x="130629" y="7916"/>
                  <a:pt x="116276" y="16967"/>
                  <a:pt x="106878" y="27708"/>
                </a:cubicBezTo>
                <a:cubicBezTo>
                  <a:pt x="88081" y="49190"/>
                  <a:pt x="59377" y="98960"/>
                  <a:pt x="59377" y="98960"/>
                </a:cubicBezTo>
                <a:cubicBezTo>
                  <a:pt x="55419" y="110835"/>
                  <a:pt x="53581" y="123644"/>
                  <a:pt x="47502" y="134586"/>
                </a:cubicBezTo>
                <a:cubicBezTo>
                  <a:pt x="33639" y="159539"/>
                  <a:pt x="0" y="205838"/>
                  <a:pt x="0" y="205838"/>
                </a:cubicBezTo>
                <a:cubicBezTo>
                  <a:pt x="11875" y="213755"/>
                  <a:pt x="21497" y="227571"/>
                  <a:pt x="35626" y="229589"/>
                </a:cubicBezTo>
                <a:cubicBezTo>
                  <a:pt x="106271" y="239681"/>
                  <a:pt x="178313" y="235003"/>
                  <a:pt x="249382" y="241464"/>
                </a:cubicBezTo>
                <a:cubicBezTo>
                  <a:pt x="265636" y="242942"/>
                  <a:pt x="281049" y="249381"/>
                  <a:pt x="296883" y="253339"/>
                </a:cubicBezTo>
                <a:cubicBezTo>
                  <a:pt x="353339" y="290977"/>
                  <a:pt x="318970" y="272577"/>
                  <a:pt x="403761" y="300841"/>
                </a:cubicBezTo>
                <a:lnTo>
                  <a:pt x="439387" y="312716"/>
                </a:lnTo>
                <a:cubicBezTo>
                  <a:pt x="610257" y="369671"/>
                  <a:pt x="462500" y="324243"/>
                  <a:pt x="902525" y="336467"/>
                </a:cubicBezTo>
                <a:cubicBezTo>
                  <a:pt x="922317" y="340425"/>
                  <a:pt x="941921" y="345488"/>
                  <a:pt x="961902" y="348342"/>
                </a:cubicBezTo>
                <a:cubicBezTo>
                  <a:pt x="1055355" y="361692"/>
                  <a:pt x="1118814" y="359790"/>
                  <a:pt x="1199408" y="383968"/>
                </a:cubicBezTo>
                <a:cubicBezTo>
                  <a:pt x="1223388" y="391162"/>
                  <a:pt x="1246909" y="399802"/>
                  <a:pt x="1270660" y="407719"/>
                </a:cubicBezTo>
                <a:lnTo>
                  <a:pt x="1306286" y="419594"/>
                </a:lnTo>
                <a:lnTo>
                  <a:pt x="1341912" y="431469"/>
                </a:lnTo>
                <a:cubicBezTo>
                  <a:pt x="1353787" y="439386"/>
                  <a:pt x="1364420" y="449598"/>
                  <a:pt x="1377538" y="455220"/>
                </a:cubicBezTo>
                <a:cubicBezTo>
                  <a:pt x="1392539" y="461649"/>
                  <a:pt x="1408739" y="466259"/>
                  <a:pt x="1425039" y="467095"/>
                </a:cubicBezTo>
                <a:cubicBezTo>
                  <a:pt x="1563459" y="474194"/>
                  <a:pt x="1702172" y="473744"/>
                  <a:pt x="1840676" y="478971"/>
                </a:cubicBezTo>
                <a:cubicBezTo>
                  <a:pt x="1985332" y="484430"/>
                  <a:pt x="2070526" y="492084"/>
                  <a:pt x="2208811" y="502721"/>
                </a:cubicBezTo>
                <a:cubicBezTo>
                  <a:pt x="2294210" y="531189"/>
                  <a:pt x="2187585" y="496658"/>
                  <a:pt x="2291938" y="526472"/>
                </a:cubicBezTo>
                <a:cubicBezTo>
                  <a:pt x="2303974" y="529911"/>
                  <a:pt x="2315344" y="535632"/>
                  <a:pt x="2327564" y="538347"/>
                </a:cubicBezTo>
                <a:cubicBezTo>
                  <a:pt x="2351069" y="543570"/>
                  <a:pt x="2375205" y="545501"/>
                  <a:pt x="2398816" y="550223"/>
                </a:cubicBezTo>
                <a:cubicBezTo>
                  <a:pt x="2414820" y="553424"/>
                  <a:pt x="2430483" y="558140"/>
                  <a:pt x="2446317" y="562098"/>
                </a:cubicBezTo>
                <a:cubicBezTo>
                  <a:pt x="2540735" y="625042"/>
                  <a:pt x="2470617" y="587006"/>
                  <a:pt x="2695699" y="597724"/>
                </a:cubicBezTo>
                <a:cubicBezTo>
                  <a:pt x="3183540" y="620955"/>
                  <a:pt x="2792754" y="597852"/>
                  <a:pt x="3170712" y="621474"/>
                </a:cubicBezTo>
                <a:lnTo>
                  <a:pt x="3241964" y="633350"/>
                </a:lnTo>
                <a:cubicBezTo>
                  <a:pt x="3269629" y="637606"/>
                  <a:pt x="3297817" y="638931"/>
                  <a:pt x="3325091" y="645225"/>
                </a:cubicBezTo>
                <a:cubicBezTo>
                  <a:pt x="3446739" y="673298"/>
                  <a:pt x="3344904" y="670500"/>
                  <a:pt x="3479470" y="680851"/>
                </a:cubicBezTo>
                <a:cubicBezTo>
                  <a:pt x="3617550" y="691472"/>
                  <a:pt x="3921857" y="700468"/>
                  <a:pt x="4037611" y="704602"/>
                </a:cubicBezTo>
                <a:cubicBezTo>
                  <a:pt x="4049486" y="708560"/>
                  <a:pt x="4060845" y="714707"/>
                  <a:pt x="4073237" y="716477"/>
                </a:cubicBezTo>
                <a:cubicBezTo>
                  <a:pt x="4144207" y="726616"/>
                  <a:pt x="4286993" y="740228"/>
                  <a:pt x="4286993" y="740228"/>
                </a:cubicBezTo>
                <a:cubicBezTo>
                  <a:pt x="4435896" y="777453"/>
                  <a:pt x="4349436" y="766304"/>
                  <a:pt x="4548250" y="752103"/>
                </a:cubicBezTo>
                <a:cubicBezTo>
                  <a:pt x="4556167" y="728352"/>
                  <a:pt x="4570080" y="705813"/>
                  <a:pt x="4572000" y="680851"/>
                </a:cubicBezTo>
                <a:cubicBezTo>
                  <a:pt x="4586625" y="490732"/>
                  <a:pt x="4578177" y="577768"/>
                  <a:pt x="4595751" y="419594"/>
                </a:cubicBezTo>
                <a:cubicBezTo>
                  <a:pt x="4566437" y="375623"/>
                  <a:pt x="4578029" y="374818"/>
                  <a:pt x="4512624" y="372093"/>
                </a:cubicBezTo>
                <a:cubicBezTo>
                  <a:pt x="4247520" y="361047"/>
                  <a:pt x="3982099" y="358947"/>
                  <a:pt x="3716977" y="348342"/>
                </a:cubicBezTo>
                <a:lnTo>
                  <a:pt x="3420094" y="336467"/>
                </a:lnTo>
                <a:cubicBezTo>
                  <a:pt x="3400302" y="332508"/>
                  <a:pt x="3380299" y="329486"/>
                  <a:pt x="3360717" y="324591"/>
                </a:cubicBezTo>
                <a:cubicBezTo>
                  <a:pt x="3304247" y="310473"/>
                  <a:pt x="3344224" y="311947"/>
                  <a:pt x="3277590" y="300841"/>
                </a:cubicBezTo>
                <a:cubicBezTo>
                  <a:pt x="3244928" y="295397"/>
                  <a:pt x="3104337" y="280271"/>
                  <a:pt x="3075709" y="277090"/>
                </a:cubicBezTo>
                <a:cubicBezTo>
                  <a:pt x="2907088" y="234936"/>
                  <a:pt x="3087099" y="276403"/>
                  <a:pt x="2671948" y="253339"/>
                </a:cubicBezTo>
                <a:cubicBezTo>
                  <a:pt x="2647907" y="252003"/>
                  <a:pt x="2624588" y="244450"/>
                  <a:pt x="2600696" y="241464"/>
                </a:cubicBezTo>
                <a:cubicBezTo>
                  <a:pt x="2561221" y="236530"/>
                  <a:pt x="2521664" y="231796"/>
                  <a:pt x="2481943" y="229589"/>
                </a:cubicBezTo>
                <a:cubicBezTo>
                  <a:pt x="2379106" y="223876"/>
                  <a:pt x="2276091" y="222001"/>
                  <a:pt x="2173185" y="217713"/>
                </a:cubicBezTo>
                <a:lnTo>
                  <a:pt x="1911928" y="205838"/>
                </a:lnTo>
                <a:lnTo>
                  <a:pt x="1615044" y="193963"/>
                </a:lnTo>
                <a:cubicBezTo>
                  <a:pt x="1603169" y="190004"/>
                  <a:pt x="1591638" y="184803"/>
                  <a:pt x="1579418" y="182087"/>
                </a:cubicBezTo>
                <a:cubicBezTo>
                  <a:pt x="1497581" y="163900"/>
                  <a:pt x="1413282" y="163234"/>
                  <a:pt x="1330037" y="158337"/>
                </a:cubicBezTo>
                <a:lnTo>
                  <a:pt x="1104405" y="146461"/>
                </a:lnTo>
                <a:cubicBezTo>
                  <a:pt x="1088571" y="142503"/>
                  <a:pt x="1072537" y="139276"/>
                  <a:pt x="1056904" y="134586"/>
                </a:cubicBezTo>
                <a:cubicBezTo>
                  <a:pt x="1032924" y="127392"/>
                  <a:pt x="1010436" y="114375"/>
                  <a:pt x="985652" y="110835"/>
                </a:cubicBezTo>
                <a:cubicBezTo>
                  <a:pt x="796649" y="83835"/>
                  <a:pt x="930496" y="99996"/>
                  <a:pt x="581891" y="87085"/>
                </a:cubicBezTo>
                <a:lnTo>
                  <a:pt x="486889" y="75210"/>
                </a:lnTo>
                <a:cubicBezTo>
                  <a:pt x="450810" y="70056"/>
                  <a:pt x="393073" y="59640"/>
                  <a:pt x="356260" y="51459"/>
                </a:cubicBezTo>
                <a:cubicBezTo>
                  <a:pt x="340328" y="47919"/>
                  <a:pt x="324392" y="44274"/>
                  <a:pt x="308759" y="39584"/>
                </a:cubicBezTo>
                <a:cubicBezTo>
                  <a:pt x="251388" y="22373"/>
                  <a:pt x="235427" y="10324"/>
                  <a:pt x="178130" y="3958"/>
                </a:cubicBezTo>
                <a:cubicBezTo>
                  <a:pt x="162393" y="2210"/>
                  <a:pt x="154379" y="0"/>
                  <a:pt x="142504" y="3958"/>
                </a:cubicBezTo>
                <a:close/>
              </a:path>
            </a:pathLst>
          </a:custGeom>
          <a:solidFill>
            <a:schemeClr val="tx1">
              <a:alpha val="20000"/>
            </a:schemeClr>
          </a:solid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8" name="Freeform 7"/>
          <p:cNvSpPr/>
          <p:nvPr/>
        </p:nvSpPr>
        <p:spPr>
          <a:xfrm>
            <a:off x="1828800" y="2486896"/>
            <a:ext cx="4595751" cy="777453"/>
          </a:xfrm>
          <a:custGeom>
            <a:avLst/>
            <a:gdLst>
              <a:gd name="connsiteX0" fmla="*/ 142504 w 4595751"/>
              <a:gd name="connsiteY0" fmla="*/ 3958 h 777453"/>
              <a:gd name="connsiteX1" fmla="*/ 106878 w 4595751"/>
              <a:gd name="connsiteY1" fmla="*/ 27708 h 777453"/>
              <a:gd name="connsiteX2" fmla="*/ 59377 w 4595751"/>
              <a:gd name="connsiteY2" fmla="*/ 98960 h 777453"/>
              <a:gd name="connsiteX3" fmla="*/ 47502 w 4595751"/>
              <a:gd name="connsiteY3" fmla="*/ 134586 h 777453"/>
              <a:gd name="connsiteX4" fmla="*/ 0 w 4595751"/>
              <a:gd name="connsiteY4" fmla="*/ 205838 h 777453"/>
              <a:gd name="connsiteX5" fmla="*/ 35626 w 4595751"/>
              <a:gd name="connsiteY5" fmla="*/ 229589 h 777453"/>
              <a:gd name="connsiteX6" fmla="*/ 249382 w 4595751"/>
              <a:gd name="connsiteY6" fmla="*/ 241464 h 777453"/>
              <a:gd name="connsiteX7" fmla="*/ 296883 w 4595751"/>
              <a:gd name="connsiteY7" fmla="*/ 253339 h 777453"/>
              <a:gd name="connsiteX8" fmla="*/ 403761 w 4595751"/>
              <a:gd name="connsiteY8" fmla="*/ 300841 h 777453"/>
              <a:gd name="connsiteX9" fmla="*/ 439387 w 4595751"/>
              <a:gd name="connsiteY9" fmla="*/ 312716 h 777453"/>
              <a:gd name="connsiteX10" fmla="*/ 902525 w 4595751"/>
              <a:gd name="connsiteY10" fmla="*/ 336467 h 777453"/>
              <a:gd name="connsiteX11" fmla="*/ 961902 w 4595751"/>
              <a:gd name="connsiteY11" fmla="*/ 348342 h 777453"/>
              <a:gd name="connsiteX12" fmla="*/ 1199408 w 4595751"/>
              <a:gd name="connsiteY12" fmla="*/ 383968 h 777453"/>
              <a:gd name="connsiteX13" fmla="*/ 1270660 w 4595751"/>
              <a:gd name="connsiteY13" fmla="*/ 407719 h 777453"/>
              <a:gd name="connsiteX14" fmla="*/ 1306286 w 4595751"/>
              <a:gd name="connsiteY14" fmla="*/ 419594 h 777453"/>
              <a:gd name="connsiteX15" fmla="*/ 1341912 w 4595751"/>
              <a:gd name="connsiteY15" fmla="*/ 431469 h 777453"/>
              <a:gd name="connsiteX16" fmla="*/ 1377538 w 4595751"/>
              <a:gd name="connsiteY16" fmla="*/ 455220 h 777453"/>
              <a:gd name="connsiteX17" fmla="*/ 1425039 w 4595751"/>
              <a:gd name="connsiteY17" fmla="*/ 467095 h 777453"/>
              <a:gd name="connsiteX18" fmla="*/ 1840676 w 4595751"/>
              <a:gd name="connsiteY18" fmla="*/ 478971 h 777453"/>
              <a:gd name="connsiteX19" fmla="*/ 2208811 w 4595751"/>
              <a:gd name="connsiteY19" fmla="*/ 502721 h 777453"/>
              <a:gd name="connsiteX20" fmla="*/ 2291938 w 4595751"/>
              <a:gd name="connsiteY20" fmla="*/ 526472 h 777453"/>
              <a:gd name="connsiteX21" fmla="*/ 2327564 w 4595751"/>
              <a:gd name="connsiteY21" fmla="*/ 538347 h 777453"/>
              <a:gd name="connsiteX22" fmla="*/ 2398816 w 4595751"/>
              <a:gd name="connsiteY22" fmla="*/ 550223 h 777453"/>
              <a:gd name="connsiteX23" fmla="*/ 2446317 w 4595751"/>
              <a:gd name="connsiteY23" fmla="*/ 562098 h 777453"/>
              <a:gd name="connsiteX24" fmla="*/ 2695699 w 4595751"/>
              <a:gd name="connsiteY24" fmla="*/ 597724 h 777453"/>
              <a:gd name="connsiteX25" fmla="*/ 3170712 w 4595751"/>
              <a:gd name="connsiteY25" fmla="*/ 621474 h 777453"/>
              <a:gd name="connsiteX26" fmla="*/ 3241964 w 4595751"/>
              <a:gd name="connsiteY26" fmla="*/ 633350 h 777453"/>
              <a:gd name="connsiteX27" fmla="*/ 3325091 w 4595751"/>
              <a:gd name="connsiteY27" fmla="*/ 645225 h 777453"/>
              <a:gd name="connsiteX28" fmla="*/ 3479470 w 4595751"/>
              <a:gd name="connsiteY28" fmla="*/ 680851 h 777453"/>
              <a:gd name="connsiteX29" fmla="*/ 4037611 w 4595751"/>
              <a:gd name="connsiteY29" fmla="*/ 704602 h 777453"/>
              <a:gd name="connsiteX30" fmla="*/ 4073237 w 4595751"/>
              <a:gd name="connsiteY30" fmla="*/ 716477 h 777453"/>
              <a:gd name="connsiteX31" fmla="*/ 4286993 w 4595751"/>
              <a:gd name="connsiteY31" fmla="*/ 740228 h 777453"/>
              <a:gd name="connsiteX32" fmla="*/ 4548250 w 4595751"/>
              <a:gd name="connsiteY32" fmla="*/ 752103 h 777453"/>
              <a:gd name="connsiteX33" fmla="*/ 4572000 w 4595751"/>
              <a:gd name="connsiteY33" fmla="*/ 680851 h 777453"/>
              <a:gd name="connsiteX34" fmla="*/ 4595751 w 4595751"/>
              <a:gd name="connsiteY34" fmla="*/ 419594 h 777453"/>
              <a:gd name="connsiteX35" fmla="*/ 4512624 w 4595751"/>
              <a:gd name="connsiteY35" fmla="*/ 372093 h 777453"/>
              <a:gd name="connsiteX36" fmla="*/ 3716977 w 4595751"/>
              <a:gd name="connsiteY36" fmla="*/ 348342 h 777453"/>
              <a:gd name="connsiteX37" fmla="*/ 3420094 w 4595751"/>
              <a:gd name="connsiteY37" fmla="*/ 336467 h 777453"/>
              <a:gd name="connsiteX38" fmla="*/ 3360717 w 4595751"/>
              <a:gd name="connsiteY38" fmla="*/ 324591 h 777453"/>
              <a:gd name="connsiteX39" fmla="*/ 3277590 w 4595751"/>
              <a:gd name="connsiteY39" fmla="*/ 300841 h 777453"/>
              <a:gd name="connsiteX40" fmla="*/ 3075709 w 4595751"/>
              <a:gd name="connsiteY40" fmla="*/ 277090 h 777453"/>
              <a:gd name="connsiteX41" fmla="*/ 2671948 w 4595751"/>
              <a:gd name="connsiteY41" fmla="*/ 253339 h 777453"/>
              <a:gd name="connsiteX42" fmla="*/ 2600696 w 4595751"/>
              <a:gd name="connsiteY42" fmla="*/ 241464 h 777453"/>
              <a:gd name="connsiteX43" fmla="*/ 2481943 w 4595751"/>
              <a:gd name="connsiteY43" fmla="*/ 229589 h 777453"/>
              <a:gd name="connsiteX44" fmla="*/ 2173185 w 4595751"/>
              <a:gd name="connsiteY44" fmla="*/ 217713 h 777453"/>
              <a:gd name="connsiteX45" fmla="*/ 1911928 w 4595751"/>
              <a:gd name="connsiteY45" fmla="*/ 205838 h 777453"/>
              <a:gd name="connsiteX46" fmla="*/ 1615044 w 4595751"/>
              <a:gd name="connsiteY46" fmla="*/ 193963 h 777453"/>
              <a:gd name="connsiteX47" fmla="*/ 1579418 w 4595751"/>
              <a:gd name="connsiteY47" fmla="*/ 182087 h 777453"/>
              <a:gd name="connsiteX48" fmla="*/ 1330037 w 4595751"/>
              <a:gd name="connsiteY48" fmla="*/ 158337 h 777453"/>
              <a:gd name="connsiteX49" fmla="*/ 1104405 w 4595751"/>
              <a:gd name="connsiteY49" fmla="*/ 146461 h 777453"/>
              <a:gd name="connsiteX50" fmla="*/ 1056904 w 4595751"/>
              <a:gd name="connsiteY50" fmla="*/ 134586 h 777453"/>
              <a:gd name="connsiteX51" fmla="*/ 985652 w 4595751"/>
              <a:gd name="connsiteY51" fmla="*/ 110835 h 777453"/>
              <a:gd name="connsiteX52" fmla="*/ 581891 w 4595751"/>
              <a:gd name="connsiteY52" fmla="*/ 87085 h 777453"/>
              <a:gd name="connsiteX53" fmla="*/ 486889 w 4595751"/>
              <a:gd name="connsiteY53" fmla="*/ 75210 h 777453"/>
              <a:gd name="connsiteX54" fmla="*/ 356260 w 4595751"/>
              <a:gd name="connsiteY54" fmla="*/ 51459 h 777453"/>
              <a:gd name="connsiteX55" fmla="*/ 308759 w 4595751"/>
              <a:gd name="connsiteY55" fmla="*/ 39584 h 777453"/>
              <a:gd name="connsiteX56" fmla="*/ 178130 w 4595751"/>
              <a:gd name="connsiteY56" fmla="*/ 3958 h 777453"/>
              <a:gd name="connsiteX57" fmla="*/ 142504 w 4595751"/>
              <a:gd name="connsiteY57" fmla="*/ 3958 h 777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595751" h="777453">
                <a:moveTo>
                  <a:pt x="142504" y="3958"/>
                </a:moveTo>
                <a:cubicBezTo>
                  <a:pt x="130629" y="7916"/>
                  <a:pt x="116276" y="16967"/>
                  <a:pt x="106878" y="27708"/>
                </a:cubicBezTo>
                <a:cubicBezTo>
                  <a:pt x="88081" y="49190"/>
                  <a:pt x="59377" y="98960"/>
                  <a:pt x="59377" y="98960"/>
                </a:cubicBezTo>
                <a:cubicBezTo>
                  <a:pt x="55419" y="110835"/>
                  <a:pt x="53581" y="123644"/>
                  <a:pt x="47502" y="134586"/>
                </a:cubicBezTo>
                <a:cubicBezTo>
                  <a:pt x="33639" y="159539"/>
                  <a:pt x="0" y="205838"/>
                  <a:pt x="0" y="205838"/>
                </a:cubicBezTo>
                <a:cubicBezTo>
                  <a:pt x="11875" y="213755"/>
                  <a:pt x="21497" y="227571"/>
                  <a:pt x="35626" y="229589"/>
                </a:cubicBezTo>
                <a:cubicBezTo>
                  <a:pt x="106271" y="239681"/>
                  <a:pt x="178313" y="235003"/>
                  <a:pt x="249382" y="241464"/>
                </a:cubicBezTo>
                <a:cubicBezTo>
                  <a:pt x="265636" y="242942"/>
                  <a:pt x="281049" y="249381"/>
                  <a:pt x="296883" y="253339"/>
                </a:cubicBezTo>
                <a:cubicBezTo>
                  <a:pt x="353339" y="290977"/>
                  <a:pt x="318970" y="272577"/>
                  <a:pt x="403761" y="300841"/>
                </a:cubicBezTo>
                <a:lnTo>
                  <a:pt x="439387" y="312716"/>
                </a:lnTo>
                <a:cubicBezTo>
                  <a:pt x="610257" y="369671"/>
                  <a:pt x="462500" y="324243"/>
                  <a:pt x="902525" y="336467"/>
                </a:cubicBezTo>
                <a:cubicBezTo>
                  <a:pt x="922317" y="340425"/>
                  <a:pt x="941921" y="345488"/>
                  <a:pt x="961902" y="348342"/>
                </a:cubicBezTo>
                <a:cubicBezTo>
                  <a:pt x="1055355" y="361692"/>
                  <a:pt x="1118814" y="359790"/>
                  <a:pt x="1199408" y="383968"/>
                </a:cubicBezTo>
                <a:cubicBezTo>
                  <a:pt x="1223388" y="391162"/>
                  <a:pt x="1246909" y="399802"/>
                  <a:pt x="1270660" y="407719"/>
                </a:cubicBezTo>
                <a:lnTo>
                  <a:pt x="1306286" y="419594"/>
                </a:lnTo>
                <a:lnTo>
                  <a:pt x="1341912" y="431469"/>
                </a:lnTo>
                <a:cubicBezTo>
                  <a:pt x="1353787" y="439386"/>
                  <a:pt x="1364420" y="449598"/>
                  <a:pt x="1377538" y="455220"/>
                </a:cubicBezTo>
                <a:cubicBezTo>
                  <a:pt x="1392539" y="461649"/>
                  <a:pt x="1408739" y="466259"/>
                  <a:pt x="1425039" y="467095"/>
                </a:cubicBezTo>
                <a:cubicBezTo>
                  <a:pt x="1563459" y="474194"/>
                  <a:pt x="1702172" y="473744"/>
                  <a:pt x="1840676" y="478971"/>
                </a:cubicBezTo>
                <a:cubicBezTo>
                  <a:pt x="1985332" y="484430"/>
                  <a:pt x="2070526" y="492084"/>
                  <a:pt x="2208811" y="502721"/>
                </a:cubicBezTo>
                <a:cubicBezTo>
                  <a:pt x="2294210" y="531189"/>
                  <a:pt x="2187585" y="496658"/>
                  <a:pt x="2291938" y="526472"/>
                </a:cubicBezTo>
                <a:cubicBezTo>
                  <a:pt x="2303974" y="529911"/>
                  <a:pt x="2315344" y="535632"/>
                  <a:pt x="2327564" y="538347"/>
                </a:cubicBezTo>
                <a:cubicBezTo>
                  <a:pt x="2351069" y="543570"/>
                  <a:pt x="2375205" y="545501"/>
                  <a:pt x="2398816" y="550223"/>
                </a:cubicBezTo>
                <a:cubicBezTo>
                  <a:pt x="2414820" y="553424"/>
                  <a:pt x="2430483" y="558140"/>
                  <a:pt x="2446317" y="562098"/>
                </a:cubicBezTo>
                <a:cubicBezTo>
                  <a:pt x="2540735" y="625042"/>
                  <a:pt x="2470617" y="587006"/>
                  <a:pt x="2695699" y="597724"/>
                </a:cubicBezTo>
                <a:cubicBezTo>
                  <a:pt x="3183540" y="620955"/>
                  <a:pt x="2792754" y="597852"/>
                  <a:pt x="3170712" y="621474"/>
                </a:cubicBezTo>
                <a:lnTo>
                  <a:pt x="3241964" y="633350"/>
                </a:lnTo>
                <a:cubicBezTo>
                  <a:pt x="3269629" y="637606"/>
                  <a:pt x="3297817" y="638931"/>
                  <a:pt x="3325091" y="645225"/>
                </a:cubicBezTo>
                <a:cubicBezTo>
                  <a:pt x="3446739" y="673298"/>
                  <a:pt x="3344904" y="670500"/>
                  <a:pt x="3479470" y="680851"/>
                </a:cubicBezTo>
                <a:cubicBezTo>
                  <a:pt x="3617550" y="691472"/>
                  <a:pt x="3921857" y="700468"/>
                  <a:pt x="4037611" y="704602"/>
                </a:cubicBezTo>
                <a:cubicBezTo>
                  <a:pt x="4049486" y="708560"/>
                  <a:pt x="4060845" y="714707"/>
                  <a:pt x="4073237" y="716477"/>
                </a:cubicBezTo>
                <a:cubicBezTo>
                  <a:pt x="4144207" y="726616"/>
                  <a:pt x="4286993" y="740228"/>
                  <a:pt x="4286993" y="740228"/>
                </a:cubicBezTo>
                <a:cubicBezTo>
                  <a:pt x="4435896" y="777453"/>
                  <a:pt x="4349436" y="766304"/>
                  <a:pt x="4548250" y="752103"/>
                </a:cubicBezTo>
                <a:cubicBezTo>
                  <a:pt x="4556167" y="728352"/>
                  <a:pt x="4570080" y="705813"/>
                  <a:pt x="4572000" y="680851"/>
                </a:cubicBezTo>
                <a:cubicBezTo>
                  <a:pt x="4586625" y="490732"/>
                  <a:pt x="4578177" y="577768"/>
                  <a:pt x="4595751" y="419594"/>
                </a:cubicBezTo>
                <a:cubicBezTo>
                  <a:pt x="4566437" y="375623"/>
                  <a:pt x="4578029" y="374818"/>
                  <a:pt x="4512624" y="372093"/>
                </a:cubicBezTo>
                <a:cubicBezTo>
                  <a:pt x="4247520" y="361047"/>
                  <a:pt x="3982099" y="358947"/>
                  <a:pt x="3716977" y="348342"/>
                </a:cubicBezTo>
                <a:lnTo>
                  <a:pt x="3420094" y="336467"/>
                </a:lnTo>
                <a:cubicBezTo>
                  <a:pt x="3400302" y="332508"/>
                  <a:pt x="3380299" y="329486"/>
                  <a:pt x="3360717" y="324591"/>
                </a:cubicBezTo>
                <a:cubicBezTo>
                  <a:pt x="3304247" y="310473"/>
                  <a:pt x="3344224" y="311947"/>
                  <a:pt x="3277590" y="300841"/>
                </a:cubicBezTo>
                <a:cubicBezTo>
                  <a:pt x="3244928" y="295397"/>
                  <a:pt x="3104337" y="280271"/>
                  <a:pt x="3075709" y="277090"/>
                </a:cubicBezTo>
                <a:cubicBezTo>
                  <a:pt x="2907088" y="234936"/>
                  <a:pt x="3087099" y="276403"/>
                  <a:pt x="2671948" y="253339"/>
                </a:cubicBezTo>
                <a:cubicBezTo>
                  <a:pt x="2647907" y="252003"/>
                  <a:pt x="2624588" y="244450"/>
                  <a:pt x="2600696" y="241464"/>
                </a:cubicBezTo>
                <a:cubicBezTo>
                  <a:pt x="2561221" y="236530"/>
                  <a:pt x="2521664" y="231796"/>
                  <a:pt x="2481943" y="229589"/>
                </a:cubicBezTo>
                <a:cubicBezTo>
                  <a:pt x="2379106" y="223876"/>
                  <a:pt x="2276091" y="222001"/>
                  <a:pt x="2173185" y="217713"/>
                </a:cubicBezTo>
                <a:lnTo>
                  <a:pt x="1911928" y="205838"/>
                </a:lnTo>
                <a:lnTo>
                  <a:pt x="1615044" y="193963"/>
                </a:lnTo>
                <a:cubicBezTo>
                  <a:pt x="1603169" y="190004"/>
                  <a:pt x="1591638" y="184803"/>
                  <a:pt x="1579418" y="182087"/>
                </a:cubicBezTo>
                <a:cubicBezTo>
                  <a:pt x="1497581" y="163900"/>
                  <a:pt x="1413282" y="163234"/>
                  <a:pt x="1330037" y="158337"/>
                </a:cubicBezTo>
                <a:lnTo>
                  <a:pt x="1104405" y="146461"/>
                </a:lnTo>
                <a:cubicBezTo>
                  <a:pt x="1088571" y="142503"/>
                  <a:pt x="1072537" y="139276"/>
                  <a:pt x="1056904" y="134586"/>
                </a:cubicBezTo>
                <a:cubicBezTo>
                  <a:pt x="1032924" y="127392"/>
                  <a:pt x="1010436" y="114375"/>
                  <a:pt x="985652" y="110835"/>
                </a:cubicBezTo>
                <a:cubicBezTo>
                  <a:pt x="796649" y="83835"/>
                  <a:pt x="930496" y="99996"/>
                  <a:pt x="581891" y="87085"/>
                </a:cubicBezTo>
                <a:lnTo>
                  <a:pt x="486889" y="75210"/>
                </a:lnTo>
                <a:cubicBezTo>
                  <a:pt x="450810" y="70056"/>
                  <a:pt x="393073" y="59640"/>
                  <a:pt x="356260" y="51459"/>
                </a:cubicBezTo>
                <a:cubicBezTo>
                  <a:pt x="340328" y="47919"/>
                  <a:pt x="324392" y="44274"/>
                  <a:pt x="308759" y="39584"/>
                </a:cubicBezTo>
                <a:cubicBezTo>
                  <a:pt x="251388" y="22373"/>
                  <a:pt x="235427" y="10324"/>
                  <a:pt x="178130" y="3958"/>
                </a:cubicBezTo>
                <a:cubicBezTo>
                  <a:pt x="162393" y="2210"/>
                  <a:pt x="154379" y="0"/>
                  <a:pt x="142504" y="3958"/>
                </a:cubicBezTo>
                <a:close/>
              </a:path>
            </a:pathLst>
          </a:custGeom>
          <a:solidFill>
            <a:schemeClr val="tx1">
              <a:alpha val="20000"/>
            </a:schemeClr>
          </a:solid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grpSp>
        <p:nvGrpSpPr>
          <p:cNvPr id="2" name="Group 27"/>
          <p:cNvGrpSpPr/>
          <p:nvPr/>
        </p:nvGrpSpPr>
        <p:grpSpPr>
          <a:xfrm>
            <a:off x="1371600" y="2390689"/>
            <a:ext cx="1989024" cy="1935508"/>
            <a:chOff x="1371600" y="2078898"/>
            <a:chExt cx="1989024" cy="2122235"/>
          </a:xfrm>
        </p:grpSpPr>
        <p:sp>
          <p:nvSpPr>
            <p:cNvPr id="13" name="Freeform 12"/>
            <p:cNvSpPr/>
            <p:nvPr/>
          </p:nvSpPr>
          <p:spPr>
            <a:xfrm>
              <a:off x="1371600" y="2078898"/>
              <a:ext cx="1989024" cy="2122235"/>
            </a:xfrm>
            <a:custGeom>
              <a:avLst/>
              <a:gdLst>
                <a:gd name="connsiteX0" fmla="*/ 858056 w 1989024"/>
                <a:gd name="connsiteY0" fmla="*/ 336884 h 2122235"/>
                <a:gd name="connsiteX1" fmla="*/ 809929 w 1989024"/>
                <a:gd name="connsiteY1" fmla="*/ 505326 h 2122235"/>
                <a:gd name="connsiteX2" fmla="*/ 737740 w 1989024"/>
                <a:gd name="connsiteY2" fmla="*/ 625642 h 2122235"/>
                <a:gd name="connsiteX3" fmla="*/ 665550 w 1989024"/>
                <a:gd name="connsiteY3" fmla="*/ 818147 h 2122235"/>
                <a:gd name="connsiteX4" fmla="*/ 617424 w 1989024"/>
                <a:gd name="connsiteY4" fmla="*/ 890336 h 2122235"/>
                <a:gd name="connsiteX5" fmla="*/ 424919 w 1989024"/>
                <a:gd name="connsiteY5" fmla="*/ 1179094 h 2122235"/>
                <a:gd name="connsiteX6" fmla="*/ 328666 w 1989024"/>
                <a:gd name="connsiteY6" fmla="*/ 1251284 h 2122235"/>
                <a:gd name="connsiteX7" fmla="*/ 304603 w 1989024"/>
                <a:gd name="connsiteY7" fmla="*/ 1323473 h 2122235"/>
                <a:gd name="connsiteX8" fmla="*/ 232414 w 1989024"/>
                <a:gd name="connsiteY8" fmla="*/ 1371600 h 2122235"/>
                <a:gd name="connsiteX9" fmla="*/ 184287 w 1989024"/>
                <a:gd name="connsiteY9" fmla="*/ 1443789 h 2122235"/>
                <a:gd name="connsiteX10" fmla="*/ 160224 w 1989024"/>
                <a:gd name="connsiteY10" fmla="*/ 1540042 h 2122235"/>
                <a:gd name="connsiteX11" fmla="*/ 39908 w 1989024"/>
                <a:gd name="connsiteY11" fmla="*/ 1660358 h 2122235"/>
                <a:gd name="connsiteX12" fmla="*/ 15845 w 1989024"/>
                <a:gd name="connsiteY12" fmla="*/ 1732547 h 2122235"/>
                <a:gd name="connsiteX13" fmla="*/ 136161 w 1989024"/>
                <a:gd name="connsiteY13" fmla="*/ 1780673 h 2122235"/>
                <a:gd name="connsiteX14" fmla="*/ 545235 w 1989024"/>
                <a:gd name="connsiteY14" fmla="*/ 1852863 h 2122235"/>
                <a:gd name="connsiteX15" fmla="*/ 761803 w 1989024"/>
                <a:gd name="connsiteY15" fmla="*/ 1925052 h 2122235"/>
                <a:gd name="connsiteX16" fmla="*/ 1026498 w 1989024"/>
                <a:gd name="connsiteY16" fmla="*/ 1973179 h 2122235"/>
                <a:gd name="connsiteX17" fmla="*/ 1170877 w 1989024"/>
                <a:gd name="connsiteY17" fmla="*/ 2117558 h 2122235"/>
                <a:gd name="connsiteX18" fmla="*/ 1267129 w 1989024"/>
                <a:gd name="connsiteY18" fmla="*/ 2093494 h 2122235"/>
                <a:gd name="connsiteX19" fmla="*/ 1291193 w 1989024"/>
                <a:gd name="connsiteY19" fmla="*/ 1997242 h 2122235"/>
                <a:gd name="connsiteX20" fmla="*/ 1411508 w 1989024"/>
                <a:gd name="connsiteY20" fmla="*/ 1852863 h 2122235"/>
                <a:gd name="connsiteX21" fmla="*/ 1459635 w 1989024"/>
                <a:gd name="connsiteY21" fmla="*/ 1780673 h 2122235"/>
                <a:gd name="connsiteX22" fmla="*/ 1531824 w 1989024"/>
                <a:gd name="connsiteY22" fmla="*/ 1540042 h 2122235"/>
                <a:gd name="connsiteX23" fmla="*/ 1604014 w 1989024"/>
                <a:gd name="connsiteY23" fmla="*/ 1299410 h 2122235"/>
                <a:gd name="connsiteX24" fmla="*/ 1652140 w 1989024"/>
                <a:gd name="connsiteY24" fmla="*/ 1130968 h 2122235"/>
                <a:gd name="connsiteX25" fmla="*/ 1724329 w 1989024"/>
                <a:gd name="connsiteY25" fmla="*/ 890336 h 2122235"/>
                <a:gd name="connsiteX26" fmla="*/ 1748393 w 1989024"/>
                <a:gd name="connsiteY26" fmla="*/ 818147 h 2122235"/>
                <a:gd name="connsiteX27" fmla="*/ 1772456 w 1989024"/>
                <a:gd name="connsiteY27" fmla="*/ 745958 h 2122235"/>
                <a:gd name="connsiteX28" fmla="*/ 1820582 w 1989024"/>
                <a:gd name="connsiteY28" fmla="*/ 673768 h 2122235"/>
                <a:gd name="connsiteX29" fmla="*/ 1844645 w 1989024"/>
                <a:gd name="connsiteY29" fmla="*/ 577515 h 2122235"/>
                <a:gd name="connsiteX30" fmla="*/ 1892772 w 1989024"/>
                <a:gd name="connsiteY30" fmla="*/ 529389 h 2122235"/>
                <a:gd name="connsiteX31" fmla="*/ 1940898 w 1989024"/>
                <a:gd name="connsiteY31" fmla="*/ 457200 h 2122235"/>
                <a:gd name="connsiteX32" fmla="*/ 1964961 w 1989024"/>
                <a:gd name="connsiteY32" fmla="*/ 360947 h 2122235"/>
                <a:gd name="connsiteX33" fmla="*/ 1989024 w 1989024"/>
                <a:gd name="connsiteY33" fmla="*/ 288758 h 2122235"/>
                <a:gd name="connsiteX34" fmla="*/ 1964961 w 1989024"/>
                <a:gd name="connsiteY34" fmla="*/ 216568 h 2122235"/>
                <a:gd name="connsiteX35" fmla="*/ 1892772 w 1989024"/>
                <a:gd name="connsiteY35" fmla="*/ 192505 h 2122235"/>
                <a:gd name="connsiteX36" fmla="*/ 1555887 w 1989024"/>
                <a:gd name="connsiteY36" fmla="*/ 168442 h 2122235"/>
                <a:gd name="connsiteX37" fmla="*/ 1411508 w 1989024"/>
                <a:gd name="connsiteY37" fmla="*/ 120315 h 2122235"/>
                <a:gd name="connsiteX38" fmla="*/ 1267129 w 1989024"/>
                <a:gd name="connsiteY38" fmla="*/ 48126 h 2122235"/>
                <a:gd name="connsiteX39" fmla="*/ 906182 w 1989024"/>
                <a:gd name="connsiteY39" fmla="*/ 0 h 2122235"/>
                <a:gd name="connsiteX40" fmla="*/ 882119 w 1989024"/>
                <a:gd name="connsiteY40" fmla="*/ 72189 h 2122235"/>
                <a:gd name="connsiteX41" fmla="*/ 858056 w 1989024"/>
                <a:gd name="connsiteY41" fmla="*/ 192505 h 2122235"/>
                <a:gd name="connsiteX42" fmla="*/ 785866 w 1989024"/>
                <a:gd name="connsiteY42" fmla="*/ 433136 h 212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989024" h="2122235">
                  <a:moveTo>
                    <a:pt x="858056" y="336884"/>
                  </a:moveTo>
                  <a:cubicBezTo>
                    <a:pt x="850345" y="367729"/>
                    <a:pt x="827192" y="470801"/>
                    <a:pt x="809929" y="505326"/>
                  </a:cubicBezTo>
                  <a:cubicBezTo>
                    <a:pt x="789013" y="547159"/>
                    <a:pt x="757340" y="583176"/>
                    <a:pt x="737740" y="625642"/>
                  </a:cubicBezTo>
                  <a:cubicBezTo>
                    <a:pt x="709021" y="687866"/>
                    <a:pt x="693909" y="755758"/>
                    <a:pt x="665550" y="818147"/>
                  </a:cubicBezTo>
                  <a:cubicBezTo>
                    <a:pt x="653583" y="844475"/>
                    <a:pt x="631772" y="865226"/>
                    <a:pt x="617424" y="890336"/>
                  </a:cubicBezTo>
                  <a:cubicBezTo>
                    <a:pt x="555706" y="998343"/>
                    <a:pt x="541003" y="1092030"/>
                    <a:pt x="424919" y="1179094"/>
                  </a:cubicBezTo>
                  <a:lnTo>
                    <a:pt x="328666" y="1251284"/>
                  </a:lnTo>
                  <a:cubicBezTo>
                    <a:pt x="320645" y="1275347"/>
                    <a:pt x="320448" y="1303666"/>
                    <a:pt x="304603" y="1323473"/>
                  </a:cubicBezTo>
                  <a:cubicBezTo>
                    <a:pt x="286537" y="1346056"/>
                    <a:pt x="252864" y="1351150"/>
                    <a:pt x="232414" y="1371600"/>
                  </a:cubicBezTo>
                  <a:cubicBezTo>
                    <a:pt x="211964" y="1392050"/>
                    <a:pt x="200329" y="1419726"/>
                    <a:pt x="184287" y="1443789"/>
                  </a:cubicBezTo>
                  <a:cubicBezTo>
                    <a:pt x="176266" y="1475873"/>
                    <a:pt x="178569" y="1512525"/>
                    <a:pt x="160224" y="1540042"/>
                  </a:cubicBezTo>
                  <a:cubicBezTo>
                    <a:pt x="128763" y="1587234"/>
                    <a:pt x="39908" y="1660358"/>
                    <a:pt x="39908" y="1660358"/>
                  </a:cubicBezTo>
                  <a:cubicBezTo>
                    <a:pt x="31887" y="1684421"/>
                    <a:pt x="0" y="1712741"/>
                    <a:pt x="15845" y="1732547"/>
                  </a:cubicBezTo>
                  <a:cubicBezTo>
                    <a:pt x="42829" y="1766276"/>
                    <a:pt x="95567" y="1765911"/>
                    <a:pt x="136161" y="1780673"/>
                  </a:cubicBezTo>
                  <a:cubicBezTo>
                    <a:pt x="339211" y="1854510"/>
                    <a:pt x="274339" y="1828236"/>
                    <a:pt x="545235" y="1852863"/>
                  </a:cubicBezTo>
                  <a:cubicBezTo>
                    <a:pt x="617424" y="1876926"/>
                    <a:pt x="687732" y="1907624"/>
                    <a:pt x="761803" y="1925052"/>
                  </a:cubicBezTo>
                  <a:cubicBezTo>
                    <a:pt x="1224334" y="2033882"/>
                    <a:pt x="796917" y="1896650"/>
                    <a:pt x="1026498" y="1973179"/>
                  </a:cubicBezTo>
                  <a:cubicBezTo>
                    <a:pt x="1051631" y="2006689"/>
                    <a:pt x="1111764" y="2109113"/>
                    <a:pt x="1170877" y="2117558"/>
                  </a:cubicBezTo>
                  <a:cubicBezTo>
                    <a:pt x="1203616" y="2122235"/>
                    <a:pt x="1235045" y="2101515"/>
                    <a:pt x="1267129" y="2093494"/>
                  </a:cubicBezTo>
                  <a:cubicBezTo>
                    <a:pt x="1275150" y="2061410"/>
                    <a:pt x="1278165" y="2027639"/>
                    <a:pt x="1291193" y="1997242"/>
                  </a:cubicBezTo>
                  <a:cubicBezTo>
                    <a:pt x="1322824" y="1923437"/>
                    <a:pt x="1360490" y="1914084"/>
                    <a:pt x="1411508" y="1852863"/>
                  </a:cubicBezTo>
                  <a:cubicBezTo>
                    <a:pt x="1430023" y="1830646"/>
                    <a:pt x="1443593" y="1804736"/>
                    <a:pt x="1459635" y="1780673"/>
                  </a:cubicBezTo>
                  <a:cubicBezTo>
                    <a:pt x="1490326" y="1688599"/>
                    <a:pt x="1513641" y="1630957"/>
                    <a:pt x="1531824" y="1540042"/>
                  </a:cubicBezTo>
                  <a:cubicBezTo>
                    <a:pt x="1571771" y="1340306"/>
                    <a:pt x="1526725" y="1453987"/>
                    <a:pt x="1604014" y="1299410"/>
                  </a:cubicBezTo>
                  <a:cubicBezTo>
                    <a:pt x="1679242" y="998498"/>
                    <a:pt x="1583095" y="1372628"/>
                    <a:pt x="1652140" y="1130968"/>
                  </a:cubicBezTo>
                  <a:cubicBezTo>
                    <a:pt x="1724864" y="876429"/>
                    <a:pt x="1609975" y="1233396"/>
                    <a:pt x="1724329" y="890336"/>
                  </a:cubicBezTo>
                  <a:lnTo>
                    <a:pt x="1748393" y="818147"/>
                  </a:lnTo>
                  <a:cubicBezTo>
                    <a:pt x="1756414" y="794084"/>
                    <a:pt x="1758386" y="767063"/>
                    <a:pt x="1772456" y="745958"/>
                  </a:cubicBezTo>
                  <a:lnTo>
                    <a:pt x="1820582" y="673768"/>
                  </a:lnTo>
                  <a:cubicBezTo>
                    <a:pt x="1828603" y="641684"/>
                    <a:pt x="1829855" y="607095"/>
                    <a:pt x="1844645" y="577515"/>
                  </a:cubicBezTo>
                  <a:cubicBezTo>
                    <a:pt x="1854791" y="557223"/>
                    <a:pt x="1878599" y="547105"/>
                    <a:pt x="1892772" y="529389"/>
                  </a:cubicBezTo>
                  <a:cubicBezTo>
                    <a:pt x="1910838" y="506806"/>
                    <a:pt x="1924856" y="481263"/>
                    <a:pt x="1940898" y="457200"/>
                  </a:cubicBezTo>
                  <a:cubicBezTo>
                    <a:pt x="1948919" y="425116"/>
                    <a:pt x="1955876" y="392746"/>
                    <a:pt x="1964961" y="360947"/>
                  </a:cubicBezTo>
                  <a:cubicBezTo>
                    <a:pt x="1971929" y="336558"/>
                    <a:pt x="1989024" y="314123"/>
                    <a:pt x="1989024" y="288758"/>
                  </a:cubicBezTo>
                  <a:cubicBezTo>
                    <a:pt x="1989024" y="263393"/>
                    <a:pt x="1982897" y="234504"/>
                    <a:pt x="1964961" y="216568"/>
                  </a:cubicBezTo>
                  <a:cubicBezTo>
                    <a:pt x="1947026" y="198632"/>
                    <a:pt x="1917963" y="195469"/>
                    <a:pt x="1892772" y="192505"/>
                  </a:cubicBezTo>
                  <a:cubicBezTo>
                    <a:pt x="1780962" y="179351"/>
                    <a:pt x="1668182" y="176463"/>
                    <a:pt x="1555887" y="168442"/>
                  </a:cubicBezTo>
                  <a:cubicBezTo>
                    <a:pt x="1507761" y="152400"/>
                    <a:pt x="1458335" y="139826"/>
                    <a:pt x="1411508" y="120315"/>
                  </a:cubicBezTo>
                  <a:cubicBezTo>
                    <a:pt x="1361840" y="99620"/>
                    <a:pt x="1318556" y="63950"/>
                    <a:pt x="1267129" y="48126"/>
                  </a:cubicBezTo>
                  <a:cubicBezTo>
                    <a:pt x="1244407" y="41135"/>
                    <a:pt x="915828" y="1206"/>
                    <a:pt x="906182" y="0"/>
                  </a:cubicBezTo>
                  <a:cubicBezTo>
                    <a:pt x="898161" y="24063"/>
                    <a:pt x="888271" y="47582"/>
                    <a:pt x="882119" y="72189"/>
                  </a:cubicBezTo>
                  <a:cubicBezTo>
                    <a:pt x="872199" y="111867"/>
                    <a:pt x="869292" y="153179"/>
                    <a:pt x="858056" y="192505"/>
                  </a:cubicBezTo>
                  <a:cubicBezTo>
                    <a:pt x="783330" y="454047"/>
                    <a:pt x="785866" y="329040"/>
                    <a:pt x="785866" y="433136"/>
                  </a:cubicBezTo>
                </a:path>
              </a:pathLst>
            </a:custGeom>
            <a:solidFill>
              <a:schemeClr val="tx1">
                <a:alpha val="20000"/>
              </a:schemeClr>
            </a:solid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reeform 13"/>
            <p:cNvSpPr/>
            <p:nvPr/>
          </p:nvSpPr>
          <p:spPr>
            <a:xfrm>
              <a:off x="1774209" y="3547170"/>
              <a:ext cx="183937" cy="193823"/>
            </a:xfrm>
            <a:custGeom>
              <a:avLst/>
              <a:gdLst>
                <a:gd name="connsiteX0" fmla="*/ 54591 w 183937"/>
                <a:gd name="connsiteY0" fmla="*/ 40943 h 193823"/>
                <a:gd name="connsiteX1" fmla="*/ 13648 w 183937"/>
                <a:gd name="connsiteY1" fmla="*/ 54591 h 193823"/>
                <a:gd name="connsiteX2" fmla="*/ 0 w 183937"/>
                <a:gd name="connsiteY2" fmla="*/ 95534 h 193823"/>
                <a:gd name="connsiteX3" fmla="*/ 54591 w 183937"/>
                <a:gd name="connsiteY3" fmla="*/ 177421 h 193823"/>
                <a:gd name="connsiteX4" fmla="*/ 95534 w 183937"/>
                <a:gd name="connsiteY4" fmla="*/ 191068 h 193823"/>
                <a:gd name="connsiteX5" fmla="*/ 163773 w 183937"/>
                <a:gd name="connsiteY5" fmla="*/ 177421 h 193823"/>
                <a:gd name="connsiteX6" fmla="*/ 163773 w 183937"/>
                <a:gd name="connsiteY6" fmla="*/ 54591 h 193823"/>
                <a:gd name="connsiteX7" fmla="*/ 109182 w 183937"/>
                <a:gd name="connsiteY7" fmla="*/ 40943 h 193823"/>
                <a:gd name="connsiteX8" fmla="*/ 27295 w 183937"/>
                <a:gd name="connsiteY8" fmla="*/ 0 h 193823"/>
                <a:gd name="connsiteX9" fmla="*/ 54591 w 183937"/>
                <a:gd name="connsiteY9" fmla="*/ 40943 h 19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3937" h="193823">
                  <a:moveTo>
                    <a:pt x="54591" y="40943"/>
                  </a:moveTo>
                  <a:cubicBezTo>
                    <a:pt x="52316" y="50042"/>
                    <a:pt x="23820" y="44419"/>
                    <a:pt x="13648" y="54591"/>
                  </a:cubicBezTo>
                  <a:cubicBezTo>
                    <a:pt x="3476" y="64763"/>
                    <a:pt x="0" y="81148"/>
                    <a:pt x="0" y="95534"/>
                  </a:cubicBezTo>
                  <a:cubicBezTo>
                    <a:pt x="0" y="128919"/>
                    <a:pt x="29976" y="161011"/>
                    <a:pt x="54591" y="177421"/>
                  </a:cubicBezTo>
                  <a:cubicBezTo>
                    <a:pt x="66561" y="185401"/>
                    <a:pt x="81886" y="186519"/>
                    <a:pt x="95534" y="191068"/>
                  </a:cubicBezTo>
                  <a:cubicBezTo>
                    <a:pt x="118280" y="186519"/>
                    <a:pt x="147370" y="193823"/>
                    <a:pt x="163773" y="177421"/>
                  </a:cubicBezTo>
                  <a:cubicBezTo>
                    <a:pt x="179999" y="161195"/>
                    <a:pt x="183937" y="74755"/>
                    <a:pt x="163773" y="54591"/>
                  </a:cubicBezTo>
                  <a:cubicBezTo>
                    <a:pt x="150510" y="41328"/>
                    <a:pt x="127379" y="45492"/>
                    <a:pt x="109182" y="40943"/>
                  </a:cubicBezTo>
                  <a:cubicBezTo>
                    <a:pt x="88478" y="27140"/>
                    <a:pt x="55550" y="0"/>
                    <a:pt x="27295" y="0"/>
                  </a:cubicBezTo>
                  <a:cubicBezTo>
                    <a:pt x="22746" y="0"/>
                    <a:pt x="56866" y="31844"/>
                    <a:pt x="54591" y="40943"/>
                  </a:cubicBezTo>
                  <a:close/>
                </a:path>
              </a:pathLst>
            </a:cu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15" name="Freeform 14"/>
            <p:cNvSpPr/>
            <p:nvPr/>
          </p:nvSpPr>
          <p:spPr>
            <a:xfrm>
              <a:off x="2238398" y="3697295"/>
              <a:ext cx="216521" cy="181617"/>
            </a:xfrm>
            <a:custGeom>
              <a:avLst/>
              <a:gdLst>
                <a:gd name="connsiteX0" fmla="*/ 95369 w 216521"/>
                <a:gd name="connsiteY0" fmla="*/ 54591 h 181617"/>
                <a:gd name="connsiteX1" fmla="*/ 13483 w 216521"/>
                <a:gd name="connsiteY1" fmla="*/ 81887 h 181617"/>
                <a:gd name="connsiteX2" fmla="*/ 27130 w 216521"/>
                <a:gd name="connsiteY2" fmla="*/ 150125 h 181617"/>
                <a:gd name="connsiteX3" fmla="*/ 109017 w 216521"/>
                <a:gd name="connsiteY3" fmla="*/ 177421 h 181617"/>
                <a:gd name="connsiteX4" fmla="*/ 204551 w 216521"/>
                <a:gd name="connsiteY4" fmla="*/ 163773 h 181617"/>
                <a:gd name="connsiteX5" fmla="*/ 190903 w 216521"/>
                <a:gd name="connsiteY5" fmla="*/ 122830 h 181617"/>
                <a:gd name="connsiteX6" fmla="*/ 95369 w 216521"/>
                <a:gd name="connsiteY6" fmla="*/ 68239 h 181617"/>
                <a:gd name="connsiteX7" fmla="*/ 68074 w 216521"/>
                <a:gd name="connsiteY7" fmla="*/ 0 h 181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521" h="181617">
                  <a:moveTo>
                    <a:pt x="95369" y="54591"/>
                  </a:moveTo>
                  <a:cubicBezTo>
                    <a:pt x="68074" y="63690"/>
                    <a:pt x="30206" y="58474"/>
                    <a:pt x="13483" y="81887"/>
                  </a:cubicBezTo>
                  <a:cubicBezTo>
                    <a:pt x="0" y="100763"/>
                    <a:pt x="10728" y="133723"/>
                    <a:pt x="27130" y="150125"/>
                  </a:cubicBezTo>
                  <a:cubicBezTo>
                    <a:pt x="47475" y="170470"/>
                    <a:pt x="109017" y="177421"/>
                    <a:pt x="109017" y="177421"/>
                  </a:cubicBezTo>
                  <a:cubicBezTo>
                    <a:pt x="140862" y="172872"/>
                    <a:pt x="177786" y="181617"/>
                    <a:pt x="204551" y="163773"/>
                  </a:cubicBezTo>
                  <a:cubicBezTo>
                    <a:pt x="216521" y="155793"/>
                    <a:pt x="199890" y="134064"/>
                    <a:pt x="190903" y="122830"/>
                  </a:cubicBezTo>
                  <a:cubicBezTo>
                    <a:pt x="178041" y="106753"/>
                    <a:pt x="108805" y="74957"/>
                    <a:pt x="95369" y="68239"/>
                  </a:cubicBezTo>
                  <a:lnTo>
                    <a:pt x="68074" y="0"/>
                  </a:lnTo>
                </a:path>
              </a:pathLst>
            </a:custGeom>
            <a:noFill/>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2391391" y="2264280"/>
              <a:ext cx="196958" cy="122830"/>
            </a:xfrm>
            <a:custGeom>
              <a:avLst/>
              <a:gdLst>
                <a:gd name="connsiteX0" fmla="*/ 78854 w 196958"/>
                <a:gd name="connsiteY0" fmla="*/ 40943 h 122830"/>
                <a:gd name="connsiteX1" fmla="*/ 24263 w 196958"/>
                <a:gd name="connsiteY1" fmla="*/ 68239 h 122830"/>
                <a:gd name="connsiteX2" fmla="*/ 78854 w 196958"/>
                <a:gd name="connsiteY2" fmla="*/ 122830 h 122830"/>
                <a:gd name="connsiteX3" fmla="*/ 188036 w 196958"/>
                <a:gd name="connsiteY3" fmla="*/ 81887 h 122830"/>
                <a:gd name="connsiteX4" fmla="*/ 147093 w 196958"/>
                <a:gd name="connsiteY4" fmla="*/ 0 h 122830"/>
                <a:gd name="connsiteX5" fmla="*/ 51558 w 196958"/>
                <a:gd name="connsiteY5" fmla="*/ 40943 h 122830"/>
                <a:gd name="connsiteX6" fmla="*/ 24263 w 196958"/>
                <a:gd name="connsiteY6" fmla="*/ 95534 h 122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958" h="122830">
                  <a:moveTo>
                    <a:pt x="78854" y="40943"/>
                  </a:moveTo>
                  <a:cubicBezTo>
                    <a:pt x="60657" y="50042"/>
                    <a:pt x="34730" y="50793"/>
                    <a:pt x="24263" y="68239"/>
                  </a:cubicBezTo>
                  <a:cubicBezTo>
                    <a:pt x="0" y="108677"/>
                    <a:pt x="66723" y="118786"/>
                    <a:pt x="78854" y="122830"/>
                  </a:cubicBezTo>
                  <a:cubicBezTo>
                    <a:pt x="98995" y="117795"/>
                    <a:pt x="175442" y="102876"/>
                    <a:pt x="188036" y="81887"/>
                  </a:cubicBezTo>
                  <a:cubicBezTo>
                    <a:pt x="196958" y="67018"/>
                    <a:pt x="150722" y="5443"/>
                    <a:pt x="147093" y="0"/>
                  </a:cubicBezTo>
                  <a:cubicBezTo>
                    <a:pt x="115248" y="13648"/>
                    <a:pt x="78906" y="19672"/>
                    <a:pt x="51558" y="40943"/>
                  </a:cubicBezTo>
                  <a:cubicBezTo>
                    <a:pt x="35499" y="53433"/>
                    <a:pt x="24263" y="95534"/>
                    <a:pt x="24263" y="95534"/>
                  </a:cubicBezTo>
                </a:path>
              </a:pathLst>
            </a:custGeom>
            <a:noFill/>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16"/>
            <p:cNvSpPr/>
            <p:nvPr/>
          </p:nvSpPr>
          <p:spPr>
            <a:xfrm>
              <a:off x="2913361" y="2373462"/>
              <a:ext cx="211976" cy="150126"/>
            </a:xfrm>
            <a:custGeom>
              <a:avLst/>
              <a:gdLst>
                <a:gd name="connsiteX0" fmla="*/ 116442 w 211976"/>
                <a:gd name="connsiteY0" fmla="*/ 0 h 150126"/>
                <a:gd name="connsiteX1" fmla="*/ 61851 w 211976"/>
                <a:gd name="connsiteY1" fmla="*/ 13648 h 150126"/>
                <a:gd name="connsiteX2" fmla="*/ 34555 w 211976"/>
                <a:gd name="connsiteY2" fmla="*/ 109182 h 150126"/>
                <a:gd name="connsiteX3" fmla="*/ 143738 w 211976"/>
                <a:gd name="connsiteY3" fmla="*/ 150126 h 150126"/>
                <a:gd name="connsiteX4" fmla="*/ 198329 w 211976"/>
                <a:gd name="connsiteY4" fmla="*/ 136478 h 150126"/>
                <a:gd name="connsiteX5" fmla="*/ 211976 w 211976"/>
                <a:gd name="connsiteY5" fmla="*/ 95535 h 150126"/>
                <a:gd name="connsiteX6" fmla="*/ 157385 w 211976"/>
                <a:gd name="connsiteY6" fmla="*/ 13648 h 150126"/>
                <a:gd name="connsiteX7" fmla="*/ 116442 w 211976"/>
                <a:gd name="connsiteY7" fmla="*/ 0 h 150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976" h="150126">
                  <a:moveTo>
                    <a:pt x="116442" y="0"/>
                  </a:moveTo>
                  <a:cubicBezTo>
                    <a:pt x="100520" y="0"/>
                    <a:pt x="78137" y="4342"/>
                    <a:pt x="61851" y="13648"/>
                  </a:cubicBezTo>
                  <a:cubicBezTo>
                    <a:pt x="24342" y="35082"/>
                    <a:pt x="0" y="67716"/>
                    <a:pt x="34555" y="109182"/>
                  </a:cubicBezTo>
                  <a:cubicBezTo>
                    <a:pt x="53336" y="131720"/>
                    <a:pt x="117892" y="143664"/>
                    <a:pt x="143738" y="150126"/>
                  </a:cubicBezTo>
                  <a:cubicBezTo>
                    <a:pt x="161935" y="145577"/>
                    <a:pt x="183682" y="148196"/>
                    <a:pt x="198329" y="136478"/>
                  </a:cubicBezTo>
                  <a:cubicBezTo>
                    <a:pt x="209562" y="127491"/>
                    <a:pt x="211976" y="109921"/>
                    <a:pt x="211976" y="95535"/>
                  </a:cubicBezTo>
                  <a:cubicBezTo>
                    <a:pt x="211976" y="66515"/>
                    <a:pt x="182004" y="24199"/>
                    <a:pt x="157385" y="13648"/>
                  </a:cubicBezTo>
                  <a:cubicBezTo>
                    <a:pt x="140659" y="6480"/>
                    <a:pt x="132364" y="0"/>
                    <a:pt x="116442" y="0"/>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Left Brace 30"/>
          <p:cNvSpPr/>
          <p:nvPr/>
        </p:nvSpPr>
        <p:spPr>
          <a:xfrm rot="17109688">
            <a:off x="2997957" y="2959074"/>
            <a:ext cx="510093" cy="3858072"/>
          </a:xfrm>
          <a:prstGeom prst="leftBrace">
            <a:avLst>
              <a:gd name="adj1" fmla="val 28992"/>
              <a:gd name="adj2" fmla="val 62825"/>
            </a:avLst>
          </a:prstGeom>
          <a:ln w="381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Rounded Rectangle 31"/>
          <p:cNvSpPr/>
          <p:nvPr/>
        </p:nvSpPr>
        <p:spPr>
          <a:xfrm>
            <a:off x="228600" y="228600"/>
            <a:ext cx="3657600" cy="1371600"/>
          </a:xfrm>
          <a:prstGeom prst="roundRect">
            <a:avLst/>
          </a:prstGeom>
          <a:no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Segoe Condensed" pitchFamily="34" charset="0"/>
              </a:rPr>
              <a:t>how are the eco-feedback interfaces presented?</a:t>
            </a:r>
            <a:endParaRPr lang="en-US" sz="3200" b="1" dirty="0">
              <a:latin typeface="Segoe Condensed" pitchFamily="34" charset="0"/>
            </a:endParaRPr>
          </a:p>
        </p:txBody>
      </p:sp>
      <p:sp>
        <p:nvSpPr>
          <p:cNvPr id="38" name="Arc 37"/>
          <p:cNvSpPr/>
          <p:nvPr/>
        </p:nvSpPr>
        <p:spPr>
          <a:xfrm>
            <a:off x="2438400" y="1143000"/>
            <a:ext cx="533400" cy="2590800"/>
          </a:xfrm>
          <a:prstGeom prst="arc">
            <a:avLst>
              <a:gd name="adj1" fmla="val 16678750"/>
              <a:gd name="adj2" fmla="val 2017398"/>
            </a:avLst>
          </a:prstGeom>
          <a:ln w="38100">
            <a:solidFill>
              <a:schemeClr val="bg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Rounded Rectangle 32"/>
          <p:cNvSpPr/>
          <p:nvPr/>
        </p:nvSpPr>
        <p:spPr>
          <a:xfrm>
            <a:off x="304800" y="4724400"/>
            <a:ext cx="6096000" cy="2286000"/>
          </a:xfrm>
          <a:prstGeom prst="roundRect">
            <a:avLst/>
          </a:prstGeom>
          <a:no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Segoe Condensed" pitchFamily="34" charset="0"/>
              </a:rPr>
              <a:t>3. what is </a:t>
            </a:r>
            <a:r>
              <a:rPr lang="en-US" sz="3200" b="1" dirty="0" err="1" smtClean="0">
                <a:latin typeface="Segoe Condensed" pitchFamily="34" charset="0"/>
              </a:rPr>
              <a:t>hci’s</a:t>
            </a:r>
            <a:r>
              <a:rPr lang="en-US" sz="3200" b="1" dirty="0" smtClean="0">
                <a:latin typeface="Segoe Condensed" pitchFamily="34" charset="0"/>
              </a:rPr>
              <a:t> role?</a:t>
            </a:r>
            <a:endParaRPr lang="en-US" sz="3200" b="1" dirty="0">
              <a:latin typeface="Segoe Condensed" pitchFamily="34" charset="0"/>
            </a:endParaRPr>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 of the</a:t>
            </a:r>
            <a:endParaRPr lang="en-US" dirty="0"/>
          </a:p>
        </p:txBody>
      </p:sp>
      <p:sp>
        <p:nvSpPr>
          <p:cNvPr id="4" name="Rectangle 3"/>
          <p:cNvSpPr/>
          <p:nvPr/>
        </p:nvSpPr>
        <p:spPr>
          <a:xfrm>
            <a:off x="609600" y="873417"/>
            <a:ext cx="7968848" cy="1015663"/>
          </a:xfrm>
          <a:prstGeom prst="rect">
            <a:avLst/>
          </a:prstGeom>
        </p:spPr>
        <p:txBody>
          <a:bodyPr wrap="none">
            <a:spAutoFit/>
          </a:bodyPr>
          <a:lstStyle/>
          <a:p>
            <a:r>
              <a:rPr lang="en-US" sz="6000" dirty="0" smtClean="0">
                <a:solidFill>
                  <a:schemeClr val="bg1">
                    <a:lumMod val="75000"/>
                  </a:schemeClr>
                </a:solidFill>
                <a:latin typeface="Arial" pitchFamily="34" charset="0"/>
                <a:cs typeface="Arial" pitchFamily="34" charset="0"/>
              </a:rPr>
              <a:t>eco-feedback interface</a:t>
            </a:r>
            <a:endParaRPr lang="en-US" sz="6000" dirty="0">
              <a:solidFill>
                <a:schemeClr val="bg1">
                  <a:lumMod val="75000"/>
                </a:schemeClr>
              </a:solidFill>
              <a:latin typeface="Arial" pitchFamily="34" charset="0"/>
              <a:cs typeface="Arial" pitchFamily="34" charset="0"/>
            </a:endParaRPr>
          </a:p>
        </p:txBody>
      </p:sp>
      <p:sp>
        <p:nvSpPr>
          <p:cNvPr id="5" name="TextBox 4"/>
          <p:cNvSpPr txBox="1"/>
          <p:nvPr/>
        </p:nvSpPr>
        <p:spPr>
          <a:xfrm>
            <a:off x="-76200" y="2819400"/>
            <a:ext cx="9296400" cy="1828800"/>
          </a:xfrm>
          <a:prstGeom prst="rect">
            <a:avLst/>
          </a:prstGeom>
          <a:noFill/>
          <a:effectLst>
            <a:reflection blurRad="6350" stA="52000" endA="300" endPos="35000" dir="5400000" sy="-100000" algn="bl" rotWithShape="0"/>
          </a:effectLst>
        </p:spPr>
        <p:txBody>
          <a:bodyPr wrap="square" rtlCol="0">
            <a:noAutofit/>
          </a:bodyPr>
          <a:lstStyle/>
          <a:p>
            <a:pPr algn="ctr"/>
            <a:r>
              <a:rPr lang="en-US" sz="13800" dirty="0" smtClean="0">
                <a:solidFill>
                  <a:schemeClr val="bg1">
                    <a:lumMod val="85000"/>
                  </a:schemeClr>
                </a:solidFill>
                <a:latin typeface="Segoe UI" pitchFamily="34" charset="0"/>
                <a:ea typeface="Segoe UI" pitchFamily="34" charset="0"/>
                <a:cs typeface="Segoe UI" pitchFamily="34" charset="0"/>
              </a:rPr>
              <a:t>50%</a:t>
            </a:r>
            <a:r>
              <a:rPr lang="en-US" sz="5400" dirty="0" smtClean="0">
                <a:solidFill>
                  <a:schemeClr val="bg1">
                    <a:lumMod val="85000"/>
                  </a:schemeClr>
                </a:solidFill>
                <a:latin typeface="Segoe UI" pitchFamily="34" charset="0"/>
                <a:ea typeface="Segoe UI" pitchFamily="34" charset="0"/>
                <a:cs typeface="Segoe UI" pitchFamily="34" charset="0"/>
              </a:rPr>
              <a:t> </a:t>
            </a:r>
            <a:r>
              <a:rPr lang="en-US" sz="5400" dirty="0" err="1" smtClean="0">
                <a:solidFill>
                  <a:schemeClr val="bg1">
                    <a:lumMod val="85000"/>
                  </a:schemeClr>
                </a:solidFill>
                <a:latin typeface="Segoe UI" pitchFamily="34" charset="0"/>
                <a:ea typeface="Segoe UI" pitchFamily="34" charset="0"/>
                <a:cs typeface="Segoe UI" pitchFamily="34" charset="0"/>
              </a:rPr>
              <a:t>vs</a:t>
            </a:r>
            <a:r>
              <a:rPr lang="en-US" sz="5400" dirty="0" smtClean="0">
                <a:solidFill>
                  <a:schemeClr val="bg1">
                    <a:lumMod val="85000"/>
                  </a:schemeClr>
                </a:solidFill>
                <a:latin typeface="Segoe UI" pitchFamily="34" charset="0"/>
                <a:ea typeface="Segoe UI" pitchFamily="34" charset="0"/>
                <a:cs typeface="Segoe UI" pitchFamily="34" charset="0"/>
              </a:rPr>
              <a:t> </a:t>
            </a:r>
            <a:r>
              <a:rPr lang="en-US" sz="13800" dirty="0" smtClean="0">
                <a:solidFill>
                  <a:schemeClr val="bg1">
                    <a:lumMod val="85000"/>
                  </a:schemeClr>
                </a:solidFill>
                <a:latin typeface="Segoe UI" pitchFamily="34" charset="0"/>
                <a:ea typeface="Segoe UI" pitchFamily="34" charset="0"/>
                <a:cs typeface="Segoe UI" pitchFamily="34" charset="0"/>
              </a:rPr>
              <a:t>85%</a:t>
            </a:r>
            <a:endParaRPr lang="en-US" sz="13800" dirty="0">
              <a:solidFill>
                <a:schemeClr val="bg1">
                  <a:lumMod val="85000"/>
                </a:schemeClr>
              </a:solidFill>
              <a:latin typeface="Segoe UI" pitchFamily="34" charset="0"/>
              <a:ea typeface="Segoe UI" pitchFamily="34" charset="0"/>
              <a:cs typeface="Segoe UI" pitchFamily="34" charset="0"/>
            </a:endParaRPr>
          </a:p>
        </p:txBody>
      </p:sp>
      <p:sp>
        <p:nvSpPr>
          <p:cNvPr id="7" name="Rectangle 6"/>
          <p:cNvSpPr/>
          <p:nvPr/>
        </p:nvSpPr>
        <p:spPr>
          <a:xfrm>
            <a:off x="457200" y="2514600"/>
            <a:ext cx="8229600" cy="523220"/>
          </a:xfrm>
          <a:prstGeom prst="rect">
            <a:avLst/>
          </a:prstGeom>
        </p:spPr>
        <p:txBody>
          <a:bodyPr wrap="square">
            <a:spAutoFit/>
          </a:bodyPr>
          <a:lstStyle/>
          <a:p>
            <a:pPr algn="ctr"/>
            <a:r>
              <a:rPr lang="en-US" sz="2800" dirty="0" smtClean="0">
                <a:solidFill>
                  <a:schemeClr val="bg1">
                    <a:lumMod val="85000"/>
                  </a:schemeClr>
                </a:solidFill>
                <a:latin typeface="Segoe Condensed" pitchFamily="34" charset="0"/>
              </a:rPr>
              <a:t>papers that provide a graphic of their eco-feedback interface </a:t>
            </a:r>
            <a:endParaRPr lang="en-US" sz="2800" dirty="0">
              <a:solidFill>
                <a:schemeClr val="bg1">
                  <a:lumMod val="85000"/>
                </a:schemeClr>
              </a:solidFill>
              <a:latin typeface="Segoe Condensed" pitchFamily="34" charset="0"/>
            </a:endParaRPr>
          </a:p>
        </p:txBody>
      </p:sp>
      <p:sp>
        <p:nvSpPr>
          <p:cNvPr id="13" name="Rectangle 12"/>
          <p:cNvSpPr/>
          <p:nvPr/>
        </p:nvSpPr>
        <p:spPr>
          <a:xfrm>
            <a:off x="-8686800" y="2819400"/>
            <a:ext cx="8229600" cy="523220"/>
          </a:xfrm>
          <a:prstGeom prst="rect">
            <a:avLst/>
          </a:prstGeom>
        </p:spPr>
        <p:txBody>
          <a:bodyPr wrap="square">
            <a:spAutoFit/>
          </a:bodyPr>
          <a:lstStyle/>
          <a:p>
            <a:pPr algn="ctr"/>
            <a:r>
              <a:rPr lang="en-US" sz="2800" dirty="0" err="1" smtClean="0">
                <a:solidFill>
                  <a:srgbClr val="FF0000"/>
                </a:solidFill>
                <a:latin typeface="Segoe Condensed" pitchFamily="34" charset="0"/>
              </a:rPr>
              <a:t>todo</a:t>
            </a:r>
            <a:r>
              <a:rPr lang="en-US" sz="2800" dirty="0" smtClean="0">
                <a:solidFill>
                  <a:srgbClr val="FF0000"/>
                </a:solidFill>
                <a:latin typeface="Segoe Condensed" pitchFamily="34" charset="0"/>
              </a:rPr>
              <a:t>: add in environmental psychology </a:t>
            </a:r>
            <a:r>
              <a:rPr lang="en-US" sz="2800" dirty="0" err="1" smtClean="0">
                <a:solidFill>
                  <a:srgbClr val="FF0000"/>
                </a:solidFill>
                <a:latin typeface="Segoe Condensed" pitchFamily="34" charset="0"/>
              </a:rPr>
              <a:t>vs</a:t>
            </a:r>
            <a:r>
              <a:rPr lang="en-US" sz="2800" dirty="0" smtClean="0">
                <a:solidFill>
                  <a:srgbClr val="FF0000"/>
                </a:solidFill>
                <a:latin typeface="Segoe Condensed" pitchFamily="34" charset="0"/>
              </a:rPr>
              <a:t> </a:t>
            </a:r>
            <a:r>
              <a:rPr lang="en-US" sz="2800" dirty="0" err="1" smtClean="0">
                <a:solidFill>
                  <a:srgbClr val="FF0000"/>
                </a:solidFill>
                <a:latin typeface="Segoe Condensed" pitchFamily="34" charset="0"/>
              </a:rPr>
              <a:t>hci</a:t>
            </a:r>
            <a:endParaRPr lang="en-US" sz="2800" dirty="0">
              <a:solidFill>
                <a:srgbClr val="FF0000"/>
              </a:solidFill>
              <a:latin typeface="Segoe Condensed" pitchFamily="34" charset="0"/>
            </a:endParaRPr>
          </a:p>
        </p:txBody>
      </p:sp>
      <p:sp>
        <p:nvSpPr>
          <p:cNvPr id="8" name="Rectangle 7"/>
          <p:cNvSpPr/>
          <p:nvPr/>
        </p:nvSpPr>
        <p:spPr>
          <a:xfrm>
            <a:off x="533400" y="5334000"/>
            <a:ext cx="3657600" cy="990015"/>
          </a:xfrm>
          <a:prstGeom prst="rect">
            <a:avLst/>
          </a:prstGeom>
        </p:spPr>
        <p:txBody>
          <a:bodyPr wrap="square">
            <a:spAutoFit/>
          </a:bodyPr>
          <a:lstStyle/>
          <a:p>
            <a:pPr algn="ctr">
              <a:lnSpc>
                <a:spcPts val="3500"/>
              </a:lnSpc>
            </a:pPr>
            <a:r>
              <a:rPr lang="en-US" sz="3600" dirty="0" smtClean="0">
                <a:solidFill>
                  <a:schemeClr val="bg1">
                    <a:lumMod val="85000"/>
                  </a:schemeClr>
                </a:solidFill>
                <a:latin typeface="Segoe Condensed" pitchFamily="34" charset="0"/>
              </a:rPr>
              <a:t>environmental </a:t>
            </a:r>
          </a:p>
          <a:p>
            <a:pPr algn="ctr">
              <a:lnSpc>
                <a:spcPts val="3500"/>
              </a:lnSpc>
            </a:pPr>
            <a:r>
              <a:rPr lang="en-US" sz="3600" dirty="0" smtClean="0">
                <a:solidFill>
                  <a:schemeClr val="bg1">
                    <a:lumMod val="85000"/>
                  </a:schemeClr>
                </a:solidFill>
                <a:latin typeface="Segoe Condensed" pitchFamily="34" charset="0"/>
              </a:rPr>
              <a:t>psychology</a:t>
            </a:r>
            <a:endParaRPr lang="en-US" sz="3600" dirty="0">
              <a:solidFill>
                <a:schemeClr val="bg1">
                  <a:lumMod val="85000"/>
                </a:schemeClr>
              </a:solidFill>
              <a:latin typeface="Segoe Condensed" pitchFamily="34" charset="0"/>
            </a:endParaRPr>
          </a:p>
        </p:txBody>
      </p:sp>
      <p:sp>
        <p:nvSpPr>
          <p:cNvPr id="9" name="Rectangle 8"/>
          <p:cNvSpPr/>
          <p:nvPr/>
        </p:nvSpPr>
        <p:spPr>
          <a:xfrm>
            <a:off x="4800600" y="5325070"/>
            <a:ext cx="3657600" cy="923330"/>
          </a:xfrm>
          <a:prstGeom prst="rect">
            <a:avLst/>
          </a:prstGeom>
        </p:spPr>
        <p:txBody>
          <a:bodyPr wrap="square">
            <a:spAutoFit/>
          </a:bodyPr>
          <a:lstStyle/>
          <a:p>
            <a:pPr algn="ctr"/>
            <a:r>
              <a:rPr lang="en-US" sz="5400" dirty="0" err="1" smtClean="0">
                <a:solidFill>
                  <a:schemeClr val="bg1">
                    <a:lumMod val="85000"/>
                  </a:schemeClr>
                </a:solidFill>
                <a:latin typeface="Segoe Condensed" pitchFamily="34" charset="0"/>
              </a:rPr>
              <a:t>hci</a:t>
            </a:r>
            <a:endParaRPr lang="en-US" sz="3600" dirty="0">
              <a:solidFill>
                <a:schemeClr val="bg1">
                  <a:lumMod val="85000"/>
                </a:schemeClr>
              </a:solidFill>
              <a:latin typeface="Segoe Condensed"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research\talks\CHI2010-EcoFeedback\BrandonScreenshotInterfaceDesc.png"/>
          <p:cNvPicPr>
            <a:picLocks noChangeAspect="1" noChangeArrowheads="1"/>
          </p:cNvPicPr>
          <p:nvPr/>
        </p:nvPicPr>
        <p:blipFill>
          <a:blip r:embed="rId3" cstate="print"/>
          <a:srcRect/>
          <a:stretch>
            <a:fillRect/>
          </a:stretch>
        </p:blipFill>
        <p:spPr bwMode="auto">
          <a:xfrm rot="21421437">
            <a:off x="932847" y="2208366"/>
            <a:ext cx="2976837" cy="3723268"/>
          </a:xfrm>
          <a:prstGeom prst="rect">
            <a:avLst/>
          </a:prstGeom>
          <a:noFill/>
          <a:effectLst>
            <a:reflection blurRad="6350" stA="52000" endA="300" endPos="35000" dir="5400000" sy="-100000" algn="bl" rotWithShape="0"/>
          </a:effectLst>
        </p:spPr>
      </p:pic>
      <p:sp>
        <p:nvSpPr>
          <p:cNvPr id="2" name="Title 1"/>
          <p:cNvSpPr>
            <a:spLocks noGrp="1"/>
          </p:cNvSpPr>
          <p:nvPr>
            <p:ph type="title"/>
          </p:nvPr>
        </p:nvSpPr>
        <p:spPr/>
        <p:txBody>
          <a:bodyPr/>
          <a:lstStyle/>
          <a:p>
            <a:r>
              <a:rPr lang="en-US" sz="4400" dirty="0" smtClean="0"/>
              <a:t>environmental psychology</a:t>
            </a:r>
            <a:endParaRPr lang="en-US" sz="4400" dirty="0"/>
          </a:p>
        </p:txBody>
      </p:sp>
      <p:sp>
        <p:nvSpPr>
          <p:cNvPr id="12" name="TextBox 11"/>
          <p:cNvSpPr txBox="1"/>
          <p:nvPr/>
        </p:nvSpPr>
        <p:spPr>
          <a:xfrm>
            <a:off x="266700" y="6367046"/>
            <a:ext cx="8768118" cy="338554"/>
          </a:xfrm>
          <a:prstGeom prst="rect">
            <a:avLst/>
          </a:prstGeom>
          <a:noFill/>
        </p:spPr>
        <p:txBody>
          <a:bodyPr wrap="square" rtlCol="0">
            <a:spAutoFit/>
          </a:bodyPr>
          <a:lstStyle/>
          <a:p>
            <a:pPr algn="r"/>
            <a:r>
              <a:rPr lang="en-US" sz="1600" dirty="0" smtClean="0">
                <a:solidFill>
                  <a:schemeClr val="bg1">
                    <a:lumMod val="85000"/>
                  </a:schemeClr>
                </a:solidFill>
                <a:latin typeface="Arial" pitchFamily="34" charset="0"/>
                <a:cs typeface="Arial" pitchFamily="34" charset="0"/>
              </a:rPr>
              <a:t>Brandon &amp; Lewis, </a:t>
            </a:r>
            <a:r>
              <a:rPr lang="en-US" sz="1600" i="1" dirty="0" smtClean="0">
                <a:solidFill>
                  <a:schemeClr val="bg1">
                    <a:lumMod val="85000"/>
                  </a:schemeClr>
                </a:solidFill>
                <a:latin typeface="Arial" pitchFamily="34" charset="0"/>
                <a:cs typeface="Arial" pitchFamily="34" charset="0"/>
              </a:rPr>
              <a:t>Environmental Psychology, 1999</a:t>
            </a:r>
            <a:endParaRPr lang="en-US" sz="1600" i="1" dirty="0">
              <a:solidFill>
                <a:schemeClr val="bg1">
                  <a:lumMod val="85000"/>
                </a:schemeClr>
              </a:solidFill>
              <a:latin typeface="Arial" pitchFamily="34" charset="0"/>
              <a:cs typeface="Arial" pitchFamily="34" charset="0"/>
            </a:endParaRPr>
          </a:p>
        </p:txBody>
      </p:sp>
      <p:sp>
        <p:nvSpPr>
          <p:cNvPr id="15" name="Rectangular Callout 14"/>
          <p:cNvSpPr/>
          <p:nvPr/>
        </p:nvSpPr>
        <p:spPr>
          <a:xfrm>
            <a:off x="4800600" y="2362200"/>
            <a:ext cx="3733800" cy="2819400"/>
          </a:xfrm>
          <a:prstGeom prst="wedgeRectCallout">
            <a:avLst>
              <a:gd name="adj1" fmla="val -113332"/>
              <a:gd name="adj2" fmla="val 43547"/>
            </a:avLst>
          </a:prstGeom>
          <a:solidFill>
            <a:schemeClr val="tx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latin typeface="Segoe Condensed" pitchFamily="34" charset="0"/>
              </a:rPr>
              <a:t>½ paragraph </a:t>
            </a:r>
            <a:br>
              <a:rPr lang="en-US" sz="4400" dirty="0" smtClean="0">
                <a:latin typeface="Segoe Condensed" pitchFamily="34" charset="0"/>
              </a:rPr>
            </a:br>
            <a:r>
              <a:rPr lang="en-US" sz="3200" dirty="0" smtClean="0">
                <a:latin typeface="Segoe Condensed" pitchFamily="34" charset="0"/>
              </a:rPr>
              <a:t>eco-feedback interface description in an</a:t>
            </a:r>
            <a:r>
              <a:rPr lang="en-US" sz="4400" dirty="0" smtClean="0">
                <a:latin typeface="Segoe Condensed" pitchFamily="34" charset="0"/>
              </a:rPr>
              <a:t> </a:t>
            </a:r>
            <a:br>
              <a:rPr lang="en-US" sz="4400" dirty="0" smtClean="0">
                <a:latin typeface="Segoe Condensed" pitchFamily="34" charset="0"/>
              </a:rPr>
            </a:br>
            <a:r>
              <a:rPr lang="en-US" sz="4400" dirty="0" smtClean="0">
                <a:latin typeface="Segoe Condensed" pitchFamily="34" charset="0"/>
              </a:rPr>
              <a:t>11 page paper</a:t>
            </a:r>
            <a:endParaRPr lang="en-US" sz="3200" dirty="0">
              <a:latin typeface="Segoe Condensed" pitchFamily="34" charset="0"/>
            </a:endParaRPr>
          </a:p>
        </p:txBody>
      </p:sp>
      <p:sp>
        <p:nvSpPr>
          <p:cNvPr id="17" name="Rectangle 16"/>
          <p:cNvSpPr/>
          <p:nvPr/>
        </p:nvSpPr>
        <p:spPr>
          <a:xfrm>
            <a:off x="609600" y="818825"/>
            <a:ext cx="7810151" cy="769441"/>
          </a:xfrm>
          <a:prstGeom prst="rect">
            <a:avLst/>
          </a:prstGeom>
        </p:spPr>
        <p:txBody>
          <a:bodyPr wrap="none">
            <a:spAutoFit/>
          </a:bodyPr>
          <a:lstStyle/>
          <a:p>
            <a:r>
              <a:rPr lang="en-US" sz="4400" dirty="0" smtClean="0">
                <a:solidFill>
                  <a:schemeClr val="bg1">
                    <a:lumMod val="75000"/>
                  </a:schemeClr>
                </a:solidFill>
                <a:latin typeface="Arial" pitchFamily="34" charset="0"/>
                <a:cs typeface="Arial" pitchFamily="34" charset="0"/>
              </a:rPr>
              <a:t>used short written descriptions</a:t>
            </a:r>
            <a:endParaRPr lang="en-US" sz="4400" dirty="0">
              <a:solidFill>
                <a:schemeClr val="bg1">
                  <a:lumMod val="7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research\talks\CHI2010-EcoFeedback\Wood and Newsborough-Dynamic Energy Consumption Indicators.png"/>
          <p:cNvPicPr>
            <a:picLocks noChangeAspect="1" noChangeArrowheads="1"/>
          </p:cNvPicPr>
          <p:nvPr/>
        </p:nvPicPr>
        <p:blipFill>
          <a:blip r:embed="rId3" cstate="print"/>
          <a:srcRect/>
          <a:stretch>
            <a:fillRect/>
          </a:stretch>
        </p:blipFill>
        <p:spPr bwMode="auto">
          <a:xfrm>
            <a:off x="4267200" y="2057400"/>
            <a:ext cx="3733800" cy="3100953"/>
          </a:xfrm>
          <a:prstGeom prst="rect">
            <a:avLst/>
          </a:prstGeom>
          <a:noFill/>
          <a:effectLst>
            <a:reflection blurRad="6350" stA="52000" endA="300" endPos="35000" dir="5400000" sy="-100000" algn="bl" rotWithShape="0"/>
          </a:effectLst>
        </p:spPr>
      </p:pic>
      <p:pic>
        <p:nvPicPr>
          <p:cNvPr id="8" name="Picture 3" descr="C:\research\talks\CHI2010-EcoFeedback\keirsted.png"/>
          <p:cNvPicPr>
            <a:picLocks noChangeAspect="1" noChangeArrowheads="1"/>
          </p:cNvPicPr>
          <p:nvPr/>
        </p:nvPicPr>
        <p:blipFill>
          <a:blip r:embed="rId4" cstate="print"/>
          <a:srcRect r="4592" b="4082"/>
          <a:stretch>
            <a:fillRect/>
          </a:stretch>
        </p:blipFill>
        <p:spPr bwMode="auto">
          <a:xfrm>
            <a:off x="1371600" y="2819400"/>
            <a:ext cx="1361872" cy="2133600"/>
          </a:xfrm>
          <a:prstGeom prst="rect">
            <a:avLst/>
          </a:prstGeom>
          <a:noFill/>
          <a:effectLst>
            <a:reflection blurRad="6350" stA="52000" endA="300" endPos="35000" dir="5400000" sy="-100000" algn="bl" rotWithShape="0"/>
          </a:effectLst>
        </p:spPr>
      </p:pic>
      <p:sp>
        <p:nvSpPr>
          <p:cNvPr id="9" name="TextBox 8"/>
          <p:cNvSpPr txBox="1"/>
          <p:nvPr/>
        </p:nvSpPr>
        <p:spPr>
          <a:xfrm>
            <a:off x="228600" y="5867400"/>
            <a:ext cx="3733800" cy="461665"/>
          </a:xfrm>
          <a:prstGeom prst="rect">
            <a:avLst/>
          </a:prstGeom>
          <a:noFill/>
        </p:spPr>
        <p:txBody>
          <a:bodyPr wrap="square" rtlCol="0">
            <a:spAutoFit/>
          </a:bodyPr>
          <a:lstStyle/>
          <a:p>
            <a:pPr algn="ctr"/>
            <a:r>
              <a:rPr lang="en-US" sz="2400" dirty="0" err="1" smtClean="0">
                <a:solidFill>
                  <a:schemeClr val="bg1">
                    <a:lumMod val="85000"/>
                  </a:schemeClr>
                </a:solidFill>
                <a:latin typeface="Segoe Condensed" pitchFamily="34" charset="0"/>
                <a:cs typeface="Arial" pitchFamily="34" charset="0"/>
              </a:rPr>
              <a:t>Keirstead</a:t>
            </a:r>
            <a:r>
              <a:rPr lang="en-US" sz="2400" dirty="0" smtClean="0">
                <a:solidFill>
                  <a:schemeClr val="bg1">
                    <a:lumMod val="85000"/>
                  </a:schemeClr>
                </a:solidFill>
                <a:latin typeface="Segoe Condensed" pitchFamily="34" charset="0"/>
                <a:cs typeface="Arial" pitchFamily="34" charset="0"/>
              </a:rPr>
              <a:t>, </a:t>
            </a:r>
            <a:r>
              <a:rPr lang="en-US" sz="2400" i="1" dirty="0" smtClean="0">
                <a:solidFill>
                  <a:schemeClr val="bg1">
                    <a:lumMod val="85000"/>
                  </a:schemeClr>
                </a:solidFill>
                <a:latin typeface="Segoe Condensed" pitchFamily="34" charset="0"/>
                <a:cs typeface="Arial" pitchFamily="34" charset="0"/>
              </a:rPr>
              <a:t>Energy Policy, 2007</a:t>
            </a:r>
            <a:endParaRPr lang="en-US" sz="2400" i="1" dirty="0">
              <a:solidFill>
                <a:schemeClr val="bg1">
                  <a:lumMod val="85000"/>
                </a:schemeClr>
              </a:solidFill>
              <a:latin typeface="Segoe Condensed" pitchFamily="34" charset="0"/>
              <a:cs typeface="Arial" pitchFamily="34" charset="0"/>
            </a:endParaRPr>
          </a:p>
        </p:txBody>
      </p:sp>
      <p:sp>
        <p:nvSpPr>
          <p:cNvPr id="10" name="TextBox 9"/>
          <p:cNvSpPr txBox="1"/>
          <p:nvPr/>
        </p:nvSpPr>
        <p:spPr>
          <a:xfrm>
            <a:off x="4038600" y="5867400"/>
            <a:ext cx="4495800" cy="461665"/>
          </a:xfrm>
          <a:prstGeom prst="rect">
            <a:avLst/>
          </a:prstGeom>
          <a:noFill/>
        </p:spPr>
        <p:txBody>
          <a:bodyPr wrap="square" rtlCol="0">
            <a:spAutoFit/>
          </a:bodyPr>
          <a:lstStyle/>
          <a:p>
            <a:pPr algn="ctr"/>
            <a:r>
              <a:rPr lang="en-US" sz="2400" dirty="0" smtClean="0">
                <a:solidFill>
                  <a:schemeClr val="bg1">
                    <a:lumMod val="85000"/>
                  </a:schemeClr>
                </a:solidFill>
                <a:latin typeface="Segoe Condensed" pitchFamily="34" charset="0"/>
                <a:cs typeface="Arial" pitchFamily="34" charset="0"/>
              </a:rPr>
              <a:t>Dobson &amp; Griffin, </a:t>
            </a:r>
            <a:r>
              <a:rPr lang="en-US" sz="2400" i="1" dirty="0" smtClean="0">
                <a:solidFill>
                  <a:schemeClr val="bg1">
                    <a:lumMod val="85000"/>
                  </a:schemeClr>
                </a:solidFill>
                <a:latin typeface="Segoe Condensed" pitchFamily="34" charset="0"/>
                <a:cs typeface="Arial" pitchFamily="34" charset="0"/>
              </a:rPr>
              <a:t>Proc of ACEEE, 1992</a:t>
            </a:r>
            <a:endParaRPr lang="en-US" sz="2400" i="1" dirty="0">
              <a:solidFill>
                <a:schemeClr val="bg1">
                  <a:lumMod val="85000"/>
                </a:schemeClr>
              </a:solidFill>
              <a:latin typeface="Segoe Condensed" pitchFamily="34" charset="0"/>
              <a:cs typeface="Arial" pitchFamily="34" charset="0"/>
            </a:endParaRPr>
          </a:p>
        </p:txBody>
      </p:sp>
      <p:sp>
        <p:nvSpPr>
          <p:cNvPr id="15" name="Title 1"/>
          <p:cNvSpPr>
            <a:spLocks noGrp="1"/>
          </p:cNvSpPr>
          <p:nvPr>
            <p:ph type="title"/>
          </p:nvPr>
        </p:nvSpPr>
        <p:spPr>
          <a:xfrm>
            <a:off x="266700" y="228600"/>
            <a:ext cx="8610600" cy="868362"/>
          </a:xfrm>
        </p:spPr>
        <p:txBody>
          <a:bodyPr/>
          <a:lstStyle/>
          <a:p>
            <a:r>
              <a:rPr lang="en-US" sz="4400" dirty="0" smtClean="0"/>
              <a:t>environmental psychology</a:t>
            </a:r>
            <a:endParaRPr lang="en-US" sz="4400" dirty="0"/>
          </a:p>
        </p:txBody>
      </p:sp>
      <p:sp>
        <p:nvSpPr>
          <p:cNvPr id="16" name="Rectangle 15"/>
          <p:cNvSpPr/>
          <p:nvPr/>
        </p:nvSpPr>
        <p:spPr>
          <a:xfrm>
            <a:off x="609600" y="818825"/>
            <a:ext cx="4953600" cy="769441"/>
          </a:xfrm>
          <a:prstGeom prst="rect">
            <a:avLst/>
          </a:prstGeom>
        </p:spPr>
        <p:txBody>
          <a:bodyPr wrap="none">
            <a:spAutoFit/>
          </a:bodyPr>
          <a:lstStyle/>
          <a:p>
            <a:r>
              <a:rPr lang="en-US" sz="4400" dirty="0" smtClean="0">
                <a:solidFill>
                  <a:schemeClr val="bg1">
                    <a:lumMod val="75000"/>
                  </a:schemeClr>
                </a:solidFill>
                <a:latin typeface="Arial" pitchFamily="34" charset="0"/>
                <a:cs typeface="Arial" pitchFamily="34" charset="0"/>
              </a:rPr>
              <a:t>common interfaces</a:t>
            </a:r>
            <a:endParaRPr lang="en-US" sz="4400" dirty="0">
              <a:solidFill>
                <a:schemeClr val="bg1">
                  <a:lumMod val="7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hci</a:t>
            </a:r>
            <a:r>
              <a:rPr lang="en-US" dirty="0" smtClean="0"/>
              <a:t>/</a:t>
            </a:r>
            <a:r>
              <a:rPr lang="en-US" dirty="0" err="1" smtClean="0"/>
              <a:t>ubicomp</a:t>
            </a:r>
            <a:endParaRPr lang="en-US" dirty="0"/>
          </a:p>
        </p:txBody>
      </p:sp>
      <p:sp>
        <p:nvSpPr>
          <p:cNvPr id="5" name="Rectangle 4"/>
          <p:cNvSpPr/>
          <p:nvPr/>
        </p:nvSpPr>
        <p:spPr>
          <a:xfrm>
            <a:off x="762000" y="889337"/>
            <a:ext cx="6556603" cy="1015663"/>
          </a:xfrm>
          <a:prstGeom prst="rect">
            <a:avLst/>
          </a:prstGeom>
        </p:spPr>
        <p:txBody>
          <a:bodyPr wrap="none">
            <a:spAutoFit/>
          </a:bodyPr>
          <a:lstStyle/>
          <a:p>
            <a:r>
              <a:rPr lang="en-US" sz="6000" dirty="0" smtClean="0">
                <a:solidFill>
                  <a:schemeClr val="bg1">
                    <a:lumMod val="75000"/>
                  </a:schemeClr>
                </a:solidFill>
                <a:latin typeface="Arial" pitchFamily="34" charset="0"/>
                <a:cs typeface="Arial" pitchFamily="34" charset="0"/>
              </a:rPr>
              <a:t>range of interfaces</a:t>
            </a:r>
            <a:endParaRPr lang="en-US" sz="6000" dirty="0">
              <a:solidFill>
                <a:schemeClr val="bg1">
                  <a:lumMod val="75000"/>
                </a:schemeClr>
              </a:solidFill>
            </a:endParaRPr>
          </a:p>
        </p:txBody>
      </p:sp>
      <p:pic>
        <p:nvPicPr>
          <p:cNvPr id="6146" name="Picture 2" descr="C:\research\papers\CHI2010-EcoFeedback\Images\HCI Interfaces\Shiraishi_EcoIsland.png"/>
          <p:cNvPicPr>
            <a:picLocks noChangeAspect="1" noChangeArrowheads="1"/>
          </p:cNvPicPr>
          <p:nvPr/>
        </p:nvPicPr>
        <p:blipFill>
          <a:blip r:embed="rId3" cstate="print"/>
          <a:srcRect/>
          <a:stretch>
            <a:fillRect/>
          </a:stretch>
        </p:blipFill>
        <p:spPr bwMode="auto">
          <a:xfrm>
            <a:off x="381000" y="2536701"/>
            <a:ext cx="3505200" cy="2721099"/>
          </a:xfrm>
          <a:prstGeom prst="rect">
            <a:avLst/>
          </a:prstGeom>
          <a:noFill/>
          <a:effectLst>
            <a:reflection blurRad="6350" stA="52000" endA="300" endPos="35000" dir="5400000" sy="-100000" algn="bl" rotWithShape="0"/>
          </a:effectLst>
        </p:spPr>
      </p:pic>
      <p:pic>
        <p:nvPicPr>
          <p:cNvPr id="6148" name="Picture 4" descr="C:\research\talks\CHI2010-EcoFeedback\Petersen_WattBot.png"/>
          <p:cNvPicPr>
            <a:picLocks noChangeAspect="1" noChangeArrowheads="1"/>
          </p:cNvPicPr>
          <p:nvPr/>
        </p:nvPicPr>
        <p:blipFill>
          <a:blip r:embed="rId4" cstate="print"/>
          <a:srcRect/>
          <a:stretch>
            <a:fillRect/>
          </a:stretch>
        </p:blipFill>
        <p:spPr bwMode="auto">
          <a:xfrm>
            <a:off x="4382310" y="2286000"/>
            <a:ext cx="1660717" cy="3048000"/>
          </a:xfrm>
          <a:prstGeom prst="rect">
            <a:avLst/>
          </a:prstGeom>
          <a:noFill/>
          <a:effectLst>
            <a:reflection blurRad="6350" stA="52000" endA="300" endPos="35000" dir="5400000" sy="-100000" algn="bl" rotWithShape="0"/>
          </a:effectLst>
        </p:spPr>
      </p:pic>
      <p:pic>
        <p:nvPicPr>
          <p:cNvPr id="8" name="Picture 2"/>
          <p:cNvPicPr>
            <a:picLocks noChangeAspect="1" noChangeArrowheads="1"/>
          </p:cNvPicPr>
          <p:nvPr/>
        </p:nvPicPr>
        <p:blipFill>
          <a:blip r:embed="rId5" cstate="print"/>
          <a:srcRect l="49994"/>
          <a:stretch>
            <a:fillRect/>
          </a:stretch>
        </p:blipFill>
        <p:spPr bwMode="auto">
          <a:xfrm>
            <a:off x="6629400" y="2438400"/>
            <a:ext cx="2133600" cy="2733079"/>
          </a:xfrm>
          <a:prstGeom prst="rect">
            <a:avLst/>
          </a:prstGeom>
          <a:noFill/>
          <a:ln w="9525">
            <a:noFill/>
            <a:miter lim="800000"/>
            <a:headEnd/>
            <a:tailEnd/>
          </a:ln>
          <a:effectLst>
            <a:reflection blurRad="6350" stA="52000" endA="300" endPos="35000" dir="5400000" sy="-100000" algn="bl" rotWithShape="0"/>
          </a:effectLst>
        </p:spPr>
      </p:pic>
      <p:sp>
        <p:nvSpPr>
          <p:cNvPr id="10" name="TextBox 9"/>
          <p:cNvSpPr txBox="1"/>
          <p:nvPr/>
        </p:nvSpPr>
        <p:spPr>
          <a:xfrm>
            <a:off x="228600" y="6019800"/>
            <a:ext cx="3733800" cy="400110"/>
          </a:xfrm>
          <a:prstGeom prst="rect">
            <a:avLst/>
          </a:prstGeom>
          <a:noFill/>
        </p:spPr>
        <p:txBody>
          <a:bodyPr wrap="square" rtlCol="0">
            <a:spAutoFit/>
          </a:bodyPr>
          <a:lstStyle/>
          <a:p>
            <a:pPr algn="ctr"/>
            <a:r>
              <a:rPr lang="en-US" sz="2000" dirty="0" err="1" smtClean="0">
                <a:solidFill>
                  <a:schemeClr val="bg1">
                    <a:lumMod val="85000"/>
                  </a:schemeClr>
                </a:solidFill>
                <a:latin typeface="Segoe Condensed" pitchFamily="34" charset="0"/>
                <a:cs typeface="Arial" pitchFamily="34" charset="0"/>
              </a:rPr>
              <a:t>Shiraishi</a:t>
            </a:r>
            <a:r>
              <a:rPr lang="en-US" sz="2000" dirty="0" smtClean="0">
                <a:solidFill>
                  <a:schemeClr val="bg1">
                    <a:lumMod val="85000"/>
                  </a:schemeClr>
                </a:solidFill>
                <a:latin typeface="Segoe Condensed" pitchFamily="34" charset="0"/>
                <a:cs typeface="Arial" pitchFamily="34" charset="0"/>
              </a:rPr>
              <a:t> et al., </a:t>
            </a:r>
            <a:r>
              <a:rPr lang="en-US" sz="2000" i="1" dirty="0" smtClean="0">
                <a:solidFill>
                  <a:schemeClr val="bg1">
                    <a:lumMod val="85000"/>
                  </a:schemeClr>
                </a:solidFill>
                <a:latin typeface="Segoe Condensed" pitchFamily="34" charset="0"/>
                <a:cs typeface="Arial" pitchFamily="34" charset="0"/>
              </a:rPr>
              <a:t>Persuasive2009</a:t>
            </a:r>
            <a:endParaRPr lang="en-US" sz="2000" i="1" dirty="0">
              <a:solidFill>
                <a:schemeClr val="bg1">
                  <a:lumMod val="85000"/>
                </a:schemeClr>
              </a:solidFill>
              <a:latin typeface="Segoe Condensed" pitchFamily="34" charset="0"/>
              <a:cs typeface="Arial" pitchFamily="34" charset="0"/>
            </a:endParaRPr>
          </a:p>
        </p:txBody>
      </p:sp>
      <p:sp>
        <p:nvSpPr>
          <p:cNvPr id="11" name="TextBox 10"/>
          <p:cNvSpPr txBox="1"/>
          <p:nvPr/>
        </p:nvSpPr>
        <p:spPr>
          <a:xfrm>
            <a:off x="3352800" y="6019800"/>
            <a:ext cx="3733800" cy="400110"/>
          </a:xfrm>
          <a:prstGeom prst="rect">
            <a:avLst/>
          </a:prstGeom>
          <a:noFill/>
        </p:spPr>
        <p:txBody>
          <a:bodyPr wrap="square" rtlCol="0">
            <a:spAutoFit/>
          </a:bodyPr>
          <a:lstStyle/>
          <a:p>
            <a:pPr algn="ctr"/>
            <a:r>
              <a:rPr lang="en-US" sz="2000" dirty="0" smtClean="0">
                <a:solidFill>
                  <a:schemeClr val="bg1">
                    <a:lumMod val="85000"/>
                  </a:schemeClr>
                </a:solidFill>
                <a:latin typeface="Segoe Condensed" pitchFamily="34" charset="0"/>
                <a:cs typeface="Arial" pitchFamily="34" charset="0"/>
              </a:rPr>
              <a:t>Petersen et al., </a:t>
            </a:r>
            <a:r>
              <a:rPr lang="en-US" sz="2000" i="1" dirty="0" smtClean="0">
                <a:solidFill>
                  <a:schemeClr val="bg1">
                    <a:lumMod val="85000"/>
                  </a:schemeClr>
                </a:solidFill>
                <a:latin typeface="Segoe Condensed" pitchFamily="34" charset="0"/>
                <a:cs typeface="Arial" pitchFamily="34" charset="0"/>
              </a:rPr>
              <a:t>CHI 2009</a:t>
            </a:r>
            <a:endParaRPr lang="en-US" sz="2000" i="1" dirty="0">
              <a:solidFill>
                <a:schemeClr val="bg1">
                  <a:lumMod val="85000"/>
                </a:schemeClr>
              </a:solidFill>
              <a:latin typeface="Segoe Condensed" pitchFamily="34" charset="0"/>
              <a:cs typeface="Arial" pitchFamily="34" charset="0"/>
            </a:endParaRPr>
          </a:p>
        </p:txBody>
      </p:sp>
      <p:sp>
        <p:nvSpPr>
          <p:cNvPr id="12" name="TextBox 11"/>
          <p:cNvSpPr txBox="1"/>
          <p:nvPr/>
        </p:nvSpPr>
        <p:spPr>
          <a:xfrm>
            <a:off x="5867400" y="6019800"/>
            <a:ext cx="3733800" cy="400110"/>
          </a:xfrm>
          <a:prstGeom prst="rect">
            <a:avLst/>
          </a:prstGeom>
          <a:noFill/>
        </p:spPr>
        <p:txBody>
          <a:bodyPr wrap="square" rtlCol="0">
            <a:spAutoFit/>
          </a:bodyPr>
          <a:lstStyle/>
          <a:p>
            <a:pPr algn="ctr"/>
            <a:r>
              <a:rPr lang="en-US" sz="2000" dirty="0" smtClean="0">
                <a:solidFill>
                  <a:schemeClr val="bg1">
                    <a:lumMod val="85000"/>
                  </a:schemeClr>
                </a:solidFill>
                <a:latin typeface="Segoe Condensed" pitchFamily="34" charset="0"/>
                <a:cs typeface="Arial" pitchFamily="34" charset="0"/>
              </a:rPr>
              <a:t>Arroyo et al., </a:t>
            </a:r>
            <a:r>
              <a:rPr lang="en-US" sz="2000" i="1" dirty="0" smtClean="0">
                <a:solidFill>
                  <a:schemeClr val="bg1">
                    <a:lumMod val="85000"/>
                  </a:schemeClr>
                </a:solidFill>
                <a:latin typeface="Segoe Condensed" pitchFamily="34" charset="0"/>
                <a:cs typeface="Arial" pitchFamily="34" charset="0"/>
              </a:rPr>
              <a:t>CHI 2005</a:t>
            </a:r>
            <a:endParaRPr lang="en-US" sz="2000" i="1" dirty="0">
              <a:solidFill>
                <a:schemeClr val="bg1">
                  <a:lumMod val="85000"/>
                </a:schemeClr>
              </a:solidFill>
              <a:latin typeface="Segoe Condensed" pitchFamily="34" charset="0"/>
              <a:cs typeface="Arial"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research\talks\CHI2010-EcoFeedback\3026749222_7accec0283_o.jpg"/>
          <p:cNvPicPr>
            <a:picLocks noChangeAspect="1" noChangeArrowheads="1"/>
          </p:cNvPicPr>
          <p:nvPr/>
        </p:nvPicPr>
        <p:blipFill>
          <a:blip r:embed="rId3" cstate="print"/>
          <a:srcRect b="34489"/>
          <a:stretch>
            <a:fillRect/>
          </a:stretch>
        </p:blipFill>
        <p:spPr bwMode="auto">
          <a:xfrm>
            <a:off x="-1" y="-907409"/>
            <a:ext cx="9144000" cy="8984609"/>
          </a:xfrm>
          <a:prstGeom prst="rect">
            <a:avLst/>
          </a:prstGeom>
          <a:noFill/>
        </p:spPr>
      </p:pic>
      <p:sp>
        <p:nvSpPr>
          <p:cNvPr id="36" name="TextBox 35"/>
          <p:cNvSpPr txBox="1"/>
          <p:nvPr/>
        </p:nvSpPr>
        <p:spPr>
          <a:xfrm>
            <a:off x="304800" y="2251795"/>
            <a:ext cx="1600200" cy="110799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6600" b="1" dirty="0" err="1" smtClean="0">
                <a:solidFill>
                  <a:schemeClr val="bg1"/>
                </a:solidFill>
                <a:latin typeface="Segoe Condensed" pitchFamily="34" charset="0"/>
                <a:cs typeface="Arial" pitchFamily="34" charset="0"/>
              </a:rPr>
              <a:t>hci</a:t>
            </a:r>
            <a:endParaRPr lang="en-US" sz="6600" b="1" dirty="0">
              <a:solidFill>
                <a:schemeClr val="bg1"/>
              </a:solidFill>
              <a:latin typeface="Segoe Condensed" pitchFamily="34" charset="0"/>
              <a:cs typeface="Arial"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66700" y="731838"/>
            <a:ext cx="8610600" cy="868362"/>
          </a:xfrm>
        </p:spPr>
        <p:txBody>
          <a:bodyPr/>
          <a:lstStyle/>
          <a:p>
            <a:r>
              <a:rPr lang="en-US" dirty="0" smtClean="0"/>
              <a:t>simple interfaces were effective</a:t>
            </a:r>
            <a:endParaRPr lang="en-US" dirty="0"/>
          </a:p>
        </p:txBody>
      </p:sp>
      <p:sp>
        <p:nvSpPr>
          <p:cNvPr id="11" name="Rectangle 10"/>
          <p:cNvSpPr/>
          <p:nvPr/>
        </p:nvSpPr>
        <p:spPr>
          <a:xfrm>
            <a:off x="2895600" y="2667000"/>
            <a:ext cx="4572000" cy="2431435"/>
          </a:xfrm>
          <a:prstGeom prst="rect">
            <a:avLst/>
          </a:prstGeom>
        </p:spPr>
        <p:txBody>
          <a:bodyPr wrap="square">
            <a:spAutoFit/>
          </a:bodyPr>
          <a:lstStyle/>
          <a:p>
            <a:pPr algn="r"/>
            <a:r>
              <a:rPr lang="en-US" sz="3600" dirty="0" smtClean="0">
                <a:solidFill>
                  <a:schemeClr val="bg1">
                    <a:lumMod val="85000"/>
                  </a:schemeClr>
                </a:solidFill>
                <a:latin typeface="Segoe Condensed" pitchFamily="34" charset="0"/>
              </a:rPr>
              <a:t>lack of design focus</a:t>
            </a:r>
          </a:p>
          <a:p>
            <a:pPr algn="r"/>
            <a:r>
              <a:rPr lang="en-US" sz="3600" dirty="0" smtClean="0">
                <a:solidFill>
                  <a:schemeClr val="bg1">
                    <a:lumMod val="85000"/>
                  </a:schemeClr>
                </a:solidFill>
                <a:latin typeface="Segoe Condensed" pitchFamily="34" charset="0"/>
              </a:rPr>
              <a:t>simple interfaces</a:t>
            </a:r>
            <a:br>
              <a:rPr lang="en-US" sz="3600" dirty="0" smtClean="0">
                <a:solidFill>
                  <a:schemeClr val="bg1">
                    <a:lumMod val="85000"/>
                  </a:schemeClr>
                </a:solidFill>
                <a:latin typeface="Segoe Condensed" pitchFamily="34" charset="0"/>
              </a:rPr>
            </a:br>
            <a:r>
              <a:rPr lang="en-US" sz="3600" dirty="0" smtClean="0">
                <a:solidFill>
                  <a:schemeClr val="bg1">
                    <a:lumMod val="85000"/>
                  </a:schemeClr>
                </a:solidFill>
                <a:latin typeface="Segoe Condensed" pitchFamily="34" charset="0"/>
              </a:rPr>
              <a:t>yet…</a:t>
            </a:r>
          </a:p>
          <a:p>
            <a:pPr algn="r"/>
            <a:r>
              <a:rPr lang="en-US" sz="4400" dirty="0" smtClean="0">
                <a:solidFill>
                  <a:schemeClr val="bg1">
                    <a:lumMod val="85000"/>
                  </a:schemeClr>
                </a:solidFill>
                <a:latin typeface="Segoe Condensed" pitchFamily="34" charset="0"/>
              </a:rPr>
              <a:t>significant reductions</a:t>
            </a:r>
          </a:p>
        </p:txBody>
      </p:sp>
      <p:pic>
        <p:nvPicPr>
          <p:cNvPr id="17" name="Picture 3" descr="C:\research\talks\CHI2010-EcoFeedback\keirsted.png"/>
          <p:cNvPicPr>
            <a:picLocks noChangeAspect="1" noChangeArrowheads="1"/>
          </p:cNvPicPr>
          <p:nvPr/>
        </p:nvPicPr>
        <p:blipFill>
          <a:blip r:embed="rId3" cstate="print"/>
          <a:srcRect r="4592" b="4082"/>
          <a:stretch>
            <a:fillRect/>
          </a:stretch>
        </p:blipFill>
        <p:spPr bwMode="auto">
          <a:xfrm>
            <a:off x="1371600" y="2819400"/>
            <a:ext cx="1361872" cy="2133600"/>
          </a:xfrm>
          <a:prstGeom prst="rect">
            <a:avLst/>
          </a:prstGeom>
          <a:noFill/>
          <a:effectLst>
            <a:reflection blurRad="6350" stA="52000" endA="300" endPos="3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descr="C:\research\talks\CHI2010-EcoFeedback\Petersen_WattBot.png"/>
          <p:cNvPicPr>
            <a:picLocks noChangeAspect="1" noChangeArrowheads="1"/>
          </p:cNvPicPr>
          <p:nvPr/>
        </p:nvPicPr>
        <p:blipFill>
          <a:blip r:embed="rId3" cstate="print"/>
          <a:srcRect/>
          <a:stretch>
            <a:fillRect/>
          </a:stretch>
        </p:blipFill>
        <p:spPr bwMode="auto">
          <a:xfrm>
            <a:off x="1219200" y="2209800"/>
            <a:ext cx="1660717" cy="3048000"/>
          </a:xfrm>
          <a:prstGeom prst="rect">
            <a:avLst/>
          </a:prstGeom>
          <a:noFill/>
          <a:effectLst>
            <a:reflection blurRad="6350" stA="52000" endA="300" endPos="35000" dir="5400000" sy="-100000" algn="bl" rotWithShape="0"/>
          </a:effectLst>
        </p:spPr>
      </p:pic>
      <p:pic>
        <p:nvPicPr>
          <p:cNvPr id="9" name="Picture 3" descr="C:\research\talks\CHI2010-EcoFeedback\keirsted.png"/>
          <p:cNvPicPr>
            <a:picLocks noChangeAspect="1" noChangeArrowheads="1"/>
          </p:cNvPicPr>
          <p:nvPr/>
        </p:nvPicPr>
        <p:blipFill>
          <a:blip r:embed="rId4" cstate="print"/>
          <a:srcRect t="6149" r="4592" b="12506"/>
          <a:stretch>
            <a:fillRect/>
          </a:stretch>
        </p:blipFill>
        <p:spPr bwMode="auto">
          <a:xfrm>
            <a:off x="1333500" y="2895600"/>
            <a:ext cx="1438072" cy="1910688"/>
          </a:xfrm>
          <a:prstGeom prst="rect">
            <a:avLst/>
          </a:prstGeom>
          <a:noFill/>
          <a:effectLst/>
        </p:spPr>
      </p:pic>
      <p:sp>
        <p:nvSpPr>
          <p:cNvPr id="11" name="Rectangle 10"/>
          <p:cNvSpPr/>
          <p:nvPr/>
        </p:nvSpPr>
        <p:spPr>
          <a:xfrm>
            <a:off x="2895600" y="2667000"/>
            <a:ext cx="4572000" cy="2431435"/>
          </a:xfrm>
          <a:prstGeom prst="rect">
            <a:avLst/>
          </a:prstGeom>
        </p:spPr>
        <p:txBody>
          <a:bodyPr wrap="square">
            <a:spAutoFit/>
          </a:bodyPr>
          <a:lstStyle/>
          <a:p>
            <a:pPr algn="r"/>
            <a:r>
              <a:rPr lang="en-US" sz="3600" dirty="0" smtClean="0">
                <a:solidFill>
                  <a:schemeClr val="bg1">
                    <a:lumMod val="85000"/>
                  </a:schemeClr>
                </a:solidFill>
                <a:latin typeface="Segoe Condensed" pitchFamily="34" charset="0"/>
              </a:rPr>
              <a:t>lack of design focus</a:t>
            </a:r>
          </a:p>
          <a:p>
            <a:pPr algn="r"/>
            <a:r>
              <a:rPr lang="en-US" sz="3600" dirty="0" smtClean="0">
                <a:solidFill>
                  <a:schemeClr val="bg1">
                    <a:lumMod val="85000"/>
                  </a:schemeClr>
                </a:solidFill>
                <a:latin typeface="Segoe Condensed" pitchFamily="34" charset="0"/>
              </a:rPr>
              <a:t>simple interfaces</a:t>
            </a:r>
            <a:br>
              <a:rPr lang="en-US" sz="3600" dirty="0" smtClean="0">
                <a:solidFill>
                  <a:schemeClr val="bg1">
                    <a:lumMod val="85000"/>
                  </a:schemeClr>
                </a:solidFill>
                <a:latin typeface="Segoe Condensed" pitchFamily="34" charset="0"/>
              </a:rPr>
            </a:br>
            <a:r>
              <a:rPr lang="en-US" sz="3600" dirty="0" smtClean="0">
                <a:solidFill>
                  <a:schemeClr val="bg1">
                    <a:lumMod val="85000"/>
                  </a:schemeClr>
                </a:solidFill>
                <a:latin typeface="Segoe Condensed" pitchFamily="34" charset="0"/>
              </a:rPr>
              <a:t>yet…</a:t>
            </a:r>
          </a:p>
          <a:p>
            <a:pPr algn="r"/>
            <a:r>
              <a:rPr lang="en-US" sz="4400" dirty="0" smtClean="0">
                <a:solidFill>
                  <a:schemeClr val="bg1">
                    <a:lumMod val="85000"/>
                  </a:schemeClr>
                </a:solidFill>
                <a:latin typeface="Segoe Condensed" pitchFamily="34" charset="0"/>
              </a:rPr>
              <a:t>significant reductions</a:t>
            </a:r>
          </a:p>
        </p:txBody>
      </p:sp>
      <p:sp>
        <p:nvSpPr>
          <p:cNvPr id="12" name="Title 1"/>
          <p:cNvSpPr>
            <a:spLocks noGrp="1"/>
          </p:cNvSpPr>
          <p:nvPr>
            <p:ph type="title"/>
          </p:nvPr>
        </p:nvSpPr>
        <p:spPr>
          <a:xfrm>
            <a:off x="266700" y="731838"/>
            <a:ext cx="8610600" cy="868362"/>
          </a:xfrm>
        </p:spPr>
        <p:txBody>
          <a:bodyPr/>
          <a:lstStyle/>
          <a:p>
            <a:r>
              <a:rPr lang="en-US" dirty="0" smtClean="0"/>
              <a:t>simple interfaces were effective</a:t>
            </a:r>
            <a:endParaRPr lang="en-US" dirty="0"/>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C:\research\talks\CHI2010-EcoFeedback\keirsted.png"/>
          <p:cNvPicPr>
            <a:picLocks noChangeAspect="1" noChangeArrowheads="1"/>
          </p:cNvPicPr>
          <p:nvPr/>
        </p:nvPicPr>
        <p:blipFill>
          <a:blip r:embed="rId3" cstate="print"/>
          <a:srcRect t="6149" r="4592" b="12506"/>
          <a:stretch>
            <a:fillRect/>
          </a:stretch>
        </p:blipFill>
        <p:spPr bwMode="auto">
          <a:xfrm>
            <a:off x="-3419272" y="1752600"/>
            <a:ext cx="1438072" cy="1910688"/>
          </a:xfrm>
          <a:prstGeom prst="rect">
            <a:avLst/>
          </a:prstGeom>
          <a:noFill/>
          <a:effectLst/>
        </p:spPr>
      </p:pic>
      <p:sp>
        <p:nvSpPr>
          <p:cNvPr id="16" name="TextBox 15"/>
          <p:cNvSpPr txBox="1"/>
          <p:nvPr/>
        </p:nvSpPr>
        <p:spPr>
          <a:xfrm>
            <a:off x="381000" y="2126159"/>
            <a:ext cx="8305800" cy="2123658"/>
          </a:xfrm>
          <a:prstGeom prst="rect">
            <a:avLst/>
          </a:prstGeom>
          <a:noFill/>
        </p:spPr>
        <p:txBody>
          <a:bodyPr wrap="square" rtlCol="0">
            <a:spAutoFit/>
          </a:bodyPr>
          <a:lstStyle/>
          <a:p>
            <a:pPr marL="457200" lvl="0" indent="-457200"/>
            <a:r>
              <a:rPr lang="en-US" sz="4400" dirty="0" smtClean="0">
                <a:solidFill>
                  <a:schemeClr val="bg1">
                    <a:lumMod val="85000"/>
                  </a:schemeClr>
                </a:solidFill>
                <a:latin typeface="Segoe Condensed" pitchFamily="34" charset="0"/>
                <a:ea typeface="Segoe UI" pitchFamily="34" charset="0"/>
                <a:cs typeface="Segoe UI" pitchFamily="34" charset="0"/>
              </a:rPr>
              <a:t>exploring diverse presentation mediums</a:t>
            </a:r>
          </a:p>
          <a:p>
            <a:pPr marL="457200" lvl="0" indent="-457200"/>
            <a:r>
              <a:rPr lang="en-US" sz="4400" dirty="0" smtClean="0">
                <a:solidFill>
                  <a:schemeClr val="bg1">
                    <a:lumMod val="85000"/>
                  </a:schemeClr>
                </a:solidFill>
                <a:latin typeface="Segoe Condensed" pitchFamily="34" charset="0"/>
                <a:ea typeface="Segoe UI" pitchFamily="34" charset="0"/>
                <a:cs typeface="Segoe UI" pitchFamily="34" charset="0"/>
              </a:rPr>
              <a:t>engaging users for sustained motivation</a:t>
            </a:r>
          </a:p>
          <a:p>
            <a:pPr marL="457200" lvl="0" indent="-457200"/>
            <a:r>
              <a:rPr lang="en-US" sz="4400" dirty="0" smtClean="0">
                <a:solidFill>
                  <a:schemeClr val="bg1">
                    <a:lumMod val="85000"/>
                  </a:schemeClr>
                </a:solidFill>
                <a:latin typeface="Segoe Condensed" pitchFamily="34" charset="0"/>
                <a:ea typeface="Segoe UI" pitchFamily="34" charset="0"/>
                <a:cs typeface="Segoe UI" pitchFamily="34" charset="0"/>
              </a:rPr>
              <a:t>designing for least motivated users</a:t>
            </a:r>
            <a:endParaRPr lang="en-US" sz="4400" dirty="0">
              <a:solidFill>
                <a:schemeClr val="bg1">
                  <a:lumMod val="85000"/>
                </a:schemeClr>
              </a:solidFill>
              <a:latin typeface="Segoe Condensed" pitchFamily="34" charset="0"/>
              <a:ea typeface="Segoe UI" pitchFamily="34" charset="0"/>
              <a:cs typeface="Segoe UI" pitchFamily="34" charset="0"/>
            </a:endParaRPr>
          </a:p>
        </p:txBody>
      </p:sp>
      <p:sp>
        <p:nvSpPr>
          <p:cNvPr id="21" name="Title 1"/>
          <p:cNvSpPr>
            <a:spLocks noGrp="1"/>
          </p:cNvSpPr>
          <p:nvPr>
            <p:ph type="title"/>
          </p:nvPr>
        </p:nvSpPr>
        <p:spPr>
          <a:xfrm>
            <a:off x="266700" y="228600"/>
            <a:ext cx="8877300" cy="868362"/>
          </a:xfrm>
        </p:spPr>
        <p:txBody>
          <a:bodyPr/>
          <a:lstStyle/>
          <a:p>
            <a:r>
              <a:rPr lang="en-US" sz="5100" dirty="0" smtClean="0"/>
              <a:t>eco-feedback interfaces</a:t>
            </a:r>
            <a:endParaRPr lang="en-US" sz="5100" dirty="0"/>
          </a:p>
        </p:txBody>
      </p:sp>
      <p:sp>
        <p:nvSpPr>
          <p:cNvPr id="23" name="Rectangle 22"/>
          <p:cNvSpPr/>
          <p:nvPr/>
        </p:nvSpPr>
        <p:spPr>
          <a:xfrm>
            <a:off x="533400" y="889337"/>
            <a:ext cx="8686800" cy="830997"/>
          </a:xfrm>
          <a:prstGeom prst="rect">
            <a:avLst/>
          </a:prstGeom>
        </p:spPr>
        <p:txBody>
          <a:bodyPr wrap="square">
            <a:spAutoFit/>
          </a:bodyPr>
          <a:lstStyle/>
          <a:p>
            <a:r>
              <a:rPr lang="en-US" sz="4800" dirty="0" smtClean="0">
                <a:solidFill>
                  <a:schemeClr val="bg1">
                    <a:lumMod val="75000"/>
                  </a:schemeClr>
                </a:solidFill>
                <a:latin typeface="Arial" pitchFamily="34" charset="0"/>
                <a:cs typeface="Arial" pitchFamily="34" charset="0"/>
              </a:rPr>
              <a:t>what should be the role of </a:t>
            </a:r>
            <a:r>
              <a:rPr lang="en-US" sz="4800" dirty="0" err="1" smtClean="0">
                <a:solidFill>
                  <a:schemeClr val="bg1">
                    <a:lumMod val="75000"/>
                  </a:schemeClr>
                </a:solidFill>
                <a:latin typeface="Arial" pitchFamily="34" charset="0"/>
                <a:cs typeface="Arial" pitchFamily="34" charset="0"/>
              </a:rPr>
              <a:t>hci</a:t>
            </a:r>
            <a:r>
              <a:rPr lang="en-US" sz="4800" dirty="0" smtClean="0">
                <a:solidFill>
                  <a:schemeClr val="bg1">
                    <a:lumMod val="75000"/>
                  </a:schemeClr>
                </a:solidFill>
                <a:latin typeface="Arial" pitchFamily="34" charset="0"/>
                <a:cs typeface="Arial" pitchFamily="34" charset="0"/>
              </a:rPr>
              <a:t>?</a:t>
            </a:r>
            <a:endParaRPr lang="en-US" sz="4800" dirty="0">
              <a:solidFill>
                <a:schemeClr val="bg1">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research\talks\CHI2010-EcoFeedback\3026749222_7accec0283_o.jpg"/>
          <p:cNvPicPr>
            <a:picLocks noChangeAspect="1" noChangeArrowheads="1"/>
          </p:cNvPicPr>
          <p:nvPr/>
        </p:nvPicPr>
        <p:blipFill>
          <a:blip r:embed="rId2" cstate="print"/>
          <a:srcRect b="34489"/>
          <a:stretch>
            <a:fillRect/>
          </a:stretch>
        </p:blipFill>
        <p:spPr bwMode="auto">
          <a:xfrm>
            <a:off x="-1" y="-907409"/>
            <a:ext cx="9144000" cy="8984609"/>
          </a:xfrm>
          <a:prstGeom prst="rect">
            <a:avLst/>
          </a:prstGeom>
          <a:noFill/>
        </p:spPr>
      </p:pic>
      <p:sp>
        <p:nvSpPr>
          <p:cNvPr id="36" name="TextBox 35"/>
          <p:cNvSpPr txBox="1"/>
          <p:nvPr/>
        </p:nvSpPr>
        <p:spPr>
          <a:xfrm>
            <a:off x="304800" y="2251795"/>
            <a:ext cx="1600200" cy="110799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6600" b="1" dirty="0" err="1" smtClean="0">
                <a:solidFill>
                  <a:schemeClr val="bg1"/>
                </a:solidFill>
                <a:latin typeface="Segoe Condensed" pitchFamily="34" charset="0"/>
                <a:cs typeface="Arial" pitchFamily="34" charset="0"/>
              </a:rPr>
              <a:t>hci</a:t>
            </a:r>
            <a:endParaRPr lang="en-US" sz="6600" b="1" dirty="0">
              <a:solidFill>
                <a:schemeClr val="bg1"/>
              </a:solidFill>
              <a:latin typeface="Segoe Condensed" pitchFamily="34" charset="0"/>
              <a:cs typeface="Arial" pitchFamily="34" charset="0"/>
            </a:endParaRPr>
          </a:p>
        </p:txBody>
      </p:sp>
      <p:sp>
        <p:nvSpPr>
          <p:cNvPr id="37" name="TextBox 36"/>
          <p:cNvSpPr txBox="1"/>
          <p:nvPr/>
        </p:nvSpPr>
        <p:spPr>
          <a:xfrm>
            <a:off x="5486400" y="3252499"/>
            <a:ext cx="3962400" cy="101470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lnSpc>
                <a:spcPts val="3500"/>
              </a:lnSpc>
            </a:pPr>
            <a:r>
              <a:rPr lang="en-US" sz="4400" b="1" dirty="0" smtClean="0">
                <a:solidFill>
                  <a:schemeClr val="bg1"/>
                </a:solidFill>
                <a:latin typeface="Segoe Condensed" pitchFamily="34" charset="0"/>
                <a:cs typeface="Arial" pitchFamily="34" charset="0"/>
              </a:rPr>
              <a:t>environmental </a:t>
            </a:r>
            <a:br>
              <a:rPr lang="en-US" sz="4400" b="1" dirty="0" smtClean="0">
                <a:solidFill>
                  <a:schemeClr val="bg1"/>
                </a:solidFill>
                <a:latin typeface="Segoe Condensed" pitchFamily="34" charset="0"/>
                <a:cs typeface="Arial" pitchFamily="34" charset="0"/>
              </a:rPr>
            </a:br>
            <a:r>
              <a:rPr lang="en-US" sz="4400" b="1" dirty="0" smtClean="0">
                <a:solidFill>
                  <a:schemeClr val="bg1"/>
                </a:solidFill>
                <a:latin typeface="Segoe Condensed" pitchFamily="34" charset="0"/>
                <a:cs typeface="Arial" pitchFamily="34" charset="0"/>
              </a:rPr>
              <a:t>psychology</a:t>
            </a:r>
            <a:endParaRPr lang="en-US" sz="4400" b="1" dirty="0">
              <a:solidFill>
                <a:schemeClr val="bg1"/>
              </a:solidFill>
              <a:latin typeface="Segoe Condensed" pitchFamily="34" charset="0"/>
              <a:cs typeface="Arial" pitchFamily="34" charset="0"/>
            </a:endParaRPr>
          </a:p>
        </p:txBody>
      </p:sp>
      <p:sp>
        <p:nvSpPr>
          <p:cNvPr id="41" name="Freeform 40"/>
          <p:cNvSpPr/>
          <p:nvPr/>
        </p:nvSpPr>
        <p:spPr>
          <a:xfrm rot="260130">
            <a:off x="692398" y="3727045"/>
            <a:ext cx="5912976" cy="1156509"/>
          </a:xfrm>
          <a:custGeom>
            <a:avLst/>
            <a:gdLst>
              <a:gd name="connsiteX0" fmla="*/ 142504 w 4595751"/>
              <a:gd name="connsiteY0" fmla="*/ 3958 h 777453"/>
              <a:gd name="connsiteX1" fmla="*/ 106878 w 4595751"/>
              <a:gd name="connsiteY1" fmla="*/ 27708 h 777453"/>
              <a:gd name="connsiteX2" fmla="*/ 59377 w 4595751"/>
              <a:gd name="connsiteY2" fmla="*/ 98960 h 777453"/>
              <a:gd name="connsiteX3" fmla="*/ 47502 w 4595751"/>
              <a:gd name="connsiteY3" fmla="*/ 134586 h 777453"/>
              <a:gd name="connsiteX4" fmla="*/ 0 w 4595751"/>
              <a:gd name="connsiteY4" fmla="*/ 205838 h 777453"/>
              <a:gd name="connsiteX5" fmla="*/ 35626 w 4595751"/>
              <a:gd name="connsiteY5" fmla="*/ 229589 h 777453"/>
              <a:gd name="connsiteX6" fmla="*/ 249382 w 4595751"/>
              <a:gd name="connsiteY6" fmla="*/ 241464 h 777453"/>
              <a:gd name="connsiteX7" fmla="*/ 296883 w 4595751"/>
              <a:gd name="connsiteY7" fmla="*/ 253339 h 777453"/>
              <a:gd name="connsiteX8" fmla="*/ 403761 w 4595751"/>
              <a:gd name="connsiteY8" fmla="*/ 300841 h 777453"/>
              <a:gd name="connsiteX9" fmla="*/ 439387 w 4595751"/>
              <a:gd name="connsiteY9" fmla="*/ 312716 h 777453"/>
              <a:gd name="connsiteX10" fmla="*/ 902525 w 4595751"/>
              <a:gd name="connsiteY10" fmla="*/ 336467 h 777453"/>
              <a:gd name="connsiteX11" fmla="*/ 961902 w 4595751"/>
              <a:gd name="connsiteY11" fmla="*/ 348342 h 777453"/>
              <a:gd name="connsiteX12" fmla="*/ 1199408 w 4595751"/>
              <a:gd name="connsiteY12" fmla="*/ 383968 h 777453"/>
              <a:gd name="connsiteX13" fmla="*/ 1270660 w 4595751"/>
              <a:gd name="connsiteY13" fmla="*/ 407719 h 777453"/>
              <a:gd name="connsiteX14" fmla="*/ 1306286 w 4595751"/>
              <a:gd name="connsiteY14" fmla="*/ 419594 h 777453"/>
              <a:gd name="connsiteX15" fmla="*/ 1341912 w 4595751"/>
              <a:gd name="connsiteY15" fmla="*/ 431469 h 777453"/>
              <a:gd name="connsiteX16" fmla="*/ 1377538 w 4595751"/>
              <a:gd name="connsiteY16" fmla="*/ 455220 h 777453"/>
              <a:gd name="connsiteX17" fmla="*/ 1425039 w 4595751"/>
              <a:gd name="connsiteY17" fmla="*/ 467095 h 777453"/>
              <a:gd name="connsiteX18" fmla="*/ 1840676 w 4595751"/>
              <a:gd name="connsiteY18" fmla="*/ 478971 h 777453"/>
              <a:gd name="connsiteX19" fmla="*/ 2208811 w 4595751"/>
              <a:gd name="connsiteY19" fmla="*/ 502721 h 777453"/>
              <a:gd name="connsiteX20" fmla="*/ 2291938 w 4595751"/>
              <a:gd name="connsiteY20" fmla="*/ 526472 h 777453"/>
              <a:gd name="connsiteX21" fmla="*/ 2327564 w 4595751"/>
              <a:gd name="connsiteY21" fmla="*/ 538347 h 777453"/>
              <a:gd name="connsiteX22" fmla="*/ 2398816 w 4595751"/>
              <a:gd name="connsiteY22" fmla="*/ 550223 h 777453"/>
              <a:gd name="connsiteX23" fmla="*/ 2446317 w 4595751"/>
              <a:gd name="connsiteY23" fmla="*/ 562098 h 777453"/>
              <a:gd name="connsiteX24" fmla="*/ 2695699 w 4595751"/>
              <a:gd name="connsiteY24" fmla="*/ 597724 h 777453"/>
              <a:gd name="connsiteX25" fmla="*/ 3170712 w 4595751"/>
              <a:gd name="connsiteY25" fmla="*/ 621474 h 777453"/>
              <a:gd name="connsiteX26" fmla="*/ 3241964 w 4595751"/>
              <a:gd name="connsiteY26" fmla="*/ 633350 h 777453"/>
              <a:gd name="connsiteX27" fmla="*/ 3325091 w 4595751"/>
              <a:gd name="connsiteY27" fmla="*/ 645225 h 777453"/>
              <a:gd name="connsiteX28" fmla="*/ 3479470 w 4595751"/>
              <a:gd name="connsiteY28" fmla="*/ 680851 h 777453"/>
              <a:gd name="connsiteX29" fmla="*/ 4037611 w 4595751"/>
              <a:gd name="connsiteY29" fmla="*/ 704602 h 777453"/>
              <a:gd name="connsiteX30" fmla="*/ 4073237 w 4595751"/>
              <a:gd name="connsiteY30" fmla="*/ 716477 h 777453"/>
              <a:gd name="connsiteX31" fmla="*/ 4286993 w 4595751"/>
              <a:gd name="connsiteY31" fmla="*/ 740228 h 777453"/>
              <a:gd name="connsiteX32" fmla="*/ 4548250 w 4595751"/>
              <a:gd name="connsiteY32" fmla="*/ 752103 h 777453"/>
              <a:gd name="connsiteX33" fmla="*/ 4572000 w 4595751"/>
              <a:gd name="connsiteY33" fmla="*/ 680851 h 777453"/>
              <a:gd name="connsiteX34" fmla="*/ 4595751 w 4595751"/>
              <a:gd name="connsiteY34" fmla="*/ 419594 h 777453"/>
              <a:gd name="connsiteX35" fmla="*/ 4512624 w 4595751"/>
              <a:gd name="connsiteY35" fmla="*/ 372093 h 777453"/>
              <a:gd name="connsiteX36" fmla="*/ 3716977 w 4595751"/>
              <a:gd name="connsiteY36" fmla="*/ 348342 h 777453"/>
              <a:gd name="connsiteX37" fmla="*/ 3420094 w 4595751"/>
              <a:gd name="connsiteY37" fmla="*/ 336467 h 777453"/>
              <a:gd name="connsiteX38" fmla="*/ 3360717 w 4595751"/>
              <a:gd name="connsiteY38" fmla="*/ 324591 h 777453"/>
              <a:gd name="connsiteX39" fmla="*/ 3277590 w 4595751"/>
              <a:gd name="connsiteY39" fmla="*/ 300841 h 777453"/>
              <a:gd name="connsiteX40" fmla="*/ 3075709 w 4595751"/>
              <a:gd name="connsiteY40" fmla="*/ 277090 h 777453"/>
              <a:gd name="connsiteX41" fmla="*/ 2671948 w 4595751"/>
              <a:gd name="connsiteY41" fmla="*/ 253339 h 777453"/>
              <a:gd name="connsiteX42" fmla="*/ 2600696 w 4595751"/>
              <a:gd name="connsiteY42" fmla="*/ 241464 h 777453"/>
              <a:gd name="connsiteX43" fmla="*/ 2481943 w 4595751"/>
              <a:gd name="connsiteY43" fmla="*/ 229589 h 777453"/>
              <a:gd name="connsiteX44" fmla="*/ 2173185 w 4595751"/>
              <a:gd name="connsiteY44" fmla="*/ 217713 h 777453"/>
              <a:gd name="connsiteX45" fmla="*/ 1911928 w 4595751"/>
              <a:gd name="connsiteY45" fmla="*/ 205838 h 777453"/>
              <a:gd name="connsiteX46" fmla="*/ 1615044 w 4595751"/>
              <a:gd name="connsiteY46" fmla="*/ 193963 h 777453"/>
              <a:gd name="connsiteX47" fmla="*/ 1579418 w 4595751"/>
              <a:gd name="connsiteY47" fmla="*/ 182087 h 777453"/>
              <a:gd name="connsiteX48" fmla="*/ 1330037 w 4595751"/>
              <a:gd name="connsiteY48" fmla="*/ 158337 h 777453"/>
              <a:gd name="connsiteX49" fmla="*/ 1104405 w 4595751"/>
              <a:gd name="connsiteY49" fmla="*/ 146461 h 777453"/>
              <a:gd name="connsiteX50" fmla="*/ 1056904 w 4595751"/>
              <a:gd name="connsiteY50" fmla="*/ 134586 h 777453"/>
              <a:gd name="connsiteX51" fmla="*/ 985652 w 4595751"/>
              <a:gd name="connsiteY51" fmla="*/ 110835 h 777453"/>
              <a:gd name="connsiteX52" fmla="*/ 581891 w 4595751"/>
              <a:gd name="connsiteY52" fmla="*/ 87085 h 777453"/>
              <a:gd name="connsiteX53" fmla="*/ 486889 w 4595751"/>
              <a:gd name="connsiteY53" fmla="*/ 75210 h 777453"/>
              <a:gd name="connsiteX54" fmla="*/ 356260 w 4595751"/>
              <a:gd name="connsiteY54" fmla="*/ 51459 h 777453"/>
              <a:gd name="connsiteX55" fmla="*/ 308759 w 4595751"/>
              <a:gd name="connsiteY55" fmla="*/ 39584 h 777453"/>
              <a:gd name="connsiteX56" fmla="*/ 178130 w 4595751"/>
              <a:gd name="connsiteY56" fmla="*/ 3958 h 777453"/>
              <a:gd name="connsiteX57" fmla="*/ 142504 w 4595751"/>
              <a:gd name="connsiteY57" fmla="*/ 3958 h 777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595751" h="777453">
                <a:moveTo>
                  <a:pt x="142504" y="3958"/>
                </a:moveTo>
                <a:cubicBezTo>
                  <a:pt x="130629" y="7916"/>
                  <a:pt x="116276" y="16967"/>
                  <a:pt x="106878" y="27708"/>
                </a:cubicBezTo>
                <a:cubicBezTo>
                  <a:pt x="88081" y="49190"/>
                  <a:pt x="59377" y="98960"/>
                  <a:pt x="59377" y="98960"/>
                </a:cubicBezTo>
                <a:cubicBezTo>
                  <a:pt x="55419" y="110835"/>
                  <a:pt x="53581" y="123644"/>
                  <a:pt x="47502" y="134586"/>
                </a:cubicBezTo>
                <a:cubicBezTo>
                  <a:pt x="33639" y="159539"/>
                  <a:pt x="0" y="205838"/>
                  <a:pt x="0" y="205838"/>
                </a:cubicBezTo>
                <a:cubicBezTo>
                  <a:pt x="11875" y="213755"/>
                  <a:pt x="21497" y="227571"/>
                  <a:pt x="35626" y="229589"/>
                </a:cubicBezTo>
                <a:cubicBezTo>
                  <a:pt x="106271" y="239681"/>
                  <a:pt x="178313" y="235003"/>
                  <a:pt x="249382" y="241464"/>
                </a:cubicBezTo>
                <a:cubicBezTo>
                  <a:pt x="265636" y="242942"/>
                  <a:pt x="281049" y="249381"/>
                  <a:pt x="296883" y="253339"/>
                </a:cubicBezTo>
                <a:cubicBezTo>
                  <a:pt x="353339" y="290977"/>
                  <a:pt x="318970" y="272577"/>
                  <a:pt x="403761" y="300841"/>
                </a:cubicBezTo>
                <a:lnTo>
                  <a:pt x="439387" y="312716"/>
                </a:lnTo>
                <a:cubicBezTo>
                  <a:pt x="610257" y="369671"/>
                  <a:pt x="462500" y="324243"/>
                  <a:pt x="902525" y="336467"/>
                </a:cubicBezTo>
                <a:cubicBezTo>
                  <a:pt x="922317" y="340425"/>
                  <a:pt x="941921" y="345488"/>
                  <a:pt x="961902" y="348342"/>
                </a:cubicBezTo>
                <a:cubicBezTo>
                  <a:pt x="1055355" y="361692"/>
                  <a:pt x="1118814" y="359790"/>
                  <a:pt x="1199408" y="383968"/>
                </a:cubicBezTo>
                <a:cubicBezTo>
                  <a:pt x="1223388" y="391162"/>
                  <a:pt x="1246909" y="399802"/>
                  <a:pt x="1270660" y="407719"/>
                </a:cubicBezTo>
                <a:lnTo>
                  <a:pt x="1306286" y="419594"/>
                </a:lnTo>
                <a:lnTo>
                  <a:pt x="1341912" y="431469"/>
                </a:lnTo>
                <a:cubicBezTo>
                  <a:pt x="1353787" y="439386"/>
                  <a:pt x="1364420" y="449598"/>
                  <a:pt x="1377538" y="455220"/>
                </a:cubicBezTo>
                <a:cubicBezTo>
                  <a:pt x="1392539" y="461649"/>
                  <a:pt x="1408739" y="466259"/>
                  <a:pt x="1425039" y="467095"/>
                </a:cubicBezTo>
                <a:cubicBezTo>
                  <a:pt x="1563459" y="474194"/>
                  <a:pt x="1702172" y="473744"/>
                  <a:pt x="1840676" y="478971"/>
                </a:cubicBezTo>
                <a:cubicBezTo>
                  <a:pt x="1985332" y="484430"/>
                  <a:pt x="2070526" y="492084"/>
                  <a:pt x="2208811" y="502721"/>
                </a:cubicBezTo>
                <a:cubicBezTo>
                  <a:pt x="2294210" y="531189"/>
                  <a:pt x="2187585" y="496658"/>
                  <a:pt x="2291938" y="526472"/>
                </a:cubicBezTo>
                <a:cubicBezTo>
                  <a:pt x="2303974" y="529911"/>
                  <a:pt x="2315344" y="535632"/>
                  <a:pt x="2327564" y="538347"/>
                </a:cubicBezTo>
                <a:cubicBezTo>
                  <a:pt x="2351069" y="543570"/>
                  <a:pt x="2375205" y="545501"/>
                  <a:pt x="2398816" y="550223"/>
                </a:cubicBezTo>
                <a:cubicBezTo>
                  <a:pt x="2414820" y="553424"/>
                  <a:pt x="2430483" y="558140"/>
                  <a:pt x="2446317" y="562098"/>
                </a:cubicBezTo>
                <a:cubicBezTo>
                  <a:pt x="2540735" y="625042"/>
                  <a:pt x="2470617" y="587006"/>
                  <a:pt x="2695699" y="597724"/>
                </a:cubicBezTo>
                <a:cubicBezTo>
                  <a:pt x="3183540" y="620955"/>
                  <a:pt x="2792754" y="597852"/>
                  <a:pt x="3170712" y="621474"/>
                </a:cubicBezTo>
                <a:lnTo>
                  <a:pt x="3241964" y="633350"/>
                </a:lnTo>
                <a:cubicBezTo>
                  <a:pt x="3269629" y="637606"/>
                  <a:pt x="3297817" y="638931"/>
                  <a:pt x="3325091" y="645225"/>
                </a:cubicBezTo>
                <a:cubicBezTo>
                  <a:pt x="3446739" y="673298"/>
                  <a:pt x="3344904" y="670500"/>
                  <a:pt x="3479470" y="680851"/>
                </a:cubicBezTo>
                <a:cubicBezTo>
                  <a:pt x="3617550" y="691472"/>
                  <a:pt x="3921857" y="700468"/>
                  <a:pt x="4037611" y="704602"/>
                </a:cubicBezTo>
                <a:cubicBezTo>
                  <a:pt x="4049486" y="708560"/>
                  <a:pt x="4060845" y="714707"/>
                  <a:pt x="4073237" y="716477"/>
                </a:cubicBezTo>
                <a:cubicBezTo>
                  <a:pt x="4144207" y="726616"/>
                  <a:pt x="4286993" y="740228"/>
                  <a:pt x="4286993" y="740228"/>
                </a:cubicBezTo>
                <a:cubicBezTo>
                  <a:pt x="4435896" y="777453"/>
                  <a:pt x="4349436" y="766304"/>
                  <a:pt x="4548250" y="752103"/>
                </a:cubicBezTo>
                <a:cubicBezTo>
                  <a:pt x="4556167" y="728352"/>
                  <a:pt x="4570080" y="705813"/>
                  <a:pt x="4572000" y="680851"/>
                </a:cubicBezTo>
                <a:cubicBezTo>
                  <a:pt x="4586625" y="490732"/>
                  <a:pt x="4578177" y="577768"/>
                  <a:pt x="4595751" y="419594"/>
                </a:cubicBezTo>
                <a:cubicBezTo>
                  <a:pt x="4566437" y="375623"/>
                  <a:pt x="4578029" y="374818"/>
                  <a:pt x="4512624" y="372093"/>
                </a:cubicBezTo>
                <a:cubicBezTo>
                  <a:pt x="4247520" y="361047"/>
                  <a:pt x="3982099" y="358947"/>
                  <a:pt x="3716977" y="348342"/>
                </a:cubicBezTo>
                <a:lnTo>
                  <a:pt x="3420094" y="336467"/>
                </a:lnTo>
                <a:cubicBezTo>
                  <a:pt x="3400302" y="332508"/>
                  <a:pt x="3380299" y="329486"/>
                  <a:pt x="3360717" y="324591"/>
                </a:cubicBezTo>
                <a:cubicBezTo>
                  <a:pt x="3304247" y="310473"/>
                  <a:pt x="3344224" y="311947"/>
                  <a:pt x="3277590" y="300841"/>
                </a:cubicBezTo>
                <a:cubicBezTo>
                  <a:pt x="3244928" y="295397"/>
                  <a:pt x="3104337" y="280271"/>
                  <a:pt x="3075709" y="277090"/>
                </a:cubicBezTo>
                <a:cubicBezTo>
                  <a:pt x="2907088" y="234936"/>
                  <a:pt x="3087099" y="276403"/>
                  <a:pt x="2671948" y="253339"/>
                </a:cubicBezTo>
                <a:cubicBezTo>
                  <a:pt x="2647907" y="252003"/>
                  <a:pt x="2624588" y="244450"/>
                  <a:pt x="2600696" y="241464"/>
                </a:cubicBezTo>
                <a:cubicBezTo>
                  <a:pt x="2561221" y="236530"/>
                  <a:pt x="2521664" y="231796"/>
                  <a:pt x="2481943" y="229589"/>
                </a:cubicBezTo>
                <a:cubicBezTo>
                  <a:pt x="2379106" y="223876"/>
                  <a:pt x="2276091" y="222001"/>
                  <a:pt x="2173185" y="217713"/>
                </a:cubicBezTo>
                <a:lnTo>
                  <a:pt x="1911928" y="205838"/>
                </a:lnTo>
                <a:lnTo>
                  <a:pt x="1615044" y="193963"/>
                </a:lnTo>
                <a:cubicBezTo>
                  <a:pt x="1603169" y="190004"/>
                  <a:pt x="1591638" y="184803"/>
                  <a:pt x="1579418" y="182087"/>
                </a:cubicBezTo>
                <a:cubicBezTo>
                  <a:pt x="1497581" y="163900"/>
                  <a:pt x="1413282" y="163234"/>
                  <a:pt x="1330037" y="158337"/>
                </a:cubicBezTo>
                <a:lnTo>
                  <a:pt x="1104405" y="146461"/>
                </a:lnTo>
                <a:cubicBezTo>
                  <a:pt x="1088571" y="142503"/>
                  <a:pt x="1072537" y="139276"/>
                  <a:pt x="1056904" y="134586"/>
                </a:cubicBezTo>
                <a:cubicBezTo>
                  <a:pt x="1032924" y="127392"/>
                  <a:pt x="1010436" y="114375"/>
                  <a:pt x="985652" y="110835"/>
                </a:cubicBezTo>
                <a:cubicBezTo>
                  <a:pt x="796649" y="83835"/>
                  <a:pt x="930496" y="99996"/>
                  <a:pt x="581891" y="87085"/>
                </a:cubicBezTo>
                <a:lnTo>
                  <a:pt x="486889" y="75210"/>
                </a:lnTo>
                <a:cubicBezTo>
                  <a:pt x="450810" y="70056"/>
                  <a:pt x="393073" y="59640"/>
                  <a:pt x="356260" y="51459"/>
                </a:cubicBezTo>
                <a:cubicBezTo>
                  <a:pt x="340328" y="47919"/>
                  <a:pt x="324392" y="44274"/>
                  <a:pt x="308759" y="39584"/>
                </a:cubicBezTo>
                <a:cubicBezTo>
                  <a:pt x="251388" y="22373"/>
                  <a:pt x="235427" y="10324"/>
                  <a:pt x="178130" y="3958"/>
                </a:cubicBezTo>
                <a:cubicBezTo>
                  <a:pt x="162393" y="2210"/>
                  <a:pt x="154379" y="0"/>
                  <a:pt x="142504" y="3958"/>
                </a:cubicBezTo>
                <a:close/>
              </a:path>
            </a:pathLst>
          </a:custGeom>
          <a:solidFill>
            <a:schemeClr val="tx1">
              <a:alpha val="20000"/>
            </a:schemeClr>
          </a:solid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8" name="Freeform 7"/>
          <p:cNvSpPr/>
          <p:nvPr/>
        </p:nvSpPr>
        <p:spPr>
          <a:xfrm>
            <a:off x="1828800" y="2486896"/>
            <a:ext cx="4595751" cy="777453"/>
          </a:xfrm>
          <a:custGeom>
            <a:avLst/>
            <a:gdLst>
              <a:gd name="connsiteX0" fmla="*/ 142504 w 4595751"/>
              <a:gd name="connsiteY0" fmla="*/ 3958 h 777453"/>
              <a:gd name="connsiteX1" fmla="*/ 106878 w 4595751"/>
              <a:gd name="connsiteY1" fmla="*/ 27708 h 777453"/>
              <a:gd name="connsiteX2" fmla="*/ 59377 w 4595751"/>
              <a:gd name="connsiteY2" fmla="*/ 98960 h 777453"/>
              <a:gd name="connsiteX3" fmla="*/ 47502 w 4595751"/>
              <a:gd name="connsiteY3" fmla="*/ 134586 h 777453"/>
              <a:gd name="connsiteX4" fmla="*/ 0 w 4595751"/>
              <a:gd name="connsiteY4" fmla="*/ 205838 h 777453"/>
              <a:gd name="connsiteX5" fmla="*/ 35626 w 4595751"/>
              <a:gd name="connsiteY5" fmla="*/ 229589 h 777453"/>
              <a:gd name="connsiteX6" fmla="*/ 249382 w 4595751"/>
              <a:gd name="connsiteY6" fmla="*/ 241464 h 777453"/>
              <a:gd name="connsiteX7" fmla="*/ 296883 w 4595751"/>
              <a:gd name="connsiteY7" fmla="*/ 253339 h 777453"/>
              <a:gd name="connsiteX8" fmla="*/ 403761 w 4595751"/>
              <a:gd name="connsiteY8" fmla="*/ 300841 h 777453"/>
              <a:gd name="connsiteX9" fmla="*/ 439387 w 4595751"/>
              <a:gd name="connsiteY9" fmla="*/ 312716 h 777453"/>
              <a:gd name="connsiteX10" fmla="*/ 902525 w 4595751"/>
              <a:gd name="connsiteY10" fmla="*/ 336467 h 777453"/>
              <a:gd name="connsiteX11" fmla="*/ 961902 w 4595751"/>
              <a:gd name="connsiteY11" fmla="*/ 348342 h 777453"/>
              <a:gd name="connsiteX12" fmla="*/ 1199408 w 4595751"/>
              <a:gd name="connsiteY12" fmla="*/ 383968 h 777453"/>
              <a:gd name="connsiteX13" fmla="*/ 1270660 w 4595751"/>
              <a:gd name="connsiteY13" fmla="*/ 407719 h 777453"/>
              <a:gd name="connsiteX14" fmla="*/ 1306286 w 4595751"/>
              <a:gd name="connsiteY14" fmla="*/ 419594 h 777453"/>
              <a:gd name="connsiteX15" fmla="*/ 1341912 w 4595751"/>
              <a:gd name="connsiteY15" fmla="*/ 431469 h 777453"/>
              <a:gd name="connsiteX16" fmla="*/ 1377538 w 4595751"/>
              <a:gd name="connsiteY16" fmla="*/ 455220 h 777453"/>
              <a:gd name="connsiteX17" fmla="*/ 1425039 w 4595751"/>
              <a:gd name="connsiteY17" fmla="*/ 467095 h 777453"/>
              <a:gd name="connsiteX18" fmla="*/ 1840676 w 4595751"/>
              <a:gd name="connsiteY18" fmla="*/ 478971 h 777453"/>
              <a:gd name="connsiteX19" fmla="*/ 2208811 w 4595751"/>
              <a:gd name="connsiteY19" fmla="*/ 502721 h 777453"/>
              <a:gd name="connsiteX20" fmla="*/ 2291938 w 4595751"/>
              <a:gd name="connsiteY20" fmla="*/ 526472 h 777453"/>
              <a:gd name="connsiteX21" fmla="*/ 2327564 w 4595751"/>
              <a:gd name="connsiteY21" fmla="*/ 538347 h 777453"/>
              <a:gd name="connsiteX22" fmla="*/ 2398816 w 4595751"/>
              <a:gd name="connsiteY22" fmla="*/ 550223 h 777453"/>
              <a:gd name="connsiteX23" fmla="*/ 2446317 w 4595751"/>
              <a:gd name="connsiteY23" fmla="*/ 562098 h 777453"/>
              <a:gd name="connsiteX24" fmla="*/ 2695699 w 4595751"/>
              <a:gd name="connsiteY24" fmla="*/ 597724 h 777453"/>
              <a:gd name="connsiteX25" fmla="*/ 3170712 w 4595751"/>
              <a:gd name="connsiteY25" fmla="*/ 621474 h 777453"/>
              <a:gd name="connsiteX26" fmla="*/ 3241964 w 4595751"/>
              <a:gd name="connsiteY26" fmla="*/ 633350 h 777453"/>
              <a:gd name="connsiteX27" fmla="*/ 3325091 w 4595751"/>
              <a:gd name="connsiteY27" fmla="*/ 645225 h 777453"/>
              <a:gd name="connsiteX28" fmla="*/ 3479470 w 4595751"/>
              <a:gd name="connsiteY28" fmla="*/ 680851 h 777453"/>
              <a:gd name="connsiteX29" fmla="*/ 4037611 w 4595751"/>
              <a:gd name="connsiteY29" fmla="*/ 704602 h 777453"/>
              <a:gd name="connsiteX30" fmla="*/ 4073237 w 4595751"/>
              <a:gd name="connsiteY30" fmla="*/ 716477 h 777453"/>
              <a:gd name="connsiteX31" fmla="*/ 4286993 w 4595751"/>
              <a:gd name="connsiteY31" fmla="*/ 740228 h 777453"/>
              <a:gd name="connsiteX32" fmla="*/ 4548250 w 4595751"/>
              <a:gd name="connsiteY32" fmla="*/ 752103 h 777453"/>
              <a:gd name="connsiteX33" fmla="*/ 4572000 w 4595751"/>
              <a:gd name="connsiteY33" fmla="*/ 680851 h 777453"/>
              <a:gd name="connsiteX34" fmla="*/ 4595751 w 4595751"/>
              <a:gd name="connsiteY34" fmla="*/ 419594 h 777453"/>
              <a:gd name="connsiteX35" fmla="*/ 4512624 w 4595751"/>
              <a:gd name="connsiteY35" fmla="*/ 372093 h 777453"/>
              <a:gd name="connsiteX36" fmla="*/ 3716977 w 4595751"/>
              <a:gd name="connsiteY36" fmla="*/ 348342 h 777453"/>
              <a:gd name="connsiteX37" fmla="*/ 3420094 w 4595751"/>
              <a:gd name="connsiteY37" fmla="*/ 336467 h 777453"/>
              <a:gd name="connsiteX38" fmla="*/ 3360717 w 4595751"/>
              <a:gd name="connsiteY38" fmla="*/ 324591 h 777453"/>
              <a:gd name="connsiteX39" fmla="*/ 3277590 w 4595751"/>
              <a:gd name="connsiteY39" fmla="*/ 300841 h 777453"/>
              <a:gd name="connsiteX40" fmla="*/ 3075709 w 4595751"/>
              <a:gd name="connsiteY40" fmla="*/ 277090 h 777453"/>
              <a:gd name="connsiteX41" fmla="*/ 2671948 w 4595751"/>
              <a:gd name="connsiteY41" fmla="*/ 253339 h 777453"/>
              <a:gd name="connsiteX42" fmla="*/ 2600696 w 4595751"/>
              <a:gd name="connsiteY42" fmla="*/ 241464 h 777453"/>
              <a:gd name="connsiteX43" fmla="*/ 2481943 w 4595751"/>
              <a:gd name="connsiteY43" fmla="*/ 229589 h 777453"/>
              <a:gd name="connsiteX44" fmla="*/ 2173185 w 4595751"/>
              <a:gd name="connsiteY44" fmla="*/ 217713 h 777453"/>
              <a:gd name="connsiteX45" fmla="*/ 1911928 w 4595751"/>
              <a:gd name="connsiteY45" fmla="*/ 205838 h 777453"/>
              <a:gd name="connsiteX46" fmla="*/ 1615044 w 4595751"/>
              <a:gd name="connsiteY46" fmla="*/ 193963 h 777453"/>
              <a:gd name="connsiteX47" fmla="*/ 1579418 w 4595751"/>
              <a:gd name="connsiteY47" fmla="*/ 182087 h 777453"/>
              <a:gd name="connsiteX48" fmla="*/ 1330037 w 4595751"/>
              <a:gd name="connsiteY48" fmla="*/ 158337 h 777453"/>
              <a:gd name="connsiteX49" fmla="*/ 1104405 w 4595751"/>
              <a:gd name="connsiteY49" fmla="*/ 146461 h 777453"/>
              <a:gd name="connsiteX50" fmla="*/ 1056904 w 4595751"/>
              <a:gd name="connsiteY50" fmla="*/ 134586 h 777453"/>
              <a:gd name="connsiteX51" fmla="*/ 985652 w 4595751"/>
              <a:gd name="connsiteY51" fmla="*/ 110835 h 777453"/>
              <a:gd name="connsiteX52" fmla="*/ 581891 w 4595751"/>
              <a:gd name="connsiteY52" fmla="*/ 87085 h 777453"/>
              <a:gd name="connsiteX53" fmla="*/ 486889 w 4595751"/>
              <a:gd name="connsiteY53" fmla="*/ 75210 h 777453"/>
              <a:gd name="connsiteX54" fmla="*/ 356260 w 4595751"/>
              <a:gd name="connsiteY54" fmla="*/ 51459 h 777453"/>
              <a:gd name="connsiteX55" fmla="*/ 308759 w 4595751"/>
              <a:gd name="connsiteY55" fmla="*/ 39584 h 777453"/>
              <a:gd name="connsiteX56" fmla="*/ 178130 w 4595751"/>
              <a:gd name="connsiteY56" fmla="*/ 3958 h 777453"/>
              <a:gd name="connsiteX57" fmla="*/ 142504 w 4595751"/>
              <a:gd name="connsiteY57" fmla="*/ 3958 h 777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595751" h="777453">
                <a:moveTo>
                  <a:pt x="142504" y="3958"/>
                </a:moveTo>
                <a:cubicBezTo>
                  <a:pt x="130629" y="7916"/>
                  <a:pt x="116276" y="16967"/>
                  <a:pt x="106878" y="27708"/>
                </a:cubicBezTo>
                <a:cubicBezTo>
                  <a:pt x="88081" y="49190"/>
                  <a:pt x="59377" y="98960"/>
                  <a:pt x="59377" y="98960"/>
                </a:cubicBezTo>
                <a:cubicBezTo>
                  <a:pt x="55419" y="110835"/>
                  <a:pt x="53581" y="123644"/>
                  <a:pt x="47502" y="134586"/>
                </a:cubicBezTo>
                <a:cubicBezTo>
                  <a:pt x="33639" y="159539"/>
                  <a:pt x="0" y="205838"/>
                  <a:pt x="0" y="205838"/>
                </a:cubicBezTo>
                <a:cubicBezTo>
                  <a:pt x="11875" y="213755"/>
                  <a:pt x="21497" y="227571"/>
                  <a:pt x="35626" y="229589"/>
                </a:cubicBezTo>
                <a:cubicBezTo>
                  <a:pt x="106271" y="239681"/>
                  <a:pt x="178313" y="235003"/>
                  <a:pt x="249382" y="241464"/>
                </a:cubicBezTo>
                <a:cubicBezTo>
                  <a:pt x="265636" y="242942"/>
                  <a:pt x="281049" y="249381"/>
                  <a:pt x="296883" y="253339"/>
                </a:cubicBezTo>
                <a:cubicBezTo>
                  <a:pt x="353339" y="290977"/>
                  <a:pt x="318970" y="272577"/>
                  <a:pt x="403761" y="300841"/>
                </a:cubicBezTo>
                <a:lnTo>
                  <a:pt x="439387" y="312716"/>
                </a:lnTo>
                <a:cubicBezTo>
                  <a:pt x="610257" y="369671"/>
                  <a:pt x="462500" y="324243"/>
                  <a:pt x="902525" y="336467"/>
                </a:cubicBezTo>
                <a:cubicBezTo>
                  <a:pt x="922317" y="340425"/>
                  <a:pt x="941921" y="345488"/>
                  <a:pt x="961902" y="348342"/>
                </a:cubicBezTo>
                <a:cubicBezTo>
                  <a:pt x="1055355" y="361692"/>
                  <a:pt x="1118814" y="359790"/>
                  <a:pt x="1199408" y="383968"/>
                </a:cubicBezTo>
                <a:cubicBezTo>
                  <a:pt x="1223388" y="391162"/>
                  <a:pt x="1246909" y="399802"/>
                  <a:pt x="1270660" y="407719"/>
                </a:cubicBezTo>
                <a:lnTo>
                  <a:pt x="1306286" y="419594"/>
                </a:lnTo>
                <a:lnTo>
                  <a:pt x="1341912" y="431469"/>
                </a:lnTo>
                <a:cubicBezTo>
                  <a:pt x="1353787" y="439386"/>
                  <a:pt x="1364420" y="449598"/>
                  <a:pt x="1377538" y="455220"/>
                </a:cubicBezTo>
                <a:cubicBezTo>
                  <a:pt x="1392539" y="461649"/>
                  <a:pt x="1408739" y="466259"/>
                  <a:pt x="1425039" y="467095"/>
                </a:cubicBezTo>
                <a:cubicBezTo>
                  <a:pt x="1563459" y="474194"/>
                  <a:pt x="1702172" y="473744"/>
                  <a:pt x="1840676" y="478971"/>
                </a:cubicBezTo>
                <a:cubicBezTo>
                  <a:pt x="1985332" y="484430"/>
                  <a:pt x="2070526" y="492084"/>
                  <a:pt x="2208811" y="502721"/>
                </a:cubicBezTo>
                <a:cubicBezTo>
                  <a:pt x="2294210" y="531189"/>
                  <a:pt x="2187585" y="496658"/>
                  <a:pt x="2291938" y="526472"/>
                </a:cubicBezTo>
                <a:cubicBezTo>
                  <a:pt x="2303974" y="529911"/>
                  <a:pt x="2315344" y="535632"/>
                  <a:pt x="2327564" y="538347"/>
                </a:cubicBezTo>
                <a:cubicBezTo>
                  <a:pt x="2351069" y="543570"/>
                  <a:pt x="2375205" y="545501"/>
                  <a:pt x="2398816" y="550223"/>
                </a:cubicBezTo>
                <a:cubicBezTo>
                  <a:pt x="2414820" y="553424"/>
                  <a:pt x="2430483" y="558140"/>
                  <a:pt x="2446317" y="562098"/>
                </a:cubicBezTo>
                <a:cubicBezTo>
                  <a:pt x="2540735" y="625042"/>
                  <a:pt x="2470617" y="587006"/>
                  <a:pt x="2695699" y="597724"/>
                </a:cubicBezTo>
                <a:cubicBezTo>
                  <a:pt x="3183540" y="620955"/>
                  <a:pt x="2792754" y="597852"/>
                  <a:pt x="3170712" y="621474"/>
                </a:cubicBezTo>
                <a:lnTo>
                  <a:pt x="3241964" y="633350"/>
                </a:lnTo>
                <a:cubicBezTo>
                  <a:pt x="3269629" y="637606"/>
                  <a:pt x="3297817" y="638931"/>
                  <a:pt x="3325091" y="645225"/>
                </a:cubicBezTo>
                <a:cubicBezTo>
                  <a:pt x="3446739" y="673298"/>
                  <a:pt x="3344904" y="670500"/>
                  <a:pt x="3479470" y="680851"/>
                </a:cubicBezTo>
                <a:cubicBezTo>
                  <a:pt x="3617550" y="691472"/>
                  <a:pt x="3921857" y="700468"/>
                  <a:pt x="4037611" y="704602"/>
                </a:cubicBezTo>
                <a:cubicBezTo>
                  <a:pt x="4049486" y="708560"/>
                  <a:pt x="4060845" y="714707"/>
                  <a:pt x="4073237" y="716477"/>
                </a:cubicBezTo>
                <a:cubicBezTo>
                  <a:pt x="4144207" y="726616"/>
                  <a:pt x="4286993" y="740228"/>
                  <a:pt x="4286993" y="740228"/>
                </a:cubicBezTo>
                <a:cubicBezTo>
                  <a:pt x="4435896" y="777453"/>
                  <a:pt x="4349436" y="766304"/>
                  <a:pt x="4548250" y="752103"/>
                </a:cubicBezTo>
                <a:cubicBezTo>
                  <a:pt x="4556167" y="728352"/>
                  <a:pt x="4570080" y="705813"/>
                  <a:pt x="4572000" y="680851"/>
                </a:cubicBezTo>
                <a:cubicBezTo>
                  <a:pt x="4586625" y="490732"/>
                  <a:pt x="4578177" y="577768"/>
                  <a:pt x="4595751" y="419594"/>
                </a:cubicBezTo>
                <a:cubicBezTo>
                  <a:pt x="4566437" y="375623"/>
                  <a:pt x="4578029" y="374818"/>
                  <a:pt x="4512624" y="372093"/>
                </a:cubicBezTo>
                <a:cubicBezTo>
                  <a:pt x="4247520" y="361047"/>
                  <a:pt x="3982099" y="358947"/>
                  <a:pt x="3716977" y="348342"/>
                </a:cubicBezTo>
                <a:lnTo>
                  <a:pt x="3420094" y="336467"/>
                </a:lnTo>
                <a:cubicBezTo>
                  <a:pt x="3400302" y="332508"/>
                  <a:pt x="3380299" y="329486"/>
                  <a:pt x="3360717" y="324591"/>
                </a:cubicBezTo>
                <a:cubicBezTo>
                  <a:pt x="3304247" y="310473"/>
                  <a:pt x="3344224" y="311947"/>
                  <a:pt x="3277590" y="300841"/>
                </a:cubicBezTo>
                <a:cubicBezTo>
                  <a:pt x="3244928" y="295397"/>
                  <a:pt x="3104337" y="280271"/>
                  <a:pt x="3075709" y="277090"/>
                </a:cubicBezTo>
                <a:cubicBezTo>
                  <a:pt x="2907088" y="234936"/>
                  <a:pt x="3087099" y="276403"/>
                  <a:pt x="2671948" y="253339"/>
                </a:cubicBezTo>
                <a:cubicBezTo>
                  <a:pt x="2647907" y="252003"/>
                  <a:pt x="2624588" y="244450"/>
                  <a:pt x="2600696" y="241464"/>
                </a:cubicBezTo>
                <a:cubicBezTo>
                  <a:pt x="2561221" y="236530"/>
                  <a:pt x="2521664" y="231796"/>
                  <a:pt x="2481943" y="229589"/>
                </a:cubicBezTo>
                <a:cubicBezTo>
                  <a:pt x="2379106" y="223876"/>
                  <a:pt x="2276091" y="222001"/>
                  <a:pt x="2173185" y="217713"/>
                </a:cubicBezTo>
                <a:lnTo>
                  <a:pt x="1911928" y="205838"/>
                </a:lnTo>
                <a:lnTo>
                  <a:pt x="1615044" y="193963"/>
                </a:lnTo>
                <a:cubicBezTo>
                  <a:pt x="1603169" y="190004"/>
                  <a:pt x="1591638" y="184803"/>
                  <a:pt x="1579418" y="182087"/>
                </a:cubicBezTo>
                <a:cubicBezTo>
                  <a:pt x="1497581" y="163900"/>
                  <a:pt x="1413282" y="163234"/>
                  <a:pt x="1330037" y="158337"/>
                </a:cubicBezTo>
                <a:lnTo>
                  <a:pt x="1104405" y="146461"/>
                </a:lnTo>
                <a:cubicBezTo>
                  <a:pt x="1088571" y="142503"/>
                  <a:pt x="1072537" y="139276"/>
                  <a:pt x="1056904" y="134586"/>
                </a:cubicBezTo>
                <a:cubicBezTo>
                  <a:pt x="1032924" y="127392"/>
                  <a:pt x="1010436" y="114375"/>
                  <a:pt x="985652" y="110835"/>
                </a:cubicBezTo>
                <a:cubicBezTo>
                  <a:pt x="796649" y="83835"/>
                  <a:pt x="930496" y="99996"/>
                  <a:pt x="581891" y="87085"/>
                </a:cubicBezTo>
                <a:lnTo>
                  <a:pt x="486889" y="75210"/>
                </a:lnTo>
                <a:cubicBezTo>
                  <a:pt x="450810" y="70056"/>
                  <a:pt x="393073" y="59640"/>
                  <a:pt x="356260" y="51459"/>
                </a:cubicBezTo>
                <a:cubicBezTo>
                  <a:pt x="340328" y="47919"/>
                  <a:pt x="324392" y="44274"/>
                  <a:pt x="308759" y="39584"/>
                </a:cubicBezTo>
                <a:cubicBezTo>
                  <a:pt x="251388" y="22373"/>
                  <a:pt x="235427" y="10324"/>
                  <a:pt x="178130" y="3958"/>
                </a:cubicBezTo>
                <a:cubicBezTo>
                  <a:pt x="162393" y="2210"/>
                  <a:pt x="154379" y="0"/>
                  <a:pt x="142504" y="3958"/>
                </a:cubicBezTo>
                <a:close/>
              </a:path>
            </a:pathLst>
          </a:custGeom>
          <a:solidFill>
            <a:schemeClr val="tx1">
              <a:alpha val="20000"/>
            </a:schemeClr>
          </a:solid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grpSp>
        <p:nvGrpSpPr>
          <p:cNvPr id="2" name="Group 27"/>
          <p:cNvGrpSpPr/>
          <p:nvPr/>
        </p:nvGrpSpPr>
        <p:grpSpPr>
          <a:xfrm>
            <a:off x="1371600" y="2390689"/>
            <a:ext cx="1989024" cy="1935508"/>
            <a:chOff x="1371600" y="2078898"/>
            <a:chExt cx="1989024" cy="2122235"/>
          </a:xfrm>
        </p:grpSpPr>
        <p:sp>
          <p:nvSpPr>
            <p:cNvPr id="13" name="Freeform 12"/>
            <p:cNvSpPr/>
            <p:nvPr/>
          </p:nvSpPr>
          <p:spPr>
            <a:xfrm>
              <a:off x="1371600" y="2078898"/>
              <a:ext cx="1989024" cy="2122235"/>
            </a:xfrm>
            <a:custGeom>
              <a:avLst/>
              <a:gdLst>
                <a:gd name="connsiteX0" fmla="*/ 858056 w 1989024"/>
                <a:gd name="connsiteY0" fmla="*/ 336884 h 2122235"/>
                <a:gd name="connsiteX1" fmla="*/ 809929 w 1989024"/>
                <a:gd name="connsiteY1" fmla="*/ 505326 h 2122235"/>
                <a:gd name="connsiteX2" fmla="*/ 737740 w 1989024"/>
                <a:gd name="connsiteY2" fmla="*/ 625642 h 2122235"/>
                <a:gd name="connsiteX3" fmla="*/ 665550 w 1989024"/>
                <a:gd name="connsiteY3" fmla="*/ 818147 h 2122235"/>
                <a:gd name="connsiteX4" fmla="*/ 617424 w 1989024"/>
                <a:gd name="connsiteY4" fmla="*/ 890336 h 2122235"/>
                <a:gd name="connsiteX5" fmla="*/ 424919 w 1989024"/>
                <a:gd name="connsiteY5" fmla="*/ 1179094 h 2122235"/>
                <a:gd name="connsiteX6" fmla="*/ 328666 w 1989024"/>
                <a:gd name="connsiteY6" fmla="*/ 1251284 h 2122235"/>
                <a:gd name="connsiteX7" fmla="*/ 304603 w 1989024"/>
                <a:gd name="connsiteY7" fmla="*/ 1323473 h 2122235"/>
                <a:gd name="connsiteX8" fmla="*/ 232414 w 1989024"/>
                <a:gd name="connsiteY8" fmla="*/ 1371600 h 2122235"/>
                <a:gd name="connsiteX9" fmla="*/ 184287 w 1989024"/>
                <a:gd name="connsiteY9" fmla="*/ 1443789 h 2122235"/>
                <a:gd name="connsiteX10" fmla="*/ 160224 w 1989024"/>
                <a:gd name="connsiteY10" fmla="*/ 1540042 h 2122235"/>
                <a:gd name="connsiteX11" fmla="*/ 39908 w 1989024"/>
                <a:gd name="connsiteY11" fmla="*/ 1660358 h 2122235"/>
                <a:gd name="connsiteX12" fmla="*/ 15845 w 1989024"/>
                <a:gd name="connsiteY12" fmla="*/ 1732547 h 2122235"/>
                <a:gd name="connsiteX13" fmla="*/ 136161 w 1989024"/>
                <a:gd name="connsiteY13" fmla="*/ 1780673 h 2122235"/>
                <a:gd name="connsiteX14" fmla="*/ 545235 w 1989024"/>
                <a:gd name="connsiteY14" fmla="*/ 1852863 h 2122235"/>
                <a:gd name="connsiteX15" fmla="*/ 761803 w 1989024"/>
                <a:gd name="connsiteY15" fmla="*/ 1925052 h 2122235"/>
                <a:gd name="connsiteX16" fmla="*/ 1026498 w 1989024"/>
                <a:gd name="connsiteY16" fmla="*/ 1973179 h 2122235"/>
                <a:gd name="connsiteX17" fmla="*/ 1170877 w 1989024"/>
                <a:gd name="connsiteY17" fmla="*/ 2117558 h 2122235"/>
                <a:gd name="connsiteX18" fmla="*/ 1267129 w 1989024"/>
                <a:gd name="connsiteY18" fmla="*/ 2093494 h 2122235"/>
                <a:gd name="connsiteX19" fmla="*/ 1291193 w 1989024"/>
                <a:gd name="connsiteY19" fmla="*/ 1997242 h 2122235"/>
                <a:gd name="connsiteX20" fmla="*/ 1411508 w 1989024"/>
                <a:gd name="connsiteY20" fmla="*/ 1852863 h 2122235"/>
                <a:gd name="connsiteX21" fmla="*/ 1459635 w 1989024"/>
                <a:gd name="connsiteY21" fmla="*/ 1780673 h 2122235"/>
                <a:gd name="connsiteX22" fmla="*/ 1531824 w 1989024"/>
                <a:gd name="connsiteY22" fmla="*/ 1540042 h 2122235"/>
                <a:gd name="connsiteX23" fmla="*/ 1604014 w 1989024"/>
                <a:gd name="connsiteY23" fmla="*/ 1299410 h 2122235"/>
                <a:gd name="connsiteX24" fmla="*/ 1652140 w 1989024"/>
                <a:gd name="connsiteY24" fmla="*/ 1130968 h 2122235"/>
                <a:gd name="connsiteX25" fmla="*/ 1724329 w 1989024"/>
                <a:gd name="connsiteY25" fmla="*/ 890336 h 2122235"/>
                <a:gd name="connsiteX26" fmla="*/ 1748393 w 1989024"/>
                <a:gd name="connsiteY26" fmla="*/ 818147 h 2122235"/>
                <a:gd name="connsiteX27" fmla="*/ 1772456 w 1989024"/>
                <a:gd name="connsiteY27" fmla="*/ 745958 h 2122235"/>
                <a:gd name="connsiteX28" fmla="*/ 1820582 w 1989024"/>
                <a:gd name="connsiteY28" fmla="*/ 673768 h 2122235"/>
                <a:gd name="connsiteX29" fmla="*/ 1844645 w 1989024"/>
                <a:gd name="connsiteY29" fmla="*/ 577515 h 2122235"/>
                <a:gd name="connsiteX30" fmla="*/ 1892772 w 1989024"/>
                <a:gd name="connsiteY30" fmla="*/ 529389 h 2122235"/>
                <a:gd name="connsiteX31" fmla="*/ 1940898 w 1989024"/>
                <a:gd name="connsiteY31" fmla="*/ 457200 h 2122235"/>
                <a:gd name="connsiteX32" fmla="*/ 1964961 w 1989024"/>
                <a:gd name="connsiteY32" fmla="*/ 360947 h 2122235"/>
                <a:gd name="connsiteX33" fmla="*/ 1989024 w 1989024"/>
                <a:gd name="connsiteY33" fmla="*/ 288758 h 2122235"/>
                <a:gd name="connsiteX34" fmla="*/ 1964961 w 1989024"/>
                <a:gd name="connsiteY34" fmla="*/ 216568 h 2122235"/>
                <a:gd name="connsiteX35" fmla="*/ 1892772 w 1989024"/>
                <a:gd name="connsiteY35" fmla="*/ 192505 h 2122235"/>
                <a:gd name="connsiteX36" fmla="*/ 1555887 w 1989024"/>
                <a:gd name="connsiteY36" fmla="*/ 168442 h 2122235"/>
                <a:gd name="connsiteX37" fmla="*/ 1411508 w 1989024"/>
                <a:gd name="connsiteY37" fmla="*/ 120315 h 2122235"/>
                <a:gd name="connsiteX38" fmla="*/ 1267129 w 1989024"/>
                <a:gd name="connsiteY38" fmla="*/ 48126 h 2122235"/>
                <a:gd name="connsiteX39" fmla="*/ 906182 w 1989024"/>
                <a:gd name="connsiteY39" fmla="*/ 0 h 2122235"/>
                <a:gd name="connsiteX40" fmla="*/ 882119 w 1989024"/>
                <a:gd name="connsiteY40" fmla="*/ 72189 h 2122235"/>
                <a:gd name="connsiteX41" fmla="*/ 858056 w 1989024"/>
                <a:gd name="connsiteY41" fmla="*/ 192505 h 2122235"/>
                <a:gd name="connsiteX42" fmla="*/ 785866 w 1989024"/>
                <a:gd name="connsiteY42" fmla="*/ 433136 h 212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989024" h="2122235">
                  <a:moveTo>
                    <a:pt x="858056" y="336884"/>
                  </a:moveTo>
                  <a:cubicBezTo>
                    <a:pt x="850345" y="367729"/>
                    <a:pt x="827192" y="470801"/>
                    <a:pt x="809929" y="505326"/>
                  </a:cubicBezTo>
                  <a:cubicBezTo>
                    <a:pt x="789013" y="547159"/>
                    <a:pt x="757340" y="583176"/>
                    <a:pt x="737740" y="625642"/>
                  </a:cubicBezTo>
                  <a:cubicBezTo>
                    <a:pt x="709021" y="687866"/>
                    <a:pt x="693909" y="755758"/>
                    <a:pt x="665550" y="818147"/>
                  </a:cubicBezTo>
                  <a:cubicBezTo>
                    <a:pt x="653583" y="844475"/>
                    <a:pt x="631772" y="865226"/>
                    <a:pt x="617424" y="890336"/>
                  </a:cubicBezTo>
                  <a:cubicBezTo>
                    <a:pt x="555706" y="998343"/>
                    <a:pt x="541003" y="1092030"/>
                    <a:pt x="424919" y="1179094"/>
                  </a:cubicBezTo>
                  <a:lnTo>
                    <a:pt x="328666" y="1251284"/>
                  </a:lnTo>
                  <a:cubicBezTo>
                    <a:pt x="320645" y="1275347"/>
                    <a:pt x="320448" y="1303666"/>
                    <a:pt x="304603" y="1323473"/>
                  </a:cubicBezTo>
                  <a:cubicBezTo>
                    <a:pt x="286537" y="1346056"/>
                    <a:pt x="252864" y="1351150"/>
                    <a:pt x="232414" y="1371600"/>
                  </a:cubicBezTo>
                  <a:cubicBezTo>
                    <a:pt x="211964" y="1392050"/>
                    <a:pt x="200329" y="1419726"/>
                    <a:pt x="184287" y="1443789"/>
                  </a:cubicBezTo>
                  <a:cubicBezTo>
                    <a:pt x="176266" y="1475873"/>
                    <a:pt x="178569" y="1512525"/>
                    <a:pt x="160224" y="1540042"/>
                  </a:cubicBezTo>
                  <a:cubicBezTo>
                    <a:pt x="128763" y="1587234"/>
                    <a:pt x="39908" y="1660358"/>
                    <a:pt x="39908" y="1660358"/>
                  </a:cubicBezTo>
                  <a:cubicBezTo>
                    <a:pt x="31887" y="1684421"/>
                    <a:pt x="0" y="1712741"/>
                    <a:pt x="15845" y="1732547"/>
                  </a:cubicBezTo>
                  <a:cubicBezTo>
                    <a:pt x="42829" y="1766276"/>
                    <a:pt x="95567" y="1765911"/>
                    <a:pt x="136161" y="1780673"/>
                  </a:cubicBezTo>
                  <a:cubicBezTo>
                    <a:pt x="339211" y="1854510"/>
                    <a:pt x="274339" y="1828236"/>
                    <a:pt x="545235" y="1852863"/>
                  </a:cubicBezTo>
                  <a:cubicBezTo>
                    <a:pt x="617424" y="1876926"/>
                    <a:pt x="687732" y="1907624"/>
                    <a:pt x="761803" y="1925052"/>
                  </a:cubicBezTo>
                  <a:cubicBezTo>
                    <a:pt x="1224334" y="2033882"/>
                    <a:pt x="796917" y="1896650"/>
                    <a:pt x="1026498" y="1973179"/>
                  </a:cubicBezTo>
                  <a:cubicBezTo>
                    <a:pt x="1051631" y="2006689"/>
                    <a:pt x="1111764" y="2109113"/>
                    <a:pt x="1170877" y="2117558"/>
                  </a:cubicBezTo>
                  <a:cubicBezTo>
                    <a:pt x="1203616" y="2122235"/>
                    <a:pt x="1235045" y="2101515"/>
                    <a:pt x="1267129" y="2093494"/>
                  </a:cubicBezTo>
                  <a:cubicBezTo>
                    <a:pt x="1275150" y="2061410"/>
                    <a:pt x="1278165" y="2027639"/>
                    <a:pt x="1291193" y="1997242"/>
                  </a:cubicBezTo>
                  <a:cubicBezTo>
                    <a:pt x="1322824" y="1923437"/>
                    <a:pt x="1360490" y="1914084"/>
                    <a:pt x="1411508" y="1852863"/>
                  </a:cubicBezTo>
                  <a:cubicBezTo>
                    <a:pt x="1430023" y="1830646"/>
                    <a:pt x="1443593" y="1804736"/>
                    <a:pt x="1459635" y="1780673"/>
                  </a:cubicBezTo>
                  <a:cubicBezTo>
                    <a:pt x="1490326" y="1688599"/>
                    <a:pt x="1513641" y="1630957"/>
                    <a:pt x="1531824" y="1540042"/>
                  </a:cubicBezTo>
                  <a:cubicBezTo>
                    <a:pt x="1571771" y="1340306"/>
                    <a:pt x="1526725" y="1453987"/>
                    <a:pt x="1604014" y="1299410"/>
                  </a:cubicBezTo>
                  <a:cubicBezTo>
                    <a:pt x="1679242" y="998498"/>
                    <a:pt x="1583095" y="1372628"/>
                    <a:pt x="1652140" y="1130968"/>
                  </a:cubicBezTo>
                  <a:cubicBezTo>
                    <a:pt x="1724864" y="876429"/>
                    <a:pt x="1609975" y="1233396"/>
                    <a:pt x="1724329" y="890336"/>
                  </a:cubicBezTo>
                  <a:lnTo>
                    <a:pt x="1748393" y="818147"/>
                  </a:lnTo>
                  <a:cubicBezTo>
                    <a:pt x="1756414" y="794084"/>
                    <a:pt x="1758386" y="767063"/>
                    <a:pt x="1772456" y="745958"/>
                  </a:cubicBezTo>
                  <a:lnTo>
                    <a:pt x="1820582" y="673768"/>
                  </a:lnTo>
                  <a:cubicBezTo>
                    <a:pt x="1828603" y="641684"/>
                    <a:pt x="1829855" y="607095"/>
                    <a:pt x="1844645" y="577515"/>
                  </a:cubicBezTo>
                  <a:cubicBezTo>
                    <a:pt x="1854791" y="557223"/>
                    <a:pt x="1878599" y="547105"/>
                    <a:pt x="1892772" y="529389"/>
                  </a:cubicBezTo>
                  <a:cubicBezTo>
                    <a:pt x="1910838" y="506806"/>
                    <a:pt x="1924856" y="481263"/>
                    <a:pt x="1940898" y="457200"/>
                  </a:cubicBezTo>
                  <a:cubicBezTo>
                    <a:pt x="1948919" y="425116"/>
                    <a:pt x="1955876" y="392746"/>
                    <a:pt x="1964961" y="360947"/>
                  </a:cubicBezTo>
                  <a:cubicBezTo>
                    <a:pt x="1971929" y="336558"/>
                    <a:pt x="1989024" y="314123"/>
                    <a:pt x="1989024" y="288758"/>
                  </a:cubicBezTo>
                  <a:cubicBezTo>
                    <a:pt x="1989024" y="263393"/>
                    <a:pt x="1982897" y="234504"/>
                    <a:pt x="1964961" y="216568"/>
                  </a:cubicBezTo>
                  <a:cubicBezTo>
                    <a:pt x="1947026" y="198632"/>
                    <a:pt x="1917963" y="195469"/>
                    <a:pt x="1892772" y="192505"/>
                  </a:cubicBezTo>
                  <a:cubicBezTo>
                    <a:pt x="1780962" y="179351"/>
                    <a:pt x="1668182" y="176463"/>
                    <a:pt x="1555887" y="168442"/>
                  </a:cubicBezTo>
                  <a:cubicBezTo>
                    <a:pt x="1507761" y="152400"/>
                    <a:pt x="1458335" y="139826"/>
                    <a:pt x="1411508" y="120315"/>
                  </a:cubicBezTo>
                  <a:cubicBezTo>
                    <a:pt x="1361840" y="99620"/>
                    <a:pt x="1318556" y="63950"/>
                    <a:pt x="1267129" y="48126"/>
                  </a:cubicBezTo>
                  <a:cubicBezTo>
                    <a:pt x="1244407" y="41135"/>
                    <a:pt x="915828" y="1206"/>
                    <a:pt x="906182" y="0"/>
                  </a:cubicBezTo>
                  <a:cubicBezTo>
                    <a:pt x="898161" y="24063"/>
                    <a:pt x="888271" y="47582"/>
                    <a:pt x="882119" y="72189"/>
                  </a:cubicBezTo>
                  <a:cubicBezTo>
                    <a:pt x="872199" y="111867"/>
                    <a:pt x="869292" y="153179"/>
                    <a:pt x="858056" y="192505"/>
                  </a:cubicBezTo>
                  <a:cubicBezTo>
                    <a:pt x="783330" y="454047"/>
                    <a:pt x="785866" y="329040"/>
                    <a:pt x="785866" y="433136"/>
                  </a:cubicBezTo>
                </a:path>
              </a:pathLst>
            </a:custGeom>
            <a:solidFill>
              <a:schemeClr val="tx1">
                <a:alpha val="20000"/>
              </a:schemeClr>
            </a:solid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reeform 13"/>
            <p:cNvSpPr/>
            <p:nvPr/>
          </p:nvSpPr>
          <p:spPr>
            <a:xfrm>
              <a:off x="1774209" y="3547170"/>
              <a:ext cx="183937" cy="193823"/>
            </a:xfrm>
            <a:custGeom>
              <a:avLst/>
              <a:gdLst>
                <a:gd name="connsiteX0" fmla="*/ 54591 w 183937"/>
                <a:gd name="connsiteY0" fmla="*/ 40943 h 193823"/>
                <a:gd name="connsiteX1" fmla="*/ 13648 w 183937"/>
                <a:gd name="connsiteY1" fmla="*/ 54591 h 193823"/>
                <a:gd name="connsiteX2" fmla="*/ 0 w 183937"/>
                <a:gd name="connsiteY2" fmla="*/ 95534 h 193823"/>
                <a:gd name="connsiteX3" fmla="*/ 54591 w 183937"/>
                <a:gd name="connsiteY3" fmla="*/ 177421 h 193823"/>
                <a:gd name="connsiteX4" fmla="*/ 95534 w 183937"/>
                <a:gd name="connsiteY4" fmla="*/ 191068 h 193823"/>
                <a:gd name="connsiteX5" fmla="*/ 163773 w 183937"/>
                <a:gd name="connsiteY5" fmla="*/ 177421 h 193823"/>
                <a:gd name="connsiteX6" fmla="*/ 163773 w 183937"/>
                <a:gd name="connsiteY6" fmla="*/ 54591 h 193823"/>
                <a:gd name="connsiteX7" fmla="*/ 109182 w 183937"/>
                <a:gd name="connsiteY7" fmla="*/ 40943 h 193823"/>
                <a:gd name="connsiteX8" fmla="*/ 27295 w 183937"/>
                <a:gd name="connsiteY8" fmla="*/ 0 h 193823"/>
                <a:gd name="connsiteX9" fmla="*/ 54591 w 183937"/>
                <a:gd name="connsiteY9" fmla="*/ 40943 h 19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3937" h="193823">
                  <a:moveTo>
                    <a:pt x="54591" y="40943"/>
                  </a:moveTo>
                  <a:cubicBezTo>
                    <a:pt x="52316" y="50042"/>
                    <a:pt x="23820" y="44419"/>
                    <a:pt x="13648" y="54591"/>
                  </a:cubicBezTo>
                  <a:cubicBezTo>
                    <a:pt x="3476" y="64763"/>
                    <a:pt x="0" y="81148"/>
                    <a:pt x="0" y="95534"/>
                  </a:cubicBezTo>
                  <a:cubicBezTo>
                    <a:pt x="0" y="128919"/>
                    <a:pt x="29976" y="161011"/>
                    <a:pt x="54591" y="177421"/>
                  </a:cubicBezTo>
                  <a:cubicBezTo>
                    <a:pt x="66561" y="185401"/>
                    <a:pt x="81886" y="186519"/>
                    <a:pt x="95534" y="191068"/>
                  </a:cubicBezTo>
                  <a:cubicBezTo>
                    <a:pt x="118280" y="186519"/>
                    <a:pt x="147370" y="193823"/>
                    <a:pt x="163773" y="177421"/>
                  </a:cubicBezTo>
                  <a:cubicBezTo>
                    <a:pt x="179999" y="161195"/>
                    <a:pt x="183937" y="74755"/>
                    <a:pt x="163773" y="54591"/>
                  </a:cubicBezTo>
                  <a:cubicBezTo>
                    <a:pt x="150510" y="41328"/>
                    <a:pt x="127379" y="45492"/>
                    <a:pt x="109182" y="40943"/>
                  </a:cubicBezTo>
                  <a:cubicBezTo>
                    <a:pt x="88478" y="27140"/>
                    <a:pt x="55550" y="0"/>
                    <a:pt x="27295" y="0"/>
                  </a:cubicBezTo>
                  <a:cubicBezTo>
                    <a:pt x="22746" y="0"/>
                    <a:pt x="56866" y="31844"/>
                    <a:pt x="54591" y="40943"/>
                  </a:cubicBezTo>
                  <a:close/>
                </a:path>
              </a:pathLst>
            </a:cu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15" name="Freeform 14"/>
            <p:cNvSpPr/>
            <p:nvPr/>
          </p:nvSpPr>
          <p:spPr>
            <a:xfrm>
              <a:off x="2238398" y="3697295"/>
              <a:ext cx="216521" cy="181617"/>
            </a:xfrm>
            <a:custGeom>
              <a:avLst/>
              <a:gdLst>
                <a:gd name="connsiteX0" fmla="*/ 95369 w 216521"/>
                <a:gd name="connsiteY0" fmla="*/ 54591 h 181617"/>
                <a:gd name="connsiteX1" fmla="*/ 13483 w 216521"/>
                <a:gd name="connsiteY1" fmla="*/ 81887 h 181617"/>
                <a:gd name="connsiteX2" fmla="*/ 27130 w 216521"/>
                <a:gd name="connsiteY2" fmla="*/ 150125 h 181617"/>
                <a:gd name="connsiteX3" fmla="*/ 109017 w 216521"/>
                <a:gd name="connsiteY3" fmla="*/ 177421 h 181617"/>
                <a:gd name="connsiteX4" fmla="*/ 204551 w 216521"/>
                <a:gd name="connsiteY4" fmla="*/ 163773 h 181617"/>
                <a:gd name="connsiteX5" fmla="*/ 190903 w 216521"/>
                <a:gd name="connsiteY5" fmla="*/ 122830 h 181617"/>
                <a:gd name="connsiteX6" fmla="*/ 95369 w 216521"/>
                <a:gd name="connsiteY6" fmla="*/ 68239 h 181617"/>
                <a:gd name="connsiteX7" fmla="*/ 68074 w 216521"/>
                <a:gd name="connsiteY7" fmla="*/ 0 h 181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521" h="181617">
                  <a:moveTo>
                    <a:pt x="95369" y="54591"/>
                  </a:moveTo>
                  <a:cubicBezTo>
                    <a:pt x="68074" y="63690"/>
                    <a:pt x="30206" y="58474"/>
                    <a:pt x="13483" y="81887"/>
                  </a:cubicBezTo>
                  <a:cubicBezTo>
                    <a:pt x="0" y="100763"/>
                    <a:pt x="10728" y="133723"/>
                    <a:pt x="27130" y="150125"/>
                  </a:cubicBezTo>
                  <a:cubicBezTo>
                    <a:pt x="47475" y="170470"/>
                    <a:pt x="109017" y="177421"/>
                    <a:pt x="109017" y="177421"/>
                  </a:cubicBezTo>
                  <a:cubicBezTo>
                    <a:pt x="140862" y="172872"/>
                    <a:pt x="177786" y="181617"/>
                    <a:pt x="204551" y="163773"/>
                  </a:cubicBezTo>
                  <a:cubicBezTo>
                    <a:pt x="216521" y="155793"/>
                    <a:pt x="199890" y="134064"/>
                    <a:pt x="190903" y="122830"/>
                  </a:cubicBezTo>
                  <a:cubicBezTo>
                    <a:pt x="178041" y="106753"/>
                    <a:pt x="108805" y="74957"/>
                    <a:pt x="95369" y="68239"/>
                  </a:cubicBezTo>
                  <a:lnTo>
                    <a:pt x="68074" y="0"/>
                  </a:lnTo>
                </a:path>
              </a:pathLst>
            </a:custGeom>
            <a:noFill/>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2391391" y="2264280"/>
              <a:ext cx="196958" cy="122830"/>
            </a:xfrm>
            <a:custGeom>
              <a:avLst/>
              <a:gdLst>
                <a:gd name="connsiteX0" fmla="*/ 78854 w 196958"/>
                <a:gd name="connsiteY0" fmla="*/ 40943 h 122830"/>
                <a:gd name="connsiteX1" fmla="*/ 24263 w 196958"/>
                <a:gd name="connsiteY1" fmla="*/ 68239 h 122830"/>
                <a:gd name="connsiteX2" fmla="*/ 78854 w 196958"/>
                <a:gd name="connsiteY2" fmla="*/ 122830 h 122830"/>
                <a:gd name="connsiteX3" fmla="*/ 188036 w 196958"/>
                <a:gd name="connsiteY3" fmla="*/ 81887 h 122830"/>
                <a:gd name="connsiteX4" fmla="*/ 147093 w 196958"/>
                <a:gd name="connsiteY4" fmla="*/ 0 h 122830"/>
                <a:gd name="connsiteX5" fmla="*/ 51558 w 196958"/>
                <a:gd name="connsiteY5" fmla="*/ 40943 h 122830"/>
                <a:gd name="connsiteX6" fmla="*/ 24263 w 196958"/>
                <a:gd name="connsiteY6" fmla="*/ 95534 h 122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958" h="122830">
                  <a:moveTo>
                    <a:pt x="78854" y="40943"/>
                  </a:moveTo>
                  <a:cubicBezTo>
                    <a:pt x="60657" y="50042"/>
                    <a:pt x="34730" y="50793"/>
                    <a:pt x="24263" y="68239"/>
                  </a:cubicBezTo>
                  <a:cubicBezTo>
                    <a:pt x="0" y="108677"/>
                    <a:pt x="66723" y="118786"/>
                    <a:pt x="78854" y="122830"/>
                  </a:cubicBezTo>
                  <a:cubicBezTo>
                    <a:pt x="98995" y="117795"/>
                    <a:pt x="175442" y="102876"/>
                    <a:pt x="188036" y="81887"/>
                  </a:cubicBezTo>
                  <a:cubicBezTo>
                    <a:pt x="196958" y="67018"/>
                    <a:pt x="150722" y="5443"/>
                    <a:pt x="147093" y="0"/>
                  </a:cubicBezTo>
                  <a:cubicBezTo>
                    <a:pt x="115248" y="13648"/>
                    <a:pt x="78906" y="19672"/>
                    <a:pt x="51558" y="40943"/>
                  </a:cubicBezTo>
                  <a:cubicBezTo>
                    <a:pt x="35499" y="53433"/>
                    <a:pt x="24263" y="95534"/>
                    <a:pt x="24263" y="95534"/>
                  </a:cubicBezTo>
                </a:path>
              </a:pathLst>
            </a:custGeom>
            <a:noFill/>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16"/>
            <p:cNvSpPr/>
            <p:nvPr/>
          </p:nvSpPr>
          <p:spPr>
            <a:xfrm>
              <a:off x="2913361" y="2373462"/>
              <a:ext cx="211976" cy="150126"/>
            </a:xfrm>
            <a:custGeom>
              <a:avLst/>
              <a:gdLst>
                <a:gd name="connsiteX0" fmla="*/ 116442 w 211976"/>
                <a:gd name="connsiteY0" fmla="*/ 0 h 150126"/>
                <a:gd name="connsiteX1" fmla="*/ 61851 w 211976"/>
                <a:gd name="connsiteY1" fmla="*/ 13648 h 150126"/>
                <a:gd name="connsiteX2" fmla="*/ 34555 w 211976"/>
                <a:gd name="connsiteY2" fmla="*/ 109182 h 150126"/>
                <a:gd name="connsiteX3" fmla="*/ 143738 w 211976"/>
                <a:gd name="connsiteY3" fmla="*/ 150126 h 150126"/>
                <a:gd name="connsiteX4" fmla="*/ 198329 w 211976"/>
                <a:gd name="connsiteY4" fmla="*/ 136478 h 150126"/>
                <a:gd name="connsiteX5" fmla="*/ 211976 w 211976"/>
                <a:gd name="connsiteY5" fmla="*/ 95535 h 150126"/>
                <a:gd name="connsiteX6" fmla="*/ 157385 w 211976"/>
                <a:gd name="connsiteY6" fmla="*/ 13648 h 150126"/>
                <a:gd name="connsiteX7" fmla="*/ 116442 w 211976"/>
                <a:gd name="connsiteY7" fmla="*/ 0 h 150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976" h="150126">
                  <a:moveTo>
                    <a:pt x="116442" y="0"/>
                  </a:moveTo>
                  <a:cubicBezTo>
                    <a:pt x="100520" y="0"/>
                    <a:pt x="78137" y="4342"/>
                    <a:pt x="61851" y="13648"/>
                  </a:cubicBezTo>
                  <a:cubicBezTo>
                    <a:pt x="24342" y="35082"/>
                    <a:pt x="0" y="67716"/>
                    <a:pt x="34555" y="109182"/>
                  </a:cubicBezTo>
                  <a:cubicBezTo>
                    <a:pt x="53336" y="131720"/>
                    <a:pt x="117892" y="143664"/>
                    <a:pt x="143738" y="150126"/>
                  </a:cubicBezTo>
                  <a:cubicBezTo>
                    <a:pt x="161935" y="145577"/>
                    <a:pt x="183682" y="148196"/>
                    <a:pt x="198329" y="136478"/>
                  </a:cubicBezTo>
                  <a:cubicBezTo>
                    <a:pt x="209562" y="127491"/>
                    <a:pt x="211976" y="109921"/>
                    <a:pt x="211976" y="95535"/>
                  </a:cubicBezTo>
                  <a:cubicBezTo>
                    <a:pt x="211976" y="66515"/>
                    <a:pt x="182004" y="24199"/>
                    <a:pt x="157385" y="13648"/>
                  </a:cubicBezTo>
                  <a:cubicBezTo>
                    <a:pt x="140659" y="6480"/>
                    <a:pt x="132364" y="0"/>
                    <a:pt x="116442" y="0"/>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6"/>
          <p:cNvGrpSpPr/>
          <p:nvPr/>
        </p:nvGrpSpPr>
        <p:grpSpPr>
          <a:xfrm>
            <a:off x="2763093" y="2545061"/>
            <a:ext cx="1823340" cy="2145245"/>
            <a:chOff x="2763093" y="2233271"/>
            <a:chExt cx="1823340" cy="2352206"/>
          </a:xfrm>
        </p:grpSpPr>
        <p:sp>
          <p:nvSpPr>
            <p:cNvPr id="19" name="Freeform 18"/>
            <p:cNvSpPr/>
            <p:nvPr/>
          </p:nvSpPr>
          <p:spPr>
            <a:xfrm>
              <a:off x="2763093" y="2233271"/>
              <a:ext cx="1823340" cy="2352206"/>
            </a:xfrm>
            <a:custGeom>
              <a:avLst/>
              <a:gdLst>
                <a:gd name="connsiteX0" fmla="*/ 726065 w 1823340"/>
                <a:gd name="connsiteY0" fmla="*/ 138395 h 2352206"/>
                <a:gd name="connsiteX1" fmla="*/ 629812 w 1823340"/>
                <a:gd name="connsiteY1" fmla="*/ 282774 h 2352206"/>
                <a:gd name="connsiteX2" fmla="*/ 605749 w 1823340"/>
                <a:gd name="connsiteY2" fmla="*/ 379027 h 2352206"/>
                <a:gd name="connsiteX3" fmla="*/ 557623 w 1823340"/>
                <a:gd name="connsiteY3" fmla="*/ 523406 h 2352206"/>
                <a:gd name="connsiteX4" fmla="*/ 533560 w 1823340"/>
                <a:gd name="connsiteY4" fmla="*/ 619659 h 2352206"/>
                <a:gd name="connsiteX5" fmla="*/ 485433 w 1823340"/>
                <a:gd name="connsiteY5" fmla="*/ 667785 h 2352206"/>
                <a:gd name="connsiteX6" fmla="*/ 413244 w 1823340"/>
                <a:gd name="connsiteY6" fmla="*/ 836227 h 2352206"/>
                <a:gd name="connsiteX7" fmla="*/ 365118 w 1823340"/>
                <a:gd name="connsiteY7" fmla="*/ 980606 h 2352206"/>
                <a:gd name="connsiteX8" fmla="*/ 341054 w 1823340"/>
                <a:gd name="connsiteY8" fmla="*/ 1052795 h 2352206"/>
                <a:gd name="connsiteX9" fmla="*/ 316991 w 1823340"/>
                <a:gd name="connsiteY9" fmla="*/ 1124985 h 2352206"/>
                <a:gd name="connsiteX10" fmla="*/ 292928 w 1823340"/>
                <a:gd name="connsiteY10" fmla="*/ 1197174 h 2352206"/>
                <a:gd name="connsiteX11" fmla="*/ 244802 w 1823340"/>
                <a:gd name="connsiteY11" fmla="*/ 1413743 h 2352206"/>
                <a:gd name="connsiteX12" fmla="*/ 220739 w 1823340"/>
                <a:gd name="connsiteY12" fmla="*/ 1534059 h 2352206"/>
                <a:gd name="connsiteX13" fmla="*/ 172612 w 1823340"/>
                <a:gd name="connsiteY13" fmla="*/ 1654374 h 2352206"/>
                <a:gd name="connsiteX14" fmla="*/ 148549 w 1823340"/>
                <a:gd name="connsiteY14" fmla="*/ 1726564 h 2352206"/>
                <a:gd name="connsiteX15" fmla="*/ 100423 w 1823340"/>
                <a:gd name="connsiteY15" fmla="*/ 1846880 h 2352206"/>
                <a:gd name="connsiteX16" fmla="*/ 28233 w 1823340"/>
                <a:gd name="connsiteY16" fmla="*/ 2015322 h 2352206"/>
                <a:gd name="connsiteX17" fmla="*/ 4170 w 1823340"/>
                <a:gd name="connsiteY17" fmla="*/ 2087511 h 2352206"/>
                <a:gd name="connsiteX18" fmla="*/ 52296 w 1823340"/>
                <a:gd name="connsiteY18" fmla="*/ 2159701 h 2352206"/>
                <a:gd name="connsiteX19" fmla="*/ 341054 w 1823340"/>
                <a:gd name="connsiteY19" fmla="*/ 2231890 h 2352206"/>
                <a:gd name="connsiteX20" fmla="*/ 653875 w 1823340"/>
                <a:gd name="connsiteY20" fmla="*/ 2255953 h 2352206"/>
                <a:gd name="connsiteX21" fmla="*/ 942633 w 1823340"/>
                <a:gd name="connsiteY21" fmla="*/ 2328143 h 2352206"/>
                <a:gd name="connsiteX22" fmla="*/ 1014823 w 1823340"/>
                <a:gd name="connsiteY22" fmla="*/ 2352206 h 2352206"/>
                <a:gd name="connsiteX23" fmla="*/ 1087012 w 1823340"/>
                <a:gd name="connsiteY23" fmla="*/ 2328143 h 2352206"/>
                <a:gd name="connsiteX24" fmla="*/ 1111075 w 1823340"/>
                <a:gd name="connsiteY24" fmla="*/ 2231890 h 2352206"/>
                <a:gd name="connsiteX25" fmla="*/ 1159202 w 1823340"/>
                <a:gd name="connsiteY25" fmla="*/ 2159701 h 2352206"/>
                <a:gd name="connsiteX26" fmla="*/ 1231391 w 1823340"/>
                <a:gd name="connsiteY26" fmla="*/ 1967195 h 2352206"/>
                <a:gd name="connsiteX27" fmla="*/ 1279518 w 1823340"/>
                <a:gd name="connsiteY27" fmla="*/ 1919069 h 2352206"/>
                <a:gd name="connsiteX28" fmla="*/ 1351707 w 1823340"/>
                <a:gd name="connsiteY28" fmla="*/ 1798753 h 2352206"/>
                <a:gd name="connsiteX29" fmla="*/ 1375770 w 1823340"/>
                <a:gd name="connsiteY29" fmla="*/ 1726564 h 2352206"/>
                <a:gd name="connsiteX30" fmla="*/ 1423896 w 1823340"/>
                <a:gd name="connsiteY30" fmla="*/ 1437806 h 2352206"/>
                <a:gd name="connsiteX31" fmla="*/ 1496086 w 1823340"/>
                <a:gd name="connsiteY31" fmla="*/ 1269364 h 2352206"/>
                <a:gd name="connsiteX32" fmla="*/ 1520149 w 1823340"/>
                <a:gd name="connsiteY32" fmla="*/ 1197174 h 2352206"/>
                <a:gd name="connsiteX33" fmla="*/ 1568275 w 1823340"/>
                <a:gd name="connsiteY33" fmla="*/ 1100922 h 2352206"/>
                <a:gd name="connsiteX34" fmla="*/ 1664528 w 1823340"/>
                <a:gd name="connsiteY34" fmla="*/ 836227 h 2352206"/>
                <a:gd name="connsiteX35" fmla="*/ 1712654 w 1823340"/>
                <a:gd name="connsiteY35" fmla="*/ 691848 h 2352206"/>
                <a:gd name="connsiteX36" fmla="*/ 1736718 w 1823340"/>
                <a:gd name="connsiteY36" fmla="*/ 571532 h 2352206"/>
                <a:gd name="connsiteX37" fmla="*/ 1760781 w 1823340"/>
                <a:gd name="connsiteY37" fmla="*/ 403090 h 2352206"/>
                <a:gd name="connsiteX38" fmla="*/ 1808907 w 1823340"/>
                <a:gd name="connsiteY38" fmla="*/ 258711 h 2352206"/>
                <a:gd name="connsiteX39" fmla="*/ 1784844 w 1823340"/>
                <a:gd name="connsiteY39" fmla="*/ 42143 h 2352206"/>
                <a:gd name="connsiteX40" fmla="*/ 1688591 w 1823340"/>
                <a:gd name="connsiteY40" fmla="*/ 66206 h 2352206"/>
                <a:gd name="connsiteX41" fmla="*/ 1038886 w 1823340"/>
                <a:gd name="connsiteY41" fmla="*/ 42143 h 2352206"/>
                <a:gd name="connsiteX42" fmla="*/ 798254 w 1823340"/>
                <a:gd name="connsiteY42" fmla="*/ 42143 h 2352206"/>
                <a:gd name="connsiteX43" fmla="*/ 726065 w 1823340"/>
                <a:gd name="connsiteY43" fmla="*/ 90269 h 2352206"/>
                <a:gd name="connsiteX44" fmla="*/ 677939 w 1823340"/>
                <a:gd name="connsiteY44" fmla="*/ 210585 h 235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823340" h="2352206">
                  <a:moveTo>
                    <a:pt x="726065" y="138395"/>
                  </a:moveTo>
                  <a:cubicBezTo>
                    <a:pt x="693981" y="186521"/>
                    <a:pt x="643840" y="226660"/>
                    <a:pt x="629812" y="282774"/>
                  </a:cubicBezTo>
                  <a:cubicBezTo>
                    <a:pt x="621791" y="314858"/>
                    <a:pt x="615252" y="347350"/>
                    <a:pt x="605749" y="379027"/>
                  </a:cubicBezTo>
                  <a:cubicBezTo>
                    <a:pt x="591172" y="427617"/>
                    <a:pt x="569927" y="474191"/>
                    <a:pt x="557623" y="523406"/>
                  </a:cubicBezTo>
                  <a:cubicBezTo>
                    <a:pt x="549602" y="555490"/>
                    <a:pt x="548350" y="590079"/>
                    <a:pt x="533560" y="619659"/>
                  </a:cubicBezTo>
                  <a:cubicBezTo>
                    <a:pt x="523414" y="639951"/>
                    <a:pt x="501475" y="651743"/>
                    <a:pt x="485433" y="667785"/>
                  </a:cubicBezTo>
                  <a:cubicBezTo>
                    <a:pt x="461370" y="723932"/>
                    <a:pt x="435173" y="779212"/>
                    <a:pt x="413244" y="836227"/>
                  </a:cubicBezTo>
                  <a:cubicBezTo>
                    <a:pt x="395033" y="883575"/>
                    <a:pt x="381160" y="932480"/>
                    <a:pt x="365118" y="980606"/>
                  </a:cubicBezTo>
                  <a:lnTo>
                    <a:pt x="341054" y="1052795"/>
                  </a:lnTo>
                  <a:lnTo>
                    <a:pt x="316991" y="1124985"/>
                  </a:lnTo>
                  <a:cubicBezTo>
                    <a:pt x="308970" y="1149048"/>
                    <a:pt x="297902" y="1172302"/>
                    <a:pt x="292928" y="1197174"/>
                  </a:cubicBezTo>
                  <a:cubicBezTo>
                    <a:pt x="220353" y="1560051"/>
                    <a:pt x="312767" y="1107898"/>
                    <a:pt x="244802" y="1413743"/>
                  </a:cubicBezTo>
                  <a:cubicBezTo>
                    <a:pt x="235930" y="1453669"/>
                    <a:pt x="232492" y="1494884"/>
                    <a:pt x="220739" y="1534059"/>
                  </a:cubicBezTo>
                  <a:cubicBezTo>
                    <a:pt x="208327" y="1575432"/>
                    <a:pt x="187779" y="1613930"/>
                    <a:pt x="172612" y="1654374"/>
                  </a:cubicBezTo>
                  <a:cubicBezTo>
                    <a:pt x="163706" y="1678124"/>
                    <a:pt x="157455" y="1702814"/>
                    <a:pt x="148549" y="1726564"/>
                  </a:cubicBezTo>
                  <a:cubicBezTo>
                    <a:pt x="133382" y="1767009"/>
                    <a:pt x="114082" y="1805902"/>
                    <a:pt x="100423" y="1846880"/>
                  </a:cubicBezTo>
                  <a:cubicBezTo>
                    <a:pt x="48628" y="2002265"/>
                    <a:pt x="112822" y="1888439"/>
                    <a:pt x="28233" y="2015322"/>
                  </a:cubicBezTo>
                  <a:cubicBezTo>
                    <a:pt x="20212" y="2039385"/>
                    <a:pt x="0" y="2062491"/>
                    <a:pt x="4170" y="2087511"/>
                  </a:cubicBezTo>
                  <a:cubicBezTo>
                    <a:pt x="8924" y="2116038"/>
                    <a:pt x="34230" y="2137118"/>
                    <a:pt x="52296" y="2159701"/>
                  </a:cubicBezTo>
                  <a:cubicBezTo>
                    <a:pt x="133994" y="2261823"/>
                    <a:pt x="161099" y="2216242"/>
                    <a:pt x="341054" y="2231890"/>
                  </a:cubicBezTo>
                  <a:cubicBezTo>
                    <a:pt x="445243" y="2240950"/>
                    <a:pt x="549601" y="2247932"/>
                    <a:pt x="653875" y="2255953"/>
                  </a:cubicBezTo>
                  <a:cubicBezTo>
                    <a:pt x="848297" y="2288356"/>
                    <a:pt x="751964" y="2264586"/>
                    <a:pt x="942633" y="2328143"/>
                  </a:cubicBezTo>
                  <a:lnTo>
                    <a:pt x="1014823" y="2352206"/>
                  </a:lnTo>
                  <a:cubicBezTo>
                    <a:pt x="1038886" y="2344185"/>
                    <a:pt x="1071167" y="2347950"/>
                    <a:pt x="1087012" y="2328143"/>
                  </a:cubicBezTo>
                  <a:cubicBezTo>
                    <a:pt x="1107672" y="2302318"/>
                    <a:pt x="1098047" y="2262288"/>
                    <a:pt x="1111075" y="2231890"/>
                  </a:cubicBezTo>
                  <a:cubicBezTo>
                    <a:pt x="1122467" y="2205308"/>
                    <a:pt x="1143160" y="2183764"/>
                    <a:pt x="1159202" y="2159701"/>
                  </a:cubicBezTo>
                  <a:cubicBezTo>
                    <a:pt x="1180363" y="2075054"/>
                    <a:pt x="1181059" y="2042693"/>
                    <a:pt x="1231391" y="1967195"/>
                  </a:cubicBezTo>
                  <a:cubicBezTo>
                    <a:pt x="1243976" y="1948318"/>
                    <a:pt x="1263476" y="1935111"/>
                    <a:pt x="1279518" y="1919069"/>
                  </a:cubicBezTo>
                  <a:cubicBezTo>
                    <a:pt x="1347684" y="1714570"/>
                    <a:pt x="1252615" y="1963908"/>
                    <a:pt x="1351707" y="1798753"/>
                  </a:cubicBezTo>
                  <a:cubicBezTo>
                    <a:pt x="1364757" y="1777003"/>
                    <a:pt x="1368802" y="1750953"/>
                    <a:pt x="1375770" y="1726564"/>
                  </a:cubicBezTo>
                  <a:cubicBezTo>
                    <a:pt x="1423586" y="1559207"/>
                    <a:pt x="1379953" y="1679488"/>
                    <a:pt x="1423896" y="1437806"/>
                  </a:cubicBezTo>
                  <a:cubicBezTo>
                    <a:pt x="1435776" y="1372466"/>
                    <a:pt x="1469889" y="1330491"/>
                    <a:pt x="1496086" y="1269364"/>
                  </a:cubicBezTo>
                  <a:cubicBezTo>
                    <a:pt x="1506078" y="1246050"/>
                    <a:pt x="1510157" y="1220488"/>
                    <a:pt x="1520149" y="1197174"/>
                  </a:cubicBezTo>
                  <a:cubicBezTo>
                    <a:pt x="1534279" y="1164203"/>
                    <a:pt x="1553706" y="1133701"/>
                    <a:pt x="1568275" y="1100922"/>
                  </a:cubicBezTo>
                  <a:cubicBezTo>
                    <a:pt x="1612923" y="1000464"/>
                    <a:pt x="1628956" y="942944"/>
                    <a:pt x="1664528" y="836227"/>
                  </a:cubicBezTo>
                  <a:cubicBezTo>
                    <a:pt x="1664529" y="836223"/>
                    <a:pt x="1712653" y="691851"/>
                    <a:pt x="1712654" y="691848"/>
                  </a:cubicBezTo>
                  <a:cubicBezTo>
                    <a:pt x="1720675" y="651743"/>
                    <a:pt x="1729994" y="611875"/>
                    <a:pt x="1736718" y="571532"/>
                  </a:cubicBezTo>
                  <a:cubicBezTo>
                    <a:pt x="1746042" y="515586"/>
                    <a:pt x="1748028" y="458355"/>
                    <a:pt x="1760781" y="403090"/>
                  </a:cubicBezTo>
                  <a:cubicBezTo>
                    <a:pt x="1772188" y="353660"/>
                    <a:pt x="1808907" y="258711"/>
                    <a:pt x="1808907" y="258711"/>
                  </a:cubicBezTo>
                  <a:cubicBezTo>
                    <a:pt x="1800886" y="186522"/>
                    <a:pt x="1823340" y="103736"/>
                    <a:pt x="1784844" y="42143"/>
                  </a:cubicBezTo>
                  <a:cubicBezTo>
                    <a:pt x="1767316" y="14098"/>
                    <a:pt x="1721663" y="66206"/>
                    <a:pt x="1688591" y="66206"/>
                  </a:cubicBezTo>
                  <a:cubicBezTo>
                    <a:pt x="1471874" y="66206"/>
                    <a:pt x="1255454" y="50164"/>
                    <a:pt x="1038886" y="42143"/>
                  </a:cubicBezTo>
                  <a:cubicBezTo>
                    <a:pt x="929579" y="14817"/>
                    <a:pt x="924683" y="0"/>
                    <a:pt x="798254" y="42143"/>
                  </a:cubicBezTo>
                  <a:cubicBezTo>
                    <a:pt x="770818" y="51288"/>
                    <a:pt x="750128" y="74227"/>
                    <a:pt x="726065" y="90269"/>
                  </a:cubicBezTo>
                  <a:cubicBezTo>
                    <a:pt x="669041" y="175807"/>
                    <a:pt x="677939" y="133539"/>
                    <a:pt x="677939" y="210585"/>
                  </a:cubicBezTo>
                </a:path>
              </a:pathLst>
            </a:custGeom>
            <a:solidFill>
              <a:schemeClr val="tx1">
                <a:alpha val="20000"/>
              </a:schemeClr>
            </a:solid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3533254" y="2505390"/>
              <a:ext cx="196958" cy="122830"/>
            </a:xfrm>
            <a:custGeom>
              <a:avLst/>
              <a:gdLst>
                <a:gd name="connsiteX0" fmla="*/ 78854 w 196958"/>
                <a:gd name="connsiteY0" fmla="*/ 40943 h 122830"/>
                <a:gd name="connsiteX1" fmla="*/ 24263 w 196958"/>
                <a:gd name="connsiteY1" fmla="*/ 68239 h 122830"/>
                <a:gd name="connsiteX2" fmla="*/ 78854 w 196958"/>
                <a:gd name="connsiteY2" fmla="*/ 122830 h 122830"/>
                <a:gd name="connsiteX3" fmla="*/ 188036 w 196958"/>
                <a:gd name="connsiteY3" fmla="*/ 81887 h 122830"/>
                <a:gd name="connsiteX4" fmla="*/ 147093 w 196958"/>
                <a:gd name="connsiteY4" fmla="*/ 0 h 122830"/>
                <a:gd name="connsiteX5" fmla="*/ 51558 w 196958"/>
                <a:gd name="connsiteY5" fmla="*/ 40943 h 122830"/>
                <a:gd name="connsiteX6" fmla="*/ 24263 w 196958"/>
                <a:gd name="connsiteY6" fmla="*/ 95534 h 122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958" h="122830">
                  <a:moveTo>
                    <a:pt x="78854" y="40943"/>
                  </a:moveTo>
                  <a:cubicBezTo>
                    <a:pt x="60657" y="50042"/>
                    <a:pt x="34730" y="50793"/>
                    <a:pt x="24263" y="68239"/>
                  </a:cubicBezTo>
                  <a:cubicBezTo>
                    <a:pt x="0" y="108677"/>
                    <a:pt x="66723" y="118786"/>
                    <a:pt x="78854" y="122830"/>
                  </a:cubicBezTo>
                  <a:cubicBezTo>
                    <a:pt x="98995" y="117795"/>
                    <a:pt x="175442" y="102876"/>
                    <a:pt x="188036" y="81887"/>
                  </a:cubicBezTo>
                  <a:cubicBezTo>
                    <a:pt x="196958" y="67018"/>
                    <a:pt x="150722" y="5443"/>
                    <a:pt x="147093" y="0"/>
                  </a:cubicBezTo>
                  <a:cubicBezTo>
                    <a:pt x="115248" y="13648"/>
                    <a:pt x="78906" y="19672"/>
                    <a:pt x="51558" y="40943"/>
                  </a:cubicBezTo>
                  <a:cubicBezTo>
                    <a:pt x="35499" y="53433"/>
                    <a:pt x="24263" y="95534"/>
                    <a:pt x="24263" y="95534"/>
                  </a:cubicBezTo>
                </a:path>
              </a:pathLst>
            </a:custGeom>
            <a:noFill/>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4131424" y="2536098"/>
              <a:ext cx="211976" cy="150126"/>
            </a:xfrm>
            <a:custGeom>
              <a:avLst/>
              <a:gdLst>
                <a:gd name="connsiteX0" fmla="*/ 116442 w 211976"/>
                <a:gd name="connsiteY0" fmla="*/ 0 h 150126"/>
                <a:gd name="connsiteX1" fmla="*/ 61851 w 211976"/>
                <a:gd name="connsiteY1" fmla="*/ 13648 h 150126"/>
                <a:gd name="connsiteX2" fmla="*/ 34555 w 211976"/>
                <a:gd name="connsiteY2" fmla="*/ 109182 h 150126"/>
                <a:gd name="connsiteX3" fmla="*/ 143738 w 211976"/>
                <a:gd name="connsiteY3" fmla="*/ 150126 h 150126"/>
                <a:gd name="connsiteX4" fmla="*/ 198329 w 211976"/>
                <a:gd name="connsiteY4" fmla="*/ 136478 h 150126"/>
                <a:gd name="connsiteX5" fmla="*/ 211976 w 211976"/>
                <a:gd name="connsiteY5" fmla="*/ 95535 h 150126"/>
                <a:gd name="connsiteX6" fmla="*/ 157385 w 211976"/>
                <a:gd name="connsiteY6" fmla="*/ 13648 h 150126"/>
                <a:gd name="connsiteX7" fmla="*/ 116442 w 211976"/>
                <a:gd name="connsiteY7" fmla="*/ 0 h 150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976" h="150126">
                  <a:moveTo>
                    <a:pt x="116442" y="0"/>
                  </a:moveTo>
                  <a:cubicBezTo>
                    <a:pt x="100520" y="0"/>
                    <a:pt x="78137" y="4342"/>
                    <a:pt x="61851" y="13648"/>
                  </a:cubicBezTo>
                  <a:cubicBezTo>
                    <a:pt x="24342" y="35082"/>
                    <a:pt x="0" y="67716"/>
                    <a:pt x="34555" y="109182"/>
                  </a:cubicBezTo>
                  <a:cubicBezTo>
                    <a:pt x="53336" y="131720"/>
                    <a:pt x="117892" y="143664"/>
                    <a:pt x="143738" y="150126"/>
                  </a:cubicBezTo>
                  <a:cubicBezTo>
                    <a:pt x="161935" y="145577"/>
                    <a:pt x="183682" y="148196"/>
                    <a:pt x="198329" y="136478"/>
                  </a:cubicBezTo>
                  <a:cubicBezTo>
                    <a:pt x="209562" y="127491"/>
                    <a:pt x="211976" y="109921"/>
                    <a:pt x="211976" y="95535"/>
                  </a:cubicBezTo>
                  <a:cubicBezTo>
                    <a:pt x="211976" y="66515"/>
                    <a:pt x="182004" y="24199"/>
                    <a:pt x="157385" y="13648"/>
                  </a:cubicBezTo>
                  <a:cubicBezTo>
                    <a:pt x="140659" y="6480"/>
                    <a:pt x="132364" y="0"/>
                    <a:pt x="116442" y="0"/>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3068471" y="4052137"/>
              <a:ext cx="187031" cy="208707"/>
            </a:xfrm>
            <a:custGeom>
              <a:avLst/>
              <a:gdLst>
                <a:gd name="connsiteX0" fmla="*/ 2275 w 187031"/>
                <a:gd name="connsiteY0" fmla="*/ 81886 h 208707"/>
                <a:gd name="connsiteX1" fmla="*/ 29571 w 187031"/>
                <a:gd name="connsiteY1" fmla="*/ 191068 h 208707"/>
                <a:gd name="connsiteX2" fmla="*/ 152401 w 187031"/>
                <a:gd name="connsiteY2" fmla="*/ 150125 h 208707"/>
                <a:gd name="connsiteX3" fmla="*/ 166048 w 187031"/>
                <a:gd name="connsiteY3" fmla="*/ 0 h 208707"/>
                <a:gd name="connsiteX4" fmla="*/ 56866 w 187031"/>
                <a:gd name="connsiteY4" fmla="*/ 27295 h 208707"/>
                <a:gd name="connsiteX5" fmla="*/ 15923 w 187031"/>
                <a:gd name="connsiteY5" fmla="*/ 68239 h 208707"/>
                <a:gd name="connsiteX6" fmla="*/ 2275 w 187031"/>
                <a:gd name="connsiteY6" fmla="*/ 81886 h 208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031" h="208707">
                  <a:moveTo>
                    <a:pt x="2275" y="81886"/>
                  </a:moveTo>
                  <a:cubicBezTo>
                    <a:pt x="4550" y="102357"/>
                    <a:pt x="3045" y="164542"/>
                    <a:pt x="29571" y="191068"/>
                  </a:cubicBezTo>
                  <a:cubicBezTo>
                    <a:pt x="47210" y="208707"/>
                    <a:pt x="138939" y="156856"/>
                    <a:pt x="152401" y="150125"/>
                  </a:cubicBezTo>
                  <a:cubicBezTo>
                    <a:pt x="187031" y="46233"/>
                    <a:pt x="185339" y="96452"/>
                    <a:pt x="166048" y="0"/>
                  </a:cubicBezTo>
                  <a:cubicBezTo>
                    <a:pt x="156211" y="1968"/>
                    <a:pt x="74848" y="15307"/>
                    <a:pt x="56866" y="27295"/>
                  </a:cubicBezTo>
                  <a:cubicBezTo>
                    <a:pt x="40807" y="38001"/>
                    <a:pt x="29571" y="54591"/>
                    <a:pt x="15923" y="68239"/>
                  </a:cubicBezTo>
                  <a:cubicBezTo>
                    <a:pt x="836" y="113498"/>
                    <a:pt x="0" y="61415"/>
                    <a:pt x="2275" y="81886"/>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3536133" y="4173806"/>
              <a:ext cx="265373" cy="165364"/>
            </a:xfrm>
            <a:custGeom>
              <a:avLst/>
              <a:gdLst>
                <a:gd name="connsiteX0" fmla="*/ 162410 w 265373"/>
                <a:gd name="connsiteY0" fmla="*/ 14808 h 165364"/>
                <a:gd name="connsiteX1" fmla="*/ 53228 w 265373"/>
                <a:gd name="connsiteY1" fmla="*/ 28456 h 165364"/>
                <a:gd name="connsiteX2" fmla="*/ 53228 w 265373"/>
                <a:gd name="connsiteY2" fmla="*/ 151286 h 165364"/>
                <a:gd name="connsiteX3" fmla="*/ 94171 w 265373"/>
                <a:gd name="connsiteY3" fmla="*/ 164934 h 165364"/>
                <a:gd name="connsiteX4" fmla="*/ 217001 w 265373"/>
                <a:gd name="connsiteY4" fmla="*/ 151286 h 165364"/>
                <a:gd name="connsiteX5" fmla="*/ 230649 w 265373"/>
                <a:gd name="connsiteY5" fmla="*/ 14808 h 165364"/>
                <a:gd name="connsiteX6" fmla="*/ 162410 w 265373"/>
                <a:gd name="connsiteY6" fmla="*/ 14808 h 16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373" h="165364">
                  <a:moveTo>
                    <a:pt x="162410" y="14808"/>
                  </a:moveTo>
                  <a:cubicBezTo>
                    <a:pt x="132840" y="17083"/>
                    <a:pt x="87282" y="14834"/>
                    <a:pt x="53228" y="28456"/>
                  </a:cubicBezTo>
                  <a:cubicBezTo>
                    <a:pt x="0" y="49747"/>
                    <a:pt x="38241" y="130304"/>
                    <a:pt x="53228" y="151286"/>
                  </a:cubicBezTo>
                  <a:cubicBezTo>
                    <a:pt x="61590" y="162992"/>
                    <a:pt x="80523" y="160385"/>
                    <a:pt x="94171" y="164934"/>
                  </a:cubicBezTo>
                  <a:cubicBezTo>
                    <a:pt x="135114" y="160385"/>
                    <a:pt x="178286" y="165364"/>
                    <a:pt x="217001" y="151286"/>
                  </a:cubicBezTo>
                  <a:cubicBezTo>
                    <a:pt x="265373" y="133696"/>
                    <a:pt x="240278" y="28289"/>
                    <a:pt x="230649" y="14808"/>
                  </a:cubicBezTo>
                  <a:cubicBezTo>
                    <a:pt x="220072" y="0"/>
                    <a:pt x="191980" y="12533"/>
                    <a:pt x="162410" y="14808"/>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Left Brace 30"/>
          <p:cNvSpPr/>
          <p:nvPr/>
        </p:nvSpPr>
        <p:spPr>
          <a:xfrm rot="17109688">
            <a:off x="2997957" y="2959074"/>
            <a:ext cx="510093" cy="3858072"/>
          </a:xfrm>
          <a:prstGeom prst="leftBrace">
            <a:avLst>
              <a:gd name="adj1" fmla="val 28992"/>
              <a:gd name="adj2" fmla="val 62825"/>
            </a:avLst>
          </a:prstGeom>
          <a:ln w="381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Rounded Rectangle 31"/>
          <p:cNvSpPr/>
          <p:nvPr/>
        </p:nvSpPr>
        <p:spPr>
          <a:xfrm>
            <a:off x="228600" y="228600"/>
            <a:ext cx="3657600" cy="1371600"/>
          </a:xfrm>
          <a:prstGeom prst="roundRect">
            <a:avLst/>
          </a:prstGeom>
          <a:no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Segoe Condensed" pitchFamily="34" charset="0"/>
              </a:rPr>
              <a:t>how are the eco-feedback interfaces presented?</a:t>
            </a:r>
            <a:endParaRPr lang="en-US" sz="3200" b="1" dirty="0">
              <a:latin typeface="Segoe Condensed" pitchFamily="34" charset="0"/>
            </a:endParaRPr>
          </a:p>
        </p:txBody>
      </p:sp>
      <p:sp>
        <p:nvSpPr>
          <p:cNvPr id="34" name="Rounded Rectangle 33"/>
          <p:cNvSpPr/>
          <p:nvPr/>
        </p:nvSpPr>
        <p:spPr>
          <a:xfrm>
            <a:off x="3429000" y="152400"/>
            <a:ext cx="2587752" cy="1371600"/>
          </a:xfrm>
          <a:prstGeom prst="roundRect">
            <a:avLst/>
          </a:prstGeom>
          <a:no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Segoe Condensed" pitchFamily="34" charset="0"/>
              </a:rPr>
              <a:t>what behaviors are targeted?</a:t>
            </a:r>
            <a:endParaRPr lang="en-US" sz="3200" b="1" dirty="0">
              <a:latin typeface="Segoe Condensed" pitchFamily="34" charset="0"/>
            </a:endParaRPr>
          </a:p>
        </p:txBody>
      </p:sp>
      <p:sp>
        <p:nvSpPr>
          <p:cNvPr id="38" name="Arc 37"/>
          <p:cNvSpPr/>
          <p:nvPr/>
        </p:nvSpPr>
        <p:spPr>
          <a:xfrm>
            <a:off x="2438400" y="1143000"/>
            <a:ext cx="533400" cy="2590800"/>
          </a:xfrm>
          <a:prstGeom prst="arc">
            <a:avLst>
              <a:gd name="adj1" fmla="val 16678750"/>
              <a:gd name="adj2" fmla="val 2017398"/>
            </a:avLst>
          </a:prstGeom>
          <a:ln w="38100">
            <a:solidFill>
              <a:schemeClr val="bg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Arc 38"/>
          <p:cNvSpPr/>
          <p:nvPr/>
        </p:nvSpPr>
        <p:spPr>
          <a:xfrm flipH="1">
            <a:off x="3886200" y="1524000"/>
            <a:ext cx="533400" cy="1905000"/>
          </a:xfrm>
          <a:prstGeom prst="arc">
            <a:avLst>
              <a:gd name="adj1" fmla="val 16678750"/>
              <a:gd name="adj2" fmla="val 2017398"/>
            </a:avLst>
          </a:prstGeom>
          <a:ln w="38100">
            <a:solidFill>
              <a:schemeClr val="bg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Rounded Rectangle 32"/>
          <p:cNvSpPr/>
          <p:nvPr/>
        </p:nvSpPr>
        <p:spPr>
          <a:xfrm>
            <a:off x="304800" y="4724400"/>
            <a:ext cx="6096000" cy="2286000"/>
          </a:xfrm>
          <a:prstGeom prst="roundRect">
            <a:avLst/>
          </a:prstGeom>
          <a:no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Segoe Condensed" pitchFamily="34" charset="0"/>
              </a:rPr>
              <a:t>3. what is </a:t>
            </a:r>
            <a:r>
              <a:rPr lang="en-US" sz="3200" b="1" dirty="0" err="1" smtClean="0">
                <a:latin typeface="Segoe Condensed" pitchFamily="34" charset="0"/>
              </a:rPr>
              <a:t>hci’s</a:t>
            </a:r>
            <a:r>
              <a:rPr lang="en-US" sz="3200" b="1" dirty="0" smtClean="0">
                <a:latin typeface="Segoe Condensed" pitchFamily="34" charset="0"/>
              </a:rPr>
              <a:t> role?</a:t>
            </a:r>
            <a:endParaRPr lang="en-US" sz="3200" b="1" dirty="0">
              <a:latin typeface="Segoe Condensed"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nvGraphicFramePr>
        <p:xfrm>
          <a:off x="604838" y="1438275"/>
          <a:ext cx="7934325" cy="496252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en-US" sz="5800" dirty="0" smtClean="0"/>
              <a:t>targeted behaviors</a:t>
            </a:r>
            <a:endParaRPr lang="en-US" sz="5800" dirty="0"/>
          </a:p>
        </p:txBody>
      </p:sp>
      <p:sp>
        <p:nvSpPr>
          <p:cNvPr id="5" name="Rectangle 4"/>
          <p:cNvSpPr/>
          <p:nvPr/>
        </p:nvSpPr>
        <p:spPr>
          <a:xfrm>
            <a:off x="2286000" y="1981200"/>
            <a:ext cx="6400800" cy="441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7" name="Rectangle 6"/>
          <p:cNvSpPr/>
          <p:nvPr/>
        </p:nvSpPr>
        <p:spPr>
          <a:xfrm>
            <a:off x="2667000" y="2762071"/>
            <a:ext cx="5181600" cy="2185214"/>
          </a:xfrm>
          <a:prstGeom prst="rect">
            <a:avLst/>
          </a:prstGeom>
        </p:spPr>
        <p:txBody>
          <a:bodyPr wrap="square">
            <a:spAutoFit/>
          </a:bodyPr>
          <a:lstStyle/>
          <a:p>
            <a:r>
              <a:rPr lang="en-US" sz="3600" dirty="0" smtClean="0">
                <a:solidFill>
                  <a:schemeClr val="bg1">
                    <a:lumMod val="85000"/>
                  </a:schemeClr>
                </a:solidFill>
                <a:latin typeface="Segoe Condensed" pitchFamily="34" charset="0"/>
              </a:rPr>
              <a:t>a majority of papers focus on electricity eco-feedback</a:t>
            </a:r>
          </a:p>
          <a:p>
            <a:pPr marL="344488" indent="-225425">
              <a:buFont typeface="Arial" pitchFamily="34" charset="0"/>
              <a:buChar char="•"/>
            </a:pPr>
            <a:r>
              <a:rPr lang="en-US" sz="3200" dirty="0" smtClean="0">
                <a:solidFill>
                  <a:schemeClr val="bg1">
                    <a:lumMod val="85000"/>
                  </a:schemeClr>
                </a:solidFill>
                <a:latin typeface="Segoe Condensed" pitchFamily="34" charset="0"/>
              </a:rPr>
              <a:t>high impact</a:t>
            </a:r>
          </a:p>
          <a:p>
            <a:pPr marL="344488" indent="-225425">
              <a:buFont typeface="Arial" pitchFamily="34" charset="0"/>
              <a:buChar char="•"/>
            </a:pPr>
            <a:r>
              <a:rPr lang="en-US" sz="3200" dirty="0" smtClean="0">
                <a:solidFill>
                  <a:schemeClr val="bg1">
                    <a:lumMod val="85000"/>
                  </a:schemeClr>
                </a:solidFill>
                <a:latin typeface="Segoe Condensed" pitchFamily="34" charset="0"/>
              </a:rPr>
              <a:t>easily sensed</a:t>
            </a:r>
            <a:endParaRPr lang="en-US" sz="4000" dirty="0" smtClean="0">
              <a:solidFill>
                <a:schemeClr val="bg1">
                  <a:lumMod val="85000"/>
                </a:schemeClr>
              </a:solidFill>
              <a:latin typeface="Segoe Condensed" pitchFamily="34" charset="0"/>
            </a:endParaRPr>
          </a:p>
        </p:txBody>
      </p:sp>
      <p:pic>
        <p:nvPicPr>
          <p:cNvPr id="9" name="Picture 2"/>
          <p:cNvPicPr>
            <a:picLocks noChangeAspect="1" noChangeArrowheads="1"/>
          </p:cNvPicPr>
          <p:nvPr/>
        </p:nvPicPr>
        <p:blipFill>
          <a:blip r:embed="rId4" cstate="print"/>
          <a:srcRect b="13164"/>
          <a:stretch>
            <a:fillRect/>
          </a:stretch>
        </p:blipFill>
        <p:spPr bwMode="auto">
          <a:xfrm>
            <a:off x="1600200" y="1461516"/>
            <a:ext cx="3886200" cy="38862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nvGraphicFramePr>
        <p:xfrm>
          <a:off x="604838" y="1438275"/>
          <a:ext cx="7934325" cy="4962525"/>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2286000" y="1981200"/>
            <a:ext cx="6400800" cy="441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pic>
        <p:nvPicPr>
          <p:cNvPr id="9" name="Picture 2"/>
          <p:cNvPicPr>
            <a:picLocks noChangeAspect="1" noChangeArrowheads="1"/>
          </p:cNvPicPr>
          <p:nvPr/>
        </p:nvPicPr>
        <p:blipFill>
          <a:blip r:embed="rId4" cstate="print"/>
          <a:srcRect b="13164"/>
          <a:stretch>
            <a:fillRect/>
          </a:stretch>
        </p:blipFill>
        <p:spPr bwMode="auto">
          <a:xfrm>
            <a:off x="1600200" y="1461516"/>
            <a:ext cx="3886200" cy="388620"/>
          </a:xfrm>
          <a:prstGeom prst="rect">
            <a:avLst/>
          </a:prstGeom>
          <a:noFill/>
          <a:ln w="9525">
            <a:noFill/>
            <a:miter lim="800000"/>
            <a:headEnd/>
            <a:tailEnd/>
          </a:ln>
        </p:spPr>
      </p:pic>
      <p:sp>
        <p:nvSpPr>
          <p:cNvPr id="10" name="Title 1"/>
          <p:cNvSpPr>
            <a:spLocks noGrp="1"/>
          </p:cNvSpPr>
          <p:nvPr>
            <p:ph type="title"/>
          </p:nvPr>
        </p:nvSpPr>
        <p:spPr>
          <a:xfrm>
            <a:off x="266700" y="228600"/>
            <a:ext cx="8610600" cy="868362"/>
          </a:xfrm>
        </p:spPr>
        <p:txBody>
          <a:bodyPr/>
          <a:lstStyle/>
          <a:p>
            <a:r>
              <a:rPr lang="en-US" sz="5800" dirty="0" smtClean="0"/>
              <a:t>targeted behaviors</a:t>
            </a:r>
            <a:endParaRPr lang="en-US" sz="5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grpId="1" nodeType="withEffect">
                                  <p:stCondLst>
                                    <p:cond delay="0"/>
                                  </p:stCondLst>
                                  <p:childTnLst>
                                    <p:animMotion origin="layout" path="M 1.11022E-16 4.20907E-6 L 0.16667 4.20907E-6 " pathEditMode="relative" rAng="0" ptsTypes="AA">
                                      <p:cBhvr>
                                        <p:cTn id="6" dur="1000" fill="hold"/>
                                        <p:tgtEl>
                                          <p:spTgt spid="5"/>
                                        </p:tgtEl>
                                        <p:attrNameLst>
                                          <p:attrName>ppt_x</p:attrName>
                                          <p:attrName>ppt_y</p:attrName>
                                        </p:attrNameLst>
                                      </p:cBhvr>
                                      <p:rCtr x="8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nvGraphicFramePr>
        <p:xfrm>
          <a:off x="604838" y="1438275"/>
          <a:ext cx="7934325" cy="4962525"/>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3810000" y="1981200"/>
            <a:ext cx="4876800" cy="441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pic>
        <p:nvPicPr>
          <p:cNvPr id="7" name="Picture 2"/>
          <p:cNvPicPr>
            <a:picLocks noChangeAspect="1" noChangeArrowheads="1"/>
          </p:cNvPicPr>
          <p:nvPr/>
        </p:nvPicPr>
        <p:blipFill>
          <a:blip r:embed="rId4" cstate="print"/>
          <a:srcRect b="13164"/>
          <a:stretch>
            <a:fillRect/>
          </a:stretch>
        </p:blipFill>
        <p:spPr bwMode="auto">
          <a:xfrm>
            <a:off x="1600200" y="1461516"/>
            <a:ext cx="3886200" cy="388620"/>
          </a:xfrm>
          <a:prstGeom prst="rect">
            <a:avLst/>
          </a:prstGeom>
          <a:noFill/>
          <a:ln w="9525">
            <a:noFill/>
            <a:miter lim="800000"/>
            <a:headEnd/>
            <a:tailEnd/>
          </a:ln>
        </p:spPr>
      </p:pic>
      <p:sp>
        <p:nvSpPr>
          <p:cNvPr id="10" name="Title 1"/>
          <p:cNvSpPr>
            <a:spLocks noGrp="1"/>
          </p:cNvSpPr>
          <p:nvPr>
            <p:ph type="title"/>
          </p:nvPr>
        </p:nvSpPr>
        <p:spPr>
          <a:xfrm>
            <a:off x="266700" y="228600"/>
            <a:ext cx="8610600" cy="868362"/>
          </a:xfrm>
        </p:spPr>
        <p:txBody>
          <a:bodyPr/>
          <a:lstStyle/>
          <a:p>
            <a:r>
              <a:rPr lang="en-US" sz="5800" dirty="0" smtClean="0"/>
              <a:t>targeted behaviors</a:t>
            </a:r>
            <a:endParaRPr lang="en-US" sz="5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2" fill="hold" grpId="0" nodeType="with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1+ppt_w/2"/>
                                          </p:val>
                                        </p:tav>
                                      </p:tavLst>
                                    </p:anim>
                                    <p:anim calcmode="lin" valueType="num">
                                      <p:cBhvr additive="base">
                                        <p:cTn id="7" dur="500"/>
                                        <p:tgtEl>
                                          <p:spTgt spid="5"/>
                                        </p:tgtEl>
                                        <p:attrNameLst>
                                          <p:attrName>ppt_y</p:attrName>
                                        </p:attrNameLst>
                                      </p:cBhvr>
                                      <p:tavLst>
                                        <p:tav tm="0">
                                          <p:val>
                                            <p:strVal val="ppt_y"/>
                                          </p:val>
                                        </p:tav>
                                        <p:tav tm="100000">
                                          <p:val>
                                            <p:strVal val="ppt_y"/>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nvGraphicFramePr>
        <p:xfrm>
          <a:off x="604838" y="1438275"/>
          <a:ext cx="7934325" cy="4962525"/>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2"/>
          <p:cNvPicPr>
            <a:picLocks noChangeAspect="1" noChangeArrowheads="1"/>
          </p:cNvPicPr>
          <p:nvPr/>
        </p:nvPicPr>
        <p:blipFill>
          <a:blip r:embed="rId4" cstate="print"/>
          <a:srcRect b="13164"/>
          <a:stretch>
            <a:fillRect/>
          </a:stretch>
        </p:blipFill>
        <p:spPr bwMode="auto">
          <a:xfrm>
            <a:off x="1600200" y="1461516"/>
            <a:ext cx="3886200" cy="388620"/>
          </a:xfrm>
          <a:prstGeom prst="rect">
            <a:avLst/>
          </a:prstGeom>
          <a:noFill/>
          <a:ln w="9525">
            <a:noFill/>
            <a:miter lim="800000"/>
            <a:headEnd/>
            <a:tailEnd/>
          </a:ln>
        </p:spPr>
      </p:pic>
      <p:sp>
        <p:nvSpPr>
          <p:cNvPr id="8" name="Right Brace 7"/>
          <p:cNvSpPr/>
          <p:nvPr/>
        </p:nvSpPr>
        <p:spPr>
          <a:xfrm rot="16200000">
            <a:off x="5257800" y="2362200"/>
            <a:ext cx="533399" cy="4953000"/>
          </a:xfrm>
          <a:prstGeom prst="rightBrac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ectangle 10"/>
          <p:cNvSpPr/>
          <p:nvPr/>
        </p:nvSpPr>
        <p:spPr>
          <a:xfrm>
            <a:off x="3848100" y="3248561"/>
            <a:ext cx="3352800" cy="1323439"/>
          </a:xfrm>
          <a:prstGeom prst="rect">
            <a:avLst/>
          </a:prstGeom>
        </p:spPr>
        <p:txBody>
          <a:bodyPr wrap="square">
            <a:spAutoFit/>
          </a:bodyPr>
          <a:lstStyle/>
          <a:p>
            <a:pPr marL="354013" indent="-354013" algn="ctr">
              <a:defRPr/>
            </a:pPr>
            <a:endParaRPr lang="en-US" sz="1600" dirty="0" smtClean="0">
              <a:solidFill>
                <a:schemeClr val="bg1">
                  <a:lumMod val="95000"/>
                </a:schemeClr>
              </a:solidFill>
              <a:latin typeface="Segoe Condensed" pitchFamily="34" charset="0"/>
            </a:endParaRPr>
          </a:p>
          <a:p>
            <a:pPr marL="354013" indent="-354013" algn="ctr">
              <a:defRPr/>
            </a:pPr>
            <a:r>
              <a:rPr lang="en-US" sz="3200" dirty="0" smtClean="0">
                <a:solidFill>
                  <a:schemeClr val="bg1">
                    <a:lumMod val="95000"/>
                  </a:schemeClr>
                </a:solidFill>
                <a:latin typeface="Segoe Condensed" pitchFamily="34" charset="0"/>
              </a:rPr>
              <a:t>diverse set</a:t>
            </a:r>
          </a:p>
          <a:p>
            <a:pPr marL="354013" indent="-354013" algn="ctr">
              <a:defRPr/>
            </a:pPr>
            <a:r>
              <a:rPr lang="en-US" sz="3200" dirty="0" err="1" smtClean="0">
                <a:solidFill>
                  <a:schemeClr val="bg1">
                    <a:lumMod val="95000"/>
                  </a:schemeClr>
                </a:solidFill>
                <a:latin typeface="Segoe Condensed" pitchFamily="34" charset="0"/>
              </a:rPr>
              <a:t>hci</a:t>
            </a:r>
            <a:r>
              <a:rPr lang="en-US" sz="3200" dirty="0" smtClean="0">
                <a:solidFill>
                  <a:schemeClr val="bg1">
                    <a:lumMod val="95000"/>
                  </a:schemeClr>
                </a:solidFill>
                <a:latin typeface="Segoe Condensed" pitchFamily="34" charset="0"/>
              </a:rPr>
              <a:t> rewards novelty?</a:t>
            </a:r>
          </a:p>
        </p:txBody>
      </p:sp>
      <p:sp>
        <p:nvSpPr>
          <p:cNvPr id="15" name="Title 1"/>
          <p:cNvSpPr>
            <a:spLocks noGrp="1"/>
          </p:cNvSpPr>
          <p:nvPr>
            <p:ph type="title"/>
          </p:nvPr>
        </p:nvSpPr>
        <p:spPr>
          <a:xfrm>
            <a:off x="266700" y="228600"/>
            <a:ext cx="8610600" cy="868362"/>
          </a:xfrm>
        </p:spPr>
        <p:txBody>
          <a:bodyPr/>
          <a:lstStyle/>
          <a:p>
            <a:r>
              <a:rPr lang="en-US" sz="5800" dirty="0" smtClean="0"/>
              <a:t>targeted behaviors</a:t>
            </a:r>
            <a:endParaRPr lang="en-US" sz="5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C:\research\talks\CHI2010-EcoFeedback\keirsted.png"/>
          <p:cNvPicPr>
            <a:picLocks noChangeAspect="1" noChangeArrowheads="1"/>
          </p:cNvPicPr>
          <p:nvPr/>
        </p:nvPicPr>
        <p:blipFill>
          <a:blip r:embed="rId3" cstate="print"/>
          <a:srcRect t="6149" r="4592" b="12506"/>
          <a:stretch>
            <a:fillRect/>
          </a:stretch>
        </p:blipFill>
        <p:spPr bwMode="auto">
          <a:xfrm>
            <a:off x="-3419272" y="1752600"/>
            <a:ext cx="1438072" cy="1910688"/>
          </a:xfrm>
          <a:prstGeom prst="rect">
            <a:avLst/>
          </a:prstGeom>
          <a:noFill/>
          <a:effectLst/>
        </p:spPr>
      </p:pic>
      <p:sp>
        <p:nvSpPr>
          <p:cNvPr id="16" name="TextBox 15"/>
          <p:cNvSpPr txBox="1"/>
          <p:nvPr/>
        </p:nvSpPr>
        <p:spPr>
          <a:xfrm>
            <a:off x="381000" y="2126159"/>
            <a:ext cx="8458200" cy="3477875"/>
          </a:xfrm>
          <a:prstGeom prst="rect">
            <a:avLst/>
          </a:prstGeom>
          <a:noFill/>
        </p:spPr>
        <p:txBody>
          <a:bodyPr wrap="square" rtlCol="0">
            <a:spAutoFit/>
          </a:bodyPr>
          <a:lstStyle/>
          <a:p>
            <a:pPr marL="457200" lvl="0" indent="-457200"/>
            <a:r>
              <a:rPr lang="en-US" sz="4400" dirty="0" smtClean="0">
                <a:solidFill>
                  <a:schemeClr val="bg1">
                    <a:lumMod val="85000"/>
                  </a:schemeClr>
                </a:solidFill>
                <a:latin typeface="Segoe Condensed" pitchFamily="34" charset="0"/>
                <a:ea typeface="Segoe UI" pitchFamily="34" charset="0"/>
                <a:cs typeface="Segoe UI" pitchFamily="34" charset="0"/>
              </a:rPr>
              <a:t>building sensing techniques for new behaviors</a:t>
            </a:r>
          </a:p>
          <a:p>
            <a:pPr marL="457200" lvl="0" indent="-457200"/>
            <a:r>
              <a:rPr lang="en-US" sz="4400" dirty="0" smtClean="0">
                <a:solidFill>
                  <a:schemeClr val="bg1">
                    <a:lumMod val="85000"/>
                  </a:schemeClr>
                </a:solidFill>
                <a:latin typeface="Segoe Condensed" pitchFamily="34" charset="0"/>
                <a:ea typeface="Segoe UI" pitchFamily="34" charset="0"/>
                <a:cs typeface="Segoe UI" pitchFamily="34" charset="0"/>
              </a:rPr>
              <a:t>quickly testing/iterating new design ideas</a:t>
            </a:r>
          </a:p>
          <a:p>
            <a:pPr marL="457200" lvl="0" indent="-457200"/>
            <a:r>
              <a:rPr lang="en-US" sz="4400" dirty="0" smtClean="0">
                <a:solidFill>
                  <a:schemeClr val="bg1">
                    <a:lumMod val="85000"/>
                  </a:schemeClr>
                </a:solidFill>
                <a:latin typeface="Segoe Condensed" pitchFamily="34" charset="0"/>
                <a:ea typeface="Segoe UI" pitchFamily="34" charset="0"/>
                <a:cs typeface="Segoe UI" pitchFamily="34" charset="0"/>
              </a:rPr>
              <a:t>rewarding follow-up research</a:t>
            </a:r>
          </a:p>
          <a:p>
            <a:pPr marL="457200" lvl="0" indent="-457200"/>
            <a:endParaRPr lang="en-US" sz="4400" dirty="0">
              <a:solidFill>
                <a:schemeClr val="bg1">
                  <a:lumMod val="85000"/>
                </a:schemeClr>
              </a:solidFill>
              <a:latin typeface="Segoe Condensed" pitchFamily="34" charset="0"/>
              <a:ea typeface="Segoe UI" pitchFamily="34" charset="0"/>
              <a:cs typeface="Segoe UI" pitchFamily="34" charset="0"/>
            </a:endParaRPr>
          </a:p>
        </p:txBody>
      </p:sp>
      <p:sp>
        <p:nvSpPr>
          <p:cNvPr id="6" name="Title 1"/>
          <p:cNvSpPr>
            <a:spLocks noGrp="1"/>
          </p:cNvSpPr>
          <p:nvPr>
            <p:ph type="title"/>
          </p:nvPr>
        </p:nvSpPr>
        <p:spPr>
          <a:xfrm>
            <a:off x="266700" y="228600"/>
            <a:ext cx="8610600" cy="868362"/>
          </a:xfrm>
        </p:spPr>
        <p:txBody>
          <a:bodyPr/>
          <a:lstStyle/>
          <a:p>
            <a:r>
              <a:rPr lang="en-US" sz="5800" dirty="0" smtClean="0"/>
              <a:t>targeted behaviors</a:t>
            </a:r>
            <a:endParaRPr lang="en-US" sz="5800" dirty="0"/>
          </a:p>
        </p:txBody>
      </p:sp>
      <p:sp>
        <p:nvSpPr>
          <p:cNvPr id="10" name="Rectangle 9"/>
          <p:cNvSpPr/>
          <p:nvPr/>
        </p:nvSpPr>
        <p:spPr>
          <a:xfrm>
            <a:off x="533400" y="889337"/>
            <a:ext cx="8686800" cy="830997"/>
          </a:xfrm>
          <a:prstGeom prst="rect">
            <a:avLst/>
          </a:prstGeom>
        </p:spPr>
        <p:txBody>
          <a:bodyPr wrap="square">
            <a:spAutoFit/>
          </a:bodyPr>
          <a:lstStyle/>
          <a:p>
            <a:r>
              <a:rPr lang="en-US" sz="4800" dirty="0" smtClean="0">
                <a:solidFill>
                  <a:schemeClr val="bg1">
                    <a:lumMod val="75000"/>
                  </a:schemeClr>
                </a:solidFill>
                <a:latin typeface="Arial" pitchFamily="34" charset="0"/>
                <a:cs typeface="Arial" pitchFamily="34" charset="0"/>
              </a:rPr>
              <a:t>what should be the role of </a:t>
            </a:r>
            <a:r>
              <a:rPr lang="en-US" sz="4800" dirty="0" err="1" smtClean="0">
                <a:solidFill>
                  <a:schemeClr val="bg1">
                    <a:lumMod val="75000"/>
                  </a:schemeClr>
                </a:solidFill>
                <a:latin typeface="Arial" pitchFamily="34" charset="0"/>
                <a:cs typeface="Arial" pitchFamily="34" charset="0"/>
              </a:rPr>
              <a:t>hci</a:t>
            </a:r>
            <a:r>
              <a:rPr lang="en-US" sz="4800" dirty="0" smtClean="0">
                <a:solidFill>
                  <a:schemeClr val="bg1">
                    <a:lumMod val="75000"/>
                  </a:schemeClr>
                </a:solidFill>
                <a:latin typeface="Arial" pitchFamily="34" charset="0"/>
                <a:cs typeface="Arial" pitchFamily="34" charset="0"/>
              </a:rPr>
              <a:t>?</a:t>
            </a:r>
            <a:endParaRPr lang="en-US" sz="4800" dirty="0">
              <a:solidFill>
                <a:schemeClr val="bg1">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research\talks\CHI2010-EcoFeedback\3026749222_7accec0283_o.jpg"/>
          <p:cNvPicPr>
            <a:picLocks noChangeAspect="1" noChangeArrowheads="1"/>
          </p:cNvPicPr>
          <p:nvPr/>
        </p:nvPicPr>
        <p:blipFill>
          <a:blip r:embed="rId2" cstate="print"/>
          <a:srcRect b="34489"/>
          <a:stretch>
            <a:fillRect/>
          </a:stretch>
        </p:blipFill>
        <p:spPr bwMode="auto">
          <a:xfrm>
            <a:off x="-1" y="-907409"/>
            <a:ext cx="9144000" cy="8984609"/>
          </a:xfrm>
          <a:prstGeom prst="rect">
            <a:avLst/>
          </a:prstGeom>
          <a:noFill/>
        </p:spPr>
      </p:pic>
      <p:sp>
        <p:nvSpPr>
          <p:cNvPr id="36" name="TextBox 35"/>
          <p:cNvSpPr txBox="1"/>
          <p:nvPr/>
        </p:nvSpPr>
        <p:spPr>
          <a:xfrm>
            <a:off x="304800" y="2251795"/>
            <a:ext cx="1600200" cy="110799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6600" b="1" dirty="0" err="1" smtClean="0">
                <a:solidFill>
                  <a:schemeClr val="bg1"/>
                </a:solidFill>
                <a:latin typeface="Segoe Condensed" pitchFamily="34" charset="0"/>
                <a:cs typeface="Arial" pitchFamily="34" charset="0"/>
              </a:rPr>
              <a:t>hci</a:t>
            </a:r>
            <a:endParaRPr lang="en-US" sz="6600" b="1" dirty="0">
              <a:solidFill>
                <a:schemeClr val="bg1"/>
              </a:solidFill>
              <a:latin typeface="Segoe Condensed" pitchFamily="34" charset="0"/>
              <a:cs typeface="Arial" pitchFamily="34" charset="0"/>
            </a:endParaRPr>
          </a:p>
        </p:txBody>
      </p:sp>
      <p:sp>
        <p:nvSpPr>
          <p:cNvPr id="37" name="TextBox 36"/>
          <p:cNvSpPr txBox="1"/>
          <p:nvPr/>
        </p:nvSpPr>
        <p:spPr>
          <a:xfrm>
            <a:off x="5486400" y="3252499"/>
            <a:ext cx="3962400" cy="101470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lnSpc>
                <a:spcPts val="3500"/>
              </a:lnSpc>
            </a:pPr>
            <a:r>
              <a:rPr lang="en-US" sz="4400" b="1" dirty="0" smtClean="0">
                <a:solidFill>
                  <a:schemeClr val="bg1"/>
                </a:solidFill>
                <a:latin typeface="Segoe Condensed" pitchFamily="34" charset="0"/>
                <a:cs typeface="Arial" pitchFamily="34" charset="0"/>
              </a:rPr>
              <a:t>environmental </a:t>
            </a:r>
            <a:br>
              <a:rPr lang="en-US" sz="4400" b="1" dirty="0" smtClean="0">
                <a:solidFill>
                  <a:schemeClr val="bg1"/>
                </a:solidFill>
                <a:latin typeface="Segoe Condensed" pitchFamily="34" charset="0"/>
                <a:cs typeface="Arial" pitchFamily="34" charset="0"/>
              </a:rPr>
            </a:br>
            <a:r>
              <a:rPr lang="en-US" sz="4400" b="1" dirty="0" smtClean="0">
                <a:solidFill>
                  <a:schemeClr val="bg1"/>
                </a:solidFill>
                <a:latin typeface="Segoe Condensed" pitchFamily="34" charset="0"/>
                <a:cs typeface="Arial" pitchFamily="34" charset="0"/>
              </a:rPr>
              <a:t>psychology</a:t>
            </a:r>
            <a:endParaRPr lang="en-US" sz="4400" b="1" dirty="0">
              <a:solidFill>
                <a:schemeClr val="bg1"/>
              </a:solidFill>
              <a:latin typeface="Segoe Condensed" pitchFamily="34" charset="0"/>
              <a:cs typeface="Arial" pitchFamily="34" charset="0"/>
            </a:endParaRPr>
          </a:p>
        </p:txBody>
      </p:sp>
      <p:sp>
        <p:nvSpPr>
          <p:cNvPr id="41" name="Freeform 40"/>
          <p:cNvSpPr/>
          <p:nvPr/>
        </p:nvSpPr>
        <p:spPr>
          <a:xfrm rot="260130">
            <a:off x="692398" y="3727045"/>
            <a:ext cx="5912976" cy="1156509"/>
          </a:xfrm>
          <a:custGeom>
            <a:avLst/>
            <a:gdLst>
              <a:gd name="connsiteX0" fmla="*/ 142504 w 4595751"/>
              <a:gd name="connsiteY0" fmla="*/ 3958 h 777453"/>
              <a:gd name="connsiteX1" fmla="*/ 106878 w 4595751"/>
              <a:gd name="connsiteY1" fmla="*/ 27708 h 777453"/>
              <a:gd name="connsiteX2" fmla="*/ 59377 w 4595751"/>
              <a:gd name="connsiteY2" fmla="*/ 98960 h 777453"/>
              <a:gd name="connsiteX3" fmla="*/ 47502 w 4595751"/>
              <a:gd name="connsiteY3" fmla="*/ 134586 h 777453"/>
              <a:gd name="connsiteX4" fmla="*/ 0 w 4595751"/>
              <a:gd name="connsiteY4" fmla="*/ 205838 h 777453"/>
              <a:gd name="connsiteX5" fmla="*/ 35626 w 4595751"/>
              <a:gd name="connsiteY5" fmla="*/ 229589 h 777453"/>
              <a:gd name="connsiteX6" fmla="*/ 249382 w 4595751"/>
              <a:gd name="connsiteY6" fmla="*/ 241464 h 777453"/>
              <a:gd name="connsiteX7" fmla="*/ 296883 w 4595751"/>
              <a:gd name="connsiteY7" fmla="*/ 253339 h 777453"/>
              <a:gd name="connsiteX8" fmla="*/ 403761 w 4595751"/>
              <a:gd name="connsiteY8" fmla="*/ 300841 h 777453"/>
              <a:gd name="connsiteX9" fmla="*/ 439387 w 4595751"/>
              <a:gd name="connsiteY9" fmla="*/ 312716 h 777453"/>
              <a:gd name="connsiteX10" fmla="*/ 902525 w 4595751"/>
              <a:gd name="connsiteY10" fmla="*/ 336467 h 777453"/>
              <a:gd name="connsiteX11" fmla="*/ 961902 w 4595751"/>
              <a:gd name="connsiteY11" fmla="*/ 348342 h 777453"/>
              <a:gd name="connsiteX12" fmla="*/ 1199408 w 4595751"/>
              <a:gd name="connsiteY12" fmla="*/ 383968 h 777453"/>
              <a:gd name="connsiteX13" fmla="*/ 1270660 w 4595751"/>
              <a:gd name="connsiteY13" fmla="*/ 407719 h 777453"/>
              <a:gd name="connsiteX14" fmla="*/ 1306286 w 4595751"/>
              <a:gd name="connsiteY14" fmla="*/ 419594 h 777453"/>
              <a:gd name="connsiteX15" fmla="*/ 1341912 w 4595751"/>
              <a:gd name="connsiteY15" fmla="*/ 431469 h 777453"/>
              <a:gd name="connsiteX16" fmla="*/ 1377538 w 4595751"/>
              <a:gd name="connsiteY16" fmla="*/ 455220 h 777453"/>
              <a:gd name="connsiteX17" fmla="*/ 1425039 w 4595751"/>
              <a:gd name="connsiteY17" fmla="*/ 467095 h 777453"/>
              <a:gd name="connsiteX18" fmla="*/ 1840676 w 4595751"/>
              <a:gd name="connsiteY18" fmla="*/ 478971 h 777453"/>
              <a:gd name="connsiteX19" fmla="*/ 2208811 w 4595751"/>
              <a:gd name="connsiteY19" fmla="*/ 502721 h 777453"/>
              <a:gd name="connsiteX20" fmla="*/ 2291938 w 4595751"/>
              <a:gd name="connsiteY20" fmla="*/ 526472 h 777453"/>
              <a:gd name="connsiteX21" fmla="*/ 2327564 w 4595751"/>
              <a:gd name="connsiteY21" fmla="*/ 538347 h 777453"/>
              <a:gd name="connsiteX22" fmla="*/ 2398816 w 4595751"/>
              <a:gd name="connsiteY22" fmla="*/ 550223 h 777453"/>
              <a:gd name="connsiteX23" fmla="*/ 2446317 w 4595751"/>
              <a:gd name="connsiteY23" fmla="*/ 562098 h 777453"/>
              <a:gd name="connsiteX24" fmla="*/ 2695699 w 4595751"/>
              <a:gd name="connsiteY24" fmla="*/ 597724 h 777453"/>
              <a:gd name="connsiteX25" fmla="*/ 3170712 w 4595751"/>
              <a:gd name="connsiteY25" fmla="*/ 621474 h 777453"/>
              <a:gd name="connsiteX26" fmla="*/ 3241964 w 4595751"/>
              <a:gd name="connsiteY26" fmla="*/ 633350 h 777453"/>
              <a:gd name="connsiteX27" fmla="*/ 3325091 w 4595751"/>
              <a:gd name="connsiteY27" fmla="*/ 645225 h 777453"/>
              <a:gd name="connsiteX28" fmla="*/ 3479470 w 4595751"/>
              <a:gd name="connsiteY28" fmla="*/ 680851 h 777453"/>
              <a:gd name="connsiteX29" fmla="*/ 4037611 w 4595751"/>
              <a:gd name="connsiteY29" fmla="*/ 704602 h 777453"/>
              <a:gd name="connsiteX30" fmla="*/ 4073237 w 4595751"/>
              <a:gd name="connsiteY30" fmla="*/ 716477 h 777453"/>
              <a:gd name="connsiteX31" fmla="*/ 4286993 w 4595751"/>
              <a:gd name="connsiteY31" fmla="*/ 740228 h 777453"/>
              <a:gd name="connsiteX32" fmla="*/ 4548250 w 4595751"/>
              <a:gd name="connsiteY32" fmla="*/ 752103 h 777453"/>
              <a:gd name="connsiteX33" fmla="*/ 4572000 w 4595751"/>
              <a:gd name="connsiteY33" fmla="*/ 680851 h 777453"/>
              <a:gd name="connsiteX34" fmla="*/ 4595751 w 4595751"/>
              <a:gd name="connsiteY34" fmla="*/ 419594 h 777453"/>
              <a:gd name="connsiteX35" fmla="*/ 4512624 w 4595751"/>
              <a:gd name="connsiteY35" fmla="*/ 372093 h 777453"/>
              <a:gd name="connsiteX36" fmla="*/ 3716977 w 4595751"/>
              <a:gd name="connsiteY36" fmla="*/ 348342 h 777453"/>
              <a:gd name="connsiteX37" fmla="*/ 3420094 w 4595751"/>
              <a:gd name="connsiteY37" fmla="*/ 336467 h 777453"/>
              <a:gd name="connsiteX38" fmla="*/ 3360717 w 4595751"/>
              <a:gd name="connsiteY38" fmla="*/ 324591 h 777453"/>
              <a:gd name="connsiteX39" fmla="*/ 3277590 w 4595751"/>
              <a:gd name="connsiteY39" fmla="*/ 300841 h 777453"/>
              <a:gd name="connsiteX40" fmla="*/ 3075709 w 4595751"/>
              <a:gd name="connsiteY40" fmla="*/ 277090 h 777453"/>
              <a:gd name="connsiteX41" fmla="*/ 2671948 w 4595751"/>
              <a:gd name="connsiteY41" fmla="*/ 253339 h 777453"/>
              <a:gd name="connsiteX42" fmla="*/ 2600696 w 4595751"/>
              <a:gd name="connsiteY42" fmla="*/ 241464 h 777453"/>
              <a:gd name="connsiteX43" fmla="*/ 2481943 w 4595751"/>
              <a:gd name="connsiteY43" fmla="*/ 229589 h 777453"/>
              <a:gd name="connsiteX44" fmla="*/ 2173185 w 4595751"/>
              <a:gd name="connsiteY44" fmla="*/ 217713 h 777453"/>
              <a:gd name="connsiteX45" fmla="*/ 1911928 w 4595751"/>
              <a:gd name="connsiteY45" fmla="*/ 205838 h 777453"/>
              <a:gd name="connsiteX46" fmla="*/ 1615044 w 4595751"/>
              <a:gd name="connsiteY46" fmla="*/ 193963 h 777453"/>
              <a:gd name="connsiteX47" fmla="*/ 1579418 w 4595751"/>
              <a:gd name="connsiteY47" fmla="*/ 182087 h 777453"/>
              <a:gd name="connsiteX48" fmla="*/ 1330037 w 4595751"/>
              <a:gd name="connsiteY48" fmla="*/ 158337 h 777453"/>
              <a:gd name="connsiteX49" fmla="*/ 1104405 w 4595751"/>
              <a:gd name="connsiteY49" fmla="*/ 146461 h 777453"/>
              <a:gd name="connsiteX50" fmla="*/ 1056904 w 4595751"/>
              <a:gd name="connsiteY50" fmla="*/ 134586 h 777453"/>
              <a:gd name="connsiteX51" fmla="*/ 985652 w 4595751"/>
              <a:gd name="connsiteY51" fmla="*/ 110835 h 777453"/>
              <a:gd name="connsiteX52" fmla="*/ 581891 w 4595751"/>
              <a:gd name="connsiteY52" fmla="*/ 87085 h 777453"/>
              <a:gd name="connsiteX53" fmla="*/ 486889 w 4595751"/>
              <a:gd name="connsiteY53" fmla="*/ 75210 h 777453"/>
              <a:gd name="connsiteX54" fmla="*/ 356260 w 4595751"/>
              <a:gd name="connsiteY54" fmla="*/ 51459 h 777453"/>
              <a:gd name="connsiteX55" fmla="*/ 308759 w 4595751"/>
              <a:gd name="connsiteY55" fmla="*/ 39584 h 777453"/>
              <a:gd name="connsiteX56" fmla="*/ 178130 w 4595751"/>
              <a:gd name="connsiteY56" fmla="*/ 3958 h 777453"/>
              <a:gd name="connsiteX57" fmla="*/ 142504 w 4595751"/>
              <a:gd name="connsiteY57" fmla="*/ 3958 h 777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595751" h="777453">
                <a:moveTo>
                  <a:pt x="142504" y="3958"/>
                </a:moveTo>
                <a:cubicBezTo>
                  <a:pt x="130629" y="7916"/>
                  <a:pt x="116276" y="16967"/>
                  <a:pt x="106878" y="27708"/>
                </a:cubicBezTo>
                <a:cubicBezTo>
                  <a:pt x="88081" y="49190"/>
                  <a:pt x="59377" y="98960"/>
                  <a:pt x="59377" y="98960"/>
                </a:cubicBezTo>
                <a:cubicBezTo>
                  <a:pt x="55419" y="110835"/>
                  <a:pt x="53581" y="123644"/>
                  <a:pt x="47502" y="134586"/>
                </a:cubicBezTo>
                <a:cubicBezTo>
                  <a:pt x="33639" y="159539"/>
                  <a:pt x="0" y="205838"/>
                  <a:pt x="0" y="205838"/>
                </a:cubicBezTo>
                <a:cubicBezTo>
                  <a:pt x="11875" y="213755"/>
                  <a:pt x="21497" y="227571"/>
                  <a:pt x="35626" y="229589"/>
                </a:cubicBezTo>
                <a:cubicBezTo>
                  <a:pt x="106271" y="239681"/>
                  <a:pt x="178313" y="235003"/>
                  <a:pt x="249382" y="241464"/>
                </a:cubicBezTo>
                <a:cubicBezTo>
                  <a:pt x="265636" y="242942"/>
                  <a:pt x="281049" y="249381"/>
                  <a:pt x="296883" y="253339"/>
                </a:cubicBezTo>
                <a:cubicBezTo>
                  <a:pt x="353339" y="290977"/>
                  <a:pt x="318970" y="272577"/>
                  <a:pt x="403761" y="300841"/>
                </a:cubicBezTo>
                <a:lnTo>
                  <a:pt x="439387" y="312716"/>
                </a:lnTo>
                <a:cubicBezTo>
                  <a:pt x="610257" y="369671"/>
                  <a:pt x="462500" y="324243"/>
                  <a:pt x="902525" y="336467"/>
                </a:cubicBezTo>
                <a:cubicBezTo>
                  <a:pt x="922317" y="340425"/>
                  <a:pt x="941921" y="345488"/>
                  <a:pt x="961902" y="348342"/>
                </a:cubicBezTo>
                <a:cubicBezTo>
                  <a:pt x="1055355" y="361692"/>
                  <a:pt x="1118814" y="359790"/>
                  <a:pt x="1199408" y="383968"/>
                </a:cubicBezTo>
                <a:cubicBezTo>
                  <a:pt x="1223388" y="391162"/>
                  <a:pt x="1246909" y="399802"/>
                  <a:pt x="1270660" y="407719"/>
                </a:cubicBezTo>
                <a:lnTo>
                  <a:pt x="1306286" y="419594"/>
                </a:lnTo>
                <a:lnTo>
                  <a:pt x="1341912" y="431469"/>
                </a:lnTo>
                <a:cubicBezTo>
                  <a:pt x="1353787" y="439386"/>
                  <a:pt x="1364420" y="449598"/>
                  <a:pt x="1377538" y="455220"/>
                </a:cubicBezTo>
                <a:cubicBezTo>
                  <a:pt x="1392539" y="461649"/>
                  <a:pt x="1408739" y="466259"/>
                  <a:pt x="1425039" y="467095"/>
                </a:cubicBezTo>
                <a:cubicBezTo>
                  <a:pt x="1563459" y="474194"/>
                  <a:pt x="1702172" y="473744"/>
                  <a:pt x="1840676" y="478971"/>
                </a:cubicBezTo>
                <a:cubicBezTo>
                  <a:pt x="1985332" y="484430"/>
                  <a:pt x="2070526" y="492084"/>
                  <a:pt x="2208811" y="502721"/>
                </a:cubicBezTo>
                <a:cubicBezTo>
                  <a:pt x="2294210" y="531189"/>
                  <a:pt x="2187585" y="496658"/>
                  <a:pt x="2291938" y="526472"/>
                </a:cubicBezTo>
                <a:cubicBezTo>
                  <a:pt x="2303974" y="529911"/>
                  <a:pt x="2315344" y="535632"/>
                  <a:pt x="2327564" y="538347"/>
                </a:cubicBezTo>
                <a:cubicBezTo>
                  <a:pt x="2351069" y="543570"/>
                  <a:pt x="2375205" y="545501"/>
                  <a:pt x="2398816" y="550223"/>
                </a:cubicBezTo>
                <a:cubicBezTo>
                  <a:pt x="2414820" y="553424"/>
                  <a:pt x="2430483" y="558140"/>
                  <a:pt x="2446317" y="562098"/>
                </a:cubicBezTo>
                <a:cubicBezTo>
                  <a:pt x="2540735" y="625042"/>
                  <a:pt x="2470617" y="587006"/>
                  <a:pt x="2695699" y="597724"/>
                </a:cubicBezTo>
                <a:cubicBezTo>
                  <a:pt x="3183540" y="620955"/>
                  <a:pt x="2792754" y="597852"/>
                  <a:pt x="3170712" y="621474"/>
                </a:cubicBezTo>
                <a:lnTo>
                  <a:pt x="3241964" y="633350"/>
                </a:lnTo>
                <a:cubicBezTo>
                  <a:pt x="3269629" y="637606"/>
                  <a:pt x="3297817" y="638931"/>
                  <a:pt x="3325091" y="645225"/>
                </a:cubicBezTo>
                <a:cubicBezTo>
                  <a:pt x="3446739" y="673298"/>
                  <a:pt x="3344904" y="670500"/>
                  <a:pt x="3479470" y="680851"/>
                </a:cubicBezTo>
                <a:cubicBezTo>
                  <a:pt x="3617550" y="691472"/>
                  <a:pt x="3921857" y="700468"/>
                  <a:pt x="4037611" y="704602"/>
                </a:cubicBezTo>
                <a:cubicBezTo>
                  <a:pt x="4049486" y="708560"/>
                  <a:pt x="4060845" y="714707"/>
                  <a:pt x="4073237" y="716477"/>
                </a:cubicBezTo>
                <a:cubicBezTo>
                  <a:pt x="4144207" y="726616"/>
                  <a:pt x="4286993" y="740228"/>
                  <a:pt x="4286993" y="740228"/>
                </a:cubicBezTo>
                <a:cubicBezTo>
                  <a:pt x="4435896" y="777453"/>
                  <a:pt x="4349436" y="766304"/>
                  <a:pt x="4548250" y="752103"/>
                </a:cubicBezTo>
                <a:cubicBezTo>
                  <a:pt x="4556167" y="728352"/>
                  <a:pt x="4570080" y="705813"/>
                  <a:pt x="4572000" y="680851"/>
                </a:cubicBezTo>
                <a:cubicBezTo>
                  <a:pt x="4586625" y="490732"/>
                  <a:pt x="4578177" y="577768"/>
                  <a:pt x="4595751" y="419594"/>
                </a:cubicBezTo>
                <a:cubicBezTo>
                  <a:pt x="4566437" y="375623"/>
                  <a:pt x="4578029" y="374818"/>
                  <a:pt x="4512624" y="372093"/>
                </a:cubicBezTo>
                <a:cubicBezTo>
                  <a:pt x="4247520" y="361047"/>
                  <a:pt x="3982099" y="358947"/>
                  <a:pt x="3716977" y="348342"/>
                </a:cubicBezTo>
                <a:lnTo>
                  <a:pt x="3420094" y="336467"/>
                </a:lnTo>
                <a:cubicBezTo>
                  <a:pt x="3400302" y="332508"/>
                  <a:pt x="3380299" y="329486"/>
                  <a:pt x="3360717" y="324591"/>
                </a:cubicBezTo>
                <a:cubicBezTo>
                  <a:pt x="3304247" y="310473"/>
                  <a:pt x="3344224" y="311947"/>
                  <a:pt x="3277590" y="300841"/>
                </a:cubicBezTo>
                <a:cubicBezTo>
                  <a:pt x="3244928" y="295397"/>
                  <a:pt x="3104337" y="280271"/>
                  <a:pt x="3075709" y="277090"/>
                </a:cubicBezTo>
                <a:cubicBezTo>
                  <a:pt x="2907088" y="234936"/>
                  <a:pt x="3087099" y="276403"/>
                  <a:pt x="2671948" y="253339"/>
                </a:cubicBezTo>
                <a:cubicBezTo>
                  <a:pt x="2647907" y="252003"/>
                  <a:pt x="2624588" y="244450"/>
                  <a:pt x="2600696" y="241464"/>
                </a:cubicBezTo>
                <a:cubicBezTo>
                  <a:pt x="2561221" y="236530"/>
                  <a:pt x="2521664" y="231796"/>
                  <a:pt x="2481943" y="229589"/>
                </a:cubicBezTo>
                <a:cubicBezTo>
                  <a:pt x="2379106" y="223876"/>
                  <a:pt x="2276091" y="222001"/>
                  <a:pt x="2173185" y="217713"/>
                </a:cubicBezTo>
                <a:lnTo>
                  <a:pt x="1911928" y="205838"/>
                </a:lnTo>
                <a:lnTo>
                  <a:pt x="1615044" y="193963"/>
                </a:lnTo>
                <a:cubicBezTo>
                  <a:pt x="1603169" y="190004"/>
                  <a:pt x="1591638" y="184803"/>
                  <a:pt x="1579418" y="182087"/>
                </a:cubicBezTo>
                <a:cubicBezTo>
                  <a:pt x="1497581" y="163900"/>
                  <a:pt x="1413282" y="163234"/>
                  <a:pt x="1330037" y="158337"/>
                </a:cubicBezTo>
                <a:lnTo>
                  <a:pt x="1104405" y="146461"/>
                </a:lnTo>
                <a:cubicBezTo>
                  <a:pt x="1088571" y="142503"/>
                  <a:pt x="1072537" y="139276"/>
                  <a:pt x="1056904" y="134586"/>
                </a:cubicBezTo>
                <a:cubicBezTo>
                  <a:pt x="1032924" y="127392"/>
                  <a:pt x="1010436" y="114375"/>
                  <a:pt x="985652" y="110835"/>
                </a:cubicBezTo>
                <a:cubicBezTo>
                  <a:pt x="796649" y="83835"/>
                  <a:pt x="930496" y="99996"/>
                  <a:pt x="581891" y="87085"/>
                </a:cubicBezTo>
                <a:lnTo>
                  <a:pt x="486889" y="75210"/>
                </a:lnTo>
                <a:cubicBezTo>
                  <a:pt x="450810" y="70056"/>
                  <a:pt x="393073" y="59640"/>
                  <a:pt x="356260" y="51459"/>
                </a:cubicBezTo>
                <a:cubicBezTo>
                  <a:pt x="340328" y="47919"/>
                  <a:pt x="324392" y="44274"/>
                  <a:pt x="308759" y="39584"/>
                </a:cubicBezTo>
                <a:cubicBezTo>
                  <a:pt x="251388" y="22373"/>
                  <a:pt x="235427" y="10324"/>
                  <a:pt x="178130" y="3958"/>
                </a:cubicBezTo>
                <a:cubicBezTo>
                  <a:pt x="162393" y="2210"/>
                  <a:pt x="154379" y="0"/>
                  <a:pt x="142504" y="3958"/>
                </a:cubicBezTo>
                <a:close/>
              </a:path>
            </a:pathLst>
          </a:custGeom>
          <a:solidFill>
            <a:schemeClr val="tx1">
              <a:alpha val="20000"/>
            </a:schemeClr>
          </a:solid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8" name="Freeform 7"/>
          <p:cNvSpPr/>
          <p:nvPr/>
        </p:nvSpPr>
        <p:spPr>
          <a:xfrm>
            <a:off x="1828800" y="2486896"/>
            <a:ext cx="4595751" cy="777453"/>
          </a:xfrm>
          <a:custGeom>
            <a:avLst/>
            <a:gdLst>
              <a:gd name="connsiteX0" fmla="*/ 142504 w 4595751"/>
              <a:gd name="connsiteY0" fmla="*/ 3958 h 777453"/>
              <a:gd name="connsiteX1" fmla="*/ 106878 w 4595751"/>
              <a:gd name="connsiteY1" fmla="*/ 27708 h 777453"/>
              <a:gd name="connsiteX2" fmla="*/ 59377 w 4595751"/>
              <a:gd name="connsiteY2" fmla="*/ 98960 h 777453"/>
              <a:gd name="connsiteX3" fmla="*/ 47502 w 4595751"/>
              <a:gd name="connsiteY3" fmla="*/ 134586 h 777453"/>
              <a:gd name="connsiteX4" fmla="*/ 0 w 4595751"/>
              <a:gd name="connsiteY4" fmla="*/ 205838 h 777453"/>
              <a:gd name="connsiteX5" fmla="*/ 35626 w 4595751"/>
              <a:gd name="connsiteY5" fmla="*/ 229589 h 777453"/>
              <a:gd name="connsiteX6" fmla="*/ 249382 w 4595751"/>
              <a:gd name="connsiteY6" fmla="*/ 241464 h 777453"/>
              <a:gd name="connsiteX7" fmla="*/ 296883 w 4595751"/>
              <a:gd name="connsiteY7" fmla="*/ 253339 h 777453"/>
              <a:gd name="connsiteX8" fmla="*/ 403761 w 4595751"/>
              <a:gd name="connsiteY8" fmla="*/ 300841 h 777453"/>
              <a:gd name="connsiteX9" fmla="*/ 439387 w 4595751"/>
              <a:gd name="connsiteY9" fmla="*/ 312716 h 777453"/>
              <a:gd name="connsiteX10" fmla="*/ 902525 w 4595751"/>
              <a:gd name="connsiteY10" fmla="*/ 336467 h 777453"/>
              <a:gd name="connsiteX11" fmla="*/ 961902 w 4595751"/>
              <a:gd name="connsiteY11" fmla="*/ 348342 h 777453"/>
              <a:gd name="connsiteX12" fmla="*/ 1199408 w 4595751"/>
              <a:gd name="connsiteY12" fmla="*/ 383968 h 777453"/>
              <a:gd name="connsiteX13" fmla="*/ 1270660 w 4595751"/>
              <a:gd name="connsiteY13" fmla="*/ 407719 h 777453"/>
              <a:gd name="connsiteX14" fmla="*/ 1306286 w 4595751"/>
              <a:gd name="connsiteY14" fmla="*/ 419594 h 777453"/>
              <a:gd name="connsiteX15" fmla="*/ 1341912 w 4595751"/>
              <a:gd name="connsiteY15" fmla="*/ 431469 h 777453"/>
              <a:gd name="connsiteX16" fmla="*/ 1377538 w 4595751"/>
              <a:gd name="connsiteY16" fmla="*/ 455220 h 777453"/>
              <a:gd name="connsiteX17" fmla="*/ 1425039 w 4595751"/>
              <a:gd name="connsiteY17" fmla="*/ 467095 h 777453"/>
              <a:gd name="connsiteX18" fmla="*/ 1840676 w 4595751"/>
              <a:gd name="connsiteY18" fmla="*/ 478971 h 777453"/>
              <a:gd name="connsiteX19" fmla="*/ 2208811 w 4595751"/>
              <a:gd name="connsiteY19" fmla="*/ 502721 h 777453"/>
              <a:gd name="connsiteX20" fmla="*/ 2291938 w 4595751"/>
              <a:gd name="connsiteY20" fmla="*/ 526472 h 777453"/>
              <a:gd name="connsiteX21" fmla="*/ 2327564 w 4595751"/>
              <a:gd name="connsiteY21" fmla="*/ 538347 h 777453"/>
              <a:gd name="connsiteX22" fmla="*/ 2398816 w 4595751"/>
              <a:gd name="connsiteY22" fmla="*/ 550223 h 777453"/>
              <a:gd name="connsiteX23" fmla="*/ 2446317 w 4595751"/>
              <a:gd name="connsiteY23" fmla="*/ 562098 h 777453"/>
              <a:gd name="connsiteX24" fmla="*/ 2695699 w 4595751"/>
              <a:gd name="connsiteY24" fmla="*/ 597724 h 777453"/>
              <a:gd name="connsiteX25" fmla="*/ 3170712 w 4595751"/>
              <a:gd name="connsiteY25" fmla="*/ 621474 h 777453"/>
              <a:gd name="connsiteX26" fmla="*/ 3241964 w 4595751"/>
              <a:gd name="connsiteY26" fmla="*/ 633350 h 777453"/>
              <a:gd name="connsiteX27" fmla="*/ 3325091 w 4595751"/>
              <a:gd name="connsiteY27" fmla="*/ 645225 h 777453"/>
              <a:gd name="connsiteX28" fmla="*/ 3479470 w 4595751"/>
              <a:gd name="connsiteY28" fmla="*/ 680851 h 777453"/>
              <a:gd name="connsiteX29" fmla="*/ 4037611 w 4595751"/>
              <a:gd name="connsiteY29" fmla="*/ 704602 h 777453"/>
              <a:gd name="connsiteX30" fmla="*/ 4073237 w 4595751"/>
              <a:gd name="connsiteY30" fmla="*/ 716477 h 777453"/>
              <a:gd name="connsiteX31" fmla="*/ 4286993 w 4595751"/>
              <a:gd name="connsiteY31" fmla="*/ 740228 h 777453"/>
              <a:gd name="connsiteX32" fmla="*/ 4548250 w 4595751"/>
              <a:gd name="connsiteY32" fmla="*/ 752103 h 777453"/>
              <a:gd name="connsiteX33" fmla="*/ 4572000 w 4595751"/>
              <a:gd name="connsiteY33" fmla="*/ 680851 h 777453"/>
              <a:gd name="connsiteX34" fmla="*/ 4595751 w 4595751"/>
              <a:gd name="connsiteY34" fmla="*/ 419594 h 777453"/>
              <a:gd name="connsiteX35" fmla="*/ 4512624 w 4595751"/>
              <a:gd name="connsiteY35" fmla="*/ 372093 h 777453"/>
              <a:gd name="connsiteX36" fmla="*/ 3716977 w 4595751"/>
              <a:gd name="connsiteY36" fmla="*/ 348342 h 777453"/>
              <a:gd name="connsiteX37" fmla="*/ 3420094 w 4595751"/>
              <a:gd name="connsiteY37" fmla="*/ 336467 h 777453"/>
              <a:gd name="connsiteX38" fmla="*/ 3360717 w 4595751"/>
              <a:gd name="connsiteY38" fmla="*/ 324591 h 777453"/>
              <a:gd name="connsiteX39" fmla="*/ 3277590 w 4595751"/>
              <a:gd name="connsiteY39" fmla="*/ 300841 h 777453"/>
              <a:gd name="connsiteX40" fmla="*/ 3075709 w 4595751"/>
              <a:gd name="connsiteY40" fmla="*/ 277090 h 777453"/>
              <a:gd name="connsiteX41" fmla="*/ 2671948 w 4595751"/>
              <a:gd name="connsiteY41" fmla="*/ 253339 h 777453"/>
              <a:gd name="connsiteX42" fmla="*/ 2600696 w 4595751"/>
              <a:gd name="connsiteY42" fmla="*/ 241464 h 777453"/>
              <a:gd name="connsiteX43" fmla="*/ 2481943 w 4595751"/>
              <a:gd name="connsiteY43" fmla="*/ 229589 h 777453"/>
              <a:gd name="connsiteX44" fmla="*/ 2173185 w 4595751"/>
              <a:gd name="connsiteY44" fmla="*/ 217713 h 777453"/>
              <a:gd name="connsiteX45" fmla="*/ 1911928 w 4595751"/>
              <a:gd name="connsiteY45" fmla="*/ 205838 h 777453"/>
              <a:gd name="connsiteX46" fmla="*/ 1615044 w 4595751"/>
              <a:gd name="connsiteY46" fmla="*/ 193963 h 777453"/>
              <a:gd name="connsiteX47" fmla="*/ 1579418 w 4595751"/>
              <a:gd name="connsiteY47" fmla="*/ 182087 h 777453"/>
              <a:gd name="connsiteX48" fmla="*/ 1330037 w 4595751"/>
              <a:gd name="connsiteY48" fmla="*/ 158337 h 777453"/>
              <a:gd name="connsiteX49" fmla="*/ 1104405 w 4595751"/>
              <a:gd name="connsiteY49" fmla="*/ 146461 h 777453"/>
              <a:gd name="connsiteX50" fmla="*/ 1056904 w 4595751"/>
              <a:gd name="connsiteY50" fmla="*/ 134586 h 777453"/>
              <a:gd name="connsiteX51" fmla="*/ 985652 w 4595751"/>
              <a:gd name="connsiteY51" fmla="*/ 110835 h 777453"/>
              <a:gd name="connsiteX52" fmla="*/ 581891 w 4595751"/>
              <a:gd name="connsiteY52" fmla="*/ 87085 h 777453"/>
              <a:gd name="connsiteX53" fmla="*/ 486889 w 4595751"/>
              <a:gd name="connsiteY53" fmla="*/ 75210 h 777453"/>
              <a:gd name="connsiteX54" fmla="*/ 356260 w 4595751"/>
              <a:gd name="connsiteY54" fmla="*/ 51459 h 777453"/>
              <a:gd name="connsiteX55" fmla="*/ 308759 w 4595751"/>
              <a:gd name="connsiteY55" fmla="*/ 39584 h 777453"/>
              <a:gd name="connsiteX56" fmla="*/ 178130 w 4595751"/>
              <a:gd name="connsiteY56" fmla="*/ 3958 h 777453"/>
              <a:gd name="connsiteX57" fmla="*/ 142504 w 4595751"/>
              <a:gd name="connsiteY57" fmla="*/ 3958 h 777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595751" h="777453">
                <a:moveTo>
                  <a:pt x="142504" y="3958"/>
                </a:moveTo>
                <a:cubicBezTo>
                  <a:pt x="130629" y="7916"/>
                  <a:pt x="116276" y="16967"/>
                  <a:pt x="106878" y="27708"/>
                </a:cubicBezTo>
                <a:cubicBezTo>
                  <a:pt x="88081" y="49190"/>
                  <a:pt x="59377" y="98960"/>
                  <a:pt x="59377" y="98960"/>
                </a:cubicBezTo>
                <a:cubicBezTo>
                  <a:pt x="55419" y="110835"/>
                  <a:pt x="53581" y="123644"/>
                  <a:pt x="47502" y="134586"/>
                </a:cubicBezTo>
                <a:cubicBezTo>
                  <a:pt x="33639" y="159539"/>
                  <a:pt x="0" y="205838"/>
                  <a:pt x="0" y="205838"/>
                </a:cubicBezTo>
                <a:cubicBezTo>
                  <a:pt x="11875" y="213755"/>
                  <a:pt x="21497" y="227571"/>
                  <a:pt x="35626" y="229589"/>
                </a:cubicBezTo>
                <a:cubicBezTo>
                  <a:pt x="106271" y="239681"/>
                  <a:pt x="178313" y="235003"/>
                  <a:pt x="249382" y="241464"/>
                </a:cubicBezTo>
                <a:cubicBezTo>
                  <a:pt x="265636" y="242942"/>
                  <a:pt x="281049" y="249381"/>
                  <a:pt x="296883" y="253339"/>
                </a:cubicBezTo>
                <a:cubicBezTo>
                  <a:pt x="353339" y="290977"/>
                  <a:pt x="318970" y="272577"/>
                  <a:pt x="403761" y="300841"/>
                </a:cubicBezTo>
                <a:lnTo>
                  <a:pt x="439387" y="312716"/>
                </a:lnTo>
                <a:cubicBezTo>
                  <a:pt x="610257" y="369671"/>
                  <a:pt x="462500" y="324243"/>
                  <a:pt x="902525" y="336467"/>
                </a:cubicBezTo>
                <a:cubicBezTo>
                  <a:pt x="922317" y="340425"/>
                  <a:pt x="941921" y="345488"/>
                  <a:pt x="961902" y="348342"/>
                </a:cubicBezTo>
                <a:cubicBezTo>
                  <a:pt x="1055355" y="361692"/>
                  <a:pt x="1118814" y="359790"/>
                  <a:pt x="1199408" y="383968"/>
                </a:cubicBezTo>
                <a:cubicBezTo>
                  <a:pt x="1223388" y="391162"/>
                  <a:pt x="1246909" y="399802"/>
                  <a:pt x="1270660" y="407719"/>
                </a:cubicBezTo>
                <a:lnTo>
                  <a:pt x="1306286" y="419594"/>
                </a:lnTo>
                <a:lnTo>
                  <a:pt x="1341912" y="431469"/>
                </a:lnTo>
                <a:cubicBezTo>
                  <a:pt x="1353787" y="439386"/>
                  <a:pt x="1364420" y="449598"/>
                  <a:pt x="1377538" y="455220"/>
                </a:cubicBezTo>
                <a:cubicBezTo>
                  <a:pt x="1392539" y="461649"/>
                  <a:pt x="1408739" y="466259"/>
                  <a:pt x="1425039" y="467095"/>
                </a:cubicBezTo>
                <a:cubicBezTo>
                  <a:pt x="1563459" y="474194"/>
                  <a:pt x="1702172" y="473744"/>
                  <a:pt x="1840676" y="478971"/>
                </a:cubicBezTo>
                <a:cubicBezTo>
                  <a:pt x="1985332" y="484430"/>
                  <a:pt x="2070526" y="492084"/>
                  <a:pt x="2208811" y="502721"/>
                </a:cubicBezTo>
                <a:cubicBezTo>
                  <a:pt x="2294210" y="531189"/>
                  <a:pt x="2187585" y="496658"/>
                  <a:pt x="2291938" y="526472"/>
                </a:cubicBezTo>
                <a:cubicBezTo>
                  <a:pt x="2303974" y="529911"/>
                  <a:pt x="2315344" y="535632"/>
                  <a:pt x="2327564" y="538347"/>
                </a:cubicBezTo>
                <a:cubicBezTo>
                  <a:pt x="2351069" y="543570"/>
                  <a:pt x="2375205" y="545501"/>
                  <a:pt x="2398816" y="550223"/>
                </a:cubicBezTo>
                <a:cubicBezTo>
                  <a:pt x="2414820" y="553424"/>
                  <a:pt x="2430483" y="558140"/>
                  <a:pt x="2446317" y="562098"/>
                </a:cubicBezTo>
                <a:cubicBezTo>
                  <a:pt x="2540735" y="625042"/>
                  <a:pt x="2470617" y="587006"/>
                  <a:pt x="2695699" y="597724"/>
                </a:cubicBezTo>
                <a:cubicBezTo>
                  <a:pt x="3183540" y="620955"/>
                  <a:pt x="2792754" y="597852"/>
                  <a:pt x="3170712" y="621474"/>
                </a:cubicBezTo>
                <a:lnTo>
                  <a:pt x="3241964" y="633350"/>
                </a:lnTo>
                <a:cubicBezTo>
                  <a:pt x="3269629" y="637606"/>
                  <a:pt x="3297817" y="638931"/>
                  <a:pt x="3325091" y="645225"/>
                </a:cubicBezTo>
                <a:cubicBezTo>
                  <a:pt x="3446739" y="673298"/>
                  <a:pt x="3344904" y="670500"/>
                  <a:pt x="3479470" y="680851"/>
                </a:cubicBezTo>
                <a:cubicBezTo>
                  <a:pt x="3617550" y="691472"/>
                  <a:pt x="3921857" y="700468"/>
                  <a:pt x="4037611" y="704602"/>
                </a:cubicBezTo>
                <a:cubicBezTo>
                  <a:pt x="4049486" y="708560"/>
                  <a:pt x="4060845" y="714707"/>
                  <a:pt x="4073237" y="716477"/>
                </a:cubicBezTo>
                <a:cubicBezTo>
                  <a:pt x="4144207" y="726616"/>
                  <a:pt x="4286993" y="740228"/>
                  <a:pt x="4286993" y="740228"/>
                </a:cubicBezTo>
                <a:cubicBezTo>
                  <a:pt x="4435896" y="777453"/>
                  <a:pt x="4349436" y="766304"/>
                  <a:pt x="4548250" y="752103"/>
                </a:cubicBezTo>
                <a:cubicBezTo>
                  <a:pt x="4556167" y="728352"/>
                  <a:pt x="4570080" y="705813"/>
                  <a:pt x="4572000" y="680851"/>
                </a:cubicBezTo>
                <a:cubicBezTo>
                  <a:pt x="4586625" y="490732"/>
                  <a:pt x="4578177" y="577768"/>
                  <a:pt x="4595751" y="419594"/>
                </a:cubicBezTo>
                <a:cubicBezTo>
                  <a:pt x="4566437" y="375623"/>
                  <a:pt x="4578029" y="374818"/>
                  <a:pt x="4512624" y="372093"/>
                </a:cubicBezTo>
                <a:cubicBezTo>
                  <a:pt x="4247520" y="361047"/>
                  <a:pt x="3982099" y="358947"/>
                  <a:pt x="3716977" y="348342"/>
                </a:cubicBezTo>
                <a:lnTo>
                  <a:pt x="3420094" y="336467"/>
                </a:lnTo>
                <a:cubicBezTo>
                  <a:pt x="3400302" y="332508"/>
                  <a:pt x="3380299" y="329486"/>
                  <a:pt x="3360717" y="324591"/>
                </a:cubicBezTo>
                <a:cubicBezTo>
                  <a:pt x="3304247" y="310473"/>
                  <a:pt x="3344224" y="311947"/>
                  <a:pt x="3277590" y="300841"/>
                </a:cubicBezTo>
                <a:cubicBezTo>
                  <a:pt x="3244928" y="295397"/>
                  <a:pt x="3104337" y="280271"/>
                  <a:pt x="3075709" y="277090"/>
                </a:cubicBezTo>
                <a:cubicBezTo>
                  <a:pt x="2907088" y="234936"/>
                  <a:pt x="3087099" y="276403"/>
                  <a:pt x="2671948" y="253339"/>
                </a:cubicBezTo>
                <a:cubicBezTo>
                  <a:pt x="2647907" y="252003"/>
                  <a:pt x="2624588" y="244450"/>
                  <a:pt x="2600696" y="241464"/>
                </a:cubicBezTo>
                <a:cubicBezTo>
                  <a:pt x="2561221" y="236530"/>
                  <a:pt x="2521664" y="231796"/>
                  <a:pt x="2481943" y="229589"/>
                </a:cubicBezTo>
                <a:cubicBezTo>
                  <a:pt x="2379106" y="223876"/>
                  <a:pt x="2276091" y="222001"/>
                  <a:pt x="2173185" y="217713"/>
                </a:cubicBezTo>
                <a:lnTo>
                  <a:pt x="1911928" y="205838"/>
                </a:lnTo>
                <a:lnTo>
                  <a:pt x="1615044" y="193963"/>
                </a:lnTo>
                <a:cubicBezTo>
                  <a:pt x="1603169" y="190004"/>
                  <a:pt x="1591638" y="184803"/>
                  <a:pt x="1579418" y="182087"/>
                </a:cubicBezTo>
                <a:cubicBezTo>
                  <a:pt x="1497581" y="163900"/>
                  <a:pt x="1413282" y="163234"/>
                  <a:pt x="1330037" y="158337"/>
                </a:cubicBezTo>
                <a:lnTo>
                  <a:pt x="1104405" y="146461"/>
                </a:lnTo>
                <a:cubicBezTo>
                  <a:pt x="1088571" y="142503"/>
                  <a:pt x="1072537" y="139276"/>
                  <a:pt x="1056904" y="134586"/>
                </a:cubicBezTo>
                <a:cubicBezTo>
                  <a:pt x="1032924" y="127392"/>
                  <a:pt x="1010436" y="114375"/>
                  <a:pt x="985652" y="110835"/>
                </a:cubicBezTo>
                <a:cubicBezTo>
                  <a:pt x="796649" y="83835"/>
                  <a:pt x="930496" y="99996"/>
                  <a:pt x="581891" y="87085"/>
                </a:cubicBezTo>
                <a:lnTo>
                  <a:pt x="486889" y="75210"/>
                </a:lnTo>
                <a:cubicBezTo>
                  <a:pt x="450810" y="70056"/>
                  <a:pt x="393073" y="59640"/>
                  <a:pt x="356260" y="51459"/>
                </a:cubicBezTo>
                <a:cubicBezTo>
                  <a:pt x="340328" y="47919"/>
                  <a:pt x="324392" y="44274"/>
                  <a:pt x="308759" y="39584"/>
                </a:cubicBezTo>
                <a:cubicBezTo>
                  <a:pt x="251388" y="22373"/>
                  <a:pt x="235427" y="10324"/>
                  <a:pt x="178130" y="3958"/>
                </a:cubicBezTo>
                <a:cubicBezTo>
                  <a:pt x="162393" y="2210"/>
                  <a:pt x="154379" y="0"/>
                  <a:pt x="142504" y="3958"/>
                </a:cubicBezTo>
                <a:close/>
              </a:path>
            </a:pathLst>
          </a:custGeom>
          <a:solidFill>
            <a:schemeClr val="tx1">
              <a:alpha val="20000"/>
            </a:schemeClr>
          </a:solid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grpSp>
        <p:nvGrpSpPr>
          <p:cNvPr id="2" name="Group 27"/>
          <p:cNvGrpSpPr/>
          <p:nvPr/>
        </p:nvGrpSpPr>
        <p:grpSpPr>
          <a:xfrm>
            <a:off x="1371600" y="2390689"/>
            <a:ext cx="1989024" cy="1935508"/>
            <a:chOff x="1371600" y="2078898"/>
            <a:chExt cx="1989024" cy="2122235"/>
          </a:xfrm>
        </p:grpSpPr>
        <p:sp>
          <p:nvSpPr>
            <p:cNvPr id="13" name="Freeform 12"/>
            <p:cNvSpPr/>
            <p:nvPr/>
          </p:nvSpPr>
          <p:spPr>
            <a:xfrm>
              <a:off x="1371600" y="2078898"/>
              <a:ext cx="1989024" cy="2122235"/>
            </a:xfrm>
            <a:custGeom>
              <a:avLst/>
              <a:gdLst>
                <a:gd name="connsiteX0" fmla="*/ 858056 w 1989024"/>
                <a:gd name="connsiteY0" fmla="*/ 336884 h 2122235"/>
                <a:gd name="connsiteX1" fmla="*/ 809929 w 1989024"/>
                <a:gd name="connsiteY1" fmla="*/ 505326 h 2122235"/>
                <a:gd name="connsiteX2" fmla="*/ 737740 w 1989024"/>
                <a:gd name="connsiteY2" fmla="*/ 625642 h 2122235"/>
                <a:gd name="connsiteX3" fmla="*/ 665550 w 1989024"/>
                <a:gd name="connsiteY3" fmla="*/ 818147 h 2122235"/>
                <a:gd name="connsiteX4" fmla="*/ 617424 w 1989024"/>
                <a:gd name="connsiteY4" fmla="*/ 890336 h 2122235"/>
                <a:gd name="connsiteX5" fmla="*/ 424919 w 1989024"/>
                <a:gd name="connsiteY5" fmla="*/ 1179094 h 2122235"/>
                <a:gd name="connsiteX6" fmla="*/ 328666 w 1989024"/>
                <a:gd name="connsiteY6" fmla="*/ 1251284 h 2122235"/>
                <a:gd name="connsiteX7" fmla="*/ 304603 w 1989024"/>
                <a:gd name="connsiteY7" fmla="*/ 1323473 h 2122235"/>
                <a:gd name="connsiteX8" fmla="*/ 232414 w 1989024"/>
                <a:gd name="connsiteY8" fmla="*/ 1371600 h 2122235"/>
                <a:gd name="connsiteX9" fmla="*/ 184287 w 1989024"/>
                <a:gd name="connsiteY9" fmla="*/ 1443789 h 2122235"/>
                <a:gd name="connsiteX10" fmla="*/ 160224 w 1989024"/>
                <a:gd name="connsiteY10" fmla="*/ 1540042 h 2122235"/>
                <a:gd name="connsiteX11" fmla="*/ 39908 w 1989024"/>
                <a:gd name="connsiteY11" fmla="*/ 1660358 h 2122235"/>
                <a:gd name="connsiteX12" fmla="*/ 15845 w 1989024"/>
                <a:gd name="connsiteY12" fmla="*/ 1732547 h 2122235"/>
                <a:gd name="connsiteX13" fmla="*/ 136161 w 1989024"/>
                <a:gd name="connsiteY13" fmla="*/ 1780673 h 2122235"/>
                <a:gd name="connsiteX14" fmla="*/ 545235 w 1989024"/>
                <a:gd name="connsiteY14" fmla="*/ 1852863 h 2122235"/>
                <a:gd name="connsiteX15" fmla="*/ 761803 w 1989024"/>
                <a:gd name="connsiteY15" fmla="*/ 1925052 h 2122235"/>
                <a:gd name="connsiteX16" fmla="*/ 1026498 w 1989024"/>
                <a:gd name="connsiteY16" fmla="*/ 1973179 h 2122235"/>
                <a:gd name="connsiteX17" fmla="*/ 1170877 w 1989024"/>
                <a:gd name="connsiteY17" fmla="*/ 2117558 h 2122235"/>
                <a:gd name="connsiteX18" fmla="*/ 1267129 w 1989024"/>
                <a:gd name="connsiteY18" fmla="*/ 2093494 h 2122235"/>
                <a:gd name="connsiteX19" fmla="*/ 1291193 w 1989024"/>
                <a:gd name="connsiteY19" fmla="*/ 1997242 h 2122235"/>
                <a:gd name="connsiteX20" fmla="*/ 1411508 w 1989024"/>
                <a:gd name="connsiteY20" fmla="*/ 1852863 h 2122235"/>
                <a:gd name="connsiteX21" fmla="*/ 1459635 w 1989024"/>
                <a:gd name="connsiteY21" fmla="*/ 1780673 h 2122235"/>
                <a:gd name="connsiteX22" fmla="*/ 1531824 w 1989024"/>
                <a:gd name="connsiteY22" fmla="*/ 1540042 h 2122235"/>
                <a:gd name="connsiteX23" fmla="*/ 1604014 w 1989024"/>
                <a:gd name="connsiteY23" fmla="*/ 1299410 h 2122235"/>
                <a:gd name="connsiteX24" fmla="*/ 1652140 w 1989024"/>
                <a:gd name="connsiteY24" fmla="*/ 1130968 h 2122235"/>
                <a:gd name="connsiteX25" fmla="*/ 1724329 w 1989024"/>
                <a:gd name="connsiteY25" fmla="*/ 890336 h 2122235"/>
                <a:gd name="connsiteX26" fmla="*/ 1748393 w 1989024"/>
                <a:gd name="connsiteY26" fmla="*/ 818147 h 2122235"/>
                <a:gd name="connsiteX27" fmla="*/ 1772456 w 1989024"/>
                <a:gd name="connsiteY27" fmla="*/ 745958 h 2122235"/>
                <a:gd name="connsiteX28" fmla="*/ 1820582 w 1989024"/>
                <a:gd name="connsiteY28" fmla="*/ 673768 h 2122235"/>
                <a:gd name="connsiteX29" fmla="*/ 1844645 w 1989024"/>
                <a:gd name="connsiteY29" fmla="*/ 577515 h 2122235"/>
                <a:gd name="connsiteX30" fmla="*/ 1892772 w 1989024"/>
                <a:gd name="connsiteY30" fmla="*/ 529389 h 2122235"/>
                <a:gd name="connsiteX31" fmla="*/ 1940898 w 1989024"/>
                <a:gd name="connsiteY31" fmla="*/ 457200 h 2122235"/>
                <a:gd name="connsiteX32" fmla="*/ 1964961 w 1989024"/>
                <a:gd name="connsiteY32" fmla="*/ 360947 h 2122235"/>
                <a:gd name="connsiteX33" fmla="*/ 1989024 w 1989024"/>
                <a:gd name="connsiteY33" fmla="*/ 288758 h 2122235"/>
                <a:gd name="connsiteX34" fmla="*/ 1964961 w 1989024"/>
                <a:gd name="connsiteY34" fmla="*/ 216568 h 2122235"/>
                <a:gd name="connsiteX35" fmla="*/ 1892772 w 1989024"/>
                <a:gd name="connsiteY35" fmla="*/ 192505 h 2122235"/>
                <a:gd name="connsiteX36" fmla="*/ 1555887 w 1989024"/>
                <a:gd name="connsiteY36" fmla="*/ 168442 h 2122235"/>
                <a:gd name="connsiteX37" fmla="*/ 1411508 w 1989024"/>
                <a:gd name="connsiteY37" fmla="*/ 120315 h 2122235"/>
                <a:gd name="connsiteX38" fmla="*/ 1267129 w 1989024"/>
                <a:gd name="connsiteY38" fmla="*/ 48126 h 2122235"/>
                <a:gd name="connsiteX39" fmla="*/ 906182 w 1989024"/>
                <a:gd name="connsiteY39" fmla="*/ 0 h 2122235"/>
                <a:gd name="connsiteX40" fmla="*/ 882119 w 1989024"/>
                <a:gd name="connsiteY40" fmla="*/ 72189 h 2122235"/>
                <a:gd name="connsiteX41" fmla="*/ 858056 w 1989024"/>
                <a:gd name="connsiteY41" fmla="*/ 192505 h 2122235"/>
                <a:gd name="connsiteX42" fmla="*/ 785866 w 1989024"/>
                <a:gd name="connsiteY42" fmla="*/ 433136 h 212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989024" h="2122235">
                  <a:moveTo>
                    <a:pt x="858056" y="336884"/>
                  </a:moveTo>
                  <a:cubicBezTo>
                    <a:pt x="850345" y="367729"/>
                    <a:pt x="827192" y="470801"/>
                    <a:pt x="809929" y="505326"/>
                  </a:cubicBezTo>
                  <a:cubicBezTo>
                    <a:pt x="789013" y="547159"/>
                    <a:pt x="757340" y="583176"/>
                    <a:pt x="737740" y="625642"/>
                  </a:cubicBezTo>
                  <a:cubicBezTo>
                    <a:pt x="709021" y="687866"/>
                    <a:pt x="693909" y="755758"/>
                    <a:pt x="665550" y="818147"/>
                  </a:cubicBezTo>
                  <a:cubicBezTo>
                    <a:pt x="653583" y="844475"/>
                    <a:pt x="631772" y="865226"/>
                    <a:pt x="617424" y="890336"/>
                  </a:cubicBezTo>
                  <a:cubicBezTo>
                    <a:pt x="555706" y="998343"/>
                    <a:pt x="541003" y="1092030"/>
                    <a:pt x="424919" y="1179094"/>
                  </a:cubicBezTo>
                  <a:lnTo>
                    <a:pt x="328666" y="1251284"/>
                  </a:lnTo>
                  <a:cubicBezTo>
                    <a:pt x="320645" y="1275347"/>
                    <a:pt x="320448" y="1303666"/>
                    <a:pt x="304603" y="1323473"/>
                  </a:cubicBezTo>
                  <a:cubicBezTo>
                    <a:pt x="286537" y="1346056"/>
                    <a:pt x="252864" y="1351150"/>
                    <a:pt x="232414" y="1371600"/>
                  </a:cubicBezTo>
                  <a:cubicBezTo>
                    <a:pt x="211964" y="1392050"/>
                    <a:pt x="200329" y="1419726"/>
                    <a:pt x="184287" y="1443789"/>
                  </a:cubicBezTo>
                  <a:cubicBezTo>
                    <a:pt x="176266" y="1475873"/>
                    <a:pt x="178569" y="1512525"/>
                    <a:pt x="160224" y="1540042"/>
                  </a:cubicBezTo>
                  <a:cubicBezTo>
                    <a:pt x="128763" y="1587234"/>
                    <a:pt x="39908" y="1660358"/>
                    <a:pt x="39908" y="1660358"/>
                  </a:cubicBezTo>
                  <a:cubicBezTo>
                    <a:pt x="31887" y="1684421"/>
                    <a:pt x="0" y="1712741"/>
                    <a:pt x="15845" y="1732547"/>
                  </a:cubicBezTo>
                  <a:cubicBezTo>
                    <a:pt x="42829" y="1766276"/>
                    <a:pt x="95567" y="1765911"/>
                    <a:pt x="136161" y="1780673"/>
                  </a:cubicBezTo>
                  <a:cubicBezTo>
                    <a:pt x="339211" y="1854510"/>
                    <a:pt x="274339" y="1828236"/>
                    <a:pt x="545235" y="1852863"/>
                  </a:cubicBezTo>
                  <a:cubicBezTo>
                    <a:pt x="617424" y="1876926"/>
                    <a:pt x="687732" y="1907624"/>
                    <a:pt x="761803" y="1925052"/>
                  </a:cubicBezTo>
                  <a:cubicBezTo>
                    <a:pt x="1224334" y="2033882"/>
                    <a:pt x="796917" y="1896650"/>
                    <a:pt x="1026498" y="1973179"/>
                  </a:cubicBezTo>
                  <a:cubicBezTo>
                    <a:pt x="1051631" y="2006689"/>
                    <a:pt x="1111764" y="2109113"/>
                    <a:pt x="1170877" y="2117558"/>
                  </a:cubicBezTo>
                  <a:cubicBezTo>
                    <a:pt x="1203616" y="2122235"/>
                    <a:pt x="1235045" y="2101515"/>
                    <a:pt x="1267129" y="2093494"/>
                  </a:cubicBezTo>
                  <a:cubicBezTo>
                    <a:pt x="1275150" y="2061410"/>
                    <a:pt x="1278165" y="2027639"/>
                    <a:pt x="1291193" y="1997242"/>
                  </a:cubicBezTo>
                  <a:cubicBezTo>
                    <a:pt x="1322824" y="1923437"/>
                    <a:pt x="1360490" y="1914084"/>
                    <a:pt x="1411508" y="1852863"/>
                  </a:cubicBezTo>
                  <a:cubicBezTo>
                    <a:pt x="1430023" y="1830646"/>
                    <a:pt x="1443593" y="1804736"/>
                    <a:pt x="1459635" y="1780673"/>
                  </a:cubicBezTo>
                  <a:cubicBezTo>
                    <a:pt x="1490326" y="1688599"/>
                    <a:pt x="1513641" y="1630957"/>
                    <a:pt x="1531824" y="1540042"/>
                  </a:cubicBezTo>
                  <a:cubicBezTo>
                    <a:pt x="1571771" y="1340306"/>
                    <a:pt x="1526725" y="1453987"/>
                    <a:pt x="1604014" y="1299410"/>
                  </a:cubicBezTo>
                  <a:cubicBezTo>
                    <a:pt x="1679242" y="998498"/>
                    <a:pt x="1583095" y="1372628"/>
                    <a:pt x="1652140" y="1130968"/>
                  </a:cubicBezTo>
                  <a:cubicBezTo>
                    <a:pt x="1724864" y="876429"/>
                    <a:pt x="1609975" y="1233396"/>
                    <a:pt x="1724329" y="890336"/>
                  </a:cubicBezTo>
                  <a:lnTo>
                    <a:pt x="1748393" y="818147"/>
                  </a:lnTo>
                  <a:cubicBezTo>
                    <a:pt x="1756414" y="794084"/>
                    <a:pt x="1758386" y="767063"/>
                    <a:pt x="1772456" y="745958"/>
                  </a:cubicBezTo>
                  <a:lnTo>
                    <a:pt x="1820582" y="673768"/>
                  </a:lnTo>
                  <a:cubicBezTo>
                    <a:pt x="1828603" y="641684"/>
                    <a:pt x="1829855" y="607095"/>
                    <a:pt x="1844645" y="577515"/>
                  </a:cubicBezTo>
                  <a:cubicBezTo>
                    <a:pt x="1854791" y="557223"/>
                    <a:pt x="1878599" y="547105"/>
                    <a:pt x="1892772" y="529389"/>
                  </a:cubicBezTo>
                  <a:cubicBezTo>
                    <a:pt x="1910838" y="506806"/>
                    <a:pt x="1924856" y="481263"/>
                    <a:pt x="1940898" y="457200"/>
                  </a:cubicBezTo>
                  <a:cubicBezTo>
                    <a:pt x="1948919" y="425116"/>
                    <a:pt x="1955876" y="392746"/>
                    <a:pt x="1964961" y="360947"/>
                  </a:cubicBezTo>
                  <a:cubicBezTo>
                    <a:pt x="1971929" y="336558"/>
                    <a:pt x="1989024" y="314123"/>
                    <a:pt x="1989024" y="288758"/>
                  </a:cubicBezTo>
                  <a:cubicBezTo>
                    <a:pt x="1989024" y="263393"/>
                    <a:pt x="1982897" y="234504"/>
                    <a:pt x="1964961" y="216568"/>
                  </a:cubicBezTo>
                  <a:cubicBezTo>
                    <a:pt x="1947026" y="198632"/>
                    <a:pt x="1917963" y="195469"/>
                    <a:pt x="1892772" y="192505"/>
                  </a:cubicBezTo>
                  <a:cubicBezTo>
                    <a:pt x="1780962" y="179351"/>
                    <a:pt x="1668182" y="176463"/>
                    <a:pt x="1555887" y="168442"/>
                  </a:cubicBezTo>
                  <a:cubicBezTo>
                    <a:pt x="1507761" y="152400"/>
                    <a:pt x="1458335" y="139826"/>
                    <a:pt x="1411508" y="120315"/>
                  </a:cubicBezTo>
                  <a:cubicBezTo>
                    <a:pt x="1361840" y="99620"/>
                    <a:pt x="1318556" y="63950"/>
                    <a:pt x="1267129" y="48126"/>
                  </a:cubicBezTo>
                  <a:cubicBezTo>
                    <a:pt x="1244407" y="41135"/>
                    <a:pt x="915828" y="1206"/>
                    <a:pt x="906182" y="0"/>
                  </a:cubicBezTo>
                  <a:cubicBezTo>
                    <a:pt x="898161" y="24063"/>
                    <a:pt x="888271" y="47582"/>
                    <a:pt x="882119" y="72189"/>
                  </a:cubicBezTo>
                  <a:cubicBezTo>
                    <a:pt x="872199" y="111867"/>
                    <a:pt x="869292" y="153179"/>
                    <a:pt x="858056" y="192505"/>
                  </a:cubicBezTo>
                  <a:cubicBezTo>
                    <a:pt x="783330" y="454047"/>
                    <a:pt x="785866" y="329040"/>
                    <a:pt x="785866" y="433136"/>
                  </a:cubicBezTo>
                </a:path>
              </a:pathLst>
            </a:custGeom>
            <a:solidFill>
              <a:schemeClr val="tx1">
                <a:alpha val="20000"/>
              </a:schemeClr>
            </a:solid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reeform 13"/>
            <p:cNvSpPr/>
            <p:nvPr/>
          </p:nvSpPr>
          <p:spPr>
            <a:xfrm>
              <a:off x="1774209" y="3547170"/>
              <a:ext cx="183937" cy="193823"/>
            </a:xfrm>
            <a:custGeom>
              <a:avLst/>
              <a:gdLst>
                <a:gd name="connsiteX0" fmla="*/ 54591 w 183937"/>
                <a:gd name="connsiteY0" fmla="*/ 40943 h 193823"/>
                <a:gd name="connsiteX1" fmla="*/ 13648 w 183937"/>
                <a:gd name="connsiteY1" fmla="*/ 54591 h 193823"/>
                <a:gd name="connsiteX2" fmla="*/ 0 w 183937"/>
                <a:gd name="connsiteY2" fmla="*/ 95534 h 193823"/>
                <a:gd name="connsiteX3" fmla="*/ 54591 w 183937"/>
                <a:gd name="connsiteY3" fmla="*/ 177421 h 193823"/>
                <a:gd name="connsiteX4" fmla="*/ 95534 w 183937"/>
                <a:gd name="connsiteY4" fmla="*/ 191068 h 193823"/>
                <a:gd name="connsiteX5" fmla="*/ 163773 w 183937"/>
                <a:gd name="connsiteY5" fmla="*/ 177421 h 193823"/>
                <a:gd name="connsiteX6" fmla="*/ 163773 w 183937"/>
                <a:gd name="connsiteY6" fmla="*/ 54591 h 193823"/>
                <a:gd name="connsiteX7" fmla="*/ 109182 w 183937"/>
                <a:gd name="connsiteY7" fmla="*/ 40943 h 193823"/>
                <a:gd name="connsiteX8" fmla="*/ 27295 w 183937"/>
                <a:gd name="connsiteY8" fmla="*/ 0 h 193823"/>
                <a:gd name="connsiteX9" fmla="*/ 54591 w 183937"/>
                <a:gd name="connsiteY9" fmla="*/ 40943 h 19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3937" h="193823">
                  <a:moveTo>
                    <a:pt x="54591" y="40943"/>
                  </a:moveTo>
                  <a:cubicBezTo>
                    <a:pt x="52316" y="50042"/>
                    <a:pt x="23820" y="44419"/>
                    <a:pt x="13648" y="54591"/>
                  </a:cubicBezTo>
                  <a:cubicBezTo>
                    <a:pt x="3476" y="64763"/>
                    <a:pt x="0" y="81148"/>
                    <a:pt x="0" y="95534"/>
                  </a:cubicBezTo>
                  <a:cubicBezTo>
                    <a:pt x="0" y="128919"/>
                    <a:pt x="29976" y="161011"/>
                    <a:pt x="54591" y="177421"/>
                  </a:cubicBezTo>
                  <a:cubicBezTo>
                    <a:pt x="66561" y="185401"/>
                    <a:pt x="81886" y="186519"/>
                    <a:pt x="95534" y="191068"/>
                  </a:cubicBezTo>
                  <a:cubicBezTo>
                    <a:pt x="118280" y="186519"/>
                    <a:pt x="147370" y="193823"/>
                    <a:pt x="163773" y="177421"/>
                  </a:cubicBezTo>
                  <a:cubicBezTo>
                    <a:pt x="179999" y="161195"/>
                    <a:pt x="183937" y="74755"/>
                    <a:pt x="163773" y="54591"/>
                  </a:cubicBezTo>
                  <a:cubicBezTo>
                    <a:pt x="150510" y="41328"/>
                    <a:pt x="127379" y="45492"/>
                    <a:pt x="109182" y="40943"/>
                  </a:cubicBezTo>
                  <a:cubicBezTo>
                    <a:pt x="88478" y="27140"/>
                    <a:pt x="55550" y="0"/>
                    <a:pt x="27295" y="0"/>
                  </a:cubicBezTo>
                  <a:cubicBezTo>
                    <a:pt x="22746" y="0"/>
                    <a:pt x="56866" y="31844"/>
                    <a:pt x="54591" y="40943"/>
                  </a:cubicBezTo>
                  <a:close/>
                </a:path>
              </a:pathLst>
            </a:cu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15" name="Freeform 14"/>
            <p:cNvSpPr/>
            <p:nvPr/>
          </p:nvSpPr>
          <p:spPr>
            <a:xfrm>
              <a:off x="2238398" y="3697295"/>
              <a:ext cx="216521" cy="181617"/>
            </a:xfrm>
            <a:custGeom>
              <a:avLst/>
              <a:gdLst>
                <a:gd name="connsiteX0" fmla="*/ 95369 w 216521"/>
                <a:gd name="connsiteY0" fmla="*/ 54591 h 181617"/>
                <a:gd name="connsiteX1" fmla="*/ 13483 w 216521"/>
                <a:gd name="connsiteY1" fmla="*/ 81887 h 181617"/>
                <a:gd name="connsiteX2" fmla="*/ 27130 w 216521"/>
                <a:gd name="connsiteY2" fmla="*/ 150125 h 181617"/>
                <a:gd name="connsiteX3" fmla="*/ 109017 w 216521"/>
                <a:gd name="connsiteY3" fmla="*/ 177421 h 181617"/>
                <a:gd name="connsiteX4" fmla="*/ 204551 w 216521"/>
                <a:gd name="connsiteY4" fmla="*/ 163773 h 181617"/>
                <a:gd name="connsiteX5" fmla="*/ 190903 w 216521"/>
                <a:gd name="connsiteY5" fmla="*/ 122830 h 181617"/>
                <a:gd name="connsiteX6" fmla="*/ 95369 w 216521"/>
                <a:gd name="connsiteY6" fmla="*/ 68239 h 181617"/>
                <a:gd name="connsiteX7" fmla="*/ 68074 w 216521"/>
                <a:gd name="connsiteY7" fmla="*/ 0 h 181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521" h="181617">
                  <a:moveTo>
                    <a:pt x="95369" y="54591"/>
                  </a:moveTo>
                  <a:cubicBezTo>
                    <a:pt x="68074" y="63690"/>
                    <a:pt x="30206" y="58474"/>
                    <a:pt x="13483" y="81887"/>
                  </a:cubicBezTo>
                  <a:cubicBezTo>
                    <a:pt x="0" y="100763"/>
                    <a:pt x="10728" y="133723"/>
                    <a:pt x="27130" y="150125"/>
                  </a:cubicBezTo>
                  <a:cubicBezTo>
                    <a:pt x="47475" y="170470"/>
                    <a:pt x="109017" y="177421"/>
                    <a:pt x="109017" y="177421"/>
                  </a:cubicBezTo>
                  <a:cubicBezTo>
                    <a:pt x="140862" y="172872"/>
                    <a:pt x="177786" y="181617"/>
                    <a:pt x="204551" y="163773"/>
                  </a:cubicBezTo>
                  <a:cubicBezTo>
                    <a:pt x="216521" y="155793"/>
                    <a:pt x="199890" y="134064"/>
                    <a:pt x="190903" y="122830"/>
                  </a:cubicBezTo>
                  <a:cubicBezTo>
                    <a:pt x="178041" y="106753"/>
                    <a:pt x="108805" y="74957"/>
                    <a:pt x="95369" y="68239"/>
                  </a:cubicBezTo>
                  <a:lnTo>
                    <a:pt x="68074" y="0"/>
                  </a:lnTo>
                </a:path>
              </a:pathLst>
            </a:custGeom>
            <a:noFill/>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2391391" y="2264280"/>
              <a:ext cx="196958" cy="122830"/>
            </a:xfrm>
            <a:custGeom>
              <a:avLst/>
              <a:gdLst>
                <a:gd name="connsiteX0" fmla="*/ 78854 w 196958"/>
                <a:gd name="connsiteY0" fmla="*/ 40943 h 122830"/>
                <a:gd name="connsiteX1" fmla="*/ 24263 w 196958"/>
                <a:gd name="connsiteY1" fmla="*/ 68239 h 122830"/>
                <a:gd name="connsiteX2" fmla="*/ 78854 w 196958"/>
                <a:gd name="connsiteY2" fmla="*/ 122830 h 122830"/>
                <a:gd name="connsiteX3" fmla="*/ 188036 w 196958"/>
                <a:gd name="connsiteY3" fmla="*/ 81887 h 122830"/>
                <a:gd name="connsiteX4" fmla="*/ 147093 w 196958"/>
                <a:gd name="connsiteY4" fmla="*/ 0 h 122830"/>
                <a:gd name="connsiteX5" fmla="*/ 51558 w 196958"/>
                <a:gd name="connsiteY5" fmla="*/ 40943 h 122830"/>
                <a:gd name="connsiteX6" fmla="*/ 24263 w 196958"/>
                <a:gd name="connsiteY6" fmla="*/ 95534 h 122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958" h="122830">
                  <a:moveTo>
                    <a:pt x="78854" y="40943"/>
                  </a:moveTo>
                  <a:cubicBezTo>
                    <a:pt x="60657" y="50042"/>
                    <a:pt x="34730" y="50793"/>
                    <a:pt x="24263" y="68239"/>
                  </a:cubicBezTo>
                  <a:cubicBezTo>
                    <a:pt x="0" y="108677"/>
                    <a:pt x="66723" y="118786"/>
                    <a:pt x="78854" y="122830"/>
                  </a:cubicBezTo>
                  <a:cubicBezTo>
                    <a:pt x="98995" y="117795"/>
                    <a:pt x="175442" y="102876"/>
                    <a:pt x="188036" y="81887"/>
                  </a:cubicBezTo>
                  <a:cubicBezTo>
                    <a:pt x="196958" y="67018"/>
                    <a:pt x="150722" y="5443"/>
                    <a:pt x="147093" y="0"/>
                  </a:cubicBezTo>
                  <a:cubicBezTo>
                    <a:pt x="115248" y="13648"/>
                    <a:pt x="78906" y="19672"/>
                    <a:pt x="51558" y="40943"/>
                  </a:cubicBezTo>
                  <a:cubicBezTo>
                    <a:pt x="35499" y="53433"/>
                    <a:pt x="24263" y="95534"/>
                    <a:pt x="24263" y="95534"/>
                  </a:cubicBezTo>
                </a:path>
              </a:pathLst>
            </a:custGeom>
            <a:noFill/>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16"/>
            <p:cNvSpPr/>
            <p:nvPr/>
          </p:nvSpPr>
          <p:spPr>
            <a:xfrm>
              <a:off x="2913361" y="2373462"/>
              <a:ext cx="211976" cy="150126"/>
            </a:xfrm>
            <a:custGeom>
              <a:avLst/>
              <a:gdLst>
                <a:gd name="connsiteX0" fmla="*/ 116442 w 211976"/>
                <a:gd name="connsiteY0" fmla="*/ 0 h 150126"/>
                <a:gd name="connsiteX1" fmla="*/ 61851 w 211976"/>
                <a:gd name="connsiteY1" fmla="*/ 13648 h 150126"/>
                <a:gd name="connsiteX2" fmla="*/ 34555 w 211976"/>
                <a:gd name="connsiteY2" fmla="*/ 109182 h 150126"/>
                <a:gd name="connsiteX3" fmla="*/ 143738 w 211976"/>
                <a:gd name="connsiteY3" fmla="*/ 150126 h 150126"/>
                <a:gd name="connsiteX4" fmla="*/ 198329 w 211976"/>
                <a:gd name="connsiteY4" fmla="*/ 136478 h 150126"/>
                <a:gd name="connsiteX5" fmla="*/ 211976 w 211976"/>
                <a:gd name="connsiteY5" fmla="*/ 95535 h 150126"/>
                <a:gd name="connsiteX6" fmla="*/ 157385 w 211976"/>
                <a:gd name="connsiteY6" fmla="*/ 13648 h 150126"/>
                <a:gd name="connsiteX7" fmla="*/ 116442 w 211976"/>
                <a:gd name="connsiteY7" fmla="*/ 0 h 150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976" h="150126">
                  <a:moveTo>
                    <a:pt x="116442" y="0"/>
                  </a:moveTo>
                  <a:cubicBezTo>
                    <a:pt x="100520" y="0"/>
                    <a:pt x="78137" y="4342"/>
                    <a:pt x="61851" y="13648"/>
                  </a:cubicBezTo>
                  <a:cubicBezTo>
                    <a:pt x="24342" y="35082"/>
                    <a:pt x="0" y="67716"/>
                    <a:pt x="34555" y="109182"/>
                  </a:cubicBezTo>
                  <a:cubicBezTo>
                    <a:pt x="53336" y="131720"/>
                    <a:pt x="117892" y="143664"/>
                    <a:pt x="143738" y="150126"/>
                  </a:cubicBezTo>
                  <a:cubicBezTo>
                    <a:pt x="161935" y="145577"/>
                    <a:pt x="183682" y="148196"/>
                    <a:pt x="198329" y="136478"/>
                  </a:cubicBezTo>
                  <a:cubicBezTo>
                    <a:pt x="209562" y="127491"/>
                    <a:pt x="211976" y="109921"/>
                    <a:pt x="211976" y="95535"/>
                  </a:cubicBezTo>
                  <a:cubicBezTo>
                    <a:pt x="211976" y="66515"/>
                    <a:pt x="182004" y="24199"/>
                    <a:pt x="157385" y="13648"/>
                  </a:cubicBezTo>
                  <a:cubicBezTo>
                    <a:pt x="140659" y="6480"/>
                    <a:pt x="132364" y="0"/>
                    <a:pt x="116442" y="0"/>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6"/>
          <p:cNvGrpSpPr/>
          <p:nvPr/>
        </p:nvGrpSpPr>
        <p:grpSpPr>
          <a:xfrm>
            <a:off x="2763093" y="2545061"/>
            <a:ext cx="1823340" cy="2145245"/>
            <a:chOff x="2763093" y="2233271"/>
            <a:chExt cx="1823340" cy="2352206"/>
          </a:xfrm>
        </p:grpSpPr>
        <p:sp>
          <p:nvSpPr>
            <p:cNvPr id="19" name="Freeform 18"/>
            <p:cNvSpPr/>
            <p:nvPr/>
          </p:nvSpPr>
          <p:spPr>
            <a:xfrm>
              <a:off x="2763093" y="2233271"/>
              <a:ext cx="1823340" cy="2352206"/>
            </a:xfrm>
            <a:custGeom>
              <a:avLst/>
              <a:gdLst>
                <a:gd name="connsiteX0" fmla="*/ 726065 w 1823340"/>
                <a:gd name="connsiteY0" fmla="*/ 138395 h 2352206"/>
                <a:gd name="connsiteX1" fmla="*/ 629812 w 1823340"/>
                <a:gd name="connsiteY1" fmla="*/ 282774 h 2352206"/>
                <a:gd name="connsiteX2" fmla="*/ 605749 w 1823340"/>
                <a:gd name="connsiteY2" fmla="*/ 379027 h 2352206"/>
                <a:gd name="connsiteX3" fmla="*/ 557623 w 1823340"/>
                <a:gd name="connsiteY3" fmla="*/ 523406 h 2352206"/>
                <a:gd name="connsiteX4" fmla="*/ 533560 w 1823340"/>
                <a:gd name="connsiteY4" fmla="*/ 619659 h 2352206"/>
                <a:gd name="connsiteX5" fmla="*/ 485433 w 1823340"/>
                <a:gd name="connsiteY5" fmla="*/ 667785 h 2352206"/>
                <a:gd name="connsiteX6" fmla="*/ 413244 w 1823340"/>
                <a:gd name="connsiteY6" fmla="*/ 836227 h 2352206"/>
                <a:gd name="connsiteX7" fmla="*/ 365118 w 1823340"/>
                <a:gd name="connsiteY7" fmla="*/ 980606 h 2352206"/>
                <a:gd name="connsiteX8" fmla="*/ 341054 w 1823340"/>
                <a:gd name="connsiteY8" fmla="*/ 1052795 h 2352206"/>
                <a:gd name="connsiteX9" fmla="*/ 316991 w 1823340"/>
                <a:gd name="connsiteY9" fmla="*/ 1124985 h 2352206"/>
                <a:gd name="connsiteX10" fmla="*/ 292928 w 1823340"/>
                <a:gd name="connsiteY10" fmla="*/ 1197174 h 2352206"/>
                <a:gd name="connsiteX11" fmla="*/ 244802 w 1823340"/>
                <a:gd name="connsiteY11" fmla="*/ 1413743 h 2352206"/>
                <a:gd name="connsiteX12" fmla="*/ 220739 w 1823340"/>
                <a:gd name="connsiteY12" fmla="*/ 1534059 h 2352206"/>
                <a:gd name="connsiteX13" fmla="*/ 172612 w 1823340"/>
                <a:gd name="connsiteY13" fmla="*/ 1654374 h 2352206"/>
                <a:gd name="connsiteX14" fmla="*/ 148549 w 1823340"/>
                <a:gd name="connsiteY14" fmla="*/ 1726564 h 2352206"/>
                <a:gd name="connsiteX15" fmla="*/ 100423 w 1823340"/>
                <a:gd name="connsiteY15" fmla="*/ 1846880 h 2352206"/>
                <a:gd name="connsiteX16" fmla="*/ 28233 w 1823340"/>
                <a:gd name="connsiteY16" fmla="*/ 2015322 h 2352206"/>
                <a:gd name="connsiteX17" fmla="*/ 4170 w 1823340"/>
                <a:gd name="connsiteY17" fmla="*/ 2087511 h 2352206"/>
                <a:gd name="connsiteX18" fmla="*/ 52296 w 1823340"/>
                <a:gd name="connsiteY18" fmla="*/ 2159701 h 2352206"/>
                <a:gd name="connsiteX19" fmla="*/ 341054 w 1823340"/>
                <a:gd name="connsiteY19" fmla="*/ 2231890 h 2352206"/>
                <a:gd name="connsiteX20" fmla="*/ 653875 w 1823340"/>
                <a:gd name="connsiteY20" fmla="*/ 2255953 h 2352206"/>
                <a:gd name="connsiteX21" fmla="*/ 942633 w 1823340"/>
                <a:gd name="connsiteY21" fmla="*/ 2328143 h 2352206"/>
                <a:gd name="connsiteX22" fmla="*/ 1014823 w 1823340"/>
                <a:gd name="connsiteY22" fmla="*/ 2352206 h 2352206"/>
                <a:gd name="connsiteX23" fmla="*/ 1087012 w 1823340"/>
                <a:gd name="connsiteY23" fmla="*/ 2328143 h 2352206"/>
                <a:gd name="connsiteX24" fmla="*/ 1111075 w 1823340"/>
                <a:gd name="connsiteY24" fmla="*/ 2231890 h 2352206"/>
                <a:gd name="connsiteX25" fmla="*/ 1159202 w 1823340"/>
                <a:gd name="connsiteY25" fmla="*/ 2159701 h 2352206"/>
                <a:gd name="connsiteX26" fmla="*/ 1231391 w 1823340"/>
                <a:gd name="connsiteY26" fmla="*/ 1967195 h 2352206"/>
                <a:gd name="connsiteX27" fmla="*/ 1279518 w 1823340"/>
                <a:gd name="connsiteY27" fmla="*/ 1919069 h 2352206"/>
                <a:gd name="connsiteX28" fmla="*/ 1351707 w 1823340"/>
                <a:gd name="connsiteY28" fmla="*/ 1798753 h 2352206"/>
                <a:gd name="connsiteX29" fmla="*/ 1375770 w 1823340"/>
                <a:gd name="connsiteY29" fmla="*/ 1726564 h 2352206"/>
                <a:gd name="connsiteX30" fmla="*/ 1423896 w 1823340"/>
                <a:gd name="connsiteY30" fmla="*/ 1437806 h 2352206"/>
                <a:gd name="connsiteX31" fmla="*/ 1496086 w 1823340"/>
                <a:gd name="connsiteY31" fmla="*/ 1269364 h 2352206"/>
                <a:gd name="connsiteX32" fmla="*/ 1520149 w 1823340"/>
                <a:gd name="connsiteY32" fmla="*/ 1197174 h 2352206"/>
                <a:gd name="connsiteX33" fmla="*/ 1568275 w 1823340"/>
                <a:gd name="connsiteY33" fmla="*/ 1100922 h 2352206"/>
                <a:gd name="connsiteX34" fmla="*/ 1664528 w 1823340"/>
                <a:gd name="connsiteY34" fmla="*/ 836227 h 2352206"/>
                <a:gd name="connsiteX35" fmla="*/ 1712654 w 1823340"/>
                <a:gd name="connsiteY35" fmla="*/ 691848 h 2352206"/>
                <a:gd name="connsiteX36" fmla="*/ 1736718 w 1823340"/>
                <a:gd name="connsiteY36" fmla="*/ 571532 h 2352206"/>
                <a:gd name="connsiteX37" fmla="*/ 1760781 w 1823340"/>
                <a:gd name="connsiteY37" fmla="*/ 403090 h 2352206"/>
                <a:gd name="connsiteX38" fmla="*/ 1808907 w 1823340"/>
                <a:gd name="connsiteY38" fmla="*/ 258711 h 2352206"/>
                <a:gd name="connsiteX39" fmla="*/ 1784844 w 1823340"/>
                <a:gd name="connsiteY39" fmla="*/ 42143 h 2352206"/>
                <a:gd name="connsiteX40" fmla="*/ 1688591 w 1823340"/>
                <a:gd name="connsiteY40" fmla="*/ 66206 h 2352206"/>
                <a:gd name="connsiteX41" fmla="*/ 1038886 w 1823340"/>
                <a:gd name="connsiteY41" fmla="*/ 42143 h 2352206"/>
                <a:gd name="connsiteX42" fmla="*/ 798254 w 1823340"/>
                <a:gd name="connsiteY42" fmla="*/ 42143 h 2352206"/>
                <a:gd name="connsiteX43" fmla="*/ 726065 w 1823340"/>
                <a:gd name="connsiteY43" fmla="*/ 90269 h 2352206"/>
                <a:gd name="connsiteX44" fmla="*/ 677939 w 1823340"/>
                <a:gd name="connsiteY44" fmla="*/ 210585 h 235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823340" h="2352206">
                  <a:moveTo>
                    <a:pt x="726065" y="138395"/>
                  </a:moveTo>
                  <a:cubicBezTo>
                    <a:pt x="693981" y="186521"/>
                    <a:pt x="643840" y="226660"/>
                    <a:pt x="629812" y="282774"/>
                  </a:cubicBezTo>
                  <a:cubicBezTo>
                    <a:pt x="621791" y="314858"/>
                    <a:pt x="615252" y="347350"/>
                    <a:pt x="605749" y="379027"/>
                  </a:cubicBezTo>
                  <a:cubicBezTo>
                    <a:pt x="591172" y="427617"/>
                    <a:pt x="569927" y="474191"/>
                    <a:pt x="557623" y="523406"/>
                  </a:cubicBezTo>
                  <a:cubicBezTo>
                    <a:pt x="549602" y="555490"/>
                    <a:pt x="548350" y="590079"/>
                    <a:pt x="533560" y="619659"/>
                  </a:cubicBezTo>
                  <a:cubicBezTo>
                    <a:pt x="523414" y="639951"/>
                    <a:pt x="501475" y="651743"/>
                    <a:pt x="485433" y="667785"/>
                  </a:cubicBezTo>
                  <a:cubicBezTo>
                    <a:pt x="461370" y="723932"/>
                    <a:pt x="435173" y="779212"/>
                    <a:pt x="413244" y="836227"/>
                  </a:cubicBezTo>
                  <a:cubicBezTo>
                    <a:pt x="395033" y="883575"/>
                    <a:pt x="381160" y="932480"/>
                    <a:pt x="365118" y="980606"/>
                  </a:cubicBezTo>
                  <a:lnTo>
                    <a:pt x="341054" y="1052795"/>
                  </a:lnTo>
                  <a:lnTo>
                    <a:pt x="316991" y="1124985"/>
                  </a:lnTo>
                  <a:cubicBezTo>
                    <a:pt x="308970" y="1149048"/>
                    <a:pt x="297902" y="1172302"/>
                    <a:pt x="292928" y="1197174"/>
                  </a:cubicBezTo>
                  <a:cubicBezTo>
                    <a:pt x="220353" y="1560051"/>
                    <a:pt x="312767" y="1107898"/>
                    <a:pt x="244802" y="1413743"/>
                  </a:cubicBezTo>
                  <a:cubicBezTo>
                    <a:pt x="235930" y="1453669"/>
                    <a:pt x="232492" y="1494884"/>
                    <a:pt x="220739" y="1534059"/>
                  </a:cubicBezTo>
                  <a:cubicBezTo>
                    <a:pt x="208327" y="1575432"/>
                    <a:pt x="187779" y="1613930"/>
                    <a:pt x="172612" y="1654374"/>
                  </a:cubicBezTo>
                  <a:cubicBezTo>
                    <a:pt x="163706" y="1678124"/>
                    <a:pt x="157455" y="1702814"/>
                    <a:pt x="148549" y="1726564"/>
                  </a:cubicBezTo>
                  <a:cubicBezTo>
                    <a:pt x="133382" y="1767009"/>
                    <a:pt x="114082" y="1805902"/>
                    <a:pt x="100423" y="1846880"/>
                  </a:cubicBezTo>
                  <a:cubicBezTo>
                    <a:pt x="48628" y="2002265"/>
                    <a:pt x="112822" y="1888439"/>
                    <a:pt x="28233" y="2015322"/>
                  </a:cubicBezTo>
                  <a:cubicBezTo>
                    <a:pt x="20212" y="2039385"/>
                    <a:pt x="0" y="2062491"/>
                    <a:pt x="4170" y="2087511"/>
                  </a:cubicBezTo>
                  <a:cubicBezTo>
                    <a:pt x="8924" y="2116038"/>
                    <a:pt x="34230" y="2137118"/>
                    <a:pt x="52296" y="2159701"/>
                  </a:cubicBezTo>
                  <a:cubicBezTo>
                    <a:pt x="133994" y="2261823"/>
                    <a:pt x="161099" y="2216242"/>
                    <a:pt x="341054" y="2231890"/>
                  </a:cubicBezTo>
                  <a:cubicBezTo>
                    <a:pt x="445243" y="2240950"/>
                    <a:pt x="549601" y="2247932"/>
                    <a:pt x="653875" y="2255953"/>
                  </a:cubicBezTo>
                  <a:cubicBezTo>
                    <a:pt x="848297" y="2288356"/>
                    <a:pt x="751964" y="2264586"/>
                    <a:pt x="942633" y="2328143"/>
                  </a:cubicBezTo>
                  <a:lnTo>
                    <a:pt x="1014823" y="2352206"/>
                  </a:lnTo>
                  <a:cubicBezTo>
                    <a:pt x="1038886" y="2344185"/>
                    <a:pt x="1071167" y="2347950"/>
                    <a:pt x="1087012" y="2328143"/>
                  </a:cubicBezTo>
                  <a:cubicBezTo>
                    <a:pt x="1107672" y="2302318"/>
                    <a:pt x="1098047" y="2262288"/>
                    <a:pt x="1111075" y="2231890"/>
                  </a:cubicBezTo>
                  <a:cubicBezTo>
                    <a:pt x="1122467" y="2205308"/>
                    <a:pt x="1143160" y="2183764"/>
                    <a:pt x="1159202" y="2159701"/>
                  </a:cubicBezTo>
                  <a:cubicBezTo>
                    <a:pt x="1180363" y="2075054"/>
                    <a:pt x="1181059" y="2042693"/>
                    <a:pt x="1231391" y="1967195"/>
                  </a:cubicBezTo>
                  <a:cubicBezTo>
                    <a:pt x="1243976" y="1948318"/>
                    <a:pt x="1263476" y="1935111"/>
                    <a:pt x="1279518" y="1919069"/>
                  </a:cubicBezTo>
                  <a:cubicBezTo>
                    <a:pt x="1347684" y="1714570"/>
                    <a:pt x="1252615" y="1963908"/>
                    <a:pt x="1351707" y="1798753"/>
                  </a:cubicBezTo>
                  <a:cubicBezTo>
                    <a:pt x="1364757" y="1777003"/>
                    <a:pt x="1368802" y="1750953"/>
                    <a:pt x="1375770" y="1726564"/>
                  </a:cubicBezTo>
                  <a:cubicBezTo>
                    <a:pt x="1423586" y="1559207"/>
                    <a:pt x="1379953" y="1679488"/>
                    <a:pt x="1423896" y="1437806"/>
                  </a:cubicBezTo>
                  <a:cubicBezTo>
                    <a:pt x="1435776" y="1372466"/>
                    <a:pt x="1469889" y="1330491"/>
                    <a:pt x="1496086" y="1269364"/>
                  </a:cubicBezTo>
                  <a:cubicBezTo>
                    <a:pt x="1506078" y="1246050"/>
                    <a:pt x="1510157" y="1220488"/>
                    <a:pt x="1520149" y="1197174"/>
                  </a:cubicBezTo>
                  <a:cubicBezTo>
                    <a:pt x="1534279" y="1164203"/>
                    <a:pt x="1553706" y="1133701"/>
                    <a:pt x="1568275" y="1100922"/>
                  </a:cubicBezTo>
                  <a:cubicBezTo>
                    <a:pt x="1612923" y="1000464"/>
                    <a:pt x="1628956" y="942944"/>
                    <a:pt x="1664528" y="836227"/>
                  </a:cubicBezTo>
                  <a:cubicBezTo>
                    <a:pt x="1664529" y="836223"/>
                    <a:pt x="1712653" y="691851"/>
                    <a:pt x="1712654" y="691848"/>
                  </a:cubicBezTo>
                  <a:cubicBezTo>
                    <a:pt x="1720675" y="651743"/>
                    <a:pt x="1729994" y="611875"/>
                    <a:pt x="1736718" y="571532"/>
                  </a:cubicBezTo>
                  <a:cubicBezTo>
                    <a:pt x="1746042" y="515586"/>
                    <a:pt x="1748028" y="458355"/>
                    <a:pt x="1760781" y="403090"/>
                  </a:cubicBezTo>
                  <a:cubicBezTo>
                    <a:pt x="1772188" y="353660"/>
                    <a:pt x="1808907" y="258711"/>
                    <a:pt x="1808907" y="258711"/>
                  </a:cubicBezTo>
                  <a:cubicBezTo>
                    <a:pt x="1800886" y="186522"/>
                    <a:pt x="1823340" y="103736"/>
                    <a:pt x="1784844" y="42143"/>
                  </a:cubicBezTo>
                  <a:cubicBezTo>
                    <a:pt x="1767316" y="14098"/>
                    <a:pt x="1721663" y="66206"/>
                    <a:pt x="1688591" y="66206"/>
                  </a:cubicBezTo>
                  <a:cubicBezTo>
                    <a:pt x="1471874" y="66206"/>
                    <a:pt x="1255454" y="50164"/>
                    <a:pt x="1038886" y="42143"/>
                  </a:cubicBezTo>
                  <a:cubicBezTo>
                    <a:pt x="929579" y="14817"/>
                    <a:pt x="924683" y="0"/>
                    <a:pt x="798254" y="42143"/>
                  </a:cubicBezTo>
                  <a:cubicBezTo>
                    <a:pt x="770818" y="51288"/>
                    <a:pt x="750128" y="74227"/>
                    <a:pt x="726065" y="90269"/>
                  </a:cubicBezTo>
                  <a:cubicBezTo>
                    <a:pt x="669041" y="175807"/>
                    <a:pt x="677939" y="133539"/>
                    <a:pt x="677939" y="210585"/>
                  </a:cubicBezTo>
                </a:path>
              </a:pathLst>
            </a:custGeom>
            <a:solidFill>
              <a:schemeClr val="tx1">
                <a:alpha val="20000"/>
              </a:schemeClr>
            </a:solid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3533254" y="2505390"/>
              <a:ext cx="196958" cy="122830"/>
            </a:xfrm>
            <a:custGeom>
              <a:avLst/>
              <a:gdLst>
                <a:gd name="connsiteX0" fmla="*/ 78854 w 196958"/>
                <a:gd name="connsiteY0" fmla="*/ 40943 h 122830"/>
                <a:gd name="connsiteX1" fmla="*/ 24263 w 196958"/>
                <a:gd name="connsiteY1" fmla="*/ 68239 h 122830"/>
                <a:gd name="connsiteX2" fmla="*/ 78854 w 196958"/>
                <a:gd name="connsiteY2" fmla="*/ 122830 h 122830"/>
                <a:gd name="connsiteX3" fmla="*/ 188036 w 196958"/>
                <a:gd name="connsiteY3" fmla="*/ 81887 h 122830"/>
                <a:gd name="connsiteX4" fmla="*/ 147093 w 196958"/>
                <a:gd name="connsiteY4" fmla="*/ 0 h 122830"/>
                <a:gd name="connsiteX5" fmla="*/ 51558 w 196958"/>
                <a:gd name="connsiteY5" fmla="*/ 40943 h 122830"/>
                <a:gd name="connsiteX6" fmla="*/ 24263 w 196958"/>
                <a:gd name="connsiteY6" fmla="*/ 95534 h 122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958" h="122830">
                  <a:moveTo>
                    <a:pt x="78854" y="40943"/>
                  </a:moveTo>
                  <a:cubicBezTo>
                    <a:pt x="60657" y="50042"/>
                    <a:pt x="34730" y="50793"/>
                    <a:pt x="24263" y="68239"/>
                  </a:cubicBezTo>
                  <a:cubicBezTo>
                    <a:pt x="0" y="108677"/>
                    <a:pt x="66723" y="118786"/>
                    <a:pt x="78854" y="122830"/>
                  </a:cubicBezTo>
                  <a:cubicBezTo>
                    <a:pt x="98995" y="117795"/>
                    <a:pt x="175442" y="102876"/>
                    <a:pt x="188036" y="81887"/>
                  </a:cubicBezTo>
                  <a:cubicBezTo>
                    <a:pt x="196958" y="67018"/>
                    <a:pt x="150722" y="5443"/>
                    <a:pt x="147093" y="0"/>
                  </a:cubicBezTo>
                  <a:cubicBezTo>
                    <a:pt x="115248" y="13648"/>
                    <a:pt x="78906" y="19672"/>
                    <a:pt x="51558" y="40943"/>
                  </a:cubicBezTo>
                  <a:cubicBezTo>
                    <a:pt x="35499" y="53433"/>
                    <a:pt x="24263" y="95534"/>
                    <a:pt x="24263" y="95534"/>
                  </a:cubicBezTo>
                </a:path>
              </a:pathLst>
            </a:custGeom>
            <a:noFill/>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4131424" y="2536098"/>
              <a:ext cx="211976" cy="150126"/>
            </a:xfrm>
            <a:custGeom>
              <a:avLst/>
              <a:gdLst>
                <a:gd name="connsiteX0" fmla="*/ 116442 w 211976"/>
                <a:gd name="connsiteY0" fmla="*/ 0 h 150126"/>
                <a:gd name="connsiteX1" fmla="*/ 61851 w 211976"/>
                <a:gd name="connsiteY1" fmla="*/ 13648 h 150126"/>
                <a:gd name="connsiteX2" fmla="*/ 34555 w 211976"/>
                <a:gd name="connsiteY2" fmla="*/ 109182 h 150126"/>
                <a:gd name="connsiteX3" fmla="*/ 143738 w 211976"/>
                <a:gd name="connsiteY3" fmla="*/ 150126 h 150126"/>
                <a:gd name="connsiteX4" fmla="*/ 198329 w 211976"/>
                <a:gd name="connsiteY4" fmla="*/ 136478 h 150126"/>
                <a:gd name="connsiteX5" fmla="*/ 211976 w 211976"/>
                <a:gd name="connsiteY5" fmla="*/ 95535 h 150126"/>
                <a:gd name="connsiteX6" fmla="*/ 157385 w 211976"/>
                <a:gd name="connsiteY6" fmla="*/ 13648 h 150126"/>
                <a:gd name="connsiteX7" fmla="*/ 116442 w 211976"/>
                <a:gd name="connsiteY7" fmla="*/ 0 h 150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976" h="150126">
                  <a:moveTo>
                    <a:pt x="116442" y="0"/>
                  </a:moveTo>
                  <a:cubicBezTo>
                    <a:pt x="100520" y="0"/>
                    <a:pt x="78137" y="4342"/>
                    <a:pt x="61851" y="13648"/>
                  </a:cubicBezTo>
                  <a:cubicBezTo>
                    <a:pt x="24342" y="35082"/>
                    <a:pt x="0" y="67716"/>
                    <a:pt x="34555" y="109182"/>
                  </a:cubicBezTo>
                  <a:cubicBezTo>
                    <a:pt x="53336" y="131720"/>
                    <a:pt x="117892" y="143664"/>
                    <a:pt x="143738" y="150126"/>
                  </a:cubicBezTo>
                  <a:cubicBezTo>
                    <a:pt x="161935" y="145577"/>
                    <a:pt x="183682" y="148196"/>
                    <a:pt x="198329" y="136478"/>
                  </a:cubicBezTo>
                  <a:cubicBezTo>
                    <a:pt x="209562" y="127491"/>
                    <a:pt x="211976" y="109921"/>
                    <a:pt x="211976" y="95535"/>
                  </a:cubicBezTo>
                  <a:cubicBezTo>
                    <a:pt x="211976" y="66515"/>
                    <a:pt x="182004" y="24199"/>
                    <a:pt x="157385" y="13648"/>
                  </a:cubicBezTo>
                  <a:cubicBezTo>
                    <a:pt x="140659" y="6480"/>
                    <a:pt x="132364" y="0"/>
                    <a:pt x="116442" y="0"/>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3068471" y="4052137"/>
              <a:ext cx="187031" cy="208707"/>
            </a:xfrm>
            <a:custGeom>
              <a:avLst/>
              <a:gdLst>
                <a:gd name="connsiteX0" fmla="*/ 2275 w 187031"/>
                <a:gd name="connsiteY0" fmla="*/ 81886 h 208707"/>
                <a:gd name="connsiteX1" fmla="*/ 29571 w 187031"/>
                <a:gd name="connsiteY1" fmla="*/ 191068 h 208707"/>
                <a:gd name="connsiteX2" fmla="*/ 152401 w 187031"/>
                <a:gd name="connsiteY2" fmla="*/ 150125 h 208707"/>
                <a:gd name="connsiteX3" fmla="*/ 166048 w 187031"/>
                <a:gd name="connsiteY3" fmla="*/ 0 h 208707"/>
                <a:gd name="connsiteX4" fmla="*/ 56866 w 187031"/>
                <a:gd name="connsiteY4" fmla="*/ 27295 h 208707"/>
                <a:gd name="connsiteX5" fmla="*/ 15923 w 187031"/>
                <a:gd name="connsiteY5" fmla="*/ 68239 h 208707"/>
                <a:gd name="connsiteX6" fmla="*/ 2275 w 187031"/>
                <a:gd name="connsiteY6" fmla="*/ 81886 h 208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031" h="208707">
                  <a:moveTo>
                    <a:pt x="2275" y="81886"/>
                  </a:moveTo>
                  <a:cubicBezTo>
                    <a:pt x="4550" y="102357"/>
                    <a:pt x="3045" y="164542"/>
                    <a:pt x="29571" y="191068"/>
                  </a:cubicBezTo>
                  <a:cubicBezTo>
                    <a:pt x="47210" y="208707"/>
                    <a:pt x="138939" y="156856"/>
                    <a:pt x="152401" y="150125"/>
                  </a:cubicBezTo>
                  <a:cubicBezTo>
                    <a:pt x="187031" y="46233"/>
                    <a:pt x="185339" y="96452"/>
                    <a:pt x="166048" y="0"/>
                  </a:cubicBezTo>
                  <a:cubicBezTo>
                    <a:pt x="156211" y="1968"/>
                    <a:pt x="74848" y="15307"/>
                    <a:pt x="56866" y="27295"/>
                  </a:cubicBezTo>
                  <a:cubicBezTo>
                    <a:pt x="40807" y="38001"/>
                    <a:pt x="29571" y="54591"/>
                    <a:pt x="15923" y="68239"/>
                  </a:cubicBezTo>
                  <a:cubicBezTo>
                    <a:pt x="836" y="113498"/>
                    <a:pt x="0" y="61415"/>
                    <a:pt x="2275" y="81886"/>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3536133" y="4173806"/>
              <a:ext cx="265373" cy="165364"/>
            </a:xfrm>
            <a:custGeom>
              <a:avLst/>
              <a:gdLst>
                <a:gd name="connsiteX0" fmla="*/ 162410 w 265373"/>
                <a:gd name="connsiteY0" fmla="*/ 14808 h 165364"/>
                <a:gd name="connsiteX1" fmla="*/ 53228 w 265373"/>
                <a:gd name="connsiteY1" fmla="*/ 28456 h 165364"/>
                <a:gd name="connsiteX2" fmla="*/ 53228 w 265373"/>
                <a:gd name="connsiteY2" fmla="*/ 151286 h 165364"/>
                <a:gd name="connsiteX3" fmla="*/ 94171 w 265373"/>
                <a:gd name="connsiteY3" fmla="*/ 164934 h 165364"/>
                <a:gd name="connsiteX4" fmla="*/ 217001 w 265373"/>
                <a:gd name="connsiteY4" fmla="*/ 151286 h 165364"/>
                <a:gd name="connsiteX5" fmla="*/ 230649 w 265373"/>
                <a:gd name="connsiteY5" fmla="*/ 14808 h 165364"/>
                <a:gd name="connsiteX6" fmla="*/ 162410 w 265373"/>
                <a:gd name="connsiteY6" fmla="*/ 14808 h 16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373" h="165364">
                  <a:moveTo>
                    <a:pt x="162410" y="14808"/>
                  </a:moveTo>
                  <a:cubicBezTo>
                    <a:pt x="132840" y="17083"/>
                    <a:pt x="87282" y="14834"/>
                    <a:pt x="53228" y="28456"/>
                  </a:cubicBezTo>
                  <a:cubicBezTo>
                    <a:pt x="0" y="49747"/>
                    <a:pt x="38241" y="130304"/>
                    <a:pt x="53228" y="151286"/>
                  </a:cubicBezTo>
                  <a:cubicBezTo>
                    <a:pt x="61590" y="162992"/>
                    <a:pt x="80523" y="160385"/>
                    <a:pt x="94171" y="164934"/>
                  </a:cubicBezTo>
                  <a:cubicBezTo>
                    <a:pt x="135114" y="160385"/>
                    <a:pt x="178286" y="165364"/>
                    <a:pt x="217001" y="151286"/>
                  </a:cubicBezTo>
                  <a:cubicBezTo>
                    <a:pt x="265373" y="133696"/>
                    <a:pt x="240278" y="28289"/>
                    <a:pt x="230649" y="14808"/>
                  </a:cubicBezTo>
                  <a:cubicBezTo>
                    <a:pt x="220072" y="0"/>
                    <a:pt x="191980" y="12533"/>
                    <a:pt x="162410" y="14808"/>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25"/>
          <p:cNvGrpSpPr/>
          <p:nvPr/>
        </p:nvGrpSpPr>
        <p:grpSpPr>
          <a:xfrm>
            <a:off x="4109727" y="2587204"/>
            <a:ext cx="1881999" cy="2441996"/>
            <a:chOff x="4109727" y="2275414"/>
            <a:chExt cx="1881999" cy="2677586"/>
          </a:xfrm>
        </p:grpSpPr>
        <p:sp>
          <p:nvSpPr>
            <p:cNvPr id="25" name="Freeform 24"/>
            <p:cNvSpPr/>
            <p:nvPr/>
          </p:nvSpPr>
          <p:spPr>
            <a:xfrm>
              <a:off x="4109727" y="2275414"/>
              <a:ext cx="1881999" cy="2677586"/>
            </a:xfrm>
            <a:custGeom>
              <a:avLst/>
              <a:gdLst>
                <a:gd name="connsiteX0" fmla="*/ 630715 w 1881999"/>
                <a:gd name="connsiteY0" fmla="*/ 48126 h 2677586"/>
                <a:gd name="connsiteX1" fmla="*/ 534462 w 1881999"/>
                <a:gd name="connsiteY1" fmla="*/ 938463 h 2677586"/>
                <a:gd name="connsiteX2" fmla="*/ 462273 w 1881999"/>
                <a:gd name="connsiteY2" fmla="*/ 1179095 h 2677586"/>
                <a:gd name="connsiteX3" fmla="*/ 390084 w 1881999"/>
                <a:gd name="connsiteY3" fmla="*/ 1347537 h 2677586"/>
                <a:gd name="connsiteX4" fmla="*/ 366020 w 1881999"/>
                <a:gd name="connsiteY4" fmla="*/ 1443789 h 2677586"/>
                <a:gd name="connsiteX5" fmla="*/ 341957 w 1881999"/>
                <a:gd name="connsiteY5" fmla="*/ 1515979 h 2677586"/>
                <a:gd name="connsiteX6" fmla="*/ 197578 w 1881999"/>
                <a:gd name="connsiteY6" fmla="*/ 1852863 h 2677586"/>
                <a:gd name="connsiteX7" fmla="*/ 173515 w 1881999"/>
                <a:gd name="connsiteY7" fmla="*/ 1973179 h 2677586"/>
                <a:gd name="connsiteX8" fmla="*/ 149452 w 1881999"/>
                <a:gd name="connsiteY8" fmla="*/ 2045368 h 2677586"/>
                <a:gd name="connsiteX9" fmla="*/ 125389 w 1881999"/>
                <a:gd name="connsiteY9" fmla="*/ 2165684 h 2677586"/>
                <a:gd name="connsiteX10" fmla="*/ 77262 w 1881999"/>
                <a:gd name="connsiteY10" fmla="*/ 2213810 h 2677586"/>
                <a:gd name="connsiteX11" fmla="*/ 53199 w 1881999"/>
                <a:gd name="connsiteY11" fmla="*/ 2286000 h 2677586"/>
                <a:gd name="connsiteX12" fmla="*/ 5073 w 1881999"/>
                <a:gd name="connsiteY12" fmla="*/ 2358189 h 2677586"/>
                <a:gd name="connsiteX13" fmla="*/ 29136 w 1881999"/>
                <a:gd name="connsiteY13" fmla="*/ 2478505 h 2677586"/>
                <a:gd name="connsiteX14" fmla="*/ 197578 w 1881999"/>
                <a:gd name="connsiteY14" fmla="*/ 2550695 h 2677586"/>
                <a:gd name="connsiteX15" fmla="*/ 654778 w 1881999"/>
                <a:gd name="connsiteY15" fmla="*/ 2574758 h 2677586"/>
                <a:gd name="connsiteX16" fmla="*/ 1063852 w 1881999"/>
                <a:gd name="connsiteY16" fmla="*/ 2598821 h 2677586"/>
                <a:gd name="connsiteX17" fmla="*/ 1136041 w 1881999"/>
                <a:gd name="connsiteY17" fmla="*/ 2622884 h 2677586"/>
                <a:gd name="connsiteX18" fmla="*/ 1184168 w 1881999"/>
                <a:gd name="connsiteY18" fmla="*/ 2671010 h 2677586"/>
                <a:gd name="connsiteX19" fmla="*/ 1400736 w 1881999"/>
                <a:gd name="connsiteY19" fmla="*/ 2646947 h 2677586"/>
                <a:gd name="connsiteX20" fmla="*/ 1496989 w 1881999"/>
                <a:gd name="connsiteY20" fmla="*/ 2454442 h 2677586"/>
                <a:gd name="connsiteX21" fmla="*/ 1545115 w 1881999"/>
                <a:gd name="connsiteY21" fmla="*/ 1925052 h 2677586"/>
                <a:gd name="connsiteX22" fmla="*/ 1569178 w 1881999"/>
                <a:gd name="connsiteY22" fmla="*/ 1828800 h 2677586"/>
                <a:gd name="connsiteX23" fmla="*/ 1665431 w 1881999"/>
                <a:gd name="connsiteY23" fmla="*/ 1227221 h 2677586"/>
                <a:gd name="connsiteX24" fmla="*/ 1737620 w 1881999"/>
                <a:gd name="connsiteY24" fmla="*/ 1010652 h 2677586"/>
                <a:gd name="connsiteX25" fmla="*/ 1761684 w 1881999"/>
                <a:gd name="connsiteY25" fmla="*/ 914400 h 2677586"/>
                <a:gd name="connsiteX26" fmla="*/ 1809810 w 1881999"/>
                <a:gd name="connsiteY26" fmla="*/ 770021 h 2677586"/>
                <a:gd name="connsiteX27" fmla="*/ 1881999 w 1881999"/>
                <a:gd name="connsiteY27" fmla="*/ 192505 h 2677586"/>
                <a:gd name="connsiteX28" fmla="*/ 1809810 w 1881999"/>
                <a:gd name="connsiteY28" fmla="*/ 144379 h 2677586"/>
                <a:gd name="connsiteX29" fmla="*/ 1472926 w 1881999"/>
                <a:gd name="connsiteY29" fmla="*/ 96252 h 2677586"/>
                <a:gd name="connsiteX30" fmla="*/ 1376673 w 1881999"/>
                <a:gd name="connsiteY30" fmla="*/ 72189 h 2677586"/>
                <a:gd name="connsiteX31" fmla="*/ 1280420 w 1881999"/>
                <a:gd name="connsiteY31" fmla="*/ 24063 h 2677586"/>
                <a:gd name="connsiteX32" fmla="*/ 1087915 w 1881999"/>
                <a:gd name="connsiteY32" fmla="*/ 0 h 2677586"/>
                <a:gd name="connsiteX33" fmla="*/ 702905 w 1881999"/>
                <a:gd name="connsiteY33" fmla="*/ 48126 h 2677586"/>
                <a:gd name="connsiteX34" fmla="*/ 654778 w 1881999"/>
                <a:gd name="connsiteY34" fmla="*/ 96252 h 2677586"/>
                <a:gd name="connsiteX35" fmla="*/ 510399 w 1881999"/>
                <a:gd name="connsiteY35" fmla="*/ 144379 h 267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81999" h="2677586">
                  <a:moveTo>
                    <a:pt x="630715" y="48126"/>
                  </a:moveTo>
                  <a:cubicBezTo>
                    <a:pt x="596807" y="658480"/>
                    <a:pt x="630578" y="313713"/>
                    <a:pt x="534462" y="938463"/>
                  </a:cubicBezTo>
                  <a:cubicBezTo>
                    <a:pt x="503493" y="1139758"/>
                    <a:pt x="543296" y="1057559"/>
                    <a:pt x="462273" y="1179095"/>
                  </a:cubicBezTo>
                  <a:cubicBezTo>
                    <a:pt x="393192" y="1455418"/>
                    <a:pt x="489788" y="1114896"/>
                    <a:pt x="390084" y="1347537"/>
                  </a:cubicBezTo>
                  <a:cubicBezTo>
                    <a:pt x="377056" y="1377934"/>
                    <a:pt x="375106" y="1411990"/>
                    <a:pt x="366020" y="1443789"/>
                  </a:cubicBezTo>
                  <a:cubicBezTo>
                    <a:pt x="359052" y="1468178"/>
                    <a:pt x="351062" y="1492305"/>
                    <a:pt x="341957" y="1515979"/>
                  </a:cubicBezTo>
                  <a:cubicBezTo>
                    <a:pt x="250645" y="1753391"/>
                    <a:pt x="276757" y="1694507"/>
                    <a:pt x="197578" y="1852863"/>
                  </a:cubicBezTo>
                  <a:cubicBezTo>
                    <a:pt x="189557" y="1892968"/>
                    <a:pt x="183435" y="1933501"/>
                    <a:pt x="173515" y="1973179"/>
                  </a:cubicBezTo>
                  <a:cubicBezTo>
                    <a:pt x="167363" y="1997786"/>
                    <a:pt x="155604" y="2020761"/>
                    <a:pt x="149452" y="2045368"/>
                  </a:cubicBezTo>
                  <a:cubicBezTo>
                    <a:pt x="139532" y="2085046"/>
                    <a:pt x="141500" y="2128091"/>
                    <a:pt x="125389" y="2165684"/>
                  </a:cubicBezTo>
                  <a:cubicBezTo>
                    <a:pt x="116452" y="2186537"/>
                    <a:pt x="93304" y="2197768"/>
                    <a:pt x="77262" y="2213810"/>
                  </a:cubicBezTo>
                  <a:cubicBezTo>
                    <a:pt x="69241" y="2237873"/>
                    <a:pt x="64542" y="2263313"/>
                    <a:pt x="53199" y="2286000"/>
                  </a:cubicBezTo>
                  <a:cubicBezTo>
                    <a:pt x="40266" y="2311867"/>
                    <a:pt x="8660" y="2329492"/>
                    <a:pt x="5073" y="2358189"/>
                  </a:cubicBezTo>
                  <a:cubicBezTo>
                    <a:pt x="0" y="2398773"/>
                    <a:pt x="8844" y="2442994"/>
                    <a:pt x="29136" y="2478505"/>
                  </a:cubicBezTo>
                  <a:cubicBezTo>
                    <a:pt x="53234" y="2520676"/>
                    <a:pt x="159731" y="2547404"/>
                    <a:pt x="197578" y="2550695"/>
                  </a:cubicBezTo>
                  <a:cubicBezTo>
                    <a:pt x="349615" y="2563916"/>
                    <a:pt x="502402" y="2566293"/>
                    <a:pt x="654778" y="2574758"/>
                  </a:cubicBezTo>
                  <a:lnTo>
                    <a:pt x="1063852" y="2598821"/>
                  </a:lnTo>
                  <a:cubicBezTo>
                    <a:pt x="1087915" y="2606842"/>
                    <a:pt x="1114291" y="2609834"/>
                    <a:pt x="1136041" y="2622884"/>
                  </a:cubicBezTo>
                  <a:cubicBezTo>
                    <a:pt x="1155495" y="2634556"/>
                    <a:pt x="1161574" y="2668956"/>
                    <a:pt x="1184168" y="2671010"/>
                  </a:cubicBezTo>
                  <a:cubicBezTo>
                    <a:pt x="1256503" y="2677586"/>
                    <a:pt x="1328547" y="2654968"/>
                    <a:pt x="1400736" y="2646947"/>
                  </a:cubicBezTo>
                  <a:cubicBezTo>
                    <a:pt x="1447319" y="2577072"/>
                    <a:pt x="1476213" y="2544473"/>
                    <a:pt x="1496989" y="2454442"/>
                  </a:cubicBezTo>
                  <a:cubicBezTo>
                    <a:pt x="1522782" y="2342672"/>
                    <a:pt x="1537742" y="1991407"/>
                    <a:pt x="1545115" y="1925052"/>
                  </a:cubicBezTo>
                  <a:cubicBezTo>
                    <a:pt x="1548767" y="1892183"/>
                    <a:pt x="1561157" y="1860884"/>
                    <a:pt x="1569178" y="1828800"/>
                  </a:cubicBezTo>
                  <a:cubicBezTo>
                    <a:pt x="1620706" y="1287764"/>
                    <a:pt x="1541634" y="1474814"/>
                    <a:pt x="1665431" y="1227221"/>
                  </a:cubicBezTo>
                  <a:cubicBezTo>
                    <a:pt x="1718163" y="963559"/>
                    <a:pt x="1652229" y="1238360"/>
                    <a:pt x="1737620" y="1010652"/>
                  </a:cubicBezTo>
                  <a:cubicBezTo>
                    <a:pt x="1749232" y="979686"/>
                    <a:pt x="1752181" y="946077"/>
                    <a:pt x="1761684" y="914400"/>
                  </a:cubicBezTo>
                  <a:cubicBezTo>
                    <a:pt x="1776261" y="865810"/>
                    <a:pt x="1793768" y="818147"/>
                    <a:pt x="1809810" y="770021"/>
                  </a:cubicBezTo>
                  <a:cubicBezTo>
                    <a:pt x="1860341" y="239444"/>
                    <a:pt x="1804430" y="425216"/>
                    <a:pt x="1881999" y="192505"/>
                  </a:cubicBezTo>
                  <a:cubicBezTo>
                    <a:pt x="1857936" y="176463"/>
                    <a:pt x="1836392" y="155771"/>
                    <a:pt x="1809810" y="144379"/>
                  </a:cubicBezTo>
                  <a:cubicBezTo>
                    <a:pt x="1730169" y="110247"/>
                    <a:pt x="1515358" y="100495"/>
                    <a:pt x="1472926" y="96252"/>
                  </a:cubicBezTo>
                  <a:cubicBezTo>
                    <a:pt x="1440842" y="88231"/>
                    <a:pt x="1407639" y="83801"/>
                    <a:pt x="1376673" y="72189"/>
                  </a:cubicBezTo>
                  <a:cubicBezTo>
                    <a:pt x="1343086" y="59594"/>
                    <a:pt x="1315220" y="32763"/>
                    <a:pt x="1280420" y="24063"/>
                  </a:cubicBezTo>
                  <a:cubicBezTo>
                    <a:pt x="1217683" y="8379"/>
                    <a:pt x="1152083" y="8021"/>
                    <a:pt x="1087915" y="0"/>
                  </a:cubicBezTo>
                  <a:cubicBezTo>
                    <a:pt x="1086299" y="147"/>
                    <a:pt x="769844" y="19438"/>
                    <a:pt x="702905" y="48126"/>
                  </a:cubicBezTo>
                  <a:cubicBezTo>
                    <a:pt x="682052" y="57063"/>
                    <a:pt x="675070" y="86106"/>
                    <a:pt x="654778" y="96252"/>
                  </a:cubicBezTo>
                  <a:cubicBezTo>
                    <a:pt x="609404" y="118939"/>
                    <a:pt x="510399" y="144379"/>
                    <a:pt x="510399" y="144379"/>
                  </a:cubicBezTo>
                </a:path>
              </a:pathLst>
            </a:custGeom>
            <a:solidFill>
              <a:schemeClr val="tx1">
                <a:alpha val="20000"/>
              </a:schemeClr>
            </a:solid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4837752" y="2564531"/>
              <a:ext cx="179187" cy="122830"/>
            </a:xfrm>
            <a:custGeom>
              <a:avLst/>
              <a:gdLst>
                <a:gd name="connsiteX0" fmla="*/ 89090 w 179187"/>
                <a:gd name="connsiteY0" fmla="*/ 0 h 122830"/>
                <a:gd name="connsiteX1" fmla="*/ 34499 w 179187"/>
                <a:gd name="connsiteY1" fmla="*/ 27295 h 122830"/>
                <a:gd name="connsiteX2" fmla="*/ 61794 w 179187"/>
                <a:gd name="connsiteY2" fmla="*/ 109182 h 122830"/>
                <a:gd name="connsiteX3" fmla="*/ 116385 w 179187"/>
                <a:gd name="connsiteY3" fmla="*/ 122830 h 122830"/>
                <a:gd name="connsiteX4" fmla="*/ 157329 w 179187"/>
                <a:gd name="connsiteY4" fmla="*/ 95534 h 122830"/>
                <a:gd name="connsiteX5" fmla="*/ 102738 w 179187"/>
                <a:gd name="connsiteY5" fmla="*/ 27295 h 122830"/>
                <a:gd name="connsiteX6" fmla="*/ 89090 w 179187"/>
                <a:gd name="connsiteY6" fmla="*/ 0 h 122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187" h="122830">
                  <a:moveTo>
                    <a:pt x="89090" y="0"/>
                  </a:moveTo>
                  <a:cubicBezTo>
                    <a:pt x="77717" y="0"/>
                    <a:pt x="48885" y="12909"/>
                    <a:pt x="34499" y="27295"/>
                  </a:cubicBezTo>
                  <a:cubicBezTo>
                    <a:pt x="0" y="61794"/>
                    <a:pt x="30463" y="91279"/>
                    <a:pt x="61794" y="109182"/>
                  </a:cubicBezTo>
                  <a:cubicBezTo>
                    <a:pt x="78080" y="118488"/>
                    <a:pt x="98188" y="118281"/>
                    <a:pt x="116385" y="122830"/>
                  </a:cubicBezTo>
                  <a:cubicBezTo>
                    <a:pt x="130033" y="113731"/>
                    <a:pt x="152142" y="111095"/>
                    <a:pt x="157329" y="95534"/>
                  </a:cubicBezTo>
                  <a:cubicBezTo>
                    <a:pt x="179187" y="29962"/>
                    <a:pt x="131568" y="44593"/>
                    <a:pt x="102738" y="27295"/>
                  </a:cubicBezTo>
                  <a:cubicBezTo>
                    <a:pt x="91704" y="20675"/>
                    <a:pt x="100463" y="0"/>
                    <a:pt x="89090" y="0"/>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5524170" y="2547462"/>
              <a:ext cx="176867" cy="172847"/>
            </a:xfrm>
            <a:custGeom>
              <a:avLst/>
              <a:gdLst>
                <a:gd name="connsiteX0" fmla="*/ 57764 w 176867"/>
                <a:gd name="connsiteY0" fmla="*/ 44364 h 172847"/>
                <a:gd name="connsiteX1" fmla="*/ 44117 w 176867"/>
                <a:gd name="connsiteY1" fmla="*/ 85308 h 172847"/>
                <a:gd name="connsiteX2" fmla="*/ 3173 w 176867"/>
                <a:gd name="connsiteY2" fmla="*/ 126251 h 172847"/>
                <a:gd name="connsiteX3" fmla="*/ 57764 w 176867"/>
                <a:gd name="connsiteY3" fmla="*/ 167194 h 172847"/>
                <a:gd name="connsiteX4" fmla="*/ 153299 w 176867"/>
                <a:gd name="connsiteY4" fmla="*/ 153546 h 172847"/>
                <a:gd name="connsiteX5" fmla="*/ 153299 w 176867"/>
                <a:gd name="connsiteY5" fmla="*/ 30717 h 172847"/>
                <a:gd name="connsiteX6" fmla="*/ 112355 w 176867"/>
                <a:gd name="connsiteY6" fmla="*/ 3421 h 172847"/>
                <a:gd name="connsiteX7" fmla="*/ 16821 w 176867"/>
                <a:gd name="connsiteY7" fmla="*/ 58012 h 172847"/>
                <a:gd name="connsiteX8" fmla="*/ 57764 w 176867"/>
                <a:gd name="connsiteY8" fmla="*/ 44364 h 17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867" h="172847">
                  <a:moveTo>
                    <a:pt x="57764" y="44364"/>
                  </a:moveTo>
                  <a:cubicBezTo>
                    <a:pt x="62313" y="48913"/>
                    <a:pt x="52097" y="73338"/>
                    <a:pt x="44117" y="85308"/>
                  </a:cubicBezTo>
                  <a:cubicBezTo>
                    <a:pt x="33411" y="101367"/>
                    <a:pt x="0" y="107213"/>
                    <a:pt x="3173" y="126251"/>
                  </a:cubicBezTo>
                  <a:cubicBezTo>
                    <a:pt x="6912" y="148688"/>
                    <a:pt x="39567" y="153546"/>
                    <a:pt x="57764" y="167194"/>
                  </a:cubicBezTo>
                  <a:cubicBezTo>
                    <a:pt x="89609" y="162645"/>
                    <a:pt x="127564" y="172847"/>
                    <a:pt x="153299" y="153546"/>
                  </a:cubicBezTo>
                  <a:cubicBezTo>
                    <a:pt x="176867" y="135870"/>
                    <a:pt x="167524" y="52054"/>
                    <a:pt x="153299" y="30717"/>
                  </a:cubicBezTo>
                  <a:cubicBezTo>
                    <a:pt x="144200" y="17069"/>
                    <a:pt x="126003" y="12520"/>
                    <a:pt x="112355" y="3421"/>
                  </a:cubicBezTo>
                  <a:cubicBezTo>
                    <a:pt x="43811" y="17130"/>
                    <a:pt x="45828" y="0"/>
                    <a:pt x="16821" y="58012"/>
                  </a:cubicBezTo>
                  <a:cubicBezTo>
                    <a:pt x="14786" y="62081"/>
                    <a:pt x="53215" y="39815"/>
                    <a:pt x="57764" y="44364"/>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4453401" y="4428757"/>
              <a:ext cx="208443" cy="155642"/>
            </a:xfrm>
            <a:custGeom>
              <a:avLst/>
              <a:gdLst>
                <a:gd name="connsiteX0" fmla="*/ 64008 w 208443"/>
                <a:gd name="connsiteY0" fmla="*/ 5517 h 155642"/>
                <a:gd name="connsiteX1" fmla="*/ 23065 w 208443"/>
                <a:gd name="connsiteY1" fmla="*/ 46460 h 155642"/>
                <a:gd name="connsiteX2" fmla="*/ 23065 w 208443"/>
                <a:gd name="connsiteY2" fmla="*/ 141995 h 155642"/>
                <a:gd name="connsiteX3" fmla="*/ 64008 w 208443"/>
                <a:gd name="connsiteY3" fmla="*/ 155642 h 155642"/>
                <a:gd name="connsiteX4" fmla="*/ 159542 w 208443"/>
                <a:gd name="connsiteY4" fmla="*/ 141995 h 155642"/>
                <a:gd name="connsiteX5" fmla="*/ 200486 w 208443"/>
                <a:gd name="connsiteY5" fmla="*/ 128347 h 155642"/>
                <a:gd name="connsiteX6" fmla="*/ 186838 w 208443"/>
                <a:gd name="connsiteY6" fmla="*/ 19165 h 155642"/>
                <a:gd name="connsiteX7" fmla="*/ 64008 w 208443"/>
                <a:gd name="connsiteY7" fmla="*/ 5517 h 15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443" h="155642">
                  <a:moveTo>
                    <a:pt x="64008" y="5517"/>
                  </a:moveTo>
                  <a:cubicBezTo>
                    <a:pt x="36713" y="10066"/>
                    <a:pt x="32641" y="29702"/>
                    <a:pt x="23065" y="46460"/>
                  </a:cubicBezTo>
                  <a:cubicBezTo>
                    <a:pt x="10473" y="68496"/>
                    <a:pt x="0" y="118930"/>
                    <a:pt x="23065" y="141995"/>
                  </a:cubicBezTo>
                  <a:cubicBezTo>
                    <a:pt x="33237" y="152167"/>
                    <a:pt x="50360" y="151093"/>
                    <a:pt x="64008" y="155642"/>
                  </a:cubicBezTo>
                  <a:cubicBezTo>
                    <a:pt x="95853" y="151093"/>
                    <a:pt x="127999" y="148304"/>
                    <a:pt x="159542" y="141995"/>
                  </a:cubicBezTo>
                  <a:cubicBezTo>
                    <a:pt x="173649" y="139174"/>
                    <a:pt x="197365" y="142391"/>
                    <a:pt x="200486" y="128347"/>
                  </a:cubicBezTo>
                  <a:cubicBezTo>
                    <a:pt x="208443" y="92543"/>
                    <a:pt x="204650" y="51227"/>
                    <a:pt x="186838" y="19165"/>
                  </a:cubicBezTo>
                  <a:cubicBezTo>
                    <a:pt x="176191" y="0"/>
                    <a:pt x="91303" y="968"/>
                    <a:pt x="64008" y="5517"/>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5214285" y="4486212"/>
              <a:ext cx="217524" cy="207370"/>
            </a:xfrm>
            <a:custGeom>
              <a:avLst/>
              <a:gdLst>
                <a:gd name="connsiteX0" fmla="*/ 108342 w 217524"/>
                <a:gd name="connsiteY0" fmla="*/ 111835 h 207370"/>
                <a:gd name="connsiteX1" fmla="*/ 12808 w 217524"/>
                <a:gd name="connsiteY1" fmla="*/ 125483 h 207370"/>
                <a:gd name="connsiteX2" fmla="*/ 40103 w 217524"/>
                <a:gd name="connsiteY2" fmla="*/ 166426 h 207370"/>
                <a:gd name="connsiteX3" fmla="*/ 81046 w 217524"/>
                <a:gd name="connsiteY3" fmla="*/ 207370 h 207370"/>
                <a:gd name="connsiteX4" fmla="*/ 162933 w 217524"/>
                <a:gd name="connsiteY4" fmla="*/ 152779 h 207370"/>
                <a:gd name="connsiteX5" fmla="*/ 217524 w 217524"/>
                <a:gd name="connsiteY5" fmla="*/ 70892 h 207370"/>
                <a:gd name="connsiteX6" fmla="*/ 149285 w 217524"/>
                <a:gd name="connsiteY6" fmla="*/ 2653 h 207370"/>
                <a:gd name="connsiteX7" fmla="*/ 94694 w 217524"/>
                <a:gd name="connsiteY7" fmla="*/ 16301 h 207370"/>
                <a:gd name="connsiteX8" fmla="*/ 26455 w 217524"/>
                <a:gd name="connsiteY8" fmla="*/ 98187 h 207370"/>
                <a:gd name="connsiteX9" fmla="*/ 26455 w 217524"/>
                <a:gd name="connsiteY9" fmla="*/ 152779 h 207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524" h="207370">
                  <a:moveTo>
                    <a:pt x="108342" y="111835"/>
                  </a:moveTo>
                  <a:cubicBezTo>
                    <a:pt x="76497" y="116384"/>
                    <a:pt x="37927" y="105388"/>
                    <a:pt x="12808" y="125483"/>
                  </a:cubicBezTo>
                  <a:cubicBezTo>
                    <a:pt x="0" y="135729"/>
                    <a:pt x="29603" y="153825"/>
                    <a:pt x="40103" y="166426"/>
                  </a:cubicBezTo>
                  <a:cubicBezTo>
                    <a:pt x="52459" y="181254"/>
                    <a:pt x="67398" y="193722"/>
                    <a:pt x="81046" y="207370"/>
                  </a:cubicBezTo>
                  <a:cubicBezTo>
                    <a:pt x="128870" y="191429"/>
                    <a:pt x="127152" y="198783"/>
                    <a:pt x="162933" y="152779"/>
                  </a:cubicBezTo>
                  <a:cubicBezTo>
                    <a:pt x="183073" y="126884"/>
                    <a:pt x="217524" y="70892"/>
                    <a:pt x="217524" y="70892"/>
                  </a:cubicBezTo>
                  <a:cubicBezTo>
                    <a:pt x="202201" y="47907"/>
                    <a:pt x="182804" y="7442"/>
                    <a:pt x="149285" y="2653"/>
                  </a:cubicBezTo>
                  <a:cubicBezTo>
                    <a:pt x="130716" y="0"/>
                    <a:pt x="112891" y="11752"/>
                    <a:pt x="94694" y="16301"/>
                  </a:cubicBezTo>
                  <a:cubicBezTo>
                    <a:pt x="77927" y="33068"/>
                    <a:pt x="34055" y="71587"/>
                    <a:pt x="26455" y="98187"/>
                  </a:cubicBezTo>
                  <a:cubicBezTo>
                    <a:pt x="21456" y="115684"/>
                    <a:pt x="26455" y="134582"/>
                    <a:pt x="26455" y="152779"/>
                  </a:cubicBezTo>
                </a:path>
              </a:pathLst>
            </a:custGeom>
            <a:noFill/>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1" name="Left Brace 30"/>
          <p:cNvSpPr/>
          <p:nvPr/>
        </p:nvSpPr>
        <p:spPr>
          <a:xfrm rot="17109688">
            <a:off x="2997957" y="2959074"/>
            <a:ext cx="510093" cy="3858072"/>
          </a:xfrm>
          <a:prstGeom prst="leftBrace">
            <a:avLst>
              <a:gd name="adj1" fmla="val 28992"/>
              <a:gd name="adj2" fmla="val 62825"/>
            </a:avLst>
          </a:prstGeom>
          <a:ln w="381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Rounded Rectangle 31"/>
          <p:cNvSpPr/>
          <p:nvPr/>
        </p:nvSpPr>
        <p:spPr>
          <a:xfrm>
            <a:off x="228600" y="228600"/>
            <a:ext cx="3657600" cy="1371600"/>
          </a:xfrm>
          <a:prstGeom prst="roundRect">
            <a:avLst/>
          </a:prstGeom>
          <a:no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Segoe Condensed" pitchFamily="34" charset="0"/>
              </a:rPr>
              <a:t>how are the eco-feedback interfaces presented?</a:t>
            </a:r>
            <a:endParaRPr lang="en-US" sz="3200" b="1" dirty="0">
              <a:latin typeface="Segoe Condensed" pitchFamily="34" charset="0"/>
            </a:endParaRPr>
          </a:p>
        </p:txBody>
      </p:sp>
      <p:sp>
        <p:nvSpPr>
          <p:cNvPr id="34" name="Rounded Rectangle 33"/>
          <p:cNvSpPr/>
          <p:nvPr/>
        </p:nvSpPr>
        <p:spPr>
          <a:xfrm>
            <a:off x="3429000" y="152400"/>
            <a:ext cx="2587752" cy="1371600"/>
          </a:xfrm>
          <a:prstGeom prst="roundRect">
            <a:avLst/>
          </a:prstGeom>
          <a:no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Segoe Condensed" pitchFamily="34" charset="0"/>
              </a:rPr>
              <a:t>what behaviors are targeted?</a:t>
            </a:r>
            <a:endParaRPr lang="en-US" sz="3200" b="1" dirty="0">
              <a:latin typeface="Segoe Condensed" pitchFamily="34" charset="0"/>
            </a:endParaRPr>
          </a:p>
        </p:txBody>
      </p:sp>
      <p:sp>
        <p:nvSpPr>
          <p:cNvPr id="35" name="Rounded Rectangle 34"/>
          <p:cNvSpPr/>
          <p:nvPr/>
        </p:nvSpPr>
        <p:spPr>
          <a:xfrm>
            <a:off x="5562600" y="914400"/>
            <a:ext cx="3581400" cy="1371600"/>
          </a:xfrm>
          <a:prstGeom prst="roundRect">
            <a:avLst/>
          </a:prstGeom>
          <a:no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Segoe Condensed" pitchFamily="34" charset="0"/>
              </a:rPr>
              <a:t>how are the eco-feedback interfaces evaluated?</a:t>
            </a:r>
            <a:endParaRPr lang="en-US" sz="3200" b="1" dirty="0">
              <a:latin typeface="Segoe Condensed" pitchFamily="34" charset="0"/>
            </a:endParaRPr>
          </a:p>
        </p:txBody>
      </p:sp>
      <p:sp>
        <p:nvSpPr>
          <p:cNvPr id="38" name="Arc 37"/>
          <p:cNvSpPr/>
          <p:nvPr/>
        </p:nvSpPr>
        <p:spPr>
          <a:xfrm>
            <a:off x="2438400" y="1143000"/>
            <a:ext cx="533400" cy="2590800"/>
          </a:xfrm>
          <a:prstGeom prst="arc">
            <a:avLst>
              <a:gd name="adj1" fmla="val 16678750"/>
              <a:gd name="adj2" fmla="val 2017398"/>
            </a:avLst>
          </a:prstGeom>
          <a:ln w="38100">
            <a:solidFill>
              <a:schemeClr val="bg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Arc 38"/>
          <p:cNvSpPr/>
          <p:nvPr/>
        </p:nvSpPr>
        <p:spPr>
          <a:xfrm flipH="1">
            <a:off x="3886200" y="1524000"/>
            <a:ext cx="533400" cy="1905000"/>
          </a:xfrm>
          <a:prstGeom prst="arc">
            <a:avLst>
              <a:gd name="adj1" fmla="val 16678750"/>
              <a:gd name="adj2" fmla="val 2017398"/>
            </a:avLst>
          </a:prstGeom>
          <a:ln w="38100">
            <a:solidFill>
              <a:schemeClr val="bg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Arc 39"/>
          <p:cNvSpPr/>
          <p:nvPr/>
        </p:nvSpPr>
        <p:spPr>
          <a:xfrm flipH="1">
            <a:off x="5257800" y="1752600"/>
            <a:ext cx="1752600" cy="1600200"/>
          </a:xfrm>
          <a:prstGeom prst="arc">
            <a:avLst>
              <a:gd name="adj1" fmla="val 18413194"/>
              <a:gd name="adj2" fmla="val 607013"/>
            </a:avLst>
          </a:prstGeom>
          <a:ln w="38100">
            <a:solidFill>
              <a:schemeClr val="bg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Rounded Rectangle 32"/>
          <p:cNvSpPr/>
          <p:nvPr/>
        </p:nvSpPr>
        <p:spPr>
          <a:xfrm>
            <a:off x="304800" y="4724400"/>
            <a:ext cx="6096000" cy="2286000"/>
          </a:xfrm>
          <a:prstGeom prst="roundRect">
            <a:avLst/>
          </a:prstGeom>
          <a:no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Segoe Condensed" pitchFamily="34" charset="0"/>
              </a:rPr>
              <a:t>3. what is </a:t>
            </a:r>
            <a:r>
              <a:rPr lang="en-US" sz="3200" b="1" dirty="0" err="1" smtClean="0">
                <a:latin typeface="Segoe Condensed" pitchFamily="34" charset="0"/>
              </a:rPr>
              <a:t>hci’s</a:t>
            </a:r>
            <a:r>
              <a:rPr lang="en-US" sz="3200" b="1" dirty="0" smtClean="0">
                <a:latin typeface="Segoe Condensed" pitchFamily="34" charset="0"/>
              </a:rPr>
              <a:t> role?</a:t>
            </a:r>
            <a:endParaRPr lang="en-US" sz="3200" b="1" dirty="0">
              <a:latin typeface="Segoe Condensed"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research\talks\CHI2010-EcoFeedback\3026749222_7accec0283_o.jpg"/>
          <p:cNvPicPr>
            <a:picLocks noChangeAspect="1" noChangeArrowheads="1"/>
          </p:cNvPicPr>
          <p:nvPr/>
        </p:nvPicPr>
        <p:blipFill>
          <a:blip r:embed="rId3" cstate="print"/>
          <a:srcRect b="34489"/>
          <a:stretch>
            <a:fillRect/>
          </a:stretch>
        </p:blipFill>
        <p:spPr bwMode="auto">
          <a:xfrm>
            <a:off x="-1" y="-907409"/>
            <a:ext cx="9144000" cy="8984609"/>
          </a:xfrm>
          <a:prstGeom prst="rect">
            <a:avLst/>
          </a:prstGeom>
          <a:noFill/>
        </p:spPr>
      </p:pic>
      <p:sp>
        <p:nvSpPr>
          <p:cNvPr id="36" name="TextBox 35"/>
          <p:cNvSpPr txBox="1"/>
          <p:nvPr/>
        </p:nvSpPr>
        <p:spPr>
          <a:xfrm>
            <a:off x="304800" y="2251795"/>
            <a:ext cx="1600200" cy="110799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6600" b="1" dirty="0" err="1" smtClean="0">
                <a:solidFill>
                  <a:schemeClr val="bg1"/>
                </a:solidFill>
                <a:latin typeface="Segoe Condensed" pitchFamily="34" charset="0"/>
                <a:cs typeface="Arial" pitchFamily="34" charset="0"/>
              </a:rPr>
              <a:t>hci</a:t>
            </a:r>
            <a:endParaRPr lang="en-US" sz="6600" b="1" dirty="0">
              <a:solidFill>
                <a:schemeClr val="bg1"/>
              </a:solidFill>
              <a:latin typeface="Segoe Condensed" pitchFamily="34" charset="0"/>
              <a:cs typeface="Arial" pitchFamily="34" charset="0"/>
            </a:endParaRPr>
          </a:p>
        </p:txBody>
      </p:sp>
      <p:sp>
        <p:nvSpPr>
          <p:cNvPr id="37" name="TextBox 36"/>
          <p:cNvSpPr txBox="1"/>
          <p:nvPr/>
        </p:nvSpPr>
        <p:spPr>
          <a:xfrm>
            <a:off x="5486400" y="3252499"/>
            <a:ext cx="3962400" cy="101470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lnSpc>
                <a:spcPts val="3500"/>
              </a:lnSpc>
            </a:pPr>
            <a:r>
              <a:rPr lang="en-US" sz="4400" b="1" dirty="0" smtClean="0">
                <a:solidFill>
                  <a:schemeClr val="bg1"/>
                </a:solidFill>
                <a:latin typeface="Segoe Condensed" pitchFamily="34" charset="0"/>
                <a:cs typeface="Arial" pitchFamily="34" charset="0"/>
              </a:rPr>
              <a:t>environmental </a:t>
            </a:r>
            <a:br>
              <a:rPr lang="en-US" sz="4400" b="1" dirty="0" smtClean="0">
                <a:solidFill>
                  <a:schemeClr val="bg1"/>
                </a:solidFill>
                <a:latin typeface="Segoe Condensed" pitchFamily="34" charset="0"/>
                <a:cs typeface="Arial" pitchFamily="34" charset="0"/>
              </a:rPr>
            </a:br>
            <a:r>
              <a:rPr lang="en-US" sz="4400" b="1" dirty="0" smtClean="0">
                <a:solidFill>
                  <a:schemeClr val="bg1"/>
                </a:solidFill>
                <a:latin typeface="Segoe Condensed" pitchFamily="34" charset="0"/>
                <a:cs typeface="Arial" pitchFamily="34" charset="0"/>
              </a:rPr>
              <a:t>psychology</a:t>
            </a:r>
            <a:endParaRPr lang="en-US" sz="4400" b="1" dirty="0">
              <a:solidFill>
                <a:schemeClr val="bg1"/>
              </a:solidFill>
              <a:latin typeface="Segoe Condensed" pitchFamily="34" charset="0"/>
              <a:cs typeface="Arial" pitchFamily="34"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study methodology</a:t>
            </a:r>
            <a:endParaRPr lang="en-US" dirty="0"/>
          </a:p>
        </p:txBody>
      </p:sp>
      <p:sp>
        <p:nvSpPr>
          <p:cNvPr id="4" name="Text Placeholder 3"/>
          <p:cNvSpPr>
            <a:spLocks noGrp="1"/>
          </p:cNvSpPr>
          <p:nvPr>
            <p:ph type="body" idx="1"/>
          </p:nvPr>
        </p:nvSpPr>
        <p:spPr>
          <a:xfrm>
            <a:off x="-6858000" y="0"/>
            <a:ext cx="4040188" cy="639762"/>
          </a:xfrm>
        </p:spPr>
        <p:txBody>
          <a:bodyPr/>
          <a:lstStyle/>
          <a:p>
            <a:r>
              <a:rPr lang="en-US" dirty="0" err="1" smtClean="0"/>
              <a:t>hci</a:t>
            </a:r>
            <a:endParaRPr lang="en-US" dirty="0"/>
          </a:p>
        </p:txBody>
      </p:sp>
      <p:sp>
        <p:nvSpPr>
          <p:cNvPr id="5" name="Content Placeholder 4"/>
          <p:cNvSpPr>
            <a:spLocks noGrp="1"/>
          </p:cNvSpPr>
          <p:nvPr>
            <p:ph sz="half" idx="2"/>
          </p:nvPr>
        </p:nvSpPr>
        <p:spPr>
          <a:xfrm>
            <a:off x="-6858000" y="639762"/>
            <a:ext cx="4040188" cy="3951288"/>
          </a:xfrm>
        </p:spPr>
        <p:txBody>
          <a:bodyPr>
            <a:normAutofit fontScale="85000" lnSpcReduction="10000"/>
          </a:bodyPr>
          <a:lstStyle/>
          <a:p>
            <a:r>
              <a:rPr lang="en-US" dirty="0" smtClean="0">
                <a:solidFill>
                  <a:schemeClr val="bg1">
                    <a:lumMod val="85000"/>
                  </a:schemeClr>
                </a:solidFill>
              </a:rPr>
              <a:t>have largely focused on laboratory studies or qualitative field studies of eco-feedback technology</a:t>
            </a:r>
          </a:p>
          <a:p>
            <a:endParaRPr lang="en-US" dirty="0" smtClean="0">
              <a:solidFill>
                <a:schemeClr val="bg1">
                  <a:lumMod val="85000"/>
                </a:schemeClr>
              </a:solidFill>
            </a:endParaRPr>
          </a:p>
          <a:p>
            <a:r>
              <a:rPr lang="en-US" dirty="0" smtClean="0">
                <a:solidFill>
                  <a:schemeClr val="bg1">
                    <a:lumMod val="85000"/>
                  </a:schemeClr>
                </a:solidFill>
              </a:rPr>
              <a:t>this is not to say that the designs are not evaluated. Of the 44 eco-feedback technology papers from HCI, only 17 of them do not provide some sort of user evaluation of their designs (and 9 of these were workshop papers). </a:t>
            </a:r>
          </a:p>
          <a:p>
            <a:endParaRPr lang="en-US" dirty="0">
              <a:solidFill>
                <a:schemeClr val="bg1">
                  <a:lumMod val="85000"/>
                </a:schemeClr>
              </a:solidFill>
            </a:endParaRPr>
          </a:p>
        </p:txBody>
      </p:sp>
      <p:sp>
        <p:nvSpPr>
          <p:cNvPr id="6" name="Text Placeholder 5"/>
          <p:cNvSpPr>
            <a:spLocks noGrp="1"/>
          </p:cNvSpPr>
          <p:nvPr>
            <p:ph type="body" sz="quarter" idx="3"/>
          </p:nvPr>
        </p:nvSpPr>
        <p:spPr>
          <a:xfrm>
            <a:off x="12268200" y="1189038"/>
            <a:ext cx="4041775" cy="639762"/>
          </a:xfrm>
        </p:spPr>
        <p:txBody>
          <a:bodyPr/>
          <a:lstStyle/>
          <a:p>
            <a:r>
              <a:rPr lang="en-US" dirty="0" smtClean="0"/>
              <a:t>e psych</a:t>
            </a:r>
            <a:endParaRPr lang="en-US" dirty="0"/>
          </a:p>
        </p:txBody>
      </p:sp>
      <p:sp>
        <p:nvSpPr>
          <p:cNvPr id="7" name="Content Placeholder 6"/>
          <p:cNvSpPr>
            <a:spLocks noGrp="1"/>
          </p:cNvSpPr>
          <p:nvPr>
            <p:ph sz="quarter" idx="4"/>
          </p:nvPr>
        </p:nvSpPr>
        <p:spPr>
          <a:xfrm>
            <a:off x="12268200" y="1828800"/>
            <a:ext cx="4041775" cy="3951288"/>
          </a:xfrm>
        </p:spPr>
        <p:txBody>
          <a:bodyPr/>
          <a:lstStyle/>
          <a:p>
            <a:r>
              <a:rPr lang="en-US" dirty="0" smtClean="0">
                <a:solidFill>
                  <a:schemeClr val="bg1">
                    <a:lumMod val="85000"/>
                  </a:schemeClr>
                </a:solidFill>
              </a:rPr>
              <a:t>almost exclusively field studies (10/12), with one survey and one lab study.</a:t>
            </a:r>
            <a:endParaRPr lang="en-US" dirty="0">
              <a:solidFill>
                <a:schemeClr val="bg1">
                  <a:lumMod val="85000"/>
                </a:schemeClr>
              </a:solidFill>
            </a:endParaRPr>
          </a:p>
        </p:txBody>
      </p:sp>
      <p:pic>
        <p:nvPicPr>
          <p:cNvPr id="1026" name="Picture 2" descr="C:\research\talks\CHI2010-EcoFeedback\clipart-clipboard.jpg"/>
          <p:cNvPicPr>
            <a:picLocks noChangeAspect="1" noChangeArrowheads="1"/>
          </p:cNvPicPr>
          <p:nvPr/>
        </p:nvPicPr>
        <p:blipFill>
          <a:blip r:embed="rId3" cstate="print"/>
          <a:srcRect/>
          <a:stretch>
            <a:fillRect/>
          </a:stretch>
        </p:blipFill>
        <p:spPr bwMode="auto">
          <a:xfrm>
            <a:off x="10058400" y="4114800"/>
            <a:ext cx="2479201" cy="1747837"/>
          </a:xfrm>
          <a:prstGeom prst="rect">
            <a:avLst/>
          </a:prstGeom>
          <a:noFill/>
        </p:spPr>
      </p:pic>
      <p:grpSp>
        <p:nvGrpSpPr>
          <p:cNvPr id="23" name="Group 22"/>
          <p:cNvGrpSpPr/>
          <p:nvPr/>
        </p:nvGrpSpPr>
        <p:grpSpPr>
          <a:xfrm>
            <a:off x="457200" y="1447800"/>
            <a:ext cx="2514600" cy="2942597"/>
            <a:chOff x="457200" y="1447800"/>
            <a:chExt cx="2514600" cy="2942597"/>
          </a:xfrm>
        </p:grpSpPr>
        <p:pic>
          <p:nvPicPr>
            <p:cNvPr id="1031" name="Picture 7" descr="C:\research\talks\CHI2010-EcoFeedback\beaker_ink_black_background.png"/>
            <p:cNvPicPr>
              <a:picLocks noChangeAspect="1" noChangeArrowheads="1"/>
            </p:cNvPicPr>
            <p:nvPr/>
          </p:nvPicPr>
          <p:blipFill>
            <a:blip r:embed="rId4" cstate="print"/>
            <a:srcRect t="7324"/>
            <a:stretch>
              <a:fillRect/>
            </a:stretch>
          </p:blipFill>
          <p:spPr bwMode="auto">
            <a:xfrm>
              <a:off x="772793" y="2057400"/>
              <a:ext cx="1970407" cy="2332997"/>
            </a:xfrm>
            <a:prstGeom prst="rect">
              <a:avLst/>
            </a:prstGeom>
            <a:noFill/>
          </p:spPr>
        </p:pic>
        <p:sp>
          <p:nvSpPr>
            <p:cNvPr id="15" name="TextBox 14"/>
            <p:cNvSpPr txBox="1"/>
            <p:nvPr/>
          </p:nvSpPr>
          <p:spPr>
            <a:xfrm>
              <a:off x="457200" y="1447800"/>
              <a:ext cx="2514600" cy="523220"/>
            </a:xfrm>
            <a:prstGeom prst="rect">
              <a:avLst/>
            </a:prstGeom>
            <a:noFill/>
          </p:spPr>
          <p:txBody>
            <a:bodyPr wrap="square" rtlCol="0">
              <a:spAutoFit/>
            </a:bodyPr>
            <a:lstStyle/>
            <a:p>
              <a:pPr algn="ctr"/>
              <a:r>
                <a:rPr lang="en-US" sz="2800" dirty="0" smtClean="0">
                  <a:solidFill>
                    <a:schemeClr val="bg1">
                      <a:lumMod val="85000"/>
                    </a:schemeClr>
                  </a:solidFill>
                  <a:latin typeface="Segoe Condensed" pitchFamily="34" charset="0"/>
                  <a:ea typeface="Segoe UI" pitchFamily="34" charset="0"/>
                  <a:cs typeface="Segoe UI" pitchFamily="34" charset="0"/>
                </a:rPr>
                <a:t>laboratory study</a:t>
              </a:r>
            </a:p>
          </p:txBody>
        </p:sp>
      </p:grpSp>
      <p:grpSp>
        <p:nvGrpSpPr>
          <p:cNvPr id="22" name="Group 21"/>
          <p:cNvGrpSpPr/>
          <p:nvPr/>
        </p:nvGrpSpPr>
        <p:grpSpPr>
          <a:xfrm>
            <a:off x="3276600" y="1447800"/>
            <a:ext cx="2339898" cy="2590800"/>
            <a:chOff x="3222702" y="1447800"/>
            <a:chExt cx="2339898" cy="2590800"/>
          </a:xfrm>
        </p:grpSpPr>
        <p:pic>
          <p:nvPicPr>
            <p:cNvPr id="1033" name="Picture 9" descr="C:\research\talks\CHI2010-EcoFeedback\man_with_clipboard.png"/>
            <p:cNvPicPr>
              <a:picLocks noChangeAspect="1" noChangeArrowheads="1"/>
            </p:cNvPicPr>
            <p:nvPr/>
          </p:nvPicPr>
          <p:blipFill>
            <a:blip r:embed="rId5" cstate="print">
              <a:lum bright="-19000"/>
            </a:blip>
            <a:srcRect/>
            <a:stretch>
              <a:fillRect/>
            </a:stretch>
          </p:blipFill>
          <p:spPr bwMode="auto">
            <a:xfrm>
              <a:off x="3568700" y="2247900"/>
              <a:ext cx="1689100" cy="1790700"/>
            </a:xfrm>
            <a:prstGeom prst="rect">
              <a:avLst/>
            </a:prstGeom>
            <a:noFill/>
          </p:spPr>
        </p:pic>
        <p:sp>
          <p:nvSpPr>
            <p:cNvPr id="16" name="TextBox 15"/>
            <p:cNvSpPr txBox="1"/>
            <p:nvPr/>
          </p:nvSpPr>
          <p:spPr>
            <a:xfrm>
              <a:off x="3222702" y="1447800"/>
              <a:ext cx="2339898" cy="523220"/>
            </a:xfrm>
            <a:prstGeom prst="rect">
              <a:avLst/>
            </a:prstGeom>
            <a:noFill/>
          </p:spPr>
          <p:txBody>
            <a:bodyPr wrap="square" rtlCol="0">
              <a:spAutoFit/>
            </a:bodyPr>
            <a:lstStyle/>
            <a:p>
              <a:pPr algn="ctr"/>
              <a:r>
                <a:rPr lang="en-US" sz="2800" dirty="0" smtClean="0">
                  <a:solidFill>
                    <a:schemeClr val="bg1">
                      <a:lumMod val="85000"/>
                    </a:schemeClr>
                  </a:solidFill>
                  <a:latin typeface="Segoe Condensed" pitchFamily="34" charset="0"/>
                  <a:ea typeface="Segoe UI" pitchFamily="34" charset="0"/>
                  <a:cs typeface="Segoe UI" pitchFamily="34" charset="0"/>
                </a:rPr>
                <a:t>qualitative study</a:t>
              </a:r>
            </a:p>
          </p:txBody>
        </p:sp>
      </p:grpSp>
      <p:grpSp>
        <p:nvGrpSpPr>
          <p:cNvPr id="24" name="Group 23"/>
          <p:cNvGrpSpPr/>
          <p:nvPr/>
        </p:nvGrpSpPr>
        <p:grpSpPr>
          <a:xfrm>
            <a:off x="5921298" y="1447800"/>
            <a:ext cx="2133600" cy="2438400"/>
            <a:chOff x="5921298" y="1447800"/>
            <a:chExt cx="2133600" cy="2438400"/>
          </a:xfrm>
        </p:grpSpPr>
        <p:pic>
          <p:nvPicPr>
            <p:cNvPr id="1032" name="Picture 8" descr="C:\research\talks\CHI2010-EcoFeedback\tractor_black_and_white.png"/>
            <p:cNvPicPr>
              <a:picLocks noChangeAspect="1" noChangeArrowheads="1"/>
            </p:cNvPicPr>
            <p:nvPr/>
          </p:nvPicPr>
          <p:blipFill>
            <a:blip r:embed="rId6" cstate="print"/>
            <a:srcRect/>
            <a:stretch>
              <a:fillRect/>
            </a:stretch>
          </p:blipFill>
          <p:spPr bwMode="auto">
            <a:xfrm>
              <a:off x="5943600" y="2536723"/>
              <a:ext cx="2057400" cy="1349477"/>
            </a:xfrm>
            <a:prstGeom prst="rect">
              <a:avLst/>
            </a:prstGeom>
            <a:noFill/>
          </p:spPr>
        </p:pic>
        <p:sp>
          <p:nvSpPr>
            <p:cNvPr id="17" name="TextBox 16"/>
            <p:cNvSpPr txBox="1"/>
            <p:nvPr/>
          </p:nvSpPr>
          <p:spPr>
            <a:xfrm>
              <a:off x="5921298" y="1447800"/>
              <a:ext cx="2133600" cy="523220"/>
            </a:xfrm>
            <a:prstGeom prst="rect">
              <a:avLst/>
            </a:prstGeom>
            <a:noFill/>
          </p:spPr>
          <p:txBody>
            <a:bodyPr wrap="square" rtlCol="0">
              <a:spAutoFit/>
            </a:bodyPr>
            <a:lstStyle/>
            <a:p>
              <a:pPr algn="ctr"/>
              <a:r>
                <a:rPr lang="en-US" sz="2800" dirty="0" smtClean="0">
                  <a:solidFill>
                    <a:schemeClr val="bg1">
                      <a:lumMod val="85000"/>
                    </a:schemeClr>
                  </a:solidFill>
                  <a:latin typeface="Segoe Condensed" pitchFamily="34" charset="0"/>
                  <a:ea typeface="Segoe UI" pitchFamily="34" charset="0"/>
                  <a:cs typeface="Segoe UI" pitchFamily="34" charset="0"/>
                </a:rPr>
                <a:t>field study</a:t>
              </a:r>
            </a:p>
          </p:txBody>
        </p:sp>
      </p:grpSp>
      <p:sp>
        <p:nvSpPr>
          <p:cNvPr id="18" name="Right Bracket 17"/>
          <p:cNvSpPr/>
          <p:nvPr/>
        </p:nvSpPr>
        <p:spPr>
          <a:xfrm rot="5400000">
            <a:off x="2743200" y="2438400"/>
            <a:ext cx="381000" cy="4191000"/>
          </a:xfrm>
          <a:prstGeom prst="rightBracket">
            <a:avLst>
              <a:gd name="adj" fmla="val 0"/>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3" name="Straight Connector 32"/>
          <p:cNvCxnSpPr/>
          <p:nvPr/>
        </p:nvCxnSpPr>
        <p:spPr>
          <a:xfrm rot="5400000">
            <a:off x="2758440" y="4861560"/>
            <a:ext cx="27432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2092656" y="4835604"/>
            <a:ext cx="1600200" cy="110799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6600" b="1" dirty="0" err="1" smtClean="0">
                <a:solidFill>
                  <a:schemeClr val="bg1"/>
                </a:solidFill>
                <a:latin typeface="Segoe Condensed" pitchFamily="34" charset="0"/>
                <a:cs typeface="Arial" pitchFamily="34" charset="0"/>
              </a:rPr>
              <a:t>hci</a:t>
            </a:r>
            <a:endParaRPr lang="en-US" sz="6600" b="1" dirty="0">
              <a:solidFill>
                <a:schemeClr val="bg1"/>
              </a:solidFill>
              <a:latin typeface="Segoe Condensed" pitchFamily="34" charset="0"/>
              <a:cs typeface="Arial" pitchFamily="34" charset="0"/>
            </a:endParaRPr>
          </a:p>
        </p:txBody>
      </p:sp>
      <p:sp>
        <p:nvSpPr>
          <p:cNvPr id="35" name="TextBox 34"/>
          <p:cNvSpPr txBox="1"/>
          <p:nvPr/>
        </p:nvSpPr>
        <p:spPr>
          <a:xfrm>
            <a:off x="5031472" y="5005099"/>
            <a:ext cx="3962400" cy="101470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lnSpc>
                <a:spcPts val="3500"/>
              </a:lnSpc>
            </a:pPr>
            <a:r>
              <a:rPr lang="en-US" sz="4400" b="1" dirty="0" smtClean="0">
                <a:solidFill>
                  <a:schemeClr val="bg1"/>
                </a:solidFill>
                <a:latin typeface="Segoe Condensed" pitchFamily="34" charset="0"/>
                <a:cs typeface="Arial" pitchFamily="34" charset="0"/>
              </a:rPr>
              <a:t>environmental </a:t>
            </a:r>
            <a:br>
              <a:rPr lang="en-US" sz="4400" b="1" dirty="0" smtClean="0">
                <a:solidFill>
                  <a:schemeClr val="bg1"/>
                </a:solidFill>
                <a:latin typeface="Segoe Condensed" pitchFamily="34" charset="0"/>
                <a:cs typeface="Arial" pitchFamily="34" charset="0"/>
              </a:rPr>
            </a:br>
            <a:r>
              <a:rPr lang="en-US" sz="4400" b="1" dirty="0" smtClean="0">
                <a:solidFill>
                  <a:schemeClr val="bg1"/>
                </a:solidFill>
                <a:latin typeface="Segoe Condensed" pitchFamily="34" charset="0"/>
                <a:cs typeface="Arial" pitchFamily="34" charset="0"/>
              </a:rPr>
              <a:t>psychology</a:t>
            </a:r>
            <a:endParaRPr lang="en-US" sz="4400" b="1" dirty="0">
              <a:solidFill>
                <a:schemeClr val="bg1"/>
              </a:solidFill>
              <a:latin typeface="Segoe Condensed" pitchFamily="34" charset="0"/>
              <a:cs typeface="Arial" pitchFamily="34" charset="0"/>
            </a:endParaRPr>
          </a:p>
        </p:txBody>
      </p:sp>
      <p:sp>
        <p:nvSpPr>
          <p:cNvPr id="36" name="Right Bracket 35"/>
          <p:cNvSpPr/>
          <p:nvPr/>
        </p:nvSpPr>
        <p:spPr>
          <a:xfrm rot="5400000">
            <a:off x="6819900" y="3314700"/>
            <a:ext cx="381000" cy="2438400"/>
          </a:xfrm>
          <a:prstGeom prst="rightBracket">
            <a:avLst>
              <a:gd name="adj" fmla="val 0"/>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7" name="Straight Connector 36"/>
          <p:cNvCxnSpPr/>
          <p:nvPr/>
        </p:nvCxnSpPr>
        <p:spPr>
          <a:xfrm rot="5400000">
            <a:off x="6873240" y="4861560"/>
            <a:ext cx="27432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4" grpId="0"/>
      <p:bldP spid="35" grpId="0"/>
      <p:bldP spid="3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study</a:t>
            </a:r>
            <a:endParaRPr lang="en-US" dirty="0">
              <a:latin typeface="Arial" pitchFamily="34" charset="0"/>
              <a:cs typeface="Arial" pitchFamily="34" charset="0"/>
            </a:endParaRPr>
          </a:p>
        </p:txBody>
      </p:sp>
      <p:pic>
        <p:nvPicPr>
          <p:cNvPr id="71682" name="Picture 2"/>
          <p:cNvPicPr>
            <a:picLocks noChangeAspect="1" noChangeArrowheads="1"/>
          </p:cNvPicPr>
          <p:nvPr/>
        </p:nvPicPr>
        <p:blipFill>
          <a:blip r:embed="rId3" cstate="print"/>
          <a:srcRect/>
          <a:stretch>
            <a:fillRect/>
          </a:stretch>
        </p:blipFill>
        <p:spPr bwMode="auto">
          <a:xfrm>
            <a:off x="-4572000" y="990600"/>
            <a:ext cx="4120570" cy="4314825"/>
          </a:xfrm>
          <a:prstGeom prst="rect">
            <a:avLst/>
          </a:prstGeom>
          <a:noFill/>
          <a:ln w="9525">
            <a:noFill/>
            <a:miter lim="800000"/>
            <a:headEnd/>
            <a:tailEnd/>
          </a:ln>
        </p:spPr>
      </p:pic>
      <p:pic>
        <p:nvPicPr>
          <p:cNvPr id="15" name="Picture 2" descr="C:\research\talks\CHI2010-EcoFeedbackMadness\Visual_Voltage_cord_PHOTO_BY_ALEX_WEBB_ALLEN.jpg"/>
          <p:cNvPicPr>
            <a:picLocks noChangeAspect="1" noChangeArrowheads="1"/>
          </p:cNvPicPr>
          <p:nvPr/>
        </p:nvPicPr>
        <p:blipFill>
          <a:blip r:embed="rId4" cstate="print"/>
          <a:srcRect b="27014"/>
          <a:stretch>
            <a:fillRect/>
          </a:stretch>
        </p:blipFill>
        <p:spPr bwMode="auto">
          <a:xfrm>
            <a:off x="381000" y="2362200"/>
            <a:ext cx="3276600" cy="2999939"/>
          </a:xfrm>
          <a:prstGeom prst="rect">
            <a:avLst/>
          </a:prstGeom>
          <a:noFill/>
          <a:effectLst>
            <a:outerShdw blurRad="76200" dir="18900000" sy="23000" kx="-1200000" algn="bl" rotWithShape="0">
              <a:prstClr val="black">
                <a:alpha val="20000"/>
              </a:prstClr>
            </a:outerShdw>
            <a:reflection blurRad="6350" stA="52000" endA="300" endPos="35000" dir="5400000" sy="-100000" algn="bl" rotWithShape="0"/>
          </a:effectLst>
        </p:spPr>
      </p:pic>
      <p:sp>
        <p:nvSpPr>
          <p:cNvPr id="16" name="TextBox 15"/>
          <p:cNvSpPr txBox="1"/>
          <p:nvPr/>
        </p:nvSpPr>
        <p:spPr>
          <a:xfrm>
            <a:off x="152400" y="6305490"/>
            <a:ext cx="5334000" cy="400110"/>
          </a:xfrm>
          <a:prstGeom prst="rect">
            <a:avLst/>
          </a:prstGeom>
          <a:noFill/>
        </p:spPr>
        <p:txBody>
          <a:bodyPr wrap="square" rtlCol="0">
            <a:spAutoFit/>
          </a:bodyPr>
          <a:lstStyle/>
          <a:p>
            <a:r>
              <a:rPr lang="en-US" sz="2000" dirty="0" err="1" smtClean="0">
                <a:solidFill>
                  <a:schemeClr val="bg1">
                    <a:lumMod val="75000"/>
                  </a:schemeClr>
                </a:solidFill>
                <a:latin typeface="Arial" pitchFamily="34" charset="0"/>
                <a:cs typeface="Arial" pitchFamily="34" charset="0"/>
              </a:rPr>
              <a:t>Gustafsson</a:t>
            </a:r>
            <a:r>
              <a:rPr lang="en-US" sz="2000" dirty="0" smtClean="0">
                <a:solidFill>
                  <a:schemeClr val="bg1">
                    <a:lumMod val="75000"/>
                  </a:schemeClr>
                </a:solidFill>
                <a:latin typeface="Arial" pitchFamily="34" charset="0"/>
                <a:cs typeface="Arial" pitchFamily="34" charset="0"/>
              </a:rPr>
              <a:t> and </a:t>
            </a:r>
            <a:r>
              <a:rPr lang="en-US" sz="2000" dirty="0" err="1" smtClean="0">
                <a:solidFill>
                  <a:schemeClr val="bg1">
                    <a:lumMod val="75000"/>
                  </a:schemeClr>
                </a:solidFill>
                <a:latin typeface="Arial" pitchFamily="34" charset="0"/>
                <a:cs typeface="Arial" pitchFamily="34" charset="0"/>
              </a:rPr>
              <a:t>Gyllenswärd</a:t>
            </a:r>
            <a:r>
              <a:rPr lang="en-US" sz="2000" dirty="0" smtClean="0">
                <a:solidFill>
                  <a:schemeClr val="bg1">
                    <a:lumMod val="75000"/>
                  </a:schemeClr>
                </a:solidFill>
                <a:latin typeface="Arial" pitchFamily="34" charset="0"/>
                <a:cs typeface="Arial" pitchFamily="34" charset="0"/>
              </a:rPr>
              <a:t>, </a:t>
            </a:r>
            <a:r>
              <a:rPr lang="en-US" sz="2000" i="1" dirty="0" smtClean="0">
                <a:solidFill>
                  <a:schemeClr val="bg1">
                    <a:lumMod val="75000"/>
                  </a:schemeClr>
                </a:solidFill>
                <a:latin typeface="Arial" pitchFamily="34" charset="0"/>
                <a:cs typeface="Arial" pitchFamily="34" charset="0"/>
              </a:rPr>
              <a:t>CHI EA, 2005 </a:t>
            </a:r>
            <a:endParaRPr lang="en-US" sz="2000" i="1" dirty="0">
              <a:solidFill>
                <a:schemeClr val="bg1">
                  <a:lumMod val="75000"/>
                </a:schemeClr>
              </a:solidFill>
              <a:latin typeface="Arial" pitchFamily="34" charset="0"/>
              <a:cs typeface="Arial" pitchFamily="34" charset="0"/>
            </a:endParaRPr>
          </a:p>
        </p:txBody>
      </p:sp>
      <p:sp>
        <p:nvSpPr>
          <p:cNvPr id="7" name="Rectangle 6"/>
          <p:cNvSpPr/>
          <p:nvPr/>
        </p:nvSpPr>
        <p:spPr>
          <a:xfrm>
            <a:off x="762000" y="838200"/>
            <a:ext cx="4291559" cy="1015663"/>
          </a:xfrm>
          <a:prstGeom prst="rect">
            <a:avLst/>
          </a:prstGeom>
        </p:spPr>
        <p:txBody>
          <a:bodyPr wrap="none">
            <a:spAutoFit/>
          </a:bodyPr>
          <a:lstStyle/>
          <a:p>
            <a:r>
              <a:rPr lang="en-US" sz="6000" dirty="0" err="1" smtClean="0">
                <a:solidFill>
                  <a:schemeClr val="bg1">
                    <a:lumMod val="75000"/>
                  </a:schemeClr>
                </a:solidFill>
                <a:latin typeface="Arial" pitchFamily="34" charset="0"/>
                <a:cs typeface="Arial" pitchFamily="34" charset="0"/>
              </a:rPr>
              <a:t>hci</a:t>
            </a:r>
            <a:r>
              <a:rPr lang="en-US" sz="6000" dirty="0" smtClean="0">
                <a:solidFill>
                  <a:schemeClr val="bg1">
                    <a:lumMod val="75000"/>
                  </a:schemeClr>
                </a:solidFill>
                <a:latin typeface="Arial" pitchFamily="34" charset="0"/>
                <a:cs typeface="Arial" pitchFamily="34" charset="0"/>
              </a:rPr>
              <a:t> example</a:t>
            </a:r>
            <a:endParaRPr lang="en-US" sz="6000" dirty="0">
              <a:solidFill>
                <a:schemeClr val="bg1">
                  <a:lumMod val="75000"/>
                </a:schemeClr>
              </a:solidFill>
            </a:endParaRPr>
          </a:p>
        </p:txBody>
      </p:sp>
      <p:sp>
        <p:nvSpPr>
          <p:cNvPr id="8" name="Rectangle 7"/>
          <p:cNvSpPr/>
          <p:nvPr/>
        </p:nvSpPr>
        <p:spPr>
          <a:xfrm>
            <a:off x="3733800" y="2252008"/>
            <a:ext cx="5486400" cy="3231654"/>
          </a:xfrm>
          <a:prstGeom prst="rect">
            <a:avLst/>
          </a:prstGeom>
        </p:spPr>
        <p:txBody>
          <a:bodyPr wrap="square">
            <a:spAutoFit/>
          </a:bodyPr>
          <a:lstStyle/>
          <a:p>
            <a:r>
              <a:rPr lang="en-US" sz="3600" dirty="0" smtClean="0">
                <a:solidFill>
                  <a:schemeClr val="bg1">
                    <a:lumMod val="85000"/>
                  </a:schemeClr>
                </a:solidFill>
                <a:latin typeface="Segoe Condensed" pitchFamily="34" charset="0"/>
              </a:rPr>
              <a:t>power-aware cord</a:t>
            </a:r>
          </a:p>
          <a:p>
            <a:r>
              <a:rPr lang="en-US" sz="2800" dirty="0" smtClean="0">
                <a:solidFill>
                  <a:schemeClr val="bg1">
                    <a:lumMod val="85000"/>
                  </a:schemeClr>
                </a:solidFill>
                <a:latin typeface="Segoe Condensed" pitchFamily="34" charset="0"/>
              </a:rPr>
              <a:t>investigate reactions to ambient display</a:t>
            </a:r>
          </a:p>
          <a:p>
            <a:r>
              <a:rPr lang="en-US" sz="2800" dirty="0" smtClean="0">
                <a:solidFill>
                  <a:schemeClr val="bg1">
                    <a:lumMod val="85000"/>
                  </a:schemeClr>
                </a:solidFill>
                <a:latin typeface="Segoe Condensed" pitchFamily="34" charset="0"/>
              </a:rPr>
              <a:t>wizard-of-oz study</a:t>
            </a:r>
          </a:p>
          <a:p>
            <a:r>
              <a:rPr lang="en-US" sz="2800" dirty="0" smtClean="0">
                <a:solidFill>
                  <a:schemeClr val="bg1">
                    <a:lumMod val="85000"/>
                  </a:schemeClr>
                </a:solidFill>
                <a:latin typeface="Segoe Condensed" pitchFamily="34" charset="0"/>
              </a:rPr>
              <a:t>15 participants</a:t>
            </a:r>
          </a:p>
          <a:p>
            <a:endParaRPr lang="en-US" sz="2800" dirty="0" smtClean="0">
              <a:solidFill>
                <a:schemeClr val="bg1">
                  <a:lumMod val="85000"/>
                </a:schemeClr>
              </a:solidFill>
              <a:latin typeface="Segoe Condensed" pitchFamily="34" charset="0"/>
            </a:endParaRPr>
          </a:p>
          <a:p>
            <a:r>
              <a:rPr lang="en-US" sz="2800" dirty="0" smtClean="0">
                <a:solidFill>
                  <a:schemeClr val="bg1">
                    <a:lumMod val="85000"/>
                  </a:schemeClr>
                </a:solidFill>
                <a:latin typeface="Segoe Condensed" pitchFamily="34" charset="0"/>
              </a:rPr>
              <a:t>13 participants understood feedback without explanation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3"/>
          <p:cNvGrpSpPr/>
          <p:nvPr/>
        </p:nvGrpSpPr>
        <p:grpSpPr>
          <a:xfrm>
            <a:off x="375230" y="609600"/>
            <a:ext cx="3663370" cy="6324600"/>
            <a:chOff x="375230" y="0"/>
            <a:chExt cx="3663370" cy="6324600"/>
          </a:xfrm>
        </p:grpSpPr>
        <p:pic>
          <p:nvPicPr>
            <p:cNvPr id="11" name="Picture 5" descr="C:\research\projects\Sustain\design\LeafWithStem.png"/>
            <p:cNvPicPr>
              <a:picLocks noChangeAspect="1" noChangeArrowheads="1"/>
            </p:cNvPicPr>
            <p:nvPr/>
          </p:nvPicPr>
          <p:blipFill>
            <a:blip r:embed="rId3" cstate="print"/>
            <a:srcRect/>
            <a:stretch>
              <a:fillRect/>
            </a:stretch>
          </p:blipFill>
          <p:spPr bwMode="auto">
            <a:xfrm rot="21082707" flipH="1">
              <a:off x="375230" y="237776"/>
              <a:ext cx="3569965" cy="5275259"/>
            </a:xfrm>
            <a:prstGeom prst="rect">
              <a:avLst/>
            </a:prstGeom>
            <a:noFill/>
          </p:spPr>
        </p:pic>
        <p:sp>
          <p:nvSpPr>
            <p:cNvPr id="12" name="Rectangle 11"/>
            <p:cNvSpPr/>
            <p:nvPr/>
          </p:nvSpPr>
          <p:spPr>
            <a:xfrm>
              <a:off x="457200" y="0"/>
              <a:ext cx="3581400" cy="6324600"/>
            </a:xfrm>
            <a:prstGeom prst="rect">
              <a:avLst/>
            </a:prstGeom>
            <a:solidFill>
              <a:schemeClr val="tx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itle 4"/>
          <p:cNvSpPr>
            <a:spLocks noGrp="1"/>
          </p:cNvSpPr>
          <p:nvPr>
            <p:ph type="title"/>
          </p:nvPr>
        </p:nvSpPr>
        <p:spPr/>
        <p:txBody>
          <a:bodyPr/>
          <a:lstStyle/>
          <a:p>
            <a:r>
              <a:rPr lang="en-US" dirty="0" smtClean="0"/>
              <a:t>lab studies in </a:t>
            </a:r>
            <a:r>
              <a:rPr lang="en-US" dirty="0" err="1" smtClean="0"/>
              <a:t>hci</a:t>
            </a:r>
            <a:r>
              <a:rPr lang="en-US" dirty="0" smtClean="0"/>
              <a:t> </a:t>
            </a:r>
            <a:endParaRPr lang="en-US" dirty="0"/>
          </a:p>
        </p:txBody>
      </p:sp>
      <p:sp>
        <p:nvSpPr>
          <p:cNvPr id="7" name="TextBox 6"/>
          <p:cNvSpPr txBox="1"/>
          <p:nvPr/>
        </p:nvSpPr>
        <p:spPr>
          <a:xfrm>
            <a:off x="1371600" y="2590800"/>
            <a:ext cx="6705600" cy="2431435"/>
          </a:xfrm>
          <a:prstGeom prst="rect">
            <a:avLst/>
          </a:prstGeom>
          <a:noFill/>
        </p:spPr>
        <p:txBody>
          <a:bodyPr wrap="square" rtlCol="0">
            <a:spAutoFit/>
          </a:bodyPr>
          <a:lstStyle/>
          <a:p>
            <a:r>
              <a:rPr lang="en-US" sz="2800" dirty="0" smtClean="0">
                <a:solidFill>
                  <a:schemeClr val="bg1">
                    <a:lumMod val="75000"/>
                  </a:schemeClr>
                </a:solidFill>
                <a:latin typeface="Segoe UI" pitchFamily="34" charset="0"/>
                <a:ea typeface="Segoe UI" pitchFamily="34" charset="0"/>
                <a:cs typeface="Segoe UI" pitchFamily="34" charset="0"/>
              </a:rPr>
              <a:t>at this stage, the Power-Aware cord is meant to be a </a:t>
            </a:r>
            <a:r>
              <a:rPr lang="en-US" sz="3200" b="1" dirty="0" smtClean="0">
                <a:solidFill>
                  <a:schemeClr val="bg1">
                    <a:lumMod val="75000"/>
                  </a:schemeClr>
                </a:solidFill>
                <a:latin typeface="Segoe UI" pitchFamily="34" charset="0"/>
                <a:ea typeface="Segoe UI" pitchFamily="34" charset="0"/>
                <a:cs typeface="Segoe UI" pitchFamily="34" charset="0"/>
              </a:rPr>
              <a:t>conceptual design statement</a:t>
            </a:r>
            <a:r>
              <a:rPr lang="en-US" sz="2800" dirty="0" smtClean="0">
                <a:solidFill>
                  <a:schemeClr val="bg1">
                    <a:lumMod val="75000"/>
                  </a:schemeClr>
                </a:solidFill>
                <a:latin typeface="Segoe UI" pitchFamily="34" charset="0"/>
                <a:ea typeface="Segoe UI" pitchFamily="34" charset="0"/>
                <a:cs typeface="Segoe UI" pitchFamily="34" charset="0"/>
              </a:rPr>
              <a:t>, mostly used to test people’s </a:t>
            </a:r>
            <a:r>
              <a:rPr lang="en-US" sz="3200" b="1" dirty="0" smtClean="0">
                <a:solidFill>
                  <a:schemeClr val="bg1">
                    <a:lumMod val="75000"/>
                  </a:schemeClr>
                </a:solidFill>
                <a:latin typeface="Segoe UI" pitchFamily="34" charset="0"/>
                <a:ea typeface="Segoe UI" pitchFamily="34" charset="0"/>
                <a:cs typeface="Segoe UI" pitchFamily="34" charset="0"/>
              </a:rPr>
              <a:t>reactions </a:t>
            </a:r>
            <a:r>
              <a:rPr lang="en-US" sz="2800" dirty="0" smtClean="0">
                <a:solidFill>
                  <a:schemeClr val="bg1">
                    <a:lumMod val="75000"/>
                  </a:schemeClr>
                </a:solidFill>
                <a:latin typeface="Segoe UI" pitchFamily="34" charset="0"/>
                <a:ea typeface="Segoe UI" pitchFamily="34" charset="0"/>
                <a:cs typeface="Segoe UI" pitchFamily="34" charset="0"/>
              </a:rPr>
              <a:t>and</a:t>
            </a:r>
            <a:r>
              <a:rPr lang="en-US" sz="2800" b="1" dirty="0" smtClean="0">
                <a:solidFill>
                  <a:schemeClr val="bg1">
                    <a:lumMod val="75000"/>
                  </a:schemeClr>
                </a:solidFill>
                <a:latin typeface="Segoe UI" pitchFamily="34" charset="0"/>
                <a:ea typeface="Segoe UI" pitchFamily="34" charset="0"/>
                <a:cs typeface="Segoe UI" pitchFamily="34" charset="0"/>
              </a:rPr>
              <a:t> </a:t>
            </a:r>
            <a:r>
              <a:rPr lang="en-US" sz="3200" b="1" dirty="0" smtClean="0">
                <a:solidFill>
                  <a:schemeClr val="bg1">
                    <a:lumMod val="75000"/>
                  </a:schemeClr>
                </a:solidFill>
                <a:latin typeface="Segoe UI" pitchFamily="34" charset="0"/>
                <a:ea typeface="Segoe UI" pitchFamily="34" charset="0"/>
                <a:cs typeface="Segoe UI" pitchFamily="34" charset="0"/>
              </a:rPr>
              <a:t>provoke thoughts</a:t>
            </a:r>
            <a:r>
              <a:rPr lang="en-US" sz="2800" dirty="0" smtClean="0">
                <a:solidFill>
                  <a:schemeClr val="bg1">
                    <a:lumMod val="75000"/>
                  </a:schemeClr>
                </a:solidFill>
                <a:latin typeface="Segoe UI" pitchFamily="34" charset="0"/>
                <a:ea typeface="Segoe UI" pitchFamily="34" charset="0"/>
                <a:cs typeface="Segoe UI" pitchFamily="34" charset="0"/>
              </a:rPr>
              <a:t> around the area of energy consumption.</a:t>
            </a:r>
            <a:endParaRPr lang="en-US" sz="2800" dirty="0">
              <a:solidFill>
                <a:schemeClr val="bg1">
                  <a:lumMod val="75000"/>
                </a:schemeClr>
              </a:solidFill>
              <a:latin typeface="Segoe UI" pitchFamily="34" charset="0"/>
              <a:ea typeface="Segoe UI" pitchFamily="34" charset="0"/>
              <a:cs typeface="Segoe UI" pitchFamily="34" charset="0"/>
            </a:endParaRPr>
          </a:p>
        </p:txBody>
      </p:sp>
      <p:sp>
        <p:nvSpPr>
          <p:cNvPr id="8" name="TextBox 7"/>
          <p:cNvSpPr txBox="1"/>
          <p:nvPr/>
        </p:nvSpPr>
        <p:spPr>
          <a:xfrm>
            <a:off x="304800" y="1524000"/>
            <a:ext cx="2133600" cy="3154710"/>
          </a:xfrm>
          <a:prstGeom prst="rect">
            <a:avLst/>
          </a:prstGeom>
          <a:noFill/>
        </p:spPr>
        <p:txBody>
          <a:bodyPr wrap="square" rtlCol="0">
            <a:spAutoFit/>
          </a:bodyPr>
          <a:lstStyle/>
          <a:p>
            <a:r>
              <a:rPr lang="en-US" sz="19900" dirty="0" smtClean="0">
                <a:solidFill>
                  <a:schemeClr val="bg1">
                    <a:lumMod val="50000"/>
                  </a:schemeClr>
                </a:solidFill>
                <a:latin typeface="+mj-lt"/>
                <a:ea typeface="Segoe UI" pitchFamily="34" charset="0"/>
                <a:cs typeface="Segoe UI" pitchFamily="34" charset="0"/>
              </a:rPr>
              <a:t>“</a:t>
            </a:r>
            <a:endParaRPr lang="en-US" sz="19900" dirty="0">
              <a:solidFill>
                <a:schemeClr val="bg1">
                  <a:lumMod val="50000"/>
                </a:schemeClr>
              </a:solidFill>
              <a:latin typeface="+mj-lt"/>
              <a:ea typeface="Segoe UI" pitchFamily="34" charset="0"/>
              <a:cs typeface="Segoe UI" pitchFamily="34" charset="0"/>
            </a:endParaRPr>
          </a:p>
        </p:txBody>
      </p:sp>
      <p:sp>
        <p:nvSpPr>
          <p:cNvPr id="9" name="Rectangle 8"/>
          <p:cNvSpPr/>
          <p:nvPr/>
        </p:nvSpPr>
        <p:spPr>
          <a:xfrm>
            <a:off x="7427777" y="4614952"/>
            <a:ext cx="801823" cy="1862048"/>
          </a:xfrm>
          <a:prstGeom prst="rect">
            <a:avLst/>
          </a:prstGeom>
        </p:spPr>
        <p:txBody>
          <a:bodyPr wrap="square">
            <a:spAutoFit/>
          </a:bodyPr>
          <a:lstStyle/>
          <a:p>
            <a:r>
              <a:rPr lang="en-US" sz="11500" dirty="0" smtClean="0">
                <a:solidFill>
                  <a:schemeClr val="bg1">
                    <a:lumMod val="50000"/>
                  </a:schemeClr>
                </a:solidFill>
                <a:ea typeface="Segoe UI" pitchFamily="34" charset="0"/>
                <a:cs typeface="Segoe UI" pitchFamily="34" charset="0"/>
              </a:rPr>
              <a:t>”</a:t>
            </a:r>
            <a:endParaRPr lang="en-US" sz="11500" dirty="0">
              <a:solidFill>
                <a:schemeClr val="bg1">
                  <a:lumMod val="50000"/>
                </a:schemeClr>
              </a:solidFill>
            </a:endParaRPr>
          </a:p>
        </p:txBody>
      </p:sp>
      <p:sp>
        <p:nvSpPr>
          <p:cNvPr id="14" name="TextBox 13"/>
          <p:cNvSpPr txBox="1"/>
          <p:nvPr/>
        </p:nvSpPr>
        <p:spPr>
          <a:xfrm>
            <a:off x="152400" y="6305490"/>
            <a:ext cx="5334000" cy="400110"/>
          </a:xfrm>
          <a:prstGeom prst="rect">
            <a:avLst/>
          </a:prstGeom>
          <a:noFill/>
        </p:spPr>
        <p:txBody>
          <a:bodyPr wrap="square" rtlCol="0">
            <a:spAutoFit/>
          </a:bodyPr>
          <a:lstStyle/>
          <a:p>
            <a:r>
              <a:rPr lang="en-US" sz="2000" dirty="0" err="1" smtClean="0">
                <a:solidFill>
                  <a:schemeClr val="bg1">
                    <a:lumMod val="75000"/>
                  </a:schemeClr>
                </a:solidFill>
                <a:latin typeface="Arial" pitchFamily="34" charset="0"/>
                <a:cs typeface="Arial" pitchFamily="34" charset="0"/>
              </a:rPr>
              <a:t>Gustafsson</a:t>
            </a:r>
            <a:r>
              <a:rPr lang="en-US" sz="2000" dirty="0" smtClean="0">
                <a:solidFill>
                  <a:schemeClr val="bg1">
                    <a:lumMod val="75000"/>
                  </a:schemeClr>
                </a:solidFill>
                <a:latin typeface="Arial" pitchFamily="34" charset="0"/>
                <a:cs typeface="Arial" pitchFamily="34" charset="0"/>
              </a:rPr>
              <a:t> and </a:t>
            </a:r>
            <a:r>
              <a:rPr lang="en-US" sz="2000" dirty="0" err="1" smtClean="0">
                <a:solidFill>
                  <a:schemeClr val="bg1">
                    <a:lumMod val="75000"/>
                  </a:schemeClr>
                </a:solidFill>
                <a:latin typeface="Arial" pitchFamily="34" charset="0"/>
                <a:cs typeface="Arial" pitchFamily="34" charset="0"/>
              </a:rPr>
              <a:t>Gyllenswärd</a:t>
            </a:r>
            <a:r>
              <a:rPr lang="en-US" sz="2000" dirty="0" smtClean="0">
                <a:solidFill>
                  <a:schemeClr val="bg1">
                    <a:lumMod val="75000"/>
                  </a:schemeClr>
                </a:solidFill>
                <a:latin typeface="Arial" pitchFamily="34" charset="0"/>
                <a:cs typeface="Arial" pitchFamily="34" charset="0"/>
              </a:rPr>
              <a:t>, </a:t>
            </a:r>
            <a:r>
              <a:rPr lang="en-US" sz="2000" i="1" dirty="0" smtClean="0">
                <a:solidFill>
                  <a:schemeClr val="bg1">
                    <a:lumMod val="75000"/>
                  </a:schemeClr>
                </a:solidFill>
                <a:latin typeface="Arial" pitchFamily="34" charset="0"/>
                <a:cs typeface="Arial" pitchFamily="34" charset="0"/>
              </a:rPr>
              <a:t>CHI EA, 2005 </a:t>
            </a:r>
            <a:endParaRPr lang="en-US" sz="2000" i="1" dirty="0">
              <a:solidFill>
                <a:schemeClr val="bg1">
                  <a:lumMod val="75000"/>
                </a:schemeClr>
              </a:solidFill>
              <a:latin typeface="Arial" pitchFamily="34" charset="0"/>
              <a:cs typeface="Arial" pitchFamily="34" charset="0"/>
            </a:endParaRPr>
          </a:p>
        </p:txBody>
      </p:sp>
      <p:sp>
        <p:nvSpPr>
          <p:cNvPr id="13" name="Rectangle 12"/>
          <p:cNvSpPr/>
          <p:nvPr/>
        </p:nvSpPr>
        <p:spPr>
          <a:xfrm>
            <a:off x="762000" y="838200"/>
            <a:ext cx="6899646" cy="1015663"/>
          </a:xfrm>
          <a:prstGeom prst="rect">
            <a:avLst/>
          </a:prstGeom>
        </p:spPr>
        <p:txBody>
          <a:bodyPr wrap="none">
            <a:spAutoFit/>
          </a:bodyPr>
          <a:lstStyle/>
          <a:p>
            <a:r>
              <a:rPr lang="en-US" sz="6000" dirty="0" smtClean="0">
                <a:solidFill>
                  <a:schemeClr val="bg1">
                    <a:lumMod val="75000"/>
                  </a:schemeClr>
                </a:solidFill>
                <a:latin typeface="Arial" pitchFamily="34" charset="0"/>
                <a:cs typeface="Arial" pitchFamily="34" charset="0"/>
              </a:rPr>
              <a:t>are often qualitative</a:t>
            </a:r>
            <a:endParaRPr lang="en-US" sz="6000" dirty="0">
              <a:solidFill>
                <a:schemeClr val="bg1">
                  <a:lumMod val="75000"/>
                </a:schemeClr>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study</a:t>
            </a:r>
            <a:endParaRPr lang="en-US" dirty="0">
              <a:latin typeface="Arial" pitchFamily="34" charset="0"/>
              <a:cs typeface="Arial" pitchFamily="34" charset="0"/>
            </a:endParaRPr>
          </a:p>
        </p:txBody>
      </p:sp>
      <p:sp>
        <p:nvSpPr>
          <p:cNvPr id="18" name="Content Placeholder 17"/>
          <p:cNvSpPr>
            <a:spLocks noGrp="1"/>
          </p:cNvSpPr>
          <p:nvPr>
            <p:ph sz="half" idx="2"/>
          </p:nvPr>
        </p:nvSpPr>
        <p:spPr>
          <a:xfrm>
            <a:off x="9372600" y="1752600"/>
            <a:ext cx="3810000" cy="4525963"/>
          </a:xfrm>
        </p:spPr>
        <p:txBody>
          <a:bodyPr>
            <a:normAutofit lnSpcReduction="10000"/>
          </a:bodyPr>
          <a:lstStyle/>
          <a:p>
            <a:r>
              <a:rPr lang="en-US" dirty="0" smtClean="0"/>
              <a:t>Wizard-of-Oz study</a:t>
            </a:r>
          </a:p>
          <a:p>
            <a:r>
              <a:rPr lang="en-US" dirty="0" smtClean="0"/>
              <a:t>15 participants</a:t>
            </a:r>
          </a:p>
          <a:p>
            <a:r>
              <a:rPr lang="en-US" dirty="0" smtClean="0"/>
              <a:t>Goal: investigate understandability, aesthetic, and perceived usefulness</a:t>
            </a:r>
          </a:p>
          <a:p>
            <a:r>
              <a:rPr lang="en-US" dirty="0" smtClean="0"/>
              <a:t>13/15 participants understood the feedback without explanation</a:t>
            </a:r>
            <a:endParaRPr lang="en-US" dirty="0"/>
          </a:p>
        </p:txBody>
      </p:sp>
      <p:pic>
        <p:nvPicPr>
          <p:cNvPr id="71682" name="Picture 2"/>
          <p:cNvPicPr>
            <a:picLocks noChangeAspect="1" noChangeArrowheads="1"/>
          </p:cNvPicPr>
          <p:nvPr/>
        </p:nvPicPr>
        <p:blipFill>
          <a:blip r:embed="rId3" cstate="print"/>
          <a:srcRect/>
          <a:stretch>
            <a:fillRect/>
          </a:stretch>
        </p:blipFill>
        <p:spPr bwMode="auto">
          <a:xfrm>
            <a:off x="-4572000" y="990600"/>
            <a:ext cx="4120570" cy="4314825"/>
          </a:xfrm>
          <a:prstGeom prst="rect">
            <a:avLst/>
          </a:prstGeom>
          <a:noFill/>
          <a:ln w="9525">
            <a:noFill/>
            <a:miter lim="800000"/>
            <a:headEnd/>
            <a:tailEnd/>
          </a:ln>
        </p:spPr>
      </p:pic>
      <p:sp>
        <p:nvSpPr>
          <p:cNvPr id="16" name="TextBox 15"/>
          <p:cNvSpPr txBox="1"/>
          <p:nvPr/>
        </p:nvSpPr>
        <p:spPr>
          <a:xfrm>
            <a:off x="152400" y="6305490"/>
            <a:ext cx="7315200" cy="400110"/>
          </a:xfrm>
          <a:prstGeom prst="rect">
            <a:avLst/>
          </a:prstGeom>
          <a:noFill/>
        </p:spPr>
        <p:txBody>
          <a:bodyPr wrap="square" rtlCol="0">
            <a:spAutoFit/>
          </a:bodyPr>
          <a:lstStyle/>
          <a:p>
            <a:r>
              <a:rPr lang="en-US" sz="2000" dirty="0" err="1" smtClean="0">
                <a:solidFill>
                  <a:schemeClr val="bg1">
                    <a:lumMod val="75000"/>
                  </a:schemeClr>
                </a:solidFill>
                <a:latin typeface="Arial" pitchFamily="34" charset="0"/>
                <a:cs typeface="Arial" pitchFamily="34" charset="0"/>
              </a:rPr>
              <a:t>McCalley</a:t>
            </a:r>
            <a:r>
              <a:rPr lang="en-US" sz="2000" dirty="0" smtClean="0">
                <a:solidFill>
                  <a:schemeClr val="bg1">
                    <a:lumMod val="75000"/>
                  </a:schemeClr>
                </a:solidFill>
                <a:latin typeface="Arial" pitchFamily="34" charset="0"/>
                <a:cs typeface="Arial" pitchFamily="34" charset="0"/>
              </a:rPr>
              <a:t> &amp; </a:t>
            </a:r>
            <a:r>
              <a:rPr lang="en-US" sz="2000" dirty="0" err="1" smtClean="0">
                <a:solidFill>
                  <a:schemeClr val="bg1">
                    <a:lumMod val="75000"/>
                  </a:schemeClr>
                </a:solidFill>
                <a:latin typeface="Arial" pitchFamily="34" charset="0"/>
                <a:cs typeface="Arial" pitchFamily="34" charset="0"/>
              </a:rPr>
              <a:t>Midden</a:t>
            </a:r>
            <a:r>
              <a:rPr lang="en-US" sz="2000" dirty="0" smtClean="0">
                <a:solidFill>
                  <a:schemeClr val="bg1">
                    <a:lumMod val="75000"/>
                  </a:schemeClr>
                </a:solidFill>
                <a:latin typeface="Arial" pitchFamily="34" charset="0"/>
                <a:cs typeface="Arial" pitchFamily="34" charset="0"/>
              </a:rPr>
              <a:t>, </a:t>
            </a:r>
            <a:r>
              <a:rPr lang="en-US" sz="2000" i="1" dirty="0" smtClean="0">
                <a:solidFill>
                  <a:schemeClr val="bg1">
                    <a:lumMod val="75000"/>
                  </a:schemeClr>
                </a:solidFill>
                <a:latin typeface="Arial" pitchFamily="34" charset="0"/>
                <a:cs typeface="Arial" pitchFamily="34" charset="0"/>
              </a:rPr>
              <a:t>Journal of Economic Psychology, 2002</a:t>
            </a:r>
            <a:endParaRPr lang="en-US" sz="2000" i="1" dirty="0">
              <a:solidFill>
                <a:schemeClr val="bg1">
                  <a:lumMod val="75000"/>
                </a:schemeClr>
              </a:solidFill>
              <a:latin typeface="Arial" pitchFamily="34" charset="0"/>
              <a:cs typeface="Arial" pitchFamily="34" charset="0"/>
            </a:endParaRPr>
          </a:p>
        </p:txBody>
      </p:sp>
      <p:sp>
        <p:nvSpPr>
          <p:cNvPr id="7" name="Rectangle 6"/>
          <p:cNvSpPr/>
          <p:nvPr/>
        </p:nvSpPr>
        <p:spPr>
          <a:xfrm>
            <a:off x="762000" y="838200"/>
            <a:ext cx="8199681" cy="707886"/>
          </a:xfrm>
          <a:prstGeom prst="rect">
            <a:avLst/>
          </a:prstGeom>
        </p:spPr>
        <p:txBody>
          <a:bodyPr wrap="none">
            <a:spAutoFit/>
          </a:bodyPr>
          <a:lstStyle/>
          <a:p>
            <a:r>
              <a:rPr lang="en-US" sz="4000" dirty="0" smtClean="0">
                <a:solidFill>
                  <a:schemeClr val="bg1">
                    <a:lumMod val="75000"/>
                  </a:schemeClr>
                </a:solidFill>
                <a:latin typeface="Arial" pitchFamily="34" charset="0"/>
                <a:cs typeface="Arial" pitchFamily="34" charset="0"/>
              </a:rPr>
              <a:t>environmental psychology example</a:t>
            </a:r>
            <a:endParaRPr lang="en-US" sz="4000" dirty="0">
              <a:solidFill>
                <a:schemeClr val="bg1">
                  <a:lumMod val="75000"/>
                </a:schemeClr>
              </a:solidFill>
            </a:endParaRPr>
          </a:p>
        </p:txBody>
      </p:sp>
      <p:sp>
        <p:nvSpPr>
          <p:cNvPr id="8" name="Rectangle 7"/>
          <p:cNvSpPr/>
          <p:nvPr/>
        </p:nvSpPr>
        <p:spPr>
          <a:xfrm>
            <a:off x="3886200" y="1981200"/>
            <a:ext cx="5486400" cy="4154984"/>
          </a:xfrm>
          <a:prstGeom prst="rect">
            <a:avLst/>
          </a:prstGeom>
        </p:spPr>
        <p:txBody>
          <a:bodyPr wrap="square">
            <a:spAutoFit/>
          </a:bodyPr>
          <a:lstStyle/>
          <a:p>
            <a:r>
              <a:rPr lang="en-US" sz="3600" dirty="0" smtClean="0">
                <a:solidFill>
                  <a:schemeClr val="bg1">
                    <a:lumMod val="85000"/>
                  </a:schemeClr>
                </a:solidFill>
                <a:latin typeface="Segoe Condensed" pitchFamily="34" charset="0"/>
              </a:rPr>
              <a:t>product-integrated feedback</a:t>
            </a:r>
          </a:p>
          <a:p>
            <a:r>
              <a:rPr lang="en-US" sz="2800" dirty="0" smtClean="0">
                <a:solidFill>
                  <a:schemeClr val="bg1">
                    <a:lumMod val="85000"/>
                  </a:schemeClr>
                </a:solidFill>
                <a:latin typeface="Segoe Condensed" pitchFamily="34" charset="0"/>
              </a:rPr>
              <a:t>100 participants</a:t>
            </a:r>
          </a:p>
          <a:p>
            <a:r>
              <a:rPr lang="en-US" sz="2800" dirty="0" smtClean="0">
                <a:solidFill>
                  <a:schemeClr val="bg1">
                    <a:lumMod val="85000"/>
                  </a:schemeClr>
                </a:solidFill>
                <a:latin typeface="Segoe Condensed" pitchFamily="34" charset="0"/>
              </a:rPr>
              <a:t>participants were told studying:</a:t>
            </a:r>
          </a:p>
          <a:p>
            <a:pPr marL="569913"/>
            <a:r>
              <a:rPr lang="en-US" sz="2400" dirty="0" smtClean="0">
                <a:solidFill>
                  <a:schemeClr val="bg1">
                    <a:lumMod val="85000"/>
                  </a:schemeClr>
                </a:solidFill>
                <a:latin typeface="Segoe Condensed" pitchFamily="34" charset="0"/>
              </a:rPr>
              <a:t>“improvements to the control panel”</a:t>
            </a:r>
          </a:p>
          <a:p>
            <a:pPr marL="569913"/>
            <a:endParaRPr lang="en-US" sz="2400" dirty="0" smtClean="0">
              <a:solidFill>
                <a:schemeClr val="bg1">
                  <a:lumMod val="85000"/>
                </a:schemeClr>
              </a:solidFill>
              <a:latin typeface="Segoe Condensed" pitchFamily="34" charset="0"/>
            </a:endParaRPr>
          </a:p>
          <a:p>
            <a:r>
              <a:rPr lang="en-US" sz="2800" dirty="0" smtClean="0">
                <a:solidFill>
                  <a:schemeClr val="bg1">
                    <a:lumMod val="85000"/>
                  </a:schemeClr>
                </a:solidFill>
                <a:latin typeface="Segoe Condensed" pitchFamily="34" charset="0"/>
              </a:rPr>
              <a:t>4 experimental groups:</a:t>
            </a:r>
          </a:p>
          <a:p>
            <a:pPr marL="569913"/>
            <a:r>
              <a:rPr lang="en-US" sz="2400" dirty="0" smtClean="0">
                <a:solidFill>
                  <a:schemeClr val="bg1">
                    <a:lumMod val="85000"/>
                  </a:schemeClr>
                </a:solidFill>
                <a:latin typeface="Segoe Condensed" pitchFamily="34" charset="0"/>
              </a:rPr>
              <a:t>1. feedback w/no goal</a:t>
            </a:r>
          </a:p>
          <a:p>
            <a:pPr marL="569913"/>
            <a:r>
              <a:rPr lang="en-US" sz="2400" dirty="0" smtClean="0">
                <a:solidFill>
                  <a:schemeClr val="bg1">
                    <a:lumMod val="85000"/>
                  </a:schemeClr>
                </a:solidFill>
                <a:latin typeface="Segoe Condensed" pitchFamily="34" charset="0"/>
              </a:rPr>
              <a:t>2. feedback w/self-set goal</a:t>
            </a:r>
          </a:p>
          <a:p>
            <a:pPr marL="569913"/>
            <a:r>
              <a:rPr lang="en-US" sz="2400" dirty="0" smtClean="0">
                <a:solidFill>
                  <a:schemeClr val="bg1">
                    <a:lumMod val="85000"/>
                  </a:schemeClr>
                </a:solidFill>
                <a:latin typeface="Segoe Condensed" pitchFamily="34" charset="0"/>
              </a:rPr>
              <a:t>3. feedback w/assigned goal</a:t>
            </a:r>
          </a:p>
          <a:p>
            <a:pPr marL="569913"/>
            <a:r>
              <a:rPr lang="en-US" sz="2400" dirty="0" smtClean="0">
                <a:solidFill>
                  <a:schemeClr val="bg1">
                    <a:lumMod val="85000"/>
                  </a:schemeClr>
                </a:solidFill>
                <a:latin typeface="Segoe Condensed" pitchFamily="34" charset="0"/>
              </a:rPr>
              <a:t>4. baseline (no feedback/no goal)</a:t>
            </a:r>
          </a:p>
        </p:txBody>
      </p:sp>
      <p:pic>
        <p:nvPicPr>
          <p:cNvPr id="4098" name="Picture 2" descr="C:\research\talks\Affiliates2009-SensingAndFeedback\WasherSideView.png"/>
          <p:cNvPicPr>
            <a:picLocks noChangeAspect="1" noChangeArrowheads="1"/>
          </p:cNvPicPr>
          <p:nvPr/>
        </p:nvPicPr>
        <p:blipFill>
          <a:blip r:embed="rId4" cstate="print"/>
          <a:srcRect/>
          <a:stretch>
            <a:fillRect/>
          </a:stretch>
        </p:blipFill>
        <p:spPr bwMode="auto">
          <a:xfrm flipH="1">
            <a:off x="685800" y="2225675"/>
            <a:ext cx="2204676" cy="3108325"/>
          </a:xfrm>
          <a:prstGeom prst="rect">
            <a:avLst/>
          </a:prstGeom>
          <a:noFill/>
          <a:effectLst>
            <a:reflection blurRad="6350" stA="52000" endA="300" endPos="35000" dir="5400000" sy="-100000" algn="bl" rotWithShape="0"/>
          </a:effectLst>
        </p:spPr>
      </p:pic>
      <p:sp>
        <p:nvSpPr>
          <p:cNvPr id="11" name="Freeform 10"/>
          <p:cNvSpPr/>
          <p:nvPr/>
        </p:nvSpPr>
        <p:spPr>
          <a:xfrm>
            <a:off x="2617077" y="1403131"/>
            <a:ext cx="1497723" cy="1058900"/>
          </a:xfrm>
          <a:custGeom>
            <a:avLst/>
            <a:gdLst>
              <a:gd name="connsiteX0" fmla="*/ 204952 w 1812159"/>
              <a:gd name="connsiteY0" fmla="*/ 252248 h 1166648"/>
              <a:gd name="connsiteX1" fmla="*/ 78827 w 1812159"/>
              <a:gd name="connsiteY1" fmla="*/ 268014 h 1166648"/>
              <a:gd name="connsiteX2" fmla="*/ 15765 w 1812159"/>
              <a:gd name="connsiteY2" fmla="*/ 362607 h 1166648"/>
              <a:gd name="connsiteX3" fmla="*/ 0 w 1812159"/>
              <a:gd name="connsiteY3" fmla="*/ 488731 h 1166648"/>
              <a:gd name="connsiteX4" fmla="*/ 31531 w 1812159"/>
              <a:gd name="connsiteY4" fmla="*/ 662152 h 1166648"/>
              <a:gd name="connsiteX5" fmla="*/ 63062 w 1812159"/>
              <a:gd name="connsiteY5" fmla="*/ 709448 h 1166648"/>
              <a:gd name="connsiteX6" fmla="*/ 78827 w 1812159"/>
              <a:gd name="connsiteY6" fmla="*/ 756745 h 1166648"/>
              <a:gd name="connsiteX7" fmla="*/ 110358 w 1812159"/>
              <a:gd name="connsiteY7" fmla="*/ 961697 h 1166648"/>
              <a:gd name="connsiteX8" fmla="*/ 141890 w 1812159"/>
              <a:gd name="connsiteY8" fmla="*/ 993228 h 1166648"/>
              <a:gd name="connsiteX9" fmla="*/ 204952 w 1812159"/>
              <a:gd name="connsiteY9" fmla="*/ 1135117 h 1166648"/>
              <a:gd name="connsiteX10" fmla="*/ 252248 w 1812159"/>
              <a:gd name="connsiteY10" fmla="*/ 1166648 h 1166648"/>
              <a:gd name="connsiteX11" fmla="*/ 394138 w 1812159"/>
              <a:gd name="connsiteY11" fmla="*/ 1119352 h 1166648"/>
              <a:gd name="connsiteX12" fmla="*/ 441434 w 1812159"/>
              <a:gd name="connsiteY12" fmla="*/ 1103586 h 1166648"/>
              <a:gd name="connsiteX13" fmla="*/ 488731 w 1812159"/>
              <a:gd name="connsiteY13" fmla="*/ 1072055 h 1166648"/>
              <a:gd name="connsiteX14" fmla="*/ 630621 w 1812159"/>
              <a:gd name="connsiteY14" fmla="*/ 1008993 h 1166648"/>
              <a:gd name="connsiteX15" fmla="*/ 662152 w 1812159"/>
              <a:gd name="connsiteY15" fmla="*/ 961697 h 1166648"/>
              <a:gd name="connsiteX16" fmla="*/ 709448 w 1812159"/>
              <a:gd name="connsiteY16" fmla="*/ 945931 h 1166648"/>
              <a:gd name="connsiteX17" fmla="*/ 882869 w 1812159"/>
              <a:gd name="connsiteY17" fmla="*/ 930166 h 1166648"/>
              <a:gd name="connsiteX18" fmla="*/ 1103586 w 1812159"/>
              <a:gd name="connsiteY18" fmla="*/ 898635 h 1166648"/>
              <a:gd name="connsiteX19" fmla="*/ 1229710 w 1812159"/>
              <a:gd name="connsiteY19" fmla="*/ 867103 h 1166648"/>
              <a:gd name="connsiteX20" fmla="*/ 1576552 w 1812159"/>
              <a:gd name="connsiteY20" fmla="*/ 835572 h 1166648"/>
              <a:gd name="connsiteX21" fmla="*/ 1734207 w 1812159"/>
              <a:gd name="connsiteY21" fmla="*/ 819807 h 1166648"/>
              <a:gd name="connsiteX22" fmla="*/ 1781503 w 1812159"/>
              <a:gd name="connsiteY22" fmla="*/ 788276 h 1166648"/>
              <a:gd name="connsiteX23" fmla="*/ 1797269 w 1812159"/>
              <a:gd name="connsiteY23" fmla="*/ 740979 h 1166648"/>
              <a:gd name="connsiteX24" fmla="*/ 1765738 w 1812159"/>
              <a:gd name="connsiteY24" fmla="*/ 378372 h 1166648"/>
              <a:gd name="connsiteX25" fmla="*/ 1734207 w 1812159"/>
              <a:gd name="connsiteY25" fmla="*/ 315310 h 1166648"/>
              <a:gd name="connsiteX26" fmla="*/ 1702676 w 1812159"/>
              <a:gd name="connsiteY26" fmla="*/ 268014 h 1166648"/>
              <a:gd name="connsiteX27" fmla="*/ 1671145 w 1812159"/>
              <a:gd name="connsiteY27" fmla="*/ 173421 h 1166648"/>
              <a:gd name="connsiteX28" fmla="*/ 1608083 w 1812159"/>
              <a:gd name="connsiteY28" fmla="*/ 78828 h 1166648"/>
              <a:gd name="connsiteX29" fmla="*/ 1576552 w 1812159"/>
              <a:gd name="connsiteY29" fmla="*/ 31531 h 1166648"/>
              <a:gd name="connsiteX30" fmla="*/ 1481958 w 1812159"/>
              <a:gd name="connsiteY30" fmla="*/ 0 h 1166648"/>
              <a:gd name="connsiteX31" fmla="*/ 1072055 w 1812159"/>
              <a:gd name="connsiteY31" fmla="*/ 31531 h 1166648"/>
              <a:gd name="connsiteX32" fmla="*/ 930165 w 1812159"/>
              <a:gd name="connsiteY32" fmla="*/ 78828 h 1166648"/>
              <a:gd name="connsiteX33" fmla="*/ 867103 w 1812159"/>
              <a:gd name="connsiteY33" fmla="*/ 94593 h 1166648"/>
              <a:gd name="connsiteX34" fmla="*/ 788276 w 1812159"/>
              <a:gd name="connsiteY34" fmla="*/ 110359 h 1166648"/>
              <a:gd name="connsiteX35" fmla="*/ 693683 w 1812159"/>
              <a:gd name="connsiteY35" fmla="*/ 141890 h 1166648"/>
              <a:gd name="connsiteX36" fmla="*/ 599090 w 1812159"/>
              <a:gd name="connsiteY36" fmla="*/ 173421 h 1166648"/>
              <a:gd name="connsiteX37" fmla="*/ 551793 w 1812159"/>
              <a:gd name="connsiteY37" fmla="*/ 189186 h 1166648"/>
              <a:gd name="connsiteX38" fmla="*/ 409903 w 1812159"/>
              <a:gd name="connsiteY38" fmla="*/ 220717 h 1166648"/>
              <a:gd name="connsiteX39" fmla="*/ 299545 w 1812159"/>
              <a:gd name="connsiteY39" fmla="*/ 236483 h 1166648"/>
              <a:gd name="connsiteX40" fmla="*/ 141890 w 1812159"/>
              <a:gd name="connsiteY40" fmla="*/ 252248 h 116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812159" h="1166648">
                <a:moveTo>
                  <a:pt x="204952" y="252248"/>
                </a:moveTo>
                <a:cubicBezTo>
                  <a:pt x="162910" y="257503"/>
                  <a:pt x="115424" y="246666"/>
                  <a:pt x="78827" y="268014"/>
                </a:cubicBezTo>
                <a:cubicBezTo>
                  <a:pt x="46094" y="287108"/>
                  <a:pt x="15765" y="362607"/>
                  <a:pt x="15765" y="362607"/>
                </a:cubicBezTo>
                <a:cubicBezTo>
                  <a:pt x="10510" y="404648"/>
                  <a:pt x="0" y="446363"/>
                  <a:pt x="0" y="488731"/>
                </a:cubicBezTo>
                <a:cubicBezTo>
                  <a:pt x="0" y="521342"/>
                  <a:pt x="9359" y="617808"/>
                  <a:pt x="31531" y="662152"/>
                </a:cubicBezTo>
                <a:cubicBezTo>
                  <a:pt x="40005" y="679099"/>
                  <a:pt x="52552" y="693683"/>
                  <a:pt x="63062" y="709448"/>
                </a:cubicBezTo>
                <a:cubicBezTo>
                  <a:pt x="68317" y="725214"/>
                  <a:pt x="76300" y="740320"/>
                  <a:pt x="78827" y="756745"/>
                </a:cubicBezTo>
                <a:cubicBezTo>
                  <a:pt x="80394" y="766933"/>
                  <a:pt x="82881" y="915901"/>
                  <a:pt x="110358" y="961697"/>
                </a:cubicBezTo>
                <a:cubicBezTo>
                  <a:pt x="118006" y="974443"/>
                  <a:pt x="131379" y="982718"/>
                  <a:pt x="141890" y="993228"/>
                </a:cubicBezTo>
                <a:cubicBezTo>
                  <a:pt x="157501" y="1040061"/>
                  <a:pt x="167476" y="1097641"/>
                  <a:pt x="204952" y="1135117"/>
                </a:cubicBezTo>
                <a:cubicBezTo>
                  <a:pt x="218350" y="1148515"/>
                  <a:pt x="236483" y="1156138"/>
                  <a:pt x="252248" y="1166648"/>
                </a:cubicBezTo>
                <a:lnTo>
                  <a:pt x="394138" y="1119352"/>
                </a:lnTo>
                <a:cubicBezTo>
                  <a:pt x="409903" y="1114097"/>
                  <a:pt x="427607" y="1112804"/>
                  <a:pt x="441434" y="1103586"/>
                </a:cubicBezTo>
                <a:cubicBezTo>
                  <a:pt x="457200" y="1093076"/>
                  <a:pt x="471416" y="1079750"/>
                  <a:pt x="488731" y="1072055"/>
                </a:cubicBezTo>
                <a:cubicBezTo>
                  <a:pt x="657584" y="997009"/>
                  <a:pt x="523582" y="1080352"/>
                  <a:pt x="630621" y="1008993"/>
                </a:cubicBezTo>
                <a:cubicBezTo>
                  <a:pt x="641131" y="993228"/>
                  <a:pt x="647356" y="973534"/>
                  <a:pt x="662152" y="961697"/>
                </a:cubicBezTo>
                <a:cubicBezTo>
                  <a:pt x="675129" y="951316"/>
                  <a:pt x="692997" y="948281"/>
                  <a:pt x="709448" y="945931"/>
                </a:cubicBezTo>
                <a:cubicBezTo>
                  <a:pt x="766910" y="937722"/>
                  <a:pt x="825062" y="935421"/>
                  <a:pt x="882869" y="930166"/>
                </a:cubicBezTo>
                <a:cubicBezTo>
                  <a:pt x="994131" y="893077"/>
                  <a:pt x="882529" y="926267"/>
                  <a:pt x="1103586" y="898635"/>
                </a:cubicBezTo>
                <a:cubicBezTo>
                  <a:pt x="1385841" y="863353"/>
                  <a:pt x="1040941" y="901425"/>
                  <a:pt x="1229710" y="867103"/>
                </a:cubicBezTo>
                <a:cubicBezTo>
                  <a:pt x="1332283" y="848453"/>
                  <a:pt x="1481992" y="843452"/>
                  <a:pt x="1576552" y="835572"/>
                </a:cubicBezTo>
                <a:cubicBezTo>
                  <a:pt x="1629183" y="831186"/>
                  <a:pt x="1681655" y="825062"/>
                  <a:pt x="1734207" y="819807"/>
                </a:cubicBezTo>
                <a:cubicBezTo>
                  <a:pt x="1749972" y="809297"/>
                  <a:pt x="1769667" y="803072"/>
                  <a:pt x="1781503" y="788276"/>
                </a:cubicBezTo>
                <a:cubicBezTo>
                  <a:pt x="1791884" y="775299"/>
                  <a:pt x="1797269" y="757598"/>
                  <a:pt x="1797269" y="740979"/>
                </a:cubicBezTo>
                <a:cubicBezTo>
                  <a:pt x="1797269" y="654860"/>
                  <a:pt x="1812159" y="486689"/>
                  <a:pt x="1765738" y="378372"/>
                </a:cubicBezTo>
                <a:cubicBezTo>
                  <a:pt x="1756480" y="356770"/>
                  <a:pt x="1745867" y="335715"/>
                  <a:pt x="1734207" y="315310"/>
                </a:cubicBezTo>
                <a:cubicBezTo>
                  <a:pt x="1724806" y="298859"/>
                  <a:pt x="1710371" y="285329"/>
                  <a:pt x="1702676" y="268014"/>
                </a:cubicBezTo>
                <a:cubicBezTo>
                  <a:pt x="1689177" y="237642"/>
                  <a:pt x="1689581" y="201076"/>
                  <a:pt x="1671145" y="173421"/>
                </a:cubicBezTo>
                <a:lnTo>
                  <a:pt x="1608083" y="78828"/>
                </a:lnTo>
                <a:cubicBezTo>
                  <a:pt x="1597573" y="63062"/>
                  <a:pt x="1594528" y="37523"/>
                  <a:pt x="1576552" y="31531"/>
                </a:cubicBezTo>
                <a:lnTo>
                  <a:pt x="1481958" y="0"/>
                </a:lnTo>
                <a:cubicBezTo>
                  <a:pt x="1432767" y="2733"/>
                  <a:pt x="1168357" y="10895"/>
                  <a:pt x="1072055" y="31531"/>
                </a:cubicBezTo>
                <a:cubicBezTo>
                  <a:pt x="961640" y="55191"/>
                  <a:pt x="1009021" y="59115"/>
                  <a:pt x="930165" y="78828"/>
                </a:cubicBezTo>
                <a:cubicBezTo>
                  <a:pt x="909144" y="84083"/>
                  <a:pt x="888255" y="89893"/>
                  <a:pt x="867103" y="94593"/>
                </a:cubicBezTo>
                <a:cubicBezTo>
                  <a:pt x="840945" y="100406"/>
                  <a:pt x="814128" y="103308"/>
                  <a:pt x="788276" y="110359"/>
                </a:cubicBezTo>
                <a:cubicBezTo>
                  <a:pt x="756211" y="119104"/>
                  <a:pt x="725214" y="131380"/>
                  <a:pt x="693683" y="141890"/>
                </a:cubicBezTo>
                <a:lnTo>
                  <a:pt x="599090" y="173421"/>
                </a:lnTo>
                <a:cubicBezTo>
                  <a:pt x="583324" y="178676"/>
                  <a:pt x="567915" y="185155"/>
                  <a:pt x="551793" y="189186"/>
                </a:cubicBezTo>
                <a:cubicBezTo>
                  <a:pt x="495093" y="203362"/>
                  <a:pt x="469961" y="210707"/>
                  <a:pt x="409903" y="220717"/>
                </a:cubicBezTo>
                <a:cubicBezTo>
                  <a:pt x="373249" y="226826"/>
                  <a:pt x="336418" y="231874"/>
                  <a:pt x="299545" y="236483"/>
                </a:cubicBezTo>
                <a:cubicBezTo>
                  <a:pt x="168783" y="252828"/>
                  <a:pt x="203437" y="252248"/>
                  <a:pt x="141890" y="252248"/>
                </a:cubicBezTo>
              </a:path>
            </a:pathLst>
          </a:cu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TextBox 11"/>
          <p:cNvSpPr txBox="1"/>
          <p:nvPr/>
        </p:nvSpPr>
        <p:spPr>
          <a:xfrm rot="20702811">
            <a:off x="2723672" y="1567499"/>
            <a:ext cx="1524000" cy="646331"/>
          </a:xfrm>
          <a:prstGeom prst="rect">
            <a:avLst/>
          </a:prstGeom>
          <a:noFill/>
        </p:spPr>
        <p:txBody>
          <a:bodyPr wrap="square" rtlCol="0">
            <a:spAutoFit/>
          </a:bodyPr>
          <a:lstStyle/>
          <a:p>
            <a:r>
              <a:rPr lang="en-US" dirty="0" smtClean="0">
                <a:solidFill>
                  <a:schemeClr val="bg1">
                    <a:lumMod val="85000"/>
                  </a:schemeClr>
                </a:solidFill>
                <a:latin typeface="Segoe Script" pitchFamily="34" charset="0"/>
                <a:ea typeface="Segoe UI" pitchFamily="34" charset="0"/>
                <a:cs typeface="Segoe UI" pitchFamily="34" charset="0"/>
              </a:rPr>
              <a:t>feedback</a:t>
            </a:r>
            <a:br>
              <a:rPr lang="en-US" dirty="0" smtClean="0">
                <a:solidFill>
                  <a:schemeClr val="bg1">
                    <a:lumMod val="85000"/>
                  </a:schemeClr>
                </a:solidFill>
                <a:latin typeface="Segoe Script" pitchFamily="34" charset="0"/>
                <a:ea typeface="Segoe UI" pitchFamily="34" charset="0"/>
                <a:cs typeface="Segoe UI" pitchFamily="34" charset="0"/>
              </a:rPr>
            </a:br>
            <a:r>
              <a:rPr lang="en-US" dirty="0" smtClean="0">
                <a:solidFill>
                  <a:schemeClr val="bg1">
                    <a:lumMod val="85000"/>
                  </a:schemeClr>
                </a:solidFill>
                <a:latin typeface="Segoe Script" pitchFamily="34" charset="0"/>
                <a:ea typeface="Segoe UI" pitchFamily="34" charset="0"/>
                <a:cs typeface="Segoe UI" pitchFamily="34" charset="0"/>
              </a:rPr>
              <a:t>interface</a:t>
            </a:r>
          </a:p>
        </p:txBody>
      </p:sp>
      <p:sp>
        <p:nvSpPr>
          <p:cNvPr id="20" name="Freeform 19"/>
          <p:cNvSpPr/>
          <p:nvPr/>
        </p:nvSpPr>
        <p:spPr>
          <a:xfrm>
            <a:off x="1848580" y="1752600"/>
            <a:ext cx="768496" cy="425668"/>
          </a:xfrm>
          <a:custGeom>
            <a:avLst/>
            <a:gdLst>
              <a:gd name="connsiteX0" fmla="*/ 768496 w 768496"/>
              <a:gd name="connsiteY0" fmla="*/ 126124 h 425668"/>
              <a:gd name="connsiteX1" fmla="*/ 642372 w 768496"/>
              <a:gd name="connsiteY1" fmla="*/ 94593 h 425668"/>
              <a:gd name="connsiteX2" fmla="*/ 595075 w 768496"/>
              <a:gd name="connsiteY2" fmla="*/ 63062 h 425668"/>
              <a:gd name="connsiteX3" fmla="*/ 500482 w 768496"/>
              <a:gd name="connsiteY3" fmla="*/ 31531 h 425668"/>
              <a:gd name="connsiteX4" fmla="*/ 453186 w 768496"/>
              <a:gd name="connsiteY4" fmla="*/ 15766 h 425668"/>
              <a:gd name="connsiteX5" fmla="*/ 405889 w 768496"/>
              <a:gd name="connsiteY5" fmla="*/ 0 h 425668"/>
              <a:gd name="connsiteX6" fmla="*/ 263999 w 768496"/>
              <a:gd name="connsiteY6" fmla="*/ 31531 h 425668"/>
              <a:gd name="connsiteX7" fmla="*/ 169406 w 768496"/>
              <a:gd name="connsiteY7" fmla="*/ 94593 h 425668"/>
              <a:gd name="connsiteX8" fmla="*/ 106344 w 768496"/>
              <a:gd name="connsiteY8" fmla="*/ 236483 h 425668"/>
              <a:gd name="connsiteX9" fmla="*/ 90579 w 768496"/>
              <a:gd name="connsiteY9" fmla="*/ 283779 h 425668"/>
              <a:gd name="connsiteX10" fmla="*/ 74813 w 768496"/>
              <a:gd name="connsiteY10" fmla="*/ 409903 h 425668"/>
              <a:gd name="connsiteX11" fmla="*/ 27517 w 768496"/>
              <a:gd name="connsiteY11" fmla="*/ 378372 h 425668"/>
              <a:gd name="connsiteX12" fmla="*/ 11751 w 768496"/>
              <a:gd name="connsiteY12" fmla="*/ 331076 h 425668"/>
              <a:gd name="connsiteX13" fmla="*/ 59048 w 768496"/>
              <a:gd name="connsiteY13" fmla="*/ 346841 h 425668"/>
              <a:gd name="connsiteX14" fmla="*/ 90579 w 768496"/>
              <a:gd name="connsiteY14" fmla="*/ 394138 h 425668"/>
              <a:gd name="connsiteX15" fmla="*/ 169406 w 768496"/>
              <a:gd name="connsiteY15" fmla="*/ 331076 h 425668"/>
              <a:gd name="connsiteX16" fmla="*/ 200937 w 768496"/>
              <a:gd name="connsiteY16" fmla="*/ 315310 h 42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8496" h="425668">
                <a:moveTo>
                  <a:pt x="768496" y="126124"/>
                </a:moveTo>
                <a:cubicBezTo>
                  <a:pt x="738507" y="120127"/>
                  <a:pt x="674695" y="110754"/>
                  <a:pt x="642372" y="94593"/>
                </a:cubicBezTo>
                <a:cubicBezTo>
                  <a:pt x="625425" y="86119"/>
                  <a:pt x="612390" y="70757"/>
                  <a:pt x="595075" y="63062"/>
                </a:cubicBezTo>
                <a:cubicBezTo>
                  <a:pt x="564703" y="49563"/>
                  <a:pt x="532013" y="42041"/>
                  <a:pt x="500482" y="31531"/>
                </a:cubicBezTo>
                <a:lnTo>
                  <a:pt x="453186" y="15766"/>
                </a:lnTo>
                <a:lnTo>
                  <a:pt x="405889" y="0"/>
                </a:lnTo>
                <a:cubicBezTo>
                  <a:pt x="380229" y="4277"/>
                  <a:pt x="297263" y="13051"/>
                  <a:pt x="263999" y="31531"/>
                </a:cubicBezTo>
                <a:cubicBezTo>
                  <a:pt x="230872" y="49935"/>
                  <a:pt x="169406" y="94593"/>
                  <a:pt x="169406" y="94593"/>
                </a:cubicBezTo>
                <a:cubicBezTo>
                  <a:pt x="119439" y="169544"/>
                  <a:pt x="143866" y="123915"/>
                  <a:pt x="106344" y="236483"/>
                </a:cubicBezTo>
                <a:lnTo>
                  <a:pt x="90579" y="283779"/>
                </a:lnTo>
                <a:cubicBezTo>
                  <a:pt x="85324" y="325820"/>
                  <a:pt x="98315" y="374650"/>
                  <a:pt x="74813" y="409903"/>
                </a:cubicBezTo>
                <a:cubicBezTo>
                  <a:pt x="64303" y="425668"/>
                  <a:pt x="39354" y="393168"/>
                  <a:pt x="27517" y="378372"/>
                </a:cubicBezTo>
                <a:cubicBezTo>
                  <a:pt x="17136" y="365395"/>
                  <a:pt x="0" y="342827"/>
                  <a:pt x="11751" y="331076"/>
                </a:cubicBezTo>
                <a:cubicBezTo>
                  <a:pt x="23502" y="319325"/>
                  <a:pt x="43282" y="341586"/>
                  <a:pt x="59048" y="346841"/>
                </a:cubicBezTo>
                <a:cubicBezTo>
                  <a:pt x="69558" y="362607"/>
                  <a:pt x="72986" y="387101"/>
                  <a:pt x="90579" y="394138"/>
                </a:cubicBezTo>
                <a:cubicBezTo>
                  <a:pt x="134423" y="411676"/>
                  <a:pt x="153087" y="347395"/>
                  <a:pt x="169406" y="331076"/>
                </a:cubicBezTo>
                <a:cubicBezTo>
                  <a:pt x="177715" y="322767"/>
                  <a:pt x="190427" y="320565"/>
                  <a:pt x="200937" y="315310"/>
                </a:cubicBezTo>
              </a:path>
            </a:pathLst>
          </a:cu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ounded Rectangle 14"/>
          <p:cNvSpPr/>
          <p:nvPr/>
        </p:nvSpPr>
        <p:spPr>
          <a:xfrm>
            <a:off x="4438650" y="4552950"/>
            <a:ext cx="3429000" cy="1143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field study</a:t>
            </a:r>
            <a:endParaRPr lang="en-US" dirty="0"/>
          </a:p>
        </p:txBody>
      </p:sp>
      <p:sp>
        <p:nvSpPr>
          <p:cNvPr id="6" name="Rectangle 5"/>
          <p:cNvSpPr/>
          <p:nvPr/>
        </p:nvSpPr>
        <p:spPr>
          <a:xfrm>
            <a:off x="3886200" y="1817906"/>
            <a:ext cx="5486400" cy="3231654"/>
          </a:xfrm>
          <a:prstGeom prst="rect">
            <a:avLst/>
          </a:prstGeom>
        </p:spPr>
        <p:txBody>
          <a:bodyPr wrap="square">
            <a:spAutoFit/>
          </a:bodyPr>
          <a:lstStyle/>
          <a:p>
            <a:r>
              <a:rPr lang="en-US" sz="3600" dirty="0" smtClean="0">
                <a:solidFill>
                  <a:schemeClr val="bg1">
                    <a:lumMod val="85000"/>
                  </a:schemeClr>
                </a:solidFill>
                <a:latin typeface="Segoe Condensed" pitchFamily="34" charset="0"/>
              </a:rPr>
              <a:t>“show-me” water display</a:t>
            </a:r>
          </a:p>
          <a:p>
            <a:r>
              <a:rPr lang="en-US" sz="2800" dirty="0" smtClean="0">
                <a:solidFill>
                  <a:schemeClr val="bg1">
                    <a:lumMod val="85000"/>
                  </a:schemeClr>
                </a:solidFill>
                <a:latin typeface="Segoe Condensed" pitchFamily="34" charset="0"/>
              </a:rPr>
              <a:t>4 households</a:t>
            </a:r>
          </a:p>
          <a:p>
            <a:r>
              <a:rPr lang="en-US" sz="2800" dirty="0" smtClean="0">
                <a:solidFill>
                  <a:schemeClr val="bg1">
                    <a:lumMod val="85000"/>
                  </a:schemeClr>
                </a:solidFill>
                <a:latin typeface="Segoe Condensed" pitchFamily="34" charset="0"/>
              </a:rPr>
              <a:t>3-week study</a:t>
            </a:r>
          </a:p>
          <a:p>
            <a:r>
              <a:rPr lang="en-US" sz="2800" dirty="0" smtClean="0">
                <a:solidFill>
                  <a:schemeClr val="bg1">
                    <a:lumMod val="85000"/>
                  </a:schemeClr>
                </a:solidFill>
                <a:latin typeface="Segoe Condensed" pitchFamily="34" charset="0"/>
              </a:rPr>
              <a:t>no control or baseline data</a:t>
            </a:r>
          </a:p>
          <a:p>
            <a:endParaRPr lang="en-US" sz="2800" dirty="0" smtClean="0">
              <a:solidFill>
                <a:schemeClr val="bg1">
                  <a:lumMod val="85000"/>
                </a:schemeClr>
              </a:solidFill>
              <a:latin typeface="Segoe Condensed" pitchFamily="34" charset="0"/>
            </a:endParaRPr>
          </a:p>
          <a:p>
            <a:r>
              <a:rPr lang="en-US" sz="2800" dirty="0" smtClean="0">
                <a:solidFill>
                  <a:schemeClr val="bg1">
                    <a:lumMod val="85000"/>
                  </a:schemeClr>
                </a:solidFill>
                <a:latin typeface="Segoe Condensed" pitchFamily="34" charset="0"/>
              </a:rPr>
              <a:t>average reported water savings was 10 liters; no statistical analysis provided</a:t>
            </a:r>
            <a:endParaRPr lang="en-US" sz="2400" dirty="0" smtClean="0">
              <a:solidFill>
                <a:schemeClr val="bg1">
                  <a:lumMod val="85000"/>
                </a:schemeClr>
              </a:solidFill>
              <a:latin typeface="Segoe Condensed" pitchFamily="34" charset="0"/>
            </a:endParaRPr>
          </a:p>
        </p:txBody>
      </p:sp>
      <p:grpSp>
        <p:nvGrpSpPr>
          <p:cNvPr id="3" name="Group 7"/>
          <p:cNvGrpSpPr/>
          <p:nvPr/>
        </p:nvGrpSpPr>
        <p:grpSpPr>
          <a:xfrm>
            <a:off x="295275" y="1981200"/>
            <a:ext cx="3438525" cy="2552965"/>
            <a:chOff x="295275" y="1981200"/>
            <a:chExt cx="4105275" cy="3048000"/>
          </a:xfrm>
          <a:effectLst>
            <a:reflection blurRad="6350" stA="52000" endA="300" endPos="35000" dir="5400000" sy="-100000" algn="bl" rotWithShape="0"/>
          </a:effectLst>
        </p:grpSpPr>
        <p:pic>
          <p:nvPicPr>
            <p:cNvPr id="3075" name="Picture 3" descr="C:\research\talks\CHI2010-EcoFeedback\Kappel_ShowMeWater2.png"/>
            <p:cNvPicPr>
              <a:picLocks noChangeAspect="1" noChangeArrowheads="1"/>
            </p:cNvPicPr>
            <p:nvPr/>
          </p:nvPicPr>
          <p:blipFill>
            <a:blip r:embed="rId3" cstate="print"/>
            <a:srcRect/>
            <a:stretch>
              <a:fillRect/>
            </a:stretch>
          </p:blipFill>
          <p:spPr bwMode="auto">
            <a:xfrm>
              <a:off x="2381250" y="1981200"/>
              <a:ext cx="2019300" cy="3038475"/>
            </a:xfrm>
            <a:prstGeom prst="rect">
              <a:avLst/>
            </a:prstGeom>
            <a:noFill/>
          </p:spPr>
        </p:pic>
        <p:pic>
          <p:nvPicPr>
            <p:cNvPr id="3076" name="Picture 4" descr="C:\research\talks\CHI2010-EcoFeedback\Kappel_ShowMeWater1.png"/>
            <p:cNvPicPr>
              <a:picLocks noChangeAspect="1" noChangeArrowheads="1"/>
            </p:cNvPicPr>
            <p:nvPr/>
          </p:nvPicPr>
          <p:blipFill>
            <a:blip r:embed="rId4" cstate="print"/>
            <a:srcRect/>
            <a:stretch>
              <a:fillRect/>
            </a:stretch>
          </p:blipFill>
          <p:spPr bwMode="auto">
            <a:xfrm>
              <a:off x="295275" y="1981200"/>
              <a:ext cx="2028825" cy="3048000"/>
            </a:xfrm>
            <a:prstGeom prst="rect">
              <a:avLst/>
            </a:prstGeom>
            <a:noFill/>
          </p:spPr>
        </p:pic>
      </p:grpSp>
      <p:sp>
        <p:nvSpPr>
          <p:cNvPr id="9" name="Rectangle 8"/>
          <p:cNvSpPr/>
          <p:nvPr/>
        </p:nvSpPr>
        <p:spPr>
          <a:xfrm>
            <a:off x="762000" y="838200"/>
            <a:ext cx="4291559" cy="1015663"/>
          </a:xfrm>
          <a:prstGeom prst="rect">
            <a:avLst/>
          </a:prstGeom>
        </p:spPr>
        <p:txBody>
          <a:bodyPr wrap="none">
            <a:spAutoFit/>
          </a:bodyPr>
          <a:lstStyle/>
          <a:p>
            <a:r>
              <a:rPr lang="en-US" sz="6000" dirty="0" err="1" smtClean="0">
                <a:solidFill>
                  <a:schemeClr val="bg1">
                    <a:lumMod val="75000"/>
                  </a:schemeClr>
                </a:solidFill>
                <a:latin typeface="Arial" pitchFamily="34" charset="0"/>
                <a:cs typeface="Arial" pitchFamily="34" charset="0"/>
              </a:rPr>
              <a:t>hci</a:t>
            </a:r>
            <a:r>
              <a:rPr lang="en-US" sz="6000" dirty="0" smtClean="0">
                <a:solidFill>
                  <a:schemeClr val="bg1">
                    <a:lumMod val="75000"/>
                  </a:schemeClr>
                </a:solidFill>
                <a:latin typeface="Arial" pitchFamily="34" charset="0"/>
                <a:cs typeface="Arial" pitchFamily="34" charset="0"/>
              </a:rPr>
              <a:t> example</a:t>
            </a:r>
            <a:endParaRPr lang="en-US" sz="6000" dirty="0">
              <a:solidFill>
                <a:schemeClr val="bg1">
                  <a:lumMod val="75000"/>
                </a:schemeClr>
              </a:solidFill>
            </a:endParaRPr>
          </a:p>
        </p:txBody>
      </p:sp>
      <p:sp>
        <p:nvSpPr>
          <p:cNvPr id="10" name="TextBox 9"/>
          <p:cNvSpPr txBox="1"/>
          <p:nvPr/>
        </p:nvSpPr>
        <p:spPr>
          <a:xfrm>
            <a:off x="152400" y="6305490"/>
            <a:ext cx="5334000" cy="400110"/>
          </a:xfrm>
          <a:prstGeom prst="rect">
            <a:avLst/>
          </a:prstGeom>
          <a:noFill/>
        </p:spPr>
        <p:txBody>
          <a:bodyPr wrap="square" rtlCol="0">
            <a:spAutoFit/>
          </a:bodyPr>
          <a:lstStyle/>
          <a:p>
            <a:r>
              <a:rPr lang="en-US" sz="2000" dirty="0" err="1" smtClean="0">
                <a:solidFill>
                  <a:schemeClr val="bg1">
                    <a:lumMod val="75000"/>
                  </a:schemeClr>
                </a:solidFill>
                <a:latin typeface="Arial" pitchFamily="34" charset="0"/>
                <a:cs typeface="Arial" pitchFamily="34" charset="0"/>
              </a:rPr>
              <a:t>Kappel</a:t>
            </a:r>
            <a:r>
              <a:rPr lang="en-US" sz="2000" dirty="0" smtClean="0">
                <a:solidFill>
                  <a:schemeClr val="bg1">
                    <a:lumMod val="75000"/>
                  </a:schemeClr>
                </a:solidFill>
                <a:latin typeface="Arial" pitchFamily="34" charset="0"/>
                <a:cs typeface="Arial" pitchFamily="34" charset="0"/>
              </a:rPr>
              <a:t> and </a:t>
            </a:r>
            <a:r>
              <a:rPr lang="en-US" sz="2000" dirty="0" err="1" smtClean="0">
                <a:solidFill>
                  <a:schemeClr val="bg1">
                    <a:lumMod val="75000"/>
                  </a:schemeClr>
                </a:solidFill>
                <a:latin typeface="Arial" pitchFamily="34" charset="0"/>
                <a:cs typeface="Arial" pitchFamily="34" charset="0"/>
              </a:rPr>
              <a:t>Grechenig</a:t>
            </a:r>
            <a:r>
              <a:rPr lang="en-US" sz="2000" dirty="0" smtClean="0">
                <a:solidFill>
                  <a:schemeClr val="bg1">
                    <a:lumMod val="75000"/>
                  </a:schemeClr>
                </a:solidFill>
                <a:latin typeface="Arial" pitchFamily="34" charset="0"/>
                <a:cs typeface="Arial" pitchFamily="34" charset="0"/>
              </a:rPr>
              <a:t>, </a:t>
            </a:r>
            <a:r>
              <a:rPr lang="en-US" sz="2000" i="1" dirty="0" smtClean="0">
                <a:solidFill>
                  <a:schemeClr val="bg1">
                    <a:lumMod val="75000"/>
                  </a:schemeClr>
                </a:solidFill>
                <a:latin typeface="Arial" pitchFamily="34" charset="0"/>
                <a:cs typeface="Arial" pitchFamily="34" charset="0"/>
              </a:rPr>
              <a:t>Persuasive, 2009 </a:t>
            </a:r>
            <a:endParaRPr lang="en-US" sz="2000" i="1" dirty="0">
              <a:solidFill>
                <a:schemeClr val="bg1">
                  <a:lumMod val="75000"/>
                </a:schemeClr>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field study</a:t>
            </a:r>
            <a:endParaRPr lang="en-US" dirty="0"/>
          </a:p>
        </p:txBody>
      </p:sp>
      <p:sp>
        <p:nvSpPr>
          <p:cNvPr id="4" name="Rectangle 3"/>
          <p:cNvSpPr/>
          <p:nvPr/>
        </p:nvSpPr>
        <p:spPr>
          <a:xfrm>
            <a:off x="762000" y="916020"/>
            <a:ext cx="8199681" cy="707886"/>
          </a:xfrm>
          <a:prstGeom prst="rect">
            <a:avLst/>
          </a:prstGeom>
        </p:spPr>
        <p:txBody>
          <a:bodyPr wrap="none">
            <a:spAutoFit/>
          </a:bodyPr>
          <a:lstStyle/>
          <a:p>
            <a:r>
              <a:rPr lang="en-US" sz="4000" dirty="0" smtClean="0">
                <a:solidFill>
                  <a:schemeClr val="bg1">
                    <a:lumMod val="75000"/>
                  </a:schemeClr>
                </a:solidFill>
                <a:latin typeface="Arial" pitchFamily="34" charset="0"/>
                <a:cs typeface="Arial" pitchFamily="34" charset="0"/>
              </a:rPr>
              <a:t>environmental psychology example</a:t>
            </a:r>
            <a:endParaRPr lang="en-US" sz="4000" dirty="0">
              <a:solidFill>
                <a:schemeClr val="bg1">
                  <a:lumMod val="75000"/>
                </a:schemeClr>
              </a:solidFill>
            </a:endParaRPr>
          </a:p>
        </p:txBody>
      </p:sp>
      <p:sp>
        <p:nvSpPr>
          <p:cNvPr id="7" name="Rectangle 6"/>
          <p:cNvSpPr/>
          <p:nvPr/>
        </p:nvSpPr>
        <p:spPr>
          <a:xfrm>
            <a:off x="3886200" y="1817906"/>
            <a:ext cx="5486400" cy="3662541"/>
          </a:xfrm>
          <a:prstGeom prst="rect">
            <a:avLst/>
          </a:prstGeom>
        </p:spPr>
        <p:txBody>
          <a:bodyPr wrap="square">
            <a:spAutoFit/>
          </a:bodyPr>
          <a:lstStyle/>
          <a:p>
            <a:r>
              <a:rPr lang="en-US" sz="3600" dirty="0" smtClean="0">
                <a:solidFill>
                  <a:schemeClr val="bg1">
                    <a:lumMod val="85000"/>
                  </a:schemeClr>
                </a:solidFill>
                <a:latin typeface="Segoe Condensed" pitchFamily="34" charset="0"/>
              </a:rPr>
              <a:t>gas usage eco-feedback study</a:t>
            </a:r>
          </a:p>
          <a:p>
            <a:r>
              <a:rPr lang="en-US" sz="2800" dirty="0" smtClean="0">
                <a:solidFill>
                  <a:schemeClr val="bg1">
                    <a:lumMod val="85000"/>
                  </a:schemeClr>
                </a:solidFill>
                <a:latin typeface="Segoe Condensed" pitchFamily="34" charset="0"/>
              </a:rPr>
              <a:t>325 households</a:t>
            </a:r>
          </a:p>
          <a:p>
            <a:r>
              <a:rPr lang="en-US" sz="2800" dirty="0" smtClean="0">
                <a:solidFill>
                  <a:schemeClr val="bg1">
                    <a:lumMod val="85000"/>
                  </a:schemeClr>
                </a:solidFill>
                <a:latin typeface="Segoe Condensed" pitchFamily="34" charset="0"/>
              </a:rPr>
              <a:t>three year study (1 year baseline)</a:t>
            </a:r>
          </a:p>
          <a:p>
            <a:r>
              <a:rPr lang="en-US" sz="2800" dirty="0" smtClean="0">
                <a:solidFill>
                  <a:schemeClr val="bg1">
                    <a:lumMod val="85000"/>
                  </a:schemeClr>
                </a:solidFill>
                <a:latin typeface="Segoe Condensed" pitchFamily="34" charset="0"/>
              </a:rPr>
              <a:t>6 experimental groups</a:t>
            </a:r>
          </a:p>
          <a:p>
            <a:endParaRPr lang="en-US" sz="2800" dirty="0" smtClean="0">
              <a:solidFill>
                <a:schemeClr val="bg1">
                  <a:lumMod val="85000"/>
                </a:schemeClr>
              </a:solidFill>
              <a:latin typeface="Segoe Condensed" pitchFamily="34" charset="0"/>
            </a:endParaRPr>
          </a:p>
          <a:p>
            <a:r>
              <a:rPr lang="en-US" sz="2800" dirty="0" smtClean="0">
                <a:solidFill>
                  <a:schemeClr val="bg1">
                    <a:lumMod val="85000"/>
                  </a:schemeClr>
                </a:solidFill>
                <a:latin typeface="Segoe Condensed" pitchFamily="34" charset="0"/>
              </a:rPr>
              <a:t>12.5% usage reduction with electronic eco-feedback condition</a:t>
            </a:r>
          </a:p>
          <a:p>
            <a:endParaRPr lang="en-US" sz="2800" dirty="0" smtClean="0">
              <a:solidFill>
                <a:schemeClr val="bg1">
                  <a:lumMod val="85000"/>
                </a:schemeClr>
              </a:solidFill>
              <a:latin typeface="Segoe Condensed" pitchFamily="34" charset="0"/>
            </a:endParaRPr>
          </a:p>
        </p:txBody>
      </p:sp>
      <p:sp>
        <p:nvSpPr>
          <p:cNvPr id="8" name="TextBox 7"/>
          <p:cNvSpPr txBox="1"/>
          <p:nvPr/>
        </p:nvSpPr>
        <p:spPr>
          <a:xfrm>
            <a:off x="152400" y="6305490"/>
            <a:ext cx="8382000" cy="400110"/>
          </a:xfrm>
          <a:prstGeom prst="rect">
            <a:avLst/>
          </a:prstGeom>
          <a:noFill/>
        </p:spPr>
        <p:txBody>
          <a:bodyPr wrap="square" rtlCol="0">
            <a:spAutoFit/>
          </a:bodyPr>
          <a:lstStyle/>
          <a:p>
            <a:r>
              <a:rPr lang="en-US" sz="2000" dirty="0" smtClean="0">
                <a:solidFill>
                  <a:schemeClr val="bg1">
                    <a:lumMod val="75000"/>
                  </a:schemeClr>
                </a:solidFill>
                <a:latin typeface="Arial" pitchFamily="34" charset="0"/>
                <a:cs typeface="Arial" pitchFamily="34" charset="0"/>
              </a:rPr>
              <a:t>Van </a:t>
            </a:r>
            <a:r>
              <a:rPr lang="en-US" sz="2000" dirty="0" err="1" smtClean="0">
                <a:solidFill>
                  <a:schemeClr val="bg1">
                    <a:lumMod val="75000"/>
                  </a:schemeClr>
                </a:solidFill>
                <a:latin typeface="Arial" pitchFamily="34" charset="0"/>
                <a:cs typeface="Arial" pitchFamily="34" charset="0"/>
              </a:rPr>
              <a:t>Houwelingen</a:t>
            </a:r>
            <a:r>
              <a:rPr lang="en-US" sz="2000" dirty="0" smtClean="0">
                <a:solidFill>
                  <a:schemeClr val="bg1">
                    <a:lumMod val="75000"/>
                  </a:schemeClr>
                </a:solidFill>
                <a:latin typeface="Arial" pitchFamily="34" charset="0"/>
                <a:cs typeface="Arial" pitchFamily="34" charset="0"/>
              </a:rPr>
              <a:t>, &amp; Van </a:t>
            </a:r>
            <a:r>
              <a:rPr lang="en-US" sz="2000" dirty="0" err="1" smtClean="0">
                <a:solidFill>
                  <a:schemeClr val="bg1">
                    <a:lumMod val="75000"/>
                  </a:schemeClr>
                </a:solidFill>
                <a:latin typeface="Arial" pitchFamily="34" charset="0"/>
                <a:cs typeface="Arial" pitchFamily="34" charset="0"/>
              </a:rPr>
              <a:t>Raaij</a:t>
            </a:r>
            <a:r>
              <a:rPr lang="en-US" sz="2000" dirty="0" smtClean="0">
                <a:solidFill>
                  <a:schemeClr val="bg1">
                    <a:lumMod val="75000"/>
                  </a:schemeClr>
                </a:solidFill>
                <a:latin typeface="Arial" pitchFamily="34" charset="0"/>
                <a:cs typeface="Arial" pitchFamily="34" charset="0"/>
              </a:rPr>
              <a:t>, </a:t>
            </a:r>
            <a:r>
              <a:rPr lang="en-US" sz="2000" i="1" dirty="0" smtClean="0">
                <a:solidFill>
                  <a:schemeClr val="bg1">
                    <a:lumMod val="75000"/>
                  </a:schemeClr>
                </a:solidFill>
                <a:latin typeface="Arial" pitchFamily="34" charset="0"/>
                <a:cs typeface="Arial" pitchFamily="34" charset="0"/>
              </a:rPr>
              <a:t>Journal of Consumer Research, 1989</a:t>
            </a:r>
            <a:endParaRPr lang="en-US" sz="2000" i="1" dirty="0">
              <a:solidFill>
                <a:schemeClr val="bg1">
                  <a:lumMod val="75000"/>
                </a:schemeClr>
              </a:solidFill>
              <a:latin typeface="Arial" pitchFamily="34" charset="0"/>
              <a:cs typeface="Arial" pitchFamily="34" charset="0"/>
            </a:endParaRPr>
          </a:p>
        </p:txBody>
      </p:sp>
      <p:grpSp>
        <p:nvGrpSpPr>
          <p:cNvPr id="2" name="Group 12"/>
          <p:cNvGrpSpPr/>
          <p:nvPr/>
        </p:nvGrpSpPr>
        <p:grpSpPr>
          <a:xfrm>
            <a:off x="747531" y="1903386"/>
            <a:ext cx="2681469" cy="3405391"/>
            <a:chOff x="747531" y="1903387"/>
            <a:chExt cx="2300469" cy="2921532"/>
          </a:xfrm>
        </p:grpSpPr>
        <p:sp>
          <p:nvSpPr>
            <p:cNvPr id="9" name="Freeform 8"/>
            <p:cNvSpPr/>
            <p:nvPr/>
          </p:nvSpPr>
          <p:spPr>
            <a:xfrm>
              <a:off x="747531" y="1903387"/>
              <a:ext cx="2300469" cy="2902077"/>
            </a:xfrm>
            <a:custGeom>
              <a:avLst/>
              <a:gdLst>
                <a:gd name="connsiteX0" fmla="*/ 1703839 w 2540418"/>
                <a:gd name="connsiteY0" fmla="*/ 178332 h 2902077"/>
                <a:gd name="connsiteX1" fmla="*/ 1022903 w 2540418"/>
                <a:gd name="connsiteY1" fmla="*/ 197787 h 2902077"/>
                <a:gd name="connsiteX2" fmla="*/ 867260 w 2540418"/>
                <a:gd name="connsiteY2" fmla="*/ 236698 h 2902077"/>
                <a:gd name="connsiteX3" fmla="*/ 672707 w 2540418"/>
                <a:gd name="connsiteY3" fmla="*/ 275609 h 2902077"/>
                <a:gd name="connsiteX4" fmla="*/ 614341 w 2540418"/>
                <a:gd name="connsiteY4" fmla="*/ 295064 h 2902077"/>
                <a:gd name="connsiteX5" fmla="*/ 186324 w 2540418"/>
                <a:gd name="connsiteY5" fmla="*/ 333975 h 2902077"/>
                <a:gd name="connsiteX6" fmla="*/ 127958 w 2540418"/>
                <a:gd name="connsiteY6" fmla="*/ 353430 h 2902077"/>
                <a:gd name="connsiteX7" fmla="*/ 69592 w 2540418"/>
                <a:gd name="connsiteY7" fmla="*/ 411796 h 2902077"/>
                <a:gd name="connsiteX8" fmla="*/ 30682 w 2540418"/>
                <a:gd name="connsiteY8" fmla="*/ 547983 h 2902077"/>
                <a:gd name="connsiteX9" fmla="*/ 89048 w 2540418"/>
                <a:gd name="connsiteY9" fmla="*/ 2260051 h 2902077"/>
                <a:gd name="connsiteX10" fmla="*/ 108503 w 2540418"/>
                <a:gd name="connsiteY10" fmla="*/ 2551881 h 2902077"/>
                <a:gd name="connsiteX11" fmla="*/ 127958 w 2540418"/>
                <a:gd name="connsiteY11" fmla="*/ 2610247 h 2902077"/>
                <a:gd name="connsiteX12" fmla="*/ 147414 w 2540418"/>
                <a:gd name="connsiteY12" fmla="*/ 2726979 h 2902077"/>
                <a:gd name="connsiteX13" fmla="*/ 205780 w 2540418"/>
                <a:gd name="connsiteY13" fmla="*/ 2765890 h 2902077"/>
                <a:gd name="connsiteX14" fmla="*/ 400333 w 2540418"/>
                <a:gd name="connsiteY14" fmla="*/ 2824256 h 2902077"/>
                <a:gd name="connsiteX15" fmla="*/ 672707 w 2540418"/>
                <a:gd name="connsiteY15" fmla="*/ 2843711 h 2902077"/>
                <a:gd name="connsiteX16" fmla="*/ 731073 w 2540418"/>
                <a:gd name="connsiteY16" fmla="*/ 2863166 h 2902077"/>
                <a:gd name="connsiteX17" fmla="*/ 1100724 w 2540418"/>
                <a:gd name="connsiteY17" fmla="*/ 2902077 h 2902077"/>
                <a:gd name="connsiteX18" fmla="*/ 1217456 w 2540418"/>
                <a:gd name="connsiteY18" fmla="*/ 2863166 h 2902077"/>
                <a:gd name="connsiteX19" fmla="*/ 1470375 w 2540418"/>
                <a:gd name="connsiteY19" fmla="*/ 2824256 h 2902077"/>
                <a:gd name="connsiteX20" fmla="*/ 1762205 w 2540418"/>
                <a:gd name="connsiteY20" fmla="*/ 2843711 h 2902077"/>
                <a:gd name="connsiteX21" fmla="*/ 2423686 w 2540418"/>
                <a:gd name="connsiteY21" fmla="*/ 2804800 h 2902077"/>
                <a:gd name="connsiteX22" fmla="*/ 2462597 w 2540418"/>
                <a:gd name="connsiteY22" fmla="*/ 2688068 h 2902077"/>
                <a:gd name="connsiteX23" fmla="*/ 2520963 w 2540418"/>
                <a:gd name="connsiteY23" fmla="*/ 2474060 h 2902077"/>
                <a:gd name="connsiteX24" fmla="*/ 2540418 w 2540418"/>
                <a:gd name="connsiteY24" fmla="*/ 1773668 h 2902077"/>
                <a:gd name="connsiteX25" fmla="*/ 2482052 w 2540418"/>
                <a:gd name="connsiteY25" fmla="*/ 1404017 h 2902077"/>
                <a:gd name="connsiteX26" fmla="*/ 2462597 w 2540418"/>
                <a:gd name="connsiteY26" fmla="*/ 1345651 h 2902077"/>
                <a:gd name="connsiteX27" fmla="*/ 2423686 w 2540418"/>
                <a:gd name="connsiteY27" fmla="*/ 1287285 h 2902077"/>
                <a:gd name="connsiteX28" fmla="*/ 2365320 w 2540418"/>
                <a:gd name="connsiteY28" fmla="*/ 1034366 h 2902077"/>
                <a:gd name="connsiteX29" fmla="*/ 2345865 w 2540418"/>
                <a:gd name="connsiteY29" fmla="*/ 937090 h 2902077"/>
                <a:gd name="connsiteX30" fmla="*/ 2268043 w 2540418"/>
                <a:gd name="connsiteY30" fmla="*/ 586894 h 2902077"/>
                <a:gd name="connsiteX31" fmla="*/ 2248588 w 2540418"/>
                <a:gd name="connsiteY31" fmla="*/ 119966 h 2902077"/>
                <a:gd name="connsiteX32" fmla="*/ 1606563 w 2540418"/>
                <a:gd name="connsiteY32" fmla="*/ 139422 h 2902077"/>
                <a:gd name="connsiteX33" fmla="*/ 1489831 w 2540418"/>
                <a:gd name="connsiteY33" fmla="*/ 178332 h 2902077"/>
                <a:gd name="connsiteX34" fmla="*/ 1431465 w 2540418"/>
                <a:gd name="connsiteY34" fmla="*/ 197787 h 2902077"/>
                <a:gd name="connsiteX35" fmla="*/ 1431465 w 2540418"/>
                <a:gd name="connsiteY35" fmla="*/ 217243 h 290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540418" h="2902077">
                  <a:moveTo>
                    <a:pt x="1703839" y="178332"/>
                  </a:moveTo>
                  <a:cubicBezTo>
                    <a:pt x="1476860" y="184817"/>
                    <a:pt x="1249691" y="186447"/>
                    <a:pt x="1022903" y="197787"/>
                  </a:cubicBezTo>
                  <a:cubicBezTo>
                    <a:pt x="950990" y="201383"/>
                    <a:pt x="928796" y="219117"/>
                    <a:pt x="867260" y="236698"/>
                  </a:cubicBezTo>
                  <a:cubicBezTo>
                    <a:pt x="731596" y="275459"/>
                    <a:pt x="844691" y="237390"/>
                    <a:pt x="672707" y="275609"/>
                  </a:cubicBezTo>
                  <a:cubicBezTo>
                    <a:pt x="652688" y="280058"/>
                    <a:pt x="634360" y="290615"/>
                    <a:pt x="614341" y="295064"/>
                  </a:cubicBezTo>
                  <a:cubicBezTo>
                    <a:pt x="471333" y="326843"/>
                    <a:pt x="335960" y="324622"/>
                    <a:pt x="186324" y="333975"/>
                  </a:cubicBezTo>
                  <a:cubicBezTo>
                    <a:pt x="166869" y="340460"/>
                    <a:pt x="145021" y="342054"/>
                    <a:pt x="127958" y="353430"/>
                  </a:cubicBezTo>
                  <a:cubicBezTo>
                    <a:pt x="105065" y="368692"/>
                    <a:pt x="84854" y="388903"/>
                    <a:pt x="69592" y="411796"/>
                  </a:cubicBezTo>
                  <a:cubicBezTo>
                    <a:pt x="58428" y="428542"/>
                    <a:pt x="33276" y="537606"/>
                    <a:pt x="30682" y="547983"/>
                  </a:cubicBezTo>
                  <a:cubicBezTo>
                    <a:pt x="51815" y="2027294"/>
                    <a:pt x="0" y="1458629"/>
                    <a:pt x="89048" y="2260051"/>
                  </a:cubicBezTo>
                  <a:cubicBezTo>
                    <a:pt x="99814" y="2356947"/>
                    <a:pt x="97737" y="2454985"/>
                    <a:pt x="108503" y="2551881"/>
                  </a:cubicBezTo>
                  <a:cubicBezTo>
                    <a:pt x="110768" y="2572263"/>
                    <a:pt x="123509" y="2590228"/>
                    <a:pt x="127958" y="2610247"/>
                  </a:cubicBezTo>
                  <a:cubicBezTo>
                    <a:pt x="136515" y="2648755"/>
                    <a:pt x="129772" y="2691696"/>
                    <a:pt x="147414" y="2726979"/>
                  </a:cubicBezTo>
                  <a:cubicBezTo>
                    <a:pt x="157871" y="2747893"/>
                    <a:pt x="184413" y="2756394"/>
                    <a:pt x="205780" y="2765890"/>
                  </a:cubicBezTo>
                  <a:cubicBezTo>
                    <a:pt x="225335" y="2774581"/>
                    <a:pt x="362610" y="2820065"/>
                    <a:pt x="400333" y="2824256"/>
                  </a:cubicBezTo>
                  <a:cubicBezTo>
                    <a:pt x="490799" y="2834308"/>
                    <a:pt x="581916" y="2837226"/>
                    <a:pt x="672707" y="2843711"/>
                  </a:cubicBezTo>
                  <a:cubicBezTo>
                    <a:pt x="692162" y="2850196"/>
                    <a:pt x="711054" y="2858717"/>
                    <a:pt x="731073" y="2863166"/>
                  </a:cubicBezTo>
                  <a:cubicBezTo>
                    <a:pt x="854694" y="2890638"/>
                    <a:pt x="972486" y="2892213"/>
                    <a:pt x="1100724" y="2902077"/>
                  </a:cubicBezTo>
                  <a:lnTo>
                    <a:pt x="1217456" y="2863166"/>
                  </a:lnTo>
                  <a:cubicBezTo>
                    <a:pt x="1237700" y="2856418"/>
                    <a:pt x="1459883" y="2825755"/>
                    <a:pt x="1470375" y="2824256"/>
                  </a:cubicBezTo>
                  <a:cubicBezTo>
                    <a:pt x="1567652" y="2830741"/>
                    <a:pt x="1664712" y="2843711"/>
                    <a:pt x="1762205" y="2843711"/>
                  </a:cubicBezTo>
                  <a:cubicBezTo>
                    <a:pt x="2325471" y="2843711"/>
                    <a:pt x="2180652" y="2885814"/>
                    <a:pt x="2423686" y="2804800"/>
                  </a:cubicBezTo>
                  <a:lnTo>
                    <a:pt x="2462597" y="2688068"/>
                  </a:lnTo>
                  <a:cubicBezTo>
                    <a:pt x="2485718" y="2618705"/>
                    <a:pt x="2503158" y="2545277"/>
                    <a:pt x="2520963" y="2474060"/>
                  </a:cubicBezTo>
                  <a:cubicBezTo>
                    <a:pt x="2527448" y="2240596"/>
                    <a:pt x="2540418" y="2007222"/>
                    <a:pt x="2540418" y="1773668"/>
                  </a:cubicBezTo>
                  <a:cubicBezTo>
                    <a:pt x="2540418" y="1547653"/>
                    <a:pt x="2536739" y="1568078"/>
                    <a:pt x="2482052" y="1404017"/>
                  </a:cubicBezTo>
                  <a:cubicBezTo>
                    <a:pt x="2475567" y="1384562"/>
                    <a:pt x="2473973" y="1362714"/>
                    <a:pt x="2462597" y="1345651"/>
                  </a:cubicBezTo>
                  <a:lnTo>
                    <a:pt x="2423686" y="1287285"/>
                  </a:lnTo>
                  <a:cubicBezTo>
                    <a:pt x="2386078" y="1061634"/>
                    <a:pt x="2427505" y="1283105"/>
                    <a:pt x="2365320" y="1034366"/>
                  </a:cubicBezTo>
                  <a:cubicBezTo>
                    <a:pt x="2357300" y="1002286"/>
                    <a:pt x="2353301" y="969311"/>
                    <a:pt x="2345865" y="937090"/>
                  </a:cubicBezTo>
                  <a:cubicBezTo>
                    <a:pt x="2263435" y="579892"/>
                    <a:pt x="2351425" y="1003800"/>
                    <a:pt x="2268043" y="586894"/>
                  </a:cubicBezTo>
                  <a:cubicBezTo>
                    <a:pt x="2261558" y="431251"/>
                    <a:pt x="2377616" y="207250"/>
                    <a:pt x="2248588" y="119966"/>
                  </a:cubicBezTo>
                  <a:cubicBezTo>
                    <a:pt x="2071247" y="0"/>
                    <a:pt x="1820039" y="123001"/>
                    <a:pt x="1606563" y="139422"/>
                  </a:cubicBezTo>
                  <a:cubicBezTo>
                    <a:pt x="1565668" y="142568"/>
                    <a:pt x="1528742" y="165362"/>
                    <a:pt x="1489831" y="178332"/>
                  </a:cubicBezTo>
                  <a:cubicBezTo>
                    <a:pt x="1470376" y="184817"/>
                    <a:pt x="1431465" y="177279"/>
                    <a:pt x="1431465" y="197787"/>
                  </a:cubicBezTo>
                  <a:lnTo>
                    <a:pt x="1431465" y="217243"/>
                  </a:lnTo>
                </a:path>
              </a:pathLst>
            </a:cu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1089498" y="3539097"/>
              <a:ext cx="525293" cy="1285822"/>
            </a:xfrm>
            <a:custGeom>
              <a:avLst/>
              <a:gdLst>
                <a:gd name="connsiteX0" fmla="*/ 116732 w 525293"/>
                <a:gd name="connsiteY0" fmla="*/ 1439694 h 1536970"/>
                <a:gd name="connsiteX1" fmla="*/ 97276 w 525293"/>
                <a:gd name="connsiteY1" fmla="*/ 797668 h 1536970"/>
                <a:gd name="connsiteX2" fmla="*/ 77821 w 525293"/>
                <a:gd name="connsiteY2" fmla="*/ 642025 h 1536970"/>
                <a:gd name="connsiteX3" fmla="*/ 58366 w 525293"/>
                <a:gd name="connsiteY3" fmla="*/ 350196 h 1536970"/>
                <a:gd name="connsiteX4" fmla="*/ 38911 w 525293"/>
                <a:gd name="connsiteY4" fmla="*/ 291830 h 1536970"/>
                <a:gd name="connsiteX5" fmla="*/ 0 w 525293"/>
                <a:gd name="connsiteY5" fmla="*/ 19455 h 1536970"/>
                <a:gd name="connsiteX6" fmla="*/ 58366 w 525293"/>
                <a:gd name="connsiteY6" fmla="*/ 0 h 1536970"/>
                <a:gd name="connsiteX7" fmla="*/ 505838 w 525293"/>
                <a:gd name="connsiteY7" fmla="*/ 38911 h 1536970"/>
                <a:gd name="connsiteX8" fmla="*/ 525293 w 525293"/>
                <a:gd name="connsiteY8" fmla="*/ 1536970 h 1536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293" h="1536970">
                  <a:moveTo>
                    <a:pt x="116732" y="1439694"/>
                  </a:moveTo>
                  <a:cubicBezTo>
                    <a:pt x="110247" y="1225685"/>
                    <a:pt x="107708" y="1011521"/>
                    <a:pt x="97276" y="797668"/>
                  </a:cubicBezTo>
                  <a:cubicBezTo>
                    <a:pt x="94729" y="745445"/>
                    <a:pt x="82350" y="694113"/>
                    <a:pt x="77821" y="642025"/>
                  </a:cubicBezTo>
                  <a:cubicBezTo>
                    <a:pt x="69375" y="544899"/>
                    <a:pt x="69132" y="447092"/>
                    <a:pt x="58366" y="350196"/>
                  </a:cubicBezTo>
                  <a:cubicBezTo>
                    <a:pt x="56101" y="329814"/>
                    <a:pt x="43360" y="311849"/>
                    <a:pt x="38911" y="291830"/>
                  </a:cubicBezTo>
                  <a:cubicBezTo>
                    <a:pt x="22879" y="219688"/>
                    <a:pt x="8416" y="86783"/>
                    <a:pt x="0" y="19455"/>
                  </a:cubicBezTo>
                  <a:cubicBezTo>
                    <a:pt x="19455" y="12970"/>
                    <a:pt x="37858" y="0"/>
                    <a:pt x="58366" y="0"/>
                  </a:cubicBezTo>
                  <a:cubicBezTo>
                    <a:pt x="335137" y="0"/>
                    <a:pt x="324027" y="2547"/>
                    <a:pt x="505838" y="38911"/>
                  </a:cubicBezTo>
                  <a:cubicBezTo>
                    <a:pt x="512408" y="538263"/>
                    <a:pt x="525293" y="1037575"/>
                    <a:pt x="525293" y="1536970"/>
                  </a:cubicBezTo>
                </a:path>
              </a:pathLst>
            </a:cu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a:off x="1971150" y="2957209"/>
              <a:ext cx="528926" cy="1809344"/>
            </a:xfrm>
            <a:custGeom>
              <a:avLst/>
              <a:gdLst>
                <a:gd name="connsiteX0" fmla="*/ 52203 w 528926"/>
                <a:gd name="connsiteY0" fmla="*/ 1809344 h 1809344"/>
                <a:gd name="connsiteX1" fmla="*/ 32748 w 528926"/>
                <a:gd name="connsiteY1" fmla="*/ 836578 h 1809344"/>
                <a:gd name="connsiteX2" fmla="*/ 32748 w 528926"/>
                <a:gd name="connsiteY2" fmla="*/ 0 h 1809344"/>
                <a:gd name="connsiteX3" fmla="*/ 91114 w 528926"/>
                <a:gd name="connsiteY3" fmla="*/ 19455 h 1809344"/>
                <a:gd name="connsiteX4" fmla="*/ 266212 w 528926"/>
                <a:gd name="connsiteY4" fmla="*/ 58365 h 1809344"/>
                <a:gd name="connsiteX5" fmla="*/ 363488 w 528926"/>
                <a:gd name="connsiteY5" fmla="*/ 38910 h 1809344"/>
                <a:gd name="connsiteX6" fmla="*/ 480220 w 528926"/>
                <a:gd name="connsiteY6" fmla="*/ 0 h 1809344"/>
                <a:gd name="connsiteX7" fmla="*/ 480220 w 528926"/>
                <a:gd name="connsiteY7" fmla="*/ 311285 h 1809344"/>
                <a:gd name="connsiteX8" fmla="*/ 460765 w 528926"/>
                <a:gd name="connsiteY8" fmla="*/ 1167319 h 1809344"/>
                <a:gd name="connsiteX9" fmla="*/ 480220 w 528926"/>
                <a:gd name="connsiteY9" fmla="*/ 1809344 h 180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926" h="1809344">
                  <a:moveTo>
                    <a:pt x="52203" y="1809344"/>
                  </a:moveTo>
                  <a:cubicBezTo>
                    <a:pt x="45718" y="1485089"/>
                    <a:pt x="41280" y="1160786"/>
                    <a:pt x="32748" y="836578"/>
                  </a:cubicBezTo>
                  <a:cubicBezTo>
                    <a:pt x="14219" y="132480"/>
                    <a:pt x="0" y="556719"/>
                    <a:pt x="32748" y="0"/>
                  </a:cubicBezTo>
                  <a:cubicBezTo>
                    <a:pt x="52203" y="6485"/>
                    <a:pt x="71395" y="13821"/>
                    <a:pt x="91114" y="19455"/>
                  </a:cubicBezTo>
                  <a:cubicBezTo>
                    <a:pt x="155224" y="37772"/>
                    <a:pt x="199346" y="44992"/>
                    <a:pt x="266212" y="58365"/>
                  </a:cubicBezTo>
                  <a:cubicBezTo>
                    <a:pt x="298637" y="51880"/>
                    <a:pt x="331586" y="47611"/>
                    <a:pt x="363488" y="38910"/>
                  </a:cubicBezTo>
                  <a:cubicBezTo>
                    <a:pt x="403058" y="28118"/>
                    <a:pt x="480220" y="0"/>
                    <a:pt x="480220" y="0"/>
                  </a:cubicBezTo>
                  <a:cubicBezTo>
                    <a:pt x="528926" y="146110"/>
                    <a:pt x="490901" y="6876"/>
                    <a:pt x="480220" y="311285"/>
                  </a:cubicBezTo>
                  <a:cubicBezTo>
                    <a:pt x="470211" y="596528"/>
                    <a:pt x="467250" y="881974"/>
                    <a:pt x="460765" y="1167319"/>
                  </a:cubicBezTo>
                  <a:cubicBezTo>
                    <a:pt x="481114" y="1757448"/>
                    <a:pt x="480220" y="1543343"/>
                    <a:pt x="480220" y="1809344"/>
                  </a:cubicBezTo>
                </a:path>
              </a:pathLst>
            </a:cu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2" name="TextBox 11"/>
          <p:cNvSpPr txBox="1"/>
          <p:nvPr/>
        </p:nvSpPr>
        <p:spPr>
          <a:xfrm>
            <a:off x="762000" y="3087469"/>
            <a:ext cx="1371600" cy="707886"/>
          </a:xfrm>
          <a:prstGeom prst="rect">
            <a:avLst/>
          </a:prstGeom>
          <a:noFill/>
        </p:spPr>
        <p:txBody>
          <a:bodyPr wrap="square" rtlCol="0">
            <a:spAutoFit/>
          </a:bodyPr>
          <a:lstStyle/>
          <a:p>
            <a:pPr algn="ctr"/>
            <a:r>
              <a:rPr lang="en-US" sz="2000" dirty="0" smtClean="0">
                <a:solidFill>
                  <a:schemeClr val="bg1">
                    <a:lumMod val="85000"/>
                  </a:schemeClr>
                </a:solidFill>
                <a:latin typeface="Segoe Script" pitchFamily="34" charset="0"/>
                <a:ea typeface="Segoe UI" pitchFamily="34" charset="0"/>
                <a:cs typeface="Segoe UI" pitchFamily="34" charset="0"/>
              </a:rPr>
              <a:t>current </a:t>
            </a:r>
            <a:br>
              <a:rPr lang="en-US" sz="2000" dirty="0" smtClean="0">
                <a:solidFill>
                  <a:schemeClr val="bg1">
                    <a:lumMod val="85000"/>
                  </a:schemeClr>
                </a:solidFill>
                <a:latin typeface="Segoe Script" pitchFamily="34" charset="0"/>
                <a:ea typeface="Segoe UI" pitchFamily="34" charset="0"/>
                <a:cs typeface="Segoe UI" pitchFamily="34" charset="0"/>
              </a:rPr>
            </a:br>
            <a:r>
              <a:rPr lang="en-US" sz="2000" dirty="0" smtClean="0">
                <a:solidFill>
                  <a:schemeClr val="bg1">
                    <a:lumMod val="85000"/>
                  </a:schemeClr>
                </a:solidFill>
                <a:latin typeface="Segoe Script" pitchFamily="34" charset="0"/>
                <a:ea typeface="Segoe UI" pitchFamily="34" charset="0"/>
                <a:cs typeface="Segoe UI" pitchFamily="34" charset="0"/>
              </a:rPr>
              <a:t>use</a:t>
            </a:r>
          </a:p>
        </p:txBody>
      </p:sp>
      <p:sp>
        <p:nvSpPr>
          <p:cNvPr id="14" name="TextBox 13"/>
          <p:cNvSpPr txBox="1"/>
          <p:nvPr/>
        </p:nvSpPr>
        <p:spPr>
          <a:xfrm>
            <a:off x="1905000" y="2678668"/>
            <a:ext cx="1143000" cy="400110"/>
          </a:xfrm>
          <a:prstGeom prst="rect">
            <a:avLst/>
          </a:prstGeom>
          <a:noFill/>
        </p:spPr>
        <p:txBody>
          <a:bodyPr wrap="square" rtlCol="0">
            <a:spAutoFit/>
          </a:bodyPr>
          <a:lstStyle/>
          <a:p>
            <a:pPr algn="ctr"/>
            <a:r>
              <a:rPr lang="en-US" sz="2000" dirty="0" smtClean="0">
                <a:solidFill>
                  <a:schemeClr val="bg1">
                    <a:lumMod val="85000"/>
                  </a:schemeClr>
                </a:solidFill>
                <a:latin typeface="Segoe Script" pitchFamily="34" charset="0"/>
                <a:ea typeface="Segoe UI" pitchFamily="34" charset="0"/>
                <a:cs typeface="Segoe UI" pitchFamily="34" charset="0"/>
              </a:rPr>
              <a:t>goal</a:t>
            </a:r>
          </a:p>
        </p:txBody>
      </p:sp>
      <p:sp>
        <p:nvSpPr>
          <p:cNvPr id="17" name="Freeform 16"/>
          <p:cNvSpPr/>
          <p:nvPr/>
        </p:nvSpPr>
        <p:spPr>
          <a:xfrm>
            <a:off x="572310" y="1752600"/>
            <a:ext cx="3048000" cy="4191000"/>
          </a:xfrm>
          <a:custGeom>
            <a:avLst/>
            <a:gdLst>
              <a:gd name="connsiteX0" fmla="*/ 1703839 w 2540418"/>
              <a:gd name="connsiteY0" fmla="*/ 178332 h 2902077"/>
              <a:gd name="connsiteX1" fmla="*/ 1022903 w 2540418"/>
              <a:gd name="connsiteY1" fmla="*/ 197787 h 2902077"/>
              <a:gd name="connsiteX2" fmla="*/ 867260 w 2540418"/>
              <a:gd name="connsiteY2" fmla="*/ 236698 h 2902077"/>
              <a:gd name="connsiteX3" fmla="*/ 672707 w 2540418"/>
              <a:gd name="connsiteY3" fmla="*/ 275609 h 2902077"/>
              <a:gd name="connsiteX4" fmla="*/ 614341 w 2540418"/>
              <a:gd name="connsiteY4" fmla="*/ 295064 h 2902077"/>
              <a:gd name="connsiteX5" fmla="*/ 186324 w 2540418"/>
              <a:gd name="connsiteY5" fmla="*/ 333975 h 2902077"/>
              <a:gd name="connsiteX6" fmla="*/ 127958 w 2540418"/>
              <a:gd name="connsiteY6" fmla="*/ 353430 h 2902077"/>
              <a:gd name="connsiteX7" fmla="*/ 69592 w 2540418"/>
              <a:gd name="connsiteY7" fmla="*/ 411796 h 2902077"/>
              <a:gd name="connsiteX8" fmla="*/ 30682 w 2540418"/>
              <a:gd name="connsiteY8" fmla="*/ 547983 h 2902077"/>
              <a:gd name="connsiteX9" fmla="*/ 89048 w 2540418"/>
              <a:gd name="connsiteY9" fmla="*/ 2260051 h 2902077"/>
              <a:gd name="connsiteX10" fmla="*/ 108503 w 2540418"/>
              <a:gd name="connsiteY10" fmla="*/ 2551881 h 2902077"/>
              <a:gd name="connsiteX11" fmla="*/ 127958 w 2540418"/>
              <a:gd name="connsiteY11" fmla="*/ 2610247 h 2902077"/>
              <a:gd name="connsiteX12" fmla="*/ 147414 w 2540418"/>
              <a:gd name="connsiteY12" fmla="*/ 2726979 h 2902077"/>
              <a:gd name="connsiteX13" fmla="*/ 205780 w 2540418"/>
              <a:gd name="connsiteY13" fmla="*/ 2765890 h 2902077"/>
              <a:gd name="connsiteX14" fmla="*/ 400333 w 2540418"/>
              <a:gd name="connsiteY14" fmla="*/ 2824256 h 2902077"/>
              <a:gd name="connsiteX15" fmla="*/ 672707 w 2540418"/>
              <a:gd name="connsiteY15" fmla="*/ 2843711 h 2902077"/>
              <a:gd name="connsiteX16" fmla="*/ 731073 w 2540418"/>
              <a:gd name="connsiteY16" fmla="*/ 2863166 h 2902077"/>
              <a:gd name="connsiteX17" fmla="*/ 1100724 w 2540418"/>
              <a:gd name="connsiteY17" fmla="*/ 2902077 h 2902077"/>
              <a:gd name="connsiteX18" fmla="*/ 1217456 w 2540418"/>
              <a:gd name="connsiteY18" fmla="*/ 2863166 h 2902077"/>
              <a:gd name="connsiteX19" fmla="*/ 1470375 w 2540418"/>
              <a:gd name="connsiteY19" fmla="*/ 2824256 h 2902077"/>
              <a:gd name="connsiteX20" fmla="*/ 1762205 w 2540418"/>
              <a:gd name="connsiteY20" fmla="*/ 2843711 h 2902077"/>
              <a:gd name="connsiteX21" fmla="*/ 2423686 w 2540418"/>
              <a:gd name="connsiteY21" fmla="*/ 2804800 h 2902077"/>
              <a:gd name="connsiteX22" fmla="*/ 2462597 w 2540418"/>
              <a:gd name="connsiteY22" fmla="*/ 2688068 h 2902077"/>
              <a:gd name="connsiteX23" fmla="*/ 2520963 w 2540418"/>
              <a:gd name="connsiteY23" fmla="*/ 2474060 h 2902077"/>
              <a:gd name="connsiteX24" fmla="*/ 2540418 w 2540418"/>
              <a:gd name="connsiteY24" fmla="*/ 1773668 h 2902077"/>
              <a:gd name="connsiteX25" fmla="*/ 2482052 w 2540418"/>
              <a:gd name="connsiteY25" fmla="*/ 1404017 h 2902077"/>
              <a:gd name="connsiteX26" fmla="*/ 2462597 w 2540418"/>
              <a:gd name="connsiteY26" fmla="*/ 1345651 h 2902077"/>
              <a:gd name="connsiteX27" fmla="*/ 2423686 w 2540418"/>
              <a:gd name="connsiteY27" fmla="*/ 1287285 h 2902077"/>
              <a:gd name="connsiteX28" fmla="*/ 2365320 w 2540418"/>
              <a:gd name="connsiteY28" fmla="*/ 1034366 h 2902077"/>
              <a:gd name="connsiteX29" fmla="*/ 2345865 w 2540418"/>
              <a:gd name="connsiteY29" fmla="*/ 937090 h 2902077"/>
              <a:gd name="connsiteX30" fmla="*/ 2268043 w 2540418"/>
              <a:gd name="connsiteY30" fmla="*/ 586894 h 2902077"/>
              <a:gd name="connsiteX31" fmla="*/ 2248588 w 2540418"/>
              <a:gd name="connsiteY31" fmla="*/ 119966 h 2902077"/>
              <a:gd name="connsiteX32" fmla="*/ 1606563 w 2540418"/>
              <a:gd name="connsiteY32" fmla="*/ 139422 h 2902077"/>
              <a:gd name="connsiteX33" fmla="*/ 1489831 w 2540418"/>
              <a:gd name="connsiteY33" fmla="*/ 178332 h 2902077"/>
              <a:gd name="connsiteX34" fmla="*/ 1431465 w 2540418"/>
              <a:gd name="connsiteY34" fmla="*/ 197787 h 2902077"/>
              <a:gd name="connsiteX35" fmla="*/ 1431465 w 2540418"/>
              <a:gd name="connsiteY35" fmla="*/ 217243 h 290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540418" h="2902077">
                <a:moveTo>
                  <a:pt x="1703839" y="178332"/>
                </a:moveTo>
                <a:cubicBezTo>
                  <a:pt x="1476860" y="184817"/>
                  <a:pt x="1249691" y="186447"/>
                  <a:pt x="1022903" y="197787"/>
                </a:cubicBezTo>
                <a:cubicBezTo>
                  <a:pt x="950990" y="201383"/>
                  <a:pt x="928796" y="219117"/>
                  <a:pt x="867260" y="236698"/>
                </a:cubicBezTo>
                <a:cubicBezTo>
                  <a:pt x="731596" y="275459"/>
                  <a:pt x="844691" y="237390"/>
                  <a:pt x="672707" y="275609"/>
                </a:cubicBezTo>
                <a:cubicBezTo>
                  <a:pt x="652688" y="280058"/>
                  <a:pt x="634360" y="290615"/>
                  <a:pt x="614341" y="295064"/>
                </a:cubicBezTo>
                <a:cubicBezTo>
                  <a:pt x="471333" y="326843"/>
                  <a:pt x="335960" y="324622"/>
                  <a:pt x="186324" y="333975"/>
                </a:cubicBezTo>
                <a:cubicBezTo>
                  <a:pt x="166869" y="340460"/>
                  <a:pt x="145021" y="342054"/>
                  <a:pt x="127958" y="353430"/>
                </a:cubicBezTo>
                <a:cubicBezTo>
                  <a:pt x="105065" y="368692"/>
                  <a:pt x="84854" y="388903"/>
                  <a:pt x="69592" y="411796"/>
                </a:cubicBezTo>
                <a:cubicBezTo>
                  <a:pt x="58428" y="428542"/>
                  <a:pt x="33276" y="537606"/>
                  <a:pt x="30682" y="547983"/>
                </a:cubicBezTo>
                <a:cubicBezTo>
                  <a:pt x="51815" y="2027294"/>
                  <a:pt x="0" y="1458629"/>
                  <a:pt x="89048" y="2260051"/>
                </a:cubicBezTo>
                <a:cubicBezTo>
                  <a:pt x="99814" y="2356947"/>
                  <a:pt x="97737" y="2454985"/>
                  <a:pt x="108503" y="2551881"/>
                </a:cubicBezTo>
                <a:cubicBezTo>
                  <a:pt x="110768" y="2572263"/>
                  <a:pt x="123509" y="2590228"/>
                  <a:pt x="127958" y="2610247"/>
                </a:cubicBezTo>
                <a:cubicBezTo>
                  <a:pt x="136515" y="2648755"/>
                  <a:pt x="129772" y="2691696"/>
                  <a:pt x="147414" y="2726979"/>
                </a:cubicBezTo>
                <a:cubicBezTo>
                  <a:pt x="157871" y="2747893"/>
                  <a:pt x="184413" y="2756394"/>
                  <a:pt x="205780" y="2765890"/>
                </a:cubicBezTo>
                <a:cubicBezTo>
                  <a:pt x="225335" y="2774581"/>
                  <a:pt x="362610" y="2820065"/>
                  <a:pt x="400333" y="2824256"/>
                </a:cubicBezTo>
                <a:cubicBezTo>
                  <a:pt x="490799" y="2834308"/>
                  <a:pt x="581916" y="2837226"/>
                  <a:pt x="672707" y="2843711"/>
                </a:cubicBezTo>
                <a:cubicBezTo>
                  <a:pt x="692162" y="2850196"/>
                  <a:pt x="711054" y="2858717"/>
                  <a:pt x="731073" y="2863166"/>
                </a:cubicBezTo>
                <a:cubicBezTo>
                  <a:pt x="854694" y="2890638"/>
                  <a:pt x="972486" y="2892213"/>
                  <a:pt x="1100724" y="2902077"/>
                </a:cubicBezTo>
                <a:lnTo>
                  <a:pt x="1217456" y="2863166"/>
                </a:lnTo>
                <a:cubicBezTo>
                  <a:pt x="1237700" y="2856418"/>
                  <a:pt x="1459883" y="2825755"/>
                  <a:pt x="1470375" y="2824256"/>
                </a:cubicBezTo>
                <a:cubicBezTo>
                  <a:pt x="1567652" y="2830741"/>
                  <a:pt x="1664712" y="2843711"/>
                  <a:pt x="1762205" y="2843711"/>
                </a:cubicBezTo>
                <a:cubicBezTo>
                  <a:pt x="2325471" y="2843711"/>
                  <a:pt x="2180652" y="2885814"/>
                  <a:pt x="2423686" y="2804800"/>
                </a:cubicBezTo>
                <a:lnTo>
                  <a:pt x="2462597" y="2688068"/>
                </a:lnTo>
                <a:cubicBezTo>
                  <a:pt x="2485718" y="2618705"/>
                  <a:pt x="2503158" y="2545277"/>
                  <a:pt x="2520963" y="2474060"/>
                </a:cubicBezTo>
                <a:cubicBezTo>
                  <a:pt x="2527448" y="2240596"/>
                  <a:pt x="2540418" y="2007222"/>
                  <a:pt x="2540418" y="1773668"/>
                </a:cubicBezTo>
                <a:cubicBezTo>
                  <a:pt x="2540418" y="1547653"/>
                  <a:pt x="2536739" y="1568078"/>
                  <a:pt x="2482052" y="1404017"/>
                </a:cubicBezTo>
                <a:cubicBezTo>
                  <a:pt x="2475567" y="1384562"/>
                  <a:pt x="2473973" y="1362714"/>
                  <a:pt x="2462597" y="1345651"/>
                </a:cubicBezTo>
                <a:lnTo>
                  <a:pt x="2423686" y="1287285"/>
                </a:lnTo>
                <a:cubicBezTo>
                  <a:pt x="2386078" y="1061634"/>
                  <a:pt x="2427505" y="1283105"/>
                  <a:pt x="2365320" y="1034366"/>
                </a:cubicBezTo>
                <a:cubicBezTo>
                  <a:pt x="2357300" y="1002286"/>
                  <a:pt x="2353301" y="969311"/>
                  <a:pt x="2345865" y="937090"/>
                </a:cubicBezTo>
                <a:cubicBezTo>
                  <a:pt x="2263435" y="579892"/>
                  <a:pt x="2351425" y="1003800"/>
                  <a:pt x="2268043" y="586894"/>
                </a:cubicBezTo>
                <a:cubicBezTo>
                  <a:pt x="2261558" y="431251"/>
                  <a:pt x="2377616" y="207250"/>
                  <a:pt x="2248588" y="119966"/>
                </a:cubicBezTo>
                <a:cubicBezTo>
                  <a:pt x="2071247" y="0"/>
                  <a:pt x="1820039" y="123001"/>
                  <a:pt x="1606563" y="139422"/>
                </a:cubicBezTo>
                <a:cubicBezTo>
                  <a:pt x="1565668" y="142568"/>
                  <a:pt x="1528742" y="165362"/>
                  <a:pt x="1489831" y="178332"/>
                </a:cubicBezTo>
                <a:cubicBezTo>
                  <a:pt x="1470376" y="184817"/>
                  <a:pt x="1431465" y="177279"/>
                  <a:pt x="1431465" y="197787"/>
                </a:cubicBezTo>
                <a:lnTo>
                  <a:pt x="1431465" y="217243"/>
                </a:lnTo>
              </a:path>
            </a:pathLst>
          </a:cu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field studies</a:t>
            </a:r>
            <a:endParaRPr lang="en-US" dirty="0"/>
          </a:p>
        </p:txBody>
      </p:sp>
      <p:graphicFrame>
        <p:nvGraphicFramePr>
          <p:cNvPr id="12" name="Chart 11"/>
          <p:cNvGraphicFramePr/>
          <p:nvPr/>
        </p:nvGraphicFramePr>
        <p:xfrm>
          <a:off x="304800" y="2651948"/>
          <a:ext cx="1731432" cy="3063052"/>
        </p:xfrm>
        <a:graphic>
          <a:graphicData uri="http://schemas.openxmlformats.org/drawingml/2006/chart">
            <c:chart xmlns:c="http://schemas.openxmlformats.org/drawingml/2006/chart" xmlns:r="http://schemas.openxmlformats.org/officeDocument/2006/relationships" r:id="rId3"/>
          </a:graphicData>
        </a:graphic>
      </p:graphicFrame>
      <p:grpSp>
        <p:nvGrpSpPr>
          <p:cNvPr id="25" name="Group 24"/>
          <p:cNvGrpSpPr/>
          <p:nvPr/>
        </p:nvGrpSpPr>
        <p:grpSpPr>
          <a:xfrm>
            <a:off x="533399" y="1200090"/>
            <a:ext cx="3048001" cy="523220"/>
            <a:chOff x="533399" y="1200090"/>
            <a:chExt cx="2362201" cy="523220"/>
          </a:xfrm>
        </p:grpSpPr>
        <p:sp>
          <p:nvSpPr>
            <p:cNvPr id="16" name="Rectangle 15"/>
            <p:cNvSpPr/>
            <p:nvPr/>
          </p:nvSpPr>
          <p:spPr>
            <a:xfrm>
              <a:off x="533399" y="1366110"/>
              <a:ext cx="170078" cy="219456"/>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7" name="TextBox 16"/>
            <p:cNvSpPr txBox="1"/>
            <p:nvPr/>
          </p:nvSpPr>
          <p:spPr>
            <a:xfrm>
              <a:off x="685800" y="1200090"/>
              <a:ext cx="2209800" cy="523220"/>
            </a:xfrm>
            <a:prstGeom prst="rect">
              <a:avLst/>
            </a:prstGeom>
            <a:noFill/>
          </p:spPr>
          <p:txBody>
            <a:bodyPr wrap="square" rtlCol="0">
              <a:spAutoFit/>
            </a:bodyPr>
            <a:lstStyle/>
            <a:p>
              <a:r>
                <a:rPr lang="en-US" sz="2800" b="1" dirty="0" err="1" smtClean="0">
                  <a:solidFill>
                    <a:schemeClr val="bg1">
                      <a:lumMod val="85000"/>
                    </a:schemeClr>
                  </a:solidFill>
                  <a:latin typeface="Segoe Condensed" pitchFamily="34" charset="0"/>
                  <a:ea typeface="Segoe UI" pitchFamily="34" charset="0"/>
                  <a:cs typeface="Segoe UI" pitchFamily="34" charset="0"/>
                </a:rPr>
                <a:t>hci</a:t>
              </a:r>
              <a:r>
                <a:rPr lang="en-US" sz="2400" dirty="0" smtClean="0">
                  <a:solidFill>
                    <a:schemeClr val="bg1">
                      <a:lumMod val="85000"/>
                    </a:schemeClr>
                  </a:solidFill>
                  <a:latin typeface="Segoe Condensed" pitchFamily="34" charset="0"/>
                  <a:ea typeface="Segoe UI" pitchFamily="34" charset="0"/>
                  <a:cs typeface="Segoe UI" pitchFamily="34" charset="0"/>
                </a:rPr>
                <a:t> (n=8 of 27)</a:t>
              </a:r>
            </a:p>
          </p:txBody>
        </p:sp>
      </p:grpSp>
      <p:grpSp>
        <p:nvGrpSpPr>
          <p:cNvPr id="24" name="Group 23"/>
          <p:cNvGrpSpPr/>
          <p:nvPr/>
        </p:nvGrpSpPr>
        <p:grpSpPr>
          <a:xfrm>
            <a:off x="2743200" y="1200090"/>
            <a:ext cx="6584734" cy="523220"/>
            <a:chOff x="3229859" y="1200090"/>
            <a:chExt cx="4594000" cy="523220"/>
          </a:xfrm>
        </p:grpSpPr>
        <p:sp>
          <p:nvSpPr>
            <p:cNvPr id="18" name="Rectangle 17"/>
            <p:cNvSpPr/>
            <p:nvPr/>
          </p:nvSpPr>
          <p:spPr>
            <a:xfrm>
              <a:off x="3229859" y="1366110"/>
              <a:ext cx="152400" cy="219456"/>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9" name="TextBox 18"/>
            <p:cNvSpPr txBox="1"/>
            <p:nvPr/>
          </p:nvSpPr>
          <p:spPr>
            <a:xfrm>
              <a:off x="3351809" y="1200090"/>
              <a:ext cx="4472050" cy="523220"/>
            </a:xfrm>
            <a:prstGeom prst="rect">
              <a:avLst/>
            </a:prstGeom>
            <a:noFill/>
          </p:spPr>
          <p:txBody>
            <a:bodyPr wrap="square" rtlCol="0">
              <a:spAutoFit/>
            </a:bodyPr>
            <a:lstStyle/>
            <a:p>
              <a:r>
                <a:rPr lang="en-US" sz="2800" b="1" dirty="0" smtClean="0">
                  <a:solidFill>
                    <a:schemeClr val="bg1">
                      <a:lumMod val="85000"/>
                    </a:schemeClr>
                  </a:solidFill>
                  <a:latin typeface="Segoe Condensed" pitchFamily="34" charset="0"/>
                  <a:ea typeface="Segoe UI" pitchFamily="34" charset="0"/>
                  <a:cs typeface="Segoe UI" pitchFamily="34" charset="0"/>
                </a:rPr>
                <a:t>environmental psychology </a:t>
              </a:r>
              <a:r>
                <a:rPr lang="en-US" sz="2400" dirty="0" smtClean="0">
                  <a:solidFill>
                    <a:schemeClr val="bg1">
                      <a:lumMod val="85000"/>
                    </a:schemeClr>
                  </a:solidFill>
                  <a:latin typeface="Segoe Condensed" pitchFamily="34" charset="0"/>
                  <a:ea typeface="Segoe UI" pitchFamily="34" charset="0"/>
                  <a:cs typeface="Segoe UI" pitchFamily="34" charset="0"/>
                </a:rPr>
                <a:t>(n=10 of 12)</a:t>
              </a:r>
            </a:p>
          </p:txBody>
        </p:sp>
      </p:grpSp>
      <p:sp>
        <p:nvSpPr>
          <p:cNvPr id="20" name="TextBox 19"/>
          <p:cNvSpPr txBox="1"/>
          <p:nvPr/>
        </p:nvSpPr>
        <p:spPr>
          <a:xfrm>
            <a:off x="457200" y="1959114"/>
            <a:ext cx="1676400" cy="707886"/>
          </a:xfrm>
          <a:prstGeom prst="rect">
            <a:avLst/>
          </a:prstGeom>
          <a:noFill/>
        </p:spPr>
        <p:txBody>
          <a:bodyPr wrap="square" rtlCol="0">
            <a:spAutoFit/>
          </a:bodyPr>
          <a:lstStyle/>
          <a:p>
            <a:pPr algn="ctr"/>
            <a:r>
              <a:rPr lang="en-US" sz="2000" dirty="0" err="1" smtClean="0">
                <a:solidFill>
                  <a:schemeClr val="bg1">
                    <a:lumMod val="85000"/>
                  </a:schemeClr>
                </a:solidFill>
                <a:latin typeface="Segoe Condensed" pitchFamily="34" charset="0"/>
                <a:ea typeface="Segoe UI" pitchFamily="34" charset="0"/>
                <a:cs typeface="Segoe UI" pitchFamily="34" charset="0"/>
              </a:rPr>
              <a:t>avg</a:t>
            </a:r>
            <a:r>
              <a:rPr lang="en-US" sz="2000" dirty="0" smtClean="0">
                <a:solidFill>
                  <a:schemeClr val="bg1">
                    <a:lumMod val="85000"/>
                  </a:schemeClr>
                </a:solidFill>
                <a:latin typeface="Segoe Condensed" pitchFamily="34" charset="0"/>
                <a:ea typeface="Segoe UI" pitchFamily="34" charset="0"/>
                <a:cs typeface="Segoe UI" pitchFamily="34" charset="0"/>
              </a:rPr>
              <a:t> number of participants</a:t>
            </a:r>
          </a:p>
        </p:txBody>
      </p:sp>
      <p:sp>
        <p:nvSpPr>
          <p:cNvPr id="26" name="Rectangle 25"/>
          <p:cNvSpPr/>
          <p:nvPr/>
        </p:nvSpPr>
        <p:spPr>
          <a:xfrm>
            <a:off x="2209800" y="2703493"/>
            <a:ext cx="5486400" cy="954107"/>
          </a:xfrm>
          <a:prstGeom prst="rect">
            <a:avLst/>
          </a:prstGeom>
        </p:spPr>
        <p:txBody>
          <a:bodyPr wrap="square">
            <a:spAutoFit/>
          </a:bodyPr>
          <a:lstStyle/>
          <a:p>
            <a:r>
              <a:rPr lang="en-US" sz="2800" dirty="0" smtClean="0">
                <a:solidFill>
                  <a:schemeClr val="bg1">
                    <a:lumMod val="85000"/>
                  </a:schemeClr>
                </a:solidFill>
                <a:latin typeface="Segoe Condensed" pitchFamily="34" charset="0"/>
              </a:rPr>
              <a:t>larger environmental psychology studies </a:t>
            </a:r>
            <a:r>
              <a:rPr lang="en-US" sz="2800" i="1" dirty="0" smtClean="0">
                <a:solidFill>
                  <a:schemeClr val="bg1">
                    <a:lumMod val="85000"/>
                  </a:schemeClr>
                </a:solidFill>
                <a:latin typeface="Segoe Condensed" pitchFamily="34" charset="0"/>
              </a:rPr>
              <a:t>(</a:t>
            </a:r>
            <a:r>
              <a:rPr lang="en-US" sz="2800" i="1" dirty="0" err="1" smtClean="0">
                <a:solidFill>
                  <a:schemeClr val="bg1">
                    <a:lumMod val="85000"/>
                  </a:schemeClr>
                </a:solidFill>
                <a:latin typeface="Segoe Condensed" pitchFamily="34" charset="0"/>
              </a:rPr>
              <a:t>avg</a:t>
            </a:r>
            <a:r>
              <a:rPr lang="en-US" sz="2800" i="1" dirty="0" smtClean="0">
                <a:solidFill>
                  <a:schemeClr val="bg1">
                    <a:lumMod val="85000"/>
                  </a:schemeClr>
                </a:solidFill>
                <a:latin typeface="Segoe Condensed" pitchFamily="34" charset="0"/>
              </a:rPr>
              <a:t>=414) </a:t>
            </a:r>
            <a:r>
              <a:rPr lang="en-US" sz="2800" dirty="0" smtClean="0">
                <a:solidFill>
                  <a:schemeClr val="bg1">
                    <a:lumMod val="85000"/>
                  </a:schemeClr>
                </a:solidFill>
                <a:latin typeface="Segoe Condensed" pitchFamily="34" charset="0"/>
              </a:rPr>
              <a:t>often partner with a utility</a:t>
            </a:r>
          </a:p>
        </p:txBody>
      </p:sp>
      <p:sp>
        <p:nvSpPr>
          <p:cNvPr id="21" name="Arc 20"/>
          <p:cNvSpPr/>
          <p:nvPr/>
        </p:nvSpPr>
        <p:spPr>
          <a:xfrm flipV="1">
            <a:off x="1371600" y="3352800"/>
            <a:ext cx="1447800" cy="990600"/>
          </a:xfrm>
          <a:prstGeom prst="arc">
            <a:avLst/>
          </a:prstGeom>
          <a:ln w="19050">
            <a:solidFill>
              <a:schemeClr val="bg1">
                <a:lumMod val="85000"/>
              </a:schemeClr>
            </a:solidFill>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P spid="20" grpId="0"/>
      <p:bldP spid="26" grpId="0"/>
      <p:bldP spid="2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field studies</a:t>
            </a:r>
            <a:endParaRPr lang="en-US" dirty="0"/>
          </a:p>
        </p:txBody>
      </p:sp>
      <p:graphicFrame>
        <p:nvGraphicFramePr>
          <p:cNvPr id="12" name="Chart 11"/>
          <p:cNvGraphicFramePr/>
          <p:nvPr/>
        </p:nvGraphicFramePr>
        <p:xfrm>
          <a:off x="304800" y="2651948"/>
          <a:ext cx="1731432" cy="3063052"/>
        </p:xfrm>
        <a:graphic>
          <a:graphicData uri="http://schemas.openxmlformats.org/drawingml/2006/chart">
            <c:chart xmlns:c="http://schemas.openxmlformats.org/drawingml/2006/chart" xmlns:r="http://schemas.openxmlformats.org/officeDocument/2006/relationships" r:id="rId3"/>
          </a:graphicData>
        </a:graphic>
      </p:graphicFrame>
      <p:grpSp>
        <p:nvGrpSpPr>
          <p:cNvPr id="2" name="Group 24"/>
          <p:cNvGrpSpPr/>
          <p:nvPr/>
        </p:nvGrpSpPr>
        <p:grpSpPr>
          <a:xfrm>
            <a:off x="533399" y="1200090"/>
            <a:ext cx="3048001" cy="523220"/>
            <a:chOff x="533399" y="1200090"/>
            <a:chExt cx="2362201" cy="523220"/>
          </a:xfrm>
        </p:grpSpPr>
        <p:sp>
          <p:nvSpPr>
            <p:cNvPr id="16" name="Rectangle 15"/>
            <p:cNvSpPr/>
            <p:nvPr/>
          </p:nvSpPr>
          <p:spPr>
            <a:xfrm>
              <a:off x="533399" y="1366110"/>
              <a:ext cx="170078" cy="219456"/>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7" name="TextBox 16"/>
            <p:cNvSpPr txBox="1"/>
            <p:nvPr/>
          </p:nvSpPr>
          <p:spPr>
            <a:xfrm>
              <a:off x="685800" y="1200090"/>
              <a:ext cx="2209800" cy="523220"/>
            </a:xfrm>
            <a:prstGeom prst="rect">
              <a:avLst/>
            </a:prstGeom>
            <a:noFill/>
          </p:spPr>
          <p:txBody>
            <a:bodyPr wrap="square" rtlCol="0">
              <a:spAutoFit/>
            </a:bodyPr>
            <a:lstStyle/>
            <a:p>
              <a:r>
                <a:rPr lang="en-US" sz="2800" b="1" dirty="0" err="1" smtClean="0">
                  <a:solidFill>
                    <a:schemeClr val="bg1">
                      <a:lumMod val="85000"/>
                    </a:schemeClr>
                  </a:solidFill>
                  <a:latin typeface="Segoe Condensed" pitchFamily="34" charset="0"/>
                  <a:ea typeface="Segoe UI" pitchFamily="34" charset="0"/>
                  <a:cs typeface="Segoe UI" pitchFamily="34" charset="0"/>
                </a:rPr>
                <a:t>hci</a:t>
              </a:r>
              <a:r>
                <a:rPr lang="en-US" sz="2400" dirty="0" smtClean="0">
                  <a:solidFill>
                    <a:schemeClr val="bg1">
                      <a:lumMod val="85000"/>
                    </a:schemeClr>
                  </a:solidFill>
                  <a:latin typeface="Segoe Condensed" pitchFamily="34" charset="0"/>
                  <a:ea typeface="Segoe UI" pitchFamily="34" charset="0"/>
                  <a:cs typeface="Segoe UI" pitchFamily="34" charset="0"/>
                </a:rPr>
                <a:t> (n=8 of 27)</a:t>
              </a:r>
            </a:p>
          </p:txBody>
        </p:sp>
      </p:grpSp>
      <p:grpSp>
        <p:nvGrpSpPr>
          <p:cNvPr id="3" name="Group 23"/>
          <p:cNvGrpSpPr/>
          <p:nvPr/>
        </p:nvGrpSpPr>
        <p:grpSpPr>
          <a:xfrm>
            <a:off x="2743200" y="1200090"/>
            <a:ext cx="6584734" cy="523220"/>
            <a:chOff x="3229859" y="1200090"/>
            <a:chExt cx="4594000" cy="523220"/>
          </a:xfrm>
        </p:grpSpPr>
        <p:sp>
          <p:nvSpPr>
            <p:cNvPr id="18" name="Rectangle 17"/>
            <p:cNvSpPr/>
            <p:nvPr/>
          </p:nvSpPr>
          <p:spPr>
            <a:xfrm>
              <a:off x="3229859" y="1366110"/>
              <a:ext cx="152400" cy="219456"/>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9" name="TextBox 18"/>
            <p:cNvSpPr txBox="1"/>
            <p:nvPr/>
          </p:nvSpPr>
          <p:spPr>
            <a:xfrm>
              <a:off x="3351809" y="1200090"/>
              <a:ext cx="4472050" cy="523220"/>
            </a:xfrm>
            <a:prstGeom prst="rect">
              <a:avLst/>
            </a:prstGeom>
            <a:noFill/>
          </p:spPr>
          <p:txBody>
            <a:bodyPr wrap="square" rtlCol="0">
              <a:spAutoFit/>
            </a:bodyPr>
            <a:lstStyle/>
            <a:p>
              <a:r>
                <a:rPr lang="en-US" sz="2800" b="1" dirty="0" smtClean="0">
                  <a:solidFill>
                    <a:schemeClr val="bg1">
                      <a:lumMod val="85000"/>
                    </a:schemeClr>
                  </a:solidFill>
                  <a:latin typeface="Segoe Condensed" pitchFamily="34" charset="0"/>
                  <a:ea typeface="Segoe UI" pitchFamily="34" charset="0"/>
                  <a:cs typeface="Segoe UI" pitchFamily="34" charset="0"/>
                </a:rPr>
                <a:t>environmental psychology </a:t>
              </a:r>
              <a:r>
                <a:rPr lang="en-US" sz="2400" dirty="0" smtClean="0">
                  <a:solidFill>
                    <a:schemeClr val="bg1">
                      <a:lumMod val="85000"/>
                    </a:schemeClr>
                  </a:solidFill>
                  <a:latin typeface="Segoe Condensed" pitchFamily="34" charset="0"/>
                  <a:ea typeface="Segoe UI" pitchFamily="34" charset="0"/>
                  <a:cs typeface="Segoe UI" pitchFamily="34" charset="0"/>
                </a:rPr>
                <a:t>(n=10 of 12)</a:t>
              </a:r>
            </a:p>
          </p:txBody>
        </p:sp>
      </p:grpSp>
      <p:sp>
        <p:nvSpPr>
          <p:cNvPr id="20" name="TextBox 19"/>
          <p:cNvSpPr txBox="1"/>
          <p:nvPr/>
        </p:nvSpPr>
        <p:spPr>
          <a:xfrm>
            <a:off x="457200" y="1959114"/>
            <a:ext cx="1676400" cy="707886"/>
          </a:xfrm>
          <a:prstGeom prst="rect">
            <a:avLst/>
          </a:prstGeom>
          <a:noFill/>
        </p:spPr>
        <p:txBody>
          <a:bodyPr wrap="square" rtlCol="0">
            <a:spAutoFit/>
          </a:bodyPr>
          <a:lstStyle/>
          <a:p>
            <a:pPr algn="ctr"/>
            <a:r>
              <a:rPr lang="en-US" sz="2000" dirty="0" err="1" smtClean="0">
                <a:solidFill>
                  <a:schemeClr val="bg1">
                    <a:lumMod val="85000"/>
                  </a:schemeClr>
                </a:solidFill>
                <a:latin typeface="Segoe Condensed" pitchFamily="34" charset="0"/>
                <a:ea typeface="Segoe UI" pitchFamily="34" charset="0"/>
                <a:cs typeface="Segoe UI" pitchFamily="34" charset="0"/>
              </a:rPr>
              <a:t>avg</a:t>
            </a:r>
            <a:r>
              <a:rPr lang="en-US" sz="2000" dirty="0" smtClean="0">
                <a:solidFill>
                  <a:schemeClr val="bg1">
                    <a:lumMod val="85000"/>
                  </a:schemeClr>
                </a:solidFill>
                <a:latin typeface="Segoe Condensed" pitchFamily="34" charset="0"/>
                <a:ea typeface="Segoe UI" pitchFamily="34" charset="0"/>
                <a:cs typeface="Segoe UI" pitchFamily="34" charset="0"/>
              </a:rPr>
              <a:t> number of participants</a:t>
            </a:r>
          </a:p>
        </p:txBody>
      </p:sp>
      <p:sp>
        <p:nvSpPr>
          <p:cNvPr id="23" name="TextBox 22"/>
          <p:cNvSpPr txBox="1"/>
          <p:nvPr/>
        </p:nvSpPr>
        <p:spPr>
          <a:xfrm>
            <a:off x="2209800" y="1998510"/>
            <a:ext cx="1981200" cy="707886"/>
          </a:xfrm>
          <a:prstGeom prst="rect">
            <a:avLst/>
          </a:prstGeom>
          <a:noFill/>
        </p:spPr>
        <p:txBody>
          <a:bodyPr wrap="square" rtlCol="0">
            <a:spAutoFit/>
          </a:bodyPr>
          <a:lstStyle/>
          <a:p>
            <a:pPr algn="ctr"/>
            <a:r>
              <a:rPr lang="en-US" sz="2000" dirty="0" smtClean="0">
                <a:solidFill>
                  <a:schemeClr val="bg1">
                    <a:lumMod val="85000"/>
                  </a:schemeClr>
                </a:solidFill>
                <a:latin typeface="Segoe Condensed" pitchFamily="34" charset="0"/>
                <a:ea typeface="Segoe UI" pitchFamily="34" charset="0"/>
                <a:cs typeface="Segoe UI" pitchFamily="34" charset="0"/>
              </a:rPr>
              <a:t>studies collecting baseline data</a:t>
            </a:r>
          </a:p>
        </p:txBody>
      </p:sp>
      <p:sp>
        <p:nvSpPr>
          <p:cNvPr id="24" name="Rectangle 23"/>
          <p:cNvSpPr/>
          <p:nvPr/>
        </p:nvSpPr>
        <p:spPr>
          <a:xfrm>
            <a:off x="228600" y="1905000"/>
            <a:ext cx="1828800" cy="39624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4343400" y="2438400"/>
            <a:ext cx="4114800" cy="1446550"/>
          </a:xfrm>
          <a:prstGeom prst="rect">
            <a:avLst/>
          </a:prstGeom>
          <a:noFill/>
        </p:spPr>
        <p:txBody>
          <a:bodyPr wrap="square" rtlCol="0">
            <a:spAutoFit/>
          </a:bodyPr>
          <a:lstStyle/>
          <a:p>
            <a:r>
              <a:rPr lang="en-US" sz="3200" b="1" dirty="0" smtClean="0">
                <a:solidFill>
                  <a:schemeClr val="bg1">
                    <a:lumMod val="85000"/>
                  </a:schemeClr>
                </a:solidFill>
                <a:latin typeface="Segoe Condensed" pitchFamily="34" charset="0"/>
                <a:ea typeface="Segoe UI" pitchFamily="34" charset="0"/>
                <a:cs typeface="Segoe UI" pitchFamily="34" charset="0"/>
              </a:rPr>
              <a:t>baseline  data</a:t>
            </a:r>
          </a:p>
          <a:p>
            <a:pPr marL="111125" indent="125413">
              <a:buFont typeface="Arial" pitchFamily="34" charset="0"/>
              <a:buChar char="•"/>
            </a:pPr>
            <a:r>
              <a:rPr lang="en-US" sz="2800" dirty="0" smtClean="0">
                <a:solidFill>
                  <a:schemeClr val="bg1">
                    <a:lumMod val="85000"/>
                  </a:schemeClr>
                </a:solidFill>
                <a:latin typeface="Segoe Condensed" pitchFamily="34" charset="0"/>
                <a:ea typeface="Segoe UI" pitchFamily="34" charset="0"/>
                <a:cs typeface="Segoe UI" pitchFamily="34" charset="0"/>
              </a:rPr>
              <a:t> previous year’s consumption</a:t>
            </a:r>
          </a:p>
          <a:p>
            <a:pPr marL="111125" indent="125413">
              <a:buFont typeface="Arial" pitchFamily="34" charset="0"/>
              <a:buChar char="•"/>
            </a:pPr>
            <a:r>
              <a:rPr lang="en-US" sz="2800" dirty="0" smtClean="0">
                <a:solidFill>
                  <a:schemeClr val="bg1">
                    <a:lumMod val="85000"/>
                  </a:schemeClr>
                </a:solidFill>
                <a:latin typeface="Segoe Condensed" pitchFamily="34" charset="0"/>
                <a:ea typeface="Segoe UI" pitchFamily="34" charset="0"/>
                <a:cs typeface="Segoe UI" pitchFamily="34" charset="0"/>
              </a:rPr>
              <a:t> pre-intervention period</a:t>
            </a:r>
          </a:p>
        </p:txBody>
      </p:sp>
      <p:sp>
        <p:nvSpPr>
          <p:cNvPr id="22" name="Rectangle 21"/>
          <p:cNvSpPr/>
          <p:nvPr/>
        </p:nvSpPr>
        <p:spPr>
          <a:xfrm>
            <a:off x="4343400" y="4491335"/>
            <a:ext cx="4419600" cy="461665"/>
          </a:xfrm>
          <a:prstGeom prst="rect">
            <a:avLst/>
          </a:prstGeom>
        </p:spPr>
        <p:txBody>
          <a:bodyPr wrap="square">
            <a:spAutoFit/>
          </a:bodyPr>
          <a:lstStyle/>
          <a:p>
            <a:r>
              <a:rPr lang="en-US" sz="2400" b="1" dirty="0" smtClean="0">
                <a:solidFill>
                  <a:schemeClr val="bg1">
                    <a:lumMod val="85000"/>
                  </a:schemeClr>
                </a:solidFill>
                <a:latin typeface="Segoe Condensed" pitchFamily="34" charset="0"/>
              </a:rPr>
              <a:t>1 study </a:t>
            </a:r>
            <a:r>
              <a:rPr lang="en-US" sz="2400" dirty="0" smtClean="0">
                <a:solidFill>
                  <a:schemeClr val="bg1">
                    <a:lumMod val="85000"/>
                  </a:schemeClr>
                </a:solidFill>
                <a:latin typeface="Segoe Condensed" pitchFamily="34" charset="0"/>
              </a:rPr>
              <a:t>with </a:t>
            </a:r>
            <a:r>
              <a:rPr lang="en-US" sz="2400" b="1" dirty="0" smtClean="0">
                <a:solidFill>
                  <a:schemeClr val="bg1">
                    <a:lumMod val="85000"/>
                  </a:schemeClr>
                </a:solidFill>
                <a:latin typeface="Segoe Condensed" pitchFamily="34" charset="0"/>
              </a:rPr>
              <a:t>1 week </a:t>
            </a:r>
            <a:r>
              <a:rPr lang="en-US" sz="2400" dirty="0" smtClean="0">
                <a:solidFill>
                  <a:schemeClr val="bg1">
                    <a:lumMod val="85000"/>
                  </a:schemeClr>
                </a:solidFill>
                <a:latin typeface="Segoe Condensed" pitchFamily="34" charset="0"/>
              </a:rPr>
              <a:t>baseline data</a:t>
            </a:r>
          </a:p>
        </p:txBody>
      </p:sp>
      <p:graphicFrame>
        <p:nvGraphicFramePr>
          <p:cNvPr id="29" name="Chart 28"/>
          <p:cNvGraphicFramePr/>
          <p:nvPr/>
        </p:nvGraphicFramePr>
        <p:xfrm>
          <a:off x="2362200" y="2667000"/>
          <a:ext cx="1669594" cy="3048000"/>
        </p:xfrm>
        <a:graphic>
          <a:graphicData uri="http://schemas.openxmlformats.org/drawingml/2006/chart">
            <c:chart xmlns:c="http://schemas.openxmlformats.org/drawingml/2006/chart" xmlns:r="http://schemas.openxmlformats.org/officeDocument/2006/relationships" r:id="rId4"/>
          </a:graphicData>
        </a:graphic>
      </p:graphicFrame>
      <p:sp>
        <p:nvSpPr>
          <p:cNvPr id="26" name="Arc 25"/>
          <p:cNvSpPr/>
          <p:nvPr/>
        </p:nvSpPr>
        <p:spPr>
          <a:xfrm rot="18174421">
            <a:off x="2335532" y="4776526"/>
            <a:ext cx="2480012" cy="1676594"/>
          </a:xfrm>
          <a:prstGeom prst="arc">
            <a:avLst>
              <a:gd name="adj1" fmla="val 17289860"/>
              <a:gd name="adj2" fmla="val 0"/>
            </a:avLst>
          </a:prstGeom>
          <a:ln w="19050">
            <a:solidFill>
              <a:schemeClr val="bg1">
                <a:lumMod val="85000"/>
              </a:schemeClr>
            </a:solidFill>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0" name="Picture 2"/>
          <p:cNvPicPr>
            <a:picLocks noChangeAspect="1" noChangeArrowheads="1"/>
          </p:cNvPicPr>
          <p:nvPr/>
        </p:nvPicPr>
        <p:blipFill>
          <a:blip r:embed="rId5" cstate="print"/>
          <a:stretch>
            <a:fillRect/>
          </a:stretch>
        </p:blipFill>
        <p:spPr bwMode="auto">
          <a:xfrm>
            <a:off x="4419600" y="5105400"/>
            <a:ext cx="1464334" cy="1122181"/>
          </a:xfrm>
          <a:prstGeom prst="rect">
            <a:avLst/>
          </a:prstGeom>
          <a:noFill/>
          <a:ln>
            <a:noFill/>
          </a:ln>
          <a:effectLst/>
        </p:spPr>
      </p:pic>
      <p:sp>
        <p:nvSpPr>
          <p:cNvPr id="31" name="TextBox 30"/>
          <p:cNvSpPr txBox="1"/>
          <p:nvPr/>
        </p:nvSpPr>
        <p:spPr>
          <a:xfrm>
            <a:off x="5867400" y="5391090"/>
            <a:ext cx="2590800" cy="400110"/>
          </a:xfrm>
          <a:prstGeom prst="rect">
            <a:avLst/>
          </a:prstGeom>
          <a:noFill/>
        </p:spPr>
        <p:txBody>
          <a:bodyPr wrap="square" rtlCol="0">
            <a:spAutoFit/>
          </a:bodyPr>
          <a:lstStyle/>
          <a:p>
            <a:r>
              <a:rPr lang="en-US" sz="2000" i="1" dirty="0" smtClean="0">
                <a:solidFill>
                  <a:schemeClr val="bg1">
                    <a:lumMod val="85000"/>
                  </a:schemeClr>
                </a:solidFill>
                <a:latin typeface="Segoe Condensed" pitchFamily="34" charset="0"/>
                <a:ea typeface="Segoe UI" pitchFamily="34" charset="0"/>
                <a:cs typeface="Segoe UI" pitchFamily="34" charset="0"/>
              </a:rPr>
              <a:t>Holstius et al., DIS, 2004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2" grpId="0"/>
      <p:bldP spid="26" grpId="0" animBg="1"/>
      <p:bldP spid="3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field studies</a:t>
            </a:r>
            <a:endParaRPr lang="en-US" dirty="0"/>
          </a:p>
        </p:txBody>
      </p:sp>
      <p:graphicFrame>
        <p:nvGraphicFramePr>
          <p:cNvPr id="12" name="Chart 11"/>
          <p:cNvGraphicFramePr/>
          <p:nvPr/>
        </p:nvGraphicFramePr>
        <p:xfrm>
          <a:off x="304800" y="2651948"/>
          <a:ext cx="1731432" cy="30630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p:cNvGraphicFramePr/>
          <p:nvPr/>
        </p:nvGraphicFramePr>
        <p:xfrm>
          <a:off x="4038600" y="2659475"/>
          <a:ext cx="1870565" cy="3055525"/>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oup 24"/>
          <p:cNvGrpSpPr/>
          <p:nvPr/>
        </p:nvGrpSpPr>
        <p:grpSpPr>
          <a:xfrm>
            <a:off x="533399" y="1200090"/>
            <a:ext cx="3048001" cy="523220"/>
            <a:chOff x="533399" y="1200090"/>
            <a:chExt cx="2362201" cy="523220"/>
          </a:xfrm>
        </p:grpSpPr>
        <p:sp>
          <p:nvSpPr>
            <p:cNvPr id="16" name="Rectangle 15"/>
            <p:cNvSpPr/>
            <p:nvPr/>
          </p:nvSpPr>
          <p:spPr>
            <a:xfrm>
              <a:off x="533399" y="1366110"/>
              <a:ext cx="170078" cy="219456"/>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7" name="TextBox 16"/>
            <p:cNvSpPr txBox="1"/>
            <p:nvPr/>
          </p:nvSpPr>
          <p:spPr>
            <a:xfrm>
              <a:off x="685800" y="1200090"/>
              <a:ext cx="2209800" cy="523220"/>
            </a:xfrm>
            <a:prstGeom prst="rect">
              <a:avLst/>
            </a:prstGeom>
            <a:noFill/>
          </p:spPr>
          <p:txBody>
            <a:bodyPr wrap="square" rtlCol="0">
              <a:spAutoFit/>
            </a:bodyPr>
            <a:lstStyle/>
            <a:p>
              <a:r>
                <a:rPr lang="en-US" sz="2800" b="1" dirty="0" err="1" smtClean="0">
                  <a:solidFill>
                    <a:schemeClr val="bg1">
                      <a:lumMod val="85000"/>
                    </a:schemeClr>
                  </a:solidFill>
                  <a:latin typeface="Segoe Condensed" pitchFamily="34" charset="0"/>
                  <a:ea typeface="Segoe UI" pitchFamily="34" charset="0"/>
                  <a:cs typeface="Segoe UI" pitchFamily="34" charset="0"/>
                </a:rPr>
                <a:t>hci</a:t>
              </a:r>
              <a:r>
                <a:rPr lang="en-US" sz="2400" dirty="0" smtClean="0">
                  <a:solidFill>
                    <a:schemeClr val="bg1">
                      <a:lumMod val="85000"/>
                    </a:schemeClr>
                  </a:solidFill>
                  <a:latin typeface="Segoe Condensed" pitchFamily="34" charset="0"/>
                  <a:ea typeface="Segoe UI" pitchFamily="34" charset="0"/>
                  <a:cs typeface="Segoe UI" pitchFamily="34" charset="0"/>
                </a:rPr>
                <a:t> (n=8 of 27)</a:t>
              </a:r>
            </a:p>
          </p:txBody>
        </p:sp>
      </p:grpSp>
      <p:grpSp>
        <p:nvGrpSpPr>
          <p:cNvPr id="3" name="Group 23"/>
          <p:cNvGrpSpPr/>
          <p:nvPr/>
        </p:nvGrpSpPr>
        <p:grpSpPr>
          <a:xfrm>
            <a:off x="2743200" y="1200090"/>
            <a:ext cx="6584734" cy="523220"/>
            <a:chOff x="3229859" y="1200090"/>
            <a:chExt cx="4594000" cy="523220"/>
          </a:xfrm>
        </p:grpSpPr>
        <p:sp>
          <p:nvSpPr>
            <p:cNvPr id="18" name="Rectangle 17"/>
            <p:cNvSpPr/>
            <p:nvPr/>
          </p:nvSpPr>
          <p:spPr>
            <a:xfrm>
              <a:off x="3229859" y="1366110"/>
              <a:ext cx="152400" cy="219456"/>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9" name="TextBox 18"/>
            <p:cNvSpPr txBox="1"/>
            <p:nvPr/>
          </p:nvSpPr>
          <p:spPr>
            <a:xfrm>
              <a:off x="3351809" y="1200090"/>
              <a:ext cx="4472050" cy="523220"/>
            </a:xfrm>
            <a:prstGeom prst="rect">
              <a:avLst/>
            </a:prstGeom>
            <a:noFill/>
          </p:spPr>
          <p:txBody>
            <a:bodyPr wrap="square" rtlCol="0">
              <a:spAutoFit/>
            </a:bodyPr>
            <a:lstStyle/>
            <a:p>
              <a:r>
                <a:rPr lang="en-US" sz="2800" b="1" dirty="0" smtClean="0">
                  <a:solidFill>
                    <a:schemeClr val="bg1">
                      <a:lumMod val="85000"/>
                    </a:schemeClr>
                  </a:solidFill>
                  <a:latin typeface="Segoe Condensed" pitchFamily="34" charset="0"/>
                  <a:ea typeface="Segoe UI" pitchFamily="34" charset="0"/>
                  <a:cs typeface="Segoe UI" pitchFamily="34" charset="0"/>
                </a:rPr>
                <a:t>environmental psychology </a:t>
              </a:r>
              <a:r>
                <a:rPr lang="en-US" sz="2400" dirty="0" smtClean="0">
                  <a:solidFill>
                    <a:schemeClr val="bg1">
                      <a:lumMod val="85000"/>
                    </a:schemeClr>
                  </a:solidFill>
                  <a:latin typeface="Segoe Condensed" pitchFamily="34" charset="0"/>
                  <a:ea typeface="Segoe UI" pitchFamily="34" charset="0"/>
                  <a:cs typeface="Segoe UI" pitchFamily="34" charset="0"/>
                </a:rPr>
                <a:t>(n=10 of 12)</a:t>
              </a:r>
            </a:p>
          </p:txBody>
        </p:sp>
      </p:grpSp>
      <p:sp>
        <p:nvSpPr>
          <p:cNvPr id="20" name="TextBox 19"/>
          <p:cNvSpPr txBox="1"/>
          <p:nvPr/>
        </p:nvSpPr>
        <p:spPr>
          <a:xfrm>
            <a:off x="457200" y="1959114"/>
            <a:ext cx="1676400" cy="707886"/>
          </a:xfrm>
          <a:prstGeom prst="rect">
            <a:avLst/>
          </a:prstGeom>
          <a:noFill/>
        </p:spPr>
        <p:txBody>
          <a:bodyPr wrap="square" rtlCol="0">
            <a:spAutoFit/>
          </a:bodyPr>
          <a:lstStyle/>
          <a:p>
            <a:pPr algn="ctr"/>
            <a:r>
              <a:rPr lang="en-US" sz="2000" dirty="0" err="1" smtClean="0">
                <a:solidFill>
                  <a:schemeClr val="bg1">
                    <a:lumMod val="85000"/>
                  </a:schemeClr>
                </a:solidFill>
                <a:latin typeface="Segoe Condensed" pitchFamily="34" charset="0"/>
                <a:ea typeface="Segoe UI" pitchFamily="34" charset="0"/>
                <a:cs typeface="Segoe UI" pitchFamily="34" charset="0"/>
              </a:rPr>
              <a:t>avg</a:t>
            </a:r>
            <a:r>
              <a:rPr lang="en-US" sz="2000" dirty="0" smtClean="0">
                <a:solidFill>
                  <a:schemeClr val="bg1">
                    <a:lumMod val="85000"/>
                  </a:schemeClr>
                </a:solidFill>
                <a:latin typeface="Segoe Condensed" pitchFamily="34" charset="0"/>
                <a:ea typeface="Segoe UI" pitchFamily="34" charset="0"/>
                <a:cs typeface="Segoe UI" pitchFamily="34" charset="0"/>
              </a:rPr>
              <a:t> number of participants</a:t>
            </a:r>
          </a:p>
        </p:txBody>
      </p:sp>
      <p:sp>
        <p:nvSpPr>
          <p:cNvPr id="21" name="TextBox 20"/>
          <p:cNvSpPr txBox="1"/>
          <p:nvPr/>
        </p:nvSpPr>
        <p:spPr>
          <a:xfrm>
            <a:off x="4191000" y="2190690"/>
            <a:ext cx="1981200" cy="400110"/>
          </a:xfrm>
          <a:prstGeom prst="rect">
            <a:avLst/>
          </a:prstGeom>
          <a:noFill/>
        </p:spPr>
        <p:txBody>
          <a:bodyPr wrap="square" rtlCol="0">
            <a:spAutoFit/>
          </a:bodyPr>
          <a:lstStyle/>
          <a:p>
            <a:pPr algn="ctr"/>
            <a:r>
              <a:rPr lang="en-US" sz="2000" dirty="0" smtClean="0">
                <a:solidFill>
                  <a:schemeClr val="bg1">
                    <a:lumMod val="85000"/>
                  </a:schemeClr>
                </a:solidFill>
                <a:latin typeface="Segoe Condensed" pitchFamily="34" charset="0"/>
                <a:ea typeface="Segoe UI" pitchFamily="34" charset="0"/>
                <a:cs typeface="Segoe UI" pitchFamily="34" charset="0"/>
              </a:rPr>
              <a:t>study length</a:t>
            </a:r>
          </a:p>
        </p:txBody>
      </p:sp>
      <p:sp>
        <p:nvSpPr>
          <p:cNvPr id="24" name="Rectangle 23"/>
          <p:cNvSpPr/>
          <p:nvPr/>
        </p:nvSpPr>
        <p:spPr>
          <a:xfrm>
            <a:off x="228600" y="1905000"/>
            <a:ext cx="1828800" cy="39624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p:nvPr/>
        </p:nvCxnSpPr>
        <p:spPr>
          <a:xfrm rot="10800000">
            <a:off x="4953000" y="4343399"/>
            <a:ext cx="685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1"/>
          <p:cNvSpPr txBox="1"/>
          <p:nvPr/>
        </p:nvSpPr>
        <p:spPr>
          <a:xfrm>
            <a:off x="3810000" y="3962400"/>
            <a:ext cx="1270488" cy="62577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1800" dirty="0" smtClean="0">
                <a:solidFill>
                  <a:sysClr val="window" lastClr="FFFFFF"/>
                </a:solidFill>
                <a:latin typeface="Segoe Condensed" pitchFamily="34" charset="0"/>
              </a:rPr>
              <a:t>7.5</a:t>
            </a:r>
            <a:r>
              <a:rPr lang="en-US" sz="1800" baseline="0" dirty="0" smtClean="0">
                <a:solidFill>
                  <a:sysClr val="window" lastClr="FFFFFF"/>
                </a:solidFill>
                <a:latin typeface="Segoe Condensed" pitchFamily="34" charset="0"/>
              </a:rPr>
              <a:t> </a:t>
            </a:r>
            <a:r>
              <a:rPr lang="en-US" sz="1800" baseline="0" dirty="0" err="1" smtClean="0">
                <a:solidFill>
                  <a:sysClr val="window" lastClr="FFFFFF"/>
                </a:solidFill>
                <a:latin typeface="Segoe Condensed" pitchFamily="34" charset="0"/>
              </a:rPr>
              <a:t>mos</a:t>
            </a:r>
            <a:endParaRPr lang="en-US" sz="1800" baseline="0" dirty="0" smtClean="0">
              <a:solidFill>
                <a:sysClr val="window" lastClr="FFFFFF"/>
              </a:solidFill>
              <a:latin typeface="Segoe Condensed" pitchFamily="34" charset="0"/>
            </a:endParaRPr>
          </a:p>
          <a:p>
            <a:pPr algn="r"/>
            <a:r>
              <a:rPr lang="en-US" sz="1800" dirty="0" smtClean="0">
                <a:solidFill>
                  <a:sysClr val="window" lastClr="FFFFFF"/>
                </a:solidFill>
                <a:latin typeface="Segoe Condensed" pitchFamily="34" charset="0"/>
              </a:rPr>
              <a:t>baseline</a:t>
            </a:r>
            <a:endParaRPr lang="en-US" sz="1800" dirty="0">
              <a:solidFill>
                <a:sysClr val="window" lastClr="FFFFFF"/>
              </a:solidFill>
              <a:latin typeface="Segoe Condensed" pitchFamily="34" charset="0"/>
            </a:endParaRPr>
          </a:p>
        </p:txBody>
      </p:sp>
      <p:sp>
        <p:nvSpPr>
          <p:cNvPr id="22" name="TextBox 21"/>
          <p:cNvSpPr txBox="1"/>
          <p:nvPr/>
        </p:nvSpPr>
        <p:spPr>
          <a:xfrm>
            <a:off x="2209800" y="1998510"/>
            <a:ext cx="1981200" cy="707886"/>
          </a:xfrm>
          <a:prstGeom prst="rect">
            <a:avLst/>
          </a:prstGeom>
          <a:noFill/>
        </p:spPr>
        <p:txBody>
          <a:bodyPr wrap="square" rtlCol="0">
            <a:spAutoFit/>
          </a:bodyPr>
          <a:lstStyle/>
          <a:p>
            <a:pPr algn="ctr"/>
            <a:r>
              <a:rPr lang="en-US" sz="2000" dirty="0" smtClean="0">
                <a:solidFill>
                  <a:schemeClr val="bg1">
                    <a:lumMod val="85000"/>
                  </a:schemeClr>
                </a:solidFill>
                <a:latin typeface="Segoe Condensed" pitchFamily="34" charset="0"/>
                <a:ea typeface="Segoe UI" pitchFamily="34" charset="0"/>
                <a:cs typeface="Segoe UI" pitchFamily="34" charset="0"/>
              </a:rPr>
              <a:t>studies collecting baseline data</a:t>
            </a:r>
          </a:p>
        </p:txBody>
      </p:sp>
      <p:graphicFrame>
        <p:nvGraphicFramePr>
          <p:cNvPr id="25" name="Chart 24"/>
          <p:cNvGraphicFramePr/>
          <p:nvPr/>
        </p:nvGraphicFramePr>
        <p:xfrm>
          <a:off x="2362200" y="2667000"/>
          <a:ext cx="1669594" cy="3048000"/>
        </p:xfrm>
        <a:graphic>
          <a:graphicData uri="http://schemas.openxmlformats.org/drawingml/2006/chart">
            <c:chart xmlns:c="http://schemas.openxmlformats.org/drawingml/2006/chart" xmlns:r="http://schemas.openxmlformats.org/officeDocument/2006/relationships" r:id="rId5"/>
          </a:graphicData>
        </a:graphic>
      </p:graphicFrame>
      <p:sp>
        <p:nvSpPr>
          <p:cNvPr id="26" name="Rectangle 25"/>
          <p:cNvSpPr/>
          <p:nvPr/>
        </p:nvSpPr>
        <p:spPr>
          <a:xfrm>
            <a:off x="2209800" y="1905000"/>
            <a:ext cx="1828800" cy="39624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p:cNvSpPr txBox="1"/>
          <p:nvPr/>
        </p:nvSpPr>
        <p:spPr>
          <a:xfrm>
            <a:off x="2209800" y="1998510"/>
            <a:ext cx="1981200" cy="707886"/>
          </a:xfrm>
          <a:prstGeom prst="rect">
            <a:avLst/>
          </a:prstGeom>
          <a:noFill/>
        </p:spPr>
        <p:txBody>
          <a:bodyPr wrap="square" rtlCol="0">
            <a:spAutoFit/>
          </a:bodyPr>
          <a:lstStyle/>
          <a:p>
            <a:pPr algn="ctr"/>
            <a:r>
              <a:rPr lang="en-US" sz="2000" dirty="0" smtClean="0">
                <a:solidFill>
                  <a:schemeClr val="bg1">
                    <a:lumMod val="85000"/>
                  </a:schemeClr>
                </a:solidFill>
                <a:latin typeface="Segoe Condensed" pitchFamily="34" charset="0"/>
                <a:ea typeface="Segoe UI" pitchFamily="34" charset="0"/>
                <a:cs typeface="Segoe UI" pitchFamily="34" charset="0"/>
              </a:rPr>
              <a:t>studies collecting baseline data</a:t>
            </a:r>
          </a:p>
        </p:txBody>
      </p:sp>
      <p:graphicFrame>
        <p:nvGraphicFramePr>
          <p:cNvPr id="35" name="Chart 34"/>
          <p:cNvGraphicFramePr/>
          <p:nvPr/>
        </p:nvGraphicFramePr>
        <p:xfrm>
          <a:off x="2362200" y="2667000"/>
          <a:ext cx="1669594" cy="3048000"/>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4"/>
          <p:cNvSpPr>
            <a:spLocks noGrp="1"/>
          </p:cNvSpPr>
          <p:nvPr>
            <p:ph type="title"/>
          </p:nvPr>
        </p:nvSpPr>
        <p:spPr/>
        <p:txBody>
          <a:bodyPr/>
          <a:lstStyle/>
          <a:p>
            <a:r>
              <a:rPr lang="en-US" dirty="0" smtClean="0"/>
              <a:t>field studies</a:t>
            </a:r>
            <a:endParaRPr lang="en-US" dirty="0"/>
          </a:p>
        </p:txBody>
      </p:sp>
      <p:graphicFrame>
        <p:nvGraphicFramePr>
          <p:cNvPr id="12" name="Chart 11"/>
          <p:cNvGraphicFramePr/>
          <p:nvPr/>
        </p:nvGraphicFramePr>
        <p:xfrm>
          <a:off x="304800" y="2651948"/>
          <a:ext cx="1731432" cy="306305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12"/>
          <p:cNvGraphicFramePr/>
          <p:nvPr/>
        </p:nvGraphicFramePr>
        <p:xfrm>
          <a:off x="4038600" y="2659475"/>
          <a:ext cx="1870565" cy="3055525"/>
        </p:xfrm>
        <a:graphic>
          <a:graphicData uri="http://schemas.openxmlformats.org/drawingml/2006/chart">
            <c:chart xmlns:c="http://schemas.openxmlformats.org/drawingml/2006/chart" xmlns:r="http://schemas.openxmlformats.org/officeDocument/2006/relationships" r:id="rId5"/>
          </a:graphicData>
        </a:graphic>
      </p:graphicFrame>
      <p:grpSp>
        <p:nvGrpSpPr>
          <p:cNvPr id="2" name="Group 24"/>
          <p:cNvGrpSpPr/>
          <p:nvPr/>
        </p:nvGrpSpPr>
        <p:grpSpPr>
          <a:xfrm>
            <a:off x="533399" y="1200090"/>
            <a:ext cx="3048001" cy="523220"/>
            <a:chOff x="533399" y="1200090"/>
            <a:chExt cx="2362201" cy="523220"/>
          </a:xfrm>
        </p:grpSpPr>
        <p:sp>
          <p:nvSpPr>
            <p:cNvPr id="16" name="Rectangle 15"/>
            <p:cNvSpPr/>
            <p:nvPr/>
          </p:nvSpPr>
          <p:spPr>
            <a:xfrm>
              <a:off x="533399" y="1366110"/>
              <a:ext cx="170078" cy="219456"/>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7" name="TextBox 16"/>
            <p:cNvSpPr txBox="1"/>
            <p:nvPr/>
          </p:nvSpPr>
          <p:spPr>
            <a:xfrm>
              <a:off x="685800" y="1200090"/>
              <a:ext cx="2209800" cy="523220"/>
            </a:xfrm>
            <a:prstGeom prst="rect">
              <a:avLst/>
            </a:prstGeom>
            <a:noFill/>
          </p:spPr>
          <p:txBody>
            <a:bodyPr wrap="square" rtlCol="0">
              <a:spAutoFit/>
            </a:bodyPr>
            <a:lstStyle/>
            <a:p>
              <a:r>
                <a:rPr lang="en-US" sz="2800" b="1" dirty="0" err="1" smtClean="0">
                  <a:solidFill>
                    <a:schemeClr val="bg1">
                      <a:lumMod val="85000"/>
                    </a:schemeClr>
                  </a:solidFill>
                  <a:latin typeface="Segoe Condensed" pitchFamily="34" charset="0"/>
                  <a:ea typeface="Segoe UI" pitchFamily="34" charset="0"/>
                  <a:cs typeface="Segoe UI" pitchFamily="34" charset="0"/>
                </a:rPr>
                <a:t>hci</a:t>
              </a:r>
              <a:r>
                <a:rPr lang="en-US" sz="2400" dirty="0" smtClean="0">
                  <a:solidFill>
                    <a:schemeClr val="bg1">
                      <a:lumMod val="85000"/>
                    </a:schemeClr>
                  </a:solidFill>
                  <a:latin typeface="Segoe Condensed" pitchFamily="34" charset="0"/>
                  <a:ea typeface="Segoe UI" pitchFamily="34" charset="0"/>
                  <a:cs typeface="Segoe UI" pitchFamily="34" charset="0"/>
                </a:rPr>
                <a:t> (n=8 of 27)</a:t>
              </a:r>
            </a:p>
          </p:txBody>
        </p:sp>
      </p:grpSp>
      <p:grpSp>
        <p:nvGrpSpPr>
          <p:cNvPr id="3" name="Group 23"/>
          <p:cNvGrpSpPr/>
          <p:nvPr/>
        </p:nvGrpSpPr>
        <p:grpSpPr>
          <a:xfrm>
            <a:off x="2743200" y="1200090"/>
            <a:ext cx="6584734" cy="523220"/>
            <a:chOff x="3229859" y="1200090"/>
            <a:chExt cx="4594000" cy="523220"/>
          </a:xfrm>
        </p:grpSpPr>
        <p:sp>
          <p:nvSpPr>
            <p:cNvPr id="18" name="Rectangle 17"/>
            <p:cNvSpPr/>
            <p:nvPr/>
          </p:nvSpPr>
          <p:spPr>
            <a:xfrm>
              <a:off x="3229859" y="1366110"/>
              <a:ext cx="152400" cy="219456"/>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9" name="TextBox 18"/>
            <p:cNvSpPr txBox="1"/>
            <p:nvPr/>
          </p:nvSpPr>
          <p:spPr>
            <a:xfrm>
              <a:off x="3351809" y="1200090"/>
              <a:ext cx="4472050" cy="523220"/>
            </a:xfrm>
            <a:prstGeom prst="rect">
              <a:avLst/>
            </a:prstGeom>
            <a:noFill/>
          </p:spPr>
          <p:txBody>
            <a:bodyPr wrap="square" rtlCol="0">
              <a:spAutoFit/>
            </a:bodyPr>
            <a:lstStyle/>
            <a:p>
              <a:r>
                <a:rPr lang="en-US" sz="2800" b="1" dirty="0" smtClean="0">
                  <a:solidFill>
                    <a:schemeClr val="bg1">
                      <a:lumMod val="85000"/>
                    </a:schemeClr>
                  </a:solidFill>
                  <a:latin typeface="Segoe Condensed" pitchFamily="34" charset="0"/>
                  <a:ea typeface="Segoe UI" pitchFamily="34" charset="0"/>
                  <a:cs typeface="Segoe UI" pitchFamily="34" charset="0"/>
                </a:rPr>
                <a:t>environmental psychology </a:t>
              </a:r>
              <a:r>
                <a:rPr lang="en-US" sz="2400" dirty="0" smtClean="0">
                  <a:solidFill>
                    <a:schemeClr val="bg1">
                      <a:lumMod val="85000"/>
                    </a:schemeClr>
                  </a:solidFill>
                  <a:latin typeface="Segoe Condensed" pitchFamily="34" charset="0"/>
                  <a:ea typeface="Segoe UI" pitchFamily="34" charset="0"/>
                  <a:cs typeface="Segoe UI" pitchFamily="34" charset="0"/>
                </a:rPr>
                <a:t>(n=10 of 12)</a:t>
              </a:r>
            </a:p>
          </p:txBody>
        </p:sp>
      </p:grpSp>
      <p:sp>
        <p:nvSpPr>
          <p:cNvPr id="20" name="TextBox 19"/>
          <p:cNvSpPr txBox="1"/>
          <p:nvPr/>
        </p:nvSpPr>
        <p:spPr>
          <a:xfrm>
            <a:off x="457200" y="1959114"/>
            <a:ext cx="1676400" cy="707886"/>
          </a:xfrm>
          <a:prstGeom prst="rect">
            <a:avLst/>
          </a:prstGeom>
          <a:noFill/>
        </p:spPr>
        <p:txBody>
          <a:bodyPr wrap="square" rtlCol="0">
            <a:spAutoFit/>
          </a:bodyPr>
          <a:lstStyle/>
          <a:p>
            <a:pPr algn="ctr"/>
            <a:r>
              <a:rPr lang="en-US" sz="2000" dirty="0" err="1" smtClean="0">
                <a:solidFill>
                  <a:schemeClr val="bg1">
                    <a:lumMod val="85000"/>
                  </a:schemeClr>
                </a:solidFill>
                <a:latin typeface="Segoe Condensed" pitchFamily="34" charset="0"/>
                <a:ea typeface="Segoe UI" pitchFamily="34" charset="0"/>
                <a:cs typeface="Segoe UI" pitchFamily="34" charset="0"/>
              </a:rPr>
              <a:t>avg</a:t>
            </a:r>
            <a:r>
              <a:rPr lang="en-US" sz="2000" dirty="0" smtClean="0">
                <a:solidFill>
                  <a:schemeClr val="bg1">
                    <a:lumMod val="85000"/>
                  </a:schemeClr>
                </a:solidFill>
                <a:latin typeface="Segoe Condensed" pitchFamily="34" charset="0"/>
                <a:ea typeface="Segoe UI" pitchFamily="34" charset="0"/>
                <a:cs typeface="Segoe UI" pitchFamily="34" charset="0"/>
              </a:rPr>
              <a:t> number of participants</a:t>
            </a:r>
          </a:p>
        </p:txBody>
      </p:sp>
      <p:sp>
        <p:nvSpPr>
          <p:cNvPr id="21" name="TextBox 20"/>
          <p:cNvSpPr txBox="1"/>
          <p:nvPr/>
        </p:nvSpPr>
        <p:spPr>
          <a:xfrm>
            <a:off x="4191000" y="2190690"/>
            <a:ext cx="1981200" cy="400110"/>
          </a:xfrm>
          <a:prstGeom prst="rect">
            <a:avLst/>
          </a:prstGeom>
          <a:noFill/>
        </p:spPr>
        <p:txBody>
          <a:bodyPr wrap="square" rtlCol="0">
            <a:spAutoFit/>
          </a:bodyPr>
          <a:lstStyle/>
          <a:p>
            <a:pPr algn="ctr"/>
            <a:r>
              <a:rPr lang="en-US" sz="2000" dirty="0" smtClean="0">
                <a:solidFill>
                  <a:schemeClr val="bg1">
                    <a:lumMod val="85000"/>
                  </a:schemeClr>
                </a:solidFill>
                <a:latin typeface="Segoe Condensed" pitchFamily="34" charset="0"/>
                <a:ea typeface="Segoe UI" pitchFamily="34" charset="0"/>
                <a:cs typeface="Segoe UI" pitchFamily="34" charset="0"/>
              </a:rPr>
              <a:t>study length</a:t>
            </a:r>
          </a:p>
        </p:txBody>
      </p:sp>
      <p:sp>
        <p:nvSpPr>
          <p:cNvPr id="24" name="Rectangle 23"/>
          <p:cNvSpPr/>
          <p:nvPr/>
        </p:nvSpPr>
        <p:spPr>
          <a:xfrm>
            <a:off x="228600" y="1905000"/>
            <a:ext cx="1828800" cy="39624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p:nvPr/>
        </p:nvCxnSpPr>
        <p:spPr>
          <a:xfrm rot="10800000">
            <a:off x="4953000" y="4343399"/>
            <a:ext cx="685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1"/>
          <p:cNvSpPr txBox="1"/>
          <p:nvPr/>
        </p:nvSpPr>
        <p:spPr>
          <a:xfrm>
            <a:off x="3810000" y="3962400"/>
            <a:ext cx="1270488" cy="62577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1800" dirty="0" smtClean="0">
                <a:solidFill>
                  <a:sysClr val="window" lastClr="FFFFFF"/>
                </a:solidFill>
                <a:latin typeface="Segoe Condensed" pitchFamily="34" charset="0"/>
              </a:rPr>
              <a:t>7.5</a:t>
            </a:r>
            <a:r>
              <a:rPr lang="en-US" sz="1800" baseline="0" dirty="0" smtClean="0">
                <a:solidFill>
                  <a:sysClr val="window" lastClr="FFFFFF"/>
                </a:solidFill>
                <a:latin typeface="Segoe Condensed" pitchFamily="34" charset="0"/>
              </a:rPr>
              <a:t> </a:t>
            </a:r>
            <a:r>
              <a:rPr lang="en-US" sz="1800" baseline="0" dirty="0" err="1" smtClean="0">
                <a:solidFill>
                  <a:sysClr val="window" lastClr="FFFFFF"/>
                </a:solidFill>
                <a:latin typeface="Segoe Condensed" pitchFamily="34" charset="0"/>
              </a:rPr>
              <a:t>mos</a:t>
            </a:r>
            <a:endParaRPr lang="en-US" sz="1800" baseline="0" dirty="0" smtClean="0">
              <a:solidFill>
                <a:sysClr val="window" lastClr="FFFFFF"/>
              </a:solidFill>
              <a:latin typeface="Segoe Condensed" pitchFamily="34" charset="0"/>
            </a:endParaRPr>
          </a:p>
          <a:p>
            <a:pPr algn="r"/>
            <a:r>
              <a:rPr lang="en-US" sz="1800" dirty="0" smtClean="0">
                <a:solidFill>
                  <a:sysClr val="window" lastClr="FFFFFF"/>
                </a:solidFill>
                <a:latin typeface="Segoe Condensed" pitchFamily="34" charset="0"/>
              </a:rPr>
              <a:t>baseline</a:t>
            </a:r>
            <a:endParaRPr lang="en-US" sz="1800" dirty="0">
              <a:solidFill>
                <a:sysClr val="window" lastClr="FFFFFF"/>
              </a:solidFill>
              <a:latin typeface="Segoe Condensed" pitchFamily="34" charset="0"/>
            </a:endParaRPr>
          </a:p>
        </p:txBody>
      </p:sp>
      <p:sp>
        <p:nvSpPr>
          <p:cNvPr id="22" name="Rectangle 21"/>
          <p:cNvSpPr/>
          <p:nvPr/>
        </p:nvSpPr>
        <p:spPr>
          <a:xfrm>
            <a:off x="4114800" y="1981200"/>
            <a:ext cx="1828800" cy="39624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5" name="Chart 24"/>
          <p:cNvGraphicFramePr/>
          <p:nvPr/>
        </p:nvGraphicFramePr>
        <p:xfrm>
          <a:off x="6308195" y="2689577"/>
          <a:ext cx="1739161" cy="3025423"/>
        </p:xfrm>
        <a:graphic>
          <a:graphicData uri="http://schemas.openxmlformats.org/drawingml/2006/chart">
            <c:chart xmlns:c="http://schemas.openxmlformats.org/drawingml/2006/chart" xmlns:r="http://schemas.openxmlformats.org/officeDocument/2006/relationships" r:id="rId6"/>
          </a:graphicData>
        </a:graphic>
      </p:graphicFrame>
      <p:sp>
        <p:nvSpPr>
          <p:cNvPr id="26" name="TextBox 25"/>
          <p:cNvSpPr txBox="1"/>
          <p:nvPr/>
        </p:nvSpPr>
        <p:spPr>
          <a:xfrm>
            <a:off x="6096000" y="2002389"/>
            <a:ext cx="1981200" cy="707886"/>
          </a:xfrm>
          <a:prstGeom prst="rect">
            <a:avLst/>
          </a:prstGeom>
          <a:noFill/>
        </p:spPr>
        <p:txBody>
          <a:bodyPr wrap="square" rtlCol="0">
            <a:spAutoFit/>
          </a:bodyPr>
          <a:lstStyle/>
          <a:p>
            <a:pPr algn="ctr"/>
            <a:r>
              <a:rPr lang="en-US" sz="2000" dirty="0" smtClean="0">
                <a:solidFill>
                  <a:schemeClr val="bg1">
                    <a:lumMod val="85000"/>
                  </a:schemeClr>
                </a:solidFill>
                <a:latin typeface="Segoe Condensed" pitchFamily="34" charset="0"/>
                <a:ea typeface="Segoe UI" pitchFamily="34" charset="0"/>
                <a:cs typeface="Segoe UI" pitchFamily="34" charset="0"/>
              </a:rPr>
              <a:t>difference in consumption</a:t>
            </a:r>
          </a:p>
        </p:txBody>
      </p:sp>
      <p:sp>
        <p:nvSpPr>
          <p:cNvPr id="30" name="TextBox 1"/>
          <p:cNvSpPr txBox="1"/>
          <p:nvPr/>
        </p:nvSpPr>
        <p:spPr>
          <a:xfrm>
            <a:off x="6553200" y="5105400"/>
            <a:ext cx="707352" cy="36123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dirty="0" smtClean="0">
                <a:solidFill>
                  <a:schemeClr val="bg1"/>
                </a:solidFill>
                <a:latin typeface="Segoe UI" pitchFamily="34" charset="0"/>
                <a:ea typeface="Segoe UI" pitchFamily="34" charset="0"/>
                <a:cs typeface="Segoe UI" pitchFamily="34" charset="0"/>
              </a:rPr>
              <a:t>?%</a:t>
            </a:r>
            <a:endParaRPr lang="en-US" sz="1800" b="1" dirty="0">
              <a:solidFill>
                <a:schemeClr val="bg1"/>
              </a:solidFill>
              <a:latin typeface="Segoe UI" pitchFamily="34" charset="0"/>
              <a:ea typeface="Segoe UI" pitchFamily="34" charset="0"/>
              <a:cs typeface="Segoe UI" pitchFamily="34" charset="0"/>
            </a:endParaRPr>
          </a:p>
        </p:txBody>
      </p:sp>
      <p:sp>
        <p:nvSpPr>
          <p:cNvPr id="31" name="Arc 30"/>
          <p:cNvSpPr/>
          <p:nvPr/>
        </p:nvSpPr>
        <p:spPr>
          <a:xfrm rot="4420207" flipH="1">
            <a:off x="4124206" y="4030856"/>
            <a:ext cx="3462929" cy="1819479"/>
          </a:xfrm>
          <a:prstGeom prst="arc">
            <a:avLst>
              <a:gd name="adj1" fmla="val 14917774"/>
              <a:gd name="adj2" fmla="val 20795707"/>
            </a:avLst>
          </a:prstGeom>
          <a:ln w="19050">
            <a:solidFill>
              <a:schemeClr val="bg1">
                <a:lumMod val="85000"/>
              </a:schemeClr>
            </a:solidFill>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Rectangle 38"/>
          <p:cNvSpPr/>
          <p:nvPr/>
        </p:nvSpPr>
        <p:spPr>
          <a:xfrm>
            <a:off x="2209800" y="1905000"/>
            <a:ext cx="1828800" cy="39624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a:off x="533400" y="2590800"/>
            <a:ext cx="5105400" cy="1295400"/>
          </a:xfrm>
          <a:prstGeom prst="roundRect">
            <a:avLst/>
          </a:prstGeom>
          <a:solidFill>
            <a:srgbClr val="000000">
              <a:alpha val="69804"/>
            </a:srgb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609600" y="2667000"/>
            <a:ext cx="5105400" cy="954107"/>
          </a:xfrm>
          <a:prstGeom prst="rect">
            <a:avLst/>
          </a:prstGeom>
          <a:noFill/>
          <a:ln>
            <a:noFill/>
          </a:ln>
        </p:spPr>
        <p:txBody>
          <a:bodyPr wrap="square">
            <a:spAutoFit/>
          </a:bodyPr>
          <a:lstStyle/>
          <a:p>
            <a:r>
              <a:rPr lang="en-US" sz="2800" dirty="0" smtClean="0">
                <a:solidFill>
                  <a:schemeClr val="bg1">
                    <a:lumMod val="85000"/>
                  </a:schemeClr>
                </a:solidFill>
                <a:latin typeface="Segoe Condensed" pitchFamily="34" charset="0"/>
              </a:rPr>
              <a:t>4/8 reported behavior change data</a:t>
            </a:r>
          </a:p>
          <a:p>
            <a:r>
              <a:rPr lang="en-US" sz="2800" dirty="0" smtClean="0">
                <a:solidFill>
                  <a:schemeClr val="bg1">
                    <a:lumMod val="85000"/>
                  </a:schemeClr>
                </a:solidFill>
                <a:latin typeface="Segoe Condensed" pitchFamily="34" charset="0"/>
              </a:rPr>
              <a:t>0/8 had non-exposed control group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1" grpId="1" animBg="1"/>
      <p:bldP spid="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r="1381" b="3333"/>
          <a:stretch>
            <a:fillRect/>
          </a:stretch>
        </p:blipFill>
        <p:spPr bwMode="auto">
          <a:xfrm>
            <a:off x="9448800" y="838200"/>
            <a:ext cx="3400425" cy="2209800"/>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l="2210" b="3333"/>
          <a:stretch>
            <a:fillRect/>
          </a:stretch>
        </p:blipFill>
        <p:spPr bwMode="auto">
          <a:xfrm>
            <a:off x="9372600" y="3200400"/>
            <a:ext cx="3371850" cy="2209800"/>
          </a:xfrm>
          <a:prstGeom prst="rect">
            <a:avLst/>
          </a:prstGeom>
          <a:noFill/>
          <a:ln w="9525">
            <a:noFill/>
            <a:miter lim="800000"/>
            <a:headEnd/>
            <a:tailEnd/>
          </a:ln>
        </p:spPr>
      </p:pic>
      <p:pic>
        <p:nvPicPr>
          <p:cNvPr id="2" name="Picture 2" descr="C:\research\talks\CHI2010-EcoFeedback\power_aware_cord_cord_visible.png"/>
          <p:cNvPicPr>
            <a:picLocks noChangeAspect="1" noChangeArrowheads="1"/>
          </p:cNvPicPr>
          <p:nvPr/>
        </p:nvPicPr>
        <p:blipFill>
          <a:blip r:embed="rId5" cstate="print"/>
          <a:srcRect/>
          <a:stretch>
            <a:fillRect/>
          </a:stretch>
        </p:blipFill>
        <p:spPr bwMode="auto">
          <a:xfrm>
            <a:off x="12649200" y="0"/>
            <a:ext cx="2968509" cy="3723005"/>
          </a:xfrm>
          <a:prstGeom prst="rect">
            <a:avLst/>
          </a:prstGeom>
          <a:noFill/>
        </p:spPr>
      </p:pic>
      <p:pic>
        <p:nvPicPr>
          <p:cNvPr id="15" name="Picture 2" descr="C:\research\talks\CHI2010-EcoFeedback\power_aware_cord_cord_visible.png"/>
          <p:cNvPicPr>
            <a:picLocks noChangeAspect="1" noChangeArrowheads="1"/>
          </p:cNvPicPr>
          <p:nvPr/>
        </p:nvPicPr>
        <p:blipFill>
          <a:blip r:embed="rId5" cstate="print"/>
          <a:srcRect/>
          <a:stretch>
            <a:fillRect/>
          </a:stretch>
        </p:blipFill>
        <p:spPr bwMode="auto">
          <a:xfrm>
            <a:off x="952500" y="0"/>
            <a:ext cx="7239000" cy="9078912"/>
          </a:xfrm>
          <a:prstGeom prst="rect">
            <a:avLst/>
          </a:prstGeom>
          <a:noFill/>
        </p:spPr>
      </p:pic>
      <p:sp>
        <p:nvSpPr>
          <p:cNvPr id="16" name="Right Arrow 15"/>
          <p:cNvSpPr/>
          <p:nvPr/>
        </p:nvSpPr>
        <p:spPr>
          <a:xfrm>
            <a:off x="858252" y="1816767"/>
            <a:ext cx="6553200" cy="762000"/>
          </a:xfrm>
          <a:prstGeom prst="rightArrow">
            <a:avLst>
              <a:gd name="adj1" fmla="val 100000"/>
              <a:gd name="adj2" fmla="val 15533"/>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8"/>
          <p:cNvSpPr txBox="1">
            <a:spLocks/>
          </p:cNvSpPr>
          <p:nvPr/>
        </p:nvSpPr>
        <p:spPr>
          <a:xfrm>
            <a:off x="1000626" y="1722438"/>
            <a:ext cx="8877300" cy="868362"/>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smtClean="0">
                <a:ln>
                  <a:noFill/>
                </a:ln>
                <a:solidFill>
                  <a:schemeClr val="bg1">
                    <a:lumMod val="75000"/>
                  </a:schemeClr>
                </a:solidFill>
                <a:effectLst/>
                <a:uLnTx/>
                <a:uFillTx/>
                <a:latin typeface="Arial Black" pitchFamily="34" charset="0"/>
                <a:ea typeface="Segoe UI" pitchFamily="34" charset="0"/>
                <a:cs typeface="Segoe UI" pitchFamily="34" charset="0"/>
              </a:rPr>
              <a:t>power-aware</a:t>
            </a:r>
            <a:r>
              <a:rPr kumimoji="0" lang="en-US" sz="4800" b="0" i="0" u="none" strike="noStrike" kern="1200" cap="none" spc="0" normalizeH="0" noProof="0" dirty="0" smtClean="0">
                <a:ln>
                  <a:noFill/>
                </a:ln>
                <a:solidFill>
                  <a:schemeClr val="bg1">
                    <a:lumMod val="75000"/>
                  </a:schemeClr>
                </a:solidFill>
                <a:effectLst/>
                <a:uLnTx/>
                <a:uFillTx/>
                <a:latin typeface="Arial Black" pitchFamily="34" charset="0"/>
                <a:ea typeface="Segoe UI" pitchFamily="34" charset="0"/>
                <a:cs typeface="Segoe UI" pitchFamily="34" charset="0"/>
              </a:rPr>
              <a:t> cord</a:t>
            </a:r>
            <a:endParaRPr kumimoji="0" lang="en-US" sz="4800" b="0" i="0" u="none" strike="noStrike" kern="1200" cap="none" spc="0" normalizeH="0" baseline="0" noProof="0" dirty="0">
              <a:ln>
                <a:noFill/>
              </a:ln>
              <a:solidFill>
                <a:schemeClr val="bg1">
                  <a:lumMod val="75000"/>
                </a:schemeClr>
              </a:solidFill>
              <a:effectLst/>
              <a:uLnTx/>
              <a:uFillTx/>
              <a:latin typeface="Arial Black" pitchFamily="34" charset="0"/>
              <a:ea typeface="Segoe UI" pitchFamily="34" charset="0"/>
              <a:cs typeface="Segoe UI" pitchFamily="34" charset="0"/>
            </a:endParaRPr>
          </a:p>
        </p:txBody>
      </p:sp>
      <p:sp>
        <p:nvSpPr>
          <p:cNvPr id="18" name="Rectangle 17"/>
          <p:cNvSpPr/>
          <p:nvPr/>
        </p:nvSpPr>
        <p:spPr>
          <a:xfrm>
            <a:off x="4876800" y="4532293"/>
            <a:ext cx="3124200" cy="1384995"/>
          </a:xfrm>
          <a:prstGeom prst="rect">
            <a:avLst/>
          </a:prstGeom>
        </p:spPr>
        <p:txBody>
          <a:bodyPr wrap="square">
            <a:spAutoFit/>
          </a:bodyPr>
          <a:lstStyle/>
          <a:p>
            <a:r>
              <a:rPr lang="en-US" sz="2800" dirty="0" smtClean="0">
                <a:solidFill>
                  <a:schemeClr val="bg1">
                    <a:lumMod val="85000"/>
                  </a:schemeClr>
                </a:solidFill>
                <a:latin typeface="Segoe Condensed" pitchFamily="34" charset="0"/>
              </a:rPr>
              <a:t>cord light pulsates &amp; varies in intensity based on power draw</a:t>
            </a:r>
          </a:p>
        </p:txBody>
      </p:sp>
      <p:sp>
        <p:nvSpPr>
          <p:cNvPr id="19" name="Arc 18"/>
          <p:cNvSpPr/>
          <p:nvPr/>
        </p:nvSpPr>
        <p:spPr>
          <a:xfrm>
            <a:off x="3962400" y="4840307"/>
            <a:ext cx="1447800" cy="990600"/>
          </a:xfrm>
          <a:prstGeom prst="arc">
            <a:avLst>
              <a:gd name="adj1" fmla="val 11160978"/>
              <a:gd name="adj2" fmla="val 16860214"/>
            </a:avLst>
          </a:prstGeom>
          <a:ln w="19050">
            <a:solidFill>
              <a:schemeClr val="bg1">
                <a:lumMod val="85000"/>
              </a:schemeClr>
            </a:solidFill>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ight Arrow 20"/>
          <p:cNvSpPr/>
          <p:nvPr/>
        </p:nvSpPr>
        <p:spPr>
          <a:xfrm>
            <a:off x="914400" y="6136575"/>
            <a:ext cx="3733800" cy="457200"/>
          </a:xfrm>
          <a:prstGeom prst="rightArrow">
            <a:avLst>
              <a:gd name="adj1" fmla="val 100000"/>
              <a:gd name="adj2" fmla="val 15533"/>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914400" y="6172200"/>
            <a:ext cx="4038600" cy="338554"/>
          </a:xfrm>
          <a:prstGeom prst="rect">
            <a:avLst/>
          </a:prstGeom>
          <a:noFill/>
        </p:spPr>
        <p:txBody>
          <a:bodyPr wrap="square" rtlCol="0">
            <a:spAutoFit/>
          </a:bodyPr>
          <a:lstStyle/>
          <a:p>
            <a:r>
              <a:rPr lang="en-US" sz="1600" dirty="0" err="1" smtClean="0">
                <a:solidFill>
                  <a:schemeClr val="bg1">
                    <a:lumMod val="75000"/>
                  </a:schemeClr>
                </a:solidFill>
                <a:latin typeface="Arial" pitchFamily="34" charset="0"/>
                <a:cs typeface="Arial" pitchFamily="34" charset="0"/>
              </a:rPr>
              <a:t>Gustafsson</a:t>
            </a:r>
            <a:r>
              <a:rPr lang="en-US" sz="1600" dirty="0" smtClean="0">
                <a:solidFill>
                  <a:schemeClr val="bg1">
                    <a:lumMod val="75000"/>
                  </a:schemeClr>
                </a:solidFill>
                <a:latin typeface="Arial" pitchFamily="34" charset="0"/>
                <a:cs typeface="Arial" pitchFamily="34" charset="0"/>
              </a:rPr>
              <a:t> and </a:t>
            </a:r>
            <a:r>
              <a:rPr lang="en-US" sz="1600" dirty="0" err="1" smtClean="0">
                <a:solidFill>
                  <a:schemeClr val="bg1">
                    <a:lumMod val="75000"/>
                  </a:schemeClr>
                </a:solidFill>
                <a:latin typeface="Arial" pitchFamily="34" charset="0"/>
                <a:cs typeface="Arial" pitchFamily="34" charset="0"/>
              </a:rPr>
              <a:t>Gyllenswärd</a:t>
            </a:r>
            <a:r>
              <a:rPr lang="en-US" sz="1600" dirty="0" smtClean="0">
                <a:solidFill>
                  <a:schemeClr val="bg1">
                    <a:lumMod val="75000"/>
                  </a:schemeClr>
                </a:solidFill>
                <a:latin typeface="Arial" pitchFamily="34" charset="0"/>
                <a:cs typeface="Arial" pitchFamily="34" charset="0"/>
              </a:rPr>
              <a:t>, </a:t>
            </a:r>
            <a:r>
              <a:rPr lang="en-US" sz="1600" i="1" dirty="0" smtClean="0">
                <a:solidFill>
                  <a:schemeClr val="bg1">
                    <a:lumMod val="75000"/>
                  </a:schemeClr>
                </a:solidFill>
                <a:latin typeface="Arial" pitchFamily="34" charset="0"/>
                <a:cs typeface="Arial" pitchFamily="34" charset="0"/>
              </a:rPr>
              <a:t>CHI2005</a:t>
            </a:r>
            <a:endParaRPr lang="en-US" sz="1600" i="1" dirty="0">
              <a:solidFill>
                <a:schemeClr val="bg1">
                  <a:lumMod val="75000"/>
                </a:schemeClr>
              </a:solidFill>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6858000" y="0"/>
            <a:ext cx="4040188" cy="639762"/>
          </a:xfrm>
        </p:spPr>
        <p:txBody>
          <a:bodyPr/>
          <a:lstStyle/>
          <a:p>
            <a:r>
              <a:rPr lang="en-US" dirty="0" err="1" smtClean="0"/>
              <a:t>hci</a:t>
            </a:r>
            <a:endParaRPr lang="en-US" dirty="0"/>
          </a:p>
        </p:txBody>
      </p:sp>
      <p:sp>
        <p:nvSpPr>
          <p:cNvPr id="5" name="Content Placeholder 4"/>
          <p:cNvSpPr>
            <a:spLocks noGrp="1"/>
          </p:cNvSpPr>
          <p:nvPr>
            <p:ph sz="half" idx="2"/>
          </p:nvPr>
        </p:nvSpPr>
        <p:spPr>
          <a:xfrm>
            <a:off x="-6858000" y="639762"/>
            <a:ext cx="4040188" cy="3951288"/>
          </a:xfrm>
        </p:spPr>
        <p:txBody>
          <a:bodyPr>
            <a:normAutofit fontScale="85000" lnSpcReduction="10000"/>
          </a:bodyPr>
          <a:lstStyle/>
          <a:p>
            <a:r>
              <a:rPr lang="en-US" dirty="0" smtClean="0">
                <a:solidFill>
                  <a:schemeClr val="bg1">
                    <a:lumMod val="85000"/>
                  </a:schemeClr>
                </a:solidFill>
              </a:rPr>
              <a:t>have largely focused on laboratory studies or qualitative field studies of eco-feedback technology</a:t>
            </a:r>
          </a:p>
          <a:p>
            <a:endParaRPr lang="en-US" dirty="0" smtClean="0">
              <a:solidFill>
                <a:schemeClr val="bg1">
                  <a:lumMod val="85000"/>
                </a:schemeClr>
              </a:solidFill>
            </a:endParaRPr>
          </a:p>
          <a:p>
            <a:r>
              <a:rPr lang="en-US" dirty="0" smtClean="0">
                <a:solidFill>
                  <a:schemeClr val="bg1">
                    <a:lumMod val="85000"/>
                  </a:schemeClr>
                </a:solidFill>
              </a:rPr>
              <a:t>this is not to say that the designs are not evaluated. Of the 44 eco-feedback technology papers from HCI, only 17 of them do not provide some sort of user evaluation of their designs (and 9 of these were workshop papers). </a:t>
            </a:r>
          </a:p>
          <a:p>
            <a:endParaRPr lang="en-US" dirty="0">
              <a:solidFill>
                <a:schemeClr val="bg1">
                  <a:lumMod val="85000"/>
                </a:schemeClr>
              </a:solidFill>
            </a:endParaRPr>
          </a:p>
        </p:txBody>
      </p:sp>
      <p:sp>
        <p:nvSpPr>
          <p:cNvPr id="6" name="Text Placeholder 5"/>
          <p:cNvSpPr>
            <a:spLocks noGrp="1"/>
          </p:cNvSpPr>
          <p:nvPr>
            <p:ph type="body" sz="quarter" idx="3"/>
          </p:nvPr>
        </p:nvSpPr>
        <p:spPr>
          <a:xfrm>
            <a:off x="12268200" y="1189038"/>
            <a:ext cx="4041775" cy="639762"/>
          </a:xfrm>
        </p:spPr>
        <p:txBody>
          <a:bodyPr/>
          <a:lstStyle/>
          <a:p>
            <a:r>
              <a:rPr lang="en-US" dirty="0" smtClean="0"/>
              <a:t>e psych</a:t>
            </a:r>
            <a:endParaRPr lang="en-US" dirty="0"/>
          </a:p>
        </p:txBody>
      </p:sp>
      <p:sp>
        <p:nvSpPr>
          <p:cNvPr id="7" name="Content Placeholder 6"/>
          <p:cNvSpPr>
            <a:spLocks noGrp="1"/>
          </p:cNvSpPr>
          <p:nvPr>
            <p:ph sz="quarter" idx="4"/>
          </p:nvPr>
        </p:nvSpPr>
        <p:spPr>
          <a:xfrm>
            <a:off x="12268200" y="1828800"/>
            <a:ext cx="4041775" cy="3951288"/>
          </a:xfrm>
        </p:spPr>
        <p:txBody>
          <a:bodyPr/>
          <a:lstStyle/>
          <a:p>
            <a:r>
              <a:rPr lang="en-US" dirty="0" smtClean="0">
                <a:solidFill>
                  <a:schemeClr val="bg1">
                    <a:lumMod val="85000"/>
                  </a:schemeClr>
                </a:solidFill>
              </a:rPr>
              <a:t>almost exclusively field studies (10/12), with one survey and one lab study.</a:t>
            </a:r>
            <a:endParaRPr lang="en-US" dirty="0">
              <a:solidFill>
                <a:schemeClr val="bg1">
                  <a:lumMod val="85000"/>
                </a:schemeClr>
              </a:solidFill>
            </a:endParaRPr>
          </a:p>
        </p:txBody>
      </p:sp>
      <p:sp>
        <p:nvSpPr>
          <p:cNvPr id="24" name="TextBox 23"/>
          <p:cNvSpPr txBox="1"/>
          <p:nvPr/>
        </p:nvSpPr>
        <p:spPr>
          <a:xfrm>
            <a:off x="-8382000" y="533400"/>
            <a:ext cx="8305800" cy="1446550"/>
          </a:xfrm>
          <a:prstGeom prst="rect">
            <a:avLst/>
          </a:prstGeom>
          <a:noFill/>
        </p:spPr>
        <p:txBody>
          <a:bodyPr wrap="square" rtlCol="0">
            <a:spAutoFit/>
          </a:bodyPr>
          <a:lstStyle/>
          <a:p>
            <a:pPr marL="457200" lvl="0" indent="-457200"/>
            <a:r>
              <a:rPr lang="en-US" sz="4400" b="1" dirty="0" smtClean="0">
                <a:solidFill>
                  <a:schemeClr val="bg1">
                    <a:lumMod val="85000"/>
                  </a:schemeClr>
                </a:solidFill>
                <a:latin typeface="Segoe Condensed" pitchFamily="34" charset="0"/>
                <a:ea typeface="Segoe UI" pitchFamily="34" charset="0"/>
                <a:cs typeface="Segoe UI" pitchFamily="34" charset="0"/>
              </a:rPr>
              <a:t>what incentives </a:t>
            </a:r>
            <a:r>
              <a:rPr lang="en-US" sz="4400" dirty="0" smtClean="0">
                <a:solidFill>
                  <a:schemeClr val="bg1">
                    <a:lumMod val="85000"/>
                  </a:schemeClr>
                </a:solidFill>
                <a:latin typeface="Segoe Condensed" pitchFamily="34" charset="0"/>
                <a:ea typeface="Segoe UI" pitchFamily="34" charset="0"/>
                <a:cs typeface="Segoe UI" pitchFamily="34" charset="0"/>
              </a:rPr>
              <a:t>do </a:t>
            </a:r>
            <a:r>
              <a:rPr lang="en-US" sz="4400" b="1" dirty="0" err="1" smtClean="0">
                <a:solidFill>
                  <a:schemeClr val="bg1">
                    <a:lumMod val="85000"/>
                  </a:schemeClr>
                </a:solidFill>
                <a:latin typeface="Segoe Condensed" pitchFamily="34" charset="0"/>
                <a:ea typeface="Segoe UI" pitchFamily="34" charset="0"/>
                <a:cs typeface="Segoe UI" pitchFamily="34" charset="0"/>
              </a:rPr>
              <a:t>hci</a:t>
            </a:r>
            <a:r>
              <a:rPr lang="en-US" sz="4400" b="1" dirty="0" smtClean="0">
                <a:solidFill>
                  <a:schemeClr val="bg1">
                    <a:lumMod val="85000"/>
                  </a:schemeClr>
                </a:solidFill>
                <a:latin typeface="Segoe Condensed" pitchFamily="34" charset="0"/>
                <a:ea typeface="Segoe UI" pitchFamily="34" charset="0"/>
                <a:cs typeface="Segoe UI" pitchFamily="34" charset="0"/>
              </a:rPr>
              <a:t> researchers </a:t>
            </a:r>
            <a:r>
              <a:rPr lang="en-US" sz="4400" dirty="0" smtClean="0">
                <a:solidFill>
                  <a:schemeClr val="bg1">
                    <a:lumMod val="85000"/>
                  </a:schemeClr>
                </a:solidFill>
                <a:latin typeface="Segoe Condensed" pitchFamily="34" charset="0"/>
                <a:ea typeface="Segoe UI" pitchFamily="34" charset="0"/>
                <a:cs typeface="Segoe UI" pitchFamily="34" charset="0"/>
              </a:rPr>
              <a:t>have to conduct</a:t>
            </a:r>
            <a:r>
              <a:rPr lang="en-US" sz="4400" b="1" dirty="0" smtClean="0">
                <a:solidFill>
                  <a:schemeClr val="bg1">
                    <a:lumMod val="85000"/>
                  </a:schemeClr>
                </a:solidFill>
                <a:latin typeface="Segoe Condensed" pitchFamily="34" charset="0"/>
                <a:ea typeface="Segoe UI" pitchFamily="34" charset="0"/>
                <a:cs typeface="Segoe UI" pitchFamily="34" charset="0"/>
              </a:rPr>
              <a:t> longitudinal </a:t>
            </a:r>
            <a:r>
              <a:rPr lang="en-US" sz="4400" dirty="0" smtClean="0">
                <a:solidFill>
                  <a:schemeClr val="bg1">
                    <a:lumMod val="85000"/>
                  </a:schemeClr>
                </a:solidFill>
                <a:latin typeface="Segoe Condensed" pitchFamily="34" charset="0"/>
                <a:ea typeface="Segoe UI" pitchFamily="34" charset="0"/>
                <a:cs typeface="Segoe UI" pitchFamily="34" charset="0"/>
              </a:rPr>
              <a:t>studies?</a:t>
            </a:r>
            <a:endParaRPr lang="en-US" sz="4400" dirty="0">
              <a:solidFill>
                <a:schemeClr val="bg1">
                  <a:lumMod val="85000"/>
                </a:schemeClr>
              </a:solidFill>
              <a:latin typeface="Segoe Condensed" pitchFamily="34" charset="0"/>
              <a:ea typeface="Segoe UI" pitchFamily="34" charset="0"/>
              <a:cs typeface="Segoe UI" pitchFamily="34" charset="0"/>
            </a:endParaRPr>
          </a:p>
        </p:txBody>
      </p:sp>
      <p:sp>
        <p:nvSpPr>
          <p:cNvPr id="28" name="Freeform 27"/>
          <p:cNvSpPr/>
          <p:nvPr/>
        </p:nvSpPr>
        <p:spPr>
          <a:xfrm>
            <a:off x="-4857750" y="2026740"/>
            <a:ext cx="590550" cy="610319"/>
          </a:xfrm>
          <a:custGeom>
            <a:avLst/>
            <a:gdLst>
              <a:gd name="connsiteX0" fmla="*/ 0 w 1276350"/>
              <a:gd name="connsiteY0" fmla="*/ 0 h 628650"/>
              <a:gd name="connsiteX1" fmla="*/ 114300 w 1276350"/>
              <a:gd name="connsiteY1" fmla="*/ 609600 h 628650"/>
              <a:gd name="connsiteX2" fmla="*/ 1276350 w 1276350"/>
              <a:gd name="connsiteY2" fmla="*/ 628650 h 628650"/>
              <a:gd name="connsiteX0" fmla="*/ 0 w 1276350"/>
              <a:gd name="connsiteY0" fmla="*/ 0 h 628650"/>
              <a:gd name="connsiteX1" fmla="*/ 114300 w 1276350"/>
              <a:gd name="connsiteY1" fmla="*/ 609600 h 628650"/>
              <a:gd name="connsiteX2" fmla="*/ 1231780 w 1276350"/>
              <a:gd name="connsiteY2" fmla="*/ 610319 h 628650"/>
              <a:gd name="connsiteX3" fmla="*/ 1276350 w 1276350"/>
              <a:gd name="connsiteY3" fmla="*/ 628650 h 628650"/>
              <a:gd name="connsiteX0" fmla="*/ 0 w 1231780"/>
              <a:gd name="connsiteY0" fmla="*/ 0 h 610319"/>
              <a:gd name="connsiteX1" fmla="*/ 114300 w 1231780"/>
              <a:gd name="connsiteY1" fmla="*/ 609600 h 610319"/>
              <a:gd name="connsiteX2" fmla="*/ 1231780 w 1231780"/>
              <a:gd name="connsiteY2" fmla="*/ 610319 h 610319"/>
            </a:gdLst>
            <a:ahLst/>
            <a:cxnLst>
              <a:cxn ang="0">
                <a:pos x="connsiteX0" y="connsiteY0"/>
              </a:cxn>
              <a:cxn ang="0">
                <a:pos x="connsiteX1" y="connsiteY1"/>
              </a:cxn>
              <a:cxn ang="0">
                <a:pos x="connsiteX2" y="connsiteY2"/>
              </a:cxn>
            </a:cxnLst>
            <a:rect l="l" t="t" r="r" b="b"/>
            <a:pathLst>
              <a:path w="1231780" h="610319">
                <a:moveTo>
                  <a:pt x="0" y="0"/>
                </a:moveTo>
                <a:lnTo>
                  <a:pt x="114300" y="609600"/>
                </a:lnTo>
                <a:lnTo>
                  <a:pt x="1231780" y="610319"/>
                </a:lnTo>
              </a:path>
            </a:pathLst>
          </a:custGeom>
          <a:ln w="19050">
            <a:solidFill>
              <a:schemeClr val="bg1">
                <a:lumMod val="9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Rectangle 28"/>
          <p:cNvSpPr/>
          <p:nvPr/>
        </p:nvSpPr>
        <p:spPr>
          <a:xfrm>
            <a:off x="-6553200" y="2293441"/>
            <a:ext cx="5486400" cy="646331"/>
          </a:xfrm>
          <a:prstGeom prst="rect">
            <a:avLst/>
          </a:prstGeom>
        </p:spPr>
        <p:txBody>
          <a:bodyPr wrap="square">
            <a:spAutoFit/>
          </a:bodyPr>
          <a:lstStyle/>
          <a:p>
            <a:r>
              <a:rPr lang="en-US" sz="3600" dirty="0" smtClean="0">
                <a:solidFill>
                  <a:schemeClr val="bg1">
                    <a:lumMod val="85000"/>
                  </a:schemeClr>
                </a:solidFill>
                <a:latin typeface="Segoe Condensed" pitchFamily="34" charset="0"/>
              </a:rPr>
              <a:t>should this even be our goal?</a:t>
            </a:r>
            <a:endParaRPr lang="en-US" sz="2400" dirty="0" smtClean="0">
              <a:solidFill>
                <a:schemeClr val="bg1">
                  <a:lumMod val="85000"/>
                </a:schemeClr>
              </a:solidFill>
              <a:latin typeface="Segoe Condensed" pitchFamily="34" charset="0"/>
            </a:endParaRPr>
          </a:p>
        </p:txBody>
      </p:sp>
      <p:sp>
        <p:nvSpPr>
          <p:cNvPr id="31" name="Title 1"/>
          <p:cNvSpPr>
            <a:spLocks noGrp="1"/>
          </p:cNvSpPr>
          <p:nvPr>
            <p:ph type="title"/>
          </p:nvPr>
        </p:nvSpPr>
        <p:spPr>
          <a:xfrm>
            <a:off x="266700" y="228600"/>
            <a:ext cx="8610600" cy="868362"/>
          </a:xfrm>
        </p:spPr>
        <p:txBody>
          <a:bodyPr/>
          <a:lstStyle/>
          <a:p>
            <a:r>
              <a:rPr lang="en-US" sz="5800" dirty="0" smtClean="0"/>
              <a:t>study methodology</a:t>
            </a:r>
            <a:endParaRPr lang="en-US" sz="5800" dirty="0"/>
          </a:p>
        </p:txBody>
      </p:sp>
      <p:sp>
        <p:nvSpPr>
          <p:cNvPr id="32" name="Rectangle 31"/>
          <p:cNvSpPr/>
          <p:nvPr/>
        </p:nvSpPr>
        <p:spPr>
          <a:xfrm>
            <a:off x="533400" y="889337"/>
            <a:ext cx="8686800" cy="830997"/>
          </a:xfrm>
          <a:prstGeom prst="rect">
            <a:avLst/>
          </a:prstGeom>
        </p:spPr>
        <p:txBody>
          <a:bodyPr wrap="square">
            <a:spAutoFit/>
          </a:bodyPr>
          <a:lstStyle/>
          <a:p>
            <a:r>
              <a:rPr lang="en-US" sz="4800" dirty="0" smtClean="0">
                <a:solidFill>
                  <a:schemeClr val="bg1">
                    <a:lumMod val="75000"/>
                  </a:schemeClr>
                </a:solidFill>
                <a:latin typeface="Arial" pitchFamily="34" charset="0"/>
                <a:cs typeface="Arial" pitchFamily="34" charset="0"/>
              </a:rPr>
              <a:t>what should be the role of </a:t>
            </a:r>
            <a:r>
              <a:rPr lang="en-US" sz="4800" dirty="0" err="1" smtClean="0">
                <a:solidFill>
                  <a:schemeClr val="bg1">
                    <a:lumMod val="75000"/>
                  </a:schemeClr>
                </a:solidFill>
                <a:latin typeface="Arial" pitchFamily="34" charset="0"/>
                <a:cs typeface="Arial" pitchFamily="34" charset="0"/>
              </a:rPr>
              <a:t>hci</a:t>
            </a:r>
            <a:r>
              <a:rPr lang="en-US" sz="4800" dirty="0" smtClean="0">
                <a:solidFill>
                  <a:schemeClr val="bg1">
                    <a:lumMod val="75000"/>
                  </a:schemeClr>
                </a:solidFill>
                <a:latin typeface="Arial" pitchFamily="34" charset="0"/>
                <a:cs typeface="Arial" pitchFamily="34" charset="0"/>
              </a:rPr>
              <a:t>?</a:t>
            </a:r>
            <a:endParaRPr lang="en-US" sz="4800" dirty="0">
              <a:solidFill>
                <a:schemeClr val="bg1">
                  <a:lumMod val="75000"/>
                </a:schemeClr>
              </a:solidFill>
            </a:endParaRPr>
          </a:p>
        </p:txBody>
      </p:sp>
      <p:sp>
        <p:nvSpPr>
          <p:cNvPr id="40" name="TextBox 39"/>
          <p:cNvSpPr txBox="1"/>
          <p:nvPr/>
        </p:nvSpPr>
        <p:spPr>
          <a:xfrm>
            <a:off x="381000" y="2219742"/>
            <a:ext cx="8305800" cy="2800767"/>
          </a:xfrm>
          <a:prstGeom prst="rect">
            <a:avLst/>
          </a:prstGeom>
          <a:noFill/>
        </p:spPr>
        <p:txBody>
          <a:bodyPr wrap="square" rtlCol="0">
            <a:spAutoFit/>
          </a:bodyPr>
          <a:lstStyle/>
          <a:p>
            <a:pPr marL="457200" lvl="0" indent="-457200"/>
            <a:r>
              <a:rPr lang="en-US" sz="4400" dirty="0" smtClean="0">
                <a:solidFill>
                  <a:schemeClr val="bg1">
                    <a:lumMod val="85000"/>
                  </a:schemeClr>
                </a:solidFill>
                <a:latin typeface="Segoe Condensed" pitchFamily="34" charset="0"/>
                <a:ea typeface="Segoe UI" pitchFamily="34" charset="0"/>
                <a:cs typeface="Segoe UI" pitchFamily="34" charset="0"/>
              </a:rPr>
              <a:t>moving beyond lab studies/short field studies</a:t>
            </a:r>
          </a:p>
          <a:p>
            <a:pPr marL="457200" lvl="0" indent="-457200"/>
            <a:r>
              <a:rPr lang="en-US" sz="4400" dirty="0" smtClean="0">
                <a:solidFill>
                  <a:schemeClr val="bg1">
                    <a:lumMod val="85000"/>
                  </a:schemeClr>
                </a:solidFill>
                <a:latin typeface="Segoe Condensed" pitchFamily="34" charset="0"/>
                <a:ea typeface="Segoe UI" pitchFamily="34" charset="0"/>
                <a:cs typeface="Segoe UI" pitchFamily="34" charset="0"/>
              </a:rPr>
              <a:t>being more rigorous in our evaluations</a:t>
            </a:r>
          </a:p>
          <a:p>
            <a:pPr marL="457200" lvl="0" indent="-457200"/>
            <a:r>
              <a:rPr lang="en-US" sz="4400" dirty="0" smtClean="0">
                <a:solidFill>
                  <a:schemeClr val="bg1">
                    <a:lumMod val="85000"/>
                  </a:schemeClr>
                </a:solidFill>
                <a:latin typeface="Segoe Condensed" pitchFamily="34" charset="0"/>
                <a:ea typeface="Segoe UI" pitchFamily="34" charset="0"/>
                <a:cs typeface="Segoe UI" pitchFamily="34" charset="0"/>
              </a:rPr>
              <a:t>partnering outside the community</a:t>
            </a:r>
            <a:endParaRPr lang="en-US" sz="4400" dirty="0">
              <a:solidFill>
                <a:schemeClr val="bg1">
                  <a:lumMod val="85000"/>
                </a:schemeClr>
              </a:solidFill>
              <a:latin typeface="Segoe Condensed" pitchFamily="34" charset="0"/>
              <a:ea typeface="Segoe UI" pitchFamily="34" charset="0"/>
              <a:cs typeface="Segoe U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research\talks\CHI2010-EcoFeedback\3026749222_7accec0283_o.jpg"/>
          <p:cNvPicPr>
            <a:picLocks noChangeAspect="1" noChangeArrowheads="1"/>
          </p:cNvPicPr>
          <p:nvPr/>
        </p:nvPicPr>
        <p:blipFill>
          <a:blip r:embed="rId3" cstate="print"/>
          <a:srcRect b="34489"/>
          <a:stretch>
            <a:fillRect/>
          </a:stretch>
        </p:blipFill>
        <p:spPr bwMode="auto">
          <a:xfrm>
            <a:off x="-1" y="-907409"/>
            <a:ext cx="9144000" cy="8984609"/>
          </a:xfrm>
          <a:prstGeom prst="rect">
            <a:avLst/>
          </a:prstGeom>
          <a:noFill/>
        </p:spPr>
      </p:pic>
      <p:sp>
        <p:nvSpPr>
          <p:cNvPr id="40" name="Freeform 39"/>
          <p:cNvSpPr/>
          <p:nvPr/>
        </p:nvSpPr>
        <p:spPr>
          <a:xfrm>
            <a:off x="1828800" y="2486896"/>
            <a:ext cx="4595751" cy="777453"/>
          </a:xfrm>
          <a:custGeom>
            <a:avLst/>
            <a:gdLst>
              <a:gd name="connsiteX0" fmla="*/ 142504 w 4595751"/>
              <a:gd name="connsiteY0" fmla="*/ 3958 h 777453"/>
              <a:gd name="connsiteX1" fmla="*/ 106878 w 4595751"/>
              <a:gd name="connsiteY1" fmla="*/ 27708 h 777453"/>
              <a:gd name="connsiteX2" fmla="*/ 59377 w 4595751"/>
              <a:gd name="connsiteY2" fmla="*/ 98960 h 777453"/>
              <a:gd name="connsiteX3" fmla="*/ 47502 w 4595751"/>
              <a:gd name="connsiteY3" fmla="*/ 134586 h 777453"/>
              <a:gd name="connsiteX4" fmla="*/ 0 w 4595751"/>
              <a:gd name="connsiteY4" fmla="*/ 205838 h 777453"/>
              <a:gd name="connsiteX5" fmla="*/ 35626 w 4595751"/>
              <a:gd name="connsiteY5" fmla="*/ 229589 h 777453"/>
              <a:gd name="connsiteX6" fmla="*/ 249382 w 4595751"/>
              <a:gd name="connsiteY6" fmla="*/ 241464 h 777453"/>
              <a:gd name="connsiteX7" fmla="*/ 296883 w 4595751"/>
              <a:gd name="connsiteY7" fmla="*/ 253339 h 777453"/>
              <a:gd name="connsiteX8" fmla="*/ 403761 w 4595751"/>
              <a:gd name="connsiteY8" fmla="*/ 300841 h 777453"/>
              <a:gd name="connsiteX9" fmla="*/ 439387 w 4595751"/>
              <a:gd name="connsiteY9" fmla="*/ 312716 h 777453"/>
              <a:gd name="connsiteX10" fmla="*/ 902525 w 4595751"/>
              <a:gd name="connsiteY10" fmla="*/ 336467 h 777453"/>
              <a:gd name="connsiteX11" fmla="*/ 961902 w 4595751"/>
              <a:gd name="connsiteY11" fmla="*/ 348342 h 777453"/>
              <a:gd name="connsiteX12" fmla="*/ 1199408 w 4595751"/>
              <a:gd name="connsiteY12" fmla="*/ 383968 h 777453"/>
              <a:gd name="connsiteX13" fmla="*/ 1270660 w 4595751"/>
              <a:gd name="connsiteY13" fmla="*/ 407719 h 777453"/>
              <a:gd name="connsiteX14" fmla="*/ 1306286 w 4595751"/>
              <a:gd name="connsiteY14" fmla="*/ 419594 h 777453"/>
              <a:gd name="connsiteX15" fmla="*/ 1341912 w 4595751"/>
              <a:gd name="connsiteY15" fmla="*/ 431469 h 777453"/>
              <a:gd name="connsiteX16" fmla="*/ 1377538 w 4595751"/>
              <a:gd name="connsiteY16" fmla="*/ 455220 h 777453"/>
              <a:gd name="connsiteX17" fmla="*/ 1425039 w 4595751"/>
              <a:gd name="connsiteY17" fmla="*/ 467095 h 777453"/>
              <a:gd name="connsiteX18" fmla="*/ 1840676 w 4595751"/>
              <a:gd name="connsiteY18" fmla="*/ 478971 h 777453"/>
              <a:gd name="connsiteX19" fmla="*/ 2208811 w 4595751"/>
              <a:gd name="connsiteY19" fmla="*/ 502721 h 777453"/>
              <a:gd name="connsiteX20" fmla="*/ 2291938 w 4595751"/>
              <a:gd name="connsiteY20" fmla="*/ 526472 h 777453"/>
              <a:gd name="connsiteX21" fmla="*/ 2327564 w 4595751"/>
              <a:gd name="connsiteY21" fmla="*/ 538347 h 777453"/>
              <a:gd name="connsiteX22" fmla="*/ 2398816 w 4595751"/>
              <a:gd name="connsiteY22" fmla="*/ 550223 h 777453"/>
              <a:gd name="connsiteX23" fmla="*/ 2446317 w 4595751"/>
              <a:gd name="connsiteY23" fmla="*/ 562098 h 777453"/>
              <a:gd name="connsiteX24" fmla="*/ 2695699 w 4595751"/>
              <a:gd name="connsiteY24" fmla="*/ 597724 h 777453"/>
              <a:gd name="connsiteX25" fmla="*/ 3170712 w 4595751"/>
              <a:gd name="connsiteY25" fmla="*/ 621474 h 777453"/>
              <a:gd name="connsiteX26" fmla="*/ 3241964 w 4595751"/>
              <a:gd name="connsiteY26" fmla="*/ 633350 h 777453"/>
              <a:gd name="connsiteX27" fmla="*/ 3325091 w 4595751"/>
              <a:gd name="connsiteY27" fmla="*/ 645225 h 777453"/>
              <a:gd name="connsiteX28" fmla="*/ 3479470 w 4595751"/>
              <a:gd name="connsiteY28" fmla="*/ 680851 h 777453"/>
              <a:gd name="connsiteX29" fmla="*/ 4037611 w 4595751"/>
              <a:gd name="connsiteY29" fmla="*/ 704602 h 777453"/>
              <a:gd name="connsiteX30" fmla="*/ 4073237 w 4595751"/>
              <a:gd name="connsiteY30" fmla="*/ 716477 h 777453"/>
              <a:gd name="connsiteX31" fmla="*/ 4286993 w 4595751"/>
              <a:gd name="connsiteY31" fmla="*/ 740228 h 777453"/>
              <a:gd name="connsiteX32" fmla="*/ 4548250 w 4595751"/>
              <a:gd name="connsiteY32" fmla="*/ 752103 h 777453"/>
              <a:gd name="connsiteX33" fmla="*/ 4572000 w 4595751"/>
              <a:gd name="connsiteY33" fmla="*/ 680851 h 777453"/>
              <a:gd name="connsiteX34" fmla="*/ 4595751 w 4595751"/>
              <a:gd name="connsiteY34" fmla="*/ 419594 h 777453"/>
              <a:gd name="connsiteX35" fmla="*/ 4512624 w 4595751"/>
              <a:gd name="connsiteY35" fmla="*/ 372093 h 777453"/>
              <a:gd name="connsiteX36" fmla="*/ 3716977 w 4595751"/>
              <a:gd name="connsiteY36" fmla="*/ 348342 h 777453"/>
              <a:gd name="connsiteX37" fmla="*/ 3420094 w 4595751"/>
              <a:gd name="connsiteY37" fmla="*/ 336467 h 777453"/>
              <a:gd name="connsiteX38" fmla="*/ 3360717 w 4595751"/>
              <a:gd name="connsiteY38" fmla="*/ 324591 h 777453"/>
              <a:gd name="connsiteX39" fmla="*/ 3277590 w 4595751"/>
              <a:gd name="connsiteY39" fmla="*/ 300841 h 777453"/>
              <a:gd name="connsiteX40" fmla="*/ 3075709 w 4595751"/>
              <a:gd name="connsiteY40" fmla="*/ 277090 h 777453"/>
              <a:gd name="connsiteX41" fmla="*/ 2671948 w 4595751"/>
              <a:gd name="connsiteY41" fmla="*/ 253339 h 777453"/>
              <a:gd name="connsiteX42" fmla="*/ 2600696 w 4595751"/>
              <a:gd name="connsiteY42" fmla="*/ 241464 h 777453"/>
              <a:gd name="connsiteX43" fmla="*/ 2481943 w 4595751"/>
              <a:gd name="connsiteY43" fmla="*/ 229589 h 777453"/>
              <a:gd name="connsiteX44" fmla="*/ 2173185 w 4595751"/>
              <a:gd name="connsiteY44" fmla="*/ 217713 h 777453"/>
              <a:gd name="connsiteX45" fmla="*/ 1911928 w 4595751"/>
              <a:gd name="connsiteY45" fmla="*/ 205838 h 777453"/>
              <a:gd name="connsiteX46" fmla="*/ 1615044 w 4595751"/>
              <a:gd name="connsiteY46" fmla="*/ 193963 h 777453"/>
              <a:gd name="connsiteX47" fmla="*/ 1579418 w 4595751"/>
              <a:gd name="connsiteY47" fmla="*/ 182087 h 777453"/>
              <a:gd name="connsiteX48" fmla="*/ 1330037 w 4595751"/>
              <a:gd name="connsiteY48" fmla="*/ 158337 h 777453"/>
              <a:gd name="connsiteX49" fmla="*/ 1104405 w 4595751"/>
              <a:gd name="connsiteY49" fmla="*/ 146461 h 777453"/>
              <a:gd name="connsiteX50" fmla="*/ 1056904 w 4595751"/>
              <a:gd name="connsiteY50" fmla="*/ 134586 h 777453"/>
              <a:gd name="connsiteX51" fmla="*/ 985652 w 4595751"/>
              <a:gd name="connsiteY51" fmla="*/ 110835 h 777453"/>
              <a:gd name="connsiteX52" fmla="*/ 581891 w 4595751"/>
              <a:gd name="connsiteY52" fmla="*/ 87085 h 777453"/>
              <a:gd name="connsiteX53" fmla="*/ 486889 w 4595751"/>
              <a:gd name="connsiteY53" fmla="*/ 75210 h 777453"/>
              <a:gd name="connsiteX54" fmla="*/ 356260 w 4595751"/>
              <a:gd name="connsiteY54" fmla="*/ 51459 h 777453"/>
              <a:gd name="connsiteX55" fmla="*/ 308759 w 4595751"/>
              <a:gd name="connsiteY55" fmla="*/ 39584 h 777453"/>
              <a:gd name="connsiteX56" fmla="*/ 178130 w 4595751"/>
              <a:gd name="connsiteY56" fmla="*/ 3958 h 777453"/>
              <a:gd name="connsiteX57" fmla="*/ 142504 w 4595751"/>
              <a:gd name="connsiteY57" fmla="*/ 3958 h 777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595751" h="777453">
                <a:moveTo>
                  <a:pt x="142504" y="3958"/>
                </a:moveTo>
                <a:cubicBezTo>
                  <a:pt x="130629" y="7916"/>
                  <a:pt x="116276" y="16967"/>
                  <a:pt x="106878" y="27708"/>
                </a:cubicBezTo>
                <a:cubicBezTo>
                  <a:pt x="88081" y="49190"/>
                  <a:pt x="59377" y="98960"/>
                  <a:pt x="59377" y="98960"/>
                </a:cubicBezTo>
                <a:cubicBezTo>
                  <a:pt x="55419" y="110835"/>
                  <a:pt x="53581" y="123644"/>
                  <a:pt x="47502" y="134586"/>
                </a:cubicBezTo>
                <a:cubicBezTo>
                  <a:pt x="33639" y="159539"/>
                  <a:pt x="0" y="205838"/>
                  <a:pt x="0" y="205838"/>
                </a:cubicBezTo>
                <a:cubicBezTo>
                  <a:pt x="11875" y="213755"/>
                  <a:pt x="21497" y="227571"/>
                  <a:pt x="35626" y="229589"/>
                </a:cubicBezTo>
                <a:cubicBezTo>
                  <a:pt x="106271" y="239681"/>
                  <a:pt x="178313" y="235003"/>
                  <a:pt x="249382" y="241464"/>
                </a:cubicBezTo>
                <a:cubicBezTo>
                  <a:pt x="265636" y="242942"/>
                  <a:pt x="281049" y="249381"/>
                  <a:pt x="296883" y="253339"/>
                </a:cubicBezTo>
                <a:cubicBezTo>
                  <a:pt x="353339" y="290977"/>
                  <a:pt x="318970" y="272577"/>
                  <a:pt x="403761" y="300841"/>
                </a:cubicBezTo>
                <a:lnTo>
                  <a:pt x="439387" y="312716"/>
                </a:lnTo>
                <a:cubicBezTo>
                  <a:pt x="610257" y="369671"/>
                  <a:pt x="462500" y="324243"/>
                  <a:pt x="902525" y="336467"/>
                </a:cubicBezTo>
                <a:cubicBezTo>
                  <a:pt x="922317" y="340425"/>
                  <a:pt x="941921" y="345488"/>
                  <a:pt x="961902" y="348342"/>
                </a:cubicBezTo>
                <a:cubicBezTo>
                  <a:pt x="1055355" y="361692"/>
                  <a:pt x="1118814" y="359790"/>
                  <a:pt x="1199408" y="383968"/>
                </a:cubicBezTo>
                <a:cubicBezTo>
                  <a:pt x="1223388" y="391162"/>
                  <a:pt x="1246909" y="399802"/>
                  <a:pt x="1270660" y="407719"/>
                </a:cubicBezTo>
                <a:lnTo>
                  <a:pt x="1306286" y="419594"/>
                </a:lnTo>
                <a:lnTo>
                  <a:pt x="1341912" y="431469"/>
                </a:lnTo>
                <a:cubicBezTo>
                  <a:pt x="1353787" y="439386"/>
                  <a:pt x="1364420" y="449598"/>
                  <a:pt x="1377538" y="455220"/>
                </a:cubicBezTo>
                <a:cubicBezTo>
                  <a:pt x="1392539" y="461649"/>
                  <a:pt x="1408739" y="466259"/>
                  <a:pt x="1425039" y="467095"/>
                </a:cubicBezTo>
                <a:cubicBezTo>
                  <a:pt x="1563459" y="474194"/>
                  <a:pt x="1702172" y="473744"/>
                  <a:pt x="1840676" y="478971"/>
                </a:cubicBezTo>
                <a:cubicBezTo>
                  <a:pt x="1985332" y="484430"/>
                  <a:pt x="2070526" y="492084"/>
                  <a:pt x="2208811" y="502721"/>
                </a:cubicBezTo>
                <a:cubicBezTo>
                  <a:pt x="2294210" y="531189"/>
                  <a:pt x="2187585" y="496658"/>
                  <a:pt x="2291938" y="526472"/>
                </a:cubicBezTo>
                <a:cubicBezTo>
                  <a:pt x="2303974" y="529911"/>
                  <a:pt x="2315344" y="535632"/>
                  <a:pt x="2327564" y="538347"/>
                </a:cubicBezTo>
                <a:cubicBezTo>
                  <a:pt x="2351069" y="543570"/>
                  <a:pt x="2375205" y="545501"/>
                  <a:pt x="2398816" y="550223"/>
                </a:cubicBezTo>
                <a:cubicBezTo>
                  <a:pt x="2414820" y="553424"/>
                  <a:pt x="2430483" y="558140"/>
                  <a:pt x="2446317" y="562098"/>
                </a:cubicBezTo>
                <a:cubicBezTo>
                  <a:pt x="2540735" y="625042"/>
                  <a:pt x="2470617" y="587006"/>
                  <a:pt x="2695699" y="597724"/>
                </a:cubicBezTo>
                <a:cubicBezTo>
                  <a:pt x="3183540" y="620955"/>
                  <a:pt x="2792754" y="597852"/>
                  <a:pt x="3170712" y="621474"/>
                </a:cubicBezTo>
                <a:lnTo>
                  <a:pt x="3241964" y="633350"/>
                </a:lnTo>
                <a:cubicBezTo>
                  <a:pt x="3269629" y="637606"/>
                  <a:pt x="3297817" y="638931"/>
                  <a:pt x="3325091" y="645225"/>
                </a:cubicBezTo>
                <a:cubicBezTo>
                  <a:pt x="3446739" y="673298"/>
                  <a:pt x="3344904" y="670500"/>
                  <a:pt x="3479470" y="680851"/>
                </a:cubicBezTo>
                <a:cubicBezTo>
                  <a:pt x="3617550" y="691472"/>
                  <a:pt x="3921857" y="700468"/>
                  <a:pt x="4037611" y="704602"/>
                </a:cubicBezTo>
                <a:cubicBezTo>
                  <a:pt x="4049486" y="708560"/>
                  <a:pt x="4060845" y="714707"/>
                  <a:pt x="4073237" y="716477"/>
                </a:cubicBezTo>
                <a:cubicBezTo>
                  <a:pt x="4144207" y="726616"/>
                  <a:pt x="4286993" y="740228"/>
                  <a:pt x="4286993" y="740228"/>
                </a:cubicBezTo>
                <a:cubicBezTo>
                  <a:pt x="4435896" y="777453"/>
                  <a:pt x="4349436" y="766304"/>
                  <a:pt x="4548250" y="752103"/>
                </a:cubicBezTo>
                <a:cubicBezTo>
                  <a:pt x="4556167" y="728352"/>
                  <a:pt x="4570080" y="705813"/>
                  <a:pt x="4572000" y="680851"/>
                </a:cubicBezTo>
                <a:cubicBezTo>
                  <a:pt x="4586625" y="490732"/>
                  <a:pt x="4578177" y="577768"/>
                  <a:pt x="4595751" y="419594"/>
                </a:cubicBezTo>
                <a:cubicBezTo>
                  <a:pt x="4566437" y="375623"/>
                  <a:pt x="4578029" y="374818"/>
                  <a:pt x="4512624" y="372093"/>
                </a:cubicBezTo>
                <a:cubicBezTo>
                  <a:pt x="4247520" y="361047"/>
                  <a:pt x="3982099" y="358947"/>
                  <a:pt x="3716977" y="348342"/>
                </a:cubicBezTo>
                <a:lnTo>
                  <a:pt x="3420094" y="336467"/>
                </a:lnTo>
                <a:cubicBezTo>
                  <a:pt x="3400302" y="332508"/>
                  <a:pt x="3380299" y="329486"/>
                  <a:pt x="3360717" y="324591"/>
                </a:cubicBezTo>
                <a:cubicBezTo>
                  <a:pt x="3304247" y="310473"/>
                  <a:pt x="3344224" y="311947"/>
                  <a:pt x="3277590" y="300841"/>
                </a:cubicBezTo>
                <a:cubicBezTo>
                  <a:pt x="3244928" y="295397"/>
                  <a:pt x="3104337" y="280271"/>
                  <a:pt x="3075709" y="277090"/>
                </a:cubicBezTo>
                <a:cubicBezTo>
                  <a:pt x="2907088" y="234936"/>
                  <a:pt x="3087099" y="276403"/>
                  <a:pt x="2671948" y="253339"/>
                </a:cubicBezTo>
                <a:cubicBezTo>
                  <a:pt x="2647907" y="252003"/>
                  <a:pt x="2624588" y="244450"/>
                  <a:pt x="2600696" y="241464"/>
                </a:cubicBezTo>
                <a:cubicBezTo>
                  <a:pt x="2561221" y="236530"/>
                  <a:pt x="2521664" y="231796"/>
                  <a:pt x="2481943" y="229589"/>
                </a:cubicBezTo>
                <a:cubicBezTo>
                  <a:pt x="2379106" y="223876"/>
                  <a:pt x="2276091" y="222001"/>
                  <a:pt x="2173185" y="217713"/>
                </a:cubicBezTo>
                <a:lnTo>
                  <a:pt x="1911928" y="205838"/>
                </a:lnTo>
                <a:lnTo>
                  <a:pt x="1615044" y="193963"/>
                </a:lnTo>
                <a:cubicBezTo>
                  <a:pt x="1603169" y="190004"/>
                  <a:pt x="1591638" y="184803"/>
                  <a:pt x="1579418" y="182087"/>
                </a:cubicBezTo>
                <a:cubicBezTo>
                  <a:pt x="1497581" y="163900"/>
                  <a:pt x="1413282" y="163234"/>
                  <a:pt x="1330037" y="158337"/>
                </a:cubicBezTo>
                <a:lnTo>
                  <a:pt x="1104405" y="146461"/>
                </a:lnTo>
                <a:cubicBezTo>
                  <a:pt x="1088571" y="142503"/>
                  <a:pt x="1072537" y="139276"/>
                  <a:pt x="1056904" y="134586"/>
                </a:cubicBezTo>
                <a:cubicBezTo>
                  <a:pt x="1032924" y="127392"/>
                  <a:pt x="1010436" y="114375"/>
                  <a:pt x="985652" y="110835"/>
                </a:cubicBezTo>
                <a:cubicBezTo>
                  <a:pt x="796649" y="83835"/>
                  <a:pt x="930496" y="99996"/>
                  <a:pt x="581891" y="87085"/>
                </a:cubicBezTo>
                <a:lnTo>
                  <a:pt x="486889" y="75210"/>
                </a:lnTo>
                <a:cubicBezTo>
                  <a:pt x="450810" y="70056"/>
                  <a:pt x="393073" y="59640"/>
                  <a:pt x="356260" y="51459"/>
                </a:cubicBezTo>
                <a:cubicBezTo>
                  <a:pt x="340328" y="47919"/>
                  <a:pt x="324392" y="44274"/>
                  <a:pt x="308759" y="39584"/>
                </a:cubicBezTo>
                <a:cubicBezTo>
                  <a:pt x="251388" y="22373"/>
                  <a:pt x="235427" y="10324"/>
                  <a:pt x="178130" y="3958"/>
                </a:cubicBezTo>
                <a:cubicBezTo>
                  <a:pt x="162393" y="2210"/>
                  <a:pt x="154379" y="0"/>
                  <a:pt x="142504" y="3958"/>
                </a:cubicBezTo>
                <a:close/>
              </a:path>
            </a:pathLst>
          </a:custGeom>
          <a:solidFill>
            <a:schemeClr val="tx1">
              <a:alpha val="20000"/>
            </a:schemeClr>
          </a:solid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29" name="Rounded Rectangle 28"/>
          <p:cNvSpPr/>
          <p:nvPr/>
        </p:nvSpPr>
        <p:spPr>
          <a:xfrm>
            <a:off x="0" y="609600"/>
            <a:ext cx="4724400" cy="1371600"/>
          </a:xfrm>
          <a:prstGeom prst="roundRect">
            <a:avLst/>
          </a:prstGeom>
          <a:no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Segoe Condensed" pitchFamily="34" charset="0"/>
              </a:rPr>
              <a:t>1. why do people engage in environmental behavior?</a:t>
            </a:r>
            <a:endParaRPr lang="en-US" sz="3200" b="1" dirty="0">
              <a:latin typeface="Segoe Condensed" pitchFamily="34" charset="0"/>
            </a:endParaRPr>
          </a:p>
        </p:txBody>
      </p:sp>
      <p:sp>
        <p:nvSpPr>
          <p:cNvPr id="30" name="Rounded Rectangle 29"/>
          <p:cNvSpPr/>
          <p:nvPr/>
        </p:nvSpPr>
        <p:spPr>
          <a:xfrm>
            <a:off x="4419600" y="228600"/>
            <a:ext cx="4724400" cy="1371600"/>
          </a:xfrm>
          <a:prstGeom prst="roundRect">
            <a:avLst/>
          </a:prstGeom>
          <a:no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Segoe Condensed" pitchFamily="34" charset="0"/>
              </a:rPr>
              <a:t>2. what techniques are used to motivate environmental behaviors?</a:t>
            </a:r>
            <a:endParaRPr lang="en-US" sz="3200" b="1" dirty="0">
              <a:latin typeface="Segoe Condensed" pitchFamily="34" charset="0"/>
            </a:endParaRPr>
          </a:p>
        </p:txBody>
      </p:sp>
      <p:sp>
        <p:nvSpPr>
          <p:cNvPr id="31" name="Rounded Rectangle 30"/>
          <p:cNvSpPr/>
          <p:nvPr/>
        </p:nvSpPr>
        <p:spPr>
          <a:xfrm>
            <a:off x="304800" y="4724400"/>
            <a:ext cx="6096000" cy="2286000"/>
          </a:xfrm>
          <a:prstGeom prst="roundRect">
            <a:avLst/>
          </a:prstGeom>
          <a:no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Segoe Condensed" pitchFamily="34" charset="0"/>
              </a:rPr>
              <a:t>3. what is </a:t>
            </a:r>
            <a:r>
              <a:rPr lang="en-US" sz="3200" b="1" dirty="0" err="1" smtClean="0">
                <a:latin typeface="Segoe Condensed" pitchFamily="34" charset="0"/>
              </a:rPr>
              <a:t>hci’s</a:t>
            </a:r>
            <a:r>
              <a:rPr lang="en-US" sz="3200" b="1" dirty="0" smtClean="0">
                <a:latin typeface="Segoe Condensed" pitchFamily="34" charset="0"/>
              </a:rPr>
              <a:t> role?</a:t>
            </a:r>
            <a:endParaRPr lang="en-US" sz="3200" b="1" dirty="0">
              <a:latin typeface="Segoe Condensed" pitchFamily="34" charset="0"/>
            </a:endParaRPr>
          </a:p>
        </p:txBody>
      </p:sp>
      <p:sp>
        <p:nvSpPr>
          <p:cNvPr id="34" name="Arc 33"/>
          <p:cNvSpPr/>
          <p:nvPr/>
        </p:nvSpPr>
        <p:spPr>
          <a:xfrm rot="528778">
            <a:off x="5810279" y="1680487"/>
            <a:ext cx="415307" cy="2270492"/>
          </a:xfrm>
          <a:prstGeom prst="arc">
            <a:avLst>
              <a:gd name="adj1" fmla="val 16435095"/>
              <a:gd name="adj2" fmla="val 2833500"/>
            </a:avLst>
          </a:prstGeom>
          <a:ln w="38100">
            <a:solidFill>
              <a:schemeClr val="bg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TextBox 35"/>
          <p:cNvSpPr txBox="1"/>
          <p:nvPr/>
        </p:nvSpPr>
        <p:spPr>
          <a:xfrm>
            <a:off x="304800" y="2251795"/>
            <a:ext cx="1600200" cy="110799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6600" b="1" dirty="0" err="1" smtClean="0">
                <a:solidFill>
                  <a:schemeClr val="bg1"/>
                </a:solidFill>
                <a:latin typeface="Segoe Condensed" pitchFamily="34" charset="0"/>
                <a:cs typeface="Arial" pitchFamily="34" charset="0"/>
              </a:rPr>
              <a:t>hci</a:t>
            </a:r>
            <a:endParaRPr lang="en-US" sz="6600" b="1" dirty="0">
              <a:solidFill>
                <a:schemeClr val="bg1"/>
              </a:solidFill>
              <a:latin typeface="Segoe Condensed" pitchFamily="34" charset="0"/>
              <a:cs typeface="Arial" pitchFamily="34" charset="0"/>
            </a:endParaRPr>
          </a:p>
        </p:txBody>
      </p:sp>
      <p:sp>
        <p:nvSpPr>
          <p:cNvPr id="37" name="TextBox 36"/>
          <p:cNvSpPr txBox="1"/>
          <p:nvPr/>
        </p:nvSpPr>
        <p:spPr>
          <a:xfrm>
            <a:off x="5486400" y="3252499"/>
            <a:ext cx="3962400" cy="101470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lnSpc>
                <a:spcPts val="3500"/>
              </a:lnSpc>
            </a:pPr>
            <a:r>
              <a:rPr lang="en-US" sz="4400" b="1" dirty="0" smtClean="0">
                <a:solidFill>
                  <a:schemeClr val="bg1"/>
                </a:solidFill>
                <a:latin typeface="Segoe Condensed" pitchFamily="34" charset="0"/>
                <a:cs typeface="Arial" pitchFamily="34" charset="0"/>
              </a:rPr>
              <a:t>environmental </a:t>
            </a:r>
            <a:br>
              <a:rPr lang="en-US" sz="4400" b="1" dirty="0" smtClean="0">
                <a:solidFill>
                  <a:schemeClr val="bg1"/>
                </a:solidFill>
                <a:latin typeface="Segoe Condensed" pitchFamily="34" charset="0"/>
                <a:cs typeface="Arial" pitchFamily="34" charset="0"/>
              </a:rPr>
            </a:br>
            <a:r>
              <a:rPr lang="en-US" sz="4400" b="1" dirty="0" smtClean="0">
                <a:solidFill>
                  <a:schemeClr val="bg1"/>
                </a:solidFill>
                <a:latin typeface="Segoe Condensed" pitchFamily="34" charset="0"/>
                <a:cs typeface="Arial" pitchFamily="34" charset="0"/>
              </a:rPr>
              <a:t>psychology</a:t>
            </a:r>
            <a:endParaRPr lang="en-US" sz="4400" b="1" dirty="0">
              <a:solidFill>
                <a:schemeClr val="bg1"/>
              </a:solidFill>
              <a:latin typeface="Segoe Condensed" pitchFamily="34" charset="0"/>
              <a:cs typeface="Arial" pitchFamily="34" charset="0"/>
            </a:endParaRPr>
          </a:p>
        </p:txBody>
      </p:sp>
      <p:sp>
        <p:nvSpPr>
          <p:cNvPr id="41" name="Freeform 40"/>
          <p:cNvSpPr/>
          <p:nvPr/>
        </p:nvSpPr>
        <p:spPr>
          <a:xfrm rot="260130">
            <a:off x="692398" y="3727045"/>
            <a:ext cx="5912976" cy="1156509"/>
          </a:xfrm>
          <a:custGeom>
            <a:avLst/>
            <a:gdLst>
              <a:gd name="connsiteX0" fmla="*/ 142504 w 4595751"/>
              <a:gd name="connsiteY0" fmla="*/ 3958 h 777453"/>
              <a:gd name="connsiteX1" fmla="*/ 106878 w 4595751"/>
              <a:gd name="connsiteY1" fmla="*/ 27708 h 777453"/>
              <a:gd name="connsiteX2" fmla="*/ 59377 w 4595751"/>
              <a:gd name="connsiteY2" fmla="*/ 98960 h 777453"/>
              <a:gd name="connsiteX3" fmla="*/ 47502 w 4595751"/>
              <a:gd name="connsiteY3" fmla="*/ 134586 h 777453"/>
              <a:gd name="connsiteX4" fmla="*/ 0 w 4595751"/>
              <a:gd name="connsiteY4" fmla="*/ 205838 h 777453"/>
              <a:gd name="connsiteX5" fmla="*/ 35626 w 4595751"/>
              <a:gd name="connsiteY5" fmla="*/ 229589 h 777453"/>
              <a:gd name="connsiteX6" fmla="*/ 249382 w 4595751"/>
              <a:gd name="connsiteY6" fmla="*/ 241464 h 777453"/>
              <a:gd name="connsiteX7" fmla="*/ 296883 w 4595751"/>
              <a:gd name="connsiteY7" fmla="*/ 253339 h 777453"/>
              <a:gd name="connsiteX8" fmla="*/ 403761 w 4595751"/>
              <a:gd name="connsiteY8" fmla="*/ 300841 h 777453"/>
              <a:gd name="connsiteX9" fmla="*/ 439387 w 4595751"/>
              <a:gd name="connsiteY9" fmla="*/ 312716 h 777453"/>
              <a:gd name="connsiteX10" fmla="*/ 902525 w 4595751"/>
              <a:gd name="connsiteY10" fmla="*/ 336467 h 777453"/>
              <a:gd name="connsiteX11" fmla="*/ 961902 w 4595751"/>
              <a:gd name="connsiteY11" fmla="*/ 348342 h 777453"/>
              <a:gd name="connsiteX12" fmla="*/ 1199408 w 4595751"/>
              <a:gd name="connsiteY12" fmla="*/ 383968 h 777453"/>
              <a:gd name="connsiteX13" fmla="*/ 1270660 w 4595751"/>
              <a:gd name="connsiteY13" fmla="*/ 407719 h 777453"/>
              <a:gd name="connsiteX14" fmla="*/ 1306286 w 4595751"/>
              <a:gd name="connsiteY14" fmla="*/ 419594 h 777453"/>
              <a:gd name="connsiteX15" fmla="*/ 1341912 w 4595751"/>
              <a:gd name="connsiteY15" fmla="*/ 431469 h 777453"/>
              <a:gd name="connsiteX16" fmla="*/ 1377538 w 4595751"/>
              <a:gd name="connsiteY16" fmla="*/ 455220 h 777453"/>
              <a:gd name="connsiteX17" fmla="*/ 1425039 w 4595751"/>
              <a:gd name="connsiteY17" fmla="*/ 467095 h 777453"/>
              <a:gd name="connsiteX18" fmla="*/ 1840676 w 4595751"/>
              <a:gd name="connsiteY18" fmla="*/ 478971 h 777453"/>
              <a:gd name="connsiteX19" fmla="*/ 2208811 w 4595751"/>
              <a:gd name="connsiteY19" fmla="*/ 502721 h 777453"/>
              <a:gd name="connsiteX20" fmla="*/ 2291938 w 4595751"/>
              <a:gd name="connsiteY20" fmla="*/ 526472 h 777453"/>
              <a:gd name="connsiteX21" fmla="*/ 2327564 w 4595751"/>
              <a:gd name="connsiteY21" fmla="*/ 538347 h 777453"/>
              <a:gd name="connsiteX22" fmla="*/ 2398816 w 4595751"/>
              <a:gd name="connsiteY22" fmla="*/ 550223 h 777453"/>
              <a:gd name="connsiteX23" fmla="*/ 2446317 w 4595751"/>
              <a:gd name="connsiteY23" fmla="*/ 562098 h 777453"/>
              <a:gd name="connsiteX24" fmla="*/ 2695699 w 4595751"/>
              <a:gd name="connsiteY24" fmla="*/ 597724 h 777453"/>
              <a:gd name="connsiteX25" fmla="*/ 3170712 w 4595751"/>
              <a:gd name="connsiteY25" fmla="*/ 621474 h 777453"/>
              <a:gd name="connsiteX26" fmla="*/ 3241964 w 4595751"/>
              <a:gd name="connsiteY26" fmla="*/ 633350 h 777453"/>
              <a:gd name="connsiteX27" fmla="*/ 3325091 w 4595751"/>
              <a:gd name="connsiteY27" fmla="*/ 645225 h 777453"/>
              <a:gd name="connsiteX28" fmla="*/ 3479470 w 4595751"/>
              <a:gd name="connsiteY28" fmla="*/ 680851 h 777453"/>
              <a:gd name="connsiteX29" fmla="*/ 4037611 w 4595751"/>
              <a:gd name="connsiteY29" fmla="*/ 704602 h 777453"/>
              <a:gd name="connsiteX30" fmla="*/ 4073237 w 4595751"/>
              <a:gd name="connsiteY30" fmla="*/ 716477 h 777453"/>
              <a:gd name="connsiteX31" fmla="*/ 4286993 w 4595751"/>
              <a:gd name="connsiteY31" fmla="*/ 740228 h 777453"/>
              <a:gd name="connsiteX32" fmla="*/ 4548250 w 4595751"/>
              <a:gd name="connsiteY32" fmla="*/ 752103 h 777453"/>
              <a:gd name="connsiteX33" fmla="*/ 4572000 w 4595751"/>
              <a:gd name="connsiteY33" fmla="*/ 680851 h 777453"/>
              <a:gd name="connsiteX34" fmla="*/ 4595751 w 4595751"/>
              <a:gd name="connsiteY34" fmla="*/ 419594 h 777453"/>
              <a:gd name="connsiteX35" fmla="*/ 4512624 w 4595751"/>
              <a:gd name="connsiteY35" fmla="*/ 372093 h 777453"/>
              <a:gd name="connsiteX36" fmla="*/ 3716977 w 4595751"/>
              <a:gd name="connsiteY36" fmla="*/ 348342 h 777453"/>
              <a:gd name="connsiteX37" fmla="*/ 3420094 w 4595751"/>
              <a:gd name="connsiteY37" fmla="*/ 336467 h 777453"/>
              <a:gd name="connsiteX38" fmla="*/ 3360717 w 4595751"/>
              <a:gd name="connsiteY38" fmla="*/ 324591 h 777453"/>
              <a:gd name="connsiteX39" fmla="*/ 3277590 w 4595751"/>
              <a:gd name="connsiteY39" fmla="*/ 300841 h 777453"/>
              <a:gd name="connsiteX40" fmla="*/ 3075709 w 4595751"/>
              <a:gd name="connsiteY40" fmla="*/ 277090 h 777453"/>
              <a:gd name="connsiteX41" fmla="*/ 2671948 w 4595751"/>
              <a:gd name="connsiteY41" fmla="*/ 253339 h 777453"/>
              <a:gd name="connsiteX42" fmla="*/ 2600696 w 4595751"/>
              <a:gd name="connsiteY42" fmla="*/ 241464 h 777453"/>
              <a:gd name="connsiteX43" fmla="*/ 2481943 w 4595751"/>
              <a:gd name="connsiteY43" fmla="*/ 229589 h 777453"/>
              <a:gd name="connsiteX44" fmla="*/ 2173185 w 4595751"/>
              <a:gd name="connsiteY44" fmla="*/ 217713 h 777453"/>
              <a:gd name="connsiteX45" fmla="*/ 1911928 w 4595751"/>
              <a:gd name="connsiteY45" fmla="*/ 205838 h 777453"/>
              <a:gd name="connsiteX46" fmla="*/ 1615044 w 4595751"/>
              <a:gd name="connsiteY46" fmla="*/ 193963 h 777453"/>
              <a:gd name="connsiteX47" fmla="*/ 1579418 w 4595751"/>
              <a:gd name="connsiteY47" fmla="*/ 182087 h 777453"/>
              <a:gd name="connsiteX48" fmla="*/ 1330037 w 4595751"/>
              <a:gd name="connsiteY48" fmla="*/ 158337 h 777453"/>
              <a:gd name="connsiteX49" fmla="*/ 1104405 w 4595751"/>
              <a:gd name="connsiteY49" fmla="*/ 146461 h 777453"/>
              <a:gd name="connsiteX50" fmla="*/ 1056904 w 4595751"/>
              <a:gd name="connsiteY50" fmla="*/ 134586 h 777453"/>
              <a:gd name="connsiteX51" fmla="*/ 985652 w 4595751"/>
              <a:gd name="connsiteY51" fmla="*/ 110835 h 777453"/>
              <a:gd name="connsiteX52" fmla="*/ 581891 w 4595751"/>
              <a:gd name="connsiteY52" fmla="*/ 87085 h 777453"/>
              <a:gd name="connsiteX53" fmla="*/ 486889 w 4595751"/>
              <a:gd name="connsiteY53" fmla="*/ 75210 h 777453"/>
              <a:gd name="connsiteX54" fmla="*/ 356260 w 4595751"/>
              <a:gd name="connsiteY54" fmla="*/ 51459 h 777453"/>
              <a:gd name="connsiteX55" fmla="*/ 308759 w 4595751"/>
              <a:gd name="connsiteY55" fmla="*/ 39584 h 777453"/>
              <a:gd name="connsiteX56" fmla="*/ 178130 w 4595751"/>
              <a:gd name="connsiteY56" fmla="*/ 3958 h 777453"/>
              <a:gd name="connsiteX57" fmla="*/ 142504 w 4595751"/>
              <a:gd name="connsiteY57" fmla="*/ 3958 h 777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595751" h="777453">
                <a:moveTo>
                  <a:pt x="142504" y="3958"/>
                </a:moveTo>
                <a:cubicBezTo>
                  <a:pt x="130629" y="7916"/>
                  <a:pt x="116276" y="16967"/>
                  <a:pt x="106878" y="27708"/>
                </a:cubicBezTo>
                <a:cubicBezTo>
                  <a:pt x="88081" y="49190"/>
                  <a:pt x="59377" y="98960"/>
                  <a:pt x="59377" y="98960"/>
                </a:cubicBezTo>
                <a:cubicBezTo>
                  <a:pt x="55419" y="110835"/>
                  <a:pt x="53581" y="123644"/>
                  <a:pt x="47502" y="134586"/>
                </a:cubicBezTo>
                <a:cubicBezTo>
                  <a:pt x="33639" y="159539"/>
                  <a:pt x="0" y="205838"/>
                  <a:pt x="0" y="205838"/>
                </a:cubicBezTo>
                <a:cubicBezTo>
                  <a:pt x="11875" y="213755"/>
                  <a:pt x="21497" y="227571"/>
                  <a:pt x="35626" y="229589"/>
                </a:cubicBezTo>
                <a:cubicBezTo>
                  <a:pt x="106271" y="239681"/>
                  <a:pt x="178313" y="235003"/>
                  <a:pt x="249382" y="241464"/>
                </a:cubicBezTo>
                <a:cubicBezTo>
                  <a:pt x="265636" y="242942"/>
                  <a:pt x="281049" y="249381"/>
                  <a:pt x="296883" y="253339"/>
                </a:cubicBezTo>
                <a:cubicBezTo>
                  <a:pt x="353339" y="290977"/>
                  <a:pt x="318970" y="272577"/>
                  <a:pt x="403761" y="300841"/>
                </a:cubicBezTo>
                <a:lnTo>
                  <a:pt x="439387" y="312716"/>
                </a:lnTo>
                <a:cubicBezTo>
                  <a:pt x="610257" y="369671"/>
                  <a:pt x="462500" y="324243"/>
                  <a:pt x="902525" y="336467"/>
                </a:cubicBezTo>
                <a:cubicBezTo>
                  <a:pt x="922317" y="340425"/>
                  <a:pt x="941921" y="345488"/>
                  <a:pt x="961902" y="348342"/>
                </a:cubicBezTo>
                <a:cubicBezTo>
                  <a:pt x="1055355" y="361692"/>
                  <a:pt x="1118814" y="359790"/>
                  <a:pt x="1199408" y="383968"/>
                </a:cubicBezTo>
                <a:cubicBezTo>
                  <a:pt x="1223388" y="391162"/>
                  <a:pt x="1246909" y="399802"/>
                  <a:pt x="1270660" y="407719"/>
                </a:cubicBezTo>
                <a:lnTo>
                  <a:pt x="1306286" y="419594"/>
                </a:lnTo>
                <a:lnTo>
                  <a:pt x="1341912" y="431469"/>
                </a:lnTo>
                <a:cubicBezTo>
                  <a:pt x="1353787" y="439386"/>
                  <a:pt x="1364420" y="449598"/>
                  <a:pt x="1377538" y="455220"/>
                </a:cubicBezTo>
                <a:cubicBezTo>
                  <a:pt x="1392539" y="461649"/>
                  <a:pt x="1408739" y="466259"/>
                  <a:pt x="1425039" y="467095"/>
                </a:cubicBezTo>
                <a:cubicBezTo>
                  <a:pt x="1563459" y="474194"/>
                  <a:pt x="1702172" y="473744"/>
                  <a:pt x="1840676" y="478971"/>
                </a:cubicBezTo>
                <a:cubicBezTo>
                  <a:pt x="1985332" y="484430"/>
                  <a:pt x="2070526" y="492084"/>
                  <a:pt x="2208811" y="502721"/>
                </a:cubicBezTo>
                <a:cubicBezTo>
                  <a:pt x="2294210" y="531189"/>
                  <a:pt x="2187585" y="496658"/>
                  <a:pt x="2291938" y="526472"/>
                </a:cubicBezTo>
                <a:cubicBezTo>
                  <a:pt x="2303974" y="529911"/>
                  <a:pt x="2315344" y="535632"/>
                  <a:pt x="2327564" y="538347"/>
                </a:cubicBezTo>
                <a:cubicBezTo>
                  <a:pt x="2351069" y="543570"/>
                  <a:pt x="2375205" y="545501"/>
                  <a:pt x="2398816" y="550223"/>
                </a:cubicBezTo>
                <a:cubicBezTo>
                  <a:pt x="2414820" y="553424"/>
                  <a:pt x="2430483" y="558140"/>
                  <a:pt x="2446317" y="562098"/>
                </a:cubicBezTo>
                <a:cubicBezTo>
                  <a:pt x="2540735" y="625042"/>
                  <a:pt x="2470617" y="587006"/>
                  <a:pt x="2695699" y="597724"/>
                </a:cubicBezTo>
                <a:cubicBezTo>
                  <a:pt x="3183540" y="620955"/>
                  <a:pt x="2792754" y="597852"/>
                  <a:pt x="3170712" y="621474"/>
                </a:cubicBezTo>
                <a:lnTo>
                  <a:pt x="3241964" y="633350"/>
                </a:lnTo>
                <a:cubicBezTo>
                  <a:pt x="3269629" y="637606"/>
                  <a:pt x="3297817" y="638931"/>
                  <a:pt x="3325091" y="645225"/>
                </a:cubicBezTo>
                <a:cubicBezTo>
                  <a:pt x="3446739" y="673298"/>
                  <a:pt x="3344904" y="670500"/>
                  <a:pt x="3479470" y="680851"/>
                </a:cubicBezTo>
                <a:cubicBezTo>
                  <a:pt x="3617550" y="691472"/>
                  <a:pt x="3921857" y="700468"/>
                  <a:pt x="4037611" y="704602"/>
                </a:cubicBezTo>
                <a:cubicBezTo>
                  <a:pt x="4049486" y="708560"/>
                  <a:pt x="4060845" y="714707"/>
                  <a:pt x="4073237" y="716477"/>
                </a:cubicBezTo>
                <a:cubicBezTo>
                  <a:pt x="4144207" y="726616"/>
                  <a:pt x="4286993" y="740228"/>
                  <a:pt x="4286993" y="740228"/>
                </a:cubicBezTo>
                <a:cubicBezTo>
                  <a:pt x="4435896" y="777453"/>
                  <a:pt x="4349436" y="766304"/>
                  <a:pt x="4548250" y="752103"/>
                </a:cubicBezTo>
                <a:cubicBezTo>
                  <a:pt x="4556167" y="728352"/>
                  <a:pt x="4570080" y="705813"/>
                  <a:pt x="4572000" y="680851"/>
                </a:cubicBezTo>
                <a:cubicBezTo>
                  <a:pt x="4586625" y="490732"/>
                  <a:pt x="4578177" y="577768"/>
                  <a:pt x="4595751" y="419594"/>
                </a:cubicBezTo>
                <a:cubicBezTo>
                  <a:pt x="4566437" y="375623"/>
                  <a:pt x="4578029" y="374818"/>
                  <a:pt x="4512624" y="372093"/>
                </a:cubicBezTo>
                <a:cubicBezTo>
                  <a:pt x="4247520" y="361047"/>
                  <a:pt x="3982099" y="358947"/>
                  <a:pt x="3716977" y="348342"/>
                </a:cubicBezTo>
                <a:lnTo>
                  <a:pt x="3420094" y="336467"/>
                </a:lnTo>
                <a:cubicBezTo>
                  <a:pt x="3400302" y="332508"/>
                  <a:pt x="3380299" y="329486"/>
                  <a:pt x="3360717" y="324591"/>
                </a:cubicBezTo>
                <a:cubicBezTo>
                  <a:pt x="3304247" y="310473"/>
                  <a:pt x="3344224" y="311947"/>
                  <a:pt x="3277590" y="300841"/>
                </a:cubicBezTo>
                <a:cubicBezTo>
                  <a:pt x="3244928" y="295397"/>
                  <a:pt x="3104337" y="280271"/>
                  <a:pt x="3075709" y="277090"/>
                </a:cubicBezTo>
                <a:cubicBezTo>
                  <a:pt x="2907088" y="234936"/>
                  <a:pt x="3087099" y="276403"/>
                  <a:pt x="2671948" y="253339"/>
                </a:cubicBezTo>
                <a:cubicBezTo>
                  <a:pt x="2647907" y="252003"/>
                  <a:pt x="2624588" y="244450"/>
                  <a:pt x="2600696" y="241464"/>
                </a:cubicBezTo>
                <a:cubicBezTo>
                  <a:pt x="2561221" y="236530"/>
                  <a:pt x="2521664" y="231796"/>
                  <a:pt x="2481943" y="229589"/>
                </a:cubicBezTo>
                <a:cubicBezTo>
                  <a:pt x="2379106" y="223876"/>
                  <a:pt x="2276091" y="222001"/>
                  <a:pt x="2173185" y="217713"/>
                </a:cubicBezTo>
                <a:lnTo>
                  <a:pt x="1911928" y="205838"/>
                </a:lnTo>
                <a:lnTo>
                  <a:pt x="1615044" y="193963"/>
                </a:lnTo>
                <a:cubicBezTo>
                  <a:pt x="1603169" y="190004"/>
                  <a:pt x="1591638" y="184803"/>
                  <a:pt x="1579418" y="182087"/>
                </a:cubicBezTo>
                <a:cubicBezTo>
                  <a:pt x="1497581" y="163900"/>
                  <a:pt x="1413282" y="163234"/>
                  <a:pt x="1330037" y="158337"/>
                </a:cubicBezTo>
                <a:lnTo>
                  <a:pt x="1104405" y="146461"/>
                </a:lnTo>
                <a:cubicBezTo>
                  <a:pt x="1088571" y="142503"/>
                  <a:pt x="1072537" y="139276"/>
                  <a:pt x="1056904" y="134586"/>
                </a:cubicBezTo>
                <a:cubicBezTo>
                  <a:pt x="1032924" y="127392"/>
                  <a:pt x="1010436" y="114375"/>
                  <a:pt x="985652" y="110835"/>
                </a:cubicBezTo>
                <a:cubicBezTo>
                  <a:pt x="796649" y="83835"/>
                  <a:pt x="930496" y="99996"/>
                  <a:pt x="581891" y="87085"/>
                </a:cubicBezTo>
                <a:lnTo>
                  <a:pt x="486889" y="75210"/>
                </a:lnTo>
                <a:cubicBezTo>
                  <a:pt x="450810" y="70056"/>
                  <a:pt x="393073" y="59640"/>
                  <a:pt x="356260" y="51459"/>
                </a:cubicBezTo>
                <a:cubicBezTo>
                  <a:pt x="340328" y="47919"/>
                  <a:pt x="324392" y="44274"/>
                  <a:pt x="308759" y="39584"/>
                </a:cubicBezTo>
                <a:cubicBezTo>
                  <a:pt x="251388" y="22373"/>
                  <a:pt x="235427" y="10324"/>
                  <a:pt x="178130" y="3958"/>
                </a:cubicBezTo>
                <a:cubicBezTo>
                  <a:pt x="162393" y="2210"/>
                  <a:pt x="154379" y="0"/>
                  <a:pt x="142504" y="3958"/>
                </a:cubicBezTo>
                <a:close/>
              </a:path>
            </a:pathLst>
          </a:custGeom>
          <a:solidFill>
            <a:schemeClr val="tx1">
              <a:alpha val="20000"/>
            </a:schemeClr>
          </a:solid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grpSp>
        <p:nvGrpSpPr>
          <p:cNvPr id="2" name="Group 27"/>
          <p:cNvGrpSpPr/>
          <p:nvPr/>
        </p:nvGrpSpPr>
        <p:grpSpPr>
          <a:xfrm>
            <a:off x="1371600" y="2390689"/>
            <a:ext cx="1989024" cy="1935508"/>
            <a:chOff x="1371600" y="2078898"/>
            <a:chExt cx="1989024" cy="2122235"/>
          </a:xfrm>
        </p:grpSpPr>
        <p:sp>
          <p:nvSpPr>
            <p:cNvPr id="38" name="Freeform 37"/>
            <p:cNvSpPr/>
            <p:nvPr/>
          </p:nvSpPr>
          <p:spPr>
            <a:xfrm>
              <a:off x="1371600" y="2078898"/>
              <a:ext cx="1989024" cy="2122235"/>
            </a:xfrm>
            <a:custGeom>
              <a:avLst/>
              <a:gdLst>
                <a:gd name="connsiteX0" fmla="*/ 858056 w 1989024"/>
                <a:gd name="connsiteY0" fmla="*/ 336884 h 2122235"/>
                <a:gd name="connsiteX1" fmla="*/ 809929 w 1989024"/>
                <a:gd name="connsiteY1" fmla="*/ 505326 h 2122235"/>
                <a:gd name="connsiteX2" fmla="*/ 737740 w 1989024"/>
                <a:gd name="connsiteY2" fmla="*/ 625642 h 2122235"/>
                <a:gd name="connsiteX3" fmla="*/ 665550 w 1989024"/>
                <a:gd name="connsiteY3" fmla="*/ 818147 h 2122235"/>
                <a:gd name="connsiteX4" fmla="*/ 617424 w 1989024"/>
                <a:gd name="connsiteY4" fmla="*/ 890336 h 2122235"/>
                <a:gd name="connsiteX5" fmla="*/ 424919 w 1989024"/>
                <a:gd name="connsiteY5" fmla="*/ 1179094 h 2122235"/>
                <a:gd name="connsiteX6" fmla="*/ 328666 w 1989024"/>
                <a:gd name="connsiteY6" fmla="*/ 1251284 h 2122235"/>
                <a:gd name="connsiteX7" fmla="*/ 304603 w 1989024"/>
                <a:gd name="connsiteY7" fmla="*/ 1323473 h 2122235"/>
                <a:gd name="connsiteX8" fmla="*/ 232414 w 1989024"/>
                <a:gd name="connsiteY8" fmla="*/ 1371600 h 2122235"/>
                <a:gd name="connsiteX9" fmla="*/ 184287 w 1989024"/>
                <a:gd name="connsiteY9" fmla="*/ 1443789 h 2122235"/>
                <a:gd name="connsiteX10" fmla="*/ 160224 w 1989024"/>
                <a:gd name="connsiteY10" fmla="*/ 1540042 h 2122235"/>
                <a:gd name="connsiteX11" fmla="*/ 39908 w 1989024"/>
                <a:gd name="connsiteY11" fmla="*/ 1660358 h 2122235"/>
                <a:gd name="connsiteX12" fmla="*/ 15845 w 1989024"/>
                <a:gd name="connsiteY12" fmla="*/ 1732547 h 2122235"/>
                <a:gd name="connsiteX13" fmla="*/ 136161 w 1989024"/>
                <a:gd name="connsiteY13" fmla="*/ 1780673 h 2122235"/>
                <a:gd name="connsiteX14" fmla="*/ 545235 w 1989024"/>
                <a:gd name="connsiteY14" fmla="*/ 1852863 h 2122235"/>
                <a:gd name="connsiteX15" fmla="*/ 761803 w 1989024"/>
                <a:gd name="connsiteY15" fmla="*/ 1925052 h 2122235"/>
                <a:gd name="connsiteX16" fmla="*/ 1026498 w 1989024"/>
                <a:gd name="connsiteY16" fmla="*/ 1973179 h 2122235"/>
                <a:gd name="connsiteX17" fmla="*/ 1170877 w 1989024"/>
                <a:gd name="connsiteY17" fmla="*/ 2117558 h 2122235"/>
                <a:gd name="connsiteX18" fmla="*/ 1267129 w 1989024"/>
                <a:gd name="connsiteY18" fmla="*/ 2093494 h 2122235"/>
                <a:gd name="connsiteX19" fmla="*/ 1291193 w 1989024"/>
                <a:gd name="connsiteY19" fmla="*/ 1997242 h 2122235"/>
                <a:gd name="connsiteX20" fmla="*/ 1411508 w 1989024"/>
                <a:gd name="connsiteY20" fmla="*/ 1852863 h 2122235"/>
                <a:gd name="connsiteX21" fmla="*/ 1459635 w 1989024"/>
                <a:gd name="connsiteY21" fmla="*/ 1780673 h 2122235"/>
                <a:gd name="connsiteX22" fmla="*/ 1531824 w 1989024"/>
                <a:gd name="connsiteY22" fmla="*/ 1540042 h 2122235"/>
                <a:gd name="connsiteX23" fmla="*/ 1604014 w 1989024"/>
                <a:gd name="connsiteY23" fmla="*/ 1299410 h 2122235"/>
                <a:gd name="connsiteX24" fmla="*/ 1652140 w 1989024"/>
                <a:gd name="connsiteY24" fmla="*/ 1130968 h 2122235"/>
                <a:gd name="connsiteX25" fmla="*/ 1724329 w 1989024"/>
                <a:gd name="connsiteY25" fmla="*/ 890336 h 2122235"/>
                <a:gd name="connsiteX26" fmla="*/ 1748393 w 1989024"/>
                <a:gd name="connsiteY26" fmla="*/ 818147 h 2122235"/>
                <a:gd name="connsiteX27" fmla="*/ 1772456 w 1989024"/>
                <a:gd name="connsiteY27" fmla="*/ 745958 h 2122235"/>
                <a:gd name="connsiteX28" fmla="*/ 1820582 w 1989024"/>
                <a:gd name="connsiteY28" fmla="*/ 673768 h 2122235"/>
                <a:gd name="connsiteX29" fmla="*/ 1844645 w 1989024"/>
                <a:gd name="connsiteY29" fmla="*/ 577515 h 2122235"/>
                <a:gd name="connsiteX30" fmla="*/ 1892772 w 1989024"/>
                <a:gd name="connsiteY30" fmla="*/ 529389 h 2122235"/>
                <a:gd name="connsiteX31" fmla="*/ 1940898 w 1989024"/>
                <a:gd name="connsiteY31" fmla="*/ 457200 h 2122235"/>
                <a:gd name="connsiteX32" fmla="*/ 1964961 w 1989024"/>
                <a:gd name="connsiteY32" fmla="*/ 360947 h 2122235"/>
                <a:gd name="connsiteX33" fmla="*/ 1989024 w 1989024"/>
                <a:gd name="connsiteY33" fmla="*/ 288758 h 2122235"/>
                <a:gd name="connsiteX34" fmla="*/ 1964961 w 1989024"/>
                <a:gd name="connsiteY34" fmla="*/ 216568 h 2122235"/>
                <a:gd name="connsiteX35" fmla="*/ 1892772 w 1989024"/>
                <a:gd name="connsiteY35" fmla="*/ 192505 h 2122235"/>
                <a:gd name="connsiteX36" fmla="*/ 1555887 w 1989024"/>
                <a:gd name="connsiteY36" fmla="*/ 168442 h 2122235"/>
                <a:gd name="connsiteX37" fmla="*/ 1411508 w 1989024"/>
                <a:gd name="connsiteY37" fmla="*/ 120315 h 2122235"/>
                <a:gd name="connsiteX38" fmla="*/ 1267129 w 1989024"/>
                <a:gd name="connsiteY38" fmla="*/ 48126 h 2122235"/>
                <a:gd name="connsiteX39" fmla="*/ 906182 w 1989024"/>
                <a:gd name="connsiteY39" fmla="*/ 0 h 2122235"/>
                <a:gd name="connsiteX40" fmla="*/ 882119 w 1989024"/>
                <a:gd name="connsiteY40" fmla="*/ 72189 h 2122235"/>
                <a:gd name="connsiteX41" fmla="*/ 858056 w 1989024"/>
                <a:gd name="connsiteY41" fmla="*/ 192505 h 2122235"/>
                <a:gd name="connsiteX42" fmla="*/ 785866 w 1989024"/>
                <a:gd name="connsiteY42" fmla="*/ 433136 h 212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989024" h="2122235">
                  <a:moveTo>
                    <a:pt x="858056" y="336884"/>
                  </a:moveTo>
                  <a:cubicBezTo>
                    <a:pt x="850345" y="367729"/>
                    <a:pt x="827192" y="470801"/>
                    <a:pt x="809929" y="505326"/>
                  </a:cubicBezTo>
                  <a:cubicBezTo>
                    <a:pt x="789013" y="547159"/>
                    <a:pt x="757340" y="583176"/>
                    <a:pt x="737740" y="625642"/>
                  </a:cubicBezTo>
                  <a:cubicBezTo>
                    <a:pt x="709021" y="687866"/>
                    <a:pt x="693909" y="755758"/>
                    <a:pt x="665550" y="818147"/>
                  </a:cubicBezTo>
                  <a:cubicBezTo>
                    <a:pt x="653583" y="844475"/>
                    <a:pt x="631772" y="865226"/>
                    <a:pt x="617424" y="890336"/>
                  </a:cubicBezTo>
                  <a:cubicBezTo>
                    <a:pt x="555706" y="998343"/>
                    <a:pt x="541003" y="1092030"/>
                    <a:pt x="424919" y="1179094"/>
                  </a:cubicBezTo>
                  <a:lnTo>
                    <a:pt x="328666" y="1251284"/>
                  </a:lnTo>
                  <a:cubicBezTo>
                    <a:pt x="320645" y="1275347"/>
                    <a:pt x="320448" y="1303666"/>
                    <a:pt x="304603" y="1323473"/>
                  </a:cubicBezTo>
                  <a:cubicBezTo>
                    <a:pt x="286537" y="1346056"/>
                    <a:pt x="252864" y="1351150"/>
                    <a:pt x="232414" y="1371600"/>
                  </a:cubicBezTo>
                  <a:cubicBezTo>
                    <a:pt x="211964" y="1392050"/>
                    <a:pt x="200329" y="1419726"/>
                    <a:pt x="184287" y="1443789"/>
                  </a:cubicBezTo>
                  <a:cubicBezTo>
                    <a:pt x="176266" y="1475873"/>
                    <a:pt x="178569" y="1512525"/>
                    <a:pt x="160224" y="1540042"/>
                  </a:cubicBezTo>
                  <a:cubicBezTo>
                    <a:pt x="128763" y="1587234"/>
                    <a:pt x="39908" y="1660358"/>
                    <a:pt x="39908" y="1660358"/>
                  </a:cubicBezTo>
                  <a:cubicBezTo>
                    <a:pt x="31887" y="1684421"/>
                    <a:pt x="0" y="1712741"/>
                    <a:pt x="15845" y="1732547"/>
                  </a:cubicBezTo>
                  <a:cubicBezTo>
                    <a:pt x="42829" y="1766276"/>
                    <a:pt x="95567" y="1765911"/>
                    <a:pt x="136161" y="1780673"/>
                  </a:cubicBezTo>
                  <a:cubicBezTo>
                    <a:pt x="339211" y="1854510"/>
                    <a:pt x="274339" y="1828236"/>
                    <a:pt x="545235" y="1852863"/>
                  </a:cubicBezTo>
                  <a:cubicBezTo>
                    <a:pt x="617424" y="1876926"/>
                    <a:pt x="687732" y="1907624"/>
                    <a:pt x="761803" y="1925052"/>
                  </a:cubicBezTo>
                  <a:cubicBezTo>
                    <a:pt x="1224334" y="2033882"/>
                    <a:pt x="796917" y="1896650"/>
                    <a:pt x="1026498" y="1973179"/>
                  </a:cubicBezTo>
                  <a:cubicBezTo>
                    <a:pt x="1051631" y="2006689"/>
                    <a:pt x="1111764" y="2109113"/>
                    <a:pt x="1170877" y="2117558"/>
                  </a:cubicBezTo>
                  <a:cubicBezTo>
                    <a:pt x="1203616" y="2122235"/>
                    <a:pt x="1235045" y="2101515"/>
                    <a:pt x="1267129" y="2093494"/>
                  </a:cubicBezTo>
                  <a:cubicBezTo>
                    <a:pt x="1275150" y="2061410"/>
                    <a:pt x="1278165" y="2027639"/>
                    <a:pt x="1291193" y="1997242"/>
                  </a:cubicBezTo>
                  <a:cubicBezTo>
                    <a:pt x="1322824" y="1923437"/>
                    <a:pt x="1360490" y="1914084"/>
                    <a:pt x="1411508" y="1852863"/>
                  </a:cubicBezTo>
                  <a:cubicBezTo>
                    <a:pt x="1430023" y="1830646"/>
                    <a:pt x="1443593" y="1804736"/>
                    <a:pt x="1459635" y="1780673"/>
                  </a:cubicBezTo>
                  <a:cubicBezTo>
                    <a:pt x="1490326" y="1688599"/>
                    <a:pt x="1513641" y="1630957"/>
                    <a:pt x="1531824" y="1540042"/>
                  </a:cubicBezTo>
                  <a:cubicBezTo>
                    <a:pt x="1571771" y="1340306"/>
                    <a:pt x="1526725" y="1453987"/>
                    <a:pt x="1604014" y="1299410"/>
                  </a:cubicBezTo>
                  <a:cubicBezTo>
                    <a:pt x="1679242" y="998498"/>
                    <a:pt x="1583095" y="1372628"/>
                    <a:pt x="1652140" y="1130968"/>
                  </a:cubicBezTo>
                  <a:cubicBezTo>
                    <a:pt x="1724864" y="876429"/>
                    <a:pt x="1609975" y="1233396"/>
                    <a:pt x="1724329" y="890336"/>
                  </a:cubicBezTo>
                  <a:lnTo>
                    <a:pt x="1748393" y="818147"/>
                  </a:lnTo>
                  <a:cubicBezTo>
                    <a:pt x="1756414" y="794084"/>
                    <a:pt x="1758386" y="767063"/>
                    <a:pt x="1772456" y="745958"/>
                  </a:cubicBezTo>
                  <a:lnTo>
                    <a:pt x="1820582" y="673768"/>
                  </a:lnTo>
                  <a:cubicBezTo>
                    <a:pt x="1828603" y="641684"/>
                    <a:pt x="1829855" y="607095"/>
                    <a:pt x="1844645" y="577515"/>
                  </a:cubicBezTo>
                  <a:cubicBezTo>
                    <a:pt x="1854791" y="557223"/>
                    <a:pt x="1878599" y="547105"/>
                    <a:pt x="1892772" y="529389"/>
                  </a:cubicBezTo>
                  <a:cubicBezTo>
                    <a:pt x="1910838" y="506806"/>
                    <a:pt x="1924856" y="481263"/>
                    <a:pt x="1940898" y="457200"/>
                  </a:cubicBezTo>
                  <a:cubicBezTo>
                    <a:pt x="1948919" y="425116"/>
                    <a:pt x="1955876" y="392746"/>
                    <a:pt x="1964961" y="360947"/>
                  </a:cubicBezTo>
                  <a:cubicBezTo>
                    <a:pt x="1971929" y="336558"/>
                    <a:pt x="1989024" y="314123"/>
                    <a:pt x="1989024" y="288758"/>
                  </a:cubicBezTo>
                  <a:cubicBezTo>
                    <a:pt x="1989024" y="263393"/>
                    <a:pt x="1982897" y="234504"/>
                    <a:pt x="1964961" y="216568"/>
                  </a:cubicBezTo>
                  <a:cubicBezTo>
                    <a:pt x="1947026" y="198632"/>
                    <a:pt x="1917963" y="195469"/>
                    <a:pt x="1892772" y="192505"/>
                  </a:cubicBezTo>
                  <a:cubicBezTo>
                    <a:pt x="1780962" y="179351"/>
                    <a:pt x="1668182" y="176463"/>
                    <a:pt x="1555887" y="168442"/>
                  </a:cubicBezTo>
                  <a:cubicBezTo>
                    <a:pt x="1507761" y="152400"/>
                    <a:pt x="1458335" y="139826"/>
                    <a:pt x="1411508" y="120315"/>
                  </a:cubicBezTo>
                  <a:cubicBezTo>
                    <a:pt x="1361840" y="99620"/>
                    <a:pt x="1318556" y="63950"/>
                    <a:pt x="1267129" y="48126"/>
                  </a:cubicBezTo>
                  <a:cubicBezTo>
                    <a:pt x="1244407" y="41135"/>
                    <a:pt x="915828" y="1206"/>
                    <a:pt x="906182" y="0"/>
                  </a:cubicBezTo>
                  <a:cubicBezTo>
                    <a:pt x="898161" y="24063"/>
                    <a:pt x="888271" y="47582"/>
                    <a:pt x="882119" y="72189"/>
                  </a:cubicBezTo>
                  <a:cubicBezTo>
                    <a:pt x="872199" y="111867"/>
                    <a:pt x="869292" y="153179"/>
                    <a:pt x="858056" y="192505"/>
                  </a:cubicBezTo>
                  <a:cubicBezTo>
                    <a:pt x="783330" y="454047"/>
                    <a:pt x="785866" y="329040"/>
                    <a:pt x="785866" y="433136"/>
                  </a:cubicBezTo>
                </a:path>
              </a:pathLst>
            </a:custGeom>
            <a:solidFill>
              <a:schemeClr val="tx1">
                <a:alpha val="20000"/>
              </a:schemeClr>
            </a:solid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Freeform 38"/>
            <p:cNvSpPr/>
            <p:nvPr/>
          </p:nvSpPr>
          <p:spPr>
            <a:xfrm>
              <a:off x="1774209" y="3547170"/>
              <a:ext cx="183937" cy="193823"/>
            </a:xfrm>
            <a:custGeom>
              <a:avLst/>
              <a:gdLst>
                <a:gd name="connsiteX0" fmla="*/ 54591 w 183937"/>
                <a:gd name="connsiteY0" fmla="*/ 40943 h 193823"/>
                <a:gd name="connsiteX1" fmla="*/ 13648 w 183937"/>
                <a:gd name="connsiteY1" fmla="*/ 54591 h 193823"/>
                <a:gd name="connsiteX2" fmla="*/ 0 w 183937"/>
                <a:gd name="connsiteY2" fmla="*/ 95534 h 193823"/>
                <a:gd name="connsiteX3" fmla="*/ 54591 w 183937"/>
                <a:gd name="connsiteY3" fmla="*/ 177421 h 193823"/>
                <a:gd name="connsiteX4" fmla="*/ 95534 w 183937"/>
                <a:gd name="connsiteY4" fmla="*/ 191068 h 193823"/>
                <a:gd name="connsiteX5" fmla="*/ 163773 w 183937"/>
                <a:gd name="connsiteY5" fmla="*/ 177421 h 193823"/>
                <a:gd name="connsiteX6" fmla="*/ 163773 w 183937"/>
                <a:gd name="connsiteY6" fmla="*/ 54591 h 193823"/>
                <a:gd name="connsiteX7" fmla="*/ 109182 w 183937"/>
                <a:gd name="connsiteY7" fmla="*/ 40943 h 193823"/>
                <a:gd name="connsiteX8" fmla="*/ 27295 w 183937"/>
                <a:gd name="connsiteY8" fmla="*/ 0 h 193823"/>
                <a:gd name="connsiteX9" fmla="*/ 54591 w 183937"/>
                <a:gd name="connsiteY9" fmla="*/ 40943 h 19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3937" h="193823">
                  <a:moveTo>
                    <a:pt x="54591" y="40943"/>
                  </a:moveTo>
                  <a:cubicBezTo>
                    <a:pt x="52316" y="50042"/>
                    <a:pt x="23820" y="44419"/>
                    <a:pt x="13648" y="54591"/>
                  </a:cubicBezTo>
                  <a:cubicBezTo>
                    <a:pt x="3476" y="64763"/>
                    <a:pt x="0" y="81148"/>
                    <a:pt x="0" y="95534"/>
                  </a:cubicBezTo>
                  <a:cubicBezTo>
                    <a:pt x="0" y="128919"/>
                    <a:pt x="29976" y="161011"/>
                    <a:pt x="54591" y="177421"/>
                  </a:cubicBezTo>
                  <a:cubicBezTo>
                    <a:pt x="66561" y="185401"/>
                    <a:pt x="81886" y="186519"/>
                    <a:pt x="95534" y="191068"/>
                  </a:cubicBezTo>
                  <a:cubicBezTo>
                    <a:pt x="118280" y="186519"/>
                    <a:pt x="147370" y="193823"/>
                    <a:pt x="163773" y="177421"/>
                  </a:cubicBezTo>
                  <a:cubicBezTo>
                    <a:pt x="179999" y="161195"/>
                    <a:pt x="183937" y="74755"/>
                    <a:pt x="163773" y="54591"/>
                  </a:cubicBezTo>
                  <a:cubicBezTo>
                    <a:pt x="150510" y="41328"/>
                    <a:pt x="127379" y="45492"/>
                    <a:pt x="109182" y="40943"/>
                  </a:cubicBezTo>
                  <a:cubicBezTo>
                    <a:pt x="88478" y="27140"/>
                    <a:pt x="55550" y="0"/>
                    <a:pt x="27295" y="0"/>
                  </a:cubicBezTo>
                  <a:cubicBezTo>
                    <a:pt x="22746" y="0"/>
                    <a:pt x="56866" y="31844"/>
                    <a:pt x="54591" y="40943"/>
                  </a:cubicBezTo>
                  <a:close/>
                </a:path>
              </a:pathLst>
            </a:cu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42" name="Freeform 41"/>
            <p:cNvSpPr/>
            <p:nvPr/>
          </p:nvSpPr>
          <p:spPr>
            <a:xfrm>
              <a:off x="2238398" y="3697295"/>
              <a:ext cx="216521" cy="181617"/>
            </a:xfrm>
            <a:custGeom>
              <a:avLst/>
              <a:gdLst>
                <a:gd name="connsiteX0" fmla="*/ 95369 w 216521"/>
                <a:gd name="connsiteY0" fmla="*/ 54591 h 181617"/>
                <a:gd name="connsiteX1" fmla="*/ 13483 w 216521"/>
                <a:gd name="connsiteY1" fmla="*/ 81887 h 181617"/>
                <a:gd name="connsiteX2" fmla="*/ 27130 w 216521"/>
                <a:gd name="connsiteY2" fmla="*/ 150125 h 181617"/>
                <a:gd name="connsiteX3" fmla="*/ 109017 w 216521"/>
                <a:gd name="connsiteY3" fmla="*/ 177421 h 181617"/>
                <a:gd name="connsiteX4" fmla="*/ 204551 w 216521"/>
                <a:gd name="connsiteY4" fmla="*/ 163773 h 181617"/>
                <a:gd name="connsiteX5" fmla="*/ 190903 w 216521"/>
                <a:gd name="connsiteY5" fmla="*/ 122830 h 181617"/>
                <a:gd name="connsiteX6" fmla="*/ 95369 w 216521"/>
                <a:gd name="connsiteY6" fmla="*/ 68239 h 181617"/>
                <a:gd name="connsiteX7" fmla="*/ 68074 w 216521"/>
                <a:gd name="connsiteY7" fmla="*/ 0 h 181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521" h="181617">
                  <a:moveTo>
                    <a:pt x="95369" y="54591"/>
                  </a:moveTo>
                  <a:cubicBezTo>
                    <a:pt x="68074" y="63690"/>
                    <a:pt x="30206" y="58474"/>
                    <a:pt x="13483" y="81887"/>
                  </a:cubicBezTo>
                  <a:cubicBezTo>
                    <a:pt x="0" y="100763"/>
                    <a:pt x="10728" y="133723"/>
                    <a:pt x="27130" y="150125"/>
                  </a:cubicBezTo>
                  <a:cubicBezTo>
                    <a:pt x="47475" y="170470"/>
                    <a:pt x="109017" y="177421"/>
                    <a:pt x="109017" y="177421"/>
                  </a:cubicBezTo>
                  <a:cubicBezTo>
                    <a:pt x="140862" y="172872"/>
                    <a:pt x="177786" y="181617"/>
                    <a:pt x="204551" y="163773"/>
                  </a:cubicBezTo>
                  <a:cubicBezTo>
                    <a:pt x="216521" y="155793"/>
                    <a:pt x="199890" y="134064"/>
                    <a:pt x="190903" y="122830"/>
                  </a:cubicBezTo>
                  <a:cubicBezTo>
                    <a:pt x="178041" y="106753"/>
                    <a:pt x="108805" y="74957"/>
                    <a:pt x="95369" y="68239"/>
                  </a:cubicBezTo>
                  <a:lnTo>
                    <a:pt x="68074" y="0"/>
                  </a:lnTo>
                </a:path>
              </a:pathLst>
            </a:custGeom>
            <a:noFill/>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Freeform 42"/>
            <p:cNvSpPr/>
            <p:nvPr/>
          </p:nvSpPr>
          <p:spPr>
            <a:xfrm>
              <a:off x="2391391" y="2264280"/>
              <a:ext cx="196958" cy="122830"/>
            </a:xfrm>
            <a:custGeom>
              <a:avLst/>
              <a:gdLst>
                <a:gd name="connsiteX0" fmla="*/ 78854 w 196958"/>
                <a:gd name="connsiteY0" fmla="*/ 40943 h 122830"/>
                <a:gd name="connsiteX1" fmla="*/ 24263 w 196958"/>
                <a:gd name="connsiteY1" fmla="*/ 68239 h 122830"/>
                <a:gd name="connsiteX2" fmla="*/ 78854 w 196958"/>
                <a:gd name="connsiteY2" fmla="*/ 122830 h 122830"/>
                <a:gd name="connsiteX3" fmla="*/ 188036 w 196958"/>
                <a:gd name="connsiteY3" fmla="*/ 81887 h 122830"/>
                <a:gd name="connsiteX4" fmla="*/ 147093 w 196958"/>
                <a:gd name="connsiteY4" fmla="*/ 0 h 122830"/>
                <a:gd name="connsiteX5" fmla="*/ 51558 w 196958"/>
                <a:gd name="connsiteY5" fmla="*/ 40943 h 122830"/>
                <a:gd name="connsiteX6" fmla="*/ 24263 w 196958"/>
                <a:gd name="connsiteY6" fmla="*/ 95534 h 122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958" h="122830">
                  <a:moveTo>
                    <a:pt x="78854" y="40943"/>
                  </a:moveTo>
                  <a:cubicBezTo>
                    <a:pt x="60657" y="50042"/>
                    <a:pt x="34730" y="50793"/>
                    <a:pt x="24263" y="68239"/>
                  </a:cubicBezTo>
                  <a:cubicBezTo>
                    <a:pt x="0" y="108677"/>
                    <a:pt x="66723" y="118786"/>
                    <a:pt x="78854" y="122830"/>
                  </a:cubicBezTo>
                  <a:cubicBezTo>
                    <a:pt x="98995" y="117795"/>
                    <a:pt x="175442" y="102876"/>
                    <a:pt x="188036" y="81887"/>
                  </a:cubicBezTo>
                  <a:cubicBezTo>
                    <a:pt x="196958" y="67018"/>
                    <a:pt x="150722" y="5443"/>
                    <a:pt x="147093" y="0"/>
                  </a:cubicBezTo>
                  <a:cubicBezTo>
                    <a:pt x="115248" y="13648"/>
                    <a:pt x="78906" y="19672"/>
                    <a:pt x="51558" y="40943"/>
                  </a:cubicBezTo>
                  <a:cubicBezTo>
                    <a:pt x="35499" y="53433"/>
                    <a:pt x="24263" y="95534"/>
                    <a:pt x="24263" y="95534"/>
                  </a:cubicBezTo>
                </a:path>
              </a:pathLst>
            </a:custGeom>
            <a:noFill/>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p:cNvSpPr/>
            <p:nvPr/>
          </p:nvSpPr>
          <p:spPr>
            <a:xfrm>
              <a:off x="2913361" y="2373462"/>
              <a:ext cx="211976" cy="150126"/>
            </a:xfrm>
            <a:custGeom>
              <a:avLst/>
              <a:gdLst>
                <a:gd name="connsiteX0" fmla="*/ 116442 w 211976"/>
                <a:gd name="connsiteY0" fmla="*/ 0 h 150126"/>
                <a:gd name="connsiteX1" fmla="*/ 61851 w 211976"/>
                <a:gd name="connsiteY1" fmla="*/ 13648 h 150126"/>
                <a:gd name="connsiteX2" fmla="*/ 34555 w 211976"/>
                <a:gd name="connsiteY2" fmla="*/ 109182 h 150126"/>
                <a:gd name="connsiteX3" fmla="*/ 143738 w 211976"/>
                <a:gd name="connsiteY3" fmla="*/ 150126 h 150126"/>
                <a:gd name="connsiteX4" fmla="*/ 198329 w 211976"/>
                <a:gd name="connsiteY4" fmla="*/ 136478 h 150126"/>
                <a:gd name="connsiteX5" fmla="*/ 211976 w 211976"/>
                <a:gd name="connsiteY5" fmla="*/ 95535 h 150126"/>
                <a:gd name="connsiteX6" fmla="*/ 157385 w 211976"/>
                <a:gd name="connsiteY6" fmla="*/ 13648 h 150126"/>
                <a:gd name="connsiteX7" fmla="*/ 116442 w 211976"/>
                <a:gd name="connsiteY7" fmla="*/ 0 h 150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976" h="150126">
                  <a:moveTo>
                    <a:pt x="116442" y="0"/>
                  </a:moveTo>
                  <a:cubicBezTo>
                    <a:pt x="100520" y="0"/>
                    <a:pt x="78137" y="4342"/>
                    <a:pt x="61851" y="13648"/>
                  </a:cubicBezTo>
                  <a:cubicBezTo>
                    <a:pt x="24342" y="35082"/>
                    <a:pt x="0" y="67716"/>
                    <a:pt x="34555" y="109182"/>
                  </a:cubicBezTo>
                  <a:cubicBezTo>
                    <a:pt x="53336" y="131720"/>
                    <a:pt x="117892" y="143664"/>
                    <a:pt x="143738" y="150126"/>
                  </a:cubicBezTo>
                  <a:cubicBezTo>
                    <a:pt x="161935" y="145577"/>
                    <a:pt x="183682" y="148196"/>
                    <a:pt x="198329" y="136478"/>
                  </a:cubicBezTo>
                  <a:cubicBezTo>
                    <a:pt x="209562" y="127491"/>
                    <a:pt x="211976" y="109921"/>
                    <a:pt x="211976" y="95535"/>
                  </a:cubicBezTo>
                  <a:cubicBezTo>
                    <a:pt x="211976" y="66515"/>
                    <a:pt x="182004" y="24199"/>
                    <a:pt x="157385" y="13648"/>
                  </a:cubicBezTo>
                  <a:cubicBezTo>
                    <a:pt x="140659" y="6480"/>
                    <a:pt x="132364" y="0"/>
                    <a:pt x="116442" y="0"/>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6"/>
          <p:cNvGrpSpPr/>
          <p:nvPr/>
        </p:nvGrpSpPr>
        <p:grpSpPr>
          <a:xfrm>
            <a:off x="2763093" y="2545061"/>
            <a:ext cx="1823340" cy="2145245"/>
            <a:chOff x="2763093" y="2233271"/>
            <a:chExt cx="1823340" cy="2352206"/>
          </a:xfrm>
        </p:grpSpPr>
        <p:sp>
          <p:nvSpPr>
            <p:cNvPr id="46" name="Freeform 45"/>
            <p:cNvSpPr/>
            <p:nvPr/>
          </p:nvSpPr>
          <p:spPr>
            <a:xfrm>
              <a:off x="2763093" y="2233271"/>
              <a:ext cx="1823340" cy="2352206"/>
            </a:xfrm>
            <a:custGeom>
              <a:avLst/>
              <a:gdLst>
                <a:gd name="connsiteX0" fmla="*/ 726065 w 1823340"/>
                <a:gd name="connsiteY0" fmla="*/ 138395 h 2352206"/>
                <a:gd name="connsiteX1" fmla="*/ 629812 w 1823340"/>
                <a:gd name="connsiteY1" fmla="*/ 282774 h 2352206"/>
                <a:gd name="connsiteX2" fmla="*/ 605749 w 1823340"/>
                <a:gd name="connsiteY2" fmla="*/ 379027 h 2352206"/>
                <a:gd name="connsiteX3" fmla="*/ 557623 w 1823340"/>
                <a:gd name="connsiteY3" fmla="*/ 523406 h 2352206"/>
                <a:gd name="connsiteX4" fmla="*/ 533560 w 1823340"/>
                <a:gd name="connsiteY4" fmla="*/ 619659 h 2352206"/>
                <a:gd name="connsiteX5" fmla="*/ 485433 w 1823340"/>
                <a:gd name="connsiteY5" fmla="*/ 667785 h 2352206"/>
                <a:gd name="connsiteX6" fmla="*/ 413244 w 1823340"/>
                <a:gd name="connsiteY6" fmla="*/ 836227 h 2352206"/>
                <a:gd name="connsiteX7" fmla="*/ 365118 w 1823340"/>
                <a:gd name="connsiteY7" fmla="*/ 980606 h 2352206"/>
                <a:gd name="connsiteX8" fmla="*/ 341054 w 1823340"/>
                <a:gd name="connsiteY8" fmla="*/ 1052795 h 2352206"/>
                <a:gd name="connsiteX9" fmla="*/ 316991 w 1823340"/>
                <a:gd name="connsiteY9" fmla="*/ 1124985 h 2352206"/>
                <a:gd name="connsiteX10" fmla="*/ 292928 w 1823340"/>
                <a:gd name="connsiteY10" fmla="*/ 1197174 h 2352206"/>
                <a:gd name="connsiteX11" fmla="*/ 244802 w 1823340"/>
                <a:gd name="connsiteY11" fmla="*/ 1413743 h 2352206"/>
                <a:gd name="connsiteX12" fmla="*/ 220739 w 1823340"/>
                <a:gd name="connsiteY12" fmla="*/ 1534059 h 2352206"/>
                <a:gd name="connsiteX13" fmla="*/ 172612 w 1823340"/>
                <a:gd name="connsiteY13" fmla="*/ 1654374 h 2352206"/>
                <a:gd name="connsiteX14" fmla="*/ 148549 w 1823340"/>
                <a:gd name="connsiteY14" fmla="*/ 1726564 h 2352206"/>
                <a:gd name="connsiteX15" fmla="*/ 100423 w 1823340"/>
                <a:gd name="connsiteY15" fmla="*/ 1846880 h 2352206"/>
                <a:gd name="connsiteX16" fmla="*/ 28233 w 1823340"/>
                <a:gd name="connsiteY16" fmla="*/ 2015322 h 2352206"/>
                <a:gd name="connsiteX17" fmla="*/ 4170 w 1823340"/>
                <a:gd name="connsiteY17" fmla="*/ 2087511 h 2352206"/>
                <a:gd name="connsiteX18" fmla="*/ 52296 w 1823340"/>
                <a:gd name="connsiteY18" fmla="*/ 2159701 h 2352206"/>
                <a:gd name="connsiteX19" fmla="*/ 341054 w 1823340"/>
                <a:gd name="connsiteY19" fmla="*/ 2231890 h 2352206"/>
                <a:gd name="connsiteX20" fmla="*/ 653875 w 1823340"/>
                <a:gd name="connsiteY20" fmla="*/ 2255953 h 2352206"/>
                <a:gd name="connsiteX21" fmla="*/ 942633 w 1823340"/>
                <a:gd name="connsiteY21" fmla="*/ 2328143 h 2352206"/>
                <a:gd name="connsiteX22" fmla="*/ 1014823 w 1823340"/>
                <a:gd name="connsiteY22" fmla="*/ 2352206 h 2352206"/>
                <a:gd name="connsiteX23" fmla="*/ 1087012 w 1823340"/>
                <a:gd name="connsiteY23" fmla="*/ 2328143 h 2352206"/>
                <a:gd name="connsiteX24" fmla="*/ 1111075 w 1823340"/>
                <a:gd name="connsiteY24" fmla="*/ 2231890 h 2352206"/>
                <a:gd name="connsiteX25" fmla="*/ 1159202 w 1823340"/>
                <a:gd name="connsiteY25" fmla="*/ 2159701 h 2352206"/>
                <a:gd name="connsiteX26" fmla="*/ 1231391 w 1823340"/>
                <a:gd name="connsiteY26" fmla="*/ 1967195 h 2352206"/>
                <a:gd name="connsiteX27" fmla="*/ 1279518 w 1823340"/>
                <a:gd name="connsiteY27" fmla="*/ 1919069 h 2352206"/>
                <a:gd name="connsiteX28" fmla="*/ 1351707 w 1823340"/>
                <a:gd name="connsiteY28" fmla="*/ 1798753 h 2352206"/>
                <a:gd name="connsiteX29" fmla="*/ 1375770 w 1823340"/>
                <a:gd name="connsiteY29" fmla="*/ 1726564 h 2352206"/>
                <a:gd name="connsiteX30" fmla="*/ 1423896 w 1823340"/>
                <a:gd name="connsiteY30" fmla="*/ 1437806 h 2352206"/>
                <a:gd name="connsiteX31" fmla="*/ 1496086 w 1823340"/>
                <a:gd name="connsiteY31" fmla="*/ 1269364 h 2352206"/>
                <a:gd name="connsiteX32" fmla="*/ 1520149 w 1823340"/>
                <a:gd name="connsiteY32" fmla="*/ 1197174 h 2352206"/>
                <a:gd name="connsiteX33" fmla="*/ 1568275 w 1823340"/>
                <a:gd name="connsiteY33" fmla="*/ 1100922 h 2352206"/>
                <a:gd name="connsiteX34" fmla="*/ 1664528 w 1823340"/>
                <a:gd name="connsiteY34" fmla="*/ 836227 h 2352206"/>
                <a:gd name="connsiteX35" fmla="*/ 1712654 w 1823340"/>
                <a:gd name="connsiteY35" fmla="*/ 691848 h 2352206"/>
                <a:gd name="connsiteX36" fmla="*/ 1736718 w 1823340"/>
                <a:gd name="connsiteY36" fmla="*/ 571532 h 2352206"/>
                <a:gd name="connsiteX37" fmla="*/ 1760781 w 1823340"/>
                <a:gd name="connsiteY37" fmla="*/ 403090 h 2352206"/>
                <a:gd name="connsiteX38" fmla="*/ 1808907 w 1823340"/>
                <a:gd name="connsiteY38" fmla="*/ 258711 h 2352206"/>
                <a:gd name="connsiteX39" fmla="*/ 1784844 w 1823340"/>
                <a:gd name="connsiteY39" fmla="*/ 42143 h 2352206"/>
                <a:gd name="connsiteX40" fmla="*/ 1688591 w 1823340"/>
                <a:gd name="connsiteY40" fmla="*/ 66206 h 2352206"/>
                <a:gd name="connsiteX41" fmla="*/ 1038886 w 1823340"/>
                <a:gd name="connsiteY41" fmla="*/ 42143 h 2352206"/>
                <a:gd name="connsiteX42" fmla="*/ 798254 w 1823340"/>
                <a:gd name="connsiteY42" fmla="*/ 42143 h 2352206"/>
                <a:gd name="connsiteX43" fmla="*/ 726065 w 1823340"/>
                <a:gd name="connsiteY43" fmla="*/ 90269 h 2352206"/>
                <a:gd name="connsiteX44" fmla="*/ 677939 w 1823340"/>
                <a:gd name="connsiteY44" fmla="*/ 210585 h 235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823340" h="2352206">
                  <a:moveTo>
                    <a:pt x="726065" y="138395"/>
                  </a:moveTo>
                  <a:cubicBezTo>
                    <a:pt x="693981" y="186521"/>
                    <a:pt x="643840" y="226660"/>
                    <a:pt x="629812" y="282774"/>
                  </a:cubicBezTo>
                  <a:cubicBezTo>
                    <a:pt x="621791" y="314858"/>
                    <a:pt x="615252" y="347350"/>
                    <a:pt x="605749" y="379027"/>
                  </a:cubicBezTo>
                  <a:cubicBezTo>
                    <a:pt x="591172" y="427617"/>
                    <a:pt x="569927" y="474191"/>
                    <a:pt x="557623" y="523406"/>
                  </a:cubicBezTo>
                  <a:cubicBezTo>
                    <a:pt x="549602" y="555490"/>
                    <a:pt x="548350" y="590079"/>
                    <a:pt x="533560" y="619659"/>
                  </a:cubicBezTo>
                  <a:cubicBezTo>
                    <a:pt x="523414" y="639951"/>
                    <a:pt x="501475" y="651743"/>
                    <a:pt x="485433" y="667785"/>
                  </a:cubicBezTo>
                  <a:cubicBezTo>
                    <a:pt x="461370" y="723932"/>
                    <a:pt x="435173" y="779212"/>
                    <a:pt x="413244" y="836227"/>
                  </a:cubicBezTo>
                  <a:cubicBezTo>
                    <a:pt x="395033" y="883575"/>
                    <a:pt x="381160" y="932480"/>
                    <a:pt x="365118" y="980606"/>
                  </a:cubicBezTo>
                  <a:lnTo>
                    <a:pt x="341054" y="1052795"/>
                  </a:lnTo>
                  <a:lnTo>
                    <a:pt x="316991" y="1124985"/>
                  </a:lnTo>
                  <a:cubicBezTo>
                    <a:pt x="308970" y="1149048"/>
                    <a:pt x="297902" y="1172302"/>
                    <a:pt x="292928" y="1197174"/>
                  </a:cubicBezTo>
                  <a:cubicBezTo>
                    <a:pt x="220353" y="1560051"/>
                    <a:pt x="312767" y="1107898"/>
                    <a:pt x="244802" y="1413743"/>
                  </a:cubicBezTo>
                  <a:cubicBezTo>
                    <a:pt x="235930" y="1453669"/>
                    <a:pt x="232492" y="1494884"/>
                    <a:pt x="220739" y="1534059"/>
                  </a:cubicBezTo>
                  <a:cubicBezTo>
                    <a:pt x="208327" y="1575432"/>
                    <a:pt x="187779" y="1613930"/>
                    <a:pt x="172612" y="1654374"/>
                  </a:cubicBezTo>
                  <a:cubicBezTo>
                    <a:pt x="163706" y="1678124"/>
                    <a:pt x="157455" y="1702814"/>
                    <a:pt x="148549" y="1726564"/>
                  </a:cubicBezTo>
                  <a:cubicBezTo>
                    <a:pt x="133382" y="1767009"/>
                    <a:pt x="114082" y="1805902"/>
                    <a:pt x="100423" y="1846880"/>
                  </a:cubicBezTo>
                  <a:cubicBezTo>
                    <a:pt x="48628" y="2002265"/>
                    <a:pt x="112822" y="1888439"/>
                    <a:pt x="28233" y="2015322"/>
                  </a:cubicBezTo>
                  <a:cubicBezTo>
                    <a:pt x="20212" y="2039385"/>
                    <a:pt x="0" y="2062491"/>
                    <a:pt x="4170" y="2087511"/>
                  </a:cubicBezTo>
                  <a:cubicBezTo>
                    <a:pt x="8924" y="2116038"/>
                    <a:pt x="34230" y="2137118"/>
                    <a:pt x="52296" y="2159701"/>
                  </a:cubicBezTo>
                  <a:cubicBezTo>
                    <a:pt x="133994" y="2261823"/>
                    <a:pt x="161099" y="2216242"/>
                    <a:pt x="341054" y="2231890"/>
                  </a:cubicBezTo>
                  <a:cubicBezTo>
                    <a:pt x="445243" y="2240950"/>
                    <a:pt x="549601" y="2247932"/>
                    <a:pt x="653875" y="2255953"/>
                  </a:cubicBezTo>
                  <a:cubicBezTo>
                    <a:pt x="848297" y="2288356"/>
                    <a:pt x="751964" y="2264586"/>
                    <a:pt x="942633" y="2328143"/>
                  </a:cubicBezTo>
                  <a:lnTo>
                    <a:pt x="1014823" y="2352206"/>
                  </a:lnTo>
                  <a:cubicBezTo>
                    <a:pt x="1038886" y="2344185"/>
                    <a:pt x="1071167" y="2347950"/>
                    <a:pt x="1087012" y="2328143"/>
                  </a:cubicBezTo>
                  <a:cubicBezTo>
                    <a:pt x="1107672" y="2302318"/>
                    <a:pt x="1098047" y="2262288"/>
                    <a:pt x="1111075" y="2231890"/>
                  </a:cubicBezTo>
                  <a:cubicBezTo>
                    <a:pt x="1122467" y="2205308"/>
                    <a:pt x="1143160" y="2183764"/>
                    <a:pt x="1159202" y="2159701"/>
                  </a:cubicBezTo>
                  <a:cubicBezTo>
                    <a:pt x="1180363" y="2075054"/>
                    <a:pt x="1181059" y="2042693"/>
                    <a:pt x="1231391" y="1967195"/>
                  </a:cubicBezTo>
                  <a:cubicBezTo>
                    <a:pt x="1243976" y="1948318"/>
                    <a:pt x="1263476" y="1935111"/>
                    <a:pt x="1279518" y="1919069"/>
                  </a:cubicBezTo>
                  <a:cubicBezTo>
                    <a:pt x="1347684" y="1714570"/>
                    <a:pt x="1252615" y="1963908"/>
                    <a:pt x="1351707" y="1798753"/>
                  </a:cubicBezTo>
                  <a:cubicBezTo>
                    <a:pt x="1364757" y="1777003"/>
                    <a:pt x="1368802" y="1750953"/>
                    <a:pt x="1375770" y="1726564"/>
                  </a:cubicBezTo>
                  <a:cubicBezTo>
                    <a:pt x="1423586" y="1559207"/>
                    <a:pt x="1379953" y="1679488"/>
                    <a:pt x="1423896" y="1437806"/>
                  </a:cubicBezTo>
                  <a:cubicBezTo>
                    <a:pt x="1435776" y="1372466"/>
                    <a:pt x="1469889" y="1330491"/>
                    <a:pt x="1496086" y="1269364"/>
                  </a:cubicBezTo>
                  <a:cubicBezTo>
                    <a:pt x="1506078" y="1246050"/>
                    <a:pt x="1510157" y="1220488"/>
                    <a:pt x="1520149" y="1197174"/>
                  </a:cubicBezTo>
                  <a:cubicBezTo>
                    <a:pt x="1534279" y="1164203"/>
                    <a:pt x="1553706" y="1133701"/>
                    <a:pt x="1568275" y="1100922"/>
                  </a:cubicBezTo>
                  <a:cubicBezTo>
                    <a:pt x="1612923" y="1000464"/>
                    <a:pt x="1628956" y="942944"/>
                    <a:pt x="1664528" y="836227"/>
                  </a:cubicBezTo>
                  <a:cubicBezTo>
                    <a:pt x="1664529" y="836223"/>
                    <a:pt x="1712653" y="691851"/>
                    <a:pt x="1712654" y="691848"/>
                  </a:cubicBezTo>
                  <a:cubicBezTo>
                    <a:pt x="1720675" y="651743"/>
                    <a:pt x="1729994" y="611875"/>
                    <a:pt x="1736718" y="571532"/>
                  </a:cubicBezTo>
                  <a:cubicBezTo>
                    <a:pt x="1746042" y="515586"/>
                    <a:pt x="1748028" y="458355"/>
                    <a:pt x="1760781" y="403090"/>
                  </a:cubicBezTo>
                  <a:cubicBezTo>
                    <a:pt x="1772188" y="353660"/>
                    <a:pt x="1808907" y="258711"/>
                    <a:pt x="1808907" y="258711"/>
                  </a:cubicBezTo>
                  <a:cubicBezTo>
                    <a:pt x="1800886" y="186522"/>
                    <a:pt x="1823340" y="103736"/>
                    <a:pt x="1784844" y="42143"/>
                  </a:cubicBezTo>
                  <a:cubicBezTo>
                    <a:pt x="1767316" y="14098"/>
                    <a:pt x="1721663" y="66206"/>
                    <a:pt x="1688591" y="66206"/>
                  </a:cubicBezTo>
                  <a:cubicBezTo>
                    <a:pt x="1471874" y="66206"/>
                    <a:pt x="1255454" y="50164"/>
                    <a:pt x="1038886" y="42143"/>
                  </a:cubicBezTo>
                  <a:cubicBezTo>
                    <a:pt x="929579" y="14817"/>
                    <a:pt x="924683" y="0"/>
                    <a:pt x="798254" y="42143"/>
                  </a:cubicBezTo>
                  <a:cubicBezTo>
                    <a:pt x="770818" y="51288"/>
                    <a:pt x="750128" y="74227"/>
                    <a:pt x="726065" y="90269"/>
                  </a:cubicBezTo>
                  <a:cubicBezTo>
                    <a:pt x="669041" y="175807"/>
                    <a:pt x="677939" y="133539"/>
                    <a:pt x="677939" y="210585"/>
                  </a:cubicBezTo>
                </a:path>
              </a:pathLst>
            </a:custGeom>
            <a:solidFill>
              <a:schemeClr val="tx1">
                <a:alpha val="20000"/>
              </a:schemeClr>
            </a:solid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3533254" y="2505390"/>
              <a:ext cx="196958" cy="122830"/>
            </a:xfrm>
            <a:custGeom>
              <a:avLst/>
              <a:gdLst>
                <a:gd name="connsiteX0" fmla="*/ 78854 w 196958"/>
                <a:gd name="connsiteY0" fmla="*/ 40943 h 122830"/>
                <a:gd name="connsiteX1" fmla="*/ 24263 w 196958"/>
                <a:gd name="connsiteY1" fmla="*/ 68239 h 122830"/>
                <a:gd name="connsiteX2" fmla="*/ 78854 w 196958"/>
                <a:gd name="connsiteY2" fmla="*/ 122830 h 122830"/>
                <a:gd name="connsiteX3" fmla="*/ 188036 w 196958"/>
                <a:gd name="connsiteY3" fmla="*/ 81887 h 122830"/>
                <a:gd name="connsiteX4" fmla="*/ 147093 w 196958"/>
                <a:gd name="connsiteY4" fmla="*/ 0 h 122830"/>
                <a:gd name="connsiteX5" fmla="*/ 51558 w 196958"/>
                <a:gd name="connsiteY5" fmla="*/ 40943 h 122830"/>
                <a:gd name="connsiteX6" fmla="*/ 24263 w 196958"/>
                <a:gd name="connsiteY6" fmla="*/ 95534 h 122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958" h="122830">
                  <a:moveTo>
                    <a:pt x="78854" y="40943"/>
                  </a:moveTo>
                  <a:cubicBezTo>
                    <a:pt x="60657" y="50042"/>
                    <a:pt x="34730" y="50793"/>
                    <a:pt x="24263" y="68239"/>
                  </a:cubicBezTo>
                  <a:cubicBezTo>
                    <a:pt x="0" y="108677"/>
                    <a:pt x="66723" y="118786"/>
                    <a:pt x="78854" y="122830"/>
                  </a:cubicBezTo>
                  <a:cubicBezTo>
                    <a:pt x="98995" y="117795"/>
                    <a:pt x="175442" y="102876"/>
                    <a:pt x="188036" y="81887"/>
                  </a:cubicBezTo>
                  <a:cubicBezTo>
                    <a:pt x="196958" y="67018"/>
                    <a:pt x="150722" y="5443"/>
                    <a:pt x="147093" y="0"/>
                  </a:cubicBezTo>
                  <a:cubicBezTo>
                    <a:pt x="115248" y="13648"/>
                    <a:pt x="78906" y="19672"/>
                    <a:pt x="51558" y="40943"/>
                  </a:cubicBezTo>
                  <a:cubicBezTo>
                    <a:pt x="35499" y="53433"/>
                    <a:pt x="24263" y="95534"/>
                    <a:pt x="24263" y="95534"/>
                  </a:cubicBezTo>
                </a:path>
              </a:pathLst>
            </a:custGeom>
            <a:noFill/>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4131424" y="2536098"/>
              <a:ext cx="211976" cy="150126"/>
            </a:xfrm>
            <a:custGeom>
              <a:avLst/>
              <a:gdLst>
                <a:gd name="connsiteX0" fmla="*/ 116442 w 211976"/>
                <a:gd name="connsiteY0" fmla="*/ 0 h 150126"/>
                <a:gd name="connsiteX1" fmla="*/ 61851 w 211976"/>
                <a:gd name="connsiteY1" fmla="*/ 13648 h 150126"/>
                <a:gd name="connsiteX2" fmla="*/ 34555 w 211976"/>
                <a:gd name="connsiteY2" fmla="*/ 109182 h 150126"/>
                <a:gd name="connsiteX3" fmla="*/ 143738 w 211976"/>
                <a:gd name="connsiteY3" fmla="*/ 150126 h 150126"/>
                <a:gd name="connsiteX4" fmla="*/ 198329 w 211976"/>
                <a:gd name="connsiteY4" fmla="*/ 136478 h 150126"/>
                <a:gd name="connsiteX5" fmla="*/ 211976 w 211976"/>
                <a:gd name="connsiteY5" fmla="*/ 95535 h 150126"/>
                <a:gd name="connsiteX6" fmla="*/ 157385 w 211976"/>
                <a:gd name="connsiteY6" fmla="*/ 13648 h 150126"/>
                <a:gd name="connsiteX7" fmla="*/ 116442 w 211976"/>
                <a:gd name="connsiteY7" fmla="*/ 0 h 150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976" h="150126">
                  <a:moveTo>
                    <a:pt x="116442" y="0"/>
                  </a:moveTo>
                  <a:cubicBezTo>
                    <a:pt x="100520" y="0"/>
                    <a:pt x="78137" y="4342"/>
                    <a:pt x="61851" y="13648"/>
                  </a:cubicBezTo>
                  <a:cubicBezTo>
                    <a:pt x="24342" y="35082"/>
                    <a:pt x="0" y="67716"/>
                    <a:pt x="34555" y="109182"/>
                  </a:cubicBezTo>
                  <a:cubicBezTo>
                    <a:pt x="53336" y="131720"/>
                    <a:pt x="117892" y="143664"/>
                    <a:pt x="143738" y="150126"/>
                  </a:cubicBezTo>
                  <a:cubicBezTo>
                    <a:pt x="161935" y="145577"/>
                    <a:pt x="183682" y="148196"/>
                    <a:pt x="198329" y="136478"/>
                  </a:cubicBezTo>
                  <a:cubicBezTo>
                    <a:pt x="209562" y="127491"/>
                    <a:pt x="211976" y="109921"/>
                    <a:pt x="211976" y="95535"/>
                  </a:cubicBezTo>
                  <a:cubicBezTo>
                    <a:pt x="211976" y="66515"/>
                    <a:pt x="182004" y="24199"/>
                    <a:pt x="157385" y="13648"/>
                  </a:cubicBezTo>
                  <a:cubicBezTo>
                    <a:pt x="140659" y="6480"/>
                    <a:pt x="132364" y="0"/>
                    <a:pt x="116442" y="0"/>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a:off x="3068471" y="4052137"/>
              <a:ext cx="187031" cy="208707"/>
            </a:xfrm>
            <a:custGeom>
              <a:avLst/>
              <a:gdLst>
                <a:gd name="connsiteX0" fmla="*/ 2275 w 187031"/>
                <a:gd name="connsiteY0" fmla="*/ 81886 h 208707"/>
                <a:gd name="connsiteX1" fmla="*/ 29571 w 187031"/>
                <a:gd name="connsiteY1" fmla="*/ 191068 h 208707"/>
                <a:gd name="connsiteX2" fmla="*/ 152401 w 187031"/>
                <a:gd name="connsiteY2" fmla="*/ 150125 h 208707"/>
                <a:gd name="connsiteX3" fmla="*/ 166048 w 187031"/>
                <a:gd name="connsiteY3" fmla="*/ 0 h 208707"/>
                <a:gd name="connsiteX4" fmla="*/ 56866 w 187031"/>
                <a:gd name="connsiteY4" fmla="*/ 27295 h 208707"/>
                <a:gd name="connsiteX5" fmla="*/ 15923 w 187031"/>
                <a:gd name="connsiteY5" fmla="*/ 68239 h 208707"/>
                <a:gd name="connsiteX6" fmla="*/ 2275 w 187031"/>
                <a:gd name="connsiteY6" fmla="*/ 81886 h 208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031" h="208707">
                  <a:moveTo>
                    <a:pt x="2275" y="81886"/>
                  </a:moveTo>
                  <a:cubicBezTo>
                    <a:pt x="4550" y="102357"/>
                    <a:pt x="3045" y="164542"/>
                    <a:pt x="29571" y="191068"/>
                  </a:cubicBezTo>
                  <a:cubicBezTo>
                    <a:pt x="47210" y="208707"/>
                    <a:pt x="138939" y="156856"/>
                    <a:pt x="152401" y="150125"/>
                  </a:cubicBezTo>
                  <a:cubicBezTo>
                    <a:pt x="187031" y="46233"/>
                    <a:pt x="185339" y="96452"/>
                    <a:pt x="166048" y="0"/>
                  </a:cubicBezTo>
                  <a:cubicBezTo>
                    <a:pt x="156211" y="1968"/>
                    <a:pt x="74848" y="15307"/>
                    <a:pt x="56866" y="27295"/>
                  </a:cubicBezTo>
                  <a:cubicBezTo>
                    <a:pt x="40807" y="38001"/>
                    <a:pt x="29571" y="54591"/>
                    <a:pt x="15923" y="68239"/>
                  </a:cubicBezTo>
                  <a:cubicBezTo>
                    <a:pt x="836" y="113498"/>
                    <a:pt x="0" y="61415"/>
                    <a:pt x="2275" y="81886"/>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a:off x="3536133" y="4173806"/>
              <a:ext cx="265373" cy="165364"/>
            </a:xfrm>
            <a:custGeom>
              <a:avLst/>
              <a:gdLst>
                <a:gd name="connsiteX0" fmla="*/ 162410 w 265373"/>
                <a:gd name="connsiteY0" fmla="*/ 14808 h 165364"/>
                <a:gd name="connsiteX1" fmla="*/ 53228 w 265373"/>
                <a:gd name="connsiteY1" fmla="*/ 28456 h 165364"/>
                <a:gd name="connsiteX2" fmla="*/ 53228 w 265373"/>
                <a:gd name="connsiteY2" fmla="*/ 151286 h 165364"/>
                <a:gd name="connsiteX3" fmla="*/ 94171 w 265373"/>
                <a:gd name="connsiteY3" fmla="*/ 164934 h 165364"/>
                <a:gd name="connsiteX4" fmla="*/ 217001 w 265373"/>
                <a:gd name="connsiteY4" fmla="*/ 151286 h 165364"/>
                <a:gd name="connsiteX5" fmla="*/ 230649 w 265373"/>
                <a:gd name="connsiteY5" fmla="*/ 14808 h 165364"/>
                <a:gd name="connsiteX6" fmla="*/ 162410 w 265373"/>
                <a:gd name="connsiteY6" fmla="*/ 14808 h 16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373" h="165364">
                  <a:moveTo>
                    <a:pt x="162410" y="14808"/>
                  </a:moveTo>
                  <a:cubicBezTo>
                    <a:pt x="132840" y="17083"/>
                    <a:pt x="87282" y="14834"/>
                    <a:pt x="53228" y="28456"/>
                  </a:cubicBezTo>
                  <a:cubicBezTo>
                    <a:pt x="0" y="49747"/>
                    <a:pt x="38241" y="130304"/>
                    <a:pt x="53228" y="151286"/>
                  </a:cubicBezTo>
                  <a:cubicBezTo>
                    <a:pt x="61590" y="162992"/>
                    <a:pt x="80523" y="160385"/>
                    <a:pt x="94171" y="164934"/>
                  </a:cubicBezTo>
                  <a:cubicBezTo>
                    <a:pt x="135114" y="160385"/>
                    <a:pt x="178286" y="165364"/>
                    <a:pt x="217001" y="151286"/>
                  </a:cubicBezTo>
                  <a:cubicBezTo>
                    <a:pt x="265373" y="133696"/>
                    <a:pt x="240278" y="28289"/>
                    <a:pt x="230649" y="14808"/>
                  </a:cubicBezTo>
                  <a:cubicBezTo>
                    <a:pt x="220072" y="0"/>
                    <a:pt x="191980" y="12533"/>
                    <a:pt x="162410" y="14808"/>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25"/>
          <p:cNvGrpSpPr/>
          <p:nvPr/>
        </p:nvGrpSpPr>
        <p:grpSpPr>
          <a:xfrm>
            <a:off x="4109727" y="2587204"/>
            <a:ext cx="1881999" cy="2441996"/>
            <a:chOff x="4109727" y="2275414"/>
            <a:chExt cx="1881999" cy="2677586"/>
          </a:xfrm>
        </p:grpSpPr>
        <p:sp>
          <p:nvSpPr>
            <p:cNvPr id="52" name="Freeform 51"/>
            <p:cNvSpPr/>
            <p:nvPr/>
          </p:nvSpPr>
          <p:spPr>
            <a:xfrm>
              <a:off x="4109727" y="2275414"/>
              <a:ext cx="1881999" cy="2677586"/>
            </a:xfrm>
            <a:custGeom>
              <a:avLst/>
              <a:gdLst>
                <a:gd name="connsiteX0" fmla="*/ 630715 w 1881999"/>
                <a:gd name="connsiteY0" fmla="*/ 48126 h 2677586"/>
                <a:gd name="connsiteX1" fmla="*/ 534462 w 1881999"/>
                <a:gd name="connsiteY1" fmla="*/ 938463 h 2677586"/>
                <a:gd name="connsiteX2" fmla="*/ 462273 w 1881999"/>
                <a:gd name="connsiteY2" fmla="*/ 1179095 h 2677586"/>
                <a:gd name="connsiteX3" fmla="*/ 390084 w 1881999"/>
                <a:gd name="connsiteY3" fmla="*/ 1347537 h 2677586"/>
                <a:gd name="connsiteX4" fmla="*/ 366020 w 1881999"/>
                <a:gd name="connsiteY4" fmla="*/ 1443789 h 2677586"/>
                <a:gd name="connsiteX5" fmla="*/ 341957 w 1881999"/>
                <a:gd name="connsiteY5" fmla="*/ 1515979 h 2677586"/>
                <a:gd name="connsiteX6" fmla="*/ 197578 w 1881999"/>
                <a:gd name="connsiteY6" fmla="*/ 1852863 h 2677586"/>
                <a:gd name="connsiteX7" fmla="*/ 173515 w 1881999"/>
                <a:gd name="connsiteY7" fmla="*/ 1973179 h 2677586"/>
                <a:gd name="connsiteX8" fmla="*/ 149452 w 1881999"/>
                <a:gd name="connsiteY8" fmla="*/ 2045368 h 2677586"/>
                <a:gd name="connsiteX9" fmla="*/ 125389 w 1881999"/>
                <a:gd name="connsiteY9" fmla="*/ 2165684 h 2677586"/>
                <a:gd name="connsiteX10" fmla="*/ 77262 w 1881999"/>
                <a:gd name="connsiteY10" fmla="*/ 2213810 h 2677586"/>
                <a:gd name="connsiteX11" fmla="*/ 53199 w 1881999"/>
                <a:gd name="connsiteY11" fmla="*/ 2286000 h 2677586"/>
                <a:gd name="connsiteX12" fmla="*/ 5073 w 1881999"/>
                <a:gd name="connsiteY12" fmla="*/ 2358189 h 2677586"/>
                <a:gd name="connsiteX13" fmla="*/ 29136 w 1881999"/>
                <a:gd name="connsiteY13" fmla="*/ 2478505 h 2677586"/>
                <a:gd name="connsiteX14" fmla="*/ 197578 w 1881999"/>
                <a:gd name="connsiteY14" fmla="*/ 2550695 h 2677586"/>
                <a:gd name="connsiteX15" fmla="*/ 654778 w 1881999"/>
                <a:gd name="connsiteY15" fmla="*/ 2574758 h 2677586"/>
                <a:gd name="connsiteX16" fmla="*/ 1063852 w 1881999"/>
                <a:gd name="connsiteY16" fmla="*/ 2598821 h 2677586"/>
                <a:gd name="connsiteX17" fmla="*/ 1136041 w 1881999"/>
                <a:gd name="connsiteY17" fmla="*/ 2622884 h 2677586"/>
                <a:gd name="connsiteX18" fmla="*/ 1184168 w 1881999"/>
                <a:gd name="connsiteY18" fmla="*/ 2671010 h 2677586"/>
                <a:gd name="connsiteX19" fmla="*/ 1400736 w 1881999"/>
                <a:gd name="connsiteY19" fmla="*/ 2646947 h 2677586"/>
                <a:gd name="connsiteX20" fmla="*/ 1496989 w 1881999"/>
                <a:gd name="connsiteY20" fmla="*/ 2454442 h 2677586"/>
                <a:gd name="connsiteX21" fmla="*/ 1545115 w 1881999"/>
                <a:gd name="connsiteY21" fmla="*/ 1925052 h 2677586"/>
                <a:gd name="connsiteX22" fmla="*/ 1569178 w 1881999"/>
                <a:gd name="connsiteY22" fmla="*/ 1828800 h 2677586"/>
                <a:gd name="connsiteX23" fmla="*/ 1665431 w 1881999"/>
                <a:gd name="connsiteY23" fmla="*/ 1227221 h 2677586"/>
                <a:gd name="connsiteX24" fmla="*/ 1737620 w 1881999"/>
                <a:gd name="connsiteY24" fmla="*/ 1010652 h 2677586"/>
                <a:gd name="connsiteX25" fmla="*/ 1761684 w 1881999"/>
                <a:gd name="connsiteY25" fmla="*/ 914400 h 2677586"/>
                <a:gd name="connsiteX26" fmla="*/ 1809810 w 1881999"/>
                <a:gd name="connsiteY26" fmla="*/ 770021 h 2677586"/>
                <a:gd name="connsiteX27" fmla="*/ 1881999 w 1881999"/>
                <a:gd name="connsiteY27" fmla="*/ 192505 h 2677586"/>
                <a:gd name="connsiteX28" fmla="*/ 1809810 w 1881999"/>
                <a:gd name="connsiteY28" fmla="*/ 144379 h 2677586"/>
                <a:gd name="connsiteX29" fmla="*/ 1472926 w 1881999"/>
                <a:gd name="connsiteY29" fmla="*/ 96252 h 2677586"/>
                <a:gd name="connsiteX30" fmla="*/ 1376673 w 1881999"/>
                <a:gd name="connsiteY30" fmla="*/ 72189 h 2677586"/>
                <a:gd name="connsiteX31" fmla="*/ 1280420 w 1881999"/>
                <a:gd name="connsiteY31" fmla="*/ 24063 h 2677586"/>
                <a:gd name="connsiteX32" fmla="*/ 1087915 w 1881999"/>
                <a:gd name="connsiteY32" fmla="*/ 0 h 2677586"/>
                <a:gd name="connsiteX33" fmla="*/ 702905 w 1881999"/>
                <a:gd name="connsiteY33" fmla="*/ 48126 h 2677586"/>
                <a:gd name="connsiteX34" fmla="*/ 654778 w 1881999"/>
                <a:gd name="connsiteY34" fmla="*/ 96252 h 2677586"/>
                <a:gd name="connsiteX35" fmla="*/ 510399 w 1881999"/>
                <a:gd name="connsiteY35" fmla="*/ 144379 h 267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81999" h="2677586">
                  <a:moveTo>
                    <a:pt x="630715" y="48126"/>
                  </a:moveTo>
                  <a:cubicBezTo>
                    <a:pt x="596807" y="658480"/>
                    <a:pt x="630578" y="313713"/>
                    <a:pt x="534462" y="938463"/>
                  </a:cubicBezTo>
                  <a:cubicBezTo>
                    <a:pt x="503493" y="1139758"/>
                    <a:pt x="543296" y="1057559"/>
                    <a:pt x="462273" y="1179095"/>
                  </a:cubicBezTo>
                  <a:cubicBezTo>
                    <a:pt x="393192" y="1455418"/>
                    <a:pt x="489788" y="1114896"/>
                    <a:pt x="390084" y="1347537"/>
                  </a:cubicBezTo>
                  <a:cubicBezTo>
                    <a:pt x="377056" y="1377934"/>
                    <a:pt x="375106" y="1411990"/>
                    <a:pt x="366020" y="1443789"/>
                  </a:cubicBezTo>
                  <a:cubicBezTo>
                    <a:pt x="359052" y="1468178"/>
                    <a:pt x="351062" y="1492305"/>
                    <a:pt x="341957" y="1515979"/>
                  </a:cubicBezTo>
                  <a:cubicBezTo>
                    <a:pt x="250645" y="1753391"/>
                    <a:pt x="276757" y="1694507"/>
                    <a:pt x="197578" y="1852863"/>
                  </a:cubicBezTo>
                  <a:cubicBezTo>
                    <a:pt x="189557" y="1892968"/>
                    <a:pt x="183435" y="1933501"/>
                    <a:pt x="173515" y="1973179"/>
                  </a:cubicBezTo>
                  <a:cubicBezTo>
                    <a:pt x="167363" y="1997786"/>
                    <a:pt x="155604" y="2020761"/>
                    <a:pt x="149452" y="2045368"/>
                  </a:cubicBezTo>
                  <a:cubicBezTo>
                    <a:pt x="139532" y="2085046"/>
                    <a:pt x="141500" y="2128091"/>
                    <a:pt x="125389" y="2165684"/>
                  </a:cubicBezTo>
                  <a:cubicBezTo>
                    <a:pt x="116452" y="2186537"/>
                    <a:pt x="93304" y="2197768"/>
                    <a:pt x="77262" y="2213810"/>
                  </a:cubicBezTo>
                  <a:cubicBezTo>
                    <a:pt x="69241" y="2237873"/>
                    <a:pt x="64542" y="2263313"/>
                    <a:pt x="53199" y="2286000"/>
                  </a:cubicBezTo>
                  <a:cubicBezTo>
                    <a:pt x="40266" y="2311867"/>
                    <a:pt x="8660" y="2329492"/>
                    <a:pt x="5073" y="2358189"/>
                  </a:cubicBezTo>
                  <a:cubicBezTo>
                    <a:pt x="0" y="2398773"/>
                    <a:pt x="8844" y="2442994"/>
                    <a:pt x="29136" y="2478505"/>
                  </a:cubicBezTo>
                  <a:cubicBezTo>
                    <a:pt x="53234" y="2520676"/>
                    <a:pt x="159731" y="2547404"/>
                    <a:pt x="197578" y="2550695"/>
                  </a:cubicBezTo>
                  <a:cubicBezTo>
                    <a:pt x="349615" y="2563916"/>
                    <a:pt x="502402" y="2566293"/>
                    <a:pt x="654778" y="2574758"/>
                  </a:cubicBezTo>
                  <a:lnTo>
                    <a:pt x="1063852" y="2598821"/>
                  </a:lnTo>
                  <a:cubicBezTo>
                    <a:pt x="1087915" y="2606842"/>
                    <a:pt x="1114291" y="2609834"/>
                    <a:pt x="1136041" y="2622884"/>
                  </a:cubicBezTo>
                  <a:cubicBezTo>
                    <a:pt x="1155495" y="2634556"/>
                    <a:pt x="1161574" y="2668956"/>
                    <a:pt x="1184168" y="2671010"/>
                  </a:cubicBezTo>
                  <a:cubicBezTo>
                    <a:pt x="1256503" y="2677586"/>
                    <a:pt x="1328547" y="2654968"/>
                    <a:pt x="1400736" y="2646947"/>
                  </a:cubicBezTo>
                  <a:cubicBezTo>
                    <a:pt x="1447319" y="2577072"/>
                    <a:pt x="1476213" y="2544473"/>
                    <a:pt x="1496989" y="2454442"/>
                  </a:cubicBezTo>
                  <a:cubicBezTo>
                    <a:pt x="1522782" y="2342672"/>
                    <a:pt x="1537742" y="1991407"/>
                    <a:pt x="1545115" y="1925052"/>
                  </a:cubicBezTo>
                  <a:cubicBezTo>
                    <a:pt x="1548767" y="1892183"/>
                    <a:pt x="1561157" y="1860884"/>
                    <a:pt x="1569178" y="1828800"/>
                  </a:cubicBezTo>
                  <a:cubicBezTo>
                    <a:pt x="1620706" y="1287764"/>
                    <a:pt x="1541634" y="1474814"/>
                    <a:pt x="1665431" y="1227221"/>
                  </a:cubicBezTo>
                  <a:cubicBezTo>
                    <a:pt x="1718163" y="963559"/>
                    <a:pt x="1652229" y="1238360"/>
                    <a:pt x="1737620" y="1010652"/>
                  </a:cubicBezTo>
                  <a:cubicBezTo>
                    <a:pt x="1749232" y="979686"/>
                    <a:pt x="1752181" y="946077"/>
                    <a:pt x="1761684" y="914400"/>
                  </a:cubicBezTo>
                  <a:cubicBezTo>
                    <a:pt x="1776261" y="865810"/>
                    <a:pt x="1793768" y="818147"/>
                    <a:pt x="1809810" y="770021"/>
                  </a:cubicBezTo>
                  <a:cubicBezTo>
                    <a:pt x="1860341" y="239444"/>
                    <a:pt x="1804430" y="425216"/>
                    <a:pt x="1881999" y="192505"/>
                  </a:cubicBezTo>
                  <a:cubicBezTo>
                    <a:pt x="1857936" y="176463"/>
                    <a:pt x="1836392" y="155771"/>
                    <a:pt x="1809810" y="144379"/>
                  </a:cubicBezTo>
                  <a:cubicBezTo>
                    <a:pt x="1730169" y="110247"/>
                    <a:pt x="1515358" y="100495"/>
                    <a:pt x="1472926" y="96252"/>
                  </a:cubicBezTo>
                  <a:cubicBezTo>
                    <a:pt x="1440842" y="88231"/>
                    <a:pt x="1407639" y="83801"/>
                    <a:pt x="1376673" y="72189"/>
                  </a:cubicBezTo>
                  <a:cubicBezTo>
                    <a:pt x="1343086" y="59594"/>
                    <a:pt x="1315220" y="32763"/>
                    <a:pt x="1280420" y="24063"/>
                  </a:cubicBezTo>
                  <a:cubicBezTo>
                    <a:pt x="1217683" y="8379"/>
                    <a:pt x="1152083" y="8021"/>
                    <a:pt x="1087915" y="0"/>
                  </a:cubicBezTo>
                  <a:cubicBezTo>
                    <a:pt x="1086299" y="147"/>
                    <a:pt x="769844" y="19438"/>
                    <a:pt x="702905" y="48126"/>
                  </a:cubicBezTo>
                  <a:cubicBezTo>
                    <a:pt x="682052" y="57063"/>
                    <a:pt x="675070" y="86106"/>
                    <a:pt x="654778" y="96252"/>
                  </a:cubicBezTo>
                  <a:cubicBezTo>
                    <a:pt x="609404" y="118939"/>
                    <a:pt x="510399" y="144379"/>
                    <a:pt x="510399" y="144379"/>
                  </a:cubicBezTo>
                </a:path>
              </a:pathLst>
            </a:custGeom>
            <a:solidFill>
              <a:schemeClr val="tx1">
                <a:alpha val="20000"/>
              </a:schemeClr>
            </a:solid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Freeform 52"/>
            <p:cNvSpPr/>
            <p:nvPr/>
          </p:nvSpPr>
          <p:spPr>
            <a:xfrm>
              <a:off x="4837752" y="2564531"/>
              <a:ext cx="179187" cy="122830"/>
            </a:xfrm>
            <a:custGeom>
              <a:avLst/>
              <a:gdLst>
                <a:gd name="connsiteX0" fmla="*/ 89090 w 179187"/>
                <a:gd name="connsiteY0" fmla="*/ 0 h 122830"/>
                <a:gd name="connsiteX1" fmla="*/ 34499 w 179187"/>
                <a:gd name="connsiteY1" fmla="*/ 27295 h 122830"/>
                <a:gd name="connsiteX2" fmla="*/ 61794 w 179187"/>
                <a:gd name="connsiteY2" fmla="*/ 109182 h 122830"/>
                <a:gd name="connsiteX3" fmla="*/ 116385 w 179187"/>
                <a:gd name="connsiteY3" fmla="*/ 122830 h 122830"/>
                <a:gd name="connsiteX4" fmla="*/ 157329 w 179187"/>
                <a:gd name="connsiteY4" fmla="*/ 95534 h 122830"/>
                <a:gd name="connsiteX5" fmla="*/ 102738 w 179187"/>
                <a:gd name="connsiteY5" fmla="*/ 27295 h 122830"/>
                <a:gd name="connsiteX6" fmla="*/ 89090 w 179187"/>
                <a:gd name="connsiteY6" fmla="*/ 0 h 122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187" h="122830">
                  <a:moveTo>
                    <a:pt x="89090" y="0"/>
                  </a:moveTo>
                  <a:cubicBezTo>
                    <a:pt x="77717" y="0"/>
                    <a:pt x="48885" y="12909"/>
                    <a:pt x="34499" y="27295"/>
                  </a:cubicBezTo>
                  <a:cubicBezTo>
                    <a:pt x="0" y="61794"/>
                    <a:pt x="30463" y="91279"/>
                    <a:pt x="61794" y="109182"/>
                  </a:cubicBezTo>
                  <a:cubicBezTo>
                    <a:pt x="78080" y="118488"/>
                    <a:pt x="98188" y="118281"/>
                    <a:pt x="116385" y="122830"/>
                  </a:cubicBezTo>
                  <a:cubicBezTo>
                    <a:pt x="130033" y="113731"/>
                    <a:pt x="152142" y="111095"/>
                    <a:pt x="157329" y="95534"/>
                  </a:cubicBezTo>
                  <a:cubicBezTo>
                    <a:pt x="179187" y="29962"/>
                    <a:pt x="131568" y="44593"/>
                    <a:pt x="102738" y="27295"/>
                  </a:cubicBezTo>
                  <a:cubicBezTo>
                    <a:pt x="91704" y="20675"/>
                    <a:pt x="100463" y="0"/>
                    <a:pt x="89090" y="0"/>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p:cNvSpPr/>
            <p:nvPr/>
          </p:nvSpPr>
          <p:spPr>
            <a:xfrm>
              <a:off x="5524170" y="2547462"/>
              <a:ext cx="176867" cy="172847"/>
            </a:xfrm>
            <a:custGeom>
              <a:avLst/>
              <a:gdLst>
                <a:gd name="connsiteX0" fmla="*/ 57764 w 176867"/>
                <a:gd name="connsiteY0" fmla="*/ 44364 h 172847"/>
                <a:gd name="connsiteX1" fmla="*/ 44117 w 176867"/>
                <a:gd name="connsiteY1" fmla="*/ 85308 h 172847"/>
                <a:gd name="connsiteX2" fmla="*/ 3173 w 176867"/>
                <a:gd name="connsiteY2" fmla="*/ 126251 h 172847"/>
                <a:gd name="connsiteX3" fmla="*/ 57764 w 176867"/>
                <a:gd name="connsiteY3" fmla="*/ 167194 h 172847"/>
                <a:gd name="connsiteX4" fmla="*/ 153299 w 176867"/>
                <a:gd name="connsiteY4" fmla="*/ 153546 h 172847"/>
                <a:gd name="connsiteX5" fmla="*/ 153299 w 176867"/>
                <a:gd name="connsiteY5" fmla="*/ 30717 h 172847"/>
                <a:gd name="connsiteX6" fmla="*/ 112355 w 176867"/>
                <a:gd name="connsiteY6" fmla="*/ 3421 h 172847"/>
                <a:gd name="connsiteX7" fmla="*/ 16821 w 176867"/>
                <a:gd name="connsiteY7" fmla="*/ 58012 h 172847"/>
                <a:gd name="connsiteX8" fmla="*/ 57764 w 176867"/>
                <a:gd name="connsiteY8" fmla="*/ 44364 h 17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867" h="172847">
                  <a:moveTo>
                    <a:pt x="57764" y="44364"/>
                  </a:moveTo>
                  <a:cubicBezTo>
                    <a:pt x="62313" y="48913"/>
                    <a:pt x="52097" y="73338"/>
                    <a:pt x="44117" y="85308"/>
                  </a:cubicBezTo>
                  <a:cubicBezTo>
                    <a:pt x="33411" y="101367"/>
                    <a:pt x="0" y="107213"/>
                    <a:pt x="3173" y="126251"/>
                  </a:cubicBezTo>
                  <a:cubicBezTo>
                    <a:pt x="6912" y="148688"/>
                    <a:pt x="39567" y="153546"/>
                    <a:pt x="57764" y="167194"/>
                  </a:cubicBezTo>
                  <a:cubicBezTo>
                    <a:pt x="89609" y="162645"/>
                    <a:pt x="127564" y="172847"/>
                    <a:pt x="153299" y="153546"/>
                  </a:cubicBezTo>
                  <a:cubicBezTo>
                    <a:pt x="176867" y="135870"/>
                    <a:pt x="167524" y="52054"/>
                    <a:pt x="153299" y="30717"/>
                  </a:cubicBezTo>
                  <a:cubicBezTo>
                    <a:pt x="144200" y="17069"/>
                    <a:pt x="126003" y="12520"/>
                    <a:pt x="112355" y="3421"/>
                  </a:cubicBezTo>
                  <a:cubicBezTo>
                    <a:pt x="43811" y="17130"/>
                    <a:pt x="45828" y="0"/>
                    <a:pt x="16821" y="58012"/>
                  </a:cubicBezTo>
                  <a:cubicBezTo>
                    <a:pt x="14786" y="62081"/>
                    <a:pt x="53215" y="39815"/>
                    <a:pt x="57764" y="44364"/>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a:off x="4453401" y="4428757"/>
              <a:ext cx="208443" cy="155642"/>
            </a:xfrm>
            <a:custGeom>
              <a:avLst/>
              <a:gdLst>
                <a:gd name="connsiteX0" fmla="*/ 64008 w 208443"/>
                <a:gd name="connsiteY0" fmla="*/ 5517 h 155642"/>
                <a:gd name="connsiteX1" fmla="*/ 23065 w 208443"/>
                <a:gd name="connsiteY1" fmla="*/ 46460 h 155642"/>
                <a:gd name="connsiteX2" fmla="*/ 23065 w 208443"/>
                <a:gd name="connsiteY2" fmla="*/ 141995 h 155642"/>
                <a:gd name="connsiteX3" fmla="*/ 64008 w 208443"/>
                <a:gd name="connsiteY3" fmla="*/ 155642 h 155642"/>
                <a:gd name="connsiteX4" fmla="*/ 159542 w 208443"/>
                <a:gd name="connsiteY4" fmla="*/ 141995 h 155642"/>
                <a:gd name="connsiteX5" fmla="*/ 200486 w 208443"/>
                <a:gd name="connsiteY5" fmla="*/ 128347 h 155642"/>
                <a:gd name="connsiteX6" fmla="*/ 186838 w 208443"/>
                <a:gd name="connsiteY6" fmla="*/ 19165 h 155642"/>
                <a:gd name="connsiteX7" fmla="*/ 64008 w 208443"/>
                <a:gd name="connsiteY7" fmla="*/ 5517 h 15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443" h="155642">
                  <a:moveTo>
                    <a:pt x="64008" y="5517"/>
                  </a:moveTo>
                  <a:cubicBezTo>
                    <a:pt x="36713" y="10066"/>
                    <a:pt x="32641" y="29702"/>
                    <a:pt x="23065" y="46460"/>
                  </a:cubicBezTo>
                  <a:cubicBezTo>
                    <a:pt x="10473" y="68496"/>
                    <a:pt x="0" y="118930"/>
                    <a:pt x="23065" y="141995"/>
                  </a:cubicBezTo>
                  <a:cubicBezTo>
                    <a:pt x="33237" y="152167"/>
                    <a:pt x="50360" y="151093"/>
                    <a:pt x="64008" y="155642"/>
                  </a:cubicBezTo>
                  <a:cubicBezTo>
                    <a:pt x="95853" y="151093"/>
                    <a:pt x="127999" y="148304"/>
                    <a:pt x="159542" y="141995"/>
                  </a:cubicBezTo>
                  <a:cubicBezTo>
                    <a:pt x="173649" y="139174"/>
                    <a:pt x="197365" y="142391"/>
                    <a:pt x="200486" y="128347"/>
                  </a:cubicBezTo>
                  <a:cubicBezTo>
                    <a:pt x="208443" y="92543"/>
                    <a:pt x="204650" y="51227"/>
                    <a:pt x="186838" y="19165"/>
                  </a:cubicBezTo>
                  <a:cubicBezTo>
                    <a:pt x="176191" y="0"/>
                    <a:pt x="91303" y="968"/>
                    <a:pt x="64008" y="5517"/>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5214285" y="4486212"/>
              <a:ext cx="217524" cy="207370"/>
            </a:xfrm>
            <a:custGeom>
              <a:avLst/>
              <a:gdLst>
                <a:gd name="connsiteX0" fmla="*/ 108342 w 217524"/>
                <a:gd name="connsiteY0" fmla="*/ 111835 h 207370"/>
                <a:gd name="connsiteX1" fmla="*/ 12808 w 217524"/>
                <a:gd name="connsiteY1" fmla="*/ 125483 h 207370"/>
                <a:gd name="connsiteX2" fmla="*/ 40103 w 217524"/>
                <a:gd name="connsiteY2" fmla="*/ 166426 h 207370"/>
                <a:gd name="connsiteX3" fmla="*/ 81046 w 217524"/>
                <a:gd name="connsiteY3" fmla="*/ 207370 h 207370"/>
                <a:gd name="connsiteX4" fmla="*/ 162933 w 217524"/>
                <a:gd name="connsiteY4" fmla="*/ 152779 h 207370"/>
                <a:gd name="connsiteX5" fmla="*/ 217524 w 217524"/>
                <a:gd name="connsiteY5" fmla="*/ 70892 h 207370"/>
                <a:gd name="connsiteX6" fmla="*/ 149285 w 217524"/>
                <a:gd name="connsiteY6" fmla="*/ 2653 h 207370"/>
                <a:gd name="connsiteX7" fmla="*/ 94694 w 217524"/>
                <a:gd name="connsiteY7" fmla="*/ 16301 h 207370"/>
                <a:gd name="connsiteX8" fmla="*/ 26455 w 217524"/>
                <a:gd name="connsiteY8" fmla="*/ 98187 h 207370"/>
                <a:gd name="connsiteX9" fmla="*/ 26455 w 217524"/>
                <a:gd name="connsiteY9" fmla="*/ 152779 h 207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524" h="207370">
                  <a:moveTo>
                    <a:pt x="108342" y="111835"/>
                  </a:moveTo>
                  <a:cubicBezTo>
                    <a:pt x="76497" y="116384"/>
                    <a:pt x="37927" y="105388"/>
                    <a:pt x="12808" y="125483"/>
                  </a:cubicBezTo>
                  <a:cubicBezTo>
                    <a:pt x="0" y="135729"/>
                    <a:pt x="29603" y="153825"/>
                    <a:pt x="40103" y="166426"/>
                  </a:cubicBezTo>
                  <a:cubicBezTo>
                    <a:pt x="52459" y="181254"/>
                    <a:pt x="67398" y="193722"/>
                    <a:pt x="81046" y="207370"/>
                  </a:cubicBezTo>
                  <a:cubicBezTo>
                    <a:pt x="128870" y="191429"/>
                    <a:pt x="127152" y="198783"/>
                    <a:pt x="162933" y="152779"/>
                  </a:cubicBezTo>
                  <a:cubicBezTo>
                    <a:pt x="183073" y="126884"/>
                    <a:pt x="217524" y="70892"/>
                    <a:pt x="217524" y="70892"/>
                  </a:cubicBezTo>
                  <a:cubicBezTo>
                    <a:pt x="202201" y="47907"/>
                    <a:pt x="182804" y="7442"/>
                    <a:pt x="149285" y="2653"/>
                  </a:cubicBezTo>
                  <a:cubicBezTo>
                    <a:pt x="130716" y="0"/>
                    <a:pt x="112891" y="11752"/>
                    <a:pt x="94694" y="16301"/>
                  </a:cubicBezTo>
                  <a:cubicBezTo>
                    <a:pt x="77927" y="33068"/>
                    <a:pt x="34055" y="71587"/>
                    <a:pt x="26455" y="98187"/>
                  </a:cubicBezTo>
                  <a:cubicBezTo>
                    <a:pt x="21456" y="115684"/>
                    <a:pt x="26455" y="134582"/>
                    <a:pt x="26455" y="152779"/>
                  </a:cubicBezTo>
                </a:path>
              </a:pathLst>
            </a:custGeom>
            <a:noFill/>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3" name="Arc 32"/>
          <p:cNvSpPr/>
          <p:nvPr/>
        </p:nvSpPr>
        <p:spPr>
          <a:xfrm rot="1284169">
            <a:off x="558823" y="1603821"/>
            <a:ext cx="863554" cy="3758014"/>
          </a:xfrm>
          <a:prstGeom prst="arc">
            <a:avLst>
              <a:gd name="adj1" fmla="val 16367247"/>
              <a:gd name="adj2" fmla="val 1235052"/>
            </a:avLst>
          </a:prstGeom>
          <a:ln w="38100">
            <a:solidFill>
              <a:schemeClr val="bg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Left Brace 56"/>
          <p:cNvSpPr/>
          <p:nvPr/>
        </p:nvSpPr>
        <p:spPr>
          <a:xfrm rot="17109688">
            <a:off x="2997957" y="2959074"/>
            <a:ext cx="510093" cy="3858072"/>
          </a:xfrm>
          <a:prstGeom prst="leftBrace">
            <a:avLst>
              <a:gd name="adj1" fmla="val 28992"/>
              <a:gd name="adj2" fmla="val 62825"/>
            </a:avLst>
          </a:prstGeom>
          <a:ln w="381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375230" y="609600"/>
            <a:ext cx="3663370" cy="6324600"/>
            <a:chOff x="375230" y="0"/>
            <a:chExt cx="3663370" cy="6324600"/>
          </a:xfrm>
        </p:grpSpPr>
        <p:pic>
          <p:nvPicPr>
            <p:cNvPr id="5" name="Picture 5" descr="C:\research\projects\Sustain\design\LeafWithStem.png"/>
            <p:cNvPicPr>
              <a:picLocks noChangeAspect="1" noChangeArrowheads="1"/>
            </p:cNvPicPr>
            <p:nvPr/>
          </p:nvPicPr>
          <p:blipFill>
            <a:blip r:embed="rId3" cstate="print"/>
            <a:srcRect/>
            <a:stretch>
              <a:fillRect/>
            </a:stretch>
          </p:blipFill>
          <p:spPr bwMode="auto">
            <a:xfrm rot="21082707" flipH="1">
              <a:off x="375230" y="237776"/>
              <a:ext cx="3569965" cy="5275259"/>
            </a:xfrm>
            <a:prstGeom prst="rect">
              <a:avLst/>
            </a:prstGeom>
            <a:noFill/>
          </p:spPr>
        </p:pic>
        <p:sp>
          <p:nvSpPr>
            <p:cNvPr id="6" name="Rectangle 5"/>
            <p:cNvSpPr/>
            <p:nvPr/>
          </p:nvSpPr>
          <p:spPr>
            <a:xfrm>
              <a:off x="457200" y="0"/>
              <a:ext cx="3581400" cy="6324600"/>
            </a:xfrm>
            <a:prstGeom prst="rect">
              <a:avLst/>
            </a:prstGeom>
            <a:solidFill>
              <a:schemeClr val="tx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p:cNvSpPr txBox="1"/>
          <p:nvPr/>
        </p:nvSpPr>
        <p:spPr>
          <a:xfrm>
            <a:off x="533400" y="1600200"/>
            <a:ext cx="8305800" cy="4093428"/>
          </a:xfrm>
          <a:prstGeom prst="rect">
            <a:avLst/>
          </a:prstGeom>
          <a:noFill/>
        </p:spPr>
        <p:txBody>
          <a:bodyPr wrap="square" rtlCol="0">
            <a:spAutoFit/>
          </a:bodyPr>
          <a:lstStyle/>
          <a:p>
            <a:pPr marL="457200" indent="-457200"/>
            <a:r>
              <a:rPr lang="en-US" sz="4400" dirty="0" smtClean="0">
                <a:solidFill>
                  <a:schemeClr val="bg1">
                    <a:lumMod val="85000"/>
                  </a:schemeClr>
                </a:solidFill>
                <a:latin typeface="Segoe Condensed" pitchFamily="34" charset="0"/>
                <a:ea typeface="Segoe UI" pitchFamily="34" charset="0"/>
                <a:cs typeface="Segoe UI" pitchFamily="34" charset="0"/>
              </a:rPr>
              <a:t>1. what </a:t>
            </a:r>
            <a:r>
              <a:rPr lang="en-US" sz="3200" dirty="0" smtClean="0">
                <a:solidFill>
                  <a:schemeClr val="bg1">
                    <a:lumMod val="85000"/>
                  </a:schemeClr>
                </a:solidFill>
                <a:latin typeface="Segoe Condensed" pitchFamily="34" charset="0"/>
                <a:ea typeface="Segoe UI" pitchFamily="34" charset="0"/>
                <a:cs typeface="Segoe UI" pitchFamily="34" charset="0"/>
              </a:rPr>
              <a:t>can we </a:t>
            </a:r>
            <a:r>
              <a:rPr lang="en-US" sz="4400" dirty="0" smtClean="0">
                <a:solidFill>
                  <a:schemeClr val="bg1">
                    <a:lumMod val="85000"/>
                  </a:schemeClr>
                </a:solidFill>
                <a:latin typeface="Segoe Condensed" pitchFamily="34" charset="0"/>
                <a:ea typeface="Segoe UI" pitchFamily="34" charset="0"/>
                <a:cs typeface="Segoe UI" pitchFamily="34" charset="0"/>
              </a:rPr>
              <a:t>learn</a:t>
            </a:r>
            <a:r>
              <a:rPr lang="en-US" sz="3200" dirty="0" smtClean="0">
                <a:solidFill>
                  <a:schemeClr val="bg1">
                    <a:lumMod val="85000"/>
                  </a:schemeClr>
                </a:solidFill>
                <a:latin typeface="Segoe Condensed" pitchFamily="34" charset="0"/>
                <a:ea typeface="Segoe UI" pitchFamily="34" charset="0"/>
                <a:cs typeface="Segoe UI" pitchFamily="34" charset="0"/>
              </a:rPr>
              <a:t> from </a:t>
            </a:r>
            <a:r>
              <a:rPr lang="en-US" sz="4400" dirty="0" smtClean="0">
                <a:solidFill>
                  <a:schemeClr val="bg1">
                    <a:lumMod val="85000"/>
                  </a:schemeClr>
                </a:solidFill>
                <a:latin typeface="Segoe Condensed" pitchFamily="34" charset="0"/>
                <a:ea typeface="Segoe UI" pitchFamily="34" charset="0"/>
                <a:cs typeface="Segoe UI" pitchFamily="34" charset="0"/>
              </a:rPr>
              <a:t>environmental psychology?</a:t>
            </a:r>
          </a:p>
          <a:p>
            <a:pPr marL="457200" indent="-457200"/>
            <a:endParaRPr lang="en-US" sz="2000" dirty="0" smtClean="0">
              <a:solidFill>
                <a:schemeClr val="bg1">
                  <a:lumMod val="85000"/>
                </a:schemeClr>
              </a:solidFill>
              <a:latin typeface="Segoe Condensed" pitchFamily="34" charset="0"/>
              <a:ea typeface="Segoe UI" pitchFamily="34" charset="0"/>
              <a:cs typeface="Segoe UI" pitchFamily="34" charset="0"/>
            </a:endParaRPr>
          </a:p>
          <a:p>
            <a:pPr marL="457200" indent="-457200"/>
            <a:r>
              <a:rPr lang="en-US" sz="4400" dirty="0" smtClean="0">
                <a:solidFill>
                  <a:schemeClr val="bg1">
                    <a:lumMod val="85000"/>
                  </a:schemeClr>
                </a:solidFill>
                <a:latin typeface="Segoe Condensed" pitchFamily="34" charset="0"/>
                <a:ea typeface="Segoe UI" pitchFamily="34" charset="0"/>
                <a:cs typeface="Segoe UI" pitchFamily="34" charset="0"/>
              </a:rPr>
              <a:t>2. what </a:t>
            </a:r>
            <a:r>
              <a:rPr lang="en-US" sz="3200" dirty="0" smtClean="0">
                <a:solidFill>
                  <a:schemeClr val="bg1">
                    <a:lumMod val="85000"/>
                  </a:schemeClr>
                </a:solidFill>
                <a:latin typeface="Segoe Condensed" pitchFamily="34" charset="0"/>
                <a:ea typeface="Segoe UI" pitchFamily="34" charset="0"/>
                <a:cs typeface="Segoe UI" pitchFamily="34" charset="0"/>
              </a:rPr>
              <a:t>should  </a:t>
            </a:r>
            <a:r>
              <a:rPr lang="en-US" sz="4400" dirty="0" smtClean="0">
                <a:solidFill>
                  <a:schemeClr val="bg1">
                    <a:lumMod val="85000"/>
                  </a:schemeClr>
                </a:solidFill>
                <a:latin typeface="Segoe Condensed" pitchFamily="34" charset="0"/>
                <a:ea typeface="Segoe UI" pitchFamily="34" charset="0"/>
                <a:cs typeface="Segoe UI" pitchFamily="34" charset="0"/>
              </a:rPr>
              <a:t>our role </a:t>
            </a:r>
            <a:r>
              <a:rPr lang="en-US" sz="3200" dirty="0" smtClean="0">
                <a:solidFill>
                  <a:schemeClr val="bg1">
                    <a:lumMod val="85000"/>
                  </a:schemeClr>
                </a:solidFill>
                <a:latin typeface="Segoe Condensed" pitchFamily="34" charset="0"/>
                <a:ea typeface="Segoe UI" pitchFamily="34" charset="0"/>
                <a:cs typeface="Segoe UI" pitchFamily="34" charset="0"/>
              </a:rPr>
              <a:t>be in</a:t>
            </a:r>
            <a:r>
              <a:rPr lang="en-US" sz="4400" dirty="0" smtClean="0">
                <a:solidFill>
                  <a:schemeClr val="bg1">
                    <a:lumMod val="85000"/>
                  </a:schemeClr>
                </a:solidFill>
                <a:latin typeface="Segoe Condensed" pitchFamily="34" charset="0"/>
                <a:ea typeface="Segoe UI" pitchFamily="34" charset="0"/>
                <a:cs typeface="Segoe UI" pitchFamily="34" charset="0"/>
              </a:rPr>
              <a:t> eco-feedback </a:t>
            </a:r>
            <a:r>
              <a:rPr lang="en-US" sz="3200" dirty="0" smtClean="0">
                <a:solidFill>
                  <a:schemeClr val="bg1">
                    <a:lumMod val="85000"/>
                  </a:schemeClr>
                </a:solidFill>
                <a:latin typeface="Segoe Condensed" pitchFamily="34" charset="0"/>
                <a:ea typeface="Segoe UI" pitchFamily="34" charset="0"/>
                <a:cs typeface="Segoe UI" pitchFamily="34" charset="0"/>
              </a:rPr>
              <a:t>research</a:t>
            </a:r>
            <a:r>
              <a:rPr lang="en-US" sz="4400" dirty="0" smtClean="0">
                <a:solidFill>
                  <a:schemeClr val="bg1">
                    <a:lumMod val="85000"/>
                  </a:schemeClr>
                </a:solidFill>
                <a:latin typeface="Segoe Condensed" pitchFamily="34" charset="0"/>
                <a:ea typeface="Segoe UI" pitchFamily="34" charset="0"/>
                <a:cs typeface="Segoe UI" pitchFamily="34" charset="0"/>
              </a:rPr>
              <a:t>?</a:t>
            </a:r>
          </a:p>
          <a:p>
            <a:pPr marL="457200" indent="-457200"/>
            <a:endParaRPr lang="en-US" sz="2000" dirty="0" smtClean="0">
              <a:solidFill>
                <a:schemeClr val="bg1">
                  <a:lumMod val="85000"/>
                </a:schemeClr>
              </a:solidFill>
              <a:latin typeface="Segoe Condensed" pitchFamily="34" charset="0"/>
              <a:ea typeface="Segoe UI" pitchFamily="34" charset="0"/>
              <a:cs typeface="Segoe UI" pitchFamily="34" charset="0"/>
            </a:endParaRPr>
          </a:p>
          <a:p>
            <a:pPr marL="457200" indent="-457200"/>
            <a:r>
              <a:rPr lang="en-US" sz="4400" dirty="0" smtClean="0">
                <a:solidFill>
                  <a:schemeClr val="bg1">
                    <a:lumMod val="85000"/>
                  </a:schemeClr>
                </a:solidFill>
                <a:latin typeface="Segoe Condensed" pitchFamily="34" charset="0"/>
                <a:ea typeface="Segoe UI" pitchFamily="34" charset="0"/>
                <a:cs typeface="Segoe UI" pitchFamily="34" charset="0"/>
              </a:rPr>
              <a:t>3. how </a:t>
            </a:r>
            <a:r>
              <a:rPr lang="en-US" sz="3200" dirty="0" smtClean="0">
                <a:solidFill>
                  <a:schemeClr val="bg1">
                    <a:lumMod val="85000"/>
                  </a:schemeClr>
                </a:solidFill>
                <a:latin typeface="Segoe Condensed" pitchFamily="34" charset="0"/>
                <a:ea typeface="Segoe UI" pitchFamily="34" charset="0"/>
                <a:cs typeface="Segoe UI" pitchFamily="34" charset="0"/>
              </a:rPr>
              <a:t>should we </a:t>
            </a:r>
            <a:r>
              <a:rPr lang="en-US" sz="4400" dirty="0" smtClean="0">
                <a:solidFill>
                  <a:schemeClr val="bg1">
                    <a:lumMod val="85000"/>
                  </a:schemeClr>
                </a:solidFill>
                <a:latin typeface="Segoe Condensed" pitchFamily="34" charset="0"/>
                <a:ea typeface="Segoe UI" pitchFamily="34" charset="0"/>
                <a:cs typeface="Segoe UI" pitchFamily="34" charset="0"/>
              </a:rPr>
              <a:t>assess our contributions?</a:t>
            </a:r>
            <a:endParaRPr lang="en-US" sz="4400" dirty="0">
              <a:solidFill>
                <a:schemeClr val="bg1">
                  <a:lumMod val="85000"/>
                </a:schemeClr>
              </a:solidFill>
              <a:latin typeface="Segoe Condensed" pitchFamily="34" charset="0"/>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our focus</a:t>
            </a:r>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28"/>
          <p:cNvSpPr>
            <a:spLocks noGrp="1"/>
          </p:cNvSpPr>
          <p:nvPr>
            <p:ph type="title"/>
          </p:nvPr>
        </p:nvSpPr>
        <p:spPr>
          <a:xfrm>
            <a:off x="266700" y="228600"/>
            <a:ext cx="8610600" cy="868362"/>
          </a:xfrm>
        </p:spPr>
        <p:txBody>
          <a:bodyPr/>
          <a:lstStyle/>
          <a:p>
            <a:r>
              <a:rPr lang="en-US" dirty="0" smtClean="0"/>
              <a:t>eco-feedback</a:t>
            </a:r>
            <a:endParaRPr lang="en-US" dirty="0"/>
          </a:p>
        </p:txBody>
      </p:sp>
      <p:sp>
        <p:nvSpPr>
          <p:cNvPr id="41" name="Rectangle 40"/>
          <p:cNvSpPr/>
          <p:nvPr/>
        </p:nvSpPr>
        <p:spPr>
          <a:xfrm>
            <a:off x="762000" y="889337"/>
            <a:ext cx="5907386" cy="830997"/>
          </a:xfrm>
          <a:prstGeom prst="rect">
            <a:avLst/>
          </a:prstGeom>
        </p:spPr>
        <p:txBody>
          <a:bodyPr wrap="none">
            <a:spAutoFit/>
          </a:bodyPr>
          <a:lstStyle/>
          <a:p>
            <a:r>
              <a:rPr lang="en-US" sz="4800" dirty="0" smtClean="0">
                <a:solidFill>
                  <a:schemeClr val="bg1">
                    <a:lumMod val="75000"/>
                  </a:schemeClr>
                </a:solidFill>
                <a:latin typeface="Arial" pitchFamily="34" charset="0"/>
                <a:cs typeface="Arial" pitchFamily="34" charset="0"/>
              </a:rPr>
              <a:t>where are we going?</a:t>
            </a:r>
            <a:endParaRPr lang="en-US" sz="4800" dirty="0">
              <a:solidFill>
                <a:schemeClr val="bg1">
                  <a:lumMod val="75000"/>
                </a:schemeClr>
              </a:solidFill>
            </a:endParaRPr>
          </a:p>
        </p:txBody>
      </p:sp>
      <p:cxnSp>
        <p:nvCxnSpPr>
          <p:cNvPr id="17" name="Straight Connector 16"/>
          <p:cNvCxnSpPr/>
          <p:nvPr/>
        </p:nvCxnSpPr>
        <p:spPr>
          <a:xfrm rot="5400000">
            <a:off x="1037431" y="4074222"/>
            <a:ext cx="49405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94585" y="4424798"/>
            <a:ext cx="7537804" cy="1221"/>
          </a:xfrm>
          <a:prstGeom prst="line">
            <a:avLst/>
          </a:prstGeom>
          <a:ln>
            <a:solidFill>
              <a:schemeClr val="bg1">
                <a:lumMod val="85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818057" y="4568431"/>
            <a:ext cx="917523" cy="427608"/>
          </a:xfrm>
          <a:prstGeom prst="rect">
            <a:avLst/>
          </a:prstGeom>
          <a:noFill/>
        </p:spPr>
        <p:txBody>
          <a:bodyPr wrap="square">
            <a:spAutoFit/>
          </a:bodyPr>
          <a:lstStyle/>
          <a:p>
            <a:pPr algn="ctr"/>
            <a:r>
              <a:rPr lang="en-US" sz="2400" dirty="0" smtClean="0">
                <a:solidFill>
                  <a:schemeClr val="bg1">
                    <a:lumMod val="85000"/>
                  </a:schemeClr>
                </a:solidFill>
                <a:latin typeface="Segoe Condensed" pitchFamily="34" charset="0"/>
              </a:rPr>
              <a:t>1976</a:t>
            </a:r>
          </a:p>
        </p:txBody>
      </p:sp>
      <p:sp>
        <p:nvSpPr>
          <p:cNvPr id="21" name="Oval 20"/>
          <p:cNvSpPr/>
          <p:nvPr/>
        </p:nvSpPr>
        <p:spPr>
          <a:xfrm>
            <a:off x="6615110" y="4328620"/>
            <a:ext cx="194797" cy="194797"/>
          </a:xfrm>
          <a:prstGeom prst="ellipse">
            <a:avLst/>
          </a:prstGeom>
          <a:solidFill>
            <a:schemeClr val="tx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5186597" y="4603191"/>
            <a:ext cx="917523" cy="427608"/>
          </a:xfrm>
          <a:prstGeom prst="rect">
            <a:avLst/>
          </a:prstGeom>
          <a:noFill/>
        </p:spPr>
        <p:txBody>
          <a:bodyPr wrap="square">
            <a:spAutoFit/>
          </a:bodyPr>
          <a:lstStyle/>
          <a:p>
            <a:pPr algn="ctr"/>
            <a:r>
              <a:rPr lang="en-US" sz="2400" dirty="0" smtClean="0">
                <a:solidFill>
                  <a:schemeClr val="bg1">
                    <a:lumMod val="85000"/>
                  </a:schemeClr>
                </a:solidFill>
                <a:latin typeface="Segoe Condensed" pitchFamily="34" charset="0"/>
              </a:rPr>
              <a:t>2005</a:t>
            </a:r>
          </a:p>
        </p:txBody>
      </p:sp>
      <p:sp>
        <p:nvSpPr>
          <p:cNvPr id="30" name="Oval 29"/>
          <p:cNvSpPr/>
          <p:nvPr/>
        </p:nvSpPr>
        <p:spPr>
          <a:xfrm>
            <a:off x="5539490" y="4328620"/>
            <a:ext cx="194797" cy="194797"/>
          </a:xfrm>
          <a:prstGeom prst="ellipse">
            <a:avLst/>
          </a:prstGeom>
          <a:solidFill>
            <a:schemeClr val="tx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6245277" y="4606057"/>
            <a:ext cx="917523" cy="427608"/>
          </a:xfrm>
          <a:prstGeom prst="rect">
            <a:avLst/>
          </a:prstGeom>
          <a:noFill/>
        </p:spPr>
        <p:txBody>
          <a:bodyPr wrap="square">
            <a:spAutoFit/>
          </a:bodyPr>
          <a:lstStyle/>
          <a:p>
            <a:pPr algn="ctr"/>
            <a:r>
              <a:rPr lang="en-US" sz="2400" dirty="0" smtClean="0">
                <a:solidFill>
                  <a:schemeClr val="bg1">
                    <a:lumMod val="85000"/>
                  </a:schemeClr>
                </a:solidFill>
                <a:latin typeface="Segoe Condensed" pitchFamily="34" charset="0"/>
              </a:rPr>
              <a:t>2010</a:t>
            </a:r>
          </a:p>
        </p:txBody>
      </p:sp>
      <p:sp>
        <p:nvSpPr>
          <p:cNvPr id="31" name="Freeform 30"/>
          <p:cNvSpPr/>
          <p:nvPr/>
        </p:nvSpPr>
        <p:spPr>
          <a:xfrm>
            <a:off x="3633866" y="3675089"/>
            <a:ext cx="1993848" cy="662353"/>
          </a:xfrm>
          <a:custGeom>
            <a:avLst/>
            <a:gdLst>
              <a:gd name="connsiteX0" fmla="*/ 1866900 w 1866900"/>
              <a:gd name="connsiteY0" fmla="*/ 990600 h 990600"/>
              <a:gd name="connsiteX1" fmla="*/ 1866900 w 1866900"/>
              <a:gd name="connsiteY1" fmla="*/ 990600 h 990600"/>
              <a:gd name="connsiteX2" fmla="*/ 1866900 w 1866900"/>
              <a:gd name="connsiteY2" fmla="*/ 476250 h 990600"/>
              <a:gd name="connsiteX3" fmla="*/ 0 w 1866900"/>
              <a:gd name="connsiteY3" fmla="*/ 0 h 990600"/>
              <a:gd name="connsiteX0" fmla="*/ 2152650 w 2152650"/>
              <a:gd name="connsiteY0" fmla="*/ 1009650 h 1009650"/>
              <a:gd name="connsiteX1" fmla="*/ 2152650 w 2152650"/>
              <a:gd name="connsiteY1" fmla="*/ 1009650 h 1009650"/>
              <a:gd name="connsiteX2" fmla="*/ 2152650 w 2152650"/>
              <a:gd name="connsiteY2" fmla="*/ 495300 h 1009650"/>
              <a:gd name="connsiteX3" fmla="*/ 0 w 2152650"/>
              <a:gd name="connsiteY3" fmla="*/ 0 h 1009650"/>
            </a:gdLst>
            <a:ahLst/>
            <a:cxnLst>
              <a:cxn ang="0">
                <a:pos x="connsiteX0" y="connsiteY0"/>
              </a:cxn>
              <a:cxn ang="0">
                <a:pos x="connsiteX1" y="connsiteY1"/>
              </a:cxn>
              <a:cxn ang="0">
                <a:pos x="connsiteX2" y="connsiteY2"/>
              </a:cxn>
              <a:cxn ang="0">
                <a:pos x="connsiteX3" y="connsiteY3"/>
              </a:cxn>
            </a:cxnLst>
            <a:rect l="l" t="t" r="r" b="b"/>
            <a:pathLst>
              <a:path w="2152650" h="1009650">
                <a:moveTo>
                  <a:pt x="2152650" y="1009650"/>
                </a:moveTo>
                <a:lnTo>
                  <a:pt x="2152650" y="1009650"/>
                </a:lnTo>
                <a:lnTo>
                  <a:pt x="2152650" y="495300"/>
                </a:lnTo>
                <a:lnTo>
                  <a:pt x="0" y="0"/>
                </a:lnTo>
              </a:path>
            </a:pathLst>
          </a:cu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reeform 31"/>
          <p:cNvSpPr/>
          <p:nvPr/>
        </p:nvSpPr>
        <p:spPr>
          <a:xfrm>
            <a:off x="5962963" y="3687587"/>
            <a:ext cx="741076" cy="649856"/>
          </a:xfrm>
          <a:custGeom>
            <a:avLst/>
            <a:gdLst>
              <a:gd name="connsiteX0" fmla="*/ 1866900 w 1866900"/>
              <a:gd name="connsiteY0" fmla="*/ 990600 h 990600"/>
              <a:gd name="connsiteX1" fmla="*/ 1866900 w 1866900"/>
              <a:gd name="connsiteY1" fmla="*/ 990600 h 990600"/>
              <a:gd name="connsiteX2" fmla="*/ 1866900 w 1866900"/>
              <a:gd name="connsiteY2" fmla="*/ 476250 h 990600"/>
              <a:gd name="connsiteX3" fmla="*/ 0 w 1866900"/>
              <a:gd name="connsiteY3" fmla="*/ 0 h 990600"/>
              <a:gd name="connsiteX0" fmla="*/ 800100 w 800100"/>
              <a:gd name="connsiteY0" fmla="*/ 990600 h 990600"/>
              <a:gd name="connsiteX1" fmla="*/ 800100 w 800100"/>
              <a:gd name="connsiteY1" fmla="*/ 990600 h 990600"/>
              <a:gd name="connsiteX2" fmla="*/ 800100 w 800100"/>
              <a:gd name="connsiteY2" fmla="*/ 476250 h 990600"/>
              <a:gd name="connsiteX3" fmla="*/ 0 w 800100"/>
              <a:gd name="connsiteY3" fmla="*/ 0 h 990600"/>
            </a:gdLst>
            <a:ahLst/>
            <a:cxnLst>
              <a:cxn ang="0">
                <a:pos x="connsiteX0" y="connsiteY0"/>
              </a:cxn>
              <a:cxn ang="0">
                <a:pos x="connsiteX1" y="connsiteY1"/>
              </a:cxn>
              <a:cxn ang="0">
                <a:pos x="connsiteX2" y="connsiteY2"/>
              </a:cxn>
              <a:cxn ang="0">
                <a:pos x="connsiteX3" y="connsiteY3"/>
              </a:cxn>
            </a:cxnLst>
            <a:rect l="l" t="t" r="r" b="b"/>
            <a:pathLst>
              <a:path w="800100" h="990600">
                <a:moveTo>
                  <a:pt x="800100" y="990600"/>
                </a:moveTo>
                <a:lnTo>
                  <a:pt x="800100" y="990600"/>
                </a:lnTo>
                <a:lnTo>
                  <a:pt x="800100" y="476250"/>
                </a:lnTo>
                <a:lnTo>
                  <a:pt x="0" y="0"/>
                </a:lnTo>
              </a:path>
            </a:pathLst>
          </a:cu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4" name="Picture 2" descr="C:\research\talks\UbiComp2009-DC\BJFoggPersuasiveTech.jpg"/>
          <p:cNvPicPr>
            <a:picLocks noChangeAspect="1" noChangeArrowheads="1"/>
          </p:cNvPicPr>
          <p:nvPr/>
        </p:nvPicPr>
        <p:blipFill>
          <a:blip r:embed="rId3" cstate="print"/>
          <a:srcRect l="8000" t="3200" r="8800" b="4000"/>
          <a:stretch>
            <a:fillRect/>
          </a:stretch>
        </p:blipFill>
        <p:spPr bwMode="auto">
          <a:xfrm>
            <a:off x="4127917" y="5184387"/>
            <a:ext cx="988102" cy="1102113"/>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35" name="Oval 34"/>
          <p:cNvSpPr/>
          <p:nvPr/>
        </p:nvSpPr>
        <p:spPr>
          <a:xfrm>
            <a:off x="5132957" y="4337443"/>
            <a:ext cx="194797" cy="194797"/>
          </a:xfrm>
          <a:prstGeom prst="ellipse">
            <a:avLst/>
          </a:prstGeom>
          <a:solidFill>
            <a:schemeClr val="tx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4955164" y="4549179"/>
            <a:ext cx="282315" cy="635208"/>
          </a:xfrm>
          <a:custGeom>
            <a:avLst/>
            <a:gdLst>
              <a:gd name="connsiteX0" fmla="*/ 304800 w 304800"/>
              <a:gd name="connsiteY0" fmla="*/ 0 h 914400"/>
              <a:gd name="connsiteX1" fmla="*/ 304800 w 304800"/>
              <a:gd name="connsiteY1" fmla="*/ 742950 h 914400"/>
              <a:gd name="connsiteX2" fmla="*/ 0 w 304800"/>
              <a:gd name="connsiteY2" fmla="*/ 914400 h 914400"/>
            </a:gdLst>
            <a:ahLst/>
            <a:cxnLst>
              <a:cxn ang="0">
                <a:pos x="connsiteX0" y="connsiteY0"/>
              </a:cxn>
              <a:cxn ang="0">
                <a:pos x="connsiteX1" y="connsiteY1"/>
              </a:cxn>
              <a:cxn ang="0">
                <a:pos x="connsiteX2" y="connsiteY2"/>
              </a:cxn>
            </a:cxnLst>
            <a:rect l="l" t="t" r="r" b="b"/>
            <a:pathLst>
              <a:path w="304800" h="914400">
                <a:moveTo>
                  <a:pt x="304800" y="0"/>
                </a:moveTo>
                <a:lnTo>
                  <a:pt x="304800" y="742950"/>
                </a:lnTo>
                <a:lnTo>
                  <a:pt x="0" y="914400"/>
                </a:lnTo>
              </a:path>
            </a:pathLst>
          </a:cu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Rectangle 39"/>
          <p:cNvSpPr/>
          <p:nvPr/>
        </p:nvSpPr>
        <p:spPr>
          <a:xfrm>
            <a:off x="4470962" y="4603191"/>
            <a:ext cx="917523" cy="427608"/>
          </a:xfrm>
          <a:prstGeom prst="rect">
            <a:avLst/>
          </a:prstGeom>
          <a:noFill/>
        </p:spPr>
        <p:txBody>
          <a:bodyPr wrap="square">
            <a:spAutoFit/>
          </a:bodyPr>
          <a:lstStyle/>
          <a:p>
            <a:pPr algn="ctr"/>
            <a:r>
              <a:rPr lang="en-US" sz="2400" dirty="0" smtClean="0">
                <a:solidFill>
                  <a:schemeClr val="bg1">
                    <a:lumMod val="85000"/>
                  </a:schemeClr>
                </a:solidFill>
                <a:latin typeface="Segoe Condensed" pitchFamily="34" charset="0"/>
              </a:rPr>
              <a:t>2003</a:t>
            </a:r>
          </a:p>
        </p:txBody>
      </p:sp>
      <p:pic>
        <p:nvPicPr>
          <p:cNvPr id="42" name="Picture 2" descr="C:\research\talks\BECC2009-HomeSensing\light_bulb.png"/>
          <p:cNvPicPr>
            <a:picLocks noChangeAspect="1" noChangeArrowheads="1"/>
          </p:cNvPicPr>
          <p:nvPr/>
        </p:nvPicPr>
        <p:blipFill>
          <a:blip r:embed="rId4" cstate="print"/>
          <a:srcRect/>
          <a:stretch>
            <a:fillRect/>
          </a:stretch>
        </p:blipFill>
        <p:spPr bwMode="auto">
          <a:xfrm>
            <a:off x="606321" y="1981200"/>
            <a:ext cx="1374250" cy="1923948"/>
          </a:xfrm>
          <a:prstGeom prst="rect">
            <a:avLst/>
          </a:prstGeom>
          <a:noFill/>
        </p:spPr>
      </p:pic>
      <p:pic>
        <p:nvPicPr>
          <p:cNvPr id="6" name="Picture 2"/>
          <p:cNvPicPr>
            <a:picLocks noChangeAspect="1" noChangeArrowheads="1"/>
          </p:cNvPicPr>
          <p:nvPr/>
        </p:nvPicPr>
        <p:blipFill>
          <a:blip r:embed="rId5" cstate="print"/>
          <a:srcRect l="16649" t="6667" r="4972" b="28480"/>
          <a:stretch>
            <a:fillRect/>
          </a:stretch>
        </p:blipFill>
        <p:spPr bwMode="auto">
          <a:xfrm>
            <a:off x="2434028" y="2591000"/>
            <a:ext cx="1976203" cy="1084089"/>
          </a:xfrm>
          <a:prstGeom prst="rect">
            <a:avLst/>
          </a:prstGeom>
          <a:noFill/>
          <a:ln w="9525">
            <a:noFill/>
            <a:miter lim="800000"/>
            <a:headEnd/>
            <a:tailEnd/>
          </a:ln>
        </p:spPr>
      </p:pic>
      <p:pic>
        <p:nvPicPr>
          <p:cNvPr id="3074" name="Picture 2" descr="C:\research\talks\CHI2010-EcoFeedback\Upstream.png"/>
          <p:cNvPicPr>
            <a:picLocks noChangeAspect="1" noChangeArrowheads="1"/>
          </p:cNvPicPr>
          <p:nvPr/>
        </p:nvPicPr>
        <p:blipFill>
          <a:blip r:embed="rId6" cstate="print"/>
          <a:srcRect l="5274" t="10017" r="21835" b="9340"/>
          <a:stretch>
            <a:fillRect/>
          </a:stretch>
        </p:blipFill>
        <p:spPr bwMode="auto">
          <a:xfrm>
            <a:off x="4931454" y="2591000"/>
            <a:ext cx="1666717" cy="1084089"/>
          </a:xfrm>
          <a:prstGeom prst="rect">
            <a:avLst/>
          </a:prstGeom>
          <a:noFill/>
        </p:spPr>
      </p:pic>
      <p:pic>
        <p:nvPicPr>
          <p:cNvPr id="37" name="Picture 1" descr="C:\research\talks\BECC2009-HomeSensing\light_bulb_lit.png"/>
          <p:cNvPicPr>
            <a:picLocks noChangeAspect="1" noChangeArrowheads="1"/>
          </p:cNvPicPr>
          <p:nvPr/>
        </p:nvPicPr>
        <p:blipFill>
          <a:blip r:embed="rId7" cstate="print"/>
          <a:srcRect/>
          <a:stretch>
            <a:fillRect/>
          </a:stretch>
        </p:blipFill>
        <p:spPr bwMode="auto">
          <a:xfrm>
            <a:off x="618711" y="2006482"/>
            <a:ext cx="1358892" cy="1902447"/>
          </a:xfrm>
          <a:prstGeom prst="rect">
            <a:avLst/>
          </a:prstGeom>
          <a:noFill/>
          <a:effectLst/>
        </p:spPr>
      </p:pic>
      <p:sp>
        <p:nvSpPr>
          <p:cNvPr id="43" name="Rectangle 42"/>
          <p:cNvSpPr/>
          <p:nvPr/>
        </p:nvSpPr>
        <p:spPr>
          <a:xfrm>
            <a:off x="200493" y="5157241"/>
            <a:ext cx="1905625" cy="1026259"/>
          </a:xfrm>
          <a:prstGeom prst="rect">
            <a:avLst/>
          </a:prstGeom>
        </p:spPr>
        <p:txBody>
          <a:bodyPr wrap="square">
            <a:spAutoFit/>
          </a:bodyPr>
          <a:lstStyle/>
          <a:p>
            <a:r>
              <a:rPr lang="en-US" sz="2200" dirty="0" smtClean="0">
                <a:solidFill>
                  <a:schemeClr val="bg1">
                    <a:lumMod val="75000"/>
                  </a:schemeClr>
                </a:solidFill>
                <a:latin typeface="Segoe Condensed" pitchFamily="34" charset="0"/>
                <a:cs typeface="Arial" pitchFamily="34" charset="0"/>
              </a:rPr>
              <a:t>emergence of </a:t>
            </a:r>
            <a:br>
              <a:rPr lang="en-US" sz="2200" dirty="0" smtClean="0">
                <a:solidFill>
                  <a:schemeClr val="bg1">
                    <a:lumMod val="75000"/>
                  </a:schemeClr>
                </a:solidFill>
                <a:latin typeface="Segoe Condensed" pitchFamily="34" charset="0"/>
                <a:cs typeface="Arial" pitchFamily="34" charset="0"/>
              </a:rPr>
            </a:br>
            <a:r>
              <a:rPr lang="en-US" sz="2200" dirty="0" smtClean="0">
                <a:solidFill>
                  <a:schemeClr val="bg1">
                    <a:lumMod val="75000"/>
                  </a:schemeClr>
                </a:solidFill>
                <a:latin typeface="Segoe Condensed" pitchFamily="34" charset="0"/>
                <a:cs typeface="Arial" pitchFamily="34" charset="0"/>
              </a:rPr>
              <a:t>environmental </a:t>
            </a:r>
          </a:p>
          <a:p>
            <a:r>
              <a:rPr lang="en-US" sz="2200" dirty="0" smtClean="0">
                <a:solidFill>
                  <a:schemeClr val="bg1">
                    <a:lumMod val="75000"/>
                  </a:schemeClr>
                </a:solidFill>
                <a:latin typeface="Segoe Condensed" pitchFamily="34" charset="0"/>
                <a:cs typeface="Arial" pitchFamily="34" charset="0"/>
              </a:rPr>
              <a:t>psychology</a:t>
            </a:r>
          </a:p>
        </p:txBody>
      </p:sp>
      <p:sp>
        <p:nvSpPr>
          <p:cNvPr id="4" name="Oval 3"/>
          <p:cNvSpPr/>
          <p:nvPr/>
        </p:nvSpPr>
        <p:spPr>
          <a:xfrm>
            <a:off x="1187889" y="4327941"/>
            <a:ext cx="194797" cy="194797"/>
          </a:xfrm>
          <a:prstGeom prst="ellipse">
            <a:avLst/>
          </a:prstGeom>
          <a:solidFill>
            <a:schemeClr val="tx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182849" y="4327941"/>
            <a:ext cx="194797" cy="194797"/>
          </a:xfrm>
          <a:prstGeom prst="ellipse">
            <a:avLst/>
          </a:prstGeom>
          <a:solidFill>
            <a:schemeClr val="tx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152400" y="4568431"/>
            <a:ext cx="917523" cy="427608"/>
          </a:xfrm>
          <a:prstGeom prst="rect">
            <a:avLst/>
          </a:prstGeom>
          <a:noFill/>
        </p:spPr>
        <p:txBody>
          <a:bodyPr wrap="square">
            <a:spAutoFit/>
          </a:bodyPr>
          <a:lstStyle/>
          <a:p>
            <a:pPr algn="ctr"/>
            <a:r>
              <a:rPr lang="en-US" sz="2400" dirty="0" smtClean="0">
                <a:solidFill>
                  <a:schemeClr val="bg1">
                    <a:lumMod val="85000"/>
                  </a:schemeClr>
                </a:solidFill>
                <a:latin typeface="Segoe Condensed" pitchFamily="34" charset="0"/>
              </a:rPr>
              <a:t>1970</a:t>
            </a:r>
          </a:p>
        </p:txBody>
      </p:sp>
      <p:sp>
        <p:nvSpPr>
          <p:cNvPr id="51" name="Freeform 50"/>
          <p:cNvSpPr/>
          <p:nvPr/>
        </p:nvSpPr>
        <p:spPr>
          <a:xfrm flipV="1">
            <a:off x="376940" y="4486743"/>
            <a:ext cx="282315" cy="635208"/>
          </a:xfrm>
          <a:custGeom>
            <a:avLst/>
            <a:gdLst>
              <a:gd name="connsiteX0" fmla="*/ 304800 w 304800"/>
              <a:gd name="connsiteY0" fmla="*/ 0 h 914400"/>
              <a:gd name="connsiteX1" fmla="*/ 304800 w 304800"/>
              <a:gd name="connsiteY1" fmla="*/ 742950 h 914400"/>
              <a:gd name="connsiteX2" fmla="*/ 0 w 304800"/>
              <a:gd name="connsiteY2" fmla="*/ 914400 h 914400"/>
            </a:gdLst>
            <a:ahLst/>
            <a:cxnLst>
              <a:cxn ang="0">
                <a:pos x="connsiteX0" y="connsiteY0"/>
              </a:cxn>
              <a:cxn ang="0">
                <a:pos x="connsiteX1" y="connsiteY1"/>
              </a:cxn>
              <a:cxn ang="0">
                <a:pos x="connsiteX2" y="connsiteY2"/>
              </a:cxn>
            </a:cxnLst>
            <a:rect l="l" t="t" r="r" b="b"/>
            <a:pathLst>
              <a:path w="304800" h="914400">
                <a:moveTo>
                  <a:pt x="304800" y="0"/>
                </a:moveTo>
                <a:lnTo>
                  <a:pt x="304800" y="742950"/>
                </a:lnTo>
                <a:lnTo>
                  <a:pt x="0" y="914400"/>
                </a:lnTo>
              </a:path>
            </a:pathLst>
          </a:cu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Rectangle 48"/>
          <p:cNvSpPr/>
          <p:nvPr/>
        </p:nvSpPr>
        <p:spPr>
          <a:xfrm>
            <a:off x="7391400" y="2667000"/>
            <a:ext cx="917523" cy="1569660"/>
          </a:xfrm>
          <a:prstGeom prst="rect">
            <a:avLst/>
          </a:prstGeom>
          <a:noFill/>
        </p:spPr>
        <p:txBody>
          <a:bodyPr wrap="square">
            <a:spAutoFit/>
          </a:bodyPr>
          <a:lstStyle/>
          <a:p>
            <a:pPr algn="ctr"/>
            <a:r>
              <a:rPr lang="en-US" sz="9600" dirty="0" smtClean="0">
                <a:solidFill>
                  <a:schemeClr val="bg1">
                    <a:lumMod val="85000"/>
                  </a:schemeClr>
                </a:solidFill>
                <a:latin typeface="Arial Black" pitchFamily="34" charset="0"/>
              </a:rPr>
              <a:t>?</a:t>
            </a:r>
          </a:p>
        </p:txBody>
      </p:sp>
      <p:sp>
        <p:nvSpPr>
          <p:cNvPr id="54" name="Rectangle 53"/>
          <p:cNvSpPr/>
          <p:nvPr/>
        </p:nvSpPr>
        <p:spPr>
          <a:xfrm>
            <a:off x="6971490" y="4572000"/>
            <a:ext cx="1752600" cy="461665"/>
          </a:xfrm>
          <a:prstGeom prst="rect">
            <a:avLst/>
          </a:prstGeom>
          <a:noFill/>
        </p:spPr>
        <p:txBody>
          <a:bodyPr wrap="square">
            <a:spAutoFit/>
          </a:bodyPr>
          <a:lstStyle/>
          <a:p>
            <a:pPr algn="ctr"/>
            <a:r>
              <a:rPr lang="en-US" sz="2400" dirty="0" smtClean="0">
                <a:solidFill>
                  <a:schemeClr val="bg1">
                    <a:lumMod val="85000"/>
                  </a:schemeClr>
                </a:solidFill>
                <a:latin typeface="Segoe Condensed" pitchFamily="34" charset="0"/>
              </a:rPr>
              <a:t>the future</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2"/>
          <p:cNvGrpSpPr/>
          <p:nvPr/>
        </p:nvGrpSpPr>
        <p:grpSpPr>
          <a:xfrm>
            <a:off x="1590773" y="1631763"/>
            <a:ext cx="5962454" cy="2771823"/>
            <a:chOff x="1590773" y="1631763"/>
            <a:chExt cx="5962454" cy="2771823"/>
          </a:xfrm>
        </p:grpSpPr>
        <p:pic>
          <p:nvPicPr>
            <p:cNvPr id="5125" name="Picture 5" descr="C:\research\projects\Sustain\design\LeafWithStem.png"/>
            <p:cNvPicPr>
              <a:picLocks noChangeAspect="1" noChangeArrowheads="1"/>
            </p:cNvPicPr>
            <p:nvPr/>
          </p:nvPicPr>
          <p:blipFill>
            <a:blip r:embed="rId4" cstate="print"/>
            <a:srcRect/>
            <a:stretch>
              <a:fillRect/>
            </a:stretch>
          </p:blipFill>
          <p:spPr bwMode="auto">
            <a:xfrm rot="517293">
              <a:off x="5504059" y="1631763"/>
              <a:ext cx="1617954" cy="2390815"/>
            </a:xfrm>
            <a:prstGeom prst="rect">
              <a:avLst/>
            </a:prstGeom>
            <a:noFill/>
          </p:spPr>
        </p:pic>
        <p:sp>
          <p:nvSpPr>
            <p:cNvPr id="15" name="TextBox 14"/>
            <p:cNvSpPr txBox="1"/>
            <p:nvPr/>
          </p:nvSpPr>
          <p:spPr>
            <a:xfrm>
              <a:off x="1657350" y="2362200"/>
              <a:ext cx="3200400" cy="707886"/>
            </a:xfrm>
            <a:prstGeom prst="rect">
              <a:avLst/>
            </a:prstGeom>
            <a:noFill/>
          </p:spPr>
          <p:txBody>
            <a:bodyPr wrap="square" rtlCol="0">
              <a:spAutoFit/>
            </a:bodyPr>
            <a:lstStyle/>
            <a:p>
              <a:pPr algn="ctr"/>
              <a:r>
                <a:rPr lang="en-US" sz="4000" dirty="0" smtClean="0">
                  <a:solidFill>
                    <a:schemeClr val="bg1">
                      <a:lumMod val="75000"/>
                    </a:schemeClr>
                  </a:solidFill>
                  <a:latin typeface="Arial" pitchFamily="34" charset="0"/>
                  <a:ea typeface="Segoe UI" pitchFamily="34" charset="0"/>
                  <a:cs typeface="Arial" pitchFamily="34" charset="0"/>
                </a:rPr>
                <a:t>the design of</a:t>
              </a:r>
              <a:endParaRPr lang="en-US" sz="4000" dirty="0">
                <a:solidFill>
                  <a:schemeClr val="bg1">
                    <a:lumMod val="75000"/>
                  </a:schemeClr>
                </a:solidFill>
                <a:latin typeface="Arial" pitchFamily="34" charset="0"/>
                <a:ea typeface="Segoe UI" pitchFamily="34" charset="0"/>
                <a:cs typeface="Arial" pitchFamily="34" charset="0"/>
              </a:endParaRPr>
            </a:p>
          </p:txBody>
        </p:sp>
        <p:sp>
          <p:nvSpPr>
            <p:cNvPr id="6" name="TextBox 5"/>
            <p:cNvSpPr txBox="1"/>
            <p:nvPr/>
          </p:nvSpPr>
          <p:spPr>
            <a:xfrm>
              <a:off x="4800600" y="3695700"/>
              <a:ext cx="2667000" cy="707886"/>
            </a:xfrm>
            <a:prstGeom prst="rect">
              <a:avLst/>
            </a:prstGeom>
            <a:noFill/>
          </p:spPr>
          <p:txBody>
            <a:bodyPr wrap="square" rtlCol="0">
              <a:spAutoFit/>
            </a:bodyPr>
            <a:lstStyle/>
            <a:p>
              <a:pPr algn="ctr"/>
              <a:r>
                <a:rPr lang="en-US" sz="4000" dirty="0" smtClean="0">
                  <a:solidFill>
                    <a:schemeClr val="bg1">
                      <a:lumMod val="75000"/>
                    </a:schemeClr>
                  </a:solidFill>
                  <a:latin typeface="Arial" pitchFamily="34" charset="0"/>
                  <a:ea typeface="Segoe UI" pitchFamily="34" charset="0"/>
                  <a:cs typeface="Arial" pitchFamily="34" charset="0"/>
                </a:rPr>
                <a:t>technology</a:t>
              </a:r>
              <a:endParaRPr lang="en-US" sz="4000" dirty="0">
                <a:solidFill>
                  <a:schemeClr val="bg1">
                    <a:lumMod val="75000"/>
                  </a:schemeClr>
                </a:solidFill>
                <a:latin typeface="Arial" pitchFamily="34" charset="0"/>
                <a:ea typeface="Segoe UI" pitchFamily="34" charset="0"/>
                <a:cs typeface="Arial" pitchFamily="34" charset="0"/>
              </a:endParaRPr>
            </a:p>
          </p:txBody>
        </p:sp>
        <p:sp>
          <p:nvSpPr>
            <p:cNvPr id="4" name="TextBox 3"/>
            <p:cNvSpPr txBox="1"/>
            <p:nvPr/>
          </p:nvSpPr>
          <p:spPr>
            <a:xfrm>
              <a:off x="1590773" y="2921169"/>
              <a:ext cx="5962454" cy="1015663"/>
            </a:xfrm>
            <a:prstGeom prst="rect">
              <a:avLst/>
            </a:prstGeom>
            <a:noFill/>
          </p:spPr>
          <p:txBody>
            <a:bodyPr wrap="square" rtlCol="0">
              <a:spAutoFit/>
            </a:bodyPr>
            <a:lstStyle/>
            <a:p>
              <a:pPr algn="ctr"/>
              <a:r>
                <a:rPr lang="en-US" sz="6000" dirty="0" smtClean="0">
                  <a:solidFill>
                    <a:schemeClr val="bg1">
                      <a:lumMod val="75000"/>
                    </a:schemeClr>
                  </a:solidFill>
                  <a:latin typeface="Arial Black" pitchFamily="34" charset="0"/>
                </a:rPr>
                <a:t>eco-feedback</a:t>
              </a:r>
              <a:endParaRPr lang="en-US" sz="6000" dirty="0">
                <a:solidFill>
                  <a:schemeClr val="bg1">
                    <a:lumMod val="75000"/>
                  </a:schemeClr>
                </a:solidFill>
                <a:latin typeface="Arial Black" pitchFamily="34" charset="0"/>
              </a:endParaRPr>
            </a:p>
          </p:txBody>
        </p:sp>
      </p:grpSp>
      <p:sp>
        <p:nvSpPr>
          <p:cNvPr id="22" name="TextBox 21"/>
          <p:cNvSpPr txBox="1"/>
          <p:nvPr/>
        </p:nvSpPr>
        <p:spPr>
          <a:xfrm>
            <a:off x="1905000" y="4800600"/>
            <a:ext cx="5334000" cy="369332"/>
          </a:xfrm>
          <a:prstGeom prst="rect">
            <a:avLst/>
          </a:prstGeom>
          <a:noFill/>
        </p:spPr>
        <p:txBody>
          <a:bodyPr wrap="square" rtlCol="0">
            <a:spAutoFit/>
          </a:bodyPr>
          <a:lstStyle/>
          <a:p>
            <a:pPr algn="ctr"/>
            <a:r>
              <a:rPr lang="en-US" dirty="0" smtClean="0">
                <a:solidFill>
                  <a:schemeClr val="bg1">
                    <a:lumMod val="75000"/>
                  </a:schemeClr>
                </a:solidFill>
                <a:latin typeface="Segoe UI" pitchFamily="34" charset="0"/>
                <a:ea typeface="Segoe UI" pitchFamily="34" charset="0"/>
                <a:cs typeface="Segoe UI" pitchFamily="34" charset="0"/>
              </a:rPr>
              <a:t>@</a:t>
            </a:r>
            <a:r>
              <a:rPr lang="en-US" dirty="0" err="1" smtClean="0">
                <a:solidFill>
                  <a:schemeClr val="bg1">
                    <a:lumMod val="75000"/>
                  </a:schemeClr>
                </a:solidFill>
                <a:latin typeface="Segoe UI" pitchFamily="34" charset="0"/>
                <a:ea typeface="Segoe UI" pitchFamily="34" charset="0"/>
                <a:cs typeface="Segoe UI" pitchFamily="34" charset="0"/>
              </a:rPr>
              <a:t>jonfroehlich</a:t>
            </a:r>
            <a:endParaRPr lang="en-US" dirty="0" smtClean="0">
              <a:solidFill>
                <a:schemeClr val="bg1">
                  <a:lumMod val="75000"/>
                </a:schemeClr>
              </a:solidFill>
              <a:latin typeface="Segoe UI" pitchFamily="34" charset="0"/>
              <a:ea typeface="Segoe UI" pitchFamily="34" charset="0"/>
              <a:cs typeface="Segoe UI" pitchFamily="34" charset="0"/>
            </a:endParaRPr>
          </a:p>
        </p:txBody>
      </p:sp>
      <p:sp>
        <p:nvSpPr>
          <p:cNvPr id="25" name="Rectangle 24"/>
          <p:cNvSpPr/>
          <p:nvPr/>
        </p:nvSpPr>
        <p:spPr>
          <a:xfrm>
            <a:off x="13648" y="6038850"/>
            <a:ext cx="9144000" cy="762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4" descr="C:\research\Posters\Affiliates2009-HydroSense\dub logo.png"/>
          <p:cNvPicPr>
            <a:picLocks noChangeAspect="1" noChangeArrowheads="1"/>
          </p:cNvPicPr>
          <p:nvPr/>
        </p:nvPicPr>
        <p:blipFill>
          <a:blip r:embed="rId5" cstate="print">
            <a:lum bright="90000"/>
          </a:blip>
          <a:srcRect/>
          <a:stretch>
            <a:fillRect/>
          </a:stretch>
        </p:blipFill>
        <p:spPr bwMode="auto">
          <a:xfrm>
            <a:off x="89848" y="6094451"/>
            <a:ext cx="990600" cy="506669"/>
          </a:xfrm>
          <a:prstGeom prst="rect">
            <a:avLst/>
          </a:prstGeom>
          <a:noFill/>
          <a:effectLst/>
        </p:spPr>
      </p:pic>
      <p:grpSp>
        <p:nvGrpSpPr>
          <p:cNvPr id="3" name="Group 27"/>
          <p:cNvGrpSpPr/>
          <p:nvPr/>
        </p:nvGrpSpPr>
        <p:grpSpPr>
          <a:xfrm>
            <a:off x="1139468" y="6067720"/>
            <a:ext cx="779180" cy="561680"/>
            <a:chOff x="1506820" y="5853260"/>
            <a:chExt cx="779180" cy="561680"/>
          </a:xfrm>
        </p:grpSpPr>
        <p:sp>
          <p:nvSpPr>
            <p:cNvPr id="35" name="TextBox 34"/>
            <p:cNvSpPr txBox="1"/>
            <p:nvPr/>
          </p:nvSpPr>
          <p:spPr>
            <a:xfrm>
              <a:off x="1506820" y="5853260"/>
              <a:ext cx="779179" cy="215444"/>
            </a:xfrm>
            <a:prstGeom prst="rect">
              <a:avLst/>
            </a:prstGeom>
            <a:noFill/>
          </p:spPr>
          <p:txBody>
            <a:bodyPr wrap="square" lIns="0" tIns="0" rIns="0" bIns="0" rtlCol="0">
              <a:spAutoFit/>
            </a:bodyPr>
            <a:lstStyle/>
            <a:p>
              <a:r>
                <a:rPr lang="en-US" sz="1400" b="1" dirty="0" smtClean="0">
                  <a:solidFill>
                    <a:schemeClr val="bg1">
                      <a:lumMod val="85000"/>
                    </a:schemeClr>
                  </a:solidFill>
                </a:rPr>
                <a:t>design:</a:t>
              </a:r>
              <a:endParaRPr lang="en-US" sz="1400" b="1" dirty="0">
                <a:solidFill>
                  <a:schemeClr val="bg1">
                    <a:lumMod val="85000"/>
                  </a:schemeClr>
                </a:solidFill>
              </a:endParaRPr>
            </a:p>
          </p:txBody>
        </p:sp>
        <p:sp>
          <p:nvSpPr>
            <p:cNvPr id="36" name="Rectangle 35"/>
            <p:cNvSpPr/>
            <p:nvPr/>
          </p:nvSpPr>
          <p:spPr>
            <a:xfrm>
              <a:off x="1506821" y="6015827"/>
              <a:ext cx="779179" cy="215444"/>
            </a:xfrm>
            <a:prstGeom prst="rect">
              <a:avLst/>
            </a:prstGeom>
          </p:spPr>
          <p:txBody>
            <a:bodyPr wrap="square" lIns="0" tIns="0" rIns="0" bIns="0">
              <a:spAutoFit/>
            </a:bodyPr>
            <a:lstStyle/>
            <a:p>
              <a:r>
                <a:rPr lang="en-US" sz="1400" b="1" dirty="0" smtClean="0">
                  <a:solidFill>
                    <a:schemeClr val="bg1">
                      <a:lumMod val="85000"/>
                    </a:schemeClr>
                  </a:solidFill>
                </a:rPr>
                <a:t>use:</a:t>
              </a:r>
            </a:p>
          </p:txBody>
        </p:sp>
        <p:sp>
          <p:nvSpPr>
            <p:cNvPr id="37" name="Rectangle 36"/>
            <p:cNvSpPr/>
            <p:nvPr/>
          </p:nvSpPr>
          <p:spPr>
            <a:xfrm>
              <a:off x="1506821" y="6199496"/>
              <a:ext cx="779179" cy="215444"/>
            </a:xfrm>
            <a:prstGeom prst="rect">
              <a:avLst/>
            </a:prstGeom>
          </p:spPr>
          <p:txBody>
            <a:bodyPr wrap="square" lIns="0" tIns="0" rIns="0" bIns="0">
              <a:spAutoFit/>
            </a:bodyPr>
            <a:lstStyle/>
            <a:p>
              <a:r>
                <a:rPr lang="en-US" sz="1400" b="1" dirty="0" smtClean="0">
                  <a:solidFill>
                    <a:schemeClr val="bg1">
                      <a:lumMod val="85000"/>
                    </a:schemeClr>
                  </a:solidFill>
                </a:rPr>
                <a:t>build:</a:t>
              </a:r>
              <a:endParaRPr lang="en-US" sz="1400" b="1" dirty="0">
                <a:solidFill>
                  <a:schemeClr val="bg1">
                    <a:lumMod val="85000"/>
                  </a:schemeClr>
                </a:solidFill>
              </a:endParaRPr>
            </a:p>
          </p:txBody>
        </p:sp>
      </p:grpSp>
      <p:pic>
        <p:nvPicPr>
          <p:cNvPr id="4101" name="Picture 5" descr="C:\research\talks\CHI2010-EcoFeedback\UW.Signature_stacked.png"/>
          <p:cNvPicPr>
            <a:picLocks noChangeAspect="1" noChangeArrowheads="1"/>
          </p:cNvPicPr>
          <p:nvPr/>
        </p:nvPicPr>
        <p:blipFill>
          <a:blip r:embed="rId6" cstate="print"/>
          <a:srcRect/>
          <a:stretch>
            <a:fillRect/>
          </a:stretch>
        </p:blipFill>
        <p:spPr bwMode="auto">
          <a:xfrm>
            <a:off x="7010400" y="6019800"/>
            <a:ext cx="1981200" cy="577850"/>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other slides</a:t>
            </a:r>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p:nvPr/>
        </p:nvPicPr>
        <p:blipFill>
          <a:blip r:embed="rId3" cstate="print"/>
          <a:srcRect l="1435" r="6557"/>
          <a:stretch>
            <a:fillRect/>
          </a:stretch>
        </p:blipFill>
        <p:spPr bwMode="auto">
          <a:xfrm>
            <a:off x="762000" y="1219200"/>
            <a:ext cx="7291463" cy="4953000"/>
          </a:xfrm>
          <a:prstGeom prst="rect">
            <a:avLst/>
          </a:prstGeom>
          <a:noFill/>
          <a:ln w="9525">
            <a:noFill/>
            <a:miter lim="800000"/>
            <a:headEnd/>
            <a:tailEnd/>
          </a:ln>
        </p:spPr>
      </p:pic>
      <p:sp>
        <p:nvSpPr>
          <p:cNvPr id="2" name="Title 1"/>
          <p:cNvSpPr>
            <a:spLocks noGrp="1"/>
          </p:cNvSpPr>
          <p:nvPr>
            <p:ph type="title"/>
          </p:nvPr>
        </p:nvSpPr>
        <p:spPr>
          <a:xfrm>
            <a:off x="266700" y="-152400"/>
            <a:ext cx="10782300" cy="1524000"/>
          </a:xfrm>
        </p:spPr>
        <p:txBody>
          <a:bodyPr/>
          <a:lstStyle/>
          <a:p>
            <a:r>
              <a:rPr lang="en-US" sz="4800" dirty="0" smtClean="0"/>
              <a:t>efficiency vs. curtailment</a:t>
            </a:r>
            <a:endParaRPr lang="en-US" sz="4800"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C:\research\talks\CHI2010-EcoFeedback\Coal_power_plant_Datteln_2_Crop1.png"/>
          <p:cNvPicPr>
            <a:picLocks noChangeAspect="1" noChangeArrowheads="1"/>
          </p:cNvPicPr>
          <p:nvPr/>
        </p:nvPicPr>
        <p:blipFill>
          <a:blip r:embed="rId3" cstate="print"/>
          <a:srcRect/>
          <a:stretch>
            <a:fillRect/>
          </a:stretch>
        </p:blipFill>
        <p:spPr bwMode="auto">
          <a:xfrm>
            <a:off x="-1" y="-511175"/>
            <a:ext cx="9144000" cy="8435975"/>
          </a:xfrm>
          <a:prstGeom prst="rect">
            <a:avLst/>
          </a:prstGeom>
          <a:noFill/>
        </p:spPr>
      </p:pic>
      <p:sp>
        <p:nvSpPr>
          <p:cNvPr id="5" name="TextBox 4"/>
          <p:cNvSpPr txBox="1"/>
          <p:nvPr/>
        </p:nvSpPr>
        <p:spPr>
          <a:xfrm>
            <a:off x="3676650" y="712113"/>
            <a:ext cx="5219700" cy="1107996"/>
          </a:xfrm>
          <a:prstGeom prst="rect">
            <a:avLst/>
          </a:prstGeom>
          <a:noFill/>
        </p:spPr>
        <p:txBody>
          <a:bodyPr wrap="square" rtlCol="0">
            <a:spAutoFit/>
          </a:bodyPr>
          <a:lstStyle/>
          <a:p>
            <a:pPr algn="r"/>
            <a:r>
              <a:rPr lang="en-US" sz="6600" dirty="0" smtClean="0">
                <a:latin typeface="Arial Black" pitchFamily="34" charset="0"/>
              </a:rPr>
              <a:t>$2 billion</a:t>
            </a:r>
          </a:p>
        </p:txBody>
      </p:sp>
      <p:sp>
        <p:nvSpPr>
          <p:cNvPr id="6" name="Rectangle 5"/>
          <p:cNvSpPr/>
          <p:nvPr/>
        </p:nvSpPr>
        <p:spPr>
          <a:xfrm>
            <a:off x="4572000" y="293013"/>
            <a:ext cx="4267200" cy="954107"/>
          </a:xfrm>
          <a:prstGeom prst="rect">
            <a:avLst/>
          </a:prstGeom>
        </p:spPr>
        <p:txBody>
          <a:bodyPr wrap="square">
            <a:spAutoFit/>
          </a:bodyPr>
          <a:lstStyle/>
          <a:p>
            <a:pPr algn="just"/>
            <a:r>
              <a:rPr lang="en-US" sz="2800" dirty="0" err="1" smtClean="0">
                <a:latin typeface="Arial" pitchFamily="34" charset="0"/>
                <a:cs typeface="Arial" pitchFamily="34" charset="0"/>
              </a:rPr>
              <a:t>u.s</a:t>
            </a:r>
            <a:r>
              <a:rPr lang="en-US" sz="2800" dirty="0" smtClean="0">
                <a:latin typeface="Arial" pitchFamily="34" charset="0"/>
                <a:cs typeface="Arial" pitchFamily="34" charset="0"/>
              </a:rPr>
              <a:t>. energy utilities spent </a:t>
            </a:r>
            <a:br>
              <a:rPr lang="en-US" sz="2800" dirty="0" smtClean="0">
                <a:latin typeface="Arial" pitchFamily="34" charset="0"/>
                <a:cs typeface="Arial" pitchFamily="34" charset="0"/>
              </a:rPr>
            </a:br>
            <a:endParaRPr lang="en-US" sz="2800" dirty="0" smtClean="0">
              <a:latin typeface="Arial" pitchFamily="34" charset="0"/>
              <a:cs typeface="Arial" pitchFamily="34" charset="0"/>
            </a:endParaRPr>
          </a:p>
        </p:txBody>
      </p:sp>
      <p:sp>
        <p:nvSpPr>
          <p:cNvPr id="8" name="Rectangle 7"/>
          <p:cNvSpPr/>
          <p:nvPr/>
        </p:nvSpPr>
        <p:spPr>
          <a:xfrm>
            <a:off x="4572000" y="1636693"/>
            <a:ext cx="4267200" cy="954107"/>
          </a:xfrm>
          <a:prstGeom prst="rect">
            <a:avLst/>
          </a:prstGeom>
        </p:spPr>
        <p:txBody>
          <a:bodyPr wrap="square">
            <a:spAutoFit/>
          </a:bodyPr>
          <a:lstStyle/>
          <a:p>
            <a:pPr algn="just"/>
            <a:r>
              <a:rPr lang="en-US" sz="2800" dirty="0" smtClean="0">
                <a:latin typeface="Arial" pitchFamily="34" charset="0"/>
                <a:cs typeface="Arial" pitchFamily="34" charset="0"/>
              </a:rPr>
              <a:t>in 2002 alone promoting energy conservation</a:t>
            </a:r>
          </a:p>
        </p:txBody>
      </p:sp>
      <p:sp>
        <p:nvSpPr>
          <p:cNvPr id="7" name="Right Arrow 6"/>
          <p:cNvSpPr/>
          <p:nvPr/>
        </p:nvSpPr>
        <p:spPr>
          <a:xfrm>
            <a:off x="0" y="6172200"/>
            <a:ext cx="3505200" cy="457200"/>
          </a:xfrm>
          <a:prstGeom prst="rightArrow">
            <a:avLst>
              <a:gd name="adj1" fmla="val 100000"/>
              <a:gd name="adj2" fmla="val 15533"/>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685800" y="6172200"/>
            <a:ext cx="4191000" cy="400110"/>
          </a:xfrm>
          <a:prstGeom prst="rect">
            <a:avLst/>
          </a:prstGeom>
          <a:noFill/>
        </p:spPr>
        <p:txBody>
          <a:bodyPr wrap="square" rtlCol="0">
            <a:spAutoFit/>
          </a:bodyPr>
          <a:lstStyle/>
          <a:p>
            <a:r>
              <a:rPr lang="en-US" sz="2000" dirty="0" smtClean="0">
                <a:solidFill>
                  <a:schemeClr val="bg1">
                    <a:lumMod val="75000"/>
                  </a:schemeClr>
                </a:solidFill>
                <a:latin typeface="Arial" pitchFamily="34" charset="0"/>
                <a:cs typeface="Arial" pitchFamily="34" charset="0"/>
              </a:rPr>
              <a:t>	Lin, J. </a:t>
            </a:r>
            <a:r>
              <a:rPr lang="en-US" sz="2000" i="1" dirty="0" smtClean="0">
                <a:solidFill>
                  <a:schemeClr val="bg1">
                    <a:lumMod val="75000"/>
                  </a:schemeClr>
                </a:solidFill>
                <a:latin typeface="Arial" pitchFamily="34" charset="0"/>
                <a:cs typeface="Arial" pitchFamily="34" charset="0"/>
              </a:rPr>
              <a:t>Energy Policy, 2007.</a:t>
            </a:r>
            <a:endParaRPr lang="en-US" sz="2000" i="1" dirty="0">
              <a:solidFill>
                <a:schemeClr val="bg1">
                  <a:lumMod val="7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C:\research\talks\CHI2010-EcoFeedback\325484178_f4374d00fd_o.jpg"/>
          <p:cNvPicPr>
            <a:picLocks noChangeAspect="1" noChangeArrowheads="1"/>
          </p:cNvPicPr>
          <p:nvPr/>
        </p:nvPicPr>
        <p:blipFill>
          <a:blip r:embed="rId3" cstate="print"/>
          <a:srcRect/>
          <a:stretch>
            <a:fillRect/>
          </a:stretch>
        </p:blipFill>
        <p:spPr bwMode="auto">
          <a:xfrm>
            <a:off x="-364862" y="266700"/>
            <a:ext cx="9508862" cy="6324600"/>
          </a:xfrm>
          <a:prstGeom prst="rect">
            <a:avLst/>
          </a:prstGeom>
          <a:noFill/>
        </p:spPr>
      </p:pic>
      <p:sp>
        <p:nvSpPr>
          <p:cNvPr id="5" name="Right Arrow 4"/>
          <p:cNvSpPr/>
          <p:nvPr/>
        </p:nvSpPr>
        <p:spPr>
          <a:xfrm>
            <a:off x="0" y="425450"/>
            <a:ext cx="5715000" cy="914400"/>
          </a:xfrm>
          <a:prstGeom prst="rightArrow">
            <a:avLst>
              <a:gd name="adj1" fmla="val 100000"/>
              <a:gd name="adj2" fmla="val 15533"/>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66700" y="393700"/>
            <a:ext cx="8610600" cy="868362"/>
          </a:xfrm>
        </p:spPr>
        <p:txBody>
          <a:bodyPr/>
          <a:lstStyle/>
          <a:p>
            <a:r>
              <a:rPr lang="en-US" dirty="0" smtClean="0"/>
              <a:t>comparison</a:t>
            </a:r>
            <a:endParaRPr 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C:\research\talks\CHI2010-EcoFeedback\Measure_Wall02-2010.jpg"/>
          <p:cNvPicPr>
            <a:picLocks noChangeAspect="1" noChangeArrowheads="1"/>
          </p:cNvPicPr>
          <p:nvPr/>
        </p:nvPicPr>
        <p:blipFill>
          <a:blip r:embed="rId3" cstate="print"/>
          <a:srcRect b="39895"/>
          <a:stretch>
            <a:fillRect/>
          </a:stretch>
        </p:blipFill>
        <p:spPr bwMode="auto">
          <a:xfrm>
            <a:off x="0" y="0"/>
            <a:ext cx="9188254" cy="8305800"/>
          </a:xfrm>
          <a:prstGeom prst="rect">
            <a:avLst/>
          </a:prstGeom>
          <a:noFill/>
        </p:spPr>
      </p:pic>
      <p:sp>
        <p:nvSpPr>
          <p:cNvPr id="8" name="Right Arrow 7"/>
          <p:cNvSpPr/>
          <p:nvPr/>
        </p:nvSpPr>
        <p:spPr>
          <a:xfrm>
            <a:off x="0" y="4451350"/>
            <a:ext cx="7467600" cy="914400"/>
          </a:xfrm>
          <a:prstGeom prst="rightArrow">
            <a:avLst>
              <a:gd name="adj1" fmla="val 100000"/>
              <a:gd name="adj2" fmla="val 15533"/>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a:spLocks noGrp="1"/>
          </p:cNvSpPr>
          <p:nvPr>
            <p:ph type="title"/>
          </p:nvPr>
        </p:nvSpPr>
        <p:spPr>
          <a:xfrm>
            <a:off x="266700" y="4419600"/>
            <a:ext cx="8610600" cy="868362"/>
          </a:xfrm>
        </p:spPr>
        <p:txBody>
          <a:bodyPr/>
          <a:lstStyle/>
          <a:p>
            <a:r>
              <a:rPr lang="en-US" dirty="0" smtClean="0"/>
              <a:t>self comparison</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research\talks\CHI2010-EcoFeedback\Paulos_UrbanProbes2.png"/>
          <p:cNvPicPr>
            <a:picLocks noChangeAspect="1" noChangeArrowheads="1"/>
          </p:cNvPicPr>
          <p:nvPr/>
        </p:nvPicPr>
        <p:blipFill>
          <a:blip r:embed="rId3" cstate="print"/>
          <a:srcRect/>
          <a:stretch>
            <a:fillRect/>
          </a:stretch>
        </p:blipFill>
        <p:spPr bwMode="auto">
          <a:xfrm>
            <a:off x="-216567" y="0"/>
            <a:ext cx="9741567" cy="6899394"/>
          </a:xfrm>
          <a:prstGeom prst="rect">
            <a:avLst/>
          </a:prstGeom>
          <a:noFill/>
        </p:spPr>
      </p:pic>
      <p:sp>
        <p:nvSpPr>
          <p:cNvPr id="13" name="Right Arrow 12"/>
          <p:cNvSpPr/>
          <p:nvPr/>
        </p:nvSpPr>
        <p:spPr>
          <a:xfrm>
            <a:off x="-381000" y="284748"/>
            <a:ext cx="4114800" cy="914400"/>
          </a:xfrm>
          <a:prstGeom prst="rightArrow">
            <a:avLst>
              <a:gd name="adj1" fmla="val 100000"/>
              <a:gd name="adj2" fmla="val 15533"/>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25" name="Picture 5"/>
          <p:cNvPicPr>
            <a:picLocks noChangeAspect="1" noChangeArrowheads="1"/>
          </p:cNvPicPr>
          <p:nvPr/>
        </p:nvPicPr>
        <p:blipFill>
          <a:blip r:embed="rId4" cstate="print"/>
          <a:srcRect/>
          <a:stretch>
            <a:fillRect/>
          </a:stretch>
        </p:blipFill>
        <p:spPr bwMode="auto">
          <a:xfrm>
            <a:off x="9982200" y="609600"/>
            <a:ext cx="3067050" cy="4095750"/>
          </a:xfrm>
          <a:prstGeom prst="rect">
            <a:avLst/>
          </a:prstGeom>
          <a:noFill/>
          <a:ln w="9525">
            <a:noFill/>
            <a:miter lim="800000"/>
            <a:headEnd/>
            <a:tailEnd/>
          </a:ln>
        </p:spPr>
      </p:pic>
      <p:sp>
        <p:nvSpPr>
          <p:cNvPr id="8" name="Title 7"/>
          <p:cNvSpPr>
            <a:spLocks noGrp="1"/>
          </p:cNvSpPr>
          <p:nvPr>
            <p:ph type="title"/>
          </p:nvPr>
        </p:nvSpPr>
        <p:spPr>
          <a:xfrm>
            <a:off x="266700" y="228600"/>
            <a:ext cx="3314700" cy="868362"/>
          </a:xfrm>
        </p:spPr>
        <p:txBody>
          <a:bodyPr/>
          <a:lstStyle/>
          <a:p>
            <a:r>
              <a:rPr lang="en-US" dirty="0" smtClean="0"/>
              <a:t>jetsam</a:t>
            </a:r>
            <a:endParaRPr lang="en-US" dirty="0"/>
          </a:p>
        </p:txBody>
      </p:sp>
      <p:sp>
        <p:nvSpPr>
          <p:cNvPr id="14" name="Right Arrow 13"/>
          <p:cNvSpPr/>
          <p:nvPr/>
        </p:nvSpPr>
        <p:spPr>
          <a:xfrm flipH="1">
            <a:off x="6172200" y="5867400"/>
            <a:ext cx="3124200" cy="418322"/>
          </a:xfrm>
          <a:prstGeom prst="rightArrow">
            <a:avLst>
              <a:gd name="adj1" fmla="val 100000"/>
              <a:gd name="adj2" fmla="val 15533"/>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6248400" y="5891463"/>
            <a:ext cx="3429000" cy="338554"/>
          </a:xfrm>
          <a:prstGeom prst="rect">
            <a:avLst/>
          </a:prstGeom>
          <a:noFill/>
        </p:spPr>
        <p:txBody>
          <a:bodyPr wrap="square" rtlCol="0">
            <a:spAutoFit/>
          </a:bodyPr>
          <a:lstStyle/>
          <a:p>
            <a:r>
              <a:rPr lang="en-US" sz="1600" dirty="0" err="1" smtClean="0">
                <a:solidFill>
                  <a:schemeClr val="bg1">
                    <a:lumMod val="75000"/>
                  </a:schemeClr>
                </a:solidFill>
                <a:latin typeface="Arial" pitchFamily="34" charset="0"/>
                <a:cs typeface="Arial" pitchFamily="34" charset="0"/>
              </a:rPr>
              <a:t>Paulos</a:t>
            </a:r>
            <a:r>
              <a:rPr lang="en-US" sz="1600" dirty="0" smtClean="0">
                <a:solidFill>
                  <a:schemeClr val="bg1">
                    <a:lumMod val="75000"/>
                  </a:schemeClr>
                </a:solidFill>
                <a:latin typeface="Arial" pitchFamily="34" charset="0"/>
                <a:cs typeface="Arial" pitchFamily="34" charset="0"/>
              </a:rPr>
              <a:t> and Jenkins, </a:t>
            </a:r>
            <a:r>
              <a:rPr lang="en-US" sz="1600" i="1" dirty="0" smtClean="0">
                <a:solidFill>
                  <a:schemeClr val="bg1">
                    <a:lumMod val="75000"/>
                  </a:schemeClr>
                </a:solidFill>
                <a:latin typeface="Arial" pitchFamily="34" charset="0"/>
                <a:cs typeface="Arial" pitchFamily="34" charset="0"/>
              </a:rPr>
              <a:t>CHI2005</a:t>
            </a:r>
            <a:endParaRPr lang="en-US" sz="1600" i="1" dirty="0">
              <a:solidFill>
                <a:schemeClr val="bg1">
                  <a:lumMod val="75000"/>
                </a:schemeClr>
              </a:solidFill>
              <a:latin typeface="Arial" pitchFamily="34" charset="0"/>
              <a:cs typeface="Arial" pitchFamily="34" charset="0"/>
            </a:endParaRPr>
          </a:p>
        </p:txBody>
      </p:sp>
      <p:pic>
        <p:nvPicPr>
          <p:cNvPr id="2053" name="Picture 5" descr="C:\research\talks\CHI2010-EcoFeedback\Paulos_UrbanProbes.png"/>
          <p:cNvPicPr>
            <a:picLocks noChangeAspect="1" noChangeArrowheads="1"/>
          </p:cNvPicPr>
          <p:nvPr/>
        </p:nvPicPr>
        <p:blipFill>
          <a:blip r:embed="rId5" cstate="print"/>
          <a:srcRect/>
          <a:stretch>
            <a:fillRect/>
          </a:stretch>
        </p:blipFill>
        <p:spPr bwMode="auto">
          <a:xfrm>
            <a:off x="-9525000" y="533400"/>
            <a:ext cx="8640763" cy="5133975"/>
          </a:xfrm>
          <a:prstGeom prst="rect">
            <a:avLst/>
          </a:prstGeom>
          <a:noFill/>
        </p:spPr>
      </p:pic>
      <p:sp>
        <p:nvSpPr>
          <p:cNvPr id="16" name="Freeform 15"/>
          <p:cNvSpPr/>
          <p:nvPr/>
        </p:nvSpPr>
        <p:spPr>
          <a:xfrm>
            <a:off x="2556588" y="3004457"/>
            <a:ext cx="3582955" cy="3881535"/>
          </a:xfrm>
          <a:custGeom>
            <a:avLst/>
            <a:gdLst>
              <a:gd name="connsiteX0" fmla="*/ 0 w 3582955"/>
              <a:gd name="connsiteY0" fmla="*/ 0 h 3881535"/>
              <a:gd name="connsiteX1" fmla="*/ 559836 w 3582955"/>
              <a:gd name="connsiteY1" fmla="*/ 3470988 h 3881535"/>
              <a:gd name="connsiteX2" fmla="*/ 2668555 w 3582955"/>
              <a:gd name="connsiteY2" fmla="*/ 3881535 h 3881535"/>
              <a:gd name="connsiteX3" fmla="*/ 3582955 w 3582955"/>
              <a:gd name="connsiteY3" fmla="*/ 2425959 h 3881535"/>
              <a:gd name="connsiteX4" fmla="*/ 1754155 w 3582955"/>
              <a:gd name="connsiteY4" fmla="*/ 2146041 h 3881535"/>
              <a:gd name="connsiteX5" fmla="*/ 447869 w 3582955"/>
              <a:gd name="connsiteY5" fmla="*/ 111967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2955" h="3881535">
                <a:moveTo>
                  <a:pt x="0" y="0"/>
                </a:moveTo>
                <a:lnTo>
                  <a:pt x="559836" y="3470988"/>
                </a:lnTo>
                <a:lnTo>
                  <a:pt x="2668555" y="3881535"/>
                </a:lnTo>
                <a:lnTo>
                  <a:pt x="3582955" y="2425959"/>
                </a:lnTo>
                <a:lnTo>
                  <a:pt x="1754155" y="2146041"/>
                </a:lnTo>
                <a:lnTo>
                  <a:pt x="447869" y="111967"/>
                </a:lnTo>
              </a:path>
            </a:pathLst>
          </a:custGeom>
          <a:solidFill>
            <a:srgbClr val="FF0000">
              <a:alpha val="50196"/>
            </a:srgbClr>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ectangle 16"/>
          <p:cNvSpPr/>
          <p:nvPr/>
        </p:nvSpPr>
        <p:spPr>
          <a:xfrm>
            <a:off x="4419600" y="2514600"/>
            <a:ext cx="2895600" cy="1815882"/>
          </a:xfrm>
          <a:prstGeom prst="rect">
            <a:avLst/>
          </a:prstGeom>
          <a:solidFill>
            <a:schemeClr val="tx1">
              <a:alpha val="50000"/>
            </a:schemeClr>
          </a:solidFill>
        </p:spPr>
        <p:txBody>
          <a:bodyPr wrap="square">
            <a:spAutoFit/>
          </a:bodyPr>
          <a:lstStyle/>
          <a:p>
            <a:r>
              <a:rPr lang="en-US" sz="2800" dirty="0" smtClean="0">
                <a:solidFill>
                  <a:schemeClr val="bg1">
                    <a:lumMod val="85000"/>
                  </a:schemeClr>
                </a:solidFill>
                <a:latin typeface="Segoe Condensed" pitchFamily="34" charset="0"/>
              </a:rPr>
              <a:t>visualization allows pedestrians to view amount and type of garbage at-a-glance</a:t>
            </a:r>
          </a:p>
        </p:txBody>
      </p:sp>
      <p:sp>
        <p:nvSpPr>
          <p:cNvPr id="18" name="Arc 17"/>
          <p:cNvSpPr/>
          <p:nvPr/>
        </p:nvSpPr>
        <p:spPr>
          <a:xfrm>
            <a:off x="3505200" y="2895600"/>
            <a:ext cx="1447800" cy="990600"/>
          </a:xfrm>
          <a:prstGeom prst="arc">
            <a:avLst>
              <a:gd name="adj1" fmla="val 11160978"/>
              <a:gd name="adj2" fmla="val 16860214"/>
            </a:avLst>
          </a:prstGeom>
          <a:ln w="19050">
            <a:solidFill>
              <a:schemeClr val="bg1">
                <a:lumMod val="85000"/>
              </a:schemeClr>
            </a:solidFill>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3600"/>
            <a:ext cx="8610600" cy="868362"/>
          </a:xfrm>
        </p:spPr>
        <p:txBody>
          <a:bodyPr/>
          <a:lstStyle/>
          <a:p>
            <a:r>
              <a:rPr lang="en-US" dirty="0" smtClean="0"/>
              <a:t>comparison</a:t>
            </a:r>
            <a:endParaRPr lang="en-US" dirty="0"/>
          </a:p>
        </p:txBody>
      </p:sp>
      <p:pic>
        <p:nvPicPr>
          <p:cNvPr id="55298" name="Picture 2" descr="C:\research\talks\CHI2010-EcoFeedback\2786101689_e5659cbbdc_o.jpg"/>
          <p:cNvPicPr>
            <a:picLocks noChangeAspect="1" noChangeArrowheads="1"/>
          </p:cNvPicPr>
          <p:nvPr/>
        </p:nvPicPr>
        <p:blipFill>
          <a:blip r:embed="rId3" cstate="print"/>
          <a:srcRect b="16353"/>
          <a:stretch>
            <a:fillRect/>
          </a:stretch>
        </p:blipFill>
        <p:spPr bwMode="auto">
          <a:xfrm>
            <a:off x="1" y="-1"/>
            <a:ext cx="9143999" cy="8077201"/>
          </a:xfrm>
          <a:prstGeom prst="rect">
            <a:avLst/>
          </a:prstGeom>
          <a:noFill/>
        </p:spPr>
      </p:pic>
      <p:sp>
        <p:nvSpPr>
          <p:cNvPr id="7" name="TextBox 6"/>
          <p:cNvSpPr txBox="1"/>
          <p:nvPr/>
        </p:nvSpPr>
        <p:spPr>
          <a:xfrm>
            <a:off x="5029200" y="-1754326"/>
            <a:ext cx="5791200" cy="1754326"/>
          </a:xfrm>
          <a:prstGeom prst="rect">
            <a:avLst/>
          </a:prstGeom>
          <a:solidFill>
            <a:schemeClr val="tx1"/>
          </a:solidFill>
        </p:spPr>
        <p:txBody>
          <a:bodyPr wrap="square" rtlCol="0">
            <a:spAutoFit/>
          </a:bodyPr>
          <a:lstStyle/>
          <a:p>
            <a:r>
              <a:rPr lang="en-US" dirty="0" smtClean="0"/>
              <a:t>JOIN YOUR FELLOW GUESTS IN HELPING TO SAVE THE ENVIRONMENT. Almost 75% of guests who are asked to participate in our new resource savings program do help by using their towels more than once. You can join your fellow guests in this program to help save the environment by reusing your towels during your stay.</a:t>
            </a:r>
            <a:endParaRPr 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3600"/>
            <a:ext cx="8610600" cy="868362"/>
          </a:xfrm>
        </p:spPr>
        <p:txBody>
          <a:bodyPr/>
          <a:lstStyle/>
          <a:p>
            <a:r>
              <a:rPr lang="en-US" dirty="0" smtClean="0"/>
              <a:t>comparison</a:t>
            </a:r>
            <a:endParaRPr lang="en-US" dirty="0"/>
          </a:p>
        </p:txBody>
      </p:sp>
      <p:pic>
        <p:nvPicPr>
          <p:cNvPr id="55298" name="Picture 2" descr="C:\research\talks\CHI2010-EcoFeedback\2786101689_e5659cbbdc_o.jpg"/>
          <p:cNvPicPr>
            <a:picLocks noChangeAspect="1" noChangeArrowheads="1"/>
          </p:cNvPicPr>
          <p:nvPr/>
        </p:nvPicPr>
        <p:blipFill>
          <a:blip r:embed="rId3" cstate="print"/>
          <a:srcRect b="16353"/>
          <a:stretch>
            <a:fillRect/>
          </a:stretch>
        </p:blipFill>
        <p:spPr bwMode="auto">
          <a:xfrm>
            <a:off x="1" y="-1"/>
            <a:ext cx="9143999" cy="8077201"/>
          </a:xfrm>
          <a:prstGeom prst="rect">
            <a:avLst/>
          </a:prstGeom>
          <a:noFill/>
        </p:spPr>
      </p:pic>
      <p:sp>
        <p:nvSpPr>
          <p:cNvPr id="7" name="TextBox 6"/>
          <p:cNvSpPr txBox="1"/>
          <p:nvPr/>
        </p:nvSpPr>
        <p:spPr>
          <a:xfrm>
            <a:off x="5029200" y="-1754326"/>
            <a:ext cx="5791200" cy="1754326"/>
          </a:xfrm>
          <a:prstGeom prst="rect">
            <a:avLst/>
          </a:prstGeom>
          <a:solidFill>
            <a:schemeClr val="tx1"/>
          </a:solidFill>
        </p:spPr>
        <p:txBody>
          <a:bodyPr wrap="square" rtlCol="0">
            <a:spAutoFit/>
          </a:bodyPr>
          <a:lstStyle/>
          <a:p>
            <a:r>
              <a:rPr lang="en-US" dirty="0" smtClean="0"/>
              <a:t>JOIN YOUR FELLOW GUESTS IN HELPING TO SAVE THE ENVIRONMENT. Almost 75% of guests who are asked to participate in our new resource savings program do help by using their towels more than once. You can join your fellow guests in this program to help save the environment by reusing your towels during your stay.</a:t>
            </a:r>
            <a:endParaRPr lang="en-US" dirty="0"/>
          </a:p>
        </p:txBody>
      </p:sp>
      <p:sp>
        <p:nvSpPr>
          <p:cNvPr id="8" name="Rectangle 7"/>
          <p:cNvSpPr/>
          <p:nvPr/>
        </p:nvSpPr>
        <p:spPr>
          <a:xfrm>
            <a:off x="0" y="0"/>
            <a:ext cx="91440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299" name="Picture 3" descr="C:\research\talks\CHI2010-EcoFeedback\hotel_sign.png"/>
          <p:cNvPicPr>
            <a:picLocks noChangeAspect="1" noChangeArrowheads="1"/>
          </p:cNvPicPr>
          <p:nvPr/>
        </p:nvPicPr>
        <p:blipFill>
          <a:blip r:embed="rId4" cstate="print"/>
          <a:srcRect t="42308"/>
          <a:stretch>
            <a:fillRect/>
          </a:stretch>
        </p:blipFill>
        <p:spPr bwMode="auto">
          <a:xfrm>
            <a:off x="381000" y="609600"/>
            <a:ext cx="4466967" cy="3801673"/>
          </a:xfrm>
          <a:prstGeom prst="rect">
            <a:avLst/>
          </a:prstGeom>
          <a:noFill/>
        </p:spPr>
      </p:pic>
      <p:pic>
        <p:nvPicPr>
          <p:cNvPr id="56322" name="Picture 2" descr="C:\research\talks\CHI2010-EcoFeedback\reuse_towels_cropped_new_msg2.png"/>
          <p:cNvPicPr>
            <a:picLocks noChangeAspect="1" noChangeArrowheads="1"/>
          </p:cNvPicPr>
          <p:nvPr/>
        </p:nvPicPr>
        <p:blipFill>
          <a:blip r:embed="rId5" cstate="print"/>
          <a:srcRect t="42496"/>
          <a:stretch>
            <a:fillRect/>
          </a:stretch>
        </p:blipFill>
        <p:spPr bwMode="auto">
          <a:xfrm>
            <a:off x="4325112" y="610611"/>
            <a:ext cx="4818888" cy="3961389"/>
          </a:xfrm>
          <a:prstGeom prst="rect">
            <a:avLst/>
          </a:prstGeom>
          <a:noFill/>
        </p:spPr>
      </p:pic>
      <p:sp>
        <p:nvSpPr>
          <p:cNvPr id="11" name="TextBox 10"/>
          <p:cNvSpPr txBox="1"/>
          <p:nvPr/>
        </p:nvSpPr>
        <p:spPr>
          <a:xfrm>
            <a:off x="304800" y="4572000"/>
            <a:ext cx="4953000" cy="523220"/>
          </a:xfrm>
          <a:prstGeom prst="rect">
            <a:avLst/>
          </a:prstGeom>
          <a:noFill/>
        </p:spPr>
        <p:txBody>
          <a:bodyPr wrap="square" rtlCol="0">
            <a:spAutoFit/>
          </a:bodyPr>
          <a:lstStyle/>
          <a:p>
            <a:pPr algn="ctr"/>
            <a:r>
              <a:rPr lang="en-US" sz="2800" dirty="0" smtClean="0">
                <a:solidFill>
                  <a:schemeClr val="bg1">
                    <a:lumMod val="85000"/>
                  </a:schemeClr>
                </a:solidFill>
                <a:latin typeface="Segoe Condensed" pitchFamily="34" charset="0"/>
              </a:rPr>
              <a:t>standard environmental message</a:t>
            </a:r>
            <a:endParaRPr lang="en-US" sz="2800" dirty="0">
              <a:solidFill>
                <a:schemeClr val="bg1">
                  <a:lumMod val="85000"/>
                </a:schemeClr>
              </a:solidFill>
              <a:latin typeface="Segoe Condensed" pitchFamily="34" charset="0"/>
            </a:endParaRPr>
          </a:p>
        </p:txBody>
      </p:sp>
      <p:sp>
        <p:nvSpPr>
          <p:cNvPr id="12" name="TextBox 11"/>
          <p:cNvSpPr txBox="1"/>
          <p:nvPr/>
        </p:nvSpPr>
        <p:spPr>
          <a:xfrm>
            <a:off x="914400" y="4876800"/>
            <a:ext cx="3581400" cy="1323439"/>
          </a:xfrm>
          <a:prstGeom prst="rect">
            <a:avLst/>
          </a:prstGeom>
          <a:noFill/>
        </p:spPr>
        <p:txBody>
          <a:bodyPr wrap="square" rtlCol="0">
            <a:spAutoFit/>
          </a:bodyPr>
          <a:lstStyle/>
          <a:p>
            <a:pPr algn="ctr"/>
            <a:r>
              <a:rPr lang="en-US" sz="8000" b="1" dirty="0" smtClean="0">
                <a:solidFill>
                  <a:schemeClr val="bg1">
                    <a:lumMod val="85000"/>
                  </a:schemeClr>
                </a:solidFill>
                <a:latin typeface="Segoe Condensed" pitchFamily="34" charset="0"/>
              </a:rPr>
              <a:t>35.1%</a:t>
            </a:r>
            <a:endParaRPr lang="en-US" sz="8000" b="1" dirty="0">
              <a:solidFill>
                <a:schemeClr val="bg1">
                  <a:lumMod val="85000"/>
                </a:schemeClr>
              </a:solidFill>
              <a:latin typeface="Segoe Condensed" pitchFamily="34" charset="0"/>
            </a:endParaRPr>
          </a:p>
        </p:txBody>
      </p:sp>
      <p:sp>
        <p:nvSpPr>
          <p:cNvPr id="13" name="TextBox 12"/>
          <p:cNvSpPr txBox="1"/>
          <p:nvPr/>
        </p:nvSpPr>
        <p:spPr>
          <a:xfrm>
            <a:off x="4343400" y="4572000"/>
            <a:ext cx="4953000" cy="523220"/>
          </a:xfrm>
          <a:prstGeom prst="rect">
            <a:avLst/>
          </a:prstGeom>
          <a:noFill/>
        </p:spPr>
        <p:txBody>
          <a:bodyPr wrap="square" rtlCol="0">
            <a:spAutoFit/>
          </a:bodyPr>
          <a:lstStyle/>
          <a:p>
            <a:pPr algn="ctr"/>
            <a:r>
              <a:rPr lang="en-US" sz="2800" dirty="0" smtClean="0">
                <a:solidFill>
                  <a:schemeClr val="bg1">
                    <a:lumMod val="85000"/>
                  </a:schemeClr>
                </a:solidFill>
                <a:latin typeface="Segoe Condensed" pitchFamily="34" charset="0"/>
              </a:rPr>
              <a:t>descriptive norm message</a:t>
            </a:r>
            <a:endParaRPr lang="en-US" sz="2800" dirty="0">
              <a:solidFill>
                <a:schemeClr val="bg1">
                  <a:lumMod val="85000"/>
                </a:schemeClr>
              </a:solidFill>
              <a:latin typeface="Segoe Condensed" pitchFamily="34" charset="0"/>
            </a:endParaRPr>
          </a:p>
        </p:txBody>
      </p:sp>
      <p:sp>
        <p:nvSpPr>
          <p:cNvPr id="14" name="TextBox 13"/>
          <p:cNvSpPr txBox="1"/>
          <p:nvPr/>
        </p:nvSpPr>
        <p:spPr>
          <a:xfrm>
            <a:off x="5105400" y="4876800"/>
            <a:ext cx="3581400" cy="1323439"/>
          </a:xfrm>
          <a:prstGeom prst="rect">
            <a:avLst/>
          </a:prstGeom>
          <a:noFill/>
        </p:spPr>
        <p:txBody>
          <a:bodyPr wrap="square" rtlCol="0">
            <a:spAutoFit/>
          </a:bodyPr>
          <a:lstStyle/>
          <a:p>
            <a:pPr algn="ctr"/>
            <a:r>
              <a:rPr lang="en-US" sz="8000" b="1" dirty="0" smtClean="0">
                <a:solidFill>
                  <a:schemeClr val="bg1">
                    <a:lumMod val="85000"/>
                  </a:schemeClr>
                </a:solidFill>
                <a:latin typeface="Segoe Condensed" pitchFamily="34" charset="0"/>
              </a:rPr>
              <a:t>44.1%</a:t>
            </a:r>
            <a:endParaRPr lang="en-US" sz="8000" b="1" dirty="0">
              <a:solidFill>
                <a:schemeClr val="bg1">
                  <a:lumMod val="85000"/>
                </a:schemeClr>
              </a:solidFill>
              <a:latin typeface="Segoe Condensed"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3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C:\research\talks\CHI2010-EcoFeedback\Toyota_Prius_2010_187519_20090317.jpg"/>
          <p:cNvPicPr>
            <a:picLocks noChangeAspect="1" noChangeArrowheads="1"/>
          </p:cNvPicPr>
          <p:nvPr/>
        </p:nvPicPr>
        <p:blipFill>
          <a:blip r:embed="rId3" cstate="print"/>
          <a:srcRect l="43556"/>
          <a:stretch>
            <a:fillRect/>
          </a:stretch>
        </p:blipFill>
        <p:spPr bwMode="auto">
          <a:xfrm>
            <a:off x="0" y="0"/>
            <a:ext cx="9144000" cy="6858000"/>
          </a:xfrm>
          <a:prstGeom prst="rect">
            <a:avLst/>
          </a:prstGeom>
          <a:noFill/>
        </p:spPr>
      </p:pic>
      <p:sp>
        <p:nvSpPr>
          <p:cNvPr id="5" name="Right Arrow 4"/>
          <p:cNvSpPr/>
          <p:nvPr/>
        </p:nvSpPr>
        <p:spPr>
          <a:xfrm>
            <a:off x="0" y="209550"/>
            <a:ext cx="6781800" cy="914400"/>
          </a:xfrm>
          <a:prstGeom prst="rightArrow">
            <a:avLst>
              <a:gd name="adj1" fmla="val 100000"/>
              <a:gd name="adj2" fmla="val 15533"/>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8"/>
          <p:cNvSpPr>
            <a:spLocks noGrp="1"/>
          </p:cNvSpPr>
          <p:nvPr>
            <p:ph type="title"/>
          </p:nvPr>
        </p:nvSpPr>
        <p:spPr>
          <a:xfrm>
            <a:off x="266700" y="228600"/>
            <a:ext cx="5524500" cy="868362"/>
          </a:xfrm>
        </p:spPr>
        <p:txBody>
          <a:bodyPr/>
          <a:lstStyle/>
          <a:p>
            <a:r>
              <a:rPr lang="en-US" dirty="0" err="1" smtClean="0"/>
              <a:t>toyota</a:t>
            </a:r>
            <a:r>
              <a:rPr lang="en-US" dirty="0" smtClean="0"/>
              <a:t> </a:t>
            </a:r>
            <a:r>
              <a:rPr lang="en-US" dirty="0" err="1" smtClean="0"/>
              <a:t>prius</a:t>
            </a:r>
            <a:endParaRPr lang="en-US" dirty="0"/>
          </a:p>
        </p:txBody>
      </p:sp>
      <p:sp>
        <p:nvSpPr>
          <p:cNvPr id="8" name="Rectangle 7"/>
          <p:cNvSpPr/>
          <p:nvPr/>
        </p:nvSpPr>
        <p:spPr>
          <a:xfrm>
            <a:off x="-5562600" y="533400"/>
            <a:ext cx="4140877" cy="1107996"/>
          </a:xfrm>
          <a:prstGeom prst="rect">
            <a:avLst/>
          </a:prstGeom>
        </p:spPr>
        <p:txBody>
          <a:bodyPr wrap="none">
            <a:spAutoFit/>
          </a:bodyPr>
          <a:lstStyle/>
          <a:p>
            <a:r>
              <a:rPr lang="en-US" sz="6600" dirty="0" smtClean="0">
                <a:latin typeface="Arial" pitchFamily="34" charset="0"/>
                <a:cs typeface="Arial" pitchFamily="34" charset="0"/>
              </a:rPr>
              <a:t>16.2 years</a:t>
            </a:r>
            <a:endParaRPr lang="en-US" sz="66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C:\research\talks\CHI2010-EcoFeedback\Toyota_Prius_2010_187519_20090317.jpg"/>
          <p:cNvPicPr>
            <a:picLocks noChangeAspect="1" noChangeArrowheads="1"/>
          </p:cNvPicPr>
          <p:nvPr/>
        </p:nvPicPr>
        <p:blipFill>
          <a:blip r:embed="rId3" cstate="print">
            <a:lum bright="-21000" contrast="-30000"/>
          </a:blip>
          <a:srcRect l="43556"/>
          <a:stretch>
            <a:fillRect/>
          </a:stretch>
        </p:blipFill>
        <p:spPr bwMode="auto">
          <a:xfrm>
            <a:off x="0" y="0"/>
            <a:ext cx="9144000" cy="6858000"/>
          </a:xfrm>
          <a:prstGeom prst="rect">
            <a:avLst/>
          </a:prstGeom>
          <a:noFill/>
        </p:spPr>
      </p:pic>
      <p:sp>
        <p:nvSpPr>
          <p:cNvPr id="5" name="Right Arrow 4"/>
          <p:cNvSpPr/>
          <p:nvPr/>
        </p:nvSpPr>
        <p:spPr>
          <a:xfrm>
            <a:off x="0" y="209550"/>
            <a:ext cx="6781800" cy="914400"/>
          </a:xfrm>
          <a:prstGeom prst="rightArrow">
            <a:avLst>
              <a:gd name="adj1" fmla="val 100000"/>
              <a:gd name="adj2" fmla="val 15533"/>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8"/>
          <p:cNvSpPr>
            <a:spLocks noGrp="1"/>
          </p:cNvSpPr>
          <p:nvPr>
            <p:ph type="title"/>
          </p:nvPr>
        </p:nvSpPr>
        <p:spPr>
          <a:xfrm>
            <a:off x="266700" y="228600"/>
            <a:ext cx="5524500" cy="868362"/>
          </a:xfrm>
        </p:spPr>
        <p:txBody>
          <a:bodyPr/>
          <a:lstStyle/>
          <a:p>
            <a:r>
              <a:rPr lang="en-US" dirty="0" err="1" smtClean="0"/>
              <a:t>toyota</a:t>
            </a:r>
            <a:r>
              <a:rPr lang="en-US" dirty="0" smtClean="0"/>
              <a:t> </a:t>
            </a:r>
            <a:r>
              <a:rPr lang="en-US" dirty="0" err="1" smtClean="0"/>
              <a:t>prius</a:t>
            </a:r>
            <a:endParaRPr lang="en-US" dirty="0"/>
          </a:p>
        </p:txBody>
      </p:sp>
      <p:sp>
        <p:nvSpPr>
          <p:cNvPr id="7" name="TextBox 6"/>
          <p:cNvSpPr txBox="1"/>
          <p:nvPr/>
        </p:nvSpPr>
        <p:spPr>
          <a:xfrm>
            <a:off x="533400" y="2486561"/>
            <a:ext cx="4038600" cy="1323439"/>
          </a:xfrm>
          <a:prstGeom prst="rect">
            <a:avLst/>
          </a:prstGeom>
          <a:noFill/>
        </p:spPr>
        <p:txBody>
          <a:bodyPr wrap="square" rtlCol="0">
            <a:spAutoFit/>
          </a:bodyPr>
          <a:lstStyle/>
          <a:p>
            <a:r>
              <a:rPr lang="en-US" sz="2000" dirty="0" smtClean="0">
                <a:solidFill>
                  <a:schemeClr val="bg1"/>
                </a:solidFill>
                <a:latin typeface="Arial" pitchFamily="34" charset="0"/>
                <a:cs typeface="Arial" pitchFamily="34" charset="0"/>
              </a:rPr>
              <a:t>compared w/</a:t>
            </a:r>
            <a:r>
              <a:rPr lang="en-US" sz="2000" b="1" dirty="0" err="1" smtClean="0">
                <a:solidFill>
                  <a:schemeClr val="bg1"/>
                </a:solidFill>
                <a:latin typeface="Arial" pitchFamily="34" charset="0"/>
                <a:cs typeface="Arial" pitchFamily="34" charset="0"/>
              </a:rPr>
              <a:t>toyota</a:t>
            </a:r>
            <a:r>
              <a:rPr lang="en-US" sz="2000" b="1" dirty="0" smtClean="0">
                <a:solidFill>
                  <a:schemeClr val="bg1"/>
                </a:solidFill>
                <a:latin typeface="Arial" pitchFamily="34" charset="0"/>
                <a:cs typeface="Arial" pitchFamily="34" charset="0"/>
              </a:rPr>
              <a:t> corolla le</a:t>
            </a:r>
          </a:p>
          <a:p>
            <a:r>
              <a:rPr lang="en-US" sz="2000" dirty="0" smtClean="0">
                <a:solidFill>
                  <a:schemeClr val="bg1"/>
                </a:solidFill>
                <a:latin typeface="Arial" pitchFamily="34" charset="0"/>
                <a:cs typeface="Arial" pitchFamily="34" charset="0"/>
              </a:rPr>
              <a:t>15,000 miles a year</a:t>
            </a:r>
          </a:p>
          <a:p>
            <a:r>
              <a:rPr lang="en-US" sz="2000" dirty="0" smtClean="0">
                <a:solidFill>
                  <a:schemeClr val="bg1"/>
                </a:solidFill>
                <a:latin typeface="Arial" pitchFamily="34" charset="0"/>
                <a:cs typeface="Arial" pitchFamily="34" charset="0"/>
              </a:rPr>
              <a:t>$3.00/gal gas</a:t>
            </a:r>
          </a:p>
          <a:p>
            <a:r>
              <a:rPr lang="en-US" sz="2000" dirty="0" smtClean="0">
                <a:solidFill>
                  <a:schemeClr val="bg1"/>
                </a:solidFill>
                <a:latin typeface="Arial" pitchFamily="34" charset="0"/>
                <a:cs typeface="Arial" pitchFamily="34" charset="0"/>
              </a:rPr>
              <a:t>w/tax credits</a:t>
            </a:r>
          </a:p>
        </p:txBody>
      </p:sp>
      <p:sp>
        <p:nvSpPr>
          <p:cNvPr id="8" name="Rectangle 7"/>
          <p:cNvSpPr/>
          <p:nvPr/>
        </p:nvSpPr>
        <p:spPr>
          <a:xfrm>
            <a:off x="381000" y="1524000"/>
            <a:ext cx="4140877" cy="1107996"/>
          </a:xfrm>
          <a:prstGeom prst="rect">
            <a:avLst/>
          </a:prstGeom>
        </p:spPr>
        <p:txBody>
          <a:bodyPr wrap="none">
            <a:spAutoFit/>
          </a:bodyPr>
          <a:lstStyle/>
          <a:p>
            <a:r>
              <a:rPr lang="en-US" sz="6600" dirty="0" smtClean="0">
                <a:solidFill>
                  <a:schemeClr val="bg1"/>
                </a:solidFill>
                <a:latin typeface="Arial" pitchFamily="34" charset="0"/>
                <a:cs typeface="Arial" pitchFamily="34" charset="0"/>
              </a:rPr>
              <a:t>16.2 years</a:t>
            </a:r>
            <a:endParaRPr lang="en-US" sz="6600" dirty="0">
              <a:solidFill>
                <a:schemeClr val="bg1"/>
              </a:solidFill>
              <a:latin typeface="Arial" pitchFamily="34" charset="0"/>
              <a:cs typeface="Arial" pitchFamily="34" charset="0"/>
            </a:endParaRPr>
          </a:p>
        </p:txBody>
      </p:sp>
      <p:sp>
        <p:nvSpPr>
          <p:cNvPr id="10" name="TextBox 9"/>
          <p:cNvSpPr txBox="1"/>
          <p:nvPr/>
        </p:nvSpPr>
        <p:spPr>
          <a:xfrm>
            <a:off x="323850" y="6349425"/>
            <a:ext cx="8001000" cy="584775"/>
          </a:xfrm>
          <a:prstGeom prst="rect">
            <a:avLst/>
          </a:prstGeom>
          <a:noFill/>
        </p:spPr>
        <p:txBody>
          <a:bodyPr wrap="square" rtlCol="0">
            <a:spAutoFit/>
          </a:bodyPr>
          <a:lstStyle/>
          <a:p>
            <a:r>
              <a:rPr lang="en-US" sz="1600" dirty="0" smtClean="0">
                <a:solidFill>
                  <a:schemeClr val="bg1"/>
                </a:solidFill>
                <a:latin typeface="Arial" pitchFamily="34" charset="0"/>
                <a:cs typeface="Arial" pitchFamily="34" charset="0"/>
              </a:rPr>
              <a:t>http://www.edmunds.com/advice/fueleconomy/articles/116513/article.html</a:t>
            </a:r>
          </a:p>
          <a:p>
            <a:endParaRPr lang="en-US" sz="16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62" name="Picture 2" descr="C:\research\talks\Walk21.2009-PersuasiveTechForWalking\HoustonScreenshots1.png"/>
          <p:cNvPicPr>
            <a:picLocks noChangeAspect="1" noChangeArrowheads="1"/>
          </p:cNvPicPr>
          <p:nvPr/>
        </p:nvPicPr>
        <p:blipFill>
          <a:blip r:embed="rId3" cstate="print"/>
          <a:srcRect/>
          <a:stretch>
            <a:fillRect/>
          </a:stretch>
        </p:blipFill>
        <p:spPr bwMode="auto">
          <a:xfrm>
            <a:off x="0" y="1514475"/>
            <a:ext cx="4686300" cy="4429125"/>
          </a:xfrm>
          <a:prstGeom prst="rect">
            <a:avLst/>
          </a:prstGeom>
          <a:noFill/>
        </p:spPr>
      </p:pic>
      <p:pic>
        <p:nvPicPr>
          <p:cNvPr id="92163" name="Picture 3" descr="C:\research\talks\Walk21.2009-PersuasiveTechForWalking\HoustonScreenshots2.png"/>
          <p:cNvPicPr>
            <a:picLocks noChangeAspect="1" noChangeArrowheads="1"/>
          </p:cNvPicPr>
          <p:nvPr/>
        </p:nvPicPr>
        <p:blipFill>
          <a:blip r:embed="rId4" cstate="print"/>
          <a:srcRect/>
          <a:stretch>
            <a:fillRect/>
          </a:stretch>
        </p:blipFill>
        <p:spPr bwMode="auto">
          <a:xfrm>
            <a:off x="4818063" y="1365619"/>
            <a:ext cx="3944937" cy="4577981"/>
          </a:xfrm>
          <a:prstGeom prst="rect">
            <a:avLst/>
          </a:prstGeom>
          <a:noFill/>
        </p:spPr>
      </p:pic>
      <p:sp>
        <p:nvSpPr>
          <p:cNvPr id="6" name="Title 1"/>
          <p:cNvSpPr>
            <a:spLocks noGrp="1"/>
          </p:cNvSpPr>
          <p:nvPr>
            <p:ph type="title"/>
          </p:nvPr>
        </p:nvSpPr>
        <p:spPr>
          <a:xfrm>
            <a:off x="228600" y="503238"/>
            <a:ext cx="8686800" cy="639762"/>
          </a:xfrm>
        </p:spPr>
        <p:txBody>
          <a:bodyPr>
            <a:normAutofit fontScale="90000"/>
          </a:bodyPr>
          <a:lstStyle/>
          <a:p>
            <a:r>
              <a:rPr lang="en-US" dirty="0" smtClean="0">
                <a:solidFill>
                  <a:schemeClr val="tx1">
                    <a:lumMod val="65000"/>
                    <a:lumOff val="35000"/>
                  </a:schemeClr>
                </a:solidFill>
              </a:rPr>
              <a:t>pedometer cell phone fitness study</a:t>
            </a:r>
            <a:endParaRPr lang="en-US" dirty="0">
              <a:solidFill>
                <a:schemeClr val="tx1">
                  <a:lumMod val="65000"/>
                  <a:lumOff val="35000"/>
                </a:schemeClr>
              </a:solidFill>
            </a:endParaRPr>
          </a:p>
        </p:txBody>
      </p:sp>
      <p:sp>
        <p:nvSpPr>
          <p:cNvPr id="7" name="Rectangle 6"/>
          <p:cNvSpPr/>
          <p:nvPr/>
        </p:nvSpPr>
        <p:spPr>
          <a:xfrm>
            <a:off x="228600" y="6059269"/>
            <a:ext cx="6553200" cy="646331"/>
          </a:xfrm>
          <a:prstGeom prst="rect">
            <a:avLst/>
          </a:prstGeom>
        </p:spPr>
        <p:txBody>
          <a:bodyPr wrap="square">
            <a:spAutoFit/>
          </a:bodyPr>
          <a:lstStyle/>
          <a:p>
            <a:r>
              <a:rPr lang="en-US" dirty="0" err="1" smtClean="0">
                <a:solidFill>
                  <a:schemeClr val="bg1">
                    <a:lumMod val="50000"/>
                  </a:schemeClr>
                </a:solidFill>
              </a:rPr>
              <a:t>Consolvo</a:t>
            </a:r>
            <a:r>
              <a:rPr lang="en-US" dirty="0" smtClean="0">
                <a:solidFill>
                  <a:schemeClr val="bg1">
                    <a:lumMod val="50000"/>
                  </a:schemeClr>
                </a:solidFill>
              </a:rPr>
              <a:t>, S., et al. Design Requirements for Technologies that Encourage Physical Activity. CHI 2006</a:t>
            </a:r>
            <a:endParaRPr lang="en-US" dirty="0">
              <a:solidFill>
                <a:schemeClr val="bg1">
                  <a:lumMod val="50000"/>
                </a:schemeClr>
              </a:solidFill>
            </a:endParaRPr>
          </a:p>
        </p:txBody>
      </p:sp>
      <p:sp>
        <p:nvSpPr>
          <p:cNvPr id="9" name="Rounded Rectangle 8"/>
          <p:cNvSpPr/>
          <p:nvPr/>
        </p:nvSpPr>
        <p:spPr>
          <a:xfrm>
            <a:off x="6934199" y="3415862"/>
            <a:ext cx="1926021" cy="2209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90"/>
                                          </p:val>
                                        </p:tav>
                                        <p:tav tm="100000">
                                          <p:val>
                                            <p:fltVal val="0"/>
                                          </p:val>
                                        </p:tav>
                                      </p:tavLst>
                                    </p:anim>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research\thesis\ThesisProposalTalk\2216765708_98661fe50f_b.jpg"/>
          <p:cNvPicPr>
            <a:picLocks noChangeAspect="1" noChangeArrowheads="1"/>
          </p:cNvPicPr>
          <p:nvPr/>
        </p:nvPicPr>
        <p:blipFill>
          <a:blip r:embed="rId3" cstate="print"/>
          <a:srcRect/>
          <a:stretch>
            <a:fillRect/>
          </a:stretch>
        </p:blipFill>
        <p:spPr bwMode="auto">
          <a:xfrm>
            <a:off x="685800" y="1828800"/>
            <a:ext cx="3514659" cy="4572000"/>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2" name="Group 13"/>
          <p:cNvGrpSpPr/>
          <p:nvPr/>
        </p:nvGrpSpPr>
        <p:grpSpPr>
          <a:xfrm>
            <a:off x="4298146" y="1313623"/>
            <a:ext cx="3910954" cy="4871011"/>
            <a:chOff x="4298146" y="1313623"/>
            <a:chExt cx="3910954" cy="4871011"/>
          </a:xfrm>
        </p:grpSpPr>
        <p:pic>
          <p:nvPicPr>
            <p:cNvPr id="10242" name="Picture 2" descr="C:\research\talks\UbiComp2009-DC\MilliganFlossie report card.jpg"/>
            <p:cNvPicPr>
              <a:picLocks noChangeAspect="1" noChangeArrowheads="1"/>
            </p:cNvPicPr>
            <p:nvPr/>
          </p:nvPicPr>
          <p:blipFill>
            <a:blip r:embed="rId4" cstate="print"/>
            <a:srcRect l="2871" b="40204"/>
            <a:stretch>
              <a:fillRect/>
            </a:stretch>
          </p:blipFill>
          <p:spPr bwMode="auto">
            <a:xfrm rot="616786">
              <a:off x="4298146" y="2070036"/>
              <a:ext cx="3910954" cy="4114598"/>
            </a:xfrm>
            <a:prstGeom prst="rect">
              <a:avLst/>
            </a:prstGeom>
            <a:solidFill>
              <a:srgbClr val="FFFFFF">
                <a:shade val="85000"/>
              </a:srgbClr>
            </a:solidFill>
            <a:ln w="76200" cap="sq">
              <a:solidFill>
                <a:srgbClr val="FFFFFF"/>
              </a:solidFill>
              <a:miter lim="800000"/>
            </a:ln>
            <a:effectLst>
              <a:outerShdw blurRad="50800" dist="38100" dir="8100000" algn="tr" rotWithShape="0">
                <a:prstClr val="black">
                  <a:alpha val="40000"/>
                </a:prst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Title 6"/>
            <p:cNvSpPr txBox="1">
              <a:spLocks/>
            </p:cNvSpPr>
            <p:nvPr/>
          </p:nvSpPr>
          <p:spPr>
            <a:xfrm rot="258974">
              <a:off x="4447901" y="1313623"/>
              <a:ext cx="3086100" cy="868362"/>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4000" dirty="0" smtClean="0">
                  <a:solidFill>
                    <a:schemeClr val="bg1">
                      <a:lumMod val="75000"/>
                    </a:schemeClr>
                  </a:solidFill>
                  <a:latin typeface="Arial" pitchFamily="34" charset="0"/>
                  <a:ea typeface="Segoe UI" pitchFamily="34" charset="0"/>
                  <a:cs typeface="Arial" pitchFamily="34" charset="0"/>
                </a:rPr>
                <a:t>high</a:t>
              </a:r>
              <a:r>
                <a:rPr kumimoji="0" lang="en-US" sz="4000" b="0" i="0" u="none" strike="noStrike" kern="1200" cap="none" spc="0" normalizeH="0" baseline="0" noProof="0" dirty="0" smtClean="0">
                  <a:ln>
                    <a:noFill/>
                  </a:ln>
                  <a:solidFill>
                    <a:schemeClr val="bg1">
                      <a:lumMod val="75000"/>
                    </a:schemeClr>
                  </a:solidFill>
                  <a:effectLst/>
                  <a:uLnTx/>
                  <a:uFillTx/>
                  <a:latin typeface="Arial" pitchFamily="34" charset="0"/>
                  <a:ea typeface="Segoe UI" pitchFamily="34" charset="0"/>
                  <a:cs typeface="Arial" pitchFamily="34" charset="0"/>
                </a:rPr>
                <a:t>-level</a:t>
              </a:r>
              <a:endParaRPr kumimoji="0" lang="en-US" sz="4000" b="0" i="0" u="none" strike="noStrike" kern="1200" cap="none" spc="0" normalizeH="0" baseline="0" noProof="0" dirty="0">
                <a:ln>
                  <a:noFill/>
                </a:ln>
                <a:solidFill>
                  <a:schemeClr val="bg1">
                    <a:lumMod val="75000"/>
                  </a:schemeClr>
                </a:solidFill>
                <a:effectLst/>
                <a:uLnTx/>
                <a:uFillTx/>
                <a:latin typeface="Arial" pitchFamily="34" charset="0"/>
                <a:ea typeface="Segoe UI" pitchFamily="34" charset="0"/>
                <a:cs typeface="Arial" pitchFamily="34" charset="0"/>
              </a:endParaRPr>
            </a:p>
          </p:txBody>
        </p:sp>
      </p:grpSp>
      <p:sp>
        <p:nvSpPr>
          <p:cNvPr id="10" name="Title 6"/>
          <p:cNvSpPr txBox="1">
            <a:spLocks/>
          </p:cNvSpPr>
          <p:nvPr/>
        </p:nvSpPr>
        <p:spPr>
          <a:xfrm rot="21247534">
            <a:off x="330248" y="1076932"/>
            <a:ext cx="3086100" cy="868362"/>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bg1">
                    <a:lumMod val="75000"/>
                  </a:schemeClr>
                </a:solidFill>
                <a:effectLst/>
                <a:uLnTx/>
                <a:uFillTx/>
                <a:latin typeface="Arial" pitchFamily="34" charset="0"/>
                <a:ea typeface="Segoe UI" pitchFamily="34" charset="0"/>
                <a:cs typeface="Arial" pitchFamily="34" charset="0"/>
              </a:rPr>
              <a:t>low-level</a:t>
            </a:r>
            <a:endParaRPr kumimoji="0" lang="en-US" sz="4000" b="0" i="0" u="none" strike="noStrike" kern="1200" cap="none" spc="0" normalizeH="0" baseline="0" noProof="0" dirty="0">
              <a:ln>
                <a:noFill/>
              </a:ln>
              <a:solidFill>
                <a:schemeClr val="bg1">
                  <a:lumMod val="75000"/>
                </a:schemeClr>
              </a:solidFill>
              <a:effectLst/>
              <a:uLnTx/>
              <a:uFillTx/>
              <a:latin typeface="Arial" pitchFamily="34" charset="0"/>
              <a:ea typeface="Segoe UI" pitchFamily="34" charset="0"/>
              <a:cs typeface="Arial" pitchFamily="34" charset="0"/>
            </a:endParaRPr>
          </a:p>
        </p:txBody>
      </p:sp>
      <p:sp>
        <p:nvSpPr>
          <p:cNvPr id="12" name="Title 11"/>
          <p:cNvSpPr>
            <a:spLocks noGrp="1"/>
          </p:cNvSpPr>
          <p:nvPr>
            <p:ph type="title"/>
          </p:nvPr>
        </p:nvSpPr>
        <p:spPr/>
        <p:txBody>
          <a:bodyPr/>
          <a:lstStyle/>
          <a:p>
            <a:r>
              <a:rPr lang="en-US" sz="5000" dirty="0" smtClean="0"/>
              <a:t>two types of feedback</a:t>
            </a:r>
            <a:endParaRPr lang="en-US" sz="5000" dirty="0"/>
          </a:p>
        </p:txBody>
      </p:sp>
      <p:sp>
        <p:nvSpPr>
          <p:cNvPr id="13" name="TextBox 12"/>
          <p:cNvSpPr txBox="1"/>
          <p:nvPr/>
        </p:nvSpPr>
        <p:spPr>
          <a:xfrm>
            <a:off x="2057400" y="6305490"/>
            <a:ext cx="6934200" cy="400110"/>
          </a:xfrm>
          <a:prstGeom prst="rect">
            <a:avLst/>
          </a:prstGeom>
          <a:noFill/>
        </p:spPr>
        <p:txBody>
          <a:bodyPr wrap="square" rtlCol="0">
            <a:spAutoFit/>
          </a:bodyPr>
          <a:lstStyle/>
          <a:p>
            <a:pPr algn="r"/>
            <a:r>
              <a:rPr lang="en-US" sz="2000" dirty="0" smtClean="0">
                <a:solidFill>
                  <a:schemeClr val="bg1">
                    <a:lumMod val="75000"/>
                  </a:schemeClr>
                </a:solidFill>
                <a:latin typeface="Arial" pitchFamily="34" charset="0"/>
                <a:cs typeface="Arial" pitchFamily="34" charset="0"/>
              </a:rPr>
              <a:t>Becker, L.J., </a:t>
            </a:r>
            <a:r>
              <a:rPr lang="en-US" sz="2000" i="1" dirty="0" smtClean="0">
                <a:solidFill>
                  <a:schemeClr val="bg1">
                    <a:lumMod val="75000"/>
                  </a:schemeClr>
                </a:solidFill>
                <a:latin typeface="Arial" pitchFamily="34" charset="0"/>
                <a:cs typeface="Arial" pitchFamily="34" charset="0"/>
              </a:rPr>
              <a:t>J. of Applied Psychology 1978</a:t>
            </a:r>
            <a:endParaRPr lang="en-US" sz="2000" i="1" dirty="0">
              <a:solidFill>
                <a:schemeClr val="bg1">
                  <a:lumMod val="75000"/>
                </a:schemeClr>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Jon Froehlich\Pictures\2008_11_17 - Sacramento, BECC\IMG_7142 (1280x960).jpg"/>
          <p:cNvPicPr>
            <a:picLocks noChangeAspect="1" noChangeArrowheads="1"/>
          </p:cNvPicPr>
          <p:nvPr/>
        </p:nvPicPr>
        <p:blipFill>
          <a:blip r:embed="rId3" cstate="print"/>
          <a:srcRect r="1"/>
          <a:stretch>
            <a:fillRect/>
          </a:stretch>
        </p:blipFill>
        <p:spPr bwMode="auto">
          <a:xfrm>
            <a:off x="0" y="0"/>
            <a:ext cx="9144016" cy="6858000"/>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7" name="Picture 2" descr="C:\Users\Jon Froehlich\Pictures\2008_11_17 - Sacramento, BECC\IMG_7142 (1280x960).jpg"/>
          <p:cNvPicPr>
            <a:picLocks noChangeAspect="1" noChangeArrowheads="1"/>
          </p:cNvPicPr>
          <p:nvPr/>
        </p:nvPicPr>
        <p:blipFill>
          <a:blip r:embed="rId3" cstate="print"/>
          <a:srcRect l="64999" t="52222" r="14753" b="13333"/>
          <a:stretch>
            <a:fillRect/>
          </a:stretch>
        </p:blipFill>
        <p:spPr bwMode="auto">
          <a:xfrm>
            <a:off x="457200" y="914400"/>
            <a:ext cx="4419600" cy="5638800"/>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5" name="Right Arrow 4"/>
          <p:cNvSpPr/>
          <p:nvPr/>
        </p:nvSpPr>
        <p:spPr>
          <a:xfrm>
            <a:off x="0" y="228600"/>
            <a:ext cx="2667000" cy="914400"/>
          </a:xfrm>
          <a:prstGeom prst="rightArrow">
            <a:avLst>
              <a:gd name="adj1" fmla="val 100000"/>
              <a:gd name="adj2" fmla="val 15533"/>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8"/>
          <p:cNvSpPr>
            <a:spLocks noGrp="1"/>
          </p:cNvSpPr>
          <p:nvPr>
            <p:ph type="title"/>
          </p:nvPr>
        </p:nvSpPr>
        <p:spPr>
          <a:xfrm>
            <a:off x="266700" y="228600"/>
            <a:ext cx="8610600" cy="868362"/>
          </a:xfrm>
        </p:spPr>
        <p:txBody>
          <a:bodyPr/>
          <a:lstStyle/>
          <a:p>
            <a:r>
              <a:rPr lang="en-US" dirty="0" smtClean="0"/>
              <a:t>trust</a:t>
            </a:r>
            <a:endParaRPr lang="en-US" dirty="0"/>
          </a:p>
        </p:txBody>
      </p:sp>
      <p:sp>
        <p:nvSpPr>
          <p:cNvPr id="9" name="Oval 8"/>
          <p:cNvSpPr/>
          <p:nvPr/>
        </p:nvSpPr>
        <p:spPr>
          <a:xfrm>
            <a:off x="1905000" y="4724400"/>
            <a:ext cx="2743200" cy="1219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why not increase costs? </a:t>
            </a:r>
            <a:endParaRPr lang="en-US" sz="4800" dirty="0"/>
          </a:p>
        </p:txBody>
      </p:sp>
      <p:sp>
        <p:nvSpPr>
          <p:cNvPr id="5" name="Freeform 4"/>
          <p:cNvSpPr/>
          <p:nvPr/>
        </p:nvSpPr>
        <p:spPr>
          <a:xfrm>
            <a:off x="1295400" y="1828800"/>
            <a:ext cx="6096000" cy="3284621"/>
          </a:xfrm>
          <a:custGeom>
            <a:avLst/>
            <a:gdLst>
              <a:gd name="connsiteX0" fmla="*/ 0 w 6015789"/>
              <a:gd name="connsiteY0" fmla="*/ 3056021 h 3056021"/>
              <a:gd name="connsiteX1" fmla="*/ 601579 w 6015789"/>
              <a:gd name="connsiteY1" fmla="*/ 1949116 h 3056021"/>
              <a:gd name="connsiteX2" fmla="*/ 842210 w 6015789"/>
              <a:gd name="connsiteY2" fmla="*/ 2574758 h 3056021"/>
              <a:gd name="connsiteX3" fmla="*/ 1564105 w 6015789"/>
              <a:gd name="connsiteY3" fmla="*/ 1660358 h 3056021"/>
              <a:gd name="connsiteX4" fmla="*/ 2141621 w 6015789"/>
              <a:gd name="connsiteY4" fmla="*/ 2574758 h 3056021"/>
              <a:gd name="connsiteX5" fmla="*/ 3248526 w 6015789"/>
              <a:gd name="connsiteY5" fmla="*/ 601579 h 3056021"/>
              <a:gd name="connsiteX6" fmla="*/ 3489158 w 6015789"/>
              <a:gd name="connsiteY6" fmla="*/ 2286000 h 3056021"/>
              <a:gd name="connsiteX7" fmla="*/ 6015789 w 6015789"/>
              <a:gd name="connsiteY7" fmla="*/ 0 h 3056021"/>
              <a:gd name="connsiteX0" fmla="*/ 0 w 6015789"/>
              <a:gd name="connsiteY0" fmla="*/ 3056021 h 3056021"/>
              <a:gd name="connsiteX1" fmla="*/ 601579 w 6015789"/>
              <a:gd name="connsiteY1" fmla="*/ 1949116 h 3056021"/>
              <a:gd name="connsiteX2" fmla="*/ 842210 w 6015789"/>
              <a:gd name="connsiteY2" fmla="*/ 2574758 h 3056021"/>
              <a:gd name="connsiteX3" fmla="*/ 1564105 w 6015789"/>
              <a:gd name="connsiteY3" fmla="*/ 1660358 h 3056021"/>
              <a:gd name="connsiteX4" fmla="*/ 2141621 w 6015789"/>
              <a:gd name="connsiteY4" fmla="*/ 2574758 h 3056021"/>
              <a:gd name="connsiteX5" fmla="*/ 3007895 w 6015789"/>
              <a:gd name="connsiteY5" fmla="*/ 1143000 h 3056021"/>
              <a:gd name="connsiteX6" fmla="*/ 3489158 w 6015789"/>
              <a:gd name="connsiteY6" fmla="*/ 2286000 h 3056021"/>
              <a:gd name="connsiteX7" fmla="*/ 6015789 w 6015789"/>
              <a:gd name="connsiteY7" fmla="*/ 0 h 3056021"/>
              <a:gd name="connsiteX0" fmla="*/ 0 w 5596083"/>
              <a:gd name="connsiteY0" fmla="*/ 3284621 h 3284621"/>
              <a:gd name="connsiteX1" fmla="*/ 601579 w 5596083"/>
              <a:gd name="connsiteY1" fmla="*/ 2177716 h 3284621"/>
              <a:gd name="connsiteX2" fmla="*/ 842210 w 5596083"/>
              <a:gd name="connsiteY2" fmla="*/ 2803358 h 3284621"/>
              <a:gd name="connsiteX3" fmla="*/ 1564105 w 5596083"/>
              <a:gd name="connsiteY3" fmla="*/ 1888958 h 3284621"/>
              <a:gd name="connsiteX4" fmla="*/ 2141621 w 5596083"/>
              <a:gd name="connsiteY4" fmla="*/ 2803358 h 3284621"/>
              <a:gd name="connsiteX5" fmla="*/ 3007895 w 5596083"/>
              <a:gd name="connsiteY5" fmla="*/ 1371600 h 3284621"/>
              <a:gd name="connsiteX6" fmla="*/ 3489158 w 5596083"/>
              <a:gd name="connsiteY6" fmla="*/ 2514600 h 3284621"/>
              <a:gd name="connsiteX7" fmla="*/ 5596083 w 5596083"/>
              <a:gd name="connsiteY7" fmla="*/ 0 h 328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6083" h="3284621">
                <a:moveTo>
                  <a:pt x="0" y="3284621"/>
                </a:moveTo>
                <a:lnTo>
                  <a:pt x="601579" y="2177716"/>
                </a:lnTo>
                <a:lnTo>
                  <a:pt x="842210" y="2803358"/>
                </a:lnTo>
                <a:lnTo>
                  <a:pt x="1564105" y="1888958"/>
                </a:lnTo>
                <a:lnTo>
                  <a:pt x="2141621" y="2803358"/>
                </a:lnTo>
                <a:lnTo>
                  <a:pt x="3007895" y="1371600"/>
                </a:lnTo>
                <a:lnTo>
                  <a:pt x="3489158" y="2514600"/>
                </a:lnTo>
                <a:lnTo>
                  <a:pt x="5596083" y="0"/>
                </a:lnTo>
              </a:path>
            </a:pathLst>
          </a:custGeom>
          <a:ln w="76200">
            <a:solidFill>
              <a:schemeClr val="accent6">
                <a:lumMod val="75000"/>
              </a:schemeClr>
            </a:solidFill>
            <a:headEnd type="none" w="med" len="med"/>
            <a:tailEnd type="triangle" w="lg" len="lg"/>
          </a:ln>
          <a:effectLst>
            <a:reflection blurRad="6350" stA="52000" endA="300" endPos="35000" dir="5400000" sy="-100000" algn="bl" rotWithShape="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study</a:t>
            </a:r>
            <a:endParaRPr lang="en-US" dirty="0">
              <a:latin typeface="Arial" pitchFamily="34" charset="0"/>
              <a:cs typeface="Arial" pitchFamily="34" charset="0"/>
            </a:endParaRPr>
          </a:p>
        </p:txBody>
      </p:sp>
      <p:pic>
        <p:nvPicPr>
          <p:cNvPr id="71682" name="Picture 2"/>
          <p:cNvPicPr>
            <a:picLocks noChangeAspect="1" noChangeArrowheads="1"/>
          </p:cNvPicPr>
          <p:nvPr/>
        </p:nvPicPr>
        <p:blipFill>
          <a:blip r:embed="rId3" cstate="print"/>
          <a:srcRect/>
          <a:stretch>
            <a:fillRect/>
          </a:stretch>
        </p:blipFill>
        <p:spPr bwMode="auto">
          <a:xfrm>
            <a:off x="-4572000" y="990600"/>
            <a:ext cx="4120570" cy="4314825"/>
          </a:xfrm>
          <a:prstGeom prst="rect">
            <a:avLst/>
          </a:prstGeom>
          <a:noFill/>
          <a:ln w="9525">
            <a:noFill/>
            <a:miter lim="800000"/>
            <a:headEnd/>
            <a:tailEnd/>
          </a:ln>
        </p:spPr>
      </p:pic>
      <p:sp>
        <p:nvSpPr>
          <p:cNvPr id="16" name="TextBox 15"/>
          <p:cNvSpPr txBox="1"/>
          <p:nvPr/>
        </p:nvSpPr>
        <p:spPr>
          <a:xfrm>
            <a:off x="152400" y="6305490"/>
            <a:ext cx="7315200" cy="400110"/>
          </a:xfrm>
          <a:prstGeom prst="rect">
            <a:avLst/>
          </a:prstGeom>
          <a:noFill/>
        </p:spPr>
        <p:txBody>
          <a:bodyPr wrap="square" rtlCol="0">
            <a:spAutoFit/>
          </a:bodyPr>
          <a:lstStyle/>
          <a:p>
            <a:r>
              <a:rPr lang="en-US" sz="2000" dirty="0" err="1" smtClean="0">
                <a:solidFill>
                  <a:schemeClr val="bg1">
                    <a:lumMod val="75000"/>
                  </a:schemeClr>
                </a:solidFill>
                <a:latin typeface="Arial" pitchFamily="34" charset="0"/>
                <a:cs typeface="Arial" pitchFamily="34" charset="0"/>
              </a:rPr>
              <a:t>McCalley</a:t>
            </a:r>
            <a:r>
              <a:rPr lang="en-US" sz="2000" dirty="0" smtClean="0">
                <a:solidFill>
                  <a:schemeClr val="bg1">
                    <a:lumMod val="75000"/>
                  </a:schemeClr>
                </a:solidFill>
                <a:latin typeface="Arial" pitchFamily="34" charset="0"/>
                <a:cs typeface="Arial" pitchFamily="34" charset="0"/>
              </a:rPr>
              <a:t> &amp; </a:t>
            </a:r>
            <a:r>
              <a:rPr lang="en-US" sz="2000" dirty="0" err="1" smtClean="0">
                <a:solidFill>
                  <a:schemeClr val="bg1">
                    <a:lumMod val="75000"/>
                  </a:schemeClr>
                </a:solidFill>
                <a:latin typeface="Arial" pitchFamily="34" charset="0"/>
                <a:cs typeface="Arial" pitchFamily="34" charset="0"/>
              </a:rPr>
              <a:t>Midden</a:t>
            </a:r>
            <a:r>
              <a:rPr lang="en-US" sz="2000" dirty="0" smtClean="0">
                <a:solidFill>
                  <a:schemeClr val="bg1">
                    <a:lumMod val="75000"/>
                  </a:schemeClr>
                </a:solidFill>
                <a:latin typeface="Arial" pitchFamily="34" charset="0"/>
                <a:cs typeface="Arial" pitchFamily="34" charset="0"/>
              </a:rPr>
              <a:t>, </a:t>
            </a:r>
            <a:r>
              <a:rPr lang="en-US" sz="2000" i="1" dirty="0" smtClean="0">
                <a:solidFill>
                  <a:schemeClr val="bg1">
                    <a:lumMod val="75000"/>
                  </a:schemeClr>
                </a:solidFill>
                <a:latin typeface="Arial" pitchFamily="34" charset="0"/>
                <a:cs typeface="Arial" pitchFamily="34" charset="0"/>
              </a:rPr>
              <a:t>Journal of Economic Psychology, 2002</a:t>
            </a:r>
            <a:endParaRPr lang="en-US" sz="2000" i="1" dirty="0">
              <a:solidFill>
                <a:schemeClr val="bg1">
                  <a:lumMod val="75000"/>
                </a:schemeClr>
              </a:solidFill>
              <a:latin typeface="Arial" pitchFamily="34" charset="0"/>
              <a:cs typeface="Arial" pitchFamily="34" charset="0"/>
            </a:endParaRPr>
          </a:p>
        </p:txBody>
      </p:sp>
      <p:sp>
        <p:nvSpPr>
          <p:cNvPr id="7" name="Rectangle 6"/>
          <p:cNvSpPr/>
          <p:nvPr/>
        </p:nvSpPr>
        <p:spPr>
          <a:xfrm>
            <a:off x="762000" y="838200"/>
            <a:ext cx="8199681" cy="707886"/>
          </a:xfrm>
          <a:prstGeom prst="rect">
            <a:avLst/>
          </a:prstGeom>
        </p:spPr>
        <p:txBody>
          <a:bodyPr wrap="none">
            <a:spAutoFit/>
          </a:bodyPr>
          <a:lstStyle/>
          <a:p>
            <a:r>
              <a:rPr lang="en-US" sz="4000" dirty="0" smtClean="0">
                <a:solidFill>
                  <a:schemeClr val="bg1">
                    <a:lumMod val="75000"/>
                  </a:schemeClr>
                </a:solidFill>
                <a:latin typeface="Arial" pitchFamily="34" charset="0"/>
                <a:cs typeface="Arial" pitchFamily="34" charset="0"/>
              </a:rPr>
              <a:t>environmental psychology example</a:t>
            </a:r>
            <a:endParaRPr lang="en-US" sz="4000" dirty="0">
              <a:solidFill>
                <a:schemeClr val="bg1">
                  <a:lumMod val="75000"/>
                </a:schemeClr>
              </a:solidFill>
            </a:endParaRPr>
          </a:p>
        </p:txBody>
      </p:sp>
      <p:pic>
        <p:nvPicPr>
          <p:cNvPr id="4098" name="Picture 2" descr="C:\research\talks\Affiliates2009-SensingAndFeedback\WasherSideView.png"/>
          <p:cNvPicPr>
            <a:picLocks noChangeAspect="1" noChangeArrowheads="1"/>
          </p:cNvPicPr>
          <p:nvPr/>
        </p:nvPicPr>
        <p:blipFill>
          <a:blip r:embed="rId4" cstate="print"/>
          <a:srcRect/>
          <a:stretch>
            <a:fillRect/>
          </a:stretch>
        </p:blipFill>
        <p:spPr bwMode="auto">
          <a:xfrm flipH="1">
            <a:off x="685800" y="2225675"/>
            <a:ext cx="2204676" cy="3108325"/>
          </a:xfrm>
          <a:prstGeom prst="rect">
            <a:avLst/>
          </a:prstGeom>
          <a:noFill/>
          <a:effectLst>
            <a:reflection blurRad="6350" stA="52000" endA="300" endPos="35000" dir="5400000" sy="-100000" algn="bl" rotWithShape="0"/>
          </a:effectLst>
        </p:spPr>
      </p:pic>
      <p:sp>
        <p:nvSpPr>
          <p:cNvPr id="11" name="Freeform 10"/>
          <p:cNvSpPr/>
          <p:nvPr/>
        </p:nvSpPr>
        <p:spPr>
          <a:xfrm>
            <a:off x="2617077" y="1403131"/>
            <a:ext cx="1497723" cy="1058900"/>
          </a:xfrm>
          <a:custGeom>
            <a:avLst/>
            <a:gdLst>
              <a:gd name="connsiteX0" fmla="*/ 204952 w 1812159"/>
              <a:gd name="connsiteY0" fmla="*/ 252248 h 1166648"/>
              <a:gd name="connsiteX1" fmla="*/ 78827 w 1812159"/>
              <a:gd name="connsiteY1" fmla="*/ 268014 h 1166648"/>
              <a:gd name="connsiteX2" fmla="*/ 15765 w 1812159"/>
              <a:gd name="connsiteY2" fmla="*/ 362607 h 1166648"/>
              <a:gd name="connsiteX3" fmla="*/ 0 w 1812159"/>
              <a:gd name="connsiteY3" fmla="*/ 488731 h 1166648"/>
              <a:gd name="connsiteX4" fmla="*/ 31531 w 1812159"/>
              <a:gd name="connsiteY4" fmla="*/ 662152 h 1166648"/>
              <a:gd name="connsiteX5" fmla="*/ 63062 w 1812159"/>
              <a:gd name="connsiteY5" fmla="*/ 709448 h 1166648"/>
              <a:gd name="connsiteX6" fmla="*/ 78827 w 1812159"/>
              <a:gd name="connsiteY6" fmla="*/ 756745 h 1166648"/>
              <a:gd name="connsiteX7" fmla="*/ 110358 w 1812159"/>
              <a:gd name="connsiteY7" fmla="*/ 961697 h 1166648"/>
              <a:gd name="connsiteX8" fmla="*/ 141890 w 1812159"/>
              <a:gd name="connsiteY8" fmla="*/ 993228 h 1166648"/>
              <a:gd name="connsiteX9" fmla="*/ 204952 w 1812159"/>
              <a:gd name="connsiteY9" fmla="*/ 1135117 h 1166648"/>
              <a:gd name="connsiteX10" fmla="*/ 252248 w 1812159"/>
              <a:gd name="connsiteY10" fmla="*/ 1166648 h 1166648"/>
              <a:gd name="connsiteX11" fmla="*/ 394138 w 1812159"/>
              <a:gd name="connsiteY11" fmla="*/ 1119352 h 1166648"/>
              <a:gd name="connsiteX12" fmla="*/ 441434 w 1812159"/>
              <a:gd name="connsiteY12" fmla="*/ 1103586 h 1166648"/>
              <a:gd name="connsiteX13" fmla="*/ 488731 w 1812159"/>
              <a:gd name="connsiteY13" fmla="*/ 1072055 h 1166648"/>
              <a:gd name="connsiteX14" fmla="*/ 630621 w 1812159"/>
              <a:gd name="connsiteY14" fmla="*/ 1008993 h 1166648"/>
              <a:gd name="connsiteX15" fmla="*/ 662152 w 1812159"/>
              <a:gd name="connsiteY15" fmla="*/ 961697 h 1166648"/>
              <a:gd name="connsiteX16" fmla="*/ 709448 w 1812159"/>
              <a:gd name="connsiteY16" fmla="*/ 945931 h 1166648"/>
              <a:gd name="connsiteX17" fmla="*/ 882869 w 1812159"/>
              <a:gd name="connsiteY17" fmla="*/ 930166 h 1166648"/>
              <a:gd name="connsiteX18" fmla="*/ 1103586 w 1812159"/>
              <a:gd name="connsiteY18" fmla="*/ 898635 h 1166648"/>
              <a:gd name="connsiteX19" fmla="*/ 1229710 w 1812159"/>
              <a:gd name="connsiteY19" fmla="*/ 867103 h 1166648"/>
              <a:gd name="connsiteX20" fmla="*/ 1576552 w 1812159"/>
              <a:gd name="connsiteY20" fmla="*/ 835572 h 1166648"/>
              <a:gd name="connsiteX21" fmla="*/ 1734207 w 1812159"/>
              <a:gd name="connsiteY21" fmla="*/ 819807 h 1166648"/>
              <a:gd name="connsiteX22" fmla="*/ 1781503 w 1812159"/>
              <a:gd name="connsiteY22" fmla="*/ 788276 h 1166648"/>
              <a:gd name="connsiteX23" fmla="*/ 1797269 w 1812159"/>
              <a:gd name="connsiteY23" fmla="*/ 740979 h 1166648"/>
              <a:gd name="connsiteX24" fmla="*/ 1765738 w 1812159"/>
              <a:gd name="connsiteY24" fmla="*/ 378372 h 1166648"/>
              <a:gd name="connsiteX25" fmla="*/ 1734207 w 1812159"/>
              <a:gd name="connsiteY25" fmla="*/ 315310 h 1166648"/>
              <a:gd name="connsiteX26" fmla="*/ 1702676 w 1812159"/>
              <a:gd name="connsiteY26" fmla="*/ 268014 h 1166648"/>
              <a:gd name="connsiteX27" fmla="*/ 1671145 w 1812159"/>
              <a:gd name="connsiteY27" fmla="*/ 173421 h 1166648"/>
              <a:gd name="connsiteX28" fmla="*/ 1608083 w 1812159"/>
              <a:gd name="connsiteY28" fmla="*/ 78828 h 1166648"/>
              <a:gd name="connsiteX29" fmla="*/ 1576552 w 1812159"/>
              <a:gd name="connsiteY29" fmla="*/ 31531 h 1166648"/>
              <a:gd name="connsiteX30" fmla="*/ 1481958 w 1812159"/>
              <a:gd name="connsiteY30" fmla="*/ 0 h 1166648"/>
              <a:gd name="connsiteX31" fmla="*/ 1072055 w 1812159"/>
              <a:gd name="connsiteY31" fmla="*/ 31531 h 1166648"/>
              <a:gd name="connsiteX32" fmla="*/ 930165 w 1812159"/>
              <a:gd name="connsiteY32" fmla="*/ 78828 h 1166648"/>
              <a:gd name="connsiteX33" fmla="*/ 867103 w 1812159"/>
              <a:gd name="connsiteY33" fmla="*/ 94593 h 1166648"/>
              <a:gd name="connsiteX34" fmla="*/ 788276 w 1812159"/>
              <a:gd name="connsiteY34" fmla="*/ 110359 h 1166648"/>
              <a:gd name="connsiteX35" fmla="*/ 693683 w 1812159"/>
              <a:gd name="connsiteY35" fmla="*/ 141890 h 1166648"/>
              <a:gd name="connsiteX36" fmla="*/ 599090 w 1812159"/>
              <a:gd name="connsiteY36" fmla="*/ 173421 h 1166648"/>
              <a:gd name="connsiteX37" fmla="*/ 551793 w 1812159"/>
              <a:gd name="connsiteY37" fmla="*/ 189186 h 1166648"/>
              <a:gd name="connsiteX38" fmla="*/ 409903 w 1812159"/>
              <a:gd name="connsiteY38" fmla="*/ 220717 h 1166648"/>
              <a:gd name="connsiteX39" fmla="*/ 299545 w 1812159"/>
              <a:gd name="connsiteY39" fmla="*/ 236483 h 1166648"/>
              <a:gd name="connsiteX40" fmla="*/ 141890 w 1812159"/>
              <a:gd name="connsiteY40" fmla="*/ 252248 h 116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812159" h="1166648">
                <a:moveTo>
                  <a:pt x="204952" y="252248"/>
                </a:moveTo>
                <a:cubicBezTo>
                  <a:pt x="162910" y="257503"/>
                  <a:pt x="115424" y="246666"/>
                  <a:pt x="78827" y="268014"/>
                </a:cubicBezTo>
                <a:cubicBezTo>
                  <a:pt x="46094" y="287108"/>
                  <a:pt x="15765" y="362607"/>
                  <a:pt x="15765" y="362607"/>
                </a:cubicBezTo>
                <a:cubicBezTo>
                  <a:pt x="10510" y="404648"/>
                  <a:pt x="0" y="446363"/>
                  <a:pt x="0" y="488731"/>
                </a:cubicBezTo>
                <a:cubicBezTo>
                  <a:pt x="0" y="521342"/>
                  <a:pt x="9359" y="617808"/>
                  <a:pt x="31531" y="662152"/>
                </a:cubicBezTo>
                <a:cubicBezTo>
                  <a:pt x="40005" y="679099"/>
                  <a:pt x="52552" y="693683"/>
                  <a:pt x="63062" y="709448"/>
                </a:cubicBezTo>
                <a:cubicBezTo>
                  <a:pt x="68317" y="725214"/>
                  <a:pt x="76300" y="740320"/>
                  <a:pt x="78827" y="756745"/>
                </a:cubicBezTo>
                <a:cubicBezTo>
                  <a:pt x="80394" y="766933"/>
                  <a:pt x="82881" y="915901"/>
                  <a:pt x="110358" y="961697"/>
                </a:cubicBezTo>
                <a:cubicBezTo>
                  <a:pt x="118006" y="974443"/>
                  <a:pt x="131379" y="982718"/>
                  <a:pt x="141890" y="993228"/>
                </a:cubicBezTo>
                <a:cubicBezTo>
                  <a:pt x="157501" y="1040061"/>
                  <a:pt x="167476" y="1097641"/>
                  <a:pt x="204952" y="1135117"/>
                </a:cubicBezTo>
                <a:cubicBezTo>
                  <a:pt x="218350" y="1148515"/>
                  <a:pt x="236483" y="1156138"/>
                  <a:pt x="252248" y="1166648"/>
                </a:cubicBezTo>
                <a:lnTo>
                  <a:pt x="394138" y="1119352"/>
                </a:lnTo>
                <a:cubicBezTo>
                  <a:pt x="409903" y="1114097"/>
                  <a:pt x="427607" y="1112804"/>
                  <a:pt x="441434" y="1103586"/>
                </a:cubicBezTo>
                <a:cubicBezTo>
                  <a:pt x="457200" y="1093076"/>
                  <a:pt x="471416" y="1079750"/>
                  <a:pt x="488731" y="1072055"/>
                </a:cubicBezTo>
                <a:cubicBezTo>
                  <a:pt x="657584" y="997009"/>
                  <a:pt x="523582" y="1080352"/>
                  <a:pt x="630621" y="1008993"/>
                </a:cubicBezTo>
                <a:cubicBezTo>
                  <a:pt x="641131" y="993228"/>
                  <a:pt x="647356" y="973534"/>
                  <a:pt x="662152" y="961697"/>
                </a:cubicBezTo>
                <a:cubicBezTo>
                  <a:pt x="675129" y="951316"/>
                  <a:pt x="692997" y="948281"/>
                  <a:pt x="709448" y="945931"/>
                </a:cubicBezTo>
                <a:cubicBezTo>
                  <a:pt x="766910" y="937722"/>
                  <a:pt x="825062" y="935421"/>
                  <a:pt x="882869" y="930166"/>
                </a:cubicBezTo>
                <a:cubicBezTo>
                  <a:pt x="994131" y="893077"/>
                  <a:pt x="882529" y="926267"/>
                  <a:pt x="1103586" y="898635"/>
                </a:cubicBezTo>
                <a:cubicBezTo>
                  <a:pt x="1385841" y="863353"/>
                  <a:pt x="1040941" y="901425"/>
                  <a:pt x="1229710" y="867103"/>
                </a:cubicBezTo>
                <a:cubicBezTo>
                  <a:pt x="1332283" y="848453"/>
                  <a:pt x="1481992" y="843452"/>
                  <a:pt x="1576552" y="835572"/>
                </a:cubicBezTo>
                <a:cubicBezTo>
                  <a:pt x="1629183" y="831186"/>
                  <a:pt x="1681655" y="825062"/>
                  <a:pt x="1734207" y="819807"/>
                </a:cubicBezTo>
                <a:cubicBezTo>
                  <a:pt x="1749972" y="809297"/>
                  <a:pt x="1769667" y="803072"/>
                  <a:pt x="1781503" y="788276"/>
                </a:cubicBezTo>
                <a:cubicBezTo>
                  <a:pt x="1791884" y="775299"/>
                  <a:pt x="1797269" y="757598"/>
                  <a:pt x="1797269" y="740979"/>
                </a:cubicBezTo>
                <a:cubicBezTo>
                  <a:pt x="1797269" y="654860"/>
                  <a:pt x="1812159" y="486689"/>
                  <a:pt x="1765738" y="378372"/>
                </a:cubicBezTo>
                <a:cubicBezTo>
                  <a:pt x="1756480" y="356770"/>
                  <a:pt x="1745867" y="335715"/>
                  <a:pt x="1734207" y="315310"/>
                </a:cubicBezTo>
                <a:cubicBezTo>
                  <a:pt x="1724806" y="298859"/>
                  <a:pt x="1710371" y="285329"/>
                  <a:pt x="1702676" y="268014"/>
                </a:cubicBezTo>
                <a:cubicBezTo>
                  <a:pt x="1689177" y="237642"/>
                  <a:pt x="1689581" y="201076"/>
                  <a:pt x="1671145" y="173421"/>
                </a:cubicBezTo>
                <a:lnTo>
                  <a:pt x="1608083" y="78828"/>
                </a:lnTo>
                <a:cubicBezTo>
                  <a:pt x="1597573" y="63062"/>
                  <a:pt x="1594528" y="37523"/>
                  <a:pt x="1576552" y="31531"/>
                </a:cubicBezTo>
                <a:lnTo>
                  <a:pt x="1481958" y="0"/>
                </a:lnTo>
                <a:cubicBezTo>
                  <a:pt x="1432767" y="2733"/>
                  <a:pt x="1168357" y="10895"/>
                  <a:pt x="1072055" y="31531"/>
                </a:cubicBezTo>
                <a:cubicBezTo>
                  <a:pt x="961640" y="55191"/>
                  <a:pt x="1009021" y="59115"/>
                  <a:pt x="930165" y="78828"/>
                </a:cubicBezTo>
                <a:cubicBezTo>
                  <a:pt x="909144" y="84083"/>
                  <a:pt x="888255" y="89893"/>
                  <a:pt x="867103" y="94593"/>
                </a:cubicBezTo>
                <a:cubicBezTo>
                  <a:pt x="840945" y="100406"/>
                  <a:pt x="814128" y="103308"/>
                  <a:pt x="788276" y="110359"/>
                </a:cubicBezTo>
                <a:cubicBezTo>
                  <a:pt x="756211" y="119104"/>
                  <a:pt x="725214" y="131380"/>
                  <a:pt x="693683" y="141890"/>
                </a:cubicBezTo>
                <a:lnTo>
                  <a:pt x="599090" y="173421"/>
                </a:lnTo>
                <a:cubicBezTo>
                  <a:pt x="583324" y="178676"/>
                  <a:pt x="567915" y="185155"/>
                  <a:pt x="551793" y="189186"/>
                </a:cubicBezTo>
                <a:cubicBezTo>
                  <a:pt x="495093" y="203362"/>
                  <a:pt x="469961" y="210707"/>
                  <a:pt x="409903" y="220717"/>
                </a:cubicBezTo>
                <a:cubicBezTo>
                  <a:pt x="373249" y="226826"/>
                  <a:pt x="336418" y="231874"/>
                  <a:pt x="299545" y="236483"/>
                </a:cubicBezTo>
                <a:cubicBezTo>
                  <a:pt x="168783" y="252828"/>
                  <a:pt x="203437" y="252248"/>
                  <a:pt x="141890" y="252248"/>
                </a:cubicBezTo>
              </a:path>
            </a:pathLst>
          </a:cu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TextBox 11"/>
          <p:cNvSpPr txBox="1"/>
          <p:nvPr/>
        </p:nvSpPr>
        <p:spPr>
          <a:xfrm rot="20702811">
            <a:off x="2723672" y="1567499"/>
            <a:ext cx="1524000" cy="646331"/>
          </a:xfrm>
          <a:prstGeom prst="rect">
            <a:avLst/>
          </a:prstGeom>
          <a:noFill/>
        </p:spPr>
        <p:txBody>
          <a:bodyPr wrap="square" rtlCol="0">
            <a:spAutoFit/>
          </a:bodyPr>
          <a:lstStyle/>
          <a:p>
            <a:r>
              <a:rPr lang="en-US" dirty="0" smtClean="0">
                <a:solidFill>
                  <a:schemeClr val="bg1">
                    <a:lumMod val="85000"/>
                  </a:schemeClr>
                </a:solidFill>
                <a:latin typeface="Segoe Script" pitchFamily="34" charset="0"/>
                <a:ea typeface="Segoe UI" pitchFamily="34" charset="0"/>
                <a:cs typeface="Segoe UI" pitchFamily="34" charset="0"/>
              </a:rPr>
              <a:t>feedback</a:t>
            </a:r>
            <a:br>
              <a:rPr lang="en-US" dirty="0" smtClean="0">
                <a:solidFill>
                  <a:schemeClr val="bg1">
                    <a:lumMod val="85000"/>
                  </a:schemeClr>
                </a:solidFill>
                <a:latin typeface="Segoe Script" pitchFamily="34" charset="0"/>
                <a:ea typeface="Segoe UI" pitchFamily="34" charset="0"/>
                <a:cs typeface="Segoe UI" pitchFamily="34" charset="0"/>
              </a:rPr>
            </a:br>
            <a:r>
              <a:rPr lang="en-US" dirty="0" smtClean="0">
                <a:solidFill>
                  <a:schemeClr val="bg1">
                    <a:lumMod val="85000"/>
                  </a:schemeClr>
                </a:solidFill>
                <a:latin typeface="Segoe Script" pitchFamily="34" charset="0"/>
                <a:ea typeface="Segoe UI" pitchFamily="34" charset="0"/>
                <a:cs typeface="Segoe UI" pitchFamily="34" charset="0"/>
              </a:rPr>
              <a:t>interface</a:t>
            </a:r>
          </a:p>
        </p:txBody>
      </p:sp>
      <p:sp>
        <p:nvSpPr>
          <p:cNvPr id="20" name="Freeform 19"/>
          <p:cNvSpPr/>
          <p:nvPr/>
        </p:nvSpPr>
        <p:spPr>
          <a:xfrm>
            <a:off x="1848580" y="1752600"/>
            <a:ext cx="768496" cy="425668"/>
          </a:xfrm>
          <a:custGeom>
            <a:avLst/>
            <a:gdLst>
              <a:gd name="connsiteX0" fmla="*/ 768496 w 768496"/>
              <a:gd name="connsiteY0" fmla="*/ 126124 h 425668"/>
              <a:gd name="connsiteX1" fmla="*/ 642372 w 768496"/>
              <a:gd name="connsiteY1" fmla="*/ 94593 h 425668"/>
              <a:gd name="connsiteX2" fmla="*/ 595075 w 768496"/>
              <a:gd name="connsiteY2" fmla="*/ 63062 h 425668"/>
              <a:gd name="connsiteX3" fmla="*/ 500482 w 768496"/>
              <a:gd name="connsiteY3" fmla="*/ 31531 h 425668"/>
              <a:gd name="connsiteX4" fmla="*/ 453186 w 768496"/>
              <a:gd name="connsiteY4" fmla="*/ 15766 h 425668"/>
              <a:gd name="connsiteX5" fmla="*/ 405889 w 768496"/>
              <a:gd name="connsiteY5" fmla="*/ 0 h 425668"/>
              <a:gd name="connsiteX6" fmla="*/ 263999 w 768496"/>
              <a:gd name="connsiteY6" fmla="*/ 31531 h 425668"/>
              <a:gd name="connsiteX7" fmla="*/ 169406 w 768496"/>
              <a:gd name="connsiteY7" fmla="*/ 94593 h 425668"/>
              <a:gd name="connsiteX8" fmla="*/ 106344 w 768496"/>
              <a:gd name="connsiteY8" fmla="*/ 236483 h 425668"/>
              <a:gd name="connsiteX9" fmla="*/ 90579 w 768496"/>
              <a:gd name="connsiteY9" fmla="*/ 283779 h 425668"/>
              <a:gd name="connsiteX10" fmla="*/ 74813 w 768496"/>
              <a:gd name="connsiteY10" fmla="*/ 409903 h 425668"/>
              <a:gd name="connsiteX11" fmla="*/ 27517 w 768496"/>
              <a:gd name="connsiteY11" fmla="*/ 378372 h 425668"/>
              <a:gd name="connsiteX12" fmla="*/ 11751 w 768496"/>
              <a:gd name="connsiteY12" fmla="*/ 331076 h 425668"/>
              <a:gd name="connsiteX13" fmla="*/ 59048 w 768496"/>
              <a:gd name="connsiteY13" fmla="*/ 346841 h 425668"/>
              <a:gd name="connsiteX14" fmla="*/ 90579 w 768496"/>
              <a:gd name="connsiteY14" fmla="*/ 394138 h 425668"/>
              <a:gd name="connsiteX15" fmla="*/ 169406 w 768496"/>
              <a:gd name="connsiteY15" fmla="*/ 331076 h 425668"/>
              <a:gd name="connsiteX16" fmla="*/ 200937 w 768496"/>
              <a:gd name="connsiteY16" fmla="*/ 315310 h 42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8496" h="425668">
                <a:moveTo>
                  <a:pt x="768496" y="126124"/>
                </a:moveTo>
                <a:cubicBezTo>
                  <a:pt x="738507" y="120127"/>
                  <a:pt x="674695" y="110754"/>
                  <a:pt x="642372" y="94593"/>
                </a:cubicBezTo>
                <a:cubicBezTo>
                  <a:pt x="625425" y="86119"/>
                  <a:pt x="612390" y="70757"/>
                  <a:pt x="595075" y="63062"/>
                </a:cubicBezTo>
                <a:cubicBezTo>
                  <a:pt x="564703" y="49563"/>
                  <a:pt x="532013" y="42041"/>
                  <a:pt x="500482" y="31531"/>
                </a:cubicBezTo>
                <a:lnTo>
                  <a:pt x="453186" y="15766"/>
                </a:lnTo>
                <a:lnTo>
                  <a:pt x="405889" y="0"/>
                </a:lnTo>
                <a:cubicBezTo>
                  <a:pt x="380229" y="4277"/>
                  <a:pt x="297263" y="13051"/>
                  <a:pt x="263999" y="31531"/>
                </a:cubicBezTo>
                <a:cubicBezTo>
                  <a:pt x="230872" y="49935"/>
                  <a:pt x="169406" y="94593"/>
                  <a:pt x="169406" y="94593"/>
                </a:cubicBezTo>
                <a:cubicBezTo>
                  <a:pt x="119439" y="169544"/>
                  <a:pt x="143866" y="123915"/>
                  <a:pt x="106344" y="236483"/>
                </a:cubicBezTo>
                <a:lnTo>
                  <a:pt x="90579" y="283779"/>
                </a:lnTo>
                <a:cubicBezTo>
                  <a:pt x="85324" y="325820"/>
                  <a:pt x="98315" y="374650"/>
                  <a:pt x="74813" y="409903"/>
                </a:cubicBezTo>
                <a:cubicBezTo>
                  <a:pt x="64303" y="425668"/>
                  <a:pt x="39354" y="393168"/>
                  <a:pt x="27517" y="378372"/>
                </a:cubicBezTo>
                <a:cubicBezTo>
                  <a:pt x="17136" y="365395"/>
                  <a:pt x="0" y="342827"/>
                  <a:pt x="11751" y="331076"/>
                </a:cubicBezTo>
                <a:cubicBezTo>
                  <a:pt x="23502" y="319325"/>
                  <a:pt x="43282" y="341586"/>
                  <a:pt x="59048" y="346841"/>
                </a:cubicBezTo>
                <a:cubicBezTo>
                  <a:pt x="69558" y="362607"/>
                  <a:pt x="72986" y="387101"/>
                  <a:pt x="90579" y="394138"/>
                </a:cubicBezTo>
                <a:cubicBezTo>
                  <a:pt x="134423" y="411676"/>
                  <a:pt x="153087" y="347395"/>
                  <a:pt x="169406" y="331076"/>
                </a:cubicBezTo>
                <a:cubicBezTo>
                  <a:pt x="177715" y="322767"/>
                  <a:pt x="190427" y="320565"/>
                  <a:pt x="200937" y="315310"/>
                </a:cubicBezTo>
              </a:path>
            </a:pathLst>
          </a:cu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
          <p:cNvSpPr txBox="1"/>
          <p:nvPr/>
        </p:nvSpPr>
        <p:spPr>
          <a:xfrm>
            <a:off x="4648200" y="1524000"/>
            <a:ext cx="2971800" cy="4572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400" b="1" dirty="0" smtClean="0">
                <a:solidFill>
                  <a:schemeClr val="bg1">
                    <a:lumMod val="85000"/>
                  </a:schemeClr>
                </a:solidFill>
                <a:latin typeface="Segoe Condensed" pitchFamily="34" charset="0"/>
                <a:ea typeface="+mn-ea"/>
                <a:cs typeface="+mn-cs"/>
              </a:rPr>
              <a:t>drop in energy usage</a:t>
            </a:r>
            <a:endParaRPr lang="en-US" sz="2400" dirty="0">
              <a:solidFill>
                <a:schemeClr val="bg1">
                  <a:lumMod val="85000"/>
                </a:schemeClr>
              </a:solidFill>
              <a:latin typeface="Segoe Condensed" pitchFamily="34" charset="0"/>
            </a:endParaRPr>
          </a:p>
        </p:txBody>
      </p:sp>
      <p:graphicFrame>
        <p:nvGraphicFramePr>
          <p:cNvPr id="13" name="Chart 12"/>
          <p:cNvGraphicFramePr/>
          <p:nvPr/>
        </p:nvGraphicFramePr>
        <p:xfrm>
          <a:off x="3200400" y="2819400"/>
          <a:ext cx="2676523"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7" name="Chart 16"/>
          <p:cNvGraphicFramePr/>
          <p:nvPr/>
        </p:nvGraphicFramePr>
        <p:xfrm>
          <a:off x="5791200" y="2819400"/>
          <a:ext cx="3228975" cy="2743200"/>
        </p:xfrm>
        <a:graphic>
          <a:graphicData uri="http://schemas.openxmlformats.org/drawingml/2006/chart">
            <c:chart xmlns:c="http://schemas.openxmlformats.org/drawingml/2006/chart" xmlns:r="http://schemas.openxmlformats.org/officeDocument/2006/relationships" r:id="rId6"/>
          </a:graphicData>
        </a:graphic>
      </p:graphicFrame>
      <p:sp>
        <p:nvSpPr>
          <p:cNvPr id="19" name="TextBox 1"/>
          <p:cNvSpPr txBox="1"/>
          <p:nvPr/>
        </p:nvSpPr>
        <p:spPr>
          <a:xfrm>
            <a:off x="6553200" y="2209800"/>
            <a:ext cx="2364550" cy="4572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smtClean="0">
                <a:solidFill>
                  <a:schemeClr val="bg1">
                    <a:lumMod val="85000"/>
                  </a:schemeClr>
                </a:solidFill>
                <a:latin typeface="Segoe Condensed" pitchFamily="34" charset="0"/>
                <a:ea typeface="+mn-ea"/>
                <a:cs typeface="+mn-cs"/>
              </a:rPr>
              <a:t>pro-self vs. pro-social</a:t>
            </a:r>
            <a:endParaRPr lang="en-US" sz="1800" dirty="0">
              <a:solidFill>
                <a:schemeClr val="bg1">
                  <a:lumMod val="85000"/>
                </a:schemeClr>
              </a:solidFill>
              <a:latin typeface="Segoe Condensed" pitchFamily="34" charset="0"/>
            </a:endParaRPr>
          </a:p>
        </p:txBody>
      </p:sp>
      <p:sp>
        <p:nvSpPr>
          <p:cNvPr id="21" name="TextBox 1"/>
          <p:cNvSpPr txBox="1"/>
          <p:nvPr/>
        </p:nvSpPr>
        <p:spPr>
          <a:xfrm>
            <a:off x="3545775" y="2209800"/>
            <a:ext cx="2364550" cy="4572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smtClean="0">
                <a:solidFill>
                  <a:schemeClr val="bg1">
                    <a:lumMod val="85000"/>
                  </a:schemeClr>
                </a:solidFill>
                <a:latin typeface="Segoe Condensed" pitchFamily="34" charset="0"/>
                <a:ea typeface="+mn-ea"/>
                <a:cs typeface="+mn-cs"/>
              </a:rPr>
              <a:t>overall reductions</a:t>
            </a:r>
            <a:endParaRPr lang="en-US" sz="1800" dirty="0">
              <a:solidFill>
                <a:schemeClr val="bg1">
                  <a:lumMod val="85000"/>
                </a:schemeClr>
              </a:solidFill>
              <a:latin typeface="Segoe Condensed" pitchFamily="34" charset="0"/>
            </a:endParaRPr>
          </a:p>
        </p:txBody>
      </p:sp>
      <p:sp>
        <p:nvSpPr>
          <p:cNvPr id="22" name="Rounded Rectangle 21"/>
          <p:cNvSpPr/>
          <p:nvPr/>
        </p:nvSpPr>
        <p:spPr>
          <a:xfrm>
            <a:off x="4419600" y="3048000"/>
            <a:ext cx="1447800" cy="25146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8001000" y="3048000"/>
            <a:ext cx="1066800" cy="25146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P spid="19" grpId="0"/>
      <p:bldP spid="22" grpId="0" animBg="1"/>
      <p:bldP spid="22" grpId="1" animBg="1"/>
      <p:bldP spid="23"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t="12752"/>
          <a:stretch>
            <a:fillRect/>
          </a:stretch>
        </p:blipFill>
        <p:spPr bwMode="auto">
          <a:xfrm>
            <a:off x="9948800" y="-4572000"/>
            <a:ext cx="7572375" cy="10820400"/>
          </a:xfrm>
          <a:prstGeom prst="rect">
            <a:avLst/>
          </a:prstGeom>
          <a:noFill/>
          <a:ln w="9525">
            <a:noFill/>
            <a:miter lim="800000"/>
            <a:headEnd/>
            <a:tailEnd/>
          </a:ln>
        </p:spPr>
      </p:pic>
      <p:pic>
        <p:nvPicPr>
          <p:cNvPr id="3074" name="Picture 2"/>
          <p:cNvPicPr>
            <a:picLocks noChangeAspect="1" noChangeArrowheads="1"/>
          </p:cNvPicPr>
          <p:nvPr/>
        </p:nvPicPr>
        <p:blipFill>
          <a:blip r:embed="rId3" cstate="print"/>
          <a:srcRect t="12752"/>
          <a:stretch>
            <a:fillRect/>
          </a:stretch>
        </p:blipFill>
        <p:spPr bwMode="auto">
          <a:xfrm>
            <a:off x="10363200" y="-2590800"/>
            <a:ext cx="7572375" cy="10820400"/>
          </a:xfrm>
          <a:prstGeom prst="rect">
            <a:avLst/>
          </a:prstGeom>
          <a:noFill/>
          <a:ln w="9525">
            <a:noFill/>
            <a:miter lim="800000"/>
            <a:headEnd/>
            <a:tailEnd/>
          </a:ln>
        </p:spPr>
      </p:pic>
      <p:sp>
        <p:nvSpPr>
          <p:cNvPr id="4" name="Freeform 3"/>
          <p:cNvSpPr/>
          <p:nvPr/>
        </p:nvSpPr>
        <p:spPr>
          <a:xfrm>
            <a:off x="1330036" y="1599295"/>
            <a:ext cx="6626432" cy="1579135"/>
          </a:xfrm>
          <a:custGeom>
            <a:avLst/>
            <a:gdLst>
              <a:gd name="connsiteX0" fmla="*/ 0 w 6626432"/>
              <a:gd name="connsiteY0" fmla="*/ 1710047 h 3051959"/>
              <a:gd name="connsiteX1" fmla="*/ 166255 w 6626432"/>
              <a:gd name="connsiteY1" fmla="*/ 1306286 h 3051959"/>
              <a:gd name="connsiteX2" fmla="*/ 380011 w 6626432"/>
              <a:gd name="connsiteY2" fmla="*/ 1235034 h 3051959"/>
              <a:gd name="connsiteX3" fmla="*/ 534390 w 6626432"/>
              <a:gd name="connsiteY3" fmla="*/ 1472540 h 3051959"/>
              <a:gd name="connsiteX4" fmla="*/ 712520 w 6626432"/>
              <a:gd name="connsiteY4" fmla="*/ 1353787 h 3051959"/>
              <a:gd name="connsiteX5" fmla="*/ 914400 w 6626432"/>
              <a:gd name="connsiteY5" fmla="*/ 1056904 h 3051959"/>
              <a:gd name="connsiteX6" fmla="*/ 1128156 w 6626432"/>
              <a:gd name="connsiteY6" fmla="*/ 1757548 h 3051959"/>
              <a:gd name="connsiteX7" fmla="*/ 1294411 w 6626432"/>
              <a:gd name="connsiteY7" fmla="*/ 1508166 h 3051959"/>
              <a:gd name="connsiteX8" fmla="*/ 1496291 w 6626432"/>
              <a:gd name="connsiteY8" fmla="*/ 2256312 h 3051959"/>
              <a:gd name="connsiteX9" fmla="*/ 1698172 w 6626432"/>
              <a:gd name="connsiteY9" fmla="*/ 1745673 h 3051959"/>
              <a:gd name="connsiteX10" fmla="*/ 1888177 w 6626432"/>
              <a:gd name="connsiteY10" fmla="*/ 1864426 h 3051959"/>
              <a:gd name="connsiteX11" fmla="*/ 2054432 w 6626432"/>
              <a:gd name="connsiteY11" fmla="*/ 2137559 h 3051959"/>
              <a:gd name="connsiteX12" fmla="*/ 2256312 w 6626432"/>
              <a:gd name="connsiteY12" fmla="*/ 1116281 h 3051959"/>
              <a:gd name="connsiteX13" fmla="*/ 2565070 w 6626432"/>
              <a:gd name="connsiteY13" fmla="*/ 1223159 h 3051959"/>
              <a:gd name="connsiteX14" fmla="*/ 2624447 w 6626432"/>
              <a:gd name="connsiteY14" fmla="*/ 1211283 h 3051959"/>
              <a:gd name="connsiteX15" fmla="*/ 2838203 w 6626432"/>
              <a:gd name="connsiteY15" fmla="*/ 688769 h 3051959"/>
              <a:gd name="connsiteX16" fmla="*/ 3028208 w 6626432"/>
              <a:gd name="connsiteY16" fmla="*/ 1151907 h 3051959"/>
              <a:gd name="connsiteX17" fmla="*/ 3194463 w 6626432"/>
              <a:gd name="connsiteY17" fmla="*/ 2280062 h 3051959"/>
              <a:gd name="connsiteX18" fmla="*/ 3384468 w 6626432"/>
              <a:gd name="connsiteY18" fmla="*/ 3051959 h 3051959"/>
              <a:gd name="connsiteX19" fmla="*/ 3598224 w 6626432"/>
              <a:gd name="connsiteY19" fmla="*/ 724395 h 3051959"/>
              <a:gd name="connsiteX20" fmla="*/ 3800104 w 6626432"/>
              <a:gd name="connsiteY20" fmla="*/ 213756 h 3051959"/>
              <a:gd name="connsiteX21" fmla="*/ 4001985 w 6626432"/>
              <a:gd name="connsiteY21" fmla="*/ 35626 h 3051959"/>
              <a:gd name="connsiteX22" fmla="*/ 4180115 w 6626432"/>
              <a:gd name="connsiteY22" fmla="*/ 795647 h 3051959"/>
              <a:gd name="connsiteX23" fmla="*/ 4358245 w 6626432"/>
              <a:gd name="connsiteY23" fmla="*/ 2208811 h 3051959"/>
              <a:gd name="connsiteX24" fmla="*/ 4548250 w 6626432"/>
              <a:gd name="connsiteY24" fmla="*/ 59377 h 3051959"/>
              <a:gd name="connsiteX25" fmla="*/ 4750130 w 6626432"/>
              <a:gd name="connsiteY25" fmla="*/ 1187533 h 3051959"/>
              <a:gd name="connsiteX26" fmla="*/ 4928260 w 6626432"/>
              <a:gd name="connsiteY26" fmla="*/ 1151907 h 3051959"/>
              <a:gd name="connsiteX27" fmla="*/ 5118265 w 6626432"/>
              <a:gd name="connsiteY27" fmla="*/ 0 h 3051959"/>
              <a:gd name="connsiteX28" fmla="*/ 5296395 w 6626432"/>
              <a:gd name="connsiteY28" fmla="*/ 83127 h 3051959"/>
              <a:gd name="connsiteX29" fmla="*/ 5498276 w 6626432"/>
              <a:gd name="connsiteY29" fmla="*/ 475013 h 3051959"/>
              <a:gd name="connsiteX30" fmla="*/ 5664530 w 6626432"/>
              <a:gd name="connsiteY30" fmla="*/ 296883 h 3051959"/>
              <a:gd name="connsiteX31" fmla="*/ 5854535 w 6626432"/>
              <a:gd name="connsiteY31" fmla="*/ 237507 h 3051959"/>
              <a:gd name="connsiteX32" fmla="*/ 6080167 w 6626432"/>
              <a:gd name="connsiteY32" fmla="*/ 653143 h 3051959"/>
              <a:gd name="connsiteX33" fmla="*/ 6234546 w 6626432"/>
              <a:gd name="connsiteY33" fmla="*/ 1365662 h 3051959"/>
              <a:gd name="connsiteX34" fmla="*/ 6448302 w 6626432"/>
              <a:gd name="connsiteY34" fmla="*/ 1353787 h 3051959"/>
              <a:gd name="connsiteX35" fmla="*/ 6626432 w 6626432"/>
              <a:gd name="connsiteY35" fmla="*/ 1246909 h 3051959"/>
              <a:gd name="connsiteX36" fmla="*/ 6626432 w 6626432"/>
              <a:gd name="connsiteY36" fmla="*/ 1246909 h 305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626432" h="3051959">
                <a:moveTo>
                  <a:pt x="0" y="1710047"/>
                </a:moveTo>
                <a:lnTo>
                  <a:pt x="166255" y="1306286"/>
                </a:lnTo>
                <a:lnTo>
                  <a:pt x="380011" y="1235034"/>
                </a:lnTo>
                <a:lnTo>
                  <a:pt x="534390" y="1472540"/>
                </a:lnTo>
                <a:lnTo>
                  <a:pt x="712520" y="1353787"/>
                </a:lnTo>
                <a:lnTo>
                  <a:pt x="914400" y="1056904"/>
                </a:lnTo>
                <a:lnTo>
                  <a:pt x="1128156" y="1757548"/>
                </a:lnTo>
                <a:lnTo>
                  <a:pt x="1294411" y="1508166"/>
                </a:lnTo>
                <a:lnTo>
                  <a:pt x="1496291" y="2256312"/>
                </a:lnTo>
                <a:lnTo>
                  <a:pt x="1698172" y="1745673"/>
                </a:lnTo>
                <a:lnTo>
                  <a:pt x="1888177" y="1864426"/>
                </a:lnTo>
                <a:lnTo>
                  <a:pt x="2054432" y="2137559"/>
                </a:lnTo>
                <a:lnTo>
                  <a:pt x="2256312" y="1116281"/>
                </a:lnTo>
                <a:lnTo>
                  <a:pt x="2565070" y="1223159"/>
                </a:lnTo>
                <a:lnTo>
                  <a:pt x="2624447" y="1211283"/>
                </a:lnTo>
                <a:lnTo>
                  <a:pt x="2838203" y="688769"/>
                </a:lnTo>
                <a:lnTo>
                  <a:pt x="3028208" y="1151907"/>
                </a:lnTo>
                <a:lnTo>
                  <a:pt x="3194463" y="2280062"/>
                </a:lnTo>
                <a:lnTo>
                  <a:pt x="3384468" y="3051959"/>
                </a:lnTo>
                <a:lnTo>
                  <a:pt x="3598224" y="724395"/>
                </a:lnTo>
                <a:lnTo>
                  <a:pt x="3800104" y="213756"/>
                </a:lnTo>
                <a:lnTo>
                  <a:pt x="4001985" y="35626"/>
                </a:lnTo>
                <a:lnTo>
                  <a:pt x="4180115" y="795647"/>
                </a:lnTo>
                <a:lnTo>
                  <a:pt x="4358245" y="2208811"/>
                </a:lnTo>
                <a:lnTo>
                  <a:pt x="4548250" y="59377"/>
                </a:lnTo>
                <a:lnTo>
                  <a:pt x="4750130" y="1187533"/>
                </a:lnTo>
                <a:lnTo>
                  <a:pt x="4928260" y="1151907"/>
                </a:lnTo>
                <a:lnTo>
                  <a:pt x="5118265" y="0"/>
                </a:lnTo>
                <a:lnTo>
                  <a:pt x="5296395" y="83127"/>
                </a:lnTo>
                <a:lnTo>
                  <a:pt x="5498276" y="475013"/>
                </a:lnTo>
                <a:lnTo>
                  <a:pt x="5664530" y="296883"/>
                </a:lnTo>
                <a:lnTo>
                  <a:pt x="5854535" y="237507"/>
                </a:lnTo>
                <a:lnTo>
                  <a:pt x="6080167" y="653143"/>
                </a:lnTo>
                <a:lnTo>
                  <a:pt x="6234546" y="1365662"/>
                </a:lnTo>
                <a:lnTo>
                  <a:pt x="6448302" y="1353787"/>
                </a:lnTo>
                <a:lnTo>
                  <a:pt x="6626432" y="1246909"/>
                </a:lnTo>
                <a:lnTo>
                  <a:pt x="6626432" y="1246909"/>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Freeform 5"/>
          <p:cNvSpPr/>
          <p:nvPr/>
        </p:nvSpPr>
        <p:spPr>
          <a:xfrm>
            <a:off x="1270660" y="2647206"/>
            <a:ext cx="6685808" cy="1971304"/>
          </a:xfrm>
          <a:custGeom>
            <a:avLst/>
            <a:gdLst>
              <a:gd name="connsiteX0" fmla="*/ 0 w 6685808"/>
              <a:gd name="connsiteY0" fmla="*/ 1971304 h 1971304"/>
              <a:gd name="connsiteX1" fmla="*/ 451262 w 6685808"/>
              <a:gd name="connsiteY1" fmla="*/ 1745673 h 1971304"/>
              <a:gd name="connsiteX2" fmla="*/ 653143 w 6685808"/>
              <a:gd name="connsiteY2" fmla="*/ 1650670 h 1971304"/>
              <a:gd name="connsiteX3" fmla="*/ 795646 w 6685808"/>
              <a:gd name="connsiteY3" fmla="*/ 1341912 h 1971304"/>
              <a:gd name="connsiteX4" fmla="*/ 973776 w 6685808"/>
              <a:gd name="connsiteY4" fmla="*/ 1389413 h 1971304"/>
              <a:gd name="connsiteX5" fmla="*/ 1341911 w 6685808"/>
              <a:gd name="connsiteY5" fmla="*/ 1555668 h 1971304"/>
              <a:gd name="connsiteX6" fmla="*/ 1579418 w 6685808"/>
              <a:gd name="connsiteY6" fmla="*/ 1543792 h 1971304"/>
              <a:gd name="connsiteX7" fmla="*/ 1757548 w 6685808"/>
              <a:gd name="connsiteY7" fmla="*/ 1353787 h 1971304"/>
              <a:gd name="connsiteX8" fmla="*/ 1923802 w 6685808"/>
              <a:gd name="connsiteY8" fmla="*/ 1365663 h 1971304"/>
              <a:gd name="connsiteX9" fmla="*/ 2125683 w 6685808"/>
              <a:gd name="connsiteY9" fmla="*/ 1603169 h 1971304"/>
              <a:gd name="connsiteX10" fmla="*/ 2303813 w 6685808"/>
              <a:gd name="connsiteY10" fmla="*/ 1650670 h 1971304"/>
              <a:gd name="connsiteX11" fmla="*/ 2541319 w 6685808"/>
              <a:gd name="connsiteY11" fmla="*/ 1520042 h 1971304"/>
              <a:gd name="connsiteX12" fmla="*/ 2909454 w 6685808"/>
              <a:gd name="connsiteY12" fmla="*/ 1021278 h 1971304"/>
              <a:gd name="connsiteX13" fmla="*/ 3040083 w 6685808"/>
              <a:gd name="connsiteY13" fmla="*/ 1140031 h 1971304"/>
              <a:gd name="connsiteX14" fmla="*/ 3253839 w 6685808"/>
              <a:gd name="connsiteY14" fmla="*/ 1163782 h 1971304"/>
              <a:gd name="connsiteX15" fmla="*/ 3645724 w 6685808"/>
              <a:gd name="connsiteY15" fmla="*/ 617517 h 1971304"/>
              <a:gd name="connsiteX16" fmla="*/ 3835730 w 6685808"/>
              <a:gd name="connsiteY16" fmla="*/ 47501 h 1971304"/>
              <a:gd name="connsiteX17" fmla="*/ 4013859 w 6685808"/>
              <a:gd name="connsiteY17" fmla="*/ 356260 h 1971304"/>
              <a:gd name="connsiteX18" fmla="*/ 4215740 w 6685808"/>
              <a:gd name="connsiteY18" fmla="*/ 1045029 h 1971304"/>
              <a:gd name="connsiteX19" fmla="*/ 4393870 w 6685808"/>
              <a:gd name="connsiteY19" fmla="*/ 1140031 h 1971304"/>
              <a:gd name="connsiteX20" fmla="*/ 4572000 w 6685808"/>
              <a:gd name="connsiteY20" fmla="*/ 961901 h 1971304"/>
              <a:gd name="connsiteX21" fmla="*/ 4762005 w 6685808"/>
              <a:gd name="connsiteY21" fmla="*/ 1009403 h 1971304"/>
              <a:gd name="connsiteX22" fmla="*/ 5011387 w 6685808"/>
              <a:gd name="connsiteY22" fmla="*/ 783772 h 1971304"/>
              <a:gd name="connsiteX23" fmla="*/ 5189517 w 6685808"/>
              <a:gd name="connsiteY23" fmla="*/ 332509 h 1971304"/>
              <a:gd name="connsiteX24" fmla="*/ 5367646 w 6685808"/>
              <a:gd name="connsiteY24" fmla="*/ 95003 h 1971304"/>
              <a:gd name="connsiteX25" fmla="*/ 5545776 w 6685808"/>
              <a:gd name="connsiteY25" fmla="*/ 166255 h 1971304"/>
              <a:gd name="connsiteX26" fmla="*/ 5723906 w 6685808"/>
              <a:gd name="connsiteY26" fmla="*/ 0 h 1971304"/>
              <a:gd name="connsiteX27" fmla="*/ 5913911 w 6685808"/>
              <a:gd name="connsiteY27" fmla="*/ 47501 h 1971304"/>
              <a:gd name="connsiteX28" fmla="*/ 6092041 w 6685808"/>
              <a:gd name="connsiteY28" fmla="*/ 605642 h 1971304"/>
              <a:gd name="connsiteX29" fmla="*/ 6305797 w 6685808"/>
              <a:gd name="connsiteY29" fmla="*/ 1140031 h 1971304"/>
              <a:gd name="connsiteX30" fmla="*/ 6495802 w 6685808"/>
              <a:gd name="connsiteY30" fmla="*/ 1151907 h 1971304"/>
              <a:gd name="connsiteX31" fmla="*/ 6685808 w 6685808"/>
              <a:gd name="connsiteY31" fmla="*/ 1033153 h 1971304"/>
              <a:gd name="connsiteX0" fmla="*/ 0 w 6685808"/>
              <a:gd name="connsiteY0" fmla="*/ 1971304 h 1971304"/>
              <a:gd name="connsiteX1" fmla="*/ 451262 w 6685808"/>
              <a:gd name="connsiteY1" fmla="*/ 1745673 h 1971304"/>
              <a:gd name="connsiteX2" fmla="*/ 653143 w 6685808"/>
              <a:gd name="connsiteY2" fmla="*/ 1650670 h 1971304"/>
              <a:gd name="connsiteX3" fmla="*/ 795646 w 6685808"/>
              <a:gd name="connsiteY3" fmla="*/ 1341912 h 1971304"/>
              <a:gd name="connsiteX4" fmla="*/ 973776 w 6685808"/>
              <a:gd name="connsiteY4" fmla="*/ 1389413 h 1971304"/>
              <a:gd name="connsiteX5" fmla="*/ 1341911 w 6685808"/>
              <a:gd name="connsiteY5" fmla="*/ 1555668 h 1971304"/>
              <a:gd name="connsiteX6" fmla="*/ 1579418 w 6685808"/>
              <a:gd name="connsiteY6" fmla="*/ 1543792 h 1971304"/>
              <a:gd name="connsiteX7" fmla="*/ 1757548 w 6685808"/>
              <a:gd name="connsiteY7" fmla="*/ 1353787 h 1971304"/>
              <a:gd name="connsiteX8" fmla="*/ 1923802 w 6685808"/>
              <a:gd name="connsiteY8" fmla="*/ 1365663 h 1971304"/>
              <a:gd name="connsiteX9" fmla="*/ 2125683 w 6685808"/>
              <a:gd name="connsiteY9" fmla="*/ 1603169 h 1971304"/>
              <a:gd name="connsiteX10" fmla="*/ 2303813 w 6685808"/>
              <a:gd name="connsiteY10" fmla="*/ 1650670 h 1971304"/>
              <a:gd name="connsiteX11" fmla="*/ 2541319 w 6685808"/>
              <a:gd name="connsiteY11" fmla="*/ 1520042 h 1971304"/>
              <a:gd name="connsiteX12" fmla="*/ 2909454 w 6685808"/>
              <a:gd name="connsiteY12" fmla="*/ 1021278 h 1971304"/>
              <a:gd name="connsiteX13" fmla="*/ 3040083 w 6685808"/>
              <a:gd name="connsiteY13" fmla="*/ 1140031 h 1971304"/>
              <a:gd name="connsiteX14" fmla="*/ 3253839 w 6685808"/>
              <a:gd name="connsiteY14" fmla="*/ 1163782 h 1971304"/>
              <a:gd name="connsiteX15" fmla="*/ 3645724 w 6685808"/>
              <a:gd name="connsiteY15" fmla="*/ 617517 h 1971304"/>
              <a:gd name="connsiteX16" fmla="*/ 3835730 w 6685808"/>
              <a:gd name="connsiteY16" fmla="*/ 47501 h 1971304"/>
              <a:gd name="connsiteX17" fmla="*/ 4013859 w 6685808"/>
              <a:gd name="connsiteY17" fmla="*/ 356260 h 1971304"/>
              <a:gd name="connsiteX18" fmla="*/ 4215740 w 6685808"/>
              <a:gd name="connsiteY18" fmla="*/ 1045029 h 1971304"/>
              <a:gd name="connsiteX19" fmla="*/ 4393870 w 6685808"/>
              <a:gd name="connsiteY19" fmla="*/ 1140031 h 1971304"/>
              <a:gd name="connsiteX20" fmla="*/ 4596740 w 6685808"/>
              <a:gd name="connsiteY20" fmla="*/ 764969 h 1971304"/>
              <a:gd name="connsiteX21" fmla="*/ 4762005 w 6685808"/>
              <a:gd name="connsiteY21" fmla="*/ 1009403 h 1971304"/>
              <a:gd name="connsiteX22" fmla="*/ 5011387 w 6685808"/>
              <a:gd name="connsiteY22" fmla="*/ 783772 h 1971304"/>
              <a:gd name="connsiteX23" fmla="*/ 5189517 w 6685808"/>
              <a:gd name="connsiteY23" fmla="*/ 332509 h 1971304"/>
              <a:gd name="connsiteX24" fmla="*/ 5367646 w 6685808"/>
              <a:gd name="connsiteY24" fmla="*/ 95003 h 1971304"/>
              <a:gd name="connsiteX25" fmla="*/ 5545776 w 6685808"/>
              <a:gd name="connsiteY25" fmla="*/ 166255 h 1971304"/>
              <a:gd name="connsiteX26" fmla="*/ 5723906 w 6685808"/>
              <a:gd name="connsiteY26" fmla="*/ 0 h 1971304"/>
              <a:gd name="connsiteX27" fmla="*/ 5913911 w 6685808"/>
              <a:gd name="connsiteY27" fmla="*/ 47501 h 1971304"/>
              <a:gd name="connsiteX28" fmla="*/ 6092041 w 6685808"/>
              <a:gd name="connsiteY28" fmla="*/ 605642 h 1971304"/>
              <a:gd name="connsiteX29" fmla="*/ 6305797 w 6685808"/>
              <a:gd name="connsiteY29" fmla="*/ 1140031 h 1971304"/>
              <a:gd name="connsiteX30" fmla="*/ 6495802 w 6685808"/>
              <a:gd name="connsiteY30" fmla="*/ 1151907 h 1971304"/>
              <a:gd name="connsiteX31" fmla="*/ 6685808 w 6685808"/>
              <a:gd name="connsiteY31" fmla="*/ 1033153 h 197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685808" h="1971304">
                <a:moveTo>
                  <a:pt x="0" y="1971304"/>
                </a:moveTo>
                <a:lnTo>
                  <a:pt x="451262" y="1745673"/>
                </a:lnTo>
                <a:lnTo>
                  <a:pt x="653143" y="1650670"/>
                </a:lnTo>
                <a:lnTo>
                  <a:pt x="795646" y="1341912"/>
                </a:lnTo>
                <a:lnTo>
                  <a:pt x="973776" y="1389413"/>
                </a:lnTo>
                <a:lnTo>
                  <a:pt x="1341911" y="1555668"/>
                </a:lnTo>
                <a:lnTo>
                  <a:pt x="1579418" y="1543792"/>
                </a:lnTo>
                <a:lnTo>
                  <a:pt x="1757548" y="1353787"/>
                </a:lnTo>
                <a:lnTo>
                  <a:pt x="1923802" y="1365663"/>
                </a:lnTo>
                <a:lnTo>
                  <a:pt x="2125683" y="1603169"/>
                </a:lnTo>
                <a:lnTo>
                  <a:pt x="2303813" y="1650670"/>
                </a:lnTo>
                <a:lnTo>
                  <a:pt x="2541319" y="1520042"/>
                </a:lnTo>
                <a:lnTo>
                  <a:pt x="2909454" y="1021278"/>
                </a:lnTo>
                <a:lnTo>
                  <a:pt x="3040083" y="1140031"/>
                </a:lnTo>
                <a:lnTo>
                  <a:pt x="3253839" y="1163782"/>
                </a:lnTo>
                <a:lnTo>
                  <a:pt x="3645724" y="617517"/>
                </a:lnTo>
                <a:lnTo>
                  <a:pt x="3835730" y="47501"/>
                </a:lnTo>
                <a:lnTo>
                  <a:pt x="4013859" y="356260"/>
                </a:lnTo>
                <a:lnTo>
                  <a:pt x="4215740" y="1045029"/>
                </a:lnTo>
                <a:lnTo>
                  <a:pt x="4393870" y="1140031"/>
                </a:lnTo>
                <a:lnTo>
                  <a:pt x="4596740" y="764969"/>
                </a:lnTo>
                <a:lnTo>
                  <a:pt x="4762005" y="1009403"/>
                </a:lnTo>
                <a:lnTo>
                  <a:pt x="5011387" y="783772"/>
                </a:lnTo>
                <a:lnTo>
                  <a:pt x="5189517" y="332509"/>
                </a:lnTo>
                <a:lnTo>
                  <a:pt x="5367646" y="95003"/>
                </a:lnTo>
                <a:lnTo>
                  <a:pt x="5545776" y="166255"/>
                </a:lnTo>
                <a:lnTo>
                  <a:pt x="5723906" y="0"/>
                </a:lnTo>
                <a:lnTo>
                  <a:pt x="5913911" y="47501"/>
                </a:lnTo>
                <a:lnTo>
                  <a:pt x="6092041" y="605642"/>
                </a:lnTo>
                <a:lnTo>
                  <a:pt x="6305797" y="1140031"/>
                </a:lnTo>
                <a:lnTo>
                  <a:pt x="6495802" y="1151907"/>
                </a:lnTo>
                <a:lnTo>
                  <a:pt x="6685808" y="1033153"/>
                </a:lnTo>
              </a:path>
            </a:pathLst>
          </a:custGeom>
          <a:ln w="381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1294410" y="4402775"/>
            <a:ext cx="6650182" cy="990600"/>
          </a:xfrm>
          <a:custGeom>
            <a:avLst/>
            <a:gdLst>
              <a:gd name="connsiteX0" fmla="*/ 0 w 6650182"/>
              <a:gd name="connsiteY0" fmla="*/ 368135 h 1793174"/>
              <a:gd name="connsiteX1" fmla="*/ 190006 w 6650182"/>
              <a:gd name="connsiteY1" fmla="*/ 1056904 h 1793174"/>
              <a:gd name="connsiteX2" fmla="*/ 415637 w 6650182"/>
              <a:gd name="connsiteY2" fmla="*/ 1425039 h 1793174"/>
              <a:gd name="connsiteX3" fmla="*/ 795647 w 6650182"/>
              <a:gd name="connsiteY3" fmla="*/ 1413164 h 1793174"/>
              <a:gd name="connsiteX4" fmla="*/ 950026 w 6650182"/>
              <a:gd name="connsiteY4" fmla="*/ 1781299 h 1793174"/>
              <a:gd name="connsiteX5" fmla="*/ 1151907 w 6650182"/>
              <a:gd name="connsiteY5" fmla="*/ 700644 h 1793174"/>
              <a:gd name="connsiteX6" fmla="*/ 1341912 w 6650182"/>
              <a:gd name="connsiteY6" fmla="*/ 1056904 h 1793174"/>
              <a:gd name="connsiteX7" fmla="*/ 1876302 w 6650182"/>
              <a:gd name="connsiteY7" fmla="*/ 0 h 1793174"/>
              <a:gd name="connsiteX8" fmla="*/ 2090058 w 6650182"/>
              <a:gd name="connsiteY8" fmla="*/ 356260 h 1793174"/>
              <a:gd name="connsiteX9" fmla="*/ 2291938 w 6650182"/>
              <a:gd name="connsiteY9" fmla="*/ 1080655 h 1793174"/>
              <a:gd name="connsiteX10" fmla="*/ 2458193 w 6650182"/>
              <a:gd name="connsiteY10" fmla="*/ 1056904 h 1793174"/>
              <a:gd name="connsiteX11" fmla="*/ 2861954 w 6650182"/>
              <a:gd name="connsiteY11" fmla="*/ 1781299 h 1793174"/>
              <a:gd name="connsiteX12" fmla="*/ 3016333 w 6650182"/>
              <a:gd name="connsiteY12" fmla="*/ 1769424 h 1793174"/>
              <a:gd name="connsiteX13" fmla="*/ 3241964 w 6650182"/>
              <a:gd name="connsiteY13" fmla="*/ 676894 h 1793174"/>
              <a:gd name="connsiteX14" fmla="*/ 3420094 w 6650182"/>
              <a:gd name="connsiteY14" fmla="*/ 380011 h 1793174"/>
              <a:gd name="connsiteX15" fmla="*/ 3586348 w 6650182"/>
              <a:gd name="connsiteY15" fmla="*/ 1436915 h 1793174"/>
              <a:gd name="connsiteX16" fmla="*/ 3788229 w 6650182"/>
              <a:gd name="connsiteY16" fmla="*/ 1793174 h 1793174"/>
              <a:gd name="connsiteX17" fmla="*/ 4215741 w 6650182"/>
              <a:gd name="connsiteY17" fmla="*/ 973777 h 1793174"/>
              <a:gd name="connsiteX18" fmla="*/ 4370120 w 6650182"/>
              <a:gd name="connsiteY18" fmla="*/ 356260 h 1793174"/>
              <a:gd name="connsiteX19" fmla="*/ 4536374 w 6650182"/>
              <a:gd name="connsiteY19" fmla="*/ 1425039 h 1793174"/>
              <a:gd name="connsiteX20" fmla="*/ 4750130 w 6650182"/>
              <a:gd name="connsiteY20" fmla="*/ 688769 h 1793174"/>
              <a:gd name="connsiteX21" fmla="*/ 4916385 w 6650182"/>
              <a:gd name="connsiteY21" fmla="*/ 1425039 h 1793174"/>
              <a:gd name="connsiteX22" fmla="*/ 5130141 w 6650182"/>
              <a:gd name="connsiteY22" fmla="*/ 1781299 h 1793174"/>
              <a:gd name="connsiteX23" fmla="*/ 5296395 w 6650182"/>
              <a:gd name="connsiteY23" fmla="*/ 1769424 h 1793174"/>
              <a:gd name="connsiteX24" fmla="*/ 5533902 w 6650182"/>
              <a:gd name="connsiteY24" fmla="*/ 1401289 h 1793174"/>
              <a:gd name="connsiteX25" fmla="*/ 6068291 w 6650182"/>
              <a:gd name="connsiteY25" fmla="*/ 1425039 h 1793174"/>
              <a:gd name="connsiteX26" fmla="*/ 6258296 w 6650182"/>
              <a:gd name="connsiteY26" fmla="*/ 641268 h 1793174"/>
              <a:gd name="connsiteX27" fmla="*/ 6448302 w 6650182"/>
              <a:gd name="connsiteY27" fmla="*/ 344385 h 1793174"/>
              <a:gd name="connsiteX28" fmla="*/ 6650182 w 6650182"/>
              <a:gd name="connsiteY28" fmla="*/ 700644 h 1793174"/>
              <a:gd name="connsiteX29" fmla="*/ 6650182 w 6650182"/>
              <a:gd name="connsiteY29" fmla="*/ 700644 h 179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650182" h="1793174">
                <a:moveTo>
                  <a:pt x="0" y="368135"/>
                </a:moveTo>
                <a:lnTo>
                  <a:pt x="190006" y="1056904"/>
                </a:lnTo>
                <a:lnTo>
                  <a:pt x="415637" y="1425039"/>
                </a:lnTo>
                <a:lnTo>
                  <a:pt x="795647" y="1413164"/>
                </a:lnTo>
                <a:lnTo>
                  <a:pt x="950026" y="1781299"/>
                </a:lnTo>
                <a:lnTo>
                  <a:pt x="1151907" y="700644"/>
                </a:lnTo>
                <a:lnTo>
                  <a:pt x="1341912" y="1056904"/>
                </a:lnTo>
                <a:lnTo>
                  <a:pt x="1876302" y="0"/>
                </a:lnTo>
                <a:lnTo>
                  <a:pt x="2090058" y="356260"/>
                </a:lnTo>
                <a:lnTo>
                  <a:pt x="2291938" y="1080655"/>
                </a:lnTo>
                <a:lnTo>
                  <a:pt x="2458193" y="1056904"/>
                </a:lnTo>
                <a:lnTo>
                  <a:pt x="2861954" y="1781299"/>
                </a:lnTo>
                <a:lnTo>
                  <a:pt x="3016333" y="1769424"/>
                </a:lnTo>
                <a:lnTo>
                  <a:pt x="3241964" y="676894"/>
                </a:lnTo>
                <a:lnTo>
                  <a:pt x="3420094" y="380011"/>
                </a:lnTo>
                <a:lnTo>
                  <a:pt x="3586348" y="1436915"/>
                </a:lnTo>
                <a:lnTo>
                  <a:pt x="3788229" y="1793174"/>
                </a:lnTo>
                <a:lnTo>
                  <a:pt x="4215741" y="973777"/>
                </a:lnTo>
                <a:lnTo>
                  <a:pt x="4370120" y="356260"/>
                </a:lnTo>
                <a:lnTo>
                  <a:pt x="4536374" y="1425039"/>
                </a:lnTo>
                <a:lnTo>
                  <a:pt x="4750130" y="688769"/>
                </a:lnTo>
                <a:lnTo>
                  <a:pt x="4916385" y="1425039"/>
                </a:lnTo>
                <a:lnTo>
                  <a:pt x="5130141" y="1781299"/>
                </a:lnTo>
                <a:lnTo>
                  <a:pt x="5296395" y="1769424"/>
                </a:lnTo>
                <a:lnTo>
                  <a:pt x="5533902" y="1401289"/>
                </a:lnTo>
                <a:lnTo>
                  <a:pt x="6068291" y="1425039"/>
                </a:lnTo>
                <a:lnTo>
                  <a:pt x="6258296" y="641268"/>
                </a:lnTo>
                <a:lnTo>
                  <a:pt x="6448302" y="344385"/>
                </a:lnTo>
                <a:lnTo>
                  <a:pt x="6650182" y="700644"/>
                </a:lnTo>
                <a:lnTo>
                  <a:pt x="6650182" y="700644"/>
                </a:lnTo>
              </a:path>
            </a:pathLst>
          </a:custGeom>
          <a:ln w="3810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TextBox 43"/>
          <p:cNvSpPr txBox="1"/>
          <p:nvPr/>
        </p:nvSpPr>
        <p:spPr>
          <a:xfrm>
            <a:off x="304800" y="1535875"/>
            <a:ext cx="897575" cy="400110"/>
          </a:xfrm>
          <a:prstGeom prst="rect">
            <a:avLst/>
          </a:prstGeom>
          <a:noFill/>
        </p:spPr>
        <p:txBody>
          <a:bodyPr wrap="square" rtlCol="0">
            <a:spAutoFit/>
          </a:bodyPr>
          <a:lstStyle/>
          <a:p>
            <a:pPr algn="r"/>
            <a:r>
              <a:rPr lang="en-US" sz="2000" dirty="0" smtClean="0">
                <a:solidFill>
                  <a:schemeClr val="bg1">
                    <a:lumMod val="85000"/>
                  </a:schemeClr>
                </a:solidFill>
                <a:latin typeface="Segoe Condensed" pitchFamily="34" charset="0"/>
              </a:rPr>
              <a:t>$3.50</a:t>
            </a:r>
            <a:endParaRPr lang="en-US" sz="2000" dirty="0">
              <a:solidFill>
                <a:schemeClr val="bg1">
                  <a:lumMod val="85000"/>
                </a:schemeClr>
              </a:solidFill>
              <a:latin typeface="Segoe Condensed" pitchFamily="34" charset="0"/>
            </a:endParaRPr>
          </a:p>
        </p:txBody>
      </p:sp>
      <p:sp>
        <p:nvSpPr>
          <p:cNvPr id="45" name="TextBox 44"/>
          <p:cNvSpPr txBox="1"/>
          <p:nvPr/>
        </p:nvSpPr>
        <p:spPr>
          <a:xfrm>
            <a:off x="304800" y="2329035"/>
            <a:ext cx="897575" cy="400110"/>
          </a:xfrm>
          <a:prstGeom prst="rect">
            <a:avLst/>
          </a:prstGeom>
          <a:noFill/>
        </p:spPr>
        <p:txBody>
          <a:bodyPr wrap="square" rtlCol="0">
            <a:spAutoFit/>
          </a:bodyPr>
          <a:lstStyle/>
          <a:p>
            <a:pPr algn="r"/>
            <a:r>
              <a:rPr lang="en-US" sz="2000" dirty="0" smtClean="0">
                <a:solidFill>
                  <a:schemeClr val="bg1">
                    <a:lumMod val="85000"/>
                  </a:schemeClr>
                </a:solidFill>
                <a:latin typeface="Segoe Condensed" pitchFamily="34" charset="0"/>
              </a:rPr>
              <a:t>$3.00</a:t>
            </a:r>
            <a:endParaRPr lang="en-US" sz="2000" dirty="0">
              <a:solidFill>
                <a:schemeClr val="bg1">
                  <a:lumMod val="85000"/>
                </a:schemeClr>
              </a:solidFill>
              <a:latin typeface="Segoe Condensed" pitchFamily="34" charset="0"/>
            </a:endParaRPr>
          </a:p>
        </p:txBody>
      </p:sp>
      <p:sp>
        <p:nvSpPr>
          <p:cNvPr id="46" name="TextBox 45"/>
          <p:cNvSpPr txBox="1"/>
          <p:nvPr/>
        </p:nvSpPr>
        <p:spPr>
          <a:xfrm>
            <a:off x="304800" y="3143000"/>
            <a:ext cx="897575" cy="400110"/>
          </a:xfrm>
          <a:prstGeom prst="rect">
            <a:avLst/>
          </a:prstGeom>
          <a:noFill/>
        </p:spPr>
        <p:txBody>
          <a:bodyPr wrap="square" rtlCol="0">
            <a:spAutoFit/>
          </a:bodyPr>
          <a:lstStyle/>
          <a:p>
            <a:pPr algn="r"/>
            <a:r>
              <a:rPr lang="en-US" sz="2000" dirty="0" smtClean="0">
                <a:solidFill>
                  <a:schemeClr val="bg1">
                    <a:lumMod val="85000"/>
                  </a:schemeClr>
                </a:solidFill>
                <a:latin typeface="Segoe Condensed" pitchFamily="34" charset="0"/>
              </a:rPr>
              <a:t>$2.50</a:t>
            </a:r>
            <a:endParaRPr lang="en-US" sz="2000" dirty="0">
              <a:solidFill>
                <a:schemeClr val="bg1">
                  <a:lumMod val="85000"/>
                </a:schemeClr>
              </a:solidFill>
              <a:latin typeface="Segoe Condensed" pitchFamily="34" charset="0"/>
            </a:endParaRPr>
          </a:p>
        </p:txBody>
      </p:sp>
      <p:sp>
        <p:nvSpPr>
          <p:cNvPr id="47" name="TextBox 46"/>
          <p:cNvSpPr txBox="1"/>
          <p:nvPr/>
        </p:nvSpPr>
        <p:spPr>
          <a:xfrm>
            <a:off x="304800" y="3959910"/>
            <a:ext cx="897575" cy="400110"/>
          </a:xfrm>
          <a:prstGeom prst="rect">
            <a:avLst/>
          </a:prstGeom>
          <a:noFill/>
        </p:spPr>
        <p:txBody>
          <a:bodyPr wrap="square" rtlCol="0">
            <a:spAutoFit/>
          </a:bodyPr>
          <a:lstStyle/>
          <a:p>
            <a:pPr algn="r"/>
            <a:r>
              <a:rPr lang="en-US" sz="2000" dirty="0" smtClean="0">
                <a:solidFill>
                  <a:schemeClr val="bg1">
                    <a:lumMod val="85000"/>
                  </a:schemeClr>
                </a:solidFill>
                <a:latin typeface="Segoe Condensed" pitchFamily="34" charset="0"/>
              </a:rPr>
              <a:t>$2.00</a:t>
            </a:r>
            <a:endParaRPr lang="en-US" sz="2000" dirty="0">
              <a:solidFill>
                <a:schemeClr val="bg1">
                  <a:lumMod val="85000"/>
                </a:schemeClr>
              </a:solidFill>
              <a:latin typeface="Segoe Condensed" pitchFamily="34" charset="0"/>
            </a:endParaRPr>
          </a:p>
        </p:txBody>
      </p:sp>
      <p:sp>
        <p:nvSpPr>
          <p:cNvPr id="48" name="TextBox 47"/>
          <p:cNvSpPr txBox="1"/>
          <p:nvPr/>
        </p:nvSpPr>
        <p:spPr>
          <a:xfrm>
            <a:off x="304800" y="4772385"/>
            <a:ext cx="897575" cy="400110"/>
          </a:xfrm>
          <a:prstGeom prst="rect">
            <a:avLst/>
          </a:prstGeom>
          <a:noFill/>
        </p:spPr>
        <p:txBody>
          <a:bodyPr wrap="square" rtlCol="0">
            <a:spAutoFit/>
          </a:bodyPr>
          <a:lstStyle/>
          <a:p>
            <a:pPr algn="r"/>
            <a:r>
              <a:rPr lang="en-US" sz="2000" dirty="0" smtClean="0">
                <a:solidFill>
                  <a:schemeClr val="bg1">
                    <a:lumMod val="85000"/>
                  </a:schemeClr>
                </a:solidFill>
                <a:latin typeface="Segoe Condensed" pitchFamily="34" charset="0"/>
              </a:rPr>
              <a:t>$1.50</a:t>
            </a:r>
            <a:endParaRPr lang="en-US" sz="2000" dirty="0">
              <a:solidFill>
                <a:schemeClr val="bg1">
                  <a:lumMod val="85000"/>
                </a:schemeClr>
              </a:solidFill>
              <a:latin typeface="Segoe Condensed" pitchFamily="34" charset="0"/>
            </a:endParaRPr>
          </a:p>
        </p:txBody>
      </p:sp>
      <p:sp>
        <p:nvSpPr>
          <p:cNvPr id="35" name="Freeform 34"/>
          <p:cNvSpPr/>
          <p:nvPr/>
        </p:nvSpPr>
        <p:spPr>
          <a:xfrm>
            <a:off x="1288112" y="1560849"/>
            <a:ext cx="6673795" cy="4206115"/>
          </a:xfrm>
          <a:custGeom>
            <a:avLst/>
            <a:gdLst>
              <a:gd name="connsiteX0" fmla="*/ 6631388 w 6663193"/>
              <a:gd name="connsiteY0" fmla="*/ 0 h 4333461"/>
              <a:gd name="connsiteX1" fmla="*/ 6663193 w 6663193"/>
              <a:gd name="connsiteY1" fmla="*/ 4333461 h 4333461"/>
              <a:gd name="connsiteX2" fmla="*/ 7952 w 6663193"/>
              <a:gd name="connsiteY2" fmla="*/ 4325510 h 4333461"/>
              <a:gd name="connsiteX3" fmla="*/ 0 w 6663193"/>
              <a:gd name="connsiteY3" fmla="*/ 270344 h 4333461"/>
              <a:gd name="connsiteX4" fmla="*/ 0 w 6663193"/>
              <a:gd name="connsiteY4" fmla="*/ 270344 h 4333461"/>
              <a:gd name="connsiteX0" fmla="*/ 6641990 w 6663193"/>
              <a:gd name="connsiteY0" fmla="*/ 0 h 4343400"/>
              <a:gd name="connsiteX1" fmla="*/ 6663193 w 6663193"/>
              <a:gd name="connsiteY1" fmla="*/ 4343400 h 4343400"/>
              <a:gd name="connsiteX2" fmla="*/ 7952 w 6663193"/>
              <a:gd name="connsiteY2" fmla="*/ 4335449 h 4343400"/>
              <a:gd name="connsiteX3" fmla="*/ 0 w 6663193"/>
              <a:gd name="connsiteY3" fmla="*/ 280283 h 4343400"/>
              <a:gd name="connsiteX4" fmla="*/ 0 w 6663193"/>
              <a:gd name="connsiteY4" fmla="*/ 280283 h 4343400"/>
              <a:gd name="connsiteX0" fmla="*/ 6665844 w 6665844"/>
              <a:gd name="connsiteY0" fmla="*/ 0 h 4343400"/>
              <a:gd name="connsiteX1" fmla="*/ 6663193 w 6665844"/>
              <a:gd name="connsiteY1" fmla="*/ 4343400 h 4343400"/>
              <a:gd name="connsiteX2" fmla="*/ 7952 w 6665844"/>
              <a:gd name="connsiteY2" fmla="*/ 4335449 h 4343400"/>
              <a:gd name="connsiteX3" fmla="*/ 0 w 6665844"/>
              <a:gd name="connsiteY3" fmla="*/ 280283 h 4343400"/>
              <a:gd name="connsiteX4" fmla="*/ 0 w 6665844"/>
              <a:gd name="connsiteY4" fmla="*/ 280283 h 4343400"/>
              <a:gd name="connsiteX0" fmla="*/ 6665844 w 6665844"/>
              <a:gd name="connsiteY0" fmla="*/ 0 h 4271838"/>
              <a:gd name="connsiteX1" fmla="*/ 6663193 w 6665844"/>
              <a:gd name="connsiteY1" fmla="*/ 4271838 h 4271838"/>
              <a:gd name="connsiteX2" fmla="*/ 7952 w 6665844"/>
              <a:gd name="connsiteY2" fmla="*/ 4263887 h 4271838"/>
              <a:gd name="connsiteX3" fmla="*/ 0 w 6665844"/>
              <a:gd name="connsiteY3" fmla="*/ 208721 h 4271838"/>
              <a:gd name="connsiteX4" fmla="*/ 0 w 6665844"/>
              <a:gd name="connsiteY4" fmla="*/ 208721 h 4271838"/>
              <a:gd name="connsiteX0" fmla="*/ 6665844 w 6665844"/>
              <a:gd name="connsiteY0" fmla="*/ 0 h 4240033"/>
              <a:gd name="connsiteX1" fmla="*/ 6663193 w 6665844"/>
              <a:gd name="connsiteY1" fmla="*/ 4240033 h 4240033"/>
              <a:gd name="connsiteX2" fmla="*/ 7952 w 6665844"/>
              <a:gd name="connsiteY2" fmla="*/ 4232082 h 4240033"/>
              <a:gd name="connsiteX3" fmla="*/ 0 w 6665844"/>
              <a:gd name="connsiteY3" fmla="*/ 176916 h 4240033"/>
              <a:gd name="connsiteX4" fmla="*/ 0 w 6665844"/>
              <a:gd name="connsiteY4" fmla="*/ 176916 h 4240033"/>
              <a:gd name="connsiteX0" fmla="*/ 6665844 w 6665844"/>
              <a:gd name="connsiteY0" fmla="*/ 0 h 4200276"/>
              <a:gd name="connsiteX1" fmla="*/ 6663193 w 6665844"/>
              <a:gd name="connsiteY1" fmla="*/ 4200276 h 4200276"/>
              <a:gd name="connsiteX2" fmla="*/ 7952 w 6665844"/>
              <a:gd name="connsiteY2" fmla="*/ 4192325 h 4200276"/>
              <a:gd name="connsiteX3" fmla="*/ 0 w 6665844"/>
              <a:gd name="connsiteY3" fmla="*/ 137159 h 4200276"/>
              <a:gd name="connsiteX4" fmla="*/ 0 w 6665844"/>
              <a:gd name="connsiteY4" fmla="*/ 137159 h 4200276"/>
              <a:gd name="connsiteX0" fmla="*/ 6673795 w 6673795"/>
              <a:gd name="connsiteY0" fmla="*/ 0 h 4112811"/>
              <a:gd name="connsiteX1" fmla="*/ 6663193 w 6673795"/>
              <a:gd name="connsiteY1" fmla="*/ 4112811 h 4112811"/>
              <a:gd name="connsiteX2" fmla="*/ 7952 w 6673795"/>
              <a:gd name="connsiteY2" fmla="*/ 4104860 h 4112811"/>
              <a:gd name="connsiteX3" fmla="*/ 0 w 6673795"/>
              <a:gd name="connsiteY3" fmla="*/ 49694 h 4112811"/>
              <a:gd name="connsiteX4" fmla="*/ 0 w 6673795"/>
              <a:gd name="connsiteY4" fmla="*/ 49694 h 4112811"/>
              <a:gd name="connsiteX0" fmla="*/ 6673795 w 6673795"/>
              <a:gd name="connsiteY0" fmla="*/ 0 h 4073054"/>
              <a:gd name="connsiteX1" fmla="*/ 6663193 w 6673795"/>
              <a:gd name="connsiteY1" fmla="*/ 4073054 h 4073054"/>
              <a:gd name="connsiteX2" fmla="*/ 7952 w 6673795"/>
              <a:gd name="connsiteY2" fmla="*/ 4065103 h 4073054"/>
              <a:gd name="connsiteX3" fmla="*/ 0 w 6673795"/>
              <a:gd name="connsiteY3" fmla="*/ 9937 h 4073054"/>
              <a:gd name="connsiteX4" fmla="*/ 0 w 6673795"/>
              <a:gd name="connsiteY4" fmla="*/ 9937 h 4073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3795" h="4073054">
                <a:moveTo>
                  <a:pt x="6673795" y="0"/>
                </a:moveTo>
                <a:cubicBezTo>
                  <a:pt x="6672911" y="1447800"/>
                  <a:pt x="6664077" y="2625254"/>
                  <a:pt x="6663193" y="4073054"/>
                </a:cubicBezTo>
                <a:lnTo>
                  <a:pt x="7952" y="4065103"/>
                </a:lnTo>
                <a:cubicBezTo>
                  <a:pt x="5301" y="2713381"/>
                  <a:pt x="2651" y="1361659"/>
                  <a:pt x="0" y="9937"/>
                </a:cubicBezTo>
                <a:lnTo>
                  <a:pt x="0" y="9937"/>
                </a:lnTo>
              </a:path>
            </a:pathLst>
          </a:cu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21"/>
          <p:cNvGrpSpPr/>
          <p:nvPr/>
        </p:nvGrpSpPr>
        <p:grpSpPr>
          <a:xfrm>
            <a:off x="3569525" y="5619500"/>
            <a:ext cx="2274125" cy="228600"/>
            <a:chOff x="3569525" y="4912425"/>
            <a:chExt cx="2274125" cy="228600"/>
          </a:xfrm>
        </p:grpSpPr>
        <p:cxnSp>
          <p:nvCxnSpPr>
            <p:cNvPr id="11" name="Straight Connector 10"/>
            <p:cNvCxnSpPr/>
            <p:nvPr/>
          </p:nvCxnSpPr>
          <p:spPr>
            <a:xfrm rot="5400000">
              <a:off x="3455225" y="5026725"/>
              <a:ext cx="2286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5729350" y="5026725"/>
              <a:ext cx="2286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 name="Group 42"/>
          <p:cNvGrpSpPr/>
          <p:nvPr/>
        </p:nvGrpSpPr>
        <p:grpSpPr>
          <a:xfrm>
            <a:off x="1171700" y="1759525"/>
            <a:ext cx="228600" cy="3234050"/>
            <a:chOff x="1171700" y="1166750"/>
            <a:chExt cx="228600" cy="3234050"/>
          </a:xfrm>
        </p:grpSpPr>
        <p:cxnSp>
          <p:nvCxnSpPr>
            <p:cNvPr id="37" name="Straight Connector 36"/>
            <p:cNvCxnSpPr/>
            <p:nvPr/>
          </p:nvCxnSpPr>
          <p:spPr>
            <a:xfrm>
              <a:off x="1171700" y="1967325"/>
              <a:ext cx="2286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171700" y="2781800"/>
              <a:ext cx="2286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171700" y="3593275"/>
              <a:ext cx="2286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171700" y="4400800"/>
              <a:ext cx="2286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171700" y="1166750"/>
              <a:ext cx="2286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49" name="TextBox 48"/>
          <p:cNvSpPr txBox="1"/>
          <p:nvPr/>
        </p:nvSpPr>
        <p:spPr>
          <a:xfrm>
            <a:off x="845125" y="5762500"/>
            <a:ext cx="897575" cy="461665"/>
          </a:xfrm>
          <a:prstGeom prst="rect">
            <a:avLst/>
          </a:prstGeom>
          <a:noFill/>
        </p:spPr>
        <p:txBody>
          <a:bodyPr wrap="square" rtlCol="0">
            <a:spAutoFit/>
          </a:bodyPr>
          <a:lstStyle/>
          <a:p>
            <a:pPr algn="ctr"/>
            <a:r>
              <a:rPr lang="en-US" sz="2400" dirty="0" smtClean="0">
                <a:solidFill>
                  <a:schemeClr val="bg1">
                    <a:lumMod val="85000"/>
                  </a:schemeClr>
                </a:solidFill>
                <a:latin typeface="Segoe Condensed" pitchFamily="34" charset="0"/>
              </a:rPr>
              <a:t>2004</a:t>
            </a:r>
            <a:endParaRPr lang="en-US" sz="2400" dirty="0">
              <a:solidFill>
                <a:schemeClr val="bg1">
                  <a:lumMod val="85000"/>
                </a:schemeClr>
              </a:solidFill>
              <a:latin typeface="Segoe Condensed" pitchFamily="34" charset="0"/>
            </a:endParaRPr>
          </a:p>
        </p:txBody>
      </p:sp>
      <p:sp>
        <p:nvSpPr>
          <p:cNvPr id="53" name="TextBox 52"/>
          <p:cNvSpPr txBox="1"/>
          <p:nvPr/>
        </p:nvSpPr>
        <p:spPr>
          <a:xfrm>
            <a:off x="3131125" y="5762500"/>
            <a:ext cx="897575" cy="461665"/>
          </a:xfrm>
          <a:prstGeom prst="rect">
            <a:avLst/>
          </a:prstGeom>
          <a:noFill/>
        </p:spPr>
        <p:txBody>
          <a:bodyPr wrap="square" rtlCol="0">
            <a:spAutoFit/>
          </a:bodyPr>
          <a:lstStyle/>
          <a:p>
            <a:pPr algn="ctr"/>
            <a:r>
              <a:rPr lang="en-US" sz="2400" dirty="0" smtClean="0">
                <a:solidFill>
                  <a:schemeClr val="bg1">
                    <a:lumMod val="85000"/>
                  </a:schemeClr>
                </a:solidFill>
                <a:latin typeface="Segoe Condensed" pitchFamily="34" charset="0"/>
              </a:rPr>
              <a:t>2005</a:t>
            </a:r>
            <a:endParaRPr lang="en-US" sz="2400" dirty="0">
              <a:solidFill>
                <a:schemeClr val="bg1">
                  <a:lumMod val="85000"/>
                </a:schemeClr>
              </a:solidFill>
              <a:latin typeface="Segoe Condensed" pitchFamily="34" charset="0"/>
            </a:endParaRPr>
          </a:p>
        </p:txBody>
      </p:sp>
      <p:sp>
        <p:nvSpPr>
          <p:cNvPr id="54" name="TextBox 53"/>
          <p:cNvSpPr txBox="1"/>
          <p:nvPr/>
        </p:nvSpPr>
        <p:spPr>
          <a:xfrm>
            <a:off x="5388425" y="5762500"/>
            <a:ext cx="897575" cy="461665"/>
          </a:xfrm>
          <a:prstGeom prst="rect">
            <a:avLst/>
          </a:prstGeom>
          <a:noFill/>
        </p:spPr>
        <p:txBody>
          <a:bodyPr wrap="square" rtlCol="0">
            <a:spAutoFit/>
          </a:bodyPr>
          <a:lstStyle/>
          <a:p>
            <a:pPr algn="ctr"/>
            <a:r>
              <a:rPr lang="en-US" sz="2400" dirty="0" smtClean="0">
                <a:solidFill>
                  <a:schemeClr val="bg1">
                    <a:lumMod val="85000"/>
                  </a:schemeClr>
                </a:solidFill>
                <a:latin typeface="Segoe Condensed" pitchFamily="34" charset="0"/>
              </a:rPr>
              <a:t>2006</a:t>
            </a:r>
            <a:endParaRPr lang="en-US" sz="2400" dirty="0">
              <a:solidFill>
                <a:schemeClr val="bg1">
                  <a:lumMod val="85000"/>
                </a:schemeClr>
              </a:solidFill>
              <a:latin typeface="Segoe Condensed" pitchFamily="34" charset="0"/>
            </a:endParaRPr>
          </a:p>
        </p:txBody>
      </p:sp>
      <p:sp>
        <p:nvSpPr>
          <p:cNvPr id="55" name="TextBox 54"/>
          <p:cNvSpPr txBox="1"/>
          <p:nvPr/>
        </p:nvSpPr>
        <p:spPr>
          <a:xfrm>
            <a:off x="7505200" y="5762500"/>
            <a:ext cx="897575" cy="461665"/>
          </a:xfrm>
          <a:prstGeom prst="rect">
            <a:avLst/>
          </a:prstGeom>
          <a:noFill/>
        </p:spPr>
        <p:txBody>
          <a:bodyPr wrap="square" rtlCol="0">
            <a:spAutoFit/>
          </a:bodyPr>
          <a:lstStyle/>
          <a:p>
            <a:pPr algn="ctr"/>
            <a:r>
              <a:rPr lang="en-US" sz="2400" dirty="0" smtClean="0">
                <a:solidFill>
                  <a:schemeClr val="bg1">
                    <a:lumMod val="85000"/>
                  </a:schemeClr>
                </a:solidFill>
                <a:latin typeface="Segoe Condensed" pitchFamily="34" charset="0"/>
              </a:rPr>
              <a:t>2007</a:t>
            </a:r>
            <a:endParaRPr lang="en-US" sz="2400" dirty="0">
              <a:solidFill>
                <a:schemeClr val="bg1">
                  <a:lumMod val="85000"/>
                </a:schemeClr>
              </a:solidFill>
              <a:latin typeface="Segoe Condensed" pitchFamily="34" charset="0"/>
            </a:endParaRPr>
          </a:p>
        </p:txBody>
      </p:sp>
      <p:sp>
        <p:nvSpPr>
          <p:cNvPr id="57" name="Title 56"/>
          <p:cNvSpPr>
            <a:spLocks noGrp="1"/>
          </p:cNvSpPr>
          <p:nvPr>
            <p:ph type="title"/>
          </p:nvPr>
        </p:nvSpPr>
        <p:spPr>
          <a:xfrm>
            <a:off x="266700" y="20543"/>
            <a:ext cx="8610600" cy="868362"/>
          </a:xfrm>
        </p:spPr>
        <p:txBody>
          <a:bodyPr/>
          <a:lstStyle/>
          <a:p>
            <a:r>
              <a:rPr lang="en-US" sz="4000" dirty="0" smtClean="0"/>
              <a:t>rational choice example</a:t>
            </a:r>
            <a:endParaRPr lang="en-US" sz="4000" dirty="0">
              <a:latin typeface="Arial" pitchFamily="34" charset="0"/>
              <a:cs typeface="Arial" pitchFamily="34" charset="0"/>
            </a:endParaRPr>
          </a:p>
        </p:txBody>
      </p:sp>
      <p:grpSp>
        <p:nvGrpSpPr>
          <p:cNvPr id="5" name="Group 64"/>
          <p:cNvGrpSpPr/>
          <p:nvPr/>
        </p:nvGrpSpPr>
        <p:grpSpPr>
          <a:xfrm>
            <a:off x="7831406" y="1524000"/>
            <a:ext cx="1160194" cy="4000310"/>
            <a:chOff x="7831406" y="1395835"/>
            <a:chExt cx="1160194" cy="4000310"/>
          </a:xfrm>
        </p:grpSpPr>
        <p:grpSp>
          <p:nvGrpSpPr>
            <p:cNvPr id="9" name="Group 63"/>
            <p:cNvGrpSpPr/>
            <p:nvPr/>
          </p:nvGrpSpPr>
          <p:grpSpPr>
            <a:xfrm>
              <a:off x="7831406" y="1395835"/>
              <a:ext cx="931594" cy="4000310"/>
              <a:chOff x="7831406" y="1395835"/>
              <a:chExt cx="931594" cy="4000310"/>
            </a:xfrm>
          </p:grpSpPr>
          <p:grpSp>
            <p:nvGrpSpPr>
              <p:cNvPr id="10" name="Group 20"/>
              <p:cNvGrpSpPr/>
              <p:nvPr/>
            </p:nvGrpSpPr>
            <p:grpSpPr>
              <a:xfrm>
                <a:off x="7831406" y="1631360"/>
                <a:ext cx="228600" cy="3593275"/>
                <a:chOff x="1183575" y="1166750"/>
                <a:chExt cx="228600" cy="3593275"/>
              </a:xfrm>
            </p:grpSpPr>
            <p:cxnSp>
              <p:nvCxnSpPr>
                <p:cNvPr id="15" name="Straight Connector 14"/>
                <p:cNvCxnSpPr/>
                <p:nvPr/>
              </p:nvCxnSpPr>
              <p:spPr>
                <a:xfrm>
                  <a:off x="1183575" y="1166750"/>
                  <a:ext cx="2286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183575" y="2362200"/>
                  <a:ext cx="2286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183575" y="3564575"/>
                  <a:ext cx="2286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183575" y="4760025"/>
                  <a:ext cx="2286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3" name="TextBox 22"/>
              <p:cNvSpPr txBox="1"/>
              <p:nvPr/>
            </p:nvSpPr>
            <p:spPr>
              <a:xfrm>
                <a:off x="8001000" y="1395835"/>
                <a:ext cx="685800" cy="400110"/>
              </a:xfrm>
              <a:prstGeom prst="rect">
                <a:avLst/>
              </a:prstGeom>
              <a:noFill/>
            </p:spPr>
            <p:txBody>
              <a:bodyPr wrap="square" rtlCol="0">
                <a:spAutoFit/>
              </a:bodyPr>
              <a:lstStyle/>
              <a:p>
                <a:r>
                  <a:rPr lang="en-US" sz="2000" dirty="0" smtClean="0">
                    <a:solidFill>
                      <a:schemeClr val="bg1">
                        <a:lumMod val="85000"/>
                      </a:schemeClr>
                    </a:solidFill>
                    <a:latin typeface="Segoe Condensed" pitchFamily="34" charset="0"/>
                  </a:rPr>
                  <a:t>50%</a:t>
                </a:r>
                <a:endParaRPr lang="en-US" sz="2000" dirty="0">
                  <a:solidFill>
                    <a:schemeClr val="bg1">
                      <a:lumMod val="85000"/>
                    </a:schemeClr>
                  </a:solidFill>
                  <a:latin typeface="Segoe Condensed" pitchFamily="34" charset="0"/>
                </a:endParaRPr>
              </a:p>
            </p:txBody>
          </p:sp>
          <p:sp>
            <p:nvSpPr>
              <p:cNvPr id="24" name="TextBox 23"/>
              <p:cNvSpPr txBox="1"/>
              <p:nvPr/>
            </p:nvSpPr>
            <p:spPr>
              <a:xfrm>
                <a:off x="8001000" y="2593260"/>
                <a:ext cx="685800" cy="400110"/>
              </a:xfrm>
              <a:prstGeom prst="rect">
                <a:avLst/>
              </a:prstGeom>
              <a:noFill/>
            </p:spPr>
            <p:txBody>
              <a:bodyPr wrap="square" rtlCol="0">
                <a:spAutoFit/>
              </a:bodyPr>
              <a:lstStyle/>
              <a:p>
                <a:r>
                  <a:rPr lang="en-US" sz="2000" dirty="0" smtClean="0">
                    <a:solidFill>
                      <a:schemeClr val="bg1">
                        <a:lumMod val="85000"/>
                      </a:schemeClr>
                    </a:solidFill>
                    <a:latin typeface="Segoe Condensed" pitchFamily="34" charset="0"/>
                  </a:rPr>
                  <a:t>40%</a:t>
                </a:r>
                <a:endParaRPr lang="en-US" sz="2000" dirty="0">
                  <a:solidFill>
                    <a:schemeClr val="bg1">
                      <a:lumMod val="85000"/>
                    </a:schemeClr>
                  </a:solidFill>
                  <a:latin typeface="Segoe Condensed" pitchFamily="34" charset="0"/>
                </a:endParaRPr>
              </a:p>
            </p:txBody>
          </p:sp>
          <p:sp>
            <p:nvSpPr>
              <p:cNvPr id="25" name="TextBox 24"/>
              <p:cNvSpPr txBox="1"/>
              <p:nvPr/>
            </p:nvSpPr>
            <p:spPr>
              <a:xfrm>
                <a:off x="8001000" y="3789195"/>
                <a:ext cx="762000" cy="400110"/>
              </a:xfrm>
              <a:prstGeom prst="rect">
                <a:avLst/>
              </a:prstGeom>
              <a:noFill/>
            </p:spPr>
            <p:txBody>
              <a:bodyPr wrap="square" rtlCol="0">
                <a:spAutoFit/>
              </a:bodyPr>
              <a:lstStyle/>
              <a:p>
                <a:r>
                  <a:rPr lang="en-US" sz="2000" dirty="0" smtClean="0">
                    <a:solidFill>
                      <a:schemeClr val="bg1">
                        <a:lumMod val="85000"/>
                      </a:schemeClr>
                    </a:solidFill>
                    <a:latin typeface="Segoe Condensed" pitchFamily="34" charset="0"/>
                  </a:rPr>
                  <a:t>30%</a:t>
                </a:r>
                <a:endParaRPr lang="en-US" sz="2000" dirty="0">
                  <a:solidFill>
                    <a:schemeClr val="bg1">
                      <a:lumMod val="85000"/>
                    </a:schemeClr>
                  </a:solidFill>
                  <a:latin typeface="Segoe Condensed" pitchFamily="34" charset="0"/>
                </a:endParaRPr>
              </a:p>
            </p:txBody>
          </p:sp>
          <p:sp>
            <p:nvSpPr>
              <p:cNvPr id="26" name="TextBox 25"/>
              <p:cNvSpPr txBox="1"/>
              <p:nvPr/>
            </p:nvSpPr>
            <p:spPr>
              <a:xfrm>
                <a:off x="8001000" y="4996035"/>
                <a:ext cx="685800" cy="400110"/>
              </a:xfrm>
              <a:prstGeom prst="rect">
                <a:avLst/>
              </a:prstGeom>
              <a:noFill/>
            </p:spPr>
            <p:txBody>
              <a:bodyPr wrap="square" rtlCol="0">
                <a:spAutoFit/>
              </a:bodyPr>
              <a:lstStyle/>
              <a:p>
                <a:r>
                  <a:rPr lang="en-US" sz="2000" dirty="0" smtClean="0">
                    <a:solidFill>
                      <a:schemeClr val="bg1">
                        <a:lumMod val="85000"/>
                      </a:schemeClr>
                    </a:solidFill>
                    <a:latin typeface="Segoe Condensed" pitchFamily="34" charset="0"/>
                  </a:rPr>
                  <a:t>20%</a:t>
                </a:r>
                <a:endParaRPr lang="en-US" sz="2000" dirty="0">
                  <a:solidFill>
                    <a:schemeClr val="bg1">
                      <a:lumMod val="85000"/>
                    </a:schemeClr>
                  </a:solidFill>
                  <a:latin typeface="Segoe Condensed" pitchFamily="34" charset="0"/>
                </a:endParaRPr>
              </a:p>
            </p:txBody>
          </p:sp>
        </p:grpSp>
        <p:sp>
          <p:nvSpPr>
            <p:cNvPr id="59" name="TextBox 58"/>
            <p:cNvSpPr txBox="1"/>
            <p:nvPr/>
          </p:nvSpPr>
          <p:spPr>
            <a:xfrm rot="16200000">
              <a:off x="7236768" y="3121967"/>
              <a:ext cx="3048000" cy="461665"/>
            </a:xfrm>
            <a:prstGeom prst="rect">
              <a:avLst/>
            </a:prstGeom>
            <a:noFill/>
          </p:spPr>
          <p:txBody>
            <a:bodyPr wrap="square" rtlCol="0">
              <a:spAutoFit/>
            </a:bodyPr>
            <a:lstStyle/>
            <a:p>
              <a:pPr algn="ctr"/>
              <a:r>
                <a:rPr lang="en-US" sz="2400" dirty="0" smtClean="0">
                  <a:solidFill>
                    <a:schemeClr val="bg1">
                      <a:lumMod val="85000"/>
                    </a:schemeClr>
                  </a:solidFill>
                  <a:latin typeface="Segoe Condensed" pitchFamily="34" charset="0"/>
                </a:rPr>
                <a:t>vehicle market share</a:t>
              </a:r>
              <a:endParaRPr lang="en-US" sz="2400" dirty="0">
                <a:solidFill>
                  <a:schemeClr val="bg1">
                    <a:lumMod val="85000"/>
                  </a:schemeClr>
                </a:solidFill>
                <a:latin typeface="Segoe Condensed" pitchFamily="34" charset="0"/>
              </a:endParaRPr>
            </a:p>
          </p:txBody>
        </p:sp>
      </p:grpSp>
      <p:sp>
        <p:nvSpPr>
          <p:cNvPr id="60" name="TextBox 59"/>
          <p:cNvSpPr txBox="1"/>
          <p:nvPr/>
        </p:nvSpPr>
        <p:spPr>
          <a:xfrm rot="16200000">
            <a:off x="-1207442" y="3250132"/>
            <a:ext cx="3048000" cy="461665"/>
          </a:xfrm>
          <a:prstGeom prst="rect">
            <a:avLst/>
          </a:prstGeom>
          <a:noFill/>
        </p:spPr>
        <p:txBody>
          <a:bodyPr wrap="square" rtlCol="0">
            <a:spAutoFit/>
          </a:bodyPr>
          <a:lstStyle/>
          <a:p>
            <a:pPr algn="ctr"/>
            <a:r>
              <a:rPr lang="en-US" sz="2400" dirty="0" smtClean="0">
                <a:solidFill>
                  <a:schemeClr val="bg1">
                    <a:lumMod val="85000"/>
                  </a:schemeClr>
                </a:solidFill>
                <a:latin typeface="Segoe Condensed" pitchFamily="34" charset="0"/>
              </a:rPr>
              <a:t>price of gas</a:t>
            </a:r>
            <a:endParaRPr lang="en-US" sz="2400" dirty="0">
              <a:solidFill>
                <a:schemeClr val="bg1">
                  <a:lumMod val="85000"/>
                </a:schemeClr>
              </a:solidFill>
              <a:latin typeface="Segoe Condensed" pitchFamily="34" charset="0"/>
            </a:endParaRPr>
          </a:p>
        </p:txBody>
      </p:sp>
      <p:sp>
        <p:nvSpPr>
          <p:cNvPr id="66" name="Title 56"/>
          <p:cNvSpPr txBox="1">
            <a:spLocks/>
          </p:cNvSpPr>
          <p:nvPr/>
        </p:nvSpPr>
        <p:spPr>
          <a:xfrm>
            <a:off x="533400" y="569845"/>
            <a:ext cx="8610600" cy="868362"/>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chemeClr val="bg1">
                    <a:lumMod val="75000"/>
                  </a:schemeClr>
                </a:solidFill>
                <a:effectLst/>
                <a:uLnTx/>
                <a:uFillTx/>
                <a:latin typeface="Arial" pitchFamily="34" charset="0"/>
                <a:ea typeface="Segoe UI" pitchFamily="34" charset="0"/>
                <a:cs typeface="Arial" pitchFamily="34" charset="0"/>
              </a:rPr>
              <a:t>the price of gas affects vehicle purchases </a:t>
            </a:r>
            <a:endParaRPr kumimoji="0" lang="en-US" sz="3600" b="0" i="0" u="none" strike="noStrike" kern="1200" cap="none" spc="0" normalizeH="0" baseline="0" noProof="0" dirty="0">
              <a:ln>
                <a:noFill/>
              </a:ln>
              <a:solidFill>
                <a:schemeClr val="bg1">
                  <a:lumMod val="75000"/>
                </a:schemeClr>
              </a:solidFill>
              <a:effectLst/>
              <a:uLnTx/>
              <a:uFillTx/>
              <a:latin typeface="Arial" pitchFamily="34" charset="0"/>
              <a:ea typeface="Segoe UI" pitchFamily="34" charset="0"/>
              <a:cs typeface="Arial" pitchFamily="34" charset="0"/>
            </a:endParaRPr>
          </a:p>
        </p:txBody>
      </p:sp>
      <p:sp>
        <p:nvSpPr>
          <p:cNvPr id="68" name="TextBox 67"/>
          <p:cNvSpPr txBox="1"/>
          <p:nvPr/>
        </p:nvSpPr>
        <p:spPr>
          <a:xfrm>
            <a:off x="1371600" y="3557165"/>
            <a:ext cx="1676400" cy="400110"/>
          </a:xfrm>
          <a:prstGeom prst="rect">
            <a:avLst/>
          </a:prstGeom>
          <a:noFill/>
        </p:spPr>
        <p:txBody>
          <a:bodyPr wrap="square" rtlCol="0">
            <a:spAutoFit/>
          </a:bodyPr>
          <a:lstStyle/>
          <a:p>
            <a:r>
              <a:rPr lang="en-US" sz="2000" dirty="0" smtClean="0">
                <a:solidFill>
                  <a:schemeClr val="accent5"/>
                </a:solidFill>
                <a:latin typeface="Segoe Condensed" pitchFamily="34" charset="0"/>
              </a:rPr>
              <a:t>price of gas</a:t>
            </a:r>
            <a:endParaRPr lang="en-US" sz="2000" dirty="0">
              <a:solidFill>
                <a:schemeClr val="accent5"/>
              </a:solidFill>
              <a:latin typeface="Segoe Condensed" pitchFamily="34" charset="0"/>
            </a:endParaRPr>
          </a:p>
        </p:txBody>
      </p:sp>
      <p:sp>
        <p:nvSpPr>
          <p:cNvPr id="70" name="TextBox 69"/>
          <p:cNvSpPr txBox="1"/>
          <p:nvPr/>
        </p:nvSpPr>
        <p:spPr>
          <a:xfrm>
            <a:off x="1447800" y="1652165"/>
            <a:ext cx="1962150" cy="400110"/>
          </a:xfrm>
          <a:prstGeom prst="rect">
            <a:avLst/>
          </a:prstGeom>
          <a:noFill/>
        </p:spPr>
        <p:txBody>
          <a:bodyPr wrap="square" rtlCol="0">
            <a:spAutoFit/>
          </a:bodyPr>
          <a:lstStyle/>
          <a:p>
            <a:r>
              <a:rPr lang="en-US" sz="2000" dirty="0" smtClean="0">
                <a:solidFill>
                  <a:srgbClr val="FF0000"/>
                </a:solidFill>
                <a:latin typeface="Segoe Condensed" pitchFamily="34" charset="0"/>
              </a:rPr>
              <a:t>car market share</a:t>
            </a:r>
            <a:endParaRPr lang="en-US" sz="2000" dirty="0">
              <a:solidFill>
                <a:srgbClr val="FF0000"/>
              </a:solidFill>
              <a:latin typeface="Segoe Condensed" pitchFamily="34" charset="0"/>
            </a:endParaRPr>
          </a:p>
        </p:txBody>
      </p:sp>
      <p:sp>
        <p:nvSpPr>
          <p:cNvPr id="73" name="TextBox 72"/>
          <p:cNvSpPr txBox="1"/>
          <p:nvPr/>
        </p:nvSpPr>
        <p:spPr>
          <a:xfrm>
            <a:off x="1371600" y="5290655"/>
            <a:ext cx="2057400" cy="400110"/>
          </a:xfrm>
          <a:prstGeom prst="rect">
            <a:avLst/>
          </a:prstGeom>
          <a:noFill/>
        </p:spPr>
        <p:txBody>
          <a:bodyPr wrap="square" rtlCol="0">
            <a:spAutoFit/>
          </a:bodyPr>
          <a:lstStyle/>
          <a:p>
            <a:r>
              <a:rPr lang="en-US" sz="2000" dirty="0" smtClean="0">
                <a:solidFill>
                  <a:srgbClr val="92D050"/>
                </a:solidFill>
                <a:latin typeface="Segoe Condensed" pitchFamily="34" charset="0"/>
              </a:rPr>
              <a:t>truck market share</a:t>
            </a:r>
            <a:endParaRPr lang="en-US" sz="2000" dirty="0">
              <a:solidFill>
                <a:srgbClr val="92D050"/>
              </a:solidFill>
              <a:latin typeface="Segoe Condensed" pitchFamily="34" charset="0"/>
            </a:endParaRPr>
          </a:p>
        </p:txBody>
      </p:sp>
      <p:sp>
        <p:nvSpPr>
          <p:cNvPr id="56" name="TextBox 55"/>
          <p:cNvSpPr txBox="1"/>
          <p:nvPr/>
        </p:nvSpPr>
        <p:spPr>
          <a:xfrm>
            <a:off x="266700" y="6367046"/>
            <a:ext cx="8768118" cy="338554"/>
          </a:xfrm>
          <a:prstGeom prst="rect">
            <a:avLst/>
          </a:prstGeom>
          <a:noFill/>
        </p:spPr>
        <p:txBody>
          <a:bodyPr wrap="square" rtlCol="0">
            <a:spAutoFit/>
          </a:bodyPr>
          <a:lstStyle/>
          <a:p>
            <a:pPr algn="r"/>
            <a:r>
              <a:rPr lang="en-US" sz="1600" dirty="0" smtClean="0">
                <a:solidFill>
                  <a:schemeClr val="bg1">
                    <a:lumMod val="85000"/>
                  </a:schemeClr>
                </a:solidFill>
                <a:latin typeface="Arial" pitchFamily="34" charset="0"/>
                <a:cs typeface="Arial" pitchFamily="34" charset="0"/>
              </a:rPr>
              <a:t>Congressional Budget Office, </a:t>
            </a:r>
            <a:r>
              <a:rPr lang="en-US" sz="1600" i="1" dirty="0" smtClean="0">
                <a:solidFill>
                  <a:schemeClr val="bg1">
                    <a:lumMod val="85000"/>
                  </a:schemeClr>
                </a:solidFill>
                <a:latin typeface="Arial" pitchFamily="34" charset="0"/>
                <a:cs typeface="Arial" pitchFamily="34" charset="0"/>
              </a:rPr>
              <a:t>Congress Report</a:t>
            </a:r>
            <a:r>
              <a:rPr lang="en-US" sz="1600" dirty="0" smtClean="0">
                <a:solidFill>
                  <a:schemeClr val="bg1">
                    <a:lumMod val="85000"/>
                  </a:schemeClr>
                </a:solidFill>
                <a:latin typeface="Arial" pitchFamily="34" charset="0"/>
                <a:cs typeface="Arial" pitchFamily="34" charset="0"/>
              </a:rPr>
              <a:t>, 2008</a:t>
            </a:r>
            <a:endParaRPr lang="en-US" sz="1600" i="1" dirty="0">
              <a:solidFill>
                <a:schemeClr val="bg1">
                  <a:lumMod val="8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C:\research\talks\CHI2010-EcoFeedback\Philips_DirectLife_Activity_Monitor_6.jpg"/>
          <p:cNvPicPr>
            <a:picLocks noChangeAspect="1" noChangeArrowheads="1"/>
          </p:cNvPicPr>
          <p:nvPr/>
        </p:nvPicPr>
        <p:blipFill>
          <a:blip r:embed="rId3" cstate="print"/>
          <a:srcRect/>
          <a:stretch>
            <a:fillRect/>
          </a:stretch>
        </p:blipFill>
        <p:spPr bwMode="auto">
          <a:xfrm>
            <a:off x="1447800" y="696"/>
            <a:ext cx="6248400" cy="9371904"/>
          </a:xfrm>
          <a:prstGeom prst="rect">
            <a:avLst/>
          </a:prstGeom>
          <a:noFill/>
        </p:spPr>
      </p:pic>
      <p:sp>
        <p:nvSpPr>
          <p:cNvPr id="14" name="Right Arrow 13"/>
          <p:cNvSpPr/>
          <p:nvPr/>
        </p:nvSpPr>
        <p:spPr>
          <a:xfrm>
            <a:off x="1295400" y="1733550"/>
            <a:ext cx="5905500" cy="914400"/>
          </a:xfrm>
          <a:prstGeom prst="rightArrow">
            <a:avLst>
              <a:gd name="adj1" fmla="val 100000"/>
              <a:gd name="adj2" fmla="val 15533"/>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16"/>
          <p:cNvSpPr>
            <a:spLocks noGrp="1"/>
          </p:cNvSpPr>
          <p:nvPr>
            <p:ph type="title"/>
          </p:nvPr>
        </p:nvSpPr>
        <p:spPr>
          <a:xfrm>
            <a:off x="1479331" y="1739462"/>
            <a:ext cx="8610600" cy="868362"/>
          </a:xfrm>
        </p:spPr>
        <p:txBody>
          <a:bodyPr/>
          <a:lstStyle/>
          <a:p>
            <a:r>
              <a:rPr lang="en-US" dirty="0" smtClean="0"/>
              <a:t>new sensing</a:t>
            </a:r>
            <a:endParaRPr 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t="12752"/>
          <a:stretch>
            <a:fillRect/>
          </a:stretch>
        </p:blipFill>
        <p:spPr bwMode="auto">
          <a:xfrm>
            <a:off x="9948800" y="-4572000"/>
            <a:ext cx="7572375" cy="10820400"/>
          </a:xfrm>
          <a:prstGeom prst="rect">
            <a:avLst/>
          </a:prstGeom>
          <a:noFill/>
          <a:ln w="9525">
            <a:noFill/>
            <a:miter lim="800000"/>
            <a:headEnd/>
            <a:tailEnd/>
          </a:ln>
        </p:spPr>
      </p:pic>
      <p:pic>
        <p:nvPicPr>
          <p:cNvPr id="3074" name="Picture 2"/>
          <p:cNvPicPr>
            <a:picLocks noChangeAspect="1" noChangeArrowheads="1"/>
          </p:cNvPicPr>
          <p:nvPr/>
        </p:nvPicPr>
        <p:blipFill>
          <a:blip r:embed="rId3" cstate="print"/>
          <a:srcRect t="12752"/>
          <a:stretch>
            <a:fillRect/>
          </a:stretch>
        </p:blipFill>
        <p:spPr bwMode="auto">
          <a:xfrm>
            <a:off x="10363200" y="-2590800"/>
            <a:ext cx="7572375" cy="10820400"/>
          </a:xfrm>
          <a:prstGeom prst="rect">
            <a:avLst/>
          </a:prstGeom>
          <a:noFill/>
          <a:ln w="9525">
            <a:noFill/>
            <a:miter lim="800000"/>
            <a:headEnd/>
            <a:tailEnd/>
          </a:ln>
        </p:spPr>
      </p:pic>
      <p:sp>
        <p:nvSpPr>
          <p:cNvPr id="4" name="Freeform 3"/>
          <p:cNvSpPr/>
          <p:nvPr/>
        </p:nvSpPr>
        <p:spPr>
          <a:xfrm>
            <a:off x="1330036" y="1599295"/>
            <a:ext cx="6626432" cy="1579135"/>
          </a:xfrm>
          <a:custGeom>
            <a:avLst/>
            <a:gdLst>
              <a:gd name="connsiteX0" fmla="*/ 0 w 6626432"/>
              <a:gd name="connsiteY0" fmla="*/ 1710047 h 3051959"/>
              <a:gd name="connsiteX1" fmla="*/ 166255 w 6626432"/>
              <a:gd name="connsiteY1" fmla="*/ 1306286 h 3051959"/>
              <a:gd name="connsiteX2" fmla="*/ 380011 w 6626432"/>
              <a:gd name="connsiteY2" fmla="*/ 1235034 h 3051959"/>
              <a:gd name="connsiteX3" fmla="*/ 534390 w 6626432"/>
              <a:gd name="connsiteY3" fmla="*/ 1472540 h 3051959"/>
              <a:gd name="connsiteX4" fmla="*/ 712520 w 6626432"/>
              <a:gd name="connsiteY4" fmla="*/ 1353787 h 3051959"/>
              <a:gd name="connsiteX5" fmla="*/ 914400 w 6626432"/>
              <a:gd name="connsiteY5" fmla="*/ 1056904 h 3051959"/>
              <a:gd name="connsiteX6" fmla="*/ 1128156 w 6626432"/>
              <a:gd name="connsiteY6" fmla="*/ 1757548 h 3051959"/>
              <a:gd name="connsiteX7" fmla="*/ 1294411 w 6626432"/>
              <a:gd name="connsiteY7" fmla="*/ 1508166 h 3051959"/>
              <a:gd name="connsiteX8" fmla="*/ 1496291 w 6626432"/>
              <a:gd name="connsiteY8" fmla="*/ 2256312 h 3051959"/>
              <a:gd name="connsiteX9" fmla="*/ 1698172 w 6626432"/>
              <a:gd name="connsiteY9" fmla="*/ 1745673 h 3051959"/>
              <a:gd name="connsiteX10" fmla="*/ 1888177 w 6626432"/>
              <a:gd name="connsiteY10" fmla="*/ 1864426 h 3051959"/>
              <a:gd name="connsiteX11" fmla="*/ 2054432 w 6626432"/>
              <a:gd name="connsiteY11" fmla="*/ 2137559 h 3051959"/>
              <a:gd name="connsiteX12" fmla="*/ 2256312 w 6626432"/>
              <a:gd name="connsiteY12" fmla="*/ 1116281 h 3051959"/>
              <a:gd name="connsiteX13" fmla="*/ 2565070 w 6626432"/>
              <a:gd name="connsiteY13" fmla="*/ 1223159 h 3051959"/>
              <a:gd name="connsiteX14" fmla="*/ 2624447 w 6626432"/>
              <a:gd name="connsiteY14" fmla="*/ 1211283 h 3051959"/>
              <a:gd name="connsiteX15" fmla="*/ 2838203 w 6626432"/>
              <a:gd name="connsiteY15" fmla="*/ 688769 h 3051959"/>
              <a:gd name="connsiteX16" fmla="*/ 3028208 w 6626432"/>
              <a:gd name="connsiteY16" fmla="*/ 1151907 h 3051959"/>
              <a:gd name="connsiteX17" fmla="*/ 3194463 w 6626432"/>
              <a:gd name="connsiteY17" fmla="*/ 2280062 h 3051959"/>
              <a:gd name="connsiteX18" fmla="*/ 3384468 w 6626432"/>
              <a:gd name="connsiteY18" fmla="*/ 3051959 h 3051959"/>
              <a:gd name="connsiteX19" fmla="*/ 3598224 w 6626432"/>
              <a:gd name="connsiteY19" fmla="*/ 724395 h 3051959"/>
              <a:gd name="connsiteX20" fmla="*/ 3800104 w 6626432"/>
              <a:gd name="connsiteY20" fmla="*/ 213756 h 3051959"/>
              <a:gd name="connsiteX21" fmla="*/ 4001985 w 6626432"/>
              <a:gd name="connsiteY21" fmla="*/ 35626 h 3051959"/>
              <a:gd name="connsiteX22" fmla="*/ 4180115 w 6626432"/>
              <a:gd name="connsiteY22" fmla="*/ 795647 h 3051959"/>
              <a:gd name="connsiteX23" fmla="*/ 4358245 w 6626432"/>
              <a:gd name="connsiteY23" fmla="*/ 2208811 h 3051959"/>
              <a:gd name="connsiteX24" fmla="*/ 4548250 w 6626432"/>
              <a:gd name="connsiteY24" fmla="*/ 59377 h 3051959"/>
              <a:gd name="connsiteX25" fmla="*/ 4750130 w 6626432"/>
              <a:gd name="connsiteY25" fmla="*/ 1187533 h 3051959"/>
              <a:gd name="connsiteX26" fmla="*/ 4928260 w 6626432"/>
              <a:gd name="connsiteY26" fmla="*/ 1151907 h 3051959"/>
              <a:gd name="connsiteX27" fmla="*/ 5118265 w 6626432"/>
              <a:gd name="connsiteY27" fmla="*/ 0 h 3051959"/>
              <a:gd name="connsiteX28" fmla="*/ 5296395 w 6626432"/>
              <a:gd name="connsiteY28" fmla="*/ 83127 h 3051959"/>
              <a:gd name="connsiteX29" fmla="*/ 5498276 w 6626432"/>
              <a:gd name="connsiteY29" fmla="*/ 475013 h 3051959"/>
              <a:gd name="connsiteX30" fmla="*/ 5664530 w 6626432"/>
              <a:gd name="connsiteY30" fmla="*/ 296883 h 3051959"/>
              <a:gd name="connsiteX31" fmla="*/ 5854535 w 6626432"/>
              <a:gd name="connsiteY31" fmla="*/ 237507 h 3051959"/>
              <a:gd name="connsiteX32" fmla="*/ 6080167 w 6626432"/>
              <a:gd name="connsiteY32" fmla="*/ 653143 h 3051959"/>
              <a:gd name="connsiteX33" fmla="*/ 6234546 w 6626432"/>
              <a:gd name="connsiteY33" fmla="*/ 1365662 h 3051959"/>
              <a:gd name="connsiteX34" fmla="*/ 6448302 w 6626432"/>
              <a:gd name="connsiteY34" fmla="*/ 1353787 h 3051959"/>
              <a:gd name="connsiteX35" fmla="*/ 6626432 w 6626432"/>
              <a:gd name="connsiteY35" fmla="*/ 1246909 h 3051959"/>
              <a:gd name="connsiteX36" fmla="*/ 6626432 w 6626432"/>
              <a:gd name="connsiteY36" fmla="*/ 1246909 h 305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626432" h="3051959">
                <a:moveTo>
                  <a:pt x="0" y="1710047"/>
                </a:moveTo>
                <a:lnTo>
                  <a:pt x="166255" y="1306286"/>
                </a:lnTo>
                <a:lnTo>
                  <a:pt x="380011" y="1235034"/>
                </a:lnTo>
                <a:lnTo>
                  <a:pt x="534390" y="1472540"/>
                </a:lnTo>
                <a:lnTo>
                  <a:pt x="712520" y="1353787"/>
                </a:lnTo>
                <a:lnTo>
                  <a:pt x="914400" y="1056904"/>
                </a:lnTo>
                <a:lnTo>
                  <a:pt x="1128156" y="1757548"/>
                </a:lnTo>
                <a:lnTo>
                  <a:pt x="1294411" y="1508166"/>
                </a:lnTo>
                <a:lnTo>
                  <a:pt x="1496291" y="2256312"/>
                </a:lnTo>
                <a:lnTo>
                  <a:pt x="1698172" y="1745673"/>
                </a:lnTo>
                <a:lnTo>
                  <a:pt x="1888177" y="1864426"/>
                </a:lnTo>
                <a:lnTo>
                  <a:pt x="2054432" y="2137559"/>
                </a:lnTo>
                <a:lnTo>
                  <a:pt x="2256312" y="1116281"/>
                </a:lnTo>
                <a:lnTo>
                  <a:pt x="2565070" y="1223159"/>
                </a:lnTo>
                <a:lnTo>
                  <a:pt x="2624447" y="1211283"/>
                </a:lnTo>
                <a:lnTo>
                  <a:pt x="2838203" y="688769"/>
                </a:lnTo>
                <a:lnTo>
                  <a:pt x="3028208" y="1151907"/>
                </a:lnTo>
                <a:lnTo>
                  <a:pt x="3194463" y="2280062"/>
                </a:lnTo>
                <a:lnTo>
                  <a:pt x="3384468" y="3051959"/>
                </a:lnTo>
                <a:lnTo>
                  <a:pt x="3598224" y="724395"/>
                </a:lnTo>
                <a:lnTo>
                  <a:pt x="3800104" y="213756"/>
                </a:lnTo>
                <a:lnTo>
                  <a:pt x="4001985" y="35626"/>
                </a:lnTo>
                <a:lnTo>
                  <a:pt x="4180115" y="795647"/>
                </a:lnTo>
                <a:lnTo>
                  <a:pt x="4358245" y="2208811"/>
                </a:lnTo>
                <a:lnTo>
                  <a:pt x="4548250" y="59377"/>
                </a:lnTo>
                <a:lnTo>
                  <a:pt x="4750130" y="1187533"/>
                </a:lnTo>
                <a:lnTo>
                  <a:pt x="4928260" y="1151907"/>
                </a:lnTo>
                <a:lnTo>
                  <a:pt x="5118265" y="0"/>
                </a:lnTo>
                <a:lnTo>
                  <a:pt x="5296395" y="83127"/>
                </a:lnTo>
                <a:lnTo>
                  <a:pt x="5498276" y="475013"/>
                </a:lnTo>
                <a:lnTo>
                  <a:pt x="5664530" y="296883"/>
                </a:lnTo>
                <a:lnTo>
                  <a:pt x="5854535" y="237507"/>
                </a:lnTo>
                <a:lnTo>
                  <a:pt x="6080167" y="653143"/>
                </a:lnTo>
                <a:lnTo>
                  <a:pt x="6234546" y="1365662"/>
                </a:lnTo>
                <a:lnTo>
                  <a:pt x="6448302" y="1353787"/>
                </a:lnTo>
                <a:lnTo>
                  <a:pt x="6626432" y="1246909"/>
                </a:lnTo>
                <a:lnTo>
                  <a:pt x="6626432" y="1246909"/>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Freeform 5"/>
          <p:cNvSpPr/>
          <p:nvPr/>
        </p:nvSpPr>
        <p:spPr>
          <a:xfrm>
            <a:off x="1270660" y="2647206"/>
            <a:ext cx="6685808" cy="1971304"/>
          </a:xfrm>
          <a:custGeom>
            <a:avLst/>
            <a:gdLst>
              <a:gd name="connsiteX0" fmla="*/ 0 w 6685808"/>
              <a:gd name="connsiteY0" fmla="*/ 1971304 h 1971304"/>
              <a:gd name="connsiteX1" fmla="*/ 451262 w 6685808"/>
              <a:gd name="connsiteY1" fmla="*/ 1745673 h 1971304"/>
              <a:gd name="connsiteX2" fmla="*/ 653143 w 6685808"/>
              <a:gd name="connsiteY2" fmla="*/ 1650670 h 1971304"/>
              <a:gd name="connsiteX3" fmla="*/ 795646 w 6685808"/>
              <a:gd name="connsiteY3" fmla="*/ 1341912 h 1971304"/>
              <a:gd name="connsiteX4" fmla="*/ 973776 w 6685808"/>
              <a:gd name="connsiteY4" fmla="*/ 1389413 h 1971304"/>
              <a:gd name="connsiteX5" fmla="*/ 1341911 w 6685808"/>
              <a:gd name="connsiteY5" fmla="*/ 1555668 h 1971304"/>
              <a:gd name="connsiteX6" fmla="*/ 1579418 w 6685808"/>
              <a:gd name="connsiteY6" fmla="*/ 1543792 h 1971304"/>
              <a:gd name="connsiteX7" fmla="*/ 1757548 w 6685808"/>
              <a:gd name="connsiteY7" fmla="*/ 1353787 h 1971304"/>
              <a:gd name="connsiteX8" fmla="*/ 1923802 w 6685808"/>
              <a:gd name="connsiteY8" fmla="*/ 1365663 h 1971304"/>
              <a:gd name="connsiteX9" fmla="*/ 2125683 w 6685808"/>
              <a:gd name="connsiteY9" fmla="*/ 1603169 h 1971304"/>
              <a:gd name="connsiteX10" fmla="*/ 2303813 w 6685808"/>
              <a:gd name="connsiteY10" fmla="*/ 1650670 h 1971304"/>
              <a:gd name="connsiteX11" fmla="*/ 2541319 w 6685808"/>
              <a:gd name="connsiteY11" fmla="*/ 1520042 h 1971304"/>
              <a:gd name="connsiteX12" fmla="*/ 2909454 w 6685808"/>
              <a:gd name="connsiteY12" fmla="*/ 1021278 h 1971304"/>
              <a:gd name="connsiteX13" fmla="*/ 3040083 w 6685808"/>
              <a:gd name="connsiteY13" fmla="*/ 1140031 h 1971304"/>
              <a:gd name="connsiteX14" fmla="*/ 3253839 w 6685808"/>
              <a:gd name="connsiteY14" fmla="*/ 1163782 h 1971304"/>
              <a:gd name="connsiteX15" fmla="*/ 3645724 w 6685808"/>
              <a:gd name="connsiteY15" fmla="*/ 617517 h 1971304"/>
              <a:gd name="connsiteX16" fmla="*/ 3835730 w 6685808"/>
              <a:gd name="connsiteY16" fmla="*/ 47501 h 1971304"/>
              <a:gd name="connsiteX17" fmla="*/ 4013859 w 6685808"/>
              <a:gd name="connsiteY17" fmla="*/ 356260 h 1971304"/>
              <a:gd name="connsiteX18" fmla="*/ 4215740 w 6685808"/>
              <a:gd name="connsiteY18" fmla="*/ 1045029 h 1971304"/>
              <a:gd name="connsiteX19" fmla="*/ 4393870 w 6685808"/>
              <a:gd name="connsiteY19" fmla="*/ 1140031 h 1971304"/>
              <a:gd name="connsiteX20" fmla="*/ 4572000 w 6685808"/>
              <a:gd name="connsiteY20" fmla="*/ 961901 h 1971304"/>
              <a:gd name="connsiteX21" fmla="*/ 4762005 w 6685808"/>
              <a:gd name="connsiteY21" fmla="*/ 1009403 h 1971304"/>
              <a:gd name="connsiteX22" fmla="*/ 5011387 w 6685808"/>
              <a:gd name="connsiteY22" fmla="*/ 783772 h 1971304"/>
              <a:gd name="connsiteX23" fmla="*/ 5189517 w 6685808"/>
              <a:gd name="connsiteY23" fmla="*/ 332509 h 1971304"/>
              <a:gd name="connsiteX24" fmla="*/ 5367646 w 6685808"/>
              <a:gd name="connsiteY24" fmla="*/ 95003 h 1971304"/>
              <a:gd name="connsiteX25" fmla="*/ 5545776 w 6685808"/>
              <a:gd name="connsiteY25" fmla="*/ 166255 h 1971304"/>
              <a:gd name="connsiteX26" fmla="*/ 5723906 w 6685808"/>
              <a:gd name="connsiteY26" fmla="*/ 0 h 1971304"/>
              <a:gd name="connsiteX27" fmla="*/ 5913911 w 6685808"/>
              <a:gd name="connsiteY27" fmla="*/ 47501 h 1971304"/>
              <a:gd name="connsiteX28" fmla="*/ 6092041 w 6685808"/>
              <a:gd name="connsiteY28" fmla="*/ 605642 h 1971304"/>
              <a:gd name="connsiteX29" fmla="*/ 6305797 w 6685808"/>
              <a:gd name="connsiteY29" fmla="*/ 1140031 h 1971304"/>
              <a:gd name="connsiteX30" fmla="*/ 6495802 w 6685808"/>
              <a:gd name="connsiteY30" fmla="*/ 1151907 h 1971304"/>
              <a:gd name="connsiteX31" fmla="*/ 6685808 w 6685808"/>
              <a:gd name="connsiteY31" fmla="*/ 1033153 h 1971304"/>
              <a:gd name="connsiteX0" fmla="*/ 0 w 6685808"/>
              <a:gd name="connsiteY0" fmla="*/ 1971304 h 1971304"/>
              <a:gd name="connsiteX1" fmla="*/ 451262 w 6685808"/>
              <a:gd name="connsiteY1" fmla="*/ 1745673 h 1971304"/>
              <a:gd name="connsiteX2" fmla="*/ 653143 w 6685808"/>
              <a:gd name="connsiteY2" fmla="*/ 1650670 h 1971304"/>
              <a:gd name="connsiteX3" fmla="*/ 795646 w 6685808"/>
              <a:gd name="connsiteY3" fmla="*/ 1341912 h 1971304"/>
              <a:gd name="connsiteX4" fmla="*/ 973776 w 6685808"/>
              <a:gd name="connsiteY4" fmla="*/ 1389413 h 1971304"/>
              <a:gd name="connsiteX5" fmla="*/ 1341911 w 6685808"/>
              <a:gd name="connsiteY5" fmla="*/ 1555668 h 1971304"/>
              <a:gd name="connsiteX6" fmla="*/ 1579418 w 6685808"/>
              <a:gd name="connsiteY6" fmla="*/ 1543792 h 1971304"/>
              <a:gd name="connsiteX7" fmla="*/ 1757548 w 6685808"/>
              <a:gd name="connsiteY7" fmla="*/ 1353787 h 1971304"/>
              <a:gd name="connsiteX8" fmla="*/ 1923802 w 6685808"/>
              <a:gd name="connsiteY8" fmla="*/ 1365663 h 1971304"/>
              <a:gd name="connsiteX9" fmla="*/ 2125683 w 6685808"/>
              <a:gd name="connsiteY9" fmla="*/ 1603169 h 1971304"/>
              <a:gd name="connsiteX10" fmla="*/ 2303813 w 6685808"/>
              <a:gd name="connsiteY10" fmla="*/ 1650670 h 1971304"/>
              <a:gd name="connsiteX11" fmla="*/ 2541319 w 6685808"/>
              <a:gd name="connsiteY11" fmla="*/ 1520042 h 1971304"/>
              <a:gd name="connsiteX12" fmla="*/ 2909454 w 6685808"/>
              <a:gd name="connsiteY12" fmla="*/ 1021278 h 1971304"/>
              <a:gd name="connsiteX13" fmla="*/ 3040083 w 6685808"/>
              <a:gd name="connsiteY13" fmla="*/ 1140031 h 1971304"/>
              <a:gd name="connsiteX14" fmla="*/ 3253839 w 6685808"/>
              <a:gd name="connsiteY14" fmla="*/ 1163782 h 1971304"/>
              <a:gd name="connsiteX15" fmla="*/ 3645724 w 6685808"/>
              <a:gd name="connsiteY15" fmla="*/ 617517 h 1971304"/>
              <a:gd name="connsiteX16" fmla="*/ 3835730 w 6685808"/>
              <a:gd name="connsiteY16" fmla="*/ 47501 h 1971304"/>
              <a:gd name="connsiteX17" fmla="*/ 4013859 w 6685808"/>
              <a:gd name="connsiteY17" fmla="*/ 356260 h 1971304"/>
              <a:gd name="connsiteX18" fmla="*/ 4215740 w 6685808"/>
              <a:gd name="connsiteY18" fmla="*/ 1045029 h 1971304"/>
              <a:gd name="connsiteX19" fmla="*/ 4393870 w 6685808"/>
              <a:gd name="connsiteY19" fmla="*/ 1140031 h 1971304"/>
              <a:gd name="connsiteX20" fmla="*/ 4596740 w 6685808"/>
              <a:gd name="connsiteY20" fmla="*/ 764969 h 1971304"/>
              <a:gd name="connsiteX21" fmla="*/ 4762005 w 6685808"/>
              <a:gd name="connsiteY21" fmla="*/ 1009403 h 1971304"/>
              <a:gd name="connsiteX22" fmla="*/ 5011387 w 6685808"/>
              <a:gd name="connsiteY22" fmla="*/ 783772 h 1971304"/>
              <a:gd name="connsiteX23" fmla="*/ 5189517 w 6685808"/>
              <a:gd name="connsiteY23" fmla="*/ 332509 h 1971304"/>
              <a:gd name="connsiteX24" fmla="*/ 5367646 w 6685808"/>
              <a:gd name="connsiteY24" fmla="*/ 95003 h 1971304"/>
              <a:gd name="connsiteX25" fmla="*/ 5545776 w 6685808"/>
              <a:gd name="connsiteY25" fmla="*/ 166255 h 1971304"/>
              <a:gd name="connsiteX26" fmla="*/ 5723906 w 6685808"/>
              <a:gd name="connsiteY26" fmla="*/ 0 h 1971304"/>
              <a:gd name="connsiteX27" fmla="*/ 5913911 w 6685808"/>
              <a:gd name="connsiteY27" fmla="*/ 47501 h 1971304"/>
              <a:gd name="connsiteX28" fmla="*/ 6092041 w 6685808"/>
              <a:gd name="connsiteY28" fmla="*/ 605642 h 1971304"/>
              <a:gd name="connsiteX29" fmla="*/ 6305797 w 6685808"/>
              <a:gd name="connsiteY29" fmla="*/ 1140031 h 1971304"/>
              <a:gd name="connsiteX30" fmla="*/ 6495802 w 6685808"/>
              <a:gd name="connsiteY30" fmla="*/ 1151907 h 1971304"/>
              <a:gd name="connsiteX31" fmla="*/ 6685808 w 6685808"/>
              <a:gd name="connsiteY31" fmla="*/ 1033153 h 197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685808" h="1971304">
                <a:moveTo>
                  <a:pt x="0" y="1971304"/>
                </a:moveTo>
                <a:lnTo>
                  <a:pt x="451262" y="1745673"/>
                </a:lnTo>
                <a:lnTo>
                  <a:pt x="653143" y="1650670"/>
                </a:lnTo>
                <a:lnTo>
                  <a:pt x="795646" y="1341912"/>
                </a:lnTo>
                <a:lnTo>
                  <a:pt x="973776" y="1389413"/>
                </a:lnTo>
                <a:lnTo>
                  <a:pt x="1341911" y="1555668"/>
                </a:lnTo>
                <a:lnTo>
                  <a:pt x="1579418" y="1543792"/>
                </a:lnTo>
                <a:lnTo>
                  <a:pt x="1757548" y="1353787"/>
                </a:lnTo>
                <a:lnTo>
                  <a:pt x="1923802" y="1365663"/>
                </a:lnTo>
                <a:lnTo>
                  <a:pt x="2125683" y="1603169"/>
                </a:lnTo>
                <a:lnTo>
                  <a:pt x="2303813" y="1650670"/>
                </a:lnTo>
                <a:lnTo>
                  <a:pt x="2541319" y="1520042"/>
                </a:lnTo>
                <a:lnTo>
                  <a:pt x="2909454" y="1021278"/>
                </a:lnTo>
                <a:lnTo>
                  <a:pt x="3040083" y="1140031"/>
                </a:lnTo>
                <a:lnTo>
                  <a:pt x="3253839" y="1163782"/>
                </a:lnTo>
                <a:lnTo>
                  <a:pt x="3645724" y="617517"/>
                </a:lnTo>
                <a:lnTo>
                  <a:pt x="3835730" y="47501"/>
                </a:lnTo>
                <a:lnTo>
                  <a:pt x="4013859" y="356260"/>
                </a:lnTo>
                <a:lnTo>
                  <a:pt x="4215740" y="1045029"/>
                </a:lnTo>
                <a:lnTo>
                  <a:pt x="4393870" y="1140031"/>
                </a:lnTo>
                <a:lnTo>
                  <a:pt x="4596740" y="764969"/>
                </a:lnTo>
                <a:lnTo>
                  <a:pt x="4762005" y="1009403"/>
                </a:lnTo>
                <a:lnTo>
                  <a:pt x="5011387" y="783772"/>
                </a:lnTo>
                <a:lnTo>
                  <a:pt x="5189517" y="332509"/>
                </a:lnTo>
                <a:lnTo>
                  <a:pt x="5367646" y="95003"/>
                </a:lnTo>
                <a:lnTo>
                  <a:pt x="5545776" y="166255"/>
                </a:lnTo>
                <a:lnTo>
                  <a:pt x="5723906" y="0"/>
                </a:lnTo>
                <a:lnTo>
                  <a:pt x="5913911" y="47501"/>
                </a:lnTo>
                <a:lnTo>
                  <a:pt x="6092041" y="605642"/>
                </a:lnTo>
                <a:lnTo>
                  <a:pt x="6305797" y="1140031"/>
                </a:lnTo>
                <a:lnTo>
                  <a:pt x="6495802" y="1151907"/>
                </a:lnTo>
                <a:lnTo>
                  <a:pt x="6685808" y="1033153"/>
                </a:lnTo>
              </a:path>
            </a:pathLst>
          </a:custGeom>
          <a:ln w="381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1294410" y="4402775"/>
            <a:ext cx="6650182" cy="990600"/>
          </a:xfrm>
          <a:custGeom>
            <a:avLst/>
            <a:gdLst>
              <a:gd name="connsiteX0" fmla="*/ 0 w 6650182"/>
              <a:gd name="connsiteY0" fmla="*/ 368135 h 1793174"/>
              <a:gd name="connsiteX1" fmla="*/ 190006 w 6650182"/>
              <a:gd name="connsiteY1" fmla="*/ 1056904 h 1793174"/>
              <a:gd name="connsiteX2" fmla="*/ 415637 w 6650182"/>
              <a:gd name="connsiteY2" fmla="*/ 1425039 h 1793174"/>
              <a:gd name="connsiteX3" fmla="*/ 795647 w 6650182"/>
              <a:gd name="connsiteY3" fmla="*/ 1413164 h 1793174"/>
              <a:gd name="connsiteX4" fmla="*/ 950026 w 6650182"/>
              <a:gd name="connsiteY4" fmla="*/ 1781299 h 1793174"/>
              <a:gd name="connsiteX5" fmla="*/ 1151907 w 6650182"/>
              <a:gd name="connsiteY5" fmla="*/ 700644 h 1793174"/>
              <a:gd name="connsiteX6" fmla="*/ 1341912 w 6650182"/>
              <a:gd name="connsiteY6" fmla="*/ 1056904 h 1793174"/>
              <a:gd name="connsiteX7" fmla="*/ 1876302 w 6650182"/>
              <a:gd name="connsiteY7" fmla="*/ 0 h 1793174"/>
              <a:gd name="connsiteX8" fmla="*/ 2090058 w 6650182"/>
              <a:gd name="connsiteY8" fmla="*/ 356260 h 1793174"/>
              <a:gd name="connsiteX9" fmla="*/ 2291938 w 6650182"/>
              <a:gd name="connsiteY9" fmla="*/ 1080655 h 1793174"/>
              <a:gd name="connsiteX10" fmla="*/ 2458193 w 6650182"/>
              <a:gd name="connsiteY10" fmla="*/ 1056904 h 1793174"/>
              <a:gd name="connsiteX11" fmla="*/ 2861954 w 6650182"/>
              <a:gd name="connsiteY11" fmla="*/ 1781299 h 1793174"/>
              <a:gd name="connsiteX12" fmla="*/ 3016333 w 6650182"/>
              <a:gd name="connsiteY12" fmla="*/ 1769424 h 1793174"/>
              <a:gd name="connsiteX13" fmla="*/ 3241964 w 6650182"/>
              <a:gd name="connsiteY13" fmla="*/ 676894 h 1793174"/>
              <a:gd name="connsiteX14" fmla="*/ 3420094 w 6650182"/>
              <a:gd name="connsiteY14" fmla="*/ 380011 h 1793174"/>
              <a:gd name="connsiteX15" fmla="*/ 3586348 w 6650182"/>
              <a:gd name="connsiteY15" fmla="*/ 1436915 h 1793174"/>
              <a:gd name="connsiteX16" fmla="*/ 3788229 w 6650182"/>
              <a:gd name="connsiteY16" fmla="*/ 1793174 h 1793174"/>
              <a:gd name="connsiteX17" fmla="*/ 4215741 w 6650182"/>
              <a:gd name="connsiteY17" fmla="*/ 973777 h 1793174"/>
              <a:gd name="connsiteX18" fmla="*/ 4370120 w 6650182"/>
              <a:gd name="connsiteY18" fmla="*/ 356260 h 1793174"/>
              <a:gd name="connsiteX19" fmla="*/ 4536374 w 6650182"/>
              <a:gd name="connsiteY19" fmla="*/ 1425039 h 1793174"/>
              <a:gd name="connsiteX20" fmla="*/ 4750130 w 6650182"/>
              <a:gd name="connsiteY20" fmla="*/ 688769 h 1793174"/>
              <a:gd name="connsiteX21" fmla="*/ 4916385 w 6650182"/>
              <a:gd name="connsiteY21" fmla="*/ 1425039 h 1793174"/>
              <a:gd name="connsiteX22" fmla="*/ 5130141 w 6650182"/>
              <a:gd name="connsiteY22" fmla="*/ 1781299 h 1793174"/>
              <a:gd name="connsiteX23" fmla="*/ 5296395 w 6650182"/>
              <a:gd name="connsiteY23" fmla="*/ 1769424 h 1793174"/>
              <a:gd name="connsiteX24" fmla="*/ 5533902 w 6650182"/>
              <a:gd name="connsiteY24" fmla="*/ 1401289 h 1793174"/>
              <a:gd name="connsiteX25" fmla="*/ 6068291 w 6650182"/>
              <a:gd name="connsiteY25" fmla="*/ 1425039 h 1793174"/>
              <a:gd name="connsiteX26" fmla="*/ 6258296 w 6650182"/>
              <a:gd name="connsiteY26" fmla="*/ 641268 h 1793174"/>
              <a:gd name="connsiteX27" fmla="*/ 6448302 w 6650182"/>
              <a:gd name="connsiteY27" fmla="*/ 344385 h 1793174"/>
              <a:gd name="connsiteX28" fmla="*/ 6650182 w 6650182"/>
              <a:gd name="connsiteY28" fmla="*/ 700644 h 1793174"/>
              <a:gd name="connsiteX29" fmla="*/ 6650182 w 6650182"/>
              <a:gd name="connsiteY29" fmla="*/ 700644 h 179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650182" h="1793174">
                <a:moveTo>
                  <a:pt x="0" y="368135"/>
                </a:moveTo>
                <a:lnTo>
                  <a:pt x="190006" y="1056904"/>
                </a:lnTo>
                <a:lnTo>
                  <a:pt x="415637" y="1425039"/>
                </a:lnTo>
                <a:lnTo>
                  <a:pt x="795647" y="1413164"/>
                </a:lnTo>
                <a:lnTo>
                  <a:pt x="950026" y="1781299"/>
                </a:lnTo>
                <a:lnTo>
                  <a:pt x="1151907" y="700644"/>
                </a:lnTo>
                <a:lnTo>
                  <a:pt x="1341912" y="1056904"/>
                </a:lnTo>
                <a:lnTo>
                  <a:pt x="1876302" y="0"/>
                </a:lnTo>
                <a:lnTo>
                  <a:pt x="2090058" y="356260"/>
                </a:lnTo>
                <a:lnTo>
                  <a:pt x="2291938" y="1080655"/>
                </a:lnTo>
                <a:lnTo>
                  <a:pt x="2458193" y="1056904"/>
                </a:lnTo>
                <a:lnTo>
                  <a:pt x="2861954" y="1781299"/>
                </a:lnTo>
                <a:lnTo>
                  <a:pt x="3016333" y="1769424"/>
                </a:lnTo>
                <a:lnTo>
                  <a:pt x="3241964" y="676894"/>
                </a:lnTo>
                <a:lnTo>
                  <a:pt x="3420094" y="380011"/>
                </a:lnTo>
                <a:lnTo>
                  <a:pt x="3586348" y="1436915"/>
                </a:lnTo>
                <a:lnTo>
                  <a:pt x="3788229" y="1793174"/>
                </a:lnTo>
                <a:lnTo>
                  <a:pt x="4215741" y="973777"/>
                </a:lnTo>
                <a:lnTo>
                  <a:pt x="4370120" y="356260"/>
                </a:lnTo>
                <a:lnTo>
                  <a:pt x="4536374" y="1425039"/>
                </a:lnTo>
                <a:lnTo>
                  <a:pt x="4750130" y="688769"/>
                </a:lnTo>
                <a:lnTo>
                  <a:pt x="4916385" y="1425039"/>
                </a:lnTo>
                <a:lnTo>
                  <a:pt x="5130141" y="1781299"/>
                </a:lnTo>
                <a:lnTo>
                  <a:pt x="5296395" y="1769424"/>
                </a:lnTo>
                <a:lnTo>
                  <a:pt x="5533902" y="1401289"/>
                </a:lnTo>
                <a:lnTo>
                  <a:pt x="6068291" y="1425039"/>
                </a:lnTo>
                <a:lnTo>
                  <a:pt x="6258296" y="641268"/>
                </a:lnTo>
                <a:lnTo>
                  <a:pt x="6448302" y="344385"/>
                </a:lnTo>
                <a:lnTo>
                  <a:pt x="6650182" y="700644"/>
                </a:lnTo>
                <a:lnTo>
                  <a:pt x="6650182" y="700644"/>
                </a:lnTo>
              </a:path>
            </a:pathLst>
          </a:custGeom>
          <a:ln w="3810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TextBox 43"/>
          <p:cNvSpPr txBox="1"/>
          <p:nvPr/>
        </p:nvSpPr>
        <p:spPr>
          <a:xfrm>
            <a:off x="304800" y="1535875"/>
            <a:ext cx="897575" cy="400110"/>
          </a:xfrm>
          <a:prstGeom prst="rect">
            <a:avLst/>
          </a:prstGeom>
          <a:noFill/>
        </p:spPr>
        <p:txBody>
          <a:bodyPr wrap="square" rtlCol="0">
            <a:spAutoFit/>
          </a:bodyPr>
          <a:lstStyle/>
          <a:p>
            <a:pPr algn="r"/>
            <a:r>
              <a:rPr lang="en-US" sz="2000" dirty="0" smtClean="0">
                <a:solidFill>
                  <a:schemeClr val="bg1">
                    <a:lumMod val="85000"/>
                  </a:schemeClr>
                </a:solidFill>
                <a:latin typeface="Segoe Condensed" pitchFamily="34" charset="0"/>
              </a:rPr>
              <a:t>$3.50</a:t>
            </a:r>
            <a:endParaRPr lang="en-US" sz="2000" dirty="0">
              <a:solidFill>
                <a:schemeClr val="bg1">
                  <a:lumMod val="85000"/>
                </a:schemeClr>
              </a:solidFill>
              <a:latin typeface="Segoe Condensed" pitchFamily="34" charset="0"/>
            </a:endParaRPr>
          </a:p>
        </p:txBody>
      </p:sp>
      <p:sp>
        <p:nvSpPr>
          <p:cNvPr id="45" name="TextBox 44"/>
          <p:cNvSpPr txBox="1"/>
          <p:nvPr/>
        </p:nvSpPr>
        <p:spPr>
          <a:xfrm>
            <a:off x="304800" y="2329035"/>
            <a:ext cx="897575" cy="400110"/>
          </a:xfrm>
          <a:prstGeom prst="rect">
            <a:avLst/>
          </a:prstGeom>
          <a:noFill/>
        </p:spPr>
        <p:txBody>
          <a:bodyPr wrap="square" rtlCol="0">
            <a:spAutoFit/>
          </a:bodyPr>
          <a:lstStyle/>
          <a:p>
            <a:pPr algn="r"/>
            <a:r>
              <a:rPr lang="en-US" sz="2000" dirty="0" smtClean="0">
                <a:solidFill>
                  <a:schemeClr val="bg1">
                    <a:lumMod val="85000"/>
                  </a:schemeClr>
                </a:solidFill>
                <a:latin typeface="Segoe Condensed" pitchFamily="34" charset="0"/>
              </a:rPr>
              <a:t>$3.00</a:t>
            </a:r>
            <a:endParaRPr lang="en-US" sz="2000" dirty="0">
              <a:solidFill>
                <a:schemeClr val="bg1">
                  <a:lumMod val="85000"/>
                </a:schemeClr>
              </a:solidFill>
              <a:latin typeface="Segoe Condensed" pitchFamily="34" charset="0"/>
            </a:endParaRPr>
          </a:p>
        </p:txBody>
      </p:sp>
      <p:sp>
        <p:nvSpPr>
          <p:cNvPr id="46" name="TextBox 45"/>
          <p:cNvSpPr txBox="1"/>
          <p:nvPr/>
        </p:nvSpPr>
        <p:spPr>
          <a:xfrm>
            <a:off x="304800" y="3143000"/>
            <a:ext cx="897575" cy="400110"/>
          </a:xfrm>
          <a:prstGeom prst="rect">
            <a:avLst/>
          </a:prstGeom>
          <a:noFill/>
        </p:spPr>
        <p:txBody>
          <a:bodyPr wrap="square" rtlCol="0">
            <a:spAutoFit/>
          </a:bodyPr>
          <a:lstStyle/>
          <a:p>
            <a:pPr algn="r"/>
            <a:r>
              <a:rPr lang="en-US" sz="2000" dirty="0" smtClean="0">
                <a:solidFill>
                  <a:schemeClr val="bg1">
                    <a:lumMod val="85000"/>
                  </a:schemeClr>
                </a:solidFill>
                <a:latin typeface="Segoe Condensed" pitchFamily="34" charset="0"/>
              </a:rPr>
              <a:t>$2.50</a:t>
            </a:r>
            <a:endParaRPr lang="en-US" sz="2000" dirty="0">
              <a:solidFill>
                <a:schemeClr val="bg1">
                  <a:lumMod val="85000"/>
                </a:schemeClr>
              </a:solidFill>
              <a:latin typeface="Segoe Condensed" pitchFamily="34" charset="0"/>
            </a:endParaRPr>
          </a:p>
        </p:txBody>
      </p:sp>
      <p:sp>
        <p:nvSpPr>
          <p:cNvPr id="47" name="TextBox 46"/>
          <p:cNvSpPr txBox="1"/>
          <p:nvPr/>
        </p:nvSpPr>
        <p:spPr>
          <a:xfrm>
            <a:off x="304800" y="3959910"/>
            <a:ext cx="897575" cy="400110"/>
          </a:xfrm>
          <a:prstGeom prst="rect">
            <a:avLst/>
          </a:prstGeom>
          <a:noFill/>
        </p:spPr>
        <p:txBody>
          <a:bodyPr wrap="square" rtlCol="0">
            <a:spAutoFit/>
          </a:bodyPr>
          <a:lstStyle/>
          <a:p>
            <a:pPr algn="r"/>
            <a:r>
              <a:rPr lang="en-US" sz="2000" dirty="0" smtClean="0">
                <a:solidFill>
                  <a:schemeClr val="bg1">
                    <a:lumMod val="85000"/>
                  </a:schemeClr>
                </a:solidFill>
                <a:latin typeface="Segoe Condensed" pitchFamily="34" charset="0"/>
              </a:rPr>
              <a:t>$2.00</a:t>
            </a:r>
            <a:endParaRPr lang="en-US" sz="2000" dirty="0">
              <a:solidFill>
                <a:schemeClr val="bg1">
                  <a:lumMod val="85000"/>
                </a:schemeClr>
              </a:solidFill>
              <a:latin typeface="Segoe Condensed" pitchFamily="34" charset="0"/>
            </a:endParaRPr>
          </a:p>
        </p:txBody>
      </p:sp>
      <p:sp>
        <p:nvSpPr>
          <p:cNvPr id="48" name="TextBox 47"/>
          <p:cNvSpPr txBox="1"/>
          <p:nvPr/>
        </p:nvSpPr>
        <p:spPr>
          <a:xfrm>
            <a:off x="304800" y="4772385"/>
            <a:ext cx="897575" cy="400110"/>
          </a:xfrm>
          <a:prstGeom prst="rect">
            <a:avLst/>
          </a:prstGeom>
          <a:noFill/>
        </p:spPr>
        <p:txBody>
          <a:bodyPr wrap="square" rtlCol="0">
            <a:spAutoFit/>
          </a:bodyPr>
          <a:lstStyle/>
          <a:p>
            <a:pPr algn="r"/>
            <a:r>
              <a:rPr lang="en-US" sz="2000" dirty="0" smtClean="0">
                <a:solidFill>
                  <a:schemeClr val="bg1">
                    <a:lumMod val="85000"/>
                  </a:schemeClr>
                </a:solidFill>
                <a:latin typeface="Segoe Condensed" pitchFamily="34" charset="0"/>
              </a:rPr>
              <a:t>$1.50</a:t>
            </a:r>
            <a:endParaRPr lang="en-US" sz="2000" dirty="0">
              <a:solidFill>
                <a:schemeClr val="bg1">
                  <a:lumMod val="85000"/>
                </a:schemeClr>
              </a:solidFill>
              <a:latin typeface="Segoe Condensed" pitchFamily="34" charset="0"/>
            </a:endParaRPr>
          </a:p>
        </p:txBody>
      </p:sp>
      <p:sp>
        <p:nvSpPr>
          <p:cNvPr id="35" name="Freeform 34"/>
          <p:cNvSpPr/>
          <p:nvPr/>
        </p:nvSpPr>
        <p:spPr>
          <a:xfrm>
            <a:off x="1288112" y="1560849"/>
            <a:ext cx="6673795" cy="4206115"/>
          </a:xfrm>
          <a:custGeom>
            <a:avLst/>
            <a:gdLst>
              <a:gd name="connsiteX0" fmla="*/ 6631388 w 6663193"/>
              <a:gd name="connsiteY0" fmla="*/ 0 h 4333461"/>
              <a:gd name="connsiteX1" fmla="*/ 6663193 w 6663193"/>
              <a:gd name="connsiteY1" fmla="*/ 4333461 h 4333461"/>
              <a:gd name="connsiteX2" fmla="*/ 7952 w 6663193"/>
              <a:gd name="connsiteY2" fmla="*/ 4325510 h 4333461"/>
              <a:gd name="connsiteX3" fmla="*/ 0 w 6663193"/>
              <a:gd name="connsiteY3" fmla="*/ 270344 h 4333461"/>
              <a:gd name="connsiteX4" fmla="*/ 0 w 6663193"/>
              <a:gd name="connsiteY4" fmla="*/ 270344 h 4333461"/>
              <a:gd name="connsiteX0" fmla="*/ 6641990 w 6663193"/>
              <a:gd name="connsiteY0" fmla="*/ 0 h 4343400"/>
              <a:gd name="connsiteX1" fmla="*/ 6663193 w 6663193"/>
              <a:gd name="connsiteY1" fmla="*/ 4343400 h 4343400"/>
              <a:gd name="connsiteX2" fmla="*/ 7952 w 6663193"/>
              <a:gd name="connsiteY2" fmla="*/ 4335449 h 4343400"/>
              <a:gd name="connsiteX3" fmla="*/ 0 w 6663193"/>
              <a:gd name="connsiteY3" fmla="*/ 280283 h 4343400"/>
              <a:gd name="connsiteX4" fmla="*/ 0 w 6663193"/>
              <a:gd name="connsiteY4" fmla="*/ 280283 h 4343400"/>
              <a:gd name="connsiteX0" fmla="*/ 6665844 w 6665844"/>
              <a:gd name="connsiteY0" fmla="*/ 0 h 4343400"/>
              <a:gd name="connsiteX1" fmla="*/ 6663193 w 6665844"/>
              <a:gd name="connsiteY1" fmla="*/ 4343400 h 4343400"/>
              <a:gd name="connsiteX2" fmla="*/ 7952 w 6665844"/>
              <a:gd name="connsiteY2" fmla="*/ 4335449 h 4343400"/>
              <a:gd name="connsiteX3" fmla="*/ 0 w 6665844"/>
              <a:gd name="connsiteY3" fmla="*/ 280283 h 4343400"/>
              <a:gd name="connsiteX4" fmla="*/ 0 w 6665844"/>
              <a:gd name="connsiteY4" fmla="*/ 280283 h 4343400"/>
              <a:gd name="connsiteX0" fmla="*/ 6665844 w 6665844"/>
              <a:gd name="connsiteY0" fmla="*/ 0 h 4271838"/>
              <a:gd name="connsiteX1" fmla="*/ 6663193 w 6665844"/>
              <a:gd name="connsiteY1" fmla="*/ 4271838 h 4271838"/>
              <a:gd name="connsiteX2" fmla="*/ 7952 w 6665844"/>
              <a:gd name="connsiteY2" fmla="*/ 4263887 h 4271838"/>
              <a:gd name="connsiteX3" fmla="*/ 0 w 6665844"/>
              <a:gd name="connsiteY3" fmla="*/ 208721 h 4271838"/>
              <a:gd name="connsiteX4" fmla="*/ 0 w 6665844"/>
              <a:gd name="connsiteY4" fmla="*/ 208721 h 4271838"/>
              <a:gd name="connsiteX0" fmla="*/ 6665844 w 6665844"/>
              <a:gd name="connsiteY0" fmla="*/ 0 h 4240033"/>
              <a:gd name="connsiteX1" fmla="*/ 6663193 w 6665844"/>
              <a:gd name="connsiteY1" fmla="*/ 4240033 h 4240033"/>
              <a:gd name="connsiteX2" fmla="*/ 7952 w 6665844"/>
              <a:gd name="connsiteY2" fmla="*/ 4232082 h 4240033"/>
              <a:gd name="connsiteX3" fmla="*/ 0 w 6665844"/>
              <a:gd name="connsiteY3" fmla="*/ 176916 h 4240033"/>
              <a:gd name="connsiteX4" fmla="*/ 0 w 6665844"/>
              <a:gd name="connsiteY4" fmla="*/ 176916 h 4240033"/>
              <a:gd name="connsiteX0" fmla="*/ 6665844 w 6665844"/>
              <a:gd name="connsiteY0" fmla="*/ 0 h 4200276"/>
              <a:gd name="connsiteX1" fmla="*/ 6663193 w 6665844"/>
              <a:gd name="connsiteY1" fmla="*/ 4200276 h 4200276"/>
              <a:gd name="connsiteX2" fmla="*/ 7952 w 6665844"/>
              <a:gd name="connsiteY2" fmla="*/ 4192325 h 4200276"/>
              <a:gd name="connsiteX3" fmla="*/ 0 w 6665844"/>
              <a:gd name="connsiteY3" fmla="*/ 137159 h 4200276"/>
              <a:gd name="connsiteX4" fmla="*/ 0 w 6665844"/>
              <a:gd name="connsiteY4" fmla="*/ 137159 h 4200276"/>
              <a:gd name="connsiteX0" fmla="*/ 6673795 w 6673795"/>
              <a:gd name="connsiteY0" fmla="*/ 0 h 4112811"/>
              <a:gd name="connsiteX1" fmla="*/ 6663193 w 6673795"/>
              <a:gd name="connsiteY1" fmla="*/ 4112811 h 4112811"/>
              <a:gd name="connsiteX2" fmla="*/ 7952 w 6673795"/>
              <a:gd name="connsiteY2" fmla="*/ 4104860 h 4112811"/>
              <a:gd name="connsiteX3" fmla="*/ 0 w 6673795"/>
              <a:gd name="connsiteY3" fmla="*/ 49694 h 4112811"/>
              <a:gd name="connsiteX4" fmla="*/ 0 w 6673795"/>
              <a:gd name="connsiteY4" fmla="*/ 49694 h 4112811"/>
              <a:gd name="connsiteX0" fmla="*/ 6673795 w 6673795"/>
              <a:gd name="connsiteY0" fmla="*/ 0 h 4073054"/>
              <a:gd name="connsiteX1" fmla="*/ 6663193 w 6673795"/>
              <a:gd name="connsiteY1" fmla="*/ 4073054 h 4073054"/>
              <a:gd name="connsiteX2" fmla="*/ 7952 w 6673795"/>
              <a:gd name="connsiteY2" fmla="*/ 4065103 h 4073054"/>
              <a:gd name="connsiteX3" fmla="*/ 0 w 6673795"/>
              <a:gd name="connsiteY3" fmla="*/ 9937 h 4073054"/>
              <a:gd name="connsiteX4" fmla="*/ 0 w 6673795"/>
              <a:gd name="connsiteY4" fmla="*/ 9937 h 4073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3795" h="4073054">
                <a:moveTo>
                  <a:pt x="6673795" y="0"/>
                </a:moveTo>
                <a:cubicBezTo>
                  <a:pt x="6672911" y="1447800"/>
                  <a:pt x="6664077" y="2625254"/>
                  <a:pt x="6663193" y="4073054"/>
                </a:cubicBezTo>
                <a:lnTo>
                  <a:pt x="7952" y="4065103"/>
                </a:lnTo>
                <a:cubicBezTo>
                  <a:pt x="5301" y="2713381"/>
                  <a:pt x="2651" y="1361659"/>
                  <a:pt x="0" y="9937"/>
                </a:cubicBezTo>
                <a:lnTo>
                  <a:pt x="0" y="9937"/>
                </a:lnTo>
              </a:path>
            </a:pathLst>
          </a:cu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21"/>
          <p:cNvGrpSpPr/>
          <p:nvPr/>
        </p:nvGrpSpPr>
        <p:grpSpPr>
          <a:xfrm>
            <a:off x="3569525" y="5619500"/>
            <a:ext cx="2274125" cy="228600"/>
            <a:chOff x="3569525" y="4912425"/>
            <a:chExt cx="2274125" cy="228600"/>
          </a:xfrm>
        </p:grpSpPr>
        <p:cxnSp>
          <p:nvCxnSpPr>
            <p:cNvPr id="11" name="Straight Connector 10"/>
            <p:cNvCxnSpPr/>
            <p:nvPr/>
          </p:nvCxnSpPr>
          <p:spPr>
            <a:xfrm rot="5400000">
              <a:off x="3455225" y="5026725"/>
              <a:ext cx="2286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5729350" y="5026725"/>
              <a:ext cx="2286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 name="Group 42"/>
          <p:cNvGrpSpPr/>
          <p:nvPr/>
        </p:nvGrpSpPr>
        <p:grpSpPr>
          <a:xfrm>
            <a:off x="1171700" y="1759525"/>
            <a:ext cx="228600" cy="3234050"/>
            <a:chOff x="1171700" y="1166750"/>
            <a:chExt cx="228600" cy="3234050"/>
          </a:xfrm>
        </p:grpSpPr>
        <p:cxnSp>
          <p:nvCxnSpPr>
            <p:cNvPr id="37" name="Straight Connector 36"/>
            <p:cNvCxnSpPr/>
            <p:nvPr/>
          </p:nvCxnSpPr>
          <p:spPr>
            <a:xfrm>
              <a:off x="1171700" y="1967325"/>
              <a:ext cx="2286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171700" y="2781800"/>
              <a:ext cx="2286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171700" y="3593275"/>
              <a:ext cx="2286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171700" y="4400800"/>
              <a:ext cx="2286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171700" y="1166750"/>
              <a:ext cx="2286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49" name="TextBox 48"/>
          <p:cNvSpPr txBox="1"/>
          <p:nvPr/>
        </p:nvSpPr>
        <p:spPr>
          <a:xfrm>
            <a:off x="845125" y="5762500"/>
            <a:ext cx="897575" cy="461665"/>
          </a:xfrm>
          <a:prstGeom prst="rect">
            <a:avLst/>
          </a:prstGeom>
          <a:noFill/>
        </p:spPr>
        <p:txBody>
          <a:bodyPr wrap="square" rtlCol="0">
            <a:spAutoFit/>
          </a:bodyPr>
          <a:lstStyle/>
          <a:p>
            <a:pPr algn="ctr"/>
            <a:r>
              <a:rPr lang="en-US" sz="2400" dirty="0" smtClean="0">
                <a:solidFill>
                  <a:schemeClr val="bg1">
                    <a:lumMod val="85000"/>
                  </a:schemeClr>
                </a:solidFill>
                <a:latin typeface="Segoe Condensed" pitchFamily="34" charset="0"/>
              </a:rPr>
              <a:t>2004</a:t>
            </a:r>
            <a:endParaRPr lang="en-US" sz="2400" dirty="0">
              <a:solidFill>
                <a:schemeClr val="bg1">
                  <a:lumMod val="85000"/>
                </a:schemeClr>
              </a:solidFill>
              <a:latin typeface="Segoe Condensed" pitchFamily="34" charset="0"/>
            </a:endParaRPr>
          </a:p>
        </p:txBody>
      </p:sp>
      <p:sp>
        <p:nvSpPr>
          <p:cNvPr id="53" name="TextBox 52"/>
          <p:cNvSpPr txBox="1"/>
          <p:nvPr/>
        </p:nvSpPr>
        <p:spPr>
          <a:xfrm>
            <a:off x="3131125" y="5762500"/>
            <a:ext cx="897575" cy="461665"/>
          </a:xfrm>
          <a:prstGeom prst="rect">
            <a:avLst/>
          </a:prstGeom>
          <a:noFill/>
        </p:spPr>
        <p:txBody>
          <a:bodyPr wrap="square" rtlCol="0">
            <a:spAutoFit/>
          </a:bodyPr>
          <a:lstStyle/>
          <a:p>
            <a:pPr algn="ctr"/>
            <a:r>
              <a:rPr lang="en-US" sz="2400" dirty="0" smtClean="0">
                <a:solidFill>
                  <a:schemeClr val="bg1">
                    <a:lumMod val="85000"/>
                  </a:schemeClr>
                </a:solidFill>
                <a:latin typeface="Segoe Condensed" pitchFamily="34" charset="0"/>
              </a:rPr>
              <a:t>2005</a:t>
            </a:r>
            <a:endParaRPr lang="en-US" sz="2400" dirty="0">
              <a:solidFill>
                <a:schemeClr val="bg1">
                  <a:lumMod val="85000"/>
                </a:schemeClr>
              </a:solidFill>
              <a:latin typeface="Segoe Condensed" pitchFamily="34" charset="0"/>
            </a:endParaRPr>
          </a:p>
        </p:txBody>
      </p:sp>
      <p:sp>
        <p:nvSpPr>
          <p:cNvPr id="54" name="TextBox 53"/>
          <p:cNvSpPr txBox="1"/>
          <p:nvPr/>
        </p:nvSpPr>
        <p:spPr>
          <a:xfrm>
            <a:off x="5388425" y="5762500"/>
            <a:ext cx="897575" cy="461665"/>
          </a:xfrm>
          <a:prstGeom prst="rect">
            <a:avLst/>
          </a:prstGeom>
          <a:noFill/>
        </p:spPr>
        <p:txBody>
          <a:bodyPr wrap="square" rtlCol="0">
            <a:spAutoFit/>
          </a:bodyPr>
          <a:lstStyle/>
          <a:p>
            <a:pPr algn="ctr"/>
            <a:r>
              <a:rPr lang="en-US" sz="2400" dirty="0" smtClean="0">
                <a:solidFill>
                  <a:schemeClr val="bg1">
                    <a:lumMod val="85000"/>
                  </a:schemeClr>
                </a:solidFill>
                <a:latin typeface="Segoe Condensed" pitchFamily="34" charset="0"/>
              </a:rPr>
              <a:t>2006</a:t>
            </a:r>
            <a:endParaRPr lang="en-US" sz="2400" dirty="0">
              <a:solidFill>
                <a:schemeClr val="bg1">
                  <a:lumMod val="85000"/>
                </a:schemeClr>
              </a:solidFill>
              <a:latin typeface="Segoe Condensed" pitchFamily="34" charset="0"/>
            </a:endParaRPr>
          </a:p>
        </p:txBody>
      </p:sp>
      <p:sp>
        <p:nvSpPr>
          <p:cNvPr id="55" name="TextBox 54"/>
          <p:cNvSpPr txBox="1"/>
          <p:nvPr/>
        </p:nvSpPr>
        <p:spPr>
          <a:xfrm>
            <a:off x="7505200" y="5762500"/>
            <a:ext cx="897575" cy="461665"/>
          </a:xfrm>
          <a:prstGeom prst="rect">
            <a:avLst/>
          </a:prstGeom>
          <a:noFill/>
        </p:spPr>
        <p:txBody>
          <a:bodyPr wrap="square" rtlCol="0">
            <a:spAutoFit/>
          </a:bodyPr>
          <a:lstStyle/>
          <a:p>
            <a:pPr algn="ctr"/>
            <a:r>
              <a:rPr lang="en-US" sz="2400" dirty="0" smtClean="0">
                <a:solidFill>
                  <a:schemeClr val="bg1">
                    <a:lumMod val="85000"/>
                  </a:schemeClr>
                </a:solidFill>
                <a:latin typeface="Segoe Condensed" pitchFamily="34" charset="0"/>
              </a:rPr>
              <a:t>2007</a:t>
            </a:r>
            <a:endParaRPr lang="en-US" sz="2400" dirty="0">
              <a:solidFill>
                <a:schemeClr val="bg1">
                  <a:lumMod val="85000"/>
                </a:schemeClr>
              </a:solidFill>
              <a:latin typeface="Segoe Condensed" pitchFamily="34" charset="0"/>
            </a:endParaRPr>
          </a:p>
        </p:txBody>
      </p:sp>
      <p:sp>
        <p:nvSpPr>
          <p:cNvPr id="57" name="Title 56"/>
          <p:cNvSpPr>
            <a:spLocks noGrp="1"/>
          </p:cNvSpPr>
          <p:nvPr>
            <p:ph type="title"/>
          </p:nvPr>
        </p:nvSpPr>
        <p:spPr>
          <a:xfrm>
            <a:off x="266700" y="20543"/>
            <a:ext cx="8610600" cy="868362"/>
          </a:xfrm>
        </p:spPr>
        <p:txBody>
          <a:bodyPr/>
          <a:lstStyle/>
          <a:p>
            <a:r>
              <a:rPr lang="en-US" sz="4000" dirty="0" smtClean="0"/>
              <a:t>rational choice example</a:t>
            </a:r>
            <a:endParaRPr lang="en-US" sz="4000" dirty="0">
              <a:latin typeface="Arial" pitchFamily="34" charset="0"/>
              <a:cs typeface="Arial" pitchFamily="34" charset="0"/>
            </a:endParaRPr>
          </a:p>
        </p:txBody>
      </p:sp>
      <p:grpSp>
        <p:nvGrpSpPr>
          <p:cNvPr id="5" name="Group 64"/>
          <p:cNvGrpSpPr/>
          <p:nvPr/>
        </p:nvGrpSpPr>
        <p:grpSpPr>
          <a:xfrm>
            <a:off x="7831406" y="1524000"/>
            <a:ext cx="1160194" cy="4000310"/>
            <a:chOff x="7831406" y="1395835"/>
            <a:chExt cx="1160194" cy="4000310"/>
          </a:xfrm>
        </p:grpSpPr>
        <p:grpSp>
          <p:nvGrpSpPr>
            <p:cNvPr id="9" name="Group 63"/>
            <p:cNvGrpSpPr/>
            <p:nvPr/>
          </p:nvGrpSpPr>
          <p:grpSpPr>
            <a:xfrm>
              <a:off x="7831406" y="1395835"/>
              <a:ext cx="931594" cy="4000310"/>
              <a:chOff x="7831406" y="1395835"/>
              <a:chExt cx="931594" cy="4000310"/>
            </a:xfrm>
          </p:grpSpPr>
          <p:grpSp>
            <p:nvGrpSpPr>
              <p:cNvPr id="10" name="Group 20"/>
              <p:cNvGrpSpPr/>
              <p:nvPr/>
            </p:nvGrpSpPr>
            <p:grpSpPr>
              <a:xfrm>
                <a:off x="7831406" y="1631360"/>
                <a:ext cx="228600" cy="3593275"/>
                <a:chOff x="1183575" y="1166750"/>
                <a:chExt cx="228600" cy="3593275"/>
              </a:xfrm>
            </p:grpSpPr>
            <p:cxnSp>
              <p:nvCxnSpPr>
                <p:cNvPr id="15" name="Straight Connector 14"/>
                <p:cNvCxnSpPr/>
                <p:nvPr/>
              </p:nvCxnSpPr>
              <p:spPr>
                <a:xfrm>
                  <a:off x="1183575" y="1166750"/>
                  <a:ext cx="2286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183575" y="2362200"/>
                  <a:ext cx="2286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183575" y="3564575"/>
                  <a:ext cx="2286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183575" y="4760025"/>
                  <a:ext cx="2286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3" name="TextBox 22"/>
              <p:cNvSpPr txBox="1"/>
              <p:nvPr/>
            </p:nvSpPr>
            <p:spPr>
              <a:xfrm>
                <a:off x="8001000" y="1395835"/>
                <a:ext cx="685800" cy="400110"/>
              </a:xfrm>
              <a:prstGeom prst="rect">
                <a:avLst/>
              </a:prstGeom>
              <a:noFill/>
            </p:spPr>
            <p:txBody>
              <a:bodyPr wrap="square" rtlCol="0">
                <a:spAutoFit/>
              </a:bodyPr>
              <a:lstStyle/>
              <a:p>
                <a:r>
                  <a:rPr lang="en-US" sz="2000" dirty="0" smtClean="0">
                    <a:solidFill>
                      <a:schemeClr val="bg1">
                        <a:lumMod val="85000"/>
                      </a:schemeClr>
                    </a:solidFill>
                    <a:latin typeface="Segoe Condensed" pitchFamily="34" charset="0"/>
                  </a:rPr>
                  <a:t>50%</a:t>
                </a:r>
                <a:endParaRPr lang="en-US" sz="2000" dirty="0">
                  <a:solidFill>
                    <a:schemeClr val="bg1">
                      <a:lumMod val="85000"/>
                    </a:schemeClr>
                  </a:solidFill>
                  <a:latin typeface="Segoe Condensed" pitchFamily="34" charset="0"/>
                </a:endParaRPr>
              </a:p>
            </p:txBody>
          </p:sp>
          <p:sp>
            <p:nvSpPr>
              <p:cNvPr id="24" name="TextBox 23"/>
              <p:cNvSpPr txBox="1"/>
              <p:nvPr/>
            </p:nvSpPr>
            <p:spPr>
              <a:xfrm>
                <a:off x="8001000" y="2593260"/>
                <a:ext cx="685800" cy="400110"/>
              </a:xfrm>
              <a:prstGeom prst="rect">
                <a:avLst/>
              </a:prstGeom>
              <a:noFill/>
            </p:spPr>
            <p:txBody>
              <a:bodyPr wrap="square" rtlCol="0">
                <a:spAutoFit/>
              </a:bodyPr>
              <a:lstStyle/>
              <a:p>
                <a:r>
                  <a:rPr lang="en-US" sz="2000" dirty="0" smtClean="0">
                    <a:solidFill>
                      <a:schemeClr val="bg1">
                        <a:lumMod val="85000"/>
                      </a:schemeClr>
                    </a:solidFill>
                    <a:latin typeface="Segoe Condensed" pitchFamily="34" charset="0"/>
                  </a:rPr>
                  <a:t>40%</a:t>
                </a:r>
                <a:endParaRPr lang="en-US" sz="2000" dirty="0">
                  <a:solidFill>
                    <a:schemeClr val="bg1">
                      <a:lumMod val="85000"/>
                    </a:schemeClr>
                  </a:solidFill>
                  <a:latin typeface="Segoe Condensed" pitchFamily="34" charset="0"/>
                </a:endParaRPr>
              </a:p>
            </p:txBody>
          </p:sp>
          <p:sp>
            <p:nvSpPr>
              <p:cNvPr id="25" name="TextBox 24"/>
              <p:cNvSpPr txBox="1"/>
              <p:nvPr/>
            </p:nvSpPr>
            <p:spPr>
              <a:xfrm>
                <a:off x="8001000" y="3789195"/>
                <a:ext cx="762000" cy="400110"/>
              </a:xfrm>
              <a:prstGeom prst="rect">
                <a:avLst/>
              </a:prstGeom>
              <a:noFill/>
            </p:spPr>
            <p:txBody>
              <a:bodyPr wrap="square" rtlCol="0">
                <a:spAutoFit/>
              </a:bodyPr>
              <a:lstStyle/>
              <a:p>
                <a:r>
                  <a:rPr lang="en-US" sz="2000" dirty="0" smtClean="0">
                    <a:solidFill>
                      <a:schemeClr val="bg1">
                        <a:lumMod val="85000"/>
                      </a:schemeClr>
                    </a:solidFill>
                    <a:latin typeface="Segoe Condensed" pitchFamily="34" charset="0"/>
                  </a:rPr>
                  <a:t>30%</a:t>
                </a:r>
                <a:endParaRPr lang="en-US" sz="2000" dirty="0">
                  <a:solidFill>
                    <a:schemeClr val="bg1">
                      <a:lumMod val="85000"/>
                    </a:schemeClr>
                  </a:solidFill>
                  <a:latin typeface="Segoe Condensed" pitchFamily="34" charset="0"/>
                </a:endParaRPr>
              </a:p>
            </p:txBody>
          </p:sp>
          <p:sp>
            <p:nvSpPr>
              <p:cNvPr id="26" name="TextBox 25"/>
              <p:cNvSpPr txBox="1"/>
              <p:nvPr/>
            </p:nvSpPr>
            <p:spPr>
              <a:xfrm>
                <a:off x="8001000" y="4996035"/>
                <a:ext cx="685800" cy="400110"/>
              </a:xfrm>
              <a:prstGeom prst="rect">
                <a:avLst/>
              </a:prstGeom>
              <a:noFill/>
            </p:spPr>
            <p:txBody>
              <a:bodyPr wrap="square" rtlCol="0">
                <a:spAutoFit/>
              </a:bodyPr>
              <a:lstStyle/>
              <a:p>
                <a:r>
                  <a:rPr lang="en-US" sz="2000" dirty="0" smtClean="0">
                    <a:solidFill>
                      <a:schemeClr val="bg1">
                        <a:lumMod val="85000"/>
                      </a:schemeClr>
                    </a:solidFill>
                    <a:latin typeface="Segoe Condensed" pitchFamily="34" charset="0"/>
                  </a:rPr>
                  <a:t>20%</a:t>
                </a:r>
                <a:endParaRPr lang="en-US" sz="2000" dirty="0">
                  <a:solidFill>
                    <a:schemeClr val="bg1">
                      <a:lumMod val="85000"/>
                    </a:schemeClr>
                  </a:solidFill>
                  <a:latin typeface="Segoe Condensed" pitchFamily="34" charset="0"/>
                </a:endParaRPr>
              </a:p>
            </p:txBody>
          </p:sp>
        </p:grpSp>
        <p:sp>
          <p:nvSpPr>
            <p:cNvPr id="59" name="TextBox 58"/>
            <p:cNvSpPr txBox="1"/>
            <p:nvPr/>
          </p:nvSpPr>
          <p:spPr>
            <a:xfrm rot="16200000">
              <a:off x="7236768" y="3121967"/>
              <a:ext cx="3048000" cy="461665"/>
            </a:xfrm>
            <a:prstGeom prst="rect">
              <a:avLst/>
            </a:prstGeom>
            <a:noFill/>
          </p:spPr>
          <p:txBody>
            <a:bodyPr wrap="square" rtlCol="0">
              <a:spAutoFit/>
            </a:bodyPr>
            <a:lstStyle/>
            <a:p>
              <a:pPr algn="ctr"/>
              <a:r>
                <a:rPr lang="en-US" sz="2400" dirty="0" smtClean="0">
                  <a:solidFill>
                    <a:schemeClr val="bg1">
                      <a:lumMod val="85000"/>
                    </a:schemeClr>
                  </a:solidFill>
                  <a:latin typeface="Segoe Condensed" pitchFamily="34" charset="0"/>
                </a:rPr>
                <a:t>vehicle market share</a:t>
              </a:r>
              <a:endParaRPr lang="en-US" sz="2400" dirty="0">
                <a:solidFill>
                  <a:schemeClr val="bg1">
                    <a:lumMod val="85000"/>
                  </a:schemeClr>
                </a:solidFill>
                <a:latin typeface="Segoe Condensed" pitchFamily="34" charset="0"/>
              </a:endParaRPr>
            </a:p>
          </p:txBody>
        </p:sp>
      </p:grpSp>
      <p:sp>
        <p:nvSpPr>
          <p:cNvPr id="60" name="TextBox 59"/>
          <p:cNvSpPr txBox="1"/>
          <p:nvPr/>
        </p:nvSpPr>
        <p:spPr>
          <a:xfrm rot="16200000">
            <a:off x="-1207442" y="3250132"/>
            <a:ext cx="3048000" cy="461665"/>
          </a:xfrm>
          <a:prstGeom prst="rect">
            <a:avLst/>
          </a:prstGeom>
          <a:noFill/>
        </p:spPr>
        <p:txBody>
          <a:bodyPr wrap="square" rtlCol="0">
            <a:spAutoFit/>
          </a:bodyPr>
          <a:lstStyle/>
          <a:p>
            <a:pPr algn="ctr"/>
            <a:r>
              <a:rPr lang="en-US" sz="2400" dirty="0" smtClean="0">
                <a:solidFill>
                  <a:schemeClr val="bg1">
                    <a:lumMod val="85000"/>
                  </a:schemeClr>
                </a:solidFill>
                <a:latin typeface="Segoe Condensed" pitchFamily="34" charset="0"/>
              </a:rPr>
              <a:t>price of gas</a:t>
            </a:r>
            <a:endParaRPr lang="en-US" sz="2400" dirty="0">
              <a:solidFill>
                <a:schemeClr val="bg1">
                  <a:lumMod val="85000"/>
                </a:schemeClr>
              </a:solidFill>
              <a:latin typeface="Segoe Condensed" pitchFamily="34" charset="0"/>
            </a:endParaRPr>
          </a:p>
        </p:txBody>
      </p:sp>
      <p:sp>
        <p:nvSpPr>
          <p:cNvPr id="68" name="TextBox 67"/>
          <p:cNvSpPr txBox="1"/>
          <p:nvPr/>
        </p:nvSpPr>
        <p:spPr>
          <a:xfrm>
            <a:off x="1371600" y="3557165"/>
            <a:ext cx="1676400" cy="400110"/>
          </a:xfrm>
          <a:prstGeom prst="rect">
            <a:avLst/>
          </a:prstGeom>
          <a:noFill/>
        </p:spPr>
        <p:txBody>
          <a:bodyPr wrap="square" rtlCol="0">
            <a:spAutoFit/>
          </a:bodyPr>
          <a:lstStyle/>
          <a:p>
            <a:r>
              <a:rPr lang="en-US" sz="2000" dirty="0" smtClean="0">
                <a:solidFill>
                  <a:schemeClr val="accent5"/>
                </a:solidFill>
                <a:latin typeface="Segoe Condensed" pitchFamily="34" charset="0"/>
              </a:rPr>
              <a:t>price of gas</a:t>
            </a:r>
            <a:endParaRPr lang="en-US" sz="2000" dirty="0">
              <a:solidFill>
                <a:schemeClr val="accent5"/>
              </a:solidFill>
              <a:latin typeface="Segoe Condensed" pitchFamily="34" charset="0"/>
            </a:endParaRPr>
          </a:p>
        </p:txBody>
      </p:sp>
      <p:sp>
        <p:nvSpPr>
          <p:cNvPr id="70" name="TextBox 69"/>
          <p:cNvSpPr txBox="1"/>
          <p:nvPr/>
        </p:nvSpPr>
        <p:spPr>
          <a:xfrm>
            <a:off x="1447800" y="1652165"/>
            <a:ext cx="1962150" cy="400110"/>
          </a:xfrm>
          <a:prstGeom prst="rect">
            <a:avLst/>
          </a:prstGeom>
          <a:noFill/>
        </p:spPr>
        <p:txBody>
          <a:bodyPr wrap="square" rtlCol="0">
            <a:spAutoFit/>
          </a:bodyPr>
          <a:lstStyle/>
          <a:p>
            <a:r>
              <a:rPr lang="en-US" sz="2000" dirty="0" smtClean="0">
                <a:solidFill>
                  <a:srgbClr val="FF0000"/>
                </a:solidFill>
                <a:latin typeface="Segoe Condensed" pitchFamily="34" charset="0"/>
              </a:rPr>
              <a:t>car market share</a:t>
            </a:r>
            <a:endParaRPr lang="en-US" sz="2000" dirty="0">
              <a:solidFill>
                <a:srgbClr val="FF0000"/>
              </a:solidFill>
              <a:latin typeface="Segoe Condensed" pitchFamily="34" charset="0"/>
            </a:endParaRPr>
          </a:p>
        </p:txBody>
      </p:sp>
      <p:sp>
        <p:nvSpPr>
          <p:cNvPr id="73" name="TextBox 72"/>
          <p:cNvSpPr txBox="1"/>
          <p:nvPr/>
        </p:nvSpPr>
        <p:spPr>
          <a:xfrm>
            <a:off x="1371600" y="5290655"/>
            <a:ext cx="2057400" cy="400110"/>
          </a:xfrm>
          <a:prstGeom prst="rect">
            <a:avLst/>
          </a:prstGeom>
          <a:noFill/>
        </p:spPr>
        <p:txBody>
          <a:bodyPr wrap="square" rtlCol="0">
            <a:spAutoFit/>
          </a:bodyPr>
          <a:lstStyle/>
          <a:p>
            <a:r>
              <a:rPr lang="en-US" sz="2000" dirty="0" smtClean="0">
                <a:solidFill>
                  <a:srgbClr val="92D050"/>
                </a:solidFill>
                <a:latin typeface="Segoe Condensed" pitchFamily="34" charset="0"/>
              </a:rPr>
              <a:t>truck market share</a:t>
            </a:r>
            <a:endParaRPr lang="en-US" sz="2000" dirty="0">
              <a:solidFill>
                <a:srgbClr val="92D050"/>
              </a:solidFill>
              <a:latin typeface="Segoe Condensed" pitchFamily="34" charset="0"/>
            </a:endParaRPr>
          </a:p>
        </p:txBody>
      </p:sp>
      <p:sp>
        <p:nvSpPr>
          <p:cNvPr id="51" name="TextBox 50"/>
          <p:cNvSpPr txBox="1"/>
          <p:nvPr/>
        </p:nvSpPr>
        <p:spPr>
          <a:xfrm>
            <a:off x="266700" y="6367046"/>
            <a:ext cx="8768118" cy="338554"/>
          </a:xfrm>
          <a:prstGeom prst="rect">
            <a:avLst/>
          </a:prstGeom>
          <a:noFill/>
        </p:spPr>
        <p:txBody>
          <a:bodyPr wrap="square" rtlCol="0">
            <a:spAutoFit/>
          </a:bodyPr>
          <a:lstStyle/>
          <a:p>
            <a:pPr algn="r"/>
            <a:r>
              <a:rPr lang="en-US" sz="1600" dirty="0" smtClean="0">
                <a:solidFill>
                  <a:schemeClr val="bg1">
                    <a:lumMod val="85000"/>
                  </a:schemeClr>
                </a:solidFill>
                <a:latin typeface="Arial" pitchFamily="34" charset="0"/>
                <a:cs typeface="Arial" pitchFamily="34" charset="0"/>
              </a:rPr>
              <a:t>Congressional Budget Office, </a:t>
            </a:r>
            <a:r>
              <a:rPr lang="en-US" sz="1600" i="1" dirty="0" smtClean="0">
                <a:solidFill>
                  <a:schemeClr val="bg1">
                    <a:lumMod val="85000"/>
                  </a:schemeClr>
                </a:solidFill>
                <a:latin typeface="Arial" pitchFamily="34" charset="0"/>
                <a:cs typeface="Arial" pitchFamily="34" charset="0"/>
              </a:rPr>
              <a:t>Congress Report</a:t>
            </a:r>
            <a:r>
              <a:rPr lang="en-US" sz="1600" dirty="0" smtClean="0">
                <a:solidFill>
                  <a:schemeClr val="bg1">
                    <a:lumMod val="85000"/>
                  </a:schemeClr>
                </a:solidFill>
                <a:latin typeface="Arial" pitchFamily="34" charset="0"/>
                <a:cs typeface="Arial" pitchFamily="34" charset="0"/>
              </a:rPr>
              <a:t>, 2008</a:t>
            </a:r>
            <a:endParaRPr lang="en-US" sz="1600" i="1" dirty="0">
              <a:solidFill>
                <a:schemeClr val="bg1">
                  <a:lumMod val="85000"/>
                </a:schemeClr>
              </a:solidFill>
              <a:latin typeface="Arial" pitchFamily="34" charset="0"/>
              <a:cs typeface="Arial" pitchFamily="34" charset="0"/>
            </a:endParaRPr>
          </a:p>
        </p:txBody>
      </p:sp>
      <p:sp>
        <p:nvSpPr>
          <p:cNvPr id="50" name="Title 56"/>
          <p:cNvSpPr txBox="1">
            <a:spLocks/>
          </p:cNvSpPr>
          <p:nvPr/>
        </p:nvSpPr>
        <p:spPr>
          <a:xfrm>
            <a:off x="533400" y="569845"/>
            <a:ext cx="8610600" cy="868362"/>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chemeClr val="bg1">
                    <a:lumMod val="75000"/>
                  </a:schemeClr>
                </a:solidFill>
                <a:effectLst/>
                <a:uLnTx/>
                <a:uFillTx/>
                <a:latin typeface="Arial" pitchFamily="34" charset="0"/>
                <a:ea typeface="Segoe UI" pitchFamily="34" charset="0"/>
                <a:cs typeface="Arial" pitchFamily="34" charset="0"/>
              </a:rPr>
              <a:t>the price of gas affects vehicle purchases </a:t>
            </a:r>
            <a:endParaRPr kumimoji="0" lang="en-US" sz="3600" b="0" i="0" u="none" strike="noStrike" kern="1200" cap="none" spc="0" normalizeH="0" baseline="0" noProof="0" dirty="0">
              <a:ln>
                <a:noFill/>
              </a:ln>
              <a:solidFill>
                <a:schemeClr val="bg1">
                  <a:lumMod val="75000"/>
                </a:schemeClr>
              </a:solidFill>
              <a:effectLst/>
              <a:uLnTx/>
              <a:uFillTx/>
              <a:latin typeface="Arial" pitchFamily="34" charset="0"/>
              <a:ea typeface="Segoe UI"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2.5E-6 1.27168E-6 L -2.5E-6 0.17017 " pathEditMode="relative" rAng="0" ptsTypes="AA">
                                      <p:cBhvr>
                                        <p:cTn id="6" dur="1000" fill="hold"/>
                                        <p:tgtEl>
                                          <p:spTgt spid="4"/>
                                        </p:tgtEl>
                                        <p:attrNameLst>
                                          <p:attrName>ppt_x</p:attrName>
                                          <p:attrName>ppt_y</p:attrName>
                                        </p:attrNameLst>
                                      </p:cBhvr>
                                      <p:rCtr x="0" y="85"/>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grpId="0" nodeType="clickEffect">
                                  <p:stCondLst>
                                    <p:cond delay="0"/>
                                  </p:stCondLst>
                                  <p:childTnLst>
                                    <p:animMotion origin="layout" path="M -4.72222E-6 2.13873E-6 L -0.00034 -0.15006 " pathEditMode="relative" rAng="0" ptsTypes="AA">
                                      <p:cBhvr>
                                        <p:cTn id="10" dur="1000" fill="hold"/>
                                        <p:tgtEl>
                                          <p:spTgt spid="8"/>
                                        </p:tgtEl>
                                        <p:attrNameLst>
                                          <p:attrName>ppt_x</p:attrName>
                                          <p:attrName>ppt_y</p:attrName>
                                        </p:attrNameLst>
                                      </p:cBhvr>
                                      <p:rCtr x="0" y="-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research\talks\CHI2010-EcoFeedback\smartmeter_large.jpg"/>
          <p:cNvPicPr>
            <a:picLocks noChangeAspect="1" noChangeArrowheads="1"/>
          </p:cNvPicPr>
          <p:nvPr/>
        </p:nvPicPr>
        <p:blipFill>
          <a:blip r:embed="rId3" cstate="print"/>
          <a:srcRect/>
          <a:stretch>
            <a:fillRect/>
          </a:stretch>
        </p:blipFill>
        <p:spPr bwMode="auto">
          <a:xfrm>
            <a:off x="0" y="0"/>
            <a:ext cx="10245654" cy="6858000"/>
          </a:xfrm>
          <a:prstGeom prst="rect">
            <a:avLst/>
          </a:prstGeom>
          <a:noFill/>
        </p:spPr>
      </p:pic>
      <p:sp>
        <p:nvSpPr>
          <p:cNvPr id="14" name="Right Arrow 13"/>
          <p:cNvSpPr/>
          <p:nvPr/>
        </p:nvSpPr>
        <p:spPr>
          <a:xfrm>
            <a:off x="0" y="447675"/>
            <a:ext cx="6248400" cy="914400"/>
          </a:xfrm>
          <a:prstGeom prst="rightArrow">
            <a:avLst>
              <a:gd name="adj1" fmla="val 100000"/>
              <a:gd name="adj2" fmla="val 15533"/>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8"/>
          <p:cNvSpPr>
            <a:spLocks noGrp="1"/>
          </p:cNvSpPr>
          <p:nvPr>
            <p:ph type="title"/>
          </p:nvPr>
        </p:nvSpPr>
        <p:spPr>
          <a:xfrm>
            <a:off x="266700" y="476250"/>
            <a:ext cx="9105900" cy="868362"/>
          </a:xfrm>
        </p:spPr>
        <p:txBody>
          <a:bodyPr/>
          <a:lstStyle/>
          <a:p>
            <a:r>
              <a:rPr lang="en-US" dirty="0" smtClean="0"/>
              <a:t>smart meters</a:t>
            </a:r>
            <a:endParaRPr lang="en-US" dirty="0"/>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2.2|0.8|0.9|0.8|0.7"/>
</p:tagLst>
</file>

<file path=ppt/tags/tag2.xml><?xml version="1.0" encoding="utf-8"?>
<p:tagLst xmlns:a="http://schemas.openxmlformats.org/drawingml/2006/main" xmlns:r="http://schemas.openxmlformats.org/officeDocument/2006/relationships" xmlns:p="http://schemas.openxmlformats.org/presentationml/2006/main">
  <p:tag name="TIMING" val="|2.2|2.2|0.8|0.9|0.8|0.7"/>
</p:tagLst>
</file>

<file path=ppt/tags/tag3.xml><?xml version="1.0" encoding="utf-8"?>
<p:tagLst xmlns:a="http://schemas.openxmlformats.org/drawingml/2006/main" xmlns:r="http://schemas.openxmlformats.org/officeDocument/2006/relationships" xmlns:p="http://schemas.openxmlformats.org/presentationml/2006/main">
  <p:tag name="TIMING" val="|2.2|2.2|0.8|0.9|0.8|0.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solidFill>
              <a:schemeClr val="bg1">
                <a:lumMod val="85000"/>
              </a:schemeClr>
            </a:solidFill>
            <a:latin typeface="Segoe UI" pitchFamily="34" charset="0"/>
            <a:ea typeface="Segoe UI" pitchFamily="34" charset="0"/>
            <a:cs typeface="Segoe UI"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13801</TotalTime>
  <Words>4995</Words>
  <Application>Microsoft Office PowerPoint</Application>
  <PresentationFormat>On-screen Show (4:3)</PresentationFormat>
  <Paragraphs>754</Paragraphs>
  <Slides>80</Slides>
  <Notes>75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80</vt:i4>
      </vt:variant>
    </vt:vector>
  </HeadingPairs>
  <TitlesOfParts>
    <vt:vector size="87" baseType="lpstr">
      <vt:lpstr>Arial</vt:lpstr>
      <vt:lpstr>Segoe UI</vt:lpstr>
      <vt:lpstr>Arial Black</vt:lpstr>
      <vt:lpstr>Calibri</vt:lpstr>
      <vt:lpstr>Segoe Condensed</vt:lpstr>
      <vt:lpstr>Segoe Script</vt:lpstr>
      <vt:lpstr>Office Theme</vt:lpstr>
      <vt:lpstr>Slide 1</vt:lpstr>
      <vt:lpstr>Slide 2</vt:lpstr>
      <vt:lpstr>toyota prius</vt:lpstr>
      <vt:lpstr>Slide 4</vt:lpstr>
      <vt:lpstr>Slide 5</vt:lpstr>
      <vt:lpstr>Slide 6</vt:lpstr>
      <vt:lpstr>jetsam</vt:lpstr>
      <vt:lpstr>new sensing</vt:lpstr>
      <vt:lpstr>smart meters</vt:lpstr>
      <vt:lpstr>eco-feedback</vt:lpstr>
      <vt:lpstr>eco-feedback</vt:lpstr>
      <vt:lpstr>our focus</vt:lpstr>
      <vt:lpstr>Slide 13</vt:lpstr>
      <vt:lpstr>Slide 14</vt:lpstr>
      <vt:lpstr>why?</vt:lpstr>
      <vt:lpstr>why?</vt:lpstr>
      <vt:lpstr>Slide 17</vt:lpstr>
      <vt:lpstr>proenvironmental</vt:lpstr>
      <vt:lpstr>proenvironmental</vt:lpstr>
      <vt:lpstr>rational choice models</vt:lpstr>
      <vt:lpstr>norm activation models</vt:lpstr>
      <vt:lpstr>models impact eco-feedback designs</vt:lpstr>
      <vt:lpstr>Slide 23</vt:lpstr>
      <vt:lpstr>behavior change</vt:lpstr>
      <vt:lpstr>behavior change</vt:lpstr>
      <vt:lpstr>Slide 26</vt:lpstr>
      <vt:lpstr>behavior change</vt:lpstr>
      <vt:lpstr>behavior change</vt:lpstr>
      <vt:lpstr>behavior change</vt:lpstr>
      <vt:lpstr>Slide 30</vt:lpstr>
      <vt:lpstr>Slide 31</vt:lpstr>
      <vt:lpstr>hci corpus</vt:lpstr>
      <vt:lpstr>environmental</vt:lpstr>
      <vt:lpstr>Slide 34</vt:lpstr>
      <vt:lpstr>Slide 35</vt:lpstr>
      <vt:lpstr>presentation of the</vt:lpstr>
      <vt:lpstr>environmental psychology</vt:lpstr>
      <vt:lpstr>environmental psychology</vt:lpstr>
      <vt:lpstr>hci/ubicomp</vt:lpstr>
      <vt:lpstr>simple interfaces were effective</vt:lpstr>
      <vt:lpstr>simple interfaces were effective</vt:lpstr>
      <vt:lpstr>eco-feedback interfaces</vt:lpstr>
      <vt:lpstr>Slide 43</vt:lpstr>
      <vt:lpstr>targeted behaviors</vt:lpstr>
      <vt:lpstr>targeted behaviors</vt:lpstr>
      <vt:lpstr>targeted behaviors</vt:lpstr>
      <vt:lpstr>targeted behaviors</vt:lpstr>
      <vt:lpstr>targeted behaviors</vt:lpstr>
      <vt:lpstr>Slide 49</vt:lpstr>
      <vt:lpstr>study methodology</vt:lpstr>
      <vt:lpstr>lab study</vt:lpstr>
      <vt:lpstr>lab studies in hci </vt:lpstr>
      <vt:lpstr>lab study</vt:lpstr>
      <vt:lpstr>field study</vt:lpstr>
      <vt:lpstr>field study</vt:lpstr>
      <vt:lpstr>field studies</vt:lpstr>
      <vt:lpstr>field studies</vt:lpstr>
      <vt:lpstr>field studies</vt:lpstr>
      <vt:lpstr>field studies</vt:lpstr>
      <vt:lpstr>study methodology</vt:lpstr>
      <vt:lpstr>Slide 61</vt:lpstr>
      <vt:lpstr>our focus</vt:lpstr>
      <vt:lpstr>eco-feedback</vt:lpstr>
      <vt:lpstr>Slide 64</vt:lpstr>
      <vt:lpstr>other slides</vt:lpstr>
      <vt:lpstr>efficiency vs. curtailment</vt:lpstr>
      <vt:lpstr>Slide 67</vt:lpstr>
      <vt:lpstr>comparison</vt:lpstr>
      <vt:lpstr>self comparison</vt:lpstr>
      <vt:lpstr>comparison</vt:lpstr>
      <vt:lpstr>comparison</vt:lpstr>
      <vt:lpstr>toyota prius</vt:lpstr>
      <vt:lpstr>toyota prius</vt:lpstr>
      <vt:lpstr>pedometer cell phone fitness study</vt:lpstr>
      <vt:lpstr>two types of feedback</vt:lpstr>
      <vt:lpstr>trust</vt:lpstr>
      <vt:lpstr>why not increase costs? </vt:lpstr>
      <vt:lpstr>lab study</vt:lpstr>
      <vt:lpstr>rational choice example</vt:lpstr>
      <vt:lpstr>rational choice example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Jon Froehlich</dc:creator>
  <cp:lastModifiedBy>Jon Froehlich</cp:lastModifiedBy>
  <cp:revision>599</cp:revision>
  <dcterms:created xsi:type="dcterms:W3CDTF">2006-08-16T00:00:00Z</dcterms:created>
  <dcterms:modified xsi:type="dcterms:W3CDTF">2010-04-20T16:41:34Z</dcterms:modified>
</cp:coreProperties>
</file>