
<file path=[Content_Types].xml><?xml version="1.0" encoding="utf-8"?>
<Types xmlns="http://schemas.openxmlformats.org/package/2006/content-types">
  <Default Extension="xml" ContentType="application/xml"/>
  <Default Extension="jpeg" ContentType="image/jpeg"/>
  <Default Extension="JPG" ContentType="image/jpeg"/>
  <Default Extension="mp4" ContentType="video/mp4"/>
  <Default Extension="emf" ContentType="image/x-emf"/>
  <Default Extension="m4v" ContentType="video/unknown"/>
  <Default Extension="rels" ContentType="application/vnd.openxmlformats-package.relationships+xml"/>
  <Default Extension="wdp" ContentType="image/vnd.ms-photo"/>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91" r:id="rId2"/>
    <p:sldMasterId id="2147483703" r:id="rId3"/>
  </p:sldMasterIdLst>
  <p:notesMasterIdLst>
    <p:notesMasterId r:id="rId102"/>
  </p:notesMasterIdLst>
  <p:handoutMasterIdLst>
    <p:handoutMasterId r:id="rId103"/>
  </p:handoutMasterIdLst>
  <p:sldIdLst>
    <p:sldId id="1910" r:id="rId4"/>
    <p:sldId id="1909" r:id="rId5"/>
    <p:sldId id="1913" r:id="rId6"/>
    <p:sldId id="1952" r:id="rId7"/>
    <p:sldId id="1969" r:id="rId8"/>
    <p:sldId id="2001" r:id="rId9"/>
    <p:sldId id="2014" r:id="rId10"/>
    <p:sldId id="1962" r:id="rId11"/>
    <p:sldId id="1980" r:id="rId12"/>
    <p:sldId id="2008" r:id="rId13"/>
    <p:sldId id="1972" r:id="rId14"/>
    <p:sldId id="1928" r:id="rId15"/>
    <p:sldId id="1931" r:id="rId16"/>
    <p:sldId id="1950" r:id="rId17"/>
    <p:sldId id="1951" r:id="rId18"/>
    <p:sldId id="1970" r:id="rId19"/>
    <p:sldId id="1977" r:id="rId20"/>
    <p:sldId id="2009" r:id="rId21"/>
    <p:sldId id="1973" r:id="rId22"/>
    <p:sldId id="1974" r:id="rId23"/>
    <p:sldId id="1975" r:id="rId24"/>
    <p:sldId id="2015" r:id="rId25"/>
    <p:sldId id="1979" r:id="rId26"/>
    <p:sldId id="2010" r:id="rId27"/>
    <p:sldId id="1963" r:id="rId28"/>
    <p:sldId id="1964" r:id="rId29"/>
    <p:sldId id="1965" r:id="rId30"/>
    <p:sldId id="2000" r:id="rId31"/>
    <p:sldId id="1967" r:id="rId32"/>
    <p:sldId id="1976" r:id="rId33"/>
    <p:sldId id="1978" r:id="rId34"/>
    <p:sldId id="1902" r:id="rId35"/>
    <p:sldId id="1982" r:id="rId36"/>
    <p:sldId id="2017" r:id="rId37"/>
    <p:sldId id="2018" r:id="rId38"/>
    <p:sldId id="2019" r:id="rId39"/>
    <p:sldId id="2020" r:id="rId40"/>
    <p:sldId id="2021" r:id="rId41"/>
    <p:sldId id="2022" r:id="rId42"/>
    <p:sldId id="2023" r:id="rId43"/>
    <p:sldId id="2024" r:id="rId44"/>
    <p:sldId id="2028" r:id="rId45"/>
    <p:sldId id="2045" r:id="rId46"/>
    <p:sldId id="2029" r:id="rId47"/>
    <p:sldId id="2030" r:id="rId48"/>
    <p:sldId id="2031" r:id="rId49"/>
    <p:sldId id="2032" r:id="rId50"/>
    <p:sldId id="2033" r:id="rId51"/>
    <p:sldId id="2034" r:id="rId52"/>
    <p:sldId id="2035" r:id="rId53"/>
    <p:sldId id="2036" r:id="rId54"/>
    <p:sldId id="2037" r:id="rId55"/>
    <p:sldId id="2038" r:id="rId56"/>
    <p:sldId id="2039" r:id="rId57"/>
    <p:sldId id="2040" r:id="rId58"/>
    <p:sldId id="2041" r:id="rId59"/>
    <p:sldId id="2042" r:id="rId60"/>
    <p:sldId id="2043" r:id="rId61"/>
    <p:sldId id="2044" r:id="rId62"/>
    <p:sldId id="2003" r:id="rId63"/>
    <p:sldId id="2046" r:id="rId64"/>
    <p:sldId id="2002" r:id="rId65"/>
    <p:sldId id="2011" r:id="rId66"/>
    <p:sldId id="2012" r:id="rId67"/>
    <p:sldId id="2013" r:id="rId68"/>
    <p:sldId id="1987" r:id="rId69"/>
    <p:sldId id="1893" r:id="rId70"/>
    <p:sldId id="1983" r:id="rId71"/>
    <p:sldId id="1894" r:id="rId72"/>
    <p:sldId id="1984" r:id="rId73"/>
    <p:sldId id="1988" r:id="rId74"/>
    <p:sldId id="1897" r:id="rId75"/>
    <p:sldId id="1985" r:id="rId76"/>
    <p:sldId id="1898" r:id="rId77"/>
    <p:sldId id="1986" r:id="rId78"/>
    <p:sldId id="1899" r:id="rId79"/>
    <p:sldId id="1989" r:id="rId80"/>
    <p:sldId id="1901" r:id="rId81"/>
    <p:sldId id="1990" r:id="rId82"/>
    <p:sldId id="1896" r:id="rId83"/>
    <p:sldId id="1991" r:id="rId84"/>
    <p:sldId id="1900" r:id="rId85"/>
    <p:sldId id="1992" r:id="rId86"/>
    <p:sldId id="1993" r:id="rId87"/>
    <p:sldId id="1890" r:id="rId88"/>
    <p:sldId id="1958" r:id="rId89"/>
    <p:sldId id="1994" r:id="rId90"/>
    <p:sldId id="1915" r:id="rId91"/>
    <p:sldId id="2004" r:id="rId92"/>
    <p:sldId id="2005" r:id="rId93"/>
    <p:sldId id="1996" r:id="rId94"/>
    <p:sldId id="1998" r:id="rId95"/>
    <p:sldId id="1997" r:id="rId96"/>
    <p:sldId id="2016" r:id="rId97"/>
    <p:sldId id="2007" r:id="rId98"/>
    <p:sldId id="2047" r:id="rId99"/>
    <p:sldId id="2049" r:id="rId100"/>
    <p:sldId id="2048" r:id="rId10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53A4D265-291F-43AD-A967-BEE630E3C4A1}">
          <p14:sldIdLst>
            <p14:sldId id="1910"/>
            <p14:sldId id="1909"/>
            <p14:sldId id="1913"/>
            <p14:sldId id="1952"/>
            <p14:sldId id="1969"/>
            <p14:sldId id="2001"/>
            <p14:sldId id="2014"/>
            <p14:sldId id="1962"/>
            <p14:sldId id="1980"/>
            <p14:sldId id="2008"/>
          </p14:sldIdLst>
        </p14:section>
        <p14:section name="Design Inspiration" id="{54E994DB-91A0-4A97-B02F-2BDAB1922E1B}">
          <p14:sldIdLst>
            <p14:sldId id="1972"/>
            <p14:sldId id="1928"/>
            <p14:sldId id="1931"/>
            <p14:sldId id="1950"/>
            <p14:sldId id="1951"/>
            <p14:sldId id="1970"/>
            <p14:sldId id="1977"/>
            <p14:sldId id="2009"/>
          </p14:sldIdLst>
        </p14:section>
        <p14:section name="Construction Kits" id="{9F512D2E-5E00-411D-8BD7-22C144F2F604}">
          <p14:sldIdLst>
            <p14:sldId id="1973"/>
            <p14:sldId id="1974"/>
            <p14:sldId id="1975"/>
            <p14:sldId id="2015"/>
            <p14:sldId id="1979"/>
            <p14:sldId id="2010"/>
            <p14:sldId id="1963"/>
            <p14:sldId id="1964"/>
            <p14:sldId id="1965"/>
            <p14:sldId id="2000"/>
            <p14:sldId id="1967"/>
            <p14:sldId id="1976"/>
            <p14:sldId id="1978"/>
          </p14:sldIdLst>
        </p14:section>
        <p14:section name="Design Process and History" id="{082764C6-6A4D-43A8-8AB4-5F1A359EDDD5}">
          <p14:sldIdLst>
            <p14:sldId id="1902"/>
          </p14:sldIdLst>
        </p14:section>
        <p14:section name="Current Design Overview" id="{E3B5704A-9A3F-499C-B466-3ADDB0D5CBEE}">
          <p14:sldIdLst>
            <p14:sldId id="1982"/>
            <p14:sldId id="2017"/>
            <p14:sldId id="2018"/>
            <p14:sldId id="2019"/>
            <p14:sldId id="2020"/>
            <p14:sldId id="2021"/>
            <p14:sldId id="2022"/>
            <p14:sldId id="2023"/>
            <p14:sldId id="2024"/>
            <p14:sldId id="2028"/>
            <p14:sldId id="2045"/>
            <p14:sldId id="2029"/>
            <p14:sldId id="2030"/>
            <p14:sldId id="2031"/>
            <p14:sldId id="2032"/>
            <p14:sldId id="2033"/>
            <p14:sldId id="2034"/>
            <p14:sldId id="2035"/>
            <p14:sldId id="2036"/>
            <p14:sldId id="2037"/>
            <p14:sldId id="2038"/>
            <p14:sldId id="2039"/>
            <p14:sldId id="2040"/>
            <p14:sldId id="2041"/>
            <p14:sldId id="2042"/>
            <p14:sldId id="2043"/>
            <p14:sldId id="2044"/>
          </p14:sldIdLst>
        </p14:section>
        <p14:section name="Brief Study Overview" id="{647B5A53-B4BC-468F-95B0-7AC28ACB2FF6}">
          <p14:sldIdLst>
            <p14:sldId id="2003"/>
            <p14:sldId id="2046"/>
          </p14:sldIdLst>
        </p14:section>
        <p14:section name="Creations" id="{BEFD1966-3D1C-46BD-8996-4123AC118F6A}">
          <p14:sldIdLst>
            <p14:sldId id="2002"/>
            <p14:sldId id="2011"/>
            <p14:sldId id="2012"/>
            <p14:sldId id="2013"/>
          </p14:sldIdLst>
        </p14:section>
        <p14:section name="Creations: Movement-Based Music" id="{F68152B8-FD3A-4E58-81F3-9CEA9AB35D40}">
          <p14:sldIdLst>
            <p14:sldId id="1987"/>
            <p14:sldId id="1893"/>
            <p14:sldId id="1983"/>
            <p14:sldId id="1894"/>
            <p14:sldId id="1984"/>
          </p14:sldIdLst>
        </p14:section>
        <p14:section name="Creations: Games" id="{A27728E9-9690-4F96-BD26-A344640A4976}">
          <p14:sldIdLst>
            <p14:sldId id="1988"/>
            <p14:sldId id="1897"/>
            <p14:sldId id="1985"/>
            <p14:sldId id="1898"/>
            <p14:sldId id="1986"/>
            <p14:sldId id="1899"/>
          </p14:sldIdLst>
        </p14:section>
        <p14:section name="Creations: Unexpected Things" id="{BCFB0641-DCA8-4CED-ACD7-F0CFAA4D35A9}">
          <p14:sldIdLst>
            <p14:sldId id="1989"/>
            <p14:sldId id="1901"/>
            <p14:sldId id="1990"/>
            <p14:sldId id="1896"/>
            <p14:sldId id="1991"/>
            <p14:sldId id="1900"/>
            <p14:sldId id="1992"/>
            <p14:sldId id="1993"/>
          </p14:sldIdLst>
        </p14:section>
        <p14:section name="Creations: Explanations" id="{A73687EC-A13A-4DA2-A103-53E0E4205F9D}">
          <p14:sldIdLst>
            <p14:sldId id="1890"/>
            <p14:sldId id="1958"/>
          </p14:sldIdLst>
        </p14:section>
        <p14:section name="Future Work" id="{03D36402-C2C8-4609-85F3-62B0BF1FD809}">
          <p14:sldIdLst>
            <p14:sldId id="1994"/>
            <p14:sldId id="1915"/>
            <p14:sldId id="2004"/>
            <p14:sldId id="2005"/>
            <p14:sldId id="1996"/>
            <p14:sldId id="1998"/>
            <p14:sldId id="1997"/>
            <p14:sldId id="2016"/>
            <p14:sldId id="2007"/>
          </p14:sldIdLst>
        </p14:section>
        <p14:section name="Closing" id="{8A14A1FF-6DC0-45E5-9EFC-C4100B711D47}">
          <p14:sldIdLst>
            <p14:sldId id="2047"/>
            <p14:sldId id="2049"/>
            <p14:sldId id="2048"/>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797"/>
    <a:srgbClr val="F5BC47"/>
    <a:srgbClr val="F4EE00"/>
    <a:srgbClr val="FF61B4"/>
    <a:srgbClr val="81DEFF"/>
    <a:srgbClr val="0970C4"/>
    <a:srgbClr val="CA2525"/>
    <a:srgbClr val="97CB16"/>
    <a:srgbClr val="4F81BD"/>
    <a:srgbClr val="3333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3882" autoAdjust="0"/>
    <p:restoredTop sz="78584" autoAdjust="0"/>
  </p:normalViewPr>
  <p:slideViewPr>
    <p:cSldViewPr>
      <p:cViewPr>
        <p:scale>
          <a:sx n="93" d="100"/>
          <a:sy n="93" d="100"/>
        </p:scale>
        <p:origin x="144" y="-168"/>
      </p:cViewPr>
      <p:guideLst>
        <p:guide orient="horz" pos="2160"/>
        <p:guide pos="3840"/>
      </p:guideLst>
    </p:cSldViewPr>
  </p:slideViewPr>
  <p:notesTextViewPr>
    <p:cViewPr>
      <p:scale>
        <a:sx n="3" d="2"/>
        <a:sy n="3" d="2"/>
      </p:scale>
      <p:origin x="0" y="-1552"/>
    </p:cViewPr>
  </p:notesTextViewPr>
  <p:sorterViewPr>
    <p:cViewPr>
      <p:scale>
        <a:sx n="49" d="100"/>
        <a:sy n="49" d="100"/>
      </p:scale>
      <p:origin x="0" y="0"/>
    </p:cViewPr>
  </p:sorterViewPr>
  <p:notesViewPr>
    <p:cSldViewPr>
      <p:cViewPr varScale="1">
        <p:scale>
          <a:sx n="139" d="100"/>
          <a:sy n="139" d="100"/>
        </p:scale>
        <p:origin x="4554" y="108"/>
      </p:cViewPr>
      <p:guideLst/>
    </p:cSldViewPr>
  </p:notesViewPr>
  <p:gridSpacing cx="76200" cy="76200"/>
</p:viewPr>
</file>

<file path=ppt/_rels/presentation.xml.rels><?xml version="1.0" encoding="UTF-8" standalone="yes"?>
<Relationships xmlns="http://schemas.openxmlformats.org/package/2006/relationships"><Relationship Id="rId101" Type="http://schemas.openxmlformats.org/officeDocument/2006/relationships/slide" Target="slides/slide98.xml"/><Relationship Id="rId102" Type="http://schemas.openxmlformats.org/officeDocument/2006/relationships/notesMaster" Target="notesMasters/notesMaster1.xml"/><Relationship Id="rId103" Type="http://schemas.openxmlformats.org/officeDocument/2006/relationships/handoutMaster" Target="handoutMasters/handoutMaster1.xml"/><Relationship Id="rId104" Type="http://schemas.openxmlformats.org/officeDocument/2006/relationships/presProps" Target="presProps.xml"/><Relationship Id="rId105" Type="http://schemas.openxmlformats.org/officeDocument/2006/relationships/viewProps" Target="viewProps.xml"/><Relationship Id="rId106" Type="http://schemas.openxmlformats.org/officeDocument/2006/relationships/theme" Target="theme/theme1.xml"/><Relationship Id="rId10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70" Type="http://schemas.openxmlformats.org/officeDocument/2006/relationships/slide" Target="slides/slide67.xml"/><Relationship Id="rId71" Type="http://schemas.openxmlformats.org/officeDocument/2006/relationships/slide" Target="slides/slide68.xml"/><Relationship Id="rId72" Type="http://schemas.openxmlformats.org/officeDocument/2006/relationships/slide" Target="slides/slide69.xml"/><Relationship Id="rId73" Type="http://schemas.openxmlformats.org/officeDocument/2006/relationships/slide" Target="slides/slide70.xml"/><Relationship Id="rId74" Type="http://schemas.openxmlformats.org/officeDocument/2006/relationships/slide" Target="slides/slide71.xml"/><Relationship Id="rId75" Type="http://schemas.openxmlformats.org/officeDocument/2006/relationships/slide" Target="slides/slide72.xml"/><Relationship Id="rId76" Type="http://schemas.openxmlformats.org/officeDocument/2006/relationships/slide" Target="slides/slide73.xml"/><Relationship Id="rId77" Type="http://schemas.openxmlformats.org/officeDocument/2006/relationships/slide" Target="slides/slide74.xml"/><Relationship Id="rId78" Type="http://schemas.openxmlformats.org/officeDocument/2006/relationships/slide" Target="slides/slide75.xml"/><Relationship Id="rId79" Type="http://schemas.openxmlformats.org/officeDocument/2006/relationships/slide" Target="slides/slide76.xml"/><Relationship Id="rId90" Type="http://schemas.openxmlformats.org/officeDocument/2006/relationships/slide" Target="slides/slide87.xml"/><Relationship Id="rId91" Type="http://schemas.openxmlformats.org/officeDocument/2006/relationships/slide" Target="slides/slide88.xml"/><Relationship Id="rId92" Type="http://schemas.openxmlformats.org/officeDocument/2006/relationships/slide" Target="slides/slide89.xml"/><Relationship Id="rId93" Type="http://schemas.openxmlformats.org/officeDocument/2006/relationships/slide" Target="slides/slide90.xml"/><Relationship Id="rId94" Type="http://schemas.openxmlformats.org/officeDocument/2006/relationships/slide" Target="slides/slide91.xml"/><Relationship Id="rId95" Type="http://schemas.openxmlformats.org/officeDocument/2006/relationships/slide" Target="slides/slide92.xml"/><Relationship Id="rId96" Type="http://schemas.openxmlformats.org/officeDocument/2006/relationships/slide" Target="slides/slide93.xml"/><Relationship Id="rId97" Type="http://schemas.openxmlformats.org/officeDocument/2006/relationships/slide" Target="slides/slide94.xml"/><Relationship Id="rId98" Type="http://schemas.openxmlformats.org/officeDocument/2006/relationships/slide" Target="slides/slide95.xml"/><Relationship Id="rId99" Type="http://schemas.openxmlformats.org/officeDocument/2006/relationships/slide" Target="slides/slide9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Relationship Id="rId64" Type="http://schemas.openxmlformats.org/officeDocument/2006/relationships/slide" Target="slides/slide61.xml"/><Relationship Id="rId65" Type="http://schemas.openxmlformats.org/officeDocument/2006/relationships/slide" Target="slides/slide62.xml"/><Relationship Id="rId66" Type="http://schemas.openxmlformats.org/officeDocument/2006/relationships/slide" Target="slides/slide63.xml"/><Relationship Id="rId67" Type="http://schemas.openxmlformats.org/officeDocument/2006/relationships/slide" Target="slides/slide64.xml"/><Relationship Id="rId68" Type="http://schemas.openxmlformats.org/officeDocument/2006/relationships/slide" Target="slides/slide65.xml"/><Relationship Id="rId69" Type="http://schemas.openxmlformats.org/officeDocument/2006/relationships/slide" Target="slides/slide66.xml"/><Relationship Id="rId100" Type="http://schemas.openxmlformats.org/officeDocument/2006/relationships/slide" Target="slides/slide97.xml"/><Relationship Id="rId80" Type="http://schemas.openxmlformats.org/officeDocument/2006/relationships/slide" Target="slides/slide77.xml"/><Relationship Id="rId81" Type="http://schemas.openxmlformats.org/officeDocument/2006/relationships/slide" Target="slides/slide78.xml"/><Relationship Id="rId82" Type="http://schemas.openxmlformats.org/officeDocument/2006/relationships/slide" Target="slides/slide79.xml"/><Relationship Id="rId83" Type="http://schemas.openxmlformats.org/officeDocument/2006/relationships/slide" Target="slides/slide80.xml"/><Relationship Id="rId84" Type="http://schemas.openxmlformats.org/officeDocument/2006/relationships/slide" Target="slides/slide81.xml"/><Relationship Id="rId85" Type="http://schemas.openxmlformats.org/officeDocument/2006/relationships/slide" Target="slides/slide82.xml"/><Relationship Id="rId86" Type="http://schemas.openxmlformats.org/officeDocument/2006/relationships/slide" Target="slides/slide83.xml"/><Relationship Id="rId87" Type="http://schemas.openxmlformats.org/officeDocument/2006/relationships/slide" Target="slides/slide84.xml"/><Relationship Id="rId88" Type="http://schemas.openxmlformats.org/officeDocument/2006/relationships/slide" Target="slides/slide85.xml"/><Relationship Id="rId89" Type="http://schemas.openxmlformats.org/officeDocument/2006/relationships/slide" Target="slides/slide8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21DB713-7806-4D81-9B66-0C3A493D14CF}" type="datetimeFigureOut">
              <a:rPr lang="en-US" smtClean="0"/>
              <a:t>5/27/16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2FF035B-1310-4DA2-9AA6-2828FA6949AA}" type="slidenum">
              <a:rPr lang="en-US" smtClean="0"/>
              <a:t>‹#›</a:t>
            </a:fld>
            <a:endParaRPr lang="en-US"/>
          </a:p>
        </p:txBody>
      </p:sp>
    </p:spTree>
    <p:extLst>
      <p:ext uri="{BB962C8B-B14F-4D97-AF65-F5344CB8AC3E}">
        <p14:creationId xmlns:p14="http://schemas.microsoft.com/office/powerpoint/2010/main" val="1350596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B15BE-7B83-497A-B5A6-A00AFAD4B711}" type="datetimeFigureOut">
              <a:rPr lang="en-US" smtClean="0"/>
              <a:t>5/27/16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F1AE05-2943-4205-96E6-6C882BADD5F3}" type="slidenum">
              <a:rPr lang="en-US" smtClean="0"/>
              <a:t>‹#›</a:t>
            </a:fld>
            <a:endParaRPr lang="en-US"/>
          </a:p>
        </p:txBody>
      </p:sp>
    </p:spTree>
    <p:extLst>
      <p:ext uri="{BB962C8B-B14F-4D97-AF65-F5344CB8AC3E}">
        <p14:creationId xmlns:p14="http://schemas.microsoft.com/office/powerpoint/2010/main" val="633898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7.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8.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6.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8.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9.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0.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2.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3.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5.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6.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7.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2.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6.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https://youtu.be/k5-MgZD5IMc</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2</a:t>
            </a:fld>
            <a:endParaRPr lang="en-US"/>
          </a:p>
        </p:txBody>
      </p:sp>
    </p:spTree>
    <p:extLst>
      <p:ext uri="{BB962C8B-B14F-4D97-AF65-F5344CB8AC3E}">
        <p14:creationId xmlns:p14="http://schemas.microsoft.com/office/powerpoint/2010/main" val="726906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a:t>
            </a:r>
            <a:r>
              <a:rPr lang="en-US" baseline="0" dirty="0"/>
              <a:t> really resonates with us and serves as a backdrop for our work</a:t>
            </a:r>
          </a:p>
          <a:p>
            <a:endParaRPr lang="en-US" dirty="0"/>
          </a:p>
          <a:p>
            <a:r>
              <a:rPr lang="en-US" dirty="0"/>
              <a:t>----</a:t>
            </a:r>
          </a:p>
          <a:p>
            <a:r>
              <a:rPr lang="en-US" dirty="0"/>
              <a:t>https://www.whitehouse.gov/the-press-office/remarks-president-national-academy-sciences-annual-meeting</a:t>
            </a:r>
          </a:p>
          <a:p>
            <a:endParaRPr lang="en-US" dirty="0"/>
          </a:p>
          <a:p>
            <a:r>
              <a:rPr lang="en-US" dirty="0"/>
              <a:t>https://vimeo.com/4365836</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https://youtu.be/k5-MgZD5IMc</a:t>
            </a:r>
          </a:p>
          <a:p>
            <a:endParaRPr lang="en-US" dirty="0"/>
          </a:p>
        </p:txBody>
      </p:sp>
      <p:sp>
        <p:nvSpPr>
          <p:cNvPr id="4" name="Slide Number Placeholder 3"/>
          <p:cNvSpPr>
            <a:spLocks noGrp="1"/>
          </p:cNvSpPr>
          <p:nvPr>
            <p:ph type="sldNum" sz="quarter" idx="10"/>
          </p:nvPr>
        </p:nvSpPr>
        <p:spPr/>
        <p:txBody>
          <a:bodyPr/>
          <a:lstStyle/>
          <a:p>
            <a:fld id="{E8E8576D-C77D-4B83-8DC1-BD4270FF1494}"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1632929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Our research group is investigating new approaches to support younger children (ages 4-12) in the creative design, play, experimentation, and construction of interactive wearable e-textiles—a large, ongoing research agenda that we call </a:t>
            </a:r>
            <a:r>
              <a:rPr lang="en-US" sz="1200" i="1" kern="1200" dirty="0" err="1">
                <a:solidFill>
                  <a:schemeClr val="tx1"/>
                </a:solidFill>
                <a:effectLst/>
                <a:latin typeface="+mn-lt"/>
                <a:ea typeface="+mn-ea"/>
                <a:cs typeface="+mn-cs"/>
              </a:rPr>
              <a:t>MakerWear</a:t>
            </a:r>
            <a:r>
              <a:rPr lang="en-US"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4</a:t>
            </a:fld>
            <a:endParaRPr lang="en-US"/>
          </a:p>
        </p:txBody>
      </p:sp>
    </p:spTree>
    <p:extLst>
      <p:ext uri="{BB962C8B-B14F-4D97-AF65-F5344CB8AC3E}">
        <p14:creationId xmlns:p14="http://schemas.microsoft.com/office/powerpoint/2010/main" val="4032844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5</a:t>
            </a:fld>
            <a:endParaRPr lang="en-US"/>
          </a:p>
        </p:txBody>
      </p:sp>
    </p:spTree>
    <p:extLst>
      <p:ext uri="{BB962C8B-B14F-4D97-AF65-F5344CB8AC3E}">
        <p14:creationId xmlns:p14="http://schemas.microsoft.com/office/powerpoint/2010/main" val="1551580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8</a:t>
            </a:fld>
            <a:endParaRPr lang="en-US"/>
          </a:p>
        </p:txBody>
      </p:sp>
    </p:spTree>
    <p:extLst>
      <p:ext uri="{BB962C8B-B14F-4D97-AF65-F5344CB8AC3E}">
        <p14:creationId xmlns:p14="http://schemas.microsoft.com/office/powerpoint/2010/main" val="379447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Underlying our research is </a:t>
            </a:r>
            <a:r>
              <a:rPr lang="en-US" sz="1200" kern="1200" dirty="0" err="1">
                <a:solidFill>
                  <a:schemeClr val="tx1"/>
                </a:solidFill>
                <a:effectLst/>
                <a:latin typeface="+mn-lt"/>
                <a:ea typeface="+mn-ea"/>
                <a:cs typeface="+mn-cs"/>
              </a:rPr>
              <a:t>Papert’s</a:t>
            </a:r>
            <a:r>
              <a:rPr lang="en-US" sz="1200" kern="1200" dirty="0">
                <a:solidFill>
                  <a:schemeClr val="tx1"/>
                </a:solidFill>
                <a:effectLst/>
                <a:latin typeface="+mn-lt"/>
                <a:ea typeface="+mn-ea"/>
                <a:cs typeface="+mn-cs"/>
              </a:rPr>
              <a:t> theory of</a:t>
            </a:r>
            <a:r>
              <a:rPr lang="en-US" sz="1200" kern="1200" baseline="0" dirty="0">
                <a:solidFill>
                  <a:schemeClr val="tx1"/>
                </a:solidFill>
                <a:effectLst/>
                <a:latin typeface="+mn-lt"/>
                <a:ea typeface="+mn-ea"/>
                <a:cs typeface="+mn-cs"/>
              </a:rPr>
              <a:t> constructionism</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Whether with sand, wood, LEGO, or Minecraft, children have always built. They test and learn theories about the physical and social worlds through stacking blocks, knocking them down, repeating, and refining [62,126]. Our proposed work is rooted in </a:t>
            </a:r>
            <a:r>
              <a:rPr lang="en-US" sz="1200" kern="1200" dirty="0" err="1">
                <a:solidFill>
                  <a:schemeClr val="tx1"/>
                </a:solidFill>
                <a:effectLst/>
                <a:latin typeface="+mn-lt"/>
                <a:ea typeface="+mn-ea"/>
                <a:cs typeface="+mn-cs"/>
              </a:rPr>
              <a:t>Papert’s</a:t>
            </a:r>
            <a:r>
              <a:rPr lang="en-US" sz="1200" kern="1200" dirty="0">
                <a:solidFill>
                  <a:schemeClr val="tx1"/>
                </a:solidFill>
                <a:effectLst/>
                <a:latin typeface="+mn-lt"/>
                <a:ea typeface="+mn-ea"/>
                <a:cs typeface="+mn-cs"/>
              </a:rPr>
              <a:t> theory of constructionism, which suggests a strong connection between design and learning, and posits that ‘remarkable learning’ occurs when children are working with materials to design, create, and invent external and shareable artifacts [69,126]. Learning through design and the dual influence of tools and materials on thought, which </a:t>
            </a:r>
            <a:r>
              <a:rPr lang="en-US" sz="1200" kern="1200" dirty="0" err="1">
                <a:solidFill>
                  <a:schemeClr val="tx1"/>
                </a:solidFill>
                <a:effectLst/>
                <a:latin typeface="+mn-lt"/>
                <a:ea typeface="+mn-ea"/>
                <a:cs typeface="+mn-cs"/>
              </a:rPr>
              <a:t>Papert</a:t>
            </a:r>
            <a:r>
              <a:rPr lang="en-US" sz="1200" kern="1200" dirty="0">
                <a:solidFill>
                  <a:schemeClr val="tx1"/>
                </a:solidFill>
                <a:effectLst/>
                <a:latin typeface="+mn-lt"/>
                <a:ea typeface="+mn-ea"/>
                <a:cs typeface="+mn-cs"/>
              </a:rPr>
              <a:t> called “objects-to-think-with” [126], has a rich pedagogical history dating back to </a:t>
            </a:r>
            <a:r>
              <a:rPr lang="en-US" sz="1200" kern="1200" dirty="0" err="1">
                <a:solidFill>
                  <a:schemeClr val="tx1"/>
                </a:solidFill>
                <a:effectLst/>
                <a:latin typeface="+mn-lt"/>
                <a:ea typeface="+mn-ea"/>
                <a:cs typeface="+mn-cs"/>
              </a:rPr>
              <a:t>Fröbel’s</a:t>
            </a:r>
            <a:r>
              <a:rPr lang="en-US" sz="1200" kern="1200" dirty="0">
                <a:solidFill>
                  <a:schemeClr val="tx1"/>
                </a:solidFill>
                <a:effectLst/>
                <a:latin typeface="+mn-lt"/>
                <a:ea typeface="+mn-ea"/>
                <a:cs typeface="+mn-cs"/>
              </a:rPr>
              <a:t> establishment of the first kindergarten in 1837 and the development of toys (known later as ‘</a:t>
            </a:r>
            <a:r>
              <a:rPr lang="en-US" sz="1200" kern="1200" dirty="0" err="1">
                <a:solidFill>
                  <a:schemeClr val="tx1"/>
                </a:solidFill>
                <a:effectLst/>
                <a:latin typeface="+mn-lt"/>
                <a:ea typeface="+mn-ea"/>
                <a:cs typeface="+mn-cs"/>
              </a:rPr>
              <a:t>Fröbel</a:t>
            </a:r>
            <a:r>
              <a:rPr lang="en-US" sz="1200" kern="1200" dirty="0">
                <a:solidFill>
                  <a:schemeClr val="tx1"/>
                </a:solidFill>
                <a:effectLst/>
                <a:latin typeface="+mn-lt"/>
                <a:ea typeface="+mn-ea"/>
                <a:cs typeface="+mn-cs"/>
              </a:rPr>
              <a:t> Gifts’) aimed at helping children understand basic concepts such as numbers, shapes, and colors. This physical, experiential, and playful approach to learning has since been adopted and expanded by educational innovators and scholars such as Dewey [39], Montessori [108], </a:t>
            </a:r>
            <a:r>
              <a:rPr lang="en-US" sz="1200" kern="1200" dirty="0" err="1">
                <a:solidFill>
                  <a:schemeClr val="tx1"/>
                </a:solidFill>
                <a:effectLst/>
                <a:latin typeface="+mn-lt"/>
                <a:ea typeface="+mn-ea"/>
                <a:cs typeface="+mn-cs"/>
              </a:rPr>
              <a:t>Papert</a:t>
            </a:r>
            <a:r>
              <a:rPr lang="en-US" sz="1200" kern="1200" dirty="0">
                <a:solidFill>
                  <a:schemeClr val="tx1"/>
                </a:solidFill>
                <a:effectLst/>
                <a:latin typeface="+mn-lt"/>
                <a:ea typeface="+mn-ea"/>
                <a:cs typeface="+mn-cs"/>
              </a:rPr>
              <a:t> [126], and Resnick [136,142]. It is at the core of the maker movement [17] as well as our proposed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Image source: http://blog.niitdesign.com/wp-content/uploads/2014/04/resized_image2_19fb3ce8b54043ebfc471a9ede4bf6d0.png</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9</a:t>
            </a:fld>
            <a:endParaRPr lang="en-US"/>
          </a:p>
        </p:txBody>
      </p:sp>
    </p:spTree>
    <p:extLst>
      <p:ext uri="{BB962C8B-B14F-4D97-AF65-F5344CB8AC3E}">
        <p14:creationId xmlns:p14="http://schemas.microsoft.com/office/powerpoint/2010/main" val="3335407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theory</a:t>
            </a:r>
            <a:r>
              <a:rPr lang="en-US" sz="1200" kern="1200" baseline="0" dirty="0">
                <a:solidFill>
                  <a:schemeClr val="tx1"/>
                </a:solidFill>
                <a:effectLst/>
                <a:latin typeface="+mn-lt"/>
                <a:ea typeface="+mn-ea"/>
                <a:cs typeface="+mn-cs"/>
              </a:rPr>
              <a:t> posits that ‘remarkable learning’ occurs…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Whether with sand, wood, LEGO, or Minecraft, children have always built. They test and learn theories about the physical and social worlds through stacking blocks, knocking them down, repeating, and refining [62,126]. Our proposed work is rooted in </a:t>
            </a:r>
            <a:r>
              <a:rPr lang="en-US" sz="1200" kern="1200" dirty="0" err="1">
                <a:solidFill>
                  <a:schemeClr val="tx1"/>
                </a:solidFill>
                <a:effectLst/>
                <a:latin typeface="+mn-lt"/>
                <a:ea typeface="+mn-ea"/>
                <a:cs typeface="+mn-cs"/>
              </a:rPr>
              <a:t>Papert’s</a:t>
            </a:r>
            <a:r>
              <a:rPr lang="en-US" sz="1200" kern="1200" dirty="0">
                <a:solidFill>
                  <a:schemeClr val="tx1"/>
                </a:solidFill>
                <a:effectLst/>
                <a:latin typeface="+mn-lt"/>
                <a:ea typeface="+mn-ea"/>
                <a:cs typeface="+mn-cs"/>
              </a:rPr>
              <a:t> theory of constructionism, which suggests a strong connection between design and learning, and posits that ‘remarkable learning’ occurs when children are working with materials to design, create, and invent external and shareable artifacts [69,126]. Learning through design and the dual influence of tools and materials on thought, which </a:t>
            </a:r>
            <a:r>
              <a:rPr lang="en-US" sz="1200" kern="1200" dirty="0" err="1">
                <a:solidFill>
                  <a:schemeClr val="tx1"/>
                </a:solidFill>
                <a:effectLst/>
                <a:latin typeface="+mn-lt"/>
                <a:ea typeface="+mn-ea"/>
                <a:cs typeface="+mn-cs"/>
              </a:rPr>
              <a:t>Papert</a:t>
            </a:r>
            <a:r>
              <a:rPr lang="en-US" sz="1200" kern="1200" dirty="0">
                <a:solidFill>
                  <a:schemeClr val="tx1"/>
                </a:solidFill>
                <a:effectLst/>
                <a:latin typeface="+mn-lt"/>
                <a:ea typeface="+mn-ea"/>
                <a:cs typeface="+mn-cs"/>
              </a:rPr>
              <a:t> called “objects-to-think-with” [126], has a rich pedagogical history dating back to </a:t>
            </a:r>
            <a:r>
              <a:rPr lang="en-US" sz="1200" kern="1200" dirty="0" err="1">
                <a:solidFill>
                  <a:schemeClr val="tx1"/>
                </a:solidFill>
                <a:effectLst/>
                <a:latin typeface="+mn-lt"/>
                <a:ea typeface="+mn-ea"/>
                <a:cs typeface="+mn-cs"/>
              </a:rPr>
              <a:t>Fröbel’s</a:t>
            </a:r>
            <a:r>
              <a:rPr lang="en-US" sz="1200" kern="1200" dirty="0">
                <a:solidFill>
                  <a:schemeClr val="tx1"/>
                </a:solidFill>
                <a:effectLst/>
                <a:latin typeface="+mn-lt"/>
                <a:ea typeface="+mn-ea"/>
                <a:cs typeface="+mn-cs"/>
              </a:rPr>
              <a:t> establishment of the first kindergarten in 1837 and the development of toys (known later as ‘</a:t>
            </a:r>
            <a:r>
              <a:rPr lang="en-US" sz="1200" kern="1200" dirty="0" err="1">
                <a:solidFill>
                  <a:schemeClr val="tx1"/>
                </a:solidFill>
                <a:effectLst/>
                <a:latin typeface="+mn-lt"/>
                <a:ea typeface="+mn-ea"/>
                <a:cs typeface="+mn-cs"/>
              </a:rPr>
              <a:t>Fröbel</a:t>
            </a:r>
            <a:r>
              <a:rPr lang="en-US" sz="1200" kern="1200" dirty="0">
                <a:solidFill>
                  <a:schemeClr val="tx1"/>
                </a:solidFill>
                <a:effectLst/>
                <a:latin typeface="+mn-lt"/>
                <a:ea typeface="+mn-ea"/>
                <a:cs typeface="+mn-cs"/>
              </a:rPr>
              <a:t> Gifts’) aimed at helping children understand basic concepts such as numbers, shapes, and colors. This physical, experiential, and playful approach to learning has since been adopted and expanded by educational innovators and scholars such as Dewey [39], Montessori [108], </a:t>
            </a:r>
            <a:r>
              <a:rPr lang="en-US" sz="1200" kern="1200" dirty="0" err="1">
                <a:solidFill>
                  <a:schemeClr val="tx1"/>
                </a:solidFill>
                <a:effectLst/>
                <a:latin typeface="+mn-lt"/>
                <a:ea typeface="+mn-ea"/>
                <a:cs typeface="+mn-cs"/>
              </a:rPr>
              <a:t>Papert</a:t>
            </a:r>
            <a:r>
              <a:rPr lang="en-US" sz="1200" kern="1200" dirty="0">
                <a:solidFill>
                  <a:schemeClr val="tx1"/>
                </a:solidFill>
                <a:effectLst/>
                <a:latin typeface="+mn-lt"/>
                <a:ea typeface="+mn-ea"/>
                <a:cs typeface="+mn-cs"/>
              </a:rPr>
              <a:t> [126], and Resnick [136,142]. It is at the core of the maker movement [17] as well as our proposed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Image source: http://blog.niitdesign.com/wp-content/uploads/2014/04/resized_image2_19fb3ce8b54043ebfc471a9ede4bf6d0.png</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10</a:t>
            </a:fld>
            <a:endParaRPr lang="en-US"/>
          </a:p>
        </p:txBody>
      </p:sp>
    </p:spTree>
    <p:extLst>
      <p:ext uri="{BB962C8B-B14F-4D97-AF65-F5344CB8AC3E}">
        <p14:creationId xmlns:p14="http://schemas.microsoft.com/office/powerpoint/2010/main" val="1446521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VIDEO SOURCES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All edits by Jon Froehlich</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Top: https://www.youtube.com/watch?v=X1J4DA1wS80</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Left: https://www.youtube.com/watch?v=2CqEA21MURg</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Right: https://www.youtube.com/watch?v=BwgxdtA-eC8</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12</a:t>
            </a:fld>
            <a:endParaRPr lang="en-US"/>
          </a:p>
        </p:txBody>
      </p:sp>
    </p:spTree>
    <p:extLst>
      <p:ext uri="{BB962C8B-B14F-4D97-AF65-F5344CB8AC3E}">
        <p14:creationId xmlns:p14="http://schemas.microsoft.com/office/powerpoint/2010/main" val="17408275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a:t>
            </a:r>
          </a:p>
          <a:p>
            <a:r>
              <a:rPr lang="en-US" dirty="0"/>
              <a:t>http://adventuresof8.com/wp-content/uploads/2014/06/Charm-Bracelet-for-girls.jpg</a:t>
            </a:r>
          </a:p>
          <a:p>
            <a:r>
              <a:rPr lang="en-US" dirty="0"/>
              <a:t>http://adventuresof8.com/wp-content/uploads/2014/06/CharmIt-Charm-Bracelet-.jpg</a:t>
            </a:r>
          </a:p>
          <a:p>
            <a:r>
              <a:rPr lang="en-US" dirty="0"/>
              <a:t>http://ww1.prweb.com/prfiles/2013/02/20/10453299/gI_131311_Patch%20Pak%20Backpack.png</a:t>
            </a:r>
          </a:p>
          <a:p>
            <a:r>
              <a:rPr lang="en-US" dirty="0"/>
              <a:t>Backpack strips:</a:t>
            </a:r>
            <a:r>
              <a:rPr lang="en-US" baseline="0" dirty="0"/>
              <a:t> https://s-media-cache-ak0.pinimg.com/736x/1c/c1/ec/1cc1ecda504eae007a3a89e45919cf86.jpg</a:t>
            </a:r>
            <a:endParaRPr lang="en-US" dirty="0"/>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13</a:t>
            </a:fld>
            <a:endParaRPr lang="en-US"/>
          </a:p>
        </p:txBody>
      </p:sp>
    </p:spTree>
    <p:extLst>
      <p:ext uri="{BB962C8B-B14F-4D97-AF65-F5344CB8AC3E}">
        <p14:creationId xmlns:p14="http://schemas.microsoft.com/office/powerpoint/2010/main" val="1287505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a:t>
            </a:r>
          </a:p>
          <a:p>
            <a:r>
              <a:rPr lang="en-US" dirty="0"/>
              <a:t>http://lilypadarduino.org/wp-content/uploads/E-Sewing_buzzer_sm.jpg</a:t>
            </a:r>
          </a:p>
          <a:p>
            <a:r>
              <a:rPr lang="en-US" dirty="0"/>
              <a:t>http://lilypadarduino.org/?page_id=1260</a:t>
            </a:r>
          </a:p>
          <a:p>
            <a:r>
              <a:rPr lang="en-US" dirty="0"/>
              <a:t>Red lights:</a:t>
            </a:r>
            <a:r>
              <a:rPr lang="en-US" baseline="0" dirty="0"/>
              <a:t> </a:t>
            </a:r>
            <a:r>
              <a:rPr lang="en-US" dirty="0"/>
              <a:t>https://i.ytimg.com/vi/Tt649mcmi5Y/maxresdefault.jpg</a:t>
            </a:r>
          </a:p>
          <a:p>
            <a:r>
              <a:rPr lang="en-US" dirty="0"/>
              <a:t>Bikers: http://media.tumblr.com/tumblr_m42cobSaAh1r8e4en.jpg</a:t>
            </a:r>
          </a:p>
          <a:p>
            <a:r>
              <a:rPr lang="en-US" dirty="0"/>
              <a:t>Fabric doll: http://lilypadarduino.org/wp-content/uploads/IMG_3141.jpg</a:t>
            </a:r>
          </a:p>
          <a:p>
            <a:r>
              <a:rPr lang="en-US" dirty="0"/>
              <a:t>Robot book:</a:t>
            </a:r>
            <a:r>
              <a:rPr lang="en-US" baseline="0" dirty="0"/>
              <a:t> http://www.imagineourlife.com/wp-content/uploads/2012/04/main02.jpg</a:t>
            </a:r>
            <a:endParaRPr lang="en-US" dirty="0"/>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16</a:t>
            </a:fld>
            <a:endParaRPr lang="en-US"/>
          </a:p>
        </p:txBody>
      </p:sp>
    </p:spTree>
    <p:extLst>
      <p:ext uri="{BB962C8B-B14F-4D97-AF65-F5344CB8AC3E}">
        <p14:creationId xmlns:p14="http://schemas.microsoft.com/office/powerpoint/2010/main" val="2636666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MakerWear</a:t>
            </a:r>
            <a:r>
              <a:rPr lang="en-US" dirty="0"/>
              <a:t> is a type of construction kit</a:t>
            </a:r>
          </a:p>
        </p:txBody>
      </p:sp>
      <p:sp>
        <p:nvSpPr>
          <p:cNvPr id="4" name="Slide Number Placeholder 3"/>
          <p:cNvSpPr>
            <a:spLocks noGrp="1"/>
          </p:cNvSpPr>
          <p:nvPr>
            <p:ph type="sldNum" sz="quarter" idx="10"/>
          </p:nvPr>
        </p:nvSpPr>
        <p:spPr/>
        <p:txBody>
          <a:bodyPr/>
          <a:lstStyle/>
          <a:p>
            <a:fld id="{06F1AE05-2943-4205-96E6-6C882BADD5F3}" type="slidenum">
              <a:rPr lang="en-US" smtClean="0"/>
              <a:t>19</a:t>
            </a:fld>
            <a:endParaRPr lang="en-US"/>
          </a:p>
        </p:txBody>
      </p:sp>
    </p:spTree>
    <p:extLst>
      <p:ext uri="{BB962C8B-B14F-4D97-AF65-F5344CB8AC3E}">
        <p14:creationId xmlns:p14="http://schemas.microsoft.com/office/powerpoint/2010/main" val="4137434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Construction kits—like</a:t>
            </a:r>
            <a:r>
              <a:rPr lang="en-US" baseline="0" dirty="0"/>
              <a:t> LEGO or Erector Sets—are…</a:t>
            </a:r>
          </a:p>
          <a:p>
            <a:endParaRPr lang="en-US" dirty="0"/>
          </a:p>
          <a:p>
            <a:r>
              <a:rPr lang="en-US" dirty="0"/>
              <a:t>---</a:t>
            </a:r>
          </a:p>
          <a:p>
            <a:r>
              <a:rPr lang="en-US" dirty="0"/>
              <a:t>Erector set photo: http://www.museumofplay.org/online-collections/images/Z004/Z00490/Z0049036.jpg</a:t>
            </a:r>
          </a:p>
        </p:txBody>
      </p:sp>
      <p:sp>
        <p:nvSpPr>
          <p:cNvPr id="4" name="Slide Number Placeholder 3"/>
          <p:cNvSpPr>
            <a:spLocks noGrp="1"/>
          </p:cNvSpPr>
          <p:nvPr>
            <p:ph type="sldNum" sz="quarter" idx="10"/>
          </p:nvPr>
        </p:nvSpPr>
        <p:spPr/>
        <p:txBody>
          <a:bodyPr/>
          <a:lstStyle/>
          <a:p>
            <a:fld id="{06F1AE05-2943-4205-96E6-6C882BADD5F3}" type="slidenum">
              <a:rPr lang="en-US" smtClean="0"/>
              <a:t>20</a:t>
            </a:fld>
            <a:endParaRPr lang="en-US"/>
          </a:p>
        </p:txBody>
      </p:sp>
    </p:spTree>
    <p:extLst>
      <p:ext uri="{BB962C8B-B14F-4D97-AF65-F5344CB8AC3E}">
        <p14:creationId xmlns:p14="http://schemas.microsoft.com/office/powerpoint/2010/main" val="10341176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Mitchel Resnick, one of </a:t>
            </a:r>
            <a:r>
              <a:rPr lang="en-US" dirty="0" err="1"/>
              <a:t>Papert’s</a:t>
            </a:r>
            <a:r>
              <a:rPr lang="en-US" dirty="0"/>
              <a:t> students at MIT and now a professor there himself, presents an</a:t>
            </a:r>
            <a:r>
              <a:rPr lang="en-US" baseline="0" dirty="0"/>
              <a:t> interesting historical breakdown of construction kits</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21</a:t>
            </a:fld>
            <a:endParaRPr lang="en-US"/>
          </a:p>
        </p:txBody>
      </p:sp>
    </p:spTree>
    <p:extLst>
      <p:ext uri="{BB962C8B-B14F-4D97-AF65-F5344CB8AC3E}">
        <p14:creationId xmlns:p14="http://schemas.microsoft.com/office/powerpoint/2010/main" val="17159929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First- and second-generation kits enabled children to build </a:t>
            </a:r>
            <a:r>
              <a:rPr lang="en-US" sz="1200" i="1" kern="1200" dirty="0">
                <a:solidFill>
                  <a:schemeClr val="tx1"/>
                </a:solidFill>
                <a:effectLst/>
                <a:latin typeface="+mn-lt"/>
                <a:ea typeface="+mn-ea"/>
                <a:cs typeface="+mn-cs"/>
              </a:rPr>
              <a:t>structures</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mechanisms </a:t>
            </a:r>
            <a:r>
              <a:rPr lang="en-US" sz="1200" kern="1200" dirty="0">
                <a:solidFill>
                  <a:schemeClr val="tx1"/>
                </a:solidFill>
                <a:effectLst/>
                <a:latin typeface="+mn-lt"/>
                <a:ea typeface="+mn-ea"/>
                <a:cs typeface="+mn-cs"/>
              </a:rPr>
              <a:t>(</a:t>
            </a:r>
            <a:r>
              <a:rPr lang="en-US" sz="1200" i="1" kern="1200" dirty="0">
                <a:solidFill>
                  <a:schemeClr val="tx1"/>
                </a:solidFill>
                <a:effectLst/>
                <a:latin typeface="+mn-lt"/>
                <a:ea typeface="+mn-ea"/>
                <a:cs typeface="+mn-cs"/>
              </a:rPr>
              <a:t>e.g., </a:t>
            </a:r>
            <a:r>
              <a:rPr lang="en-US" sz="1200" kern="1200" dirty="0">
                <a:solidFill>
                  <a:schemeClr val="tx1"/>
                </a:solidFill>
                <a:effectLst/>
                <a:latin typeface="+mn-lt"/>
                <a:ea typeface="+mn-ea"/>
                <a:cs typeface="+mn-cs"/>
              </a:rPr>
              <a:t>towers, pulleys), while third-generation kits—called digital-physical kits—allow children to build </a:t>
            </a:r>
            <a:r>
              <a:rPr lang="en-US" sz="1200" i="1" kern="1200" dirty="0">
                <a:solidFill>
                  <a:schemeClr val="tx1"/>
                </a:solidFill>
                <a:effectLst/>
                <a:latin typeface="+mn-lt"/>
                <a:ea typeface="+mn-ea"/>
                <a:cs typeface="+mn-cs"/>
              </a:rPr>
              <a:t>behaviors</a:t>
            </a:r>
            <a:r>
              <a:rPr lang="en-US"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22</a:t>
            </a:fld>
            <a:endParaRPr lang="en-US"/>
          </a:p>
        </p:txBody>
      </p:sp>
    </p:spTree>
    <p:extLst>
      <p:ext uri="{BB962C8B-B14F-4D97-AF65-F5344CB8AC3E}">
        <p14:creationId xmlns:p14="http://schemas.microsoft.com/office/powerpoint/2010/main" val="14907612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a:t>
            </a:r>
          </a:p>
          <a:p>
            <a:endParaRPr lang="en-US" dirty="0"/>
          </a:p>
          <a:p>
            <a:r>
              <a:rPr lang="en-US" dirty="0" err="1"/>
              <a:t>Lightup</a:t>
            </a:r>
            <a:r>
              <a:rPr lang="en-US" dirty="0"/>
              <a:t>: https://tltl.stanford.edu/project/lightup</a:t>
            </a:r>
          </a:p>
          <a:p>
            <a:r>
              <a:rPr lang="en-US" dirty="0"/>
              <a:t>MIT Turtle: http://roamerrobot.tumblr.com/post/23079345849/the-history-of-turtle-robots</a:t>
            </a:r>
          </a:p>
          <a:p>
            <a:r>
              <a:rPr lang="en-US" dirty="0" err="1"/>
              <a:t>Cubelets</a:t>
            </a:r>
            <a:r>
              <a:rPr lang="en-US" dirty="0"/>
              <a:t>:</a:t>
            </a:r>
            <a:r>
              <a:rPr lang="en-US" baseline="0" dirty="0"/>
              <a:t> </a:t>
            </a:r>
          </a:p>
          <a:p>
            <a:r>
              <a:rPr lang="en-US" dirty="0"/>
              <a:t>https://engagetheirminds.files.wordpress.com/2013/11/screen-shot-2013-11-21-at-9-21-14-pm.png</a:t>
            </a:r>
          </a:p>
          <a:p>
            <a:r>
              <a:rPr lang="en-US" dirty="0"/>
              <a:t>http://www.robaid.com/wp-content/gallery/gadgets/kids-and-cubelets-1.jpg</a:t>
            </a:r>
          </a:p>
          <a:p>
            <a:r>
              <a:rPr lang="en-US" dirty="0"/>
              <a:t>http://bestrobotictoys.com/wp-content/uploads/2015/01/cubelets-1.jpg</a:t>
            </a:r>
          </a:p>
          <a:p>
            <a:endParaRPr lang="en-US" dirty="0"/>
          </a:p>
          <a:p>
            <a:r>
              <a:rPr lang="en-US" dirty="0" err="1"/>
              <a:t>littleBits</a:t>
            </a:r>
            <a:r>
              <a:rPr lang="en-US" dirty="0"/>
              <a:t>:</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http://cryptoknows.weebly.com/uploads/5/5/0/8/55085027/6356117_orig.jpg</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http://www.bricks4kidz.com/maryland-ellicottcity-columbia/files/2015/11/little-bits-image.jpg</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23</a:t>
            </a:fld>
            <a:endParaRPr lang="en-US"/>
          </a:p>
        </p:txBody>
      </p:sp>
    </p:spTree>
    <p:extLst>
      <p:ext uri="{BB962C8B-B14F-4D97-AF65-F5344CB8AC3E}">
        <p14:creationId xmlns:p14="http://schemas.microsoft.com/office/powerpoint/2010/main" val="42020399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a:t>
            </a:r>
          </a:p>
          <a:p>
            <a:endParaRPr lang="en-US" dirty="0"/>
          </a:p>
          <a:p>
            <a:r>
              <a:rPr lang="en-US" dirty="0" err="1"/>
              <a:t>Lightup</a:t>
            </a:r>
            <a:r>
              <a:rPr lang="en-US" dirty="0"/>
              <a:t>: https://tltl.stanford.edu/project/lightup</a:t>
            </a:r>
          </a:p>
          <a:p>
            <a:r>
              <a:rPr lang="en-US" dirty="0"/>
              <a:t>MIT Turtle: http://roamerrobot.tumblr.com/post/23079345849/the-history-of-turtle-robots</a:t>
            </a:r>
          </a:p>
          <a:p>
            <a:r>
              <a:rPr lang="en-US" dirty="0" err="1"/>
              <a:t>Cubelets</a:t>
            </a:r>
            <a:r>
              <a:rPr lang="en-US" dirty="0"/>
              <a:t>:</a:t>
            </a:r>
            <a:r>
              <a:rPr lang="en-US" baseline="0" dirty="0"/>
              <a:t> </a:t>
            </a:r>
          </a:p>
          <a:p>
            <a:r>
              <a:rPr lang="en-US" dirty="0"/>
              <a:t>https://engagetheirminds.files.wordpress.com/2013/11/screen-shot-2013-11-21-at-9-21-14-pm.png</a:t>
            </a:r>
          </a:p>
          <a:p>
            <a:r>
              <a:rPr lang="en-US" dirty="0"/>
              <a:t>http://www.robaid.com/wp-content/gallery/gadgets/kids-and-cubelets-1.jpg</a:t>
            </a:r>
          </a:p>
          <a:p>
            <a:r>
              <a:rPr lang="en-US" dirty="0"/>
              <a:t>http://bestrobotictoys.com/wp-content/uploads/2015/01/cubelets-1.jpg</a:t>
            </a:r>
          </a:p>
          <a:p>
            <a:endParaRPr lang="en-US" dirty="0"/>
          </a:p>
          <a:p>
            <a:r>
              <a:rPr lang="en-US" dirty="0" err="1"/>
              <a:t>littleBits</a:t>
            </a:r>
            <a:r>
              <a:rPr lang="en-US" dirty="0"/>
              <a:t>:</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http://cryptoknows.weebly.com/uploads/5/5/0/8/55085027/6356117_orig.jpg</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http://www.bricks4kidz.com/maryland-ellicottcity-columbia/files/2015/11/little-bits-image.jpg</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24</a:t>
            </a:fld>
            <a:endParaRPr lang="en-US"/>
          </a:p>
        </p:txBody>
      </p:sp>
    </p:spTree>
    <p:extLst>
      <p:ext uri="{BB962C8B-B14F-4D97-AF65-F5344CB8AC3E}">
        <p14:creationId xmlns:p14="http://schemas.microsoft.com/office/powerpoint/2010/main" val="1528590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http://bestrobotictoys.com/wp-content/uploads/2015/01/cubelets-1.jpg</a:t>
            </a:r>
          </a:p>
        </p:txBody>
      </p:sp>
      <p:sp>
        <p:nvSpPr>
          <p:cNvPr id="4" name="Slide Number Placeholder 3"/>
          <p:cNvSpPr>
            <a:spLocks noGrp="1"/>
          </p:cNvSpPr>
          <p:nvPr>
            <p:ph type="sldNum" sz="quarter" idx="10"/>
          </p:nvPr>
        </p:nvSpPr>
        <p:spPr/>
        <p:txBody>
          <a:bodyPr/>
          <a:lstStyle/>
          <a:p>
            <a:fld id="{06F1AE05-2943-4205-96E6-6C882BADD5F3}" type="slidenum">
              <a:rPr lang="en-US" smtClean="0"/>
              <a:t>27</a:t>
            </a:fld>
            <a:endParaRPr lang="en-US"/>
          </a:p>
        </p:txBody>
      </p:sp>
    </p:spTree>
    <p:extLst>
      <p:ext uri="{BB962C8B-B14F-4D97-AF65-F5344CB8AC3E}">
        <p14:creationId xmlns:p14="http://schemas.microsoft.com/office/powerpoint/2010/main" val="523221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a:t>
            </a:r>
          </a:p>
          <a:p>
            <a:endParaRPr lang="en-US" dirty="0"/>
          </a:p>
          <a:p>
            <a:r>
              <a:rPr lang="en-US" dirty="0" err="1"/>
              <a:t>Lightup</a:t>
            </a:r>
            <a:r>
              <a:rPr lang="en-US" dirty="0"/>
              <a:t>: https://tltl.stanford.edu/project/lightup</a:t>
            </a:r>
          </a:p>
          <a:p>
            <a:r>
              <a:rPr lang="en-US" dirty="0"/>
              <a:t>MIT Turtle: http://roamerrobot.tumblr.com/post/23079345849/the-history-of-turtle-robots</a:t>
            </a:r>
          </a:p>
          <a:p>
            <a:r>
              <a:rPr lang="en-US" dirty="0" err="1"/>
              <a:t>Cubelets</a:t>
            </a:r>
            <a:r>
              <a:rPr lang="en-US" dirty="0"/>
              <a:t>:</a:t>
            </a:r>
            <a:r>
              <a:rPr lang="en-US" baseline="0" dirty="0"/>
              <a:t> </a:t>
            </a:r>
          </a:p>
          <a:p>
            <a:r>
              <a:rPr lang="en-US" dirty="0"/>
              <a:t>https://engagetheirminds.files.wordpress.com/2013/11/screen-shot-2013-11-21-at-9-21-14-pm.png</a:t>
            </a:r>
          </a:p>
          <a:p>
            <a:r>
              <a:rPr lang="en-US" dirty="0"/>
              <a:t>http://www.robaid.com/wp-content/gallery/gadgets/kids-and-cubelets-1.jpg</a:t>
            </a:r>
          </a:p>
          <a:p>
            <a:r>
              <a:rPr lang="en-US" dirty="0"/>
              <a:t>http://bestrobotictoys.com/wp-content/uploads/2015/01/cubelets-1.jpg</a:t>
            </a:r>
          </a:p>
          <a:p>
            <a:endParaRPr lang="en-US" dirty="0"/>
          </a:p>
          <a:p>
            <a:r>
              <a:rPr lang="en-US" dirty="0" err="1"/>
              <a:t>littleBits</a:t>
            </a:r>
            <a:r>
              <a:rPr lang="en-US" dirty="0"/>
              <a:t>:</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http://cryptoknows.weebly.com/uploads/5/5/0/8/55085027/6356117_orig.jpg</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http://www.bricks4kidz.com/maryland-ellicottcity-columbia/files/2015/11/little-bits-image.jpg</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28</a:t>
            </a:fld>
            <a:endParaRPr lang="en-US"/>
          </a:p>
        </p:txBody>
      </p:sp>
    </p:spTree>
    <p:extLst>
      <p:ext uri="{BB962C8B-B14F-4D97-AF65-F5344CB8AC3E}">
        <p14:creationId xmlns:p14="http://schemas.microsoft.com/office/powerpoint/2010/main" val="2976845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Clothing</a:t>
            </a:r>
            <a:r>
              <a:rPr lang="en-US" baseline="0" dirty="0"/>
              <a:t> is a unique, compelling design context because, critically, constructions are wearable and thus, inherently social, mobile, and potentially always available</a:t>
            </a:r>
          </a:p>
          <a:p>
            <a:endParaRPr lang="en-US" dirty="0"/>
          </a:p>
          <a:p>
            <a:r>
              <a:rPr lang="en-US" dirty="0"/>
              <a:t>SOURCES:</a:t>
            </a:r>
          </a:p>
          <a:p>
            <a:r>
              <a:rPr lang="en-US" dirty="0"/>
              <a:t>Dancer: https://thenounproject.com/term/dancer/373924/</a:t>
            </a:r>
          </a:p>
          <a:p>
            <a:r>
              <a:rPr lang="en-US" dirty="0"/>
              <a:t>House: https://thenounproject.com/term/house/3966/</a:t>
            </a:r>
          </a:p>
          <a:p>
            <a:r>
              <a:rPr lang="en-US" dirty="0"/>
              <a:t>School: https://thenounproject.com/term/school/23692/</a:t>
            </a:r>
          </a:p>
          <a:p>
            <a:r>
              <a:rPr lang="en-US" dirty="0"/>
              <a:t>Bus Stop: https://thenounproject.com/term/school-bus-stop/731/</a:t>
            </a:r>
          </a:p>
          <a:p>
            <a:r>
              <a:rPr lang="en-US" dirty="0"/>
              <a:t>Boy Running: https://thenounproject.com/term/boy/364826/</a:t>
            </a:r>
          </a:p>
          <a:p>
            <a:r>
              <a:rPr lang="en-US" dirty="0"/>
              <a:t>Social: https://thenounproject.com/term/friends/235419/</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Social 2 (with</a:t>
            </a:r>
            <a:r>
              <a:rPr lang="en-US" baseline="0" dirty="0"/>
              <a:t> icon shirts)</a:t>
            </a:r>
            <a:r>
              <a:rPr lang="en-US" dirty="0"/>
              <a:t>: https://thenounproject.com/term/friends/235419/</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29</a:t>
            </a:fld>
            <a:endParaRPr lang="en-US"/>
          </a:p>
        </p:txBody>
      </p:sp>
    </p:spTree>
    <p:extLst>
      <p:ext uri="{BB962C8B-B14F-4D97-AF65-F5344CB8AC3E}">
        <p14:creationId xmlns:p14="http://schemas.microsoft.com/office/powerpoint/2010/main" val="2984875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Clothing/wearables</a:t>
            </a:r>
            <a:r>
              <a:rPr lang="en-US" baseline="0" dirty="0"/>
              <a:t> present new design challenges and opportunities related to changing environments, social interactions, and daily life</a:t>
            </a:r>
            <a:endParaRPr lang="en-US" dirty="0"/>
          </a:p>
          <a:p>
            <a:endParaRPr lang="en-US" dirty="0"/>
          </a:p>
          <a:p>
            <a:r>
              <a:rPr lang="en-US" dirty="0"/>
              <a:t>SOURCES:</a:t>
            </a:r>
          </a:p>
          <a:p>
            <a:r>
              <a:rPr lang="en-US" dirty="0"/>
              <a:t>Dancer: https://thenounproject.com/term/dancer/373924/</a:t>
            </a:r>
          </a:p>
          <a:p>
            <a:r>
              <a:rPr lang="en-US" dirty="0"/>
              <a:t>House: https://thenounproject.com/term/house/3966/</a:t>
            </a:r>
          </a:p>
          <a:p>
            <a:r>
              <a:rPr lang="en-US" dirty="0"/>
              <a:t>School: https://thenounproject.com/term/school/23692/</a:t>
            </a:r>
          </a:p>
          <a:p>
            <a:r>
              <a:rPr lang="en-US" dirty="0"/>
              <a:t>Bus Stop: https://thenounproject.com/term/school-bus-stop/731/</a:t>
            </a:r>
          </a:p>
          <a:p>
            <a:r>
              <a:rPr lang="en-US" dirty="0"/>
              <a:t>Boy Running: https://thenounproject.com/term/boy/364826/</a:t>
            </a:r>
          </a:p>
          <a:p>
            <a:r>
              <a:rPr lang="en-US" dirty="0"/>
              <a:t>Social: https://thenounproject.com/term/friends/235419/</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Social 2 (with</a:t>
            </a:r>
            <a:r>
              <a:rPr lang="en-US" baseline="0" dirty="0"/>
              <a:t> icon shirts)</a:t>
            </a:r>
            <a:r>
              <a:rPr lang="en-US" dirty="0"/>
              <a:t>: https://thenounproject.com/term/friends/235419/</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30</a:t>
            </a:fld>
            <a:endParaRPr lang="en-US"/>
          </a:p>
        </p:txBody>
      </p:sp>
    </p:spTree>
    <p:extLst>
      <p:ext uri="{BB962C8B-B14F-4D97-AF65-F5344CB8AC3E}">
        <p14:creationId xmlns:p14="http://schemas.microsoft.com/office/powerpoint/2010/main" val="15665886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Electronic textile (e-textile) toolkits have been successful in broadening participation in STEAM-related activities (</a:t>
            </a:r>
            <a:r>
              <a:rPr lang="en-US" sz="1200" kern="1200" dirty="0" err="1">
                <a:solidFill>
                  <a:schemeClr val="tx1"/>
                </a:solidFill>
                <a:effectLst/>
                <a:latin typeface="+mn-lt"/>
                <a:ea typeface="+mn-ea"/>
                <a:cs typeface="+mn-cs"/>
              </a:rPr>
              <a:t>Buechley</a:t>
            </a:r>
            <a:r>
              <a:rPr lang="en-US" sz="1200" kern="1200" dirty="0">
                <a:solidFill>
                  <a:schemeClr val="tx1"/>
                </a:solidFill>
                <a:effectLst/>
                <a:latin typeface="+mn-lt"/>
                <a:ea typeface="+mn-ea"/>
                <a:cs typeface="+mn-cs"/>
              </a:rPr>
              <a:t> &amp; Hill, 2010), expanding perceptions of computing (Y. Kafai, Fields, &amp; Searle, 2014), and empowering users to engage in meaningful design that is creative, self-expressive, and personal (Y. B. Kafai et al., 2014).</a:t>
            </a:r>
          </a:p>
          <a:p>
            <a:r>
              <a:rPr lang="en-US" sz="1200" kern="1200" dirty="0" err="1">
                <a:solidFill>
                  <a:schemeClr val="tx1"/>
                </a:solidFill>
                <a:effectLst/>
                <a:latin typeface="+mn-lt"/>
                <a:ea typeface="+mn-ea"/>
                <a:cs typeface="+mn-cs"/>
              </a:rPr>
              <a:t>Buechley</a:t>
            </a:r>
            <a:r>
              <a:rPr lang="en-US" sz="1200" kern="1200" dirty="0">
                <a:solidFill>
                  <a:schemeClr val="tx1"/>
                </a:solidFill>
                <a:effectLst/>
                <a:latin typeface="+mn-lt"/>
                <a:ea typeface="+mn-ea"/>
                <a:cs typeface="+mn-cs"/>
              </a:rPr>
              <a:t>, L., &amp; Hill, B. M. (2010). </a:t>
            </a:r>
            <a:r>
              <a:rPr lang="en-US" sz="1200" kern="1200" dirty="0" err="1">
                <a:solidFill>
                  <a:schemeClr val="tx1"/>
                </a:solidFill>
                <a:effectLst/>
                <a:latin typeface="+mn-lt"/>
                <a:ea typeface="+mn-ea"/>
                <a:cs typeface="+mn-cs"/>
              </a:rPr>
              <a:t>LilyPad</a:t>
            </a:r>
            <a:r>
              <a:rPr lang="en-US" sz="1200" kern="1200" dirty="0">
                <a:solidFill>
                  <a:schemeClr val="tx1"/>
                </a:solidFill>
                <a:effectLst/>
                <a:latin typeface="+mn-lt"/>
                <a:ea typeface="+mn-ea"/>
                <a:cs typeface="+mn-cs"/>
              </a:rPr>
              <a:t> in the Wild: How </a:t>
            </a:r>
            <a:r>
              <a:rPr lang="en-US" sz="1200" kern="1200" dirty="0" err="1">
                <a:solidFill>
                  <a:schemeClr val="tx1"/>
                </a:solidFill>
                <a:effectLst/>
                <a:latin typeface="+mn-lt"/>
                <a:ea typeface="+mn-ea"/>
                <a:cs typeface="+mn-cs"/>
              </a:rPr>
              <a:t>Hardwareʼs</a:t>
            </a:r>
            <a:r>
              <a:rPr lang="en-US" sz="1200" kern="1200" dirty="0">
                <a:solidFill>
                  <a:schemeClr val="tx1"/>
                </a:solidFill>
                <a:effectLst/>
                <a:latin typeface="+mn-lt"/>
                <a:ea typeface="+mn-ea"/>
                <a:cs typeface="+mn-cs"/>
              </a:rPr>
              <a:t> Long Tail is Supporting New Engineering and Design Communities. In </a:t>
            </a:r>
            <a:r>
              <a:rPr lang="en-US" sz="1200" i="1" kern="1200" dirty="0">
                <a:solidFill>
                  <a:schemeClr val="tx1"/>
                </a:solidFill>
                <a:effectLst/>
                <a:latin typeface="+mn-lt"/>
                <a:ea typeface="+mn-ea"/>
                <a:cs typeface="+mn-cs"/>
              </a:rPr>
              <a:t>Proceedings of the 8th ACM Conference on Designing Interactive Systems - DIS ’10</a:t>
            </a:r>
            <a:r>
              <a:rPr lang="en-US" sz="1200" kern="1200" dirty="0">
                <a:solidFill>
                  <a:schemeClr val="tx1"/>
                </a:solidFill>
                <a:effectLst/>
                <a:latin typeface="+mn-lt"/>
                <a:ea typeface="+mn-ea"/>
                <a:cs typeface="+mn-cs"/>
              </a:rPr>
              <a:t> (pp. 199–207). New York, New York, USA: ACM Press. Retrieved from http://dl.acm.org/citation.cfm?id=1858171.1858206</a:t>
            </a:r>
          </a:p>
          <a:p>
            <a:r>
              <a:rPr lang="en-US" sz="1200" kern="1200" dirty="0">
                <a:solidFill>
                  <a:schemeClr val="tx1"/>
                </a:solidFill>
                <a:effectLst/>
                <a:latin typeface="+mn-lt"/>
                <a:ea typeface="+mn-ea"/>
                <a:cs typeface="+mn-cs"/>
              </a:rPr>
              <a:t>Kafai, Y. B., Lee, E., Searle, K., Fields, D., Kaplan, E., &amp; </a:t>
            </a:r>
            <a:r>
              <a:rPr lang="en-US" sz="1200" kern="1200" dirty="0" err="1">
                <a:solidFill>
                  <a:schemeClr val="tx1"/>
                </a:solidFill>
                <a:effectLst/>
                <a:latin typeface="+mn-lt"/>
                <a:ea typeface="+mn-ea"/>
                <a:cs typeface="+mn-cs"/>
              </a:rPr>
              <a:t>Lui</a:t>
            </a:r>
            <a:r>
              <a:rPr lang="en-US" sz="1200" kern="1200" dirty="0">
                <a:solidFill>
                  <a:schemeClr val="tx1"/>
                </a:solidFill>
                <a:effectLst/>
                <a:latin typeface="+mn-lt"/>
                <a:ea typeface="+mn-ea"/>
                <a:cs typeface="+mn-cs"/>
              </a:rPr>
              <a:t>, D. (2014). A Crafts-Oriented Approach to Computing in High School. </a:t>
            </a:r>
            <a:r>
              <a:rPr lang="en-US" sz="1200" i="1" kern="1200" dirty="0">
                <a:solidFill>
                  <a:schemeClr val="tx1"/>
                </a:solidFill>
                <a:effectLst/>
                <a:latin typeface="+mn-lt"/>
                <a:ea typeface="+mn-ea"/>
                <a:cs typeface="+mn-cs"/>
              </a:rPr>
              <a:t>ACM Transactions on Computing Education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14</a:t>
            </a:r>
            <a:r>
              <a:rPr lang="en-US" sz="1200" kern="1200" dirty="0">
                <a:solidFill>
                  <a:schemeClr val="tx1"/>
                </a:solidFill>
                <a:effectLst/>
                <a:latin typeface="+mn-lt"/>
                <a:ea typeface="+mn-ea"/>
                <a:cs typeface="+mn-cs"/>
              </a:rPr>
              <a:t>(1), 1–20. Retrieved from http://dl.acm.org/citation.cfm?id=2600089.2576874</a:t>
            </a:r>
          </a:p>
          <a:p>
            <a:r>
              <a:rPr lang="en-US" sz="1200" kern="1200" dirty="0">
                <a:solidFill>
                  <a:schemeClr val="tx1"/>
                </a:solidFill>
                <a:effectLst/>
                <a:latin typeface="+mn-lt"/>
                <a:ea typeface="+mn-ea"/>
                <a:cs typeface="+mn-cs"/>
              </a:rPr>
              <a:t>Kafai, Y., Fields, D., &amp; Searle, K. (2014). Electronic Textiles as Disruptive Designs: Supporting and Challenging Maker Activities in Schools. </a:t>
            </a:r>
            <a:r>
              <a:rPr lang="en-US" sz="1200" i="1" kern="1200" dirty="0">
                <a:solidFill>
                  <a:schemeClr val="tx1"/>
                </a:solidFill>
                <a:effectLst/>
                <a:latin typeface="+mn-lt"/>
                <a:ea typeface="+mn-ea"/>
                <a:cs typeface="+mn-cs"/>
              </a:rPr>
              <a:t>Harvard Educational Review</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84</a:t>
            </a:r>
            <a:r>
              <a:rPr lang="en-US" sz="1200" kern="1200" dirty="0">
                <a:solidFill>
                  <a:schemeClr val="tx1"/>
                </a:solidFill>
                <a:effectLst/>
                <a:latin typeface="+mn-lt"/>
                <a:ea typeface="+mn-ea"/>
                <a:cs typeface="+mn-cs"/>
              </a:rPr>
              <a:t>(4), 532–556. Retrieved from http://hepgjournals.org/doi/abs/10.17763/haer.84.4.46m7372370214783?journalCode=haer</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31</a:t>
            </a:fld>
            <a:endParaRPr lang="en-US"/>
          </a:p>
        </p:txBody>
      </p:sp>
    </p:spTree>
    <p:extLst>
      <p:ext uri="{BB962C8B-B14F-4D97-AF65-F5344CB8AC3E}">
        <p14:creationId xmlns:p14="http://schemas.microsoft.com/office/powerpoint/2010/main" val="25022147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MakerWear</a:t>
            </a:r>
            <a:r>
              <a:rPr lang="en-US" dirty="0"/>
              <a:t> is a type of construction kit</a:t>
            </a:r>
          </a:p>
        </p:txBody>
      </p:sp>
      <p:sp>
        <p:nvSpPr>
          <p:cNvPr id="4" name="Slide Number Placeholder 3"/>
          <p:cNvSpPr>
            <a:spLocks noGrp="1"/>
          </p:cNvSpPr>
          <p:nvPr>
            <p:ph type="sldNum" sz="quarter" idx="10"/>
          </p:nvPr>
        </p:nvSpPr>
        <p:spPr/>
        <p:txBody>
          <a:bodyPr/>
          <a:lstStyle/>
          <a:p>
            <a:fld id="{06F1AE05-2943-4205-96E6-6C882BADD5F3}" type="slidenum">
              <a:rPr lang="en-US" smtClean="0"/>
              <a:t>33</a:t>
            </a:fld>
            <a:endParaRPr lang="en-US"/>
          </a:p>
        </p:txBody>
      </p:sp>
    </p:spTree>
    <p:extLst>
      <p:ext uri="{BB962C8B-B14F-4D97-AF65-F5344CB8AC3E}">
        <p14:creationId xmlns:p14="http://schemas.microsoft.com/office/powerpoint/2010/main" val="27231288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conducted two co-design sessions with children in order to understand</a:t>
            </a:r>
            <a:r>
              <a:rPr lang="en-US" baseline="0" dirty="0"/>
              <a:t> what kind of interactive wearable behaviors they want to make and how they want to make them. From the results, we defined 6 important design goals.</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34</a:t>
            </a:fld>
            <a:endParaRPr lang="en-US">
              <a:solidFill>
                <a:prstClr val="black"/>
              </a:solidFill>
            </a:endParaRPr>
          </a:p>
        </p:txBody>
      </p:sp>
    </p:spTree>
    <p:extLst>
      <p:ext uri="{BB962C8B-B14F-4D97-AF65-F5344CB8AC3E}">
        <p14:creationId xmlns:p14="http://schemas.microsoft.com/office/powerpoint/2010/main" val="6124541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conducted two co-design sessions with children in order to understand</a:t>
            </a:r>
            <a:r>
              <a:rPr lang="en-US" baseline="0" dirty="0"/>
              <a:t> what kind of interactive wearable behaviors they want to make and how they want to make them. From the results, we defined </a:t>
            </a:r>
            <a:r>
              <a:rPr lang="en-US" baseline="0"/>
              <a:t>6 important design goals.</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35</a:t>
            </a:fld>
            <a:endParaRPr lang="en-US">
              <a:solidFill>
                <a:prstClr val="black"/>
              </a:solidFill>
            </a:endParaRPr>
          </a:p>
        </p:txBody>
      </p:sp>
    </p:spTree>
    <p:extLst>
      <p:ext uri="{BB962C8B-B14F-4D97-AF65-F5344CB8AC3E}">
        <p14:creationId xmlns:p14="http://schemas.microsoft.com/office/powerpoint/2010/main" val="15083662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wearable construction kit</a:t>
            </a:r>
            <a:r>
              <a:rPr lang="en-US" baseline="0" dirty="0"/>
              <a:t> is consisted of different hexagonal modules.</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36</a:t>
            </a:fld>
            <a:endParaRPr lang="en-US">
              <a:solidFill>
                <a:prstClr val="black"/>
              </a:solidFill>
            </a:endParaRPr>
          </a:p>
        </p:txBody>
      </p:sp>
    </p:spTree>
    <p:extLst>
      <p:ext uri="{BB962C8B-B14F-4D97-AF65-F5344CB8AC3E}">
        <p14:creationId xmlns:p14="http://schemas.microsoft.com/office/powerpoint/2010/main" val="6199108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a:t>
            </a:r>
            <a:r>
              <a:rPr lang="en-US" baseline="0" dirty="0"/>
              <a:t> modules have one input that receives the electric signal from the previous module and based on what the module is programmed to do, it will create three identical output signals.</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37</a:t>
            </a:fld>
            <a:endParaRPr lang="en-US">
              <a:solidFill>
                <a:prstClr val="black"/>
              </a:solidFill>
            </a:endParaRPr>
          </a:p>
        </p:txBody>
      </p:sp>
    </p:spTree>
    <p:extLst>
      <p:ext uri="{BB962C8B-B14F-4D97-AF65-F5344CB8AC3E}">
        <p14:creationId xmlns:p14="http://schemas.microsoft.com/office/powerpoint/2010/main" val="17005376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 module receives an input, based on the module’s behavior it will forward some</a:t>
            </a:r>
            <a:r>
              <a:rPr lang="en-US" baseline="0" dirty="0"/>
              <a:t> signal to all 3 outputs.</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4638077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allows for cascading</a:t>
            </a:r>
            <a:r>
              <a:rPr lang="en-US" baseline="0" dirty="0"/>
              <a:t> modules and coming up with different ways to decorate the clothing.</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18769790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a:t>
            </a:r>
            <a:r>
              <a:rPr lang="en-US" baseline="0" dirty="0"/>
              <a:t> module receives power through a number of connections in the bottom.</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6681240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Power</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modules provide power to all connected modules, sensors sense and translate physical phenomena into analog signals (</a:t>
            </a:r>
            <a:r>
              <a:rPr lang="en-US" sz="1200" i="1" kern="1200" dirty="0">
                <a:solidFill>
                  <a:schemeClr val="tx1"/>
                </a:solidFill>
                <a:effectLst/>
                <a:latin typeface="+mn-lt"/>
                <a:ea typeface="+mn-ea"/>
                <a:cs typeface="+mn-cs"/>
              </a:rPr>
              <a:t>e.g., </a:t>
            </a:r>
            <a:r>
              <a:rPr lang="en-US" sz="1200" kern="1200" dirty="0">
                <a:solidFill>
                  <a:schemeClr val="tx1"/>
                </a:solidFill>
                <a:effectLst/>
                <a:latin typeface="+mn-lt"/>
                <a:ea typeface="+mn-ea"/>
                <a:cs typeface="+mn-cs"/>
              </a:rPr>
              <a:t>switches, photosensitive resistors), actions translate analog signals into perceptual forms (</a:t>
            </a:r>
            <a:r>
              <a:rPr lang="en-US" sz="1200" i="1" kern="1200" dirty="0">
                <a:solidFill>
                  <a:schemeClr val="tx1"/>
                </a:solidFill>
                <a:effectLst/>
                <a:latin typeface="+mn-lt"/>
                <a:ea typeface="+mn-ea"/>
                <a:cs typeface="+mn-cs"/>
              </a:rPr>
              <a:t>e.g., </a:t>
            </a:r>
            <a:r>
              <a:rPr lang="en-US" sz="1200" kern="1200" dirty="0">
                <a:solidFill>
                  <a:schemeClr val="tx1"/>
                </a:solidFill>
                <a:effectLst/>
                <a:latin typeface="+mn-lt"/>
                <a:ea typeface="+mn-ea"/>
                <a:cs typeface="+mn-cs"/>
              </a:rPr>
              <a:t>sound, light, vibration), and modifiers transform analog signals into other types of analog signals (</a:t>
            </a:r>
            <a:r>
              <a:rPr lang="en-US" sz="1200" i="1" kern="1200" dirty="0">
                <a:solidFill>
                  <a:schemeClr val="tx1"/>
                </a:solidFill>
                <a:effectLst/>
                <a:latin typeface="+mn-lt"/>
                <a:ea typeface="+mn-ea"/>
                <a:cs typeface="+mn-cs"/>
              </a:rPr>
              <a:t>e.g., </a:t>
            </a:r>
            <a:r>
              <a:rPr lang="en-US" sz="1200" kern="1200" dirty="0">
                <a:solidFill>
                  <a:schemeClr val="tx1"/>
                </a:solidFill>
                <a:effectLst/>
                <a:latin typeface="+mn-lt"/>
                <a:ea typeface="+mn-ea"/>
                <a:cs typeface="+mn-cs"/>
              </a:rPr>
              <a:t>oscillators, potentiometers ). </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48</a:t>
            </a:fld>
            <a:endParaRPr lang="en-US">
              <a:solidFill>
                <a:prstClr val="black"/>
              </a:solidFill>
            </a:endParaRPr>
          </a:p>
        </p:txBody>
      </p:sp>
    </p:spTree>
    <p:extLst>
      <p:ext uri="{BB962C8B-B14F-4D97-AF65-F5344CB8AC3E}">
        <p14:creationId xmlns:p14="http://schemas.microsoft.com/office/powerpoint/2010/main" val="4207752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49</a:t>
            </a:fld>
            <a:endParaRPr lang="en-US">
              <a:solidFill>
                <a:prstClr val="black"/>
              </a:solidFill>
            </a:endParaRPr>
          </a:p>
        </p:txBody>
      </p:sp>
    </p:spTree>
    <p:extLst>
      <p:ext uri="{BB962C8B-B14F-4D97-AF65-F5344CB8AC3E}">
        <p14:creationId xmlns:p14="http://schemas.microsoft.com/office/powerpoint/2010/main" val="9754845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51</a:t>
            </a:fld>
            <a:endParaRPr lang="en-US">
              <a:solidFill>
                <a:prstClr val="black"/>
              </a:solidFill>
            </a:endParaRPr>
          </a:p>
        </p:txBody>
      </p:sp>
    </p:spTree>
    <p:extLst>
      <p:ext uri="{BB962C8B-B14F-4D97-AF65-F5344CB8AC3E}">
        <p14:creationId xmlns:p14="http://schemas.microsoft.com/office/powerpoint/2010/main" val="9811247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52</a:t>
            </a:fld>
            <a:endParaRPr lang="en-US">
              <a:solidFill>
                <a:prstClr val="black"/>
              </a:solidFill>
            </a:endParaRPr>
          </a:p>
        </p:txBody>
      </p:sp>
    </p:spTree>
    <p:extLst>
      <p:ext uri="{BB962C8B-B14F-4D97-AF65-F5344CB8AC3E}">
        <p14:creationId xmlns:p14="http://schemas.microsoft.com/office/powerpoint/2010/main" val="7495705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53</a:t>
            </a:fld>
            <a:endParaRPr lang="en-US">
              <a:solidFill>
                <a:prstClr val="black"/>
              </a:solidFill>
            </a:endParaRPr>
          </a:p>
        </p:txBody>
      </p:sp>
    </p:spTree>
    <p:extLst>
      <p:ext uri="{BB962C8B-B14F-4D97-AF65-F5344CB8AC3E}">
        <p14:creationId xmlns:p14="http://schemas.microsoft.com/office/powerpoint/2010/main" val="9491084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54</a:t>
            </a:fld>
            <a:endParaRPr lang="en-US">
              <a:solidFill>
                <a:prstClr val="black"/>
              </a:solidFill>
            </a:endParaRPr>
          </a:p>
        </p:txBody>
      </p:sp>
    </p:spTree>
    <p:extLst>
      <p:ext uri="{BB962C8B-B14F-4D97-AF65-F5344CB8AC3E}">
        <p14:creationId xmlns:p14="http://schemas.microsoft.com/office/powerpoint/2010/main" val="252966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55</a:t>
            </a:fld>
            <a:endParaRPr lang="en-US">
              <a:solidFill>
                <a:prstClr val="black"/>
              </a:solidFill>
            </a:endParaRPr>
          </a:p>
        </p:txBody>
      </p:sp>
    </p:spTree>
    <p:extLst>
      <p:ext uri="{BB962C8B-B14F-4D97-AF65-F5344CB8AC3E}">
        <p14:creationId xmlns:p14="http://schemas.microsoft.com/office/powerpoint/2010/main" val="2692004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56</a:t>
            </a:fld>
            <a:endParaRPr lang="en-US">
              <a:solidFill>
                <a:prstClr val="black"/>
              </a:solidFill>
            </a:endParaRPr>
          </a:p>
        </p:txBody>
      </p:sp>
    </p:spTree>
    <p:extLst>
      <p:ext uri="{BB962C8B-B14F-4D97-AF65-F5344CB8AC3E}">
        <p14:creationId xmlns:p14="http://schemas.microsoft.com/office/powerpoint/2010/main" val="20238338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57</a:t>
            </a:fld>
            <a:endParaRPr lang="en-US">
              <a:solidFill>
                <a:prstClr val="black"/>
              </a:solidFill>
            </a:endParaRPr>
          </a:p>
        </p:txBody>
      </p:sp>
    </p:spTree>
    <p:extLst>
      <p:ext uri="{BB962C8B-B14F-4D97-AF65-F5344CB8AC3E}">
        <p14:creationId xmlns:p14="http://schemas.microsoft.com/office/powerpoint/2010/main" val="99408760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solidFill>
                  <a:prstClr val="black"/>
                </a:solidFill>
              </a:rPr>
              <a:pPr/>
              <a:t>58</a:t>
            </a:fld>
            <a:endParaRPr lang="en-US">
              <a:solidFill>
                <a:prstClr val="black"/>
              </a:solidFill>
            </a:endParaRPr>
          </a:p>
        </p:txBody>
      </p:sp>
    </p:spTree>
    <p:extLst>
      <p:ext uri="{BB962C8B-B14F-4D97-AF65-F5344CB8AC3E}">
        <p14:creationId xmlns:p14="http://schemas.microsoft.com/office/powerpoint/2010/main" val="167984229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MakerWear</a:t>
            </a:r>
            <a:r>
              <a:rPr lang="en-US" dirty="0"/>
              <a:t> is a type of construction kit</a:t>
            </a:r>
          </a:p>
        </p:txBody>
      </p:sp>
      <p:sp>
        <p:nvSpPr>
          <p:cNvPr id="4" name="Slide Number Placeholder 3"/>
          <p:cNvSpPr>
            <a:spLocks noGrp="1"/>
          </p:cNvSpPr>
          <p:nvPr>
            <p:ph type="sldNum" sz="quarter" idx="10"/>
          </p:nvPr>
        </p:nvSpPr>
        <p:spPr/>
        <p:txBody>
          <a:bodyPr/>
          <a:lstStyle/>
          <a:p>
            <a:fld id="{06F1AE05-2943-4205-96E6-6C882BADD5F3}" type="slidenum">
              <a:rPr lang="en-US" smtClean="0"/>
              <a:t>61</a:t>
            </a:fld>
            <a:endParaRPr lang="en-US"/>
          </a:p>
        </p:txBody>
      </p:sp>
    </p:spTree>
    <p:extLst>
      <p:ext uri="{BB962C8B-B14F-4D97-AF65-F5344CB8AC3E}">
        <p14:creationId xmlns:p14="http://schemas.microsoft.com/office/powerpoint/2010/main" val="23366557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 11, Girl, from </a:t>
            </a:r>
            <a:r>
              <a:rPr lang="en-US" dirty="0" err="1"/>
              <a:t>Kidsteam</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67</a:t>
            </a:fld>
            <a:endParaRPr lang="en-US"/>
          </a:p>
        </p:txBody>
      </p:sp>
    </p:spTree>
    <p:extLst>
      <p:ext uri="{BB962C8B-B14F-4D97-AF65-F5344CB8AC3E}">
        <p14:creationId xmlns:p14="http://schemas.microsoft.com/office/powerpoint/2010/main" val="42716762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 11, Girl, from </a:t>
            </a:r>
            <a:r>
              <a:rPr lang="en-US" dirty="0" err="1"/>
              <a:t>Kidsteam</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68</a:t>
            </a:fld>
            <a:endParaRPr lang="en-US"/>
          </a:p>
        </p:txBody>
      </p:sp>
    </p:spTree>
    <p:extLst>
      <p:ext uri="{BB962C8B-B14F-4D97-AF65-F5344CB8AC3E}">
        <p14:creationId xmlns:p14="http://schemas.microsoft.com/office/powerpoint/2010/main" val="113893057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away sensor +</a:t>
            </a:r>
            <a:r>
              <a:rPr lang="en-US" baseline="0" dirty="0"/>
              <a:t> alarm</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76</a:t>
            </a:fld>
            <a:endParaRPr lang="en-US"/>
          </a:p>
        </p:txBody>
      </p:sp>
    </p:spTree>
    <p:extLst>
      <p:ext uri="{BB962C8B-B14F-4D97-AF65-F5344CB8AC3E}">
        <p14:creationId xmlns:p14="http://schemas.microsoft.com/office/powerpoint/2010/main" val="153389339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of lights to help debug</a:t>
            </a:r>
          </a:p>
        </p:txBody>
      </p:sp>
      <p:sp>
        <p:nvSpPr>
          <p:cNvPr id="4" name="Slide Number Placeholder 3"/>
          <p:cNvSpPr>
            <a:spLocks noGrp="1"/>
          </p:cNvSpPr>
          <p:nvPr>
            <p:ph type="sldNum" sz="quarter" idx="10"/>
          </p:nvPr>
        </p:nvSpPr>
        <p:spPr/>
        <p:txBody>
          <a:bodyPr/>
          <a:lstStyle/>
          <a:p>
            <a:fld id="{06F1AE05-2943-4205-96E6-6C882BADD5F3}" type="slidenum">
              <a:rPr lang="en-US" smtClean="0"/>
              <a:t>78</a:t>
            </a:fld>
            <a:endParaRPr lang="en-US"/>
          </a:p>
        </p:txBody>
      </p:sp>
    </p:spTree>
    <p:extLst>
      <p:ext uri="{BB962C8B-B14F-4D97-AF65-F5344CB8AC3E}">
        <p14:creationId xmlns:p14="http://schemas.microsoft.com/office/powerpoint/2010/main" val="37055445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of lights to help debug</a:t>
            </a:r>
          </a:p>
        </p:txBody>
      </p:sp>
      <p:sp>
        <p:nvSpPr>
          <p:cNvPr id="4" name="Slide Number Placeholder 3"/>
          <p:cNvSpPr>
            <a:spLocks noGrp="1"/>
          </p:cNvSpPr>
          <p:nvPr>
            <p:ph type="sldNum" sz="quarter" idx="10"/>
          </p:nvPr>
        </p:nvSpPr>
        <p:spPr/>
        <p:txBody>
          <a:bodyPr/>
          <a:lstStyle/>
          <a:p>
            <a:fld id="{06F1AE05-2943-4205-96E6-6C882BADD5F3}" type="slidenum">
              <a:rPr lang="en-US" smtClean="0"/>
              <a:t>79</a:t>
            </a:fld>
            <a:endParaRPr lang="en-US"/>
          </a:p>
        </p:txBody>
      </p:sp>
    </p:spTree>
    <p:extLst>
      <p:ext uri="{BB962C8B-B14F-4D97-AF65-F5344CB8AC3E}">
        <p14:creationId xmlns:p14="http://schemas.microsoft.com/office/powerpoint/2010/main" val="94483878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80</a:t>
            </a:fld>
            <a:endParaRPr lang="en-US"/>
          </a:p>
        </p:txBody>
      </p:sp>
    </p:spTree>
    <p:extLst>
      <p:ext uri="{BB962C8B-B14F-4D97-AF65-F5344CB8AC3E}">
        <p14:creationId xmlns:p14="http://schemas.microsoft.com/office/powerpoint/2010/main" val="51384347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81</a:t>
            </a:fld>
            <a:endParaRPr lang="en-US"/>
          </a:p>
        </p:txBody>
      </p:sp>
    </p:spTree>
    <p:extLst>
      <p:ext uri="{BB962C8B-B14F-4D97-AF65-F5344CB8AC3E}">
        <p14:creationId xmlns:p14="http://schemas.microsoft.com/office/powerpoint/2010/main" val="311359364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82</a:t>
            </a:fld>
            <a:endParaRPr lang="en-US"/>
          </a:p>
        </p:txBody>
      </p:sp>
    </p:spTree>
    <p:extLst>
      <p:ext uri="{BB962C8B-B14F-4D97-AF65-F5344CB8AC3E}">
        <p14:creationId xmlns:p14="http://schemas.microsoft.com/office/powerpoint/2010/main" val="245901097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83</a:t>
            </a:fld>
            <a:endParaRPr lang="en-US"/>
          </a:p>
        </p:txBody>
      </p:sp>
    </p:spTree>
    <p:extLst>
      <p:ext uri="{BB962C8B-B14F-4D97-AF65-F5344CB8AC3E}">
        <p14:creationId xmlns:p14="http://schemas.microsoft.com/office/powerpoint/2010/main" val="15480386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Last few</a:t>
            </a:r>
            <a:r>
              <a:rPr lang="en-US" baseline="0" dirty="0"/>
              <a:t> videos show how children build understanding of electronics through testing and are capable of explaining their designs. This vid is another example</a:t>
            </a:r>
          </a:p>
          <a:p>
            <a:endParaRPr lang="en-US" baseline="0" dirty="0"/>
          </a:p>
          <a:p>
            <a:r>
              <a:rPr lang="en-US" baseline="0" dirty="0"/>
              <a:t>---</a:t>
            </a:r>
            <a:endParaRPr lang="en-US" dirty="0"/>
          </a:p>
          <a:p>
            <a:endParaRPr lang="en-US" dirty="0"/>
          </a:p>
          <a:p>
            <a:r>
              <a:rPr lang="en-US" dirty="0"/>
              <a:t>A child explaining the threshold modifier</a:t>
            </a:r>
          </a:p>
          <a:p>
            <a:r>
              <a:rPr lang="en-US" dirty="0"/>
              <a:t>Also this child has two power modules, an unexpected</a:t>
            </a:r>
            <a:r>
              <a:rPr lang="en-US" baseline="0" dirty="0"/>
              <a:t> but totally fine use given our architecture</a:t>
            </a:r>
          </a:p>
          <a:p>
            <a:endParaRPr lang="en-US" baseline="0" dirty="0"/>
          </a:p>
          <a:p>
            <a:r>
              <a:rPr lang="en-US" baseline="0" dirty="0"/>
              <a:t>Source: FlashLightThreshold.m4v (</a:t>
            </a:r>
            <a:r>
              <a:rPr lang="en-US" baseline="0" dirty="0" err="1"/>
              <a:t>KidsTeam</a:t>
            </a:r>
            <a:r>
              <a:rPr lang="en-US" baseline="0" dirty="0"/>
              <a:t> session). Age 8</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85</a:t>
            </a:fld>
            <a:endParaRPr lang="en-US"/>
          </a:p>
        </p:txBody>
      </p:sp>
    </p:spTree>
    <p:extLst>
      <p:ext uri="{BB962C8B-B14F-4D97-AF65-F5344CB8AC3E}">
        <p14:creationId xmlns:p14="http://schemas.microsoft.com/office/powerpoint/2010/main" val="230880258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Last few</a:t>
            </a:r>
            <a:r>
              <a:rPr lang="en-US" baseline="0" dirty="0"/>
              <a:t> videos show how children build understanding of electronics through testing and are capable of explaining their designs. This vid is another example</a:t>
            </a:r>
          </a:p>
          <a:p>
            <a:endParaRPr lang="en-US" baseline="0" dirty="0"/>
          </a:p>
          <a:p>
            <a:r>
              <a:rPr lang="en-US" baseline="0" dirty="0"/>
              <a:t>---</a:t>
            </a:r>
            <a:endParaRPr lang="en-US" dirty="0"/>
          </a:p>
          <a:p>
            <a:endParaRPr lang="en-US" dirty="0"/>
          </a:p>
          <a:p>
            <a:r>
              <a:rPr lang="en-US" dirty="0"/>
              <a:t>A child explaining the threshold modifier</a:t>
            </a:r>
          </a:p>
          <a:p>
            <a:r>
              <a:rPr lang="en-US" dirty="0"/>
              <a:t>Also this child has two power modules, an unexpected</a:t>
            </a:r>
            <a:r>
              <a:rPr lang="en-US" baseline="0" dirty="0"/>
              <a:t> but totally fine use given our architecture</a:t>
            </a:r>
          </a:p>
          <a:p>
            <a:endParaRPr lang="en-US" baseline="0" dirty="0"/>
          </a:p>
          <a:p>
            <a:r>
              <a:rPr lang="en-US" baseline="0" dirty="0"/>
              <a:t>Source: FlashLightThreshold.m4v (</a:t>
            </a:r>
            <a:r>
              <a:rPr lang="en-US" baseline="0" dirty="0" err="1"/>
              <a:t>KidsTeam</a:t>
            </a:r>
            <a:r>
              <a:rPr lang="en-US" baseline="0" dirty="0"/>
              <a:t> session). Age 8</a:t>
            </a:r>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86</a:t>
            </a:fld>
            <a:endParaRPr lang="en-US"/>
          </a:p>
        </p:txBody>
      </p:sp>
    </p:spTree>
    <p:extLst>
      <p:ext uri="{BB962C8B-B14F-4D97-AF65-F5344CB8AC3E}">
        <p14:creationId xmlns:p14="http://schemas.microsoft.com/office/powerpoint/2010/main" val="6224790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MakerWear</a:t>
            </a:r>
            <a:r>
              <a:rPr lang="en-US" dirty="0"/>
              <a:t> is a type of construction kit</a:t>
            </a:r>
          </a:p>
        </p:txBody>
      </p:sp>
      <p:sp>
        <p:nvSpPr>
          <p:cNvPr id="4" name="Slide Number Placeholder 3"/>
          <p:cNvSpPr>
            <a:spLocks noGrp="1"/>
          </p:cNvSpPr>
          <p:nvPr>
            <p:ph type="sldNum" sz="quarter" idx="10"/>
          </p:nvPr>
        </p:nvSpPr>
        <p:spPr/>
        <p:txBody>
          <a:bodyPr/>
          <a:lstStyle/>
          <a:p>
            <a:fld id="{06F1AE05-2943-4205-96E6-6C882BADD5F3}" type="slidenum">
              <a:rPr lang="en-US" smtClean="0"/>
              <a:t>87</a:t>
            </a:fld>
            <a:endParaRPr lang="en-US"/>
          </a:p>
        </p:txBody>
      </p:sp>
    </p:spTree>
    <p:extLst>
      <p:ext uri="{BB962C8B-B14F-4D97-AF65-F5344CB8AC3E}">
        <p14:creationId xmlns:p14="http://schemas.microsoft.com/office/powerpoint/2010/main" val="221002479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a:t>
            </a:r>
          </a:p>
          <a:p>
            <a:r>
              <a:rPr lang="en-US" dirty="0"/>
              <a:t>https://tickleapp.com/static/images/tickle-kids.jpg?167df0a</a:t>
            </a:r>
          </a:p>
          <a:p>
            <a:r>
              <a:rPr lang="en-US" dirty="0"/>
              <a:t>http://pixel.brit.co/wp-content/uploads/2014/09/jpeg-12.jpg</a:t>
            </a:r>
          </a:p>
          <a:p>
            <a:r>
              <a:rPr lang="en-US" dirty="0"/>
              <a:t>http://pixel.brit.co/wp-content/uploads/2014/09/jpeg-22.jpg</a:t>
            </a:r>
          </a:p>
          <a:p>
            <a:r>
              <a:rPr lang="en-US" dirty="0"/>
              <a:t>http://mapprojectoffice.com/wp-content/uploads/2015/05/SAM_0055.jpg</a:t>
            </a:r>
          </a:p>
          <a:p>
            <a:r>
              <a:rPr lang="en-US" dirty="0"/>
              <a:t>http://images.cdn.stuff.tv/sites/stuff.tv/files/styles/big-image/public/sam-labs-03.jpg?itok=TxlciWVL</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91</a:t>
            </a:fld>
            <a:endParaRPr lang="en-US"/>
          </a:p>
        </p:txBody>
      </p:sp>
    </p:spTree>
    <p:extLst>
      <p:ext uri="{BB962C8B-B14F-4D97-AF65-F5344CB8AC3E}">
        <p14:creationId xmlns:p14="http://schemas.microsoft.com/office/powerpoint/2010/main" val="343148070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a:t>
            </a:r>
          </a:p>
          <a:p>
            <a:r>
              <a:rPr lang="en-US" dirty="0"/>
              <a:t>https://tickleapp.com/static/images/tickle-kids.jpg?167df0a</a:t>
            </a:r>
          </a:p>
          <a:p>
            <a:r>
              <a:rPr lang="en-US" dirty="0"/>
              <a:t>http://pixel.brit.co/wp-content/uploads/2014/09/jpeg-12.jpg</a:t>
            </a:r>
          </a:p>
          <a:p>
            <a:r>
              <a:rPr lang="en-US" dirty="0"/>
              <a:t>http://pixel.brit.co/wp-content/uploads/2014/09/jpeg-22.jpg</a:t>
            </a:r>
          </a:p>
          <a:p>
            <a:r>
              <a:rPr lang="en-US" dirty="0"/>
              <a:t>http://mapprojectoffice.com/wp-content/uploads/2015/05/SAM_0055.jpg</a:t>
            </a:r>
          </a:p>
          <a:p>
            <a:r>
              <a:rPr lang="en-US" dirty="0"/>
              <a:t>http://images.cdn.stuff.tv/sites/stuff.tv/files/styles/big-image/public/sam-labs-03.jpg?itok=TxlciWVL</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92</a:t>
            </a:fld>
            <a:endParaRPr lang="en-US"/>
          </a:p>
        </p:txBody>
      </p:sp>
    </p:spTree>
    <p:extLst>
      <p:ext uri="{BB962C8B-B14F-4D97-AF65-F5344CB8AC3E}">
        <p14:creationId xmlns:p14="http://schemas.microsoft.com/office/powerpoint/2010/main" val="355750669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96</a:t>
            </a:fld>
            <a:endParaRPr lang="en-US"/>
          </a:p>
        </p:txBody>
      </p:sp>
    </p:spTree>
    <p:extLst>
      <p:ext uri="{BB962C8B-B14F-4D97-AF65-F5344CB8AC3E}">
        <p14:creationId xmlns:p14="http://schemas.microsoft.com/office/powerpoint/2010/main" val="111099133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a:t>
            </a:r>
          </a:p>
          <a:p>
            <a:r>
              <a:rPr lang="en-US" dirty="0"/>
              <a:t>Dancer: https://thenounproject.com/term/dancer/373924/</a:t>
            </a:r>
          </a:p>
          <a:p>
            <a:r>
              <a:rPr lang="en-US" dirty="0"/>
              <a:t>House: https://thenounproject.com/term/house/3966/</a:t>
            </a:r>
          </a:p>
          <a:p>
            <a:r>
              <a:rPr lang="en-US" dirty="0"/>
              <a:t>School: https://thenounproject.com/term/school/23692/</a:t>
            </a:r>
          </a:p>
          <a:p>
            <a:r>
              <a:rPr lang="en-US" dirty="0"/>
              <a:t>Bus Stop: https://thenounproject.com/term/school-bus-stop/731/</a:t>
            </a:r>
          </a:p>
          <a:p>
            <a:r>
              <a:rPr lang="en-US" dirty="0"/>
              <a:t>Boy Running: https://thenounproject.com/term/boy/364826/</a:t>
            </a:r>
          </a:p>
          <a:p>
            <a:r>
              <a:rPr lang="en-US" dirty="0"/>
              <a:t>Social: https://thenounproject.com/term/friends/235419/</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Social 2 (with</a:t>
            </a:r>
            <a:r>
              <a:rPr lang="en-US" baseline="0" dirty="0"/>
              <a:t> icon shirts)</a:t>
            </a:r>
            <a:r>
              <a:rPr lang="en-US" dirty="0"/>
              <a:t>: https://</a:t>
            </a:r>
            <a:r>
              <a:rPr lang="en-US" dirty="0" err="1"/>
              <a:t>thenounproject.com</a:t>
            </a:r>
            <a:r>
              <a:rPr lang="en-US" dirty="0"/>
              <a:t>/term/friends/235419</a:t>
            </a:r>
            <a:r>
              <a:rPr lang="en-US" dirty="0" smtClean="0"/>
              <a:t>/</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Children: https://</a:t>
            </a:r>
            <a:r>
              <a:rPr lang="en-US" dirty="0" err="1" smtClean="0"/>
              <a:t>thenounproject.com</a:t>
            </a:r>
            <a:r>
              <a:rPr lang="en-US" dirty="0" smtClean="0"/>
              <a:t>/term/children/4283/</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Arduino: https://</a:t>
            </a:r>
            <a:r>
              <a:rPr lang="en-US" dirty="0" err="1" smtClean="0"/>
              <a:t>thenounproject.com</a:t>
            </a:r>
            <a:r>
              <a:rPr lang="en-US" dirty="0" smtClean="0"/>
              <a:t>/term/</a:t>
            </a:r>
            <a:r>
              <a:rPr lang="en-US" dirty="0" err="1" smtClean="0"/>
              <a:t>arduino</a:t>
            </a:r>
            <a:r>
              <a:rPr lang="en-US" dirty="0" smtClean="0"/>
              <a:t>/34403</a:t>
            </a:r>
            <a:endParaRPr lang="en-US" dirty="0"/>
          </a:p>
          <a:p>
            <a:r>
              <a:rPr lang="en-US" dirty="0" smtClean="0"/>
              <a:t>Trampoline: https://</a:t>
            </a:r>
            <a:r>
              <a:rPr lang="en-US" dirty="0" err="1" smtClean="0"/>
              <a:t>thenounproject.com</a:t>
            </a:r>
            <a:r>
              <a:rPr lang="en-US" dirty="0" smtClean="0"/>
              <a:t>/term/trampoline/16998</a:t>
            </a:r>
          </a:p>
          <a:p>
            <a:r>
              <a:rPr lang="en-US" smtClean="0"/>
              <a:t>Painting: </a:t>
            </a:r>
            <a:r>
              <a:rPr lang="en-US" dirty="0" smtClean="0"/>
              <a:t>https://</a:t>
            </a:r>
            <a:r>
              <a:rPr lang="en-US" dirty="0" err="1" smtClean="0"/>
              <a:t>thenounproject.com</a:t>
            </a:r>
            <a:r>
              <a:rPr lang="en-US" dirty="0" smtClean="0"/>
              <a:t>/term/painting/17015</a:t>
            </a:r>
          </a:p>
          <a:p>
            <a:endParaRPr lang="en-US" dirty="0"/>
          </a:p>
        </p:txBody>
      </p:sp>
      <p:sp>
        <p:nvSpPr>
          <p:cNvPr id="4" name="Slide Number Placeholder 3"/>
          <p:cNvSpPr>
            <a:spLocks noGrp="1"/>
          </p:cNvSpPr>
          <p:nvPr>
            <p:ph type="sldNum" sz="quarter" idx="10"/>
          </p:nvPr>
        </p:nvSpPr>
        <p:spPr/>
        <p:txBody>
          <a:bodyPr/>
          <a:lstStyle/>
          <a:p>
            <a:fld id="{06F1AE05-2943-4205-96E6-6C882BADD5F3}" type="slidenum">
              <a:rPr lang="en-US" smtClean="0"/>
              <a:t>97</a:t>
            </a:fld>
            <a:endParaRPr lang="en-US"/>
          </a:p>
        </p:txBody>
      </p:sp>
    </p:spTree>
    <p:extLst>
      <p:ext uri="{BB962C8B-B14F-4D97-AF65-F5344CB8AC3E}">
        <p14:creationId xmlns:p14="http://schemas.microsoft.com/office/powerpoint/2010/main" val="3141119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91869"/>
            <a:ext cx="11582400" cy="649224"/>
          </a:xfrm>
          <a:noFill/>
        </p:spPr>
        <p:txBody>
          <a:bodyPr lIns="0">
            <a:noAutofit/>
          </a:bodyPr>
          <a:lstStyle>
            <a:lvl1pPr>
              <a:defRPr sz="4000">
                <a:solidFill>
                  <a:schemeClr val="tx1">
                    <a:lumMod val="85000"/>
                    <a:lumOff val="15000"/>
                  </a:schemeClr>
                </a:solidFill>
              </a:defRPr>
            </a:lvl1pPr>
          </a:lstStyle>
          <a:p>
            <a:r>
              <a:rPr lang="en-US" dirty="0"/>
              <a:t>Click to edit Master title style</a:t>
            </a:r>
          </a:p>
        </p:txBody>
      </p:sp>
      <p:sp>
        <p:nvSpPr>
          <p:cNvPr id="3" name="Content Placeholder 2"/>
          <p:cNvSpPr>
            <a:spLocks noGrp="1"/>
          </p:cNvSpPr>
          <p:nvPr>
            <p:ph idx="1"/>
          </p:nvPr>
        </p:nvSpPr>
        <p:spPr>
          <a:xfrm>
            <a:off x="304800" y="1427476"/>
            <a:ext cx="11582400" cy="4698689"/>
          </a:xfrm>
        </p:spPr>
        <p:txBody>
          <a:bodyPr lIns="0">
            <a:normAutofit/>
          </a:bodyPr>
          <a:lstStyle>
            <a:lvl1pPr marL="0" indent="0">
              <a:spcAft>
                <a:spcPts val="1000"/>
              </a:spcAft>
              <a:buNone/>
              <a:defRPr sz="3600"/>
            </a:lvl1pPr>
            <a:lvl2pPr>
              <a:defRPr sz="3200"/>
            </a:lvl2pPr>
            <a:lvl3pPr>
              <a:defRPr sz="28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 Placeholder 13"/>
          <p:cNvSpPr>
            <a:spLocks noGrp="1"/>
          </p:cNvSpPr>
          <p:nvPr>
            <p:ph type="body" sz="quarter" idx="13" hasCustomPrompt="1"/>
          </p:nvPr>
        </p:nvSpPr>
        <p:spPr>
          <a:xfrm>
            <a:off x="304800" y="778252"/>
            <a:ext cx="11582400" cy="461665"/>
          </a:xfrm>
        </p:spPr>
        <p:txBody>
          <a:bodyPr lIns="0">
            <a:spAutoFit/>
          </a:bodyPr>
          <a:lstStyle>
            <a:lvl1pPr marL="0" indent="0">
              <a:buNone/>
              <a:defRPr sz="2400">
                <a:solidFill>
                  <a:schemeClr val="tx1">
                    <a:lumMod val="65000"/>
                    <a:lumOff val="35000"/>
                  </a:schemeClr>
                </a:solidFill>
              </a:defRPr>
            </a:lvl1pPr>
          </a:lstStyle>
          <a:p>
            <a:pPr lvl="0"/>
            <a:r>
              <a:rPr lang="en-US" dirty="0"/>
              <a:t>Click to edit</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91869"/>
            <a:ext cx="11582400" cy="649224"/>
          </a:xfrm>
        </p:spPr>
        <p:txBody>
          <a:bodyPr lIns="0">
            <a:noAutofit/>
          </a:bodyPr>
          <a:lstStyle>
            <a:lvl1pPr>
              <a:defRPr sz="4000">
                <a:solidFill>
                  <a:schemeClr val="tx1">
                    <a:lumMod val="85000"/>
                    <a:lumOff val="15000"/>
                  </a:schemeClr>
                </a:solidFill>
              </a:defRPr>
            </a:lvl1pPr>
          </a:lstStyle>
          <a:p>
            <a:r>
              <a:rPr lang="en-US" dirty="0"/>
              <a:t>Click to edit Master title style</a:t>
            </a:r>
          </a:p>
        </p:txBody>
      </p:sp>
      <p:sp>
        <p:nvSpPr>
          <p:cNvPr id="3" name="Content Placeholder 2"/>
          <p:cNvSpPr>
            <a:spLocks noGrp="1"/>
          </p:cNvSpPr>
          <p:nvPr>
            <p:ph idx="1"/>
          </p:nvPr>
        </p:nvSpPr>
        <p:spPr>
          <a:xfrm>
            <a:off x="304800" y="1267264"/>
            <a:ext cx="11582400" cy="4981136"/>
          </a:xfrm>
        </p:spPr>
        <p:txBody>
          <a:bodyPr lIns="0">
            <a:normAutofit/>
          </a:bodyPr>
          <a:lstStyle>
            <a:lvl1pPr marL="0" indent="0">
              <a:spcAft>
                <a:spcPts val="1000"/>
              </a:spcAft>
              <a:buNone/>
              <a:defRPr sz="3600"/>
            </a:lvl1pPr>
            <a:lvl2pPr>
              <a:defRPr sz="3200"/>
            </a:lvl2pPr>
            <a:lvl3pPr>
              <a:defRPr sz="28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69375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lIns="0"/>
          <a:lstStyle/>
          <a:p>
            <a:r>
              <a:rPr lang="en-US" dirty="0"/>
              <a:t>Click to edit Master title style</a:t>
            </a:r>
          </a:p>
        </p:txBody>
      </p:sp>
      <p:sp>
        <p:nvSpPr>
          <p:cNvPr id="3" name="Content Placeholder 2"/>
          <p:cNvSpPr>
            <a:spLocks noGrp="1"/>
          </p:cNvSpPr>
          <p:nvPr>
            <p:ph sz="half" idx="1"/>
          </p:nvPr>
        </p:nvSpPr>
        <p:spPr>
          <a:xfrm>
            <a:off x="304800" y="1427477"/>
            <a:ext cx="5689600" cy="4698688"/>
          </a:xfrm>
        </p:spPr>
        <p:txBody>
          <a:bodyPr lIns="0">
            <a:normAutofit/>
          </a:bodyPr>
          <a:lstStyle>
            <a:lvl1pPr marL="0" indent="0">
              <a:spcAft>
                <a:spcPts val="1000"/>
              </a:spcAft>
              <a:buNone/>
              <a:defRPr sz="3200"/>
            </a:lvl1pPr>
            <a:lvl2pPr>
              <a:defRPr sz="2800"/>
            </a:lvl2pPr>
            <a:lvl3pPr>
              <a:defRPr sz="2400"/>
            </a:lvl3pPr>
            <a:lvl4pPr>
              <a:defRPr sz="2000"/>
            </a:lvl4pPr>
            <a:lvl5pPr>
              <a:defRPr sz="20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427477"/>
            <a:ext cx="5689600" cy="4698688"/>
          </a:xfrm>
        </p:spPr>
        <p:txBody>
          <a:bodyPr lIns="0">
            <a:normAutofit/>
          </a:bodyPr>
          <a:lstStyle>
            <a:lvl1pPr marL="0" indent="0">
              <a:spcAft>
                <a:spcPts val="1000"/>
              </a:spcAft>
              <a:buNone/>
              <a:defRPr sz="3200"/>
            </a:lvl1pPr>
            <a:lvl2pPr>
              <a:defRPr sz="2800"/>
            </a:lvl2pPr>
            <a:lvl3pPr>
              <a:defRPr sz="2400"/>
            </a:lvl3pPr>
            <a:lvl4pPr>
              <a:defRPr sz="2000"/>
            </a:lvl4pPr>
            <a:lvl5pPr>
              <a:defRPr sz="20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ext Placeholder 13"/>
          <p:cNvSpPr>
            <a:spLocks noGrp="1"/>
          </p:cNvSpPr>
          <p:nvPr>
            <p:ph type="body" sz="quarter" idx="13" hasCustomPrompt="1"/>
          </p:nvPr>
        </p:nvSpPr>
        <p:spPr>
          <a:xfrm>
            <a:off x="304800" y="778252"/>
            <a:ext cx="11582400" cy="450622"/>
          </a:xfrm>
        </p:spPr>
        <p:txBody>
          <a:bodyPr lIns="0">
            <a:normAutofit/>
          </a:bodyPr>
          <a:lstStyle>
            <a:lvl1pPr marL="0" indent="0">
              <a:buNone/>
              <a:defRPr sz="2400">
                <a:solidFill>
                  <a:schemeClr val="tx1">
                    <a:lumMod val="65000"/>
                    <a:lumOff val="35000"/>
                  </a:schemeClr>
                </a:solidFill>
              </a:defRPr>
            </a:lvl1pPr>
          </a:lstStyle>
          <a:p>
            <a:pPr lvl="0"/>
            <a:r>
              <a:rPr lang="en-US" dirty="0"/>
              <a:t>Click to edit</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lIns="0"/>
          <a:lstStyle/>
          <a:p>
            <a:r>
              <a:rPr lang="en-US" dirty="0"/>
              <a:t>Click to edit Master title style</a:t>
            </a:r>
          </a:p>
        </p:txBody>
      </p:sp>
      <p:sp>
        <p:nvSpPr>
          <p:cNvPr id="3" name="Content Placeholder 2"/>
          <p:cNvSpPr>
            <a:spLocks noGrp="1"/>
          </p:cNvSpPr>
          <p:nvPr>
            <p:ph sz="half" idx="1"/>
          </p:nvPr>
        </p:nvSpPr>
        <p:spPr>
          <a:xfrm>
            <a:off x="304800" y="1195754"/>
            <a:ext cx="5689600" cy="4930411"/>
          </a:xfrm>
        </p:spPr>
        <p:txBody>
          <a:bodyPr lIns="0">
            <a:normAutofit/>
          </a:bodyPr>
          <a:lstStyle>
            <a:lvl1pPr marL="0" indent="0">
              <a:spcAft>
                <a:spcPts val="1000"/>
              </a:spcAft>
              <a:buNone/>
              <a:defRPr sz="3200"/>
            </a:lvl1pPr>
            <a:lvl2pPr>
              <a:defRPr sz="2800"/>
            </a:lvl2pPr>
            <a:lvl3pPr>
              <a:defRPr sz="2400"/>
            </a:lvl3pPr>
            <a:lvl4pPr>
              <a:defRPr sz="2000"/>
            </a:lvl4pPr>
            <a:lvl5pPr>
              <a:defRPr sz="20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195754"/>
            <a:ext cx="5689600" cy="4930411"/>
          </a:xfrm>
        </p:spPr>
        <p:txBody>
          <a:bodyPr lIns="0">
            <a:normAutofit/>
          </a:bodyPr>
          <a:lstStyle>
            <a:lvl1pPr marL="0" indent="0">
              <a:spcAft>
                <a:spcPts val="1000"/>
              </a:spcAft>
              <a:buNone/>
              <a:defRPr sz="3200"/>
            </a:lvl1pPr>
            <a:lvl2pPr>
              <a:defRPr sz="2800"/>
            </a:lvl2pPr>
            <a:lvl3pPr>
              <a:defRPr sz="2400"/>
            </a:lvl3pPr>
            <a:lvl4pPr>
              <a:defRPr sz="2000"/>
            </a:lvl4pPr>
            <a:lvl5pPr>
              <a:defRPr sz="20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21348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lIns="0"/>
          <a:lstStyle>
            <a:lvl1pPr>
              <a:defRPr/>
            </a:lvl1pPr>
          </a:lstStyle>
          <a:p>
            <a:r>
              <a:rPr lang="en-US" dirty="0"/>
              <a:t>Click to edit Master title style</a:t>
            </a:r>
          </a:p>
        </p:txBody>
      </p:sp>
      <p:sp>
        <p:nvSpPr>
          <p:cNvPr id="3" name="Text Placeholder 2"/>
          <p:cNvSpPr>
            <a:spLocks noGrp="1"/>
          </p:cNvSpPr>
          <p:nvPr>
            <p:ph type="body" idx="1"/>
          </p:nvPr>
        </p:nvSpPr>
        <p:spPr>
          <a:xfrm>
            <a:off x="304800" y="1428750"/>
            <a:ext cx="5691717" cy="639762"/>
          </a:xfrm>
        </p:spPr>
        <p:txBody>
          <a:bodyPr lIns="0" anchor="b">
            <a:normAutofit/>
          </a:bodyPr>
          <a:lstStyle>
            <a:lvl1pPr marL="0" indent="0">
              <a:buNone/>
              <a:defRPr sz="3200" b="1">
                <a:solidFill>
                  <a:schemeClr val="tx1">
                    <a:lumMod val="65000"/>
                    <a:lumOff val="35000"/>
                  </a:schemeClr>
                </a:solidFill>
                <a:latin typeface="Segoe Condensed" panose="020B0606040200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04800" y="2068512"/>
            <a:ext cx="5691717" cy="4103688"/>
          </a:xfrm>
        </p:spPr>
        <p:txBody>
          <a:bodyPr lIns="0">
            <a:normAutofit/>
          </a:bodyPr>
          <a:lstStyle>
            <a:lvl1pPr>
              <a:defRPr sz="2800"/>
            </a:lvl1pPr>
            <a:lvl2pPr>
              <a:defRPr sz="2400"/>
            </a:lvl2pPr>
            <a:lvl3pPr>
              <a:defRPr sz="2000"/>
            </a:lvl3pPr>
            <a:lvl4pPr>
              <a:defRPr sz="1800"/>
            </a:lvl4pPr>
            <a:lvl5pPr>
              <a:defRPr sz="18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93368" y="1428750"/>
            <a:ext cx="5693832" cy="639762"/>
          </a:xfrm>
        </p:spPr>
        <p:txBody>
          <a:bodyPr lIns="0" anchor="b">
            <a:noAutofit/>
          </a:bodyPr>
          <a:lstStyle>
            <a:lvl1pPr marL="0" indent="0">
              <a:buNone/>
              <a:defRPr sz="3200" b="1">
                <a:solidFill>
                  <a:schemeClr val="tx1">
                    <a:lumMod val="65000"/>
                    <a:lumOff val="35000"/>
                  </a:schemeClr>
                </a:solidFill>
                <a:latin typeface="Segoe Condensed" panose="020B0606040200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93368" y="2068512"/>
            <a:ext cx="5693832" cy="4103688"/>
          </a:xfrm>
        </p:spPr>
        <p:txBody>
          <a:bodyPr lIns="0">
            <a:normAutofit/>
          </a:bodyPr>
          <a:lstStyle>
            <a:lvl1pPr>
              <a:defRPr sz="2800"/>
            </a:lvl1pPr>
            <a:lvl2pPr>
              <a:defRPr sz="2400"/>
            </a:lvl2pPr>
            <a:lvl3pPr>
              <a:defRPr sz="2000"/>
            </a:lvl3pPr>
            <a:lvl4pPr>
              <a:defRPr sz="1800"/>
            </a:lvl4pPr>
            <a:lvl5pPr>
              <a:defRPr sz="18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5/27/16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0" name="Text Placeholder 13"/>
          <p:cNvSpPr>
            <a:spLocks noGrp="1"/>
          </p:cNvSpPr>
          <p:nvPr>
            <p:ph type="body" sz="quarter" idx="13" hasCustomPrompt="1"/>
          </p:nvPr>
        </p:nvSpPr>
        <p:spPr>
          <a:xfrm>
            <a:off x="304800" y="778252"/>
            <a:ext cx="11582400" cy="461665"/>
          </a:xfrm>
        </p:spPr>
        <p:txBody>
          <a:bodyPr lIns="0">
            <a:spAutoFit/>
          </a:bodyPr>
          <a:lstStyle>
            <a:lvl1pPr marL="0" indent="0">
              <a:buNone/>
              <a:defRPr sz="2400">
                <a:solidFill>
                  <a:schemeClr val="tx1">
                    <a:lumMod val="65000"/>
                    <a:lumOff val="35000"/>
                  </a:schemeClr>
                </a:solidFill>
              </a:defRPr>
            </a:lvl1pPr>
          </a:lstStyle>
          <a:p>
            <a:pPr lvl="0"/>
            <a:r>
              <a:rPr lang="en-US" dirty="0"/>
              <a:t>Click to edit</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4800" y="191869"/>
            <a:ext cx="11582400" cy="649224"/>
          </a:xfrm>
        </p:spPr>
        <p:txBody>
          <a:bodyPr lIns="0"/>
          <a:lstStyle>
            <a:lvl1pPr>
              <a:defRPr/>
            </a:lvl1pPr>
          </a:lstStyle>
          <a:p>
            <a:r>
              <a:rPr lang="en-US" dirty="0"/>
              <a:t>Click to edit Master title style</a:t>
            </a:r>
          </a:p>
        </p:txBody>
      </p:sp>
      <p:sp>
        <p:nvSpPr>
          <p:cNvPr id="3" name="Text Placeholder 2"/>
          <p:cNvSpPr>
            <a:spLocks noGrp="1"/>
          </p:cNvSpPr>
          <p:nvPr>
            <p:ph type="body" idx="1"/>
          </p:nvPr>
        </p:nvSpPr>
        <p:spPr>
          <a:xfrm>
            <a:off x="304801" y="1198098"/>
            <a:ext cx="5577840" cy="639762"/>
          </a:xfrm>
        </p:spPr>
        <p:txBody>
          <a:bodyPr lIns="0" anchor="b">
            <a:normAutofit/>
          </a:bodyPr>
          <a:lstStyle>
            <a:lvl1pPr marL="0" indent="0">
              <a:buNone/>
              <a:defRPr sz="3200" b="1">
                <a:solidFill>
                  <a:schemeClr val="tx1">
                    <a:lumMod val="65000"/>
                    <a:lumOff val="35000"/>
                  </a:schemeClr>
                </a:solidFill>
                <a:latin typeface="Segoe Condensed" panose="020B0606040200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04801" y="1837860"/>
            <a:ext cx="5577840" cy="4389438"/>
          </a:xfrm>
        </p:spPr>
        <p:txBody>
          <a:bodyPr lIns="0">
            <a:normAutofit/>
          </a:bodyPr>
          <a:lstStyle>
            <a:lvl1pPr>
              <a:defRPr sz="2800"/>
            </a:lvl1pPr>
            <a:lvl2pPr>
              <a:defRPr sz="2400"/>
            </a:lvl2pPr>
            <a:lvl3pPr>
              <a:defRPr sz="2000"/>
            </a:lvl3pPr>
            <a:lvl4pPr>
              <a:defRPr sz="1800"/>
            </a:lvl4pPr>
            <a:lvl5pPr>
              <a:defRPr sz="18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09360" y="1198098"/>
            <a:ext cx="5577840" cy="639762"/>
          </a:xfrm>
        </p:spPr>
        <p:txBody>
          <a:bodyPr lIns="0" anchor="b">
            <a:noAutofit/>
          </a:bodyPr>
          <a:lstStyle>
            <a:lvl1pPr marL="0" indent="0">
              <a:buNone/>
              <a:defRPr sz="3200" b="1">
                <a:solidFill>
                  <a:schemeClr val="tx1">
                    <a:lumMod val="65000"/>
                    <a:lumOff val="35000"/>
                  </a:schemeClr>
                </a:solidFill>
                <a:latin typeface="Segoe Condensed" panose="020B0606040200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09360" y="1852313"/>
            <a:ext cx="5577840" cy="4374609"/>
          </a:xfrm>
        </p:spPr>
        <p:txBody>
          <a:bodyPr lIns="0">
            <a:normAutofit/>
          </a:bodyPr>
          <a:lstStyle>
            <a:lvl1pPr>
              <a:defRPr sz="2800"/>
            </a:lvl1pPr>
            <a:lvl2pPr>
              <a:defRPr sz="2400"/>
            </a:lvl2pPr>
            <a:lvl3pPr>
              <a:defRPr sz="2000"/>
            </a:lvl3pPr>
            <a:lvl4pPr>
              <a:defRPr sz="1800"/>
            </a:lvl4pPr>
            <a:lvl5pPr>
              <a:defRPr sz="18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lIns="0"/>
          <a:lstStyle/>
          <a:p>
            <a:fld id="{1D8BD707-D9CF-40AE-B4C6-C98DA3205C09}" type="datetimeFigureOut">
              <a:rPr lang="en-US" smtClean="0"/>
              <a:pPr/>
              <a:t>5/27/16</a:t>
            </a:fld>
            <a:endParaRPr lang="en-US"/>
          </a:p>
        </p:txBody>
      </p:sp>
      <p:sp>
        <p:nvSpPr>
          <p:cNvPr id="8" name="Footer Placeholder 7"/>
          <p:cNvSpPr>
            <a:spLocks noGrp="1"/>
          </p:cNvSpPr>
          <p:nvPr>
            <p:ph type="ftr" sz="quarter" idx="11"/>
          </p:nvPr>
        </p:nvSpPr>
        <p:spPr/>
        <p:txBody>
          <a:bodyPr lIns="0"/>
          <a:lstStyle/>
          <a:p>
            <a:endParaRPr lang="en-US"/>
          </a:p>
        </p:txBody>
      </p:sp>
      <p:sp>
        <p:nvSpPr>
          <p:cNvPr id="9" name="Slide Number Placeholder 8"/>
          <p:cNvSpPr>
            <a:spLocks noGrp="1"/>
          </p:cNvSpPr>
          <p:nvPr>
            <p:ph type="sldNum" sz="quarter" idx="12"/>
          </p:nvPr>
        </p:nvSpPr>
        <p:spPr/>
        <p:txBody>
          <a:bodyPr lIns="0"/>
          <a:lstStyle/>
          <a:p>
            <a:fld id="{B6F15528-21DE-4FAA-801E-634DDDAF4B2B}" type="slidenum">
              <a:rPr lang="en-US" smtClean="0"/>
              <a:pPr/>
              <a:t>‹#›</a:t>
            </a:fld>
            <a:endParaRPr lang="en-US"/>
          </a:p>
        </p:txBody>
      </p:sp>
    </p:spTree>
    <p:extLst>
      <p:ext uri="{BB962C8B-B14F-4D97-AF65-F5344CB8AC3E}">
        <p14:creationId xmlns:p14="http://schemas.microsoft.com/office/powerpoint/2010/main" val="734267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5/27/16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5/27/16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87670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8F25576-40B6-46FE-8FDF-C528097799AB}" type="datetimeFigureOut">
              <a:rPr lang="en-US" smtClean="0"/>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27040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8600" y="467474"/>
            <a:ext cx="6324599" cy="708436"/>
          </a:xfrm>
        </p:spPr>
        <p:txBody>
          <a:bodyPr>
            <a:noAutofit/>
          </a:bodyPr>
          <a:lstStyle>
            <a:lvl1pPr>
              <a:defRPr lang="en-US" sz="4000" kern="1200" dirty="0">
                <a:solidFill>
                  <a:schemeClr val="tx1">
                    <a:lumMod val="75000"/>
                    <a:lumOff val="25000"/>
                  </a:schemeClr>
                </a:solidFill>
                <a:latin typeface="Museo Slab 1000" panose="02000000000000000000" pitchFamily="50" charset="0"/>
                <a:ea typeface="+mn-ea"/>
                <a:cs typeface="+mn-cs"/>
              </a:defRPr>
            </a:lvl1pPr>
          </a:lstStyle>
          <a:p>
            <a:r>
              <a:rPr lang="en-US" dirty="0"/>
              <a:t>Master title</a:t>
            </a:r>
          </a:p>
        </p:txBody>
      </p:sp>
      <p:sp>
        <p:nvSpPr>
          <p:cNvPr id="3" name="Content Placeholder 2"/>
          <p:cNvSpPr>
            <a:spLocks noGrp="1"/>
          </p:cNvSpPr>
          <p:nvPr>
            <p:ph idx="1"/>
          </p:nvPr>
        </p:nvSpPr>
        <p:spPr>
          <a:xfrm>
            <a:off x="228600" y="1566350"/>
            <a:ext cx="6324600" cy="5063050"/>
          </a:xfrm>
        </p:spPr>
        <p:txBody>
          <a:bodyPr>
            <a:normAutofit/>
          </a:bodyPr>
          <a:lstStyle>
            <a:lvl1pPr marL="0" indent="0">
              <a:spcBef>
                <a:spcPts val="0"/>
              </a:spcBef>
              <a:spcAft>
                <a:spcPts val="1000"/>
              </a:spcAft>
              <a:buNone/>
              <a:defRPr lang="en-US" sz="2800" kern="1200" dirty="0" smtClean="0">
                <a:solidFill>
                  <a:prstClr val="black">
                    <a:lumMod val="75000"/>
                    <a:lumOff val="25000"/>
                  </a:prstClr>
                </a:solidFill>
                <a:latin typeface="Museo Sans 100" panose="02000000000000000000" pitchFamily="50" charset="0"/>
                <a:ea typeface="+mn-ea"/>
                <a:cs typeface="+mn-cs"/>
              </a:defRPr>
            </a:lvl1pPr>
            <a:lvl2pPr>
              <a:defRPr lang="en-US" sz="2800" kern="1200" dirty="0" smtClean="0">
                <a:solidFill>
                  <a:prstClr val="black">
                    <a:lumMod val="75000"/>
                    <a:lumOff val="25000"/>
                  </a:prstClr>
                </a:solidFill>
                <a:latin typeface="Museo Sans 100" panose="02000000000000000000" pitchFamily="50" charset="0"/>
                <a:ea typeface="+mn-ea"/>
                <a:cs typeface="+mn-cs"/>
              </a:defRPr>
            </a:lvl2pPr>
            <a:lvl3pPr>
              <a:defRPr lang="en-US" sz="2800" kern="1200" dirty="0" smtClean="0">
                <a:solidFill>
                  <a:prstClr val="black">
                    <a:lumMod val="75000"/>
                    <a:lumOff val="25000"/>
                  </a:prstClr>
                </a:solidFill>
                <a:latin typeface="Museo Sans 100" panose="02000000000000000000" pitchFamily="50" charset="0"/>
                <a:ea typeface="+mn-ea"/>
                <a:cs typeface="+mn-cs"/>
              </a:defRPr>
            </a:lvl3pPr>
            <a:lvl4pPr>
              <a:defRPr lang="en-US" sz="2800" kern="1200" dirty="0" smtClean="0">
                <a:solidFill>
                  <a:prstClr val="black">
                    <a:lumMod val="75000"/>
                    <a:lumOff val="25000"/>
                  </a:prstClr>
                </a:solidFill>
                <a:latin typeface="Museo Sans 100" panose="02000000000000000000" pitchFamily="50" charset="0"/>
                <a:ea typeface="+mn-ea"/>
                <a:cs typeface="+mn-cs"/>
              </a:defRPr>
            </a:lvl4pPr>
            <a:lvl5pPr>
              <a:defRPr lang="en-US" sz="2800" kern="1200" dirty="0">
                <a:solidFill>
                  <a:prstClr val="black">
                    <a:lumMod val="75000"/>
                    <a:lumOff val="25000"/>
                  </a:prstClr>
                </a:solidFill>
                <a:latin typeface="Museo Sans 100" panose="02000000000000000000" pitchFamily="50" charset="0"/>
                <a:ea typeface="+mn-ea"/>
                <a:cs typeface="+mn-cs"/>
              </a:defRPr>
            </a:lvl5pPr>
          </a:lstStyle>
          <a:p>
            <a:pPr lvl="0"/>
            <a:r>
              <a:rPr lang="en-US" dirty="0"/>
              <a:t>Edit Master text styles</a:t>
            </a:r>
          </a:p>
        </p:txBody>
      </p:sp>
      <p:sp>
        <p:nvSpPr>
          <p:cNvPr id="12" name="Content Placeholder 11"/>
          <p:cNvSpPr>
            <a:spLocks noGrp="1"/>
          </p:cNvSpPr>
          <p:nvPr>
            <p:ph sz="quarter" idx="13" hasCustomPrompt="1"/>
          </p:nvPr>
        </p:nvSpPr>
        <p:spPr>
          <a:xfrm>
            <a:off x="228600" y="197601"/>
            <a:ext cx="4724401" cy="411367"/>
          </a:xfrm>
        </p:spPr>
        <p:txBody>
          <a:bodyPr>
            <a:noAutofit/>
          </a:bodyPr>
          <a:lstStyle>
            <a:lvl1pPr marL="0" indent="0">
              <a:buNone/>
              <a:defRPr lang="en-US" sz="1800" kern="1200" cap="small" dirty="0">
                <a:solidFill>
                  <a:schemeClr val="tx1">
                    <a:lumMod val="65000"/>
                    <a:lumOff val="35000"/>
                  </a:schemeClr>
                </a:solidFill>
                <a:latin typeface="Museo Slab 100" panose="02000000000000000000" pitchFamily="50" charset="0"/>
                <a:ea typeface="+mn-ea"/>
                <a:cs typeface="+mn-cs"/>
              </a:defRPr>
            </a:lvl1pPr>
          </a:lstStyle>
          <a:p>
            <a:pPr lvl="0"/>
            <a:r>
              <a:rPr lang="en-US" dirty="0"/>
              <a:t>Short sub-title</a:t>
            </a:r>
          </a:p>
        </p:txBody>
      </p:sp>
    </p:spTree>
    <p:extLst>
      <p:ext uri="{BB962C8B-B14F-4D97-AF65-F5344CB8AC3E}">
        <p14:creationId xmlns:p14="http://schemas.microsoft.com/office/powerpoint/2010/main" val="27000752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F25576-40B6-46FE-8FDF-C528097799AB}" type="datetimeFigureOut">
              <a:rPr lang="en-US" smtClean="0"/>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5371553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8F25576-40B6-46FE-8FDF-C528097799AB}" type="datetimeFigureOut">
              <a:rPr lang="en-US" smtClean="0"/>
              <a:t>5/27/16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32152695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F25576-40B6-46FE-8FDF-C528097799AB}" type="datetimeFigureOut">
              <a:rPr lang="en-US" smtClean="0"/>
              <a:t>5/27/16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1389955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F25576-40B6-46FE-8FDF-C528097799AB}" type="datetimeFigureOut">
              <a:rPr lang="en-US" smtClean="0"/>
              <a:t>5/27/16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30774520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F25576-40B6-46FE-8FDF-C528097799AB}" type="datetimeFigureOut">
              <a:rPr lang="en-US" smtClean="0"/>
              <a:t>5/27/16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10971959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F25576-40B6-46FE-8FDF-C528097799AB}" type="datetimeFigureOut">
              <a:rPr lang="en-US" smtClean="0"/>
              <a:t>5/27/16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30525218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F25576-40B6-46FE-8FDF-C528097799AB}" type="datetimeFigureOut">
              <a:rPr lang="en-US" smtClean="0"/>
              <a:t>5/27/16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13574764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F25576-40B6-46FE-8FDF-C528097799AB}" type="datetimeFigureOut">
              <a:rPr lang="en-US" smtClean="0"/>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15720965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F25576-40B6-46FE-8FDF-C528097799AB}" type="datetimeFigureOut">
              <a:rPr lang="en-US" smtClean="0"/>
              <a:t>5/27/16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FF417B-7108-4ECF-9568-EEC35C0B7DB8}" type="slidenum">
              <a:rPr lang="en-US" smtClean="0"/>
              <a:t>‹#›</a:t>
            </a:fld>
            <a:endParaRPr lang="en-US"/>
          </a:p>
        </p:txBody>
      </p:sp>
    </p:spTree>
    <p:extLst>
      <p:ext uri="{BB962C8B-B14F-4D97-AF65-F5344CB8AC3E}">
        <p14:creationId xmlns:p14="http://schemas.microsoft.com/office/powerpoint/2010/main" val="31656830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606104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8601" y="467474"/>
            <a:ext cx="4724400" cy="708436"/>
          </a:xfrm>
        </p:spPr>
        <p:txBody>
          <a:bodyPr>
            <a:normAutofit/>
          </a:bodyPr>
          <a:lstStyle>
            <a:lvl1pPr>
              <a:defRPr lang="en-US" sz="4000" kern="1200" dirty="0">
                <a:solidFill>
                  <a:schemeClr val="tx1">
                    <a:lumMod val="75000"/>
                    <a:lumOff val="25000"/>
                  </a:schemeClr>
                </a:solidFill>
                <a:latin typeface="Museo Slab 1000" panose="02000000000000000000" pitchFamily="50" charset="0"/>
                <a:ea typeface="+mn-ea"/>
                <a:cs typeface="+mn-cs"/>
              </a:defRPr>
            </a:lvl1pPr>
          </a:lstStyle>
          <a:p>
            <a:r>
              <a:rPr lang="en-US" dirty="0"/>
              <a:t>Master title</a:t>
            </a:r>
          </a:p>
        </p:txBody>
      </p:sp>
      <p:sp>
        <p:nvSpPr>
          <p:cNvPr id="3" name="Content Placeholder 2"/>
          <p:cNvSpPr>
            <a:spLocks noGrp="1"/>
          </p:cNvSpPr>
          <p:nvPr>
            <p:ph idx="1"/>
          </p:nvPr>
        </p:nvSpPr>
        <p:spPr>
          <a:xfrm>
            <a:off x="228600" y="1566350"/>
            <a:ext cx="6324600" cy="5063050"/>
          </a:xfrm>
        </p:spPr>
        <p:txBody>
          <a:bodyPr>
            <a:normAutofit/>
          </a:bodyPr>
          <a:lstStyle>
            <a:lvl1pPr marL="0" indent="0">
              <a:spcBef>
                <a:spcPts val="0"/>
              </a:spcBef>
              <a:spcAft>
                <a:spcPts val="1000"/>
              </a:spcAft>
              <a:buNone/>
              <a:defRPr lang="en-US" sz="2800" kern="1200" dirty="0" smtClean="0">
                <a:solidFill>
                  <a:prstClr val="black">
                    <a:lumMod val="75000"/>
                    <a:lumOff val="25000"/>
                  </a:prstClr>
                </a:solidFill>
                <a:latin typeface="Museo Sans 100" panose="02000000000000000000" pitchFamily="50" charset="0"/>
                <a:ea typeface="+mn-ea"/>
                <a:cs typeface="+mn-cs"/>
              </a:defRPr>
            </a:lvl1pPr>
            <a:lvl2pPr>
              <a:defRPr lang="en-US" sz="2800" kern="1200" dirty="0" smtClean="0">
                <a:solidFill>
                  <a:prstClr val="black">
                    <a:lumMod val="75000"/>
                    <a:lumOff val="25000"/>
                  </a:prstClr>
                </a:solidFill>
                <a:latin typeface="Museo Sans 100" panose="02000000000000000000" pitchFamily="50" charset="0"/>
                <a:ea typeface="+mn-ea"/>
                <a:cs typeface="+mn-cs"/>
              </a:defRPr>
            </a:lvl2pPr>
            <a:lvl3pPr>
              <a:defRPr lang="en-US" sz="2800" kern="1200" dirty="0" smtClean="0">
                <a:solidFill>
                  <a:prstClr val="black">
                    <a:lumMod val="75000"/>
                    <a:lumOff val="25000"/>
                  </a:prstClr>
                </a:solidFill>
                <a:latin typeface="Museo Sans 100" panose="02000000000000000000" pitchFamily="50" charset="0"/>
                <a:ea typeface="+mn-ea"/>
                <a:cs typeface="+mn-cs"/>
              </a:defRPr>
            </a:lvl3pPr>
            <a:lvl4pPr>
              <a:defRPr lang="en-US" sz="2800" kern="1200" dirty="0" smtClean="0">
                <a:solidFill>
                  <a:prstClr val="black">
                    <a:lumMod val="75000"/>
                    <a:lumOff val="25000"/>
                  </a:prstClr>
                </a:solidFill>
                <a:latin typeface="Museo Sans 100" panose="02000000000000000000" pitchFamily="50" charset="0"/>
                <a:ea typeface="+mn-ea"/>
                <a:cs typeface="+mn-cs"/>
              </a:defRPr>
            </a:lvl4pPr>
            <a:lvl5pPr>
              <a:defRPr lang="en-US" sz="2800" kern="1200" dirty="0">
                <a:solidFill>
                  <a:prstClr val="black">
                    <a:lumMod val="75000"/>
                    <a:lumOff val="25000"/>
                  </a:prstClr>
                </a:solidFill>
                <a:latin typeface="Museo Sans 100" panose="02000000000000000000" pitchFamily="50" charset="0"/>
                <a:ea typeface="+mn-ea"/>
                <a:cs typeface="+mn-cs"/>
              </a:defRPr>
            </a:lvl5pPr>
          </a:lstStyle>
          <a:p>
            <a:pPr lvl="0"/>
            <a:r>
              <a:rPr lang="en-US" dirty="0"/>
              <a:t>Edit Master text styles</a:t>
            </a:r>
          </a:p>
        </p:txBody>
      </p:sp>
      <p:sp>
        <p:nvSpPr>
          <p:cNvPr id="12" name="Content Placeholder 11"/>
          <p:cNvSpPr>
            <a:spLocks noGrp="1"/>
          </p:cNvSpPr>
          <p:nvPr>
            <p:ph sz="quarter" idx="13" hasCustomPrompt="1"/>
          </p:nvPr>
        </p:nvSpPr>
        <p:spPr>
          <a:xfrm>
            <a:off x="228600" y="197601"/>
            <a:ext cx="4724401" cy="411367"/>
          </a:xfrm>
        </p:spPr>
        <p:txBody>
          <a:bodyPr>
            <a:normAutofit/>
          </a:bodyPr>
          <a:lstStyle>
            <a:lvl1pPr marL="0" indent="0">
              <a:buNone/>
              <a:defRPr lang="en-US" sz="1800" kern="1200" cap="small" dirty="0">
                <a:solidFill>
                  <a:schemeClr val="tx1">
                    <a:lumMod val="65000"/>
                    <a:lumOff val="35000"/>
                  </a:schemeClr>
                </a:solidFill>
                <a:latin typeface="Museo Slab 100" panose="02000000000000000000" pitchFamily="50" charset="0"/>
                <a:ea typeface="+mn-ea"/>
                <a:cs typeface="+mn-cs"/>
              </a:defRPr>
            </a:lvl1pPr>
          </a:lstStyle>
          <a:p>
            <a:pPr lvl="0"/>
            <a:r>
              <a:rPr lang="en-US" dirty="0"/>
              <a:t>Short sub-title</a:t>
            </a:r>
          </a:p>
        </p:txBody>
      </p:sp>
    </p:spTree>
    <p:extLst>
      <p:ext uri="{BB962C8B-B14F-4D97-AF65-F5344CB8AC3E}">
        <p14:creationId xmlns:p14="http://schemas.microsoft.com/office/powerpoint/2010/main" val="11161413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725956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680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2716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45121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424013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882717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581985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062392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0922678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6.xml"/><Relationship Id="rId12" Type="http://schemas.openxmlformats.org/officeDocument/2006/relationships/theme" Target="../theme/theme2.xml"/><Relationship Id="rId1" Type="http://schemas.openxmlformats.org/officeDocument/2006/relationships/slideLayout" Target="../slideLayouts/slideLayout16.xml"/><Relationship Id="rId2" Type="http://schemas.openxmlformats.org/officeDocument/2006/relationships/slideLayout" Target="../slideLayouts/slideLayout17.xml"/><Relationship Id="rId3" Type="http://schemas.openxmlformats.org/officeDocument/2006/relationships/slideLayout" Target="../slideLayouts/slideLayout18.xml"/><Relationship Id="rId4" Type="http://schemas.openxmlformats.org/officeDocument/2006/relationships/slideLayout" Target="../slideLayouts/slideLayout19.xml"/><Relationship Id="rId5" Type="http://schemas.openxmlformats.org/officeDocument/2006/relationships/slideLayout" Target="../slideLayouts/slideLayout20.xml"/><Relationship Id="rId6" Type="http://schemas.openxmlformats.org/officeDocument/2006/relationships/slideLayout" Target="../slideLayouts/slideLayout21.xml"/><Relationship Id="rId7" Type="http://schemas.openxmlformats.org/officeDocument/2006/relationships/slideLayout" Target="../slideLayouts/slideLayout22.xml"/><Relationship Id="rId8" Type="http://schemas.openxmlformats.org/officeDocument/2006/relationships/slideLayout" Target="../slideLayouts/slideLayout23.xml"/><Relationship Id="rId9" Type="http://schemas.openxmlformats.org/officeDocument/2006/relationships/slideLayout" Target="../slideLayouts/slideLayout24.xml"/><Relationship Id="rId10"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7.xml"/><Relationship Id="rId12" Type="http://schemas.openxmlformats.org/officeDocument/2006/relationships/theme" Target="../theme/theme3.xml"/><Relationship Id="rId1" Type="http://schemas.openxmlformats.org/officeDocument/2006/relationships/slideLayout" Target="../slideLayouts/slideLayout27.xml"/><Relationship Id="rId2" Type="http://schemas.openxmlformats.org/officeDocument/2006/relationships/slideLayout" Target="../slideLayouts/slideLayout28.xml"/><Relationship Id="rId3" Type="http://schemas.openxmlformats.org/officeDocument/2006/relationships/slideLayout" Target="../slideLayouts/slideLayout29.xml"/><Relationship Id="rId4" Type="http://schemas.openxmlformats.org/officeDocument/2006/relationships/slideLayout" Target="../slideLayouts/slideLayout30.xml"/><Relationship Id="rId5" Type="http://schemas.openxmlformats.org/officeDocument/2006/relationships/slideLayout" Target="../slideLayouts/slideLayout31.xml"/><Relationship Id="rId6" Type="http://schemas.openxmlformats.org/officeDocument/2006/relationships/slideLayout" Target="../slideLayouts/slideLayout32.xml"/><Relationship Id="rId7" Type="http://schemas.openxmlformats.org/officeDocument/2006/relationships/slideLayout" Target="../slideLayouts/slideLayout33.xml"/><Relationship Id="rId8" Type="http://schemas.openxmlformats.org/officeDocument/2006/relationships/slideLayout" Target="../slideLayouts/slideLayout34.xml"/><Relationship Id="rId9" Type="http://schemas.openxmlformats.org/officeDocument/2006/relationships/slideLayout" Target="../slideLayouts/slideLayout35.xml"/><Relationship Id="rId10"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91869"/>
            <a:ext cx="11582400" cy="64922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533400" y="1295400"/>
            <a:ext cx="11049000" cy="48307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5/27/16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88" r:id="rId3"/>
    <p:sldLayoutId id="2147483651" r:id="rId4"/>
    <p:sldLayoutId id="2147483652" r:id="rId5"/>
    <p:sldLayoutId id="2147483690" r:id="rId6"/>
    <p:sldLayoutId id="2147483653" r:id="rId7"/>
    <p:sldLayoutId id="2147483689" r:id="rId8"/>
    <p:sldLayoutId id="2147483654" r:id="rId9"/>
    <p:sldLayoutId id="2147483655" r:id="rId10"/>
    <p:sldLayoutId id="2147483656" r:id="rId11"/>
    <p:sldLayoutId id="2147483657" r:id="rId12"/>
    <p:sldLayoutId id="2147483658" r:id="rId13"/>
    <p:sldLayoutId id="2147483659" r:id="rId14"/>
    <p:sldLayoutId id="2147483660" r:id="rId15"/>
  </p:sldLayoutIdLst>
  <p:txStyles>
    <p:titleStyle>
      <a:lvl1pPr algn="l" defTabSz="914400" rtl="0" eaLnBrk="1" latinLnBrk="0" hangingPunct="1">
        <a:spcBef>
          <a:spcPct val="0"/>
        </a:spcBef>
        <a:buNone/>
        <a:defRPr sz="4000" kern="1200">
          <a:solidFill>
            <a:srgbClr val="262626"/>
          </a:solidFill>
          <a:latin typeface="Segoe UI Semibold" panose="020B0702040204020203"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600" kern="1200">
          <a:solidFill>
            <a:schemeClr val="tx1">
              <a:lumMod val="85000"/>
              <a:lumOff val="15000"/>
            </a:schemeClr>
          </a:solidFill>
          <a:latin typeface="Segoe UI Light" panose="020B0502040204020203" pitchFamily="34" charset="0"/>
          <a:ea typeface="+mn-ea"/>
          <a:cs typeface="+mn-cs"/>
        </a:defRPr>
      </a:lvl1pPr>
      <a:lvl2pPr marL="742950" indent="-285750" algn="l" defTabSz="914400" rtl="0" eaLnBrk="1" latinLnBrk="0" hangingPunct="1">
        <a:spcBef>
          <a:spcPct val="20000"/>
        </a:spcBef>
        <a:buFont typeface="Arial" pitchFamily="34" charset="0"/>
        <a:buChar char="–"/>
        <a:defRPr sz="3200" kern="1200">
          <a:solidFill>
            <a:schemeClr val="tx1">
              <a:lumMod val="85000"/>
              <a:lumOff val="15000"/>
            </a:schemeClr>
          </a:solidFill>
          <a:latin typeface="Segoe UI Light" panose="020B0502040204020203" pitchFamily="34" charset="0"/>
          <a:ea typeface="+mn-ea"/>
          <a:cs typeface="+mn-cs"/>
        </a:defRPr>
      </a:lvl2pPr>
      <a:lvl3pPr marL="1143000" indent="-228600" algn="l" defTabSz="914400" rtl="0" eaLnBrk="1" latinLnBrk="0" hangingPunct="1">
        <a:spcBef>
          <a:spcPct val="20000"/>
        </a:spcBef>
        <a:buFont typeface="Arial" pitchFamily="34" charset="0"/>
        <a:buChar char="•"/>
        <a:defRPr sz="2800" kern="1200">
          <a:solidFill>
            <a:schemeClr val="tx1">
              <a:lumMod val="85000"/>
              <a:lumOff val="15000"/>
            </a:schemeClr>
          </a:solidFill>
          <a:latin typeface="Segoe UI Light" panose="020B0502040204020203" pitchFamily="34" charset="0"/>
          <a:ea typeface="+mn-ea"/>
          <a:cs typeface="+mn-cs"/>
        </a:defRPr>
      </a:lvl3pPr>
      <a:lvl4pPr marL="1600200" indent="-228600" algn="l" defTabSz="914400" rtl="0" eaLnBrk="1" latinLnBrk="0" hangingPunct="1">
        <a:spcBef>
          <a:spcPct val="20000"/>
        </a:spcBef>
        <a:buFont typeface="Arial" pitchFamily="34" charset="0"/>
        <a:buChar char="–"/>
        <a:defRPr sz="2400" kern="1200">
          <a:solidFill>
            <a:schemeClr val="tx1">
              <a:lumMod val="85000"/>
              <a:lumOff val="15000"/>
            </a:schemeClr>
          </a:solidFill>
          <a:latin typeface="Segoe UI Light" panose="020B0502040204020203" pitchFamily="34" charset="0"/>
          <a:ea typeface="+mn-ea"/>
          <a:cs typeface="+mn-cs"/>
        </a:defRPr>
      </a:lvl4pPr>
      <a:lvl5pPr marL="2057400" indent="-228600" algn="l" defTabSz="914400" rtl="0" eaLnBrk="1" latinLnBrk="0" hangingPunct="1">
        <a:spcBef>
          <a:spcPct val="20000"/>
        </a:spcBef>
        <a:buFont typeface="Arial" pitchFamily="34" charset="0"/>
        <a:buChar char="»"/>
        <a:defRPr sz="2400" kern="1200">
          <a:solidFill>
            <a:schemeClr val="tx1">
              <a:lumMod val="85000"/>
              <a:lumOff val="15000"/>
            </a:schemeClr>
          </a:solidFill>
          <a:latin typeface="Segoe UI Light" panose="020B0502040204020203"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F25576-40B6-46FE-8FDF-C528097799AB}" type="datetimeFigureOut">
              <a:rPr lang="en-US" smtClean="0"/>
              <a:t>5/27/16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FF417B-7108-4ECF-9568-EEC35C0B7DB8}" type="slidenum">
              <a:rPr lang="en-US" smtClean="0"/>
              <a:t>‹#›</a:t>
            </a:fld>
            <a:endParaRPr lang="en-US"/>
          </a:p>
        </p:txBody>
      </p:sp>
    </p:spTree>
    <p:extLst>
      <p:ext uri="{BB962C8B-B14F-4D97-AF65-F5344CB8AC3E}">
        <p14:creationId xmlns:p14="http://schemas.microsoft.com/office/powerpoint/2010/main" val="996186782"/>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F25576-40B6-46FE-8FDF-C528097799AB}" type="datetimeFigureOut">
              <a:rPr lang="en-US" smtClean="0">
                <a:solidFill>
                  <a:prstClr val="black">
                    <a:tint val="75000"/>
                  </a:prstClr>
                </a:solidFill>
              </a:rPr>
              <a:pPr/>
              <a:t>5/27/16</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FF417B-7108-4ECF-9568-EEC35C0B7DB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6033574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microsoft.com/office/2007/relationships/hdphoto" Target="../media/hdphoto1.wdp"/><Relationship Id="rId6" Type="http://schemas.openxmlformats.org/officeDocument/2006/relationships/image" Target="../media/image4.png"/><Relationship Id="rId7" Type="http://schemas.microsoft.com/office/2007/relationships/hdphoto" Target="../media/hdphoto2.wdp"/><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notesSlide" Target="../notesSlides/notesSlide1.xml"/><Relationship Id="rId5" Type="http://schemas.openxmlformats.org/officeDocument/2006/relationships/image" Target="../media/image5.png"/><Relationship Id="rId1" Type="http://schemas.microsoft.com/office/2007/relationships/media" Target="../media/media1.mp4"/><Relationship Id="rId2" Type="http://schemas.openxmlformats.org/officeDocument/2006/relationships/video" Target="../media/media1.mp4"/></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xml"/><Relationship Id="rId3"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jpeg"/><Relationship Id="rId5" Type="http://schemas.openxmlformats.org/officeDocument/2006/relationships/image" Target="../media/image9.jpeg"/><Relationship Id="rId6" Type="http://schemas.openxmlformats.org/officeDocument/2006/relationships/image" Target="../media/image10.jpeg"/><Relationship Id="rId7" Type="http://schemas.openxmlformats.org/officeDocument/2006/relationships/image" Target="../media/image11.jpeg"/><Relationship Id="rId8" Type="http://schemas.openxmlformats.org/officeDocument/2006/relationships/image" Target="../media/image12.jpeg"/><Relationship Id="rId9" Type="http://schemas.openxmlformats.org/officeDocument/2006/relationships/image" Target="../media/image13.jpeg"/><Relationship Id="rId1" Type="http://schemas.openxmlformats.org/officeDocument/2006/relationships/slideLayout" Target="../slideLayouts/slideLayout17.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jpeg"/><Relationship Id="rId5" Type="http://schemas.openxmlformats.org/officeDocument/2006/relationships/image" Target="../media/image9.jpeg"/><Relationship Id="rId6" Type="http://schemas.openxmlformats.org/officeDocument/2006/relationships/image" Target="../media/image10.jpeg"/><Relationship Id="rId7" Type="http://schemas.openxmlformats.org/officeDocument/2006/relationships/image" Target="../media/image11.jpeg"/><Relationship Id="rId8" Type="http://schemas.openxmlformats.org/officeDocument/2006/relationships/image" Target="../media/image12.jpeg"/><Relationship Id="rId9" Type="http://schemas.openxmlformats.org/officeDocument/2006/relationships/image" Target="../media/image13.jpeg"/><Relationship Id="rId1" Type="http://schemas.openxmlformats.org/officeDocument/2006/relationships/slideLayout" Target="../slideLayouts/slideLayout17.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4" Type="http://schemas.openxmlformats.org/officeDocument/2006/relationships/image" Target="../media/image16.png"/><Relationship Id="rId1" Type="http://schemas.openxmlformats.org/officeDocument/2006/relationships/slideLayout" Target="../slideLayouts/slideLayout17.xml"/><Relationship Id="rId2"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jpeg"/><Relationship Id="rId5" Type="http://schemas.openxmlformats.org/officeDocument/2006/relationships/image" Target="../media/image9.jpeg"/><Relationship Id="rId6" Type="http://schemas.openxmlformats.org/officeDocument/2006/relationships/image" Target="../media/image10.jpeg"/><Relationship Id="rId7" Type="http://schemas.openxmlformats.org/officeDocument/2006/relationships/image" Target="../media/image11.jpeg"/><Relationship Id="rId8" Type="http://schemas.openxmlformats.org/officeDocument/2006/relationships/image" Target="../media/image12.jpeg"/><Relationship Id="rId9" Type="http://schemas.openxmlformats.org/officeDocument/2006/relationships/image" Target="../media/image13.jpeg"/><Relationship Id="rId1" Type="http://schemas.openxmlformats.org/officeDocument/2006/relationships/slideLayout" Target="../slideLayouts/slideLayout17.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6.xml"/><Relationship Id="rId3" Type="http://schemas.openxmlformats.org/officeDocument/2006/relationships/image" Target="../media/image1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7.xml"/><Relationship Id="rId3"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microsoft.com/office/2007/relationships/media" Target="../media/media3.mp4"/><Relationship Id="rId4" Type="http://schemas.openxmlformats.org/officeDocument/2006/relationships/video" Target="../media/media3.mp4"/><Relationship Id="rId5" Type="http://schemas.openxmlformats.org/officeDocument/2006/relationships/video" Target="NULL" TargetMode="External"/><Relationship Id="rId6" Type="http://schemas.microsoft.com/office/2007/relationships/media" Target="../media/media4.mp4"/><Relationship Id="rId7" Type="http://schemas.openxmlformats.org/officeDocument/2006/relationships/slideLayout" Target="../slideLayouts/slideLayout17.xml"/><Relationship Id="rId8" Type="http://schemas.openxmlformats.org/officeDocument/2006/relationships/notesSlide" Target="../notesSlides/notesSlide8.xml"/><Relationship Id="rId9" Type="http://schemas.openxmlformats.org/officeDocument/2006/relationships/image" Target="../media/image18.png"/><Relationship Id="rId10" Type="http://schemas.openxmlformats.org/officeDocument/2006/relationships/image" Target="../media/image19.png"/><Relationship Id="rId11" Type="http://schemas.openxmlformats.org/officeDocument/2006/relationships/image" Target="../media/image20.png"/><Relationship Id="rId1" Type="http://schemas.microsoft.com/office/2007/relationships/media" Target="../media/media2.mp4"/><Relationship Id="rId2" Type="http://schemas.openxmlformats.org/officeDocument/2006/relationships/video" Target="../media/media2.mp4"/></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4" Type="http://schemas.openxmlformats.org/officeDocument/2006/relationships/image" Target="../media/image22.jpeg"/><Relationship Id="rId5" Type="http://schemas.openxmlformats.org/officeDocument/2006/relationships/image" Target="../media/image23.jpeg"/><Relationship Id="rId6" Type="http://schemas.openxmlformats.org/officeDocument/2006/relationships/image" Target="../media/image24.jpeg"/><Relationship Id="rId7" Type="http://schemas.openxmlformats.org/officeDocument/2006/relationships/image" Target="../media/image25.png"/><Relationship Id="rId8" Type="http://schemas.openxmlformats.org/officeDocument/2006/relationships/image" Target="../media/image26.jpeg"/><Relationship Id="rId1" Type="http://schemas.openxmlformats.org/officeDocument/2006/relationships/slideLayout" Target="../slideLayouts/slideLayout17.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7.jpeg"/><Relationship Id="rId3" Type="http://schemas.openxmlformats.org/officeDocument/2006/relationships/image" Target="../media/image28.jpeg"/></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4" Type="http://schemas.openxmlformats.org/officeDocument/2006/relationships/image" Target="../media/image30.jpeg"/><Relationship Id="rId5" Type="http://schemas.openxmlformats.org/officeDocument/2006/relationships/image" Target="../media/image31.jpeg"/><Relationship Id="rId6" Type="http://schemas.openxmlformats.org/officeDocument/2006/relationships/image" Target="../media/image32.jpeg"/><Relationship Id="rId7" Type="http://schemas.openxmlformats.org/officeDocument/2006/relationships/image" Target="../media/image33.jpeg"/><Relationship Id="rId8" Type="http://schemas.openxmlformats.org/officeDocument/2006/relationships/image" Target="../media/image34.jpeg"/><Relationship Id="rId9" Type="http://schemas.openxmlformats.org/officeDocument/2006/relationships/image" Target="../media/image35.jpeg"/><Relationship Id="rId10" Type="http://schemas.openxmlformats.org/officeDocument/2006/relationships/image" Target="../media/image36.png"/><Relationship Id="rId1" Type="http://schemas.openxmlformats.org/officeDocument/2006/relationships/slideLayout" Target="../slideLayouts/slideLayout17.xml"/><Relationship Id="rId2"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4" Type="http://schemas.openxmlformats.org/officeDocument/2006/relationships/image" Target="../media/image39.jpeg"/><Relationship Id="rId5" Type="http://schemas.openxmlformats.org/officeDocument/2006/relationships/image" Target="../media/image40.jpeg"/><Relationship Id="rId6" Type="http://schemas.openxmlformats.org/officeDocument/2006/relationships/image" Target="../media/image41.JPG"/><Relationship Id="rId7" Type="http://schemas.openxmlformats.org/officeDocument/2006/relationships/image" Target="../media/image42.jpeg"/><Relationship Id="rId8" Type="http://schemas.openxmlformats.org/officeDocument/2006/relationships/image" Target="../media/image43.JPG"/><Relationship Id="rId9" Type="http://schemas.openxmlformats.org/officeDocument/2006/relationships/image" Target="../media/image44.JPG"/><Relationship Id="rId1" Type="http://schemas.openxmlformats.org/officeDocument/2006/relationships/slideLayout" Target="../slideLayouts/slideLayout17.xml"/><Relationship Id="rId2" Type="http://schemas.openxmlformats.org/officeDocument/2006/relationships/image" Target="../media/image37.jpeg"/></Relationships>
</file>

<file path=ppt/slides/_rels/slide18.xml.rels><?xml version="1.0" encoding="UTF-8" standalone="yes"?>
<Relationships xmlns="http://schemas.openxmlformats.org/package/2006/relationships"><Relationship Id="rId3" Type="http://schemas.openxmlformats.org/officeDocument/2006/relationships/image" Target="../media/image46.JPG"/><Relationship Id="rId4" Type="http://schemas.openxmlformats.org/officeDocument/2006/relationships/image" Target="../media/image47.JPG"/><Relationship Id="rId1" Type="http://schemas.openxmlformats.org/officeDocument/2006/relationships/slideLayout" Target="../slideLayouts/slideLayout17.xml"/><Relationship Id="rId2" Type="http://schemas.openxmlformats.org/officeDocument/2006/relationships/image" Target="../media/image45.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3" Type="http://schemas.openxmlformats.org/officeDocument/2006/relationships/image" Target="../media/image48.jpeg"/><Relationship Id="rId4" Type="http://schemas.openxmlformats.org/officeDocument/2006/relationships/image" Target="../media/image49.jpeg"/><Relationship Id="rId5" Type="http://schemas.openxmlformats.org/officeDocument/2006/relationships/image" Target="../media/image50.jpeg"/><Relationship Id="rId6" Type="http://schemas.openxmlformats.org/officeDocument/2006/relationships/image" Target="../media/image51.jpeg"/><Relationship Id="rId7" Type="http://schemas.openxmlformats.org/officeDocument/2006/relationships/image" Target="../media/image52.jpeg"/><Relationship Id="rId1" Type="http://schemas.openxmlformats.org/officeDocument/2006/relationships/slideLayout" Target="../slideLayouts/slideLayout17.xml"/><Relationship Id="rId2" Type="http://schemas.openxmlformats.org/officeDocument/2006/relationships/notesSlide" Target="../notesSlides/notesSlide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3.xml"/><Relationship Id="rId3" Type="http://schemas.openxmlformats.org/officeDocument/2006/relationships/image" Target="../media/image53.png"/></Relationships>
</file>

<file path=ppt/slides/_rels/slide22.xml.rels><?xml version="1.0" encoding="UTF-8" standalone="yes"?>
<Relationships xmlns="http://schemas.openxmlformats.org/package/2006/relationships"><Relationship Id="rId3" Type="http://schemas.openxmlformats.org/officeDocument/2006/relationships/image" Target="../media/image54.jpeg"/><Relationship Id="rId4" Type="http://schemas.openxmlformats.org/officeDocument/2006/relationships/image" Target="../media/image55.jpeg"/><Relationship Id="rId5" Type="http://schemas.openxmlformats.org/officeDocument/2006/relationships/image" Target="../media/image56.jpeg"/><Relationship Id="rId6" Type="http://schemas.openxmlformats.org/officeDocument/2006/relationships/image" Target="../media/image53.png"/><Relationship Id="rId1" Type="http://schemas.openxmlformats.org/officeDocument/2006/relationships/slideLayout" Target="../slideLayouts/slideLayout17.xml"/><Relationship Id="rId2" Type="http://schemas.openxmlformats.org/officeDocument/2006/relationships/notesSlide" Target="../notesSlides/notesSlide14.xml"/></Relationships>
</file>

<file path=ppt/slides/_rels/slide23.xml.rels><?xml version="1.0" encoding="UTF-8" standalone="yes"?>
<Relationships xmlns="http://schemas.openxmlformats.org/package/2006/relationships"><Relationship Id="rId11" Type="http://schemas.openxmlformats.org/officeDocument/2006/relationships/image" Target="../media/image64.jpeg"/><Relationship Id="rId12" Type="http://schemas.openxmlformats.org/officeDocument/2006/relationships/image" Target="../media/image65.jpeg"/><Relationship Id="rId1" Type="http://schemas.openxmlformats.org/officeDocument/2006/relationships/slideLayout" Target="../slideLayouts/slideLayout17.xml"/><Relationship Id="rId2" Type="http://schemas.openxmlformats.org/officeDocument/2006/relationships/notesSlide" Target="../notesSlides/notesSlide15.xml"/><Relationship Id="rId3" Type="http://schemas.openxmlformats.org/officeDocument/2006/relationships/image" Target="../media/image57.png"/><Relationship Id="rId4" Type="http://schemas.openxmlformats.org/officeDocument/2006/relationships/image" Target="../media/image56.jpeg"/><Relationship Id="rId5" Type="http://schemas.openxmlformats.org/officeDocument/2006/relationships/image" Target="../media/image58.png"/><Relationship Id="rId6" Type="http://schemas.openxmlformats.org/officeDocument/2006/relationships/image" Target="../media/image59.jpeg"/><Relationship Id="rId7" Type="http://schemas.openxmlformats.org/officeDocument/2006/relationships/image" Target="../media/image60.jpeg"/><Relationship Id="rId8" Type="http://schemas.openxmlformats.org/officeDocument/2006/relationships/image" Target="../media/image61.jpeg"/><Relationship Id="rId9" Type="http://schemas.openxmlformats.org/officeDocument/2006/relationships/image" Target="../media/image62.jpeg"/><Relationship Id="rId10" Type="http://schemas.openxmlformats.org/officeDocument/2006/relationships/image" Target="../media/image63.jpeg"/></Relationships>
</file>

<file path=ppt/slides/_rels/slide24.xml.rels><?xml version="1.0" encoding="UTF-8" standalone="yes"?>
<Relationships xmlns="http://schemas.openxmlformats.org/package/2006/relationships"><Relationship Id="rId11" Type="http://schemas.openxmlformats.org/officeDocument/2006/relationships/image" Target="../media/image64.jpeg"/><Relationship Id="rId12" Type="http://schemas.openxmlformats.org/officeDocument/2006/relationships/image" Target="../media/image65.jpeg"/><Relationship Id="rId1" Type="http://schemas.openxmlformats.org/officeDocument/2006/relationships/slideLayout" Target="../slideLayouts/slideLayout17.xml"/><Relationship Id="rId2" Type="http://schemas.openxmlformats.org/officeDocument/2006/relationships/notesSlide" Target="../notesSlides/notesSlide16.xml"/><Relationship Id="rId3" Type="http://schemas.openxmlformats.org/officeDocument/2006/relationships/image" Target="../media/image57.png"/><Relationship Id="rId4" Type="http://schemas.openxmlformats.org/officeDocument/2006/relationships/image" Target="../media/image56.jpeg"/><Relationship Id="rId5" Type="http://schemas.openxmlformats.org/officeDocument/2006/relationships/image" Target="../media/image58.png"/><Relationship Id="rId6" Type="http://schemas.openxmlformats.org/officeDocument/2006/relationships/image" Target="../media/image59.jpeg"/><Relationship Id="rId7" Type="http://schemas.openxmlformats.org/officeDocument/2006/relationships/image" Target="../media/image60.jpeg"/><Relationship Id="rId8" Type="http://schemas.openxmlformats.org/officeDocument/2006/relationships/image" Target="../media/image61.jpeg"/><Relationship Id="rId9" Type="http://schemas.openxmlformats.org/officeDocument/2006/relationships/image" Target="../media/image62.jpeg"/><Relationship Id="rId10" Type="http://schemas.openxmlformats.org/officeDocument/2006/relationships/image" Target="../media/image63.jpeg"/></Relationships>
</file>

<file path=ppt/slides/_rels/slide25.xml.rels><?xml version="1.0" encoding="UTF-8" standalone="yes"?>
<Relationships xmlns="http://schemas.openxmlformats.org/package/2006/relationships"><Relationship Id="rId11" Type="http://schemas.openxmlformats.org/officeDocument/2006/relationships/image" Target="../media/image75.jpeg"/><Relationship Id="rId12" Type="http://schemas.openxmlformats.org/officeDocument/2006/relationships/image" Target="../media/image76.jpeg"/><Relationship Id="rId13" Type="http://schemas.openxmlformats.org/officeDocument/2006/relationships/image" Target="../media/image77.jpeg"/><Relationship Id="rId14" Type="http://schemas.openxmlformats.org/officeDocument/2006/relationships/image" Target="../media/image78.jpeg"/><Relationship Id="rId15" Type="http://schemas.openxmlformats.org/officeDocument/2006/relationships/image" Target="../media/image79.jpeg"/><Relationship Id="rId1" Type="http://schemas.openxmlformats.org/officeDocument/2006/relationships/slideLayout" Target="../slideLayouts/slideLayout17.xml"/><Relationship Id="rId2" Type="http://schemas.openxmlformats.org/officeDocument/2006/relationships/image" Target="../media/image66.jpeg"/><Relationship Id="rId3" Type="http://schemas.openxmlformats.org/officeDocument/2006/relationships/image" Target="../media/image67.jpeg"/><Relationship Id="rId4" Type="http://schemas.openxmlformats.org/officeDocument/2006/relationships/image" Target="../media/image68.jpeg"/><Relationship Id="rId5" Type="http://schemas.openxmlformats.org/officeDocument/2006/relationships/image" Target="../media/image69.jpeg"/><Relationship Id="rId6" Type="http://schemas.openxmlformats.org/officeDocument/2006/relationships/image" Target="../media/image70.jpeg"/><Relationship Id="rId7" Type="http://schemas.openxmlformats.org/officeDocument/2006/relationships/image" Target="../media/image71.jpeg"/><Relationship Id="rId8" Type="http://schemas.openxmlformats.org/officeDocument/2006/relationships/image" Target="../media/image72.jpeg"/><Relationship Id="rId9" Type="http://schemas.openxmlformats.org/officeDocument/2006/relationships/image" Target="../media/image73.jpeg"/><Relationship Id="rId10" Type="http://schemas.openxmlformats.org/officeDocument/2006/relationships/image" Target="../media/image74.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7.xml"/><Relationship Id="rId4" Type="http://schemas.openxmlformats.org/officeDocument/2006/relationships/image" Target="../media/image80.png"/><Relationship Id="rId1" Type="http://schemas.openxmlformats.org/officeDocument/2006/relationships/video" Target="NULL" TargetMode="External"/><Relationship Id="rId2" Type="http://schemas.microsoft.com/office/2007/relationships/media" Target="../media/media5.mp4"/></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7.xml"/><Relationship Id="rId3" Type="http://schemas.openxmlformats.org/officeDocument/2006/relationships/image" Target="../media/image60.jpeg"/></Relationships>
</file>

<file path=ppt/slides/_rels/slide28.xml.rels><?xml version="1.0" encoding="UTF-8" standalone="yes"?>
<Relationships xmlns="http://schemas.openxmlformats.org/package/2006/relationships"><Relationship Id="rId11" Type="http://schemas.openxmlformats.org/officeDocument/2006/relationships/image" Target="../media/image64.jpeg"/><Relationship Id="rId12" Type="http://schemas.openxmlformats.org/officeDocument/2006/relationships/image" Target="../media/image65.jpeg"/><Relationship Id="rId1" Type="http://schemas.openxmlformats.org/officeDocument/2006/relationships/slideLayout" Target="../slideLayouts/slideLayout17.xml"/><Relationship Id="rId2" Type="http://schemas.openxmlformats.org/officeDocument/2006/relationships/notesSlide" Target="../notesSlides/notesSlide18.xml"/><Relationship Id="rId3" Type="http://schemas.openxmlformats.org/officeDocument/2006/relationships/image" Target="../media/image57.png"/><Relationship Id="rId4" Type="http://schemas.openxmlformats.org/officeDocument/2006/relationships/image" Target="../media/image56.jpeg"/><Relationship Id="rId5" Type="http://schemas.openxmlformats.org/officeDocument/2006/relationships/image" Target="../media/image58.png"/><Relationship Id="rId6" Type="http://schemas.openxmlformats.org/officeDocument/2006/relationships/image" Target="../media/image59.jpeg"/><Relationship Id="rId7" Type="http://schemas.openxmlformats.org/officeDocument/2006/relationships/image" Target="../media/image60.jpeg"/><Relationship Id="rId8" Type="http://schemas.openxmlformats.org/officeDocument/2006/relationships/image" Target="../media/image61.jpeg"/><Relationship Id="rId9" Type="http://schemas.openxmlformats.org/officeDocument/2006/relationships/image" Target="../media/image62.jpeg"/><Relationship Id="rId10" Type="http://schemas.openxmlformats.org/officeDocument/2006/relationships/image" Target="../media/image63.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9.xml"/></Relationships>
</file>

<file path=ppt/slides/_rels/slide30.xml.rels><?xml version="1.0" encoding="UTF-8" standalone="yes"?>
<Relationships xmlns="http://schemas.openxmlformats.org/package/2006/relationships"><Relationship Id="rId3" Type="http://schemas.openxmlformats.org/officeDocument/2006/relationships/image" Target="../media/image81.png"/><Relationship Id="rId4" Type="http://schemas.openxmlformats.org/officeDocument/2006/relationships/image" Target="../media/image82.png"/><Relationship Id="rId5" Type="http://schemas.openxmlformats.org/officeDocument/2006/relationships/image" Target="../media/image83.png"/><Relationship Id="rId6" Type="http://schemas.openxmlformats.org/officeDocument/2006/relationships/image" Target="../media/image84.png"/><Relationship Id="rId7" Type="http://schemas.openxmlformats.org/officeDocument/2006/relationships/image" Target="../media/image85.png"/><Relationship Id="rId8" Type="http://schemas.openxmlformats.org/officeDocument/2006/relationships/image" Target="../media/image86.png"/><Relationship Id="rId1" Type="http://schemas.openxmlformats.org/officeDocument/2006/relationships/slideLayout" Target="../slideLayouts/slideLayout17.xml"/><Relationship Id="rId2" Type="http://schemas.openxmlformats.org/officeDocument/2006/relationships/notesSlide" Target="../notesSlides/notesSlide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2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34.xml.rels><?xml version="1.0" encoding="UTF-8" standalone="yes"?>
<Relationships xmlns="http://schemas.openxmlformats.org/package/2006/relationships"><Relationship Id="rId3" Type="http://schemas.openxmlformats.org/officeDocument/2006/relationships/image" Target="../media/image87.png"/><Relationship Id="rId4" Type="http://schemas.openxmlformats.org/officeDocument/2006/relationships/image" Target="../media/image88.png"/><Relationship Id="rId5" Type="http://schemas.openxmlformats.org/officeDocument/2006/relationships/image" Target="../media/image89.png"/><Relationship Id="rId6" Type="http://schemas.openxmlformats.org/officeDocument/2006/relationships/image" Target="../media/image90.png"/><Relationship Id="rId7" Type="http://schemas.openxmlformats.org/officeDocument/2006/relationships/image" Target="../media/image91.png"/><Relationship Id="rId1" Type="http://schemas.openxmlformats.org/officeDocument/2006/relationships/slideLayout" Target="../slideLayouts/slideLayout28.xml"/><Relationship Id="rId2" Type="http://schemas.openxmlformats.org/officeDocument/2006/relationships/notesSlide" Target="../notesSlides/notesSlide2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5.xml"/><Relationship Id="rId3" Type="http://schemas.openxmlformats.org/officeDocument/2006/relationships/image" Target="../media/image92.em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6.xml"/><Relationship Id="rId3" Type="http://schemas.openxmlformats.org/officeDocument/2006/relationships/image" Target="../media/image93.e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7.xml"/><Relationship Id="rId3" Type="http://schemas.openxmlformats.org/officeDocument/2006/relationships/image" Target="../media/image94.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8.xml"/><Relationship Id="rId3" Type="http://schemas.openxmlformats.org/officeDocument/2006/relationships/image" Target="../media/image94.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9.xml"/><Relationship Id="rId3" Type="http://schemas.openxmlformats.org/officeDocument/2006/relationships/image" Target="../media/image95.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image" Target="../media/image96.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image" Target="../media/image97.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image" Target="../media/image97.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image" Target="../media/image98.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image" Target="../media/image99.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image" Target="../media/image100.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image" Target="../media/image100.jpeg"/></Relationships>
</file>

<file path=ppt/slides/_rels/slide48.xml.rels><?xml version="1.0" encoding="UTF-8" standalone="yes"?>
<Relationships xmlns="http://schemas.openxmlformats.org/package/2006/relationships"><Relationship Id="rId3" Type="http://schemas.openxmlformats.org/officeDocument/2006/relationships/image" Target="../media/image101.png"/><Relationship Id="rId4" Type="http://schemas.openxmlformats.org/officeDocument/2006/relationships/image" Target="../media/image102.png"/><Relationship Id="rId5" Type="http://schemas.openxmlformats.org/officeDocument/2006/relationships/image" Target="../media/image103.png"/><Relationship Id="rId6" Type="http://schemas.openxmlformats.org/officeDocument/2006/relationships/image" Target="../media/image104.png"/><Relationship Id="rId1" Type="http://schemas.openxmlformats.org/officeDocument/2006/relationships/slideLayout" Target="../slideLayouts/slideLayout28.xml"/><Relationship Id="rId2" Type="http://schemas.openxmlformats.org/officeDocument/2006/relationships/notesSlide" Target="../notesSlides/notesSlide30.xml"/></Relationships>
</file>

<file path=ppt/slides/_rels/slide49.xml.rels><?xml version="1.0" encoding="UTF-8" standalone="yes"?>
<Relationships xmlns="http://schemas.openxmlformats.org/package/2006/relationships"><Relationship Id="rId3" Type="http://schemas.openxmlformats.org/officeDocument/2006/relationships/image" Target="../media/image101.png"/><Relationship Id="rId4" Type="http://schemas.openxmlformats.org/officeDocument/2006/relationships/image" Target="../media/image103.png"/><Relationship Id="rId5" Type="http://schemas.openxmlformats.org/officeDocument/2006/relationships/image" Target="../media/image104.png"/><Relationship Id="rId6" Type="http://schemas.openxmlformats.org/officeDocument/2006/relationships/image" Target="../media/image102.png"/><Relationship Id="rId1" Type="http://schemas.openxmlformats.org/officeDocument/2006/relationships/slideLayout" Target="../slideLayouts/slideLayout28.xml"/><Relationship Id="rId2" Type="http://schemas.openxmlformats.org/officeDocument/2006/relationships/notesSlide" Target="../notesSlides/notesSlide31.xml"/></Relationships>
</file>

<file path=ppt/slides/_rels/slide50.xml.rels><?xml version="1.0" encoding="UTF-8" standalone="yes"?>
<Relationships xmlns="http://schemas.openxmlformats.org/package/2006/relationships"><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2.png"/><Relationship Id="rId1" Type="http://schemas.openxmlformats.org/officeDocument/2006/relationships/slideLayout" Target="../slideLayouts/slideLayout28.xml"/><Relationship Id="rId2" Type="http://schemas.openxmlformats.org/officeDocument/2006/relationships/image" Target="../media/image101.png"/></Relationships>
</file>

<file path=ppt/slides/_rels/slide51.xml.rels><?xml version="1.0" encoding="UTF-8" standalone="yes"?>
<Relationships xmlns="http://schemas.openxmlformats.org/package/2006/relationships"><Relationship Id="rId3" Type="http://schemas.openxmlformats.org/officeDocument/2006/relationships/image" Target="../media/image105.jpeg"/><Relationship Id="rId4" Type="http://schemas.openxmlformats.org/officeDocument/2006/relationships/image" Target="../media/image106.jpeg"/><Relationship Id="rId5" Type="http://schemas.openxmlformats.org/officeDocument/2006/relationships/image" Target="../media/image107.jpeg"/><Relationship Id="rId6" Type="http://schemas.openxmlformats.org/officeDocument/2006/relationships/image" Target="../media/image108.jpeg"/><Relationship Id="rId7" Type="http://schemas.openxmlformats.org/officeDocument/2006/relationships/image" Target="../media/image102.png"/><Relationship Id="rId8" Type="http://schemas.openxmlformats.org/officeDocument/2006/relationships/image" Target="../media/image103.png"/><Relationship Id="rId9" Type="http://schemas.openxmlformats.org/officeDocument/2006/relationships/image" Target="../media/image104.png"/><Relationship Id="rId10" Type="http://schemas.openxmlformats.org/officeDocument/2006/relationships/image" Target="../media/image101.png"/><Relationship Id="rId1" Type="http://schemas.openxmlformats.org/officeDocument/2006/relationships/slideLayout" Target="../slideLayouts/slideLayout28.xml"/><Relationship Id="rId2" Type="http://schemas.openxmlformats.org/officeDocument/2006/relationships/notesSlide" Target="../notesSlides/notesSlide32.xml"/></Relationships>
</file>

<file path=ppt/slides/_rels/slide52.xml.rels><?xml version="1.0" encoding="UTF-8" standalone="yes"?>
<Relationships xmlns="http://schemas.openxmlformats.org/package/2006/relationships"><Relationship Id="rId3" Type="http://schemas.openxmlformats.org/officeDocument/2006/relationships/image" Target="../media/image105.jpeg"/><Relationship Id="rId4" Type="http://schemas.openxmlformats.org/officeDocument/2006/relationships/image" Target="../media/image106.jpeg"/><Relationship Id="rId5" Type="http://schemas.openxmlformats.org/officeDocument/2006/relationships/image" Target="../media/image107.jpeg"/><Relationship Id="rId6" Type="http://schemas.openxmlformats.org/officeDocument/2006/relationships/image" Target="../media/image108.jpeg"/><Relationship Id="rId7" Type="http://schemas.openxmlformats.org/officeDocument/2006/relationships/image" Target="../media/image109.png"/><Relationship Id="rId8" Type="http://schemas.openxmlformats.org/officeDocument/2006/relationships/image" Target="../media/image102.png"/><Relationship Id="rId9" Type="http://schemas.openxmlformats.org/officeDocument/2006/relationships/image" Target="../media/image103.png"/><Relationship Id="rId10" Type="http://schemas.openxmlformats.org/officeDocument/2006/relationships/image" Target="../media/image104.png"/><Relationship Id="rId1" Type="http://schemas.openxmlformats.org/officeDocument/2006/relationships/slideLayout" Target="../slideLayouts/slideLayout28.xml"/><Relationship Id="rId2" Type="http://schemas.openxmlformats.org/officeDocument/2006/relationships/notesSlide" Target="../notesSlides/notesSlide33.xml"/></Relationships>
</file>

<file path=ppt/slides/_rels/slide53.xml.rels><?xml version="1.0" encoding="UTF-8" standalone="yes"?>
<Relationships xmlns="http://schemas.openxmlformats.org/package/2006/relationships"><Relationship Id="rId3" Type="http://schemas.openxmlformats.org/officeDocument/2006/relationships/image" Target="../media/image110.png"/><Relationship Id="rId4" Type="http://schemas.openxmlformats.org/officeDocument/2006/relationships/image" Target="../media/image111.png"/><Relationship Id="rId5" Type="http://schemas.openxmlformats.org/officeDocument/2006/relationships/image" Target="../media/image112.png"/><Relationship Id="rId6" Type="http://schemas.openxmlformats.org/officeDocument/2006/relationships/image" Target="../media/image113.png"/><Relationship Id="rId7" Type="http://schemas.openxmlformats.org/officeDocument/2006/relationships/image" Target="../media/image114.png"/><Relationship Id="rId8" Type="http://schemas.openxmlformats.org/officeDocument/2006/relationships/image" Target="../media/image102.png"/><Relationship Id="rId9" Type="http://schemas.openxmlformats.org/officeDocument/2006/relationships/image" Target="../media/image103.png"/><Relationship Id="rId10" Type="http://schemas.openxmlformats.org/officeDocument/2006/relationships/image" Target="../media/image104.png"/><Relationship Id="rId1" Type="http://schemas.openxmlformats.org/officeDocument/2006/relationships/slideLayout" Target="../slideLayouts/slideLayout28.xml"/><Relationship Id="rId2" Type="http://schemas.openxmlformats.org/officeDocument/2006/relationships/notesSlide" Target="../notesSlides/notesSlide34.xml"/></Relationships>
</file>

<file path=ppt/slides/_rels/slide54.xml.rels><?xml version="1.0" encoding="UTF-8" standalone="yes"?>
<Relationships xmlns="http://schemas.openxmlformats.org/package/2006/relationships"><Relationship Id="rId3" Type="http://schemas.openxmlformats.org/officeDocument/2006/relationships/image" Target="../media/image109.png"/><Relationship Id="rId4" Type="http://schemas.openxmlformats.org/officeDocument/2006/relationships/image" Target="../media/image102.png"/><Relationship Id="rId5" Type="http://schemas.openxmlformats.org/officeDocument/2006/relationships/image" Target="../media/image103.png"/><Relationship Id="rId6" Type="http://schemas.openxmlformats.org/officeDocument/2006/relationships/image" Target="../media/image104.png"/><Relationship Id="rId1" Type="http://schemas.openxmlformats.org/officeDocument/2006/relationships/slideLayout" Target="../slideLayouts/slideLayout28.xml"/><Relationship Id="rId2" Type="http://schemas.openxmlformats.org/officeDocument/2006/relationships/notesSlide" Target="../notesSlides/notesSlide35.xml"/></Relationships>
</file>

<file path=ppt/slides/_rels/slide55.xml.rels><?xml version="1.0" encoding="UTF-8" standalone="yes"?>
<Relationships xmlns="http://schemas.openxmlformats.org/package/2006/relationships"><Relationship Id="rId3" Type="http://schemas.openxmlformats.org/officeDocument/2006/relationships/image" Target="../media/image102.png"/><Relationship Id="rId4" Type="http://schemas.openxmlformats.org/officeDocument/2006/relationships/image" Target="../media/image103.png"/><Relationship Id="rId5" Type="http://schemas.openxmlformats.org/officeDocument/2006/relationships/image" Target="../media/image104.png"/><Relationship Id="rId6" Type="http://schemas.openxmlformats.org/officeDocument/2006/relationships/image" Target="../media/image115.png"/><Relationship Id="rId1" Type="http://schemas.openxmlformats.org/officeDocument/2006/relationships/slideLayout" Target="../slideLayouts/slideLayout28.xml"/><Relationship Id="rId2" Type="http://schemas.openxmlformats.org/officeDocument/2006/relationships/notesSlide" Target="../notesSlides/notesSlide3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7.xml"/><Relationship Id="rId3" Type="http://schemas.openxmlformats.org/officeDocument/2006/relationships/image" Target="../media/image116.png"/></Relationships>
</file>

<file path=ppt/slides/_rels/slide57.xml.rels><?xml version="1.0" encoding="UTF-8" standalone="yes"?>
<Relationships xmlns="http://schemas.openxmlformats.org/package/2006/relationships"><Relationship Id="rId3" Type="http://schemas.openxmlformats.org/officeDocument/2006/relationships/image" Target="../media/image102.png"/><Relationship Id="rId4" Type="http://schemas.openxmlformats.org/officeDocument/2006/relationships/image" Target="../media/image103.png"/><Relationship Id="rId5" Type="http://schemas.openxmlformats.org/officeDocument/2006/relationships/image" Target="../media/image104.png"/><Relationship Id="rId6" Type="http://schemas.openxmlformats.org/officeDocument/2006/relationships/image" Target="../media/image117.png"/><Relationship Id="rId1" Type="http://schemas.openxmlformats.org/officeDocument/2006/relationships/slideLayout" Target="../slideLayouts/slideLayout28.xml"/><Relationship Id="rId2" Type="http://schemas.openxmlformats.org/officeDocument/2006/relationships/notesSlide" Target="../notesSlides/notesSlide38.xml"/></Relationships>
</file>

<file path=ppt/slides/_rels/slide58.xml.rels><?xml version="1.0" encoding="UTF-8" standalone="yes"?>
<Relationships xmlns="http://schemas.openxmlformats.org/package/2006/relationships"><Relationship Id="rId3" Type="http://schemas.openxmlformats.org/officeDocument/2006/relationships/image" Target="../media/image118.jpeg"/><Relationship Id="rId4" Type="http://schemas.openxmlformats.org/officeDocument/2006/relationships/image" Target="../media/image119.jpeg"/><Relationship Id="rId1" Type="http://schemas.openxmlformats.org/officeDocument/2006/relationships/slideLayout" Target="../slideLayouts/slideLayout28.xml"/><Relationship Id="rId2" Type="http://schemas.openxmlformats.org/officeDocument/2006/relationships/notesSlide" Target="../notesSlides/notesSlide39.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4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21.jpeg"/><Relationship Id="rId4" Type="http://schemas.openxmlformats.org/officeDocument/2006/relationships/image" Target="../media/image122.jpeg"/><Relationship Id="rId5" Type="http://schemas.openxmlformats.org/officeDocument/2006/relationships/image" Target="../media/image123.jpeg"/><Relationship Id="rId1" Type="http://schemas.openxmlformats.org/officeDocument/2006/relationships/slideLayout" Target="../slideLayouts/slideLayout17.xml"/><Relationship Id="rId2" Type="http://schemas.openxmlformats.org/officeDocument/2006/relationships/image" Target="../media/image120.jpeg"/></Relationships>
</file>

<file path=ppt/slides/_rels/slide64.xml.rels><?xml version="1.0" encoding="UTF-8" standalone="yes"?>
<Relationships xmlns="http://schemas.openxmlformats.org/package/2006/relationships"><Relationship Id="rId3" Type="http://schemas.openxmlformats.org/officeDocument/2006/relationships/image" Target="../media/image125.jpeg"/><Relationship Id="rId4" Type="http://schemas.openxmlformats.org/officeDocument/2006/relationships/image" Target="../media/image126.jpeg"/><Relationship Id="rId5" Type="http://schemas.openxmlformats.org/officeDocument/2006/relationships/image" Target="../media/image127.jpeg"/><Relationship Id="rId1" Type="http://schemas.openxmlformats.org/officeDocument/2006/relationships/slideLayout" Target="../slideLayouts/slideLayout17.xml"/><Relationship Id="rId2" Type="http://schemas.openxmlformats.org/officeDocument/2006/relationships/image" Target="../media/image124.jpe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8.jpeg"/><Relationship Id="rId3" Type="http://schemas.openxmlformats.org/officeDocument/2006/relationships/image" Target="../media/image129.jpe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1.xml"/><Relationship Id="rId5" Type="http://schemas.openxmlformats.org/officeDocument/2006/relationships/image" Target="../media/image130.png"/><Relationship Id="rId1" Type="http://schemas.openxmlformats.org/officeDocument/2006/relationships/video" Target="NULL" TargetMode="External"/><Relationship Id="rId2" Type="http://schemas.microsoft.com/office/2007/relationships/media" Target="../media/media6.m4v"/></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2.xml"/><Relationship Id="rId5" Type="http://schemas.openxmlformats.org/officeDocument/2006/relationships/image" Target="../media/image130.png"/><Relationship Id="rId1" Type="http://schemas.openxmlformats.org/officeDocument/2006/relationships/video" Target="NULL" TargetMode="External"/><Relationship Id="rId2" Type="http://schemas.microsoft.com/office/2007/relationships/media" Target="../media/media6.m4v"/></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31.png"/><Relationship Id="rId1" Type="http://schemas.microsoft.com/office/2007/relationships/media" Target="../media/media7.mp4"/><Relationship Id="rId2" Type="http://schemas.openxmlformats.org/officeDocument/2006/relationships/video" Target="../media/media7.mp4"/></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31.png"/><Relationship Id="rId1" Type="http://schemas.microsoft.com/office/2007/relationships/media" Target="../media/media7.mp4"/><Relationship Id="rId2" Type="http://schemas.openxmlformats.org/officeDocument/2006/relationships/video" Target="../media/media7.mp4"/></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32.png"/><Relationship Id="rId1" Type="http://schemas.microsoft.com/office/2007/relationships/media" Target="../media/media8.mp4"/><Relationship Id="rId2" Type="http://schemas.openxmlformats.org/officeDocument/2006/relationships/video" Target="../media/media8.mp4"/></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32.png"/><Relationship Id="rId1" Type="http://schemas.microsoft.com/office/2007/relationships/media" Target="../media/media8.mp4"/><Relationship Id="rId2" Type="http://schemas.openxmlformats.org/officeDocument/2006/relationships/video" Target="../media/media8.mp4"/></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33.png"/><Relationship Id="rId1" Type="http://schemas.microsoft.com/office/2007/relationships/media" Target="../media/media9.mp4"/><Relationship Id="rId2" Type="http://schemas.openxmlformats.org/officeDocument/2006/relationships/video" Target="../media/media9.mp4"/></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33.png"/><Relationship Id="rId1" Type="http://schemas.microsoft.com/office/2007/relationships/media" Target="../media/media9.mp4"/><Relationship Id="rId2" Type="http://schemas.openxmlformats.org/officeDocument/2006/relationships/video" Target="../media/media9.mp4"/></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 Id="rId3" Type="http://schemas.openxmlformats.org/officeDocument/2006/relationships/image" Target="../media/image134.jpe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4.xml"/><Relationship Id="rId5" Type="http://schemas.openxmlformats.org/officeDocument/2006/relationships/image" Target="../media/image135.png"/><Relationship Id="rId1" Type="http://schemas.microsoft.com/office/2007/relationships/media" Target="../media/media10.mp4"/><Relationship Id="rId2" Type="http://schemas.openxmlformats.org/officeDocument/2006/relationships/video" Target="../media/media10.mp4"/></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5.xml"/><Relationship Id="rId5" Type="http://schemas.openxmlformats.org/officeDocument/2006/relationships/image" Target="../media/image135.png"/><Relationship Id="rId1" Type="http://schemas.microsoft.com/office/2007/relationships/media" Target="../media/media10.mp4"/><Relationship Id="rId2" Type="http://schemas.openxmlformats.org/officeDocument/2006/relationships/video" Target="../media/media10.mp4"/></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6.xml"/><Relationship Id="rId5" Type="http://schemas.openxmlformats.org/officeDocument/2006/relationships/image" Target="../media/image136.png"/><Relationship Id="rId1" Type="http://schemas.microsoft.com/office/2007/relationships/media" Target="../media/media11.mp4"/><Relationship Id="rId2" Type="http://schemas.openxmlformats.org/officeDocument/2006/relationships/video" Target="../media/media11.mp4"/></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7.xml"/><Relationship Id="rId5" Type="http://schemas.openxmlformats.org/officeDocument/2006/relationships/image" Target="../media/image136.png"/><Relationship Id="rId1" Type="http://schemas.microsoft.com/office/2007/relationships/media" Target="../media/media11.mp4"/><Relationship Id="rId2" Type="http://schemas.openxmlformats.org/officeDocument/2006/relationships/video" Target="../media/media11.mp4"/></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8.xml"/><Relationship Id="rId5" Type="http://schemas.openxmlformats.org/officeDocument/2006/relationships/image" Target="../media/image137.png"/><Relationship Id="rId1" Type="http://schemas.microsoft.com/office/2007/relationships/media" Target="../media/media12.mp4"/><Relationship Id="rId2" Type="http://schemas.openxmlformats.org/officeDocument/2006/relationships/video" Target="../media/media12.mp4"/></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9.xml"/><Relationship Id="rId5" Type="http://schemas.openxmlformats.org/officeDocument/2006/relationships/image" Target="../media/image137.png"/><Relationship Id="rId1" Type="http://schemas.microsoft.com/office/2007/relationships/media" Target="../media/media12.mp4"/><Relationship Id="rId2" Type="http://schemas.openxmlformats.org/officeDocument/2006/relationships/video" Target="../media/media12.mp4"/></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50.xml"/><Relationship Id="rId5" Type="http://schemas.openxmlformats.org/officeDocument/2006/relationships/image" Target="../media/image138.png"/><Relationship Id="rId1" Type="http://schemas.microsoft.com/office/2007/relationships/media" Target="../media/media13.mp4"/><Relationship Id="rId2" Type="http://schemas.openxmlformats.org/officeDocument/2006/relationships/video" Target="../media/media13.mp4"/></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51.xml"/><Relationship Id="rId5" Type="http://schemas.openxmlformats.org/officeDocument/2006/relationships/image" Target="../media/image138.png"/><Relationship Id="rId1" Type="http://schemas.microsoft.com/office/2007/relationships/media" Target="../media/media13.mp4"/><Relationship Id="rId2" Type="http://schemas.openxmlformats.org/officeDocument/2006/relationships/video" Target="../media/media13.mp4"/></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9.jp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0.jpeg"/></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0.jpeg"/></Relationships>
</file>

<file path=ppt/slides/_rels/slide91.xml.rels><?xml version="1.0" encoding="UTF-8" standalone="yes"?>
<Relationships xmlns="http://schemas.openxmlformats.org/package/2006/relationships"><Relationship Id="rId3" Type="http://schemas.openxmlformats.org/officeDocument/2006/relationships/image" Target="../media/image141.jpeg"/><Relationship Id="rId4" Type="http://schemas.openxmlformats.org/officeDocument/2006/relationships/image" Target="../media/image142.jpeg"/><Relationship Id="rId5" Type="http://schemas.openxmlformats.org/officeDocument/2006/relationships/image" Target="../media/image143.jpeg"/><Relationship Id="rId6" Type="http://schemas.openxmlformats.org/officeDocument/2006/relationships/image" Target="../media/image144.jpeg"/><Relationship Id="rId7" Type="http://schemas.openxmlformats.org/officeDocument/2006/relationships/image" Target="../media/image145.jpeg"/><Relationship Id="rId8" Type="http://schemas.openxmlformats.org/officeDocument/2006/relationships/image" Target="../media/image146.png"/><Relationship Id="rId1" Type="http://schemas.openxmlformats.org/officeDocument/2006/relationships/slideLayout" Target="../slideLayouts/slideLayout17.xml"/><Relationship Id="rId2" Type="http://schemas.openxmlformats.org/officeDocument/2006/relationships/notesSlide" Target="../notesSlides/notesSlide53.xml"/></Relationships>
</file>

<file path=ppt/slides/_rels/slide92.xml.rels><?xml version="1.0" encoding="UTF-8" standalone="yes"?>
<Relationships xmlns="http://schemas.openxmlformats.org/package/2006/relationships"><Relationship Id="rId3" Type="http://schemas.openxmlformats.org/officeDocument/2006/relationships/image" Target="../media/image141.jpeg"/><Relationship Id="rId4" Type="http://schemas.openxmlformats.org/officeDocument/2006/relationships/image" Target="../media/image142.jpeg"/><Relationship Id="rId5" Type="http://schemas.openxmlformats.org/officeDocument/2006/relationships/image" Target="../media/image143.jpeg"/><Relationship Id="rId6" Type="http://schemas.openxmlformats.org/officeDocument/2006/relationships/image" Target="../media/image145.jpeg"/><Relationship Id="rId7" Type="http://schemas.openxmlformats.org/officeDocument/2006/relationships/image" Target="../media/image146.png"/><Relationship Id="rId8" Type="http://schemas.openxmlformats.org/officeDocument/2006/relationships/image" Target="../media/image147.png"/><Relationship Id="rId1" Type="http://schemas.openxmlformats.org/officeDocument/2006/relationships/slideLayout" Target="../slideLayouts/slideLayout17.xml"/><Relationship Id="rId2" Type="http://schemas.openxmlformats.org/officeDocument/2006/relationships/notesSlide" Target="../notesSlides/notesSlide5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8.jpe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9.png"/></Relationships>
</file>

<file path=ppt/slides/_rels/slide96.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jpeg"/><Relationship Id="rId5" Type="http://schemas.openxmlformats.org/officeDocument/2006/relationships/image" Target="../media/image9.jpeg"/><Relationship Id="rId6" Type="http://schemas.openxmlformats.org/officeDocument/2006/relationships/image" Target="../media/image10.jpeg"/><Relationship Id="rId7" Type="http://schemas.openxmlformats.org/officeDocument/2006/relationships/image" Target="../media/image11.jpeg"/><Relationship Id="rId8" Type="http://schemas.openxmlformats.org/officeDocument/2006/relationships/image" Target="../media/image12.jpeg"/><Relationship Id="rId9" Type="http://schemas.openxmlformats.org/officeDocument/2006/relationships/image" Target="../media/image13.jpeg"/><Relationship Id="rId1" Type="http://schemas.openxmlformats.org/officeDocument/2006/relationships/slideLayout" Target="../slideLayouts/slideLayout17.xml"/><Relationship Id="rId2" Type="http://schemas.openxmlformats.org/officeDocument/2006/relationships/notesSlide" Target="../notesSlides/notesSlide55.xml"/></Relationships>
</file>

<file path=ppt/slides/_rels/slide97.xml.rels><?xml version="1.0" encoding="UTF-8" standalone="yes"?>
<Relationships xmlns="http://schemas.openxmlformats.org/package/2006/relationships"><Relationship Id="rId9" Type="http://schemas.openxmlformats.org/officeDocument/2006/relationships/image" Target="../media/image151.png"/><Relationship Id="rId20" Type="http://schemas.openxmlformats.org/officeDocument/2006/relationships/hyperlink" Target="https://thenounproject.com/term/trampoline/16998" TargetMode="External"/><Relationship Id="rId21" Type="http://schemas.openxmlformats.org/officeDocument/2006/relationships/hyperlink" Target="https://thenounproject.com/term/children/4283/" TargetMode="External"/><Relationship Id="rId22" Type="http://schemas.openxmlformats.org/officeDocument/2006/relationships/hyperlink" Target="https://thenounproject.com/term/arduino/34403" TargetMode="External"/><Relationship Id="rId10" Type="http://schemas.openxmlformats.org/officeDocument/2006/relationships/hyperlink" Target="https://thenounproject.com/term/school/23692" TargetMode="External"/><Relationship Id="rId11" Type="http://schemas.openxmlformats.org/officeDocument/2006/relationships/image" Target="../media/image83.png"/><Relationship Id="rId12" Type="http://schemas.openxmlformats.org/officeDocument/2006/relationships/hyperlink" Target="https://thenounproject.com/term/school-bus-stop/731/" TargetMode="External"/><Relationship Id="rId13" Type="http://schemas.openxmlformats.org/officeDocument/2006/relationships/hyperlink" Target="https://thenounproject.com/term/friends/235419/" TargetMode="External"/><Relationship Id="rId14" Type="http://schemas.openxmlformats.org/officeDocument/2006/relationships/hyperlink" Target="https://thenounproject.com/term/boy/364826/" TargetMode="External"/><Relationship Id="rId15" Type="http://schemas.openxmlformats.org/officeDocument/2006/relationships/image" Target="../media/image152.png"/><Relationship Id="rId16" Type="http://schemas.openxmlformats.org/officeDocument/2006/relationships/image" Target="../media/image89.png"/><Relationship Id="rId17" Type="http://schemas.openxmlformats.org/officeDocument/2006/relationships/image" Target="../media/image90.png"/><Relationship Id="rId18" Type="http://schemas.openxmlformats.org/officeDocument/2006/relationships/image" Target="../media/image91.png"/><Relationship Id="rId19" Type="http://schemas.openxmlformats.org/officeDocument/2006/relationships/hyperlink" Target="https://thenounproject.com/term/painting/17015" TargetMode="External"/><Relationship Id="rId1" Type="http://schemas.openxmlformats.org/officeDocument/2006/relationships/slideLayout" Target="../slideLayouts/slideLayout17.xml"/><Relationship Id="rId2" Type="http://schemas.openxmlformats.org/officeDocument/2006/relationships/notesSlide" Target="../notesSlides/notesSlide56.xml"/><Relationship Id="rId3" Type="http://schemas.openxmlformats.org/officeDocument/2006/relationships/hyperlink" Target="https://thenounproject.com/term/dancer/373924/" TargetMode="External"/><Relationship Id="rId4" Type="http://schemas.openxmlformats.org/officeDocument/2006/relationships/image" Target="../media/image84.png"/><Relationship Id="rId5" Type="http://schemas.openxmlformats.org/officeDocument/2006/relationships/image" Target="../media/image86.png"/><Relationship Id="rId6" Type="http://schemas.openxmlformats.org/officeDocument/2006/relationships/image" Target="../media/image150.png"/><Relationship Id="rId7" Type="http://schemas.openxmlformats.org/officeDocument/2006/relationships/image" Target="../media/image81.png"/><Relationship Id="rId8" Type="http://schemas.openxmlformats.org/officeDocument/2006/relationships/hyperlink" Target="https://thenounproject.com/term/house/3966/" TargetMode="External"/></Relationships>
</file>

<file path=ppt/slides/_rels/slide98.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microsoft.com/office/2007/relationships/hdphoto" Target="../media/hdphoto1.wdp"/><Relationship Id="rId6" Type="http://schemas.openxmlformats.org/officeDocument/2006/relationships/image" Target="../media/image4.png"/><Relationship Id="rId7" Type="http://schemas.microsoft.com/office/2007/relationships/hdphoto" Target="../media/hdphoto2.wdp"/><Relationship Id="rId1" Type="http://schemas.openxmlformats.org/officeDocument/2006/relationships/slideLayout" Target="../slideLayouts/slideLayout17.xml"/><Relationship Id="rId2"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24" y="0"/>
            <a:ext cx="12188952" cy="8125968"/>
          </a:xfrm>
        </p:spPr>
      </p:pic>
      <p:sp>
        <p:nvSpPr>
          <p:cNvPr id="3" name="Rectangle 2"/>
          <p:cNvSpPr/>
          <p:nvPr/>
        </p:nvSpPr>
        <p:spPr>
          <a:xfrm>
            <a:off x="4524444" y="76200"/>
            <a:ext cx="7350742" cy="1200329"/>
          </a:xfrm>
          <a:prstGeom prst="rect">
            <a:avLst/>
          </a:prstGeom>
        </p:spPr>
        <p:txBody>
          <a:bodyPr wrap="square">
            <a:spAutoFit/>
          </a:bodyPr>
          <a:lstStyle/>
          <a:p>
            <a:pPr algn="r"/>
            <a:r>
              <a:rPr lang="en-US" sz="7200" dirty="0" err="1">
                <a:solidFill>
                  <a:srgbClr val="FF61B4"/>
                </a:solidFill>
                <a:latin typeface="Nexa Rust Slab Black 03" panose="00000A00000000000000" pitchFamily="50" charset="0"/>
              </a:rPr>
              <a:t>M</a:t>
            </a:r>
            <a:r>
              <a:rPr lang="en-US" sz="6000" dirty="0" err="1">
                <a:solidFill>
                  <a:srgbClr val="FF61B4"/>
                </a:solidFill>
                <a:latin typeface="Nexa Rust Slab Black 03" panose="00000A00000000000000" pitchFamily="50" charset="0"/>
              </a:rPr>
              <a:t>aker</a:t>
            </a:r>
            <a:r>
              <a:rPr lang="en-US" sz="7200" dirty="0" err="1">
                <a:solidFill>
                  <a:srgbClr val="FF61B4"/>
                </a:solidFill>
                <a:latin typeface="Nexa Rust Slab Black 03" panose="00000A00000000000000" pitchFamily="50" charset="0"/>
              </a:rPr>
              <a:t>W</a:t>
            </a:r>
            <a:r>
              <a:rPr lang="en-US" sz="6000" dirty="0" err="1">
                <a:solidFill>
                  <a:srgbClr val="FF61B4"/>
                </a:solidFill>
                <a:latin typeface="Nexa Rust Slab Black 03" panose="00000A00000000000000" pitchFamily="50" charset="0"/>
              </a:rPr>
              <a:t>ear</a:t>
            </a:r>
            <a:endParaRPr lang="en-US" sz="6000" dirty="0">
              <a:solidFill>
                <a:srgbClr val="FF61B4"/>
              </a:solidFill>
              <a:latin typeface="Nexa Rust Slab Black 03" panose="00000A00000000000000" pitchFamily="50" charset="0"/>
            </a:endParaRPr>
          </a:p>
        </p:txBody>
      </p:sp>
      <p:sp>
        <p:nvSpPr>
          <p:cNvPr id="4" name="Rectangle 3"/>
          <p:cNvSpPr/>
          <p:nvPr/>
        </p:nvSpPr>
        <p:spPr>
          <a:xfrm>
            <a:off x="5100916" y="1054026"/>
            <a:ext cx="7346804" cy="964367"/>
          </a:xfrm>
          <a:prstGeom prst="rect">
            <a:avLst/>
          </a:prstGeom>
        </p:spPr>
        <p:txBody>
          <a:bodyPr wrap="square">
            <a:spAutoFit/>
          </a:bodyPr>
          <a:lstStyle/>
          <a:p>
            <a:pPr>
              <a:lnSpc>
                <a:spcPts val="3400"/>
              </a:lnSpc>
            </a:pPr>
            <a:r>
              <a:rPr lang="en-US" sz="2720" dirty="0">
                <a:solidFill>
                  <a:srgbClr val="FF61B4"/>
                </a:solidFill>
                <a:latin typeface="Nexa Rust Sans Book 01" panose="00000500000000000000" pitchFamily="50" charset="0"/>
              </a:rPr>
              <a:t>Early Explorations of Wearable </a:t>
            </a:r>
            <a:r>
              <a:rPr lang="en-US" sz="2840" dirty="0">
                <a:solidFill>
                  <a:srgbClr val="FF61B4"/>
                </a:solidFill>
                <a:latin typeface="Nexa Rust Sans Book 01" panose="00000500000000000000" pitchFamily="50" charset="0"/>
              </a:rPr>
              <a:t>Construction Kits for Children</a:t>
            </a:r>
          </a:p>
        </p:txBody>
      </p:sp>
      <p:sp>
        <p:nvSpPr>
          <p:cNvPr id="2" name="TextBox 1"/>
          <p:cNvSpPr txBox="1"/>
          <p:nvPr/>
        </p:nvSpPr>
        <p:spPr>
          <a:xfrm>
            <a:off x="5562600" y="2463352"/>
            <a:ext cx="6246876" cy="1015663"/>
          </a:xfrm>
          <a:prstGeom prst="rect">
            <a:avLst/>
          </a:prstGeom>
          <a:noFill/>
        </p:spPr>
        <p:txBody>
          <a:bodyPr wrap="square" lIns="0" rIns="0" rtlCol="0">
            <a:spAutoFit/>
          </a:bodyPr>
          <a:lstStyle/>
          <a:p>
            <a:pPr algn="r"/>
            <a:r>
              <a:rPr lang="en-US" sz="2000" dirty="0" err="1">
                <a:solidFill>
                  <a:srgbClr val="F4EE00"/>
                </a:solidFill>
                <a:latin typeface="Nexa Rust Handmade Extended" panose="00000500000000000000" pitchFamily="50" charset="0"/>
              </a:rPr>
              <a:t>Majeed</a:t>
            </a:r>
            <a:r>
              <a:rPr lang="en-US" sz="2000" dirty="0">
                <a:solidFill>
                  <a:srgbClr val="F4EE00"/>
                </a:solidFill>
                <a:latin typeface="Nexa Rust Handmade Extended" panose="00000500000000000000" pitchFamily="50" charset="0"/>
              </a:rPr>
              <a:t> </a:t>
            </a:r>
            <a:r>
              <a:rPr lang="en-US" sz="2000" dirty="0" err="1">
                <a:solidFill>
                  <a:srgbClr val="F4EE00"/>
                </a:solidFill>
                <a:latin typeface="Nexa Rust Handmade Extended" panose="00000500000000000000" pitchFamily="50" charset="0"/>
              </a:rPr>
              <a:t>Kazemitabaar</a:t>
            </a:r>
            <a:endParaRPr lang="en-US" sz="2000" dirty="0">
              <a:solidFill>
                <a:srgbClr val="F4EE00"/>
              </a:solidFill>
              <a:latin typeface="Nexa Rust Handmade Extended" panose="00000500000000000000" pitchFamily="50" charset="0"/>
            </a:endParaRPr>
          </a:p>
          <a:p>
            <a:pPr algn="r"/>
            <a:r>
              <a:rPr lang="en-US" sz="2000" dirty="0">
                <a:solidFill>
                  <a:srgbClr val="F4EE00"/>
                </a:solidFill>
                <a:latin typeface="Nexa Rust Handmade Extended" panose="00000500000000000000" pitchFamily="50" charset="0"/>
              </a:rPr>
              <a:t>Liang He</a:t>
            </a:r>
          </a:p>
          <a:p>
            <a:pPr algn="r"/>
            <a:r>
              <a:rPr lang="en-US" sz="2000" dirty="0">
                <a:solidFill>
                  <a:srgbClr val="F4EE00"/>
                </a:solidFill>
                <a:latin typeface="Nexa Rust Handmade Extended" panose="00000500000000000000" pitchFamily="50" charset="0"/>
              </a:rPr>
              <a:t>Jon E. Froehlich</a:t>
            </a:r>
          </a:p>
        </p:txBody>
      </p:sp>
      <p:sp>
        <p:nvSpPr>
          <p:cNvPr id="8" name="TextBox 7"/>
          <p:cNvSpPr txBox="1"/>
          <p:nvPr/>
        </p:nvSpPr>
        <p:spPr>
          <a:xfrm>
            <a:off x="7772400" y="3812536"/>
            <a:ext cx="4037076" cy="707886"/>
          </a:xfrm>
          <a:prstGeom prst="rect">
            <a:avLst/>
          </a:prstGeom>
          <a:noFill/>
        </p:spPr>
        <p:txBody>
          <a:bodyPr wrap="square" lIns="0" rIns="0" rtlCol="0">
            <a:spAutoFit/>
          </a:bodyPr>
          <a:lstStyle/>
          <a:p>
            <a:pPr algn="r"/>
            <a:r>
              <a:rPr lang="en-US" sz="2000" dirty="0">
                <a:solidFill>
                  <a:srgbClr val="F4EE00"/>
                </a:solidFill>
                <a:latin typeface="Nexa Rust Handmade Extended" panose="00000500000000000000" pitchFamily="50" charset="0"/>
              </a:rPr>
              <a:t>HCIL Symposium</a:t>
            </a:r>
          </a:p>
          <a:p>
            <a:pPr algn="r"/>
            <a:r>
              <a:rPr lang="en-US" sz="2000" dirty="0">
                <a:solidFill>
                  <a:srgbClr val="F4EE00"/>
                </a:solidFill>
                <a:latin typeface="Nexa Rust Handmade Extended" panose="00000500000000000000" pitchFamily="50" charset="0"/>
              </a:rPr>
              <a:t>May  26, 2016 </a:t>
            </a:r>
          </a:p>
        </p:txBody>
      </p:sp>
      <p:pic>
        <p:nvPicPr>
          <p:cNvPr id="20" name="Picture 19" descr="C:\research\talks\VirginiaTech2012_SeminarSeries\umd_logo.pn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170"/>
          <a:stretch/>
        </p:blipFill>
        <p:spPr bwMode="auto">
          <a:xfrm>
            <a:off x="10582830" y="6335879"/>
            <a:ext cx="1219200" cy="248885"/>
          </a:xfrm>
          <a:prstGeom prst="rect">
            <a:avLst/>
          </a:prstGeom>
          <a:noFill/>
          <a:extLst>
            <a:ext uri="{909E8E84-426E-40DD-AFC4-6F175D3DCCD1}">
              <a14:hiddenFill xmlns:a14="http://schemas.microsoft.com/office/drawing/2010/main">
                <a:solidFill>
                  <a:srgbClr val="FFFFFF"/>
                </a:solidFill>
              </a14:hiddenFill>
            </a:ext>
          </a:extLst>
        </p:spPr>
      </p:pic>
      <p:grpSp>
        <p:nvGrpSpPr>
          <p:cNvPr id="21" name="Group 20"/>
          <p:cNvGrpSpPr/>
          <p:nvPr/>
        </p:nvGrpSpPr>
        <p:grpSpPr>
          <a:xfrm>
            <a:off x="5150021" y="6230086"/>
            <a:ext cx="1182074" cy="460470"/>
            <a:chOff x="1672386" y="6279416"/>
            <a:chExt cx="1182074" cy="460470"/>
          </a:xfrm>
        </p:grpSpPr>
        <p:pic>
          <p:nvPicPr>
            <p:cNvPr id="22" name="Picture 21" descr="C:\Users\Jon and Leah\Documents\My Dropbox\HCIL Logos\hcil-logo_hires.png"/>
            <p:cNvPicPr>
              <a:picLocks noChangeAspect="1" noChangeArrowheads="1"/>
            </p:cNvPicPr>
            <p:nvPr/>
          </p:nvPicPr>
          <p:blipFill>
            <a:blip r:embed="rId4" cstate="print">
              <a:grayscl/>
              <a:extLst>
                <a:ext uri="{BEBA8EAE-BF5A-486C-A8C5-ECC9F3942E4B}">
                  <a14:imgProps xmlns:a14="http://schemas.microsoft.com/office/drawing/2010/main">
                    <a14:imgLayer r:embed="rId5">
                      <a14:imgEffect>
                        <a14:brightnessContrast bright="-9000"/>
                      </a14:imgEffect>
                    </a14:imgLayer>
                  </a14:imgProps>
                </a:ext>
                <a:ext uri="{28A0092B-C50C-407E-A947-70E740481C1C}">
                  <a14:useLocalDpi xmlns:a14="http://schemas.microsoft.com/office/drawing/2010/main" val="0"/>
                </a:ext>
              </a:extLst>
            </a:blip>
            <a:srcRect/>
            <a:stretch>
              <a:fillRect/>
            </a:stretch>
          </p:blipFill>
          <p:spPr bwMode="auto">
            <a:xfrm>
              <a:off x="1672386" y="6279416"/>
              <a:ext cx="521736" cy="460470"/>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p:cNvSpPr txBox="1"/>
            <p:nvPr/>
          </p:nvSpPr>
          <p:spPr>
            <a:xfrm>
              <a:off x="2070481" y="6286693"/>
              <a:ext cx="783979" cy="451406"/>
            </a:xfrm>
            <a:prstGeom prst="rect">
              <a:avLst/>
            </a:prstGeom>
            <a:noFill/>
          </p:spPr>
          <p:txBody>
            <a:bodyPr wrap="square" rtlCol="0">
              <a:spAutoFit/>
            </a:bodyPr>
            <a:lstStyle/>
            <a:p>
              <a:pPr>
                <a:lnSpc>
                  <a:spcPts val="700"/>
                </a:lnSpc>
              </a:pPr>
              <a:r>
                <a:rPr lang="en-US" sz="700" dirty="0">
                  <a:solidFill>
                    <a:schemeClr val="bg1">
                      <a:lumMod val="85000"/>
                    </a:schemeClr>
                  </a:solidFill>
                  <a:latin typeface="Segoe UI Semibold" pitchFamily="34" charset="0"/>
                </a:rPr>
                <a:t>H</a:t>
              </a:r>
              <a:r>
                <a:rPr lang="en-US" sz="700" dirty="0">
                  <a:solidFill>
                    <a:schemeClr val="bg1">
                      <a:lumMod val="85000"/>
                    </a:schemeClr>
                  </a:solidFill>
                  <a:latin typeface="Segoe UI Light" pitchFamily="34" charset="0"/>
                </a:rPr>
                <a:t>uman</a:t>
              </a:r>
              <a:br>
                <a:rPr lang="en-US" sz="700" dirty="0">
                  <a:solidFill>
                    <a:schemeClr val="bg1">
                      <a:lumMod val="85000"/>
                    </a:schemeClr>
                  </a:solidFill>
                  <a:latin typeface="Segoe UI Light" pitchFamily="34" charset="0"/>
                </a:rPr>
              </a:br>
              <a:r>
                <a:rPr lang="en-US" sz="700" dirty="0">
                  <a:solidFill>
                    <a:schemeClr val="bg1">
                      <a:lumMod val="85000"/>
                    </a:schemeClr>
                  </a:solidFill>
                  <a:latin typeface="Segoe UI Semibold" pitchFamily="34" charset="0"/>
                </a:rPr>
                <a:t>C</a:t>
              </a:r>
              <a:r>
                <a:rPr lang="en-US" sz="700" dirty="0">
                  <a:solidFill>
                    <a:schemeClr val="bg1">
                      <a:lumMod val="85000"/>
                    </a:schemeClr>
                  </a:solidFill>
                  <a:latin typeface="Segoe UI Light" pitchFamily="34" charset="0"/>
                </a:rPr>
                <a:t>omputer</a:t>
              </a:r>
            </a:p>
            <a:p>
              <a:pPr>
                <a:lnSpc>
                  <a:spcPts val="700"/>
                </a:lnSpc>
              </a:pPr>
              <a:r>
                <a:rPr lang="en-US" sz="700" dirty="0">
                  <a:solidFill>
                    <a:schemeClr val="bg1">
                      <a:lumMod val="85000"/>
                    </a:schemeClr>
                  </a:solidFill>
                  <a:latin typeface="Segoe UI Semibold" pitchFamily="34" charset="0"/>
                </a:rPr>
                <a:t>I</a:t>
              </a:r>
              <a:r>
                <a:rPr lang="en-US" sz="700" dirty="0">
                  <a:solidFill>
                    <a:schemeClr val="bg1">
                      <a:lumMod val="85000"/>
                    </a:schemeClr>
                  </a:solidFill>
                  <a:latin typeface="Segoe UI Light" pitchFamily="34" charset="0"/>
                </a:rPr>
                <a:t>nteraction</a:t>
              </a:r>
            </a:p>
            <a:p>
              <a:pPr>
                <a:lnSpc>
                  <a:spcPts val="700"/>
                </a:lnSpc>
              </a:pPr>
              <a:r>
                <a:rPr lang="en-US" sz="700" dirty="0">
                  <a:solidFill>
                    <a:schemeClr val="bg1">
                      <a:lumMod val="85000"/>
                    </a:schemeClr>
                  </a:solidFill>
                  <a:latin typeface="Segoe UI Semibold" pitchFamily="34" charset="0"/>
                </a:rPr>
                <a:t>L</a:t>
              </a:r>
              <a:r>
                <a:rPr lang="en-US" sz="700" dirty="0">
                  <a:solidFill>
                    <a:schemeClr val="bg1">
                      <a:lumMod val="85000"/>
                    </a:schemeClr>
                  </a:solidFill>
                  <a:latin typeface="Segoe UI Light" pitchFamily="34" charset="0"/>
                </a:rPr>
                <a:t>aboratory</a:t>
              </a:r>
            </a:p>
          </p:txBody>
        </p:sp>
      </p:grpSp>
      <p:sp>
        <p:nvSpPr>
          <p:cNvPr id="24" name="TextBox 23"/>
          <p:cNvSpPr txBox="1"/>
          <p:nvPr/>
        </p:nvSpPr>
        <p:spPr>
          <a:xfrm>
            <a:off x="6572105" y="6291044"/>
            <a:ext cx="1785185" cy="338554"/>
          </a:xfrm>
          <a:prstGeom prst="rect">
            <a:avLst/>
          </a:prstGeom>
          <a:noFill/>
        </p:spPr>
        <p:txBody>
          <a:bodyPr wrap="square" rtlCol="0">
            <a:spAutoFit/>
          </a:bodyPr>
          <a:lstStyle/>
          <a:p>
            <a:pPr algn="ctr"/>
            <a:r>
              <a:rPr lang="en-US" sz="1600" b="1" dirty="0">
                <a:solidFill>
                  <a:schemeClr val="bg1">
                    <a:lumMod val="85000"/>
                  </a:schemeClr>
                </a:solidFill>
                <a:latin typeface="HelveticaNeueLT Com 23 UltLtEx" pitchFamily="34" charset="0"/>
              </a:rPr>
              <a:t>make</a:t>
            </a:r>
            <a:r>
              <a:rPr lang="en-US" sz="1600" dirty="0">
                <a:solidFill>
                  <a:schemeClr val="bg1">
                    <a:lumMod val="85000"/>
                  </a:schemeClr>
                </a:solidFill>
                <a:latin typeface="HelveticaNeueLT Com 23 UltLtEx" pitchFamily="34" charset="0"/>
              </a:rPr>
              <a:t>ability lab</a:t>
            </a:r>
          </a:p>
        </p:txBody>
      </p:sp>
      <p:pic>
        <p:nvPicPr>
          <p:cNvPr id="25" name="Picture 2" descr="C:\Users\jonf\Dropbox\HCILShared\Logos_CS\CS_logos_Transparent.png"/>
          <p:cNvPicPr>
            <a:picLocks noChangeAspect="1" noChangeArrowheads="1"/>
          </p:cNvPicPr>
          <p:nvPr/>
        </p:nvPicPr>
        <p:blipFill rotWithShape="1">
          <a:blip r:embed="rId6" cstate="print">
            <a:grayscl/>
            <a:extLst>
              <a:ext uri="{BEBA8EAE-BF5A-486C-A8C5-ECC9F3942E4B}">
                <a14:imgProps xmlns:a14="http://schemas.microsoft.com/office/drawing/2010/main">
                  <a14:imgLayer r:embed="rId7">
                    <a14:imgEffect>
                      <a14:brightnessContrast bright="75000"/>
                    </a14:imgEffect>
                  </a14:imgLayer>
                </a14:imgProps>
              </a:ext>
              <a:ext uri="{28A0092B-C50C-407E-A947-70E740481C1C}">
                <a14:useLocalDpi xmlns:a14="http://schemas.microsoft.com/office/drawing/2010/main" val="0"/>
              </a:ext>
            </a:extLst>
          </a:blip>
          <a:srcRect l="11440" t="56103" r="56410" b="22563"/>
          <a:stretch/>
        </p:blipFill>
        <p:spPr bwMode="auto">
          <a:xfrm>
            <a:off x="8705392" y="6193589"/>
            <a:ext cx="1429208" cy="533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7299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resident Obama on the Necessity of Science-HD">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3" name="Rectangle 2"/>
          <p:cNvSpPr/>
          <p:nvPr/>
        </p:nvSpPr>
        <p:spPr>
          <a:xfrm>
            <a:off x="0" y="6627168"/>
            <a:ext cx="1638590" cy="230832"/>
          </a:xfrm>
          <a:prstGeom prst="rect">
            <a:avLst/>
          </a:prstGeom>
        </p:spPr>
        <p:txBody>
          <a:bodyPr wrap="none">
            <a:spAutoFit/>
          </a:bodyPr>
          <a:lstStyle/>
          <a:p>
            <a:r>
              <a:rPr lang="en-US" sz="900" dirty="0">
                <a:solidFill>
                  <a:schemeClr val="bg1">
                    <a:lumMod val="75000"/>
                  </a:schemeClr>
                </a:solidFill>
                <a:latin typeface="Segoe Condensed" panose="020B0606040200020203" pitchFamily="34" charset="0"/>
              </a:rPr>
              <a:t>Source: https://vimeo.com/4365836</a:t>
            </a:r>
          </a:p>
        </p:txBody>
      </p:sp>
    </p:spTree>
    <p:extLst>
      <p:ext uri="{BB962C8B-B14F-4D97-AF65-F5344CB8AC3E}">
        <p14:creationId xmlns:p14="http://schemas.microsoft.com/office/powerpoint/2010/main" val="196736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7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829800" y="2057400"/>
            <a:ext cx="1905000" cy="3154710"/>
          </a:xfrm>
          <a:prstGeom prst="rect">
            <a:avLst/>
          </a:prstGeom>
          <a:noFill/>
        </p:spPr>
        <p:txBody>
          <a:bodyPr wrap="square" rtlCol="0">
            <a:spAutoFit/>
          </a:bodyPr>
          <a:lstStyle/>
          <a:p>
            <a:pPr algn="ctr"/>
            <a:r>
              <a:rPr lang="en-US" sz="19900" b="1" dirty="0">
                <a:solidFill>
                  <a:schemeClr val="bg1">
                    <a:lumMod val="95000"/>
                  </a:schemeClr>
                </a:solidFill>
                <a:latin typeface="HelveticaNeueLT Com 107 XBlkCn" pitchFamily="34" charset="0"/>
                <a:cs typeface="Times New Roman" pitchFamily="18" charset="0"/>
              </a:rPr>
              <a:t>”</a:t>
            </a:r>
          </a:p>
        </p:txBody>
      </p:sp>
      <p:sp>
        <p:nvSpPr>
          <p:cNvPr id="4" name="TextBox 3"/>
          <p:cNvSpPr txBox="1"/>
          <p:nvPr/>
        </p:nvSpPr>
        <p:spPr>
          <a:xfrm>
            <a:off x="152400" y="1295400"/>
            <a:ext cx="1905000" cy="3154710"/>
          </a:xfrm>
          <a:prstGeom prst="rect">
            <a:avLst/>
          </a:prstGeom>
          <a:noFill/>
        </p:spPr>
        <p:txBody>
          <a:bodyPr wrap="square" rtlCol="0">
            <a:spAutoFit/>
          </a:bodyPr>
          <a:lstStyle/>
          <a:p>
            <a:pPr algn="ctr"/>
            <a:r>
              <a:rPr lang="en-US" sz="19900" b="1" dirty="0">
                <a:solidFill>
                  <a:schemeClr val="bg1">
                    <a:lumMod val="95000"/>
                  </a:schemeClr>
                </a:solidFill>
                <a:latin typeface="HelveticaNeueLT Com 107 XBlkCn" pitchFamily="34" charset="0"/>
                <a:cs typeface="Times New Roman" pitchFamily="18" charset="0"/>
              </a:rPr>
              <a:t>“</a:t>
            </a:r>
          </a:p>
        </p:txBody>
      </p:sp>
      <p:sp>
        <p:nvSpPr>
          <p:cNvPr id="5" name="Rectangle 4"/>
          <p:cNvSpPr/>
          <p:nvPr/>
        </p:nvSpPr>
        <p:spPr>
          <a:xfrm>
            <a:off x="533400" y="2621114"/>
            <a:ext cx="11035637" cy="646331"/>
          </a:xfrm>
          <a:prstGeom prst="rect">
            <a:avLst/>
          </a:prstGeom>
          <a:noFill/>
        </p:spPr>
        <p:txBody>
          <a:bodyPr wrap="square" rtlCol="0">
            <a:spAutoFit/>
          </a:bodyPr>
          <a:lstStyle/>
          <a:p>
            <a:pPr algn="ctr"/>
            <a:r>
              <a:rPr lang="en-US" sz="3600" dirty="0">
                <a:latin typeface="Segoe UI Light" pitchFamily="34" charset="0"/>
              </a:rPr>
              <a:t>“…to be </a:t>
            </a:r>
            <a:r>
              <a:rPr lang="en-US" sz="3600" dirty="0">
                <a:latin typeface="Segoe UI Semibold" panose="020B0702040204020203" pitchFamily="34" charset="0"/>
              </a:rPr>
              <a:t>makers of things</a:t>
            </a:r>
            <a:r>
              <a:rPr lang="en-US" sz="3600" dirty="0">
                <a:latin typeface="Segoe UI Light" pitchFamily="34" charset="0"/>
              </a:rPr>
              <a:t>, not just consumers of things.”</a:t>
            </a:r>
          </a:p>
        </p:txBody>
      </p:sp>
      <p:sp>
        <p:nvSpPr>
          <p:cNvPr id="9" name="Rectangle 8"/>
          <p:cNvSpPr/>
          <p:nvPr/>
        </p:nvSpPr>
        <p:spPr>
          <a:xfrm>
            <a:off x="4362508" y="4343400"/>
            <a:ext cx="7028718" cy="707886"/>
          </a:xfrm>
          <a:prstGeom prst="rect">
            <a:avLst/>
          </a:prstGeom>
          <a:noFill/>
        </p:spPr>
        <p:txBody>
          <a:bodyPr wrap="square" rtlCol="0">
            <a:spAutoFit/>
          </a:bodyPr>
          <a:lstStyle/>
          <a:p>
            <a:pPr algn="r"/>
            <a:r>
              <a:rPr lang="en-US" sz="2400" b="1" dirty="0">
                <a:latin typeface="Segoe UI Semibold" pitchFamily="34" charset="0"/>
              </a:rPr>
              <a:t>President Barack Obama</a:t>
            </a:r>
          </a:p>
          <a:p>
            <a:pPr algn="r"/>
            <a:r>
              <a:rPr lang="en-US" sz="1600" dirty="0">
                <a:latin typeface="Segoe UI Light" pitchFamily="34" charset="0"/>
              </a:rPr>
              <a:t>Remarks to the National Academy of Sciences, 2009</a:t>
            </a:r>
            <a:endParaRPr lang="en-US" sz="1100" dirty="0">
              <a:latin typeface="Segoe UI Light" pitchFamily="34" charset="0"/>
            </a:endParaRPr>
          </a:p>
        </p:txBody>
      </p:sp>
      <p:pic>
        <p:nvPicPr>
          <p:cNvPr id="2" name="Picture 1"/>
          <p:cNvPicPr>
            <a:picLocks noChangeAspect="1"/>
          </p:cNvPicPr>
          <p:nvPr/>
        </p:nvPicPr>
        <p:blipFill>
          <a:blip r:embed="rId3"/>
          <a:stretch>
            <a:fillRect/>
          </a:stretch>
        </p:blipFill>
        <p:spPr>
          <a:xfrm>
            <a:off x="12573000" y="4450110"/>
            <a:ext cx="1898071" cy="1743075"/>
          </a:xfrm>
          <a:prstGeom prst="rect">
            <a:avLst/>
          </a:prstGeom>
        </p:spPr>
      </p:pic>
      <p:sp>
        <p:nvSpPr>
          <p:cNvPr id="14" name="Rectangle 13"/>
          <p:cNvSpPr/>
          <p:nvPr/>
        </p:nvSpPr>
        <p:spPr>
          <a:xfrm>
            <a:off x="0" y="6627168"/>
            <a:ext cx="4960012" cy="230832"/>
          </a:xfrm>
          <a:prstGeom prst="rect">
            <a:avLst/>
          </a:prstGeom>
        </p:spPr>
        <p:txBody>
          <a:bodyPr wrap="none">
            <a:spAutoFit/>
          </a:bodyPr>
          <a:lstStyle/>
          <a:p>
            <a:r>
              <a:rPr lang="en-US" sz="900" dirty="0">
                <a:solidFill>
                  <a:schemeClr val="tx1">
                    <a:lumMod val="65000"/>
                    <a:lumOff val="35000"/>
                  </a:schemeClr>
                </a:solidFill>
                <a:latin typeface="Segoe Condensed" panose="020B0606040200020203" pitchFamily="34" charset="0"/>
              </a:rPr>
              <a:t>Source: https://www.whitehouse.gov/the-press-office/remarks-president-national-academy-sciences-annual-meeting</a:t>
            </a:r>
          </a:p>
        </p:txBody>
      </p:sp>
    </p:spTree>
    <p:extLst>
      <p:ext uri="{BB962C8B-B14F-4D97-AF65-F5344CB8AC3E}">
        <p14:creationId xmlns:p14="http://schemas.microsoft.com/office/powerpoint/2010/main" val="3529032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83329" y="-3352800"/>
            <a:ext cx="1905000" cy="369332"/>
          </a:xfrm>
          <a:prstGeom prst="rect">
            <a:avLst/>
          </a:prstGeom>
          <a:noFill/>
        </p:spPr>
        <p:txBody>
          <a:bodyPr wrap="square" lIns="0" rIns="0" rtlCol="0">
            <a:spAutoFit/>
          </a:bodyPr>
          <a:lstStyle/>
          <a:p>
            <a:r>
              <a:rPr lang="en-US" dirty="0">
                <a:latin typeface="Segoe Condensed" panose="020B0606040200020203" pitchFamily="34" charset="0"/>
              </a:rPr>
              <a:t>Design Inspiration</a:t>
            </a:r>
          </a:p>
        </p:txBody>
      </p:sp>
      <p:sp>
        <p:nvSpPr>
          <p:cNvPr id="9" name="Rectangle 8"/>
          <p:cNvSpPr/>
          <p:nvPr/>
        </p:nvSpPr>
        <p:spPr>
          <a:xfrm>
            <a:off x="-2667000" y="950224"/>
            <a:ext cx="2362505" cy="1836400"/>
          </a:xfrm>
          <a:prstGeom prst="rect">
            <a:avLst/>
          </a:prstGeom>
        </p:spPr>
        <p:txBody>
          <a:bodyPr wrap="square">
            <a:spAutoFit/>
          </a:bodyPr>
          <a:lstStyle/>
          <a:p>
            <a:pPr>
              <a:lnSpc>
                <a:spcPts val="3400"/>
              </a:lnSpc>
            </a:pPr>
            <a:r>
              <a:rPr lang="en-US" sz="2800" dirty="0">
                <a:latin typeface="Nexa Rust Slab Black 03" panose="00000A00000000000000" pitchFamily="50" charset="0"/>
              </a:rPr>
              <a:t>Font 1</a:t>
            </a:r>
            <a:endParaRPr lang="en-US" sz="2720" dirty="0">
              <a:latin typeface="Nexa Rust Sans Book 01" panose="00000500000000000000" pitchFamily="50" charset="0"/>
            </a:endParaRPr>
          </a:p>
          <a:p>
            <a:pPr>
              <a:lnSpc>
                <a:spcPts val="3400"/>
              </a:lnSpc>
            </a:pPr>
            <a:r>
              <a:rPr lang="en-US" sz="2720" dirty="0">
                <a:latin typeface="Nexa Rust Sans Book 01" panose="00000500000000000000" pitchFamily="50" charset="0"/>
              </a:rPr>
              <a:t>Font 2</a:t>
            </a:r>
          </a:p>
          <a:p>
            <a:pPr>
              <a:lnSpc>
                <a:spcPts val="3400"/>
              </a:lnSpc>
            </a:pPr>
            <a:r>
              <a:rPr lang="en-US" sz="3200" dirty="0">
                <a:latin typeface="Nexa Rust Handmade Extended" panose="00000500000000000000" pitchFamily="50" charset="0"/>
              </a:rPr>
              <a:t>Font 3</a:t>
            </a:r>
          </a:p>
          <a:p>
            <a:pPr>
              <a:lnSpc>
                <a:spcPts val="3400"/>
              </a:lnSpc>
            </a:pPr>
            <a:endParaRPr lang="en-US" sz="2840" dirty="0">
              <a:latin typeface="Nexa Rust Sans Book 01" panose="00000500000000000000" pitchFamily="50" charset="0"/>
            </a:endParaRPr>
          </a:p>
        </p:txBody>
      </p:sp>
      <p:sp>
        <p:nvSpPr>
          <p:cNvPr id="12" name="Rectangle 11"/>
          <p:cNvSpPr/>
          <p:nvPr/>
        </p:nvSpPr>
        <p:spPr>
          <a:xfrm>
            <a:off x="-2895600" y="3009434"/>
            <a:ext cx="2362505" cy="2708434"/>
          </a:xfrm>
          <a:prstGeom prst="rect">
            <a:avLst/>
          </a:prstGeom>
        </p:spPr>
        <p:txBody>
          <a:bodyPr wrap="square">
            <a:spAutoFit/>
          </a:bodyPr>
          <a:lstStyle/>
          <a:p>
            <a:pPr>
              <a:lnSpc>
                <a:spcPts val="3400"/>
              </a:lnSpc>
            </a:pPr>
            <a:r>
              <a:rPr lang="en-US" sz="2800" dirty="0">
                <a:latin typeface="Museo Slab 1000" panose="02000000000000000000" pitchFamily="50" charset="0"/>
              </a:rPr>
              <a:t>Font 1</a:t>
            </a:r>
          </a:p>
          <a:p>
            <a:pPr>
              <a:lnSpc>
                <a:spcPts val="3400"/>
              </a:lnSpc>
            </a:pPr>
            <a:r>
              <a:rPr lang="en-US" sz="2800" dirty="0">
                <a:latin typeface="Museo Slab 700" panose="02000000000000000000" pitchFamily="50" charset="0"/>
              </a:rPr>
              <a:t>Font 1</a:t>
            </a:r>
            <a:endParaRPr lang="en-US" sz="2800" dirty="0">
              <a:latin typeface="Museo Slab 1000" panose="02000000000000000000" pitchFamily="50" charset="0"/>
            </a:endParaRPr>
          </a:p>
          <a:p>
            <a:pPr>
              <a:lnSpc>
                <a:spcPts val="3400"/>
              </a:lnSpc>
            </a:pPr>
            <a:r>
              <a:rPr lang="en-US" sz="2800" dirty="0">
                <a:latin typeface="Museo Slab 500" panose="02000000000000000000" pitchFamily="50" charset="0"/>
              </a:rPr>
              <a:t>Font 2</a:t>
            </a:r>
          </a:p>
          <a:p>
            <a:pPr>
              <a:lnSpc>
                <a:spcPts val="3400"/>
              </a:lnSpc>
            </a:pPr>
            <a:r>
              <a:rPr lang="en-US" sz="2800" dirty="0">
                <a:latin typeface="Museo 100" panose="02000000000000000000" pitchFamily="50" charset="0"/>
              </a:rPr>
              <a:t>Font 3</a:t>
            </a:r>
          </a:p>
          <a:p>
            <a:pPr>
              <a:lnSpc>
                <a:spcPts val="3400"/>
              </a:lnSpc>
            </a:pPr>
            <a:endParaRPr lang="en-US" sz="2800" dirty="0">
              <a:latin typeface="Museo Slab 500" panose="02000000000000000000" pitchFamily="50" charset="0"/>
            </a:endParaRPr>
          </a:p>
          <a:p>
            <a:pPr>
              <a:lnSpc>
                <a:spcPts val="3400"/>
              </a:lnSpc>
            </a:pPr>
            <a:endParaRPr lang="en-US" sz="2800" dirty="0">
              <a:latin typeface="Nexa Rust Sans Book 01" panose="00000500000000000000" pitchFamily="50" charset="0"/>
            </a:endParaRPr>
          </a:p>
        </p:txBody>
      </p:sp>
      <p:sp>
        <p:nvSpPr>
          <p:cNvPr id="22" name="Title 21"/>
          <p:cNvSpPr>
            <a:spLocks noGrp="1"/>
          </p:cNvSpPr>
          <p:nvPr>
            <p:ph type="title"/>
          </p:nvPr>
        </p:nvSpPr>
        <p:spPr/>
        <p:txBody>
          <a:bodyPr/>
          <a:lstStyle/>
          <a:p>
            <a:r>
              <a:rPr lang="en-US" dirty="0" err="1"/>
              <a:t>MakerWear</a:t>
            </a:r>
            <a:endParaRPr lang="en-US" dirty="0"/>
          </a:p>
        </p:txBody>
      </p:sp>
      <p:sp>
        <p:nvSpPr>
          <p:cNvPr id="32" name="Content Placeholder 31"/>
          <p:cNvSpPr>
            <a:spLocks noGrp="1"/>
          </p:cNvSpPr>
          <p:nvPr>
            <p:ph idx="1"/>
          </p:nvPr>
        </p:nvSpPr>
        <p:spPr>
          <a:xfrm>
            <a:off x="228600" y="1566350"/>
            <a:ext cx="4267200" cy="5063050"/>
          </a:xfrm>
        </p:spPr>
        <p:txBody>
          <a:bodyPr>
            <a:normAutofit/>
          </a:bodyPr>
          <a:lstStyle/>
          <a:p>
            <a:pPr lvl="0"/>
            <a:r>
              <a:rPr lang="en-US" dirty="0"/>
              <a:t>A new construction kit aimed at </a:t>
            </a:r>
            <a:r>
              <a:rPr lang="en-US" dirty="0">
                <a:latin typeface="Museo Sans 500" panose="02000000000000000000" pitchFamily="50" charset="0"/>
              </a:rPr>
              <a:t>enabling children</a:t>
            </a:r>
            <a:r>
              <a:rPr lang="en-US" dirty="0"/>
              <a:t> to </a:t>
            </a:r>
            <a:r>
              <a:rPr lang="en-US" dirty="0">
                <a:latin typeface="Museo Sans 500" panose="02000000000000000000" pitchFamily="50" charset="0"/>
              </a:rPr>
              <a:t>design</a:t>
            </a:r>
            <a:r>
              <a:rPr lang="en-US" dirty="0"/>
              <a:t> and build their own </a:t>
            </a:r>
            <a:r>
              <a:rPr lang="en-US" dirty="0">
                <a:latin typeface="Museo Sans 500" panose="02000000000000000000" pitchFamily="50" charset="0"/>
              </a:rPr>
              <a:t>interactive wearables</a:t>
            </a:r>
            <a:r>
              <a:rPr lang="en-US" dirty="0"/>
              <a:t>. </a:t>
            </a:r>
          </a:p>
          <a:p>
            <a:endParaRPr lang="en-US" dirty="0"/>
          </a:p>
        </p:txBody>
      </p:sp>
      <p:sp>
        <p:nvSpPr>
          <p:cNvPr id="33" name="Content Placeholder 32"/>
          <p:cNvSpPr>
            <a:spLocks noGrp="1"/>
          </p:cNvSpPr>
          <p:nvPr>
            <p:ph sz="quarter" idx="13"/>
          </p:nvPr>
        </p:nvSpPr>
        <p:spPr/>
        <p:txBody>
          <a:bodyPr>
            <a:normAutofit/>
          </a:bodyPr>
          <a:lstStyle/>
          <a:p>
            <a:r>
              <a:rPr lang="en-US" dirty="0"/>
              <a:t>Research Vision</a:t>
            </a:r>
          </a:p>
        </p:txBody>
      </p:sp>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35185" r="18889"/>
          <a:stretch/>
        </p:blipFill>
        <p:spPr>
          <a:xfrm>
            <a:off x="4858025" y="304800"/>
            <a:ext cx="1709701" cy="2481824"/>
          </a:xfrm>
          <a:prstGeom prst="rect">
            <a:avLst/>
          </a:prstGeom>
        </p:spPr>
      </p:pic>
      <p:pic>
        <p:nvPicPr>
          <p:cNvPr id="17" name="Picture 16"/>
          <p:cNvPicPr>
            <a:picLocks noChangeAspect="1"/>
          </p:cNvPicPr>
          <p:nvPr/>
        </p:nvPicPr>
        <p:blipFill rotWithShape="1">
          <a:blip r:embed="rId4" cstate="print">
            <a:extLst>
              <a:ext uri="{28A0092B-C50C-407E-A947-70E740481C1C}">
                <a14:useLocalDpi xmlns:a14="http://schemas.microsoft.com/office/drawing/2010/main" val="0"/>
              </a:ext>
            </a:extLst>
          </a:blip>
          <a:srcRect t="153" r="26667" b="-1"/>
          <a:stretch/>
        </p:blipFill>
        <p:spPr>
          <a:xfrm>
            <a:off x="8206482" y="2845165"/>
            <a:ext cx="3705814" cy="3784233"/>
          </a:xfrm>
          <a:prstGeom prst="rect">
            <a:avLst/>
          </a:prstGeom>
        </p:spPr>
      </p:pic>
      <p:pic>
        <p:nvPicPr>
          <p:cNvPr id="18" name="Content Placeholder 4"/>
          <p:cNvPicPr>
            <a:picLocks noChangeAspect="1"/>
          </p:cNvPicPr>
          <p:nvPr/>
        </p:nvPicPr>
        <p:blipFill rotWithShape="1">
          <a:blip r:embed="rId5" cstate="print">
            <a:extLst>
              <a:ext uri="{28A0092B-C50C-407E-A947-70E740481C1C}">
                <a14:useLocalDpi xmlns:a14="http://schemas.microsoft.com/office/drawing/2010/main" val="0"/>
              </a:ext>
            </a:extLst>
          </a:blip>
          <a:srcRect r="8675"/>
          <a:stretch/>
        </p:blipFill>
        <p:spPr>
          <a:xfrm>
            <a:off x="4858026" y="2845166"/>
            <a:ext cx="3238074" cy="2363762"/>
          </a:xfrm>
          <a:prstGeom prst="rect">
            <a:avLst/>
          </a:prstGeom>
        </p:spPr>
      </p:pic>
      <p:pic>
        <p:nvPicPr>
          <p:cNvPr id="8" name="Picture 7"/>
          <p:cNvPicPr>
            <a:picLocks noChangeAspect="1"/>
          </p:cNvPicPr>
          <p:nvPr/>
        </p:nvPicPr>
        <p:blipFill rotWithShape="1">
          <a:blip r:embed="rId6" cstate="print">
            <a:extLst>
              <a:ext uri="{28A0092B-C50C-407E-A947-70E740481C1C}">
                <a14:useLocalDpi xmlns:a14="http://schemas.microsoft.com/office/drawing/2010/main" val="0"/>
              </a:ext>
            </a:extLst>
          </a:blip>
          <a:srcRect t="3774" r="13589"/>
          <a:stretch/>
        </p:blipFill>
        <p:spPr>
          <a:xfrm rot="5400000">
            <a:off x="9634993" y="509321"/>
            <a:ext cx="2481824" cy="2072782"/>
          </a:xfrm>
          <a:prstGeom prst="rect">
            <a:avLst/>
          </a:prstGeom>
        </p:spPr>
      </p:pic>
      <p:grpSp>
        <p:nvGrpSpPr>
          <p:cNvPr id="25" name="Group 24"/>
          <p:cNvGrpSpPr/>
          <p:nvPr/>
        </p:nvGrpSpPr>
        <p:grpSpPr>
          <a:xfrm>
            <a:off x="4858025" y="5265735"/>
            <a:ext cx="3238072" cy="1363665"/>
            <a:chOff x="4876769" y="5235562"/>
            <a:chExt cx="2743230" cy="1155270"/>
          </a:xfrm>
        </p:grpSpPr>
        <p:pic>
          <p:nvPicPr>
            <p:cNvPr id="10" name="Picture 9"/>
            <p:cNvPicPr>
              <a:picLocks noChangeAspect="1"/>
            </p:cNvPicPr>
            <p:nvPr/>
          </p:nvPicPr>
          <p:blipFill rotWithShape="1">
            <a:blip r:embed="rId7" cstate="print">
              <a:extLst>
                <a:ext uri="{28A0092B-C50C-407E-A947-70E740481C1C}">
                  <a14:useLocalDpi xmlns:a14="http://schemas.microsoft.com/office/drawing/2010/main" val="0"/>
                </a:ext>
              </a:extLst>
            </a:blip>
            <a:srcRect l="34322" t="17778" r="20371" b="16642"/>
            <a:stretch/>
          </p:blipFill>
          <p:spPr>
            <a:xfrm>
              <a:off x="4876769" y="5244354"/>
              <a:ext cx="1188088" cy="1146478"/>
            </a:xfrm>
            <a:prstGeom prst="rect">
              <a:avLst/>
            </a:prstGeom>
          </p:spPr>
        </p:pic>
        <p:pic>
          <p:nvPicPr>
            <p:cNvPr id="23" name="Picture 22"/>
            <p:cNvPicPr>
              <a:picLocks noChangeAspect="1"/>
            </p:cNvPicPr>
            <p:nvPr/>
          </p:nvPicPr>
          <p:blipFill rotWithShape="1">
            <a:blip r:embed="rId8" cstate="print">
              <a:extLst>
                <a:ext uri="{28A0092B-C50C-407E-A947-70E740481C1C}">
                  <a14:useLocalDpi xmlns:a14="http://schemas.microsoft.com/office/drawing/2010/main" val="0"/>
                </a:ext>
              </a:extLst>
            </a:blip>
            <a:srcRect l="35556" t="2594" r="17169" b="15925"/>
            <a:stretch/>
          </p:blipFill>
          <p:spPr>
            <a:xfrm rot="5400000">
              <a:off x="6295674" y="5066506"/>
              <a:ext cx="1155270" cy="1493381"/>
            </a:xfrm>
            <a:prstGeom prst="rect">
              <a:avLst/>
            </a:prstGeom>
          </p:spPr>
        </p:pic>
      </p:grpSp>
      <p:pic>
        <p:nvPicPr>
          <p:cNvPr id="28" name="Content Placeholder 4"/>
          <p:cNvPicPr>
            <a:picLocks noChangeAspect="1"/>
          </p:cNvPicPr>
          <p:nvPr/>
        </p:nvPicPr>
        <p:blipFill rotWithShape="1">
          <a:blip r:embed="rId9" cstate="print">
            <a:extLst>
              <a:ext uri="{28A0092B-C50C-407E-A947-70E740481C1C}">
                <a14:useLocalDpi xmlns:a14="http://schemas.microsoft.com/office/drawing/2010/main" val="0"/>
              </a:ext>
            </a:extLst>
          </a:blip>
          <a:srcRect l="7398"/>
          <a:stretch/>
        </p:blipFill>
        <p:spPr>
          <a:xfrm>
            <a:off x="6673162" y="307514"/>
            <a:ext cx="3061800" cy="2481824"/>
          </a:xfrm>
          <a:prstGeom prst="rect">
            <a:avLst/>
          </a:prstGeom>
        </p:spPr>
      </p:pic>
    </p:spTree>
    <p:extLst>
      <p:ext uri="{BB962C8B-B14F-4D97-AF65-F5344CB8AC3E}">
        <p14:creationId xmlns:p14="http://schemas.microsoft.com/office/powerpoint/2010/main" val="931712854"/>
      </p:ext>
    </p:extLst>
  </p:cSld>
  <p:clrMapOvr>
    <a:masterClrMapping/>
  </p:clrMapOvr>
  <p:timing>
    <p:tnLst>
      <p:par>
        <p:cTn id="1" dur="indefinite" restart="never" nodeType="tmRoot">
          <p:childTnLst>
            <p:par>
              <p:cTn id="2"/>
            </p:par>
            <p:par>
              <p:cTn id="3"/>
            </p:par>
            <p:par>
              <p:cTn id="4"/>
            </p:par>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83329" y="-3352800"/>
            <a:ext cx="1905000" cy="369332"/>
          </a:xfrm>
          <a:prstGeom prst="rect">
            <a:avLst/>
          </a:prstGeom>
          <a:noFill/>
        </p:spPr>
        <p:txBody>
          <a:bodyPr wrap="square" lIns="0" rIns="0" rtlCol="0">
            <a:spAutoFit/>
          </a:bodyPr>
          <a:lstStyle/>
          <a:p>
            <a:r>
              <a:rPr lang="en-US" dirty="0">
                <a:latin typeface="Segoe Condensed" panose="020B0606040200020203" pitchFamily="34" charset="0"/>
              </a:rPr>
              <a:t>Design Inspiration</a:t>
            </a:r>
          </a:p>
        </p:txBody>
      </p:sp>
      <p:sp>
        <p:nvSpPr>
          <p:cNvPr id="9" name="Rectangle 8"/>
          <p:cNvSpPr/>
          <p:nvPr/>
        </p:nvSpPr>
        <p:spPr>
          <a:xfrm>
            <a:off x="-2667000" y="950224"/>
            <a:ext cx="2362505" cy="1836400"/>
          </a:xfrm>
          <a:prstGeom prst="rect">
            <a:avLst/>
          </a:prstGeom>
        </p:spPr>
        <p:txBody>
          <a:bodyPr wrap="square">
            <a:spAutoFit/>
          </a:bodyPr>
          <a:lstStyle/>
          <a:p>
            <a:pPr>
              <a:lnSpc>
                <a:spcPts val="3400"/>
              </a:lnSpc>
            </a:pPr>
            <a:r>
              <a:rPr lang="en-US" sz="2800" dirty="0">
                <a:latin typeface="Nexa Rust Slab Black 03" panose="00000A00000000000000" pitchFamily="50" charset="0"/>
              </a:rPr>
              <a:t>Font 1</a:t>
            </a:r>
            <a:endParaRPr lang="en-US" sz="2720" dirty="0">
              <a:latin typeface="Nexa Rust Sans Book 01" panose="00000500000000000000" pitchFamily="50" charset="0"/>
            </a:endParaRPr>
          </a:p>
          <a:p>
            <a:pPr>
              <a:lnSpc>
                <a:spcPts val="3400"/>
              </a:lnSpc>
            </a:pPr>
            <a:r>
              <a:rPr lang="en-US" sz="2720" dirty="0">
                <a:latin typeface="Nexa Rust Sans Book 01" panose="00000500000000000000" pitchFamily="50" charset="0"/>
              </a:rPr>
              <a:t>Font 2</a:t>
            </a:r>
          </a:p>
          <a:p>
            <a:pPr>
              <a:lnSpc>
                <a:spcPts val="3400"/>
              </a:lnSpc>
            </a:pPr>
            <a:r>
              <a:rPr lang="en-US" sz="3200" dirty="0">
                <a:latin typeface="Nexa Rust Handmade Extended" panose="00000500000000000000" pitchFamily="50" charset="0"/>
              </a:rPr>
              <a:t>Font 3</a:t>
            </a:r>
          </a:p>
          <a:p>
            <a:pPr>
              <a:lnSpc>
                <a:spcPts val="3400"/>
              </a:lnSpc>
            </a:pPr>
            <a:endParaRPr lang="en-US" sz="2840" dirty="0">
              <a:latin typeface="Nexa Rust Sans Book 01" panose="00000500000000000000" pitchFamily="50" charset="0"/>
            </a:endParaRPr>
          </a:p>
        </p:txBody>
      </p:sp>
      <p:sp>
        <p:nvSpPr>
          <p:cNvPr id="12" name="Rectangle 11"/>
          <p:cNvSpPr/>
          <p:nvPr/>
        </p:nvSpPr>
        <p:spPr>
          <a:xfrm>
            <a:off x="-2895600" y="3009434"/>
            <a:ext cx="2362505" cy="2708434"/>
          </a:xfrm>
          <a:prstGeom prst="rect">
            <a:avLst/>
          </a:prstGeom>
        </p:spPr>
        <p:txBody>
          <a:bodyPr wrap="square">
            <a:spAutoFit/>
          </a:bodyPr>
          <a:lstStyle/>
          <a:p>
            <a:pPr>
              <a:lnSpc>
                <a:spcPts val="3400"/>
              </a:lnSpc>
            </a:pPr>
            <a:r>
              <a:rPr lang="en-US" sz="2800" dirty="0">
                <a:latin typeface="Museo Slab 1000" panose="02000000000000000000" pitchFamily="50" charset="0"/>
              </a:rPr>
              <a:t>Font 1</a:t>
            </a:r>
          </a:p>
          <a:p>
            <a:pPr>
              <a:lnSpc>
                <a:spcPts val="3400"/>
              </a:lnSpc>
            </a:pPr>
            <a:r>
              <a:rPr lang="en-US" sz="2800" dirty="0">
                <a:latin typeface="Museo Slab 700" panose="02000000000000000000" pitchFamily="50" charset="0"/>
              </a:rPr>
              <a:t>Font 1</a:t>
            </a:r>
            <a:endParaRPr lang="en-US" sz="2800" dirty="0">
              <a:latin typeface="Museo Slab 1000" panose="02000000000000000000" pitchFamily="50" charset="0"/>
            </a:endParaRPr>
          </a:p>
          <a:p>
            <a:pPr>
              <a:lnSpc>
                <a:spcPts val="3400"/>
              </a:lnSpc>
            </a:pPr>
            <a:r>
              <a:rPr lang="en-US" sz="2800" dirty="0">
                <a:latin typeface="Museo Slab 500" panose="02000000000000000000" pitchFamily="50" charset="0"/>
              </a:rPr>
              <a:t>Font 2</a:t>
            </a:r>
          </a:p>
          <a:p>
            <a:pPr>
              <a:lnSpc>
                <a:spcPts val="3400"/>
              </a:lnSpc>
            </a:pPr>
            <a:r>
              <a:rPr lang="en-US" sz="2800" dirty="0">
                <a:latin typeface="Museo 100" panose="02000000000000000000" pitchFamily="50" charset="0"/>
              </a:rPr>
              <a:t>Font 3</a:t>
            </a:r>
          </a:p>
          <a:p>
            <a:pPr>
              <a:lnSpc>
                <a:spcPts val="3400"/>
              </a:lnSpc>
            </a:pPr>
            <a:endParaRPr lang="en-US" sz="2800" dirty="0">
              <a:latin typeface="Museo Slab 500" panose="02000000000000000000" pitchFamily="50" charset="0"/>
            </a:endParaRPr>
          </a:p>
          <a:p>
            <a:pPr>
              <a:lnSpc>
                <a:spcPts val="3400"/>
              </a:lnSpc>
            </a:pPr>
            <a:endParaRPr lang="en-US" sz="2800" dirty="0">
              <a:latin typeface="Nexa Rust Sans Book 01" panose="00000500000000000000" pitchFamily="50" charset="0"/>
            </a:endParaRPr>
          </a:p>
        </p:txBody>
      </p:sp>
      <p:sp>
        <p:nvSpPr>
          <p:cNvPr id="22" name="Title 21"/>
          <p:cNvSpPr>
            <a:spLocks noGrp="1"/>
          </p:cNvSpPr>
          <p:nvPr>
            <p:ph type="title"/>
          </p:nvPr>
        </p:nvSpPr>
        <p:spPr/>
        <p:txBody>
          <a:bodyPr/>
          <a:lstStyle/>
          <a:p>
            <a:r>
              <a:rPr lang="en-US" dirty="0" err="1"/>
              <a:t>MakerWear</a:t>
            </a:r>
            <a:endParaRPr lang="en-US" dirty="0"/>
          </a:p>
        </p:txBody>
      </p:sp>
      <p:sp>
        <p:nvSpPr>
          <p:cNvPr id="32" name="Content Placeholder 31"/>
          <p:cNvSpPr>
            <a:spLocks noGrp="1"/>
          </p:cNvSpPr>
          <p:nvPr>
            <p:ph idx="1"/>
          </p:nvPr>
        </p:nvSpPr>
        <p:spPr>
          <a:xfrm>
            <a:off x="228600" y="1566350"/>
            <a:ext cx="4267200" cy="5063050"/>
          </a:xfrm>
        </p:spPr>
        <p:txBody>
          <a:bodyPr>
            <a:normAutofit/>
          </a:bodyPr>
          <a:lstStyle/>
          <a:p>
            <a:pPr lvl="0"/>
            <a:r>
              <a:rPr lang="en-US" dirty="0"/>
              <a:t>A new construction kit aimed at </a:t>
            </a:r>
            <a:r>
              <a:rPr lang="en-US" dirty="0">
                <a:latin typeface="Museo Sans 500" panose="02000000000000000000" pitchFamily="50" charset="0"/>
              </a:rPr>
              <a:t>enabling children</a:t>
            </a:r>
            <a:r>
              <a:rPr lang="en-US" dirty="0"/>
              <a:t> to </a:t>
            </a:r>
            <a:r>
              <a:rPr lang="en-US" dirty="0">
                <a:latin typeface="Museo Sans 500" panose="02000000000000000000" pitchFamily="50" charset="0"/>
              </a:rPr>
              <a:t>design</a:t>
            </a:r>
            <a:r>
              <a:rPr lang="en-US" dirty="0"/>
              <a:t> and build their own </a:t>
            </a:r>
            <a:r>
              <a:rPr lang="en-US" dirty="0">
                <a:latin typeface="Museo Sans 500" panose="02000000000000000000" pitchFamily="50" charset="0"/>
              </a:rPr>
              <a:t>interactive wearables</a:t>
            </a:r>
            <a:r>
              <a:rPr lang="en-US" dirty="0"/>
              <a:t>.</a:t>
            </a:r>
          </a:p>
          <a:p>
            <a:pPr lvl="0"/>
            <a:r>
              <a:rPr lang="en-US" dirty="0"/>
              <a:t> </a:t>
            </a:r>
          </a:p>
          <a:p>
            <a:pPr lvl="0"/>
            <a:r>
              <a:rPr lang="en-US" dirty="0"/>
              <a:t>With only a </a:t>
            </a:r>
            <a:r>
              <a:rPr lang="en-US" dirty="0">
                <a:latin typeface="Museo Sans 500" panose="02000000000000000000" pitchFamily="50" charset="0"/>
              </a:rPr>
              <a:t>few components</a:t>
            </a:r>
            <a:r>
              <a:rPr lang="en-US" dirty="0"/>
              <a:t>, children can build a </a:t>
            </a:r>
            <a:r>
              <a:rPr lang="en-US" dirty="0">
                <a:latin typeface="Museo Sans 500" panose="02000000000000000000" pitchFamily="50" charset="0"/>
              </a:rPr>
              <a:t>wide range of designs</a:t>
            </a:r>
            <a:r>
              <a:rPr lang="en-US" dirty="0"/>
              <a:t>…</a:t>
            </a:r>
          </a:p>
          <a:p>
            <a:endParaRPr lang="en-US" dirty="0"/>
          </a:p>
        </p:txBody>
      </p:sp>
      <p:sp>
        <p:nvSpPr>
          <p:cNvPr id="33" name="Content Placeholder 32"/>
          <p:cNvSpPr>
            <a:spLocks noGrp="1"/>
          </p:cNvSpPr>
          <p:nvPr>
            <p:ph sz="quarter" idx="13"/>
          </p:nvPr>
        </p:nvSpPr>
        <p:spPr/>
        <p:txBody>
          <a:bodyPr>
            <a:normAutofit/>
          </a:bodyPr>
          <a:lstStyle/>
          <a:p>
            <a:r>
              <a:rPr lang="en-US" dirty="0"/>
              <a:t>Research Vision</a:t>
            </a:r>
          </a:p>
        </p:txBody>
      </p:sp>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35185" r="18889"/>
          <a:stretch/>
        </p:blipFill>
        <p:spPr>
          <a:xfrm>
            <a:off x="4858025" y="304800"/>
            <a:ext cx="1709701" cy="2481824"/>
          </a:xfrm>
          <a:prstGeom prst="rect">
            <a:avLst/>
          </a:prstGeom>
        </p:spPr>
      </p:pic>
      <p:pic>
        <p:nvPicPr>
          <p:cNvPr id="17" name="Picture 16"/>
          <p:cNvPicPr>
            <a:picLocks noChangeAspect="1"/>
          </p:cNvPicPr>
          <p:nvPr/>
        </p:nvPicPr>
        <p:blipFill rotWithShape="1">
          <a:blip r:embed="rId4" cstate="print">
            <a:extLst>
              <a:ext uri="{28A0092B-C50C-407E-A947-70E740481C1C}">
                <a14:useLocalDpi xmlns:a14="http://schemas.microsoft.com/office/drawing/2010/main" val="0"/>
              </a:ext>
            </a:extLst>
          </a:blip>
          <a:srcRect t="153" r="26667" b="-1"/>
          <a:stretch/>
        </p:blipFill>
        <p:spPr>
          <a:xfrm>
            <a:off x="8206482" y="2845165"/>
            <a:ext cx="3705814" cy="3784233"/>
          </a:xfrm>
          <a:prstGeom prst="rect">
            <a:avLst/>
          </a:prstGeom>
        </p:spPr>
      </p:pic>
      <p:pic>
        <p:nvPicPr>
          <p:cNvPr id="18" name="Content Placeholder 4"/>
          <p:cNvPicPr>
            <a:picLocks noChangeAspect="1"/>
          </p:cNvPicPr>
          <p:nvPr/>
        </p:nvPicPr>
        <p:blipFill rotWithShape="1">
          <a:blip r:embed="rId5" cstate="print">
            <a:extLst>
              <a:ext uri="{28A0092B-C50C-407E-A947-70E740481C1C}">
                <a14:useLocalDpi xmlns:a14="http://schemas.microsoft.com/office/drawing/2010/main" val="0"/>
              </a:ext>
            </a:extLst>
          </a:blip>
          <a:srcRect r="8675"/>
          <a:stretch/>
        </p:blipFill>
        <p:spPr>
          <a:xfrm>
            <a:off x="4858026" y="2845166"/>
            <a:ext cx="3238074" cy="2363762"/>
          </a:xfrm>
          <a:prstGeom prst="rect">
            <a:avLst/>
          </a:prstGeom>
        </p:spPr>
      </p:pic>
      <p:pic>
        <p:nvPicPr>
          <p:cNvPr id="8" name="Picture 7"/>
          <p:cNvPicPr>
            <a:picLocks noChangeAspect="1"/>
          </p:cNvPicPr>
          <p:nvPr/>
        </p:nvPicPr>
        <p:blipFill rotWithShape="1">
          <a:blip r:embed="rId6" cstate="print">
            <a:extLst>
              <a:ext uri="{28A0092B-C50C-407E-A947-70E740481C1C}">
                <a14:useLocalDpi xmlns:a14="http://schemas.microsoft.com/office/drawing/2010/main" val="0"/>
              </a:ext>
            </a:extLst>
          </a:blip>
          <a:srcRect t="3774" r="13589"/>
          <a:stretch/>
        </p:blipFill>
        <p:spPr>
          <a:xfrm rot="5400000">
            <a:off x="9634993" y="509321"/>
            <a:ext cx="2481824" cy="2072782"/>
          </a:xfrm>
          <a:prstGeom prst="rect">
            <a:avLst/>
          </a:prstGeom>
        </p:spPr>
      </p:pic>
      <p:grpSp>
        <p:nvGrpSpPr>
          <p:cNvPr id="25" name="Group 24"/>
          <p:cNvGrpSpPr/>
          <p:nvPr/>
        </p:nvGrpSpPr>
        <p:grpSpPr>
          <a:xfrm>
            <a:off x="4858025" y="5265735"/>
            <a:ext cx="3238072" cy="1363665"/>
            <a:chOff x="4876769" y="5235562"/>
            <a:chExt cx="2743230" cy="1155270"/>
          </a:xfrm>
        </p:grpSpPr>
        <p:pic>
          <p:nvPicPr>
            <p:cNvPr id="10" name="Picture 9"/>
            <p:cNvPicPr>
              <a:picLocks noChangeAspect="1"/>
            </p:cNvPicPr>
            <p:nvPr/>
          </p:nvPicPr>
          <p:blipFill rotWithShape="1">
            <a:blip r:embed="rId7" cstate="print">
              <a:extLst>
                <a:ext uri="{28A0092B-C50C-407E-A947-70E740481C1C}">
                  <a14:useLocalDpi xmlns:a14="http://schemas.microsoft.com/office/drawing/2010/main" val="0"/>
                </a:ext>
              </a:extLst>
            </a:blip>
            <a:srcRect l="34322" t="17778" r="20371" b="16642"/>
            <a:stretch/>
          </p:blipFill>
          <p:spPr>
            <a:xfrm>
              <a:off x="4876769" y="5244354"/>
              <a:ext cx="1188088" cy="1146478"/>
            </a:xfrm>
            <a:prstGeom prst="rect">
              <a:avLst/>
            </a:prstGeom>
          </p:spPr>
        </p:pic>
        <p:pic>
          <p:nvPicPr>
            <p:cNvPr id="23" name="Picture 22"/>
            <p:cNvPicPr>
              <a:picLocks noChangeAspect="1"/>
            </p:cNvPicPr>
            <p:nvPr/>
          </p:nvPicPr>
          <p:blipFill rotWithShape="1">
            <a:blip r:embed="rId8" cstate="print">
              <a:extLst>
                <a:ext uri="{28A0092B-C50C-407E-A947-70E740481C1C}">
                  <a14:useLocalDpi xmlns:a14="http://schemas.microsoft.com/office/drawing/2010/main" val="0"/>
                </a:ext>
              </a:extLst>
            </a:blip>
            <a:srcRect l="35556" t="2594" r="17169" b="15925"/>
            <a:stretch/>
          </p:blipFill>
          <p:spPr>
            <a:xfrm rot="5400000">
              <a:off x="6295674" y="5066506"/>
              <a:ext cx="1155270" cy="1493381"/>
            </a:xfrm>
            <a:prstGeom prst="rect">
              <a:avLst/>
            </a:prstGeom>
          </p:spPr>
        </p:pic>
      </p:grpSp>
      <p:pic>
        <p:nvPicPr>
          <p:cNvPr id="28" name="Content Placeholder 4"/>
          <p:cNvPicPr>
            <a:picLocks noChangeAspect="1"/>
          </p:cNvPicPr>
          <p:nvPr/>
        </p:nvPicPr>
        <p:blipFill rotWithShape="1">
          <a:blip r:embed="rId9" cstate="print">
            <a:extLst>
              <a:ext uri="{28A0092B-C50C-407E-A947-70E740481C1C}">
                <a14:useLocalDpi xmlns:a14="http://schemas.microsoft.com/office/drawing/2010/main" val="0"/>
              </a:ext>
            </a:extLst>
          </a:blip>
          <a:srcRect l="7398"/>
          <a:stretch/>
        </p:blipFill>
        <p:spPr>
          <a:xfrm>
            <a:off x="6673162" y="307514"/>
            <a:ext cx="3061800" cy="2481824"/>
          </a:xfrm>
          <a:prstGeom prst="rect">
            <a:avLst/>
          </a:prstGeom>
        </p:spPr>
      </p:pic>
    </p:spTree>
    <p:extLst>
      <p:ext uri="{BB962C8B-B14F-4D97-AF65-F5344CB8AC3E}">
        <p14:creationId xmlns:p14="http://schemas.microsoft.com/office/powerpoint/2010/main" val="2433432157"/>
      </p:ext>
    </p:extLst>
  </p:cSld>
  <p:clrMapOvr>
    <a:masterClrMapping/>
  </p:clrMapOvr>
  <p:timing>
    <p:tnLst>
      <p:par>
        <p:cTn id="1" dur="indefinite" restart="never" nodeType="tmRoot">
          <p:childTnLst>
            <p:par>
              <p:cTn id="2"/>
            </p:par>
            <p:par>
              <p:cTn id="3"/>
            </p:par>
            <p:par>
              <p:cTn id="4"/>
            </p:par>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599" y="467474"/>
            <a:ext cx="8806685" cy="708436"/>
          </a:xfrm>
        </p:spPr>
        <p:txBody>
          <a:bodyPr/>
          <a:lstStyle/>
          <a:p>
            <a:r>
              <a:rPr lang="en-US" dirty="0"/>
              <a:t>3 Simple </a:t>
            </a:r>
            <a:r>
              <a:rPr lang="en-US" dirty="0" err="1"/>
              <a:t>MakerWear</a:t>
            </a:r>
            <a:r>
              <a:rPr lang="en-US" dirty="0"/>
              <a:t> Examples</a:t>
            </a:r>
          </a:p>
        </p:txBody>
      </p:sp>
      <p:sp>
        <p:nvSpPr>
          <p:cNvPr id="6" name="Content Placeholder 5"/>
          <p:cNvSpPr>
            <a:spLocks noGrp="1"/>
          </p:cNvSpPr>
          <p:nvPr>
            <p:ph sz="quarter" idx="13"/>
          </p:nvPr>
        </p:nvSpPr>
        <p:spPr/>
        <p:txBody>
          <a:bodyPr/>
          <a:lstStyle/>
          <a:p>
            <a:r>
              <a:rPr lang="en-US" dirty="0"/>
              <a:t>Research Vision</a:t>
            </a:r>
          </a:p>
        </p:txBody>
      </p:sp>
      <p:sp>
        <p:nvSpPr>
          <p:cNvPr id="10" name="Content Placeholder 5"/>
          <p:cNvSpPr>
            <a:spLocks noGrp="1"/>
          </p:cNvSpPr>
          <p:nvPr>
            <p:ph idx="1"/>
          </p:nvPr>
        </p:nvSpPr>
        <p:spPr>
          <a:xfrm>
            <a:off x="228600" y="1066801"/>
            <a:ext cx="12192000" cy="662596"/>
          </a:xfrm>
        </p:spPr>
        <p:txBody>
          <a:bodyPr>
            <a:normAutofit/>
          </a:bodyPr>
          <a:lstStyle/>
          <a:p>
            <a:r>
              <a:rPr lang="en-US" sz="2000" dirty="0"/>
              <a:t>All built without the creation of code</a:t>
            </a:r>
          </a:p>
        </p:txBody>
      </p:sp>
      <p:grpSp>
        <p:nvGrpSpPr>
          <p:cNvPr id="16" name="Group 15"/>
          <p:cNvGrpSpPr/>
          <p:nvPr/>
        </p:nvGrpSpPr>
        <p:grpSpPr>
          <a:xfrm>
            <a:off x="4187066" y="1757824"/>
            <a:ext cx="3811968" cy="3979844"/>
            <a:chOff x="4187066" y="1757824"/>
            <a:chExt cx="3811968" cy="3979844"/>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87066" y="1757824"/>
              <a:ext cx="3751626" cy="3126980"/>
            </a:xfrm>
            <a:prstGeom prst="rect">
              <a:avLst/>
            </a:prstGeom>
          </p:spPr>
        </p:pic>
        <p:sp>
          <p:nvSpPr>
            <p:cNvPr id="11" name="Rectangle 10"/>
            <p:cNvSpPr/>
            <p:nvPr/>
          </p:nvSpPr>
          <p:spPr>
            <a:xfrm>
              <a:off x="4471754" y="4722005"/>
              <a:ext cx="3527280" cy="1015663"/>
            </a:xfrm>
            <a:prstGeom prst="rect">
              <a:avLst/>
            </a:prstGeom>
          </p:spPr>
          <p:txBody>
            <a:bodyPr wrap="square" lIns="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700" panose="02000000000000000000" pitchFamily="50" charset="0"/>
                </a:rPr>
                <a:t>Musical Bracelet</a:t>
              </a:r>
            </a:p>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100" panose="02000000000000000000" pitchFamily="50" charset="0"/>
                </a:rPr>
                <a:t>Bracelet plays different tones based on arm movement</a:t>
              </a:r>
              <a:endParaRPr kumimoji="0" lang="en-US" sz="1400" b="0" i="0" u="none" strike="noStrike" kern="0" cap="none" spc="0" normalizeH="0" baseline="0" noProof="0" dirty="0">
                <a:ln>
                  <a:noFill/>
                </a:ln>
                <a:solidFill>
                  <a:sysClr val="windowText" lastClr="000000"/>
                </a:solidFill>
                <a:effectLst/>
                <a:uLnTx/>
                <a:uFillTx/>
              </a:endParaRPr>
            </a:p>
          </p:txBody>
        </p:sp>
      </p:grpSp>
      <p:grpSp>
        <p:nvGrpSpPr>
          <p:cNvPr id="15" name="Group 14"/>
          <p:cNvGrpSpPr/>
          <p:nvPr/>
        </p:nvGrpSpPr>
        <p:grpSpPr>
          <a:xfrm>
            <a:off x="-77918" y="1524000"/>
            <a:ext cx="4321964" cy="4213668"/>
            <a:chOff x="-77918" y="1524000"/>
            <a:chExt cx="4321964" cy="4213668"/>
          </a:xfrm>
        </p:grpSpPr>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918" y="1524000"/>
              <a:ext cx="4321964" cy="3602357"/>
            </a:xfrm>
            <a:prstGeom prst="rect">
              <a:avLst/>
            </a:prstGeom>
          </p:spPr>
        </p:pic>
        <p:sp>
          <p:nvSpPr>
            <p:cNvPr id="12" name="Rectangle 11"/>
            <p:cNvSpPr/>
            <p:nvPr/>
          </p:nvSpPr>
          <p:spPr>
            <a:xfrm>
              <a:off x="393336" y="4722005"/>
              <a:ext cx="3607164" cy="1015663"/>
            </a:xfrm>
            <a:prstGeom prst="rect">
              <a:avLst/>
            </a:prstGeom>
          </p:spPr>
          <p:txBody>
            <a:bodyPr wrap="square" lIns="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“Chameleon” Shirt</a:t>
              </a:r>
            </a:p>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100" panose="02000000000000000000" pitchFamily="50" charset="0"/>
                </a:rPr>
                <a:t>Shirt changes color based on color in environment</a:t>
              </a:r>
              <a:endParaRPr kumimoji="0" lang="en-US" sz="1400" b="0" i="0" u="none" strike="noStrike" kern="0" cap="none" spc="0" normalizeH="0" baseline="0" noProof="0" dirty="0">
                <a:ln>
                  <a:noFill/>
                </a:ln>
                <a:solidFill>
                  <a:sysClr val="windowText" lastClr="000000"/>
                </a:solidFill>
                <a:effectLst/>
                <a:uLnTx/>
                <a:uFillTx/>
              </a:endParaRPr>
            </a:p>
          </p:txBody>
        </p:sp>
      </p:grpSp>
      <p:grpSp>
        <p:nvGrpSpPr>
          <p:cNvPr id="17" name="Group 16"/>
          <p:cNvGrpSpPr/>
          <p:nvPr/>
        </p:nvGrpSpPr>
        <p:grpSpPr>
          <a:xfrm>
            <a:off x="7999034" y="1585205"/>
            <a:ext cx="4071425" cy="4152463"/>
            <a:chOff x="7999034" y="1585205"/>
            <a:chExt cx="4071425" cy="4152463"/>
          </a:xfrm>
        </p:grpSpPr>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999034" y="1585205"/>
              <a:ext cx="4071425" cy="3393532"/>
            </a:xfrm>
            <a:prstGeom prst="rect">
              <a:avLst/>
            </a:prstGeom>
          </p:spPr>
        </p:pic>
        <p:sp>
          <p:nvSpPr>
            <p:cNvPr id="13" name="Rectangle 12"/>
            <p:cNvSpPr/>
            <p:nvPr/>
          </p:nvSpPr>
          <p:spPr>
            <a:xfrm>
              <a:off x="8429735" y="4722005"/>
              <a:ext cx="3324287" cy="1015663"/>
            </a:xfrm>
            <a:prstGeom prst="rect">
              <a:avLst/>
            </a:prstGeom>
          </p:spPr>
          <p:txBody>
            <a:bodyPr wrap="square" lIns="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700" panose="02000000000000000000" pitchFamily="50" charset="0"/>
                </a:rPr>
                <a:t>Light-Up Hat</a:t>
              </a:r>
            </a:p>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100" panose="02000000000000000000" pitchFamily="50" charset="0"/>
                </a:rPr>
                <a:t>Hat flashes various lights when wearer moves</a:t>
              </a:r>
              <a:endParaRPr kumimoji="0" lang="en-US" sz="1400" b="0" i="0" u="none" strike="noStrike" kern="0" cap="none" spc="0" normalizeH="0" baseline="0" noProof="0" dirty="0">
                <a:ln>
                  <a:noFill/>
                </a:ln>
                <a:solidFill>
                  <a:sysClr val="windowText" lastClr="000000"/>
                </a:solidFill>
                <a:effectLst/>
                <a:uLnTx/>
                <a:uFillTx/>
              </a:endParaRPr>
            </a:p>
          </p:txBody>
        </p:sp>
      </p:grpSp>
    </p:spTree>
    <p:extLst>
      <p:ext uri="{BB962C8B-B14F-4D97-AF65-F5344CB8AC3E}">
        <p14:creationId xmlns:p14="http://schemas.microsoft.com/office/powerpoint/2010/main" val="2190666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Questions</a:t>
            </a:r>
          </a:p>
        </p:txBody>
      </p:sp>
      <p:sp>
        <p:nvSpPr>
          <p:cNvPr id="3" name="Content Placeholder 2"/>
          <p:cNvSpPr>
            <a:spLocks noGrp="1"/>
          </p:cNvSpPr>
          <p:nvPr>
            <p:ph idx="1"/>
          </p:nvPr>
        </p:nvSpPr>
        <p:spPr>
          <a:xfrm>
            <a:off x="228600" y="1566350"/>
            <a:ext cx="11582400" cy="5063050"/>
          </a:xfrm>
        </p:spPr>
        <p:txBody>
          <a:bodyPr>
            <a:normAutofit/>
          </a:bodyPr>
          <a:lstStyle/>
          <a:p>
            <a:pPr>
              <a:spcAft>
                <a:spcPts val="3000"/>
              </a:spcAft>
            </a:pPr>
            <a:r>
              <a:rPr lang="en-US" sz="3000" dirty="0"/>
              <a:t>How can we support </a:t>
            </a:r>
            <a:r>
              <a:rPr lang="en-US" sz="3000" dirty="0">
                <a:latin typeface="Museo Sans 500" charset="0"/>
                <a:ea typeface="Museo Sans 500" charset="0"/>
                <a:cs typeface="Museo Sans 500" charset="0"/>
              </a:rPr>
              <a:t>young children </a:t>
            </a:r>
            <a:r>
              <a:rPr lang="en-US" sz="3000" dirty="0"/>
              <a:t>and a </a:t>
            </a:r>
            <a:r>
              <a:rPr lang="en-US" sz="3000" dirty="0">
                <a:latin typeface="Museo Sans 500" charset="0"/>
                <a:ea typeface="Museo Sans 500" charset="0"/>
                <a:cs typeface="Museo Sans 500" charset="0"/>
              </a:rPr>
              <a:t>wide-age span </a:t>
            </a:r>
            <a:r>
              <a:rPr lang="en-US" sz="3000" dirty="0"/>
              <a:t>(ages 4-12) in the </a:t>
            </a:r>
            <a:r>
              <a:rPr lang="en-US" sz="3000" dirty="0">
                <a:latin typeface="Museo Sans 500" charset="0"/>
                <a:ea typeface="Museo Sans 500" charset="0"/>
                <a:cs typeface="Museo Sans 500" charset="0"/>
              </a:rPr>
              <a:t>creative design </a:t>
            </a:r>
            <a:r>
              <a:rPr lang="en-US" sz="3000" dirty="0"/>
              <a:t>of </a:t>
            </a:r>
            <a:r>
              <a:rPr lang="en-US" sz="3000" dirty="0">
                <a:latin typeface="Museo Sans 500" charset="0"/>
                <a:ea typeface="Museo Sans 500" charset="0"/>
                <a:cs typeface="Museo Sans 500" charset="0"/>
              </a:rPr>
              <a:t>interactive wearables</a:t>
            </a:r>
            <a:r>
              <a:rPr lang="en-US" sz="3000" dirty="0"/>
              <a:t>?</a:t>
            </a:r>
          </a:p>
          <a:p>
            <a:pPr>
              <a:spcAft>
                <a:spcPts val="3000"/>
              </a:spcAft>
            </a:pPr>
            <a:r>
              <a:rPr lang="en-US" sz="3000" dirty="0"/>
              <a:t>What do children </a:t>
            </a:r>
            <a:r>
              <a:rPr lang="en-US" sz="3000" dirty="0">
                <a:latin typeface="Museo Sans 500" charset="0"/>
                <a:ea typeface="Museo Sans 500" charset="0"/>
                <a:cs typeface="Museo Sans 500" charset="0"/>
              </a:rPr>
              <a:t>want to build </a:t>
            </a:r>
            <a:r>
              <a:rPr lang="en-US" sz="3000" dirty="0"/>
              <a:t>if given the opportunity?</a:t>
            </a:r>
          </a:p>
          <a:p>
            <a:pPr>
              <a:spcAft>
                <a:spcPts val="3000"/>
              </a:spcAft>
            </a:pPr>
            <a:r>
              <a:rPr lang="en-US" sz="3000" dirty="0"/>
              <a:t>Can </a:t>
            </a:r>
            <a:r>
              <a:rPr lang="en-US" sz="3000" dirty="0" err="1"/>
              <a:t>MakerWear</a:t>
            </a:r>
            <a:r>
              <a:rPr lang="en-US" sz="3000" dirty="0"/>
              <a:t> be an </a:t>
            </a:r>
            <a:r>
              <a:rPr lang="en-US" sz="3000" dirty="0">
                <a:latin typeface="Museo Sans 500" charset="0"/>
                <a:ea typeface="Museo Sans 500" charset="0"/>
                <a:cs typeface="Museo Sans 500" charset="0"/>
              </a:rPr>
              <a:t>introductory pathway to STEAM-related activities</a:t>
            </a:r>
            <a:r>
              <a:rPr lang="en-US" sz="3000" dirty="0"/>
              <a:t> like engineering, design, and computational thinking?</a:t>
            </a:r>
          </a:p>
          <a:p>
            <a:pPr>
              <a:spcAft>
                <a:spcPts val="3000"/>
              </a:spcAft>
            </a:pPr>
            <a:r>
              <a:rPr lang="en-US" sz="3000" dirty="0"/>
              <a:t>How can we design </a:t>
            </a:r>
            <a:r>
              <a:rPr lang="en-US" sz="3000" dirty="0" err="1"/>
              <a:t>MakerWear</a:t>
            </a:r>
            <a:r>
              <a:rPr lang="en-US" sz="3000" dirty="0"/>
              <a:t> to allow children to build designs that </a:t>
            </a:r>
            <a:r>
              <a:rPr lang="en-US" sz="3000" dirty="0">
                <a:latin typeface="Museo Sans 500" charset="0"/>
                <a:ea typeface="Museo Sans 500" charset="0"/>
                <a:cs typeface="Museo Sans 500" charset="0"/>
              </a:rPr>
              <a:t>integrate into their everyday life </a:t>
            </a:r>
            <a:r>
              <a:rPr lang="en-US" sz="3000" dirty="0"/>
              <a:t>(</a:t>
            </a:r>
            <a:r>
              <a:rPr lang="en-US" sz="3000" i="1" dirty="0"/>
              <a:t>e.g., </a:t>
            </a:r>
            <a:r>
              <a:rPr lang="en-US" sz="3000" dirty="0"/>
              <a:t>soccer, theatre)?</a:t>
            </a:r>
          </a:p>
          <a:p>
            <a:pPr>
              <a:spcAft>
                <a:spcPts val="3000"/>
              </a:spcAft>
            </a:pPr>
            <a:endParaRPr lang="en-US" sz="3200" dirty="0"/>
          </a:p>
        </p:txBody>
      </p:sp>
      <p:sp>
        <p:nvSpPr>
          <p:cNvPr id="4" name="Content Placeholder 3"/>
          <p:cNvSpPr>
            <a:spLocks noGrp="1"/>
          </p:cNvSpPr>
          <p:nvPr>
            <p:ph sz="quarter" idx="13"/>
          </p:nvPr>
        </p:nvSpPr>
        <p:spPr/>
        <p:txBody>
          <a:bodyPr/>
          <a:lstStyle/>
          <a:p>
            <a:r>
              <a:rPr lang="en-US" dirty="0"/>
              <a:t>Research Vision</a:t>
            </a:r>
          </a:p>
        </p:txBody>
      </p:sp>
    </p:spTree>
    <p:extLst>
      <p:ext uri="{BB962C8B-B14F-4D97-AF65-F5344CB8AC3E}">
        <p14:creationId xmlns:p14="http://schemas.microsoft.com/office/powerpoint/2010/main" val="2123789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183329" y="-3352800"/>
            <a:ext cx="1905000" cy="369332"/>
          </a:xfrm>
          <a:prstGeom prst="rect">
            <a:avLst/>
          </a:prstGeom>
          <a:noFill/>
        </p:spPr>
        <p:txBody>
          <a:bodyPr wrap="square" lIns="0" rIns="0" rtlCol="0">
            <a:spAutoFit/>
          </a:bodyPr>
          <a:lstStyle/>
          <a:p>
            <a:r>
              <a:rPr lang="en-US" dirty="0">
                <a:latin typeface="Segoe Condensed" panose="020B0606040200020203" pitchFamily="34" charset="0"/>
              </a:rPr>
              <a:t>Design Inspiration</a:t>
            </a:r>
          </a:p>
        </p:txBody>
      </p:sp>
      <p:sp>
        <p:nvSpPr>
          <p:cNvPr id="9" name="Rectangle 8"/>
          <p:cNvSpPr/>
          <p:nvPr/>
        </p:nvSpPr>
        <p:spPr>
          <a:xfrm>
            <a:off x="-2667000" y="950224"/>
            <a:ext cx="2362505" cy="1836400"/>
          </a:xfrm>
          <a:prstGeom prst="rect">
            <a:avLst/>
          </a:prstGeom>
        </p:spPr>
        <p:txBody>
          <a:bodyPr wrap="square">
            <a:spAutoFit/>
          </a:bodyPr>
          <a:lstStyle/>
          <a:p>
            <a:pPr>
              <a:lnSpc>
                <a:spcPts val="3400"/>
              </a:lnSpc>
            </a:pPr>
            <a:r>
              <a:rPr lang="en-US" sz="2800" dirty="0">
                <a:latin typeface="Nexa Rust Slab Black 03" panose="00000A00000000000000" pitchFamily="50" charset="0"/>
              </a:rPr>
              <a:t>Font 1</a:t>
            </a:r>
            <a:endParaRPr lang="en-US" sz="2720" dirty="0">
              <a:latin typeface="Nexa Rust Sans Book 01" panose="00000500000000000000" pitchFamily="50" charset="0"/>
            </a:endParaRPr>
          </a:p>
          <a:p>
            <a:pPr>
              <a:lnSpc>
                <a:spcPts val="3400"/>
              </a:lnSpc>
            </a:pPr>
            <a:r>
              <a:rPr lang="en-US" sz="2720" dirty="0">
                <a:latin typeface="Nexa Rust Sans Book 01" panose="00000500000000000000" pitchFamily="50" charset="0"/>
              </a:rPr>
              <a:t>Font 2</a:t>
            </a:r>
          </a:p>
          <a:p>
            <a:pPr>
              <a:lnSpc>
                <a:spcPts val="3400"/>
              </a:lnSpc>
            </a:pPr>
            <a:r>
              <a:rPr lang="en-US" sz="3200" dirty="0">
                <a:latin typeface="Nexa Rust Handmade Extended" panose="00000500000000000000" pitchFamily="50" charset="0"/>
              </a:rPr>
              <a:t>Font 3</a:t>
            </a:r>
          </a:p>
          <a:p>
            <a:pPr>
              <a:lnSpc>
                <a:spcPts val="3400"/>
              </a:lnSpc>
            </a:pPr>
            <a:endParaRPr lang="en-US" sz="2840" dirty="0">
              <a:latin typeface="Nexa Rust Sans Book 01" panose="00000500000000000000" pitchFamily="50" charset="0"/>
            </a:endParaRPr>
          </a:p>
        </p:txBody>
      </p:sp>
      <p:sp>
        <p:nvSpPr>
          <p:cNvPr id="12" name="Rectangle 11"/>
          <p:cNvSpPr/>
          <p:nvPr/>
        </p:nvSpPr>
        <p:spPr>
          <a:xfrm>
            <a:off x="-2895600" y="3009434"/>
            <a:ext cx="2362505" cy="2708434"/>
          </a:xfrm>
          <a:prstGeom prst="rect">
            <a:avLst/>
          </a:prstGeom>
        </p:spPr>
        <p:txBody>
          <a:bodyPr wrap="square">
            <a:spAutoFit/>
          </a:bodyPr>
          <a:lstStyle/>
          <a:p>
            <a:pPr>
              <a:lnSpc>
                <a:spcPts val="3400"/>
              </a:lnSpc>
            </a:pPr>
            <a:r>
              <a:rPr lang="en-US" sz="2800" dirty="0">
                <a:latin typeface="Museo Slab 1000" panose="02000000000000000000" pitchFamily="50" charset="0"/>
              </a:rPr>
              <a:t>Font 1</a:t>
            </a:r>
          </a:p>
          <a:p>
            <a:pPr>
              <a:lnSpc>
                <a:spcPts val="3400"/>
              </a:lnSpc>
            </a:pPr>
            <a:r>
              <a:rPr lang="en-US" sz="2800" dirty="0">
                <a:latin typeface="Museo Slab 700" panose="02000000000000000000" pitchFamily="50" charset="0"/>
              </a:rPr>
              <a:t>Font 1</a:t>
            </a:r>
            <a:endParaRPr lang="en-US" sz="2800" dirty="0">
              <a:latin typeface="Museo Slab 1000" panose="02000000000000000000" pitchFamily="50" charset="0"/>
            </a:endParaRPr>
          </a:p>
          <a:p>
            <a:pPr>
              <a:lnSpc>
                <a:spcPts val="3400"/>
              </a:lnSpc>
            </a:pPr>
            <a:r>
              <a:rPr lang="en-US" sz="2800" dirty="0">
                <a:latin typeface="Museo Slab 500" panose="02000000000000000000" pitchFamily="50" charset="0"/>
              </a:rPr>
              <a:t>Font 2</a:t>
            </a:r>
          </a:p>
          <a:p>
            <a:pPr>
              <a:lnSpc>
                <a:spcPts val="3400"/>
              </a:lnSpc>
            </a:pPr>
            <a:r>
              <a:rPr lang="en-US" sz="2800" dirty="0">
                <a:latin typeface="Museo 100" panose="02000000000000000000" pitchFamily="50" charset="0"/>
              </a:rPr>
              <a:t>Font 3</a:t>
            </a:r>
          </a:p>
          <a:p>
            <a:pPr>
              <a:lnSpc>
                <a:spcPts val="3400"/>
              </a:lnSpc>
            </a:pPr>
            <a:endParaRPr lang="en-US" sz="2800" dirty="0">
              <a:latin typeface="Museo Slab 500" panose="02000000000000000000" pitchFamily="50" charset="0"/>
            </a:endParaRPr>
          </a:p>
          <a:p>
            <a:pPr>
              <a:lnSpc>
                <a:spcPts val="3400"/>
              </a:lnSpc>
            </a:pPr>
            <a:endParaRPr lang="en-US" sz="2800" dirty="0">
              <a:latin typeface="Nexa Rust Sans Book 01" panose="00000500000000000000" pitchFamily="50" charset="0"/>
            </a:endParaRPr>
          </a:p>
        </p:txBody>
      </p:sp>
      <p:sp>
        <p:nvSpPr>
          <p:cNvPr id="22" name="Title 21"/>
          <p:cNvSpPr>
            <a:spLocks noGrp="1"/>
          </p:cNvSpPr>
          <p:nvPr>
            <p:ph type="title"/>
          </p:nvPr>
        </p:nvSpPr>
        <p:spPr/>
        <p:txBody>
          <a:bodyPr/>
          <a:lstStyle/>
          <a:p>
            <a:r>
              <a:rPr lang="en-US" dirty="0" err="1"/>
              <a:t>MakerWear</a:t>
            </a:r>
            <a:endParaRPr lang="en-US" dirty="0"/>
          </a:p>
        </p:txBody>
      </p:sp>
      <p:sp>
        <p:nvSpPr>
          <p:cNvPr id="32" name="Content Placeholder 31"/>
          <p:cNvSpPr>
            <a:spLocks noGrp="1"/>
          </p:cNvSpPr>
          <p:nvPr>
            <p:ph idx="1"/>
          </p:nvPr>
        </p:nvSpPr>
        <p:spPr>
          <a:xfrm>
            <a:off x="228599" y="1566350"/>
            <a:ext cx="4519043" cy="5063050"/>
          </a:xfrm>
        </p:spPr>
        <p:txBody>
          <a:bodyPr>
            <a:normAutofit/>
          </a:bodyPr>
          <a:lstStyle/>
          <a:p>
            <a:pPr lvl="0">
              <a:spcAft>
                <a:spcPts val="2000"/>
              </a:spcAft>
            </a:pPr>
            <a:r>
              <a:rPr lang="en-US" dirty="0"/>
              <a:t>While still at an early stage, we see </a:t>
            </a:r>
            <a:r>
              <a:rPr lang="en-US" dirty="0" err="1"/>
              <a:t>MakerWear</a:t>
            </a:r>
            <a:r>
              <a:rPr lang="en-US" dirty="0"/>
              <a:t> as a new platform for:</a:t>
            </a:r>
          </a:p>
          <a:p>
            <a:pPr marL="228600" lvl="0" indent="-228600"/>
            <a:r>
              <a:rPr lang="en-US" sz="2700" dirty="0"/>
              <a:t>Creative design</a:t>
            </a:r>
          </a:p>
          <a:p>
            <a:pPr marL="228600" lvl="0" indent="-228600"/>
            <a:r>
              <a:rPr lang="en-US" sz="2700" dirty="0"/>
              <a:t>Self-expression</a:t>
            </a:r>
          </a:p>
          <a:p>
            <a:pPr marL="228600" lvl="0" indent="-228600"/>
            <a:r>
              <a:rPr lang="en-US" sz="2700" dirty="0"/>
              <a:t>Engaging children in STEAM</a:t>
            </a:r>
          </a:p>
        </p:txBody>
      </p:sp>
      <p:sp>
        <p:nvSpPr>
          <p:cNvPr id="33" name="Content Placeholder 32"/>
          <p:cNvSpPr>
            <a:spLocks noGrp="1"/>
          </p:cNvSpPr>
          <p:nvPr>
            <p:ph sz="quarter" idx="13"/>
          </p:nvPr>
        </p:nvSpPr>
        <p:spPr/>
        <p:txBody>
          <a:bodyPr>
            <a:normAutofit/>
          </a:bodyPr>
          <a:lstStyle/>
          <a:p>
            <a:r>
              <a:rPr lang="en-US" dirty="0"/>
              <a:t>Research Vision</a:t>
            </a:r>
          </a:p>
        </p:txBody>
      </p:sp>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35185" r="18889"/>
          <a:stretch/>
        </p:blipFill>
        <p:spPr>
          <a:xfrm>
            <a:off x="4858025" y="304800"/>
            <a:ext cx="1709701" cy="2481824"/>
          </a:xfrm>
          <a:prstGeom prst="rect">
            <a:avLst/>
          </a:prstGeom>
        </p:spPr>
      </p:pic>
      <p:pic>
        <p:nvPicPr>
          <p:cNvPr id="17" name="Picture 16"/>
          <p:cNvPicPr>
            <a:picLocks noChangeAspect="1"/>
          </p:cNvPicPr>
          <p:nvPr/>
        </p:nvPicPr>
        <p:blipFill rotWithShape="1">
          <a:blip r:embed="rId4" cstate="print">
            <a:extLst>
              <a:ext uri="{28A0092B-C50C-407E-A947-70E740481C1C}">
                <a14:useLocalDpi xmlns:a14="http://schemas.microsoft.com/office/drawing/2010/main" val="0"/>
              </a:ext>
            </a:extLst>
          </a:blip>
          <a:srcRect t="153" r="26667" b="-1"/>
          <a:stretch/>
        </p:blipFill>
        <p:spPr>
          <a:xfrm>
            <a:off x="8206482" y="2845165"/>
            <a:ext cx="3705814" cy="3784233"/>
          </a:xfrm>
          <a:prstGeom prst="rect">
            <a:avLst/>
          </a:prstGeom>
        </p:spPr>
      </p:pic>
      <p:pic>
        <p:nvPicPr>
          <p:cNvPr id="18" name="Content Placeholder 4"/>
          <p:cNvPicPr>
            <a:picLocks noChangeAspect="1"/>
          </p:cNvPicPr>
          <p:nvPr/>
        </p:nvPicPr>
        <p:blipFill rotWithShape="1">
          <a:blip r:embed="rId5" cstate="print">
            <a:extLst>
              <a:ext uri="{28A0092B-C50C-407E-A947-70E740481C1C}">
                <a14:useLocalDpi xmlns:a14="http://schemas.microsoft.com/office/drawing/2010/main" val="0"/>
              </a:ext>
            </a:extLst>
          </a:blip>
          <a:srcRect r="8675"/>
          <a:stretch/>
        </p:blipFill>
        <p:spPr>
          <a:xfrm>
            <a:off x="4858026" y="2845166"/>
            <a:ext cx="3238074" cy="2363762"/>
          </a:xfrm>
          <a:prstGeom prst="rect">
            <a:avLst/>
          </a:prstGeom>
        </p:spPr>
      </p:pic>
      <p:pic>
        <p:nvPicPr>
          <p:cNvPr id="8" name="Picture 7"/>
          <p:cNvPicPr>
            <a:picLocks noChangeAspect="1"/>
          </p:cNvPicPr>
          <p:nvPr/>
        </p:nvPicPr>
        <p:blipFill rotWithShape="1">
          <a:blip r:embed="rId6" cstate="print">
            <a:extLst>
              <a:ext uri="{28A0092B-C50C-407E-A947-70E740481C1C}">
                <a14:useLocalDpi xmlns:a14="http://schemas.microsoft.com/office/drawing/2010/main" val="0"/>
              </a:ext>
            </a:extLst>
          </a:blip>
          <a:srcRect t="3774" r="13589"/>
          <a:stretch/>
        </p:blipFill>
        <p:spPr>
          <a:xfrm rot="5400000">
            <a:off x="9634993" y="509321"/>
            <a:ext cx="2481824" cy="2072782"/>
          </a:xfrm>
          <a:prstGeom prst="rect">
            <a:avLst/>
          </a:prstGeom>
        </p:spPr>
      </p:pic>
      <p:grpSp>
        <p:nvGrpSpPr>
          <p:cNvPr id="25" name="Group 24"/>
          <p:cNvGrpSpPr/>
          <p:nvPr/>
        </p:nvGrpSpPr>
        <p:grpSpPr>
          <a:xfrm>
            <a:off x="4858025" y="5265735"/>
            <a:ext cx="3238072" cy="1363665"/>
            <a:chOff x="4876769" y="5235562"/>
            <a:chExt cx="2743230" cy="1155270"/>
          </a:xfrm>
        </p:grpSpPr>
        <p:pic>
          <p:nvPicPr>
            <p:cNvPr id="10" name="Picture 9"/>
            <p:cNvPicPr>
              <a:picLocks noChangeAspect="1"/>
            </p:cNvPicPr>
            <p:nvPr/>
          </p:nvPicPr>
          <p:blipFill rotWithShape="1">
            <a:blip r:embed="rId7" cstate="print">
              <a:extLst>
                <a:ext uri="{28A0092B-C50C-407E-A947-70E740481C1C}">
                  <a14:useLocalDpi xmlns:a14="http://schemas.microsoft.com/office/drawing/2010/main" val="0"/>
                </a:ext>
              </a:extLst>
            </a:blip>
            <a:srcRect l="34322" t="17778" r="20371" b="16642"/>
            <a:stretch/>
          </p:blipFill>
          <p:spPr>
            <a:xfrm>
              <a:off x="4876769" y="5244354"/>
              <a:ext cx="1188088" cy="1146478"/>
            </a:xfrm>
            <a:prstGeom prst="rect">
              <a:avLst/>
            </a:prstGeom>
          </p:spPr>
        </p:pic>
        <p:pic>
          <p:nvPicPr>
            <p:cNvPr id="23" name="Picture 22"/>
            <p:cNvPicPr>
              <a:picLocks noChangeAspect="1"/>
            </p:cNvPicPr>
            <p:nvPr/>
          </p:nvPicPr>
          <p:blipFill rotWithShape="1">
            <a:blip r:embed="rId8" cstate="print">
              <a:extLst>
                <a:ext uri="{28A0092B-C50C-407E-A947-70E740481C1C}">
                  <a14:useLocalDpi xmlns:a14="http://schemas.microsoft.com/office/drawing/2010/main" val="0"/>
                </a:ext>
              </a:extLst>
            </a:blip>
            <a:srcRect l="35556" t="2594" r="17169" b="15925"/>
            <a:stretch/>
          </p:blipFill>
          <p:spPr>
            <a:xfrm rot="5400000">
              <a:off x="6295674" y="5066506"/>
              <a:ext cx="1155270" cy="1493381"/>
            </a:xfrm>
            <a:prstGeom prst="rect">
              <a:avLst/>
            </a:prstGeom>
          </p:spPr>
        </p:pic>
      </p:grpSp>
      <p:pic>
        <p:nvPicPr>
          <p:cNvPr id="28" name="Content Placeholder 4"/>
          <p:cNvPicPr>
            <a:picLocks noChangeAspect="1"/>
          </p:cNvPicPr>
          <p:nvPr/>
        </p:nvPicPr>
        <p:blipFill rotWithShape="1">
          <a:blip r:embed="rId9" cstate="print">
            <a:extLst>
              <a:ext uri="{28A0092B-C50C-407E-A947-70E740481C1C}">
                <a14:useLocalDpi xmlns:a14="http://schemas.microsoft.com/office/drawing/2010/main" val="0"/>
              </a:ext>
            </a:extLst>
          </a:blip>
          <a:srcRect l="7398"/>
          <a:stretch/>
        </p:blipFill>
        <p:spPr>
          <a:xfrm>
            <a:off x="6673162" y="307514"/>
            <a:ext cx="3061800" cy="2481824"/>
          </a:xfrm>
          <a:prstGeom prst="rect">
            <a:avLst/>
          </a:prstGeom>
        </p:spPr>
      </p:pic>
    </p:spTree>
    <p:extLst>
      <p:ext uri="{BB962C8B-B14F-4D97-AF65-F5344CB8AC3E}">
        <p14:creationId xmlns:p14="http://schemas.microsoft.com/office/powerpoint/2010/main" val="255117276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
                                            <p:txEl>
                                              <p:pRg st="1" end="1"/>
                                            </p:txEl>
                                          </p:spTgt>
                                        </p:tgtEl>
                                        <p:attrNameLst>
                                          <p:attrName>style.visibility</p:attrName>
                                        </p:attrNameLst>
                                      </p:cBhvr>
                                      <p:to>
                                        <p:strVal val="visible"/>
                                      </p:to>
                                    </p:set>
                                    <p:animEffect transition="in" filter="fade">
                                      <p:cBhvr>
                                        <p:cTn id="7" dur="500"/>
                                        <p:tgtEl>
                                          <p:spTgt spid="3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
                                            <p:txEl>
                                              <p:pRg st="2" end="2"/>
                                            </p:txEl>
                                          </p:spTgt>
                                        </p:tgtEl>
                                        <p:attrNameLst>
                                          <p:attrName>style.visibility</p:attrName>
                                        </p:attrNameLst>
                                      </p:cBhvr>
                                      <p:to>
                                        <p:strVal val="visible"/>
                                      </p:to>
                                    </p:set>
                                    <p:animEffect transition="in" filter="fade">
                                      <p:cBhvr>
                                        <p:cTn id="12" dur="500"/>
                                        <p:tgtEl>
                                          <p:spTgt spid="3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
                                            <p:txEl>
                                              <p:pRg st="3" end="3"/>
                                            </p:txEl>
                                          </p:spTgt>
                                        </p:tgtEl>
                                        <p:attrNameLst>
                                          <p:attrName>style.visibility</p:attrName>
                                        </p:attrNameLst>
                                      </p:cBhvr>
                                      <p:to>
                                        <p:strVal val="visible"/>
                                      </p:to>
                                    </p:set>
                                    <p:animEffect transition="in" filter="fade">
                                      <p:cBhvr>
                                        <p:cTn id="17" dur="500"/>
                                        <p:tgtEl>
                                          <p:spTgt spid="3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par>
              <p:cTn id="18"/>
            </p:par>
            <p:par>
              <p:cTn id="19"/>
            </p:par>
            <p:par>
              <p:cTn id="20"/>
            </p:par>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Constructionism</a:t>
            </a:r>
          </a:p>
        </p:txBody>
      </p:sp>
      <p:sp>
        <p:nvSpPr>
          <p:cNvPr id="3" name="Content Placeholder 2"/>
          <p:cNvSpPr>
            <a:spLocks noGrp="1"/>
          </p:cNvSpPr>
          <p:nvPr>
            <p:ph idx="1"/>
          </p:nvPr>
        </p:nvSpPr>
        <p:spPr/>
        <p:txBody>
          <a:bodyPr/>
          <a:lstStyle/>
          <a:p>
            <a:r>
              <a:rPr lang="en-US" dirty="0">
                <a:solidFill>
                  <a:schemeClr val="tx1"/>
                </a:solidFill>
              </a:rPr>
              <a:t>Our research is rooted in </a:t>
            </a:r>
            <a:r>
              <a:rPr lang="en-US" dirty="0">
                <a:solidFill>
                  <a:schemeClr val="tx1"/>
                </a:solidFill>
                <a:latin typeface="Museo Sans 500" panose="02000000000000000000" pitchFamily="50" charset="0"/>
              </a:rPr>
              <a:t>Papert’s theory of constructionism</a:t>
            </a:r>
            <a:r>
              <a:rPr lang="en-US" dirty="0">
                <a:solidFill>
                  <a:schemeClr val="tx1"/>
                </a:solidFill>
              </a:rPr>
              <a:t>, which suggests a </a:t>
            </a:r>
            <a:r>
              <a:rPr lang="en-US" dirty="0">
                <a:solidFill>
                  <a:schemeClr val="tx1"/>
                </a:solidFill>
                <a:latin typeface="Museo Sans 500" panose="02000000000000000000" pitchFamily="50" charset="0"/>
              </a:rPr>
              <a:t>strong connection between design and learning</a:t>
            </a:r>
            <a:r>
              <a:rPr lang="en-US" dirty="0">
                <a:solidFill>
                  <a:schemeClr val="tx1"/>
                </a:solidFill>
              </a:rPr>
              <a:t>. </a:t>
            </a:r>
            <a:endParaRPr lang="en-US" dirty="0"/>
          </a:p>
        </p:txBody>
      </p:sp>
      <p:sp>
        <p:nvSpPr>
          <p:cNvPr id="4" name="Content Placeholder 3"/>
          <p:cNvSpPr>
            <a:spLocks noGrp="1"/>
          </p:cNvSpPr>
          <p:nvPr>
            <p:ph sz="quarter" idx="13"/>
          </p:nvPr>
        </p:nvSpPr>
        <p:spPr/>
        <p:txBody>
          <a:bodyPr/>
          <a:lstStyle/>
          <a:p>
            <a:r>
              <a:rPr lang="en-US" dirty="0"/>
              <a:t>Research Vision</a:t>
            </a:r>
          </a:p>
        </p:txBody>
      </p:sp>
      <p:pic>
        <p:nvPicPr>
          <p:cNvPr id="12290" name="Picture 2" descr="http://blog.niitdesign.com/wp-content/uploads/2014/04/resized_image2_19fb3ce8b54043ebfc471a9ede4bf6d0.png"/>
          <p:cNvPicPr>
            <a:picLocks noChangeAspect="1" noChangeArrowheads="1"/>
          </p:cNvPicPr>
          <p:nvPr/>
        </p:nvPicPr>
        <p:blipFill rotWithShape="1">
          <a:blip r:embed="rId3">
            <a:extLst>
              <a:ext uri="{28A0092B-C50C-407E-A947-70E740481C1C}">
                <a14:useLocalDpi xmlns:a14="http://schemas.microsoft.com/office/drawing/2010/main" val="0"/>
              </a:ext>
            </a:extLst>
          </a:blip>
          <a:srcRect l="20372" r="18513"/>
          <a:stretch/>
        </p:blipFill>
        <p:spPr bwMode="auto">
          <a:xfrm>
            <a:off x="6578251" y="608968"/>
            <a:ext cx="5343598" cy="502983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477000" y="5653414"/>
            <a:ext cx="4471096" cy="1015663"/>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500" panose="02000000000000000000" pitchFamily="50" charset="0"/>
              </a:rPr>
              <a:t>Seymour </a:t>
            </a:r>
            <a:r>
              <a:rPr kumimoji="0" lang="en-US" sz="2000" b="0" i="0" u="none" strike="noStrike" kern="0" cap="none" spc="0" normalizeH="0" baseline="0" noProof="0" dirty="0" err="1">
                <a:ln>
                  <a:noFill/>
                </a:ln>
                <a:solidFill>
                  <a:prstClr val="black">
                    <a:lumMod val="75000"/>
                    <a:lumOff val="25000"/>
                  </a:prstClr>
                </a:solidFill>
                <a:effectLst/>
                <a:uLnTx/>
                <a:uFillTx/>
                <a:latin typeface="Museo Sans 500" panose="02000000000000000000" pitchFamily="50" charset="0"/>
              </a:rPr>
              <a:t>Papert</a:t>
            </a:r>
            <a:endParaRPr kumimoji="0" lang="en-US" sz="2000" b="0" i="0" u="none" strike="noStrike" kern="0" cap="none" spc="0" normalizeH="0" baseline="0" noProof="0" dirty="0">
              <a:ln>
                <a:noFill/>
              </a:ln>
              <a:solidFill>
                <a:prstClr val="black">
                  <a:lumMod val="75000"/>
                  <a:lumOff val="25000"/>
                </a:prstClr>
              </a:solidFill>
              <a:effectLst/>
              <a:uLnTx/>
              <a:uFillTx/>
              <a:latin typeface="Museo Sans 500" panose="02000000000000000000" pitchFamily="50"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100" panose="02000000000000000000" pitchFamily="50" charset="0"/>
              </a:rPr>
              <a:t>MIT Professor</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Pioneer</a:t>
            </a:r>
            <a:r>
              <a:rPr kumimoji="0" lang="en-US" sz="2000" b="0" i="0" u="none" strike="noStrike" kern="0" cap="none" spc="0" normalizeH="0" noProof="0" dirty="0">
                <a:ln>
                  <a:noFill/>
                </a:ln>
                <a:solidFill>
                  <a:prstClr val="black">
                    <a:lumMod val="75000"/>
                    <a:lumOff val="25000"/>
                  </a:prstClr>
                </a:solidFill>
                <a:effectLst/>
                <a:uLnTx/>
                <a:uFillTx/>
                <a:latin typeface="Museo Sans 100" panose="02000000000000000000" pitchFamily="50" charset="0"/>
              </a:rPr>
              <a:t> of AI &amp; new learning theories</a:t>
            </a:r>
            <a:endParaRPr kumimoji="0" lang="en-US" sz="14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3963866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Constructionism</a:t>
            </a:r>
          </a:p>
        </p:txBody>
      </p:sp>
      <p:sp>
        <p:nvSpPr>
          <p:cNvPr id="3" name="Content Placeholder 2"/>
          <p:cNvSpPr>
            <a:spLocks noGrp="1"/>
          </p:cNvSpPr>
          <p:nvPr>
            <p:ph idx="1"/>
          </p:nvPr>
        </p:nvSpPr>
        <p:spPr/>
        <p:txBody>
          <a:bodyPr/>
          <a:lstStyle/>
          <a:p>
            <a:r>
              <a:rPr lang="en-US" dirty="0">
                <a:solidFill>
                  <a:schemeClr val="bg1">
                    <a:lumMod val="65000"/>
                  </a:schemeClr>
                </a:solidFill>
              </a:rPr>
              <a:t>Our research is rooted in </a:t>
            </a:r>
            <a:r>
              <a:rPr lang="en-US" dirty="0">
                <a:solidFill>
                  <a:schemeClr val="bg1">
                    <a:lumMod val="65000"/>
                  </a:schemeClr>
                </a:solidFill>
                <a:latin typeface="Museo Sans 500" panose="02000000000000000000" pitchFamily="50" charset="0"/>
              </a:rPr>
              <a:t>Papert’s theory of constructionism</a:t>
            </a:r>
            <a:r>
              <a:rPr lang="en-US" dirty="0">
                <a:solidFill>
                  <a:schemeClr val="bg1">
                    <a:lumMod val="65000"/>
                  </a:schemeClr>
                </a:solidFill>
              </a:rPr>
              <a:t>, which suggests a </a:t>
            </a:r>
            <a:r>
              <a:rPr lang="en-US" dirty="0">
                <a:solidFill>
                  <a:schemeClr val="bg1">
                    <a:lumMod val="65000"/>
                  </a:schemeClr>
                </a:solidFill>
                <a:latin typeface="Museo Sans 500" panose="02000000000000000000" pitchFamily="50" charset="0"/>
              </a:rPr>
              <a:t>strong connection between design and learning</a:t>
            </a:r>
            <a:r>
              <a:rPr lang="en-US" dirty="0">
                <a:solidFill>
                  <a:schemeClr val="bg1">
                    <a:lumMod val="65000"/>
                  </a:schemeClr>
                </a:solidFill>
              </a:rPr>
              <a:t>.</a:t>
            </a:r>
          </a:p>
          <a:p>
            <a:r>
              <a:rPr lang="en-US" dirty="0">
                <a:solidFill>
                  <a:schemeClr val="tx1"/>
                </a:solidFill>
              </a:rPr>
              <a:t>The theory posits that ‘</a:t>
            </a:r>
            <a:r>
              <a:rPr lang="en-US" dirty="0">
                <a:solidFill>
                  <a:schemeClr val="tx1"/>
                </a:solidFill>
                <a:latin typeface="Museo Sans 500" panose="02000000000000000000" pitchFamily="50" charset="0"/>
              </a:rPr>
              <a:t>remarkable learning</a:t>
            </a:r>
            <a:r>
              <a:rPr lang="en-US" dirty="0">
                <a:solidFill>
                  <a:schemeClr val="tx1"/>
                </a:solidFill>
              </a:rPr>
              <a:t>’ occurs when </a:t>
            </a:r>
            <a:r>
              <a:rPr lang="en-US" dirty="0">
                <a:solidFill>
                  <a:schemeClr val="tx1"/>
                </a:solidFill>
                <a:latin typeface="Museo Sans 500" panose="02000000000000000000" pitchFamily="50" charset="0"/>
              </a:rPr>
              <a:t>children</a:t>
            </a:r>
            <a:r>
              <a:rPr lang="en-US" dirty="0">
                <a:solidFill>
                  <a:schemeClr val="tx1"/>
                </a:solidFill>
              </a:rPr>
              <a:t> are </a:t>
            </a:r>
            <a:r>
              <a:rPr lang="en-US" dirty="0">
                <a:solidFill>
                  <a:schemeClr val="tx1"/>
                </a:solidFill>
                <a:latin typeface="Museo Sans 500" panose="02000000000000000000" pitchFamily="50" charset="0"/>
              </a:rPr>
              <a:t>working</a:t>
            </a:r>
            <a:r>
              <a:rPr lang="en-US" dirty="0">
                <a:solidFill>
                  <a:schemeClr val="tx1"/>
                </a:solidFill>
              </a:rPr>
              <a:t> with </a:t>
            </a:r>
            <a:r>
              <a:rPr lang="en-US" dirty="0">
                <a:solidFill>
                  <a:schemeClr val="tx1"/>
                </a:solidFill>
                <a:latin typeface="Museo Sans 500" panose="02000000000000000000" pitchFamily="50" charset="0"/>
              </a:rPr>
              <a:t>materials</a:t>
            </a:r>
            <a:r>
              <a:rPr lang="en-US" dirty="0">
                <a:solidFill>
                  <a:schemeClr val="tx1"/>
                </a:solidFill>
              </a:rPr>
              <a:t> to </a:t>
            </a:r>
            <a:r>
              <a:rPr lang="en-US" dirty="0">
                <a:solidFill>
                  <a:schemeClr val="tx1"/>
                </a:solidFill>
                <a:latin typeface="Museo Sans 500" panose="02000000000000000000" pitchFamily="50" charset="0"/>
              </a:rPr>
              <a:t>design</a:t>
            </a:r>
            <a:r>
              <a:rPr lang="en-US" dirty="0">
                <a:solidFill>
                  <a:schemeClr val="tx1"/>
                </a:solidFill>
              </a:rPr>
              <a:t>, </a:t>
            </a:r>
            <a:r>
              <a:rPr lang="en-US" dirty="0">
                <a:solidFill>
                  <a:schemeClr val="tx1"/>
                </a:solidFill>
                <a:latin typeface="Museo Sans 500" panose="02000000000000000000" pitchFamily="50" charset="0"/>
              </a:rPr>
              <a:t>create</a:t>
            </a:r>
            <a:r>
              <a:rPr lang="en-US" dirty="0">
                <a:solidFill>
                  <a:schemeClr val="tx1"/>
                </a:solidFill>
              </a:rPr>
              <a:t>, and </a:t>
            </a:r>
            <a:r>
              <a:rPr lang="en-US" dirty="0">
                <a:solidFill>
                  <a:schemeClr val="tx1"/>
                </a:solidFill>
                <a:latin typeface="Museo Sans 500" panose="02000000000000000000" pitchFamily="50" charset="0"/>
              </a:rPr>
              <a:t>invent</a:t>
            </a:r>
            <a:r>
              <a:rPr lang="en-US" dirty="0">
                <a:solidFill>
                  <a:schemeClr val="tx1"/>
                </a:solidFill>
              </a:rPr>
              <a:t> external and </a:t>
            </a:r>
            <a:r>
              <a:rPr lang="en-US" dirty="0">
                <a:solidFill>
                  <a:schemeClr val="tx1"/>
                </a:solidFill>
                <a:latin typeface="Museo Sans 500" panose="02000000000000000000" pitchFamily="50" charset="0"/>
              </a:rPr>
              <a:t>shareable</a:t>
            </a:r>
            <a:r>
              <a:rPr lang="en-US" dirty="0">
                <a:solidFill>
                  <a:schemeClr val="tx1"/>
                </a:solidFill>
              </a:rPr>
              <a:t> </a:t>
            </a:r>
            <a:r>
              <a:rPr lang="en-US" dirty="0">
                <a:solidFill>
                  <a:schemeClr val="tx1"/>
                </a:solidFill>
                <a:latin typeface="Museo Sans 500" panose="02000000000000000000" pitchFamily="50" charset="0"/>
              </a:rPr>
              <a:t>artifacts</a:t>
            </a:r>
            <a:r>
              <a:rPr lang="en-US" dirty="0">
                <a:solidFill>
                  <a:schemeClr val="tx1"/>
                </a:solidFill>
              </a:rPr>
              <a:t>.</a:t>
            </a:r>
            <a:endParaRPr lang="en-US" dirty="0"/>
          </a:p>
        </p:txBody>
      </p:sp>
      <p:sp>
        <p:nvSpPr>
          <p:cNvPr id="4" name="Content Placeholder 3"/>
          <p:cNvSpPr>
            <a:spLocks noGrp="1"/>
          </p:cNvSpPr>
          <p:nvPr>
            <p:ph sz="quarter" idx="13"/>
          </p:nvPr>
        </p:nvSpPr>
        <p:spPr/>
        <p:txBody>
          <a:bodyPr/>
          <a:lstStyle/>
          <a:p>
            <a:r>
              <a:rPr lang="en-US" dirty="0"/>
              <a:t>Research Vision</a:t>
            </a:r>
          </a:p>
        </p:txBody>
      </p:sp>
      <p:pic>
        <p:nvPicPr>
          <p:cNvPr id="12290" name="Picture 2" descr="http://blog.niitdesign.com/wp-content/uploads/2014/04/resized_image2_19fb3ce8b54043ebfc471a9ede4bf6d0.png"/>
          <p:cNvPicPr>
            <a:picLocks noChangeAspect="1" noChangeArrowheads="1"/>
          </p:cNvPicPr>
          <p:nvPr/>
        </p:nvPicPr>
        <p:blipFill rotWithShape="1">
          <a:blip r:embed="rId3">
            <a:extLst>
              <a:ext uri="{28A0092B-C50C-407E-A947-70E740481C1C}">
                <a14:useLocalDpi xmlns:a14="http://schemas.microsoft.com/office/drawing/2010/main" val="0"/>
              </a:ext>
            </a:extLst>
          </a:blip>
          <a:srcRect l="20372" r="18513"/>
          <a:stretch/>
        </p:blipFill>
        <p:spPr bwMode="auto">
          <a:xfrm>
            <a:off x="6578251" y="608968"/>
            <a:ext cx="5343598" cy="502983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477000" y="5653414"/>
            <a:ext cx="4471096" cy="1015663"/>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500" panose="02000000000000000000" pitchFamily="50" charset="0"/>
              </a:rPr>
              <a:t>Seymour </a:t>
            </a:r>
            <a:r>
              <a:rPr kumimoji="0" lang="en-US" sz="2000" b="0" i="0" u="none" strike="noStrike" kern="0" cap="none" spc="0" normalizeH="0" baseline="0" noProof="0" dirty="0" err="1">
                <a:ln>
                  <a:noFill/>
                </a:ln>
                <a:solidFill>
                  <a:prstClr val="black">
                    <a:lumMod val="75000"/>
                    <a:lumOff val="25000"/>
                  </a:prstClr>
                </a:solidFill>
                <a:effectLst/>
                <a:uLnTx/>
                <a:uFillTx/>
                <a:latin typeface="Museo Sans 500" panose="02000000000000000000" pitchFamily="50" charset="0"/>
              </a:rPr>
              <a:t>Papert</a:t>
            </a:r>
            <a:endParaRPr kumimoji="0" lang="en-US" sz="2000" b="0" i="0" u="none" strike="noStrike" kern="0" cap="none" spc="0" normalizeH="0" baseline="0" noProof="0" dirty="0">
              <a:ln>
                <a:noFill/>
              </a:ln>
              <a:solidFill>
                <a:prstClr val="black">
                  <a:lumMod val="75000"/>
                  <a:lumOff val="25000"/>
                </a:prstClr>
              </a:solidFill>
              <a:effectLst/>
              <a:uLnTx/>
              <a:uFillTx/>
              <a:latin typeface="Museo Sans 500" panose="02000000000000000000" pitchFamily="50"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100" panose="02000000000000000000" pitchFamily="50" charset="0"/>
              </a:rPr>
              <a:t>MIT Professor</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Pioneer</a:t>
            </a:r>
            <a:r>
              <a:rPr kumimoji="0" lang="en-US" sz="2000" b="0" i="0" u="none" strike="noStrike" kern="0" cap="none" spc="0" normalizeH="0" noProof="0" dirty="0">
                <a:ln>
                  <a:noFill/>
                </a:ln>
                <a:solidFill>
                  <a:prstClr val="black">
                    <a:lumMod val="75000"/>
                    <a:lumOff val="25000"/>
                  </a:prstClr>
                </a:solidFill>
                <a:effectLst/>
                <a:uLnTx/>
                <a:uFillTx/>
                <a:latin typeface="Museo Sans 100" panose="02000000000000000000" pitchFamily="50" charset="0"/>
              </a:rPr>
              <a:t> of AI &amp; new learning theories</a:t>
            </a:r>
            <a:endParaRPr kumimoji="0" lang="en-US" sz="14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3584196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074782"/>
            <a:ext cx="6400800" cy="708436"/>
          </a:xfrm>
        </p:spPr>
        <p:txBody>
          <a:bodyPr>
            <a:normAutofit/>
          </a:bodyPr>
          <a:lstStyle/>
          <a:p>
            <a:pPr algn="ctr"/>
            <a:r>
              <a:rPr lang="en-US" dirty="0">
                <a:latin typeface="Museo Slab 900" panose="02000000000000000000" pitchFamily="50" charset="0"/>
              </a:rPr>
              <a:t>Design Inspirations</a:t>
            </a:r>
          </a:p>
        </p:txBody>
      </p:sp>
    </p:spTree>
    <p:extLst>
      <p:ext uri="{BB962C8B-B14F-4D97-AF65-F5344CB8AC3E}">
        <p14:creationId xmlns:p14="http://schemas.microsoft.com/office/powerpoint/2010/main" val="1815359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oys SKECHERS Super Hot Lights SHOES Light Up Sneaker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9"/>
          <a:srcRect l="6750" t="17076" r="-133" b="1813"/>
          <a:stretch/>
        </p:blipFill>
        <p:spPr>
          <a:xfrm>
            <a:off x="5494154" y="381000"/>
            <a:ext cx="6444716" cy="3148664"/>
          </a:xfrm>
          <a:prstGeom prst="rect">
            <a:avLst/>
          </a:prstGeom>
        </p:spPr>
      </p:pic>
      <p:pic>
        <p:nvPicPr>
          <p:cNvPr id="6" name="Twinkle Toes">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5486400" y="3651360"/>
            <a:ext cx="2267236" cy="3022982"/>
          </a:xfrm>
          <a:prstGeom prst="rect">
            <a:avLst/>
          </a:prstGeom>
        </p:spPr>
      </p:pic>
      <p:pic>
        <p:nvPicPr>
          <p:cNvPr id="7" name="My new light-up shoes!">
            <a:hlinkClick r:id="" action="ppaction://media"/>
          </p:cNvPr>
          <p:cNvPicPr>
            <a:picLocks noChangeAspect="1"/>
          </p:cNvPicPr>
          <p:nvPr>
            <a:videoFile r:link="rId5"/>
            <p:extLst>
              <p:ext uri="{DAA4B4D4-6D71-4841-9C94-3DE7FCFB9230}">
                <p14:media xmlns:p14="http://schemas.microsoft.com/office/powerpoint/2010/main" r:embed="rId6">
                  <p14:trim end="1450.9999"/>
                </p14:media>
              </p:ext>
            </p:extLst>
          </p:nvPr>
        </p:nvPicPr>
        <p:blipFill>
          <a:blip r:embed="rId11"/>
          <a:stretch>
            <a:fillRect/>
          </a:stretch>
        </p:blipFill>
        <p:spPr>
          <a:xfrm>
            <a:off x="7911316" y="3651360"/>
            <a:ext cx="4027554" cy="3020667"/>
          </a:xfrm>
          <a:prstGeom prst="rect">
            <a:avLst/>
          </a:prstGeom>
        </p:spPr>
      </p:pic>
      <p:sp>
        <p:nvSpPr>
          <p:cNvPr id="2" name="TextBox 1"/>
          <p:cNvSpPr txBox="1"/>
          <p:nvPr/>
        </p:nvSpPr>
        <p:spPr>
          <a:xfrm>
            <a:off x="-5183329" y="-3352800"/>
            <a:ext cx="1905000" cy="369332"/>
          </a:xfrm>
          <a:prstGeom prst="rect">
            <a:avLst/>
          </a:prstGeom>
          <a:noFill/>
        </p:spPr>
        <p:txBody>
          <a:bodyPr wrap="square" lIns="0" rIns="0" rtlCol="0">
            <a:spAutoFit/>
          </a:bodyPr>
          <a:lstStyle/>
          <a:p>
            <a:r>
              <a:rPr lang="en-US" dirty="0">
                <a:latin typeface="Segoe Condensed" panose="020B0606040200020203" pitchFamily="34" charset="0"/>
              </a:rPr>
              <a:t>Design Inspiration</a:t>
            </a:r>
          </a:p>
        </p:txBody>
      </p:sp>
      <p:sp>
        <p:nvSpPr>
          <p:cNvPr id="9" name="Rectangle 8"/>
          <p:cNvSpPr/>
          <p:nvPr/>
        </p:nvSpPr>
        <p:spPr>
          <a:xfrm>
            <a:off x="-2667000" y="950224"/>
            <a:ext cx="2362505" cy="1836400"/>
          </a:xfrm>
          <a:prstGeom prst="rect">
            <a:avLst/>
          </a:prstGeom>
        </p:spPr>
        <p:txBody>
          <a:bodyPr wrap="square">
            <a:spAutoFit/>
          </a:bodyPr>
          <a:lstStyle/>
          <a:p>
            <a:pPr>
              <a:lnSpc>
                <a:spcPts val="3400"/>
              </a:lnSpc>
            </a:pPr>
            <a:r>
              <a:rPr lang="en-US" sz="2800" dirty="0">
                <a:latin typeface="Nexa Rust Slab Black 03" panose="00000A00000000000000" pitchFamily="50" charset="0"/>
              </a:rPr>
              <a:t>Font 1</a:t>
            </a:r>
            <a:endParaRPr lang="en-US" sz="2720" dirty="0">
              <a:latin typeface="Nexa Rust Sans Book 01" panose="00000500000000000000" pitchFamily="50" charset="0"/>
            </a:endParaRPr>
          </a:p>
          <a:p>
            <a:pPr>
              <a:lnSpc>
                <a:spcPts val="3400"/>
              </a:lnSpc>
            </a:pPr>
            <a:r>
              <a:rPr lang="en-US" sz="2720" dirty="0">
                <a:latin typeface="Nexa Rust Sans Book 01" panose="00000500000000000000" pitchFamily="50" charset="0"/>
              </a:rPr>
              <a:t>Font 2</a:t>
            </a:r>
          </a:p>
          <a:p>
            <a:pPr>
              <a:lnSpc>
                <a:spcPts val="3400"/>
              </a:lnSpc>
            </a:pPr>
            <a:r>
              <a:rPr lang="en-US" sz="3200" dirty="0">
                <a:latin typeface="Nexa Rust Handmade Extended" panose="00000500000000000000" pitchFamily="50" charset="0"/>
              </a:rPr>
              <a:t>Font 3</a:t>
            </a:r>
          </a:p>
          <a:p>
            <a:pPr>
              <a:lnSpc>
                <a:spcPts val="3400"/>
              </a:lnSpc>
            </a:pPr>
            <a:endParaRPr lang="en-US" sz="2840" dirty="0">
              <a:latin typeface="Nexa Rust Sans Book 01" panose="00000500000000000000" pitchFamily="50" charset="0"/>
            </a:endParaRPr>
          </a:p>
        </p:txBody>
      </p:sp>
      <p:sp>
        <p:nvSpPr>
          <p:cNvPr id="11" name="Rectangle 10"/>
          <p:cNvSpPr/>
          <p:nvPr/>
        </p:nvSpPr>
        <p:spPr>
          <a:xfrm>
            <a:off x="-5359916" y="-2514600"/>
            <a:ext cx="5067453" cy="2708434"/>
          </a:xfrm>
          <a:prstGeom prst="rect">
            <a:avLst/>
          </a:prstGeom>
        </p:spPr>
        <p:txBody>
          <a:bodyPr wrap="square">
            <a:spAutoFit/>
          </a:bodyPr>
          <a:lstStyle/>
          <a:p>
            <a:pPr>
              <a:lnSpc>
                <a:spcPts val="3400"/>
              </a:lnSpc>
            </a:pPr>
            <a:r>
              <a:rPr lang="en-US" sz="2800" dirty="0">
                <a:latin typeface="Nexa Rust Sans Book 01" panose="00000500000000000000" pitchFamily="50" charset="0"/>
              </a:rPr>
              <a:t>Design Inspiration</a:t>
            </a:r>
          </a:p>
          <a:p>
            <a:pPr>
              <a:lnSpc>
                <a:spcPts val="3400"/>
              </a:lnSpc>
            </a:pPr>
            <a:endParaRPr lang="en-US" sz="2800" dirty="0">
              <a:latin typeface="Nexa Rust Slab Black 03" panose="00000A00000000000000" pitchFamily="50" charset="0"/>
            </a:endParaRPr>
          </a:p>
          <a:p>
            <a:pPr>
              <a:lnSpc>
                <a:spcPts val="3400"/>
              </a:lnSpc>
            </a:pPr>
            <a:r>
              <a:rPr lang="en-US" sz="2800" dirty="0">
                <a:latin typeface="Nexa Rust Slab Black 03" panose="00000A00000000000000" pitchFamily="50" charset="0"/>
              </a:rPr>
              <a:t>Design Inspiration</a:t>
            </a:r>
            <a:endParaRPr lang="en-US" sz="2720" dirty="0">
              <a:latin typeface="Nexa Rust Sans Book 01" panose="00000500000000000000" pitchFamily="50" charset="0"/>
            </a:endParaRPr>
          </a:p>
          <a:p>
            <a:pPr>
              <a:lnSpc>
                <a:spcPts val="3400"/>
              </a:lnSpc>
            </a:pPr>
            <a:r>
              <a:rPr lang="en-US" sz="2720" dirty="0">
                <a:latin typeface="Nexa Rust Sans Book 01" panose="00000500000000000000" pitchFamily="50" charset="0"/>
              </a:rPr>
              <a:t>Font 2</a:t>
            </a:r>
          </a:p>
          <a:p>
            <a:pPr>
              <a:lnSpc>
                <a:spcPts val="3400"/>
              </a:lnSpc>
            </a:pPr>
            <a:r>
              <a:rPr lang="en-US" sz="3200" dirty="0">
                <a:latin typeface="Nexa Rust Handmade Extended" panose="00000500000000000000" pitchFamily="50" charset="0"/>
              </a:rPr>
              <a:t>Font 3</a:t>
            </a:r>
          </a:p>
          <a:p>
            <a:pPr>
              <a:lnSpc>
                <a:spcPts val="3400"/>
              </a:lnSpc>
            </a:pPr>
            <a:endParaRPr lang="en-US" sz="2840" dirty="0">
              <a:latin typeface="Nexa Rust Sans Book 01" panose="00000500000000000000" pitchFamily="50" charset="0"/>
            </a:endParaRPr>
          </a:p>
        </p:txBody>
      </p:sp>
      <p:sp>
        <p:nvSpPr>
          <p:cNvPr id="12" name="Rectangle 11"/>
          <p:cNvSpPr/>
          <p:nvPr/>
        </p:nvSpPr>
        <p:spPr>
          <a:xfrm>
            <a:off x="-2895600" y="3009434"/>
            <a:ext cx="2362505" cy="2708434"/>
          </a:xfrm>
          <a:prstGeom prst="rect">
            <a:avLst/>
          </a:prstGeom>
        </p:spPr>
        <p:txBody>
          <a:bodyPr wrap="square">
            <a:spAutoFit/>
          </a:bodyPr>
          <a:lstStyle/>
          <a:p>
            <a:pPr>
              <a:lnSpc>
                <a:spcPts val="3400"/>
              </a:lnSpc>
            </a:pPr>
            <a:r>
              <a:rPr lang="en-US" sz="2800" dirty="0">
                <a:latin typeface="Museo Slab 1000" panose="02000000000000000000" pitchFamily="50" charset="0"/>
              </a:rPr>
              <a:t>Font 1</a:t>
            </a:r>
          </a:p>
          <a:p>
            <a:pPr>
              <a:lnSpc>
                <a:spcPts val="3400"/>
              </a:lnSpc>
            </a:pPr>
            <a:r>
              <a:rPr lang="en-US" sz="2800" dirty="0">
                <a:latin typeface="Museo Slab 700" panose="02000000000000000000" pitchFamily="50" charset="0"/>
              </a:rPr>
              <a:t>Font 1</a:t>
            </a:r>
            <a:endParaRPr lang="en-US" sz="2800" dirty="0">
              <a:latin typeface="Museo Slab 1000" panose="02000000000000000000" pitchFamily="50" charset="0"/>
            </a:endParaRPr>
          </a:p>
          <a:p>
            <a:pPr>
              <a:lnSpc>
                <a:spcPts val="3400"/>
              </a:lnSpc>
            </a:pPr>
            <a:r>
              <a:rPr lang="en-US" sz="2800" dirty="0">
                <a:latin typeface="Museo Slab 500" panose="02000000000000000000" pitchFamily="50" charset="0"/>
              </a:rPr>
              <a:t>Font 2</a:t>
            </a:r>
          </a:p>
          <a:p>
            <a:pPr>
              <a:lnSpc>
                <a:spcPts val="3400"/>
              </a:lnSpc>
            </a:pPr>
            <a:r>
              <a:rPr lang="en-US" sz="2800" dirty="0">
                <a:latin typeface="Museo 100" panose="02000000000000000000" pitchFamily="50" charset="0"/>
              </a:rPr>
              <a:t>Font 3</a:t>
            </a:r>
          </a:p>
          <a:p>
            <a:pPr>
              <a:lnSpc>
                <a:spcPts val="3400"/>
              </a:lnSpc>
            </a:pPr>
            <a:endParaRPr lang="en-US" sz="2800" dirty="0">
              <a:latin typeface="Museo Slab 500" panose="02000000000000000000" pitchFamily="50" charset="0"/>
            </a:endParaRPr>
          </a:p>
          <a:p>
            <a:pPr>
              <a:lnSpc>
                <a:spcPts val="3400"/>
              </a:lnSpc>
            </a:pPr>
            <a:endParaRPr lang="en-US" sz="2800" dirty="0">
              <a:latin typeface="Nexa Rust Sans Book 01" panose="00000500000000000000" pitchFamily="50" charset="0"/>
            </a:endParaRPr>
          </a:p>
        </p:txBody>
      </p:sp>
      <p:sp>
        <p:nvSpPr>
          <p:cNvPr id="15" name="Title 14"/>
          <p:cNvSpPr>
            <a:spLocks noGrp="1"/>
          </p:cNvSpPr>
          <p:nvPr>
            <p:ph type="title"/>
          </p:nvPr>
        </p:nvSpPr>
        <p:spPr/>
        <p:txBody>
          <a:bodyPr/>
          <a:lstStyle/>
          <a:p>
            <a:r>
              <a:rPr lang="en-US" dirty="0"/>
              <a:t>Light-Up Shoes</a:t>
            </a:r>
          </a:p>
        </p:txBody>
      </p:sp>
      <p:sp>
        <p:nvSpPr>
          <p:cNvPr id="16" name="Content Placeholder 15"/>
          <p:cNvSpPr>
            <a:spLocks noGrp="1"/>
          </p:cNvSpPr>
          <p:nvPr>
            <p:ph idx="1"/>
          </p:nvPr>
        </p:nvSpPr>
        <p:spPr/>
        <p:txBody>
          <a:bodyPr/>
          <a:lstStyle/>
          <a:p>
            <a:r>
              <a:rPr lang="en-US" dirty="0"/>
              <a:t>Children love light-up shoes</a:t>
            </a:r>
          </a:p>
          <a:p>
            <a:r>
              <a:rPr lang="en-US" dirty="0"/>
              <a:t>Interactive</a:t>
            </a:r>
          </a:p>
          <a:p>
            <a:r>
              <a:rPr lang="en-US" dirty="0"/>
              <a:t>Responsive</a:t>
            </a:r>
          </a:p>
          <a:p>
            <a:r>
              <a:rPr lang="en-US" dirty="0"/>
              <a:t>Expressive</a:t>
            </a:r>
          </a:p>
          <a:p>
            <a:r>
              <a:rPr lang="en-US" dirty="0"/>
              <a:t>Fun</a:t>
            </a:r>
          </a:p>
          <a:p>
            <a:endParaRPr lang="en-US" dirty="0"/>
          </a:p>
          <a:p>
            <a:r>
              <a:rPr lang="en-US" dirty="0"/>
              <a:t>Not modifiable</a:t>
            </a:r>
          </a:p>
          <a:p>
            <a:r>
              <a:rPr lang="en-US" dirty="0"/>
              <a:t>Not extensible</a:t>
            </a:r>
          </a:p>
          <a:p>
            <a:r>
              <a:rPr lang="en-US" dirty="0"/>
              <a:t>Not programmable</a:t>
            </a:r>
          </a:p>
        </p:txBody>
      </p:sp>
      <p:sp>
        <p:nvSpPr>
          <p:cNvPr id="17" name="Content Placeholder 16"/>
          <p:cNvSpPr>
            <a:spLocks noGrp="1"/>
          </p:cNvSpPr>
          <p:nvPr>
            <p:ph sz="quarter" idx="13"/>
          </p:nvPr>
        </p:nvSpPr>
        <p:spPr/>
        <p:txBody>
          <a:bodyPr>
            <a:normAutofit/>
          </a:bodyPr>
          <a:lstStyle/>
          <a:p>
            <a:r>
              <a:rPr lang="en-US" dirty="0"/>
              <a:t>Design Inspiration</a:t>
            </a:r>
          </a:p>
        </p:txBody>
      </p:sp>
    </p:spTree>
    <p:extLst>
      <p:ext uri="{BB962C8B-B14F-4D97-AF65-F5344CB8AC3E}">
        <p14:creationId xmlns:p14="http://schemas.microsoft.com/office/powerpoint/2010/main" val="1883136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179" fill="hold"/>
                                        <p:tgtEl>
                                          <p:spTgt spid="5"/>
                                        </p:tgtEl>
                                      </p:cBhvr>
                                    </p:cmd>
                                  </p:childTnLst>
                                </p:cTn>
                              </p:par>
                              <p:par>
                                <p:cTn id="7" presetID="1" presetClass="mediacall" presetSubtype="0" fill="hold" nodeType="withEffect">
                                  <p:stCondLst>
                                    <p:cond delay="0"/>
                                  </p:stCondLst>
                                  <p:childTnLst>
                                    <p:cmd type="call" cmd="playFrom(0.0)">
                                      <p:cBhvr>
                                        <p:cTn id="8" dur="16230" fill="hold"/>
                                        <p:tgtEl>
                                          <p:spTgt spid="6"/>
                                        </p:tgtEl>
                                      </p:cBhvr>
                                    </p:cmd>
                                  </p:childTnLst>
                                </p:cTn>
                              </p:par>
                              <p:par>
                                <p:cTn id="9" presetID="1" presetClass="mediacall" presetSubtype="0" fill="hold" nodeType="withEffect">
                                  <p:stCondLst>
                                    <p:cond delay="0"/>
                                  </p:stCondLst>
                                  <p:childTnLst>
                                    <p:cmd type="call" cmd="playFrom(0.0)">
                                      <p:cBhvr>
                                        <p:cTn id="10" dur="4609"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39" repeatCount="indefinite" fill="hold" display="0">
                  <p:stCondLst>
                    <p:cond delay="indefinite"/>
                  </p:stCondLst>
                </p:cTn>
                <p:tgtEl>
                  <p:spTgt spid="5"/>
                </p:tgtEl>
              </p:cMediaNode>
            </p:video>
            <p:video>
              <p:cMediaNode vol="80000" mute="1">
                <p:cTn id="40" repeatCount="indefinite" fill="hold" display="0">
                  <p:stCondLst>
                    <p:cond delay="indefinite"/>
                  </p:stCondLst>
                </p:cTn>
                <p:tgtEl>
                  <p:spTgt spid="6"/>
                </p:tgtEl>
              </p:cMediaNode>
            </p:video>
            <p:video>
              <p:cMediaNode vol="80000" mute="1">
                <p:cTn id="41" repeatCount="indefinite" fill="hold" display="0">
                  <p:stCondLst>
                    <p:cond delay="indefinite"/>
                  </p:stCondLst>
                </p:cTn>
                <p:tgtEl>
                  <p:spTgt spid="7"/>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p:cNvSpPr>
            <a:spLocks noGrp="1"/>
          </p:cNvSpPr>
          <p:nvPr>
            <p:ph type="title"/>
          </p:nvPr>
        </p:nvSpPr>
        <p:spPr>
          <a:xfrm>
            <a:off x="228601" y="467474"/>
            <a:ext cx="4724400" cy="1208926"/>
          </a:xfrm>
        </p:spPr>
        <p:txBody>
          <a:bodyPr anchor="t">
            <a:noAutofit/>
          </a:bodyPr>
          <a:lstStyle/>
          <a:p>
            <a:r>
              <a:rPr lang="en-US" dirty="0"/>
              <a:t>Fashion </a:t>
            </a:r>
            <a:br>
              <a:rPr lang="en-US" dirty="0"/>
            </a:br>
            <a:r>
              <a:rPr lang="en-US" dirty="0"/>
              <a:t>Customization</a:t>
            </a:r>
          </a:p>
        </p:txBody>
      </p:sp>
      <p:sp>
        <p:nvSpPr>
          <p:cNvPr id="16" name="Content Placeholder 15"/>
          <p:cNvSpPr>
            <a:spLocks noGrp="1"/>
          </p:cNvSpPr>
          <p:nvPr>
            <p:ph idx="1"/>
          </p:nvPr>
        </p:nvSpPr>
        <p:spPr>
          <a:xfrm>
            <a:off x="228600" y="2133600"/>
            <a:ext cx="4724401" cy="4191000"/>
          </a:xfrm>
        </p:spPr>
        <p:txBody>
          <a:bodyPr/>
          <a:lstStyle/>
          <a:p>
            <a:r>
              <a:rPr lang="en-US" dirty="0"/>
              <a:t>Children enjoy customizing their clothing, &amp; collecting and sharing designs</a:t>
            </a:r>
          </a:p>
          <a:p>
            <a:endParaRPr lang="en-US" dirty="0"/>
          </a:p>
          <a:p>
            <a:r>
              <a:rPr lang="en-US" dirty="0"/>
              <a:t>Not interactive</a:t>
            </a:r>
          </a:p>
          <a:p>
            <a:r>
              <a:rPr lang="en-US" dirty="0"/>
              <a:t>Not electronic</a:t>
            </a:r>
          </a:p>
          <a:p>
            <a:r>
              <a:rPr lang="en-US" dirty="0"/>
              <a:t>Not programmable</a:t>
            </a:r>
          </a:p>
        </p:txBody>
      </p:sp>
      <p:sp>
        <p:nvSpPr>
          <p:cNvPr id="17" name="Content Placeholder 16"/>
          <p:cNvSpPr>
            <a:spLocks noGrp="1"/>
          </p:cNvSpPr>
          <p:nvPr>
            <p:ph sz="quarter" idx="13"/>
          </p:nvPr>
        </p:nvSpPr>
        <p:spPr/>
        <p:txBody>
          <a:bodyPr>
            <a:normAutofit/>
          </a:bodyPr>
          <a:lstStyle/>
          <a:p>
            <a:r>
              <a:rPr lang="en-US" dirty="0"/>
              <a:t>Design Inspiration</a:t>
            </a:r>
          </a:p>
        </p:txBody>
      </p:sp>
      <p:pic>
        <p:nvPicPr>
          <p:cNvPr id="13" name="Picture 12" descr="D:\Dropbox\Leah and Jon\IDC2015\RelatedWork\ShoePictures_CrocsAndJibbitz\3410989532_95772c2595_o.jpg"/>
          <p:cNvPicPr>
            <a:picLocks noChangeAspect="1"/>
          </p:cNvPicPr>
          <p:nvPr/>
        </p:nvPicPr>
        <p:blipFill rotWithShape="1">
          <a:blip r:embed="rId3" cstate="print">
            <a:extLst>
              <a:ext uri="{28A0092B-C50C-407E-A947-70E740481C1C}">
                <a14:useLocalDpi xmlns:a14="http://schemas.microsoft.com/office/drawing/2010/main" val="0"/>
              </a:ext>
            </a:extLst>
          </a:blip>
          <a:srcRect l="26801" t="16187" r="31325" b="20144"/>
          <a:stretch/>
        </p:blipFill>
        <p:spPr bwMode="auto">
          <a:xfrm>
            <a:off x="5219784" y="268221"/>
            <a:ext cx="3574059" cy="3622881"/>
          </a:xfrm>
          <a:prstGeom prst="rect">
            <a:avLst/>
          </a:prstGeom>
          <a:noFill/>
          <a:ln>
            <a:noFill/>
          </a:ln>
          <a:extLst>
            <a:ext uri="{53640926-AAD7-44D8-BBD7-CCE9431645EC}">
              <a14:shadowObscured xmlns:a14="http://schemas.microsoft.com/office/drawing/2010/main"/>
            </a:ext>
          </a:extLst>
        </p:spPr>
      </p:pic>
      <p:pic>
        <p:nvPicPr>
          <p:cNvPr id="2050" name="Picture 2" descr="http://p-fst2.pixstatic.com/506b1d52d9127e30e400180f._w.1500_s.fit_.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3502" y="7811784"/>
            <a:ext cx="3080704" cy="23105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adventuresof8.com/wp-content/uploads/2014/06/Charm-Bracelet-for-girl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 y="7457097"/>
            <a:ext cx="4191000" cy="266521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adventuresof8.com/wp-content/uploads/2014/06/CharmIt-Charm-Bracelet-.jpg"/>
          <p:cNvPicPr>
            <a:picLocks noChangeAspect="1" noChangeArrowheads="1"/>
          </p:cNvPicPr>
          <p:nvPr/>
        </p:nvPicPr>
        <p:blipFill rotWithShape="1">
          <a:blip r:embed="rId6">
            <a:extLst>
              <a:ext uri="{28A0092B-C50C-407E-A947-70E740481C1C}">
                <a14:useLocalDpi xmlns:a14="http://schemas.microsoft.com/office/drawing/2010/main" val="0"/>
              </a:ext>
            </a:extLst>
          </a:blip>
          <a:srcRect l="24837" t="12594" r="30163" b="10185"/>
          <a:stretch/>
        </p:blipFill>
        <p:spPr bwMode="auto">
          <a:xfrm>
            <a:off x="8859748" y="2645196"/>
            <a:ext cx="3175338" cy="373764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ttp://ww1.prweb.com/prfiles/2013/02/20/10453299/gI_131311_Patch%20Pak%20Backpack.png"/>
          <p:cNvPicPr>
            <a:picLocks noChangeAspect="1" noChangeArrowheads="1"/>
          </p:cNvPicPr>
          <p:nvPr/>
        </p:nvPicPr>
        <p:blipFill rotWithShape="1">
          <a:blip r:embed="rId7">
            <a:extLst>
              <a:ext uri="{28A0092B-C50C-407E-A947-70E740481C1C}">
                <a14:useLocalDpi xmlns:a14="http://schemas.microsoft.com/office/drawing/2010/main" val="0"/>
              </a:ext>
            </a:extLst>
          </a:blip>
          <a:srcRect t="31479"/>
          <a:stretch/>
        </p:blipFill>
        <p:spPr bwMode="auto">
          <a:xfrm>
            <a:off x="5219784" y="3962399"/>
            <a:ext cx="3575304" cy="242044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ttps://s-media-cache-ak0.pinimg.com/736x/1c/c1/ec/1cc1ecda504eae007a3a89e45919cf86.jpg"/>
          <p:cNvPicPr>
            <a:picLocks noChangeAspect="1" noChangeArrowheads="1"/>
          </p:cNvPicPr>
          <p:nvPr/>
        </p:nvPicPr>
        <p:blipFill rotWithShape="1">
          <a:blip r:embed="rId8">
            <a:extLst>
              <a:ext uri="{28A0092B-C50C-407E-A947-70E740481C1C}">
                <a14:useLocalDpi xmlns:a14="http://schemas.microsoft.com/office/drawing/2010/main" val="0"/>
              </a:ext>
            </a:extLst>
          </a:blip>
          <a:srcRect l="3263" t="8754" r="36955" b="6366"/>
          <a:stretch/>
        </p:blipFill>
        <p:spPr bwMode="auto">
          <a:xfrm>
            <a:off x="8859748" y="268221"/>
            <a:ext cx="3175338" cy="230933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8" descr="http://ww1.prweb.com/prfiles/2013/02/20/10453299/gI_131311_Patch%20Pak%20Backpack.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001375" y="7848600"/>
            <a:ext cx="238125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85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pPr lvl="0">
              <a:lnSpc>
                <a:spcPts val="3400"/>
              </a:lnSpc>
            </a:pPr>
            <a:r>
              <a:rPr lang="en-US" dirty="0"/>
              <a:t>Approachable </a:t>
            </a:r>
          </a:p>
          <a:p>
            <a:pPr lvl="0">
              <a:lnSpc>
                <a:spcPts val="3400"/>
              </a:lnSpc>
            </a:pPr>
            <a:r>
              <a:rPr lang="en-US" dirty="0"/>
              <a:t>Interconnecting parts</a:t>
            </a:r>
          </a:p>
          <a:p>
            <a:pPr lvl="0">
              <a:lnSpc>
                <a:spcPts val="3400"/>
              </a:lnSpc>
            </a:pPr>
            <a:r>
              <a:rPr lang="en-US" dirty="0"/>
              <a:t>Open-ended</a:t>
            </a:r>
          </a:p>
          <a:p>
            <a:pPr lvl="0">
              <a:lnSpc>
                <a:spcPts val="3400"/>
              </a:lnSpc>
            </a:pPr>
            <a:endParaRPr lang="en-US" dirty="0"/>
          </a:p>
          <a:p>
            <a:pPr lvl="0">
              <a:lnSpc>
                <a:spcPts val="3400"/>
              </a:lnSpc>
            </a:pPr>
            <a:endParaRPr lang="en-US" dirty="0"/>
          </a:p>
          <a:p>
            <a:endParaRPr lang="en-US" dirty="0"/>
          </a:p>
        </p:txBody>
      </p:sp>
      <p:pic>
        <p:nvPicPr>
          <p:cNvPr id="15" name="Picture 4" descr="http://vignette2.wikia.nocookie.net/lego/images/0/0a/10698_Large_Creative_Brick_Box.jpg/revision/latest?cb=20150103060357"/>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672" r="3174"/>
          <a:stretch/>
        </p:blipFill>
        <p:spPr bwMode="auto">
          <a:xfrm>
            <a:off x="5486400" y="1219200"/>
            <a:ext cx="5874479" cy="467938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p:txBody>
          <a:bodyPr/>
          <a:lstStyle/>
          <a:p>
            <a:r>
              <a:rPr lang="en-US" dirty="0"/>
              <a:t>Legos</a:t>
            </a:r>
          </a:p>
        </p:txBody>
      </p:sp>
      <p:sp>
        <p:nvSpPr>
          <p:cNvPr id="5" name="Content Placeholder 4"/>
          <p:cNvSpPr>
            <a:spLocks noGrp="1"/>
          </p:cNvSpPr>
          <p:nvPr>
            <p:ph sz="quarter" idx="13"/>
          </p:nvPr>
        </p:nvSpPr>
        <p:spPr/>
        <p:txBody>
          <a:bodyPr/>
          <a:lstStyle/>
          <a:p>
            <a:r>
              <a:rPr lang="en-US" dirty="0"/>
              <a:t>Design Inspiration</a:t>
            </a:r>
          </a:p>
        </p:txBody>
      </p:sp>
    </p:spTree>
    <p:extLst>
      <p:ext uri="{BB962C8B-B14F-4D97-AF65-F5344CB8AC3E}">
        <p14:creationId xmlns:p14="http://schemas.microsoft.com/office/powerpoint/2010/main" val="2482071555"/>
      </p:ext>
    </p:extLst>
  </p:cSld>
  <p:clrMapOvr>
    <a:masterClrMapping/>
  </p:clrMapOvr>
  <p:timing>
    <p:tnLst>
      <p:par>
        <p:cTn id="1" dur="indefinite" restart="never" nodeType="tmRoot">
          <p:childTnLst>
            <p:par>
              <p:cTn id="2"/>
            </p:par>
            <p:par>
              <p:cTn id="3"/>
            </p:par>
            <p:par>
              <p:cTn id="4"/>
            </p:par>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pPr lvl="0">
              <a:lnSpc>
                <a:spcPts val="3400"/>
              </a:lnSpc>
            </a:pPr>
            <a:r>
              <a:rPr lang="en-US" dirty="0"/>
              <a:t>Approachable </a:t>
            </a:r>
          </a:p>
          <a:p>
            <a:pPr lvl="0">
              <a:lnSpc>
                <a:spcPts val="3400"/>
              </a:lnSpc>
            </a:pPr>
            <a:r>
              <a:rPr lang="en-US" dirty="0"/>
              <a:t>Interconnecting parts</a:t>
            </a:r>
          </a:p>
          <a:p>
            <a:pPr lvl="0">
              <a:lnSpc>
                <a:spcPts val="3400"/>
              </a:lnSpc>
            </a:pPr>
            <a:r>
              <a:rPr lang="en-US" dirty="0"/>
              <a:t>Open-ended</a:t>
            </a:r>
          </a:p>
          <a:p>
            <a:pPr lvl="0">
              <a:lnSpc>
                <a:spcPts val="3400"/>
              </a:lnSpc>
            </a:pPr>
            <a:r>
              <a:rPr lang="en-US" dirty="0"/>
              <a:t>Age target: 4-99 </a:t>
            </a:r>
            <a:r>
              <a:rPr lang="en-US" dirty="0">
                <a:sym typeface="Wingdings" panose="05000000000000000000" pitchFamily="2" charset="2"/>
              </a:rPr>
              <a:t></a:t>
            </a:r>
            <a:endParaRPr lang="en-US" dirty="0"/>
          </a:p>
          <a:p>
            <a:pPr lvl="0">
              <a:lnSpc>
                <a:spcPts val="3400"/>
              </a:lnSpc>
            </a:pPr>
            <a:endParaRPr lang="en-US" dirty="0"/>
          </a:p>
          <a:p>
            <a:pPr lvl="0">
              <a:lnSpc>
                <a:spcPts val="3400"/>
              </a:lnSpc>
            </a:pPr>
            <a:endParaRPr lang="en-US" dirty="0"/>
          </a:p>
          <a:p>
            <a:endParaRPr lang="en-US" dirty="0"/>
          </a:p>
        </p:txBody>
      </p:sp>
      <p:pic>
        <p:nvPicPr>
          <p:cNvPr id="15" name="Picture 4" descr="http://vignette2.wikia.nocookie.net/lego/images/0/0a/10698_Large_Creative_Brick_Box.jpg/revision/latest?cb=20150103060357"/>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672" r="3174"/>
          <a:stretch/>
        </p:blipFill>
        <p:spPr bwMode="auto">
          <a:xfrm>
            <a:off x="5486400" y="1219200"/>
            <a:ext cx="5874479" cy="467938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p:txBody>
          <a:bodyPr/>
          <a:lstStyle/>
          <a:p>
            <a:r>
              <a:rPr lang="en-US" dirty="0"/>
              <a:t>Legos</a:t>
            </a:r>
          </a:p>
        </p:txBody>
      </p:sp>
      <p:sp>
        <p:nvSpPr>
          <p:cNvPr id="5" name="Content Placeholder 4"/>
          <p:cNvSpPr>
            <a:spLocks noGrp="1"/>
          </p:cNvSpPr>
          <p:nvPr>
            <p:ph sz="quarter" idx="13"/>
          </p:nvPr>
        </p:nvSpPr>
        <p:spPr/>
        <p:txBody>
          <a:bodyPr/>
          <a:lstStyle/>
          <a:p>
            <a:r>
              <a:rPr lang="en-US" dirty="0"/>
              <a:t>Design Inspiration</a:t>
            </a:r>
          </a:p>
        </p:txBody>
      </p:sp>
      <p:sp>
        <p:nvSpPr>
          <p:cNvPr id="6" name="Rectangle 5"/>
          <p:cNvSpPr/>
          <p:nvPr/>
        </p:nvSpPr>
        <p:spPr>
          <a:xfrm>
            <a:off x="6543597" y="3254184"/>
            <a:ext cx="1033243" cy="742463"/>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p:cNvGrpSpPr/>
          <p:nvPr/>
        </p:nvGrpSpPr>
        <p:grpSpPr>
          <a:xfrm>
            <a:off x="2286000" y="3254185"/>
            <a:ext cx="5290840" cy="3182429"/>
            <a:chOff x="1159102" y="2746427"/>
            <a:chExt cx="6134995" cy="3690186"/>
          </a:xfrm>
        </p:grpSpPr>
        <p:cxnSp>
          <p:nvCxnSpPr>
            <p:cNvPr id="9" name="Straight Connector 8"/>
            <p:cNvCxnSpPr/>
            <p:nvPr/>
          </p:nvCxnSpPr>
          <p:spPr>
            <a:xfrm flipH="1">
              <a:off x="1159102" y="2746427"/>
              <a:ext cx="4936898" cy="637377"/>
            </a:xfrm>
            <a:prstGeom prst="line">
              <a:avLst/>
            </a:prstGeom>
            <a:ln>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5775318" y="3607349"/>
              <a:ext cx="1518779" cy="2829264"/>
            </a:xfrm>
            <a:prstGeom prst="line">
              <a:avLst/>
            </a:prstGeom>
            <a:ln>
              <a:solidFill>
                <a:srgbClr val="00B0F0"/>
              </a:solidFill>
            </a:ln>
          </p:spPr>
          <p:style>
            <a:lnRef idx="1">
              <a:schemeClr val="accent1"/>
            </a:lnRef>
            <a:fillRef idx="0">
              <a:schemeClr val="accent1"/>
            </a:fillRef>
            <a:effectRef idx="0">
              <a:schemeClr val="accent1"/>
            </a:effectRef>
            <a:fontRef idx="minor">
              <a:schemeClr val="tx1"/>
            </a:fontRef>
          </p:style>
        </p:cxnSp>
        <p:pic>
          <p:nvPicPr>
            <p:cNvPr id="8" name="Picture 4" descr="http://vignette2.wikia.nocookie.net/lego/images/0/0a/10698_Large_Creative_Brick_Box.jpg/revision/latest?cb=20150103060357"/>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8008" t="44662" r="65324" b="40766"/>
            <a:stretch/>
          </p:blipFill>
          <p:spPr bwMode="auto">
            <a:xfrm>
              <a:off x="1159102" y="3409780"/>
              <a:ext cx="4616216" cy="3026833"/>
            </a:xfrm>
            <a:prstGeom prst="rect">
              <a:avLst/>
            </a:prstGeom>
            <a:noFill/>
            <a:ln w="38100">
              <a:solidFill>
                <a:srgbClr val="00B0F0"/>
              </a:solidFill>
            </a:ln>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11542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right)">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par>
              <p:cTn id="12"/>
            </p:par>
            <p:par>
              <p:cTn id="13"/>
            </p:par>
            <p:par>
              <p:cTn id="14"/>
            </p:par>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28600" y="1143000"/>
            <a:ext cx="6858000" cy="5410200"/>
          </a:xfrm>
        </p:spPr>
        <p:txBody>
          <a:bodyPr>
            <a:noAutofit/>
          </a:bodyPr>
          <a:lstStyle/>
          <a:p>
            <a:pPr lvl="0">
              <a:lnSpc>
                <a:spcPts val="3400"/>
              </a:lnSpc>
            </a:pPr>
            <a:r>
              <a:rPr lang="en-US" dirty="0"/>
              <a:t>Incredibly successful e-textile microcontroller platform.</a:t>
            </a:r>
          </a:p>
          <a:p>
            <a:pPr lvl="0">
              <a:lnSpc>
                <a:spcPts val="3400"/>
              </a:lnSpc>
              <a:spcAft>
                <a:spcPts val="300"/>
              </a:spcAft>
            </a:pPr>
            <a:r>
              <a:rPr lang="en-US" sz="2400" dirty="0"/>
              <a:t>Open-ended</a:t>
            </a:r>
          </a:p>
          <a:p>
            <a:pPr lvl="0">
              <a:lnSpc>
                <a:spcPts val="3400"/>
              </a:lnSpc>
              <a:spcAft>
                <a:spcPts val="300"/>
              </a:spcAft>
            </a:pPr>
            <a:r>
              <a:rPr lang="en-US" sz="2400" dirty="0"/>
              <a:t>Programmable</a:t>
            </a:r>
          </a:p>
          <a:p>
            <a:pPr lvl="0">
              <a:lnSpc>
                <a:spcPts val="3400"/>
              </a:lnSpc>
              <a:spcAft>
                <a:spcPts val="300"/>
              </a:spcAft>
            </a:pPr>
            <a:r>
              <a:rPr lang="en-US" sz="2400" dirty="0"/>
              <a:t>Wearable</a:t>
            </a:r>
          </a:p>
          <a:p>
            <a:pPr marL="290513" lvl="0" indent="-290513">
              <a:lnSpc>
                <a:spcPts val="3400"/>
              </a:lnSpc>
              <a:spcAft>
                <a:spcPts val="2000"/>
              </a:spcAft>
            </a:pPr>
            <a:r>
              <a:rPr lang="en-US" sz="2400" dirty="0"/>
              <a:t>Broadens perceptions of computing</a:t>
            </a:r>
          </a:p>
          <a:p>
            <a:pPr lvl="0">
              <a:lnSpc>
                <a:spcPts val="3400"/>
              </a:lnSpc>
              <a:spcAft>
                <a:spcPts val="300"/>
              </a:spcAft>
            </a:pPr>
            <a:r>
              <a:rPr lang="en-US" sz="2400" dirty="0"/>
              <a:t>High barrier of entry</a:t>
            </a:r>
          </a:p>
          <a:p>
            <a:pPr lvl="0">
              <a:lnSpc>
                <a:spcPts val="3400"/>
              </a:lnSpc>
              <a:spcAft>
                <a:spcPts val="300"/>
              </a:spcAft>
            </a:pPr>
            <a:r>
              <a:rPr lang="en-US" sz="2400" dirty="0"/>
              <a:t>Not designed for children</a:t>
            </a:r>
          </a:p>
          <a:p>
            <a:pPr lvl="0">
              <a:lnSpc>
                <a:spcPts val="3400"/>
              </a:lnSpc>
              <a:spcAft>
                <a:spcPts val="300"/>
              </a:spcAft>
            </a:pPr>
            <a:r>
              <a:rPr lang="en-US" sz="2400" dirty="0"/>
              <a:t>Requires sewing</a:t>
            </a:r>
          </a:p>
          <a:p>
            <a:pPr marL="225425" lvl="0" indent="-225425">
              <a:lnSpc>
                <a:spcPts val="3400"/>
              </a:lnSpc>
              <a:spcAft>
                <a:spcPts val="300"/>
              </a:spcAft>
            </a:pPr>
            <a:r>
              <a:rPr lang="en-US" sz="2400" dirty="0"/>
              <a:t>Hard to rapidly prototype &amp; iterate</a:t>
            </a:r>
          </a:p>
          <a:p>
            <a:endParaRPr lang="en-US" dirty="0"/>
          </a:p>
        </p:txBody>
      </p:sp>
      <p:sp>
        <p:nvSpPr>
          <p:cNvPr id="3" name="Title 2"/>
          <p:cNvSpPr>
            <a:spLocks noGrp="1"/>
          </p:cNvSpPr>
          <p:nvPr>
            <p:ph type="title"/>
          </p:nvPr>
        </p:nvSpPr>
        <p:spPr/>
        <p:txBody>
          <a:bodyPr/>
          <a:lstStyle/>
          <a:p>
            <a:r>
              <a:rPr lang="en-US" dirty="0" err="1"/>
              <a:t>LilyPad</a:t>
            </a:r>
            <a:r>
              <a:rPr lang="en-US" dirty="0"/>
              <a:t> Arduino</a:t>
            </a:r>
          </a:p>
        </p:txBody>
      </p:sp>
      <p:sp>
        <p:nvSpPr>
          <p:cNvPr id="5" name="Content Placeholder 4"/>
          <p:cNvSpPr>
            <a:spLocks noGrp="1"/>
          </p:cNvSpPr>
          <p:nvPr>
            <p:ph sz="quarter" idx="13"/>
          </p:nvPr>
        </p:nvSpPr>
        <p:spPr/>
        <p:txBody>
          <a:bodyPr/>
          <a:lstStyle/>
          <a:p>
            <a:r>
              <a:rPr lang="en-US" dirty="0"/>
              <a:t>Design Inspiration</a:t>
            </a:r>
          </a:p>
        </p:txBody>
      </p:sp>
      <p:pic>
        <p:nvPicPr>
          <p:cNvPr id="5122" name="Picture 2" descr="http://lilypadarduino.org/wp-content/uploads/E-Sewing_buzzer_sm.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2588" r="26589" b="3663"/>
          <a:stretch/>
        </p:blipFill>
        <p:spPr bwMode="auto">
          <a:xfrm>
            <a:off x="1676400" y="7238238"/>
            <a:ext cx="2228708" cy="281635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lilypadarduino.org/wp-content/uploads/E-Sewing_buzzer11_sm.jpg"/>
          <p:cNvPicPr>
            <a:picLocks noChangeAspect="1" noChangeArrowheads="1"/>
          </p:cNvPicPr>
          <p:nvPr/>
        </p:nvPicPr>
        <p:blipFill rotWithShape="1">
          <a:blip r:embed="rId4">
            <a:extLst>
              <a:ext uri="{28A0092B-C50C-407E-A947-70E740481C1C}">
                <a14:useLocalDpi xmlns:a14="http://schemas.microsoft.com/office/drawing/2010/main" val="0"/>
              </a:ext>
            </a:extLst>
          </a:blip>
          <a:srcRect l="7034" t="13113" r="29488" b="15770"/>
          <a:stretch/>
        </p:blipFill>
        <p:spPr bwMode="auto">
          <a:xfrm>
            <a:off x="5486400" y="608968"/>
            <a:ext cx="4058293" cy="3028084"/>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s://i.ytimg.com/vi/Tt649mcmi5Y/maxresdefault.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20200" y="7391400"/>
            <a:ext cx="2231136" cy="1255014"/>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http://media.tumblr.com/tumblr_m42cobSaAh1r8e4en.jpg"/>
          <p:cNvPicPr>
            <a:picLocks noChangeAspect="1" noChangeArrowheads="1"/>
          </p:cNvPicPr>
          <p:nvPr/>
        </p:nvPicPr>
        <p:blipFill rotWithShape="1">
          <a:blip r:embed="rId6">
            <a:extLst>
              <a:ext uri="{28A0092B-C50C-407E-A947-70E740481C1C}">
                <a14:useLocalDpi xmlns:a14="http://schemas.microsoft.com/office/drawing/2010/main" val="0"/>
              </a:ext>
            </a:extLst>
          </a:blip>
          <a:srcRect l="6897" r="1279"/>
          <a:stretch/>
        </p:blipFill>
        <p:spPr bwMode="auto">
          <a:xfrm>
            <a:off x="5486400" y="3763083"/>
            <a:ext cx="4058294" cy="2713636"/>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http://lilypadarduino.org/wp-content/uploads/musicalOillow.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19800" y="7391400"/>
            <a:ext cx="223520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http://lilypadarduino.org/wp-content/uploads/IMG_314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674170" y="608968"/>
            <a:ext cx="2395728" cy="1801475"/>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http://www.imagineourlife.com/wp-content/uploads/2012/04/main02.jpg"/>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12866"/>
          <a:stretch/>
        </p:blipFill>
        <p:spPr bwMode="auto">
          <a:xfrm>
            <a:off x="9674170" y="2560580"/>
            <a:ext cx="2395728" cy="194984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10"/>
          <a:stretch>
            <a:fillRect/>
          </a:stretch>
        </p:blipFill>
        <p:spPr>
          <a:xfrm>
            <a:off x="9642492" y="4649096"/>
            <a:ext cx="2395728" cy="1827563"/>
          </a:xfrm>
          <a:prstGeom prst="rect">
            <a:avLst/>
          </a:prstGeom>
        </p:spPr>
      </p:pic>
      <p:sp>
        <p:nvSpPr>
          <p:cNvPr id="13" name="Rectangle 12"/>
          <p:cNvSpPr/>
          <p:nvPr/>
        </p:nvSpPr>
        <p:spPr>
          <a:xfrm>
            <a:off x="0" y="6627168"/>
            <a:ext cx="1729961" cy="230832"/>
          </a:xfrm>
          <a:prstGeom prst="rect">
            <a:avLst/>
          </a:prstGeom>
        </p:spPr>
        <p:txBody>
          <a:bodyPr wrap="none">
            <a:spAutoFit/>
          </a:bodyPr>
          <a:lstStyle/>
          <a:p>
            <a:r>
              <a:rPr lang="en-US" sz="900" dirty="0">
                <a:solidFill>
                  <a:schemeClr val="tx1">
                    <a:lumMod val="65000"/>
                    <a:lumOff val="35000"/>
                  </a:schemeClr>
                </a:solidFill>
                <a:latin typeface="Segoe Condensed" panose="020B0606040200020203" pitchFamily="34" charset="0"/>
              </a:rPr>
              <a:t>Source: </a:t>
            </a:r>
            <a:r>
              <a:rPr lang="en-US" sz="900" dirty="0" err="1">
                <a:solidFill>
                  <a:schemeClr val="tx1">
                    <a:lumMod val="65000"/>
                    <a:lumOff val="35000"/>
                  </a:schemeClr>
                </a:solidFill>
                <a:latin typeface="Segoe Condensed" panose="020B0606040200020203" pitchFamily="34" charset="0"/>
              </a:rPr>
              <a:t>Buechley</a:t>
            </a:r>
            <a:r>
              <a:rPr lang="en-US" sz="900" dirty="0">
                <a:solidFill>
                  <a:schemeClr val="tx1">
                    <a:lumMod val="65000"/>
                    <a:lumOff val="35000"/>
                  </a:schemeClr>
                </a:solidFill>
                <a:latin typeface="Segoe Condensed" panose="020B0606040200020203" pitchFamily="34" charset="0"/>
              </a:rPr>
              <a:t> </a:t>
            </a:r>
            <a:r>
              <a:rPr lang="en-US" sz="900" i="1" dirty="0">
                <a:solidFill>
                  <a:schemeClr val="tx1">
                    <a:lumMod val="65000"/>
                    <a:lumOff val="35000"/>
                  </a:schemeClr>
                </a:solidFill>
                <a:latin typeface="Segoe Condensed" panose="020B0606040200020203" pitchFamily="34" charset="0"/>
              </a:rPr>
              <a:t>et al., CHI’08, DIS’10</a:t>
            </a:r>
          </a:p>
        </p:txBody>
      </p:sp>
    </p:spTree>
    <p:extLst>
      <p:ext uri="{BB962C8B-B14F-4D97-AF65-F5344CB8AC3E}">
        <p14:creationId xmlns:p14="http://schemas.microsoft.com/office/powerpoint/2010/main" val="4022744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Effect transition="in" filter="fade">
                                      <p:cBhvr>
                                        <p:cTn id="23" dur="500"/>
                                        <p:tgtEl>
                                          <p:spTgt spid="4">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500"/>
                                        <p:tgtEl>
                                          <p:spTgt spid="4">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7" end="7"/>
                                            </p:txEl>
                                          </p:spTgt>
                                        </p:tgtEl>
                                        <p:attrNameLst>
                                          <p:attrName>style.visibility</p:attrName>
                                        </p:attrNameLst>
                                      </p:cBhvr>
                                      <p:to>
                                        <p:strVal val="visible"/>
                                      </p:to>
                                    </p:set>
                                    <p:animEffect transition="in" filter="fade">
                                      <p:cBhvr>
                                        <p:cTn id="33" dur="500"/>
                                        <p:tgtEl>
                                          <p:spTgt spid="4">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4">
                                            <p:txEl>
                                              <p:pRg st="8" end="8"/>
                                            </p:txEl>
                                          </p:spTgt>
                                        </p:tgtEl>
                                        <p:attrNameLst>
                                          <p:attrName>style.visibility</p:attrName>
                                        </p:attrNameLst>
                                      </p:cBhvr>
                                      <p:to>
                                        <p:strVal val="visible"/>
                                      </p:to>
                                    </p:set>
                                    <p:animEffect transition="in" filter="fade">
                                      <p:cBhvr>
                                        <p:cTn id="38"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par>
              <p:cTn id="39"/>
            </p:par>
            <p:par>
              <p:cTn id="40"/>
            </p:par>
            <p:par>
              <p:cTn id="41"/>
            </p:par>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BodyVis</a:t>
            </a:r>
          </a:p>
        </p:txBody>
      </p:sp>
      <p:sp>
        <p:nvSpPr>
          <p:cNvPr id="3" name="Content Placeholder 2"/>
          <p:cNvSpPr>
            <a:spLocks noGrp="1"/>
          </p:cNvSpPr>
          <p:nvPr>
            <p:ph idx="1"/>
          </p:nvPr>
        </p:nvSpPr>
        <p:spPr>
          <a:xfrm>
            <a:off x="228600" y="1566350"/>
            <a:ext cx="4340232" cy="5063050"/>
          </a:xfrm>
        </p:spPr>
        <p:txBody>
          <a:bodyPr/>
          <a:lstStyle/>
          <a:p>
            <a:r>
              <a:rPr lang="en-US" dirty="0"/>
              <a:t>E-textile shirt for visualizing live physiological data</a:t>
            </a:r>
          </a:p>
          <a:p>
            <a:r>
              <a:rPr lang="en-US" dirty="0"/>
              <a:t>New platform for health and science learning</a:t>
            </a:r>
          </a:p>
          <a:p>
            <a:r>
              <a:rPr lang="en-US" dirty="0"/>
              <a:t>Fully responsive and interactive</a:t>
            </a:r>
          </a:p>
        </p:txBody>
      </p:sp>
      <p:sp>
        <p:nvSpPr>
          <p:cNvPr id="4" name="Content Placeholder 3"/>
          <p:cNvSpPr>
            <a:spLocks noGrp="1"/>
          </p:cNvSpPr>
          <p:nvPr>
            <p:ph sz="quarter" idx="13"/>
          </p:nvPr>
        </p:nvSpPr>
        <p:spPr/>
        <p:txBody>
          <a:bodyPr/>
          <a:lstStyle/>
          <a:p>
            <a:r>
              <a:rPr lang="en-US" dirty="0"/>
              <a:t>Design Inspiration</a:t>
            </a:r>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3376" r="19517"/>
          <a:stretch/>
        </p:blipFill>
        <p:spPr>
          <a:xfrm>
            <a:off x="4672238" y="5307156"/>
            <a:ext cx="1224759" cy="1216727"/>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76668" y="5239031"/>
            <a:ext cx="856986" cy="1284852"/>
          </a:xfrm>
          <a:prstGeom prst="rect">
            <a:avLst/>
          </a:prstGeom>
        </p:spPr>
      </p:pic>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l="14631" t="21083" r="18096" b="8888"/>
          <a:stretch/>
        </p:blipFill>
        <p:spPr>
          <a:xfrm>
            <a:off x="10321284" y="697763"/>
            <a:ext cx="1599769" cy="2496729"/>
          </a:xfrm>
          <a:prstGeom prst="rect">
            <a:avLst/>
          </a:prstGeom>
        </p:spPr>
      </p:pic>
      <p:pic>
        <p:nvPicPr>
          <p:cNvPr id="8" name="Picture 7"/>
          <p:cNvPicPr>
            <a:picLocks noChangeAspect="1"/>
          </p:cNvPicPr>
          <p:nvPr/>
        </p:nvPicPr>
        <p:blipFill rotWithShape="1">
          <a:blip r:embed="rId5" cstate="print">
            <a:extLst>
              <a:ext uri="{28A0092B-C50C-407E-A947-70E740481C1C}">
                <a14:useLocalDpi xmlns:a14="http://schemas.microsoft.com/office/drawing/2010/main" val="0"/>
              </a:ext>
            </a:extLst>
          </a:blip>
          <a:srcRect l="25568" t="2881" r="26261"/>
          <a:stretch/>
        </p:blipFill>
        <p:spPr>
          <a:xfrm>
            <a:off x="6891069" y="5243884"/>
            <a:ext cx="951870" cy="1279999"/>
          </a:xfrm>
          <a:prstGeom prst="rect">
            <a:avLst/>
          </a:prstGeom>
        </p:spPr>
      </p:pic>
      <p:pic>
        <p:nvPicPr>
          <p:cNvPr id="9" name="Picture 8"/>
          <p:cNvPicPr>
            <a:picLocks noChangeAspect="1"/>
          </p:cNvPicPr>
          <p:nvPr/>
        </p:nvPicPr>
        <p:blipFill rotWithShape="1">
          <a:blip r:embed="rId6" cstate="print">
            <a:extLst>
              <a:ext uri="{28A0092B-C50C-407E-A947-70E740481C1C}">
                <a14:useLocalDpi xmlns:a14="http://schemas.microsoft.com/office/drawing/2010/main" val="0"/>
              </a:ext>
            </a:extLst>
          </a:blip>
          <a:srcRect l="27791" r="26020" b="2341"/>
          <a:stretch/>
        </p:blipFill>
        <p:spPr>
          <a:xfrm>
            <a:off x="4672238" y="695045"/>
            <a:ext cx="3176362" cy="4479475"/>
          </a:xfrm>
          <a:prstGeom prst="rect">
            <a:avLst/>
          </a:prstGeom>
        </p:spPr>
      </p:pic>
      <p:pic>
        <p:nvPicPr>
          <p:cNvPr id="10" name="Picture 9"/>
          <p:cNvPicPr>
            <a:picLocks noChangeAspect="1"/>
          </p:cNvPicPr>
          <p:nvPr/>
        </p:nvPicPr>
        <p:blipFill rotWithShape="1">
          <a:blip r:embed="rId7" cstate="print">
            <a:extLst>
              <a:ext uri="{28A0092B-C50C-407E-A947-70E740481C1C}">
                <a14:useLocalDpi xmlns:a14="http://schemas.microsoft.com/office/drawing/2010/main" val="0"/>
              </a:ext>
            </a:extLst>
          </a:blip>
          <a:srcRect l="9625" r="29026"/>
          <a:stretch/>
        </p:blipFill>
        <p:spPr>
          <a:xfrm>
            <a:off x="7918938" y="695045"/>
            <a:ext cx="2298940" cy="2499447"/>
          </a:xfrm>
          <a:prstGeom prst="rect">
            <a:avLst/>
          </a:prstGeom>
        </p:spPr>
      </p:pic>
      <p:pic>
        <p:nvPicPr>
          <p:cNvPr id="11" name="Picture 10"/>
          <p:cNvPicPr>
            <a:picLocks noChangeAspect="1"/>
          </p:cNvPicPr>
          <p:nvPr/>
        </p:nvPicPr>
        <p:blipFill rotWithShape="1">
          <a:blip r:embed="rId8">
            <a:extLst>
              <a:ext uri="{28A0092B-C50C-407E-A947-70E740481C1C}">
                <a14:useLocalDpi xmlns:a14="http://schemas.microsoft.com/office/drawing/2010/main" val="0"/>
              </a:ext>
            </a:extLst>
          </a:blip>
          <a:srcRect l="30755" r="40917"/>
          <a:stretch/>
        </p:blipFill>
        <p:spPr>
          <a:xfrm>
            <a:off x="-3646881" y="604655"/>
            <a:ext cx="2912603" cy="6858000"/>
          </a:xfrm>
          <a:prstGeom prst="rect">
            <a:avLst/>
          </a:prstGeom>
        </p:spPr>
      </p:pic>
      <p:pic>
        <p:nvPicPr>
          <p:cNvPr id="12" name="Picture 11"/>
          <p:cNvPicPr>
            <a:picLocks noChangeAspect="1"/>
          </p:cNvPicPr>
          <p:nvPr/>
        </p:nvPicPr>
        <p:blipFill rotWithShape="1">
          <a:blip r:embed="rId9" cstate="print">
            <a:extLst>
              <a:ext uri="{28A0092B-C50C-407E-A947-70E740481C1C}">
                <a14:useLocalDpi xmlns:a14="http://schemas.microsoft.com/office/drawing/2010/main" val="0"/>
              </a:ext>
            </a:extLst>
          </a:blip>
          <a:srcRect l="33720" t="10088" r="18849" b="32207"/>
          <a:stretch/>
        </p:blipFill>
        <p:spPr>
          <a:xfrm>
            <a:off x="7918938" y="3271738"/>
            <a:ext cx="4007710" cy="3252145"/>
          </a:xfrm>
          <a:prstGeom prst="rect">
            <a:avLst/>
          </a:prstGeom>
        </p:spPr>
      </p:pic>
      <p:sp>
        <p:nvSpPr>
          <p:cNvPr id="13" name="Rectangle 12"/>
          <p:cNvSpPr/>
          <p:nvPr/>
        </p:nvSpPr>
        <p:spPr>
          <a:xfrm>
            <a:off x="0" y="6627168"/>
            <a:ext cx="1672253" cy="230832"/>
          </a:xfrm>
          <a:prstGeom prst="rect">
            <a:avLst/>
          </a:prstGeom>
        </p:spPr>
        <p:txBody>
          <a:bodyPr wrap="none">
            <a:spAutoFit/>
          </a:bodyPr>
          <a:lstStyle/>
          <a:p>
            <a:r>
              <a:rPr lang="en-US" sz="900" dirty="0">
                <a:solidFill>
                  <a:schemeClr val="tx1">
                    <a:lumMod val="65000"/>
                    <a:lumOff val="35000"/>
                  </a:schemeClr>
                </a:solidFill>
                <a:latin typeface="Segoe Condensed" panose="020B0606040200020203" pitchFamily="34" charset="0"/>
              </a:rPr>
              <a:t>Source: </a:t>
            </a:r>
            <a:r>
              <a:rPr lang="en-US" sz="900" dirty="0" err="1">
                <a:solidFill>
                  <a:schemeClr val="tx1">
                    <a:lumMod val="65000"/>
                    <a:lumOff val="35000"/>
                  </a:schemeClr>
                </a:solidFill>
                <a:latin typeface="Segoe Condensed" panose="020B0606040200020203" pitchFamily="34" charset="0"/>
              </a:rPr>
              <a:t>Norooz</a:t>
            </a:r>
            <a:r>
              <a:rPr lang="en-US" sz="900" dirty="0">
                <a:solidFill>
                  <a:schemeClr val="tx1">
                    <a:lumMod val="65000"/>
                    <a:lumOff val="35000"/>
                  </a:schemeClr>
                </a:solidFill>
                <a:latin typeface="Segoe Condensed" panose="020B0606040200020203" pitchFamily="34" charset="0"/>
              </a:rPr>
              <a:t> </a:t>
            </a:r>
            <a:r>
              <a:rPr lang="en-US" sz="900" i="1" dirty="0">
                <a:solidFill>
                  <a:schemeClr val="tx1">
                    <a:lumMod val="65000"/>
                    <a:lumOff val="35000"/>
                  </a:schemeClr>
                </a:solidFill>
                <a:latin typeface="Segoe Condensed" panose="020B0606040200020203" pitchFamily="34" charset="0"/>
              </a:rPr>
              <a:t>et al., IDC’13, CHI’15</a:t>
            </a:r>
          </a:p>
        </p:txBody>
      </p:sp>
    </p:spTree>
    <p:extLst>
      <p:ext uri="{BB962C8B-B14F-4D97-AF65-F5344CB8AC3E}">
        <p14:creationId xmlns:p14="http://schemas.microsoft.com/office/powerpoint/2010/main" val="34920209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err="1"/>
              <a:t>adsf</a:t>
            </a:r>
            <a:endParaRPr lang="en-US" dirty="0"/>
          </a:p>
        </p:txBody>
      </p:sp>
      <p:sp>
        <p:nvSpPr>
          <p:cNvPr id="4" name="Content Placeholder 3"/>
          <p:cNvSpPr>
            <a:spLocks noGrp="1"/>
          </p:cNvSpPr>
          <p:nvPr>
            <p:ph sz="quarter" idx="13"/>
          </p:nvPr>
        </p:nvSpPr>
        <p:spPr/>
        <p:txBody>
          <a:bodyPr/>
          <a:lstStyle/>
          <a:p>
            <a:r>
              <a:rPr lang="en-US" dirty="0" err="1"/>
              <a:t>asdfsdaf</a:t>
            </a:r>
            <a:endParaRPr lang="en-US" dirty="0"/>
          </a:p>
        </p:txBody>
      </p:sp>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t="12815" r="8100" b="16667"/>
          <a:stretch/>
        </p:blipFill>
        <p:spPr>
          <a:xfrm>
            <a:off x="-379784" y="21566"/>
            <a:ext cx="5942384" cy="6836434"/>
          </a:xfrm>
          <a:prstGeom prst="rect">
            <a:avLst/>
          </a:prstGeom>
        </p:spPr>
      </p:pic>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t="13919" b="17626"/>
          <a:stretch/>
        </p:blipFill>
        <p:spPr>
          <a:xfrm>
            <a:off x="5507056" y="0"/>
            <a:ext cx="6682069" cy="6858000"/>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625669" y="626221"/>
            <a:ext cx="3789909" cy="5682090"/>
          </a:xfrm>
          <a:prstGeom prst="rect">
            <a:avLst/>
          </a:prstGeom>
        </p:spPr>
      </p:pic>
      <p:sp>
        <p:nvSpPr>
          <p:cNvPr id="9" name="Title 15"/>
          <p:cNvSpPr txBox="1">
            <a:spLocks/>
          </p:cNvSpPr>
          <p:nvPr/>
        </p:nvSpPr>
        <p:spPr>
          <a:xfrm>
            <a:off x="228600" y="467474"/>
            <a:ext cx="7924800" cy="708436"/>
          </a:xfrm>
          <a:prstGeom prst="rect">
            <a:avLst/>
          </a:prstGeom>
          <a:solidFill>
            <a:schemeClr val="tx1"/>
          </a:solidFill>
        </p:spPr>
        <p:txBody>
          <a:bodyPr vert="horz" lIns="91440" tIns="45720" rIns="91440" bIns="45720" rtlCol="0" anchor="ctr">
            <a:noAutofit/>
          </a:bodyPr>
          <a:lstStyle>
            <a:lvl1pPr algn="l" defTabSz="914400" rtl="0" eaLnBrk="1" latinLnBrk="0" hangingPunct="1">
              <a:lnSpc>
                <a:spcPct val="90000"/>
              </a:lnSpc>
              <a:spcBef>
                <a:spcPct val="0"/>
              </a:spcBef>
              <a:buNone/>
              <a:defRPr lang="en-US" sz="4000" kern="1200" dirty="0">
                <a:solidFill>
                  <a:schemeClr val="tx1">
                    <a:lumMod val="75000"/>
                    <a:lumOff val="25000"/>
                  </a:schemeClr>
                </a:solidFill>
                <a:latin typeface="Museo Slab 1000" panose="02000000000000000000" pitchFamily="50" charset="0"/>
                <a:ea typeface="+mn-ea"/>
                <a:cs typeface="+mn-cs"/>
              </a:defRPr>
            </a:lvl1pPr>
          </a:lstStyle>
          <a:p>
            <a:r>
              <a:rPr lang="en-US" dirty="0" err="1">
                <a:solidFill>
                  <a:schemeClr val="bg1"/>
                </a:solidFill>
                <a:effectLst>
                  <a:outerShdw blurRad="38100" dist="38100" dir="2700000" algn="tl">
                    <a:srgbClr val="000000">
                      <a:alpha val="43137"/>
                    </a:srgbClr>
                  </a:outerShdw>
                </a:effectLst>
              </a:rPr>
              <a:t>BodyVis</a:t>
            </a:r>
            <a:r>
              <a:rPr lang="en-US" dirty="0">
                <a:solidFill>
                  <a:schemeClr val="bg1"/>
                </a:solidFill>
                <a:effectLst>
                  <a:outerShdw blurRad="38100" dist="38100" dir="2700000" algn="tl">
                    <a:srgbClr val="000000">
                      <a:alpha val="43137"/>
                    </a:srgbClr>
                  </a:outerShdw>
                </a:effectLst>
              </a:rPr>
              <a:t> Provoked Curiosity</a:t>
            </a:r>
          </a:p>
        </p:txBody>
      </p:sp>
      <p:sp>
        <p:nvSpPr>
          <p:cNvPr id="12" name="Content Placeholder 17"/>
          <p:cNvSpPr txBox="1">
            <a:spLocks/>
          </p:cNvSpPr>
          <p:nvPr/>
        </p:nvSpPr>
        <p:spPr>
          <a:xfrm>
            <a:off x="228600" y="197601"/>
            <a:ext cx="2286000" cy="411367"/>
          </a:xfrm>
          <a:prstGeom prst="rect">
            <a:avLst/>
          </a:prstGeom>
          <a:solidFill>
            <a:schemeClr val="tx1"/>
          </a:solidFill>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1800" kern="1200" cap="small" dirty="0">
                <a:solidFill>
                  <a:schemeClr val="tx1">
                    <a:lumMod val="65000"/>
                    <a:lumOff val="35000"/>
                  </a:schemeClr>
                </a:solidFill>
                <a:latin typeface="Museo Slab 100" panose="02000000000000000000" pitchFamily="50"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chemeClr val="bg1"/>
                </a:solidFill>
                <a:effectLst>
                  <a:outerShdw blurRad="38100" dist="38100" dir="2700000" algn="tl">
                    <a:srgbClr val="000000">
                      <a:alpha val="43137"/>
                    </a:srgbClr>
                  </a:outerShdw>
                </a:effectLst>
              </a:rPr>
              <a:t>Design Inspiration</a:t>
            </a:r>
            <a:endParaRPr lang="en-US" dirty="0">
              <a:solidFill>
                <a:schemeClr val="bg1"/>
              </a:solidFill>
              <a:effectLst>
                <a:outerShdw blurRad="38100" dist="38100" dir="2700000" algn="tl">
                  <a:srgbClr val="000000">
                    <a:alpha val="43137"/>
                  </a:srgbClr>
                </a:outerShdw>
              </a:effectLst>
            </a:endParaRPr>
          </a:p>
        </p:txBody>
      </p:sp>
      <p:sp>
        <p:nvSpPr>
          <p:cNvPr id="13" name="TextBox 12"/>
          <p:cNvSpPr txBox="1"/>
          <p:nvPr/>
        </p:nvSpPr>
        <p:spPr>
          <a:xfrm>
            <a:off x="228600" y="4975729"/>
            <a:ext cx="11353800" cy="1120272"/>
          </a:xfrm>
          <a:prstGeom prst="rect">
            <a:avLst/>
          </a:prstGeom>
          <a:solidFill>
            <a:schemeClr val="tx1"/>
          </a:solidFill>
        </p:spPr>
        <p:txBody>
          <a:bodyPr wrap="square" rtlCol="0" anchor="ctr">
            <a:noAutofit/>
          </a:bodyPr>
          <a:lstStyle/>
          <a:p>
            <a:r>
              <a:rPr lang="en-US" sz="2800" dirty="0">
                <a:solidFill>
                  <a:schemeClr val="bg1">
                    <a:lumMod val="95000"/>
                  </a:schemeClr>
                </a:solidFill>
                <a:latin typeface="Museo Sans 100" panose="02000000000000000000" pitchFamily="50" charset="0"/>
              </a:rPr>
              <a:t>Children constantly asked “</a:t>
            </a:r>
            <a:r>
              <a:rPr lang="en-US" sz="2800" dirty="0">
                <a:solidFill>
                  <a:schemeClr val="bg1">
                    <a:lumMod val="95000"/>
                  </a:schemeClr>
                </a:solidFill>
                <a:latin typeface="Museo Sans 500" charset="0"/>
                <a:ea typeface="Museo Sans 500" charset="0"/>
                <a:cs typeface="Museo Sans 500" charset="0"/>
              </a:rPr>
              <a:t>how does it work</a:t>
            </a:r>
            <a:r>
              <a:rPr lang="en-US" sz="2800" dirty="0">
                <a:solidFill>
                  <a:schemeClr val="bg1">
                    <a:lumMod val="95000"/>
                  </a:schemeClr>
                </a:solidFill>
                <a:latin typeface="Museo Sans 100" panose="02000000000000000000" pitchFamily="50" charset="0"/>
              </a:rPr>
              <a:t>” and wanted to </a:t>
            </a:r>
            <a:r>
              <a:rPr lang="en-US" sz="2800" dirty="0">
                <a:solidFill>
                  <a:schemeClr val="bg1">
                    <a:lumMod val="95000"/>
                  </a:schemeClr>
                </a:solidFill>
                <a:latin typeface="Museo Sans 500" charset="0"/>
                <a:ea typeface="Museo Sans 500" charset="0"/>
                <a:cs typeface="Museo Sans 500" charset="0"/>
              </a:rPr>
              <a:t>explore the “insides” </a:t>
            </a:r>
            <a:r>
              <a:rPr lang="en-US" sz="2800" dirty="0">
                <a:solidFill>
                  <a:schemeClr val="bg1">
                    <a:lumMod val="95000"/>
                  </a:schemeClr>
                </a:solidFill>
                <a:latin typeface="Museo Sans 100" panose="02000000000000000000" pitchFamily="50" charset="0"/>
              </a:rPr>
              <a:t>of the </a:t>
            </a:r>
            <a:r>
              <a:rPr lang="en-US" sz="2800" dirty="0" err="1">
                <a:solidFill>
                  <a:schemeClr val="bg1">
                    <a:lumMod val="95000"/>
                  </a:schemeClr>
                </a:solidFill>
                <a:latin typeface="Museo Sans 100" panose="02000000000000000000" pitchFamily="50" charset="0"/>
              </a:rPr>
              <a:t>BodyVis</a:t>
            </a:r>
            <a:r>
              <a:rPr lang="en-US" sz="2800" dirty="0">
                <a:solidFill>
                  <a:schemeClr val="bg1">
                    <a:lumMod val="95000"/>
                  </a:schemeClr>
                </a:solidFill>
                <a:latin typeface="Museo Sans 100" panose="02000000000000000000" pitchFamily="50" charset="0"/>
              </a:rPr>
              <a:t> shirt. This was unexpected!</a:t>
            </a:r>
          </a:p>
        </p:txBody>
      </p:sp>
    </p:spTree>
    <p:extLst>
      <p:ext uri="{BB962C8B-B14F-4D97-AF65-F5344CB8AC3E}">
        <p14:creationId xmlns:p14="http://schemas.microsoft.com/office/powerpoint/2010/main" val="663472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074782"/>
            <a:ext cx="6400800" cy="708436"/>
          </a:xfrm>
        </p:spPr>
        <p:txBody>
          <a:bodyPr>
            <a:normAutofit/>
          </a:bodyPr>
          <a:lstStyle/>
          <a:p>
            <a:pPr algn="ctr"/>
            <a:r>
              <a:rPr lang="en-US" dirty="0">
                <a:latin typeface="Museo Slab 900" panose="02000000000000000000" pitchFamily="50" charset="0"/>
              </a:rPr>
              <a:t>Construction Kits</a:t>
            </a:r>
          </a:p>
        </p:txBody>
      </p:sp>
    </p:spTree>
    <p:extLst>
      <p:ext uri="{BB962C8B-B14F-4D97-AF65-F5344CB8AC3E}">
        <p14:creationId xmlns:p14="http://schemas.microsoft.com/office/powerpoint/2010/main" val="2378333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ttp://vignette2.wikia.nocookie.net/lego/images/0/0a/10698_Large_Creative_Brick_Box.jpg/revision/latest?cb=20150103060357"/>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672" r="3174"/>
          <a:stretch/>
        </p:blipFill>
        <p:spPr bwMode="auto">
          <a:xfrm>
            <a:off x="-3109229" y="7315200"/>
            <a:ext cx="2892259" cy="2303865"/>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http://www.museumofplay.org/online-collections/images/Z004/Z00490/Z004903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10800" y="7213139"/>
            <a:ext cx="3251799" cy="250798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p:cNvSpPr>
            <a:spLocks noGrp="1"/>
          </p:cNvSpPr>
          <p:nvPr>
            <p:ph type="title"/>
          </p:nvPr>
        </p:nvSpPr>
        <p:spPr>
          <a:xfrm>
            <a:off x="228600" y="467474"/>
            <a:ext cx="8610600" cy="708436"/>
          </a:xfrm>
        </p:spPr>
        <p:txBody>
          <a:bodyPr>
            <a:normAutofit/>
          </a:bodyPr>
          <a:lstStyle/>
          <a:p>
            <a:r>
              <a:rPr lang="en-US" dirty="0"/>
              <a:t>Construction Kit </a:t>
            </a:r>
            <a:r>
              <a:rPr lang="en-US" dirty="0">
                <a:latin typeface="Museo Slab 300" panose="02000000000000000000" pitchFamily="50" charset="0"/>
              </a:rPr>
              <a:t>Definition</a:t>
            </a:r>
          </a:p>
        </p:txBody>
      </p:sp>
      <p:sp>
        <p:nvSpPr>
          <p:cNvPr id="9" name="Content Placeholder 8"/>
          <p:cNvSpPr>
            <a:spLocks noGrp="1"/>
          </p:cNvSpPr>
          <p:nvPr>
            <p:ph sz="quarter" idx="13"/>
          </p:nvPr>
        </p:nvSpPr>
        <p:spPr/>
        <p:txBody>
          <a:bodyPr/>
          <a:lstStyle/>
          <a:p>
            <a:r>
              <a:rPr lang="en-US" dirty="0"/>
              <a:t>Construction Kits</a:t>
            </a:r>
          </a:p>
        </p:txBody>
      </p:sp>
      <p:pic>
        <p:nvPicPr>
          <p:cNvPr id="8196" name="Picture 4" descr="http://www.museumofplay.org/online-collections/images/Z005/Z00544/Z005442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12581" y="-304800"/>
            <a:ext cx="5567321" cy="4876168"/>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http://19fksc2tl6wc3kw1hb18la0p.wpengine.netdna-cdn.com/wp-content/uploads/2015/03/WIL01-littlebits-open.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765007" y="7596829"/>
            <a:ext cx="2148386" cy="2075495"/>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http://www.modrobotics.com/wp-content/uploads/2016/04/cubelets-twelve-hero.jpg"/>
          <p:cNvPicPr>
            <a:picLocks noChangeAspect="1" noChangeArrowheads="1"/>
          </p:cNvPicPr>
          <p:nvPr/>
        </p:nvPicPr>
        <p:blipFill rotWithShape="1">
          <a:blip r:embed="rId7">
            <a:extLst>
              <a:ext uri="{28A0092B-C50C-407E-A947-70E740481C1C}">
                <a14:useLocalDpi xmlns:a14="http://schemas.microsoft.com/office/drawing/2010/main" val="0"/>
              </a:ext>
            </a:extLst>
          </a:blip>
          <a:srcRect t="25697" b="28085"/>
          <a:stretch/>
        </p:blipFill>
        <p:spPr bwMode="auto">
          <a:xfrm>
            <a:off x="779013" y="7102585"/>
            <a:ext cx="5995708" cy="3063985"/>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0" y="6627168"/>
            <a:ext cx="4876656" cy="230832"/>
          </a:xfrm>
          <a:prstGeom prst="rect">
            <a:avLst/>
          </a:prstGeom>
        </p:spPr>
        <p:txBody>
          <a:bodyPr wrap="none">
            <a:spAutoFit/>
          </a:bodyPr>
          <a:lstStyle/>
          <a:p>
            <a:r>
              <a:rPr lang="en-US" sz="900" dirty="0">
                <a:solidFill>
                  <a:schemeClr val="tx1">
                    <a:lumMod val="65000"/>
                    <a:lumOff val="35000"/>
                  </a:schemeClr>
                </a:solidFill>
                <a:latin typeface="Segoe Condensed" panose="020B0606040200020203" pitchFamily="34" charset="0"/>
              </a:rPr>
              <a:t>Based on definition by: Resnick, M., &amp; Silverman, B. Some reflections on designing construction kits for kids, </a:t>
            </a:r>
            <a:r>
              <a:rPr lang="en-US" sz="900" i="1" dirty="0">
                <a:solidFill>
                  <a:schemeClr val="tx1">
                    <a:lumMod val="65000"/>
                    <a:lumOff val="35000"/>
                  </a:schemeClr>
                </a:solidFill>
                <a:latin typeface="Segoe Condensed" panose="020B0606040200020203" pitchFamily="34" charset="0"/>
              </a:rPr>
              <a:t>IDC’05</a:t>
            </a:r>
          </a:p>
        </p:txBody>
      </p:sp>
      <p:sp>
        <p:nvSpPr>
          <p:cNvPr id="15" name="TextBox 14"/>
          <p:cNvSpPr txBox="1"/>
          <p:nvPr/>
        </p:nvSpPr>
        <p:spPr>
          <a:xfrm>
            <a:off x="9525000" y="3332322"/>
            <a:ext cx="1905000" cy="3770263"/>
          </a:xfrm>
          <a:prstGeom prst="rect">
            <a:avLst/>
          </a:prstGeom>
          <a:noFill/>
        </p:spPr>
        <p:txBody>
          <a:bodyPr wrap="square" rtlCol="0">
            <a:spAutoFit/>
          </a:bodyPr>
          <a:lstStyle/>
          <a:p>
            <a:pPr algn="ctr"/>
            <a:r>
              <a:rPr lang="en-US" sz="23900" b="1" dirty="0">
                <a:solidFill>
                  <a:schemeClr val="bg1">
                    <a:lumMod val="95000"/>
                  </a:schemeClr>
                </a:solidFill>
                <a:latin typeface="HelveticaNeueLT Com 107 XBlkCn" pitchFamily="34" charset="0"/>
                <a:cs typeface="Times New Roman" pitchFamily="18" charset="0"/>
              </a:rPr>
              <a:t>”</a:t>
            </a:r>
          </a:p>
        </p:txBody>
      </p:sp>
      <p:sp>
        <p:nvSpPr>
          <p:cNvPr id="16" name="TextBox 15"/>
          <p:cNvSpPr txBox="1"/>
          <p:nvPr/>
        </p:nvSpPr>
        <p:spPr>
          <a:xfrm>
            <a:off x="304800" y="865723"/>
            <a:ext cx="1905000" cy="3770263"/>
          </a:xfrm>
          <a:prstGeom prst="rect">
            <a:avLst/>
          </a:prstGeom>
          <a:noFill/>
        </p:spPr>
        <p:txBody>
          <a:bodyPr wrap="square" rtlCol="0">
            <a:spAutoFit/>
          </a:bodyPr>
          <a:lstStyle/>
          <a:p>
            <a:pPr algn="ctr"/>
            <a:r>
              <a:rPr lang="en-US" sz="23900" b="1" dirty="0">
                <a:solidFill>
                  <a:schemeClr val="bg1">
                    <a:lumMod val="95000"/>
                  </a:schemeClr>
                </a:solidFill>
                <a:latin typeface="HelveticaNeueLT Com 107 XBlkCn" pitchFamily="34" charset="0"/>
                <a:cs typeface="Times New Roman" pitchFamily="18" charset="0"/>
              </a:rPr>
              <a:t>“</a:t>
            </a:r>
          </a:p>
        </p:txBody>
      </p:sp>
      <p:sp>
        <p:nvSpPr>
          <p:cNvPr id="8" name="Content Placeholder 7"/>
          <p:cNvSpPr>
            <a:spLocks noGrp="1"/>
          </p:cNvSpPr>
          <p:nvPr>
            <p:ph idx="1"/>
          </p:nvPr>
        </p:nvSpPr>
        <p:spPr>
          <a:xfrm>
            <a:off x="990600" y="2097794"/>
            <a:ext cx="10210800" cy="3347612"/>
          </a:xfrm>
        </p:spPr>
        <p:txBody>
          <a:bodyPr>
            <a:normAutofit/>
          </a:bodyPr>
          <a:lstStyle/>
          <a:p>
            <a:r>
              <a:rPr lang="en-US" sz="4400" dirty="0"/>
              <a:t>Construction kits—like LEGO or Erector Sets—are </a:t>
            </a:r>
            <a:r>
              <a:rPr lang="en-US" sz="4400" dirty="0">
                <a:latin typeface="Museo Sans 500" panose="02000000000000000000" pitchFamily="50" charset="0"/>
              </a:rPr>
              <a:t>creative platforms </a:t>
            </a:r>
            <a:r>
              <a:rPr lang="en-US" sz="4400" dirty="0"/>
              <a:t>that enable users to </a:t>
            </a:r>
            <a:r>
              <a:rPr lang="en-US" sz="4400" dirty="0">
                <a:latin typeface="Museo Sans 500" panose="02000000000000000000" pitchFamily="50" charset="0"/>
              </a:rPr>
              <a:t>design </a:t>
            </a:r>
            <a:r>
              <a:rPr lang="en-US" sz="4400" dirty="0"/>
              <a:t>and</a:t>
            </a:r>
            <a:r>
              <a:rPr lang="en-US" sz="4400" dirty="0">
                <a:latin typeface="Museo Sans 500" panose="02000000000000000000" pitchFamily="50" charset="0"/>
              </a:rPr>
              <a:t> create things </a:t>
            </a:r>
            <a:r>
              <a:rPr lang="en-US" sz="4400" dirty="0"/>
              <a:t>through </a:t>
            </a:r>
            <a:r>
              <a:rPr lang="en-US" sz="4400" dirty="0">
                <a:latin typeface="Museo Sans 500" panose="02000000000000000000" pitchFamily="50" charset="0"/>
              </a:rPr>
              <a:t>interworking components. </a:t>
            </a:r>
          </a:p>
        </p:txBody>
      </p:sp>
    </p:spTree>
    <p:extLst>
      <p:ext uri="{BB962C8B-B14F-4D97-AF65-F5344CB8AC3E}">
        <p14:creationId xmlns:p14="http://schemas.microsoft.com/office/powerpoint/2010/main" val="3968205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67474"/>
            <a:ext cx="7848600" cy="708436"/>
          </a:xfrm>
        </p:spPr>
        <p:txBody>
          <a:bodyPr/>
          <a:lstStyle/>
          <a:p>
            <a:r>
              <a:rPr lang="en-US" dirty="0"/>
              <a:t>Construction Kit </a:t>
            </a:r>
            <a:r>
              <a:rPr lang="en-US" dirty="0">
                <a:latin typeface="Museo Slab 300" panose="02000000000000000000" pitchFamily="50" charset="0"/>
              </a:rPr>
              <a:t>History</a:t>
            </a:r>
          </a:p>
        </p:txBody>
      </p:sp>
      <p:sp>
        <p:nvSpPr>
          <p:cNvPr id="4" name="Content Placeholder 3"/>
          <p:cNvSpPr>
            <a:spLocks noGrp="1"/>
          </p:cNvSpPr>
          <p:nvPr>
            <p:ph sz="quarter" idx="13"/>
          </p:nvPr>
        </p:nvSpPr>
        <p:spPr/>
        <p:txBody>
          <a:bodyPr/>
          <a:lstStyle/>
          <a:p>
            <a:r>
              <a:rPr lang="en-US" dirty="0"/>
              <a:t>Construction Kits</a:t>
            </a:r>
          </a:p>
        </p:txBody>
      </p:sp>
      <p:pic>
        <p:nvPicPr>
          <p:cNvPr id="10" name="Picture 9"/>
          <p:cNvPicPr>
            <a:picLocks noChangeAspect="1"/>
          </p:cNvPicPr>
          <p:nvPr/>
        </p:nvPicPr>
        <p:blipFill>
          <a:blip r:embed="rId3"/>
          <a:stretch>
            <a:fillRect/>
          </a:stretch>
        </p:blipFill>
        <p:spPr>
          <a:xfrm>
            <a:off x="-5029200" y="-914400"/>
            <a:ext cx="4734383" cy="9017873"/>
          </a:xfrm>
          <a:prstGeom prst="rect">
            <a:avLst/>
          </a:prstGeom>
        </p:spPr>
      </p:pic>
      <p:sp>
        <p:nvSpPr>
          <p:cNvPr id="14" name="Rectangle 13"/>
          <p:cNvSpPr/>
          <p:nvPr/>
        </p:nvSpPr>
        <p:spPr>
          <a:xfrm>
            <a:off x="0" y="6627168"/>
            <a:ext cx="2882520" cy="230832"/>
          </a:xfrm>
          <a:prstGeom prst="rect">
            <a:avLst/>
          </a:prstGeom>
        </p:spPr>
        <p:txBody>
          <a:bodyPr wrap="none">
            <a:spAutoFit/>
          </a:bodyPr>
          <a:lstStyle/>
          <a:p>
            <a:r>
              <a:rPr lang="en-US" sz="900" dirty="0">
                <a:solidFill>
                  <a:schemeClr val="tx1">
                    <a:lumMod val="65000"/>
                    <a:lumOff val="35000"/>
                  </a:schemeClr>
                </a:solidFill>
                <a:latin typeface="Segoe Condensed" panose="020B0606040200020203" pitchFamily="34" charset="0"/>
              </a:rPr>
              <a:t>Source: Resnick, M. Behavior Construction Kits. </a:t>
            </a:r>
            <a:r>
              <a:rPr lang="en-US" sz="900" i="1" dirty="0" err="1">
                <a:solidFill>
                  <a:schemeClr val="tx1">
                    <a:lumMod val="65000"/>
                    <a:lumOff val="35000"/>
                  </a:schemeClr>
                </a:solidFill>
                <a:latin typeface="Segoe Condensed" panose="020B0606040200020203" pitchFamily="34" charset="0"/>
              </a:rPr>
              <a:t>Commun</a:t>
            </a:r>
            <a:r>
              <a:rPr lang="en-US" sz="900" i="1" dirty="0">
                <a:solidFill>
                  <a:schemeClr val="tx1">
                    <a:lumMod val="65000"/>
                    <a:lumOff val="35000"/>
                  </a:schemeClr>
                </a:solidFill>
                <a:latin typeface="Segoe Condensed" panose="020B0606040200020203" pitchFamily="34" charset="0"/>
              </a:rPr>
              <a:t>. ACM ‘93</a:t>
            </a:r>
          </a:p>
        </p:txBody>
      </p:sp>
    </p:spTree>
    <p:extLst>
      <p:ext uri="{BB962C8B-B14F-4D97-AF65-F5344CB8AC3E}">
        <p14:creationId xmlns:p14="http://schemas.microsoft.com/office/powerpoint/2010/main" val="820816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67474"/>
            <a:ext cx="7848600" cy="708436"/>
          </a:xfrm>
        </p:spPr>
        <p:txBody>
          <a:bodyPr/>
          <a:lstStyle/>
          <a:p>
            <a:r>
              <a:rPr lang="en-US" dirty="0"/>
              <a:t>Construction Kit </a:t>
            </a:r>
            <a:r>
              <a:rPr lang="en-US" dirty="0">
                <a:latin typeface="Museo Slab 300" panose="02000000000000000000" pitchFamily="50" charset="0"/>
              </a:rPr>
              <a:t>History</a:t>
            </a:r>
          </a:p>
        </p:txBody>
      </p:sp>
      <p:sp>
        <p:nvSpPr>
          <p:cNvPr id="4" name="Content Placeholder 3"/>
          <p:cNvSpPr>
            <a:spLocks noGrp="1"/>
          </p:cNvSpPr>
          <p:nvPr>
            <p:ph sz="quarter" idx="13"/>
          </p:nvPr>
        </p:nvSpPr>
        <p:spPr/>
        <p:txBody>
          <a:bodyPr/>
          <a:lstStyle/>
          <a:p>
            <a:r>
              <a:rPr lang="en-US" dirty="0"/>
              <a:t>Construction Kits</a:t>
            </a:r>
          </a:p>
        </p:txBody>
      </p:sp>
      <p:grpSp>
        <p:nvGrpSpPr>
          <p:cNvPr id="11" name="Group 10"/>
          <p:cNvGrpSpPr/>
          <p:nvPr/>
        </p:nvGrpSpPr>
        <p:grpSpPr>
          <a:xfrm>
            <a:off x="316804" y="1807828"/>
            <a:ext cx="3467100" cy="4087611"/>
            <a:chOff x="316804" y="1807828"/>
            <a:chExt cx="3467100" cy="4087611"/>
          </a:xfrm>
        </p:grpSpPr>
        <p:sp>
          <p:nvSpPr>
            <p:cNvPr id="7" name="Rectangle 6"/>
            <p:cNvSpPr/>
            <p:nvPr/>
          </p:nvSpPr>
          <p:spPr>
            <a:xfrm>
              <a:off x="316804" y="4572000"/>
              <a:ext cx="3467100" cy="1323439"/>
            </a:xfrm>
            <a:prstGeom prst="rect">
              <a:avLst/>
            </a:prstGeom>
          </p:spPr>
          <p:txBody>
            <a:bodyPr wrap="square" lIns="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1</a:t>
              </a:r>
              <a:r>
                <a:rPr kumimoji="0" lang="en-US" sz="2000" b="0" i="0" u="none" strike="noStrike" kern="0" cap="none" spc="0" normalizeH="0" baseline="30000" noProof="0" dirty="0">
                  <a:ln>
                    <a:noFill/>
                  </a:ln>
                  <a:solidFill>
                    <a:prstClr val="black">
                      <a:lumMod val="75000"/>
                      <a:lumOff val="25000"/>
                    </a:prstClr>
                  </a:solidFill>
                  <a:effectLst/>
                  <a:uLnTx/>
                  <a:uFillTx/>
                  <a:latin typeface="Museo Sans 700" panose="02000000000000000000" pitchFamily="50" charset="0"/>
                </a:rPr>
                <a:t>st</a:t>
              </a: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 Generation Kits</a:t>
              </a:r>
            </a:p>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100" panose="02000000000000000000" pitchFamily="50" charset="0"/>
                </a:rPr>
                <a:t>Allowed children to build structures (</a:t>
              </a:r>
              <a:r>
                <a:rPr lang="en-US" sz="2000" i="1" kern="0" dirty="0">
                  <a:solidFill>
                    <a:prstClr val="black">
                      <a:lumMod val="75000"/>
                      <a:lumOff val="25000"/>
                    </a:prstClr>
                  </a:solidFill>
                  <a:latin typeface="Museo Sans 100" panose="02000000000000000000" pitchFamily="50" charset="0"/>
                </a:rPr>
                <a:t>e.g., </a:t>
              </a:r>
              <a:r>
                <a:rPr lang="en-US" sz="2000" kern="0" dirty="0">
                  <a:solidFill>
                    <a:prstClr val="black">
                      <a:lumMod val="75000"/>
                      <a:lumOff val="25000"/>
                    </a:prstClr>
                  </a:solidFill>
                  <a:latin typeface="Museo Sans 100" panose="02000000000000000000" pitchFamily="50" charset="0"/>
                </a:rPr>
                <a:t>towers, buildings)</a:t>
              </a:r>
              <a:endParaRPr kumimoji="0" lang="en-US" sz="1400" b="0" i="0" u="none" strike="noStrike" kern="0" cap="none" spc="0" normalizeH="0" baseline="0" noProof="0" dirty="0">
                <a:ln>
                  <a:noFill/>
                </a:ln>
                <a:solidFill>
                  <a:sysClr val="windowText" lastClr="000000"/>
                </a:solidFill>
                <a:effectLst/>
                <a:uLnTx/>
                <a:uFillTx/>
              </a:endParaRPr>
            </a:p>
          </p:txBody>
        </p:sp>
        <p:pic>
          <p:nvPicPr>
            <p:cNvPr id="10242" name="Picture 2" descr="https://s-media-cache-ak0.pinimg.com/736x/5b/81/d3/5b81d3d03e2784cd1712d255fc979375.jpg"/>
            <p:cNvPicPr>
              <a:picLocks noChangeAspect="1" noChangeArrowheads="1"/>
            </p:cNvPicPr>
            <p:nvPr/>
          </p:nvPicPr>
          <p:blipFill rotWithShape="1">
            <a:blip r:embed="rId3">
              <a:extLst>
                <a:ext uri="{28A0092B-C50C-407E-A947-70E740481C1C}">
                  <a14:useLocalDpi xmlns:a14="http://schemas.microsoft.com/office/drawing/2010/main" val="0"/>
                </a:ext>
              </a:extLst>
            </a:blip>
            <a:srcRect l="8056" r="4272"/>
            <a:stretch/>
          </p:blipFill>
          <p:spPr bwMode="auto">
            <a:xfrm>
              <a:off x="342899" y="1807828"/>
              <a:ext cx="3352800" cy="276417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3" name="Group 12"/>
          <p:cNvGrpSpPr/>
          <p:nvPr/>
        </p:nvGrpSpPr>
        <p:grpSpPr>
          <a:xfrm>
            <a:off x="4559970" y="1811131"/>
            <a:ext cx="3262534" cy="4392085"/>
            <a:chOff x="4559970" y="1811131"/>
            <a:chExt cx="3262534" cy="4392085"/>
          </a:xfrm>
        </p:grpSpPr>
        <p:sp>
          <p:nvSpPr>
            <p:cNvPr id="8" name="Rectangle 7"/>
            <p:cNvSpPr/>
            <p:nvPr/>
          </p:nvSpPr>
          <p:spPr>
            <a:xfrm>
              <a:off x="4559970" y="4572000"/>
              <a:ext cx="2971800" cy="1631216"/>
            </a:xfrm>
            <a:prstGeom prst="rect">
              <a:avLst/>
            </a:prstGeom>
          </p:spPr>
          <p:txBody>
            <a:bodyPr wrap="square" lIns="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2</a:t>
              </a:r>
              <a:r>
                <a:rPr kumimoji="0" lang="en-US" sz="2000" b="0" i="0" u="none" strike="noStrike" kern="0" cap="none" spc="0" normalizeH="0" baseline="30000" noProof="0" dirty="0">
                  <a:ln>
                    <a:noFill/>
                  </a:ln>
                  <a:solidFill>
                    <a:prstClr val="black">
                      <a:lumMod val="75000"/>
                      <a:lumOff val="25000"/>
                    </a:prstClr>
                  </a:solidFill>
                  <a:effectLst/>
                  <a:uLnTx/>
                  <a:uFillTx/>
                  <a:latin typeface="Museo Sans 700" panose="02000000000000000000" pitchFamily="50" charset="0"/>
                </a:rPr>
                <a:t>nd</a:t>
              </a: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 Generation Kits</a:t>
              </a:r>
            </a:p>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100" panose="02000000000000000000" pitchFamily="50" charset="0"/>
                </a:rPr>
                <a:t>Allowed children to build mechanisms (</a:t>
              </a:r>
              <a:r>
                <a:rPr lang="en-US" sz="2000" i="1" kern="0" dirty="0">
                  <a:solidFill>
                    <a:prstClr val="black">
                      <a:lumMod val="75000"/>
                      <a:lumOff val="25000"/>
                    </a:prstClr>
                  </a:solidFill>
                  <a:latin typeface="Museo Sans 100" panose="02000000000000000000" pitchFamily="50" charset="0"/>
                </a:rPr>
                <a:t>e.g., </a:t>
              </a:r>
              <a:r>
                <a:rPr lang="en-US" sz="2000" kern="0" dirty="0">
                  <a:solidFill>
                    <a:prstClr val="black">
                      <a:lumMod val="75000"/>
                      <a:lumOff val="25000"/>
                    </a:prstClr>
                  </a:solidFill>
                  <a:latin typeface="Museo Sans 100" panose="02000000000000000000" pitchFamily="50" charset="0"/>
                </a:rPr>
                <a:t>pulleys, working </a:t>
              </a:r>
              <a:r>
                <a:rPr lang="en-US" sz="2000" kern="0" dirty="0" err="1">
                  <a:solidFill>
                    <a:prstClr val="black">
                      <a:lumMod val="75000"/>
                      <a:lumOff val="25000"/>
                    </a:prstClr>
                  </a:solidFill>
                  <a:latin typeface="Museo Sans 100" panose="02000000000000000000" pitchFamily="50" charset="0"/>
                </a:rPr>
                <a:t>ferris</a:t>
              </a:r>
              <a:r>
                <a:rPr lang="en-US" sz="2000" kern="0" dirty="0">
                  <a:solidFill>
                    <a:prstClr val="black">
                      <a:lumMod val="75000"/>
                      <a:lumOff val="25000"/>
                    </a:prstClr>
                  </a:solidFill>
                  <a:latin typeface="Museo Sans 100" panose="02000000000000000000" pitchFamily="50" charset="0"/>
                </a:rPr>
                <a:t> wheels, cars with gears)</a:t>
              </a:r>
              <a:endParaRPr kumimoji="0" lang="en-US" sz="1400" b="0" i="0" u="none" strike="noStrike" kern="0" cap="none" spc="0" normalizeH="0" baseline="0" noProof="0" dirty="0">
                <a:ln>
                  <a:noFill/>
                </a:ln>
                <a:solidFill>
                  <a:sysClr val="windowText" lastClr="000000"/>
                </a:solidFill>
                <a:effectLst/>
                <a:uLnTx/>
                <a:uFillTx/>
              </a:endParaRPr>
            </a:p>
          </p:txBody>
        </p:sp>
        <p:pic>
          <p:nvPicPr>
            <p:cNvPr id="10244" name="Picture 4" descr="http://s.hswstatic.com/gif/antique-toy-5-orig.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8510"/>
            <a:stretch/>
          </p:blipFill>
          <p:spPr bwMode="auto">
            <a:xfrm>
              <a:off x="4559971" y="1811131"/>
              <a:ext cx="3262533" cy="276148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5" name="Group 14"/>
          <p:cNvGrpSpPr/>
          <p:nvPr/>
        </p:nvGrpSpPr>
        <p:grpSpPr>
          <a:xfrm>
            <a:off x="8656528" y="1807829"/>
            <a:ext cx="3200400" cy="4407913"/>
            <a:chOff x="8656528" y="1807829"/>
            <a:chExt cx="3200400" cy="4407913"/>
          </a:xfrm>
        </p:grpSpPr>
        <p:sp>
          <p:nvSpPr>
            <p:cNvPr id="9" name="Rectangle 8"/>
            <p:cNvSpPr/>
            <p:nvPr/>
          </p:nvSpPr>
          <p:spPr>
            <a:xfrm>
              <a:off x="8656528" y="4584526"/>
              <a:ext cx="3200400" cy="1631216"/>
            </a:xfrm>
            <a:prstGeom prst="rect">
              <a:avLst/>
            </a:prstGeom>
          </p:spPr>
          <p:txBody>
            <a:bodyPr wrap="square" lIns="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3rd Generation Kits</a:t>
              </a:r>
            </a:p>
            <a:p>
              <a:pPr marL="0" marR="0" lvl="0" indent="0" defTabSz="914400" eaLnBrk="1" fontAlgn="auto" latinLnBrk="0" hangingPunct="1">
                <a:lnSpc>
                  <a:spcPct val="100000"/>
                </a:lnSpc>
                <a:spcBef>
                  <a:spcPts val="0"/>
                </a:spcBef>
                <a:spcAft>
                  <a:spcPts val="0"/>
                </a:spcAft>
                <a:buClrTx/>
                <a:buSzTx/>
                <a:buFontTx/>
                <a:buNone/>
                <a:tabLst/>
                <a:defRPr/>
              </a:pPr>
              <a:r>
                <a:rPr lang="en-US" sz="2000" kern="0" dirty="0">
                  <a:solidFill>
                    <a:prstClr val="black">
                      <a:lumMod val="75000"/>
                      <a:lumOff val="25000"/>
                    </a:prstClr>
                  </a:solidFill>
                  <a:latin typeface="Museo Sans 100" panose="02000000000000000000" pitchFamily="50" charset="0"/>
                </a:rPr>
                <a:t>So-called digital-physical kits allow children to build interactive behaviors (</a:t>
              </a:r>
              <a:r>
                <a:rPr lang="en-US" sz="2000" i="1" kern="0" dirty="0">
                  <a:solidFill>
                    <a:prstClr val="black">
                      <a:lumMod val="75000"/>
                      <a:lumOff val="25000"/>
                    </a:prstClr>
                  </a:solidFill>
                  <a:latin typeface="Museo Sans 100" panose="02000000000000000000" pitchFamily="50" charset="0"/>
                </a:rPr>
                <a:t>e.g., </a:t>
              </a:r>
              <a:r>
                <a:rPr lang="en-US" sz="2000" kern="0" dirty="0">
                  <a:solidFill>
                    <a:prstClr val="black">
                      <a:lumMod val="75000"/>
                      <a:lumOff val="25000"/>
                    </a:prstClr>
                  </a:solidFill>
                  <a:latin typeface="Museo Sans 100" panose="02000000000000000000" pitchFamily="50" charset="0"/>
                </a:rPr>
                <a:t>a car that follows a light)</a:t>
              </a:r>
              <a:endParaRPr kumimoji="0" lang="en-US" sz="1400" b="0" i="0" u="none" strike="noStrike" kern="0" cap="none" spc="0" normalizeH="0" baseline="0" noProof="0" dirty="0">
                <a:ln>
                  <a:noFill/>
                </a:ln>
                <a:solidFill>
                  <a:sysClr val="windowText" lastClr="000000"/>
                </a:solidFill>
                <a:effectLst/>
                <a:uLnTx/>
                <a:uFillTx/>
              </a:endParaRPr>
            </a:p>
          </p:txBody>
        </p:sp>
        <p:pic>
          <p:nvPicPr>
            <p:cNvPr id="12" name="Picture 4" descr="http://www.sci.brooklyn.cuny.edu/~parsons/courses/840-fall-2004/images/rcx2.jpg"/>
            <p:cNvPicPr>
              <a:picLocks noChangeAspect="1" noChangeArrowheads="1"/>
            </p:cNvPicPr>
            <p:nvPr/>
          </p:nvPicPr>
          <p:blipFill rotWithShape="1">
            <a:blip r:embed="rId5">
              <a:extLst>
                <a:ext uri="{28A0092B-C50C-407E-A947-70E740481C1C}">
                  <a14:useLocalDpi xmlns:a14="http://schemas.microsoft.com/office/drawing/2010/main" val="0"/>
                </a:ext>
              </a:extLst>
            </a:blip>
            <a:srcRect l="10909" r="17091" b="12467"/>
            <a:stretch/>
          </p:blipFill>
          <p:spPr bwMode="auto">
            <a:xfrm>
              <a:off x="8656528" y="1807829"/>
              <a:ext cx="3028611" cy="2761488"/>
            </a:xfrm>
            <a:prstGeom prst="rect">
              <a:avLst/>
            </a:prstGeom>
            <a:noFill/>
            <a:extLst>
              <a:ext uri="{909E8E84-426E-40DD-AFC4-6F175D3DCCD1}">
                <a14:hiddenFill xmlns:a14="http://schemas.microsoft.com/office/drawing/2010/main">
                  <a:solidFill>
                    <a:srgbClr val="FFFFFF"/>
                  </a:solidFill>
                </a14:hiddenFill>
              </a:ext>
            </a:extLst>
          </p:spPr>
        </p:pic>
      </p:grpSp>
      <p:pic>
        <p:nvPicPr>
          <p:cNvPr id="10" name="Picture 9"/>
          <p:cNvPicPr>
            <a:picLocks noChangeAspect="1"/>
          </p:cNvPicPr>
          <p:nvPr/>
        </p:nvPicPr>
        <p:blipFill>
          <a:blip r:embed="rId6"/>
          <a:stretch>
            <a:fillRect/>
          </a:stretch>
        </p:blipFill>
        <p:spPr>
          <a:xfrm>
            <a:off x="-5029200" y="-914400"/>
            <a:ext cx="4734383" cy="9017873"/>
          </a:xfrm>
          <a:prstGeom prst="rect">
            <a:avLst/>
          </a:prstGeom>
        </p:spPr>
      </p:pic>
      <p:sp>
        <p:nvSpPr>
          <p:cNvPr id="14" name="Rectangle 13"/>
          <p:cNvSpPr/>
          <p:nvPr/>
        </p:nvSpPr>
        <p:spPr>
          <a:xfrm>
            <a:off x="0" y="6627168"/>
            <a:ext cx="2882520" cy="230832"/>
          </a:xfrm>
          <a:prstGeom prst="rect">
            <a:avLst/>
          </a:prstGeom>
        </p:spPr>
        <p:txBody>
          <a:bodyPr wrap="none">
            <a:spAutoFit/>
          </a:bodyPr>
          <a:lstStyle/>
          <a:p>
            <a:r>
              <a:rPr lang="en-US" sz="900" dirty="0">
                <a:solidFill>
                  <a:schemeClr val="tx1">
                    <a:lumMod val="65000"/>
                    <a:lumOff val="35000"/>
                  </a:schemeClr>
                </a:solidFill>
                <a:latin typeface="Segoe Condensed" panose="020B0606040200020203" pitchFamily="34" charset="0"/>
              </a:rPr>
              <a:t>Source: Resnick, M. Behavior Construction Kits. </a:t>
            </a:r>
            <a:r>
              <a:rPr lang="en-US" sz="900" i="1" dirty="0" err="1">
                <a:solidFill>
                  <a:schemeClr val="tx1">
                    <a:lumMod val="65000"/>
                    <a:lumOff val="35000"/>
                  </a:schemeClr>
                </a:solidFill>
                <a:latin typeface="Segoe Condensed" panose="020B0606040200020203" pitchFamily="34" charset="0"/>
              </a:rPr>
              <a:t>Commun</a:t>
            </a:r>
            <a:r>
              <a:rPr lang="en-US" sz="900" i="1" dirty="0">
                <a:solidFill>
                  <a:schemeClr val="tx1">
                    <a:lumMod val="65000"/>
                    <a:lumOff val="35000"/>
                  </a:schemeClr>
                </a:solidFill>
                <a:latin typeface="Segoe Condensed" panose="020B0606040200020203" pitchFamily="34" charset="0"/>
              </a:rPr>
              <a:t>. ACM ‘93</a:t>
            </a:r>
          </a:p>
        </p:txBody>
      </p:sp>
    </p:spTree>
    <p:extLst>
      <p:ext uri="{BB962C8B-B14F-4D97-AF65-F5344CB8AC3E}">
        <p14:creationId xmlns:p14="http://schemas.microsoft.com/office/powerpoint/2010/main" val="7215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66.media.tumblr.com/b3de48e1d720563ed8771df78ca33e16/tumblr_inline_nuq8wcv4RH1rpx08t_40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6021" y="-2542272"/>
            <a:ext cx="3133725" cy="2619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466022" y="92955"/>
            <a:ext cx="3133725" cy="923330"/>
          </a:xfrm>
          <a:prstGeom prst="rect">
            <a:avLst/>
          </a:prstGeom>
          <a:noFill/>
        </p:spPr>
        <p:txBody>
          <a:bodyPr wrap="square" lIns="0" rIns="0" rtlCol="0">
            <a:spAutoFit/>
          </a:bodyPr>
          <a:lstStyle/>
          <a:p>
            <a:r>
              <a:rPr lang="en-US" dirty="0">
                <a:latin typeface="Segoe Condensed" panose="020B0606040200020203" pitchFamily="34" charset="0"/>
              </a:rPr>
              <a:t>MIT Turtle Robot</a:t>
            </a:r>
          </a:p>
          <a:p>
            <a:r>
              <a:rPr lang="en-US" dirty="0">
                <a:latin typeface="Segoe Condensed" panose="020B0606040200020203" pitchFamily="34" charset="0"/>
              </a:rPr>
              <a:t>Controlled by LOGO language</a:t>
            </a:r>
          </a:p>
          <a:p>
            <a:r>
              <a:rPr lang="en-US" dirty="0">
                <a:latin typeface="Segoe Condensed" panose="020B0606040200020203" pitchFamily="34" charset="0"/>
              </a:rPr>
              <a:t>Seymour </a:t>
            </a:r>
            <a:r>
              <a:rPr lang="en-US" dirty="0" err="1">
                <a:latin typeface="Segoe Condensed" panose="020B0606040200020203" pitchFamily="34" charset="0"/>
              </a:rPr>
              <a:t>Papert</a:t>
            </a:r>
            <a:endParaRPr lang="en-US" dirty="0">
              <a:latin typeface="Segoe Condensed" panose="020B0606040200020203" pitchFamily="34" charset="0"/>
            </a:endParaRPr>
          </a:p>
        </p:txBody>
      </p:sp>
      <p:pic>
        <p:nvPicPr>
          <p:cNvPr id="3076" name="Picture 4" descr="http://www.sci.brooklyn.cuny.edu/~parsons/courses/840-fall-2004/images/rcx2.jpg"/>
          <p:cNvPicPr>
            <a:picLocks noChangeAspect="1" noChangeArrowheads="1"/>
          </p:cNvPicPr>
          <p:nvPr/>
        </p:nvPicPr>
        <p:blipFill rotWithShape="1">
          <a:blip r:embed="rId4">
            <a:extLst>
              <a:ext uri="{28A0092B-C50C-407E-A947-70E740481C1C}">
                <a14:useLocalDpi xmlns:a14="http://schemas.microsoft.com/office/drawing/2010/main" val="0"/>
              </a:ext>
            </a:extLst>
          </a:blip>
          <a:srcRect l="10909" r="17091"/>
          <a:stretch/>
        </p:blipFill>
        <p:spPr bwMode="auto">
          <a:xfrm>
            <a:off x="6578252" y="7400668"/>
            <a:ext cx="2514600" cy="261937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s://engagetheirminds.files.wordpress.com/2013/11/screen-shot-2013-11-21-at-9-21-14-pm.png"/>
          <p:cNvPicPr>
            <a:picLocks noChangeAspect="1" noChangeArrowheads="1"/>
          </p:cNvPicPr>
          <p:nvPr/>
        </p:nvPicPr>
        <p:blipFill rotWithShape="1">
          <a:blip r:embed="rId5">
            <a:extLst>
              <a:ext uri="{28A0092B-C50C-407E-A947-70E740481C1C}">
                <a14:useLocalDpi xmlns:a14="http://schemas.microsoft.com/office/drawing/2010/main" val="0"/>
              </a:ext>
            </a:extLst>
          </a:blip>
          <a:srcRect t="4155" r="11607"/>
          <a:stretch/>
        </p:blipFill>
        <p:spPr bwMode="auto">
          <a:xfrm>
            <a:off x="10287000" y="7566352"/>
            <a:ext cx="2828925" cy="261937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ttp://www.robaid.com/wp-content/gallery/gadgets/kids-and-cubelet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75029" y="1552718"/>
            <a:ext cx="2323946" cy="1742959"/>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http://bestrobotictoys.com/wp-content/uploads/2015/01/cubelets-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982819" y="3931846"/>
            <a:ext cx="2631736" cy="2909887"/>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http://iqglobal.intel.com/wp-content/uploads/Students-learning-STEM-with-littleBits.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82819" y="8229600"/>
            <a:ext cx="7620000" cy="5076826"/>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http://www.bricks4kidz.com/maryland-ellicottcity-columbia/files/2015/11/little-bits-image.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573000" y="-457200"/>
            <a:ext cx="7543800" cy="42433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28600" y="685800"/>
            <a:ext cx="9677400" cy="708436"/>
          </a:xfrm>
        </p:spPr>
        <p:txBody>
          <a:bodyPr/>
          <a:lstStyle/>
          <a:p>
            <a:r>
              <a:rPr lang="en-US" sz="3600" dirty="0"/>
              <a:t>Digital-Physical</a:t>
            </a:r>
            <a:br>
              <a:rPr lang="en-US" sz="3600" dirty="0"/>
            </a:br>
            <a:r>
              <a:rPr lang="en-US" sz="3600" dirty="0"/>
              <a:t>Construction Kits</a:t>
            </a:r>
          </a:p>
        </p:txBody>
      </p:sp>
      <p:sp>
        <p:nvSpPr>
          <p:cNvPr id="3" name="Content Placeholder 2"/>
          <p:cNvSpPr>
            <a:spLocks noGrp="1"/>
          </p:cNvSpPr>
          <p:nvPr>
            <p:ph idx="1"/>
          </p:nvPr>
        </p:nvSpPr>
        <p:spPr>
          <a:xfrm>
            <a:off x="228600" y="1871150"/>
            <a:ext cx="6324600" cy="5063050"/>
          </a:xfrm>
        </p:spPr>
        <p:txBody>
          <a:bodyPr/>
          <a:lstStyle/>
          <a:p>
            <a:r>
              <a:rPr lang="en-US" dirty="0"/>
              <a:t>Robotics </a:t>
            </a:r>
            <a:r>
              <a:rPr lang="en-US" sz="2000" dirty="0"/>
              <a:t>(</a:t>
            </a:r>
            <a:r>
              <a:rPr lang="en-US" sz="2000" i="1" dirty="0"/>
              <a:t>e.g., </a:t>
            </a:r>
            <a:r>
              <a:rPr lang="en-US" sz="2000" dirty="0" err="1"/>
              <a:t>Cubelets</a:t>
            </a:r>
            <a:r>
              <a:rPr lang="en-US" sz="2000" dirty="0"/>
              <a:t>)</a:t>
            </a:r>
          </a:p>
          <a:p>
            <a:r>
              <a:rPr lang="en-US" dirty="0"/>
              <a:t>Electronics </a:t>
            </a:r>
            <a:r>
              <a:rPr lang="en-US" sz="2000" dirty="0"/>
              <a:t>(</a:t>
            </a:r>
            <a:r>
              <a:rPr lang="en-US" sz="2000" i="1" dirty="0"/>
              <a:t>e.g., </a:t>
            </a:r>
            <a:r>
              <a:rPr lang="en-US" sz="2000" dirty="0" err="1"/>
              <a:t>littleBits</a:t>
            </a:r>
            <a:r>
              <a:rPr lang="en-US" sz="2000" dirty="0"/>
              <a:t>, SAM)</a:t>
            </a:r>
          </a:p>
          <a:p>
            <a:r>
              <a:rPr lang="en-US" dirty="0"/>
              <a:t>Circuits </a:t>
            </a:r>
            <a:r>
              <a:rPr lang="en-US" sz="2000" dirty="0"/>
              <a:t>(</a:t>
            </a:r>
            <a:r>
              <a:rPr lang="en-US" sz="2000" i="1" dirty="0"/>
              <a:t>e.g., </a:t>
            </a:r>
            <a:r>
              <a:rPr lang="en-US" sz="2000" dirty="0" err="1"/>
              <a:t>LightUp</a:t>
            </a:r>
            <a:r>
              <a:rPr lang="en-US" sz="2000" dirty="0"/>
              <a:t>)</a:t>
            </a:r>
          </a:p>
          <a:p>
            <a:endParaRPr lang="en-US" dirty="0"/>
          </a:p>
          <a:p>
            <a:r>
              <a:rPr lang="en-US" dirty="0"/>
              <a:t>Often programmable</a:t>
            </a:r>
          </a:p>
          <a:p>
            <a:r>
              <a:rPr lang="en-US" dirty="0"/>
              <a:t>Modular</a:t>
            </a:r>
          </a:p>
          <a:p>
            <a:r>
              <a:rPr lang="en-US" dirty="0" err="1"/>
              <a:t>Snappable</a:t>
            </a:r>
            <a:r>
              <a:rPr lang="en-US" dirty="0"/>
              <a:t> </a:t>
            </a:r>
            <a:r>
              <a:rPr lang="en-US" sz="2000" dirty="0"/>
              <a:t>(typically magnetic)</a:t>
            </a:r>
            <a:endParaRPr lang="en-US" dirty="0"/>
          </a:p>
        </p:txBody>
      </p:sp>
      <p:sp>
        <p:nvSpPr>
          <p:cNvPr id="4" name="Content Placeholder 3"/>
          <p:cNvSpPr>
            <a:spLocks noGrp="1"/>
          </p:cNvSpPr>
          <p:nvPr>
            <p:ph sz="quarter" idx="13"/>
          </p:nvPr>
        </p:nvSpPr>
        <p:spPr/>
        <p:txBody>
          <a:bodyPr/>
          <a:lstStyle/>
          <a:p>
            <a:r>
              <a:rPr lang="en-US" dirty="0"/>
              <a:t>Construction Kits</a:t>
            </a:r>
          </a:p>
        </p:txBody>
      </p:sp>
      <p:pic>
        <p:nvPicPr>
          <p:cNvPr id="11266" name="Picture 2" descr="http://ecx.images-amazon.com/images/I/91r05kO0FQL._SL1500_.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2573000" y="4338354"/>
            <a:ext cx="4114800" cy="2743200"/>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4803670" y="559058"/>
            <a:ext cx="3634042" cy="2725531"/>
            <a:chOff x="4575069" y="3726069"/>
            <a:chExt cx="3634042" cy="2725531"/>
          </a:xfrm>
        </p:grpSpPr>
        <p:pic>
          <p:nvPicPr>
            <p:cNvPr id="16" name="Picture 8" descr="http://www.robaid.com/wp-content/gallery/gadgets/kids-and-cubelet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75069" y="3726069"/>
              <a:ext cx="3634042" cy="2725531"/>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p:cNvSpPr txBox="1"/>
            <p:nvPr/>
          </p:nvSpPr>
          <p:spPr>
            <a:xfrm>
              <a:off x="4575069" y="3897868"/>
              <a:ext cx="911331" cy="369332"/>
            </a:xfrm>
            <a:prstGeom prst="rect">
              <a:avLst/>
            </a:prstGeom>
            <a:solidFill>
              <a:schemeClr val="tx1">
                <a:alpha val="65000"/>
              </a:schemeClr>
            </a:solidFill>
          </p:spPr>
          <p:txBody>
            <a:bodyPr wrap="square" rtlCol="0">
              <a:spAutoFit/>
            </a:bodyPr>
            <a:lstStyle>
              <a:defPPr>
                <a:defRPr lang="en-US"/>
              </a:defPPr>
              <a:lvl1pPr algn="r">
                <a:defRPr>
                  <a:solidFill>
                    <a:schemeClr val="bg1"/>
                  </a:solidFill>
                  <a:latin typeface="Segoe Condensed" panose="020B0606040200020203" pitchFamily="34" charset="0"/>
                </a:defRPr>
              </a:lvl1pPr>
            </a:lstStyle>
            <a:p>
              <a:r>
                <a:rPr lang="en-US" dirty="0" err="1"/>
                <a:t>Cubelets</a:t>
              </a:r>
              <a:endParaRPr lang="en-US" dirty="0"/>
            </a:p>
          </p:txBody>
        </p:sp>
      </p:grpSp>
      <p:grpSp>
        <p:nvGrpSpPr>
          <p:cNvPr id="8" name="Group 7"/>
          <p:cNvGrpSpPr/>
          <p:nvPr/>
        </p:nvGrpSpPr>
        <p:grpSpPr>
          <a:xfrm>
            <a:off x="8534401" y="559058"/>
            <a:ext cx="3352799" cy="5892542"/>
            <a:chOff x="8305800" y="559058"/>
            <a:chExt cx="3352799" cy="5892542"/>
          </a:xfrm>
        </p:grpSpPr>
        <p:pic>
          <p:nvPicPr>
            <p:cNvPr id="17" name="Picture 14" descr="http://cryptoknows.weebly.com/uploads/5/5/0/8/55085027/6356117_orig.jpg"/>
            <p:cNvPicPr>
              <a:picLocks noChangeAspect="1" noChangeArrowheads="1"/>
            </p:cNvPicPr>
            <p:nvPr/>
          </p:nvPicPr>
          <p:blipFill rotWithShape="1">
            <a:blip r:embed="rId11">
              <a:extLst>
                <a:ext uri="{28A0092B-C50C-407E-A947-70E740481C1C}">
                  <a14:useLocalDpi xmlns:a14="http://schemas.microsoft.com/office/drawing/2010/main" val="0"/>
                </a:ext>
              </a:extLst>
            </a:blip>
            <a:srcRect l="10340" r="13794"/>
            <a:stretch/>
          </p:blipFill>
          <p:spPr bwMode="auto">
            <a:xfrm>
              <a:off x="8305800" y="559058"/>
              <a:ext cx="3352799" cy="5892542"/>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p:cNvSpPr txBox="1"/>
            <p:nvPr/>
          </p:nvSpPr>
          <p:spPr>
            <a:xfrm>
              <a:off x="8305800" y="736709"/>
              <a:ext cx="914400" cy="369332"/>
            </a:xfrm>
            <a:prstGeom prst="rect">
              <a:avLst/>
            </a:prstGeom>
            <a:solidFill>
              <a:schemeClr val="tx1">
                <a:alpha val="65000"/>
              </a:schemeClr>
            </a:solidFill>
          </p:spPr>
          <p:txBody>
            <a:bodyPr wrap="square" rtlCol="0">
              <a:spAutoFit/>
            </a:bodyPr>
            <a:lstStyle>
              <a:defPPr>
                <a:defRPr lang="en-US"/>
              </a:defPPr>
              <a:lvl1pPr algn="r">
                <a:defRPr>
                  <a:solidFill>
                    <a:schemeClr val="bg1"/>
                  </a:solidFill>
                  <a:latin typeface="Segoe Condensed" panose="020B0606040200020203" pitchFamily="34" charset="0"/>
                </a:defRPr>
              </a:lvl1pPr>
            </a:lstStyle>
            <a:p>
              <a:r>
                <a:rPr lang="en-US" dirty="0" err="1"/>
                <a:t>littleBits</a:t>
              </a:r>
              <a:endParaRPr lang="en-US" dirty="0"/>
            </a:p>
          </p:txBody>
        </p:sp>
      </p:grpSp>
      <p:pic>
        <p:nvPicPr>
          <p:cNvPr id="13314" name="Picture 2" descr="https://tltl.stanford.edu/sites/default/files/project/LightUp-1.jpg"/>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16567" r="3134"/>
          <a:stretch/>
        </p:blipFill>
        <p:spPr bwMode="auto">
          <a:xfrm>
            <a:off x="4807544" y="3438916"/>
            <a:ext cx="3630168" cy="3012684"/>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p:cNvSpPr txBox="1"/>
          <p:nvPr/>
        </p:nvSpPr>
        <p:spPr>
          <a:xfrm>
            <a:off x="4807544" y="3629089"/>
            <a:ext cx="911331" cy="369332"/>
          </a:xfrm>
          <a:prstGeom prst="rect">
            <a:avLst/>
          </a:prstGeom>
          <a:solidFill>
            <a:schemeClr val="tx1">
              <a:alpha val="65000"/>
            </a:schemeClr>
          </a:solidFill>
        </p:spPr>
        <p:txBody>
          <a:bodyPr wrap="square" rtlCol="0">
            <a:spAutoFit/>
          </a:bodyPr>
          <a:lstStyle>
            <a:defPPr>
              <a:defRPr lang="en-US"/>
            </a:defPPr>
            <a:lvl1pPr algn="r">
              <a:defRPr>
                <a:solidFill>
                  <a:schemeClr val="bg1"/>
                </a:solidFill>
                <a:latin typeface="Segoe Condensed" panose="020B0606040200020203" pitchFamily="34" charset="0"/>
              </a:defRPr>
            </a:lvl1pPr>
          </a:lstStyle>
          <a:p>
            <a:r>
              <a:rPr lang="en-US" dirty="0" err="1"/>
              <a:t>LightUp</a:t>
            </a:r>
            <a:endParaRPr lang="en-US" dirty="0"/>
          </a:p>
        </p:txBody>
      </p:sp>
    </p:spTree>
    <p:extLst>
      <p:ext uri="{BB962C8B-B14F-4D97-AF65-F5344CB8AC3E}">
        <p14:creationId xmlns:p14="http://schemas.microsoft.com/office/powerpoint/2010/main" val="1502168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66.media.tumblr.com/b3de48e1d720563ed8771df78ca33e16/tumblr_inline_nuq8wcv4RH1rpx08t_40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6021" y="-2542272"/>
            <a:ext cx="3133725" cy="2619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466022" y="92955"/>
            <a:ext cx="3133725" cy="923330"/>
          </a:xfrm>
          <a:prstGeom prst="rect">
            <a:avLst/>
          </a:prstGeom>
          <a:noFill/>
        </p:spPr>
        <p:txBody>
          <a:bodyPr wrap="square" lIns="0" rIns="0" rtlCol="0">
            <a:spAutoFit/>
          </a:bodyPr>
          <a:lstStyle/>
          <a:p>
            <a:r>
              <a:rPr lang="en-US" dirty="0">
                <a:latin typeface="Segoe Condensed" panose="020B0606040200020203" pitchFamily="34" charset="0"/>
              </a:rPr>
              <a:t>MIT Turtle Robot</a:t>
            </a:r>
          </a:p>
          <a:p>
            <a:r>
              <a:rPr lang="en-US" dirty="0">
                <a:latin typeface="Segoe Condensed" panose="020B0606040200020203" pitchFamily="34" charset="0"/>
              </a:rPr>
              <a:t>Controlled by LOGO language</a:t>
            </a:r>
          </a:p>
          <a:p>
            <a:r>
              <a:rPr lang="en-US" dirty="0">
                <a:latin typeface="Segoe Condensed" panose="020B0606040200020203" pitchFamily="34" charset="0"/>
              </a:rPr>
              <a:t>Seymour </a:t>
            </a:r>
            <a:r>
              <a:rPr lang="en-US" dirty="0" err="1">
                <a:latin typeface="Segoe Condensed" panose="020B0606040200020203" pitchFamily="34" charset="0"/>
              </a:rPr>
              <a:t>Papert</a:t>
            </a:r>
            <a:endParaRPr lang="en-US" dirty="0">
              <a:latin typeface="Segoe Condensed" panose="020B0606040200020203" pitchFamily="34" charset="0"/>
            </a:endParaRPr>
          </a:p>
        </p:txBody>
      </p:sp>
      <p:pic>
        <p:nvPicPr>
          <p:cNvPr id="3076" name="Picture 4" descr="http://www.sci.brooklyn.cuny.edu/~parsons/courses/840-fall-2004/images/rcx2.jpg"/>
          <p:cNvPicPr>
            <a:picLocks noChangeAspect="1" noChangeArrowheads="1"/>
          </p:cNvPicPr>
          <p:nvPr/>
        </p:nvPicPr>
        <p:blipFill rotWithShape="1">
          <a:blip r:embed="rId4">
            <a:extLst>
              <a:ext uri="{28A0092B-C50C-407E-A947-70E740481C1C}">
                <a14:useLocalDpi xmlns:a14="http://schemas.microsoft.com/office/drawing/2010/main" val="0"/>
              </a:ext>
            </a:extLst>
          </a:blip>
          <a:srcRect l="10909" r="17091"/>
          <a:stretch/>
        </p:blipFill>
        <p:spPr bwMode="auto">
          <a:xfrm>
            <a:off x="6578252" y="7400668"/>
            <a:ext cx="2514600" cy="261937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s://engagetheirminds.files.wordpress.com/2013/11/screen-shot-2013-11-21-at-9-21-14-pm.png"/>
          <p:cNvPicPr>
            <a:picLocks noChangeAspect="1" noChangeArrowheads="1"/>
          </p:cNvPicPr>
          <p:nvPr/>
        </p:nvPicPr>
        <p:blipFill rotWithShape="1">
          <a:blip r:embed="rId5">
            <a:extLst>
              <a:ext uri="{28A0092B-C50C-407E-A947-70E740481C1C}">
                <a14:useLocalDpi xmlns:a14="http://schemas.microsoft.com/office/drawing/2010/main" val="0"/>
              </a:ext>
            </a:extLst>
          </a:blip>
          <a:srcRect t="4155" r="11607"/>
          <a:stretch/>
        </p:blipFill>
        <p:spPr bwMode="auto">
          <a:xfrm>
            <a:off x="10287000" y="7566352"/>
            <a:ext cx="2828925" cy="261937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ttp://www.robaid.com/wp-content/gallery/gadgets/kids-and-cubelet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75029" y="1552718"/>
            <a:ext cx="2323946" cy="1742959"/>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http://bestrobotictoys.com/wp-content/uploads/2015/01/cubelets-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982819" y="3931846"/>
            <a:ext cx="2631736" cy="2909887"/>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http://iqglobal.intel.com/wp-content/uploads/Students-learning-STEM-with-littleBits.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82819" y="8229600"/>
            <a:ext cx="7620000" cy="5076826"/>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http://www.bricks4kidz.com/maryland-ellicottcity-columbia/files/2015/11/little-bits-image.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573000" y="-457200"/>
            <a:ext cx="7543800" cy="42433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28600" y="685800"/>
            <a:ext cx="9677400" cy="708436"/>
          </a:xfrm>
        </p:spPr>
        <p:txBody>
          <a:bodyPr/>
          <a:lstStyle/>
          <a:p>
            <a:r>
              <a:rPr lang="en-US" sz="3600" dirty="0"/>
              <a:t>Digital-Physical</a:t>
            </a:r>
            <a:br>
              <a:rPr lang="en-US" sz="3600" dirty="0"/>
            </a:br>
            <a:r>
              <a:rPr lang="en-US" sz="3600" dirty="0"/>
              <a:t>Construction Kits</a:t>
            </a:r>
          </a:p>
        </p:txBody>
      </p:sp>
      <p:sp>
        <p:nvSpPr>
          <p:cNvPr id="3" name="Content Placeholder 2"/>
          <p:cNvSpPr>
            <a:spLocks noGrp="1"/>
          </p:cNvSpPr>
          <p:nvPr>
            <p:ph idx="1"/>
          </p:nvPr>
        </p:nvSpPr>
        <p:spPr>
          <a:xfrm>
            <a:off x="228600" y="1871150"/>
            <a:ext cx="6324600" cy="5063050"/>
          </a:xfrm>
        </p:spPr>
        <p:txBody>
          <a:bodyPr/>
          <a:lstStyle/>
          <a:p>
            <a:r>
              <a:rPr lang="en-US" dirty="0"/>
              <a:t>Robotics </a:t>
            </a:r>
            <a:r>
              <a:rPr lang="en-US" sz="2000" dirty="0"/>
              <a:t>(</a:t>
            </a:r>
            <a:r>
              <a:rPr lang="en-US" sz="2000" i="1" dirty="0"/>
              <a:t>e.g., </a:t>
            </a:r>
            <a:r>
              <a:rPr lang="en-US" sz="2000" dirty="0" err="1"/>
              <a:t>Cubelets</a:t>
            </a:r>
            <a:r>
              <a:rPr lang="en-US" sz="2000" dirty="0"/>
              <a:t>)</a:t>
            </a:r>
          </a:p>
          <a:p>
            <a:r>
              <a:rPr lang="en-US" dirty="0"/>
              <a:t>Electronics </a:t>
            </a:r>
            <a:r>
              <a:rPr lang="en-US" sz="2000" dirty="0"/>
              <a:t>(</a:t>
            </a:r>
            <a:r>
              <a:rPr lang="en-US" sz="2000" i="1" dirty="0"/>
              <a:t>e.g., </a:t>
            </a:r>
            <a:r>
              <a:rPr lang="en-US" sz="2000" dirty="0" err="1"/>
              <a:t>littleBits</a:t>
            </a:r>
            <a:r>
              <a:rPr lang="en-US" sz="2000" dirty="0"/>
              <a:t>, SAM)</a:t>
            </a:r>
          </a:p>
          <a:p>
            <a:r>
              <a:rPr lang="en-US" dirty="0"/>
              <a:t>Circuits </a:t>
            </a:r>
            <a:r>
              <a:rPr lang="en-US" sz="2000" dirty="0"/>
              <a:t>(</a:t>
            </a:r>
            <a:r>
              <a:rPr lang="en-US" sz="2000" i="1" dirty="0"/>
              <a:t>e.g., </a:t>
            </a:r>
            <a:r>
              <a:rPr lang="en-US" sz="2000" dirty="0" err="1"/>
              <a:t>LightUp</a:t>
            </a:r>
            <a:r>
              <a:rPr lang="en-US" sz="2000" dirty="0"/>
              <a:t>)</a:t>
            </a:r>
          </a:p>
          <a:p>
            <a:endParaRPr lang="en-US" dirty="0"/>
          </a:p>
          <a:p>
            <a:r>
              <a:rPr lang="en-US" dirty="0"/>
              <a:t>Often programmable</a:t>
            </a:r>
          </a:p>
          <a:p>
            <a:r>
              <a:rPr lang="en-US" dirty="0"/>
              <a:t>Modular</a:t>
            </a:r>
          </a:p>
          <a:p>
            <a:r>
              <a:rPr lang="en-US" dirty="0" err="1"/>
              <a:t>Snappable</a:t>
            </a:r>
            <a:r>
              <a:rPr lang="en-US" dirty="0"/>
              <a:t> </a:t>
            </a:r>
            <a:r>
              <a:rPr lang="en-US" sz="2000" dirty="0"/>
              <a:t>(typically magnetic)</a:t>
            </a:r>
            <a:endParaRPr lang="en-US" dirty="0"/>
          </a:p>
        </p:txBody>
      </p:sp>
      <p:sp>
        <p:nvSpPr>
          <p:cNvPr id="4" name="Content Placeholder 3"/>
          <p:cNvSpPr>
            <a:spLocks noGrp="1"/>
          </p:cNvSpPr>
          <p:nvPr>
            <p:ph sz="quarter" idx="13"/>
          </p:nvPr>
        </p:nvSpPr>
        <p:spPr/>
        <p:txBody>
          <a:bodyPr/>
          <a:lstStyle/>
          <a:p>
            <a:r>
              <a:rPr lang="en-US" dirty="0"/>
              <a:t>Construction Kits</a:t>
            </a:r>
          </a:p>
        </p:txBody>
      </p:sp>
      <p:pic>
        <p:nvPicPr>
          <p:cNvPr id="11266" name="Picture 2" descr="http://ecx.images-amazon.com/images/I/91r05kO0FQL._SL1500_.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2573000" y="4338354"/>
            <a:ext cx="4114800" cy="2743200"/>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4803670" y="559058"/>
            <a:ext cx="3634042" cy="2725531"/>
            <a:chOff x="4575069" y="3726069"/>
            <a:chExt cx="3634042" cy="2725531"/>
          </a:xfrm>
        </p:grpSpPr>
        <p:pic>
          <p:nvPicPr>
            <p:cNvPr id="16" name="Picture 8" descr="http://www.robaid.com/wp-content/gallery/gadgets/kids-and-cubelet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75069" y="3726069"/>
              <a:ext cx="3634042" cy="2725531"/>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p:cNvSpPr txBox="1"/>
            <p:nvPr/>
          </p:nvSpPr>
          <p:spPr>
            <a:xfrm>
              <a:off x="4575069" y="3897868"/>
              <a:ext cx="911331" cy="369332"/>
            </a:xfrm>
            <a:prstGeom prst="rect">
              <a:avLst/>
            </a:prstGeom>
            <a:solidFill>
              <a:schemeClr val="tx1">
                <a:alpha val="65000"/>
              </a:schemeClr>
            </a:solidFill>
          </p:spPr>
          <p:txBody>
            <a:bodyPr wrap="square" rtlCol="0">
              <a:spAutoFit/>
            </a:bodyPr>
            <a:lstStyle>
              <a:defPPr>
                <a:defRPr lang="en-US"/>
              </a:defPPr>
              <a:lvl1pPr algn="r">
                <a:defRPr>
                  <a:solidFill>
                    <a:schemeClr val="bg1"/>
                  </a:solidFill>
                  <a:latin typeface="Segoe Condensed" panose="020B0606040200020203" pitchFamily="34" charset="0"/>
                </a:defRPr>
              </a:lvl1pPr>
            </a:lstStyle>
            <a:p>
              <a:r>
                <a:rPr lang="en-US" dirty="0" err="1"/>
                <a:t>Cubelets</a:t>
              </a:r>
              <a:endParaRPr lang="en-US" dirty="0"/>
            </a:p>
          </p:txBody>
        </p:sp>
      </p:grpSp>
      <p:grpSp>
        <p:nvGrpSpPr>
          <p:cNvPr id="8" name="Group 7"/>
          <p:cNvGrpSpPr/>
          <p:nvPr/>
        </p:nvGrpSpPr>
        <p:grpSpPr>
          <a:xfrm>
            <a:off x="8534401" y="559058"/>
            <a:ext cx="3352799" cy="5892542"/>
            <a:chOff x="8305800" y="559058"/>
            <a:chExt cx="3352799" cy="5892542"/>
          </a:xfrm>
        </p:grpSpPr>
        <p:pic>
          <p:nvPicPr>
            <p:cNvPr id="17" name="Picture 14" descr="http://cryptoknows.weebly.com/uploads/5/5/0/8/55085027/6356117_orig.jpg"/>
            <p:cNvPicPr>
              <a:picLocks noChangeAspect="1" noChangeArrowheads="1"/>
            </p:cNvPicPr>
            <p:nvPr/>
          </p:nvPicPr>
          <p:blipFill rotWithShape="1">
            <a:blip r:embed="rId11">
              <a:extLst>
                <a:ext uri="{28A0092B-C50C-407E-A947-70E740481C1C}">
                  <a14:useLocalDpi xmlns:a14="http://schemas.microsoft.com/office/drawing/2010/main" val="0"/>
                </a:ext>
              </a:extLst>
            </a:blip>
            <a:srcRect l="10340" r="13794"/>
            <a:stretch/>
          </p:blipFill>
          <p:spPr bwMode="auto">
            <a:xfrm>
              <a:off x="8305800" y="559058"/>
              <a:ext cx="3352799" cy="5892542"/>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p:cNvSpPr txBox="1"/>
            <p:nvPr/>
          </p:nvSpPr>
          <p:spPr>
            <a:xfrm>
              <a:off x="8305800" y="736709"/>
              <a:ext cx="914400" cy="369332"/>
            </a:xfrm>
            <a:prstGeom prst="rect">
              <a:avLst/>
            </a:prstGeom>
            <a:solidFill>
              <a:schemeClr val="tx1">
                <a:alpha val="65000"/>
              </a:schemeClr>
            </a:solidFill>
          </p:spPr>
          <p:txBody>
            <a:bodyPr wrap="square" rtlCol="0">
              <a:spAutoFit/>
            </a:bodyPr>
            <a:lstStyle>
              <a:defPPr>
                <a:defRPr lang="en-US"/>
              </a:defPPr>
              <a:lvl1pPr algn="r">
                <a:defRPr>
                  <a:solidFill>
                    <a:schemeClr val="bg1"/>
                  </a:solidFill>
                  <a:latin typeface="Segoe Condensed" panose="020B0606040200020203" pitchFamily="34" charset="0"/>
                </a:defRPr>
              </a:lvl1pPr>
            </a:lstStyle>
            <a:p>
              <a:r>
                <a:rPr lang="en-US" dirty="0" err="1"/>
                <a:t>littleBits</a:t>
              </a:r>
              <a:endParaRPr lang="en-US" dirty="0"/>
            </a:p>
          </p:txBody>
        </p:sp>
      </p:grpSp>
      <p:pic>
        <p:nvPicPr>
          <p:cNvPr id="13314" name="Picture 2" descr="https://tltl.stanford.edu/sites/default/files/project/LightUp-1.jpg"/>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16567" r="3134"/>
          <a:stretch/>
        </p:blipFill>
        <p:spPr bwMode="auto">
          <a:xfrm>
            <a:off x="4807544" y="3438916"/>
            <a:ext cx="3630168" cy="3012684"/>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p:cNvSpPr txBox="1"/>
          <p:nvPr/>
        </p:nvSpPr>
        <p:spPr>
          <a:xfrm>
            <a:off x="4807544" y="3629089"/>
            <a:ext cx="911331" cy="369332"/>
          </a:xfrm>
          <a:prstGeom prst="rect">
            <a:avLst/>
          </a:prstGeom>
          <a:solidFill>
            <a:schemeClr val="tx1">
              <a:alpha val="65000"/>
            </a:schemeClr>
          </a:solidFill>
        </p:spPr>
        <p:txBody>
          <a:bodyPr wrap="square" rtlCol="0">
            <a:spAutoFit/>
          </a:bodyPr>
          <a:lstStyle>
            <a:defPPr>
              <a:defRPr lang="en-US"/>
            </a:defPPr>
            <a:lvl1pPr algn="r">
              <a:defRPr>
                <a:solidFill>
                  <a:schemeClr val="bg1"/>
                </a:solidFill>
                <a:latin typeface="Segoe Condensed" panose="020B0606040200020203" pitchFamily="34" charset="0"/>
              </a:defRPr>
            </a:lvl1pPr>
          </a:lstStyle>
          <a:p>
            <a:r>
              <a:rPr lang="en-US" dirty="0" err="1"/>
              <a:t>LightUp</a:t>
            </a:r>
            <a:endParaRPr lang="en-US" dirty="0"/>
          </a:p>
        </p:txBody>
      </p:sp>
      <p:sp>
        <p:nvSpPr>
          <p:cNvPr id="22" name="Freeform 21"/>
          <p:cNvSpPr/>
          <p:nvPr/>
        </p:nvSpPr>
        <p:spPr>
          <a:xfrm>
            <a:off x="209813" y="-1"/>
            <a:ext cx="11982185" cy="6858000"/>
          </a:xfrm>
          <a:custGeom>
            <a:avLst/>
            <a:gdLst>
              <a:gd name="connsiteX0" fmla="*/ 4575068 w 12192000"/>
              <a:gd name="connsiteY0" fmla="*/ 559058 h 6858000"/>
              <a:gd name="connsiteX1" fmla="*/ 4575068 w 12192000"/>
              <a:gd name="connsiteY1" fmla="*/ 3331923 h 6858000"/>
              <a:gd name="connsiteX2" fmla="*/ 8217073 w 12192000"/>
              <a:gd name="connsiteY2" fmla="*/ 3331923 h 6858000"/>
              <a:gd name="connsiteX3" fmla="*/ 8217073 w 12192000"/>
              <a:gd name="connsiteY3" fmla="*/ 559058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575068" y="559058"/>
                </a:moveTo>
                <a:lnTo>
                  <a:pt x="4575068" y="3331923"/>
                </a:lnTo>
                <a:lnTo>
                  <a:pt x="8217073" y="3331923"/>
                </a:lnTo>
                <a:lnTo>
                  <a:pt x="8217073" y="559058"/>
                </a:lnTo>
                <a:close/>
                <a:moveTo>
                  <a:pt x="0" y="0"/>
                </a:moveTo>
                <a:lnTo>
                  <a:pt x="12192000" y="0"/>
                </a:lnTo>
                <a:lnTo>
                  <a:pt x="12192000" y="6858000"/>
                </a:lnTo>
                <a:lnTo>
                  <a:pt x="0" y="6858000"/>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p:cNvSpPr/>
          <p:nvPr/>
        </p:nvSpPr>
        <p:spPr>
          <a:xfrm>
            <a:off x="4724400" y="442422"/>
            <a:ext cx="3636397" cy="2971442"/>
          </a:xfrm>
          <a:prstGeom prst="rect">
            <a:avLst/>
          </a:prstGeom>
          <a:noFill/>
          <a:ln w="57150">
            <a:solidFill>
              <a:srgbClr val="CC07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3877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www.modrobotics.com/wp-content/uploads/2015/11/bargraph-cgmain.jpg"/>
          <p:cNvPicPr>
            <a:picLocks noChangeAspect="1" noChangeArrowheads="1"/>
          </p:cNvPicPr>
          <p:nvPr/>
        </p:nvPicPr>
        <p:blipFill rotWithShape="1">
          <a:blip r:embed="rId2">
            <a:extLst>
              <a:ext uri="{28A0092B-C50C-407E-A947-70E740481C1C}">
                <a14:useLocalDpi xmlns:a14="http://schemas.microsoft.com/office/drawing/2010/main" val="0"/>
              </a:ext>
            </a:extLst>
          </a:blip>
          <a:srcRect r="35293"/>
          <a:stretch/>
        </p:blipFill>
        <p:spPr bwMode="auto">
          <a:xfrm>
            <a:off x="7585686" y="7315200"/>
            <a:ext cx="1162892" cy="142875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7494594" y="8656257"/>
            <a:ext cx="1343638"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Bar Graph</a:t>
            </a:r>
            <a:endParaRPr kumimoji="0" lang="en-US" sz="1400" b="0" i="0" u="none" strike="noStrike" kern="0" cap="none" spc="0" normalizeH="0" baseline="0" noProof="0" dirty="0">
              <a:ln>
                <a:noFill/>
              </a:ln>
              <a:solidFill>
                <a:sysClr val="windowText" lastClr="000000"/>
              </a:solidFill>
              <a:effectLst/>
              <a:uLnTx/>
              <a:uFillTx/>
            </a:endParaRPr>
          </a:p>
        </p:txBody>
      </p:sp>
      <p:grpSp>
        <p:nvGrpSpPr>
          <p:cNvPr id="10" name="Group 9"/>
          <p:cNvGrpSpPr/>
          <p:nvPr/>
        </p:nvGrpSpPr>
        <p:grpSpPr>
          <a:xfrm>
            <a:off x="281534" y="1295400"/>
            <a:ext cx="2227651" cy="5153910"/>
            <a:chOff x="281534" y="1295400"/>
            <a:chExt cx="2227651" cy="5153910"/>
          </a:xfrm>
        </p:grpSpPr>
        <p:pic>
          <p:nvPicPr>
            <p:cNvPr id="6150" name="Picture 6" descr="http://www.modrobotics.com/wp-content/uploads/2015/11/brightness-cgmain.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4175"/>
            <a:stretch/>
          </p:blipFill>
          <p:spPr bwMode="auto">
            <a:xfrm>
              <a:off x="875684" y="1867762"/>
              <a:ext cx="1039351" cy="125526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689203" y="2962453"/>
              <a:ext cx="1412313" cy="352091"/>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Light Sensor</a:t>
              </a:r>
              <a:endParaRPr kumimoji="0" lang="en-US" sz="1400" b="0" i="0" u="none" strike="noStrike" kern="0" cap="none" spc="0" normalizeH="0" baseline="0" noProof="0" dirty="0">
                <a:ln>
                  <a:noFill/>
                </a:ln>
                <a:solidFill>
                  <a:sysClr val="windowText" lastClr="000000"/>
                </a:solidFill>
                <a:effectLst/>
                <a:uLnTx/>
                <a:uFillTx/>
              </a:endParaRPr>
            </a:p>
          </p:txBody>
        </p:sp>
        <p:pic>
          <p:nvPicPr>
            <p:cNvPr id="6152" name="Picture 8" descr="http://www.modrobotics.com/wp-content/uploads/2015/11/distance-cgmain.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34175"/>
            <a:stretch/>
          </p:blipFill>
          <p:spPr bwMode="auto">
            <a:xfrm>
              <a:off x="875684" y="3431838"/>
              <a:ext cx="1039351" cy="1255268"/>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p:nvPr/>
          </p:nvSpPr>
          <p:spPr>
            <a:xfrm>
              <a:off x="495949" y="4533278"/>
              <a:ext cx="1798822" cy="352091"/>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Distance Sensor</a:t>
              </a:r>
              <a:endParaRPr kumimoji="0" lang="en-US" sz="1400" b="0" i="0" u="none" strike="noStrike" kern="0" cap="none" spc="0" normalizeH="0" baseline="0" noProof="0" dirty="0">
                <a:ln>
                  <a:noFill/>
                </a:ln>
                <a:solidFill>
                  <a:sysClr val="windowText" lastClr="000000"/>
                </a:solidFill>
                <a:effectLst/>
                <a:uLnTx/>
                <a:uFillTx/>
              </a:endParaRPr>
            </a:p>
          </p:txBody>
        </p:sp>
        <p:pic>
          <p:nvPicPr>
            <p:cNvPr id="6154" name="Picture 10" descr="http://www.modrobotics.com/wp-content/uploads/2015/11/temperature-cgmain.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34175"/>
            <a:stretch/>
          </p:blipFill>
          <p:spPr bwMode="auto">
            <a:xfrm>
              <a:off x="875684" y="4968510"/>
              <a:ext cx="1039351" cy="1255268"/>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a:off x="281534" y="6097219"/>
              <a:ext cx="2227651" cy="352091"/>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Temperature Sensor</a:t>
              </a:r>
              <a:endParaRPr kumimoji="0" lang="en-US" sz="1400" b="0" i="0" u="none" strike="noStrike" kern="0" cap="none" spc="0" normalizeH="0" baseline="0" noProof="0" dirty="0">
                <a:ln>
                  <a:noFill/>
                </a:ln>
                <a:solidFill>
                  <a:sysClr val="windowText" lastClr="000000"/>
                </a:solidFill>
                <a:effectLst/>
                <a:uLnTx/>
                <a:uFillTx/>
              </a:endParaRPr>
            </a:p>
          </p:txBody>
        </p:sp>
        <p:sp>
          <p:nvSpPr>
            <p:cNvPr id="16" name="Rectangle 15"/>
            <p:cNvSpPr/>
            <p:nvPr/>
          </p:nvSpPr>
          <p:spPr>
            <a:xfrm>
              <a:off x="590492" y="1295400"/>
              <a:ext cx="1609736" cy="523220"/>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800" b="0" i="0" u="none" strike="noStrike" kern="0" cap="small" spc="0" normalizeH="0" baseline="0" noProof="0" dirty="0">
                  <a:ln>
                    <a:noFill/>
                  </a:ln>
                  <a:solidFill>
                    <a:prstClr val="black">
                      <a:lumMod val="65000"/>
                      <a:lumOff val="35000"/>
                    </a:prstClr>
                  </a:solidFill>
                  <a:effectLst/>
                  <a:uLnTx/>
                  <a:uFillTx/>
                  <a:latin typeface="Museo Slab 700" panose="02000000000000000000" pitchFamily="50" charset="0"/>
                </a:rPr>
                <a:t>Sensors</a:t>
              </a:r>
              <a:endParaRPr kumimoji="0" lang="en-US" sz="1800" b="0" i="0" u="none" strike="noStrike" kern="0" cap="none" spc="0" normalizeH="0" baseline="0" noProof="0" dirty="0">
                <a:ln>
                  <a:noFill/>
                </a:ln>
                <a:solidFill>
                  <a:sysClr val="windowText" lastClr="000000"/>
                </a:solidFill>
                <a:effectLst/>
                <a:uLnTx/>
                <a:uFillTx/>
                <a:latin typeface="Museo Slab 700" panose="02000000000000000000" pitchFamily="50" charset="0"/>
              </a:endParaRPr>
            </a:p>
          </p:txBody>
        </p:sp>
      </p:grpSp>
      <p:grpSp>
        <p:nvGrpSpPr>
          <p:cNvPr id="9" name="Group 8"/>
          <p:cNvGrpSpPr/>
          <p:nvPr/>
        </p:nvGrpSpPr>
        <p:grpSpPr>
          <a:xfrm>
            <a:off x="3636668" y="1299155"/>
            <a:ext cx="2058577" cy="5198174"/>
            <a:chOff x="3144492" y="1299155"/>
            <a:chExt cx="2058577" cy="5198174"/>
          </a:xfrm>
        </p:grpSpPr>
        <p:pic>
          <p:nvPicPr>
            <p:cNvPr id="1028" name="Picture 4" descr="http://www.modrobotics.com/wp-content/uploads/2015/11/flashlight-cgmain.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35269"/>
            <a:stretch/>
          </p:blipFill>
          <p:spPr bwMode="auto">
            <a:xfrm>
              <a:off x="3663783" y="3431838"/>
              <a:ext cx="1019995" cy="1252728"/>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http://www.modrobotics.com/wp-content/uploads/2015/11/drive-cgmain.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r="35269"/>
            <a:stretch/>
          </p:blipFill>
          <p:spPr bwMode="auto">
            <a:xfrm>
              <a:off x="3663783" y="1870302"/>
              <a:ext cx="1019995" cy="1252728"/>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p:nvPr/>
          </p:nvSpPr>
          <p:spPr>
            <a:xfrm>
              <a:off x="3144492" y="2962453"/>
              <a:ext cx="2058577"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Rotating Wheels</a:t>
              </a:r>
              <a:endParaRPr kumimoji="0" lang="en-US" sz="1400" b="0" i="0" u="none" strike="noStrike" kern="0" cap="none" spc="0" normalizeH="0" baseline="0" noProof="0" dirty="0">
                <a:ln>
                  <a:noFill/>
                </a:ln>
                <a:solidFill>
                  <a:sysClr val="windowText" lastClr="000000"/>
                </a:solidFill>
                <a:effectLst/>
                <a:uLnTx/>
                <a:uFillTx/>
              </a:endParaRPr>
            </a:p>
          </p:txBody>
        </p:sp>
        <p:sp>
          <p:nvSpPr>
            <p:cNvPr id="3" name="Rectangle 2"/>
            <p:cNvSpPr/>
            <p:nvPr/>
          </p:nvSpPr>
          <p:spPr>
            <a:xfrm>
              <a:off x="3363302" y="1299155"/>
              <a:ext cx="1620957" cy="52322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0" i="0" u="none" strike="noStrike" kern="0" cap="small" spc="0" normalizeH="0" baseline="0" noProof="0" dirty="0">
                  <a:ln>
                    <a:noFill/>
                  </a:ln>
                  <a:solidFill>
                    <a:prstClr val="black">
                      <a:lumMod val="65000"/>
                      <a:lumOff val="35000"/>
                    </a:prstClr>
                  </a:solidFill>
                  <a:effectLst/>
                  <a:uLnTx/>
                  <a:uFillTx/>
                  <a:latin typeface="Museo Slab 700" panose="02000000000000000000" pitchFamily="50" charset="0"/>
                </a:rPr>
                <a:t>Actions</a:t>
              </a:r>
              <a:endParaRPr kumimoji="0" lang="en-US" sz="2000" b="0" i="0" u="none" strike="noStrike" kern="0" cap="none" spc="0" normalizeH="0" baseline="0" noProof="0" dirty="0">
                <a:ln>
                  <a:noFill/>
                </a:ln>
                <a:solidFill>
                  <a:sysClr val="windowText" lastClr="000000"/>
                </a:solidFill>
                <a:effectLst/>
                <a:uLnTx/>
                <a:uFillTx/>
                <a:latin typeface="Museo Slab 700" panose="02000000000000000000" pitchFamily="50" charset="0"/>
              </a:endParaRPr>
            </a:p>
          </p:txBody>
        </p:sp>
        <p:sp>
          <p:nvSpPr>
            <p:cNvPr id="20" name="Rectangle 19"/>
            <p:cNvSpPr/>
            <p:nvPr/>
          </p:nvSpPr>
          <p:spPr>
            <a:xfrm>
              <a:off x="3542838" y="4533278"/>
              <a:ext cx="1261884"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Flashlight</a:t>
              </a:r>
              <a:endParaRPr kumimoji="0" lang="en-US" sz="1400" b="0" i="0" u="none" strike="noStrike" kern="0" cap="none" spc="0" normalizeH="0" baseline="0" noProof="0" dirty="0">
                <a:ln>
                  <a:noFill/>
                </a:ln>
                <a:solidFill>
                  <a:sysClr val="windowText" lastClr="000000"/>
                </a:solidFill>
                <a:effectLst/>
                <a:uLnTx/>
                <a:uFillTx/>
              </a:endParaRPr>
            </a:p>
          </p:txBody>
        </p:sp>
        <p:pic>
          <p:nvPicPr>
            <p:cNvPr id="1030" name="Picture 6" descr="http://www.modrobotics.com/wp-content/uploads/2015/11/speaker-cgmain.jp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r="35269"/>
            <a:stretch/>
          </p:blipFill>
          <p:spPr bwMode="auto">
            <a:xfrm>
              <a:off x="3663783" y="4968510"/>
              <a:ext cx="1019995" cy="1252728"/>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3626996" y="6097219"/>
              <a:ext cx="1093569"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Speaker</a:t>
              </a:r>
              <a:endParaRPr kumimoji="0" lang="en-US" sz="1400" b="0" i="0" u="none" strike="noStrike" kern="0" cap="none" spc="0" normalizeH="0" baseline="0" noProof="0" dirty="0">
                <a:ln>
                  <a:noFill/>
                </a:ln>
                <a:solidFill>
                  <a:sysClr val="windowText" lastClr="000000"/>
                </a:solidFill>
                <a:effectLst/>
                <a:uLnTx/>
                <a:uFillTx/>
              </a:endParaRPr>
            </a:p>
          </p:txBody>
        </p:sp>
      </p:grpSp>
      <p:sp>
        <p:nvSpPr>
          <p:cNvPr id="23" name="Rectangle 22"/>
          <p:cNvSpPr/>
          <p:nvPr/>
        </p:nvSpPr>
        <p:spPr>
          <a:xfrm>
            <a:off x="3295302" y="8847343"/>
            <a:ext cx="934871"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Rotate</a:t>
            </a:r>
            <a:endParaRPr kumimoji="0" lang="en-US" sz="1400" b="0" i="0" u="none" strike="noStrike" kern="0" cap="none" spc="0" normalizeH="0" baseline="0" noProof="0" dirty="0">
              <a:ln>
                <a:noFill/>
              </a:ln>
              <a:solidFill>
                <a:sysClr val="windowText" lastClr="000000"/>
              </a:solidFill>
              <a:effectLst/>
              <a:uLnTx/>
              <a:uFillTx/>
            </a:endParaRPr>
          </a:p>
        </p:txBody>
      </p:sp>
      <p:pic>
        <p:nvPicPr>
          <p:cNvPr id="1032" name="Picture 8" descr="http://www.modrobotics.com/wp-content/uploads/2015/11/rotate-cgmain.jpg"/>
          <p:cNvPicPr>
            <a:picLocks noChangeAspect="1" noChangeArrowheads="1"/>
          </p:cNvPicPr>
          <p:nvPr/>
        </p:nvPicPr>
        <p:blipFill rotWithShape="1">
          <a:blip r:embed="rId9">
            <a:extLst>
              <a:ext uri="{28A0092B-C50C-407E-A947-70E740481C1C}">
                <a14:useLocalDpi xmlns:a14="http://schemas.microsoft.com/office/drawing/2010/main" val="0"/>
              </a:ext>
            </a:extLst>
          </a:blip>
          <a:srcRect r="33568"/>
          <a:stretch/>
        </p:blipFill>
        <p:spPr bwMode="auto">
          <a:xfrm>
            <a:off x="3182593" y="7385069"/>
            <a:ext cx="1191988" cy="142646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a:xfrm>
            <a:off x="228600" y="467474"/>
            <a:ext cx="8229599" cy="708436"/>
          </a:xfrm>
        </p:spPr>
        <p:txBody>
          <a:bodyPr/>
          <a:lstStyle/>
          <a:p>
            <a:r>
              <a:rPr lang="en-US" dirty="0"/>
              <a:t>Modular Robotics </a:t>
            </a:r>
            <a:r>
              <a:rPr lang="en-US" dirty="0" err="1">
                <a:latin typeface="Museo Slab 300" panose="02000000000000000000" pitchFamily="50" charset="0"/>
              </a:rPr>
              <a:t>Cubelets</a:t>
            </a:r>
            <a:r>
              <a:rPr lang="en-US" dirty="0"/>
              <a:t> </a:t>
            </a:r>
          </a:p>
        </p:txBody>
      </p:sp>
      <p:sp>
        <p:nvSpPr>
          <p:cNvPr id="6" name="Content Placeholder 5"/>
          <p:cNvSpPr>
            <a:spLocks noGrp="1"/>
          </p:cNvSpPr>
          <p:nvPr>
            <p:ph sz="quarter" idx="13"/>
          </p:nvPr>
        </p:nvSpPr>
        <p:spPr/>
        <p:txBody>
          <a:bodyPr/>
          <a:lstStyle/>
          <a:p>
            <a:r>
              <a:rPr lang="en-US" dirty="0"/>
              <a:t>Construction Kits</a:t>
            </a:r>
          </a:p>
        </p:txBody>
      </p:sp>
      <p:grpSp>
        <p:nvGrpSpPr>
          <p:cNvPr id="8" name="Group 7"/>
          <p:cNvGrpSpPr/>
          <p:nvPr/>
        </p:nvGrpSpPr>
        <p:grpSpPr>
          <a:xfrm>
            <a:off x="7041540" y="1295400"/>
            <a:ext cx="1515159" cy="5212252"/>
            <a:chOff x="6162412" y="1295400"/>
            <a:chExt cx="1515159" cy="5212252"/>
          </a:xfrm>
        </p:grpSpPr>
        <p:pic>
          <p:nvPicPr>
            <p:cNvPr id="1026" name="Picture 2" descr="http://www.modrobotics.com/wp-content/uploads/2015/11/inverse-cgmain.jp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r="35230"/>
            <a:stretch/>
          </p:blipFill>
          <p:spPr bwMode="auto">
            <a:xfrm>
              <a:off x="6409676" y="1870302"/>
              <a:ext cx="1020626" cy="1252728"/>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p:cNvSpPr/>
            <p:nvPr/>
          </p:nvSpPr>
          <p:spPr>
            <a:xfrm>
              <a:off x="6162412" y="1295400"/>
              <a:ext cx="1515159" cy="52322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0" i="0" u="none" strike="noStrike" kern="0" cap="small" spc="0" normalizeH="0" baseline="0" noProof="0" dirty="0">
                  <a:ln>
                    <a:noFill/>
                  </a:ln>
                  <a:solidFill>
                    <a:prstClr val="black">
                      <a:lumMod val="65000"/>
                      <a:lumOff val="35000"/>
                    </a:prstClr>
                  </a:solidFill>
                  <a:effectLst/>
                  <a:uLnTx/>
                  <a:uFillTx/>
                  <a:latin typeface="Museo Slab 700" panose="02000000000000000000" pitchFamily="50" charset="0"/>
                </a:rPr>
                <a:t>“Think”</a:t>
              </a:r>
              <a:endParaRPr kumimoji="0" lang="en-US" sz="2000" b="0" i="0" u="none" strike="noStrike" kern="0" cap="none" spc="0" normalizeH="0" baseline="0" noProof="0" dirty="0">
                <a:ln>
                  <a:noFill/>
                </a:ln>
                <a:solidFill>
                  <a:sysClr val="windowText" lastClr="000000"/>
                </a:solidFill>
                <a:effectLst/>
                <a:uLnTx/>
                <a:uFillTx/>
                <a:latin typeface="Museo Slab 700" panose="02000000000000000000" pitchFamily="50" charset="0"/>
              </a:endParaRPr>
            </a:p>
          </p:txBody>
        </p:sp>
        <p:sp>
          <p:nvSpPr>
            <p:cNvPr id="25" name="Rectangle 24"/>
            <p:cNvSpPr/>
            <p:nvPr/>
          </p:nvSpPr>
          <p:spPr>
            <a:xfrm>
              <a:off x="6418890" y="2938443"/>
              <a:ext cx="1002198"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Inverse</a:t>
              </a:r>
              <a:endParaRPr kumimoji="0" lang="en-US" sz="1400" b="0" i="0" u="none" strike="noStrike" kern="0" cap="none" spc="0" normalizeH="0" baseline="0" noProof="0" dirty="0">
                <a:ln>
                  <a:noFill/>
                </a:ln>
                <a:solidFill>
                  <a:sysClr val="windowText" lastClr="000000"/>
                </a:solidFill>
                <a:effectLst/>
                <a:uLnTx/>
                <a:uFillTx/>
              </a:endParaRPr>
            </a:p>
          </p:txBody>
        </p:sp>
        <p:pic>
          <p:nvPicPr>
            <p:cNvPr id="2050" name="Picture 2" descr="http://www.modrobotics.com/wp-content/uploads/2015/11/maximum-cgmain.jpg"/>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r="35230"/>
            <a:stretch/>
          </p:blipFill>
          <p:spPr bwMode="auto">
            <a:xfrm>
              <a:off x="6409676" y="3431838"/>
              <a:ext cx="1020626" cy="12527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modrobotics.com/wp-content/uploads/2015/11/threshold-cgmain.jpg"/>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r="35230"/>
            <a:stretch/>
          </p:blipFill>
          <p:spPr bwMode="auto">
            <a:xfrm>
              <a:off x="6409676" y="4968510"/>
              <a:ext cx="1020626" cy="1252728"/>
            </a:xfrm>
            <a:prstGeom prst="rect">
              <a:avLst/>
            </a:prstGeom>
            <a:noFill/>
            <a:extLst>
              <a:ext uri="{909E8E84-426E-40DD-AFC4-6F175D3DCCD1}">
                <a14:hiddenFill xmlns:a14="http://schemas.microsoft.com/office/drawing/2010/main">
                  <a:solidFill>
                    <a:srgbClr val="FFFFFF"/>
                  </a:solidFill>
                </a14:hiddenFill>
              </a:ext>
            </a:extLst>
          </p:spPr>
        </p:pic>
        <p:sp>
          <p:nvSpPr>
            <p:cNvPr id="28" name="Rectangle 27"/>
            <p:cNvSpPr/>
            <p:nvPr/>
          </p:nvSpPr>
          <p:spPr>
            <a:xfrm>
              <a:off x="6253781" y="4533278"/>
              <a:ext cx="133241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Maximum</a:t>
              </a:r>
              <a:endParaRPr kumimoji="0" lang="en-US" sz="1400" b="0" i="0" u="none" strike="noStrike" kern="0" cap="none" spc="0" normalizeH="0" baseline="0" noProof="0" dirty="0">
                <a:ln>
                  <a:noFill/>
                </a:ln>
                <a:solidFill>
                  <a:sysClr val="windowText" lastClr="000000"/>
                </a:solidFill>
                <a:effectLst/>
                <a:uLnTx/>
                <a:uFillTx/>
              </a:endParaRPr>
            </a:p>
          </p:txBody>
        </p:sp>
        <p:sp>
          <p:nvSpPr>
            <p:cNvPr id="29" name="Rectangle 28"/>
            <p:cNvSpPr/>
            <p:nvPr/>
          </p:nvSpPr>
          <p:spPr>
            <a:xfrm>
              <a:off x="6248972" y="6107542"/>
              <a:ext cx="1342035"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Threshold</a:t>
              </a:r>
              <a:endParaRPr kumimoji="0" lang="en-US" sz="1400" b="0" i="0" u="none" strike="noStrike" kern="0" cap="none" spc="0" normalizeH="0" baseline="0" noProof="0" dirty="0">
                <a:ln>
                  <a:noFill/>
                </a:ln>
                <a:solidFill>
                  <a:sysClr val="windowText" lastClr="000000"/>
                </a:solidFill>
                <a:effectLst/>
                <a:uLnTx/>
                <a:uFillTx/>
              </a:endParaRPr>
            </a:p>
          </p:txBody>
        </p:sp>
      </p:grpSp>
      <p:grpSp>
        <p:nvGrpSpPr>
          <p:cNvPr id="5" name="Group 4"/>
          <p:cNvGrpSpPr/>
          <p:nvPr/>
        </p:nvGrpSpPr>
        <p:grpSpPr>
          <a:xfrm>
            <a:off x="9902991" y="1301525"/>
            <a:ext cx="1755609" cy="5206127"/>
            <a:chOff x="8801348" y="1301525"/>
            <a:chExt cx="1755609" cy="5206127"/>
          </a:xfrm>
        </p:grpSpPr>
        <p:sp>
          <p:nvSpPr>
            <p:cNvPr id="30" name="Rectangle 29"/>
            <p:cNvSpPr/>
            <p:nvPr/>
          </p:nvSpPr>
          <p:spPr>
            <a:xfrm>
              <a:off x="9024967" y="1301525"/>
              <a:ext cx="1308371" cy="52322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0" i="0" u="none" strike="noStrike" kern="0" cap="small" spc="0" normalizeH="0" baseline="0" noProof="0" dirty="0">
                  <a:ln>
                    <a:noFill/>
                  </a:ln>
                  <a:solidFill>
                    <a:prstClr val="black">
                      <a:lumMod val="65000"/>
                      <a:lumOff val="35000"/>
                    </a:prstClr>
                  </a:solidFill>
                  <a:effectLst/>
                  <a:uLnTx/>
                  <a:uFillTx/>
                  <a:latin typeface="Museo Slab 700" panose="02000000000000000000" pitchFamily="50" charset="0"/>
                </a:rPr>
                <a:t>Other</a:t>
              </a:r>
              <a:endParaRPr kumimoji="0" lang="en-US" sz="2000" b="0" i="0" u="none" strike="noStrike" kern="0" cap="none" spc="0" normalizeH="0" baseline="0" noProof="0" dirty="0">
                <a:ln>
                  <a:noFill/>
                </a:ln>
                <a:solidFill>
                  <a:sysClr val="windowText" lastClr="000000"/>
                </a:solidFill>
                <a:effectLst/>
                <a:uLnTx/>
                <a:uFillTx/>
                <a:latin typeface="Museo Slab 700" panose="02000000000000000000" pitchFamily="50" charset="0"/>
              </a:endParaRPr>
            </a:p>
          </p:txBody>
        </p:sp>
        <p:pic>
          <p:nvPicPr>
            <p:cNvPr id="2054" name="Picture 6" descr="http://www.modrobotics.com/wp-content/uploads/2015/11/battery-cgmain.jpg"/>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r="35230"/>
            <a:stretch/>
          </p:blipFill>
          <p:spPr bwMode="auto">
            <a:xfrm>
              <a:off x="9168839" y="1867762"/>
              <a:ext cx="1020626" cy="1252728"/>
            </a:xfrm>
            <a:prstGeom prst="rect">
              <a:avLst/>
            </a:prstGeom>
            <a:noFill/>
            <a:extLst>
              <a:ext uri="{909E8E84-426E-40DD-AFC4-6F175D3DCCD1}">
                <a14:hiddenFill xmlns:a14="http://schemas.microsoft.com/office/drawing/2010/main">
                  <a:solidFill>
                    <a:srgbClr val="FFFFFF"/>
                  </a:solidFill>
                </a14:hiddenFill>
              </a:ext>
            </a:extLst>
          </p:spPr>
        </p:pic>
        <p:sp>
          <p:nvSpPr>
            <p:cNvPr id="32" name="Rectangle 31"/>
            <p:cNvSpPr/>
            <p:nvPr/>
          </p:nvSpPr>
          <p:spPr>
            <a:xfrm>
              <a:off x="9185267" y="2971269"/>
              <a:ext cx="987771"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Battery</a:t>
              </a:r>
              <a:endParaRPr kumimoji="0" lang="en-US" sz="1400" b="0" i="0" u="none" strike="noStrike" kern="0" cap="none" spc="0" normalizeH="0" baseline="0" noProof="0" dirty="0">
                <a:ln>
                  <a:noFill/>
                </a:ln>
                <a:solidFill>
                  <a:sysClr val="windowText" lastClr="000000"/>
                </a:solidFill>
                <a:effectLst/>
                <a:uLnTx/>
                <a:uFillTx/>
              </a:endParaRPr>
            </a:p>
          </p:txBody>
        </p:sp>
        <p:pic>
          <p:nvPicPr>
            <p:cNvPr id="2056" name="Picture 8" descr="http://www.modrobotics.com/wp-content/uploads/2015/11/passive-cgmain.jpg"/>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r="36272"/>
            <a:stretch/>
          </p:blipFill>
          <p:spPr bwMode="auto">
            <a:xfrm>
              <a:off x="9177053" y="3431838"/>
              <a:ext cx="1004198" cy="1252728"/>
            </a:xfrm>
            <a:prstGeom prst="rect">
              <a:avLst/>
            </a:prstGeom>
            <a:noFill/>
            <a:extLst>
              <a:ext uri="{909E8E84-426E-40DD-AFC4-6F175D3DCCD1}">
                <a14:hiddenFill xmlns:a14="http://schemas.microsoft.com/office/drawing/2010/main">
                  <a:solidFill>
                    <a:srgbClr val="FFFFFF"/>
                  </a:solidFill>
                </a14:hiddenFill>
              </a:ext>
            </a:extLst>
          </p:spPr>
        </p:pic>
        <p:sp>
          <p:nvSpPr>
            <p:cNvPr id="34" name="Rectangle 33"/>
            <p:cNvSpPr/>
            <p:nvPr/>
          </p:nvSpPr>
          <p:spPr>
            <a:xfrm>
              <a:off x="8801348" y="4533278"/>
              <a:ext cx="1755609"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Pass Through</a:t>
              </a:r>
              <a:endParaRPr kumimoji="0" lang="en-US" sz="1400" b="0" i="0" u="none" strike="noStrike" kern="0" cap="none" spc="0" normalizeH="0" baseline="0" noProof="0" dirty="0">
                <a:ln>
                  <a:noFill/>
                </a:ln>
                <a:solidFill>
                  <a:sysClr val="windowText" lastClr="000000"/>
                </a:solidFill>
                <a:effectLst/>
                <a:uLnTx/>
                <a:uFillTx/>
              </a:endParaRPr>
            </a:p>
          </p:txBody>
        </p:sp>
        <p:pic>
          <p:nvPicPr>
            <p:cNvPr id="2058" name="Picture 10" descr="http://www.modrobotics.com/wp-content/uploads/2015/11/blocker-cgmain.jpg"/>
            <p:cNvPicPr>
              <a:picLocks noChangeAspect="1" noChangeArrowheads="1"/>
            </p:cNvPicPr>
            <p:nvPr/>
          </p:nvPicPr>
          <p:blipFill rotWithShape="1">
            <a:blip r:embed="rId15" cstate="print">
              <a:extLst>
                <a:ext uri="{28A0092B-C50C-407E-A947-70E740481C1C}">
                  <a14:useLocalDpi xmlns:a14="http://schemas.microsoft.com/office/drawing/2010/main" val="0"/>
                </a:ext>
              </a:extLst>
            </a:blip>
            <a:srcRect r="36272"/>
            <a:stretch/>
          </p:blipFill>
          <p:spPr bwMode="auto">
            <a:xfrm>
              <a:off x="9177053" y="4968510"/>
              <a:ext cx="1004198" cy="1252728"/>
            </a:xfrm>
            <a:prstGeom prst="rect">
              <a:avLst/>
            </a:prstGeom>
            <a:noFill/>
            <a:extLst>
              <a:ext uri="{909E8E84-426E-40DD-AFC4-6F175D3DCCD1}">
                <a14:hiddenFill xmlns:a14="http://schemas.microsoft.com/office/drawing/2010/main">
                  <a:solidFill>
                    <a:srgbClr val="FFFFFF"/>
                  </a:solidFill>
                </a14:hiddenFill>
              </a:ext>
            </a:extLst>
          </p:spPr>
        </p:pic>
        <p:sp>
          <p:nvSpPr>
            <p:cNvPr id="36" name="Rectangle 35"/>
            <p:cNvSpPr/>
            <p:nvPr/>
          </p:nvSpPr>
          <p:spPr>
            <a:xfrm>
              <a:off x="9152405" y="6107542"/>
              <a:ext cx="1053494"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Blocker</a:t>
              </a:r>
              <a:endParaRPr kumimoji="0" lang="en-US" sz="1400" b="0" i="0" u="none" strike="noStrike" kern="0" cap="none" spc="0" normalizeH="0" baseline="0" noProof="0" dirty="0">
                <a:ln>
                  <a:noFill/>
                </a:ln>
                <a:solidFill>
                  <a:sysClr val="windowText" lastClr="000000"/>
                </a:solidFill>
                <a:effectLst/>
                <a:uLnTx/>
                <a:uFillTx/>
              </a:endParaRPr>
            </a:p>
          </p:txBody>
        </p:sp>
      </p:grpSp>
    </p:spTree>
    <p:extLst>
      <p:ext uri="{BB962C8B-B14F-4D97-AF65-F5344CB8AC3E}">
        <p14:creationId xmlns:p14="http://schemas.microsoft.com/office/powerpoint/2010/main" val="2389084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odular Robotics Cubelets">
            <a:hlinkClick r:id="" action="ppaction://media"/>
          </p:cNvPr>
          <p:cNvPicPr>
            <a:picLocks noChangeAspect="1"/>
          </p:cNvPicPr>
          <p:nvPr>
            <a:videoFile r:link="rId1"/>
            <p:extLst>
              <p:ext uri="{DAA4B4D4-6D71-4841-9C94-3DE7FCFB9230}">
                <p14:media xmlns:p14="http://schemas.microsoft.com/office/powerpoint/2010/main" r:embed="rId2">
                  <p14:trim st="70422" end="27132.6666"/>
                </p14:media>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789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0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
        <p:nvSpPr>
          <p:cNvPr id="4" name="Content Placeholder 3"/>
          <p:cNvSpPr>
            <a:spLocks noGrp="1"/>
          </p:cNvSpPr>
          <p:nvPr>
            <p:ph sz="quarter" idx="13"/>
          </p:nvPr>
        </p:nvSpPr>
        <p:spPr/>
        <p:txBody>
          <a:bodyPr/>
          <a:lstStyle/>
          <a:p>
            <a:endParaRPr lang="en-US"/>
          </a:p>
        </p:txBody>
      </p:sp>
      <p:pic>
        <p:nvPicPr>
          <p:cNvPr id="3074" name="Picture 2" descr="http://bestrobotictoys.com/wp-content/uploads/2015/01/cubelet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48000"/>
            <a:ext cx="12188952" cy="1347721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599" y="236641"/>
            <a:ext cx="2709396" cy="769441"/>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4400" b="0" i="0" u="none" strike="noStrike" kern="0" cap="small" spc="0" normalizeH="0" baseline="0" noProof="0" dirty="0" err="1">
                <a:ln>
                  <a:noFill/>
                </a:ln>
                <a:solidFill>
                  <a:schemeClr val="bg1"/>
                </a:solidFill>
                <a:effectLst/>
                <a:uLnTx/>
                <a:uFillTx/>
                <a:latin typeface="Museo Slab 700" panose="02000000000000000000" pitchFamily="50" charset="0"/>
              </a:rPr>
              <a:t>Cubelets</a:t>
            </a:r>
            <a:endParaRPr kumimoji="0" lang="en-US" sz="3200" b="0" i="0" u="none" strike="noStrike" kern="0" cap="none" spc="0" normalizeH="0" baseline="0" noProof="0" dirty="0">
              <a:ln>
                <a:noFill/>
              </a:ln>
              <a:solidFill>
                <a:schemeClr val="bg1"/>
              </a:solidFill>
              <a:effectLst/>
              <a:uLnTx/>
              <a:uFillTx/>
              <a:latin typeface="Museo Slab 700" panose="02000000000000000000" pitchFamily="50" charset="0"/>
            </a:endParaRPr>
          </a:p>
        </p:txBody>
      </p:sp>
      <p:sp>
        <p:nvSpPr>
          <p:cNvPr id="7" name="Rectangle 6"/>
          <p:cNvSpPr/>
          <p:nvPr/>
        </p:nvSpPr>
        <p:spPr>
          <a:xfrm>
            <a:off x="9220200" y="236641"/>
            <a:ext cx="3196850" cy="2185214"/>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chemeClr val="bg1"/>
                </a:solidFill>
                <a:effectLst/>
                <a:uLnTx/>
                <a:uFillTx/>
                <a:latin typeface="Museo Sans 100" panose="02000000000000000000" pitchFamily="50" charset="0"/>
              </a:rPr>
              <a:t>Modular</a:t>
            </a:r>
          </a:p>
          <a:p>
            <a:pPr marL="0" marR="0" lvl="0" indent="0" defTabSz="914400" eaLnBrk="1" fontAlgn="auto" latinLnBrk="0" hangingPunct="1">
              <a:lnSpc>
                <a:spcPct val="100000"/>
              </a:lnSpc>
              <a:spcBef>
                <a:spcPts val="0"/>
              </a:spcBef>
              <a:spcAft>
                <a:spcPts val="0"/>
              </a:spcAft>
              <a:buClrTx/>
              <a:buSzTx/>
              <a:buFontTx/>
              <a:buNone/>
              <a:tabLst/>
              <a:defRPr/>
            </a:pPr>
            <a:r>
              <a:rPr lang="en-US" sz="2400" kern="0" dirty="0" err="1">
                <a:solidFill>
                  <a:schemeClr val="bg1"/>
                </a:solidFill>
                <a:latin typeface="Museo Sans 100" panose="02000000000000000000" pitchFamily="50" charset="0"/>
              </a:rPr>
              <a:t>Snappable</a:t>
            </a:r>
            <a:endParaRPr lang="en-US" sz="2400" kern="0" dirty="0">
              <a:solidFill>
                <a:schemeClr val="bg1"/>
              </a:solidFill>
              <a:latin typeface="Museo Sans 100" panose="02000000000000000000" pitchFamily="50"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2400" kern="0" dirty="0">
                <a:solidFill>
                  <a:schemeClr val="bg1"/>
                </a:solidFill>
                <a:latin typeface="Museo Sans 100" panose="02000000000000000000" pitchFamily="50" charset="0"/>
              </a:rPr>
              <a:t>Emergent behavior</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chemeClr val="bg1"/>
                </a:solidFill>
                <a:effectLst/>
                <a:uLnTx/>
                <a:uFillTx/>
                <a:latin typeface="Museo Sans 100" panose="02000000000000000000" pitchFamily="50" charset="0"/>
              </a:rPr>
              <a:t>Rapid prototyping</a:t>
            </a:r>
          </a:p>
          <a:p>
            <a:pPr marL="0" marR="0" lvl="0" indent="0" defTabSz="914400" eaLnBrk="1" fontAlgn="auto" latinLnBrk="0" hangingPunct="1">
              <a:lnSpc>
                <a:spcPct val="100000"/>
              </a:lnSpc>
              <a:spcBef>
                <a:spcPts val="0"/>
              </a:spcBef>
              <a:spcAft>
                <a:spcPts val="0"/>
              </a:spcAft>
              <a:buClrTx/>
              <a:buSzTx/>
              <a:buFontTx/>
              <a:buNone/>
              <a:tabLst/>
              <a:defRPr/>
            </a:pPr>
            <a:r>
              <a:rPr lang="en-US" sz="2400" kern="0" dirty="0">
                <a:solidFill>
                  <a:schemeClr val="bg1"/>
                </a:solidFill>
                <a:latin typeface="Museo Sans 100" panose="02000000000000000000" pitchFamily="50" charset="0"/>
              </a:rPr>
              <a:t>Highly iterative</a:t>
            </a:r>
            <a:endParaRPr kumimoji="0" lang="en-US" sz="2400" b="0" i="0" u="none" strike="noStrike" kern="0" cap="none" spc="0" normalizeH="0" baseline="0" noProof="0" dirty="0">
              <a:ln>
                <a:noFill/>
              </a:ln>
              <a:solidFill>
                <a:schemeClr val="bg1"/>
              </a:solidFill>
              <a:effectLst/>
              <a:uLnTx/>
              <a:uFillTx/>
              <a:latin typeface="Museo Sans 100" panose="02000000000000000000" pitchFamily="50"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schemeClr val="bg1"/>
              </a:solidFill>
              <a:effectLst/>
              <a:uLnTx/>
              <a:uFillTx/>
            </a:endParaRPr>
          </a:p>
        </p:txBody>
      </p:sp>
    </p:spTree>
    <p:extLst>
      <p:ext uri="{BB962C8B-B14F-4D97-AF65-F5344CB8AC3E}">
        <p14:creationId xmlns:p14="http://schemas.microsoft.com/office/powerpoint/2010/main" val="2505224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66.media.tumblr.com/b3de48e1d720563ed8771df78ca33e16/tumblr_inline_nuq8wcv4RH1rpx08t_40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6021" y="-2542272"/>
            <a:ext cx="3133725" cy="2619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466022" y="92955"/>
            <a:ext cx="3133725" cy="923330"/>
          </a:xfrm>
          <a:prstGeom prst="rect">
            <a:avLst/>
          </a:prstGeom>
          <a:noFill/>
        </p:spPr>
        <p:txBody>
          <a:bodyPr wrap="square" lIns="0" rIns="0" rtlCol="0">
            <a:spAutoFit/>
          </a:bodyPr>
          <a:lstStyle/>
          <a:p>
            <a:r>
              <a:rPr lang="en-US" dirty="0">
                <a:latin typeface="Segoe Condensed" panose="020B0606040200020203" pitchFamily="34" charset="0"/>
              </a:rPr>
              <a:t>MIT Turtle Robot</a:t>
            </a:r>
          </a:p>
          <a:p>
            <a:r>
              <a:rPr lang="en-US" dirty="0">
                <a:latin typeface="Segoe Condensed" panose="020B0606040200020203" pitchFamily="34" charset="0"/>
              </a:rPr>
              <a:t>Controlled by LOGO language</a:t>
            </a:r>
          </a:p>
          <a:p>
            <a:r>
              <a:rPr lang="en-US" dirty="0">
                <a:latin typeface="Segoe Condensed" panose="020B0606040200020203" pitchFamily="34" charset="0"/>
              </a:rPr>
              <a:t>Seymour </a:t>
            </a:r>
            <a:r>
              <a:rPr lang="en-US" dirty="0" err="1">
                <a:latin typeface="Segoe Condensed" panose="020B0606040200020203" pitchFamily="34" charset="0"/>
              </a:rPr>
              <a:t>Papert</a:t>
            </a:r>
            <a:endParaRPr lang="en-US" dirty="0">
              <a:latin typeface="Segoe Condensed" panose="020B0606040200020203" pitchFamily="34" charset="0"/>
            </a:endParaRPr>
          </a:p>
        </p:txBody>
      </p:sp>
      <p:pic>
        <p:nvPicPr>
          <p:cNvPr id="3076" name="Picture 4" descr="http://www.sci.brooklyn.cuny.edu/~parsons/courses/840-fall-2004/images/rcx2.jpg"/>
          <p:cNvPicPr>
            <a:picLocks noChangeAspect="1" noChangeArrowheads="1"/>
          </p:cNvPicPr>
          <p:nvPr/>
        </p:nvPicPr>
        <p:blipFill rotWithShape="1">
          <a:blip r:embed="rId4">
            <a:extLst>
              <a:ext uri="{28A0092B-C50C-407E-A947-70E740481C1C}">
                <a14:useLocalDpi xmlns:a14="http://schemas.microsoft.com/office/drawing/2010/main" val="0"/>
              </a:ext>
            </a:extLst>
          </a:blip>
          <a:srcRect l="10909" r="17091"/>
          <a:stretch/>
        </p:blipFill>
        <p:spPr bwMode="auto">
          <a:xfrm>
            <a:off x="6578252" y="7400668"/>
            <a:ext cx="2514600" cy="261937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s://engagetheirminds.files.wordpress.com/2013/11/screen-shot-2013-11-21-at-9-21-14-pm.png"/>
          <p:cNvPicPr>
            <a:picLocks noChangeAspect="1" noChangeArrowheads="1"/>
          </p:cNvPicPr>
          <p:nvPr/>
        </p:nvPicPr>
        <p:blipFill rotWithShape="1">
          <a:blip r:embed="rId5">
            <a:extLst>
              <a:ext uri="{28A0092B-C50C-407E-A947-70E740481C1C}">
                <a14:useLocalDpi xmlns:a14="http://schemas.microsoft.com/office/drawing/2010/main" val="0"/>
              </a:ext>
            </a:extLst>
          </a:blip>
          <a:srcRect t="4155" r="11607"/>
          <a:stretch/>
        </p:blipFill>
        <p:spPr bwMode="auto">
          <a:xfrm>
            <a:off x="10287000" y="7566352"/>
            <a:ext cx="2828925" cy="261937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ttp://www.robaid.com/wp-content/gallery/gadgets/kids-and-cubelet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75029" y="1552718"/>
            <a:ext cx="2323946" cy="1742959"/>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http://bestrobotictoys.com/wp-content/uploads/2015/01/cubelets-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982819" y="3931846"/>
            <a:ext cx="2631736" cy="2909887"/>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http://iqglobal.intel.com/wp-content/uploads/Students-learning-STEM-with-littleBits.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82819" y="8229600"/>
            <a:ext cx="7620000" cy="5076826"/>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http://www.bricks4kidz.com/maryland-ellicottcity-columbia/files/2015/11/little-bits-image.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573000" y="-457200"/>
            <a:ext cx="7543800" cy="42433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28600" y="685800"/>
            <a:ext cx="9677400" cy="708436"/>
          </a:xfrm>
        </p:spPr>
        <p:txBody>
          <a:bodyPr/>
          <a:lstStyle/>
          <a:p>
            <a:r>
              <a:rPr lang="en-US" sz="3600" dirty="0"/>
              <a:t>Digital-Physical</a:t>
            </a:r>
            <a:br>
              <a:rPr lang="en-US" sz="3600" dirty="0"/>
            </a:br>
            <a:r>
              <a:rPr lang="en-US" sz="3600" dirty="0"/>
              <a:t>Construction Kits</a:t>
            </a:r>
          </a:p>
        </p:txBody>
      </p:sp>
      <p:sp>
        <p:nvSpPr>
          <p:cNvPr id="3" name="Content Placeholder 2"/>
          <p:cNvSpPr>
            <a:spLocks noGrp="1"/>
          </p:cNvSpPr>
          <p:nvPr>
            <p:ph idx="1"/>
          </p:nvPr>
        </p:nvSpPr>
        <p:spPr>
          <a:xfrm>
            <a:off x="228599" y="1871150"/>
            <a:ext cx="4408581" cy="5063050"/>
          </a:xfrm>
        </p:spPr>
        <p:txBody>
          <a:bodyPr/>
          <a:lstStyle/>
          <a:p>
            <a:r>
              <a:rPr lang="en-US" dirty="0"/>
              <a:t>Designed &amp; used in static spaces</a:t>
            </a:r>
          </a:p>
          <a:p>
            <a:r>
              <a:rPr lang="en-US" dirty="0"/>
              <a:t>Not wearable</a:t>
            </a:r>
          </a:p>
          <a:p>
            <a:r>
              <a:rPr lang="en-US" dirty="0"/>
              <a:t>Not intrinsically shareable</a:t>
            </a:r>
          </a:p>
          <a:p>
            <a:r>
              <a:rPr lang="en-US" dirty="0"/>
              <a:t>Children not designing for the self, their changing contexts</a:t>
            </a:r>
          </a:p>
        </p:txBody>
      </p:sp>
      <p:sp>
        <p:nvSpPr>
          <p:cNvPr id="4" name="Content Placeholder 3"/>
          <p:cNvSpPr>
            <a:spLocks noGrp="1"/>
          </p:cNvSpPr>
          <p:nvPr>
            <p:ph sz="quarter" idx="13"/>
          </p:nvPr>
        </p:nvSpPr>
        <p:spPr/>
        <p:txBody>
          <a:bodyPr/>
          <a:lstStyle/>
          <a:p>
            <a:r>
              <a:rPr lang="en-US" dirty="0"/>
              <a:t>Construction Kits</a:t>
            </a:r>
          </a:p>
        </p:txBody>
      </p:sp>
      <p:pic>
        <p:nvPicPr>
          <p:cNvPr id="11266" name="Picture 2" descr="http://ecx.images-amazon.com/images/I/91r05kO0FQL._SL1500_.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2573000" y="4338354"/>
            <a:ext cx="4114800" cy="2743200"/>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4803670" y="559058"/>
            <a:ext cx="3634042" cy="2725531"/>
            <a:chOff x="4575069" y="3726069"/>
            <a:chExt cx="3634042" cy="2725531"/>
          </a:xfrm>
        </p:grpSpPr>
        <p:pic>
          <p:nvPicPr>
            <p:cNvPr id="16" name="Picture 8" descr="http://www.robaid.com/wp-content/gallery/gadgets/kids-and-cubelet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75069" y="3726069"/>
              <a:ext cx="3634042" cy="2725531"/>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p:cNvSpPr txBox="1"/>
            <p:nvPr/>
          </p:nvSpPr>
          <p:spPr>
            <a:xfrm>
              <a:off x="4575069" y="3897868"/>
              <a:ext cx="911331" cy="369332"/>
            </a:xfrm>
            <a:prstGeom prst="rect">
              <a:avLst/>
            </a:prstGeom>
            <a:solidFill>
              <a:schemeClr val="tx1">
                <a:alpha val="65000"/>
              </a:schemeClr>
            </a:solidFill>
          </p:spPr>
          <p:txBody>
            <a:bodyPr wrap="square" rtlCol="0">
              <a:spAutoFit/>
            </a:bodyPr>
            <a:lstStyle>
              <a:defPPr>
                <a:defRPr lang="en-US"/>
              </a:defPPr>
              <a:lvl1pPr algn="r">
                <a:defRPr>
                  <a:solidFill>
                    <a:schemeClr val="bg1"/>
                  </a:solidFill>
                  <a:latin typeface="Segoe Condensed" panose="020B0606040200020203" pitchFamily="34" charset="0"/>
                </a:defRPr>
              </a:lvl1pPr>
            </a:lstStyle>
            <a:p>
              <a:r>
                <a:rPr lang="en-US" dirty="0" err="1"/>
                <a:t>Cubelets</a:t>
              </a:r>
              <a:endParaRPr lang="en-US" dirty="0"/>
            </a:p>
          </p:txBody>
        </p:sp>
      </p:grpSp>
      <p:grpSp>
        <p:nvGrpSpPr>
          <p:cNvPr id="8" name="Group 7"/>
          <p:cNvGrpSpPr/>
          <p:nvPr/>
        </p:nvGrpSpPr>
        <p:grpSpPr>
          <a:xfrm>
            <a:off x="8534401" y="559058"/>
            <a:ext cx="3352799" cy="5892542"/>
            <a:chOff x="8305800" y="559058"/>
            <a:chExt cx="3352799" cy="5892542"/>
          </a:xfrm>
        </p:grpSpPr>
        <p:pic>
          <p:nvPicPr>
            <p:cNvPr id="17" name="Picture 14" descr="http://cryptoknows.weebly.com/uploads/5/5/0/8/55085027/6356117_orig.jpg"/>
            <p:cNvPicPr>
              <a:picLocks noChangeAspect="1" noChangeArrowheads="1"/>
            </p:cNvPicPr>
            <p:nvPr/>
          </p:nvPicPr>
          <p:blipFill rotWithShape="1">
            <a:blip r:embed="rId11">
              <a:extLst>
                <a:ext uri="{28A0092B-C50C-407E-A947-70E740481C1C}">
                  <a14:useLocalDpi xmlns:a14="http://schemas.microsoft.com/office/drawing/2010/main" val="0"/>
                </a:ext>
              </a:extLst>
            </a:blip>
            <a:srcRect l="10340" r="13794"/>
            <a:stretch/>
          </p:blipFill>
          <p:spPr bwMode="auto">
            <a:xfrm>
              <a:off x="8305800" y="559058"/>
              <a:ext cx="3352799" cy="5892542"/>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p:cNvSpPr txBox="1"/>
            <p:nvPr/>
          </p:nvSpPr>
          <p:spPr>
            <a:xfrm>
              <a:off x="8305800" y="736709"/>
              <a:ext cx="914400" cy="369332"/>
            </a:xfrm>
            <a:prstGeom prst="rect">
              <a:avLst/>
            </a:prstGeom>
            <a:solidFill>
              <a:schemeClr val="tx1">
                <a:alpha val="65000"/>
              </a:schemeClr>
            </a:solidFill>
          </p:spPr>
          <p:txBody>
            <a:bodyPr wrap="square" rtlCol="0">
              <a:spAutoFit/>
            </a:bodyPr>
            <a:lstStyle>
              <a:defPPr>
                <a:defRPr lang="en-US"/>
              </a:defPPr>
              <a:lvl1pPr algn="r">
                <a:defRPr>
                  <a:solidFill>
                    <a:schemeClr val="bg1"/>
                  </a:solidFill>
                  <a:latin typeface="Segoe Condensed" panose="020B0606040200020203" pitchFamily="34" charset="0"/>
                </a:defRPr>
              </a:lvl1pPr>
            </a:lstStyle>
            <a:p>
              <a:r>
                <a:rPr lang="en-US" dirty="0" err="1"/>
                <a:t>littleBits</a:t>
              </a:r>
              <a:endParaRPr lang="en-US" dirty="0"/>
            </a:p>
          </p:txBody>
        </p:sp>
      </p:grpSp>
      <p:pic>
        <p:nvPicPr>
          <p:cNvPr id="13314" name="Picture 2" descr="https://tltl.stanford.edu/sites/default/files/project/LightUp-1.jpg"/>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16567" r="3134"/>
          <a:stretch/>
        </p:blipFill>
        <p:spPr bwMode="auto">
          <a:xfrm>
            <a:off x="4807544" y="3438916"/>
            <a:ext cx="3630168" cy="3012684"/>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p:cNvSpPr txBox="1"/>
          <p:nvPr/>
        </p:nvSpPr>
        <p:spPr>
          <a:xfrm>
            <a:off x="4807544" y="3629089"/>
            <a:ext cx="911331" cy="369332"/>
          </a:xfrm>
          <a:prstGeom prst="rect">
            <a:avLst/>
          </a:prstGeom>
          <a:solidFill>
            <a:schemeClr val="tx1">
              <a:alpha val="65000"/>
            </a:schemeClr>
          </a:solidFill>
        </p:spPr>
        <p:txBody>
          <a:bodyPr wrap="square" rtlCol="0">
            <a:spAutoFit/>
          </a:bodyPr>
          <a:lstStyle>
            <a:defPPr>
              <a:defRPr lang="en-US"/>
            </a:defPPr>
            <a:lvl1pPr algn="r">
              <a:defRPr>
                <a:solidFill>
                  <a:schemeClr val="bg1"/>
                </a:solidFill>
                <a:latin typeface="Segoe Condensed" panose="020B0606040200020203" pitchFamily="34" charset="0"/>
              </a:defRPr>
            </a:lvl1pPr>
          </a:lstStyle>
          <a:p>
            <a:r>
              <a:rPr lang="en-US" dirty="0" err="1"/>
              <a:t>LightUp</a:t>
            </a:r>
            <a:endParaRPr lang="en-US" dirty="0"/>
          </a:p>
        </p:txBody>
      </p:sp>
    </p:spTree>
    <p:extLst>
      <p:ext uri="{BB962C8B-B14F-4D97-AF65-F5344CB8AC3E}">
        <p14:creationId xmlns:p14="http://schemas.microsoft.com/office/powerpoint/2010/main" val="150936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600" y="467474"/>
            <a:ext cx="10058400" cy="708436"/>
          </a:xfrm>
        </p:spPr>
        <p:txBody>
          <a:bodyPr>
            <a:noAutofit/>
          </a:bodyPr>
          <a:lstStyle/>
          <a:p>
            <a:r>
              <a:rPr lang="en-US" dirty="0"/>
              <a:t>Clothing is a Unique Design Context</a:t>
            </a:r>
          </a:p>
        </p:txBody>
      </p:sp>
      <p:sp>
        <p:nvSpPr>
          <p:cNvPr id="6" name="Content Placeholder 5"/>
          <p:cNvSpPr>
            <a:spLocks noGrp="1"/>
          </p:cNvSpPr>
          <p:nvPr>
            <p:ph sz="quarter" idx="13"/>
          </p:nvPr>
        </p:nvSpPr>
        <p:spPr/>
        <p:txBody>
          <a:bodyPr/>
          <a:lstStyle/>
          <a:p>
            <a:r>
              <a:rPr lang="en-US" dirty="0"/>
              <a:t>Why Clothing?</a:t>
            </a:r>
          </a:p>
        </p:txBody>
      </p:sp>
      <p:sp>
        <p:nvSpPr>
          <p:cNvPr id="54" name="Content Placeholder 5"/>
          <p:cNvSpPr>
            <a:spLocks noGrp="1"/>
          </p:cNvSpPr>
          <p:nvPr>
            <p:ph idx="1"/>
          </p:nvPr>
        </p:nvSpPr>
        <p:spPr>
          <a:xfrm>
            <a:off x="228600" y="1066801"/>
            <a:ext cx="12192000" cy="662596"/>
          </a:xfrm>
        </p:spPr>
        <p:txBody>
          <a:bodyPr>
            <a:normAutofit/>
          </a:bodyPr>
          <a:lstStyle/>
          <a:p>
            <a:r>
              <a:rPr lang="en-US" sz="2000" dirty="0"/>
              <a:t>Constructions are wearable &amp;, thus, inherently social, mobile, &amp; always available</a:t>
            </a:r>
          </a:p>
        </p:txBody>
      </p:sp>
    </p:spTree>
    <p:extLst>
      <p:ext uri="{BB962C8B-B14F-4D97-AF65-F5344CB8AC3E}">
        <p14:creationId xmlns:p14="http://schemas.microsoft.com/office/powerpoint/2010/main" val="882065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600" y="467474"/>
            <a:ext cx="10058400" cy="708436"/>
          </a:xfrm>
        </p:spPr>
        <p:txBody>
          <a:bodyPr>
            <a:noAutofit/>
          </a:bodyPr>
          <a:lstStyle/>
          <a:p>
            <a:r>
              <a:rPr lang="en-US" dirty="0"/>
              <a:t>Clothing is a Unique Design Context</a:t>
            </a:r>
          </a:p>
        </p:txBody>
      </p:sp>
      <p:sp>
        <p:nvSpPr>
          <p:cNvPr id="6" name="Content Placeholder 5"/>
          <p:cNvSpPr>
            <a:spLocks noGrp="1"/>
          </p:cNvSpPr>
          <p:nvPr>
            <p:ph sz="quarter" idx="13"/>
          </p:nvPr>
        </p:nvSpPr>
        <p:spPr/>
        <p:txBody>
          <a:bodyPr/>
          <a:lstStyle/>
          <a:p>
            <a:r>
              <a:rPr lang="en-US" dirty="0"/>
              <a:t>Why Clothing?</a:t>
            </a:r>
          </a:p>
        </p:txBody>
      </p:sp>
      <p:sp>
        <p:nvSpPr>
          <p:cNvPr id="54" name="Content Placeholder 5"/>
          <p:cNvSpPr>
            <a:spLocks noGrp="1"/>
          </p:cNvSpPr>
          <p:nvPr>
            <p:ph idx="1"/>
          </p:nvPr>
        </p:nvSpPr>
        <p:spPr>
          <a:xfrm>
            <a:off x="228600" y="1066801"/>
            <a:ext cx="12192000" cy="662596"/>
          </a:xfrm>
        </p:spPr>
        <p:txBody>
          <a:bodyPr>
            <a:normAutofit/>
          </a:bodyPr>
          <a:lstStyle/>
          <a:p>
            <a:r>
              <a:rPr lang="en-US" sz="2000" dirty="0"/>
              <a:t>Constructions are wearable &amp;, thus, inherently social, mobile, &amp; always available</a:t>
            </a:r>
          </a:p>
        </p:txBody>
      </p:sp>
      <p:grpSp>
        <p:nvGrpSpPr>
          <p:cNvPr id="3" name="Group 2"/>
          <p:cNvGrpSpPr/>
          <p:nvPr/>
        </p:nvGrpSpPr>
        <p:grpSpPr>
          <a:xfrm>
            <a:off x="159463" y="2173188"/>
            <a:ext cx="2961067" cy="3103722"/>
            <a:chOff x="159463" y="2173188"/>
            <a:chExt cx="2961067" cy="3103722"/>
          </a:xfrm>
        </p:grpSpPr>
        <p:grpSp>
          <p:nvGrpSpPr>
            <p:cNvPr id="2055" name="Group 2054"/>
            <p:cNvGrpSpPr/>
            <p:nvPr/>
          </p:nvGrpSpPr>
          <p:grpSpPr>
            <a:xfrm>
              <a:off x="261135" y="2173188"/>
              <a:ext cx="2757724" cy="2612554"/>
              <a:chOff x="261135" y="2159024"/>
              <a:chExt cx="3320118" cy="3145343"/>
            </a:xfrm>
          </p:grpSpPr>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2159024"/>
                <a:ext cx="1321942" cy="1321942"/>
              </a:xfrm>
              <a:prstGeom prst="rect">
                <a:avLst/>
              </a:prstGeom>
            </p:spPr>
          </p:pic>
          <p:pic>
            <p:nvPicPr>
              <p:cNvPr id="14" name="Picture 13"/>
              <p:cNvPicPr>
                <a:picLocks noChangeAspect="1"/>
              </p:cNvPicPr>
              <p:nvPr/>
            </p:nvPicPr>
            <p:blipFill rotWithShape="1">
              <a:blip r:embed="rId4" cstate="print">
                <a:extLst>
                  <a:ext uri="{28A0092B-C50C-407E-A947-70E740481C1C}">
                    <a14:useLocalDpi xmlns:a14="http://schemas.microsoft.com/office/drawing/2010/main" val="0"/>
                  </a:ext>
                </a:extLst>
              </a:blip>
              <a:srcRect b="38889"/>
              <a:stretch/>
            </p:blipFill>
            <p:spPr>
              <a:xfrm>
                <a:off x="261135" y="3275405"/>
                <a:ext cx="3320118" cy="2028962"/>
              </a:xfrm>
              <a:prstGeom prst="rect">
                <a:avLst/>
              </a:prstGeom>
            </p:spPr>
          </p:pic>
          <p:pic>
            <p:nvPicPr>
              <p:cNvPr id="18" name="Pictur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43914" y="2269601"/>
                <a:ext cx="1356486" cy="1356486"/>
              </a:xfrm>
              <a:prstGeom prst="rect">
                <a:avLst/>
              </a:prstGeom>
            </p:spPr>
          </p:pic>
        </p:grpSp>
        <p:sp>
          <p:nvSpPr>
            <p:cNvPr id="55" name="Rectangle 54"/>
            <p:cNvSpPr/>
            <p:nvPr/>
          </p:nvSpPr>
          <p:spPr>
            <a:xfrm>
              <a:off x="159463" y="4876800"/>
              <a:ext cx="2961067"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Changing environments</a:t>
              </a:r>
              <a:endParaRPr kumimoji="0" lang="en-US" sz="1400" b="0" i="0" u="none" strike="noStrike" kern="0" cap="none" spc="0" normalizeH="0" baseline="0" noProof="0" dirty="0">
                <a:ln>
                  <a:noFill/>
                </a:ln>
                <a:solidFill>
                  <a:sysClr val="windowText" lastClr="000000"/>
                </a:solidFill>
                <a:effectLst/>
                <a:uLnTx/>
                <a:uFillTx/>
              </a:endParaRPr>
            </a:p>
          </p:txBody>
        </p:sp>
      </p:grpSp>
      <p:grpSp>
        <p:nvGrpSpPr>
          <p:cNvPr id="5" name="Group 4"/>
          <p:cNvGrpSpPr/>
          <p:nvPr/>
        </p:nvGrpSpPr>
        <p:grpSpPr>
          <a:xfrm>
            <a:off x="4191000" y="2360242"/>
            <a:ext cx="3717392" cy="2916668"/>
            <a:chOff x="4191000" y="2360242"/>
            <a:chExt cx="3717392" cy="2916668"/>
          </a:xfrm>
        </p:grpSpPr>
        <p:grpSp>
          <p:nvGrpSpPr>
            <p:cNvPr id="27" name="Group 26"/>
            <p:cNvGrpSpPr/>
            <p:nvPr/>
          </p:nvGrpSpPr>
          <p:grpSpPr>
            <a:xfrm>
              <a:off x="4191000" y="2360242"/>
              <a:ext cx="3717392" cy="2475462"/>
              <a:chOff x="1111827" y="4572000"/>
              <a:chExt cx="3841174" cy="2557890"/>
            </a:xfrm>
          </p:grpSpPr>
          <p:pic>
            <p:nvPicPr>
              <p:cNvPr id="19" name="Picture 18"/>
              <p:cNvPicPr>
                <a:picLocks noChangeAspect="1"/>
              </p:cNvPicPr>
              <p:nvPr/>
            </p:nvPicPr>
            <p:blipFill rotWithShape="1">
              <a:blip r:embed="rId6">
                <a:extLst>
                  <a:ext uri="{28A0092B-C50C-407E-A947-70E740481C1C}">
                    <a14:useLocalDpi xmlns:a14="http://schemas.microsoft.com/office/drawing/2010/main" val="0"/>
                  </a:ext>
                </a:extLst>
              </a:blip>
              <a:srcRect l="35094" t="31666" b="23890"/>
              <a:stretch/>
            </p:blipFill>
            <p:spPr>
              <a:xfrm>
                <a:off x="1217485" y="4572000"/>
                <a:ext cx="3735516" cy="2557890"/>
              </a:xfrm>
              <a:prstGeom prst="rect">
                <a:avLst/>
              </a:prstGeom>
            </p:spPr>
          </p:pic>
          <p:sp>
            <p:nvSpPr>
              <p:cNvPr id="26" name="Freeform 25"/>
              <p:cNvSpPr/>
              <p:nvPr/>
            </p:nvSpPr>
            <p:spPr>
              <a:xfrm>
                <a:off x="1111827" y="4992832"/>
                <a:ext cx="415637" cy="659823"/>
              </a:xfrm>
              <a:custGeom>
                <a:avLst/>
                <a:gdLst>
                  <a:gd name="connsiteX0" fmla="*/ 36368 w 415637"/>
                  <a:gd name="connsiteY0" fmla="*/ 0 h 659823"/>
                  <a:gd name="connsiteX1" fmla="*/ 415637 w 415637"/>
                  <a:gd name="connsiteY1" fmla="*/ 426027 h 659823"/>
                  <a:gd name="connsiteX2" fmla="*/ 405246 w 415637"/>
                  <a:gd name="connsiteY2" fmla="*/ 519545 h 659823"/>
                  <a:gd name="connsiteX3" fmla="*/ 348096 w 415637"/>
                  <a:gd name="connsiteY3" fmla="*/ 659823 h 659823"/>
                  <a:gd name="connsiteX4" fmla="*/ 0 w 415637"/>
                  <a:gd name="connsiteY4" fmla="*/ 503959 h 659823"/>
                  <a:gd name="connsiteX5" fmla="*/ 36368 w 415637"/>
                  <a:gd name="connsiteY5" fmla="*/ 0 h 659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637" h="659823">
                    <a:moveTo>
                      <a:pt x="36368" y="0"/>
                    </a:moveTo>
                    <a:lnTo>
                      <a:pt x="415637" y="426027"/>
                    </a:lnTo>
                    <a:lnTo>
                      <a:pt x="405246" y="519545"/>
                    </a:lnTo>
                    <a:lnTo>
                      <a:pt x="348096" y="659823"/>
                    </a:lnTo>
                    <a:lnTo>
                      <a:pt x="0" y="503959"/>
                    </a:lnTo>
                    <a:lnTo>
                      <a:pt x="36368"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Rectangle 55"/>
            <p:cNvSpPr/>
            <p:nvPr/>
          </p:nvSpPr>
          <p:spPr>
            <a:xfrm>
              <a:off x="4890656" y="4876800"/>
              <a:ext cx="2292615"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Social Interactions</a:t>
              </a:r>
              <a:endParaRPr kumimoji="0" lang="en-US" sz="1400" b="0" i="0" u="none" strike="noStrike" kern="0" cap="none" spc="0" normalizeH="0" baseline="0" noProof="0" dirty="0">
                <a:ln>
                  <a:noFill/>
                </a:ln>
                <a:solidFill>
                  <a:sysClr val="windowText" lastClr="000000"/>
                </a:solidFill>
                <a:effectLst/>
                <a:uLnTx/>
                <a:uFillTx/>
              </a:endParaRPr>
            </a:p>
          </p:txBody>
        </p:sp>
      </p:grpSp>
      <p:grpSp>
        <p:nvGrpSpPr>
          <p:cNvPr id="7" name="Group 6"/>
          <p:cNvGrpSpPr/>
          <p:nvPr/>
        </p:nvGrpSpPr>
        <p:grpSpPr>
          <a:xfrm>
            <a:off x="8108455" y="2305564"/>
            <a:ext cx="3912769" cy="2971346"/>
            <a:chOff x="8108455" y="2305564"/>
            <a:chExt cx="3912769" cy="2971346"/>
          </a:xfrm>
        </p:grpSpPr>
        <p:grpSp>
          <p:nvGrpSpPr>
            <p:cNvPr id="2053" name="Group 2052"/>
            <p:cNvGrpSpPr/>
            <p:nvPr/>
          </p:nvGrpSpPr>
          <p:grpSpPr>
            <a:xfrm>
              <a:off x="8108455" y="2305564"/>
              <a:ext cx="3912769" cy="2429995"/>
              <a:chOff x="3875469" y="2717909"/>
              <a:chExt cx="3751750" cy="2329995"/>
            </a:xfrm>
          </p:grpSpPr>
          <p:pic>
            <p:nvPicPr>
              <p:cNvPr id="2" name="Picture 1"/>
              <p:cNvPicPr>
                <a:picLocks noChangeAspect="1"/>
              </p:cNvPicPr>
              <p:nvPr/>
            </p:nvPicPr>
            <p:blipFill rotWithShape="1">
              <a:blip r:embed="rId7" cstate="print">
                <a:extLst>
                  <a:ext uri="{28A0092B-C50C-407E-A947-70E740481C1C}">
                    <a14:useLocalDpi xmlns:a14="http://schemas.microsoft.com/office/drawing/2010/main" val="0"/>
                  </a:ext>
                </a:extLst>
              </a:blip>
              <a:srcRect b="14445"/>
              <a:stretch/>
            </p:blipFill>
            <p:spPr>
              <a:xfrm>
                <a:off x="3875469" y="2918343"/>
                <a:ext cx="2489098" cy="2129561"/>
              </a:xfrm>
              <a:prstGeom prst="rect">
                <a:avLst/>
              </a:prstGeom>
            </p:spPr>
          </p:pic>
          <p:grpSp>
            <p:nvGrpSpPr>
              <p:cNvPr id="2051" name="Group 2050"/>
              <p:cNvGrpSpPr/>
              <p:nvPr/>
            </p:nvGrpSpPr>
            <p:grpSpPr>
              <a:xfrm>
                <a:off x="5598257" y="2717909"/>
                <a:ext cx="2028962" cy="2209800"/>
                <a:chOff x="5586785" y="2838104"/>
                <a:chExt cx="2028962" cy="2209800"/>
              </a:xfrm>
            </p:grpSpPr>
            <p:pic>
              <p:nvPicPr>
                <p:cNvPr id="2048" name="Picture 204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586785" y="2838104"/>
                  <a:ext cx="2028962" cy="2028962"/>
                </a:xfrm>
                <a:prstGeom prst="rect">
                  <a:avLst/>
                </a:prstGeom>
              </p:spPr>
            </p:pic>
            <p:sp>
              <p:nvSpPr>
                <p:cNvPr id="2049" name="Oval 2048"/>
                <p:cNvSpPr/>
                <p:nvPr/>
              </p:nvSpPr>
              <p:spPr>
                <a:xfrm>
                  <a:off x="6419814" y="4724400"/>
                  <a:ext cx="323504" cy="32350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57" name="Rectangle 56"/>
            <p:cNvSpPr/>
            <p:nvPr/>
          </p:nvSpPr>
          <p:spPr>
            <a:xfrm>
              <a:off x="9501698" y="4876800"/>
              <a:ext cx="1223413"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100" panose="02000000000000000000" pitchFamily="50" charset="0"/>
                </a:rPr>
                <a:t>Daily Life</a:t>
              </a:r>
              <a:endParaRPr kumimoji="0" lang="en-US" sz="1400" b="0" i="0" u="none" strike="noStrike" kern="0" cap="none" spc="0" normalizeH="0" baseline="0" noProof="0" dirty="0">
                <a:ln>
                  <a:noFill/>
                </a:ln>
                <a:solidFill>
                  <a:sysClr val="windowText" lastClr="000000"/>
                </a:solidFill>
                <a:effectLst/>
                <a:uLnTx/>
                <a:uFillTx/>
              </a:endParaRPr>
            </a:p>
          </p:txBody>
        </p:sp>
      </p:grpSp>
    </p:spTree>
    <p:extLst>
      <p:ext uri="{BB962C8B-B14F-4D97-AF65-F5344CB8AC3E}">
        <p14:creationId xmlns:p14="http://schemas.microsoft.com/office/powerpoint/2010/main" val="20607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TODO: add this if time</a:t>
            </a:r>
          </a:p>
        </p:txBody>
      </p:sp>
      <p:sp>
        <p:nvSpPr>
          <p:cNvPr id="3" name="Content Placeholder 2"/>
          <p:cNvSpPr>
            <a:spLocks noGrp="1"/>
          </p:cNvSpPr>
          <p:nvPr>
            <p:ph idx="1"/>
          </p:nvPr>
        </p:nvSpPr>
        <p:spPr/>
        <p:txBody>
          <a:bodyPr/>
          <a:lstStyle/>
          <a:p>
            <a:r>
              <a:rPr lang="en-US" dirty="0"/>
              <a:t>Moreover, prior work studying e-textiles has shown that it broadens participation in STEM-related activities and broadens perceptions of computing</a:t>
            </a:r>
          </a:p>
        </p:txBody>
      </p:sp>
      <p:sp>
        <p:nvSpPr>
          <p:cNvPr id="4" name="Content Placeholder 3"/>
          <p:cNvSpPr>
            <a:spLocks noGrp="1"/>
          </p:cNvSpPr>
          <p:nvPr>
            <p:ph sz="quarter" idx="13"/>
          </p:nvPr>
        </p:nvSpPr>
        <p:spPr/>
        <p:txBody>
          <a:bodyPr/>
          <a:lstStyle/>
          <a:p>
            <a:r>
              <a:rPr lang="en-US" dirty="0"/>
              <a:t>Why Clothing?</a:t>
            </a:r>
          </a:p>
        </p:txBody>
      </p:sp>
    </p:spTree>
    <p:extLst>
      <p:ext uri="{BB962C8B-B14F-4D97-AF65-F5344CB8AC3E}">
        <p14:creationId xmlns:p14="http://schemas.microsoft.com/office/powerpoint/2010/main" val="40842186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Design History</a:t>
            </a:r>
          </a:p>
        </p:txBody>
      </p:sp>
      <p:sp>
        <p:nvSpPr>
          <p:cNvPr id="3" name="Content Placeholder 2"/>
          <p:cNvSpPr>
            <a:spLocks noGrp="1"/>
          </p:cNvSpPr>
          <p:nvPr>
            <p:ph idx="1"/>
          </p:nvPr>
        </p:nvSpPr>
        <p:spPr/>
        <p:txBody>
          <a:bodyPr/>
          <a:lstStyle/>
          <a:p>
            <a:r>
              <a:rPr lang="en-US" dirty="0"/>
              <a:t>If time, could go into some design history</a:t>
            </a:r>
          </a:p>
        </p:txBody>
      </p:sp>
    </p:spTree>
    <p:extLst>
      <p:ext uri="{BB962C8B-B14F-4D97-AF65-F5344CB8AC3E}">
        <p14:creationId xmlns:p14="http://schemas.microsoft.com/office/powerpoint/2010/main" val="412765524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074782"/>
            <a:ext cx="6400800" cy="708436"/>
          </a:xfrm>
        </p:spPr>
        <p:txBody>
          <a:bodyPr>
            <a:normAutofit/>
          </a:bodyPr>
          <a:lstStyle/>
          <a:p>
            <a:pPr algn="ctr"/>
            <a:r>
              <a:rPr lang="en-US" dirty="0" err="1">
                <a:latin typeface="Museo Slab 900" panose="02000000000000000000" pitchFamily="50" charset="0"/>
              </a:rPr>
              <a:t>MakerWear</a:t>
            </a:r>
            <a:r>
              <a:rPr lang="en-US" dirty="0">
                <a:latin typeface="Museo Slab 900" panose="02000000000000000000" pitchFamily="50" charset="0"/>
              </a:rPr>
              <a:t> Design</a:t>
            </a:r>
          </a:p>
        </p:txBody>
      </p:sp>
    </p:spTree>
    <p:extLst>
      <p:ext uri="{BB962C8B-B14F-4D97-AF65-F5344CB8AC3E}">
        <p14:creationId xmlns:p14="http://schemas.microsoft.com/office/powerpoint/2010/main" val="23986871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Design Goals</a:t>
            </a:r>
          </a:p>
        </p:txBody>
      </p:sp>
      <p:sp>
        <p:nvSpPr>
          <p:cNvPr id="4" name="Content Placeholder 3"/>
          <p:cNvSpPr>
            <a:spLocks noGrp="1"/>
          </p:cNvSpPr>
          <p:nvPr>
            <p:ph sz="quarter" idx="13"/>
          </p:nvPr>
        </p:nvSpPr>
        <p:spPr/>
        <p:txBody>
          <a:bodyPr/>
          <a:lstStyle/>
          <a:p>
            <a:r>
              <a:rPr lang="en-US" dirty="0"/>
              <a:t>Design Overview</a:t>
            </a:r>
          </a:p>
        </p:txBody>
      </p:sp>
      <p:grpSp>
        <p:nvGrpSpPr>
          <p:cNvPr id="5" name="Group 4"/>
          <p:cNvGrpSpPr/>
          <p:nvPr/>
        </p:nvGrpSpPr>
        <p:grpSpPr>
          <a:xfrm>
            <a:off x="1461929" y="1905000"/>
            <a:ext cx="3647325" cy="1257505"/>
            <a:chOff x="547529" y="1565170"/>
            <a:chExt cx="3647325" cy="1257505"/>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7529" y="1565170"/>
              <a:ext cx="1257505" cy="1257505"/>
            </a:xfrm>
            <a:prstGeom prst="rect">
              <a:avLst/>
            </a:prstGeom>
          </p:spPr>
        </p:pic>
        <p:sp>
          <p:nvSpPr>
            <p:cNvPr id="7" name="TextBox 6"/>
            <p:cNvSpPr txBox="1"/>
            <p:nvPr/>
          </p:nvSpPr>
          <p:spPr>
            <a:xfrm>
              <a:off x="1934299" y="1932312"/>
              <a:ext cx="2260555" cy="523220"/>
            </a:xfrm>
            <a:prstGeom prst="rect">
              <a:avLst/>
            </a:prstGeom>
            <a:noFill/>
          </p:spPr>
          <p:txBody>
            <a:bodyPr wrap="none" rtlCol="0">
              <a:spAutoFit/>
            </a:bodyPr>
            <a:lstStyle/>
            <a:p>
              <a:r>
                <a:rPr lang="en-US" sz="2800" b="1" dirty="0">
                  <a:solidFill>
                    <a:prstClr val="black"/>
                  </a:solidFill>
                  <a:latin typeface="Segoe Condensed" panose="020B0606040200020203" pitchFamily="34" charset="0"/>
                </a:rPr>
                <a:t>Responsiveness</a:t>
              </a:r>
            </a:p>
          </p:txBody>
        </p:sp>
      </p:grpSp>
      <p:grpSp>
        <p:nvGrpSpPr>
          <p:cNvPr id="8" name="Group 7"/>
          <p:cNvGrpSpPr/>
          <p:nvPr/>
        </p:nvGrpSpPr>
        <p:grpSpPr>
          <a:xfrm>
            <a:off x="1618290" y="3431516"/>
            <a:ext cx="3431653" cy="944782"/>
            <a:chOff x="703890" y="3091686"/>
            <a:chExt cx="3431653" cy="944782"/>
          </a:xfrm>
        </p:grpSpPr>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3890" y="3091686"/>
              <a:ext cx="944782" cy="944782"/>
            </a:xfrm>
            <a:prstGeom prst="rect">
              <a:avLst/>
            </a:prstGeom>
          </p:spPr>
        </p:pic>
        <p:sp>
          <p:nvSpPr>
            <p:cNvPr id="10" name="TextBox 9"/>
            <p:cNvSpPr txBox="1"/>
            <p:nvPr/>
          </p:nvSpPr>
          <p:spPr>
            <a:xfrm>
              <a:off x="1934299" y="3302467"/>
              <a:ext cx="2201244" cy="523220"/>
            </a:xfrm>
            <a:prstGeom prst="rect">
              <a:avLst/>
            </a:prstGeom>
            <a:noFill/>
          </p:spPr>
          <p:txBody>
            <a:bodyPr wrap="none" rtlCol="0">
              <a:spAutoFit/>
            </a:bodyPr>
            <a:lstStyle/>
            <a:p>
              <a:r>
                <a:rPr lang="en-US" sz="2800" b="1" dirty="0">
                  <a:solidFill>
                    <a:prstClr val="black"/>
                  </a:solidFill>
                  <a:latin typeface="Segoe Condensed" panose="020B0606040200020203" pitchFamily="34" charset="0"/>
                </a:rPr>
                <a:t>Self-Expression</a:t>
              </a:r>
            </a:p>
          </p:txBody>
        </p:sp>
      </p:grpSp>
      <p:grpSp>
        <p:nvGrpSpPr>
          <p:cNvPr id="11" name="Group 10"/>
          <p:cNvGrpSpPr/>
          <p:nvPr/>
        </p:nvGrpSpPr>
        <p:grpSpPr>
          <a:xfrm>
            <a:off x="1618290" y="5035590"/>
            <a:ext cx="3740231" cy="944782"/>
            <a:chOff x="703890" y="4695760"/>
            <a:chExt cx="3740231" cy="944782"/>
          </a:xfrm>
        </p:grpSpPr>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3890" y="4695760"/>
              <a:ext cx="944782" cy="944782"/>
            </a:xfrm>
            <a:prstGeom prst="rect">
              <a:avLst/>
            </a:prstGeom>
          </p:spPr>
        </p:pic>
        <p:sp>
          <p:nvSpPr>
            <p:cNvPr id="13" name="TextBox 12"/>
            <p:cNvSpPr txBox="1"/>
            <p:nvPr/>
          </p:nvSpPr>
          <p:spPr>
            <a:xfrm>
              <a:off x="1904643" y="4906541"/>
              <a:ext cx="2539478" cy="523220"/>
            </a:xfrm>
            <a:prstGeom prst="rect">
              <a:avLst/>
            </a:prstGeom>
            <a:noFill/>
          </p:spPr>
          <p:txBody>
            <a:bodyPr wrap="none" rtlCol="0">
              <a:spAutoFit/>
            </a:bodyPr>
            <a:lstStyle/>
            <a:p>
              <a:r>
                <a:rPr lang="en-US" sz="2800" b="1" dirty="0">
                  <a:solidFill>
                    <a:prstClr val="black"/>
                  </a:solidFill>
                  <a:latin typeface="Segoe Condensed" panose="020B0606040200020203" pitchFamily="34" charset="0"/>
                </a:rPr>
                <a:t>Fun &amp; Playfulness</a:t>
              </a:r>
            </a:p>
          </p:txBody>
        </p:sp>
      </p:grpSp>
      <p:grpSp>
        <p:nvGrpSpPr>
          <p:cNvPr id="14" name="Group 13"/>
          <p:cNvGrpSpPr/>
          <p:nvPr/>
        </p:nvGrpSpPr>
        <p:grpSpPr>
          <a:xfrm>
            <a:off x="6978810" y="2061361"/>
            <a:ext cx="3606659" cy="944782"/>
            <a:chOff x="6064410" y="1721531"/>
            <a:chExt cx="3606659" cy="944782"/>
          </a:xfrm>
        </p:grpSpPr>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064410" y="1721531"/>
              <a:ext cx="944782" cy="944782"/>
            </a:xfrm>
            <a:prstGeom prst="rect">
              <a:avLst/>
            </a:prstGeom>
          </p:spPr>
        </p:pic>
        <p:sp>
          <p:nvSpPr>
            <p:cNvPr id="16" name="TextBox 15"/>
            <p:cNvSpPr txBox="1"/>
            <p:nvPr/>
          </p:nvSpPr>
          <p:spPr>
            <a:xfrm>
              <a:off x="7184491" y="1932312"/>
              <a:ext cx="2486578" cy="523220"/>
            </a:xfrm>
            <a:prstGeom prst="rect">
              <a:avLst/>
            </a:prstGeom>
            <a:noFill/>
          </p:spPr>
          <p:txBody>
            <a:bodyPr wrap="none" rtlCol="0">
              <a:spAutoFit/>
            </a:bodyPr>
            <a:lstStyle/>
            <a:p>
              <a:r>
                <a:rPr lang="en-US" sz="2800" b="1" dirty="0">
                  <a:solidFill>
                    <a:prstClr val="black"/>
                  </a:solidFill>
                  <a:latin typeface="Segoe Condensed" panose="020B0606040200020203" pitchFamily="34" charset="0"/>
                </a:rPr>
                <a:t>Easy &amp; Accessible</a:t>
              </a:r>
            </a:p>
          </p:txBody>
        </p:sp>
      </p:grpSp>
      <p:grpSp>
        <p:nvGrpSpPr>
          <p:cNvPr id="17" name="Group 16"/>
          <p:cNvGrpSpPr/>
          <p:nvPr/>
        </p:nvGrpSpPr>
        <p:grpSpPr>
          <a:xfrm>
            <a:off x="6995831" y="3434466"/>
            <a:ext cx="3265832" cy="941832"/>
            <a:chOff x="6081431" y="3094636"/>
            <a:chExt cx="3265832" cy="941832"/>
          </a:xfrm>
        </p:grpSpPr>
        <p:pic>
          <p:nvPicPr>
            <p:cNvPr id="18" name="Picture 1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081431" y="3094636"/>
              <a:ext cx="941832" cy="941832"/>
            </a:xfrm>
            <a:prstGeom prst="rect">
              <a:avLst/>
            </a:prstGeom>
          </p:spPr>
        </p:pic>
        <p:sp>
          <p:nvSpPr>
            <p:cNvPr id="19" name="TextBox 18"/>
            <p:cNvSpPr txBox="1"/>
            <p:nvPr/>
          </p:nvSpPr>
          <p:spPr>
            <a:xfrm>
              <a:off x="7184491" y="3302467"/>
              <a:ext cx="2162772" cy="523220"/>
            </a:xfrm>
            <a:prstGeom prst="rect">
              <a:avLst/>
            </a:prstGeom>
            <a:noFill/>
          </p:spPr>
          <p:txBody>
            <a:bodyPr wrap="none" rtlCol="0">
              <a:spAutoFit/>
            </a:bodyPr>
            <a:lstStyle/>
            <a:p>
              <a:r>
                <a:rPr lang="en-US" sz="2800" b="1" dirty="0">
                  <a:solidFill>
                    <a:prstClr val="black"/>
                  </a:solidFill>
                  <a:latin typeface="Segoe Condensed" panose="020B0606040200020203" pitchFamily="34" charset="0"/>
                </a:rPr>
                <a:t>Programmable</a:t>
              </a:r>
            </a:p>
          </p:txBody>
        </p:sp>
      </p:grpSp>
    </p:spTree>
    <p:extLst>
      <p:ext uri="{BB962C8B-B14F-4D97-AF65-F5344CB8AC3E}">
        <p14:creationId xmlns:p14="http://schemas.microsoft.com/office/powerpoint/2010/main" val="14535840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Modular Design</a:t>
            </a:r>
          </a:p>
        </p:txBody>
      </p:sp>
      <p:sp>
        <p:nvSpPr>
          <p:cNvPr id="3" name="Content Placeholder 2"/>
          <p:cNvSpPr>
            <a:spLocks noGrp="1"/>
          </p:cNvSpPr>
          <p:nvPr>
            <p:ph idx="1"/>
          </p:nvPr>
        </p:nvSpPr>
        <p:spPr/>
        <p:txBody>
          <a:bodyPr/>
          <a:lstStyle/>
          <a:p>
            <a:endParaRPr lang="en-US" dirty="0"/>
          </a:p>
        </p:txBody>
      </p:sp>
      <p:sp>
        <p:nvSpPr>
          <p:cNvPr id="4" name="Content Placeholder 3"/>
          <p:cNvSpPr>
            <a:spLocks noGrp="1"/>
          </p:cNvSpPr>
          <p:nvPr>
            <p:ph sz="quarter" idx="13"/>
          </p:nvPr>
        </p:nvSpPr>
        <p:spPr/>
        <p:txBody>
          <a:bodyPr/>
          <a:lstStyle/>
          <a:p>
            <a:r>
              <a:rPr lang="en-US" dirty="0"/>
              <a:t>Design Overview</a:t>
            </a:r>
          </a:p>
        </p:txBody>
      </p:sp>
      <p:sp>
        <p:nvSpPr>
          <p:cNvPr id="7" name="TextBox 6"/>
          <p:cNvSpPr txBox="1"/>
          <p:nvPr/>
        </p:nvSpPr>
        <p:spPr>
          <a:xfrm>
            <a:off x="2144745" y="3556935"/>
            <a:ext cx="2018501" cy="523220"/>
          </a:xfrm>
          <a:prstGeom prst="rect">
            <a:avLst/>
          </a:prstGeom>
          <a:noFill/>
        </p:spPr>
        <p:txBody>
          <a:bodyPr wrap="none" rtlCol="0">
            <a:spAutoFit/>
          </a:bodyPr>
          <a:lstStyle/>
          <a:p>
            <a:r>
              <a:rPr lang="en-US" sz="2800" b="1" dirty="0">
                <a:solidFill>
                  <a:prstClr val="black"/>
                </a:solidFill>
                <a:latin typeface="Segoe Condensed" panose="020B0606040200020203" pitchFamily="34" charset="0"/>
              </a:rPr>
              <a:t>Plug and Play</a:t>
            </a:r>
          </a:p>
        </p:txBody>
      </p:sp>
      <p:sp>
        <p:nvSpPr>
          <p:cNvPr id="10" name="TextBox 9"/>
          <p:cNvSpPr txBox="1"/>
          <p:nvPr/>
        </p:nvSpPr>
        <p:spPr>
          <a:xfrm>
            <a:off x="5257800" y="3556935"/>
            <a:ext cx="2360646" cy="523220"/>
          </a:xfrm>
          <a:prstGeom prst="rect">
            <a:avLst/>
          </a:prstGeom>
          <a:noFill/>
        </p:spPr>
        <p:txBody>
          <a:bodyPr wrap="none" rtlCol="0">
            <a:spAutoFit/>
          </a:bodyPr>
          <a:lstStyle/>
          <a:p>
            <a:r>
              <a:rPr lang="en-US" sz="2800" b="1" dirty="0">
                <a:solidFill>
                  <a:prstClr val="black"/>
                </a:solidFill>
                <a:latin typeface="Segoe Condensed" panose="020B0606040200020203" pitchFamily="34" charset="0"/>
              </a:rPr>
              <a:t>Allow Cascading</a:t>
            </a:r>
          </a:p>
        </p:txBody>
      </p:sp>
      <p:sp>
        <p:nvSpPr>
          <p:cNvPr id="13" name="TextBox 12"/>
          <p:cNvSpPr txBox="1"/>
          <p:nvPr/>
        </p:nvSpPr>
        <p:spPr>
          <a:xfrm>
            <a:off x="8151846" y="3556935"/>
            <a:ext cx="2821735" cy="523220"/>
          </a:xfrm>
          <a:prstGeom prst="rect">
            <a:avLst/>
          </a:prstGeom>
          <a:noFill/>
        </p:spPr>
        <p:txBody>
          <a:bodyPr wrap="none" rtlCol="0">
            <a:spAutoFit/>
          </a:bodyPr>
          <a:lstStyle/>
          <a:p>
            <a:r>
              <a:rPr lang="en-US" sz="2800" b="1" dirty="0">
                <a:solidFill>
                  <a:prstClr val="black"/>
                </a:solidFill>
                <a:latin typeface="Segoe Condensed" panose="020B0606040200020203" pitchFamily="34" charset="0"/>
              </a:rPr>
              <a:t>Strong Attachments</a:t>
            </a:r>
          </a:p>
        </p:txBody>
      </p:sp>
    </p:spTree>
    <p:extLst>
      <p:ext uri="{BB962C8B-B14F-4D97-AF65-F5344CB8AC3E}">
        <p14:creationId xmlns:p14="http://schemas.microsoft.com/office/powerpoint/2010/main" val="6283504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98458" y="2542376"/>
            <a:ext cx="2194560" cy="1915324"/>
          </a:xfrm>
          <a:prstGeom prst="rect">
            <a:avLst/>
          </a:prstGeom>
        </p:spPr>
      </p:pic>
    </p:spTree>
    <p:extLst>
      <p:ext uri="{BB962C8B-B14F-4D97-AF65-F5344CB8AC3E}">
        <p14:creationId xmlns:p14="http://schemas.microsoft.com/office/powerpoint/2010/main" val="666067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98458" y="2400300"/>
            <a:ext cx="2195085" cy="2057400"/>
          </a:xfrm>
          <a:prstGeom prst="rect">
            <a:avLst/>
          </a:prstGeom>
        </p:spPr>
      </p:pic>
      <p:sp>
        <p:nvSpPr>
          <p:cNvPr id="11" name="TextBox 10"/>
          <p:cNvSpPr txBox="1"/>
          <p:nvPr/>
        </p:nvSpPr>
        <p:spPr>
          <a:xfrm rot="3600000">
            <a:off x="6756141" y="2641719"/>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output</a:t>
            </a:r>
            <a:endParaRPr lang="en-US" dirty="0">
              <a:solidFill>
                <a:prstClr val="black"/>
              </a:solidFill>
              <a:latin typeface="Segoe UI Light" charset="0"/>
              <a:ea typeface="Segoe UI Light" charset="0"/>
              <a:cs typeface="Segoe UI Light" charset="0"/>
            </a:endParaRPr>
          </a:p>
        </p:txBody>
      </p:sp>
      <p:sp>
        <p:nvSpPr>
          <p:cNvPr id="12" name="TextBox 11"/>
          <p:cNvSpPr txBox="1"/>
          <p:nvPr/>
        </p:nvSpPr>
        <p:spPr>
          <a:xfrm>
            <a:off x="5575910" y="2001032"/>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output</a:t>
            </a:r>
            <a:endParaRPr lang="en-US" dirty="0">
              <a:solidFill>
                <a:prstClr val="black"/>
              </a:solidFill>
              <a:latin typeface="Segoe UI Light" charset="0"/>
              <a:ea typeface="Segoe UI Light" charset="0"/>
              <a:cs typeface="Segoe UI Light" charset="0"/>
            </a:endParaRPr>
          </a:p>
        </p:txBody>
      </p:sp>
      <p:sp>
        <p:nvSpPr>
          <p:cNvPr id="13" name="TextBox 12"/>
          <p:cNvSpPr txBox="1"/>
          <p:nvPr/>
        </p:nvSpPr>
        <p:spPr>
          <a:xfrm rot="-3600000">
            <a:off x="4395682" y="2641719"/>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output</a:t>
            </a:r>
            <a:endParaRPr lang="en-US" dirty="0">
              <a:solidFill>
                <a:prstClr val="black"/>
              </a:solidFill>
              <a:latin typeface="Segoe UI Light" charset="0"/>
              <a:ea typeface="Segoe UI Light" charset="0"/>
              <a:cs typeface="Segoe UI Light" charset="0"/>
            </a:endParaRPr>
          </a:p>
        </p:txBody>
      </p:sp>
      <p:sp>
        <p:nvSpPr>
          <p:cNvPr id="14" name="TextBox 13"/>
          <p:cNvSpPr txBox="1"/>
          <p:nvPr/>
        </p:nvSpPr>
        <p:spPr>
          <a:xfrm>
            <a:off x="5575911" y="4441371"/>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input</a:t>
            </a:r>
            <a:endParaRPr lang="en-US" dirty="0">
              <a:solidFill>
                <a:prstClr val="black"/>
              </a:solidFill>
              <a:latin typeface="Segoe UI Light" charset="0"/>
              <a:ea typeface="Segoe UI Light" charset="0"/>
              <a:cs typeface="Segoe UI Light" charset="0"/>
            </a:endParaRPr>
          </a:p>
        </p:txBody>
      </p:sp>
    </p:spTree>
    <p:extLst>
      <p:ext uri="{BB962C8B-B14F-4D97-AF65-F5344CB8AC3E}">
        <p14:creationId xmlns:p14="http://schemas.microsoft.com/office/powerpoint/2010/main" val="13984507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rot="3600000">
            <a:off x="6756141" y="2641719"/>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output</a:t>
            </a:r>
            <a:endParaRPr lang="en-US" dirty="0">
              <a:solidFill>
                <a:prstClr val="black"/>
              </a:solidFill>
              <a:latin typeface="Segoe UI Light" charset="0"/>
              <a:ea typeface="Segoe UI Light" charset="0"/>
              <a:cs typeface="Segoe UI Light" charset="0"/>
            </a:endParaRPr>
          </a:p>
        </p:txBody>
      </p:sp>
      <p:sp>
        <p:nvSpPr>
          <p:cNvPr id="12" name="TextBox 11"/>
          <p:cNvSpPr txBox="1"/>
          <p:nvPr/>
        </p:nvSpPr>
        <p:spPr>
          <a:xfrm>
            <a:off x="5575910" y="2001032"/>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output</a:t>
            </a:r>
            <a:endParaRPr lang="en-US" dirty="0">
              <a:solidFill>
                <a:prstClr val="black"/>
              </a:solidFill>
              <a:latin typeface="Segoe UI Light" charset="0"/>
              <a:ea typeface="Segoe UI Light" charset="0"/>
              <a:cs typeface="Segoe UI Light" charset="0"/>
            </a:endParaRPr>
          </a:p>
        </p:txBody>
      </p:sp>
      <p:sp>
        <p:nvSpPr>
          <p:cNvPr id="13" name="TextBox 12"/>
          <p:cNvSpPr txBox="1"/>
          <p:nvPr/>
        </p:nvSpPr>
        <p:spPr>
          <a:xfrm rot="-3600000">
            <a:off x="4395682" y="2641719"/>
            <a:ext cx="1040177" cy="369332"/>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output</a:t>
            </a:r>
          </a:p>
        </p:txBody>
      </p:sp>
      <p:sp>
        <p:nvSpPr>
          <p:cNvPr id="14" name="TextBox 13"/>
          <p:cNvSpPr txBox="1"/>
          <p:nvPr/>
        </p:nvSpPr>
        <p:spPr>
          <a:xfrm>
            <a:off x="5575911" y="4441371"/>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input</a:t>
            </a:r>
            <a:endParaRPr lang="en-US" dirty="0">
              <a:solidFill>
                <a:prstClr val="black"/>
              </a:solidFill>
              <a:latin typeface="Segoe UI Light" charset="0"/>
              <a:ea typeface="Segoe UI Light" charset="0"/>
              <a:cs typeface="Segoe UI Light" charset="0"/>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9175" y="2272175"/>
            <a:ext cx="2313651" cy="2313651"/>
          </a:xfrm>
          <a:prstGeom prst="rect">
            <a:avLst/>
          </a:prstGeom>
        </p:spPr>
      </p:pic>
      <p:sp>
        <p:nvSpPr>
          <p:cNvPr id="2" name="Oval 1"/>
          <p:cNvSpPr/>
          <p:nvPr/>
        </p:nvSpPr>
        <p:spPr>
          <a:xfrm>
            <a:off x="5981698" y="4846083"/>
            <a:ext cx="228600" cy="228600"/>
          </a:xfrm>
          <a:prstGeom prst="ellipse">
            <a:avLst/>
          </a:prstGeom>
          <a:solidFill>
            <a:srgbClr val="CC0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p:cNvSpPr/>
          <p:nvPr/>
        </p:nvSpPr>
        <p:spPr>
          <a:xfrm>
            <a:off x="5981698" y="4846083"/>
            <a:ext cx="228600" cy="228600"/>
          </a:xfrm>
          <a:prstGeom prst="ellipse">
            <a:avLst/>
          </a:prstGeom>
          <a:solidFill>
            <a:srgbClr val="CC0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Oval 9"/>
          <p:cNvSpPr/>
          <p:nvPr/>
        </p:nvSpPr>
        <p:spPr>
          <a:xfrm>
            <a:off x="5981698" y="4846083"/>
            <a:ext cx="228600" cy="228600"/>
          </a:xfrm>
          <a:prstGeom prst="ellipse">
            <a:avLst/>
          </a:prstGeom>
          <a:solidFill>
            <a:srgbClr val="CC0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75669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 0 L 0 -0.21365 L -0.11198 -0.32893 " pathEditMode="relative" ptsTypes="AAA">
                                      <p:cBhvr>
                                        <p:cTn id="6" dur="2000" fill="hold"/>
                                        <p:tgtEl>
                                          <p:spTgt spid="2"/>
                                        </p:tgtEl>
                                        <p:attrNameLst>
                                          <p:attrName>ppt_x</p:attrName>
                                          <p:attrName>ppt_y</p:attrName>
                                        </p:attrNameLst>
                                      </p:cBhvr>
                                    </p:animMotion>
                                  </p:childTnLst>
                                </p:cTn>
                              </p:par>
                              <p:par>
                                <p:cTn id="7" presetID="0" presetClass="path" presetSubtype="0" accel="50000" decel="50000" fill="hold" grpId="0" nodeType="withEffect">
                                  <p:stCondLst>
                                    <p:cond delay="0"/>
                                  </p:stCondLst>
                                  <p:childTnLst>
                                    <p:animMotion origin="layout" path="M 0 0.00046 L -0.00052 -0.21343 L -0.00052 -0.43796 " pathEditMode="relative" ptsTypes="AAA">
                                      <p:cBhvr>
                                        <p:cTn id="8" dur="2000" fill="hold"/>
                                        <p:tgtEl>
                                          <p:spTgt spid="10"/>
                                        </p:tgtEl>
                                        <p:attrNameLst>
                                          <p:attrName>ppt_x</p:attrName>
                                          <p:attrName>ppt_y</p:attrName>
                                        </p:attrNameLst>
                                      </p:cBhvr>
                                    </p:animMotion>
                                  </p:childTnLst>
                                </p:cTn>
                              </p:par>
                              <p:par>
                                <p:cTn id="9" presetID="0" presetClass="path" presetSubtype="0" accel="50000" decel="50000" fill="hold" grpId="0" nodeType="withEffect">
                                  <p:stCondLst>
                                    <p:cond delay="0"/>
                                  </p:stCondLst>
                                  <p:childTnLst>
                                    <p:animMotion origin="layout" path="M -0.00013 -0.00023 L -0.00052 -0.21319 L 0.11302 -0.32847 " pathEditMode="relative" ptsTypes="AAA">
                                      <p:cBhvr>
                                        <p:cTn id="10" dur="2000" fill="hold"/>
                                        <p:tgtEl>
                                          <p:spTgt spid="9"/>
                                        </p:tgtEl>
                                        <p:attrNameLst>
                                          <p:attrName>ppt_x</p:attrName>
                                          <p:attrName>ppt_y</p:attrName>
                                        </p:attrNameLst>
                                      </p:cBhvr>
                                    </p:animMotion>
                                  </p:childTnLst>
                                </p:cTn>
                              </p:par>
                              <p:par>
                                <p:cTn id="11" presetID="10" presetClass="exit" presetSubtype="0" fill="hold" grpId="1" nodeType="withEffect">
                                  <p:stCondLst>
                                    <p:cond delay="0"/>
                                  </p:stCondLst>
                                  <p:childTnLst>
                                    <p:animEffect transition="out" filter="fade">
                                      <p:cBhvr>
                                        <p:cTn id="12" dur="3000"/>
                                        <p:tgtEl>
                                          <p:spTgt spid="2"/>
                                        </p:tgtEl>
                                      </p:cBhvr>
                                    </p:animEffect>
                                    <p:set>
                                      <p:cBhvr>
                                        <p:cTn id="13" dur="1" fill="hold">
                                          <p:stCondLst>
                                            <p:cond delay="2999"/>
                                          </p:stCondLst>
                                        </p:cTn>
                                        <p:tgtEl>
                                          <p:spTgt spid="2"/>
                                        </p:tgtEl>
                                        <p:attrNameLst>
                                          <p:attrName>style.visibility</p:attrName>
                                        </p:attrNameLst>
                                      </p:cBhvr>
                                      <p:to>
                                        <p:strVal val="hidden"/>
                                      </p:to>
                                    </p:set>
                                  </p:childTnLst>
                                </p:cTn>
                              </p:par>
                              <p:par>
                                <p:cTn id="14" presetID="10" presetClass="exit" presetSubtype="0" fill="hold" grpId="1" nodeType="withEffect">
                                  <p:stCondLst>
                                    <p:cond delay="0"/>
                                  </p:stCondLst>
                                  <p:childTnLst>
                                    <p:animEffect transition="out" filter="fade">
                                      <p:cBhvr>
                                        <p:cTn id="15" dur="3000"/>
                                        <p:tgtEl>
                                          <p:spTgt spid="9"/>
                                        </p:tgtEl>
                                      </p:cBhvr>
                                    </p:animEffect>
                                    <p:set>
                                      <p:cBhvr>
                                        <p:cTn id="16" dur="1" fill="hold">
                                          <p:stCondLst>
                                            <p:cond delay="2999"/>
                                          </p:stCondLst>
                                        </p:cTn>
                                        <p:tgtEl>
                                          <p:spTgt spid="9"/>
                                        </p:tgtEl>
                                        <p:attrNameLst>
                                          <p:attrName>style.visibility</p:attrName>
                                        </p:attrNameLst>
                                      </p:cBhvr>
                                      <p:to>
                                        <p:strVal val="hidden"/>
                                      </p:to>
                                    </p:set>
                                  </p:childTnLst>
                                </p:cTn>
                              </p:par>
                              <p:par>
                                <p:cTn id="17" presetID="10" presetClass="exit" presetSubtype="0" fill="hold" grpId="1" nodeType="withEffect">
                                  <p:stCondLst>
                                    <p:cond delay="0"/>
                                  </p:stCondLst>
                                  <p:childTnLst>
                                    <p:animEffect transition="out" filter="fade">
                                      <p:cBhvr>
                                        <p:cTn id="18" dur="3000"/>
                                        <p:tgtEl>
                                          <p:spTgt spid="10"/>
                                        </p:tgtEl>
                                      </p:cBhvr>
                                    </p:animEffect>
                                    <p:set>
                                      <p:cBhvr>
                                        <p:cTn id="19" dur="1" fill="hold">
                                          <p:stCondLst>
                                            <p:cond delay="2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9" grpId="0" animBg="1"/>
      <p:bldP spid="9" grpId="1" animBg="1"/>
      <p:bldP spid="10" grpId="0" animBg="1"/>
      <p:bldP spid="10" grpId="1"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rot="3600000">
            <a:off x="6756141" y="2641719"/>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output</a:t>
            </a:r>
            <a:endParaRPr lang="en-US" dirty="0">
              <a:solidFill>
                <a:prstClr val="black"/>
              </a:solidFill>
              <a:latin typeface="Segoe UI Light" charset="0"/>
              <a:ea typeface="Segoe UI Light" charset="0"/>
              <a:cs typeface="Segoe UI Light" charset="0"/>
            </a:endParaRPr>
          </a:p>
        </p:txBody>
      </p:sp>
      <p:sp>
        <p:nvSpPr>
          <p:cNvPr id="12" name="TextBox 11"/>
          <p:cNvSpPr txBox="1"/>
          <p:nvPr/>
        </p:nvSpPr>
        <p:spPr>
          <a:xfrm>
            <a:off x="5575910" y="2001032"/>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output</a:t>
            </a:r>
            <a:endParaRPr lang="en-US" dirty="0">
              <a:solidFill>
                <a:prstClr val="black"/>
              </a:solidFill>
              <a:latin typeface="Segoe UI Light" charset="0"/>
              <a:ea typeface="Segoe UI Light" charset="0"/>
              <a:cs typeface="Segoe UI Light" charset="0"/>
            </a:endParaRPr>
          </a:p>
        </p:txBody>
      </p:sp>
      <p:sp>
        <p:nvSpPr>
          <p:cNvPr id="13" name="TextBox 12"/>
          <p:cNvSpPr txBox="1"/>
          <p:nvPr/>
        </p:nvSpPr>
        <p:spPr>
          <a:xfrm rot="-3600000">
            <a:off x="4395682" y="2641719"/>
            <a:ext cx="1040177" cy="369332"/>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output</a:t>
            </a:r>
          </a:p>
        </p:txBody>
      </p:sp>
      <p:sp>
        <p:nvSpPr>
          <p:cNvPr id="14" name="TextBox 13"/>
          <p:cNvSpPr txBox="1"/>
          <p:nvPr/>
        </p:nvSpPr>
        <p:spPr>
          <a:xfrm>
            <a:off x="5575911" y="4441371"/>
            <a:ext cx="1040177" cy="369332"/>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input</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9175" y="2272175"/>
            <a:ext cx="2313651" cy="2313651"/>
          </a:xfrm>
          <a:prstGeom prst="rect">
            <a:avLst/>
          </a:prstGeom>
        </p:spPr>
      </p:pic>
      <p:grpSp>
        <p:nvGrpSpPr>
          <p:cNvPr id="20" name="Group 19"/>
          <p:cNvGrpSpPr/>
          <p:nvPr/>
        </p:nvGrpSpPr>
        <p:grpSpPr>
          <a:xfrm>
            <a:off x="4939175" y="124749"/>
            <a:ext cx="2313651" cy="2313651"/>
            <a:chOff x="4939175" y="2272175"/>
            <a:chExt cx="2313651" cy="2313651"/>
          </a:xfrm>
        </p:grpSpPr>
        <p:pic>
          <p:nvPicPr>
            <p:cNvPr id="21" name="Picture 2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9175" y="2272175"/>
              <a:ext cx="2313651" cy="2313651"/>
            </a:xfrm>
            <a:prstGeom prst="rect">
              <a:avLst/>
            </a:prstGeom>
          </p:spPr>
        </p:pic>
        <p:sp>
          <p:nvSpPr>
            <p:cNvPr id="22" name="Hexagon 21"/>
            <p:cNvSpPr/>
            <p:nvPr/>
          </p:nvSpPr>
          <p:spPr>
            <a:xfrm>
              <a:off x="5181600" y="2628900"/>
              <a:ext cx="1828800" cy="1600200"/>
            </a:xfrm>
            <a:prstGeom prst="hexagon">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23" name="Group 22"/>
          <p:cNvGrpSpPr/>
          <p:nvPr/>
        </p:nvGrpSpPr>
        <p:grpSpPr>
          <a:xfrm>
            <a:off x="4915770" y="4456468"/>
            <a:ext cx="2313651" cy="2313651"/>
            <a:chOff x="4939175" y="2272175"/>
            <a:chExt cx="2313651" cy="2313651"/>
          </a:xfrm>
        </p:grpSpPr>
        <p:pic>
          <p:nvPicPr>
            <p:cNvPr id="24" name="Picture 2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9175" y="2272175"/>
              <a:ext cx="2313651" cy="2313651"/>
            </a:xfrm>
            <a:prstGeom prst="rect">
              <a:avLst/>
            </a:prstGeom>
          </p:spPr>
        </p:pic>
        <p:sp>
          <p:nvSpPr>
            <p:cNvPr id="25" name="Hexagon 24"/>
            <p:cNvSpPr/>
            <p:nvPr/>
          </p:nvSpPr>
          <p:spPr>
            <a:xfrm>
              <a:off x="5181600" y="2628900"/>
              <a:ext cx="1828800" cy="1600200"/>
            </a:xfrm>
            <a:prstGeom prst="hexagon">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26" name="Group 25"/>
          <p:cNvGrpSpPr/>
          <p:nvPr/>
        </p:nvGrpSpPr>
        <p:grpSpPr>
          <a:xfrm rot="3600000">
            <a:off x="6864121" y="1225321"/>
            <a:ext cx="2313651" cy="2313651"/>
            <a:chOff x="4939175" y="2272175"/>
            <a:chExt cx="2313651" cy="2313651"/>
          </a:xfrm>
        </p:grpSpPr>
        <p:pic>
          <p:nvPicPr>
            <p:cNvPr id="27" name="Picture 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9175" y="2272175"/>
              <a:ext cx="2313651" cy="2313651"/>
            </a:xfrm>
            <a:prstGeom prst="rect">
              <a:avLst/>
            </a:prstGeom>
          </p:spPr>
        </p:pic>
        <p:sp>
          <p:nvSpPr>
            <p:cNvPr id="28" name="Hexagon 27"/>
            <p:cNvSpPr/>
            <p:nvPr/>
          </p:nvSpPr>
          <p:spPr>
            <a:xfrm>
              <a:off x="5181600" y="2628900"/>
              <a:ext cx="1828800" cy="1600200"/>
            </a:xfrm>
            <a:prstGeom prst="hexagon">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29" name="Group 28"/>
          <p:cNvGrpSpPr/>
          <p:nvPr/>
        </p:nvGrpSpPr>
        <p:grpSpPr>
          <a:xfrm rot="18000000">
            <a:off x="3014230" y="1225321"/>
            <a:ext cx="2313651" cy="2313651"/>
            <a:chOff x="4939175" y="2272175"/>
            <a:chExt cx="2313651" cy="2313651"/>
          </a:xfrm>
        </p:grpSpPr>
        <p:pic>
          <p:nvPicPr>
            <p:cNvPr id="30" name="Picture 2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9175" y="2272175"/>
              <a:ext cx="2313651" cy="2313651"/>
            </a:xfrm>
            <a:prstGeom prst="rect">
              <a:avLst/>
            </a:prstGeom>
          </p:spPr>
        </p:pic>
        <p:sp>
          <p:nvSpPr>
            <p:cNvPr id="31" name="Hexagon 30"/>
            <p:cNvSpPr/>
            <p:nvPr/>
          </p:nvSpPr>
          <p:spPr>
            <a:xfrm>
              <a:off x="5181600" y="2628900"/>
              <a:ext cx="1828800" cy="1600200"/>
            </a:xfrm>
            <a:prstGeom prst="hexagon">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32" name="Group 31"/>
          <p:cNvGrpSpPr/>
          <p:nvPr/>
        </p:nvGrpSpPr>
        <p:grpSpPr>
          <a:xfrm rot="14400000">
            <a:off x="1149121" y="2368321"/>
            <a:ext cx="2313651" cy="2313651"/>
            <a:chOff x="4939175" y="2272175"/>
            <a:chExt cx="2313651" cy="2313651"/>
          </a:xfrm>
        </p:grpSpPr>
        <p:pic>
          <p:nvPicPr>
            <p:cNvPr id="33" name="Picture 3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9175" y="2272175"/>
              <a:ext cx="2313651" cy="2313651"/>
            </a:xfrm>
            <a:prstGeom prst="rect">
              <a:avLst/>
            </a:prstGeom>
          </p:spPr>
        </p:pic>
        <p:sp>
          <p:nvSpPr>
            <p:cNvPr id="34" name="Hexagon 33"/>
            <p:cNvSpPr/>
            <p:nvPr/>
          </p:nvSpPr>
          <p:spPr>
            <a:xfrm>
              <a:off x="5181600" y="2628900"/>
              <a:ext cx="1828800" cy="1600200"/>
            </a:xfrm>
            <a:prstGeom prst="hexagon">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Tree>
    <p:extLst>
      <p:ext uri="{BB962C8B-B14F-4D97-AF65-F5344CB8AC3E}">
        <p14:creationId xmlns:p14="http://schemas.microsoft.com/office/powerpoint/2010/main" val="199886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4"/>
                                        </p:tgtEl>
                                      </p:cBhvr>
                                    </p:animEffect>
                                    <p:set>
                                      <p:cBhvr>
                                        <p:cTn id="7" dur="1" fill="hold">
                                          <p:stCondLst>
                                            <p:cond delay="499"/>
                                          </p:stCondLst>
                                        </p:cTn>
                                        <p:tgtEl>
                                          <p:spTgt spid="14"/>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11"/>
                                        </p:tgtEl>
                                      </p:cBhvr>
                                    </p:animEffect>
                                    <p:set>
                                      <p:cBhvr>
                                        <p:cTn id="10" dur="1" fill="hold">
                                          <p:stCondLst>
                                            <p:cond delay="499"/>
                                          </p:stCondLst>
                                        </p:cTn>
                                        <p:tgtEl>
                                          <p:spTgt spid="11"/>
                                        </p:tgtEl>
                                        <p:attrNameLst>
                                          <p:attrName>style.visibility</p:attrName>
                                        </p:attrNameLst>
                                      </p:cBhvr>
                                      <p:to>
                                        <p:strVal val="hidden"/>
                                      </p:to>
                                    </p:set>
                                  </p:childTnLst>
                                </p:cTn>
                              </p:par>
                              <p:par>
                                <p:cTn id="11" presetID="10" presetClass="exit" presetSubtype="0" fill="hold" grpId="0" nodeType="withEffect">
                                  <p:stCondLst>
                                    <p:cond delay="0"/>
                                  </p:stCondLst>
                                  <p:childTnLst>
                                    <p:animEffect transition="out" filter="fade">
                                      <p:cBhvr>
                                        <p:cTn id="12" dur="500"/>
                                        <p:tgtEl>
                                          <p:spTgt spid="12"/>
                                        </p:tgtEl>
                                      </p:cBhvr>
                                    </p:animEffect>
                                    <p:set>
                                      <p:cBhvr>
                                        <p:cTn id="13" dur="1" fill="hold">
                                          <p:stCondLst>
                                            <p:cond delay="499"/>
                                          </p:stCondLst>
                                        </p:cTn>
                                        <p:tgtEl>
                                          <p:spTgt spid="12"/>
                                        </p:tgtEl>
                                        <p:attrNameLst>
                                          <p:attrName>style.visibility</p:attrName>
                                        </p:attrNameLst>
                                      </p:cBhvr>
                                      <p:to>
                                        <p:strVal val="hidden"/>
                                      </p:to>
                                    </p:set>
                                  </p:childTnLst>
                                </p:cTn>
                              </p:par>
                              <p:par>
                                <p:cTn id="14" presetID="10" presetClass="exit" presetSubtype="0" fill="hold" grpId="0" nodeType="withEffect">
                                  <p:stCondLst>
                                    <p:cond delay="0"/>
                                  </p:stCondLst>
                                  <p:childTnLst>
                                    <p:animEffect transition="out" filter="fade">
                                      <p:cBhvr>
                                        <p:cTn id="15" dur="500"/>
                                        <p:tgtEl>
                                          <p:spTgt spid="13"/>
                                        </p:tgtEl>
                                      </p:cBhvr>
                                    </p:animEffect>
                                    <p:set>
                                      <p:cBhvr>
                                        <p:cTn id="16" dur="1" fill="hold">
                                          <p:stCondLst>
                                            <p:cond delay="499"/>
                                          </p:stCondLst>
                                        </p:cTn>
                                        <p:tgtEl>
                                          <p:spTgt spid="13"/>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fade">
                                      <p:cBhvr>
                                        <p:cTn id="21" dur="500"/>
                                        <p:tgtEl>
                                          <p:spTgt spid="2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500"/>
                                        <p:tgtEl>
                                          <p:spTgt spid="2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9"/>
                                        </p:tgtEl>
                                        <p:attrNameLst>
                                          <p:attrName>style.visibility</p:attrName>
                                        </p:attrNameLst>
                                      </p:cBhvr>
                                      <p:to>
                                        <p:strVal val="visible"/>
                                      </p:to>
                                    </p:set>
                                    <p:animEffect transition="in" filter="fade">
                                      <p:cBhvr>
                                        <p:cTn id="31" dur="500"/>
                                        <p:tgtEl>
                                          <p:spTgt spid="2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2"/>
                                        </p:tgtEl>
                                        <p:attrNameLst>
                                          <p:attrName>style.visibility</p:attrName>
                                        </p:attrNameLst>
                                      </p:cBhvr>
                                      <p:to>
                                        <p:strVal val="visible"/>
                                      </p:to>
                                    </p:set>
                                    <p:animEffect transition="in" filter="fade">
                                      <p:cBhvr>
                                        <p:cTn id="41" dur="500"/>
                                        <p:tgtEl>
                                          <p:spTgt spid="32"/>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xit" presetSubtype="0" fill="hold" nodeType="clickEffect">
                                  <p:stCondLst>
                                    <p:cond delay="0"/>
                                  </p:stCondLst>
                                  <p:childTnLst>
                                    <p:animEffect transition="out" filter="fade">
                                      <p:cBhvr>
                                        <p:cTn id="45" dur="500"/>
                                        <p:tgtEl>
                                          <p:spTgt spid="23"/>
                                        </p:tgtEl>
                                      </p:cBhvr>
                                    </p:animEffect>
                                    <p:set>
                                      <p:cBhvr>
                                        <p:cTn id="46" dur="1" fill="hold">
                                          <p:stCondLst>
                                            <p:cond delay="499"/>
                                          </p:stCondLst>
                                        </p:cTn>
                                        <p:tgtEl>
                                          <p:spTgt spid="23"/>
                                        </p:tgtEl>
                                        <p:attrNameLst>
                                          <p:attrName>style.visibility</p:attrName>
                                        </p:attrNameLst>
                                      </p:cBhvr>
                                      <p:to>
                                        <p:strVal val="hidden"/>
                                      </p:to>
                                    </p:set>
                                  </p:childTnLst>
                                </p:cTn>
                              </p:par>
                              <p:par>
                                <p:cTn id="47" presetID="10" presetClass="exit" presetSubtype="0" fill="hold" nodeType="withEffect">
                                  <p:stCondLst>
                                    <p:cond delay="0"/>
                                  </p:stCondLst>
                                  <p:childTnLst>
                                    <p:animEffect transition="out" filter="fade">
                                      <p:cBhvr>
                                        <p:cTn id="48" dur="500"/>
                                        <p:tgtEl>
                                          <p:spTgt spid="26"/>
                                        </p:tgtEl>
                                      </p:cBhvr>
                                    </p:animEffect>
                                    <p:set>
                                      <p:cBhvr>
                                        <p:cTn id="49" dur="1" fill="hold">
                                          <p:stCondLst>
                                            <p:cond delay="499"/>
                                          </p:stCondLst>
                                        </p:cTn>
                                        <p:tgtEl>
                                          <p:spTgt spid="26"/>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500"/>
                                        <p:tgtEl>
                                          <p:spTgt spid="20"/>
                                        </p:tgtEl>
                                      </p:cBhvr>
                                    </p:animEffect>
                                    <p:set>
                                      <p:cBhvr>
                                        <p:cTn id="52" dur="1" fill="hold">
                                          <p:stCondLst>
                                            <p:cond delay="499"/>
                                          </p:stCondLst>
                                        </p:cTn>
                                        <p:tgtEl>
                                          <p:spTgt spid="20"/>
                                        </p:tgtEl>
                                        <p:attrNameLst>
                                          <p:attrName>style.visibility</p:attrName>
                                        </p:attrNameLst>
                                      </p:cBhvr>
                                      <p:to>
                                        <p:strVal val="hidden"/>
                                      </p:to>
                                    </p:set>
                                  </p:childTnLst>
                                </p:cTn>
                              </p:par>
                              <p:par>
                                <p:cTn id="53" presetID="10" presetClass="exit" presetSubtype="0" fill="hold" nodeType="withEffect">
                                  <p:stCondLst>
                                    <p:cond delay="0"/>
                                  </p:stCondLst>
                                  <p:childTnLst>
                                    <p:animEffect transition="out" filter="fade">
                                      <p:cBhvr>
                                        <p:cTn id="54" dur="500"/>
                                        <p:tgtEl>
                                          <p:spTgt spid="29"/>
                                        </p:tgtEl>
                                      </p:cBhvr>
                                    </p:animEffect>
                                    <p:set>
                                      <p:cBhvr>
                                        <p:cTn id="55" dur="1" fill="hold">
                                          <p:stCondLst>
                                            <p:cond delay="499"/>
                                          </p:stCondLst>
                                        </p:cTn>
                                        <p:tgtEl>
                                          <p:spTgt spid="29"/>
                                        </p:tgtEl>
                                        <p:attrNameLst>
                                          <p:attrName>style.visibility</p:attrName>
                                        </p:attrNameLst>
                                      </p:cBhvr>
                                      <p:to>
                                        <p:strVal val="hidden"/>
                                      </p:to>
                                    </p:set>
                                  </p:childTnLst>
                                </p:cTn>
                              </p:par>
                              <p:par>
                                <p:cTn id="56" presetID="10" presetClass="exit" presetSubtype="0" fill="hold" nodeType="withEffect">
                                  <p:stCondLst>
                                    <p:cond delay="0"/>
                                  </p:stCondLst>
                                  <p:childTnLst>
                                    <p:animEffect transition="out" filter="fade">
                                      <p:cBhvr>
                                        <p:cTn id="57" dur="500"/>
                                        <p:tgtEl>
                                          <p:spTgt spid="32"/>
                                        </p:tgtEl>
                                      </p:cBhvr>
                                    </p:animEffect>
                                    <p:set>
                                      <p:cBhvr>
                                        <p:cTn id="58" dur="1" fill="hold">
                                          <p:stCondLst>
                                            <p:cond delay="499"/>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52738" y="2357038"/>
            <a:ext cx="2286000" cy="2286000"/>
          </a:xfrm>
          <a:prstGeom prst="rect">
            <a:avLst/>
          </a:prstGeom>
        </p:spPr>
      </p:pic>
      <p:cxnSp>
        <p:nvCxnSpPr>
          <p:cNvPr id="4" name="Straight Connector 3"/>
          <p:cNvCxnSpPr/>
          <p:nvPr/>
        </p:nvCxnSpPr>
        <p:spPr>
          <a:xfrm>
            <a:off x="6096000" y="3505200"/>
            <a:ext cx="190500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4419600" y="3505200"/>
            <a:ext cx="114300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635844" y="3323021"/>
            <a:ext cx="913876" cy="369332"/>
          </a:xfrm>
          <a:prstGeom prst="rect">
            <a:avLst/>
          </a:prstGeom>
          <a:noFill/>
        </p:spPr>
        <p:txBody>
          <a:bodyPr wrap="square" rtlCol="0">
            <a:spAutoFit/>
          </a:bodyPr>
          <a:lstStyle/>
          <a:p>
            <a:pPr algn="ctr"/>
            <a:r>
              <a:rPr lang="en-US">
                <a:solidFill>
                  <a:srgbClr val="FF0000"/>
                </a:solidFill>
                <a:latin typeface="Segoe UI Light" charset="0"/>
                <a:ea typeface="Segoe UI Light" charset="0"/>
                <a:cs typeface="Segoe UI Light" charset="0"/>
              </a:rPr>
              <a:t>PWR</a:t>
            </a:r>
            <a:endParaRPr lang="en-US" dirty="0">
              <a:solidFill>
                <a:srgbClr val="FF0000"/>
              </a:solidFill>
              <a:latin typeface="Segoe UI Light" charset="0"/>
              <a:ea typeface="Segoe UI Light" charset="0"/>
              <a:cs typeface="Segoe UI Light" charset="0"/>
            </a:endParaRPr>
          </a:p>
        </p:txBody>
      </p:sp>
      <p:sp>
        <p:nvSpPr>
          <p:cNvPr id="9" name="TextBox 8"/>
          <p:cNvSpPr txBox="1"/>
          <p:nvPr/>
        </p:nvSpPr>
        <p:spPr>
          <a:xfrm>
            <a:off x="7848600" y="3315372"/>
            <a:ext cx="913876" cy="369332"/>
          </a:xfrm>
          <a:prstGeom prst="rect">
            <a:avLst/>
          </a:prstGeom>
          <a:noFill/>
        </p:spPr>
        <p:txBody>
          <a:bodyPr wrap="square" rtlCol="0">
            <a:spAutoFit/>
          </a:bodyPr>
          <a:lstStyle/>
          <a:p>
            <a:pPr algn="ctr"/>
            <a:r>
              <a:rPr lang="en-US">
                <a:solidFill>
                  <a:srgbClr val="00B0F0"/>
                </a:solidFill>
                <a:latin typeface="Segoe UI Light" charset="0"/>
                <a:ea typeface="Segoe UI Light" charset="0"/>
                <a:cs typeface="Segoe UI Light" charset="0"/>
              </a:rPr>
              <a:t>GND</a:t>
            </a:r>
            <a:endParaRPr lang="en-US" dirty="0">
              <a:solidFill>
                <a:srgbClr val="00B0F0"/>
              </a:solidFill>
              <a:latin typeface="Segoe UI Light" charset="0"/>
              <a:ea typeface="Segoe UI Light" charset="0"/>
              <a:cs typeface="Segoe UI Light" charset="0"/>
            </a:endParaRPr>
          </a:p>
        </p:txBody>
      </p:sp>
      <p:sp>
        <p:nvSpPr>
          <p:cNvPr id="10" name="TextBox 9"/>
          <p:cNvSpPr txBox="1"/>
          <p:nvPr/>
        </p:nvSpPr>
        <p:spPr>
          <a:xfrm rot="3600000">
            <a:off x="6756141" y="2641719"/>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output</a:t>
            </a:r>
            <a:endParaRPr lang="en-US" dirty="0">
              <a:solidFill>
                <a:prstClr val="black"/>
              </a:solidFill>
              <a:latin typeface="Segoe UI Light" charset="0"/>
              <a:ea typeface="Segoe UI Light" charset="0"/>
              <a:cs typeface="Segoe UI Light" charset="0"/>
            </a:endParaRPr>
          </a:p>
        </p:txBody>
      </p:sp>
      <p:sp>
        <p:nvSpPr>
          <p:cNvPr id="11" name="TextBox 10"/>
          <p:cNvSpPr txBox="1"/>
          <p:nvPr/>
        </p:nvSpPr>
        <p:spPr>
          <a:xfrm>
            <a:off x="5575910" y="2001032"/>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output</a:t>
            </a:r>
            <a:endParaRPr lang="en-US" dirty="0">
              <a:solidFill>
                <a:prstClr val="black"/>
              </a:solidFill>
              <a:latin typeface="Segoe UI Light" charset="0"/>
              <a:ea typeface="Segoe UI Light" charset="0"/>
              <a:cs typeface="Segoe UI Light" charset="0"/>
            </a:endParaRPr>
          </a:p>
        </p:txBody>
      </p:sp>
      <p:sp>
        <p:nvSpPr>
          <p:cNvPr id="12" name="TextBox 11"/>
          <p:cNvSpPr txBox="1"/>
          <p:nvPr/>
        </p:nvSpPr>
        <p:spPr>
          <a:xfrm rot="-3600000">
            <a:off x="4395682" y="2641719"/>
            <a:ext cx="1040177" cy="369332"/>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output</a:t>
            </a:r>
          </a:p>
        </p:txBody>
      </p:sp>
      <p:sp>
        <p:nvSpPr>
          <p:cNvPr id="13" name="TextBox 12"/>
          <p:cNvSpPr txBox="1"/>
          <p:nvPr/>
        </p:nvSpPr>
        <p:spPr>
          <a:xfrm>
            <a:off x="5575911" y="4441371"/>
            <a:ext cx="1040177" cy="369332"/>
          </a:xfrm>
          <a:prstGeom prst="rect">
            <a:avLst/>
          </a:prstGeom>
          <a:noFill/>
        </p:spPr>
        <p:txBody>
          <a:bodyPr wrap="square" rtlCol="0">
            <a:spAutoFit/>
          </a:bodyPr>
          <a:lstStyle/>
          <a:p>
            <a:pPr algn="ctr"/>
            <a:r>
              <a:rPr lang="en-US">
                <a:solidFill>
                  <a:prstClr val="black"/>
                </a:solidFill>
                <a:latin typeface="Segoe UI Light" charset="0"/>
                <a:ea typeface="Segoe UI Light" charset="0"/>
                <a:cs typeface="Segoe UI Light" charset="0"/>
              </a:rPr>
              <a:t>input</a:t>
            </a:r>
            <a:endParaRPr lang="en-US" dirty="0">
              <a:solidFill>
                <a:prstClr val="black"/>
              </a:solidFill>
              <a:latin typeface="Segoe UI Light" charset="0"/>
              <a:ea typeface="Segoe UI Light" charset="0"/>
              <a:cs typeface="Segoe UI Light" charset="0"/>
            </a:endParaRPr>
          </a:p>
        </p:txBody>
      </p:sp>
      <p:sp>
        <p:nvSpPr>
          <p:cNvPr id="2" name="Title 1"/>
          <p:cNvSpPr>
            <a:spLocks noGrp="1"/>
          </p:cNvSpPr>
          <p:nvPr>
            <p:ph type="title"/>
          </p:nvPr>
        </p:nvSpPr>
        <p:spPr>
          <a:xfrm>
            <a:off x="228601" y="467474"/>
            <a:ext cx="6627658" cy="708436"/>
          </a:xfrm>
        </p:spPr>
        <p:txBody>
          <a:bodyPr>
            <a:normAutofit/>
          </a:bodyPr>
          <a:lstStyle/>
          <a:p>
            <a:r>
              <a:rPr lang="en-US"/>
              <a:t>Module Layer </a:t>
            </a:r>
            <a:r>
              <a:rPr lang="en-US" dirty="0"/>
              <a:t>One</a:t>
            </a:r>
          </a:p>
        </p:txBody>
      </p:sp>
      <p:sp>
        <p:nvSpPr>
          <p:cNvPr id="5" name="Content Placeholder 4"/>
          <p:cNvSpPr>
            <a:spLocks noGrp="1"/>
          </p:cNvSpPr>
          <p:nvPr>
            <p:ph idx="1"/>
          </p:nvPr>
        </p:nvSpPr>
        <p:spPr/>
        <p:txBody>
          <a:bodyPr/>
          <a:lstStyle/>
          <a:p>
            <a:endParaRPr lang="en-US"/>
          </a:p>
        </p:txBody>
      </p:sp>
      <p:sp>
        <p:nvSpPr>
          <p:cNvPr id="7" name="Content Placeholder 6"/>
          <p:cNvSpPr>
            <a:spLocks noGrp="1"/>
          </p:cNvSpPr>
          <p:nvPr>
            <p:ph sz="quarter" idx="13"/>
          </p:nvPr>
        </p:nvSpPr>
        <p:spPr/>
        <p:txBody>
          <a:bodyPr/>
          <a:lstStyle/>
          <a:p>
            <a:r>
              <a:rPr lang="en-US" dirty="0"/>
              <a:t>Design Overview</a:t>
            </a:r>
          </a:p>
        </p:txBody>
      </p:sp>
    </p:spTree>
    <p:extLst>
      <p:ext uri="{BB962C8B-B14F-4D97-AF65-F5344CB8AC3E}">
        <p14:creationId xmlns:p14="http://schemas.microsoft.com/office/powerpoint/2010/main" val="20000731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29200" y="2506502"/>
            <a:ext cx="2133600" cy="1844997"/>
          </a:xfrm>
          <a:prstGeom prst="rect">
            <a:avLst/>
          </a:prstGeom>
        </p:spPr>
      </p:pic>
      <p:sp>
        <p:nvSpPr>
          <p:cNvPr id="3" name="Title 2"/>
          <p:cNvSpPr>
            <a:spLocks noGrp="1"/>
          </p:cNvSpPr>
          <p:nvPr>
            <p:ph type="title"/>
          </p:nvPr>
        </p:nvSpPr>
        <p:spPr>
          <a:xfrm>
            <a:off x="228600" y="467474"/>
            <a:ext cx="5638799" cy="708436"/>
          </a:xfrm>
        </p:spPr>
        <p:txBody>
          <a:bodyPr>
            <a:normAutofit/>
          </a:bodyPr>
          <a:lstStyle/>
          <a:p>
            <a:r>
              <a:rPr lang="en-US"/>
              <a:t>Module Layer Two</a:t>
            </a:r>
          </a:p>
        </p:txBody>
      </p:sp>
      <p:sp>
        <p:nvSpPr>
          <p:cNvPr id="4" name="Content Placeholder 3"/>
          <p:cNvSpPr>
            <a:spLocks noGrp="1"/>
          </p:cNvSpPr>
          <p:nvPr>
            <p:ph idx="1"/>
          </p:nvPr>
        </p:nvSpPr>
        <p:spPr/>
        <p:txBody>
          <a:bodyPr/>
          <a:lstStyle/>
          <a:p>
            <a:endParaRPr lang="en-US"/>
          </a:p>
        </p:txBody>
      </p:sp>
      <p:sp>
        <p:nvSpPr>
          <p:cNvPr id="5" name="Content Placeholder 4"/>
          <p:cNvSpPr>
            <a:spLocks noGrp="1"/>
          </p:cNvSpPr>
          <p:nvPr>
            <p:ph sz="quarter" idx="13"/>
          </p:nvPr>
        </p:nvSpPr>
        <p:spPr/>
        <p:txBody>
          <a:bodyPr/>
          <a:lstStyle/>
          <a:p>
            <a:r>
              <a:rPr lang="en-US" dirty="0"/>
              <a:t>Design Overview</a:t>
            </a:r>
          </a:p>
        </p:txBody>
      </p:sp>
      <p:cxnSp>
        <p:nvCxnSpPr>
          <p:cNvPr id="6" name="Straight Connector 5"/>
          <p:cNvCxnSpPr/>
          <p:nvPr/>
        </p:nvCxnSpPr>
        <p:spPr>
          <a:xfrm flipH="1">
            <a:off x="6858000" y="2386584"/>
            <a:ext cx="914400" cy="280416"/>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7866800" y="2136648"/>
            <a:ext cx="3334600" cy="1569660"/>
          </a:xfrm>
          <a:prstGeom prst="rect">
            <a:avLst/>
          </a:prstGeom>
          <a:noFill/>
        </p:spPr>
        <p:txBody>
          <a:bodyPr wrap="square" rtlCol="0">
            <a:spAutoFit/>
          </a:bodyPr>
          <a:lstStyle/>
          <a:p>
            <a:r>
              <a:rPr lang="en-US" sz="2400" dirty="0">
                <a:solidFill>
                  <a:prstClr val="black"/>
                </a:solidFill>
                <a:latin typeface="Museo Sans 100" charset="0"/>
                <a:ea typeface="Museo Sans 100" charset="0"/>
                <a:cs typeface="Museo Sans 100" charset="0"/>
              </a:rPr>
              <a:t>Custom PCB with pre-programmed electronics for given module</a:t>
            </a:r>
          </a:p>
        </p:txBody>
      </p:sp>
    </p:spTree>
    <p:extLst>
      <p:ext uri="{BB962C8B-B14F-4D97-AF65-F5344CB8AC3E}">
        <p14:creationId xmlns:p14="http://schemas.microsoft.com/office/powerpoint/2010/main" val="21164018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83480" y="2386584"/>
            <a:ext cx="2228000" cy="2177032"/>
          </a:xfrm>
          <a:prstGeom prst="rect">
            <a:avLst/>
          </a:prstGeom>
        </p:spPr>
      </p:pic>
      <p:cxnSp>
        <p:nvCxnSpPr>
          <p:cNvPr id="3" name="Straight Connector 2"/>
          <p:cNvCxnSpPr/>
          <p:nvPr/>
        </p:nvCxnSpPr>
        <p:spPr>
          <a:xfrm flipH="1">
            <a:off x="6858000" y="2386584"/>
            <a:ext cx="914400" cy="280416"/>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7866800" y="2136648"/>
            <a:ext cx="3334600" cy="1569660"/>
          </a:xfrm>
          <a:prstGeom prst="rect">
            <a:avLst/>
          </a:prstGeom>
          <a:noFill/>
        </p:spPr>
        <p:txBody>
          <a:bodyPr wrap="square" rtlCol="0">
            <a:spAutoFit/>
          </a:bodyPr>
          <a:lstStyle/>
          <a:p>
            <a:r>
              <a:rPr lang="en-US" sz="2400" dirty="0">
                <a:solidFill>
                  <a:prstClr val="black"/>
                </a:solidFill>
                <a:latin typeface="Museo Sans 100" charset="0"/>
                <a:ea typeface="Museo Sans 100" charset="0"/>
                <a:cs typeface="Museo Sans 100" charset="0"/>
              </a:rPr>
              <a:t>Laser cut top shows </a:t>
            </a:r>
            <a:r>
              <a:rPr lang="en-US" sz="2400">
                <a:solidFill>
                  <a:prstClr val="black"/>
                </a:solidFill>
                <a:latin typeface="Museo Sans 100" charset="0"/>
                <a:ea typeface="Museo Sans 100" charset="0"/>
                <a:cs typeface="Museo Sans 100" charset="0"/>
              </a:rPr>
              <a:t>iconography &amp; label </a:t>
            </a:r>
            <a:r>
              <a:rPr lang="en-US" sz="2400" dirty="0">
                <a:solidFill>
                  <a:prstClr val="black"/>
                </a:solidFill>
                <a:latin typeface="Museo Sans 100" charset="0"/>
                <a:ea typeface="Museo Sans 100" charset="0"/>
                <a:cs typeface="Museo Sans 100" charset="0"/>
              </a:rPr>
              <a:t>representing module behavior</a:t>
            </a:r>
          </a:p>
        </p:txBody>
      </p:sp>
      <p:sp>
        <p:nvSpPr>
          <p:cNvPr id="6" name="Title 1"/>
          <p:cNvSpPr>
            <a:spLocks noGrp="1"/>
          </p:cNvSpPr>
          <p:nvPr>
            <p:ph type="title"/>
          </p:nvPr>
        </p:nvSpPr>
        <p:spPr>
          <a:xfrm>
            <a:off x="228600" y="467474"/>
            <a:ext cx="6324599" cy="708436"/>
          </a:xfrm>
        </p:spPr>
        <p:txBody>
          <a:bodyPr>
            <a:normAutofit/>
          </a:bodyPr>
          <a:lstStyle/>
          <a:p>
            <a:r>
              <a:rPr lang="en-US"/>
              <a:t>Module Layer Three</a:t>
            </a:r>
          </a:p>
        </p:txBody>
      </p:sp>
      <p:sp>
        <p:nvSpPr>
          <p:cNvPr id="7" name="Content Placeholder 3"/>
          <p:cNvSpPr>
            <a:spLocks noGrp="1"/>
          </p:cNvSpPr>
          <p:nvPr>
            <p:ph sz="quarter" idx="13"/>
          </p:nvPr>
        </p:nvSpPr>
        <p:spPr>
          <a:xfrm>
            <a:off x="228600" y="197601"/>
            <a:ext cx="4724401" cy="411367"/>
          </a:xfrm>
        </p:spPr>
        <p:txBody>
          <a:bodyPr/>
          <a:lstStyle/>
          <a:p>
            <a:r>
              <a:rPr lang="en-US" dirty="0"/>
              <a:t>Design Overview</a:t>
            </a:r>
          </a:p>
        </p:txBody>
      </p:sp>
    </p:spTree>
    <p:extLst>
      <p:ext uri="{BB962C8B-B14F-4D97-AF65-F5344CB8AC3E}">
        <p14:creationId xmlns:p14="http://schemas.microsoft.com/office/powerpoint/2010/main" val="7884057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83480" y="2386584"/>
            <a:ext cx="2228000" cy="2177032"/>
          </a:xfrm>
          <a:prstGeom prst="rect">
            <a:avLst/>
          </a:prstGeom>
        </p:spPr>
      </p:pic>
      <p:sp>
        <p:nvSpPr>
          <p:cNvPr id="11" name="Title 1"/>
          <p:cNvSpPr>
            <a:spLocks noGrp="1"/>
          </p:cNvSpPr>
          <p:nvPr>
            <p:ph type="title"/>
          </p:nvPr>
        </p:nvSpPr>
        <p:spPr>
          <a:xfrm>
            <a:off x="228600" y="467474"/>
            <a:ext cx="10134600" cy="708436"/>
          </a:xfrm>
        </p:spPr>
        <p:txBody>
          <a:bodyPr>
            <a:normAutofit/>
          </a:bodyPr>
          <a:lstStyle/>
          <a:p>
            <a:r>
              <a:rPr lang="en-US" dirty="0"/>
              <a:t>Example Module: </a:t>
            </a:r>
            <a:r>
              <a:rPr lang="en-US" dirty="0">
                <a:latin typeface="Museo Slab 300" panose="02000000000000000000" pitchFamily="50" charset="0"/>
              </a:rPr>
              <a:t>Rainbow Light</a:t>
            </a:r>
          </a:p>
        </p:txBody>
      </p:sp>
      <p:sp>
        <p:nvSpPr>
          <p:cNvPr id="12" name="Content Placeholder 4"/>
          <p:cNvSpPr>
            <a:spLocks noGrp="1"/>
          </p:cNvSpPr>
          <p:nvPr>
            <p:ph sz="quarter" idx="13"/>
          </p:nvPr>
        </p:nvSpPr>
        <p:spPr>
          <a:xfrm>
            <a:off x="228600" y="197601"/>
            <a:ext cx="4724401" cy="411367"/>
          </a:xfrm>
        </p:spPr>
        <p:txBody>
          <a:bodyPr/>
          <a:lstStyle/>
          <a:p>
            <a:r>
              <a:rPr lang="en-US" dirty="0"/>
              <a:t>Design Overview</a:t>
            </a:r>
          </a:p>
        </p:txBody>
      </p:sp>
    </p:spTree>
    <p:extLst>
      <p:ext uri="{BB962C8B-B14F-4D97-AF65-F5344CB8AC3E}">
        <p14:creationId xmlns:p14="http://schemas.microsoft.com/office/powerpoint/2010/main" val="14542776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10328" y="2331720"/>
            <a:ext cx="2362201" cy="2359284"/>
          </a:xfrm>
          <a:prstGeom prst="rect">
            <a:avLst/>
          </a:prstGeom>
        </p:spPr>
      </p:pic>
      <p:sp>
        <p:nvSpPr>
          <p:cNvPr id="2" name="Title 1"/>
          <p:cNvSpPr>
            <a:spLocks noGrp="1"/>
          </p:cNvSpPr>
          <p:nvPr>
            <p:ph type="title"/>
          </p:nvPr>
        </p:nvSpPr>
        <p:spPr>
          <a:xfrm>
            <a:off x="228600" y="467474"/>
            <a:ext cx="8153399" cy="708436"/>
          </a:xfrm>
        </p:spPr>
        <p:txBody>
          <a:bodyPr>
            <a:normAutofit/>
          </a:bodyPr>
          <a:lstStyle/>
          <a:p>
            <a:r>
              <a:rPr lang="en-US" dirty="0"/>
              <a:t>Example Module: </a:t>
            </a:r>
            <a:r>
              <a:rPr lang="en-US" dirty="0">
                <a:latin typeface="Museo Slab 300" panose="02000000000000000000" pitchFamily="50" charset="0"/>
              </a:rPr>
              <a:t>Inverter</a:t>
            </a:r>
          </a:p>
        </p:txBody>
      </p:sp>
      <p:sp>
        <p:nvSpPr>
          <p:cNvPr id="3" name="Content Placeholder 2"/>
          <p:cNvSpPr>
            <a:spLocks noGrp="1"/>
          </p:cNvSpPr>
          <p:nvPr>
            <p:ph idx="1"/>
          </p:nvPr>
        </p:nvSpPr>
        <p:spPr/>
        <p:txBody>
          <a:bodyPr/>
          <a:lstStyle/>
          <a:p>
            <a:endParaRPr lang="en-US"/>
          </a:p>
        </p:txBody>
      </p:sp>
      <p:sp>
        <p:nvSpPr>
          <p:cNvPr id="5" name="Content Placeholder 4"/>
          <p:cNvSpPr>
            <a:spLocks noGrp="1"/>
          </p:cNvSpPr>
          <p:nvPr>
            <p:ph sz="quarter" idx="13"/>
          </p:nvPr>
        </p:nvSpPr>
        <p:spPr/>
        <p:txBody>
          <a:bodyPr/>
          <a:lstStyle/>
          <a:p>
            <a:r>
              <a:rPr lang="en-US" dirty="0"/>
              <a:t>Design Overview</a:t>
            </a:r>
          </a:p>
        </p:txBody>
      </p:sp>
    </p:spTree>
    <p:extLst>
      <p:ext uri="{BB962C8B-B14F-4D97-AF65-F5344CB8AC3E}">
        <p14:creationId xmlns:p14="http://schemas.microsoft.com/office/powerpoint/2010/main" val="7606995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65192" y="2331720"/>
            <a:ext cx="2293981" cy="2194560"/>
          </a:xfrm>
          <a:prstGeom prst="rect">
            <a:avLst/>
          </a:prstGeom>
        </p:spPr>
      </p:pic>
      <p:sp>
        <p:nvSpPr>
          <p:cNvPr id="3" name="Title 1"/>
          <p:cNvSpPr>
            <a:spLocks noGrp="1"/>
          </p:cNvSpPr>
          <p:nvPr>
            <p:ph type="title"/>
          </p:nvPr>
        </p:nvSpPr>
        <p:spPr>
          <a:xfrm>
            <a:off x="228600" y="467474"/>
            <a:ext cx="10287000" cy="708436"/>
          </a:xfrm>
        </p:spPr>
        <p:txBody>
          <a:bodyPr>
            <a:normAutofit/>
          </a:bodyPr>
          <a:lstStyle/>
          <a:p>
            <a:r>
              <a:rPr lang="en-US" dirty="0"/>
              <a:t>Example Module: </a:t>
            </a:r>
            <a:r>
              <a:rPr lang="en-US" dirty="0">
                <a:latin typeface="Museo Slab 300" panose="02000000000000000000" pitchFamily="50" charset="0"/>
              </a:rPr>
              <a:t>Distance Sensor</a:t>
            </a:r>
          </a:p>
        </p:txBody>
      </p:sp>
      <p:sp>
        <p:nvSpPr>
          <p:cNvPr id="4" name="Content Placeholder 4"/>
          <p:cNvSpPr>
            <a:spLocks noGrp="1"/>
          </p:cNvSpPr>
          <p:nvPr>
            <p:ph sz="quarter" idx="13"/>
          </p:nvPr>
        </p:nvSpPr>
        <p:spPr>
          <a:xfrm>
            <a:off x="228600" y="197601"/>
            <a:ext cx="4724401" cy="411367"/>
          </a:xfrm>
        </p:spPr>
        <p:txBody>
          <a:bodyPr/>
          <a:lstStyle/>
          <a:p>
            <a:r>
              <a:rPr lang="en-US" dirty="0"/>
              <a:t>Design Overview</a:t>
            </a:r>
          </a:p>
        </p:txBody>
      </p:sp>
    </p:spTree>
    <p:extLst>
      <p:ext uri="{BB962C8B-B14F-4D97-AF65-F5344CB8AC3E}">
        <p14:creationId xmlns:p14="http://schemas.microsoft.com/office/powerpoint/2010/main" val="11079257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19472" y="2377440"/>
            <a:ext cx="2415230" cy="2295144"/>
          </a:xfrm>
          <a:prstGeom prst="rect">
            <a:avLst/>
          </a:prstGeom>
        </p:spPr>
      </p:pic>
      <p:sp>
        <p:nvSpPr>
          <p:cNvPr id="3" name="Title 1"/>
          <p:cNvSpPr>
            <a:spLocks noGrp="1"/>
          </p:cNvSpPr>
          <p:nvPr>
            <p:ph type="title"/>
          </p:nvPr>
        </p:nvSpPr>
        <p:spPr>
          <a:xfrm>
            <a:off x="228600" y="467474"/>
            <a:ext cx="10287000" cy="708436"/>
          </a:xfrm>
        </p:spPr>
        <p:txBody>
          <a:bodyPr>
            <a:normAutofit/>
          </a:bodyPr>
          <a:lstStyle/>
          <a:p>
            <a:r>
              <a:rPr lang="en-US" dirty="0"/>
              <a:t>Example Module: </a:t>
            </a:r>
            <a:r>
              <a:rPr lang="en-US" dirty="0">
                <a:latin typeface="Museo Slab 300" panose="02000000000000000000" pitchFamily="50" charset="0"/>
              </a:rPr>
              <a:t>Power</a:t>
            </a:r>
          </a:p>
        </p:txBody>
      </p:sp>
      <p:sp>
        <p:nvSpPr>
          <p:cNvPr id="4" name="Content Placeholder 4"/>
          <p:cNvSpPr>
            <a:spLocks noGrp="1"/>
          </p:cNvSpPr>
          <p:nvPr>
            <p:ph sz="quarter" idx="13"/>
          </p:nvPr>
        </p:nvSpPr>
        <p:spPr>
          <a:xfrm>
            <a:off x="228600" y="197601"/>
            <a:ext cx="4724401" cy="411367"/>
          </a:xfrm>
        </p:spPr>
        <p:txBody>
          <a:bodyPr/>
          <a:lstStyle/>
          <a:p>
            <a:r>
              <a:rPr lang="en-US" dirty="0"/>
              <a:t>Design Overview</a:t>
            </a:r>
          </a:p>
        </p:txBody>
      </p:sp>
    </p:spTree>
    <p:extLst>
      <p:ext uri="{BB962C8B-B14F-4D97-AF65-F5344CB8AC3E}">
        <p14:creationId xmlns:p14="http://schemas.microsoft.com/office/powerpoint/2010/main" val="776628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19472" y="2377440"/>
            <a:ext cx="2415230" cy="2295144"/>
          </a:xfrm>
          <a:prstGeom prst="rect">
            <a:avLst/>
          </a:prstGeom>
        </p:spPr>
      </p:pic>
      <p:cxnSp>
        <p:nvCxnSpPr>
          <p:cNvPr id="3" name="Straight Connector 2"/>
          <p:cNvCxnSpPr/>
          <p:nvPr/>
        </p:nvCxnSpPr>
        <p:spPr>
          <a:xfrm flipH="1">
            <a:off x="6858000" y="2386584"/>
            <a:ext cx="914400" cy="280416"/>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7866800" y="2136648"/>
            <a:ext cx="3334600" cy="1569660"/>
          </a:xfrm>
          <a:prstGeom prst="rect">
            <a:avLst/>
          </a:prstGeom>
          <a:noFill/>
        </p:spPr>
        <p:txBody>
          <a:bodyPr wrap="square" rtlCol="0">
            <a:spAutoFit/>
          </a:bodyPr>
          <a:lstStyle/>
          <a:p>
            <a:r>
              <a:rPr lang="en-US" sz="2400" dirty="0">
                <a:solidFill>
                  <a:prstClr val="black"/>
                </a:solidFill>
                <a:latin typeface="Museo Sans 100" charset="0"/>
                <a:ea typeface="Museo Sans 100" charset="0"/>
                <a:cs typeface="Museo Sans 100" charset="0"/>
              </a:rPr>
              <a:t>Power module is only current module that has </a:t>
            </a:r>
            <a:r>
              <a:rPr lang="en-US" sz="2400" dirty="0">
                <a:solidFill>
                  <a:prstClr val="black"/>
                </a:solidFill>
                <a:latin typeface="Museo Sans 500" charset="0"/>
                <a:ea typeface="Museo Sans 500" charset="0"/>
                <a:cs typeface="Museo Sans 500" charset="0"/>
              </a:rPr>
              <a:t>six outputs </a:t>
            </a:r>
            <a:r>
              <a:rPr lang="en-US" sz="2400" dirty="0">
                <a:solidFill>
                  <a:prstClr val="black"/>
                </a:solidFill>
                <a:latin typeface="Museo Sans 100" charset="0"/>
                <a:ea typeface="Museo Sans 100" charset="0"/>
                <a:cs typeface="Museo Sans 100" charset="0"/>
              </a:rPr>
              <a:t>instead of three</a:t>
            </a:r>
          </a:p>
        </p:txBody>
      </p:sp>
      <p:sp>
        <p:nvSpPr>
          <p:cNvPr id="5" name="Title 1"/>
          <p:cNvSpPr>
            <a:spLocks noGrp="1"/>
          </p:cNvSpPr>
          <p:nvPr>
            <p:ph type="title"/>
          </p:nvPr>
        </p:nvSpPr>
        <p:spPr>
          <a:xfrm>
            <a:off x="228600" y="467474"/>
            <a:ext cx="10287000" cy="708436"/>
          </a:xfrm>
        </p:spPr>
        <p:txBody>
          <a:bodyPr>
            <a:normAutofit/>
          </a:bodyPr>
          <a:lstStyle/>
          <a:p>
            <a:r>
              <a:rPr lang="en-US" dirty="0"/>
              <a:t>Example Module: </a:t>
            </a:r>
            <a:r>
              <a:rPr lang="en-US" dirty="0">
                <a:latin typeface="Museo Slab 300" panose="02000000000000000000" pitchFamily="50" charset="0"/>
              </a:rPr>
              <a:t>Power</a:t>
            </a:r>
          </a:p>
        </p:txBody>
      </p:sp>
      <p:sp>
        <p:nvSpPr>
          <p:cNvPr id="6" name="Content Placeholder 4"/>
          <p:cNvSpPr>
            <a:spLocks noGrp="1"/>
          </p:cNvSpPr>
          <p:nvPr>
            <p:ph sz="quarter" idx="13"/>
          </p:nvPr>
        </p:nvSpPr>
        <p:spPr>
          <a:xfrm>
            <a:off x="228600" y="197601"/>
            <a:ext cx="4724401" cy="411367"/>
          </a:xfrm>
        </p:spPr>
        <p:txBody>
          <a:bodyPr/>
          <a:lstStyle/>
          <a:p>
            <a:r>
              <a:rPr lang="en-US" dirty="0"/>
              <a:t>Design Overview</a:t>
            </a:r>
          </a:p>
        </p:txBody>
      </p:sp>
    </p:spTree>
    <p:extLst>
      <p:ext uri="{BB962C8B-B14F-4D97-AF65-F5344CB8AC3E}">
        <p14:creationId xmlns:p14="http://schemas.microsoft.com/office/powerpoint/2010/main" val="17566436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4 Module Types</a:t>
            </a:r>
            <a:endParaRPr lang="en-US" dirty="0"/>
          </a:p>
        </p:txBody>
      </p:sp>
      <p:sp>
        <p:nvSpPr>
          <p:cNvPr id="4" name="Content Placeholder 3"/>
          <p:cNvSpPr>
            <a:spLocks noGrp="1"/>
          </p:cNvSpPr>
          <p:nvPr>
            <p:ph sz="quarter" idx="13"/>
          </p:nvPr>
        </p:nvSpPr>
        <p:spPr/>
        <p:txBody>
          <a:bodyPr/>
          <a:lstStyle/>
          <a:p>
            <a:r>
              <a:rPr lang="en-US" dirty="0"/>
              <a:t>Design Overview</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676400"/>
            <a:ext cx="3200400" cy="3200400"/>
          </a:xfrm>
          <a:prstGeom prst="rect">
            <a:avLst/>
          </a:prstGeom>
        </p:spPr>
      </p:pic>
      <p:sp>
        <p:nvSpPr>
          <p:cNvPr id="9" name="TextBox 8"/>
          <p:cNvSpPr txBox="1"/>
          <p:nvPr/>
        </p:nvSpPr>
        <p:spPr>
          <a:xfrm>
            <a:off x="571500" y="4800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13" name="Rectangle 12"/>
          <p:cNvSpPr/>
          <p:nvPr/>
        </p:nvSpPr>
        <p:spPr>
          <a:xfrm>
            <a:off x="9557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Power</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91600" y="1676400"/>
            <a:ext cx="3200400" cy="3200400"/>
          </a:xfrm>
          <a:prstGeom prst="rect">
            <a:avLst/>
          </a:prstGeom>
        </p:spPr>
      </p:pic>
      <p:sp>
        <p:nvSpPr>
          <p:cNvPr id="10" name="TextBox 9"/>
          <p:cNvSpPr txBox="1"/>
          <p:nvPr/>
        </p:nvSpPr>
        <p:spPr>
          <a:xfrm>
            <a:off x="9563100" y="4800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14" name="Rectangle 13"/>
          <p:cNvSpPr/>
          <p:nvPr/>
        </p:nvSpPr>
        <p:spPr>
          <a:xfrm>
            <a:off x="99473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97200" y="1676400"/>
            <a:ext cx="3200400" cy="3200400"/>
          </a:xfrm>
          <a:prstGeom prst="rect">
            <a:avLst/>
          </a:prstGeom>
        </p:spPr>
      </p:pic>
      <p:sp>
        <p:nvSpPr>
          <p:cNvPr id="11" name="TextBox 10"/>
          <p:cNvSpPr txBox="1"/>
          <p:nvPr/>
        </p:nvSpPr>
        <p:spPr>
          <a:xfrm>
            <a:off x="3568700" y="4800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phenomena into analog signals</a:t>
            </a:r>
          </a:p>
        </p:txBody>
      </p:sp>
      <p:sp>
        <p:nvSpPr>
          <p:cNvPr id="15" name="Rectangle 14"/>
          <p:cNvSpPr/>
          <p:nvPr/>
        </p:nvSpPr>
        <p:spPr>
          <a:xfrm>
            <a:off x="39529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994400" y="1676400"/>
            <a:ext cx="3200400" cy="3200400"/>
          </a:xfrm>
          <a:prstGeom prst="rect">
            <a:avLst/>
          </a:prstGeom>
        </p:spPr>
      </p:pic>
      <p:sp>
        <p:nvSpPr>
          <p:cNvPr id="12" name="TextBox 11"/>
          <p:cNvSpPr txBox="1"/>
          <p:nvPr/>
        </p:nvSpPr>
        <p:spPr>
          <a:xfrm>
            <a:off x="6565900" y="4800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t>
            </a:r>
            <a:r>
              <a:rPr lang="en-US">
                <a:solidFill>
                  <a:prstClr val="black"/>
                </a:solidFill>
                <a:latin typeface="Segoe UI Light" charset="0"/>
                <a:ea typeface="Segoe UI Light" charset="0"/>
                <a:cs typeface="Segoe UI Light" charset="0"/>
              </a:rPr>
              <a:t>analog signals into other types of analog signals</a:t>
            </a:r>
            <a:endParaRPr lang="en-US" dirty="0">
              <a:solidFill>
                <a:prstClr val="black"/>
              </a:solidFill>
              <a:latin typeface="Segoe UI Light" charset="0"/>
              <a:ea typeface="Segoe UI Light" charset="0"/>
              <a:cs typeface="Segoe UI Light" charset="0"/>
            </a:endParaRPr>
          </a:p>
        </p:txBody>
      </p:sp>
      <p:sp>
        <p:nvSpPr>
          <p:cNvPr id="16" name="Rectangle 15"/>
          <p:cNvSpPr/>
          <p:nvPr/>
        </p:nvSpPr>
        <p:spPr>
          <a:xfrm>
            <a:off x="69501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spTree>
    <p:extLst>
      <p:ext uri="{BB962C8B-B14F-4D97-AF65-F5344CB8AC3E}">
        <p14:creationId xmlns:p14="http://schemas.microsoft.com/office/powerpoint/2010/main" val="30540290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9" name="Picture 6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900000">
            <a:off x="1593687" y="1292248"/>
            <a:ext cx="3362464" cy="3362464"/>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b="21803"/>
          <a:stretch/>
        </p:blipFill>
        <p:spPr>
          <a:xfrm rot="4500000">
            <a:off x="4209867" y="906230"/>
            <a:ext cx="3507886" cy="2743051"/>
          </a:xfrm>
          <a:prstGeom prst="rect">
            <a:avLst/>
          </a:prstGeom>
        </p:spPr>
      </p:pic>
      <p:pic>
        <p:nvPicPr>
          <p:cNvPr id="23" name="Picture 22"/>
          <p:cNvPicPr>
            <a:picLocks noChangeAspect="1"/>
          </p:cNvPicPr>
          <p:nvPr/>
        </p:nvPicPr>
        <p:blipFill rotWithShape="1">
          <a:blip r:embed="rId5" cstate="print">
            <a:extLst>
              <a:ext uri="{28A0092B-C50C-407E-A947-70E740481C1C}">
                <a14:useLocalDpi xmlns:a14="http://schemas.microsoft.com/office/drawing/2010/main" val="0"/>
              </a:ext>
            </a:extLst>
          </a:blip>
          <a:srcRect b="21282"/>
          <a:stretch/>
        </p:blipFill>
        <p:spPr>
          <a:xfrm rot="4500000">
            <a:off x="6500982" y="273333"/>
            <a:ext cx="3465576" cy="2728016"/>
          </a:xfrm>
          <a:prstGeom prst="rect">
            <a:avLst/>
          </a:prstGeom>
        </p:spPr>
      </p:pic>
      <p:pic>
        <p:nvPicPr>
          <p:cNvPr id="24" name="Picture 23"/>
          <p:cNvPicPr>
            <a:picLocks noChangeAspect="1"/>
          </p:cNvPicPr>
          <p:nvPr/>
        </p:nvPicPr>
        <p:blipFill rotWithShape="1">
          <a:blip r:embed="rId6" cstate="print">
            <a:extLst>
              <a:ext uri="{28A0092B-C50C-407E-A947-70E740481C1C}">
                <a14:useLocalDpi xmlns:a14="http://schemas.microsoft.com/office/drawing/2010/main" val="0"/>
              </a:ext>
            </a:extLst>
          </a:blip>
          <a:srcRect b="20827"/>
          <a:stretch/>
        </p:blipFill>
        <p:spPr>
          <a:xfrm rot="8100000">
            <a:off x="8056655" y="2390138"/>
            <a:ext cx="3379485" cy="2675613"/>
          </a:xfrm>
          <a:prstGeom prst="rect">
            <a:avLst/>
          </a:prstGeom>
        </p:spPr>
      </p:pic>
      <p:sp>
        <p:nvSpPr>
          <p:cNvPr id="2" name="Title 1"/>
          <p:cNvSpPr>
            <a:spLocks noGrp="1"/>
          </p:cNvSpPr>
          <p:nvPr>
            <p:ph type="title"/>
          </p:nvPr>
        </p:nvSpPr>
        <p:spPr>
          <a:xfrm>
            <a:off x="-23733" y="-1259338"/>
            <a:ext cx="4724400" cy="708436"/>
          </a:xfrm>
        </p:spPr>
        <p:txBody>
          <a:bodyPr/>
          <a:lstStyle/>
          <a:p>
            <a:r>
              <a:rPr lang="en-US" dirty="0"/>
              <a:t>4 Module Types</a:t>
            </a:r>
          </a:p>
        </p:txBody>
      </p:sp>
      <p:sp>
        <p:nvSpPr>
          <p:cNvPr id="4" name="Content Placeholder 3"/>
          <p:cNvSpPr>
            <a:spLocks noGrp="1"/>
          </p:cNvSpPr>
          <p:nvPr>
            <p:ph sz="quarter" idx="13"/>
          </p:nvPr>
        </p:nvSpPr>
        <p:spPr>
          <a:xfrm>
            <a:off x="-23734" y="-1529211"/>
            <a:ext cx="4724401" cy="411367"/>
          </a:xfrm>
        </p:spPr>
        <p:txBody>
          <a:bodyPr/>
          <a:lstStyle/>
          <a:p>
            <a:r>
              <a:rPr lang="en-US" dirty="0"/>
              <a:t>Design Overview</a:t>
            </a:r>
          </a:p>
        </p:txBody>
      </p:sp>
      <p:sp>
        <p:nvSpPr>
          <p:cNvPr id="9" name="TextBox 8"/>
          <p:cNvSpPr txBox="1"/>
          <p:nvPr/>
        </p:nvSpPr>
        <p:spPr>
          <a:xfrm>
            <a:off x="6858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10" name="TextBox 9"/>
          <p:cNvSpPr txBox="1"/>
          <p:nvPr/>
        </p:nvSpPr>
        <p:spPr>
          <a:xfrm>
            <a:off x="36830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11" name="TextBox 10"/>
          <p:cNvSpPr txBox="1"/>
          <p:nvPr/>
        </p:nvSpPr>
        <p:spPr>
          <a:xfrm>
            <a:off x="66802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a:t>
            </a:r>
            <a:r>
              <a:rPr lang="en-US" dirty="0" err="1">
                <a:solidFill>
                  <a:prstClr val="black"/>
                </a:solidFill>
                <a:latin typeface="Segoe UI Light" charset="0"/>
                <a:ea typeface="Segoe UI Light" charset="0"/>
                <a:cs typeface="Segoe UI Light" charset="0"/>
              </a:rPr>
              <a:t>phenamoena</a:t>
            </a:r>
            <a:r>
              <a:rPr lang="en-US" dirty="0">
                <a:solidFill>
                  <a:prstClr val="black"/>
                </a:solidFill>
                <a:latin typeface="Segoe UI Light" charset="0"/>
                <a:ea typeface="Segoe UI Light" charset="0"/>
                <a:cs typeface="Segoe UI Light" charset="0"/>
              </a:rPr>
              <a:t> into analog signals</a:t>
            </a:r>
          </a:p>
        </p:txBody>
      </p:sp>
      <p:sp>
        <p:nvSpPr>
          <p:cNvPr id="12" name="TextBox 11"/>
          <p:cNvSpPr txBox="1"/>
          <p:nvPr/>
        </p:nvSpPr>
        <p:spPr>
          <a:xfrm>
            <a:off x="96774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t>
            </a:r>
            <a:r>
              <a:rPr lang="en-US">
                <a:solidFill>
                  <a:prstClr val="black"/>
                </a:solidFill>
                <a:latin typeface="Segoe UI Light" charset="0"/>
                <a:ea typeface="Segoe UI Light" charset="0"/>
                <a:cs typeface="Segoe UI Light" charset="0"/>
              </a:rPr>
              <a:t>analog signals into other types of analog signals</a:t>
            </a:r>
            <a:endParaRPr lang="en-US" dirty="0">
              <a:solidFill>
                <a:prstClr val="black"/>
              </a:solidFill>
              <a:latin typeface="Segoe UI Light" charset="0"/>
              <a:ea typeface="Segoe UI Light" charset="0"/>
              <a:cs typeface="Segoe UI Light" charset="0"/>
            </a:endParaRPr>
          </a:p>
        </p:txBody>
      </p:sp>
      <p:grpSp>
        <p:nvGrpSpPr>
          <p:cNvPr id="17" name="Group 16"/>
          <p:cNvGrpSpPr/>
          <p:nvPr/>
        </p:nvGrpSpPr>
        <p:grpSpPr>
          <a:xfrm>
            <a:off x="7962900" y="-4724400"/>
            <a:ext cx="3200400" cy="3200400"/>
            <a:chOff x="2997200" y="1676400"/>
            <a:chExt cx="3200400" cy="3200400"/>
          </a:xfrm>
        </p:grpSpPr>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97200" y="1676400"/>
              <a:ext cx="3200400" cy="3200400"/>
            </a:xfrm>
            <a:prstGeom prst="rect">
              <a:avLst/>
            </a:prstGeom>
          </p:spPr>
        </p:pic>
        <p:sp>
          <p:nvSpPr>
            <p:cNvPr id="14" name="Rectangle 13"/>
            <p:cNvSpPr/>
            <p:nvPr/>
          </p:nvSpPr>
          <p:spPr>
            <a:xfrm>
              <a:off x="39529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grpSp>
      <p:grpSp>
        <p:nvGrpSpPr>
          <p:cNvPr id="18" name="Group 17"/>
          <p:cNvGrpSpPr/>
          <p:nvPr/>
        </p:nvGrpSpPr>
        <p:grpSpPr>
          <a:xfrm>
            <a:off x="12420600" y="-5181600"/>
            <a:ext cx="3200400" cy="3200400"/>
            <a:chOff x="5994400" y="1676400"/>
            <a:chExt cx="3200400" cy="3200400"/>
          </a:xfrm>
        </p:grpSpPr>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94400" y="1676400"/>
              <a:ext cx="3200400" cy="3200400"/>
            </a:xfrm>
            <a:prstGeom prst="rect">
              <a:avLst/>
            </a:prstGeom>
          </p:spPr>
        </p:pic>
        <p:sp>
          <p:nvSpPr>
            <p:cNvPr id="15" name="Rectangle 14"/>
            <p:cNvSpPr/>
            <p:nvPr/>
          </p:nvSpPr>
          <p:spPr>
            <a:xfrm>
              <a:off x="69501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grpSp>
      <p:grpSp>
        <p:nvGrpSpPr>
          <p:cNvPr id="19" name="Group 18"/>
          <p:cNvGrpSpPr/>
          <p:nvPr/>
        </p:nvGrpSpPr>
        <p:grpSpPr>
          <a:xfrm>
            <a:off x="14935200" y="159501"/>
            <a:ext cx="3200400" cy="3200400"/>
            <a:chOff x="8991600" y="1676400"/>
            <a:chExt cx="3200400" cy="3200400"/>
          </a:xfrm>
        </p:grpSpPr>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91600" y="1676400"/>
              <a:ext cx="3200400" cy="3200400"/>
            </a:xfrm>
            <a:prstGeom prst="rect">
              <a:avLst/>
            </a:prstGeom>
          </p:spPr>
        </p:pic>
        <p:sp>
          <p:nvSpPr>
            <p:cNvPr id="16" name="Rectangle 15"/>
            <p:cNvSpPr/>
            <p:nvPr/>
          </p:nvSpPr>
          <p:spPr>
            <a:xfrm>
              <a:off x="99473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grpSp>
      <p:sp>
        <p:nvSpPr>
          <p:cNvPr id="25" name="TextBox 24"/>
          <p:cNvSpPr txBox="1"/>
          <p:nvPr/>
        </p:nvSpPr>
        <p:spPr>
          <a:xfrm>
            <a:off x="2246219" y="5412404"/>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26" name="TextBox 25"/>
          <p:cNvSpPr txBox="1"/>
          <p:nvPr/>
        </p:nvSpPr>
        <p:spPr>
          <a:xfrm>
            <a:off x="8991600" y="542954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27" name="TextBox 26"/>
          <p:cNvSpPr txBox="1"/>
          <p:nvPr/>
        </p:nvSpPr>
        <p:spPr>
          <a:xfrm>
            <a:off x="4494679" y="5429071"/>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phenomena into analog signals</a:t>
            </a:r>
          </a:p>
        </p:txBody>
      </p:sp>
      <p:sp>
        <p:nvSpPr>
          <p:cNvPr id="28" name="TextBox 27"/>
          <p:cNvSpPr txBox="1"/>
          <p:nvPr/>
        </p:nvSpPr>
        <p:spPr>
          <a:xfrm>
            <a:off x="6743139" y="5429071"/>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analog signals into other types of analog signals</a:t>
            </a:r>
          </a:p>
        </p:txBody>
      </p:sp>
      <p:sp>
        <p:nvSpPr>
          <p:cNvPr id="31" name="Rectangle 30"/>
          <p:cNvSpPr/>
          <p:nvPr/>
        </p:nvSpPr>
        <p:spPr>
          <a:xfrm>
            <a:off x="2630516" y="5059739"/>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Power</a:t>
            </a:r>
          </a:p>
        </p:txBody>
      </p:sp>
      <p:sp>
        <p:nvSpPr>
          <p:cNvPr id="32" name="Rectangle 31"/>
          <p:cNvSpPr/>
          <p:nvPr/>
        </p:nvSpPr>
        <p:spPr>
          <a:xfrm>
            <a:off x="9379062" y="5059739"/>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sp>
        <p:nvSpPr>
          <p:cNvPr id="33" name="Rectangle 32"/>
          <p:cNvSpPr/>
          <p:nvPr/>
        </p:nvSpPr>
        <p:spPr>
          <a:xfrm>
            <a:off x="4878976" y="5059739"/>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sp>
        <p:nvSpPr>
          <p:cNvPr id="34" name="Rectangle 33"/>
          <p:cNvSpPr/>
          <p:nvPr/>
        </p:nvSpPr>
        <p:spPr>
          <a:xfrm>
            <a:off x="7133876" y="5059739"/>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cxnSp>
        <p:nvCxnSpPr>
          <p:cNvPr id="35" name="Straight Connector 34"/>
          <p:cNvCxnSpPr/>
          <p:nvPr/>
        </p:nvCxnSpPr>
        <p:spPr>
          <a:xfrm>
            <a:off x="3276600" y="4038600"/>
            <a:ext cx="0" cy="944939"/>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5486400" y="3429000"/>
            <a:ext cx="0" cy="1603561"/>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a:off x="7777782" y="2743200"/>
            <a:ext cx="0" cy="2240339"/>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9999780" y="4419600"/>
            <a:ext cx="0" cy="612961"/>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69146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4 Module Types</a:t>
            </a:r>
          </a:p>
        </p:txBody>
      </p:sp>
      <p:sp>
        <p:nvSpPr>
          <p:cNvPr id="4" name="Content Placeholder 3"/>
          <p:cNvSpPr>
            <a:spLocks noGrp="1"/>
          </p:cNvSpPr>
          <p:nvPr>
            <p:ph sz="quarter" idx="13"/>
          </p:nvPr>
        </p:nvSpPr>
        <p:spPr/>
        <p:txBody>
          <a:bodyPr/>
          <a:lstStyle/>
          <a:p>
            <a:r>
              <a:rPr lang="en-US" dirty="0"/>
              <a:t>Design Overview</a:t>
            </a:r>
          </a:p>
        </p:txBody>
      </p:sp>
      <p:pic>
        <p:nvPicPr>
          <p:cNvPr id="23" name="Picture 2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900000">
            <a:off x="1593687" y="1292248"/>
            <a:ext cx="3362464" cy="3362464"/>
          </a:xfrm>
          <a:prstGeom prst="rect">
            <a:avLst/>
          </a:prstGeom>
        </p:spPr>
      </p:pic>
      <p:pic>
        <p:nvPicPr>
          <p:cNvPr id="24" name="Picture 23"/>
          <p:cNvPicPr>
            <a:picLocks noChangeAspect="1"/>
          </p:cNvPicPr>
          <p:nvPr/>
        </p:nvPicPr>
        <p:blipFill rotWithShape="1">
          <a:blip r:embed="rId3" cstate="print">
            <a:extLst>
              <a:ext uri="{28A0092B-C50C-407E-A947-70E740481C1C}">
                <a14:useLocalDpi xmlns:a14="http://schemas.microsoft.com/office/drawing/2010/main" val="0"/>
              </a:ext>
            </a:extLst>
          </a:blip>
          <a:srcRect b="21803"/>
          <a:stretch/>
        </p:blipFill>
        <p:spPr>
          <a:xfrm rot="4500000">
            <a:off x="4209867" y="906230"/>
            <a:ext cx="3507886" cy="2743051"/>
          </a:xfrm>
          <a:prstGeom prst="rect">
            <a:avLst/>
          </a:prstGeom>
        </p:spPr>
      </p:pic>
      <p:pic>
        <p:nvPicPr>
          <p:cNvPr id="25" name="Picture 24"/>
          <p:cNvPicPr>
            <a:picLocks noChangeAspect="1"/>
          </p:cNvPicPr>
          <p:nvPr/>
        </p:nvPicPr>
        <p:blipFill rotWithShape="1">
          <a:blip r:embed="rId4" cstate="print">
            <a:extLst>
              <a:ext uri="{28A0092B-C50C-407E-A947-70E740481C1C}">
                <a14:useLocalDpi xmlns:a14="http://schemas.microsoft.com/office/drawing/2010/main" val="0"/>
              </a:ext>
            </a:extLst>
          </a:blip>
          <a:srcRect b="21282"/>
          <a:stretch/>
        </p:blipFill>
        <p:spPr>
          <a:xfrm rot="4500000">
            <a:off x="6500982" y="273333"/>
            <a:ext cx="3465576" cy="2728016"/>
          </a:xfrm>
          <a:prstGeom prst="rect">
            <a:avLst/>
          </a:prstGeom>
        </p:spPr>
      </p:pic>
      <p:pic>
        <p:nvPicPr>
          <p:cNvPr id="26" name="Picture 25"/>
          <p:cNvPicPr>
            <a:picLocks noChangeAspect="1"/>
          </p:cNvPicPr>
          <p:nvPr/>
        </p:nvPicPr>
        <p:blipFill rotWithShape="1">
          <a:blip r:embed="rId5" cstate="print">
            <a:extLst>
              <a:ext uri="{28A0092B-C50C-407E-A947-70E740481C1C}">
                <a14:useLocalDpi xmlns:a14="http://schemas.microsoft.com/office/drawing/2010/main" val="0"/>
              </a:ext>
            </a:extLst>
          </a:blip>
          <a:srcRect b="20827"/>
          <a:stretch/>
        </p:blipFill>
        <p:spPr>
          <a:xfrm rot="8100000">
            <a:off x="8056655" y="2390138"/>
            <a:ext cx="3379485" cy="2675613"/>
          </a:xfrm>
          <a:prstGeom prst="rect">
            <a:avLst/>
          </a:prstGeom>
        </p:spPr>
      </p:pic>
      <p:sp>
        <p:nvSpPr>
          <p:cNvPr id="27" name="TextBox 26"/>
          <p:cNvSpPr txBox="1"/>
          <p:nvPr/>
        </p:nvSpPr>
        <p:spPr>
          <a:xfrm>
            <a:off x="2246219" y="5412404"/>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28" name="TextBox 27"/>
          <p:cNvSpPr txBox="1"/>
          <p:nvPr/>
        </p:nvSpPr>
        <p:spPr>
          <a:xfrm>
            <a:off x="8991600" y="542954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29" name="TextBox 28"/>
          <p:cNvSpPr txBox="1"/>
          <p:nvPr/>
        </p:nvSpPr>
        <p:spPr>
          <a:xfrm>
            <a:off x="4494679" y="5429071"/>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phenomena into analog signals</a:t>
            </a:r>
          </a:p>
        </p:txBody>
      </p:sp>
      <p:sp>
        <p:nvSpPr>
          <p:cNvPr id="30" name="TextBox 29"/>
          <p:cNvSpPr txBox="1"/>
          <p:nvPr/>
        </p:nvSpPr>
        <p:spPr>
          <a:xfrm>
            <a:off x="6743139" y="5429071"/>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analog signals into other types of analog signals</a:t>
            </a:r>
          </a:p>
        </p:txBody>
      </p:sp>
      <p:sp>
        <p:nvSpPr>
          <p:cNvPr id="31" name="Rectangle 30"/>
          <p:cNvSpPr/>
          <p:nvPr/>
        </p:nvSpPr>
        <p:spPr>
          <a:xfrm>
            <a:off x="2630516" y="278881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Power</a:t>
            </a:r>
          </a:p>
        </p:txBody>
      </p:sp>
      <p:sp>
        <p:nvSpPr>
          <p:cNvPr id="32" name="Rectangle 31"/>
          <p:cNvSpPr/>
          <p:nvPr/>
        </p:nvSpPr>
        <p:spPr>
          <a:xfrm>
            <a:off x="8860379" y="3289613"/>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sp>
        <p:nvSpPr>
          <p:cNvPr id="33" name="Rectangle 32"/>
          <p:cNvSpPr/>
          <p:nvPr/>
        </p:nvSpPr>
        <p:spPr>
          <a:xfrm>
            <a:off x="4926663" y="2199376"/>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sp>
        <p:nvSpPr>
          <p:cNvPr id="34" name="Rectangle 33"/>
          <p:cNvSpPr/>
          <p:nvPr/>
        </p:nvSpPr>
        <p:spPr>
          <a:xfrm>
            <a:off x="7288727" y="1570245"/>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cxnSp>
        <p:nvCxnSpPr>
          <p:cNvPr id="35" name="Straight Connector 34"/>
          <p:cNvCxnSpPr/>
          <p:nvPr/>
        </p:nvCxnSpPr>
        <p:spPr>
          <a:xfrm>
            <a:off x="3276600" y="4038600"/>
            <a:ext cx="0" cy="129540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5486400" y="3429000"/>
            <a:ext cx="0" cy="190500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7777782" y="2743200"/>
            <a:ext cx="0" cy="259080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9999780" y="4419600"/>
            <a:ext cx="0" cy="99280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443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par>
                                <p:cTn id="8" presetID="10" presetClass="entr" presetSubtype="0" fill="hold"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par>
                                <p:cTn id="11" presetID="10" presetClass="entr" presetSubtype="0" fill="hold"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7"/>
                                        </p:tgtEl>
                                        <p:attrNameLst>
                                          <p:attrName>style.visibility</p:attrName>
                                        </p:attrNameLst>
                                      </p:cBhvr>
                                      <p:to>
                                        <p:strVal val="visible"/>
                                      </p:to>
                                    </p:set>
                                    <p:animEffect transition="in" filter="fade">
                                      <p:cBhvr>
                                        <p:cTn id="16" dur="500"/>
                                        <p:tgtEl>
                                          <p:spTgt spid="2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4"/>
                                        </p:tgtEl>
                                        <p:attrNameLst>
                                          <p:attrName>style.visibility</p:attrName>
                                        </p:attrNameLst>
                                      </p:cBhvr>
                                      <p:to>
                                        <p:strVal val="visible"/>
                                      </p:to>
                                    </p:set>
                                    <p:animEffect transition="in" filter="fade">
                                      <p:cBhvr>
                                        <p:cTn id="21" dur="500"/>
                                        <p:tgtEl>
                                          <p:spTgt spid="24"/>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fade">
                                      <p:cBhvr>
                                        <p:cTn id="24" dur="500"/>
                                        <p:tgtEl>
                                          <p:spTgt spid="33"/>
                                        </p:tgtEl>
                                      </p:cBhvr>
                                    </p:animEffect>
                                  </p:childTnLst>
                                </p:cTn>
                              </p:par>
                              <p:par>
                                <p:cTn id="25" presetID="10" presetClass="entr" presetSubtype="0" fill="hold" nodeType="withEffect">
                                  <p:stCondLst>
                                    <p:cond delay="0"/>
                                  </p:stCondLst>
                                  <p:childTnLst>
                                    <p:set>
                                      <p:cBhvr>
                                        <p:cTn id="26" dur="1" fill="hold">
                                          <p:stCondLst>
                                            <p:cond delay="0"/>
                                          </p:stCondLst>
                                        </p:cTn>
                                        <p:tgtEl>
                                          <p:spTgt spid="36"/>
                                        </p:tgtEl>
                                        <p:attrNameLst>
                                          <p:attrName>style.visibility</p:attrName>
                                        </p:attrNameLst>
                                      </p:cBhvr>
                                      <p:to>
                                        <p:strVal val="visible"/>
                                      </p:to>
                                    </p:set>
                                    <p:animEffect transition="in" filter="fade">
                                      <p:cBhvr>
                                        <p:cTn id="27" dur="500"/>
                                        <p:tgtEl>
                                          <p:spTgt spid="36"/>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9"/>
                                        </p:tgtEl>
                                        <p:attrNameLst>
                                          <p:attrName>style.visibility</p:attrName>
                                        </p:attrNameLst>
                                      </p:cBhvr>
                                      <p:to>
                                        <p:strVal val="visible"/>
                                      </p:to>
                                    </p:set>
                                    <p:animEffect transition="in" filter="fade">
                                      <p:cBhvr>
                                        <p:cTn id="30" dur="500"/>
                                        <p:tgtEl>
                                          <p:spTgt spid="2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4"/>
                                        </p:tgtEl>
                                        <p:attrNameLst>
                                          <p:attrName>style.visibility</p:attrName>
                                        </p:attrNameLst>
                                      </p:cBhvr>
                                      <p:to>
                                        <p:strVal val="visible"/>
                                      </p:to>
                                    </p:set>
                                    <p:animEffect transition="in" filter="fade">
                                      <p:cBhvr>
                                        <p:cTn id="35" dur="500"/>
                                        <p:tgtEl>
                                          <p:spTgt spid="34"/>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par>
                                <p:cTn id="39" presetID="10" presetClass="entr" presetSubtype="0" fill="hold" nodeType="withEffect">
                                  <p:stCondLst>
                                    <p:cond delay="0"/>
                                  </p:stCondLst>
                                  <p:childTnLst>
                                    <p:set>
                                      <p:cBhvr>
                                        <p:cTn id="40" dur="1" fill="hold">
                                          <p:stCondLst>
                                            <p:cond delay="0"/>
                                          </p:stCondLst>
                                        </p:cTn>
                                        <p:tgtEl>
                                          <p:spTgt spid="37"/>
                                        </p:tgtEl>
                                        <p:attrNameLst>
                                          <p:attrName>style.visibility</p:attrName>
                                        </p:attrNameLst>
                                      </p:cBhvr>
                                      <p:to>
                                        <p:strVal val="visible"/>
                                      </p:to>
                                    </p:set>
                                    <p:animEffect transition="in" filter="fade">
                                      <p:cBhvr>
                                        <p:cTn id="41" dur="500"/>
                                        <p:tgtEl>
                                          <p:spTgt spid="37"/>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0"/>
                                        </p:tgtEl>
                                        <p:attrNameLst>
                                          <p:attrName>style.visibility</p:attrName>
                                        </p:attrNameLst>
                                      </p:cBhvr>
                                      <p:to>
                                        <p:strVal val="visible"/>
                                      </p:to>
                                    </p:set>
                                    <p:animEffect transition="in" filter="fade">
                                      <p:cBhvr>
                                        <p:cTn id="44" dur="500"/>
                                        <p:tgtEl>
                                          <p:spTgt spid="30"/>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2"/>
                                        </p:tgtEl>
                                        <p:attrNameLst>
                                          <p:attrName>style.visibility</p:attrName>
                                        </p:attrNameLst>
                                      </p:cBhvr>
                                      <p:to>
                                        <p:strVal val="visible"/>
                                      </p:to>
                                    </p:set>
                                    <p:animEffect transition="in" filter="fade">
                                      <p:cBhvr>
                                        <p:cTn id="49" dur="500"/>
                                        <p:tgtEl>
                                          <p:spTgt spid="32"/>
                                        </p:tgtEl>
                                      </p:cBhvr>
                                    </p:animEffect>
                                  </p:childTnLst>
                                </p:cTn>
                              </p:par>
                              <p:par>
                                <p:cTn id="50" presetID="10" presetClass="entr" presetSubtype="0" fill="hold" nodeType="with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fade">
                                      <p:cBhvr>
                                        <p:cTn id="52" dur="500"/>
                                        <p:tgtEl>
                                          <p:spTgt spid="26"/>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fade">
                                      <p:cBhvr>
                                        <p:cTn id="55" dur="500"/>
                                        <p:tgtEl>
                                          <p:spTgt spid="28"/>
                                        </p:tgtEl>
                                      </p:cBhvr>
                                    </p:animEffect>
                                  </p:childTnLst>
                                </p:cTn>
                              </p:par>
                              <p:par>
                                <p:cTn id="56" presetID="10" presetClass="entr" presetSubtype="0" fill="hold" nodeType="withEffect">
                                  <p:stCondLst>
                                    <p:cond delay="0"/>
                                  </p:stCondLst>
                                  <p:childTnLst>
                                    <p:set>
                                      <p:cBhvr>
                                        <p:cTn id="57" dur="1" fill="hold">
                                          <p:stCondLst>
                                            <p:cond delay="0"/>
                                          </p:stCondLst>
                                        </p:cTn>
                                        <p:tgtEl>
                                          <p:spTgt spid="38"/>
                                        </p:tgtEl>
                                        <p:attrNameLst>
                                          <p:attrName>style.visibility</p:attrName>
                                        </p:attrNameLst>
                                      </p:cBhvr>
                                      <p:to>
                                        <p:strVal val="visible"/>
                                      </p:to>
                                    </p:set>
                                    <p:animEffect transition="in" filter="fade">
                                      <p:cBhvr>
                                        <p:cTn id="58"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p:bldP spid="29" grpId="0"/>
      <p:bldP spid="30" grpId="0"/>
      <p:bldP spid="31" grpId="0"/>
      <p:bldP spid="32" grpId="0"/>
      <p:bldP spid="33" grpId="0"/>
      <p:bldP spid="34" grpId="0"/>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8" name="Picture 6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8100000">
            <a:off x="8503920" y="2478024"/>
            <a:ext cx="1965198" cy="1920240"/>
          </a:xfrm>
          <a:prstGeom prst="rect">
            <a:avLst/>
          </a:prstGeom>
        </p:spPr>
      </p:pic>
      <p:pic>
        <p:nvPicPr>
          <p:cNvPr id="67" name="Picture 6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4500000">
            <a:off x="6739128" y="675006"/>
            <a:ext cx="2134764" cy="2132128"/>
          </a:xfrm>
          <a:prstGeom prst="rect">
            <a:avLst/>
          </a:prstGeom>
        </p:spPr>
      </p:pic>
      <p:pic>
        <p:nvPicPr>
          <p:cNvPr id="66" name="Picture 6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4500000">
            <a:off x="4535424" y="1371600"/>
            <a:ext cx="2102816" cy="2011680"/>
          </a:xfrm>
          <a:prstGeom prst="rect">
            <a:avLst/>
          </a:prstGeom>
        </p:spPr>
      </p:pic>
      <p:pic>
        <p:nvPicPr>
          <p:cNvPr id="64" name="Picture 6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900000">
            <a:off x="2221992" y="1993392"/>
            <a:ext cx="2116935" cy="2011680"/>
          </a:xfrm>
          <a:prstGeom prst="rect">
            <a:avLst/>
          </a:prstGeom>
        </p:spPr>
      </p:pic>
      <p:sp>
        <p:nvSpPr>
          <p:cNvPr id="2" name="Title 1"/>
          <p:cNvSpPr>
            <a:spLocks noGrp="1"/>
          </p:cNvSpPr>
          <p:nvPr>
            <p:ph type="title"/>
          </p:nvPr>
        </p:nvSpPr>
        <p:spPr>
          <a:xfrm>
            <a:off x="-23733" y="-1259338"/>
            <a:ext cx="4724400" cy="708436"/>
          </a:xfrm>
        </p:spPr>
        <p:txBody>
          <a:bodyPr/>
          <a:lstStyle/>
          <a:p>
            <a:r>
              <a:rPr lang="en-US" dirty="0"/>
              <a:t>4 Module Types</a:t>
            </a:r>
          </a:p>
        </p:txBody>
      </p:sp>
      <p:sp>
        <p:nvSpPr>
          <p:cNvPr id="4" name="Content Placeholder 3"/>
          <p:cNvSpPr>
            <a:spLocks noGrp="1"/>
          </p:cNvSpPr>
          <p:nvPr>
            <p:ph sz="quarter" idx="13"/>
          </p:nvPr>
        </p:nvSpPr>
        <p:spPr>
          <a:xfrm>
            <a:off x="-23734" y="-1529211"/>
            <a:ext cx="4724401" cy="411367"/>
          </a:xfrm>
        </p:spPr>
        <p:txBody>
          <a:bodyPr/>
          <a:lstStyle/>
          <a:p>
            <a:r>
              <a:rPr lang="en-US" dirty="0"/>
              <a:t>Design Overview</a:t>
            </a:r>
          </a:p>
        </p:txBody>
      </p:sp>
      <p:sp>
        <p:nvSpPr>
          <p:cNvPr id="9" name="TextBox 8"/>
          <p:cNvSpPr txBox="1"/>
          <p:nvPr/>
        </p:nvSpPr>
        <p:spPr>
          <a:xfrm>
            <a:off x="6858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10" name="TextBox 9"/>
          <p:cNvSpPr txBox="1"/>
          <p:nvPr/>
        </p:nvSpPr>
        <p:spPr>
          <a:xfrm>
            <a:off x="36830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11" name="TextBox 10"/>
          <p:cNvSpPr txBox="1"/>
          <p:nvPr/>
        </p:nvSpPr>
        <p:spPr>
          <a:xfrm>
            <a:off x="66802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a:t>
            </a:r>
            <a:r>
              <a:rPr lang="en-US" dirty="0" err="1">
                <a:solidFill>
                  <a:prstClr val="black"/>
                </a:solidFill>
                <a:latin typeface="Segoe UI Light" charset="0"/>
                <a:ea typeface="Segoe UI Light" charset="0"/>
                <a:cs typeface="Segoe UI Light" charset="0"/>
              </a:rPr>
              <a:t>phenamoena</a:t>
            </a:r>
            <a:r>
              <a:rPr lang="en-US" dirty="0">
                <a:solidFill>
                  <a:prstClr val="black"/>
                </a:solidFill>
                <a:latin typeface="Segoe UI Light" charset="0"/>
                <a:ea typeface="Segoe UI Light" charset="0"/>
                <a:cs typeface="Segoe UI Light" charset="0"/>
              </a:rPr>
              <a:t> into analog signals</a:t>
            </a:r>
          </a:p>
        </p:txBody>
      </p:sp>
      <p:sp>
        <p:nvSpPr>
          <p:cNvPr id="12" name="TextBox 11"/>
          <p:cNvSpPr txBox="1"/>
          <p:nvPr/>
        </p:nvSpPr>
        <p:spPr>
          <a:xfrm>
            <a:off x="96774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t>
            </a:r>
            <a:r>
              <a:rPr lang="en-US">
                <a:solidFill>
                  <a:prstClr val="black"/>
                </a:solidFill>
                <a:latin typeface="Segoe UI Light" charset="0"/>
                <a:ea typeface="Segoe UI Light" charset="0"/>
                <a:cs typeface="Segoe UI Light" charset="0"/>
              </a:rPr>
              <a:t>analog signals into other types of analog signals</a:t>
            </a:r>
            <a:endParaRPr lang="en-US" dirty="0">
              <a:solidFill>
                <a:prstClr val="black"/>
              </a:solidFill>
              <a:latin typeface="Segoe UI Light" charset="0"/>
              <a:ea typeface="Segoe UI Light" charset="0"/>
              <a:cs typeface="Segoe UI Light" charset="0"/>
            </a:endParaRPr>
          </a:p>
        </p:txBody>
      </p:sp>
      <p:grpSp>
        <p:nvGrpSpPr>
          <p:cNvPr id="17" name="Group 16"/>
          <p:cNvGrpSpPr/>
          <p:nvPr/>
        </p:nvGrpSpPr>
        <p:grpSpPr>
          <a:xfrm>
            <a:off x="7962900" y="-4724400"/>
            <a:ext cx="3200400" cy="3200400"/>
            <a:chOff x="2997200" y="1676400"/>
            <a:chExt cx="3200400" cy="3200400"/>
          </a:xfrm>
        </p:grpSpPr>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97200" y="1676400"/>
              <a:ext cx="3200400" cy="3200400"/>
            </a:xfrm>
            <a:prstGeom prst="rect">
              <a:avLst/>
            </a:prstGeom>
          </p:spPr>
        </p:pic>
        <p:sp>
          <p:nvSpPr>
            <p:cNvPr id="14" name="Rectangle 13"/>
            <p:cNvSpPr/>
            <p:nvPr/>
          </p:nvSpPr>
          <p:spPr>
            <a:xfrm>
              <a:off x="39529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grpSp>
      <p:grpSp>
        <p:nvGrpSpPr>
          <p:cNvPr id="18" name="Group 17"/>
          <p:cNvGrpSpPr/>
          <p:nvPr/>
        </p:nvGrpSpPr>
        <p:grpSpPr>
          <a:xfrm>
            <a:off x="12420600" y="-5181600"/>
            <a:ext cx="3200400" cy="3200400"/>
            <a:chOff x="5994400" y="1676400"/>
            <a:chExt cx="3200400" cy="3200400"/>
          </a:xfrm>
        </p:grpSpPr>
        <p:pic>
          <p:nvPicPr>
            <p:cNvPr id="6" name="Picture 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994400" y="1676400"/>
              <a:ext cx="3200400" cy="3200400"/>
            </a:xfrm>
            <a:prstGeom prst="rect">
              <a:avLst/>
            </a:prstGeom>
          </p:spPr>
        </p:pic>
        <p:sp>
          <p:nvSpPr>
            <p:cNvPr id="15" name="Rectangle 14"/>
            <p:cNvSpPr/>
            <p:nvPr/>
          </p:nvSpPr>
          <p:spPr>
            <a:xfrm>
              <a:off x="69501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grpSp>
      <p:grpSp>
        <p:nvGrpSpPr>
          <p:cNvPr id="19" name="Group 18"/>
          <p:cNvGrpSpPr/>
          <p:nvPr/>
        </p:nvGrpSpPr>
        <p:grpSpPr>
          <a:xfrm>
            <a:off x="14935200" y="159501"/>
            <a:ext cx="3200400" cy="3200400"/>
            <a:chOff x="8991600" y="1676400"/>
            <a:chExt cx="3200400" cy="3200400"/>
          </a:xfrm>
        </p:grpSpPr>
        <p:pic>
          <p:nvPicPr>
            <p:cNvPr id="7" name="Picture 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991600" y="1676400"/>
              <a:ext cx="3200400" cy="3200400"/>
            </a:xfrm>
            <a:prstGeom prst="rect">
              <a:avLst/>
            </a:prstGeom>
          </p:spPr>
        </p:pic>
        <p:sp>
          <p:nvSpPr>
            <p:cNvPr id="16" name="Rectangle 15"/>
            <p:cNvSpPr/>
            <p:nvPr/>
          </p:nvSpPr>
          <p:spPr>
            <a:xfrm>
              <a:off x="99473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grpSp>
      <p:pic>
        <p:nvPicPr>
          <p:cNvPr id="69" name="Picture 68"/>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900000">
            <a:off x="1593687" y="1292248"/>
            <a:ext cx="3362464" cy="3362464"/>
          </a:xfrm>
          <a:prstGeom prst="rect">
            <a:avLst/>
          </a:prstGeom>
        </p:spPr>
      </p:pic>
      <p:pic>
        <p:nvPicPr>
          <p:cNvPr id="22" name="Picture 21"/>
          <p:cNvPicPr>
            <a:picLocks noChangeAspect="1"/>
          </p:cNvPicPr>
          <p:nvPr/>
        </p:nvPicPr>
        <p:blipFill rotWithShape="1">
          <a:blip r:embed="rId8" cstate="print">
            <a:extLst>
              <a:ext uri="{28A0092B-C50C-407E-A947-70E740481C1C}">
                <a14:useLocalDpi xmlns:a14="http://schemas.microsoft.com/office/drawing/2010/main" val="0"/>
              </a:ext>
            </a:extLst>
          </a:blip>
          <a:srcRect b="21803"/>
          <a:stretch/>
        </p:blipFill>
        <p:spPr>
          <a:xfrm rot="4500000">
            <a:off x="4209867" y="906230"/>
            <a:ext cx="3507886" cy="2743051"/>
          </a:xfrm>
          <a:prstGeom prst="rect">
            <a:avLst/>
          </a:prstGeom>
        </p:spPr>
      </p:pic>
      <p:pic>
        <p:nvPicPr>
          <p:cNvPr id="23" name="Picture 22"/>
          <p:cNvPicPr>
            <a:picLocks noChangeAspect="1"/>
          </p:cNvPicPr>
          <p:nvPr/>
        </p:nvPicPr>
        <p:blipFill rotWithShape="1">
          <a:blip r:embed="rId9" cstate="print">
            <a:extLst>
              <a:ext uri="{28A0092B-C50C-407E-A947-70E740481C1C}">
                <a14:useLocalDpi xmlns:a14="http://schemas.microsoft.com/office/drawing/2010/main" val="0"/>
              </a:ext>
            </a:extLst>
          </a:blip>
          <a:srcRect b="21282"/>
          <a:stretch/>
        </p:blipFill>
        <p:spPr>
          <a:xfrm rot="4500000">
            <a:off x="6500982" y="273333"/>
            <a:ext cx="3465576" cy="2728016"/>
          </a:xfrm>
          <a:prstGeom prst="rect">
            <a:avLst/>
          </a:prstGeom>
        </p:spPr>
      </p:pic>
      <p:pic>
        <p:nvPicPr>
          <p:cNvPr id="24" name="Picture 23"/>
          <p:cNvPicPr>
            <a:picLocks noChangeAspect="1"/>
          </p:cNvPicPr>
          <p:nvPr/>
        </p:nvPicPr>
        <p:blipFill rotWithShape="1">
          <a:blip r:embed="rId7" cstate="print">
            <a:extLst>
              <a:ext uri="{28A0092B-C50C-407E-A947-70E740481C1C}">
                <a14:useLocalDpi xmlns:a14="http://schemas.microsoft.com/office/drawing/2010/main" val="0"/>
              </a:ext>
            </a:extLst>
          </a:blip>
          <a:srcRect b="20827"/>
          <a:stretch/>
        </p:blipFill>
        <p:spPr>
          <a:xfrm rot="8100000">
            <a:off x="8056655" y="2390138"/>
            <a:ext cx="3379485" cy="2675613"/>
          </a:xfrm>
          <a:prstGeom prst="rect">
            <a:avLst/>
          </a:prstGeom>
        </p:spPr>
      </p:pic>
    </p:spTree>
    <p:extLst>
      <p:ext uri="{BB962C8B-B14F-4D97-AF65-F5344CB8AC3E}">
        <p14:creationId xmlns:p14="http://schemas.microsoft.com/office/powerpoint/2010/main" val="26965976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8" name="Picture 6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8100000">
            <a:off x="8549640" y="2423160"/>
            <a:ext cx="1965198" cy="1920240"/>
          </a:xfrm>
          <a:prstGeom prst="rect">
            <a:avLst/>
          </a:prstGeom>
        </p:spPr>
      </p:pic>
      <p:pic>
        <p:nvPicPr>
          <p:cNvPr id="69" name="Picture 6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4500000">
            <a:off x="6739128" y="675006"/>
            <a:ext cx="2134764" cy="2132128"/>
          </a:xfrm>
          <a:prstGeom prst="rect">
            <a:avLst/>
          </a:prstGeom>
        </p:spPr>
      </p:pic>
      <p:pic>
        <p:nvPicPr>
          <p:cNvPr id="70" name="Picture 6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4500000">
            <a:off x="4535424" y="1371600"/>
            <a:ext cx="2102816" cy="2011680"/>
          </a:xfrm>
          <a:prstGeom prst="rect">
            <a:avLst/>
          </a:prstGeom>
        </p:spPr>
      </p:pic>
      <p:pic>
        <p:nvPicPr>
          <p:cNvPr id="71" name="Picture 7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900000">
            <a:off x="2221992" y="1993392"/>
            <a:ext cx="2116935" cy="2011680"/>
          </a:xfrm>
          <a:prstGeom prst="rect">
            <a:avLst/>
          </a:prstGeom>
        </p:spPr>
      </p:pic>
      <p:pic>
        <p:nvPicPr>
          <p:cNvPr id="22" name="Picture 2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900000">
            <a:off x="-5047488" y="-2264209"/>
            <a:ext cx="20531328" cy="11548872"/>
          </a:xfrm>
          <a:prstGeom prst="rect">
            <a:avLst/>
          </a:prstGeom>
        </p:spPr>
      </p:pic>
      <p:sp>
        <p:nvSpPr>
          <p:cNvPr id="2" name="Title 1"/>
          <p:cNvSpPr>
            <a:spLocks noGrp="1"/>
          </p:cNvSpPr>
          <p:nvPr>
            <p:ph type="title"/>
          </p:nvPr>
        </p:nvSpPr>
        <p:spPr>
          <a:xfrm>
            <a:off x="-23733" y="-1259338"/>
            <a:ext cx="4724400" cy="708436"/>
          </a:xfrm>
        </p:spPr>
        <p:txBody>
          <a:bodyPr/>
          <a:lstStyle/>
          <a:p>
            <a:r>
              <a:rPr lang="en-US" dirty="0"/>
              <a:t>4 Module Types</a:t>
            </a:r>
          </a:p>
        </p:txBody>
      </p:sp>
      <p:sp>
        <p:nvSpPr>
          <p:cNvPr id="4" name="Content Placeholder 3"/>
          <p:cNvSpPr>
            <a:spLocks noGrp="1"/>
          </p:cNvSpPr>
          <p:nvPr>
            <p:ph sz="quarter" idx="13"/>
          </p:nvPr>
        </p:nvSpPr>
        <p:spPr>
          <a:xfrm>
            <a:off x="-23734" y="-1529211"/>
            <a:ext cx="4724401" cy="411367"/>
          </a:xfrm>
        </p:spPr>
        <p:txBody>
          <a:bodyPr/>
          <a:lstStyle/>
          <a:p>
            <a:r>
              <a:rPr lang="en-US" dirty="0"/>
              <a:t>Design Overview</a:t>
            </a:r>
          </a:p>
        </p:txBody>
      </p:sp>
      <p:sp>
        <p:nvSpPr>
          <p:cNvPr id="9" name="TextBox 8"/>
          <p:cNvSpPr txBox="1"/>
          <p:nvPr/>
        </p:nvSpPr>
        <p:spPr>
          <a:xfrm>
            <a:off x="6858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10" name="TextBox 9"/>
          <p:cNvSpPr txBox="1"/>
          <p:nvPr/>
        </p:nvSpPr>
        <p:spPr>
          <a:xfrm>
            <a:off x="36830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11" name="TextBox 10"/>
          <p:cNvSpPr txBox="1"/>
          <p:nvPr/>
        </p:nvSpPr>
        <p:spPr>
          <a:xfrm>
            <a:off x="66802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a:t>
            </a:r>
            <a:r>
              <a:rPr lang="en-US" dirty="0" err="1">
                <a:solidFill>
                  <a:prstClr val="black"/>
                </a:solidFill>
                <a:latin typeface="Segoe UI Light" charset="0"/>
                <a:ea typeface="Segoe UI Light" charset="0"/>
                <a:cs typeface="Segoe UI Light" charset="0"/>
              </a:rPr>
              <a:t>phenamoena</a:t>
            </a:r>
            <a:r>
              <a:rPr lang="en-US" dirty="0">
                <a:solidFill>
                  <a:prstClr val="black"/>
                </a:solidFill>
                <a:latin typeface="Segoe UI Light" charset="0"/>
                <a:ea typeface="Segoe UI Light" charset="0"/>
                <a:cs typeface="Segoe UI Light" charset="0"/>
              </a:rPr>
              <a:t> into analog signals</a:t>
            </a:r>
          </a:p>
        </p:txBody>
      </p:sp>
      <p:sp>
        <p:nvSpPr>
          <p:cNvPr id="12" name="TextBox 11"/>
          <p:cNvSpPr txBox="1"/>
          <p:nvPr/>
        </p:nvSpPr>
        <p:spPr>
          <a:xfrm>
            <a:off x="96774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analog signals into other types of analog signals</a:t>
            </a:r>
          </a:p>
        </p:txBody>
      </p:sp>
      <p:grpSp>
        <p:nvGrpSpPr>
          <p:cNvPr id="17" name="Group 16"/>
          <p:cNvGrpSpPr/>
          <p:nvPr/>
        </p:nvGrpSpPr>
        <p:grpSpPr>
          <a:xfrm>
            <a:off x="7962900" y="-4724400"/>
            <a:ext cx="3200400" cy="3200400"/>
            <a:chOff x="2997200" y="1676400"/>
            <a:chExt cx="3200400" cy="3200400"/>
          </a:xfrm>
        </p:grpSpPr>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997200" y="1676400"/>
              <a:ext cx="3200400" cy="3200400"/>
            </a:xfrm>
            <a:prstGeom prst="rect">
              <a:avLst/>
            </a:prstGeom>
          </p:spPr>
        </p:pic>
        <p:sp>
          <p:nvSpPr>
            <p:cNvPr id="14" name="Rectangle 13"/>
            <p:cNvSpPr/>
            <p:nvPr/>
          </p:nvSpPr>
          <p:spPr>
            <a:xfrm>
              <a:off x="39529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grpSp>
      <p:grpSp>
        <p:nvGrpSpPr>
          <p:cNvPr id="18" name="Group 17"/>
          <p:cNvGrpSpPr/>
          <p:nvPr/>
        </p:nvGrpSpPr>
        <p:grpSpPr>
          <a:xfrm>
            <a:off x="12420600" y="-5181600"/>
            <a:ext cx="3200400" cy="3200400"/>
            <a:chOff x="5994400" y="1676400"/>
            <a:chExt cx="3200400" cy="3200400"/>
          </a:xfrm>
        </p:grpSpPr>
        <p:pic>
          <p:nvPicPr>
            <p:cNvPr id="6" name="Picture 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994400" y="1676400"/>
              <a:ext cx="3200400" cy="3200400"/>
            </a:xfrm>
            <a:prstGeom prst="rect">
              <a:avLst/>
            </a:prstGeom>
          </p:spPr>
        </p:pic>
        <p:sp>
          <p:nvSpPr>
            <p:cNvPr id="15" name="Rectangle 14"/>
            <p:cNvSpPr/>
            <p:nvPr/>
          </p:nvSpPr>
          <p:spPr>
            <a:xfrm>
              <a:off x="69501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grpSp>
      <p:grpSp>
        <p:nvGrpSpPr>
          <p:cNvPr id="19" name="Group 18"/>
          <p:cNvGrpSpPr/>
          <p:nvPr/>
        </p:nvGrpSpPr>
        <p:grpSpPr>
          <a:xfrm>
            <a:off x="14935200" y="159501"/>
            <a:ext cx="3200400" cy="3200400"/>
            <a:chOff x="8991600" y="1676400"/>
            <a:chExt cx="3200400" cy="3200400"/>
          </a:xfrm>
        </p:grpSpPr>
        <p:pic>
          <p:nvPicPr>
            <p:cNvPr id="7" name="Picture 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991600" y="1676400"/>
              <a:ext cx="3200400" cy="3200400"/>
            </a:xfrm>
            <a:prstGeom prst="rect">
              <a:avLst/>
            </a:prstGeom>
          </p:spPr>
        </p:pic>
        <p:sp>
          <p:nvSpPr>
            <p:cNvPr id="16" name="Rectangle 15"/>
            <p:cNvSpPr/>
            <p:nvPr/>
          </p:nvSpPr>
          <p:spPr>
            <a:xfrm>
              <a:off x="99473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grpSp>
    </p:spTree>
    <p:extLst>
      <p:ext uri="{BB962C8B-B14F-4D97-AF65-F5344CB8AC3E}">
        <p14:creationId xmlns:p14="http://schemas.microsoft.com/office/powerpoint/2010/main" val="138446688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3" name="Picture 2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00000">
            <a:off x="-5047488" y="-2264887"/>
            <a:ext cx="20531328" cy="11548872"/>
          </a:xfrm>
          <a:prstGeom prst="rect">
            <a:avLst/>
          </a:prstGeom>
        </p:spPr>
      </p:pic>
      <p:pic>
        <p:nvPicPr>
          <p:cNvPr id="20" name="Picture 1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8100000">
            <a:off x="8494776" y="2395728"/>
            <a:ext cx="2075859" cy="1972646"/>
          </a:xfrm>
          <a:prstGeom prst="rect">
            <a:avLst/>
          </a:prstGeom>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4500000">
            <a:off x="6793992" y="713232"/>
            <a:ext cx="2123147" cy="2017583"/>
          </a:xfrm>
          <a:prstGeom prst="rect">
            <a:avLst/>
          </a:prstGeom>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4500000">
            <a:off x="4507992" y="1344168"/>
            <a:ext cx="2155424" cy="2048256"/>
          </a:xfrm>
          <a:prstGeom prst="rect">
            <a:avLst/>
          </a:prstGeom>
        </p:spPr>
      </p:pic>
      <p:pic>
        <p:nvPicPr>
          <p:cNvPr id="3" name="Picture 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900000">
            <a:off x="2221992" y="1993392"/>
            <a:ext cx="2121447" cy="2015967"/>
          </a:xfrm>
          <a:prstGeom prst="rect">
            <a:avLst/>
          </a:prstGeom>
        </p:spPr>
      </p:pic>
      <p:sp>
        <p:nvSpPr>
          <p:cNvPr id="2" name="Title 1"/>
          <p:cNvSpPr>
            <a:spLocks noGrp="1"/>
          </p:cNvSpPr>
          <p:nvPr>
            <p:ph type="title"/>
          </p:nvPr>
        </p:nvSpPr>
        <p:spPr>
          <a:xfrm>
            <a:off x="-23733" y="-1259338"/>
            <a:ext cx="4724400" cy="708436"/>
          </a:xfrm>
        </p:spPr>
        <p:txBody>
          <a:bodyPr/>
          <a:lstStyle/>
          <a:p>
            <a:r>
              <a:rPr lang="en-US" dirty="0"/>
              <a:t>4 Module Types</a:t>
            </a:r>
          </a:p>
        </p:txBody>
      </p:sp>
      <p:sp>
        <p:nvSpPr>
          <p:cNvPr id="4" name="Content Placeholder 3"/>
          <p:cNvSpPr>
            <a:spLocks noGrp="1"/>
          </p:cNvSpPr>
          <p:nvPr>
            <p:ph sz="quarter" idx="13"/>
          </p:nvPr>
        </p:nvSpPr>
        <p:spPr>
          <a:xfrm>
            <a:off x="-23734" y="-1529211"/>
            <a:ext cx="4724401" cy="411367"/>
          </a:xfrm>
        </p:spPr>
        <p:txBody>
          <a:bodyPr/>
          <a:lstStyle/>
          <a:p>
            <a:r>
              <a:rPr lang="en-US" dirty="0"/>
              <a:t>Design Overview</a:t>
            </a:r>
          </a:p>
        </p:txBody>
      </p:sp>
      <p:sp>
        <p:nvSpPr>
          <p:cNvPr id="9" name="TextBox 8"/>
          <p:cNvSpPr txBox="1"/>
          <p:nvPr/>
        </p:nvSpPr>
        <p:spPr>
          <a:xfrm>
            <a:off x="6858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10" name="TextBox 9"/>
          <p:cNvSpPr txBox="1"/>
          <p:nvPr/>
        </p:nvSpPr>
        <p:spPr>
          <a:xfrm>
            <a:off x="36830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11" name="TextBox 10"/>
          <p:cNvSpPr txBox="1"/>
          <p:nvPr/>
        </p:nvSpPr>
        <p:spPr>
          <a:xfrm>
            <a:off x="66802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a:t>
            </a:r>
            <a:r>
              <a:rPr lang="en-US" dirty="0" err="1">
                <a:solidFill>
                  <a:prstClr val="black"/>
                </a:solidFill>
                <a:latin typeface="Segoe UI Light" charset="0"/>
                <a:ea typeface="Segoe UI Light" charset="0"/>
                <a:cs typeface="Segoe UI Light" charset="0"/>
              </a:rPr>
              <a:t>phenamoena</a:t>
            </a:r>
            <a:r>
              <a:rPr lang="en-US" dirty="0">
                <a:solidFill>
                  <a:prstClr val="black"/>
                </a:solidFill>
                <a:latin typeface="Segoe UI Light" charset="0"/>
                <a:ea typeface="Segoe UI Light" charset="0"/>
                <a:cs typeface="Segoe UI Light" charset="0"/>
              </a:rPr>
              <a:t> into analog signals</a:t>
            </a:r>
          </a:p>
        </p:txBody>
      </p:sp>
      <p:sp>
        <p:nvSpPr>
          <p:cNvPr id="12" name="TextBox 11"/>
          <p:cNvSpPr txBox="1"/>
          <p:nvPr/>
        </p:nvSpPr>
        <p:spPr>
          <a:xfrm>
            <a:off x="96774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analog signals into other types of analog signals</a:t>
            </a:r>
          </a:p>
        </p:txBody>
      </p:sp>
      <p:grpSp>
        <p:nvGrpSpPr>
          <p:cNvPr id="17" name="Group 16"/>
          <p:cNvGrpSpPr/>
          <p:nvPr/>
        </p:nvGrpSpPr>
        <p:grpSpPr>
          <a:xfrm>
            <a:off x="7962900" y="-4724400"/>
            <a:ext cx="3200400" cy="3200400"/>
            <a:chOff x="2997200" y="1676400"/>
            <a:chExt cx="3200400" cy="3200400"/>
          </a:xfrm>
        </p:grpSpPr>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997200" y="1676400"/>
              <a:ext cx="3200400" cy="3200400"/>
            </a:xfrm>
            <a:prstGeom prst="rect">
              <a:avLst/>
            </a:prstGeom>
          </p:spPr>
        </p:pic>
        <p:sp>
          <p:nvSpPr>
            <p:cNvPr id="14" name="Rectangle 13"/>
            <p:cNvSpPr/>
            <p:nvPr/>
          </p:nvSpPr>
          <p:spPr>
            <a:xfrm>
              <a:off x="39529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grpSp>
      <p:grpSp>
        <p:nvGrpSpPr>
          <p:cNvPr id="18" name="Group 17"/>
          <p:cNvGrpSpPr/>
          <p:nvPr/>
        </p:nvGrpSpPr>
        <p:grpSpPr>
          <a:xfrm>
            <a:off x="12420600" y="-5181600"/>
            <a:ext cx="3200400" cy="3200400"/>
            <a:chOff x="5994400" y="1676400"/>
            <a:chExt cx="3200400" cy="3200400"/>
          </a:xfrm>
        </p:grpSpPr>
        <p:pic>
          <p:nvPicPr>
            <p:cNvPr id="6" name="Picture 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994400" y="1676400"/>
              <a:ext cx="3200400" cy="3200400"/>
            </a:xfrm>
            <a:prstGeom prst="rect">
              <a:avLst/>
            </a:prstGeom>
          </p:spPr>
        </p:pic>
        <p:sp>
          <p:nvSpPr>
            <p:cNvPr id="15" name="Rectangle 14"/>
            <p:cNvSpPr/>
            <p:nvPr/>
          </p:nvSpPr>
          <p:spPr>
            <a:xfrm>
              <a:off x="69501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grpSp>
      <p:grpSp>
        <p:nvGrpSpPr>
          <p:cNvPr id="19" name="Group 18"/>
          <p:cNvGrpSpPr/>
          <p:nvPr/>
        </p:nvGrpSpPr>
        <p:grpSpPr>
          <a:xfrm>
            <a:off x="14935200" y="159501"/>
            <a:ext cx="3200400" cy="3200400"/>
            <a:chOff x="8991600" y="1676400"/>
            <a:chExt cx="3200400" cy="3200400"/>
          </a:xfrm>
        </p:grpSpPr>
        <p:pic>
          <p:nvPicPr>
            <p:cNvPr id="7" name="Picture 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991600" y="1676400"/>
              <a:ext cx="3200400" cy="3200400"/>
            </a:xfrm>
            <a:prstGeom prst="rect">
              <a:avLst/>
            </a:prstGeom>
          </p:spPr>
        </p:pic>
        <p:sp>
          <p:nvSpPr>
            <p:cNvPr id="16" name="Rectangle 15"/>
            <p:cNvSpPr/>
            <p:nvPr/>
          </p:nvSpPr>
          <p:spPr>
            <a:xfrm>
              <a:off x="99473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grpSp>
    </p:spTree>
    <p:extLst>
      <p:ext uri="{BB962C8B-B14F-4D97-AF65-F5344CB8AC3E}">
        <p14:creationId xmlns:p14="http://schemas.microsoft.com/office/powerpoint/2010/main" val="8928076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 name="Picture 2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00000">
            <a:off x="-5047488" y="-2264209"/>
            <a:ext cx="20531328" cy="11548872"/>
          </a:xfrm>
          <a:prstGeom prst="rect">
            <a:avLst/>
          </a:prstGeom>
        </p:spPr>
      </p:pic>
      <p:sp>
        <p:nvSpPr>
          <p:cNvPr id="2" name="Title 1"/>
          <p:cNvSpPr>
            <a:spLocks noGrp="1"/>
          </p:cNvSpPr>
          <p:nvPr>
            <p:ph type="title"/>
          </p:nvPr>
        </p:nvSpPr>
        <p:spPr>
          <a:xfrm>
            <a:off x="-23733" y="-1259338"/>
            <a:ext cx="4724400" cy="708436"/>
          </a:xfrm>
        </p:spPr>
        <p:txBody>
          <a:bodyPr/>
          <a:lstStyle/>
          <a:p>
            <a:r>
              <a:rPr lang="en-US" dirty="0"/>
              <a:t>4 Module Types</a:t>
            </a:r>
          </a:p>
        </p:txBody>
      </p:sp>
      <p:sp>
        <p:nvSpPr>
          <p:cNvPr id="4" name="Content Placeholder 3"/>
          <p:cNvSpPr>
            <a:spLocks noGrp="1"/>
          </p:cNvSpPr>
          <p:nvPr>
            <p:ph sz="quarter" idx="13"/>
          </p:nvPr>
        </p:nvSpPr>
        <p:spPr>
          <a:xfrm>
            <a:off x="-23734" y="-1529211"/>
            <a:ext cx="4724401" cy="411367"/>
          </a:xfrm>
        </p:spPr>
        <p:txBody>
          <a:bodyPr/>
          <a:lstStyle/>
          <a:p>
            <a:r>
              <a:rPr lang="en-US" dirty="0"/>
              <a:t>Design Overview</a:t>
            </a:r>
          </a:p>
        </p:txBody>
      </p:sp>
      <p:sp>
        <p:nvSpPr>
          <p:cNvPr id="9" name="TextBox 8"/>
          <p:cNvSpPr txBox="1"/>
          <p:nvPr/>
        </p:nvSpPr>
        <p:spPr>
          <a:xfrm>
            <a:off x="6858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10" name="TextBox 9"/>
          <p:cNvSpPr txBox="1"/>
          <p:nvPr/>
        </p:nvSpPr>
        <p:spPr>
          <a:xfrm>
            <a:off x="36830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11" name="TextBox 10"/>
          <p:cNvSpPr txBox="1"/>
          <p:nvPr/>
        </p:nvSpPr>
        <p:spPr>
          <a:xfrm>
            <a:off x="66802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a:t>
            </a:r>
            <a:r>
              <a:rPr lang="en-US" dirty="0" err="1">
                <a:solidFill>
                  <a:prstClr val="black"/>
                </a:solidFill>
                <a:latin typeface="Segoe UI Light" charset="0"/>
                <a:ea typeface="Segoe UI Light" charset="0"/>
                <a:cs typeface="Segoe UI Light" charset="0"/>
              </a:rPr>
              <a:t>phenamoena</a:t>
            </a:r>
            <a:r>
              <a:rPr lang="en-US" dirty="0">
                <a:solidFill>
                  <a:prstClr val="black"/>
                </a:solidFill>
                <a:latin typeface="Segoe UI Light" charset="0"/>
                <a:ea typeface="Segoe UI Light" charset="0"/>
                <a:cs typeface="Segoe UI Light" charset="0"/>
              </a:rPr>
              <a:t> into analog signals</a:t>
            </a:r>
          </a:p>
        </p:txBody>
      </p:sp>
      <p:sp>
        <p:nvSpPr>
          <p:cNvPr id="12" name="TextBox 11"/>
          <p:cNvSpPr txBox="1"/>
          <p:nvPr/>
        </p:nvSpPr>
        <p:spPr>
          <a:xfrm>
            <a:off x="96774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analog signals into other types of analog signals</a:t>
            </a:r>
          </a:p>
        </p:txBody>
      </p:sp>
      <p:grpSp>
        <p:nvGrpSpPr>
          <p:cNvPr id="17" name="Group 16"/>
          <p:cNvGrpSpPr/>
          <p:nvPr/>
        </p:nvGrpSpPr>
        <p:grpSpPr>
          <a:xfrm>
            <a:off x="7962900" y="-4724400"/>
            <a:ext cx="3200400" cy="3200400"/>
            <a:chOff x="2997200" y="1676400"/>
            <a:chExt cx="3200400" cy="3200400"/>
          </a:xfrm>
        </p:grpSpPr>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97200" y="1676400"/>
              <a:ext cx="3200400" cy="3200400"/>
            </a:xfrm>
            <a:prstGeom prst="rect">
              <a:avLst/>
            </a:prstGeom>
          </p:spPr>
        </p:pic>
        <p:sp>
          <p:nvSpPr>
            <p:cNvPr id="14" name="Rectangle 13"/>
            <p:cNvSpPr/>
            <p:nvPr/>
          </p:nvSpPr>
          <p:spPr>
            <a:xfrm>
              <a:off x="39529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grpSp>
      <p:grpSp>
        <p:nvGrpSpPr>
          <p:cNvPr id="18" name="Group 17"/>
          <p:cNvGrpSpPr/>
          <p:nvPr/>
        </p:nvGrpSpPr>
        <p:grpSpPr>
          <a:xfrm>
            <a:off x="12420600" y="-5181600"/>
            <a:ext cx="3200400" cy="3200400"/>
            <a:chOff x="5994400" y="1676400"/>
            <a:chExt cx="3200400" cy="3200400"/>
          </a:xfrm>
        </p:grpSpPr>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94400" y="1676400"/>
              <a:ext cx="3200400" cy="3200400"/>
            </a:xfrm>
            <a:prstGeom prst="rect">
              <a:avLst/>
            </a:prstGeom>
          </p:spPr>
        </p:pic>
        <p:sp>
          <p:nvSpPr>
            <p:cNvPr id="15" name="Rectangle 14"/>
            <p:cNvSpPr/>
            <p:nvPr/>
          </p:nvSpPr>
          <p:spPr>
            <a:xfrm>
              <a:off x="69501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grpSp>
      <p:grpSp>
        <p:nvGrpSpPr>
          <p:cNvPr id="19" name="Group 18"/>
          <p:cNvGrpSpPr/>
          <p:nvPr/>
        </p:nvGrpSpPr>
        <p:grpSpPr>
          <a:xfrm>
            <a:off x="14935200" y="159501"/>
            <a:ext cx="3200400" cy="3200400"/>
            <a:chOff x="8991600" y="1676400"/>
            <a:chExt cx="3200400" cy="3200400"/>
          </a:xfrm>
        </p:grpSpPr>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991600" y="1676400"/>
              <a:ext cx="3200400" cy="3200400"/>
            </a:xfrm>
            <a:prstGeom prst="rect">
              <a:avLst/>
            </a:prstGeom>
          </p:spPr>
        </p:pic>
        <p:sp>
          <p:nvSpPr>
            <p:cNvPr id="16" name="Rectangle 15"/>
            <p:cNvSpPr/>
            <p:nvPr/>
          </p:nvSpPr>
          <p:spPr>
            <a:xfrm>
              <a:off x="99473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grpSp>
    </p:spTree>
    <p:extLst>
      <p:ext uri="{BB962C8B-B14F-4D97-AF65-F5344CB8AC3E}">
        <p14:creationId xmlns:p14="http://schemas.microsoft.com/office/powerpoint/2010/main" val="15665141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3733" y="-1259338"/>
            <a:ext cx="4724400" cy="708436"/>
          </a:xfrm>
        </p:spPr>
        <p:txBody>
          <a:bodyPr/>
          <a:lstStyle/>
          <a:p>
            <a:r>
              <a:rPr lang="en-US" dirty="0"/>
              <a:t>4 Module Types</a:t>
            </a:r>
          </a:p>
        </p:txBody>
      </p:sp>
      <p:sp>
        <p:nvSpPr>
          <p:cNvPr id="4" name="Content Placeholder 3"/>
          <p:cNvSpPr>
            <a:spLocks noGrp="1"/>
          </p:cNvSpPr>
          <p:nvPr>
            <p:ph sz="quarter" idx="13"/>
          </p:nvPr>
        </p:nvSpPr>
        <p:spPr>
          <a:xfrm>
            <a:off x="-23734" y="-1529211"/>
            <a:ext cx="4724401" cy="411367"/>
          </a:xfrm>
        </p:spPr>
        <p:txBody>
          <a:bodyPr/>
          <a:lstStyle/>
          <a:p>
            <a:r>
              <a:rPr lang="en-US" dirty="0"/>
              <a:t>Design Overview</a:t>
            </a:r>
          </a:p>
        </p:txBody>
      </p:sp>
      <p:sp>
        <p:nvSpPr>
          <p:cNvPr id="9" name="TextBox 8"/>
          <p:cNvSpPr txBox="1"/>
          <p:nvPr/>
        </p:nvSpPr>
        <p:spPr>
          <a:xfrm>
            <a:off x="6858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10" name="TextBox 9"/>
          <p:cNvSpPr txBox="1"/>
          <p:nvPr/>
        </p:nvSpPr>
        <p:spPr>
          <a:xfrm>
            <a:off x="36830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11" name="TextBox 10"/>
          <p:cNvSpPr txBox="1"/>
          <p:nvPr/>
        </p:nvSpPr>
        <p:spPr>
          <a:xfrm>
            <a:off x="66802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a:t>
            </a:r>
            <a:r>
              <a:rPr lang="en-US" dirty="0" err="1">
                <a:solidFill>
                  <a:prstClr val="black"/>
                </a:solidFill>
                <a:latin typeface="Segoe UI Light" charset="0"/>
                <a:ea typeface="Segoe UI Light" charset="0"/>
                <a:cs typeface="Segoe UI Light" charset="0"/>
              </a:rPr>
              <a:t>phenamoena</a:t>
            </a:r>
            <a:r>
              <a:rPr lang="en-US" dirty="0">
                <a:solidFill>
                  <a:prstClr val="black"/>
                </a:solidFill>
                <a:latin typeface="Segoe UI Light" charset="0"/>
                <a:ea typeface="Segoe UI Light" charset="0"/>
                <a:cs typeface="Segoe UI Light" charset="0"/>
              </a:rPr>
              <a:t> into analog signals</a:t>
            </a:r>
          </a:p>
        </p:txBody>
      </p:sp>
      <p:sp>
        <p:nvSpPr>
          <p:cNvPr id="12" name="TextBox 11"/>
          <p:cNvSpPr txBox="1"/>
          <p:nvPr/>
        </p:nvSpPr>
        <p:spPr>
          <a:xfrm>
            <a:off x="96774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analog signals into other types of analog signals</a:t>
            </a:r>
          </a:p>
        </p:txBody>
      </p:sp>
      <p:grpSp>
        <p:nvGrpSpPr>
          <p:cNvPr id="17" name="Group 16"/>
          <p:cNvGrpSpPr/>
          <p:nvPr/>
        </p:nvGrpSpPr>
        <p:grpSpPr>
          <a:xfrm>
            <a:off x="7962900" y="-4724400"/>
            <a:ext cx="3200400" cy="3200400"/>
            <a:chOff x="2997200" y="1676400"/>
            <a:chExt cx="3200400" cy="320040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7200" y="1676400"/>
              <a:ext cx="3200400" cy="3200400"/>
            </a:xfrm>
            <a:prstGeom prst="rect">
              <a:avLst/>
            </a:prstGeom>
          </p:spPr>
        </p:pic>
        <p:sp>
          <p:nvSpPr>
            <p:cNvPr id="14" name="Rectangle 13"/>
            <p:cNvSpPr/>
            <p:nvPr/>
          </p:nvSpPr>
          <p:spPr>
            <a:xfrm>
              <a:off x="39529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grpSp>
      <p:grpSp>
        <p:nvGrpSpPr>
          <p:cNvPr id="18" name="Group 17"/>
          <p:cNvGrpSpPr/>
          <p:nvPr/>
        </p:nvGrpSpPr>
        <p:grpSpPr>
          <a:xfrm>
            <a:off x="12420600" y="-5181600"/>
            <a:ext cx="3200400" cy="3200400"/>
            <a:chOff x="5994400" y="1676400"/>
            <a:chExt cx="3200400" cy="3200400"/>
          </a:xfrm>
        </p:grpSpPr>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94400" y="1676400"/>
              <a:ext cx="3200400" cy="3200400"/>
            </a:xfrm>
            <a:prstGeom prst="rect">
              <a:avLst/>
            </a:prstGeom>
          </p:spPr>
        </p:pic>
        <p:sp>
          <p:nvSpPr>
            <p:cNvPr id="15" name="Rectangle 14"/>
            <p:cNvSpPr/>
            <p:nvPr/>
          </p:nvSpPr>
          <p:spPr>
            <a:xfrm>
              <a:off x="69501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grpSp>
      <p:grpSp>
        <p:nvGrpSpPr>
          <p:cNvPr id="19" name="Group 18"/>
          <p:cNvGrpSpPr/>
          <p:nvPr/>
        </p:nvGrpSpPr>
        <p:grpSpPr>
          <a:xfrm>
            <a:off x="14935200" y="159501"/>
            <a:ext cx="3200400" cy="3200400"/>
            <a:chOff x="8991600" y="1676400"/>
            <a:chExt cx="3200400" cy="3200400"/>
          </a:xfrm>
        </p:grpSpPr>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91600" y="1676400"/>
              <a:ext cx="3200400" cy="3200400"/>
            </a:xfrm>
            <a:prstGeom prst="rect">
              <a:avLst/>
            </a:prstGeom>
          </p:spPr>
        </p:pic>
        <p:sp>
          <p:nvSpPr>
            <p:cNvPr id="16" name="Rectangle 15"/>
            <p:cNvSpPr/>
            <p:nvPr/>
          </p:nvSpPr>
          <p:spPr>
            <a:xfrm>
              <a:off x="99473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grpSp>
      <p:pic>
        <p:nvPicPr>
          <p:cNvPr id="20" name="Picture 1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900000">
            <a:off x="-5047488" y="-2264209"/>
            <a:ext cx="20531328" cy="11548872"/>
          </a:xfrm>
          <a:prstGeom prst="rect">
            <a:avLst/>
          </a:prstGeom>
        </p:spPr>
      </p:pic>
    </p:spTree>
    <p:extLst>
      <p:ext uri="{BB962C8B-B14F-4D97-AF65-F5344CB8AC3E}">
        <p14:creationId xmlns:p14="http://schemas.microsoft.com/office/powerpoint/2010/main" val="210648447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00000">
            <a:off x="-5047488" y="-2264209"/>
            <a:ext cx="20531329" cy="11548872"/>
          </a:xfrm>
          <a:prstGeom prst="rect">
            <a:avLst/>
          </a:prstGeom>
        </p:spPr>
      </p:pic>
      <p:sp>
        <p:nvSpPr>
          <p:cNvPr id="2" name="Title 1"/>
          <p:cNvSpPr>
            <a:spLocks noGrp="1"/>
          </p:cNvSpPr>
          <p:nvPr>
            <p:ph type="title"/>
          </p:nvPr>
        </p:nvSpPr>
        <p:spPr/>
        <p:txBody>
          <a:bodyPr/>
          <a:lstStyle/>
          <a:p>
            <a:endParaRPr lang="en-US" dirty="0">
              <a:solidFill>
                <a:schemeClr val="bg1"/>
              </a:solidFill>
            </a:endParaRPr>
          </a:p>
        </p:txBody>
      </p:sp>
      <p:sp>
        <p:nvSpPr>
          <p:cNvPr id="3" name="Content Placeholder 2"/>
          <p:cNvSpPr>
            <a:spLocks noGrp="1"/>
          </p:cNvSpPr>
          <p:nvPr>
            <p:ph idx="1"/>
          </p:nvPr>
        </p:nvSpPr>
        <p:spPr/>
        <p:txBody>
          <a:bodyPr/>
          <a:lstStyle/>
          <a:p>
            <a:endParaRPr lang="en-US"/>
          </a:p>
        </p:txBody>
      </p:sp>
      <p:sp>
        <p:nvSpPr>
          <p:cNvPr id="4" name="Content Placeholder 3"/>
          <p:cNvSpPr>
            <a:spLocks noGrp="1"/>
          </p:cNvSpPr>
          <p:nvPr>
            <p:ph sz="quarter" idx="13"/>
          </p:nvPr>
        </p:nvSpPr>
        <p:spPr/>
        <p:txBody>
          <a:bodyPr/>
          <a:lstStyle/>
          <a:p>
            <a:endParaRPr lang="en-US"/>
          </a:p>
        </p:txBody>
      </p:sp>
    </p:spTree>
    <p:extLst>
      <p:ext uri="{BB962C8B-B14F-4D97-AF65-F5344CB8AC3E}">
        <p14:creationId xmlns:p14="http://schemas.microsoft.com/office/powerpoint/2010/main" val="185219249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3733" y="-1259338"/>
            <a:ext cx="4724400" cy="708436"/>
          </a:xfrm>
        </p:spPr>
        <p:txBody>
          <a:bodyPr/>
          <a:lstStyle/>
          <a:p>
            <a:r>
              <a:rPr lang="en-US" dirty="0"/>
              <a:t>4 Module Types</a:t>
            </a:r>
          </a:p>
        </p:txBody>
      </p:sp>
      <p:sp>
        <p:nvSpPr>
          <p:cNvPr id="4" name="Content Placeholder 3"/>
          <p:cNvSpPr>
            <a:spLocks noGrp="1"/>
          </p:cNvSpPr>
          <p:nvPr>
            <p:ph sz="quarter" idx="13"/>
          </p:nvPr>
        </p:nvSpPr>
        <p:spPr>
          <a:xfrm>
            <a:off x="-23734" y="-1529211"/>
            <a:ext cx="4724401" cy="411367"/>
          </a:xfrm>
        </p:spPr>
        <p:txBody>
          <a:bodyPr/>
          <a:lstStyle/>
          <a:p>
            <a:r>
              <a:rPr lang="en-US" dirty="0"/>
              <a:t>Design Overview</a:t>
            </a:r>
          </a:p>
        </p:txBody>
      </p:sp>
      <p:sp>
        <p:nvSpPr>
          <p:cNvPr id="9" name="TextBox 8"/>
          <p:cNvSpPr txBox="1"/>
          <p:nvPr/>
        </p:nvSpPr>
        <p:spPr>
          <a:xfrm>
            <a:off x="6858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provides power to all connected modules</a:t>
            </a:r>
          </a:p>
        </p:txBody>
      </p:sp>
      <p:sp>
        <p:nvSpPr>
          <p:cNvPr id="10" name="TextBox 9"/>
          <p:cNvSpPr txBox="1"/>
          <p:nvPr/>
        </p:nvSpPr>
        <p:spPr>
          <a:xfrm>
            <a:off x="3683000" y="8229600"/>
            <a:ext cx="2057400" cy="923330"/>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Translates analog signals into perceptual forms</a:t>
            </a:r>
          </a:p>
        </p:txBody>
      </p:sp>
      <p:sp>
        <p:nvSpPr>
          <p:cNvPr id="11" name="TextBox 10"/>
          <p:cNvSpPr txBox="1"/>
          <p:nvPr/>
        </p:nvSpPr>
        <p:spPr>
          <a:xfrm>
            <a:off x="66802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Senses and translates physical </a:t>
            </a:r>
            <a:r>
              <a:rPr lang="en-US" dirty="0" err="1">
                <a:solidFill>
                  <a:prstClr val="black"/>
                </a:solidFill>
                <a:latin typeface="Segoe UI Light" charset="0"/>
                <a:ea typeface="Segoe UI Light" charset="0"/>
                <a:cs typeface="Segoe UI Light" charset="0"/>
              </a:rPr>
              <a:t>phenamoena</a:t>
            </a:r>
            <a:r>
              <a:rPr lang="en-US" dirty="0">
                <a:solidFill>
                  <a:prstClr val="black"/>
                </a:solidFill>
                <a:latin typeface="Segoe UI Light" charset="0"/>
                <a:ea typeface="Segoe UI Light" charset="0"/>
                <a:cs typeface="Segoe UI Light" charset="0"/>
              </a:rPr>
              <a:t> into analog signals</a:t>
            </a:r>
          </a:p>
        </p:txBody>
      </p:sp>
      <p:sp>
        <p:nvSpPr>
          <p:cNvPr id="12" name="TextBox 11"/>
          <p:cNvSpPr txBox="1"/>
          <p:nvPr/>
        </p:nvSpPr>
        <p:spPr>
          <a:xfrm>
            <a:off x="9677400" y="8229600"/>
            <a:ext cx="2057400" cy="1200329"/>
          </a:xfrm>
          <a:prstGeom prst="rect">
            <a:avLst/>
          </a:prstGeom>
          <a:noFill/>
        </p:spPr>
        <p:txBody>
          <a:bodyPr wrap="square" rtlCol="0">
            <a:spAutoFit/>
          </a:bodyPr>
          <a:lstStyle/>
          <a:p>
            <a:pPr algn="ctr"/>
            <a:r>
              <a:rPr lang="en-US" dirty="0">
                <a:solidFill>
                  <a:prstClr val="black"/>
                </a:solidFill>
                <a:latin typeface="Segoe UI Light" charset="0"/>
                <a:ea typeface="Segoe UI Light" charset="0"/>
                <a:cs typeface="Segoe UI Light" charset="0"/>
              </a:rPr>
              <a:t>Transforms analog signals into other types of analog signals</a:t>
            </a:r>
          </a:p>
        </p:txBody>
      </p:sp>
      <p:grpSp>
        <p:nvGrpSpPr>
          <p:cNvPr id="17" name="Group 16"/>
          <p:cNvGrpSpPr/>
          <p:nvPr/>
        </p:nvGrpSpPr>
        <p:grpSpPr>
          <a:xfrm>
            <a:off x="7962900" y="-4724400"/>
            <a:ext cx="3200400" cy="3200400"/>
            <a:chOff x="2997200" y="1676400"/>
            <a:chExt cx="3200400" cy="320040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7200" y="1676400"/>
              <a:ext cx="3200400" cy="3200400"/>
            </a:xfrm>
            <a:prstGeom prst="rect">
              <a:avLst/>
            </a:prstGeom>
          </p:spPr>
        </p:pic>
        <p:sp>
          <p:nvSpPr>
            <p:cNvPr id="14" name="Rectangle 13"/>
            <p:cNvSpPr/>
            <p:nvPr/>
          </p:nvSpPr>
          <p:spPr>
            <a:xfrm>
              <a:off x="39529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Action</a:t>
              </a:r>
            </a:p>
          </p:txBody>
        </p:sp>
      </p:grpSp>
      <p:grpSp>
        <p:nvGrpSpPr>
          <p:cNvPr id="18" name="Group 17"/>
          <p:cNvGrpSpPr/>
          <p:nvPr/>
        </p:nvGrpSpPr>
        <p:grpSpPr>
          <a:xfrm>
            <a:off x="12420600" y="-5181600"/>
            <a:ext cx="3200400" cy="3200400"/>
            <a:chOff x="5994400" y="1676400"/>
            <a:chExt cx="3200400" cy="3200400"/>
          </a:xfrm>
        </p:grpSpPr>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94400" y="1676400"/>
              <a:ext cx="3200400" cy="3200400"/>
            </a:xfrm>
            <a:prstGeom prst="rect">
              <a:avLst/>
            </a:prstGeom>
          </p:spPr>
        </p:pic>
        <p:sp>
          <p:nvSpPr>
            <p:cNvPr id="15" name="Rectangle 14"/>
            <p:cNvSpPr/>
            <p:nvPr/>
          </p:nvSpPr>
          <p:spPr>
            <a:xfrm>
              <a:off x="69501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Sensor</a:t>
              </a:r>
            </a:p>
          </p:txBody>
        </p:sp>
      </p:grpSp>
      <p:grpSp>
        <p:nvGrpSpPr>
          <p:cNvPr id="19" name="Group 18"/>
          <p:cNvGrpSpPr/>
          <p:nvPr/>
        </p:nvGrpSpPr>
        <p:grpSpPr>
          <a:xfrm>
            <a:off x="14935200" y="159501"/>
            <a:ext cx="3200400" cy="3200400"/>
            <a:chOff x="8991600" y="1676400"/>
            <a:chExt cx="3200400" cy="3200400"/>
          </a:xfrm>
        </p:grpSpPr>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91600" y="1676400"/>
              <a:ext cx="3200400" cy="3200400"/>
            </a:xfrm>
            <a:prstGeom prst="rect">
              <a:avLst/>
            </a:prstGeom>
          </p:spPr>
        </p:pic>
        <p:sp>
          <p:nvSpPr>
            <p:cNvPr id="16" name="Rectangle 15"/>
            <p:cNvSpPr/>
            <p:nvPr/>
          </p:nvSpPr>
          <p:spPr>
            <a:xfrm>
              <a:off x="9947397" y="3091934"/>
              <a:ext cx="1288805" cy="369332"/>
            </a:xfrm>
            <a:prstGeom prst="rect">
              <a:avLst/>
            </a:prstGeom>
          </p:spPr>
          <p:txBody>
            <a:bodyPr wrap="square">
              <a:spAutoFit/>
            </a:bodyPr>
            <a:lstStyle/>
            <a:p>
              <a:pPr algn="ctr"/>
              <a:r>
                <a:rPr lang="en-US" b="1" dirty="0">
                  <a:solidFill>
                    <a:prstClr val="black"/>
                  </a:solidFill>
                  <a:latin typeface="Museo Sans 900" charset="0"/>
                  <a:ea typeface="Museo Sans 900" charset="0"/>
                  <a:cs typeface="Museo Sans 900" charset="0"/>
                </a:rPr>
                <a:t>Modifier</a:t>
              </a:r>
            </a:p>
          </p:txBody>
        </p:sp>
      </p:grpSp>
      <p:pic>
        <p:nvPicPr>
          <p:cNvPr id="25" name="Picture 2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900000">
            <a:off x="-5047488" y="-2264209"/>
            <a:ext cx="20531328" cy="11548872"/>
          </a:xfrm>
          <a:prstGeom prst="rect">
            <a:avLst/>
          </a:prstGeom>
        </p:spPr>
      </p:pic>
    </p:spTree>
    <p:extLst>
      <p:ext uri="{BB962C8B-B14F-4D97-AF65-F5344CB8AC3E}">
        <p14:creationId xmlns:p14="http://schemas.microsoft.com/office/powerpoint/2010/main" val="5814270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3" cstate="print">
            <a:extLst>
              <a:ext uri="{28A0092B-C50C-407E-A947-70E740481C1C}">
                <a14:useLocalDpi xmlns:a14="http://schemas.microsoft.com/office/drawing/2010/main" val="0"/>
              </a:ext>
            </a:extLst>
          </a:blip>
          <a:srcRect r="97300" b="3518"/>
          <a:stretch/>
        </p:blipFill>
        <p:spPr>
          <a:xfrm>
            <a:off x="0" y="866663"/>
            <a:ext cx="533401" cy="6067538"/>
          </a:xfrm>
          <a:prstGeom prst="rect">
            <a:avLst/>
          </a:prstGeom>
        </p:spPr>
      </p:pic>
      <p:pic>
        <p:nvPicPr>
          <p:cNvPr id="13" name="Picture 12"/>
          <p:cNvPicPr>
            <a:picLocks noChangeAspect="1"/>
          </p:cNvPicPr>
          <p:nvPr/>
        </p:nvPicPr>
        <p:blipFill rotWithShape="1">
          <a:blip r:embed="rId3" cstate="print">
            <a:extLst>
              <a:ext uri="{28A0092B-C50C-407E-A947-70E740481C1C}">
                <a14:useLocalDpi xmlns:a14="http://schemas.microsoft.com/office/drawing/2010/main" val="0"/>
              </a:ext>
            </a:extLst>
          </a:blip>
          <a:srcRect b="95606"/>
          <a:stretch/>
        </p:blipFill>
        <p:spPr>
          <a:xfrm>
            <a:off x="0" y="-152400"/>
            <a:ext cx="12192000" cy="1295401"/>
          </a:xfrm>
          <a:prstGeom prst="rect">
            <a:avLst/>
          </a:prstGeom>
        </p:spPr>
      </p:pic>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b="3518"/>
          <a:stretch/>
        </p:blipFill>
        <p:spPr>
          <a:xfrm>
            <a:off x="228600" y="866663"/>
            <a:ext cx="11289003" cy="6067538"/>
          </a:xfrm>
          <a:prstGeom prst="rect">
            <a:avLst/>
          </a:prstGeom>
        </p:spPr>
      </p:pic>
      <p:sp>
        <p:nvSpPr>
          <p:cNvPr id="8" name="Rectangle 7"/>
          <p:cNvSpPr/>
          <p:nvPr/>
        </p:nvSpPr>
        <p:spPr>
          <a:xfrm>
            <a:off x="389488" y="6320317"/>
            <a:ext cx="1288805" cy="400110"/>
          </a:xfrm>
          <a:prstGeom prst="rect">
            <a:avLst/>
          </a:prstGeom>
        </p:spPr>
        <p:txBody>
          <a:bodyPr wrap="square">
            <a:spAutoFit/>
          </a:bodyPr>
          <a:lstStyle/>
          <a:p>
            <a:pPr algn="ctr"/>
            <a:r>
              <a:rPr lang="en-US" sz="2000" b="1" dirty="0">
                <a:solidFill>
                  <a:prstClr val="black">
                    <a:lumMod val="95000"/>
                    <a:lumOff val="5000"/>
                  </a:prstClr>
                </a:solidFill>
                <a:latin typeface="Museo Sans 900" charset="0"/>
                <a:ea typeface="Museo Sans 900" charset="0"/>
                <a:cs typeface="Museo Sans 900" charset="0"/>
              </a:rPr>
              <a:t>Power</a:t>
            </a:r>
          </a:p>
        </p:txBody>
      </p:sp>
      <p:sp>
        <p:nvSpPr>
          <p:cNvPr id="9" name="Rectangle 8"/>
          <p:cNvSpPr/>
          <p:nvPr/>
        </p:nvSpPr>
        <p:spPr>
          <a:xfrm>
            <a:off x="8675236" y="6310044"/>
            <a:ext cx="1288805" cy="400110"/>
          </a:xfrm>
          <a:prstGeom prst="rect">
            <a:avLst/>
          </a:prstGeom>
        </p:spPr>
        <p:txBody>
          <a:bodyPr wrap="square">
            <a:spAutoFit/>
          </a:bodyPr>
          <a:lstStyle/>
          <a:p>
            <a:pPr algn="ctr"/>
            <a:r>
              <a:rPr lang="en-US" sz="2000" b="1" dirty="0">
                <a:solidFill>
                  <a:prstClr val="black">
                    <a:lumMod val="95000"/>
                    <a:lumOff val="5000"/>
                  </a:prstClr>
                </a:solidFill>
                <a:latin typeface="Museo Sans 900" charset="0"/>
                <a:ea typeface="Museo Sans 900" charset="0"/>
                <a:cs typeface="Museo Sans 900" charset="0"/>
              </a:rPr>
              <a:t>Actions</a:t>
            </a:r>
          </a:p>
        </p:txBody>
      </p:sp>
      <p:sp>
        <p:nvSpPr>
          <p:cNvPr id="10" name="Rectangle 9"/>
          <p:cNvSpPr/>
          <p:nvPr/>
        </p:nvSpPr>
        <p:spPr>
          <a:xfrm>
            <a:off x="2250040" y="6310044"/>
            <a:ext cx="3195263" cy="400110"/>
          </a:xfrm>
          <a:prstGeom prst="rect">
            <a:avLst/>
          </a:prstGeom>
        </p:spPr>
        <p:txBody>
          <a:bodyPr wrap="square">
            <a:spAutoFit/>
          </a:bodyPr>
          <a:lstStyle/>
          <a:p>
            <a:pPr algn="ctr"/>
            <a:r>
              <a:rPr lang="en-US" sz="2000" b="1" dirty="0">
                <a:solidFill>
                  <a:prstClr val="black">
                    <a:lumMod val="95000"/>
                    <a:lumOff val="5000"/>
                  </a:prstClr>
                </a:solidFill>
                <a:latin typeface="Museo Sans 900" charset="0"/>
                <a:ea typeface="Museo Sans 900" charset="0"/>
                <a:cs typeface="Museo Sans 900" charset="0"/>
              </a:rPr>
              <a:t>Sensors</a:t>
            </a:r>
          </a:p>
        </p:txBody>
      </p:sp>
      <p:sp>
        <p:nvSpPr>
          <p:cNvPr id="11" name="Rectangle 10"/>
          <p:cNvSpPr/>
          <p:nvPr/>
        </p:nvSpPr>
        <p:spPr>
          <a:xfrm>
            <a:off x="5787385" y="6310044"/>
            <a:ext cx="1563956" cy="400110"/>
          </a:xfrm>
          <a:prstGeom prst="rect">
            <a:avLst/>
          </a:prstGeom>
        </p:spPr>
        <p:txBody>
          <a:bodyPr wrap="square">
            <a:spAutoFit/>
          </a:bodyPr>
          <a:lstStyle/>
          <a:p>
            <a:pPr algn="ctr"/>
            <a:r>
              <a:rPr lang="en-US" sz="2000" b="1" dirty="0">
                <a:solidFill>
                  <a:prstClr val="black">
                    <a:lumMod val="95000"/>
                    <a:lumOff val="5000"/>
                  </a:prstClr>
                </a:solidFill>
                <a:latin typeface="Museo Sans 900" charset="0"/>
                <a:ea typeface="Museo Sans 900" charset="0"/>
                <a:cs typeface="Museo Sans 900" charset="0"/>
              </a:rPr>
              <a:t>Modifiers</a:t>
            </a:r>
          </a:p>
        </p:txBody>
      </p:sp>
      <p:sp>
        <p:nvSpPr>
          <p:cNvPr id="2" name="Title 1"/>
          <p:cNvSpPr>
            <a:spLocks noGrp="1"/>
          </p:cNvSpPr>
          <p:nvPr>
            <p:ph type="title"/>
          </p:nvPr>
        </p:nvSpPr>
        <p:spPr/>
        <p:txBody>
          <a:bodyPr/>
          <a:lstStyle/>
          <a:p>
            <a:r>
              <a:rPr lang="en-US" dirty="0"/>
              <a:t>Module Library</a:t>
            </a:r>
          </a:p>
        </p:txBody>
      </p:sp>
      <p:sp>
        <p:nvSpPr>
          <p:cNvPr id="4" name="Content Placeholder 3"/>
          <p:cNvSpPr>
            <a:spLocks noGrp="1"/>
          </p:cNvSpPr>
          <p:nvPr>
            <p:ph sz="quarter" idx="13"/>
          </p:nvPr>
        </p:nvSpPr>
        <p:spPr/>
        <p:txBody>
          <a:bodyPr/>
          <a:lstStyle/>
          <a:p>
            <a:r>
              <a:rPr lang="en-US" dirty="0"/>
              <a:t>Design Overview</a:t>
            </a:r>
          </a:p>
        </p:txBody>
      </p:sp>
      <p:pic>
        <p:nvPicPr>
          <p:cNvPr id="14" name="Picture 13"/>
          <p:cNvPicPr>
            <a:picLocks noChangeAspect="1"/>
          </p:cNvPicPr>
          <p:nvPr/>
        </p:nvPicPr>
        <p:blipFill rotWithShape="1">
          <a:blip r:embed="rId3" cstate="print">
            <a:extLst>
              <a:ext uri="{28A0092B-C50C-407E-A947-70E740481C1C}">
                <a14:useLocalDpi xmlns:a14="http://schemas.microsoft.com/office/drawing/2010/main" val="0"/>
              </a:ext>
            </a:extLst>
          </a:blip>
          <a:srcRect l="96524" b="3518"/>
          <a:stretch/>
        </p:blipFill>
        <p:spPr>
          <a:xfrm>
            <a:off x="11125200" y="866663"/>
            <a:ext cx="1066800" cy="6067538"/>
          </a:xfrm>
          <a:prstGeom prst="rect">
            <a:avLst/>
          </a:prstGeom>
        </p:spPr>
      </p:pic>
    </p:spTree>
    <p:extLst>
      <p:ext uri="{BB962C8B-B14F-4D97-AF65-F5344CB8AC3E}">
        <p14:creationId xmlns:p14="http://schemas.microsoft.com/office/powerpoint/2010/main" val="2076035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828800" y="2644170"/>
            <a:ext cx="8534400" cy="1569660"/>
          </a:xfrm>
          <a:prstGeom prst="rect">
            <a:avLst/>
          </a:prstGeom>
          <a:noFill/>
        </p:spPr>
        <p:txBody>
          <a:bodyPr wrap="square" rtlCol="0">
            <a:spAutoFit/>
          </a:bodyPr>
          <a:lstStyle/>
          <a:p>
            <a:pPr algn="ctr"/>
            <a:r>
              <a:rPr lang="en-US" sz="9600" dirty="0">
                <a:solidFill>
                  <a:prstClr val="black"/>
                </a:solidFill>
                <a:latin typeface="Museo Slab 900" charset="0"/>
                <a:ea typeface="Museo Slab 900" charset="0"/>
                <a:cs typeface="Museo Slab 900" charset="0"/>
              </a:rPr>
              <a:t>Live Demo!</a:t>
            </a:r>
          </a:p>
        </p:txBody>
      </p:sp>
    </p:spTree>
    <p:extLst>
      <p:ext uri="{BB962C8B-B14F-4D97-AF65-F5344CB8AC3E}">
        <p14:creationId xmlns:p14="http://schemas.microsoft.com/office/powerpoint/2010/main" val="1419785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err="1"/>
              <a:t>MakerWear</a:t>
            </a:r>
            <a:r>
              <a:rPr lang="en-US" dirty="0"/>
              <a:t> Studies</a:t>
            </a:r>
          </a:p>
        </p:txBody>
      </p:sp>
      <p:sp>
        <p:nvSpPr>
          <p:cNvPr id="6" name="Content Placeholder 5"/>
          <p:cNvSpPr>
            <a:spLocks noGrp="1"/>
          </p:cNvSpPr>
          <p:nvPr>
            <p:ph sz="quarter" idx="13"/>
          </p:nvPr>
        </p:nvSpPr>
        <p:spPr/>
        <p:txBody>
          <a:bodyPr/>
          <a:lstStyle/>
          <a:p>
            <a:r>
              <a:rPr lang="en-US" dirty="0"/>
              <a:t>Evaluation</a:t>
            </a:r>
          </a:p>
        </p:txBody>
      </p:sp>
      <p:sp>
        <p:nvSpPr>
          <p:cNvPr id="7" name="Oval 6"/>
          <p:cNvSpPr/>
          <p:nvPr/>
        </p:nvSpPr>
        <p:spPr>
          <a:xfrm>
            <a:off x="232982" y="2196369"/>
            <a:ext cx="3122427" cy="3122428"/>
          </a:xfrm>
          <a:prstGeom prst="ellipse">
            <a:avLst/>
          </a:prstGeom>
          <a:solidFill>
            <a:srgbClr val="97CB16">
              <a:alpha val="75000"/>
            </a:srgb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4400" dirty="0">
                <a:solidFill>
                  <a:schemeClr val="tx1"/>
                </a:solidFill>
                <a:latin typeface="Museo Slab 700" panose="02000000000000000000" pitchFamily="50" charset="0"/>
              </a:rPr>
              <a:t>1. </a:t>
            </a:r>
          </a:p>
          <a:p>
            <a:pPr algn="ctr"/>
            <a:r>
              <a:rPr lang="en-US" sz="3200" dirty="0">
                <a:solidFill>
                  <a:schemeClr val="tx1"/>
                </a:solidFill>
                <a:latin typeface="Museo Slab 300" panose="02000000000000000000" pitchFamily="50" charset="0"/>
              </a:rPr>
              <a:t>Pilot Studies</a:t>
            </a:r>
          </a:p>
        </p:txBody>
      </p:sp>
      <p:sp>
        <p:nvSpPr>
          <p:cNvPr id="8" name="Oval 7"/>
          <p:cNvSpPr/>
          <p:nvPr/>
        </p:nvSpPr>
        <p:spPr>
          <a:xfrm>
            <a:off x="3013918" y="2213001"/>
            <a:ext cx="3122427" cy="3122428"/>
          </a:xfrm>
          <a:prstGeom prst="ellipse">
            <a:avLst/>
          </a:prstGeom>
          <a:solidFill>
            <a:srgbClr val="0970C4">
              <a:alpha val="75000"/>
            </a:srgb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4400" dirty="0">
                <a:solidFill>
                  <a:schemeClr val="tx1"/>
                </a:solidFill>
                <a:latin typeface="Museo Slab 700" panose="02000000000000000000" pitchFamily="50" charset="0"/>
              </a:rPr>
              <a:t>2. </a:t>
            </a:r>
            <a:r>
              <a:rPr lang="en-US" sz="3200" dirty="0">
                <a:solidFill>
                  <a:schemeClr val="tx1"/>
                </a:solidFill>
                <a:latin typeface="Museo Slab 700" panose="02000000000000000000" pitchFamily="50" charset="0"/>
              </a:rPr>
              <a:t/>
            </a:r>
            <a:br>
              <a:rPr lang="en-US" sz="3200" dirty="0">
                <a:solidFill>
                  <a:schemeClr val="tx1"/>
                </a:solidFill>
                <a:latin typeface="Museo Slab 700" panose="02000000000000000000" pitchFamily="50" charset="0"/>
              </a:rPr>
            </a:br>
            <a:r>
              <a:rPr lang="en-US" sz="3200" dirty="0">
                <a:solidFill>
                  <a:schemeClr val="tx1"/>
                </a:solidFill>
                <a:latin typeface="Museo Slab 300" panose="02000000000000000000" pitchFamily="50" charset="0"/>
              </a:rPr>
              <a:t>Museum Exhibits</a:t>
            </a:r>
          </a:p>
        </p:txBody>
      </p:sp>
      <p:sp>
        <p:nvSpPr>
          <p:cNvPr id="9" name="Oval 8"/>
          <p:cNvSpPr/>
          <p:nvPr/>
        </p:nvSpPr>
        <p:spPr>
          <a:xfrm>
            <a:off x="5794854" y="2213001"/>
            <a:ext cx="3122427" cy="3122428"/>
          </a:xfrm>
          <a:prstGeom prst="ellipse">
            <a:avLst/>
          </a:prstGeom>
          <a:solidFill>
            <a:srgbClr val="CC0797">
              <a:alpha val="75000"/>
            </a:srgb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4400" dirty="0">
                <a:solidFill>
                  <a:schemeClr val="tx1"/>
                </a:solidFill>
                <a:latin typeface="Museo Slab 700" panose="02000000000000000000" pitchFamily="50" charset="0"/>
              </a:rPr>
              <a:t>3. </a:t>
            </a:r>
            <a:r>
              <a:rPr lang="en-US" sz="3200" dirty="0">
                <a:solidFill>
                  <a:schemeClr val="tx1"/>
                </a:solidFill>
                <a:latin typeface="Museo Slab 700" panose="02000000000000000000" pitchFamily="50" charset="0"/>
              </a:rPr>
              <a:t/>
            </a:r>
            <a:br>
              <a:rPr lang="en-US" sz="3200" dirty="0">
                <a:solidFill>
                  <a:schemeClr val="tx1"/>
                </a:solidFill>
                <a:latin typeface="Museo Slab 700" panose="02000000000000000000" pitchFamily="50" charset="0"/>
              </a:rPr>
            </a:br>
            <a:r>
              <a:rPr lang="en-US" sz="3200" dirty="0">
                <a:solidFill>
                  <a:schemeClr val="tx1"/>
                </a:solidFill>
                <a:latin typeface="Museo Slab 300" panose="02000000000000000000" pitchFamily="50" charset="0"/>
              </a:rPr>
              <a:t>Single-Session Workshops</a:t>
            </a:r>
          </a:p>
        </p:txBody>
      </p:sp>
      <p:sp>
        <p:nvSpPr>
          <p:cNvPr id="10" name="Oval 9"/>
          <p:cNvSpPr/>
          <p:nvPr/>
        </p:nvSpPr>
        <p:spPr>
          <a:xfrm>
            <a:off x="8575791" y="2242367"/>
            <a:ext cx="3122427" cy="3122428"/>
          </a:xfrm>
          <a:prstGeom prst="ellipse">
            <a:avLst/>
          </a:prstGeom>
          <a:solidFill>
            <a:srgbClr val="F6BB00">
              <a:alpha val="75000"/>
            </a:srgb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4400" dirty="0">
                <a:solidFill>
                  <a:schemeClr val="tx1"/>
                </a:solidFill>
                <a:latin typeface="Museo Slab 700" panose="02000000000000000000" pitchFamily="50" charset="0"/>
              </a:rPr>
              <a:t>4. </a:t>
            </a:r>
            <a:r>
              <a:rPr lang="en-US" sz="3200" dirty="0">
                <a:solidFill>
                  <a:schemeClr val="tx1"/>
                </a:solidFill>
                <a:latin typeface="Museo Slab 700" panose="02000000000000000000" pitchFamily="50" charset="0"/>
              </a:rPr>
              <a:t/>
            </a:r>
            <a:br>
              <a:rPr lang="en-US" sz="3200" dirty="0">
                <a:solidFill>
                  <a:schemeClr val="tx1"/>
                </a:solidFill>
                <a:latin typeface="Museo Slab 700" panose="02000000000000000000" pitchFamily="50" charset="0"/>
              </a:rPr>
            </a:br>
            <a:r>
              <a:rPr lang="en-US" sz="3200" dirty="0">
                <a:solidFill>
                  <a:schemeClr val="tx1"/>
                </a:solidFill>
                <a:latin typeface="Museo Slab 300" panose="02000000000000000000" pitchFamily="50" charset="0"/>
              </a:rPr>
              <a:t>Multi-Session Workshops</a:t>
            </a:r>
          </a:p>
        </p:txBody>
      </p:sp>
      <p:grpSp>
        <p:nvGrpSpPr>
          <p:cNvPr id="17" name="Group 16"/>
          <p:cNvGrpSpPr/>
          <p:nvPr/>
        </p:nvGrpSpPr>
        <p:grpSpPr>
          <a:xfrm>
            <a:off x="-19353" y="7239000"/>
            <a:ext cx="5220306" cy="2546910"/>
            <a:chOff x="1981200" y="533400"/>
            <a:chExt cx="7811106" cy="3810923"/>
          </a:xfrm>
        </p:grpSpPr>
        <p:sp>
          <p:nvSpPr>
            <p:cNvPr id="12" name="Rounded Rectangle 11"/>
            <p:cNvSpPr/>
            <p:nvPr/>
          </p:nvSpPr>
          <p:spPr>
            <a:xfrm>
              <a:off x="1981200" y="533400"/>
              <a:ext cx="2477684" cy="1830886"/>
            </a:xfrm>
            <a:prstGeom prst="roundRect">
              <a:avLst>
                <a:gd name="adj" fmla="val 8207"/>
              </a:avLst>
            </a:prstGeom>
            <a:solidFill>
              <a:srgbClr val="CA2525"/>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1671148"/>
              <a:endParaRPr lang="en-US" sz="2800" dirty="0">
                <a:solidFill>
                  <a:prstClr val="white"/>
                </a:solidFill>
                <a:latin typeface="Segoe UI Light" pitchFamily="34" charset="0"/>
              </a:endParaRPr>
            </a:p>
          </p:txBody>
        </p:sp>
        <p:sp>
          <p:nvSpPr>
            <p:cNvPr id="13" name="Rounded Rectangle 12"/>
            <p:cNvSpPr/>
            <p:nvPr/>
          </p:nvSpPr>
          <p:spPr>
            <a:xfrm>
              <a:off x="4648489" y="533400"/>
              <a:ext cx="2477106" cy="1830886"/>
            </a:xfrm>
            <a:prstGeom prst="roundRect">
              <a:avLst>
                <a:gd name="adj" fmla="val 8207"/>
              </a:avLst>
            </a:prstGeom>
            <a:solidFill>
              <a:srgbClr val="97CB16"/>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1671148"/>
              <a:endParaRPr lang="en-US" sz="3200" dirty="0">
                <a:solidFill>
                  <a:prstClr val="white"/>
                </a:solidFill>
                <a:latin typeface="Segoe UI Light" pitchFamily="34" charset="0"/>
              </a:endParaRPr>
            </a:p>
          </p:txBody>
        </p:sp>
        <p:sp>
          <p:nvSpPr>
            <p:cNvPr id="14" name="Rounded Rectangle 13"/>
            <p:cNvSpPr/>
            <p:nvPr/>
          </p:nvSpPr>
          <p:spPr>
            <a:xfrm>
              <a:off x="1981200" y="2513437"/>
              <a:ext cx="2477106" cy="1830886"/>
            </a:xfrm>
            <a:prstGeom prst="roundRect">
              <a:avLst>
                <a:gd name="adj" fmla="val 8207"/>
              </a:avLst>
            </a:prstGeom>
            <a:solidFill>
              <a:srgbClr val="0970C4"/>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1671148"/>
              <a:endParaRPr lang="en-US" sz="3200" dirty="0">
                <a:solidFill>
                  <a:prstClr val="white"/>
                </a:solidFill>
                <a:latin typeface="Segoe UI Light" pitchFamily="34" charset="0"/>
              </a:endParaRPr>
            </a:p>
          </p:txBody>
        </p:sp>
        <p:sp>
          <p:nvSpPr>
            <p:cNvPr id="15" name="Rounded Rectangle 14"/>
            <p:cNvSpPr/>
            <p:nvPr/>
          </p:nvSpPr>
          <p:spPr>
            <a:xfrm>
              <a:off x="4648200" y="2513437"/>
              <a:ext cx="2477106" cy="1830886"/>
            </a:xfrm>
            <a:prstGeom prst="roundRect">
              <a:avLst>
                <a:gd name="adj" fmla="val 8207"/>
              </a:avLst>
            </a:prstGeom>
            <a:solidFill>
              <a:srgbClr val="CC0797"/>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1671148"/>
              <a:endParaRPr lang="en-US" sz="3200" dirty="0">
                <a:solidFill>
                  <a:prstClr val="white"/>
                </a:solidFill>
                <a:latin typeface="Segoe UI Light" pitchFamily="34" charset="0"/>
              </a:endParaRPr>
            </a:p>
          </p:txBody>
        </p:sp>
        <p:sp>
          <p:nvSpPr>
            <p:cNvPr id="16" name="Rounded Rectangle 15"/>
            <p:cNvSpPr/>
            <p:nvPr/>
          </p:nvSpPr>
          <p:spPr>
            <a:xfrm>
              <a:off x="7315200" y="2513437"/>
              <a:ext cx="2477106" cy="1830886"/>
            </a:xfrm>
            <a:prstGeom prst="roundRect">
              <a:avLst>
                <a:gd name="adj" fmla="val 8207"/>
              </a:avLst>
            </a:prstGeom>
            <a:solidFill>
              <a:srgbClr val="F6BB00"/>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1671148"/>
              <a:endParaRPr lang="en-US" sz="3200" dirty="0">
                <a:solidFill>
                  <a:prstClr val="white"/>
                </a:solidFill>
                <a:latin typeface="Segoe UI Light" pitchFamily="34" charset="0"/>
              </a:endParaRPr>
            </a:p>
          </p:txBody>
        </p:sp>
      </p:grpSp>
    </p:spTree>
    <p:extLst>
      <p:ext uri="{BB962C8B-B14F-4D97-AF65-F5344CB8AC3E}">
        <p14:creationId xmlns:p14="http://schemas.microsoft.com/office/powerpoint/2010/main" val="266975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2700" y="3074782"/>
            <a:ext cx="7086600" cy="708436"/>
          </a:xfrm>
        </p:spPr>
        <p:txBody>
          <a:bodyPr>
            <a:normAutofit/>
          </a:bodyPr>
          <a:lstStyle/>
          <a:p>
            <a:pPr algn="ctr"/>
            <a:r>
              <a:rPr lang="en-US" dirty="0">
                <a:latin typeface="Museo Slab 900" panose="02000000000000000000" pitchFamily="50" charset="0"/>
              </a:rPr>
              <a:t>Preliminary Findings</a:t>
            </a:r>
          </a:p>
        </p:txBody>
      </p:sp>
    </p:spTree>
    <p:extLst>
      <p:ext uri="{BB962C8B-B14F-4D97-AF65-F5344CB8AC3E}">
        <p14:creationId xmlns:p14="http://schemas.microsoft.com/office/powerpoint/2010/main" val="22340163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600200" y="2566091"/>
            <a:ext cx="8991600" cy="1725818"/>
          </a:xfrm>
          <a:prstGeom prst="rect">
            <a:avLst/>
          </a:prstGeom>
          <a:noFill/>
        </p:spPr>
        <p:txBody>
          <a:bodyPr vert="horz" lIns="0" tIns="45720" rIns="91440" bIns="45720" rtlCol="0" anchor="ctr">
            <a:normAutofit fontScale="92500"/>
          </a:bodyPr>
          <a:lstStyle>
            <a:lvl1pPr algn="l" defTabSz="914400" rtl="0" eaLnBrk="1" latinLnBrk="0" hangingPunct="1">
              <a:spcBef>
                <a:spcPct val="0"/>
              </a:spcBef>
              <a:buNone/>
              <a:defRPr sz="4000" kern="1200">
                <a:solidFill>
                  <a:schemeClr val="tx1">
                    <a:lumMod val="85000"/>
                    <a:lumOff val="15000"/>
                  </a:schemeClr>
                </a:solidFill>
                <a:latin typeface="Segoe UI Semibold" panose="020B0702040204020203" pitchFamily="34" charset="0"/>
                <a:ea typeface="+mj-ea"/>
                <a:cs typeface="+mj-cs"/>
              </a:defRPr>
            </a:lvl1pPr>
          </a:lstStyle>
          <a:p>
            <a:r>
              <a:rPr lang="en-US" sz="4300" dirty="0" err="1">
                <a:latin typeface="Museo Slab 900" panose="02000000000000000000" pitchFamily="50" charset="0"/>
              </a:rPr>
              <a:t>MakerWear</a:t>
            </a:r>
            <a:r>
              <a:rPr lang="en-US" sz="4300" dirty="0">
                <a:latin typeface="Museo Slab 900" panose="02000000000000000000" pitchFamily="50" charset="0"/>
              </a:rPr>
              <a:t> Design Process</a:t>
            </a:r>
          </a:p>
          <a:p>
            <a:r>
              <a:rPr lang="en-US" sz="3900" dirty="0">
                <a:latin typeface="Museo Slab 300" panose="02000000000000000000" pitchFamily="50" charset="0"/>
              </a:rPr>
              <a:t>How do children build with </a:t>
            </a:r>
            <a:r>
              <a:rPr lang="en-US" sz="3900" dirty="0" err="1">
                <a:latin typeface="Museo Slab 300" panose="02000000000000000000" pitchFamily="50" charset="0"/>
              </a:rPr>
              <a:t>MakerWear</a:t>
            </a:r>
            <a:r>
              <a:rPr lang="en-US" sz="3900" dirty="0">
                <a:latin typeface="Museo Slab 300" panose="02000000000000000000" pitchFamily="50" charset="0"/>
              </a:rPr>
              <a:t>?</a:t>
            </a:r>
          </a:p>
        </p:txBody>
      </p:sp>
    </p:spTree>
    <p:extLst>
      <p:ext uri="{BB962C8B-B14F-4D97-AF65-F5344CB8AC3E}">
        <p14:creationId xmlns:p14="http://schemas.microsoft.com/office/powerpoint/2010/main" val="83453210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28600" y="739364"/>
            <a:ext cx="6324599" cy="708436"/>
          </a:xfrm>
        </p:spPr>
        <p:txBody>
          <a:bodyPr/>
          <a:lstStyle/>
          <a:p>
            <a:r>
              <a:rPr lang="en-US" dirty="0"/>
              <a:t>How Children Make With </a:t>
            </a:r>
            <a:r>
              <a:rPr lang="en-US" dirty="0" err="1"/>
              <a:t>MakerWear</a:t>
            </a:r>
            <a:endParaRPr lang="en-US" dirty="0"/>
          </a:p>
        </p:txBody>
      </p:sp>
      <p:sp>
        <p:nvSpPr>
          <p:cNvPr id="6" name="Content Placeholder 5"/>
          <p:cNvSpPr>
            <a:spLocks noGrp="1"/>
          </p:cNvSpPr>
          <p:nvPr>
            <p:ph idx="1"/>
          </p:nvPr>
        </p:nvSpPr>
        <p:spPr>
          <a:xfrm>
            <a:off x="228600" y="1828800"/>
            <a:ext cx="5638800" cy="4800600"/>
          </a:xfrm>
        </p:spPr>
        <p:txBody>
          <a:bodyPr/>
          <a:lstStyle/>
          <a:p>
            <a:r>
              <a:rPr lang="en-US" dirty="0"/>
              <a:t>Two styles: (</a:t>
            </a:r>
            <a:r>
              <a:rPr lang="en-US" dirty="0" err="1"/>
              <a:t>i</a:t>
            </a:r>
            <a:r>
              <a:rPr lang="en-US" dirty="0"/>
              <a:t>) work on </a:t>
            </a:r>
            <a:r>
              <a:rPr lang="en-US" dirty="0">
                <a:latin typeface="Museo Sans 500" charset="0"/>
                <a:ea typeface="Museo Sans 500" charset="0"/>
                <a:cs typeface="Museo Sans 500" charset="0"/>
              </a:rPr>
              <a:t>table or floor</a:t>
            </a:r>
            <a:r>
              <a:rPr lang="en-US" dirty="0"/>
              <a:t> and switch to wearing for testing; (ii) </a:t>
            </a:r>
            <a:r>
              <a:rPr lang="en-US" dirty="0">
                <a:latin typeface="Museo Sans 500" charset="0"/>
                <a:ea typeface="Museo Sans 500" charset="0"/>
                <a:cs typeface="Museo Sans 500" charset="0"/>
              </a:rPr>
              <a:t>build</a:t>
            </a:r>
            <a:r>
              <a:rPr lang="en-US" dirty="0"/>
              <a:t> &amp; </a:t>
            </a:r>
            <a:r>
              <a:rPr lang="en-US" dirty="0">
                <a:latin typeface="Museo Sans 500" charset="0"/>
                <a:ea typeface="Museo Sans 500" charset="0"/>
                <a:cs typeface="Museo Sans 500" charset="0"/>
              </a:rPr>
              <a:t>test</a:t>
            </a:r>
            <a:r>
              <a:rPr lang="en-US" dirty="0"/>
              <a:t> while </a:t>
            </a:r>
            <a:r>
              <a:rPr lang="en-US" dirty="0">
                <a:latin typeface="Museo Sans 500" charset="0"/>
                <a:ea typeface="Museo Sans 500" charset="0"/>
                <a:cs typeface="Museo Sans 500" charset="0"/>
              </a:rPr>
              <a:t>wearing</a:t>
            </a:r>
          </a:p>
          <a:p>
            <a:endParaRPr lang="en-US" dirty="0"/>
          </a:p>
        </p:txBody>
      </p:sp>
      <p:sp>
        <p:nvSpPr>
          <p:cNvPr id="7" name="Content Placeholder 6"/>
          <p:cNvSpPr>
            <a:spLocks noGrp="1"/>
          </p:cNvSpPr>
          <p:nvPr>
            <p:ph sz="quarter" idx="13"/>
          </p:nvPr>
        </p:nvSpPr>
        <p:spPr/>
        <p:txBody>
          <a:bodyPr/>
          <a:lstStyle/>
          <a:p>
            <a:r>
              <a:rPr lang="en-US" dirty="0"/>
              <a:t>Findings</a:t>
            </a:r>
          </a:p>
        </p:txBody>
      </p:sp>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l="10000" r="31481"/>
          <a:stretch/>
        </p:blipFill>
        <p:spPr>
          <a:xfrm>
            <a:off x="12649200" y="608968"/>
            <a:ext cx="3478662" cy="3963032"/>
          </a:xfrm>
          <a:prstGeom prst="rect">
            <a:avLst/>
          </a:prstGeom>
        </p:spPr>
      </p:pic>
      <p:pic>
        <p:nvPicPr>
          <p:cNvPr id="9" name="Picture 8"/>
          <p:cNvPicPr>
            <a:picLocks noChangeAspect="1"/>
          </p:cNvPicPr>
          <p:nvPr/>
        </p:nvPicPr>
        <p:blipFill rotWithShape="1">
          <a:blip r:embed="rId3" cstate="print">
            <a:extLst>
              <a:ext uri="{28A0092B-C50C-407E-A947-70E740481C1C}">
                <a14:useLocalDpi xmlns:a14="http://schemas.microsoft.com/office/drawing/2010/main" val="0"/>
              </a:ext>
            </a:extLst>
          </a:blip>
          <a:srcRect l="18089" t="18629" r="4133" b="5233"/>
          <a:stretch/>
        </p:blipFill>
        <p:spPr>
          <a:xfrm>
            <a:off x="6018538" y="3711796"/>
            <a:ext cx="3973941" cy="2917604"/>
          </a:xfrm>
          <a:prstGeom prst="rect">
            <a:avLst/>
          </a:prstGeom>
        </p:spPr>
      </p:pic>
      <p:pic>
        <p:nvPicPr>
          <p:cNvPr id="10" name="Picture 9"/>
          <p:cNvPicPr>
            <a:picLocks noChangeAspect="1"/>
          </p:cNvPicPr>
          <p:nvPr/>
        </p:nvPicPr>
        <p:blipFill rotWithShape="1">
          <a:blip r:embed="rId4" cstate="print">
            <a:extLst>
              <a:ext uri="{28A0092B-C50C-407E-A947-70E740481C1C}">
                <a14:useLocalDpi xmlns:a14="http://schemas.microsoft.com/office/drawing/2010/main" val="0"/>
              </a:ext>
            </a:extLst>
          </a:blip>
          <a:srcRect t="21428" b="11905"/>
          <a:stretch/>
        </p:blipFill>
        <p:spPr>
          <a:xfrm>
            <a:off x="6018538" y="608968"/>
            <a:ext cx="5944863" cy="2972432"/>
          </a:xfrm>
          <a:prstGeom prst="rect">
            <a:avLst/>
          </a:prstGeom>
        </p:spPr>
      </p:pic>
      <p:pic>
        <p:nvPicPr>
          <p:cNvPr id="11" name="Picture 10"/>
          <p:cNvPicPr>
            <a:picLocks noChangeAspect="1"/>
          </p:cNvPicPr>
          <p:nvPr/>
        </p:nvPicPr>
        <p:blipFill rotWithShape="1">
          <a:blip r:embed="rId5" cstate="print">
            <a:extLst>
              <a:ext uri="{28A0092B-C50C-407E-A947-70E740481C1C}">
                <a14:useLocalDpi xmlns:a14="http://schemas.microsoft.com/office/drawing/2010/main" val="0"/>
              </a:ext>
            </a:extLst>
          </a:blip>
          <a:srcRect l="16111" r="37500"/>
          <a:stretch/>
        </p:blipFill>
        <p:spPr>
          <a:xfrm>
            <a:off x="10158792" y="3711796"/>
            <a:ext cx="1804609" cy="2917604"/>
          </a:xfrm>
          <a:prstGeom prst="rect">
            <a:avLst/>
          </a:prstGeom>
        </p:spPr>
      </p:pic>
    </p:spTree>
    <p:extLst>
      <p:ext uri="{BB962C8B-B14F-4D97-AF65-F5344CB8AC3E}">
        <p14:creationId xmlns:p14="http://schemas.microsoft.com/office/powerpoint/2010/main" val="106945800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28600" y="739364"/>
            <a:ext cx="6324599" cy="708436"/>
          </a:xfrm>
        </p:spPr>
        <p:txBody>
          <a:bodyPr/>
          <a:lstStyle/>
          <a:p>
            <a:r>
              <a:rPr lang="en-US" dirty="0"/>
              <a:t>How Children Make With </a:t>
            </a:r>
            <a:r>
              <a:rPr lang="en-US" dirty="0" err="1"/>
              <a:t>MakerWear</a:t>
            </a:r>
            <a:endParaRPr lang="en-US" dirty="0"/>
          </a:p>
        </p:txBody>
      </p:sp>
      <p:sp>
        <p:nvSpPr>
          <p:cNvPr id="6" name="Content Placeholder 5"/>
          <p:cNvSpPr>
            <a:spLocks noGrp="1"/>
          </p:cNvSpPr>
          <p:nvPr>
            <p:ph idx="1"/>
          </p:nvPr>
        </p:nvSpPr>
        <p:spPr>
          <a:xfrm>
            <a:off x="228600" y="1828800"/>
            <a:ext cx="5638800" cy="4800600"/>
          </a:xfrm>
        </p:spPr>
        <p:txBody>
          <a:bodyPr/>
          <a:lstStyle/>
          <a:p>
            <a:r>
              <a:rPr lang="en-US" dirty="0">
                <a:solidFill>
                  <a:schemeClr val="bg1">
                    <a:lumMod val="65000"/>
                  </a:schemeClr>
                </a:solidFill>
              </a:rPr>
              <a:t>Two styles: (</a:t>
            </a:r>
            <a:r>
              <a:rPr lang="en-US" dirty="0" err="1">
                <a:solidFill>
                  <a:schemeClr val="bg1">
                    <a:lumMod val="65000"/>
                  </a:schemeClr>
                </a:solidFill>
              </a:rPr>
              <a:t>i</a:t>
            </a:r>
            <a:r>
              <a:rPr lang="en-US" dirty="0">
                <a:solidFill>
                  <a:schemeClr val="bg1">
                    <a:lumMod val="65000"/>
                  </a:schemeClr>
                </a:solidFill>
              </a:rPr>
              <a:t>) work on </a:t>
            </a:r>
            <a:r>
              <a:rPr lang="en-US" dirty="0">
                <a:solidFill>
                  <a:schemeClr val="bg1">
                    <a:lumMod val="65000"/>
                  </a:schemeClr>
                </a:solidFill>
                <a:latin typeface="Museo Sans 500" charset="0"/>
                <a:ea typeface="Museo Sans 500" charset="0"/>
                <a:cs typeface="Museo Sans 500" charset="0"/>
              </a:rPr>
              <a:t>table or floor</a:t>
            </a:r>
            <a:r>
              <a:rPr lang="en-US" dirty="0">
                <a:solidFill>
                  <a:schemeClr val="bg1">
                    <a:lumMod val="65000"/>
                  </a:schemeClr>
                </a:solidFill>
              </a:rPr>
              <a:t> and switch to wearing for testing; (ii) </a:t>
            </a:r>
            <a:r>
              <a:rPr lang="en-US" dirty="0">
                <a:solidFill>
                  <a:schemeClr val="bg1">
                    <a:lumMod val="65000"/>
                  </a:schemeClr>
                </a:solidFill>
                <a:latin typeface="Museo Sans 500" charset="0"/>
                <a:ea typeface="Museo Sans 500" charset="0"/>
                <a:cs typeface="Museo Sans 500" charset="0"/>
              </a:rPr>
              <a:t>build</a:t>
            </a:r>
            <a:r>
              <a:rPr lang="en-US" dirty="0">
                <a:solidFill>
                  <a:schemeClr val="bg1">
                    <a:lumMod val="65000"/>
                  </a:schemeClr>
                </a:solidFill>
              </a:rPr>
              <a:t> &amp; </a:t>
            </a:r>
            <a:r>
              <a:rPr lang="en-US" dirty="0">
                <a:solidFill>
                  <a:schemeClr val="bg1">
                    <a:lumMod val="65000"/>
                  </a:schemeClr>
                </a:solidFill>
                <a:latin typeface="Museo Sans 500" charset="0"/>
                <a:ea typeface="Museo Sans 500" charset="0"/>
                <a:cs typeface="Museo Sans 500" charset="0"/>
              </a:rPr>
              <a:t>test</a:t>
            </a:r>
            <a:r>
              <a:rPr lang="en-US" dirty="0">
                <a:solidFill>
                  <a:schemeClr val="bg1">
                    <a:lumMod val="65000"/>
                  </a:schemeClr>
                </a:solidFill>
              </a:rPr>
              <a:t> while </a:t>
            </a:r>
            <a:r>
              <a:rPr lang="en-US" dirty="0">
                <a:solidFill>
                  <a:schemeClr val="bg1">
                    <a:lumMod val="65000"/>
                  </a:schemeClr>
                </a:solidFill>
                <a:latin typeface="Museo Sans 500" charset="0"/>
                <a:ea typeface="Museo Sans 500" charset="0"/>
                <a:cs typeface="Museo Sans 500" charset="0"/>
              </a:rPr>
              <a:t>wearing</a:t>
            </a:r>
          </a:p>
          <a:p>
            <a:r>
              <a:rPr lang="en-US" dirty="0"/>
              <a:t>In museum exhibit, about </a:t>
            </a:r>
            <a:r>
              <a:rPr lang="en-US" dirty="0">
                <a:latin typeface="Museo Sans 500" charset="0"/>
                <a:ea typeface="Museo Sans 500" charset="0"/>
                <a:cs typeface="Museo Sans 500" charset="0"/>
              </a:rPr>
              <a:t>half worked collaboratively </a:t>
            </a:r>
            <a:r>
              <a:rPr lang="en-US" dirty="0"/>
              <a:t>with a friend, collectively brainstorming and designing.</a:t>
            </a:r>
          </a:p>
          <a:p>
            <a:endParaRPr lang="en-US" dirty="0"/>
          </a:p>
        </p:txBody>
      </p:sp>
      <p:sp>
        <p:nvSpPr>
          <p:cNvPr id="7" name="Content Placeholder 6"/>
          <p:cNvSpPr>
            <a:spLocks noGrp="1"/>
          </p:cNvSpPr>
          <p:nvPr>
            <p:ph sz="quarter" idx="13"/>
          </p:nvPr>
        </p:nvSpPr>
        <p:spPr/>
        <p:txBody>
          <a:bodyPr/>
          <a:lstStyle/>
          <a:p>
            <a:r>
              <a:rPr lang="en-US" dirty="0"/>
              <a:t>Findings</a:t>
            </a:r>
          </a:p>
        </p:txBody>
      </p:sp>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12219" r="9483" b="20578"/>
          <a:stretch/>
        </p:blipFill>
        <p:spPr>
          <a:xfrm>
            <a:off x="9652086" y="5410199"/>
            <a:ext cx="2257974" cy="1257301"/>
          </a:xfrm>
          <a:prstGeom prst="rect">
            <a:avLst/>
          </a:prstGeom>
        </p:spPr>
      </p:pic>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3462" b="11421"/>
          <a:stretch/>
        </p:blipFill>
        <p:spPr>
          <a:xfrm>
            <a:off x="7696199" y="5410199"/>
            <a:ext cx="1849208" cy="1261872"/>
          </a:xfrm>
          <a:prstGeom prst="rect">
            <a:avLst/>
          </a:prstGeom>
        </p:spPr>
      </p:pic>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19630" t="4463" r="9259" b="13079"/>
          <a:stretch/>
        </p:blipFill>
        <p:spPr>
          <a:xfrm>
            <a:off x="5943600" y="739364"/>
            <a:ext cx="5943600" cy="4594636"/>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43600" y="5410200"/>
            <a:ext cx="1676400" cy="1257300"/>
          </a:xfrm>
          <a:prstGeom prst="rect">
            <a:avLst/>
          </a:prstGeom>
        </p:spPr>
      </p:pic>
    </p:spTree>
    <p:extLst>
      <p:ext uri="{BB962C8B-B14F-4D97-AF65-F5344CB8AC3E}">
        <p14:creationId xmlns:p14="http://schemas.microsoft.com/office/powerpoint/2010/main" val="175364259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28600" y="739364"/>
            <a:ext cx="6324599" cy="708436"/>
          </a:xfrm>
        </p:spPr>
        <p:txBody>
          <a:bodyPr/>
          <a:lstStyle/>
          <a:p>
            <a:r>
              <a:rPr lang="en-US" dirty="0"/>
              <a:t>How Children Make With </a:t>
            </a:r>
            <a:r>
              <a:rPr lang="en-US" dirty="0" err="1"/>
              <a:t>MakerWear</a:t>
            </a:r>
            <a:endParaRPr lang="en-US" dirty="0"/>
          </a:p>
        </p:txBody>
      </p:sp>
      <p:sp>
        <p:nvSpPr>
          <p:cNvPr id="6" name="Content Placeholder 5"/>
          <p:cNvSpPr>
            <a:spLocks noGrp="1"/>
          </p:cNvSpPr>
          <p:nvPr>
            <p:ph idx="1"/>
          </p:nvPr>
        </p:nvSpPr>
        <p:spPr>
          <a:xfrm>
            <a:off x="228600" y="1828800"/>
            <a:ext cx="5638800" cy="4800600"/>
          </a:xfrm>
        </p:spPr>
        <p:txBody>
          <a:bodyPr/>
          <a:lstStyle/>
          <a:p>
            <a:r>
              <a:rPr lang="en-US" dirty="0">
                <a:solidFill>
                  <a:schemeClr val="bg1">
                    <a:lumMod val="65000"/>
                  </a:schemeClr>
                </a:solidFill>
              </a:rPr>
              <a:t>Two styles: (</a:t>
            </a:r>
            <a:r>
              <a:rPr lang="en-US" dirty="0" err="1">
                <a:solidFill>
                  <a:schemeClr val="bg1">
                    <a:lumMod val="65000"/>
                  </a:schemeClr>
                </a:solidFill>
              </a:rPr>
              <a:t>i</a:t>
            </a:r>
            <a:r>
              <a:rPr lang="en-US" dirty="0">
                <a:solidFill>
                  <a:schemeClr val="bg1">
                    <a:lumMod val="65000"/>
                  </a:schemeClr>
                </a:solidFill>
              </a:rPr>
              <a:t>) work on </a:t>
            </a:r>
            <a:r>
              <a:rPr lang="en-US" dirty="0">
                <a:solidFill>
                  <a:schemeClr val="bg1">
                    <a:lumMod val="65000"/>
                  </a:schemeClr>
                </a:solidFill>
                <a:latin typeface="Museo Sans 500" charset="0"/>
                <a:ea typeface="Museo Sans 500" charset="0"/>
                <a:cs typeface="Museo Sans 500" charset="0"/>
              </a:rPr>
              <a:t>table or floor</a:t>
            </a:r>
            <a:r>
              <a:rPr lang="en-US" dirty="0">
                <a:solidFill>
                  <a:schemeClr val="bg1">
                    <a:lumMod val="65000"/>
                  </a:schemeClr>
                </a:solidFill>
              </a:rPr>
              <a:t> and switch to wearing for testing; (ii) </a:t>
            </a:r>
            <a:r>
              <a:rPr lang="en-US" dirty="0">
                <a:solidFill>
                  <a:schemeClr val="bg1">
                    <a:lumMod val="65000"/>
                  </a:schemeClr>
                </a:solidFill>
                <a:latin typeface="Museo Sans 500" charset="0"/>
                <a:ea typeface="Museo Sans 500" charset="0"/>
                <a:cs typeface="Museo Sans 500" charset="0"/>
              </a:rPr>
              <a:t>build</a:t>
            </a:r>
            <a:r>
              <a:rPr lang="en-US" dirty="0">
                <a:solidFill>
                  <a:schemeClr val="bg1">
                    <a:lumMod val="65000"/>
                  </a:schemeClr>
                </a:solidFill>
              </a:rPr>
              <a:t> &amp; </a:t>
            </a:r>
            <a:r>
              <a:rPr lang="en-US" dirty="0">
                <a:solidFill>
                  <a:schemeClr val="bg1">
                    <a:lumMod val="65000"/>
                  </a:schemeClr>
                </a:solidFill>
                <a:latin typeface="Museo Sans 500" charset="0"/>
                <a:ea typeface="Museo Sans 500" charset="0"/>
                <a:cs typeface="Museo Sans 500" charset="0"/>
              </a:rPr>
              <a:t>test</a:t>
            </a:r>
            <a:r>
              <a:rPr lang="en-US" dirty="0">
                <a:solidFill>
                  <a:schemeClr val="bg1">
                    <a:lumMod val="65000"/>
                  </a:schemeClr>
                </a:solidFill>
              </a:rPr>
              <a:t> while </a:t>
            </a:r>
            <a:r>
              <a:rPr lang="en-US" dirty="0">
                <a:solidFill>
                  <a:schemeClr val="bg1">
                    <a:lumMod val="65000"/>
                  </a:schemeClr>
                </a:solidFill>
                <a:latin typeface="Museo Sans 500" charset="0"/>
                <a:ea typeface="Museo Sans 500" charset="0"/>
                <a:cs typeface="Museo Sans 500" charset="0"/>
              </a:rPr>
              <a:t>wearing</a:t>
            </a:r>
          </a:p>
          <a:p>
            <a:r>
              <a:rPr lang="en-US" dirty="0">
                <a:solidFill>
                  <a:schemeClr val="bg1">
                    <a:lumMod val="65000"/>
                  </a:schemeClr>
                </a:solidFill>
              </a:rPr>
              <a:t>In museum exhibit, about </a:t>
            </a:r>
            <a:r>
              <a:rPr lang="en-US" dirty="0">
                <a:solidFill>
                  <a:schemeClr val="bg1">
                    <a:lumMod val="65000"/>
                  </a:schemeClr>
                </a:solidFill>
                <a:latin typeface="Museo Sans 500" charset="0"/>
                <a:ea typeface="Museo Sans 500" charset="0"/>
                <a:cs typeface="Museo Sans 500" charset="0"/>
              </a:rPr>
              <a:t>half worked collaboratively </a:t>
            </a:r>
            <a:r>
              <a:rPr lang="en-US" dirty="0">
                <a:solidFill>
                  <a:schemeClr val="bg1">
                    <a:lumMod val="65000"/>
                  </a:schemeClr>
                </a:solidFill>
              </a:rPr>
              <a:t>with a friend, collectively brainstorming and designing.</a:t>
            </a:r>
          </a:p>
          <a:p>
            <a:r>
              <a:rPr lang="en-US" dirty="0"/>
              <a:t>In some cases, parents would </a:t>
            </a:r>
            <a:r>
              <a:rPr lang="en-US" dirty="0">
                <a:latin typeface="Museo Sans 500" charset="0"/>
                <a:ea typeface="Museo Sans 500" charset="0"/>
                <a:cs typeface="Museo Sans 500" charset="0"/>
              </a:rPr>
              <a:t>co-make</a:t>
            </a:r>
            <a:r>
              <a:rPr lang="en-US" dirty="0"/>
              <a:t> with child.</a:t>
            </a:r>
          </a:p>
          <a:p>
            <a:endParaRPr lang="en-US" dirty="0"/>
          </a:p>
        </p:txBody>
      </p:sp>
      <p:sp>
        <p:nvSpPr>
          <p:cNvPr id="7" name="Content Placeholder 6"/>
          <p:cNvSpPr>
            <a:spLocks noGrp="1"/>
          </p:cNvSpPr>
          <p:nvPr>
            <p:ph sz="quarter" idx="13"/>
          </p:nvPr>
        </p:nvSpPr>
        <p:spPr/>
        <p:txBody>
          <a:bodyPr/>
          <a:lstStyle/>
          <a:p>
            <a:r>
              <a:rPr lang="en-US" dirty="0"/>
              <a:t>Findings</a:t>
            </a:r>
          </a:p>
        </p:txBody>
      </p:sp>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l="10000" r="31481" b="4998"/>
          <a:stretch/>
        </p:blipFill>
        <p:spPr>
          <a:xfrm>
            <a:off x="6324600" y="608968"/>
            <a:ext cx="5562600" cy="6020432"/>
          </a:xfrm>
          <a:prstGeom prst="rect">
            <a:avLst/>
          </a:prstGeom>
        </p:spPr>
      </p:pic>
      <p:pic>
        <p:nvPicPr>
          <p:cNvPr id="9" name="Picture 8"/>
          <p:cNvPicPr>
            <a:picLocks noChangeAspect="1"/>
          </p:cNvPicPr>
          <p:nvPr/>
        </p:nvPicPr>
        <p:blipFill rotWithShape="1">
          <a:blip r:embed="rId3" cstate="print">
            <a:extLst>
              <a:ext uri="{28A0092B-C50C-407E-A947-70E740481C1C}">
                <a14:useLocalDpi xmlns:a14="http://schemas.microsoft.com/office/drawing/2010/main" val="0"/>
              </a:ext>
            </a:extLst>
          </a:blip>
          <a:srcRect l="11667"/>
          <a:stretch/>
        </p:blipFill>
        <p:spPr>
          <a:xfrm>
            <a:off x="13030200" y="4097583"/>
            <a:ext cx="5474547" cy="4648200"/>
          </a:xfrm>
          <a:prstGeom prst="rect">
            <a:avLst/>
          </a:prstGeom>
        </p:spPr>
      </p:pic>
    </p:spTree>
    <p:extLst>
      <p:ext uri="{BB962C8B-B14F-4D97-AF65-F5344CB8AC3E}">
        <p14:creationId xmlns:p14="http://schemas.microsoft.com/office/powerpoint/2010/main" val="13443885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3048000" y="2566091"/>
            <a:ext cx="6096000" cy="1725818"/>
          </a:xfrm>
          <a:prstGeom prst="rect">
            <a:avLst/>
          </a:prstGeom>
          <a:noFill/>
        </p:spPr>
        <p:txBody>
          <a:bodyPr vert="horz" lIns="0" tIns="45720" rIns="91440" bIns="45720" rtlCol="0" anchor="ctr">
            <a:normAutofit/>
          </a:bodyPr>
          <a:lstStyle>
            <a:lvl1pPr algn="l" defTabSz="914400" rtl="0" eaLnBrk="1" latinLnBrk="0" hangingPunct="1">
              <a:spcBef>
                <a:spcPct val="0"/>
              </a:spcBef>
              <a:buNone/>
              <a:defRPr sz="4000" kern="1200">
                <a:solidFill>
                  <a:schemeClr val="tx1">
                    <a:lumMod val="85000"/>
                    <a:lumOff val="15000"/>
                  </a:schemeClr>
                </a:solidFill>
                <a:latin typeface="Segoe UI Semibold" panose="020B0702040204020203" pitchFamily="34" charset="0"/>
                <a:ea typeface="+mj-ea"/>
                <a:cs typeface="+mj-cs"/>
              </a:defRPr>
            </a:lvl1pPr>
          </a:lstStyle>
          <a:p>
            <a:r>
              <a:rPr lang="en-US" dirty="0" err="1">
                <a:latin typeface="Museo Slab 900" panose="02000000000000000000" pitchFamily="50" charset="0"/>
              </a:rPr>
              <a:t>MakerWear</a:t>
            </a:r>
            <a:r>
              <a:rPr lang="en-US" dirty="0">
                <a:latin typeface="Museo Slab 900" panose="02000000000000000000" pitchFamily="50" charset="0"/>
              </a:rPr>
              <a:t> Creations</a:t>
            </a:r>
          </a:p>
          <a:p>
            <a:r>
              <a:rPr lang="en-US" dirty="0">
                <a:latin typeface="Museo Slab 300" panose="02000000000000000000" pitchFamily="50" charset="0"/>
              </a:rPr>
              <a:t>Movement-Based</a:t>
            </a:r>
            <a:r>
              <a:rPr lang="en-US" dirty="0">
                <a:latin typeface="Museo Slab 900" panose="02000000000000000000" pitchFamily="50" charset="0"/>
              </a:rPr>
              <a:t> </a:t>
            </a:r>
            <a:r>
              <a:rPr lang="en-US" dirty="0">
                <a:latin typeface="Museo Slab 300" panose="02000000000000000000" pitchFamily="50" charset="0"/>
              </a:rPr>
              <a:t>Music</a:t>
            </a:r>
          </a:p>
        </p:txBody>
      </p:sp>
    </p:spTree>
    <p:extLst>
      <p:ext uri="{BB962C8B-B14F-4D97-AF65-F5344CB8AC3E}">
        <p14:creationId xmlns:p14="http://schemas.microsoft.com/office/powerpoint/2010/main" val="24367983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heremin">
            <a:hlinkClick r:id="" action="ppaction://media"/>
          </p:cNvPr>
          <p:cNvPicPr>
            <a:picLocks noGrp="1" noChangeAspect="1"/>
          </p:cNvPicPr>
          <p:nvPr>
            <p:ph idx="1"/>
            <a:videoFile r:link="rId1"/>
            <p:extLst>
              <p:ext uri="{DAA4B4D4-6D71-4841-9C94-3DE7FCFB9230}">
                <p14:media xmlns:p14="http://schemas.microsoft.com/office/powerpoint/2010/main" r:embed="rId2">
                  <p14:trim st="2185"/>
                </p14:media>
              </p:ext>
            </p:extLst>
          </p:nvPr>
        </p:nvPicPr>
        <p:blipFill>
          <a:blip r:embed="rId5"/>
          <a:stretch>
            <a:fillRect/>
          </a:stretch>
        </p:blipFill>
        <p:spPr>
          <a:xfrm rot="5400000">
            <a:off x="2667858" y="-2665476"/>
            <a:ext cx="6856284" cy="12188952"/>
          </a:xfrm>
        </p:spPr>
      </p:pic>
      <p:grpSp>
        <p:nvGrpSpPr>
          <p:cNvPr id="2" name="Group 1"/>
          <p:cNvGrpSpPr/>
          <p:nvPr/>
        </p:nvGrpSpPr>
        <p:grpSpPr>
          <a:xfrm>
            <a:off x="-152400" y="533400"/>
            <a:ext cx="4138328" cy="894706"/>
            <a:chOff x="-152400" y="533400"/>
            <a:chExt cx="4138328" cy="894706"/>
          </a:xfrm>
        </p:grpSpPr>
        <p:sp>
          <p:nvSpPr>
            <p:cNvPr id="3" name="Right Arrow 2"/>
            <p:cNvSpPr/>
            <p:nvPr/>
          </p:nvSpPr>
          <p:spPr>
            <a:xfrm>
              <a:off x="-152400" y="533400"/>
              <a:ext cx="4138328"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4" name="Title 8"/>
            <p:cNvSpPr txBox="1">
              <a:spLocks/>
            </p:cNvSpPr>
            <p:nvPr/>
          </p:nvSpPr>
          <p:spPr>
            <a:xfrm>
              <a:off x="316562" y="660872"/>
              <a:ext cx="3669366"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Wrist Theremin</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11 </a:t>
              </a:r>
              <a:r>
                <a:rPr lang="en-US" dirty="0" err="1">
                  <a:solidFill>
                    <a:srgbClr val="F79646"/>
                  </a:solidFill>
                  <a:latin typeface="Museo Sans 100" panose="02000000000000000000" pitchFamily="50" charset="0"/>
                  <a:ea typeface="Segoe UI" pitchFamily="34" charset="0"/>
                  <a:cs typeface="Segoe UI" pitchFamily="34" charset="0"/>
                </a:rPr>
                <a:t>yr</a:t>
              </a:r>
              <a:r>
                <a:rPr lang="en-US" dirty="0">
                  <a:solidFill>
                    <a:srgbClr val="F79646"/>
                  </a:solidFill>
                  <a:latin typeface="Museo Sans 100" panose="02000000000000000000" pitchFamily="50" charset="0"/>
                  <a:ea typeface="Segoe UI" pitchFamily="34" charset="0"/>
                  <a:cs typeface="Segoe UI" pitchFamily="34" charset="0"/>
                </a:rPr>
                <a:t> old female maker</a:t>
              </a:r>
            </a:p>
          </p:txBody>
        </p:sp>
      </p:grpSp>
    </p:spTree>
    <p:extLst>
      <p:ext uri="{BB962C8B-B14F-4D97-AF65-F5344CB8AC3E}">
        <p14:creationId xmlns:p14="http://schemas.microsoft.com/office/powerpoint/2010/main" val="8678810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heremin">
            <a:hlinkClick r:id="" action="ppaction://media"/>
          </p:cNvPr>
          <p:cNvPicPr>
            <a:picLocks noGrp="1" noChangeAspect="1"/>
          </p:cNvPicPr>
          <p:nvPr>
            <p:ph idx="1"/>
            <a:videoFile r:link="rId1"/>
            <p:extLst>
              <p:ext uri="{DAA4B4D4-6D71-4841-9C94-3DE7FCFB9230}">
                <p14:media xmlns:p14="http://schemas.microsoft.com/office/powerpoint/2010/main" r:embed="rId2">
                  <p14:trim st="2185"/>
                </p14:media>
              </p:ext>
            </p:extLst>
          </p:nvPr>
        </p:nvPicPr>
        <p:blipFill>
          <a:blip r:embed="rId5"/>
          <a:stretch>
            <a:fillRect/>
          </a:stretch>
        </p:blipFill>
        <p:spPr>
          <a:xfrm rot="5400000">
            <a:off x="2667858" y="-2665476"/>
            <a:ext cx="6856284" cy="12188952"/>
          </a:xfrm>
        </p:spPr>
      </p:pic>
      <p:grpSp>
        <p:nvGrpSpPr>
          <p:cNvPr id="2" name="Group 1"/>
          <p:cNvGrpSpPr/>
          <p:nvPr/>
        </p:nvGrpSpPr>
        <p:grpSpPr>
          <a:xfrm>
            <a:off x="-152400" y="533400"/>
            <a:ext cx="4138328" cy="894706"/>
            <a:chOff x="-152400" y="533400"/>
            <a:chExt cx="4138328" cy="894706"/>
          </a:xfrm>
        </p:grpSpPr>
        <p:sp>
          <p:nvSpPr>
            <p:cNvPr id="6" name="Right Arrow 5"/>
            <p:cNvSpPr/>
            <p:nvPr/>
          </p:nvSpPr>
          <p:spPr>
            <a:xfrm>
              <a:off x="-152400" y="533400"/>
              <a:ext cx="4138328"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7" name="Title 8"/>
            <p:cNvSpPr txBox="1">
              <a:spLocks/>
            </p:cNvSpPr>
            <p:nvPr/>
          </p:nvSpPr>
          <p:spPr>
            <a:xfrm>
              <a:off x="316562" y="660872"/>
              <a:ext cx="3669366"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Wrist Theremin</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11 </a:t>
              </a:r>
              <a:r>
                <a:rPr lang="en-US" dirty="0" err="1">
                  <a:solidFill>
                    <a:srgbClr val="F79646"/>
                  </a:solidFill>
                  <a:latin typeface="Museo Sans 100" panose="02000000000000000000" pitchFamily="50" charset="0"/>
                  <a:ea typeface="Segoe UI" pitchFamily="34" charset="0"/>
                  <a:cs typeface="Segoe UI" pitchFamily="34" charset="0"/>
                </a:rPr>
                <a:t>yr</a:t>
              </a:r>
              <a:r>
                <a:rPr lang="en-US" dirty="0">
                  <a:solidFill>
                    <a:srgbClr val="F79646"/>
                  </a:solidFill>
                  <a:latin typeface="Museo Sans 100" panose="02000000000000000000" pitchFamily="50" charset="0"/>
                  <a:ea typeface="Segoe UI" pitchFamily="34" charset="0"/>
                  <a:cs typeface="Segoe UI" pitchFamily="34" charset="0"/>
                </a:rPr>
                <a:t> old female maker</a:t>
              </a:r>
            </a:p>
          </p:txBody>
        </p:sp>
      </p:grpSp>
    </p:spTree>
    <p:extLst>
      <p:ext uri="{BB962C8B-B14F-4D97-AF65-F5344CB8AC3E}">
        <p14:creationId xmlns:p14="http://schemas.microsoft.com/office/powerpoint/2010/main" val="149905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383" fill="hold"/>
                                        <p:tgtEl>
                                          <p:spTgt spid="5"/>
                                        </p:tgtEl>
                                      </p:cBhvr>
                                    </p:cmd>
                                  </p:childTnLst>
                                </p:cTn>
                              </p:par>
                              <p:par>
                                <p:cTn id="7" presetID="2" presetClass="exit" presetSubtype="8" fill="hold" nodeType="withEffect">
                                  <p:stCondLst>
                                    <p:cond delay="1000"/>
                                  </p:stCondLst>
                                  <p:childTnLst>
                                    <p:anim calcmode="lin" valueType="num">
                                      <p:cBhvr additive="base">
                                        <p:cTn id="8" dur="1000"/>
                                        <p:tgtEl>
                                          <p:spTgt spid="2"/>
                                        </p:tgtEl>
                                        <p:attrNameLst>
                                          <p:attrName>ppt_x</p:attrName>
                                        </p:attrNameLst>
                                      </p:cBhvr>
                                      <p:tavLst>
                                        <p:tav tm="0">
                                          <p:val>
                                            <p:strVal val="ppt_x"/>
                                          </p:val>
                                        </p:tav>
                                        <p:tav tm="100000">
                                          <p:val>
                                            <p:strVal val="0-ppt_w/2"/>
                                          </p:val>
                                        </p:tav>
                                      </p:tavLst>
                                    </p:anim>
                                    <p:anim calcmode="lin" valueType="num">
                                      <p:cBhvr additive="base">
                                        <p:cTn id="9" dur="1000"/>
                                        <p:tgtEl>
                                          <p:spTgt spid="2"/>
                                        </p:tgtEl>
                                        <p:attrNameLst>
                                          <p:attrName>ppt_y</p:attrName>
                                        </p:attrNameLst>
                                      </p:cBhvr>
                                      <p:tavLst>
                                        <p:tav tm="0">
                                          <p:val>
                                            <p:strVal val="ppt_y"/>
                                          </p:val>
                                        </p:tav>
                                        <p:tav tm="100000">
                                          <p:val>
                                            <p:strVal val="ppt_y"/>
                                          </p:val>
                                        </p:tav>
                                      </p:tavLst>
                                    </p:anim>
                                    <p:set>
                                      <p:cBhvr>
                                        <p:cTn id="10"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lorfulMusicMake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524" y="-24225"/>
            <a:ext cx="12188952" cy="6906451"/>
          </a:xfrm>
        </p:spPr>
      </p:pic>
      <p:grpSp>
        <p:nvGrpSpPr>
          <p:cNvPr id="3" name="Group 2"/>
          <p:cNvGrpSpPr/>
          <p:nvPr/>
        </p:nvGrpSpPr>
        <p:grpSpPr>
          <a:xfrm>
            <a:off x="-152400" y="304800"/>
            <a:ext cx="5715000" cy="1447800"/>
            <a:chOff x="-152400" y="304800"/>
            <a:chExt cx="5715000" cy="1447800"/>
          </a:xfrm>
        </p:grpSpPr>
        <p:sp>
          <p:nvSpPr>
            <p:cNvPr id="4" name="Right Arrow 3"/>
            <p:cNvSpPr/>
            <p:nvPr/>
          </p:nvSpPr>
          <p:spPr>
            <a:xfrm>
              <a:off x="-152400" y="304800"/>
              <a:ext cx="5561076" cy="1447800"/>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660872"/>
              <a:ext cx="5246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Movement-Based Instrument w/Lights</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2 brothers</a:t>
              </a:r>
            </a:p>
          </p:txBody>
        </p:sp>
      </p:grpSp>
    </p:spTree>
    <p:extLst>
      <p:ext uri="{BB962C8B-B14F-4D97-AF65-F5344CB8AC3E}">
        <p14:creationId xmlns:p14="http://schemas.microsoft.com/office/powerpoint/2010/main" val="10514993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lorfulMusicMake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524" y="-24225"/>
            <a:ext cx="12188952" cy="6906451"/>
          </a:xfrm>
        </p:spPr>
      </p:pic>
      <p:grpSp>
        <p:nvGrpSpPr>
          <p:cNvPr id="4" name="Group 3"/>
          <p:cNvGrpSpPr/>
          <p:nvPr/>
        </p:nvGrpSpPr>
        <p:grpSpPr>
          <a:xfrm>
            <a:off x="-152400" y="304800"/>
            <a:ext cx="5715000" cy="1447800"/>
            <a:chOff x="-152400" y="304800"/>
            <a:chExt cx="5715000" cy="1447800"/>
          </a:xfrm>
        </p:grpSpPr>
        <p:sp>
          <p:nvSpPr>
            <p:cNvPr id="6" name="Right Arrow 5"/>
            <p:cNvSpPr/>
            <p:nvPr/>
          </p:nvSpPr>
          <p:spPr>
            <a:xfrm>
              <a:off x="-152400" y="304800"/>
              <a:ext cx="5561076" cy="1447800"/>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7" name="Title 8"/>
            <p:cNvSpPr txBox="1">
              <a:spLocks/>
            </p:cNvSpPr>
            <p:nvPr/>
          </p:nvSpPr>
          <p:spPr>
            <a:xfrm>
              <a:off x="316562" y="660872"/>
              <a:ext cx="5246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Movement-Based Instrument w/Lights</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2 brothers</a:t>
              </a:r>
            </a:p>
          </p:txBody>
        </p:sp>
      </p:grpSp>
    </p:spTree>
    <p:extLst>
      <p:ext uri="{BB962C8B-B14F-4D97-AF65-F5344CB8AC3E}">
        <p14:creationId xmlns:p14="http://schemas.microsoft.com/office/powerpoint/2010/main" val="304712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807" fill="hold"/>
                                        <p:tgtEl>
                                          <p:spTgt spid="5"/>
                                        </p:tgtEl>
                                      </p:cBhvr>
                                    </p:cmd>
                                  </p:childTnLst>
                                </p:cTn>
                              </p:par>
                              <p:par>
                                <p:cTn id="7" presetID="2" presetClass="exit" presetSubtype="8" fill="hold" nodeType="withEffect">
                                  <p:stCondLst>
                                    <p:cond delay="1000"/>
                                  </p:stCondLst>
                                  <p:childTnLst>
                                    <p:anim calcmode="lin" valueType="num">
                                      <p:cBhvr additive="base">
                                        <p:cTn id="8" dur="1000"/>
                                        <p:tgtEl>
                                          <p:spTgt spid="4"/>
                                        </p:tgtEl>
                                        <p:attrNameLst>
                                          <p:attrName>ppt_x</p:attrName>
                                        </p:attrNameLst>
                                      </p:cBhvr>
                                      <p:tavLst>
                                        <p:tav tm="0">
                                          <p:val>
                                            <p:strVal val="ppt_x"/>
                                          </p:val>
                                        </p:tav>
                                        <p:tav tm="100000">
                                          <p:val>
                                            <p:strVal val="0-ppt_w/2"/>
                                          </p:val>
                                        </p:tav>
                                      </p:tavLst>
                                    </p:anim>
                                    <p:anim calcmode="lin" valueType="num">
                                      <p:cBhvr additive="base">
                                        <p:cTn id="9" dur="1000"/>
                                        <p:tgtEl>
                                          <p:spTgt spid="4"/>
                                        </p:tgtEl>
                                        <p:attrNameLst>
                                          <p:attrName>ppt_y</p:attrName>
                                        </p:attrNameLst>
                                      </p:cBhvr>
                                      <p:tavLst>
                                        <p:tav tm="0">
                                          <p:val>
                                            <p:strVal val="ppt_y"/>
                                          </p:val>
                                        </p:tav>
                                        <p:tav tm="100000">
                                          <p:val>
                                            <p:strVal val="ppt_y"/>
                                          </p:val>
                                        </p:tav>
                                      </p:tavLst>
                                    </p:anim>
                                    <p:set>
                                      <p:cBhvr>
                                        <p:cTn id="10"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3200400" y="2566091"/>
            <a:ext cx="5791200" cy="1725818"/>
          </a:xfrm>
          <a:prstGeom prst="rect">
            <a:avLst/>
          </a:prstGeom>
          <a:noFill/>
        </p:spPr>
        <p:txBody>
          <a:bodyPr vert="horz" lIns="0" tIns="45720" rIns="91440" bIns="45720" rtlCol="0" anchor="ctr">
            <a:normAutofit/>
          </a:bodyPr>
          <a:lstStyle>
            <a:lvl1pPr algn="l" defTabSz="914400" rtl="0" eaLnBrk="1" latinLnBrk="0" hangingPunct="1">
              <a:spcBef>
                <a:spcPct val="0"/>
              </a:spcBef>
              <a:buNone/>
              <a:defRPr sz="4000" kern="1200">
                <a:solidFill>
                  <a:schemeClr val="tx1">
                    <a:lumMod val="85000"/>
                    <a:lumOff val="15000"/>
                  </a:schemeClr>
                </a:solidFill>
                <a:latin typeface="Segoe UI Semibold" panose="020B0702040204020203" pitchFamily="34" charset="0"/>
                <a:ea typeface="+mj-ea"/>
                <a:cs typeface="+mj-cs"/>
              </a:defRPr>
            </a:lvl1pPr>
          </a:lstStyle>
          <a:p>
            <a:r>
              <a:rPr lang="en-US" dirty="0" err="1">
                <a:latin typeface="Museo Slab 900" panose="02000000000000000000" pitchFamily="50" charset="0"/>
              </a:rPr>
              <a:t>MakerWear</a:t>
            </a:r>
            <a:r>
              <a:rPr lang="en-US" dirty="0">
                <a:latin typeface="Museo Slab 900" panose="02000000000000000000" pitchFamily="50" charset="0"/>
              </a:rPr>
              <a:t> Creations</a:t>
            </a:r>
          </a:p>
          <a:p>
            <a:r>
              <a:rPr lang="en-US" dirty="0">
                <a:latin typeface="Museo Slab 300" panose="02000000000000000000" pitchFamily="50" charset="0"/>
              </a:rPr>
              <a:t>Games!</a:t>
            </a:r>
          </a:p>
        </p:txBody>
      </p:sp>
    </p:spTree>
    <p:extLst>
      <p:ext uri="{BB962C8B-B14F-4D97-AF65-F5344CB8AC3E}">
        <p14:creationId xmlns:p14="http://schemas.microsoft.com/office/powerpoint/2010/main" val="96612695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dLightGreenLightGam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0"/>
            <a:ext cx="12188952" cy="6856575"/>
          </a:xfrm>
        </p:spPr>
      </p:pic>
      <p:grpSp>
        <p:nvGrpSpPr>
          <p:cNvPr id="3" name="Group 2"/>
          <p:cNvGrpSpPr/>
          <p:nvPr/>
        </p:nvGrpSpPr>
        <p:grpSpPr>
          <a:xfrm>
            <a:off x="-304800" y="533400"/>
            <a:ext cx="6934200" cy="894706"/>
            <a:chOff x="-152400" y="533400"/>
            <a:chExt cx="6934200" cy="894706"/>
          </a:xfrm>
        </p:grpSpPr>
        <p:sp>
          <p:nvSpPr>
            <p:cNvPr id="4" name="Right Arrow 3"/>
            <p:cNvSpPr/>
            <p:nvPr/>
          </p:nvSpPr>
          <p:spPr>
            <a:xfrm>
              <a:off x="-152400" y="533400"/>
              <a:ext cx="69342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660872"/>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Red-Light, Green-Light Game</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Museum employee</a:t>
              </a:r>
            </a:p>
          </p:txBody>
        </p:sp>
      </p:grpSp>
    </p:spTree>
    <p:extLst>
      <p:ext uri="{BB962C8B-B14F-4D97-AF65-F5344CB8AC3E}">
        <p14:creationId xmlns:p14="http://schemas.microsoft.com/office/powerpoint/2010/main" val="42902220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dLightGreenLightGam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0"/>
            <a:ext cx="12188952" cy="6856575"/>
          </a:xfrm>
        </p:spPr>
      </p:pic>
      <p:grpSp>
        <p:nvGrpSpPr>
          <p:cNvPr id="3" name="Group 2"/>
          <p:cNvGrpSpPr/>
          <p:nvPr/>
        </p:nvGrpSpPr>
        <p:grpSpPr>
          <a:xfrm>
            <a:off x="-304800" y="533400"/>
            <a:ext cx="6934200" cy="894706"/>
            <a:chOff x="-152400" y="533400"/>
            <a:chExt cx="6934200" cy="894706"/>
          </a:xfrm>
        </p:grpSpPr>
        <p:sp>
          <p:nvSpPr>
            <p:cNvPr id="4" name="Right Arrow 3"/>
            <p:cNvSpPr/>
            <p:nvPr/>
          </p:nvSpPr>
          <p:spPr>
            <a:xfrm>
              <a:off x="-152400" y="533400"/>
              <a:ext cx="69342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660872"/>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Red-Light, Green-Light Game</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Museum employee</a:t>
              </a:r>
            </a:p>
          </p:txBody>
        </p:sp>
      </p:grpSp>
    </p:spTree>
    <p:extLst>
      <p:ext uri="{BB962C8B-B14F-4D97-AF65-F5344CB8AC3E}">
        <p14:creationId xmlns:p14="http://schemas.microsoft.com/office/powerpoint/2010/main" val="807319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21" fill="hold"/>
                                        <p:tgtEl>
                                          <p:spTgt spid="5"/>
                                        </p:tgtEl>
                                      </p:cBhvr>
                                    </p:cmd>
                                  </p:childTnLst>
                                </p:cTn>
                              </p:par>
                              <p:par>
                                <p:cTn id="7" presetID="2" presetClass="exit" presetSubtype="8" fill="hold" nodeType="withEffect">
                                  <p:stCondLst>
                                    <p:cond delay="1000"/>
                                  </p:stCondLst>
                                  <p:childTnLst>
                                    <p:anim calcmode="lin" valueType="num">
                                      <p:cBhvr additive="base">
                                        <p:cTn id="8" dur="1000"/>
                                        <p:tgtEl>
                                          <p:spTgt spid="3"/>
                                        </p:tgtEl>
                                        <p:attrNameLst>
                                          <p:attrName>ppt_x</p:attrName>
                                        </p:attrNameLst>
                                      </p:cBhvr>
                                      <p:tavLst>
                                        <p:tav tm="0">
                                          <p:val>
                                            <p:strVal val="ppt_x"/>
                                          </p:val>
                                        </p:tav>
                                        <p:tav tm="100000">
                                          <p:val>
                                            <p:strVal val="0-ppt_w/2"/>
                                          </p:val>
                                        </p:tav>
                                      </p:tavLst>
                                    </p:anim>
                                    <p:anim calcmode="lin" valueType="num">
                                      <p:cBhvr additive="base">
                                        <p:cTn id="9" dur="1000"/>
                                        <p:tgtEl>
                                          <p:spTgt spid="3"/>
                                        </p:tgtEl>
                                        <p:attrNameLst>
                                          <p:attrName>ppt_y</p:attrName>
                                        </p:attrNameLst>
                                      </p:cBhvr>
                                      <p:tavLst>
                                        <p:tav tm="0">
                                          <p:val>
                                            <p:strVal val="ppt_y"/>
                                          </p:val>
                                        </p:tav>
                                        <p:tav tm="100000">
                                          <p:val>
                                            <p:strVal val="ppt_y"/>
                                          </p:val>
                                        </p:tav>
                                      </p:tavLst>
                                    </p:anim>
                                    <p:set>
                                      <p:cBhvr>
                                        <p:cTn id="10"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dLightGreenLightGam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0"/>
            <a:ext cx="12188952" cy="6856575"/>
          </a:xfrm>
        </p:spPr>
      </p:pic>
      <p:grpSp>
        <p:nvGrpSpPr>
          <p:cNvPr id="3" name="Group 2"/>
          <p:cNvGrpSpPr/>
          <p:nvPr/>
        </p:nvGrpSpPr>
        <p:grpSpPr>
          <a:xfrm>
            <a:off x="-304800" y="533400"/>
            <a:ext cx="6934200" cy="1524000"/>
            <a:chOff x="-152400" y="533400"/>
            <a:chExt cx="6934200" cy="1524000"/>
          </a:xfrm>
        </p:grpSpPr>
        <p:sp>
          <p:nvSpPr>
            <p:cNvPr id="4" name="Right Arrow 3"/>
            <p:cNvSpPr/>
            <p:nvPr/>
          </p:nvSpPr>
          <p:spPr>
            <a:xfrm>
              <a:off x="-152400" y="533400"/>
              <a:ext cx="6934200" cy="1524000"/>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914400"/>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Red-Light, Green-Light Game</a:t>
              </a:r>
            </a:p>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Now W/Tilt Sensor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Museum employee</a:t>
              </a:r>
            </a:p>
          </p:txBody>
        </p:sp>
      </p:grpSp>
    </p:spTree>
    <p:extLst>
      <p:ext uri="{BB962C8B-B14F-4D97-AF65-F5344CB8AC3E}">
        <p14:creationId xmlns:p14="http://schemas.microsoft.com/office/powerpoint/2010/main" val="35270941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mute="1">
                <p:cTn id="7" fill="hold" display="0">
                  <p:stCondLst>
                    <p:cond delay="indefinite"/>
                  </p:stCondLst>
                </p:cTn>
                <p:tgtEl>
                  <p:spTgt spid="5"/>
                </p:tgtEl>
              </p:cMediaNode>
            </p:vide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dLightGreenLightGam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0"/>
            <a:ext cx="12188952" cy="6856575"/>
          </a:xfrm>
        </p:spPr>
      </p:pic>
      <p:grpSp>
        <p:nvGrpSpPr>
          <p:cNvPr id="3" name="Group 2"/>
          <p:cNvGrpSpPr/>
          <p:nvPr/>
        </p:nvGrpSpPr>
        <p:grpSpPr>
          <a:xfrm>
            <a:off x="-304800" y="533400"/>
            <a:ext cx="6934200" cy="1524000"/>
            <a:chOff x="-152400" y="533400"/>
            <a:chExt cx="6934200" cy="1524000"/>
          </a:xfrm>
        </p:grpSpPr>
        <p:sp>
          <p:nvSpPr>
            <p:cNvPr id="4" name="Right Arrow 3"/>
            <p:cNvSpPr/>
            <p:nvPr/>
          </p:nvSpPr>
          <p:spPr>
            <a:xfrm>
              <a:off x="-152400" y="533400"/>
              <a:ext cx="6934200" cy="1524000"/>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914400"/>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Red-Light, Green-Light Game</a:t>
              </a:r>
            </a:p>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Now W/Tilt Sensor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Museum employee</a:t>
              </a:r>
            </a:p>
          </p:txBody>
        </p:sp>
      </p:grpSp>
    </p:spTree>
    <p:extLst>
      <p:ext uri="{BB962C8B-B14F-4D97-AF65-F5344CB8AC3E}">
        <p14:creationId xmlns:p14="http://schemas.microsoft.com/office/powerpoint/2010/main" val="263817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57" fill="hold"/>
                                        <p:tgtEl>
                                          <p:spTgt spid="5"/>
                                        </p:tgtEl>
                                      </p:cBhvr>
                                    </p:cmd>
                                  </p:childTnLst>
                                </p:cTn>
                              </p:par>
                              <p:par>
                                <p:cTn id="7" presetID="2" presetClass="exit" presetSubtype="8" fill="hold" nodeType="withEffect">
                                  <p:stCondLst>
                                    <p:cond delay="1000"/>
                                  </p:stCondLst>
                                  <p:childTnLst>
                                    <p:anim calcmode="lin" valueType="num">
                                      <p:cBhvr additive="base">
                                        <p:cTn id="8" dur="1000"/>
                                        <p:tgtEl>
                                          <p:spTgt spid="3"/>
                                        </p:tgtEl>
                                        <p:attrNameLst>
                                          <p:attrName>ppt_x</p:attrName>
                                        </p:attrNameLst>
                                      </p:cBhvr>
                                      <p:tavLst>
                                        <p:tav tm="0">
                                          <p:val>
                                            <p:strVal val="ppt_x"/>
                                          </p:val>
                                        </p:tav>
                                        <p:tav tm="100000">
                                          <p:val>
                                            <p:strVal val="0-ppt_w/2"/>
                                          </p:val>
                                        </p:tav>
                                      </p:tavLst>
                                    </p:anim>
                                    <p:anim calcmode="lin" valueType="num">
                                      <p:cBhvr additive="base">
                                        <p:cTn id="9" dur="1000"/>
                                        <p:tgtEl>
                                          <p:spTgt spid="3"/>
                                        </p:tgtEl>
                                        <p:attrNameLst>
                                          <p:attrName>ppt_y</p:attrName>
                                        </p:attrNameLst>
                                      </p:cBhvr>
                                      <p:tavLst>
                                        <p:tav tm="0">
                                          <p:val>
                                            <p:strVal val="ppt_y"/>
                                          </p:val>
                                        </p:tav>
                                        <p:tav tm="100000">
                                          <p:val>
                                            <p:strVal val="ppt_y"/>
                                          </p:val>
                                        </p:tav>
                                      </p:tavLst>
                                    </p:anim>
                                    <p:set>
                                      <p:cBhvr>
                                        <p:cTn id="10"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24" y="-1141857"/>
            <a:ext cx="12188952" cy="9141714"/>
          </a:xfrm>
        </p:spPr>
      </p:pic>
      <p:grpSp>
        <p:nvGrpSpPr>
          <p:cNvPr id="4" name="Group 3"/>
          <p:cNvGrpSpPr/>
          <p:nvPr/>
        </p:nvGrpSpPr>
        <p:grpSpPr>
          <a:xfrm>
            <a:off x="-304800" y="533400"/>
            <a:ext cx="6858000" cy="894706"/>
            <a:chOff x="-152400" y="533400"/>
            <a:chExt cx="6858000" cy="894706"/>
          </a:xfrm>
        </p:grpSpPr>
        <p:sp>
          <p:nvSpPr>
            <p:cNvPr id="6" name="Right Arrow 5"/>
            <p:cNvSpPr/>
            <p:nvPr/>
          </p:nvSpPr>
          <p:spPr>
            <a:xfrm>
              <a:off x="-152400" y="533400"/>
              <a:ext cx="54102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7" name="Title 8"/>
            <p:cNvSpPr txBox="1">
              <a:spLocks/>
            </p:cNvSpPr>
            <p:nvPr/>
          </p:nvSpPr>
          <p:spPr>
            <a:xfrm>
              <a:off x="316562" y="660872"/>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Go-Away Scarf Alarm</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Museum employee</a:t>
              </a:r>
            </a:p>
          </p:txBody>
        </p:sp>
      </p:grpSp>
    </p:spTree>
    <p:extLst>
      <p:ext uri="{BB962C8B-B14F-4D97-AF65-F5344CB8AC3E}">
        <p14:creationId xmlns:p14="http://schemas.microsoft.com/office/powerpoint/2010/main" val="145514698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3200400" y="2566091"/>
            <a:ext cx="5791200" cy="1725818"/>
          </a:xfrm>
          <a:prstGeom prst="rect">
            <a:avLst/>
          </a:prstGeom>
          <a:noFill/>
        </p:spPr>
        <p:txBody>
          <a:bodyPr vert="horz" lIns="0" tIns="45720" rIns="91440" bIns="45720" rtlCol="0" anchor="ctr">
            <a:normAutofit/>
          </a:bodyPr>
          <a:lstStyle>
            <a:lvl1pPr algn="l" defTabSz="914400" rtl="0" eaLnBrk="1" latinLnBrk="0" hangingPunct="1">
              <a:spcBef>
                <a:spcPct val="0"/>
              </a:spcBef>
              <a:buNone/>
              <a:defRPr sz="4000" kern="1200">
                <a:solidFill>
                  <a:schemeClr val="tx1">
                    <a:lumMod val="85000"/>
                    <a:lumOff val="15000"/>
                  </a:schemeClr>
                </a:solidFill>
                <a:latin typeface="Segoe UI Semibold" panose="020B0702040204020203" pitchFamily="34" charset="0"/>
                <a:ea typeface="+mj-ea"/>
                <a:cs typeface="+mj-cs"/>
              </a:defRPr>
            </a:lvl1pPr>
          </a:lstStyle>
          <a:p>
            <a:r>
              <a:rPr lang="en-US" dirty="0" err="1">
                <a:latin typeface="Museo Slab 900" panose="02000000000000000000" pitchFamily="50" charset="0"/>
              </a:rPr>
              <a:t>MakerWear</a:t>
            </a:r>
            <a:r>
              <a:rPr lang="en-US" dirty="0">
                <a:latin typeface="Museo Slab 900" panose="02000000000000000000" pitchFamily="50" charset="0"/>
              </a:rPr>
              <a:t> Creations</a:t>
            </a:r>
          </a:p>
          <a:p>
            <a:r>
              <a:rPr lang="en-US" dirty="0">
                <a:latin typeface="Museo Slab 300" panose="02000000000000000000" pitchFamily="50" charset="0"/>
              </a:rPr>
              <a:t>Unexpected Things!</a:t>
            </a:r>
          </a:p>
        </p:txBody>
      </p:sp>
    </p:spTree>
    <p:extLst>
      <p:ext uri="{BB962C8B-B14F-4D97-AF65-F5344CB8AC3E}">
        <p14:creationId xmlns:p14="http://schemas.microsoft.com/office/powerpoint/2010/main" val="302636759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UsingLEDtoIndicateWorking">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24" y="713"/>
            <a:ext cx="12188952" cy="6856575"/>
          </a:xfrm>
        </p:spPr>
      </p:pic>
      <p:grpSp>
        <p:nvGrpSpPr>
          <p:cNvPr id="3" name="Group 2"/>
          <p:cNvGrpSpPr/>
          <p:nvPr/>
        </p:nvGrpSpPr>
        <p:grpSpPr>
          <a:xfrm>
            <a:off x="-304800" y="533400"/>
            <a:ext cx="6858000" cy="894706"/>
            <a:chOff x="-152400" y="533400"/>
            <a:chExt cx="6858000" cy="894706"/>
          </a:xfrm>
        </p:grpSpPr>
        <p:sp>
          <p:nvSpPr>
            <p:cNvPr id="4" name="Right Arrow 3"/>
            <p:cNvSpPr/>
            <p:nvPr/>
          </p:nvSpPr>
          <p:spPr>
            <a:xfrm>
              <a:off x="-152400" y="533400"/>
              <a:ext cx="60960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660872"/>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Light As Debug Indicator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Male child maker</a:t>
              </a:r>
            </a:p>
          </p:txBody>
        </p:sp>
      </p:grpSp>
    </p:spTree>
    <p:extLst>
      <p:ext uri="{BB962C8B-B14F-4D97-AF65-F5344CB8AC3E}">
        <p14:creationId xmlns:p14="http://schemas.microsoft.com/office/powerpoint/2010/main" val="31882363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UsingLEDtoIndicateWorking">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24" y="713"/>
            <a:ext cx="12188952" cy="6856575"/>
          </a:xfrm>
        </p:spPr>
      </p:pic>
      <p:grpSp>
        <p:nvGrpSpPr>
          <p:cNvPr id="3" name="Group 2"/>
          <p:cNvGrpSpPr/>
          <p:nvPr/>
        </p:nvGrpSpPr>
        <p:grpSpPr>
          <a:xfrm>
            <a:off x="-304800" y="533400"/>
            <a:ext cx="6858000" cy="894706"/>
            <a:chOff x="-152400" y="533400"/>
            <a:chExt cx="6858000" cy="894706"/>
          </a:xfrm>
        </p:grpSpPr>
        <p:sp>
          <p:nvSpPr>
            <p:cNvPr id="4" name="Right Arrow 3"/>
            <p:cNvSpPr/>
            <p:nvPr/>
          </p:nvSpPr>
          <p:spPr>
            <a:xfrm>
              <a:off x="-152400" y="533400"/>
              <a:ext cx="60960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660872"/>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Light As Debug Indicator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Male child maker</a:t>
              </a:r>
            </a:p>
          </p:txBody>
        </p:sp>
      </p:grpSp>
    </p:spTree>
    <p:extLst>
      <p:ext uri="{BB962C8B-B14F-4D97-AF65-F5344CB8AC3E}">
        <p14:creationId xmlns:p14="http://schemas.microsoft.com/office/powerpoint/2010/main" val="1688077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22" fill="hold"/>
                                        <p:tgtEl>
                                          <p:spTgt spid="5"/>
                                        </p:tgtEl>
                                      </p:cBhvr>
                                    </p:cmd>
                                  </p:childTnLst>
                                </p:cTn>
                              </p:par>
                              <p:par>
                                <p:cTn id="7" presetID="2" presetClass="exit" presetSubtype="8" fill="hold" nodeType="withEffect">
                                  <p:stCondLst>
                                    <p:cond delay="1000"/>
                                  </p:stCondLst>
                                  <p:childTnLst>
                                    <p:anim calcmode="lin" valueType="num">
                                      <p:cBhvr additive="base">
                                        <p:cTn id="8" dur="1000"/>
                                        <p:tgtEl>
                                          <p:spTgt spid="3"/>
                                        </p:tgtEl>
                                        <p:attrNameLst>
                                          <p:attrName>ppt_x</p:attrName>
                                        </p:attrNameLst>
                                      </p:cBhvr>
                                      <p:tavLst>
                                        <p:tav tm="0">
                                          <p:val>
                                            <p:strVal val="ppt_x"/>
                                          </p:val>
                                        </p:tav>
                                        <p:tav tm="100000">
                                          <p:val>
                                            <p:strVal val="0-ppt_w/2"/>
                                          </p:val>
                                        </p:tav>
                                      </p:tavLst>
                                    </p:anim>
                                    <p:anim calcmode="lin" valueType="num">
                                      <p:cBhvr additive="base">
                                        <p:cTn id="9" dur="1000"/>
                                        <p:tgtEl>
                                          <p:spTgt spid="3"/>
                                        </p:tgtEl>
                                        <p:attrNameLst>
                                          <p:attrName>ppt_y</p:attrName>
                                        </p:attrNameLst>
                                      </p:cBhvr>
                                      <p:tavLst>
                                        <p:tav tm="0">
                                          <p:val>
                                            <p:strVal val="ppt_y"/>
                                          </p:val>
                                        </p:tav>
                                        <p:tav tm="100000">
                                          <p:val>
                                            <p:strVal val="ppt_y"/>
                                          </p:val>
                                        </p:tav>
                                      </p:tavLst>
                                    </p:anim>
                                    <p:set>
                                      <p:cBhvr>
                                        <p:cTn id="10"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scillatorUsingSpinnerDistanceSensor">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grpSp>
        <p:nvGrpSpPr>
          <p:cNvPr id="3" name="Group 2"/>
          <p:cNvGrpSpPr/>
          <p:nvPr/>
        </p:nvGrpSpPr>
        <p:grpSpPr>
          <a:xfrm>
            <a:off x="-304800" y="533400"/>
            <a:ext cx="6858000" cy="894706"/>
            <a:chOff x="-152400" y="533400"/>
            <a:chExt cx="6858000" cy="894706"/>
          </a:xfrm>
        </p:grpSpPr>
        <p:sp>
          <p:nvSpPr>
            <p:cNvPr id="4" name="Right Arrow 3"/>
            <p:cNvSpPr/>
            <p:nvPr/>
          </p:nvSpPr>
          <p:spPr>
            <a:xfrm>
              <a:off x="-152400" y="533400"/>
              <a:ext cx="60960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660872"/>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Custom Light Oscillator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Male child maker (~8 </a:t>
              </a:r>
              <a:r>
                <a:rPr lang="en-US" dirty="0" err="1">
                  <a:solidFill>
                    <a:srgbClr val="F79646"/>
                  </a:solidFill>
                  <a:latin typeface="Museo Sans 100" panose="02000000000000000000" pitchFamily="50" charset="0"/>
                  <a:ea typeface="Segoe UI" pitchFamily="34" charset="0"/>
                  <a:cs typeface="Segoe UI" pitchFamily="34" charset="0"/>
                </a:rPr>
                <a:t>yrs</a:t>
              </a:r>
              <a:r>
                <a:rPr lang="en-US" dirty="0">
                  <a:solidFill>
                    <a:srgbClr val="F79646"/>
                  </a:solidFill>
                  <a:latin typeface="Museo Sans 100" panose="02000000000000000000" pitchFamily="50" charset="0"/>
                  <a:ea typeface="Segoe UI" pitchFamily="34" charset="0"/>
                  <a:cs typeface="Segoe UI" pitchFamily="34" charset="0"/>
                </a:rPr>
                <a:t> old)</a:t>
              </a:r>
            </a:p>
          </p:txBody>
        </p:sp>
      </p:grpSp>
    </p:spTree>
    <p:extLst>
      <p:ext uri="{BB962C8B-B14F-4D97-AF65-F5344CB8AC3E}">
        <p14:creationId xmlns:p14="http://schemas.microsoft.com/office/powerpoint/2010/main" val="10007122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scillatorUsingSpinnerDistanceSensor">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grpSp>
        <p:nvGrpSpPr>
          <p:cNvPr id="7" name="Group 6"/>
          <p:cNvGrpSpPr/>
          <p:nvPr/>
        </p:nvGrpSpPr>
        <p:grpSpPr>
          <a:xfrm>
            <a:off x="-304800" y="533400"/>
            <a:ext cx="6858000" cy="894706"/>
            <a:chOff x="-152400" y="533400"/>
            <a:chExt cx="6858000" cy="894706"/>
          </a:xfrm>
        </p:grpSpPr>
        <p:sp>
          <p:nvSpPr>
            <p:cNvPr id="8" name="Right Arrow 7"/>
            <p:cNvSpPr/>
            <p:nvPr/>
          </p:nvSpPr>
          <p:spPr>
            <a:xfrm>
              <a:off x="-152400" y="533400"/>
              <a:ext cx="60960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9" name="Title 8"/>
            <p:cNvSpPr txBox="1">
              <a:spLocks/>
            </p:cNvSpPr>
            <p:nvPr/>
          </p:nvSpPr>
          <p:spPr>
            <a:xfrm>
              <a:off x="316562" y="660872"/>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Custom Light Oscillator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Male child maker (~8 </a:t>
              </a:r>
              <a:r>
                <a:rPr lang="en-US" dirty="0" err="1">
                  <a:solidFill>
                    <a:srgbClr val="F79646"/>
                  </a:solidFill>
                  <a:latin typeface="Museo Sans 100" panose="02000000000000000000" pitchFamily="50" charset="0"/>
                  <a:ea typeface="Segoe UI" pitchFamily="34" charset="0"/>
                  <a:cs typeface="Segoe UI" pitchFamily="34" charset="0"/>
                </a:rPr>
                <a:t>yrs</a:t>
              </a:r>
              <a:r>
                <a:rPr lang="en-US" dirty="0">
                  <a:solidFill>
                    <a:srgbClr val="F79646"/>
                  </a:solidFill>
                  <a:latin typeface="Museo Sans 100" panose="02000000000000000000" pitchFamily="50" charset="0"/>
                  <a:ea typeface="Segoe UI" pitchFamily="34" charset="0"/>
                  <a:cs typeface="Segoe UI" pitchFamily="34" charset="0"/>
                </a:rPr>
                <a:t> old)</a:t>
              </a:r>
            </a:p>
          </p:txBody>
        </p:sp>
      </p:grpSp>
    </p:spTree>
    <p:extLst>
      <p:ext uri="{BB962C8B-B14F-4D97-AF65-F5344CB8AC3E}">
        <p14:creationId xmlns:p14="http://schemas.microsoft.com/office/powerpoint/2010/main" val="6515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50" fill="hold"/>
                                        <p:tgtEl>
                                          <p:spTgt spid="5"/>
                                        </p:tgtEl>
                                      </p:cBhvr>
                                    </p:cmd>
                                  </p:childTnLst>
                                </p:cTn>
                              </p:par>
                              <p:par>
                                <p:cTn id="7" presetID="2" presetClass="exit" presetSubtype="8" fill="hold" nodeType="withEffect">
                                  <p:stCondLst>
                                    <p:cond delay="1000"/>
                                  </p:stCondLst>
                                  <p:childTnLst>
                                    <p:anim calcmode="lin" valueType="num">
                                      <p:cBhvr additive="base">
                                        <p:cTn id="8" dur="1000"/>
                                        <p:tgtEl>
                                          <p:spTgt spid="7"/>
                                        </p:tgtEl>
                                        <p:attrNameLst>
                                          <p:attrName>ppt_x</p:attrName>
                                        </p:attrNameLst>
                                      </p:cBhvr>
                                      <p:tavLst>
                                        <p:tav tm="0">
                                          <p:val>
                                            <p:strVal val="ppt_x"/>
                                          </p:val>
                                        </p:tav>
                                        <p:tav tm="100000">
                                          <p:val>
                                            <p:strVal val="0-ppt_w/2"/>
                                          </p:val>
                                        </p:tav>
                                      </p:tavLst>
                                    </p:anim>
                                    <p:anim calcmode="lin" valueType="num">
                                      <p:cBhvr additive="base">
                                        <p:cTn id="9" dur="1000"/>
                                        <p:tgtEl>
                                          <p:spTgt spid="7"/>
                                        </p:tgtEl>
                                        <p:attrNameLst>
                                          <p:attrName>ppt_y</p:attrName>
                                        </p:attrNameLst>
                                      </p:cBhvr>
                                      <p:tavLst>
                                        <p:tav tm="0">
                                          <p:val>
                                            <p:strVal val="ppt_y"/>
                                          </p:val>
                                        </p:tav>
                                        <p:tav tm="100000">
                                          <p:val>
                                            <p:strVal val="ppt_y"/>
                                          </p:val>
                                        </p:tav>
                                      </p:tavLst>
                                    </p:anim>
                                    <p:set>
                                      <p:cBhvr>
                                        <p:cTn id="10"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OscillatorUsingSpinnerDistanceSensor">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grpSp>
        <p:nvGrpSpPr>
          <p:cNvPr id="3" name="Group 2"/>
          <p:cNvGrpSpPr/>
          <p:nvPr/>
        </p:nvGrpSpPr>
        <p:grpSpPr>
          <a:xfrm>
            <a:off x="-304800" y="533400"/>
            <a:ext cx="6858000" cy="1676400"/>
            <a:chOff x="-152400" y="533400"/>
            <a:chExt cx="6858000" cy="894706"/>
          </a:xfrm>
        </p:grpSpPr>
        <p:sp>
          <p:nvSpPr>
            <p:cNvPr id="4" name="Right Arrow 3"/>
            <p:cNvSpPr/>
            <p:nvPr/>
          </p:nvSpPr>
          <p:spPr>
            <a:xfrm>
              <a:off x="-152400" y="533400"/>
              <a:ext cx="60960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660872"/>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Custom Light Oscillator</a:t>
              </a:r>
              <a:br>
                <a:rPr lang="en-US" sz="3200" cap="small" dirty="0">
                  <a:solidFill>
                    <a:prstClr val="white">
                      <a:lumMod val="95000"/>
                    </a:prstClr>
                  </a:solidFill>
                  <a:latin typeface="Museo Slab 900" panose="02000000000000000000" pitchFamily="50" charset="0"/>
                  <a:ea typeface="Segoe UI" pitchFamily="34" charset="0"/>
                  <a:cs typeface="Segoe UI" pitchFamily="34" charset="0"/>
                </a:rPr>
              </a:b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With Volume Modifier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Male child maker (~8 </a:t>
              </a:r>
              <a:r>
                <a:rPr lang="en-US" dirty="0" err="1">
                  <a:solidFill>
                    <a:srgbClr val="F79646"/>
                  </a:solidFill>
                  <a:latin typeface="Museo Sans 100" panose="02000000000000000000" pitchFamily="50" charset="0"/>
                  <a:ea typeface="Segoe UI" pitchFamily="34" charset="0"/>
                  <a:cs typeface="Segoe UI" pitchFamily="34" charset="0"/>
                </a:rPr>
                <a:t>yrs</a:t>
              </a:r>
              <a:r>
                <a:rPr lang="en-US" dirty="0">
                  <a:solidFill>
                    <a:srgbClr val="F79646"/>
                  </a:solidFill>
                  <a:latin typeface="Museo Sans 100" panose="02000000000000000000" pitchFamily="50" charset="0"/>
                  <a:ea typeface="Segoe UI" pitchFamily="34" charset="0"/>
                  <a:cs typeface="Segoe UI" pitchFamily="34" charset="0"/>
                </a:rPr>
                <a:t> old)</a:t>
              </a:r>
            </a:p>
          </p:txBody>
        </p:sp>
      </p:grpSp>
    </p:spTree>
    <p:extLst>
      <p:ext uri="{BB962C8B-B14F-4D97-AF65-F5344CB8AC3E}">
        <p14:creationId xmlns:p14="http://schemas.microsoft.com/office/powerpoint/2010/main" val="36144373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35" fill="hold"/>
                                        <p:tgtEl>
                                          <p:spTgt spid="5"/>
                                        </p:tgtEl>
                                      </p:cBhvr>
                                    </p:cmd>
                                  </p:childTnLst>
                                </p:cTn>
                              </p:par>
                              <p:par>
                                <p:cTn id="7" presetID="2" presetClass="exit" presetSubtype="8" fill="hold" nodeType="withEffect">
                                  <p:stCondLst>
                                    <p:cond delay="1000"/>
                                  </p:stCondLst>
                                  <p:childTnLst>
                                    <p:anim calcmode="lin" valueType="num">
                                      <p:cBhvr additive="base">
                                        <p:cTn id="8" dur="1000"/>
                                        <p:tgtEl>
                                          <p:spTgt spid="3"/>
                                        </p:tgtEl>
                                        <p:attrNameLst>
                                          <p:attrName>ppt_x</p:attrName>
                                        </p:attrNameLst>
                                      </p:cBhvr>
                                      <p:tavLst>
                                        <p:tav tm="0">
                                          <p:val>
                                            <p:strVal val="ppt_x"/>
                                          </p:val>
                                        </p:tav>
                                        <p:tav tm="100000">
                                          <p:val>
                                            <p:strVal val="0-ppt_w/2"/>
                                          </p:val>
                                        </p:tav>
                                      </p:tavLst>
                                    </p:anim>
                                    <p:anim calcmode="lin" valueType="num">
                                      <p:cBhvr additive="base">
                                        <p:cTn id="9" dur="1000"/>
                                        <p:tgtEl>
                                          <p:spTgt spid="3"/>
                                        </p:tgtEl>
                                        <p:attrNameLst>
                                          <p:attrName>ppt_y</p:attrName>
                                        </p:attrNameLst>
                                      </p:cBhvr>
                                      <p:tavLst>
                                        <p:tav tm="0">
                                          <p:val>
                                            <p:strVal val="ppt_y"/>
                                          </p:val>
                                        </p:tav>
                                        <p:tav tm="100000">
                                          <p:val>
                                            <p:strVal val="ppt_y"/>
                                          </p:val>
                                        </p:tav>
                                      </p:tavLst>
                                    </p:anim>
                                    <p:set>
                                      <p:cBhvr>
                                        <p:cTn id="10"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OscillatorUsingSpinnerDistanceSensor">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grpSp>
        <p:nvGrpSpPr>
          <p:cNvPr id="3" name="Group 2"/>
          <p:cNvGrpSpPr/>
          <p:nvPr/>
        </p:nvGrpSpPr>
        <p:grpSpPr>
          <a:xfrm>
            <a:off x="-304800" y="533400"/>
            <a:ext cx="6858000" cy="1676400"/>
            <a:chOff x="-152400" y="533400"/>
            <a:chExt cx="6858000" cy="894706"/>
          </a:xfrm>
        </p:grpSpPr>
        <p:sp>
          <p:nvSpPr>
            <p:cNvPr id="4" name="Right Arrow 3"/>
            <p:cNvSpPr/>
            <p:nvPr/>
          </p:nvSpPr>
          <p:spPr>
            <a:xfrm>
              <a:off x="-152400" y="533400"/>
              <a:ext cx="60960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6" name="Title 8"/>
            <p:cNvSpPr txBox="1">
              <a:spLocks/>
            </p:cNvSpPr>
            <p:nvPr/>
          </p:nvSpPr>
          <p:spPr>
            <a:xfrm>
              <a:off x="316562" y="660872"/>
              <a:ext cx="6389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Custom Light Oscillator</a:t>
              </a:r>
              <a:br>
                <a:rPr lang="en-US" sz="3200" cap="small" dirty="0">
                  <a:solidFill>
                    <a:prstClr val="white">
                      <a:lumMod val="95000"/>
                    </a:prstClr>
                  </a:solidFill>
                  <a:latin typeface="Museo Slab 900" panose="02000000000000000000" pitchFamily="50" charset="0"/>
                  <a:ea typeface="Segoe UI" pitchFamily="34" charset="0"/>
                  <a:cs typeface="Segoe UI" pitchFamily="34" charset="0"/>
                </a:rPr>
              </a:b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With Volume Modifier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Male child maker (~8 </a:t>
              </a:r>
              <a:r>
                <a:rPr lang="en-US" dirty="0" err="1">
                  <a:solidFill>
                    <a:srgbClr val="F79646"/>
                  </a:solidFill>
                  <a:latin typeface="Museo Sans 100" panose="02000000000000000000" pitchFamily="50" charset="0"/>
                  <a:ea typeface="Segoe UI" pitchFamily="34" charset="0"/>
                  <a:cs typeface="Segoe UI" pitchFamily="34" charset="0"/>
                </a:rPr>
                <a:t>yrs</a:t>
              </a:r>
              <a:r>
                <a:rPr lang="en-US" dirty="0">
                  <a:solidFill>
                    <a:srgbClr val="F79646"/>
                  </a:solidFill>
                  <a:latin typeface="Museo Sans 100" panose="02000000000000000000" pitchFamily="50" charset="0"/>
                  <a:ea typeface="Segoe UI" pitchFamily="34" charset="0"/>
                  <a:cs typeface="Segoe UI" pitchFamily="34" charset="0"/>
                </a:rPr>
                <a:t> old)</a:t>
              </a:r>
            </a:p>
          </p:txBody>
        </p:sp>
      </p:grpSp>
    </p:spTree>
    <p:extLst>
      <p:ext uri="{BB962C8B-B14F-4D97-AF65-F5344CB8AC3E}">
        <p14:creationId xmlns:p14="http://schemas.microsoft.com/office/powerpoint/2010/main" val="324195637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35" fill="hold"/>
                                        <p:tgtEl>
                                          <p:spTgt spid="5"/>
                                        </p:tgtEl>
                                      </p:cBhvr>
                                    </p:cmd>
                                  </p:childTnLst>
                                </p:cTn>
                              </p:par>
                              <p:par>
                                <p:cTn id="7" presetID="2" presetClass="exit" presetSubtype="8" fill="hold" nodeType="withEffect">
                                  <p:stCondLst>
                                    <p:cond delay="1000"/>
                                  </p:stCondLst>
                                  <p:childTnLst>
                                    <p:anim calcmode="lin" valueType="num">
                                      <p:cBhvr additive="base">
                                        <p:cTn id="8" dur="1000"/>
                                        <p:tgtEl>
                                          <p:spTgt spid="3"/>
                                        </p:tgtEl>
                                        <p:attrNameLst>
                                          <p:attrName>ppt_x</p:attrName>
                                        </p:attrNameLst>
                                      </p:cBhvr>
                                      <p:tavLst>
                                        <p:tav tm="0">
                                          <p:val>
                                            <p:strVal val="ppt_x"/>
                                          </p:val>
                                        </p:tav>
                                        <p:tav tm="100000">
                                          <p:val>
                                            <p:strVal val="0-ppt_w/2"/>
                                          </p:val>
                                        </p:tav>
                                      </p:tavLst>
                                    </p:anim>
                                    <p:anim calcmode="lin" valueType="num">
                                      <p:cBhvr additive="base">
                                        <p:cTn id="9" dur="1000"/>
                                        <p:tgtEl>
                                          <p:spTgt spid="3"/>
                                        </p:tgtEl>
                                        <p:attrNameLst>
                                          <p:attrName>ppt_y</p:attrName>
                                        </p:attrNameLst>
                                      </p:cBhvr>
                                      <p:tavLst>
                                        <p:tav tm="0">
                                          <p:val>
                                            <p:strVal val="ppt_y"/>
                                          </p:val>
                                        </p:tav>
                                        <p:tav tm="100000">
                                          <p:val>
                                            <p:strVal val="ppt_y"/>
                                          </p:val>
                                        </p:tav>
                                      </p:tavLst>
                                    </p:anim>
                                    <p:set>
                                      <p:cBhvr>
                                        <p:cTn id="10"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fill="hold" display="0">
                  <p:stCondLst>
                    <p:cond delay="indefinite"/>
                  </p:stCondLst>
                </p:cTn>
                <p:tgtEl>
                  <p:spTgt spid="5"/>
                </p:tgtEl>
              </p:cMediaNode>
            </p:vide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3200400" y="2566091"/>
            <a:ext cx="5791200" cy="1725818"/>
          </a:xfrm>
          <a:prstGeom prst="rect">
            <a:avLst/>
          </a:prstGeom>
          <a:noFill/>
        </p:spPr>
        <p:txBody>
          <a:bodyPr vert="horz" lIns="0" tIns="45720" rIns="91440" bIns="45720" rtlCol="0" anchor="ctr">
            <a:normAutofit/>
          </a:bodyPr>
          <a:lstStyle>
            <a:lvl1pPr algn="l" defTabSz="914400" rtl="0" eaLnBrk="1" latinLnBrk="0" hangingPunct="1">
              <a:spcBef>
                <a:spcPct val="0"/>
              </a:spcBef>
              <a:buNone/>
              <a:defRPr sz="4000" kern="1200">
                <a:solidFill>
                  <a:schemeClr val="tx1">
                    <a:lumMod val="85000"/>
                    <a:lumOff val="15000"/>
                  </a:schemeClr>
                </a:solidFill>
                <a:latin typeface="Segoe UI Semibold" panose="020B0702040204020203" pitchFamily="34" charset="0"/>
                <a:ea typeface="+mj-ea"/>
                <a:cs typeface="+mj-cs"/>
              </a:defRPr>
            </a:lvl1pPr>
          </a:lstStyle>
          <a:p>
            <a:r>
              <a:rPr lang="en-US" dirty="0" err="1">
                <a:latin typeface="Museo Slab 900" panose="02000000000000000000" pitchFamily="50" charset="0"/>
              </a:rPr>
              <a:t>MakerWear</a:t>
            </a:r>
            <a:r>
              <a:rPr lang="en-US" dirty="0">
                <a:latin typeface="Museo Slab 900" panose="02000000000000000000" pitchFamily="50" charset="0"/>
              </a:rPr>
              <a:t> Creations</a:t>
            </a:r>
          </a:p>
          <a:p>
            <a:r>
              <a:rPr lang="en-US" dirty="0">
                <a:latin typeface="Museo Slab 300" panose="02000000000000000000" pitchFamily="50" charset="0"/>
              </a:rPr>
              <a:t>Children Explanations</a:t>
            </a:r>
          </a:p>
        </p:txBody>
      </p:sp>
    </p:spTree>
    <p:extLst>
      <p:ext uri="{BB962C8B-B14F-4D97-AF65-F5344CB8AC3E}">
        <p14:creationId xmlns:p14="http://schemas.microsoft.com/office/powerpoint/2010/main" val="95100279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FlashLightThreshold">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219200" y="-685974"/>
            <a:ext cx="14630400" cy="8229948"/>
          </a:xfrm>
        </p:spPr>
      </p:pic>
      <p:grpSp>
        <p:nvGrpSpPr>
          <p:cNvPr id="6" name="Group 5"/>
          <p:cNvGrpSpPr/>
          <p:nvPr/>
        </p:nvGrpSpPr>
        <p:grpSpPr>
          <a:xfrm>
            <a:off x="-304800" y="533400"/>
            <a:ext cx="7239000" cy="894706"/>
            <a:chOff x="-152400" y="533400"/>
            <a:chExt cx="7239000" cy="894706"/>
          </a:xfrm>
        </p:grpSpPr>
        <p:sp>
          <p:nvSpPr>
            <p:cNvPr id="7" name="Right Arrow 6"/>
            <p:cNvSpPr/>
            <p:nvPr/>
          </p:nvSpPr>
          <p:spPr>
            <a:xfrm>
              <a:off x="-152400" y="533400"/>
              <a:ext cx="72390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8" name="Title 8"/>
            <p:cNvSpPr txBox="1">
              <a:spLocks/>
            </p:cNvSpPr>
            <p:nvPr/>
          </p:nvSpPr>
          <p:spPr>
            <a:xfrm>
              <a:off x="316562" y="660872"/>
              <a:ext cx="6770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Explaining Threshold Modifier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Male child maker (8 </a:t>
              </a:r>
              <a:r>
                <a:rPr lang="en-US" dirty="0" err="1">
                  <a:solidFill>
                    <a:srgbClr val="F79646"/>
                  </a:solidFill>
                  <a:latin typeface="Museo Sans 100" panose="02000000000000000000" pitchFamily="50" charset="0"/>
                  <a:ea typeface="Segoe UI" pitchFamily="34" charset="0"/>
                  <a:cs typeface="Segoe UI" pitchFamily="34" charset="0"/>
                </a:rPr>
                <a:t>yrs</a:t>
              </a:r>
              <a:r>
                <a:rPr lang="en-US" dirty="0">
                  <a:solidFill>
                    <a:srgbClr val="F79646"/>
                  </a:solidFill>
                  <a:latin typeface="Museo Sans 100" panose="02000000000000000000" pitchFamily="50" charset="0"/>
                  <a:ea typeface="Segoe UI" pitchFamily="34" charset="0"/>
                  <a:cs typeface="Segoe UI" pitchFamily="34" charset="0"/>
                </a:rPr>
                <a:t> old)</a:t>
              </a:r>
            </a:p>
          </p:txBody>
        </p:sp>
      </p:grpSp>
    </p:spTree>
    <p:extLst>
      <p:ext uri="{BB962C8B-B14F-4D97-AF65-F5344CB8AC3E}">
        <p14:creationId xmlns:p14="http://schemas.microsoft.com/office/powerpoint/2010/main" val="33297801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FlashLightThreshold">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19200" y="-685974"/>
            <a:ext cx="14630400" cy="8229948"/>
          </a:xfrm>
          <a:prstGeom prst="rect">
            <a:avLst/>
          </a:prstGeom>
        </p:spPr>
      </p:pic>
      <p:grpSp>
        <p:nvGrpSpPr>
          <p:cNvPr id="6" name="Group 5"/>
          <p:cNvGrpSpPr/>
          <p:nvPr/>
        </p:nvGrpSpPr>
        <p:grpSpPr>
          <a:xfrm>
            <a:off x="-304800" y="533400"/>
            <a:ext cx="7239000" cy="894706"/>
            <a:chOff x="-152400" y="533400"/>
            <a:chExt cx="7239000" cy="894706"/>
          </a:xfrm>
        </p:grpSpPr>
        <p:sp>
          <p:nvSpPr>
            <p:cNvPr id="7" name="Right Arrow 6"/>
            <p:cNvSpPr/>
            <p:nvPr/>
          </p:nvSpPr>
          <p:spPr>
            <a:xfrm>
              <a:off x="-152400" y="533400"/>
              <a:ext cx="7239000" cy="894706"/>
            </a:xfrm>
            <a:prstGeom prst="rightArrow">
              <a:avLst>
                <a:gd name="adj1" fmla="val 100000"/>
                <a:gd name="adj2" fmla="val 0"/>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369" tIns="45685" rIns="91369" bIns="45685" rtlCol="0" anchor="ctr"/>
            <a:lstStyle/>
            <a:p>
              <a:pPr algn="ctr"/>
              <a:endParaRPr lang="en-US" dirty="0">
                <a:solidFill>
                  <a:prstClr val="white"/>
                </a:solidFill>
              </a:endParaRPr>
            </a:p>
          </p:txBody>
        </p:sp>
        <p:sp>
          <p:nvSpPr>
            <p:cNvPr id="8" name="Title 8"/>
            <p:cNvSpPr txBox="1">
              <a:spLocks/>
            </p:cNvSpPr>
            <p:nvPr/>
          </p:nvSpPr>
          <p:spPr>
            <a:xfrm>
              <a:off x="316562" y="660872"/>
              <a:ext cx="6770038" cy="639762"/>
            </a:xfrm>
            <a:prstGeom prst="rect">
              <a:avLst/>
            </a:prstGeom>
          </p:spPr>
          <p:txBody>
            <a:bodyPr vert="horz" lIns="91369" tIns="45685" rIns="91369" bIns="45685" rtlCol="0" anchor="ctr">
              <a:noAutofit/>
            </a:bodyPr>
            <a:lstStyle/>
            <a:p>
              <a:pPr>
                <a:spcBef>
                  <a:spcPct val="0"/>
                </a:spcBef>
                <a:defRPr/>
              </a:pPr>
              <a:r>
                <a:rPr lang="en-US" sz="3200" cap="small" dirty="0">
                  <a:solidFill>
                    <a:prstClr val="white">
                      <a:lumMod val="95000"/>
                    </a:prstClr>
                  </a:solidFill>
                  <a:latin typeface="Museo Slab 900" panose="02000000000000000000" pitchFamily="50" charset="0"/>
                  <a:ea typeface="Segoe UI" pitchFamily="34" charset="0"/>
                  <a:cs typeface="Segoe UI" pitchFamily="34" charset="0"/>
                </a:rPr>
                <a:t>Explaining Threshold Modifier</a:t>
              </a:r>
            </a:p>
            <a:p>
              <a:pPr>
                <a:spcBef>
                  <a:spcPct val="0"/>
                </a:spcBef>
                <a:defRPr/>
              </a:pPr>
              <a:r>
                <a:rPr lang="en-US" dirty="0">
                  <a:solidFill>
                    <a:srgbClr val="F79646"/>
                  </a:solidFill>
                  <a:latin typeface="Museo Sans 100" panose="02000000000000000000" pitchFamily="50" charset="0"/>
                  <a:ea typeface="Segoe UI" pitchFamily="34" charset="0"/>
                  <a:cs typeface="Segoe UI" pitchFamily="34" charset="0"/>
                </a:rPr>
                <a:t>Male child maker (8 </a:t>
              </a:r>
              <a:r>
                <a:rPr lang="en-US" dirty="0" err="1">
                  <a:solidFill>
                    <a:srgbClr val="F79646"/>
                  </a:solidFill>
                  <a:latin typeface="Museo Sans 100" panose="02000000000000000000" pitchFamily="50" charset="0"/>
                  <a:ea typeface="Segoe UI" pitchFamily="34" charset="0"/>
                  <a:cs typeface="Segoe UI" pitchFamily="34" charset="0"/>
                </a:rPr>
                <a:t>yrs</a:t>
              </a:r>
              <a:r>
                <a:rPr lang="en-US" dirty="0">
                  <a:solidFill>
                    <a:srgbClr val="F79646"/>
                  </a:solidFill>
                  <a:latin typeface="Museo Sans 100" panose="02000000000000000000" pitchFamily="50" charset="0"/>
                  <a:ea typeface="Segoe UI" pitchFamily="34" charset="0"/>
                  <a:cs typeface="Segoe UI" pitchFamily="34" charset="0"/>
                </a:rPr>
                <a:t> old)</a:t>
              </a:r>
            </a:p>
          </p:txBody>
        </p:sp>
      </p:grpSp>
    </p:spTree>
    <p:extLst>
      <p:ext uri="{BB962C8B-B14F-4D97-AF65-F5344CB8AC3E}">
        <p14:creationId xmlns:p14="http://schemas.microsoft.com/office/powerpoint/2010/main" val="29847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30" fill="hold"/>
                                        <p:tgtEl>
                                          <p:spTgt spid="9"/>
                                        </p:tgtEl>
                                      </p:cBhvr>
                                    </p:cmd>
                                  </p:childTnLst>
                                </p:cTn>
                              </p:par>
                              <p:par>
                                <p:cTn id="7" presetID="2" presetClass="exit" presetSubtype="8" fill="hold" nodeType="withEffect">
                                  <p:stCondLst>
                                    <p:cond delay="1000"/>
                                  </p:stCondLst>
                                  <p:childTnLst>
                                    <p:anim calcmode="lin" valueType="num">
                                      <p:cBhvr additive="base">
                                        <p:cTn id="8" dur="1000"/>
                                        <p:tgtEl>
                                          <p:spTgt spid="6"/>
                                        </p:tgtEl>
                                        <p:attrNameLst>
                                          <p:attrName>ppt_x</p:attrName>
                                        </p:attrNameLst>
                                      </p:cBhvr>
                                      <p:tavLst>
                                        <p:tav tm="0">
                                          <p:val>
                                            <p:strVal val="ppt_x"/>
                                          </p:val>
                                        </p:tav>
                                        <p:tav tm="100000">
                                          <p:val>
                                            <p:strVal val="0-ppt_w/2"/>
                                          </p:val>
                                        </p:tav>
                                      </p:tavLst>
                                    </p:anim>
                                    <p:anim calcmode="lin" valueType="num">
                                      <p:cBhvr additive="base">
                                        <p:cTn id="9" dur="1000"/>
                                        <p:tgtEl>
                                          <p:spTgt spid="6"/>
                                        </p:tgtEl>
                                        <p:attrNameLst>
                                          <p:attrName>ppt_y</p:attrName>
                                        </p:attrNameLst>
                                      </p:cBhvr>
                                      <p:tavLst>
                                        <p:tav tm="0">
                                          <p:val>
                                            <p:strVal val="ppt_y"/>
                                          </p:val>
                                        </p:tav>
                                        <p:tav tm="100000">
                                          <p:val>
                                            <p:strVal val="ppt_y"/>
                                          </p:val>
                                        </p:tav>
                                      </p:tavLst>
                                    </p:anim>
                                    <p:set>
                                      <p:cBhvr>
                                        <p:cTn id="10"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074782"/>
            <a:ext cx="6400800" cy="708436"/>
          </a:xfrm>
        </p:spPr>
        <p:txBody>
          <a:bodyPr>
            <a:normAutofit/>
          </a:bodyPr>
          <a:lstStyle/>
          <a:p>
            <a:pPr algn="ctr"/>
            <a:r>
              <a:rPr lang="en-US" dirty="0">
                <a:latin typeface="Museo Slab 900" panose="02000000000000000000" pitchFamily="50" charset="0"/>
              </a:rPr>
              <a:t>Future Work</a:t>
            </a:r>
          </a:p>
        </p:txBody>
      </p:sp>
    </p:spTree>
    <p:extLst>
      <p:ext uri="{BB962C8B-B14F-4D97-AF65-F5344CB8AC3E}">
        <p14:creationId xmlns:p14="http://schemas.microsoft.com/office/powerpoint/2010/main" val="282547732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1267968"/>
            <a:ext cx="12188952" cy="8125968"/>
          </a:xfrm>
          <a:prstGeom prst="rect">
            <a:avLst/>
          </a:prstGeom>
        </p:spPr>
      </p:pic>
      <p:sp>
        <p:nvSpPr>
          <p:cNvPr id="7" name="Title 6"/>
          <p:cNvSpPr>
            <a:spLocks noGrp="1"/>
          </p:cNvSpPr>
          <p:nvPr>
            <p:ph type="title"/>
          </p:nvPr>
        </p:nvSpPr>
        <p:spPr/>
        <p:txBody>
          <a:bodyPr/>
          <a:lstStyle/>
          <a:p>
            <a:r>
              <a:rPr lang="en-US" dirty="0">
                <a:solidFill>
                  <a:schemeClr val="bg1">
                    <a:lumMod val="95000"/>
                  </a:schemeClr>
                </a:solidFill>
              </a:rPr>
              <a:t>Form Factor</a:t>
            </a:r>
          </a:p>
        </p:txBody>
      </p:sp>
      <p:sp>
        <p:nvSpPr>
          <p:cNvPr id="8" name="Content Placeholder 7"/>
          <p:cNvSpPr>
            <a:spLocks noGrp="1"/>
          </p:cNvSpPr>
          <p:nvPr>
            <p:ph sz="quarter" idx="13"/>
          </p:nvPr>
        </p:nvSpPr>
        <p:spPr/>
        <p:txBody>
          <a:bodyPr/>
          <a:lstStyle/>
          <a:p>
            <a:r>
              <a:rPr lang="en-US" dirty="0">
                <a:solidFill>
                  <a:schemeClr val="bg1">
                    <a:lumMod val="85000"/>
                  </a:schemeClr>
                </a:solidFill>
              </a:rPr>
              <a:t>Future Work</a:t>
            </a:r>
          </a:p>
        </p:txBody>
      </p:sp>
      <p:grpSp>
        <p:nvGrpSpPr>
          <p:cNvPr id="15" name="Group 14"/>
          <p:cNvGrpSpPr/>
          <p:nvPr/>
        </p:nvGrpSpPr>
        <p:grpSpPr>
          <a:xfrm>
            <a:off x="6400800" y="1066800"/>
            <a:ext cx="4495800" cy="1295400"/>
            <a:chOff x="6400800" y="1066800"/>
            <a:chExt cx="4495800" cy="1295400"/>
          </a:xfrm>
        </p:grpSpPr>
        <p:cxnSp>
          <p:nvCxnSpPr>
            <p:cNvPr id="12" name="Straight Connector 11"/>
            <p:cNvCxnSpPr/>
            <p:nvPr/>
          </p:nvCxnSpPr>
          <p:spPr>
            <a:xfrm flipV="1">
              <a:off x="6400800" y="1295400"/>
              <a:ext cx="1676400" cy="106680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8077200" y="1066800"/>
              <a:ext cx="2819400" cy="1200329"/>
            </a:xfrm>
            <a:prstGeom prst="rect">
              <a:avLst/>
            </a:prstGeom>
            <a:noFill/>
          </p:spPr>
          <p:txBody>
            <a:bodyPr wrap="square" rtlCol="0">
              <a:spAutoFit/>
            </a:bodyPr>
            <a:lstStyle/>
            <a:p>
              <a:r>
                <a:rPr lang="en-US" sz="2400" dirty="0">
                  <a:solidFill>
                    <a:schemeClr val="bg1">
                      <a:lumMod val="95000"/>
                    </a:schemeClr>
                  </a:solidFill>
                  <a:latin typeface="Museo Sans 100" panose="02000000000000000000" pitchFamily="50" charset="0"/>
                </a:rPr>
                <a:t>More flexible</a:t>
              </a:r>
            </a:p>
            <a:p>
              <a:r>
                <a:rPr lang="en-US" sz="2400" dirty="0">
                  <a:solidFill>
                    <a:schemeClr val="bg1">
                      <a:lumMod val="95000"/>
                    </a:schemeClr>
                  </a:solidFill>
                  <a:latin typeface="Museo Sans 100" panose="02000000000000000000" pitchFamily="50" charset="0"/>
                </a:rPr>
                <a:t>Reduced weight</a:t>
              </a:r>
            </a:p>
            <a:p>
              <a:r>
                <a:rPr lang="en-US" sz="2400" dirty="0">
                  <a:solidFill>
                    <a:schemeClr val="bg1">
                      <a:lumMod val="95000"/>
                    </a:schemeClr>
                  </a:solidFill>
                  <a:latin typeface="Museo Sans 100" panose="02000000000000000000" pitchFamily="50" charset="0"/>
                </a:rPr>
                <a:t>Thinner</a:t>
              </a:r>
            </a:p>
          </p:txBody>
        </p:sp>
      </p:grpSp>
    </p:spTree>
    <p:extLst>
      <p:ext uri="{BB962C8B-B14F-4D97-AF65-F5344CB8AC3E}">
        <p14:creationId xmlns:p14="http://schemas.microsoft.com/office/powerpoint/2010/main" val="3507822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left)">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 y="-1267968"/>
            <a:ext cx="12188952" cy="8125968"/>
          </a:xfrm>
          <a:prstGeom prst="rect">
            <a:avLst/>
          </a:prstGeom>
        </p:spPr>
      </p:pic>
      <p:sp>
        <p:nvSpPr>
          <p:cNvPr id="16" name="Title 15"/>
          <p:cNvSpPr>
            <a:spLocks noGrp="1"/>
          </p:cNvSpPr>
          <p:nvPr>
            <p:ph type="title"/>
          </p:nvPr>
        </p:nvSpPr>
        <p:spPr>
          <a:xfrm>
            <a:off x="228600" y="467474"/>
            <a:ext cx="6553200" cy="708436"/>
          </a:xfrm>
          <a:solidFill>
            <a:schemeClr val="tx1"/>
          </a:solidFill>
        </p:spPr>
        <p:txBody>
          <a:bodyPr/>
          <a:lstStyle/>
          <a:p>
            <a:r>
              <a:rPr lang="en-US" dirty="0">
                <a:solidFill>
                  <a:schemeClr val="bg1"/>
                </a:solidFill>
                <a:effectLst>
                  <a:outerShdw blurRad="38100" dist="38100" dir="2700000" algn="tl">
                    <a:srgbClr val="000000">
                      <a:alpha val="43137"/>
                    </a:srgbClr>
                  </a:outerShdw>
                </a:effectLst>
              </a:rPr>
              <a:t>Expand Module Library</a:t>
            </a:r>
          </a:p>
        </p:txBody>
      </p:sp>
      <p:sp>
        <p:nvSpPr>
          <p:cNvPr id="18" name="Content Placeholder 17"/>
          <p:cNvSpPr>
            <a:spLocks noGrp="1"/>
          </p:cNvSpPr>
          <p:nvPr>
            <p:ph sz="quarter" idx="13"/>
          </p:nvPr>
        </p:nvSpPr>
        <p:spPr>
          <a:xfrm>
            <a:off x="228601" y="197601"/>
            <a:ext cx="1676399" cy="411367"/>
          </a:xfrm>
          <a:solidFill>
            <a:schemeClr val="tx1"/>
          </a:solidFill>
        </p:spPr>
        <p:txBody>
          <a:bodyPr/>
          <a:lstStyle/>
          <a:p>
            <a:r>
              <a:rPr lang="en-US" dirty="0">
                <a:solidFill>
                  <a:schemeClr val="bg1"/>
                </a:solidFill>
                <a:effectLst>
                  <a:outerShdw blurRad="38100" dist="38100" dir="2700000" algn="tl">
                    <a:srgbClr val="000000">
                      <a:alpha val="43137"/>
                    </a:srgbClr>
                  </a:outerShdw>
                </a:effectLst>
              </a:rPr>
              <a:t>Future Work</a:t>
            </a:r>
          </a:p>
        </p:txBody>
      </p:sp>
    </p:spTree>
    <p:extLst>
      <p:ext uri="{BB962C8B-B14F-4D97-AF65-F5344CB8AC3E}">
        <p14:creationId xmlns:p14="http://schemas.microsoft.com/office/powerpoint/2010/main" val="137159133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 y="-1267968"/>
            <a:ext cx="12188952" cy="8125968"/>
          </a:xfrm>
          <a:prstGeom prst="rect">
            <a:avLst/>
          </a:prstGeom>
        </p:spPr>
      </p:pic>
      <p:sp>
        <p:nvSpPr>
          <p:cNvPr id="16" name="Title 15"/>
          <p:cNvSpPr>
            <a:spLocks noGrp="1"/>
          </p:cNvSpPr>
          <p:nvPr>
            <p:ph type="title"/>
          </p:nvPr>
        </p:nvSpPr>
        <p:spPr>
          <a:xfrm>
            <a:off x="228600" y="467474"/>
            <a:ext cx="6553200" cy="708436"/>
          </a:xfrm>
          <a:solidFill>
            <a:schemeClr val="tx1"/>
          </a:solidFill>
        </p:spPr>
        <p:txBody>
          <a:bodyPr/>
          <a:lstStyle/>
          <a:p>
            <a:r>
              <a:rPr lang="en-US" dirty="0">
                <a:solidFill>
                  <a:schemeClr val="bg1"/>
                </a:solidFill>
                <a:effectLst>
                  <a:outerShdw blurRad="38100" dist="38100" dir="2700000" algn="tl">
                    <a:srgbClr val="000000">
                      <a:alpha val="43137"/>
                    </a:srgbClr>
                  </a:outerShdw>
                </a:effectLst>
              </a:rPr>
              <a:t>Expand Module Library</a:t>
            </a:r>
          </a:p>
        </p:txBody>
      </p:sp>
      <p:sp>
        <p:nvSpPr>
          <p:cNvPr id="18" name="Content Placeholder 17"/>
          <p:cNvSpPr>
            <a:spLocks noGrp="1"/>
          </p:cNvSpPr>
          <p:nvPr>
            <p:ph sz="quarter" idx="13"/>
          </p:nvPr>
        </p:nvSpPr>
        <p:spPr>
          <a:xfrm>
            <a:off x="228601" y="197601"/>
            <a:ext cx="1676399" cy="411367"/>
          </a:xfrm>
          <a:solidFill>
            <a:schemeClr val="tx1"/>
          </a:solidFill>
        </p:spPr>
        <p:txBody>
          <a:bodyPr/>
          <a:lstStyle/>
          <a:p>
            <a:r>
              <a:rPr lang="en-US" dirty="0">
                <a:solidFill>
                  <a:schemeClr val="bg1"/>
                </a:solidFill>
                <a:effectLst>
                  <a:outerShdw blurRad="38100" dist="38100" dir="2700000" algn="tl">
                    <a:srgbClr val="000000">
                      <a:alpha val="43137"/>
                    </a:srgbClr>
                  </a:outerShdw>
                </a:effectLst>
              </a:rPr>
              <a:t>Future Work</a:t>
            </a:r>
          </a:p>
        </p:txBody>
      </p:sp>
      <p:sp>
        <p:nvSpPr>
          <p:cNvPr id="19" name="TextBox 18"/>
          <p:cNvSpPr txBox="1"/>
          <p:nvPr/>
        </p:nvSpPr>
        <p:spPr>
          <a:xfrm>
            <a:off x="195196" y="1711023"/>
            <a:ext cx="4834004" cy="1384995"/>
          </a:xfrm>
          <a:prstGeom prst="rect">
            <a:avLst/>
          </a:prstGeom>
          <a:solidFill>
            <a:schemeClr val="tx1"/>
          </a:solidFill>
        </p:spPr>
        <p:txBody>
          <a:bodyPr wrap="square" rtlCol="0">
            <a:spAutoFit/>
          </a:bodyPr>
          <a:lstStyle/>
          <a:p>
            <a:r>
              <a:rPr lang="en-US" sz="2800" dirty="0">
                <a:solidFill>
                  <a:schemeClr val="bg1">
                    <a:lumMod val="95000"/>
                  </a:schemeClr>
                </a:solidFill>
                <a:latin typeface="Museo Sans 100" panose="02000000000000000000" pitchFamily="50" charset="0"/>
              </a:rPr>
              <a:t>Greater emphasis on unique aspects of wearability: social, environmental, movement </a:t>
            </a:r>
          </a:p>
        </p:txBody>
      </p:sp>
    </p:spTree>
    <p:extLst>
      <p:ext uri="{BB962C8B-B14F-4D97-AF65-F5344CB8AC3E}">
        <p14:creationId xmlns:p14="http://schemas.microsoft.com/office/powerpoint/2010/main" val="103092248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67474"/>
            <a:ext cx="10591800" cy="708436"/>
          </a:xfrm>
        </p:spPr>
        <p:txBody>
          <a:bodyPr/>
          <a:lstStyle/>
          <a:p>
            <a:r>
              <a:rPr lang="en-US" dirty="0"/>
              <a:t>Wireless Programming Interface</a:t>
            </a:r>
          </a:p>
        </p:txBody>
      </p:sp>
      <p:sp>
        <p:nvSpPr>
          <p:cNvPr id="7" name="Content Placeholder 6"/>
          <p:cNvSpPr>
            <a:spLocks noGrp="1"/>
          </p:cNvSpPr>
          <p:nvPr>
            <p:ph sz="quarter" idx="13"/>
          </p:nvPr>
        </p:nvSpPr>
        <p:spPr/>
        <p:txBody>
          <a:bodyPr/>
          <a:lstStyle/>
          <a:p>
            <a:r>
              <a:rPr lang="en-US" dirty="0"/>
              <a:t>Future Work</a:t>
            </a:r>
          </a:p>
        </p:txBody>
      </p:sp>
      <p:sp>
        <p:nvSpPr>
          <p:cNvPr id="12" name="Content Placeholder 5"/>
          <p:cNvSpPr>
            <a:spLocks noGrp="1"/>
          </p:cNvSpPr>
          <p:nvPr>
            <p:ph idx="1"/>
          </p:nvPr>
        </p:nvSpPr>
        <p:spPr>
          <a:xfrm>
            <a:off x="228600" y="1066801"/>
            <a:ext cx="12192000" cy="662596"/>
          </a:xfrm>
        </p:spPr>
        <p:txBody>
          <a:bodyPr>
            <a:normAutofit/>
          </a:bodyPr>
          <a:lstStyle/>
          <a:p>
            <a:r>
              <a:rPr lang="en-US" sz="2000" dirty="0"/>
              <a:t>Modules will be wirelessly programmable via a custom tablet programming interface</a:t>
            </a:r>
          </a:p>
        </p:txBody>
      </p:sp>
      <p:pic>
        <p:nvPicPr>
          <p:cNvPr id="14338" name="Picture 2" descr="http://pixel.brit.co/wp-content/uploads/2014/09/jpeg-2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182600" y="4009169"/>
            <a:ext cx="2564970" cy="170920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http://pixel.brit.co/wp-content/uploads/2014/09/jpeg-1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05400" y="7543800"/>
            <a:ext cx="4384675" cy="2921788"/>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p:cNvGrpSpPr/>
          <p:nvPr/>
        </p:nvGrpSpPr>
        <p:grpSpPr>
          <a:xfrm>
            <a:off x="304800" y="1633743"/>
            <a:ext cx="11390249" cy="4354704"/>
            <a:chOff x="309033" y="1710608"/>
            <a:chExt cx="11849969" cy="4530464"/>
          </a:xfrm>
        </p:grpSpPr>
        <p:pic>
          <p:nvPicPr>
            <p:cNvPr id="14340" name="Picture 4" descr="https://tickleapp.com/static/images/tickle-kids.jpg?167df0a"/>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9033" y="1729397"/>
              <a:ext cx="6015567" cy="4511675"/>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http://mapprojectoffice.com/wp-content/uploads/2015/05/SAM_0055.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8990"/>
            <a:stretch/>
          </p:blipFill>
          <p:spPr bwMode="auto">
            <a:xfrm>
              <a:off x="6651073" y="1710608"/>
              <a:ext cx="5507929" cy="4530464"/>
            </a:xfrm>
            <a:prstGeom prst="rect">
              <a:avLst/>
            </a:prstGeom>
            <a:noFill/>
            <a:extLst>
              <a:ext uri="{909E8E84-426E-40DD-AFC4-6F175D3DCCD1}">
                <a14:hiddenFill xmlns:a14="http://schemas.microsoft.com/office/drawing/2010/main">
                  <a:solidFill>
                    <a:srgbClr val="FFFFFF"/>
                  </a:solidFill>
                </a14:hiddenFill>
              </a:ext>
            </a:extLst>
          </p:spPr>
        </p:pic>
      </p:grpSp>
      <p:pic>
        <p:nvPicPr>
          <p:cNvPr id="14346" name="Picture 10" descr="http://images.cdn.stuff.tv/sites/stuff.tv/files/styles/big-image/public/sam-labs-03.jpg?itok=TxlciWVL"/>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38924" y="7608088"/>
            <a:ext cx="762000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14348" name="Picture 12" descr="https://tctechcrunch2011.files.wordpress.com/2014/09/screen-shot-2014-09-29-at-11-15-00-am.png?w=621&amp;h=38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81800" y="6247788"/>
            <a:ext cx="5915025" cy="3667126"/>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p:cNvSpPr/>
          <p:nvPr/>
        </p:nvSpPr>
        <p:spPr>
          <a:xfrm>
            <a:off x="228600" y="6035851"/>
            <a:ext cx="2553904" cy="677108"/>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Tickle</a:t>
            </a:r>
          </a:p>
          <a:p>
            <a:pPr lvl="0">
              <a:defRPr/>
            </a:pPr>
            <a:r>
              <a:rPr lang="en-US" kern="0" dirty="0">
                <a:solidFill>
                  <a:prstClr val="black">
                    <a:lumMod val="75000"/>
                    <a:lumOff val="25000"/>
                  </a:prstClr>
                </a:solidFill>
                <a:latin typeface="Museo Sans 100" panose="02000000000000000000" pitchFamily="50" charset="0"/>
              </a:rPr>
              <a:t>https://tickleapp.com/ </a:t>
            </a:r>
            <a:endParaRPr kumimoji="0" lang="en-US" sz="1200" b="0" i="0" u="none" strike="noStrike" kern="0" cap="none" spc="0" normalizeH="0" baseline="0" noProof="0" dirty="0">
              <a:ln>
                <a:noFill/>
              </a:ln>
              <a:solidFill>
                <a:sysClr val="windowText" lastClr="000000"/>
              </a:solidFill>
              <a:effectLst/>
              <a:uLnTx/>
              <a:uFillTx/>
            </a:endParaRPr>
          </a:p>
        </p:txBody>
      </p:sp>
      <p:sp>
        <p:nvSpPr>
          <p:cNvPr id="20" name="Rectangle 19"/>
          <p:cNvSpPr/>
          <p:nvPr/>
        </p:nvSpPr>
        <p:spPr>
          <a:xfrm>
            <a:off x="6324600" y="6035851"/>
            <a:ext cx="2313454" cy="677108"/>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SAM Labs</a:t>
            </a:r>
          </a:p>
          <a:p>
            <a:pPr lvl="0">
              <a:defRPr/>
            </a:pPr>
            <a:r>
              <a:rPr lang="en-US" kern="0" dirty="0">
                <a:solidFill>
                  <a:prstClr val="black">
                    <a:lumMod val="75000"/>
                    <a:lumOff val="25000"/>
                  </a:prstClr>
                </a:solidFill>
                <a:latin typeface="Museo Sans 100" panose="02000000000000000000" pitchFamily="50" charset="0"/>
              </a:rPr>
              <a:t>https://samlabs.com</a:t>
            </a:r>
            <a:endParaRPr kumimoji="0" lang="en-US" sz="12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152516234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67474"/>
            <a:ext cx="10591800" cy="708436"/>
          </a:xfrm>
        </p:spPr>
        <p:txBody>
          <a:bodyPr/>
          <a:lstStyle/>
          <a:p>
            <a:r>
              <a:rPr lang="en-US" dirty="0"/>
              <a:t>Wireless Programming Interface</a:t>
            </a:r>
          </a:p>
        </p:txBody>
      </p:sp>
      <p:sp>
        <p:nvSpPr>
          <p:cNvPr id="7" name="Content Placeholder 6"/>
          <p:cNvSpPr>
            <a:spLocks noGrp="1"/>
          </p:cNvSpPr>
          <p:nvPr>
            <p:ph sz="quarter" idx="13"/>
          </p:nvPr>
        </p:nvSpPr>
        <p:spPr/>
        <p:txBody>
          <a:bodyPr/>
          <a:lstStyle/>
          <a:p>
            <a:r>
              <a:rPr lang="en-US" dirty="0"/>
              <a:t>Future Work</a:t>
            </a:r>
          </a:p>
        </p:txBody>
      </p:sp>
      <p:sp>
        <p:nvSpPr>
          <p:cNvPr id="12" name="Content Placeholder 5"/>
          <p:cNvSpPr>
            <a:spLocks noGrp="1"/>
          </p:cNvSpPr>
          <p:nvPr>
            <p:ph idx="1"/>
          </p:nvPr>
        </p:nvSpPr>
        <p:spPr>
          <a:xfrm>
            <a:off x="228600" y="1066801"/>
            <a:ext cx="12192000" cy="662596"/>
          </a:xfrm>
        </p:spPr>
        <p:txBody>
          <a:bodyPr>
            <a:normAutofit/>
          </a:bodyPr>
          <a:lstStyle/>
          <a:p>
            <a:r>
              <a:rPr lang="en-US" sz="2000" dirty="0"/>
              <a:t>Modules will be wirelessly programmable via a custom tablet programming interface</a:t>
            </a:r>
          </a:p>
        </p:txBody>
      </p:sp>
      <p:pic>
        <p:nvPicPr>
          <p:cNvPr id="14338" name="Picture 2" descr="http://pixel.brit.co/wp-content/uploads/2014/09/jpeg-2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182600" y="4009169"/>
            <a:ext cx="2564970" cy="170920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http://pixel.brit.co/wp-content/uploads/2014/09/jpeg-1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05400" y="7543800"/>
            <a:ext cx="4384675" cy="2921788"/>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https://tickleapp.com/static/images/tickle-kids.jpg?167df0a"/>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954" r="5116"/>
          <a:stretch/>
        </p:blipFill>
        <p:spPr bwMode="auto">
          <a:xfrm>
            <a:off x="316803" y="1633743"/>
            <a:ext cx="5257801" cy="4336644"/>
          </a:xfrm>
          <a:prstGeom prst="rect">
            <a:avLst/>
          </a:prstGeom>
          <a:noFill/>
          <a:extLst>
            <a:ext uri="{909E8E84-426E-40DD-AFC4-6F175D3DCCD1}">
              <a14:hiddenFill xmlns:a14="http://schemas.microsoft.com/office/drawing/2010/main">
                <a:solidFill>
                  <a:srgbClr val="FFFFFF"/>
                </a:solidFill>
              </a14:hiddenFill>
            </a:ext>
          </a:extLst>
        </p:spPr>
      </p:pic>
      <p:pic>
        <p:nvPicPr>
          <p:cNvPr id="14346" name="Picture 10" descr="http://images.cdn.stuff.tv/sites/stuff.tv/files/styles/big-image/public/sam-labs-03.jpg?itok=TxlciWV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38924" y="7608088"/>
            <a:ext cx="762000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14348" name="Picture 12" descr="https://tctechcrunch2011.files.wordpress.com/2014/09/screen-shot-2014-09-29-at-11-15-00-am.png?w=621&amp;h=38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81800" y="6247788"/>
            <a:ext cx="5915025" cy="3667126"/>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p:cNvSpPr/>
          <p:nvPr/>
        </p:nvSpPr>
        <p:spPr>
          <a:xfrm>
            <a:off x="228600" y="5993745"/>
            <a:ext cx="2553904" cy="677108"/>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Tickle</a:t>
            </a:r>
          </a:p>
          <a:p>
            <a:pPr lvl="0">
              <a:defRPr/>
            </a:pPr>
            <a:r>
              <a:rPr lang="en-US" kern="0" dirty="0">
                <a:solidFill>
                  <a:prstClr val="black">
                    <a:lumMod val="75000"/>
                    <a:lumOff val="25000"/>
                  </a:prstClr>
                </a:solidFill>
                <a:latin typeface="Museo Sans 100" panose="02000000000000000000" pitchFamily="50" charset="0"/>
              </a:rPr>
              <a:t>https://tickleapp.com/ </a:t>
            </a:r>
            <a:endParaRPr kumimoji="0" lang="en-US" sz="1200" b="0" i="0" u="none" strike="noStrike" kern="0" cap="none" spc="0" normalizeH="0" baseline="0" noProof="0" dirty="0">
              <a:ln>
                <a:noFill/>
              </a:ln>
              <a:solidFill>
                <a:sysClr val="windowText" lastClr="000000"/>
              </a:solidFill>
              <a:effectLst/>
              <a:uLnTx/>
              <a:uFillTx/>
            </a:endParaRPr>
          </a:p>
        </p:txBody>
      </p:sp>
      <p:sp>
        <p:nvSpPr>
          <p:cNvPr id="20" name="Rectangle 19"/>
          <p:cNvSpPr/>
          <p:nvPr/>
        </p:nvSpPr>
        <p:spPr>
          <a:xfrm>
            <a:off x="5880970" y="5993745"/>
            <a:ext cx="2313454" cy="677108"/>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lumMod val="75000"/>
                    <a:lumOff val="25000"/>
                  </a:prstClr>
                </a:solidFill>
                <a:effectLst/>
                <a:uLnTx/>
                <a:uFillTx/>
                <a:latin typeface="Museo Sans 700" panose="02000000000000000000" pitchFamily="50" charset="0"/>
              </a:rPr>
              <a:t>SAM Labs</a:t>
            </a:r>
          </a:p>
          <a:p>
            <a:pPr lvl="0">
              <a:defRPr/>
            </a:pPr>
            <a:r>
              <a:rPr lang="en-US" kern="0" dirty="0">
                <a:solidFill>
                  <a:prstClr val="black">
                    <a:lumMod val="75000"/>
                    <a:lumOff val="25000"/>
                  </a:prstClr>
                </a:solidFill>
                <a:latin typeface="Museo Sans 100" panose="02000000000000000000" pitchFamily="50" charset="0"/>
              </a:rPr>
              <a:t>https://samlabs.com</a:t>
            </a:r>
            <a:endParaRPr kumimoji="0" lang="en-US" sz="1200" b="0" i="0" u="none" strike="noStrike" kern="0" cap="none" spc="0" normalizeH="0" baseline="0" noProof="0" dirty="0">
              <a:ln>
                <a:noFill/>
              </a:ln>
              <a:solidFill>
                <a:sysClr val="windowText" lastClr="000000"/>
              </a:solidFill>
              <a:effectLst/>
              <a:uLnTx/>
              <a:uFillTx/>
            </a:endParaRPr>
          </a:p>
        </p:txBody>
      </p:sp>
      <p:pic>
        <p:nvPicPr>
          <p:cNvPr id="3" name="Picture 2"/>
          <p:cNvPicPr>
            <a:picLocks noChangeAspect="1"/>
          </p:cNvPicPr>
          <p:nvPr/>
        </p:nvPicPr>
        <p:blipFill rotWithShape="1">
          <a:blip r:embed="rId8"/>
          <a:srcRect l="11913"/>
          <a:stretch/>
        </p:blipFill>
        <p:spPr>
          <a:xfrm>
            <a:off x="5943600" y="1633743"/>
            <a:ext cx="6187503" cy="4336644"/>
          </a:xfrm>
          <a:prstGeom prst="rect">
            <a:avLst/>
          </a:prstGeom>
        </p:spPr>
      </p:pic>
    </p:spTree>
    <p:extLst>
      <p:ext uri="{BB962C8B-B14F-4D97-AF65-F5344CB8AC3E}">
        <p14:creationId xmlns:p14="http://schemas.microsoft.com/office/powerpoint/2010/main" val="6073214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67474"/>
            <a:ext cx="10591800" cy="708436"/>
          </a:xfrm>
        </p:spPr>
        <p:txBody>
          <a:bodyPr/>
          <a:lstStyle/>
          <a:p>
            <a:r>
              <a:rPr lang="en-US" dirty="0"/>
              <a:t>Interactive Machine Learning</a:t>
            </a:r>
          </a:p>
        </p:txBody>
      </p:sp>
      <p:sp>
        <p:nvSpPr>
          <p:cNvPr id="7" name="Content Placeholder 6"/>
          <p:cNvSpPr>
            <a:spLocks noGrp="1"/>
          </p:cNvSpPr>
          <p:nvPr>
            <p:ph sz="quarter" idx="13"/>
          </p:nvPr>
        </p:nvSpPr>
        <p:spPr/>
        <p:txBody>
          <a:bodyPr/>
          <a:lstStyle/>
          <a:p>
            <a:r>
              <a:rPr lang="en-US" dirty="0"/>
              <a:t>Future Work</a:t>
            </a:r>
          </a:p>
        </p:txBody>
      </p:sp>
      <p:sp>
        <p:nvSpPr>
          <p:cNvPr id="8" name="Rectangle 7"/>
          <p:cNvSpPr/>
          <p:nvPr/>
        </p:nvSpPr>
        <p:spPr>
          <a:xfrm>
            <a:off x="-5136" y="7968090"/>
            <a:ext cx="6096000" cy="1366528"/>
          </a:xfrm>
          <a:prstGeom prst="rect">
            <a:avLst/>
          </a:prstGeom>
        </p:spPr>
        <p:txBody>
          <a:bodyPr>
            <a:spAutoFit/>
          </a:bodyPr>
          <a:lstStyle/>
          <a:p>
            <a:pPr algn="just">
              <a:lnSpc>
                <a:spcPct val="115000"/>
              </a:lnSpc>
              <a:spcAft>
                <a:spcPts val="400"/>
              </a:spcAft>
            </a:pPr>
            <a:r>
              <a:rPr lang="en-US" b="1" dirty="0">
                <a:latin typeface="Segoe Condensed" panose="020B0606040200020203" pitchFamily="34" charset="0"/>
                <a:ea typeface="MS Mincho"/>
                <a:cs typeface="Times New Roman" panose="02020603050405020304" pitchFamily="18" charset="0"/>
              </a:rPr>
              <a:t>Figure 7: </a:t>
            </a:r>
            <a:r>
              <a:rPr lang="en-US" dirty="0">
                <a:latin typeface="Segoe Condensed" panose="020B0606040200020203" pitchFamily="34" charset="0"/>
                <a:ea typeface="MS Mincho"/>
                <a:cs typeface="Times New Roman" panose="02020603050405020304" pitchFamily="18" charset="0"/>
              </a:rPr>
              <a:t>Authoring sensor-based interactions using interactive machine learning involves </a:t>
            </a:r>
            <a:r>
              <a:rPr lang="en-US" b="1" dirty="0">
                <a:latin typeface="Segoe Condensed" panose="020B0606040200020203" pitchFamily="34" charset="0"/>
                <a:ea typeface="MS Mincho"/>
                <a:cs typeface="Times New Roman" panose="02020603050405020304" pitchFamily="18" charset="0"/>
              </a:rPr>
              <a:t>(b) </a:t>
            </a:r>
            <a:r>
              <a:rPr lang="en-US" dirty="0">
                <a:latin typeface="Segoe Condensed" panose="020B0606040200020203" pitchFamily="34" charset="0"/>
                <a:ea typeface="MS Mincho"/>
                <a:cs typeface="Times New Roman" panose="02020603050405020304" pitchFamily="18" charset="0"/>
              </a:rPr>
              <a:t>recording an action, </a:t>
            </a:r>
            <a:r>
              <a:rPr lang="en-US" b="1" dirty="0">
                <a:latin typeface="Segoe Condensed" panose="020B0606040200020203" pitchFamily="34" charset="0"/>
                <a:ea typeface="MS Mincho"/>
                <a:cs typeface="Times New Roman" panose="02020603050405020304" pitchFamily="18" charset="0"/>
              </a:rPr>
              <a:t>(c) </a:t>
            </a:r>
            <a:r>
              <a:rPr lang="en-US" dirty="0">
                <a:latin typeface="Segoe Condensed" panose="020B0606040200020203" pitchFamily="34" charset="0"/>
                <a:ea typeface="MS Mincho"/>
                <a:cs typeface="Times New Roman" panose="02020603050405020304" pitchFamily="18" charset="0"/>
              </a:rPr>
              <a:t>performing the action, </a:t>
            </a:r>
            <a:r>
              <a:rPr lang="en-US" b="1" dirty="0">
                <a:latin typeface="Segoe Condensed" panose="020B0606040200020203" pitchFamily="34" charset="0"/>
                <a:ea typeface="MS Mincho"/>
                <a:cs typeface="Times New Roman" panose="02020603050405020304" pitchFamily="18" charset="0"/>
              </a:rPr>
              <a:t>(d) </a:t>
            </a:r>
            <a:r>
              <a:rPr lang="en-US" dirty="0">
                <a:latin typeface="Segoe Condensed" panose="020B0606040200020203" pitchFamily="34" charset="0"/>
                <a:ea typeface="MS Mincho"/>
                <a:cs typeface="Times New Roman" panose="02020603050405020304" pitchFamily="18" charset="0"/>
              </a:rPr>
              <a:t>reviewing and editing the sensor data, an </a:t>
            </a:r>
            <a:r>
              <a:rPr lang="en-US" b="1" dirty="0">
                <a:latin typeface="Segoe Condensed" panose="020B0606040200020203" pitchFamily="34" charset="0"/>
                <a:ea typeface="MS Mincho"/>
                <a:cs typeface="Times New Roman" panose="02020603050405020304" pitchFamily="18" charset="0"/>
              </a:rPr>
              <a:t>(e)</a:t>
            </a:r>
            <a:r>
              <a:rPr lang="en-US" dirty="0">
                <a:latin typeface="Segoe Condensed" panose="020B0606040200020203" pitchFamily="34" charset="0"/>
                <a:ea typeface="MS Mincho"/>
                <a:cs typeface="Times New Roman" panose="02020603050405020304" pitchFamily="18" charset="0"/>
              </a:rPr>
              <a:t> testing the action. Here, the child made a jump detector that plays the Mario jump sound.</a:t>
            </a:r>
            <a:endParaRPr lang="en-US" sz="2400" dirty="0">
              <a:effectLst/>
              <a:latin typeface="Times New Roman" panose="02020603050405020304" pitchFamily="18" charset="0"/>
              <a:ea typeface="MS Mincho"/>
              <a:cs typeface="Times New Roman" panose="02020603050405020304" pitchFamily="18" charset="0"/>
            </a:endParaRPr>
          </a:p>
        </p:txBody>
      </p:sp>
      <p:sp>
        <p:nvSpPr>
          <p:cNvPr id="12" name="Content Placeholder 5"/>
          <p:cNvSpPr>
            <a:spLocks noGrp="1"/>
          </p:cNvSpPr>
          <p:nvPr>
            <p:ph idx="1"/>
          </p:nvPr>
        </p:nvSpPr>
        <p:spPr>
          <a:xfrm>
            <a:off x="228600" y="1066801"/>
            <a:ext cx="12192000" cy="662596"/>
          </a:xfrm>
        </p:spPr>
        <p:txBody>
          <a:bodyPr>
            <a:normAutofit/>
          </a:bodyPr>
          <a:lstStyle/>
          <a:p>
            <a:r>
              <a:rPr lang="en-US" sz="2000" dirty="0"/>
              <a:t>Children can program complex behavior via a novel interaction machine learning interface</a:t>
            </a:r>
          </a:p>
        </p:txBody>
      </p:sp>
    </p:spTree>
    <p:extLst>
      <p:ext uri="{BB962C8B-B14F-4D97-AF65-F5344CB8AC3E}">
        <p14:creationId xmlns:p14="http://schemas.microsoft.com/office/powerpoint/2010/main" val="286228448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67474"/>
            <a:ext cx="10591800" cy="708436"/>
          </a:xfrm>
        </p:spPr>
        <p:txBody>
          <a:bodyPr/>
          <a:lstStyle/>
          <a:p>
            <a:r>
              <a:rPr lang="en-US" dirty="0"/>
              <a:t>Interactive Machine Learning</a:t>
            </a:r>
          </a:p>
        </p:txBody>
      </p:sp>
      <p:sp>
        <p:nvSpPr>
          <p:cNvPr id="7" name="Content Placeholder 6"/>
          <p:cNvSpPr>
            <a:spLocks noGrp="1"/>
          </p:cNvSpPr>
          <p:nvPr>
            <p:ph sz="quarter" idx="13"/>
          </p:nvPr>
        </p:nvSpPr>
        <p:spPr/>
        <p:txBody>
          <a:bodyPr/>
          <a:lstStyle/>
          <a:p>
            <a:r>
              <a:rPr lang="en-US" dirty="0"/>
              <a:t>Future Work</a:t>
            </a:r>
          </a:p>
        </p:txBody>
      </p:sp>
      <p:sp>
        <p:nvSpPr>
          <p:cNvPr id="8" name="Rectangle 7"/>
          <p:cNvSpPr/>
          <p:nvPr/>
        </p:nvSpPr>
        <p:spPr>
          <a:xfrm>
            <a:off x="-5136" y="7968090"/>
            <a:ext cx="6096000" cy="1366528"/>
          </a:xfrm>
          <a:prstGeom prst="rect">
            <a:avLst/>
          </a:prstGeom>
        </p:spPr>
        <p:txBody>
          <a:bodyPr>
            <a:spAutoFit/>
          </a:bodyPr>
          <a:lstStyle/>
          <a:p>
            <a:pPr algn="just">
              <a:lnSpc>
                <a:spcPct val="115000"/>
              </a:lnSpc>
              <a:spcAft>
                <a:spcPts val="400"/>
              </a:spcAft>
            </a:pPr>
            <a:r>
              <a:rPr lang="en-US" b="1" dirty="0">
                <a:latin typeface="Segoe Condensed" panose="020B0606040200020203" pitchFamily="34" charset="0"/>
                <a:ea typeface="MS Mincho"/>
                <a:cs typeface="Times New Roman" panose="02020603050405020304" pitchFamily="18" charset="0"/>
              </a:rPr>
              <a:t>Figure 7: </a:t>
            </a:r>
            <a:r>
              <a:rPr lang="en-US" dirty="0">
                <a:latin typeface="Segoe Condensed" panose="020B0606040200020203" pitchFamily="34" charset="0"/>
                <a:ea typeface="MS Mincho"/>
                <a:cs typeface="Times New Roman" panose="02020603050405020304" pitchFamily="18" charset="0"/>
              </a:rPr>
              <a:t>Authoring sensor-based interactions using interactive machine learning involves </a:t>
            </a:r>
            <a:r>
              <a:rPr lang="en-US" b="1" dirty="0">
                <a:latin typeface="Segoe Condensed" panose="020B0606040200020203" pitchFamily="34" charset="0"/>
                <a:ea typeface="MS Mincho"/>
                <a:cs typeface="Times New Roman" panose="02020603050405020304" pitchFamily="18" charset="0"/>
              </a:rPr>
              <a:t>(b) </a:t>
            </a:r>
            <a:r>
              <a:rPr lang="en-US" dirty="0">
                <a:latin typeface="Segoe Condensed" panose="020B0606040200020203" pitchFamily="34" charset="0"/>
                <a:ea typeface="MS Mincho"/>
                <a:cs typeface="Times New Roman" panose="02020603050405020304" pitchFamily="18" charset="0"/>
              </a:rPr>
              <a:t>recording an action, </a:t>
            </a:r>
            <a:r>
              <a:rPr lang="en-US" b="1" dirty="0">
                <a:latin typeface="Segoe Condensed" panose="020B0606040200020203" pitchFamily="34" charset="0"/>
                <a:ea typeface="MS Mincho"/>
                <a:cs typeface="Times New Roman" panose="02020603050405020304" pitchFamily="18" charset="0"/>
              </a:rPr>
              <a:t>(c) </a:t>
            </a:r>
            <a:r>
              <a:rPr lang="en-US" dirty="0">
                <a:latin typeface="Segoe Condensed" panose="020B0606040200020203" pitchFamily="34" charset="0"/>
                <a:ea typeface="MS Mincho"/>
                <a:cs typeface="Times New Roman" panose="02020603050405020304" pitchFamily="18" charset="0"/>
              </a:rPr>
              <a:t>performing the action, </a:t>
            </a:r>
            <a:r>
              <a:rPr lang="en-US" b="1" dirty="0">
                <a:latin typeface="Segoe Condensed" panose="020B0606040200020203" pitchFamily="34" charset="0"/>
                <a:ea typeface="MS Mincho"/>
                <a:cs typeface="Times New Roman" panose="02020603050405020304" pitchFamily="18" charset="0"/>
              </a:rPr>
              <a:t>(d) </a:t>
            </a:r>
            <a:r>
              <a:rPr lang="en-US" dirty="0">
                <a:latin typeface="Segoe Condensed" panose="020B0606040200020203" pitchFamily="34" charset="0"/>
                <a:ea typeface="MS Mincho"/>
                <a:cs typeface="Times New Roman" panose="02020603050405020304" pitchFamily="18" charset="0"/>
              </a:rPr>
              <a:t>reviewing and editing the sensor data, an </a:t>
            </a:r>
            <a:r>
              <a:rPr lang="en-US" b="1" dirty="0">
                <a:latin typeface="Segoe Condensed" panose="020B0606040200020203" pitchFamily="34" charset="0"/>
                <a:ea typeface="MS Mincho"/>
                <a:cs typeface="Times New Roman" panose="02020603050405020304" pitchFamily="18" charset="0"/>
              </a:rPr>
              <a:t>(e)</a:t>
            </a:r>
            <a:r>
              <a:rPr lang="en-US" dirty="0">
                <a:latin typeface="Segoe Condensed" panose="020B0606040200020203" pitchFamily="34" charset="0"/>
                <a:ea typeface="MS Mincho"/>
                <a:cs typeface="Times New Roman" panose="02020603050405020304" pitchFamily="18" charset="0"/>
              </a:rPr>
              <a:t> testing the action. Here, the child made a jump detector that plays the Mario jump sound.</a:t>
            </a:r>
            <a:endParaRPr lang="en-US" sz="2400" dirty="0">
              <a:effectLst/>
              <a:latin typeface="Times New Roman" panose="02020603050405020304" pitchFamily="18" charset="0"/>
              <a:ea typeface="MS Mincho"/>
              <a:cs typeface="Times New Roman" panose="02020603050405020304" pitchFamily="18" charset="0"/>
            </a:endParaRPr>
          </a:p>
        </p:txBody>
      </p:sp>
      <p:grpSp>
        <p:nvGrpSpPr>
          <p:cNvPr id="3" name="Group 2"/>
          <p:cNvGrpSpPr/>
          <p:nvPr/>
        </p:nvGrpSpPr>
        <p:grpSpPr>
          <a:xfrm>
            <a:off x="305323" y="1676400"/>
            <a:ext cx="11530942" cy="4572000"/>
            <a:chOff x="305323" y="1897316"/>
            <a:chExt cx="9494419" cy="3764522"/>
          </a:xfrm>
        </p:grpSpPr>
        <p:pic>
          <p:nvPicPr>
            <p:cNvPr id="9" name="Picture 8" descr="D:\Dropbox\ProjectMakerShoe\MakerWear\Programming Interface\Demonstration Programming\JPEG Files\Programming-by-Demonstration-v5.jpg"/>
            <p:cNvPicPr/>
            <p:nvPr/>
          </p:nvPicPr>
          <p:blipFill rotWithShape="1">
            <a:blip r:embed="rId2" cstate="print">
              <a:extLst>
                <a:ext uri="{28A0092B-C50C-407E-A947-70E740481C1C}">
                  <a14:useLocalDpi xmlns:a14="http://schemas.microsoft.com/office/drawing/2010/main" val="0"/>
                </a:ext>
              </a:extLst>
            </a:blip>
            <a:srcRect r="60077"/>
            <a:stretch/>
          </p:blipFill>
          <p:spPr bwMode="auto">
            <a:xfrm>
              <a:off x="332985" y="1935580"/>
              <a:ext cx="4620016" cy="1786052"/>
            </a:xfrm>
            <a:prstGeom prst="rect">
              <a:avLst/>
            </a:prstGeom>
            <a:noFill/>
            <a:ln>
              <a:noFill/>
            </a:ln>
          </p:spPr>
        </p:pic>
        <p:pic>
          <p:nvPicPr>
            <p:cNvPr id="10" name="Picture 9" descr="D:\Dropbox\ProjectMakerShoe\MakerWear\Programming Interface\Demonstration Programming\JPEG Files\Programming-by-Demonstration-v5.jpg"/>
            <p:cNvPicPr/>
            <p:nvPr/>
          </p:nvPicPr>
          <p:blipFill rotWithShape="1">
            <a:blip r:embed="rId2" cstate="print">
              <a:extLst>
                <a:ext uri="{28A0092B-C50C-407E-A947-70E740481C1C}">
                  <a14:useLocalDpi xmlns:a14="http://schemas.microsoft.com/office/drawing/2010/main" val="0"/>
                </a:ext>
              </a:extLst>
            </a:blip>
            <a:srcRect l="39933" r="19666"/>
            <a:stretch/>
          </p:blipFill>
          <p:spPr bwMode="auto">
            <a:xfrm>
              <a:off x="305323" y="3875786"/>
              <a:ext cx="4675340" cy="1786052"/>
            </a:xfrm>
            <a:prstGeom prst="rect">
              <a:avLst/>
            </a:prstGeom>
            <a:noFill/>
            <a:ln>
              <a:noFill/>
            </a:ln>
          </p:spPr>
        </p:pic>
        <p:pic>
          <p:nvPicPr>
            <p:cNvPr id="11" name="Picture 10" descr="D:\Dropbox\ProjectMakerShoe\MakerWear\Programming Interface\Demonstration Programming\JPEG Files\Programming-by-Demonstration-v5.jpg"/>
            <p:cNvPicPr/>
            <p:nvPr/>
          </p:nvPicPr>
          <p:blipFill rotWithShape="1">
            <a:blip r:embed="rId2" cstate="print">
              <a:extLst>
                <a:ext uri="{28A0092B-C50C-407E-A947-70E740481C1C}">
                  <a14:useLocalDpi xmlns:a14="http://schemas.microsoft.com/office/drawing/2010/main" val="0"/>
                </a:ext>
              </a:extLst>
            </a:blip>
            <a:srcRect l="80333" t="-584" r="-69" b="584"/>
            <a:stretch/>
          </p:blipFill>
          <p:spPr bwMode="auto">
            <a:xfrm>
              <a:off x="5009890" y="1897316"/>
              <a:ext cx="4789852" cy="3745733"/>
            </a:xfrm>
            <a:prstGeom prst="rect">
              <a:avLst/>
            </a:prstGeom>
            <a:noFill/>
            <a:ln>
              <a:noFill/>
            </a:ln>
          </p:spPr>
        </p:pic>
      </p:grpSp>
      <p:sp>
        <p:nvSpPr>
          <p:cNvPr id="12" name="Content Placeholder 5"/>
          <p:cNvSpPr>
            <a:spLocks noGrp="1"/>
          </p:cNvSpPr>
          <p:nvPr>
            <p:ph idx="1"/>
          </p:nvPr>
        </p:nvSpPr>
        <p:spPr>
          <a:xfrm>
            <a:off x="228600" y="1066801"/>
            <a:ext cx="12192000" cy="662596"/>
          </a:xfrm>
        </p:spPr>
        <p:txBody>
          <a:bodyPr>
            <a:normAutofit/>
          </a:bodyPr>
          <a:lstStyle/>
          <a:p>
            <a:r>
              <a:rPr lang="en-US" sz="2000" dirty="0"/>
              <a:t>Children can program complex behavior via a novel interaction machine learning interface</a:t>
            </a:r>
          </a:p>
        </p:txBody>
      </p:sp>
    </p:spTree>
    <p:extLst>
      <p:ext uri="{BB962C8B-B14F-4D97-AF65-F5344CB8AC3E}">
        <p14:creationId xmlns:p14="http://schemas.microsoft.com/office/powerpoint/2010/main" val="84632675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67474"/>
            <a:ext cx="10591800" cy="708436"/>
          </a:xfrm>
        </p:spPr>
        <p:txBody>
          <a:bodyPr/>
          <a:lstStyle/>
          <a:p>
            <a:r>
              <a:rPr lang="en-US" dirty="0"/>
              <a:t>Designs for Scientific Inquiry</a:t>
            </a:r>
          </a:p>
        </p:txBody>
      </p:sp>
      <p:sp>
        <p:nvSpPr>
          <p:cNvPr id="7" name="Content Placeholder 6"/>
          <p:cNvSpPr>
            <a:spLocks noGrp="1"/>
          </p:cNvSpPr>
          <p:nvPr>
            <p:ph sz="quarter" idx="13"/>
          </p:nvPr>
        </p:nvSpPr>
        <p:spPr/>
        <p:txBody>
          <a:bodyPr/>
          <a:lstStyle/>
          <a:p>
            <a:r>
              <a:rPr lang="en-US" dirty="0"/>
              <a:t>Future Work</a:t>
            </a:r>
          </a:p>
        </p:txBody>
      </p:sp>
      <p:sp>
        <p:nvSpPr>
          <p:cNvPr id="8" name="Rectangle 7"/>
          <p:cNvSpPr/>
          <p:nvPr/>
        </p:nvSpPr>
        <p:spPr>
          <a:xfrm>
            <a:off x="-5136" y="7968090"/>
            <a:ext cx="6096000" cy="1366528"/>
          </a:xfrm>
          <a:prstGeom prst="rect">
            <a:avLst/>
          </a:prstGeom>
        </p:spPr>
        <p:txBody>
          <a:bodyPr>
            <a:spAutoFit/>
          </a:bodyPr>
          <a:lstStyle/>
          <a:p>
            <a:pPr algn="just">
              <a:lnSpc>
                <a:spcPct val="115000"/>
              </a:lnSpc>
              <a:spcAft>
                <a:spcPts val="400"/>
              </a:spcAft>
            </a:pPr>
            <a:r>
              <a:rPr lang="en-US" b="1" dirty="0">
                <a:latin typeface="Segoe Condensed" panose="020B0606040200020203" pitchFamily="34" charset="0"/>
                <a:ea typeface="MS Mincho"/>
                <a:cs typeface="Times New Roman" panose="02020603050405020304" pitchFamily="18" charset="0"/>
              </a:rPr>
              <a:t>Figure 7: </a:t>
            </a:r>
            <a:r>
              <a:rPr lang="en-US" dirty="0">
                <a:latin typeface="Segoe Condensed" panose="020B0606040200020203" pitchFamily="34" charset="0"/>
                <a:ea typeface="MS Mincho"/>
                <a:cs typeface="Times New Roman" panose="02020603050405020304" pitchFamily="18" charset="0"/>
              </a:rPr>
              <a:t>Authoring sensor-based interactions using interactive machine learning involves </a:t>
            </a:r>
            <a:r>
              <a:rPr lang="en-US" b="1" dirty="0">
                <a:latin typeface="Segoe Condensed" panose="020B0606040200020203" pitchFamily="34" charset="0"/>
                <a:ea typeface="MS Mincho"/>
                <a:cs typeface="Times New Roman" panose="02020603050405020304" pitchFamily="18" charset="0"/>
              </a:rPr>
              <a:t>(b) </a:t>
            </a:r>
            <a:r>
              <a:rPr lang="en-US" dirty="0">
                <a:latin typeface="Segoe Condensed" panose="020B0606040200020203" pitchFamily="34" charset="0"/>
                <a:ea typeface="MS Mincho"/>
                <a:cs typeface="Times New Roman" panose="02020603050405020304" pitchFamily="18" charset="0"/>
              </a:rPr>
              <a:t>recording an action, </a:t>
            </a:r>
            <a:r>
              <a:rPr lang="en-US" b="1" dirty="0">
                <a:latin typeface="Segoe Condensed" panose="020B0606040200020203" pitchFamily="34" charset="0"/>
                <a:ea typeface="MS Mincho"/>
                <a:cs typeface="Times New Roman" panose="02020603050405020304" pitchFamily="18" charset="0"/>
              </a:rPr>
              <a:t>(c) </a:t>
            </a:r>
            <a:r>
              <a:rPr lang="en-US" dirty="0">
                <a:latin typeface="Segoe Condensed" panose="020B0606040200020203" pitchFamily="34" charset="0"/>
                <a:ea typeface="MS Mincho"/>
                <a:cs typeface="Times New Roman" panose="02020603050405020304" pitchFamily="18" charset="0"/>
              </a:rPr>
              <a:t>performing the action, </a:t>
            </a:r>
            <a:r>
              <a:rPr lang="en-US" b="1" dirty="0">
                <a:latin typeface="Segoe Condensed" panose="020B0606040200020203" pitchFamily="34" charset="0"/>
                <a:ea typeface="MS Mincho"/>
                <a:cs typeface="Times New Roman" panose="02020603050405020304" pitchFamily="18" charset="0"/>
              </a:rPr>
              <a:t>(d) </a:t>
            </a:r>
            <a:r>
              <a:rPr lang="en-US" dirty="0">
                <a:latin typeface="Segoe Condensed" panose="020B0606040200020203" pitchFamily="34" charset="0"/>
                <a:ea typeface="MS Mincho"/>
                <a:cs typeface="Times New Roman" panose="02020603050405020304" pitchFamily="18" charset="0"/>
              </a:rPr>
              <a:t>reviewing and editing the sensor data, an </a:t>
            </a:r>
            <a:r>
              <a:rPr lang="en-US" b="1" dirty="0">
                <a:latin typeface="Segoe Condensed" panose="020B0606040200020203" pitchFamily="34" charset="0"/>
                <a:ea typeface="MS Mincho"/>
                <a:cs typeface="Times New Roman" panose="02020603050405020304" pitchFamily="18" charset="0"/>
              </a:rPr>
              <a:t>(e)</a:t>
            </a:r>
            <a:r>
              <a:rPr lang="en-US" dirty="0">
                <a:latin typeface="Segoe Condensed" panose="020B0606040200020203" pitchFamily="34" charset="0"/>
                <a:ea typeface="MS Mincho"/>
                <a:cs typeface="Times New Roman" panose="02020603050405020304" pitchFamily="18" charset="0"/>
              </a:rPr>
              <a:t> testing the action. Here, the child made a jump detector that plays the Mario jump sound.</a:t>
            </a:r>
            <a:endParaRPr lang="en-US" sz="2400" dirty="0">
              <a:effectLst/>
              <a:latin typeface="Times New Roman" panose="02020603050405020304" pitchFamily="18" charset="0"/>
              <a:ea typeface="MS Mincho"/>
              <a:cs typeface="Times New Roman" panose="02020603050405020304" pitchFamily="18" charset="0"/>
            </a:endParaRPr>
          </a:p>
        </p:txBody>
      </p:sp>
      <p:sp>
        <p:nvSpPr>
          <p:cNvPr id="12" name="Content Placeholder 5"/>
          <p:cNvSpPr>
            <a:spLocks noGrp="1"/>
          </p:cNvSpPr>
          <p:nvPr>
            <p:ph idx="1"/>
          </p:nvPr>
        </p:nvSpPr>
        <p:spPr>
          <a:xfrm>
            <a:off x="228600" y="1066801"/>
            <a:ext cx="12192000" cy="662596"/>
          </a:xfrm>
        </p:spPr>
        <p:txBody>
          <a:bodyPr>
            <a:normAutofit/>
          </a:bodyPr>
          <a:lstStyle/>
          <a:p>
            <a:r>
              <a:rPr lang="en-US" sz="2000" dirty="0"/>
              <a:t>Children can build their own scientific instruments that allow them to investigate and compare phenomena over time and across contexts.</a:t>
            </a:r>
          </a:p>
        </p:txBody>
      </p:sp>
      <p:pic>
        <p:nvPicPr>
          <p:cNvPr id="13" name="Picture 12"/>
          <p:cNvPicPr>
            <a:picLocks noChangeAspect="1"/>
          </p:cNvPicPr>
          <p:nvPr/>
        </p:nvPicPr>
        <p:blipFill rotWithShape="1">
          <a:blip r:embed="rId2" cstate="print">
            <a:extLst>
              <a:ext uri="{28A0092B-C50C-407E-A947-70E740481C1C}">
                <a14:useLocalDpi xmlns:a14="http://schemas.microsoft.com/office/drawing/2010/main" val="0"/>
              </a:ext>
            </a:extLst>
          </a:blip>
          <a:srcRect l="10187" r="37025"/>
          <a:stretch/>
        </p:blipFill>
        <p:spPr>
          <a:xfrm>
            <a:off x="3429000" y="1208295"/>
            <a:ext cx="3678844" cy="5808701"/>
          </a:xfrm>
          <a:prstGeom prst="rect">
            <a:avLst/>
          </a:prstGeom>
        </p:spPr>
      </p:pic>
    </p:spTree>
    <p:extLst>
      <p:ext uri="{BB962C8B-B14F-4D97-AF65-F5344CB8AC3E}">
        <p14:creationId xmlns:p14="http://schemas.microsoft.com/office/powerpoint/2010/main" val="268660238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lang="en-US" dirty="0" err="1"/>
              <a:t>MakerWear</a:t>
            </a:r>
            <a:endParaRPr lang="en-US" dirty="0"/>
          </a:p>
        </p:txBody>
      </p:sp>
      <p:sp>
        <p:nvSpPr>
          <p:cNvPr id="32" name="Content Placeholder 31"/>
          <p:cNvSpPr>
            <a:spLocks noGrp="1"/>
          </p:cNvSpPr>
          <p:nvPr>
            <p:ph idx="1"/>
          </p:nvPr>
        </p:nvSpPr>
        <p:spPr>
          <a:xfrm>
            <a:off x="228599" y="1566350"/>
            <a:ext cx="4400825" cy="5063050"/>
          </a:xfrm>
        </p:spPr>
        <p:txBody>
          <a:bodyPr>
            <a:normAutofit/>
          </a:bodyPr>
          <a:lstStyle/>
          <a:p>
            <a:pPr lvl="0"/>
            <a:r>
              <a:rPr lang="en-US" dirty="0"/>
              <a:t>A new construction kit aimed at </a:t>
            </a:r>
            <a:r>
              <a:rPr lang="en-US" dirty="0">
                <a:latin typeface="Museo Sans 500" panose="02000000000000000000" pitchFamily="50" charset="0"/>
              </a:rPr>
              <a:t>enabling children</a:t>
            </a:r>
            <a:r>
              <a:rPr lang="en-US" dirty="0"/>
              <a:t> to </a:t>
            </a:r>
            <a:r>
              <a:rPr lang="en-US" dirty="0">
                <a:latin typeface="Museo Sans 500" panose="02000000000000000000" pitchFamily="50" charset="0"/>
              </a:rPr>
              <a:t>design</a:t>
            </a:r>
            <a:r>
              <a:rPr lang="en-US" dirty="0"/>
              <a:t> and build their own </a:t>
            </a:r>
            <a:r>
              <a:rPr lang="en-US" dirty="0">
                <a:latin typeface="Museo Sans 500" panose="02000000000000000000" pitchFamily="50" charset="0"/>
              </a:rPr>
              <a:t>interactive wearables</a:t>
            </a:r>
            <a:r>
              <a:rPr lang="en-US" dirty="0"/>
              <a:t>.</a:t>
            </a:r>
          </a:p>
          <a:p>
            <a:pPr lvl="0"/>
            <a:r>
              <a:rPr lang="en-US" dirty="0"/>
              <a:t>A compelling pathway to engage children in </a:t>
            </a:r>
            <a:r>
              <a:rPr lang="en-US" dirty="0">
                <a:latin typeface="Museo Sans 500" panose="02000000000000000000" pitchFamily="50" charset="0"/>
              </a:rPr>
              <a:t>STEAM-related</a:t>
            </a:r>
            <a:r>
              <a:rPr lang="en-US" dirty="0"/>
              <a:t> activities</a:t>
            </a:r>
          </a:p>
          <a:p>
            <a:pPr lvl="0"/>
            <a:r>
              <a:rPr lang="en-US" dirty="0"/>
              <a:t>A new way for children to </a:t>
            </a:r>
            <a:r>
              <a:rPr lang="en-US" dirty="0">
                <a:latin typeface="Museo Sans 500" panose="02000000000000000000" pitchFamily="50" charset="0"/>
              </a:rPr>
              <a:t>think about </a:t>
            </a:r>
            <a:r>
              <a:rPr lang="en-US" dirty="0"/>
              <a:t>and </a:t>
            </a:r>
            <a:r>
              <a:rPr lang="en-US" dirty="0">
                <a:latin typeface="Museo Sans 500" panose="02000000000000000000" pitchFamily="50" charset="0"/>
              </a:rPr>
              <a:t>develop</a:t>
            </a:r>
            <a:r>
              <a:rPr lang="en-US" dirty="0"/>
              <a:t> </a:t>
            </a:r>
            <a:r>
              <a:rPr lang="en-US" dirty="0">
                <a:latin typeface="Museo Sans 500" panose="02000000000000000000" pitchFamily="50" charset="0"/>
              </a:rPr>
              <a:t>electronics/code</a:t>
            </a:r>
          </a:p>
        </p:txBody>
      </p:sp>
      <p:sp>
        <p:nvSpPr>
          <p:cNvPr id="33" name="Content Placeholder 32"/>
          <p:cNvSpPr>
            <a:spLocks noGrp="1"/>
          </p:cNvSpPr>
          <p:nvPr>
            <p:ph sz="quarter" idx="13"/>
          </p:nvPr>
        </p:nvSpPr>
        <p:spPr/>
        <p:txBody>
          <a:bodyPr>
            <a:normAutofit/>
          </a:bodyPr>
          <a:lstStyle/>
          <a:p>
            <a:r>
              <a:rPr lang="en-US" dirty="0"/>
              <a:t>In Summary</a:t>
            </a:r>
          </a:p>
        </p:txBody>
      </p:sp>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35185" r="18889"/>
          <a:stretch/>
        </p:blipFill>
        <p:spPr>
          <a:xfrm>
            <a:off x="4858025" y="304800"/>
            <a:ext cx="1709701" cy="2481824"/>
          </a:xfrm>
          <a:prstGeom prst="rect">
            <a:avLst/>
          </a:prstGeom>
        </p:spPr>
      </p:pic>
      <p:pic>
        <p:nvPicPr>
          <p:cNvPr id="17" name="Picture 16"/>
          <p:cNvPicPr>
            <a:picLocks noChangeAspect="1"/>
          </p:cNvPicPr>
          <p:nvPr/>
        </p:nvPicPr>
        <p:blipFill rotWithShape="1">
          <a:blip r:embed="rId4" cstate="print">
            <a:extLst>
              <a:ext uri="{28A0092B-C50C-407E-A947-70E740481C1C}">
                <a14:useLocalDpi xmlns:a14="http://schemas.microsoft.com/office/drawing/2010/main" val="0"/>
              </a:ext>
            </a:extLst>
          </a:blip>
          <a:srcRect t="153" r="26667" b="-1"/>
          <a:stretch/>
        </p:blipFill>
        <p:spPr>
          <a:xfrm>
            <a:off x="8206482" y="2845165"/>
            <a:ext cx="3705814" cy="3784233"/>
          </a:xfrm>
          <a:prstGeom prst="rect">
            <a:avLst/>
          </a:prstGeom>
        </p:spPr>
      </p:pic>
      <p:pic>
        <p:nvPicPr>
          <p:cNvPr id="18" name="Content Placeholder 4"/>
          <p:cNvPicPr>
            <a:picLocks noChangeAspect="1"/>
          </p:cNvPicPr>
          <p:nvPr/>
        </p:nvPicPr>
        <p:blipFill rotWithShape="1">
          <a:blip r:embed="rId5" cstate="print">
            <a:extLst>
              <a:ext uri="{28A0092B-C50C-407E-A947-70E740481C1C}">
                <a14:useLocalDpi xmlns:a14="http://schemas.microsoft.com/office/drawing/2010/main" val="0"/>
              </a:ext>
            </a:extLst>
          </a:blip>
          <a:srcRect r="8675"/>
          <a:stretch/>
        </p:blipFill>
        <p:spPr>
          <a:xfrm>
            <a:off x="4858026" y="2845166"/>
            <a:ext cx="3238074" cy="2363762"/>
          </a:xfrm>
          <a:prstGeom prst="rect">
            <a:avLst/>
          </a:prstGeom>
        </p:spPr>
      </p:pic>
      <p:pic>
        <p:nvPicPr>
          <p:cNvPr id="8" name="Picture 7"/>
          <p:cNvPicPr>
            <a:picLocks noChangeAspect="1"/>
          </p:cNvPicPr>
          <p:nvPr/>
        </p:nvPicPr>
        <p:blipFill rotWithShape="1">
          <a:blip r:embed="rId6" cstate="print">
            <a:extLst>
              <a:ext uri="{28A0092B-C50C-407E-A947-70E740481C1C}">
                <a14:useLocalDpi xmlns:a14="http://schemas.microsoft.com/office/drawing/2010/main" val="0"/>
              </a:ext>
            </a:extLst>
          </a:blip>
          <a:srcRect t="3774" r="13589"/>
          <a:stretch/>
        </p:blipFill>
        <p:spPr>
          <a:xfrm rot="5400000">
            <a:off x="9634993" y="509321"/>
            <a:ext cx="2481824" cy="2072782"/>
          </a:xfrm>
          <a:prstGeom prst="rect">
            <a:avLst/>
          </a:prstGeom>
        </p:spPr>
      </p:pic>
      <p:grpSp>
        <p:nvGrpSpPr>
          <p:cNvPr id="25" name="Group 24"/>
          <p:cNvGrpSpPr/>
          <p:nvPr/>
        </p:nvGrpSpPr>
        <p:grpSpPr>
          <a:xfrm>
            <a:off x="4858025" y="5265735"/>
            <a:ext cx="3238072" cy="1363665"/>
            <a:chOff x="4876769" y="5235562"/>
            <a:chExt cx="2743230" cy="1155270"/>
          </a:xfrm>
        </p:grpSpPr>
        <p:pic>
          <p:nvPicPr>
            <p:cNvPr id="10" name="Picture 9"/>
            <p:cNvPicPr>
              <a:picLocks noChangeAspect="1"/>
            </p:cNvPicPr>
            <p:nvPr/>
          </p:nvPicPr>
          <p:blipFill rotWithShape="1">
            <a:blip r:embed="rId7" cstate="print">
              <a:extLst>
                <a:ext uri="{28A0092B-C50C-407E-A947-70E740481C1C}">
                  <a14:useLocalDpi xmlns:a14="http://schemas.microsoft.com/office/drawing/2010/main" val="0"/>
                </a:ext>
              </a:extLst>
            </a:blip>
            <a:srcRect l="34322" t="17778" r="20371" b="16642"/>
            <a:stretch/>
          </p:blipFill>
          <p:spPr>
            <a:xfrm>
              <a:off x="4876769" y="5244354"/>
              <a:ext cx="1188088" cy="1146478"/>
            </a:xfrm>
            <a:prstGeom prst="rect">
              <a:avLst/>
            </a:prstGeom>
          </p:spPr>
        </p:pic>
        <p:pic>
          <p:nvPicPr>
            <p:cNvPr id="23" name="Picture 22"/>
            <p:cNvPicPr>
              <a:picLocks noChangeAspect="1"/>
            </p:cNvPicPr>
            <p:nvPr/>
          </p:nvPicPr>
          <p:blipFill rotWithShape="1">
            <a:blip r:embed="rId8" cstate="print">
              <a:extLst>
                <a:ext uri="{28A0092B-C50C-407E-A947-70E740481C1C}">
                  <a14:useLocalDpi xmlns:a14="http://schemas.microsoft.com/office/drawing/2010/main" val="0"/>
                </a:ext>
              </a:extLst>
            </a:blip>
            <a:srcRect l="35556" t="2594" r="17169" b="15925"/>
            <a:stretch/>
          </p:blipFill>
          <p:spPr>
            <a:xfrm rot="5400000">
              <a:off x="6295674" y="5066506"/>
              <a:ext cx="1155270" cy="1493381"/>
            </a:xfrm>
            <a:prstGeom prst="rect">
              <a:avLst/>
            </a:prstGeom>
          </p:spPr>
        </p:pic>
      </p:grpSp>
      <p:pic>
        <p:nvPicPr>
          <p:cNvPr id="28" name="Content Placeholder 4"/>
          <p:cNvPicPr>
            <a:picLocks noChangeAspect="1"/>
          </p:cNvPicPr>
          <p:nvPr/>
        </p:nvPicPr>
        <p:blipFill rotWithShape="1">
          <a:blip r:embed="rId9" cstate="print">
            <a:extLst>
              <a:ext uri="{28A0092B-C50C-407E-A947-70E740481C1C}">
                <a14:useLocalDpi xmlns:a14="http://schemas.microsoft.com/office/drawing/2010/main" val="0"/>
              </a:ext>
            </a:extLst>
          </a:blip>
          <a:srcRect l="7398"/>
          <a:stretch/>
        </p:blipFill>
        <p:spPr>
          <a:xfrm>
            <a:off x="6673162" y="307514"/>
            <a:ext cx="3061800" cy="2481824"/>
          </a:xfrm>
          <a:prstGeom prst="rect">
            <a:avLst/>
          </a:prstGeom>
        </p:spPr>
      </p:pic>
    </p:spTree>
    <p:extLst>
      <p:ext uri="{BB962C8B-B14F-4D97-AF65-F5344CB8AC3E}">
        <p14:creationId xmlns:p14="http://schemas.microsoft.com/office/powerpoint/2010/main" val="942488141"/>
      </p:ext>
    </p:extLst>
  </p:cSld>
  <p:clrMapOvr>
    <a:masterClrMapping/>
  </p:clrMapOvr>
  <p:timing>
    <p:tnLst>
      <p:par>
        <p:cTn id="1" dur="indefinite" restart="never" nodeType="tmRoot">
          <p:childTnLst>
            <p:par>
              <p:cTn id="2"/>
            </p:par>
            <p:par>
              <p:cTn id="3"/>
            </p:par>
            <p:par>
              <p:cTn id="4"/>
            </p:par>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467600" cy="708436"/>
          </a:xfrm>
        </p:spPr>
        <p:txBody>
          <a:bodyPr/>
          <a:lstStyle/>
          <a:p>
            <a:r>
              <a:rPr lang="en-US" dirty="0"/>
              <a:t>Media Acknowledgements</a:t>
            </a:r>
          </a:p>
        </p:txBody>
      </p:sp>
      <p:sp>
        <p:nvSpPr>
          <p:cNvPr id="7" name="Rectangle 6"/>
          <p:cNvSpPr/>
          <p:nvPr/>
        </p:nvSpPr>
        <p:spPr>
          <a:xfrm>
            <a:off x="1417828" y="1086117"/>
            <a:ext cx="2927404" cy="701731"/>
          </a:xfrm>
          <a:prstGeom prst="rect">
            <a:avLst/>
          </a:prstGeom>
        </p:spPr>
        <p:txBody>
          <a:bodyPr wrap="none">
            <a:spAutoFit/>
          </a:bodyPr>
          <a:lstStyle/>
          <a:p>
            <a:pPr lvl="0">
              <a:lnSpc>
                <a:spcPct val="90000"/>
              </a:lnSpc>
            </a:pPr>
            <a:r>
              <a:rPr lang="en-US" dirty="0">
                <a:solidFill>
                  <a:prstClr val="black">
                    <a:lumMod val="75000"/>
                    <a:lumOff val="25000"/>
                  </a:prstClr>
                </a:solidFill>
                <a:latin typeface="Museo Sans 500" panose="02000000000000000000" pitchFamily="50" charset="0"/>
              </a:rPr>
              <a:t>Dancer</a:t>
            </a:r>
          </a:p>
          <a:p>
            <a:pPr lvl="0">
              <a:lnSpc>
                <a:spcPct val="90000"/>
              </a:lnSpc>
            </a:pPr>
            <a:r>
              <a:rPr lang="en-US" sz="1400" dirty="0">
                <a:solidFill>
                  <a:prstClr val="black">
                    <a:lumMod val="75000"/>
                    <a:lumOff val="25000"/>
                  </a:prstClr>
                </a:solidFill>
                <a:latin typeface="Museo Sans 100" panose="02000000000000000000" pitchFamily="50" charset="0"/>
              </a:rPr>
              <a:t>By James </a:t>
            </a:r>
            <a:r>
              <a:rPr lang="en-US" sz="1400" dirty="0" err="1">
                <a:solidFill>
                  <a:prstClr val="black">
                    <a:lumMod val="75000"/>
                    <a:lumOff val="25000"/>
                  </a:prstClr>
                </a:solidFill>
                <a:latin typeface="Museo Sans 100" panose="02000000000000000000" pitchFamily="50" charset="0"/>
              </a:rPr>
              <a:t>Keuning</a:t>
            </a:r>
            <a:endParaRPr lang="en-US" sz="1400" dirty="0">
              <a:solidFill>
                <a:prstClr val="black">
                  <a:lumMod val="75000"/>
                  <a:lumOff val="25000"/>
                </a:prstClr>
              </a:solidFill>
              <a:latin typeface="Museo Sans 100" panose="02000000000000000000" pitchFamily="50" charset="0"/>
            </a:endParaRPr>
          </a:p>
          <a:p>
            <a:pPr lvl="0">
              <a:lnSpc>
                <a:spcPct val="90000"/>
              </a:lnSpc>
            </a:pPr>
            <a:r>
              <a:rPr lang="en-US" sz="1200" dirty="0">
                <a:solidFill>
                  <a:prstClr val="black">
                    <a:lumMod val="75000"/>
                    <a:lumOff val="25000"/>
                  </a:prstClr>
                </a:solidFill>
                <a:latin typeface="Segoe Condensed" panose="020B0606040200020203" pitchFamily="34" charset="0"/>
                <a:hlinkClick r:id="rId3"/>
              </a:rPr>
              <a:t>https://thenounproject.com/term/dancer/373924/</a:t>
            </a:r>
            <a:r>
              <a:rPr lang="en-US" sz="1200" dirty="0">
                <a:solidFill>
                  <a:prstClr val="black">
                    <a:lumMod val="75000"/>
                    <a:lumOff val="25000"/>
                  </a:prstClr>
                </a:solidFill>
                <a:latin typeface="Segoe Condensed" panose="020B0606040200020203" pitchFamily="34" charset="0"/>
              </a:rPr>
              <a:t> </a:t>
            </a:r>
          </a:p>
        </p:txBody>
      </p:sp>
      <p:grpSp>
        <p:nvGrpSpPr>
          <p:cNvPr id="34" name="Group 33"/>
          <p:cNvGrpSpPr/>
          <p:nvPr/>
        </p:nvGrpSpPr>
        <p:grpSpPr>
          <a:xfrm>
            <a:off x="386202" y="4745465"/>
            <a:ext cx="1009644" cy="672335"/>
            <a:chOff x="1111827" y="4572000"/>
            <a:chExt cx="3841174" cy="2557890"/>
          </a:xfrm>
        </p:grpSpPr>
        <p:pic>
          <p:nvPicPr>
            <p:cNvPr id="36" name="Picture 35"/>
            <p:cNvPicPr>
              <a:picLocks noChangeAspect="1"/>
            </p:cNvPicPr>
            <p:nvPr/>
          </p:nvPicPr>
          <p:blipFill rotWithShape="1">
            <a:blip r:embed="rId4" cstate="print">
              <a:extLst>
                <a:ext uri="{28A0092B-C50C-407E-A947-70E740481C1C}">
                  <a14:useLocalDpi xmlns:a14="http://schemas.microsoft.com/office/drawing/2010/main" val="0"/>
                </a:ext>
              </a:extLst>
            </a:blip>
            <a:srcRect l="35094" t="31666" b="23890"/>
            <a:stretch/>
          </p:blipFill>
          <p:spPr>
            <a:xfrm>
              <a:off x="1217485" y="4572000"/>
              <a:ext cx="3735516" cy="2557890"/>
            </a:xfrm>
            <a:prstGeom prst="rect">
              <a:avLst/>
            </a:prstGeom>
          </p:spPr>
        </p:pic>
        <p:sp>
          <p:nvSpPr>
            <p:cNvPr id="37" name="Freeform 36"/>
            <p:cNvSpPr/>
            <p:nvPr/>
          </p:nvSpPr>
          <p:spPr>
            <a:xfrm>
              <a:off x="1111827" y="4992832"/>
              <a:ext cx="415637" cy="659823"/>
            </a:xfrm>
            <a:custGeom>
              <a:avLst/>
              <a:gdLst>
                <a:gd name="connsiteX0" fmla="*/ 36368 w 415637"/>
                <a:gd name="connsiteY0" fmla="*/ 0 h 659823"/>
                <a:gd name="connsiteX1" fmla="*/ 415637 w 415637"/>
                <a:gd name="connsiteY1" fmla="*/ 426027 h 659823"/>
                <a:gd name="connsiteX2" fmla="*/ 405246 w 415637"/>
                <a:gd name="connsiteY2" fmla="*/ 519545 h 659823"/>
                <a:gd name="connsiteX3" fmla="*/ 348096 w 415637"/>
                <a:gd name="connsiteY3" fmla="*/ 659823 h 659823"/>
                <a:gd name="connsiteX4" fmla="*/ 0 w 415637"/>
                <a:gd name="connsiteY4" fmla="*/ 503959 h 659823"/>
                <a:gd name="connsiteX5" fmla="*/ 36368 w 415637"/>
                <a:gd name="connsiteY5" fmla="*/ 0 h 659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637" h="659823">
                  <a:moveTo>
                    <a:pt x="36368" y="0"/>
                  </a:moveTo>
                  <a:lnTo>
                    <a:pt x="415637" y="426027"/>
                  </a:lnTo>
                  <a:lnTo>
                    <a:pt x="405246" y="519545"/>
                  </a:lnTo>
                  <a:lnTo>
                    <a:pt x="348096" y="659823"/>
                  </a:lnTo>
                  <a:lnTo>
                    <a:pt x="0" y="503959"/>
                  </a:lnTo>
                  <a:lnTo>
                    <a:pt x="36368"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3" name="Picture 4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5843" y="5605138"/>
            <a:ext cx="812907" cy="812907"/>
          </a:xfrm>
          <a:prstGeom prst="rect">
            <a:avLst/>
          </a:prstGeom>
        </p:spPr>
      </p:pic>
      <p:pic>
        <p:nvPicPr>
          <p:cNvPr id="45" name="Picture 44"/>
          <p:cNvPicPr>
            <a:picLocks noChangeAspect="1"/>
          </p:cNvPicPr>
          <p:nvPr/>
        </p:nvPicPr>
        <p:blipFill rotWithShape="1">
          <a:blip r:embed="rId6" cstate="print">
            <a:extLst>
              <a:ext uri="{28A0092B-C50C-407E-A947-70E740481C1C}">
                <a14:useLocalDpi xmlns:a14="http://schemas.microsoft.com/office/drawing/2010/main" val="0"/>
              </a:ext>
            </a:extLst>
          </a:blip>
          <a:srcRect b="14445"/>
          <a:stretch/>
        </p:blipFill>
        <p:spPr>
          <a:xfrm>
            <a:off x="424764" y="1086117"/>
            <a:ext cx="831137" cy="711084"/>
          </a:xfrm>
          <a:prstGeom prst="rect">
            <a:avLst/>
          </a:prstGeom>
        </p:spPr>
      </p:pic>
      <p:pic>
        <p:nvPicPr>
          <p:cNvPr id="63" name="Picture 6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3716" y="2041227"/>
            <a:ext cx="713232" cy="713232"/>
          </a:xfrm>
          <a:prstGeom prst="rect">
            <a:avLst/>
          </a:prstGeom>
        </p:spPr>
      </p:pic>
      <p:sp>
        <p:nvSpPr>
          <p:cNvPr id="64" name="Rectangle 63"/>
          <p:cNvSpPr/>
          <p:nvPr/>
        </p:nvSpPr>
        <p:spPr>
          <a:xfrm>
            <a:off x="1417828" y="2041227"/>
            <a:ext cx="2752677" cy="701731"/>
          </a:xfrm>
          <a:prstGeom prst="rect">
            <a:avLst/>
          </a:prstGeom>
        </p:spPr>
        <p:txBody>
          <a:bodyPr wrap="none">
            <a:spAutoFit/>
          </a:bodyPr>
          <a:lstStyle/>
          <a:p>
            <a:pPr lvl="0">
              <a:lnSpc>
                <a:spcPct val="90000"/>
              </a:lnSpc>
            </a:pPr>
            <a:r>
              <a:rPr lang="en-US" dirty="0">
                <a:solidFill>
                  <a:prstClr val="black">
                    <a:lumMod val="75000"/>
                    <a:lumOff val="25000"/>
                  </a:prstClr>
                </a:solidFill>
                <a:latin typeface="Museo Sans 500" panose="02000000000000000000" pitchFamily="50" charset="0"/>
              </a:rPr>
              <a:t>House</a:t>
            </a:r>
          </a:p>
          <a:p>
            <a:pPr lvl="0">
              <a:lnSpc>
                <a:spcPct val="90000"/>
              </a:lnSpc>
            </a:pPr>
            <a:r>
              <a:rPr lang="en-US" sz="1400" dirty="0">
                <a:solidFill>
                  <a:prstClr val="black">
                    <a:lumMod val="75000"/>
                    <a:lumOff val="25000"/>
                  </a:prstClr>
                </a:solidFill>
                <a:latin typeface="Museo Sans 100" panose="02000000000000000000" pitchFamily="50" charset="0"/>
              </a:rPr>
              <a:t>By Paulo </a:t>
            </a:r>
            <a:r>
              <a:rPr lang="en-US" sz="1400" dirty="0" err="1">
                <a:solidFill>
                  <a:prstClr val="black">
                    <a:lumMod val="75000"/>
                    <a:lumOff val="25000"/>
                  </a:prstClr>
                </a:solidFill>
                <a:latin typeface="Museo Sans 100" panose="02000000000000000000" pitchFamily="50" charset="0"/>
              </a:rPr>
              <a:t>Volkova</a:t>
            </a:r>
            <a:endParaRPr lang="en-US" sz="1400" dirty="0">
              <a:solidFill>
                <a:prstClr val="black">
                  <a:lumMod val="75000"/>
                  <a:lumOff val="25000"/>
                </a:prstClr>
              </a:solidFill>
              <a:latin typeface="Museo Sans 100" panose="02000000000000000000" pitchFamily="50" charset="0"/>
            </a:endParaRPr>
          </a:p>
          <a:p>
            <a:pPr lvl="0">
              <a:lnSpc>
                <a:spcPct val="90000"/>
              </a:lnSpc>
            </a:pPr>
            <a:r>
              <a:rPr lang="en-US" sz="1200" dirty="0">
                <a:solidFill>
                  <a:prstClr val="black">
                    <a:lumMod val="75000"/>
                    <a:lumOff val="25000"/>
                  </a:prstClr>
                </a:solidFill>
                <a:latin typeface="Segoe Condensed" panose="020B0606040200020203" pitchFamily="34" charset="0"/>
                <a:hlinkClick r:id="rId8"/>
              </a:rPr>
              <a:t>https://thenounproject.com/term/house/3966/</a:t>
            </a:r>
            <a:r>
              <a:rPr lang="en-US" sz="1200" dirty="0">
                <a:solidFill>
                  <a:prstClr val="black">
                    <a:lumMod val="75000"/>
                    <a:lumOff val="25000"/>
                  </a:prstClr>
                </a:solidFill>
                <a:latin typeface="Segoe Condensed" panose="020B0606040200020203" pitchFamily="34" charset="0"/>
              </a:rPr>
              <a:t> </a:t>
            </a:r>
          </a:p>
        </p:txBody>
      </p:sp>
      <p:pic>
        <p:nvPicPr>
          <p:cNvPr id="65" name="Picture 64"/>
          <p:cNvPicPr>
            <a:picLocks noChangeAspect="1"/>
          </p:cNvPicPr>
          <p:nvPr/>
        </p:nvPicPr>
        <p:blipFill rotWithShape="1">
          <a:blip r:embed="rId9" cstate="print">
            <a:extLst>
              <a:ext uri="{28A0092B-C50C-407E-A947-70E740481C1C}">
                <a14:useLocalDpi xmlns:a14="http://schemas.microsoft.com/office/drawing/2010/main" val="0"/>
              </a:ext>
            </a:extLst>
          </a:blip>
          <a:srcRect t="13636" b="42134"/>
          <a:stretch/>
        </p:blipFill>
        <p:spPr>
          <a:xfrm>
            <a:off x="211566" y="3068442"/>
            <a:ext cx="1257532" cy="556210"/>
          </a:xfrm>
          <a:prstGeom prst="rect">
            <a:avLst/>
          </a:prstGeom>
        </p:spPr>
      </p:pic>
      <p:sp>
        <p:nvSpPr>
          <p:cNvPr id="66" name="Rectangle 65"/>
          <p:cNvSpPr/>
          <p:nvPr/>
        </p:nvSpPr>
        <p:spPr>
          <a:xfrm>
            <a:off x="1417828" y="2995681"/>
            <a:ext cx="2791149" cy="701731"/>
          </a:xfrm>
          <a:prstGeom prst="rect">
            <a:avLst/>
          </a:prstGeom>
        </p:spPr>
        <p:txBody>
          <a:bodyPr wrap="none">
            <a:spAutoFit/>
          </a:bodyPr>
          <a:lstStyle/>
          <a:p>
            <a:pPr lvl="0">
              <a:lnSpc>
                <a:spcPct val="90000"/>
              </a:lnSpc>
            </a:pPr>
            <a:r>
              <a:rPr lang="en-US" dirty="0">
                <a:solidFill>
                  <a:prstClr val="black">
                    <a:lumMod val="75000"/>
                    <a:lumOff val="25000"/>
                  </a:prstClr>
                </a:solidFill>
                <a:latin typeface="Museo Sans 500" panose="02000000000000000000" pitchFamily="50" charset="0"/>
              </a:rPr>
              <a:t>School</a:t>
            </a:r>
          </a:p>
          <a:p>
            <a:pPr lvl="0">
              <a:lnSpc>
                <a:spcPct val="90000"/>
              </a:lnSpc>
            </a:pPr>
            <a:r>
              <a:rPr lang="en-US" sz="1400" dirty="0">
                <a:solidFill>
                  <a:prstClr val="black">
                    <a:lumMod val="75000"/>
                    <a:lumOff val="25000"/>
                  </a:prstClr>
                </a:solidFill>
                <a:latin typeface="Museo Sans 100" panose="02000000000000000000" pitchFamily="50" charset="0"/>
              </a:rPr>
              <a:t>By Mike Wirth</a:t>
            </a:r>
          </a:p>
          <a:p>
            <a:pPr lvl="0">
              <a:lnSpc>
                <a:spcPct val="90000"/>
              </a:lnSpc>
            </a:pPr>
            <a:r>
              <a:rPr lang="en-US" sz="1200" dirty="0">
                <a:solidFill>
                  <a:prstClr val="black">
                    <a:lumMod val="75000"/>
                    <a:lumOff val="25000"/>
                  </a:prstClr>
                </a:solidFill>
                <a:latin typeface="Segoe Condensed" panose="020B0606040200020203" pitchFamily="34" charset="0"/>
                <a:hlinkClick r:id="rId10"/>
              </a:rPr>
              <a:t>https://thenounproject.com/term/school/23692</a:t>
            </a:r>
            <a:r>
              <a:rPr lang="en-US" sz="1200" dirty="0">
                <a:solidFill>
                  <a:prstClr val="black">
                    <a:lumMod val="75000"/>
                    <a:lumOff val="25000"/>
                  </a:prstClr>
                </a:solidFill>
                <a:latin typeface="Segoe Condensed" panose="020B0606040200020203" pitchFamily="34" charset="0"/>
              </a:rPr>
              <a:t> </a:t>
            </a:r>
          </a:p>
        </p:txBody>
      </p:sp>
      <p:pic>
        <p:nvPicPr>
          <p:cNvPr id="67" name="Picture 66"/>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86729" y="3844895"/>
            <a:ext cx="713232" cy="713232"/>
          </a:xfrm>
          <a:prstGeom prst="rect">
            <a:avLst/>
          </a:prstGeom>
        </p:spPr>
      </p:pic>
      <p:sp>
        <p:nvSpPr>
          <p:cNvPr id="68" name="Rectangle 67"/>
          <p:cNvSpPr/>
          <p:nvPr/>
        </p:nvSpPr>
        <p:spPr>
          <a:xfrm>
            <a:off x="1417828" y="3844895"/>
            <a:ext cx="3230372" cy="701731"/>
          </a:xfrm>
          <a:prstGeom prst="rect">
            <a:avLst/>
          </a:prstGeom>
        </p:spPr>
        <p:txBody>
          <a:bodyPr wrap="none">
            <a:spAutoFit/>
          </a:bodyPr>
          <a:lstStyle/>
          <a:p>
            <a:pPr lvl="0">
              <a:lnSpc>
                <a:spcPct val="90000"/>
              </a:lnSpc>
            </a:pPr>
            <a:r>
              <a:rPr lang="en-US" dirty="0">
                <a:solidFill>
                  <a:prstClr val="black">
                    <a:lumMod val="75000"/>
                    <a:lumOff val="25000"/>
                  </a:prstClr>
                </a:solidFill>
                <a:latin typeface="Museo Sans 500" panose="02000000000000000000" pitchFamily="50" charset="0"/>
              </a:rPr>
              <a:t>Bus Stop</a:t>
            </a:r>
          </a:p>
          <a:p>
            <a:pPr lvl="0">
              <a:lnSpc>
                <a:spcPct val="90000"/>
              </a:lnSpc>
            </a:pPr>
            <a:r>
              <a:rPr lang="en-US" sz="1400" dirty="0">
                <a:solidFill>
                  <a:prstClr val="black">
                    <a:lumMod val="75000"/>
                    <a:lumOff val="25000"/>
                  </a:prstClr>
                </a:solidFill>
                <a:latin typeface="Museo Sans 100" panose="02000000000000000000" pitchFamily="50" charset="0"/>
              </a:rPr>
              <a:t>By </a:t>
            </a:r>
            <a:r>
              <a:rPr lang="en-US" sz="1400" dirty="0" err="1">
                <a:solidFill>
                  <a:prstClr val="black">
                    <a:lumMod val="75000"/>
                    <a:lumOff val="25000"/>
                  </a:prstClr>
                </a:solidFill>
                <a:latin typeface="Museo Sans 100" panose="02000000000000000000" pitchFamily="50" charset="0"/>
              </a:rPr>
              <a:t>Iconathon</a:t>
            </a:r>
            <a:endParaRPr lang="en-US" sz="1400" dirty="0">
              <a:solidFill>
                <a:prstClr val="black">
                  <a:lumMod val="75000"/>
                  <a:lumOff val="25000"/>
                </a:prstClr>
              </a:solidFill>
              <a:latin typeface="Museo Sans 100" panose="02000000000000000000" pitchFamily="50" charset="0"/>
            </a:endParaRPr>
          </a:p>
          <a:p>
            <a:pPr lvl="0">
              <a:lnSpc>
                <a:spcPct val="90000"/>
              </a:lnSpc>
            </a:pPr>
            <a:r>
              <a:rPr lang="en-US" sz="1200" dirty="0">
                <a:solidFill>
                  <a:prstClr val="black">
                    <a:lumMod val="75000"/>
                    <a:lumOff val="25000"/>
                  </a:prstClr>
                </a:solidFill>
                <a:latin typeface="Segoe Condensed" panose="020B0606040200020203" pitchFamily="34" charset="0"/>
                <a:hlinkClick r:id="rId12"/>
              </a:rPr>
              <a:t>https://thenounproject.com/term/school-bus-stop/731/</a:t>
            </a:r>
            <a:r>
              <a:rPr lang="en-US" sz="1200" dirty="0">
                <a:solidFill>
                  <a:prstClr val="black">
                    <a:lumMod val="75000"/>
                    <a:lumOff val="25000"/>
                  </a:prstClr>
                </a:solidFill>
                <a:latin typeface="Segoe Condensed" panose="020B0606040200020203" pitchFamily="34" charset="0"/>
              </a:rPr>
              <a:t> </a:t>
            </a:r>
          </a:p>
        </p:txBody>
      </p:sp>
      <p:sp>
        <p:nvSpPr>
          <p:cNvPr id="70" name="Rectangle 69"/>
          <p:cNvSpPr/>
          <p:nvPr/>
        </p:nvSpPr>
        <p:spPr>
          <a:xfrm>
            <a:off x="1417828" y="4730766"/>
            <a:ext cx="2929007" cy="701731"/>
          </a:xfrm>
          <a:prstGeom prst="rect">
            <a:avLst/>
          </a:prstGeom>
        </p:spPr>
        <p:txBody>
          <a:bodyPr wrap="none">
            <a:spAutoFit/>
          </a:bodyPr>
          <a:lstStyle/>
          <a:p>
            <a:pPr lvl="0">
              <a:lnSpc>
                <a:spcPct val="90000"/>
              </a:lnSpc>
            </a:pPr>
            <a:r>
              <a:rPr lang="en-US" dirty="0">
                <a:solidFill>
                  <a:prstClr val="black">
                    <a:lumMod val="75000"/>
                    <a:lumOff val="25000"/>
                  </a:prstClr>
                </a:solidFill>
                <a:latin typeface="Museo Sans 500" panose="02000000000000000000" pitchFamily="50" charset="0"/>
              </a:rPr>
              <a:t>Friends</a:t>
            </a:r>
          </a:p>
          <a:p>
            <a:pPr lvl="0">
              <a:lnSpc>
                <a:spcPct val="90000"/>
              </a:lnSpc>
            </a:pPr>
            <a:r>
              <a:rPr lang="en-US" sz="1400" dirty="0">
                <a:solidFill>
                  <a:prstClr val="black">
                    <a:lumMod val="75000"/>
                    <a:lumOff val="25000"/>
                  </a:prstClr>
                </a:solidFill>
                <a:latin typeface="Museo Sans 100" panose="02000000000000000000" pitchFamily="50" charset="0"/>
              </a:rPr>
              <a:t>By Marie Van den </a:t>
            </a:r>
            <a:r>
              <a:rPr lang="en-US" sz="1400" dirty="0" err="1">
                <a:solidFill>
                  <a:prstClr val="black">
                    <a:lumMod val="75000"/>
                    <a:lumOff val="25000"/>
                  </a:prstClr>
                </a:solidFill>
                <a:latin typeface="Museo Sans 100" panose="02000000000000000000" pitchFamily="50" charset="0"/>
              </a:rPr>
              <a:t>Broeck</a:t>
            </a:r>
            <a:endParaRPr lang="en-US" sz="1400" dirty="0">
              <a:solidFill>
                <a:prstClr val="black">
                  <a:lumMod val="75000"/>
                  <a:lumOff val="25000"/>
                </a:prstClr>
              </a:solidFill>
              <a:latin typeface="Museo Sans 100" panose="02000000000000000000" pitchFamily="50" charset="0"/>
            </a:endParaRPr>
          </a:p>
          <a:p>
            <a:pPr lvl="0">
              <a:lnSpc>
                <a:spcPct val="90000"/>
              </a:lnSpc>
            </a:pPr>
            <a:r>
              <a:rPr lang="en-US" sz="1200" dirty="0">
                <a:solidFill>
                  <a:prstClr val="black">
                    <a:lumMod val="75000"/>
                    <a:lumOff val="25000"/>
                  </a:prstClr>
                </a:solidFill>
                <a:latin typeface="Segoe Condensed" panose="020B0606040200020203" pitchFamily="34" charset="0"/>
                <a:hlinkClick r:id="rId13"/>
              </a:rPr>
              <a:t>https://thenounproject.com/term/friends/235419/</a:t>
            </a:r>
            <a:r>
              <a:rPr lang="en-US" sz="1200" dirty="0">
                <a:solidFill>
                  <a:prstClr val="black">
                    <a:lumMod val="75000"/>
                    <a:lumOff val="25000"/>
                  </a:prstClr>
                </a:solidFill>
                <a:latin typeface="Segoe Condensed" panose="020B0606040200020203" pitchFamily="34" charset="0"/>
              </a:rPr>
              <a:t> </a:t>
            </a:r>
          </a:p>
        </p:txBody>
      </p:sp>
      <p:sp>
        <p:nvSpPr>
          <p:cNvPr id="71" name="Rectangle 70"/>
          <p:cNvSpPr/>
          <p:nvPr/>
        </p:nvSpPr>
        <p:spPr>
          <a:xfrm>
            <a:off x="1420942" y="5660725"/>
            <a:ext cx="2755883" cy="701731"/>
          </a:xfrm>
          <a:prstGeom prst="rect">
            <a:avLst/>
          </a:prstGeom>
        </p:spPr>
        <p:txBody>
          <a:bodyPr wrap="none">
            <a:spAutoFit/>
          </a:bodyPr>
          <a:lstStyle/>
          <a:p>
            <a:pPr lvl="0">
              <a:lnSpc>
                <a:spcPct val="90000"/>
              </a:lnSpc>
            </a:pPr>
            <a:r>
              <a:rPr lang="en-US" dirty="0">
                <a:solidFill>
                  <a:prstClr val="black">
                    <a:lumMod val="75000"/>
                    <a:lumOff val="25000"/>
                  </a:prstClr>
                </a:solidFill>
                <a:latin typeface="Museo Sans 500" panose="02000000000000000000" pitchFamily="50" charset="0"/>
              </a:rPr>
              <a:t>Boy</a:t>
            </a:r>
          </a:p>
          <a:p>
            <a:pPr lvl="0">
              <a:lnSpc>
                <a:spcPct val="90000"/>
              </a:lnSpc>
            </a:pPr>
            <a:r>
              <a:rPr lang="en-US" sz="1400" dirty="0">
                <a:solidFill>
                  <a:prstClr val="black">
                    <a:lumMod val="75000"/>
                    <a:lumOff val="25000"/>
                  </a:prstClr>
                </a:solidFill>
                <a:latin typeface="Museo Sans 100" panose="02000000000000000000" pitchFamily="50" charset="0"/>
              </a:rPr>
              <a:t>By Carlos Gonzalez</a:t>
            </a:r>
          </a:p>
          <a:p>
            <a:pPr lvl="0">
              <a:lnSpc>
                <a:spcPct val="90000"/>
              </a:lnSpc>
            </a:pPr>
            <a:r>
              <a:rPr lang="en-US" sz="1200" dirty="0">
                <a:solidFill>
                  <a:prstClr val="black">
                    <a:lumMod val="75000"/>
                    <a:lumOff val="25000"/>
                  </a:prstClr>
                </a:solidFill>
                <a:latin typeface="Segoe Condensed" panose="020B0606040200020203" pitchFamily="34" charset="0"/>
                <a:hlinkClick r:id="rId14"/>
              </a:rPr>
              <a:t>https://thenounproject.com/term/boy/364826/</a:t>
            </a:r>
            <a:r>
              <a:rPr lang="en-US" sz="1200" dirty="0">
                <a:solidFill>
                  <a:prstClr val="black">
                    <a:lumMod val="75000"/>
                    <a:lumOff val="25000"/>
                  </a:prstClr>
                </a:solidFill>
                <a:latin typeface="Segoe Condensed" panose="020B0606040200020203" pitchFamily="34" charset="0"/>
              </a:rPr>
              <a:t> </a:t>
            </a:r>
          </a:p>
        </p:txBody>
      </p:sp>
      <p:pic>
        <p:nvPicPr>
          <p:cNvPr id="72" name="Picture 71"/>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4989734" y="1083969"/>
            <a:ext cx="713232" cy="713232"/>
          </a:xfrm>
          <a:prstGeom prst="rect">
            <a:avLst/>
          </a:prstGeom>
        </p:spPr>
      </p:pic>
      <p:pic>
        <p:nvPicPr>
          <p:cNvPr id="73" name="Picture 72"/>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4989734" y="2041227"/>
            <a:ext cx="713232" cy="713232"/>
          </a:xfrm>
          <a:prstGeom prst="rect">
            <a:avLst/>
          </a:prstGeom>
        </p:spPr>
      </p:pic>
      <p:pic>
        <p:nvPicPr>
          <p:cNvPr id="74" name="Picture 73"/>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5025381" y="3005389"/>
            <a:ext cx="641937" cy="641937"/>
          </a:xfrm>
          <a:prstGeom prst="rect">
            <a:avLst/>
          </a:prstGeom>
        </p:spPr>
      </p:pic>
      <p:pic>
        <p:nvPicPr>
          <p:cNvPr id="75" name="Picture 74"/>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5009149" y="3852809"/>
            <a:ext cx="693817" cy="693817"/>
          </a:xfrm>
          <a:prstGeom prst="rect">
            <a:avLst/>
          </a:prstGeom>
        </p:spPr>
      </p:pic>
      <p:sp>
        <p:nvSpPr>
          <p:cNvPr id="76" name="Rectangle 75"/>
          <p:cNvSpPr/>
          <p:nvPr/>
        </p:nvSpPr>
        <p:spPr>
          <a:xfrm>
            <a:off x="5791200" y="1117488"/>
            <a:ext cx="3332322" cy="867930"/>
          </a:xfrm>
          <a:prstGeom prst="rect">
            <a:avLst/>
          </a:prstGeom>
        </p:spPr>
        <p:txBody>
          <a:bodyPr wrap="none">
            <a:spAutoFit/>
          </a:bodyPr>
          <a:lstStyle/>
          <a:p>
            <a:pPr lvl="0">
              <a:lnSpc>
                <a:spcPct val="90000"/>
              </a:lnSpc>
            </a:pPr>
            <a:r>
              <a:rPr lang="en-US" dirty="0" smtClean="0">
                <a:solidFill>
                  <a:prstClr val="black">
                    <a:lumMod val="75000"/>
                    <a:lumOff val="25000"/>
                  </a:prstClr>
                </a:solidFill>
                <a:latin typeface="Museo Sans 500" panose="02000000000000000000" pitchFamily="50" charset="0"/>
              </a:rPr>
              <a:t>Painting</a:t>
            </a:r>
            <a:endParaRPr lang="en-US" dirty="0">
              <a:solidFill>
                <a:prstClr val="black">
                  <a:lumMod val="75000"/>
                  <a:lumOff val="25000"/>
                </a:prstClr>
              </a:solidFill>
              <a:latin typeface="Museo Sans 500" panose="02000000000000000000" pitchFamily="50" charset="0"/>
            </a:endParaRPr>
          </a:p>
          <a:p>
            <a:pPr lvl="0">
              <a:lnSpc>
                <a:spcPct val="90000"/>
              </a:lnSpc>
            </a:pPr>
            <a:r>
              <a:rPr lang="en-US" sz="1400" dirty="0">
                <a:solidFill>
                  <a:prstClr val="black">
                    <a:lumMod val="75000"/>
                    <a:lumOff val="25000"/>
                  </a:prstClr>
                </a:solidFill>
                <a:latin typeface="Museo Sans 100" panose="02000000000000000000" pitchFamily="50" charset="0"/>
              </a:rPr>
              <a:t>Juan Pablo </a:t>
            </a:r>
            <a:r>
              <a:rPr lang="en-US" sz="1400" dirty="0" smtClean="0">
                <a:solidFill>
                  <a:prstClr val="black">
                    <a:lumMod val="75000"/>
                    <a:lumOff val="25000"/>
                  </a:prstClr>
                </a:solidFill>
                <a:latin typeface="Museo Sans 100" panose="02000000000000000000" pitchFamily="50" charset="0"/>
              </a:rPr>
              <a:t>Bravo</a:t>
            </a:r>
          </a:p>
          <a:p>
            <a:pPr lvl="0">
              <a:lnSpc>
                <a:spcPct val="90000"/>
              </a:lnSpc>
            </a:pPr>
            <a:r>
              <a:rPr lang="en-US" sz="1200" dirty="0" smtClean="0">
                <a:hlinkClick r:id="rId19"/>
              </a:rPr>
              <a:t>https</a:t>
            </a:r>
            <a:r>
              <a:rPr lang="en-US" sz="1200" dirty="0">
                <a:hlinkClick r:id="rId19"/>
              </a:rPr>
              <a:t>://</a:t>
            </a:r>
            <a:r>
              <a:rPr lang="en-US" sz="1200" dirty="0" smtClean="0">
                <a:hlinkClick r:id="rId19"/>
              </a:rPr>
              <a:t>thenounproject.com/term/painting/17015</a:t>
            </a:r>
            <a:endParaRPr lang="en-US" sz="1200" dirty="0" smtClean="0"/>
          </a:p>
          <a:p>
            <a:pPr>
              <a:lnSpc>
                <a:spcPct val="90000"/>
              </a:lnSpc>
            </a:pPr>
            <a:endParaRPr lang="en-US" sz="1200" dirty="0">
              <a:solidFill>
                <a:prstClr val="black">
                  <a:lumMod val="75000"/>
                  <a:lumOff val="25000"/>
                </a:prstClr>
              </a:solidFill>
              <a:latin typeface="Segoe Condensed" panose="020B0606040200020203" pitchFamily="34" charset="0"/>
            </a:endParaRPr>
          </a:p>
        </p:txBody>
      </p:sp>
      <p:sp>
        <p:nvSpPr>
          <p:cNvPr id="77" name="Rectangle 76"/>
          <p:cNvSpPr/>
          <p:nvPr/>
        </p:nvSpPr>
        <p:spPr>
          <a:xfrm>
            <a:off x="5791200" y="2072598"/>
            <a:ext cx="3508012" cy="904863"/>
          </a:xfrm>
          <a:prstGeom prst="rect">
            <a:avLst/>
          </a:prstGeom>
        </p:spPr>
        <p:txBody>
          <a:bodyPr wrap="none">
            <a:spAutoFit/>
          </a:bodyPr>
          <a:lstStyle/>
          <a:p>
            <a:pPr lvl="0">
              <a:lnSpc>
                <a:spcPct val="90000"/>
              </a:lnSpc>
            </a:pPr>
            <a:r>
              <a:rPr lang="en-US" dirty="0" smtClean="0">
                <a:solidFill>
                  <a:prstClr val="black">
                    <a:lumMod val="75000"/>
                    <a:lumOff val="25000"/>
                  </a:prstClr>
                </a:solidFill>
                <a:latin typeface="Museo Sans 500" panose="02000000000000000000" pitchFamily="50" charset="0"/>
              </a:rPr>
              <a:t>Trampoline</a:t>
            </a:r>
          </a:p>
          <a:p>
            <a:pPr lvl="0">
              <a:lnSpc>
                <a:spcPct val="90000"/>
              </a:lnSpc>
            </a:pPr>
            <a:r>
              <a:rPr lang="en-US" sz="1400" dirty="0">
                <a:solidFill>
                  <a:prstClr val="black">
                    <a:lumMod val="75000"/>
                    <a:lumOff val="25000"/>
                  </a:prstClr>
                </a:solidFill>
                <a:latin typeface="Museo Sans 100" panose="02000000000000000000" pitchFamily="50" charset="0"/>
              </a:rPr>
              <a:t>Juan Pablo </a:t>
            </a:r>
            <a:r>
              <a:rPr lang="en-US" sz="1400" dirty="0" smtClean="0">
                <a:solidFill>
                  <a:prstClr val="black">
                    <a:lumMod val="75000"/>
                    <a:lumOff val="25000"/>
                  </a:prstClr>
                </a:solidFill>
                <a:latin typeface="Museo Sans 100" panose="02000000000000000000" pitchFamily="50" charset="0"/>
              </a:rPr>
              <a:t>Bravo</a:t>
            </a:r>
          </a:p>
          <a:p>
            <a:r>
              <a:rPr lang="en-US" sz="1200" dirty="0">
                <a:hlinkClick r:id="rId20"/>
              </a:rPr>
              <a:t>https://</a:t>
            </a:r>
            <a:r>
              <a:rPr lang="en-US" sz="1200" dirty="0" smtClean="0">
                <a:hlinkClick r:id="rId20"/>
              </a:rPr>
              <a:t>thenounproject.com/term/trampoline/16998</a:t>
            </a:r>
            <a:endParaRPr lang="en-US" sz="1200" dirty="0" smtClean="0"/>
          </a:p>
          <a:p>
            <a:endParaRPr lang="en-US" sz="1200" dirty="0"/>
          </a:p>
        </p:txBody>
      </p:sp>
      <p:sp>
        <p:nvSpPr>
          <p:cNvPr id="78" name="Rectangle 77"/>
          <p:cNvSpPr/>
          <p:nvPr/>
        </p:nvSpPr>
        <p:spPr>
          <a:xfrm>
            <a:off x="5791200" y="3027052"/>
            <a:ext cx="2816925" cy="867930"/>
          </a:xfrm>
          <a:prstGeom prst="rect">
            <a:avLst/>
          </a:prstGeom>
        </p:spPr>
        <p:txBody>
          <a:bodyPr wrap="none">
            <a:spAutoFit/>
          </a:bodyPr>
          <a:lstStyle/>
          <a:p>
            <a:pPr lvl="0">
              <a:lnSpc>
                <a:spcPct val="90000"/>
              </a:lnSpc>
            </a:pPr>
            <a:r>
              <a:rPr lang="en-US" dirty="0">
                <a:solidFill>
                  <a:prstClr val="black">
                    <a:lumMod val="75000"/>
                    <a:lumOff val="25000"/>
                  </a:prstClr>
                </a:solidFill>
                <a:latin typeface="Museo Sans 500" panose="02000000000000000000" pitchFamily="50" charset="0"/>
              </a:rPr>
              <a:t>Children</a:t>
            </a:r>
            <a:endParaRPr lang="en-US" dirty="0">
              <a:solidFill>
                <a:prstClr val="black">
                  <a:lumMod val="75000"/>
                  <a:lumOff val="25000"/>
                </a:prstClr>
              </a:solidFill>
              <a:latin typeface="Museo Sans 500" panose="02000000000000000000" pitchFamily="50" charset="0"/>
            </a:endParaRPr>
          </a:p>
          <a:p>
            <a:pPr lvl="0">
              <a:lnSpc>
                <a:spcPct val="90000"/>
              </a:lnSpc>
            </a:pPr>
            <a:r>
              <a:rPr lang="en-US" sz="1400" dirty="0">
                <a:solidFill>
                  <a:prstClr val="black">
                    <a:lumMod val="75000"/>
                    <a:lumOff val="25000"/>
                  </a:prstClr>
                </a:solidFill>
                <a:latin typeface="Museo Sans 100" panose="02000000000000000000" pitchFamily="50" charset="0"/>
              </a:rPr>
              <a:t>OCHA Visual Information </a:t>
            </a:r>
            <a:r>
              <a:rPr lang="en-US" sz="1400" dirty="0" smtClean="0">
                <a:solidFill>
                  <a:prstClr val="black">
                    <a:lumMod val="75000"/>
                    <a:lumOff val="25000"/>
                  </a:prstClr>
                </a:solidFill>
                <a:latin typeface="Museo Sans 100" panose="02000000000000000000" pitchFamily="50" charset="0"/>
              </a:rPr>
              <a:t>Unit</a:t>
            </a:r>
          </a:p>
          <a:p>
            <a:pPr lvl="0">
              <a:lnSpc>
                <a:spcPct val="90000"/>
              </a:lnSpc>
            </a:pPr>
            <a:r>
              <a:rPr lang="en-US" sz="1200" dirty="0">
                <a:solidFill>
                  <a:prstClr val="black">
                    <a:lumMod val="75000"/>
                    <a:lumOff val="25000"/>
                  </a:prstClr>
                </a:solidFill>
                <a:latin typeface="Segoe Condensed" panose="020B0606040200020203" pitchFamily="34" charset="0"/>
                <a:hlinkClick r:id="rId21"/>
              </a:rPr>
              <a:t>https://thenounproject.com/term/children/4283</a:t>
            </a:r>
            <a:r>
              <a:rPr lang="en-US" sz="1200" dirty="0" smtClean="0">
                <a:solidFill>
                  <a:prstClr val="black">
                    <a:lumMod val="75000"/>
                    <a:lumOff val="25000"/>
                  </a:prstClr>
                </a:solidFill>
                <a:latin typeface="Segoe Condensed" panose="020B0606040200020203" pitchFamily="34" charset="0"/>
                <a:hlinkClick r:id="rId21"/>
              </a:rPr>
              <a:t>/</a:t>
            </a:r>
            <a:endParaRPr lang="en-US" sz="1200" dirty="0" smtClean="0">
              <a:solidFill>
                <a:prstClr val="black">
                  <a:lumMod val="75000"/>
                  <a:lumOff val="25000"/>
                </a:prstClr>
              </a:solidFill>
              <a:latin typeface="Segoe Condensed" panose="020B0606040200020203" pitchFamily="34" charset="0"/>
            </a:endParaRPr>
          </a:p>
          <a:p>
            <a:pPr lvl="0">
              <a:lnSpc>
                <a:spcPct val="90000"/>
              </a:lnSpc>
            </a:pPr>
            <a:endParaRPr lang="en-US" sz="1200" dirty="0">
              <a:solidFill>
                <a:prstClr val="black">
                  <a:lumMod val="75000"/>
                  <a:lumOff val="25000"/>
                </a:prstClr>
              </a:solidFill>
              <a:latin typeface="Segoe Condensed" panose="020B0606040200020203" pitchFamily="34" charset="0"/>
            </a:endParaRPr>
          </a:p>
        </p:txBody>
      </p:sp>
      <p:sp>
        <p:nvSpPr>
          <p:cNvPr id="79" name="Rectangle 78"/>
          <p:cNvSpPr/>
          <p:nvPr/>
        </p:nvSpPr>
        <p:spPr>
          <a:xfrm>
            <a:off x="5791200" y="3876266"/>
            <a:ext cx="3299558" cy="867930"/>
          </a:xfrm>
          <a:prstGeom prst="rect">
            <a:avLst/>
          </a:prstGeom>
        </p:spPr>
        <p:txBody>
          <a:bodyPr wrap="none">
            <a:spAutoFit/>
          </a:bodyPr>
          <a:lstStyle/>
          <a:p>
            <a:pPr lvl="0">
              <a:lnSpc>
                <a:spcPct val="90000"/>
              </a:lnSpc>
            </a:pPr>
            <a:r>
              <a:rPr lang="en-US" dirty="0">
                <a:solidFill>
                  <a:prstClr val="black">
                    <a:lumMod val="75000"/>
                    <a:lumOff val="25000"/>
                  </a:prstClr>
                </a:solidFill>
                <a:latin typeface="Museo Sans 500" panose="02000000000000000000" pitchFamily="50" charset="0"/>
              </a:rPr>
              <a:t>Arduino</a:t>
            </a:r>
            <a:r>
              <a:rPr lang="en-US" dirty="0">
                <a:solidFill>
                  <a:prstClr val="black">
                    <a:lumMod val="75000"/>
                    <a:lumOff val="25000"/>
                  </a:prstClr>
                </a:solidFill>
                <a:latin typeface="Museo Sans 500" panose="02000000000000000000" pitchFamily="50" charset="0"/>
              </a:rPr>
              <a:t/>
            </a:r>
            <a:br>
              <a:rPr lang="en-US" dirty="0">
                <a:solidFill>
                  <a:prstClr val="black">
                    <a:lumMod val="75000"/>
                    <a:lumOff val="25000"/>
                  </a:prstClr>
                </a:solidFill>
                <a:latin typeface="Museo Sans 500" panose="02000000000000000000" pitchFamily="50" charset="0"/>
              </a:rPr>
            </a:br>
            <a:r>
              <a:rPr lang="en-US" sz="1400" dirty="0" err="1" smtClean="0">
                <a:solidFill>
                  <a:prstClr val="black">
                    <a:lumMod val="75000"/>
                    <a:lumOff val="25000"/>
                  </a:prstClr>
                </a:solidFill>
                <a:latin typeface="Museo Sans 100" panose="02000000000000000000" pitchFamily="50" charset="0"/>
              </a:rPr>
              <a:t>uizin</a:t>
            </a:r>
            <a:endParaRPr lang="en-US" sz="1400" dirty="0">
              <a:solidFill>
                <a:prstClr val="black">
                  <a:lumMod val="75000"/>
                  <a:lumOff val="25000"/>
                </a:prstClr>
              </a:solidFill>
              <a:latin typeface="Museo Sans 100" panose="02000000000000000000" pitchFamily="50" charset="0"/>
            </a:endParaRPr>
          </a:p>
          <a:p>
            <a:pPr lvl="0">
              <a:lnSpc>
                <a:spcPct val="90000"/>
              </a:lnSpc>
            </a:pPr>
            <a:r>
              <a:rPr lang="en-US" sz="1200" dirty="0">
                <a:hlinkClick r:id="rId22"/>
              </a:rPr>
              <a:t>https://</a:t>
            </a:r>
            <a:r>
              <a:rPr lang="en-US" sz="1200" dirty="0" smtClean="0">
                <a:hlinkClick r:id="rId22"/>
              </a:rPr>
              <a:t>thenounproject.com/term/arduino/34403</a:t>
            </a:r>
            <a:endParaRPr lang="en-US" sz="1200" dirty="0" smtClean="0"/>
          </a:p>
          <a:p>
            <a:pPr lvl="0">
              <a:lnSpc>
                <a:spcPct val="90000"/>
              </a:lnSpc>
            </a:pPr>
            <a:endParaRPr lang="en-US" sz="1200" dirty="0">
              <a:solidFill>
                <a:prstClr val="black">
                  <a:lumMod val="75000"/>
                  <a:lumOff val="25000"/>
                </a:prstClr>
              </a:solidFill>
              <a:latin typeface="Segoe Condensed" panose="020B0606040200020203" pitchFamily="34" charset="0"/>
            </a:endParaRPr>
          </a:p>
        </p:txBody>
      </p:sp>
    </p:spTree>
    <p:extLst>
      <p:ext uri="{BB962C8B-B14F-4D97-AF65-F5344CB8AC3E}">
        <p14:creationId xmlns:p14="http://schemas.microsoft.com/office/powerpoint/2010/main" val="326639655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24" y="0"/>
            <a:ext cx="12188952" cy="8125968"/>
          </a:xfrm>
        </p:spPr>
      </p:pic>
      <p:sp>
        <p:nvSpPr>
          <p:cNvPr id="3" name="Rectangle 2"/>
          <p:cNvSpPr/>
          <p:nvPr/>
        </p:nvSpPr>
        <p:spPr>
          <a:xfrm>
            <a:off x="4524444" y="76200"/>
            <a:ext cx="7350742" cy="1200329"/>
          </a:xfrm>
          <a:prstGeom prst="rect">
            <a:avLst/>
          </a:prstGeom>
        </p:spPr>
        <p:txBody>
          <a:bodyPr wrap="square">
            <a:spAutoFit/>
          </a:bodyPr>
          <a:lstStyle/>
          <a:p>
            <a:pPr algn="r"/>
            <a:r>
              <a:rPr lang="en-US" sz="7200" dirty="0" err="1">
                <a:solidFill>
                  <a:srgbClr val="FF61B4"/>
                </a:solidFill>
                <a:latin typeface="Nexa Rust Slab Black 03" panose="00000A00000000000000" pitchFamily="50" charset="0"/>
              </a:rPr>
              <a:t>M</a:t>
            </a:r>
            <a:r>
              <a:rPr lang="en-US" sz="6000" dirty="0" err="1">
                <a:solidFill>
                  <a:srgbClr val="FF61B4"/>
                </a:solidFill>
                <a:latin typeface="Nexa Rust Slab Black 03" panose="00000A00000000000000" pitchFamily="50" charset="0"/>
              </a:rPr>
              <a:t>aker</a:t>
            </a:r>
            <a:r>
              <a:rPr lang="en-US" sz="7200" dirty="0" err="1">
                <a:solidFill>
                  <a:srgbClr val="FF61B4"/>
                </a:solidFill>
                <a:latin typeface="Nexa Rust Slab Black 03" panose="00000A00000000000000" pitchFamily="50" charset="0"/>
              </a:rPr>
              <a:t>W</a:t>
            </a:r>
            <a:r>
              <a:rPr lang="en-US" sz="6000" dirty="0" err="1">
                <a:solidFill>
                  <a:srgbClr val="FF61B4"/>
                </a:solidFill>
                <a:latin typeface="Nexa Rust Slab Black 03" panose="00000A00000000000000" pitchFamily="50" charset="0"/>
              </a:rPr>
              <a:t>ear</a:t>
            </a:r>
            <a:endParaRPr lang="en-US" sz="6000" dirty="0">
              <a:solidFill>
                <a:srgbClr val="FF61B4"/>
              </a:solidFill>
              <a:latin typeface="Nexa Rust Slab Black 03" panose="00000A00000000000000" pitchFamily="50" charset="0"/>
            </a:endParaRPr>
          </a:p>
        </p:txBody>
      </p:sp>
      <p:sp>
        <p:nvSpPr>
          <p:cNvPr id="4" name="Rectangle 3"/>
          <p:cNvSpPr/>
          <p:nvPr/>
        </p:nvSpPr>
        <p:spPr>
          <a:xfrm>
            <a:off x="5100916" y="1054026"/>
            <a:ext cx="7346804" cy="964367"/>
          </a:xfrm>
          <a:prstGeom prst="rect">
            <a:avLst/>
          </a:prstGeom>
        </p:spPr>
        <p:txBody>
          <a:bodyPr wrap="square">
            <a:spAutoFit/>
          </a:bodyPr>
          <a:lstStyle/>
          <a:p>
            <a:pPr>
              <a:lnSpc>
                <a:spcPts val="3400"/>
              </a:lnSpc>
            </a:pPr>
            <a:r>
              <a:rPr lang="en-US" sz="2720" dirty="0">
                <a:solidFill>
                  <a:srgbClr val="FF61B4"/>
                </a:solidFill>
                <a:latin typeface="Nexa Rust Sans Book 01" panose="00000500000000000000" pitchFamily="50" charset="0"/>
              </a:rPr>
              <a:t>Early Explorations of Wearable </a:t>
            </a:r>
            <a:r>
              <a:rPr lang="en-US" sz="2840" dirty="0">
                <a:solidFill>
                  <a:srgbClr val="FF61B4"/>
                </a:solidFill>
                <a:latin typeface="Nexa Rust Sans Book 01" panose="00000500000000000000" pitchFamily="50" charset="0"/>
              </a:rPr>
              <a:t>Construction Kits for Children</a:t>
            </a:r>
          </a:p>
        </p:txBody>
      </p:sp>
      <p:sp>
        <p:nvSpPr>
          <p:cNvPr id="2" name="TextBox 1"/>
          <p:cNvSpPr txBox="1"/>
          <p:nvPr/>
        </p:nvSpPr>
        <p:spPr>
          <a:xfrm>
            <a:off x="5562600" y="2463352"/>
            <a:ext cx="6246876" cy="1015663"/>
          </a:xfrm>
          <a:prstGeom prst="rect">
            <a:avLst/>
          </a:prstGeom>
          <a:noFill/>
        </p:spPr>
        <p:txBody>
          <a:bodyPr wrap="square" lIns="0" rIns="0" rtlCol="0">
            <a:spAutoFit/>
          </a:bodyPr>
          <a:lstStyle/>
          <a:p>
            <a:pPr algn="r"/>
            <a:r>
              <a:rPr lang="en-US" sz="2000" dirty="0" err="1">
                <a:solidFill>
                  <a:srgbClr val="F4EE00"/>
                </a:solidFill>
                <a:latin typeface="Nexa Rust Handmade Extended" panose="00000500000000000000" pitchFamily="50" charset="0"/>
              </a:rPr>
              <a:t>Majeed</a:t>
            </a:r>
            <a:r>
              <a:rPr lang="en-US" sz="2000" dirty="0">
                <a:solidFill>
                  <a:srgbClr val="F4EE00"/>
                </a:solidFill>
                <a:latin typeface="Nexa Rust Handmade Extended" panose="00000500000000000000" pitchFamily="50" charset="0"/>
              </a:rPr>
              <a:t> </a:t>
            </a:r>
            <a:r>
              <a:rPr lang="en-US" sz="2000" dirty="0" err="1">
                <a:solidFill>
                  <a:srgbClr val="F4EE00"/>
                </a:solidFill>
                <a:latin typeface="Nexa Rust Handmade Extended" panose="00000500000000000000" pitchFamily="50" charset="0"/>
              </a:rPr>
              <a:t>Kazemitabaar</a:t>
            </a:r>
            <a:endParaRPr lang="en-US" sz="2000" dirty="0">
              <a:solidFill>
                <a:srgbClr val="F4EE00"/>
              </a:solidFill>
              <a:latin typeface="Nexa Rust Handmade Extended" panose="00000500000000000000" pitchFamily="50" charset="0"/>
            </a:endParaRPr>
          </a:p>
          <a:p>
            <a:pPr algn="r"/>
            <a:r>
              <a:rPr lang="en-US" sz="2000" dirty="0">
                <a:solidFill>
                  <a:srgbClr val="F4EE00"/>
                </a:solidFill>
                <a:latin typeface="Nexa Rust Handmade Extended" panose="00000500000000000000" pitchFamily="50" charset="0"/>
              </a:rPr>
              <a:t>Liang He</a:t>
            </a:r>
          </a:p>
          <a:p>
            <a:pPr algn="r"/>
            <a:r>
              <a:rPr lang="en-US" sz="2000" dirty="0">
                <a:solidFill>
                  <a:srgbClr val="F4EE00"/>
                </a:solidFill>
                <a:latin typeface="Nexa Rust Handmade Extended" panose="00000500000000000000" pitchFamily="50" charset="0"/>
              </a:rPr>
              <a:t>Jon E. Froehlich</a:t>
            </a:r>
          </a:p>
        </p:txBody>
      </p:sp>
      <p:sp>
        <p:nvSpPr>
          <p:cNvPr id="8" name="TextBox 7"/>
          <p:cNvSpPr txBox="1"/>
          <p:nvPr/>
        </p:nvSpPr>
        <p:spPr>
          <a:xfrm>
            <a:off x="7772400" y="3812536"/>
            <a:ext cx="4037076" cy="707886"/>
          </a:xfrm>
          <a:prstGeom prst="rect">
            <a:avLst/>
          </a:prstGeom>
          <a:noFill/>
        </p:spPr>
        <p:txBody>
          <a:bodyPr wrap="square" lIns="0" rIns="0" rtlCol="0">
            <a:spAutoFit/>
          </a:bodyPr>
          <a:lstStyle/>
          <a:p>
            <a:pPr algn="r"/>
            <a:r>
              <a:rPr lang="en-US" sz="2000" dirty="0">
                <a:solidFill>
                  <a:srgbClr val="F4EE00"/>
                </a:solidFill>
                <a:latin typeface="Nexa Rust Handmade Extended" panose="00000500000000000000" pitchFamily="50" charset="0"/>
              </a:rPr>
              <a:t>HCIL Symposium</a:t>
            </a:r>
          </a:p>
          <a:p>
            <a:pPr algn="r"/>
            <a:r>
              <a:rPr lang="en-US" sz="2000" dirty="0">
                <a:solidFill>
                  <a:srgbClr val="F4EE00"/>
                </a:solidFill>
                <a:latin typeface="Nexa Rust Handmade Extended" panose="00000500000000000000" pitchFamily="50" charset="0"/>
              </a:rPr>
              <a:t>May  26, 2016 </a:t>
            </a:r>
          </a:p>
        </p:txBody>
      </p:sp>
      <p:pic>
        <p:nvPicPr>
          <p:cNvPr id="20" name="Picture 19" descr="C:\research\talks\VirginiaTech2012_SeminarSeries\umd_logo.pn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170"/>
          <a:stretch/>
        </p:blipFill>
        <p:spPr bwMode="auto">
          <a:xfrm>
            <a:off x="10582830" y="6335879"/>
            <a:ext cx="1219200" cy="248885"/>
          </a:xfrm>
          <a:prstGeom prst="rect">
            <a:avLst/>
          </a:prstGeom>
          <a:noFill/>
          <a:extLst>
            <a:ext uri="{909E8E84-426E-40DD-AFC4-6F175D3DCCD1}">
              <a14:hiddenFill xmlns:a14="http://schemas.microsoft.com/office/drawing/2010/main">
                <a:solidFill>
                  <a:srgbClr val="FFFFFF"/>
                </a:solidFill>
              </a14:hiddenFill>
            </a:ext>
          </a:extLst>
        </p:spPr>
      </p:pic>
      <p:grpSp>
        <p:nvGrpSpPr>
          <p:cNvPr id="21" name="Group 20"/>
          <p:cNvGrpSpPr/>
          <p:nvPr/>
        </p:nvGrpSpPr>
        <p:grpSpPr>
          <a:xfrm>
            <a:off x="5150021" y="6230086"/>
            <a:ext cx="1182074" cy="460470"/>
            <a:chOff x="1672386" y="6279416"/>
            <a:chExt cx="1182074" cy="460470"/>
          </a:xfrm>
        </p:grpSpPr>
        <p:pic>
          <p:nvPicPr>
            <p:cNvPr id="22" name="Picture 21" descr="C:\Users\Jon and Leah\Documents\My Dropbox\HCIL Logos\hcil-logo_hires.png"/>
            <p:cNvPicPr>
              <a:picLocks noChangeAspect="1" noChangeArrowheads="1"/>
            </p:cNvPicPr>
            <p:nvPr/>
          </p:nvPicPr>
          <p:blipFill>
            <a:blip r:embed="rId4" cstate="print">
              <a:grayscl/>
              <a:extLst>
                <a:ext uri="{BEBA8EAE-BF5A-486C-A8C5-ECC9F3942E4B}">
                  <a14:imgProps xmlns:a14="http://schemas.microsoft.com/office/drawing/2010/main">
                    <a14:imgLayer r:embed="rId5">
                      <a14:imgEffect>
                        <a14:brightnessContrast bright="-9000"/>
                      </a14:imgEffect>
                    </a14:imgLayer>
                  </a14:imgProps>
                </a:ext>
                <a:ext uri="{28A0092B-C50C-407E-A947-70E740481C1C}">
                  <a14:useLocalDpi xmlns:a14="http://schemas.microsoft.com/office/drawing/2010/main" val="0"/>
                </a:ext>
              </a:extLst>
            </a:blip>
            <a:srcRect/>
            <a:stretch>
              <a:fillRect/>
            </a:stretch>
          </p:blipFill>
          <p:spPr bwMode="auto">
            <a:xfrm>
              <a:off x="1672386" y="6279416"/>
              <a:ext cx="521736" cy="460470"/>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p:cNvSpPr txBox="1"/>
            <p:nvPr/>
          </p:nvSpPr>
          <p:spPr>
            <a:xfrm>
              <a:off x="2070481" y="6286693"/>
              <a:ext cx="783979" cy="451406"/>
            </a:xfrm>
            <a:prstGeom prst="rect">
              <a:avLst/>
            </a:prstGeom>
            <a:noFill/>
          </p:spPr>
          <p:txBody>
            <a:bodyPr wrap="square" rtlCol="0">
              <a:spAutoFit/>
            </a:bodyPr>
            <a:lstStyle/>
            <a:p>
              <a:pPr>
                <a:lnSpc>
                  <a:spcPts val="700"/>
                </a:lnSpc>
              </a:pPr>
              <a:r>
                <a:rPr lang="en-US" sz="700" dirty="0">
                  <a:solidFill>
                    <a:schemeClr val="bg1">
                      <a:lumMod val="85000"/>
                    </a:schemeClr>
                  </a:solidFill>
                  <a:latin typeface="Segoe UI Semibold" pitchFamily="34" charset="0"/>
                </a:rPr>
                <a:t>H</a:t>
              </a:r>
              <a:r>
                <a:rPr lang="en-US" sz="700" dirty="0">
                  <a:solidFill>
                    <a:schemeClr val="bg1">
                      <a:lumMod val="85000"/>
                    </a:schemeClr>
                  </a:solidFill>
                  <a:latin typeface="Segoe UI Light" pitchFamily="34" charset="0"/>
                </a:rPr>
                <a:t>uman</a:t>
              </a:r>
              <a:br>
                <a:rPr lang="en-US" sz="700" dirty="0">
                  <a:solidFill>
                    <a:schemeClr val="bg1">
                      <a:lumMod val="85000"/>
                    </a:schemeClr>
                  </a:solidFill>
                  <a:latin typeface="Segoe UI Light" pitchFamily="34" charset="0"/>
                </a:rPr>
              </a:br>
              <a:r>
                <a:rPr lang="en-US" sz="700" dirty="0">
                  <a:solidFill>
                    <a:schemeClr val="bg1">
                      <a:lumMod val="85000"/>
                    </a:schemeClr>
                  </a:solidFill>
                  <a:latin typeface="Segoe UI Semibold" pitchFamily="34" charset="0"/>
                </a:rPr>
                <a:t>C</a:t>
              </a:r>
              <a:r>
                <a:rPr lang="en-US" sz="700" dirty="0">
                  <a:solidFill>
                    <a:schemeClr val="bg1">
                      <a:lumMod val="85000"/>
                    </a:schemeClr>
                  </a:solidFill>
                  <a:latin typeface="Segoe UI Light" pitchFamily="34" charset="0"/>
                </a:rPr>
                <a:t>omputer</a:t>
              </a:r>
            </a:p>
            <a:p>
              <a:pPr>
                <a:lnSpc>
                  <a:spcPts val="700"/>
                </a:lnSpc>
              </a:pPr>
              <a:r>
                <a:rPr lang="en-US" sz="700" dirty="0">
                  <a:solidFill>
                    <a:schemeClr val="bg1">
                      <a:lumMod val="85000"/>
                    </a:schemeClr>
                  </a:solidFill>
                  <a:latin typeface="Segoe UI Semibold" pitchFamily="34" charset="0"/>
                </a:rPr>
                <a:t>I</a:t>
              </a:r>
              <a:r>
                <a:rPr lang="en-US" sz="700" dirty="0">
                  <a:solidFill>
                    <a:schemeClr val="bg1">
                      <a:lumMod val="85000"/>
                    </a:schemeClr>
                  </a:solidFill>
                  <a:latin typeface="Segoe UI Light" pitchFamily="34" charset="0"/>
                </a:rPr>
                <a:t>nteraction</a:t>
              </a:r>
            </a:p>
            <a:p>
              <a:pPr>
                <a:lnSpc>
                  <a:spcPts val="700"/>
                </a:lnSpc>
              </a:pPr>
              <a:r>
                <a:rPr lang="en-US" sz="700" dirty="0">
                  <a:solidFill>
                    <a:schemeClr val="bg1">
                      <a:lumMod val="85000"/>
                    </a:schemeClr>
                  </a:solidFill>
                  <a:latin typeface="Segoe UI Semibold" pitchFamily="34" charset="0"/>
                </a:rPr>
                <a:t>L</a:t>
              </a:r>
              <a:r>
                <a:rPr lang="en-US" sz="700" dirty="0">
                  <a:solidFill>
                    <a:schemeClr val="bg1">
                      <a:lumMod val="85000"/>
                    </a:schemeClr>
                  </a:solidFill>
                  <a:latin typeface="Segoe UI Light" pitchFamily="34" charset="0"/>
                </a:rPr>
                <a:t>aboratory</a:t>
              </a:r>
            </a:p>
          </p:txBody>
        </p:sp>
      </p:grpSp>
      <p:sp>
        <p:nvSpPr>
          <p:cNvPr id="24" name="TextBox 23"/>
          <p:cNvSpPr txBox="1"/>
          <p:nvPr/>
        </p:nvSpPr>
        <p:spPr>
          <a:xfrm>
            <a:off x="6572105" y="6291044"/>
            <a:ext cx="1785185" cy="338554"/>
          </a:xfrm>
          <a:prstGeom prst="rect">
            <a:avLst/>
          </a:prstGeom>
          <a:noFill/>
        </p:spPr>
        <p:txBody>
          <a:bodyPr wrap="square" rtlCol="0">
            <a:spAutoFit/>
          </a:bodyPr>
          <a:lstStyle/>
          <a:p>
            <a:pPr algn="ctr"/>
            <a:r>
              <a:rPr lang="en-US" sz="1600" b="1" dirty="0">
                <a:solidFill>
                  <a:schemeClr val="bg1">
                    <a:lumMod val="85000"/>
                  </a:schemeClr>
                </a:solidFill>
                <a:latin typeface="HelveticaNeueLT Com 23 UltLtEx" pitchFamily="34" charset="0"/>
              </a:rPr>
              <a:t>make</a:t>
            </a:r>
            <a:r>
              <a:rPr lang="en-US" sz="1600" dirty="0">
                <a:solidFill>
                  <a:schemeClr val="bg1">
                    <a:lumMod val="85000"/>
                  </a:schemeClr>
                </a:solidFill>
                <a:latin typeface="HelveticaNeueLT Com 23 UltLtEx" pitchFamily="34" charset="0"/>
              </a:rPr>
              <a:t>ability lab</a:t>
            </a:r>
          </a:p>
        </p:txBody>
      </p:sp>
      <p:pic>
        <p:nvPicPr>
          <p:cNvPr id="25" name="Picture 2" descr="C:\Users\jonf\Dropbox\HCILShared\Logos_CS\CS_logos_Transparent.png"/>
          <p:cNvPicPr>
            <a:picLocks noChangeAspect="1" noChangeArrowheads="1"/>
          </p:cNvPicPr>
          <p:nvPr/>
        </p:nvPicPr>
        <p:blipFill rotWithShape="1">
          <a:blip r:embed="rId6" cstate="print">
            <a:grayscl/>
            <a:extLst>
              <a:ext uri="{BEBA8EAE-BF5A-486C-A8C5-ECC9F3942E4B}">
                <a14:imgProps xmlns:a14="http://schemas.microsoft.com/office/drawing/2010/main">
                  <a14:imgLayer r:embed="rId7">
                    <a14:imgEffect>
                      <a14:brightnessContrast bright="75000"/>
                    </a14:imgEffect>
                  </a14:imgLayer>
                </a14:imgProps>
              </a:ext>
              <a:ext uri="{28A0092B-C50C-407E-A947-70E740481C1C}">
                <a14:useLocalDpi xmlns:a14="http://schemas.microsoft.com/office/drawing/2010/main" val="0"/>
              </a:ext>
            </a:extLst>
          </a:blip>
          <a:srcRect l="11440" t="56103" r="56410" b="22563"/>
          <a:stretch/>
        </p:blipFill>
        <p:spPr bwMode="auto">
          <a:xfrm>
            <a:off x="8705392" y="6193589"/>
            <a:ext cx="1429208" cy="533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054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lIns="0" rIns="0" rtlCol="0">
        <a:spAutoFit/>
      </a:bodyPr>
      <a:lstStyle>
        <a:defPPr>
          <a:defRPr dirty="0" smtClean="0">
            <a:latin typeface="Segoe Condensed" panose="020B0606040200020203" pitchFamily="34" charset="0"/>
          </a:defRPr>
        </a:defPPr>
      </a:lstStyle>
    </a:txDef>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16914</TotalTime>
  <Words>3993</Words>
  <Application>Microsoft Macintosh PowerPoint</Application>
  <PresentationFormat>Widescreen</PresentationFormat>
  <Paragraphs>778</Paragraphs>
  <Slides>98</Slides>
  <Notes>56</Notes>
  <HiddenSlides>16</HiddenSlides>
  <MMClips>21</MMClips>
  <ScaleCrop>false</ScaleCrop>
  <HeadingPairs>
    <vt:vector size="6" baseType="variant">
      <vt:variant>
        <vt:lpstr>Fonts Used</vt:lpstr>
      </vt:variant>
      <vt:variant>
        <vt:i4>26</vt:i4>
      </vt:variant>
      <vt:variant>
        <vt:lpstr>Theme</vt:lpstr>
      </vt:variant>
      <vt:variant>
        <vt:i4>3</vt:i4>
      </vt:variant>
      <vt:variant>
        <vt:lpstr>Slide Titles</vt:lpstr>
      </vt:variant>
      <vt:variant>
        <vt:i4>98</vt:i4>
      </vt:variant>
    </vt:vector>
  </HeadingPairs>
  <TitlesOfParts>
    <vt:vector size="127" baseType="lpstr">
      <vt:lpstr>Arial</vt:lpstr>
      <vt:lpstr>Calibri</vt:lpstr>
      <vt:lpstr>Calibri Light</vt:lpstr>
      <vt:lpstr>HelveticaNeueLT Com 107 XBlkCn</vt:lpstr>
      <vt:lpstr>HelveticaNeueLT Com 23 UltLtEx</vt:lpstr>
      <vt:lpstr>MS Mincho</vt:lpstr>
      <vt:lpstr>Museo 100</vt:lpstr>
      <vt:lpstr>Museo Sans 100</vt:lpstr>
      <vt:lpstr>Museo Sans 500</vt:lpstr>
      <vt:lpstr>Museo Sans 700</vt:lpstr>
      <vt:lpstr>Museo Sans 900</vt:lpstr>
      <vt:lpstr>Museo Slab 100</vt:lpstr>
      <vt:lpstr>Museo Slab 1000</vt:lpstr>
      <vt:lpstr>Museo Slab 300</vt:lpstr>
      <vt:lpstr>Museo Slab 500</vt:lpstr>
      <vt:lpstr>Museo Slab 700</vt:lpstr>
      <vt:lpstr>Museo Slab 900</vt:lpstr>
      <vt:lpstr>Nexa Rust Handmade Extended</vt:lpstr>
      <vt:lpstr>Nexa Rust Sans Book 01</vt:lpstr>
      <vt:lpstr>Nexa Rust Slab Black 03</vt:lpstr>
      <vt:lpstr>Segoe Condensed</vt:lpstr>
      <vt:lpstr>Segoe UI</vt:lpstr>
      <vt:lpstr>Segoe UI Light</vt:lpstr>
      <vt:lpstr>Segoe UI Semibold</vt:lpstr>
      <vt:lpstr>Times New Roman</vt:lpstr>
      <vt:lpstr>Wingdings</vt:lpstr>
      <vt:lpstr>Office Theme</vt:lpstr>
      <vt:lpstr>Custom Design</vt:lpstr>
      <vt:lpstr>1_Custom Design</vt:lpstr>
      <vt:lpstr>PowerPoint Presentation</vt:lpstr>
      <vt:lpstr>PowerPoint Presentation</vt:lpstr>
      <vt:lpstr>PowerPoint Presentation</vt:lpstr>
      <vt:lpstr>MakerWear</vt:lpstr>
      <vt:lpstr>MakerWear</vt:lpstr>
      <vt:lpstr>3 Simple MakerWear Examples</vt:lpstr>
      <vt:lpstr>Research Questions</vt:lpstr>
      <vt:lpstr>MakerWear</vt:lpstr>
      <vt:lpstr>Constructionism</vt:lpstr>
      <vt:lpstr>Constructionism</vt:lpstr>
      <vt:lpstr>Design Inspirations</vt:lpstr>
      <vt:lpstr>Light-Up Shoes</vt:lpstr>
      <vt:lpstr>Fashion  Customization</vt:lpstr>
      <vt:lpstr>Legos</vt:lpstr>
      <vt:lpstr>Legos</vt:lpstr>
      <vt:lpstr>LilyPad Arduino</vt:lpstr>
      <vt:lpstr>BodyVis</vt:lpstr>
      <vt:lpstr>PowerPoint Presentation</vt:lpstr>
      <vt:lpstr>Construction Kits</vt:lpstr>
      <vt:lpstr>Construction Kit Definition</vt:lpstr>
      <vt:lpstr>Construction Kit History</vt:lpstr>
      <vt:lpstr>Construction Kit History</vt:lpstr>
      <vt:lpstr>Digital-Physical Construction Kits</vt:lpstr>
      <vt:lpstr>Digital-Physical Construction Kits</vt:lpstr>
      <vt:lpstr>Modular Robotics Cubelets </vt:lpstr>
      <vt:lpstr>PowerPoint Presentation</vt:lpstr>
      <vt:lpstr>PowerPoint Presentation</vt:lpstr>
      <vt:lpstr>Digital-Physical Construction Kits</vt:lpstr>
      <vt:lpstr>Clothing is a Unique Design Context</vt:lpstr>
      <vt:lpstr>Clothing is a Unique Design Context</vt:lpstr>
      <vt:lpstr>TODO: add this if time</vt:lpstr>
      <vt:lpstr>Design History</vt:lpstr>
      <vt:lpstr>MakerWear Design</vt:lpstr>
      <vt:lpstr>Design Goals</vt:lpstr>
      <vt:lpstr>Modular Design</vt:lpstr>
      <vt:lpstr>PowerPoint Presentation</vt:lpstr>
      <vt:lpstr>PowerPoint Presentation</vt:lpstr>
      <vt:lpstr>PowerPoint Presentation</vt:lpstr>
      <vt:lpstr>PowerPoint Presentation</vt:lpstr>
      <vt:lpstr>Module Layer One</vt:lpstr>
      <vt:lpstr>Module Layer Two</vt:lpstr>
      <vt:lpstr>Module Layer Three</vt:lpstr>
      <vt:lpstr>Example Module: Rainbow Light</vt:lpstr>
      <vt:lpstr>Example Module: Inverter</vt:lpstr>
      <vt:lpstr>Example Module: Distance Sensor</vt:lpstr>
      <vt:lpstr>Example Module: Power</vt:lpstr>
      <vt:lpstr>Example Module: Power</vt:lpstr>
      <vt:lpstr>4 Module Types</vt:lpstr>
      <vt:lpstr>4 Module Types</vt:lpstr>
      <vt:lpstr>4 Module Types</vt:lpstr>
      <vt:lpstr>4 Module Types</vt:lpstr>
      <vt:lpstr>4 Module Types</vt:lpstr>
      <vt:lpstr>4 Module Types</vt:lpstr>
      <vt:lpstr>4 Module Types</vt:lpstr>
      <vt:lpstr>4 Module Types</vt:lpstr>
      <vt:lpstr>PowerPoint Presentation</vt:lpstr>
      <vt:lpstr>4 Module Types</vt:lpstr>
      <vt:lpstr>Module Library</vt:lpstr>
      <vt:lpstr>PowerPoint Presentation</vt:lpstr>
      <vt:lpstr>MakerWear Studies</vt:lpstr>
      <vt:lpstr>Preliminary Findings</vt:lpstr>
      <vt:lpstr>PowerPoint Presentation</vt:lpstr>
      <vt:lpstr>How Children Make With MakerWear</vt:lpstr>
      <vt:lpstr>How Children Make With MakerWear</vt:lpstr>
      <vt:lpstr>How Children Make With MakerWear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Future Work</vt:lpstr>
      <vt:lpstr>Form Factor</vt:lpstr>
      <vt:lpstr>Expand Module Library</vt:lpstr>
      <vt:lpstr>Expand Module Library</vt:lpstr>
      <vt:lpstr>Wireless Programming Interface</vt:lpstr>
      <vt:lpstr>Wireless Programming Interface</vt:lpstr>
      <vt:lpstr>Interactive Machine Learning</vt:lpstr>
      <vt:lpstr>Interactive Machine Learning</vt:lpstr>
      <vt:lpstr>Designs for Scientific Inquiry</vt:lpstr>
      <vt:lpstr>MakerWear</vt:lpstr>
      <vt:lpstr>Media Acknowledgements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 Froehlich</dc:creator>
  <cp:lastModifiedBy>Majeed Kazemitabaar</cp:lastModifiedBy>
  <cp:revision>1010</cp:revision>
  <dcterms:created xsi:type="dcterms:W3CDTF">2006-08-16T00:00:00Z</dcterms:created>
  <dcterms:modified xsi:type="dcterms:W3CDTF">2016-05-27T13:07:22Z</dcterms:modified>
</cp:coreProperties>
</file>